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10" r:id="rId37"/>
    <p:sldId id="311"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Lst>
  <p:sldSz cx="12192000" cy="6858000"/>
  <p:notesSz cx="6858000" cy="9144000"/>
  <p:embeddedFontLst>
    <p:embeddedFont>
      <p:font typeface="Calibri" panose="020F0502020204030204" pitchFamily="34" charset="0"/>
      <p:regular r:id="rId59"/>
      <p:bold r:id="rId60"/>
      <p:italic r:id="rId61"/>
      <p:boldItalic r:id="rId62"/>
    </p:embeddedFont>
    <p:embeddedFont>
      <p:font typeface="Open Sans" panose="020B0606030504020204" pitchFamily="34" charset="0"/>
      <p:regular r:id="rId63"/>
      <p:bold r:id="rId64"/>
      <p:italic r:id="rId65"/>
      <p:boldItalic r:id="rId66"/>
    </p:embeddedFont>
    <p:embeddedFont>
      <p:font typeface="Trebuchet MS" panose="020B060302020202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1" roundtripDataSignature="AMtx7mhquevUp5g4K5ITlzsO+leQslDV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or Trillo" initials=""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5"/>
    <p:restoredTop sz="94694"/>
  </p:normalViewPr>
  <p:slideViewPr>
    <p:cSldViewPr snapToGrid="0">
      <p:cViewPr varScale="1">
        <p:scale>
          <a:sx n="78" d="100"/>
          <a:sy n="78" d="100"/>
        </p:scale>
        <p:origin x="80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22287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b="0"/>
              <a:t>Importante: Tener en cuenta que la carpeta de resultados es una carpeta temporal y desaparecerá en el momento en que el usuario cierre sesión en Research4Life. Si el usuario desea recuperar los resultados para uso futuro, debe crear una cuenta en EBSCOhost.</a:t>
            </a:r>
            <a:endParaRPr b="0"/>
          </a:p>
        </p:txBody>
      </p:sp>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9" name="Google Shape;1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7" name="Google Shape;1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b="1"/>
              <a:t>Tener en cuenta:</a:t>
            </a:r>
            <a:r>
              <a:rPr lang="en-US" b="0"/>
              <a:t> las características del sitio web de las editoriales difieren, por lo tanto, las características pueden ser diferentes en el sitio web de otra editorial;</a:t>
            </a:r>
            <a:endParaRPr/>
          </a:p>
          <a:p>
            <a:pPr marL="171450" lvl="0" indent="-82550" algn="l" rtl="0">
              <a:lnSpc>
                <a:spcPct val="100000"/>
              </a:lnSpc>
              <a:spcBef>
                <a:spcPts val="0"/>
              </a:spcBef>
              <a:spcAft>
                <a:spcPts val="0"/>
              </a:spcAft>
              <a:buSzPts val="1400"/>
              <a:buFont typeface="Arial"/>
              <a:buNone/>
            </a:pPr>
            <a:endParaRPr b="0"/>
          </a:p>
          <a:p>
            <a:pPr marL="171450" lvl="0" indent="-171450" algn="l" rtl="0">
              <a:lnSpc>
                <a:spcPct val="100000"/>
              </a:lnSpc>
              <a:spcBef>
                <a:spcPts val="0"/>
              </a:spcBef>
              <a:spcAft>
                <a:spcPts val="0"/>
              </a:spcAft>
              <a:buSzPts val="1400"/>
              <a:buFont typeface="Arial"/>
              <a:buChar char="•"/>
            </a:pPr>
            <a:r>
              <a:rPr lang="en-US" b="1"/>
              <a:t>También debe tener en cuenta</a:t>
            </a:r>
            <a:r>
              <a:rPr lang="en-US" b="0"/>
              <a:t> que parte del contenido de los resultados puede no estar disponible en Research4Life y el usuario debe considerar otras opciones de acceso para su biblioteca.</a:t>
            </a:r>
            <a:endParaRPr b="0"/>
          </a:p>
        </p:txBody>
      </p:sp>
      <p:sp>
        <p:nvSpPr>
          <p:cNvPr id="185" name="Google Shape;18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9" name="Google Shape;199;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12" name="Google Shape;212;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27" name="Google Shape;2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6" name="Google Shape;236;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En esta lección, se busca en ambas bases de datos al mismo tiempo.</a:t>
            </a:r>
            <a:endParaRPr/>
          </a:p>
          <a:p>
            <a:pPr marL="171450" lvl="0" indent="-171450" algn="l" rtl="0">
              <a:lnSpc>
                <a:spcPct val="100000"/>
              </a:lnSpc>
              <a:spcBef>
                <a:spcPts val="0"/>
              </a:spcBef>
              <a:spcAft>
                <a:spcPts val="0"/>
              </a:spcAft>
              <a:buSzPts val="1400"/>
              <a:buFont typeface="Arial"/>
              <a:buChar char="•"/>
            </a:pPr>
            <a:r>
              <a:rPr lang="en-US"/>
              <a:t>Se pueden utilizar las mismas funciones de búsqueda para buscar en cada una de las bases de datos por separado, ya que las interfaces son similares.</a:t>
            </a:r>
            <a:endParaRPr/>
          </a:p>
          <a:p>
            <a:pPr marL="171450" lvl="0" indent="-82550" algn="l" rtl="0">
              <a:lnSpc>
                <a:spcPct val="100000"/>
              </a:lnSpc>
              <a:spcBef>
                <a:spcPts val="0"/>
              </a:spcBef>
              <a:spcAft>
                <a:spcPts val="0"/>
              </a:spcAft>
              <a:buSzPts val="1400"/>
              <a:buFont typeface="Arial"/>
              <a:buNone/>
            </a:pPr>
            <a:endParaRPr/>
          </a:p>
        </p:txBody>
      </p:sp>
      <p:sp>
        <p:nvSpPr>
          <p:cNvPr id="245" name="Google Shape;245;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b="0"/>
              <a:t>Puede hacer clic en la opción </a:t>
            </a:r>
            <a:r>
              <a:rPr lang="en-US" b="1"/>
              <a:t>Consejos de búsqueda</a:t>
            </a:r>
            <a:r>
              <a:rPr lang="en-US" b="0"/>
              <a:t> en la parte inferior derecha del recuadro de búsqueda de Environmental Science Collection para obtener más información sobre cómo buscar en las bases de datos de manera efectiva.</a:t>
            </a:r>
            <a:endParaRPr b="0"/>
          </a:p>
        </p:txBody>
      </p:sp>
      <p:sp>
        <p:nvSpPr>
          <p:cNvPr id="257" name="Google Shape;257;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2250" algn="l" rtl="0">
              <a:lnSpc>
                <a:spcPct val="100000"/>
              </a:lnSpc>
              <a:spcBef>
                <a:spcPts val="0"/>
              </a:spcBef>
              <a:spcAft>
                <a:spcPts val="0"/>
              </a:spcAft>
              <a:buSzPts val="1300"/>
              <a:buFont typeface="Open Sans"/>
              <a:buAutoNum type="arabicPeriod"/>
            </a:pPr>
            <a:r>
              <a:rPr lang="en-US" sz="1100">
                <a:latin typeface="Open Sans"/>
                <a:ea typeface="Open Sans"/>
                <a:cs typeface="Open Sans"/>
                <a:sym typeface="Open Sans"/>
              </a:rPr>
              <a:t>La búsqueda de “Climate change" AND </a:t>
            </a:r>
            <a:r>
              <a:rPr lang="en-US" sz="110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Á</a:t>
            </a:r>
            <a:r>
              <a:rPr lang="en-US" sz="1100">
                <a:latin typeface="Open Sans"/>
                <a:ea typeface="Open Sans"/>
                <a:cs typeface="Open Sans"/>
                <a:sym typeface="Open Sans"/>
              </a:rPr>
              <a:t>frica arroja 98.607 resultados. Las palabras clave utilizadas en la búsqueda están resaltadas en amarillo en cada resultado. Los resultados se pueden ordenar por relevancia, primero los más antiguos o primero los más recientes.</a:t>
            </a:r>
            <a:endParaRPr sz="1100">
              <a:latin typeface="Open Sans"/>
              <a:ea typeface="Open Sans"/>
              <a:cs typeface="Open Sans"/>
              <a:sym typeface="Open Sans"/>
            </a:endParaRPr>
          </a:p>
          <a:p>
            <a:pPr marL="228600" lvl="0" indent="-222250" algn="l" rtl="0">
              <a:lnSpc>
                <a:spcPct val="100000"/>
              </a:lnSpc>
              <a:spcBef>
                <a:spcPts val="0"/>
              </a:spcBef>
              <a:spcAft>
                <a:spcPts val="0"/>
              </a:spcAft>
              <a:buSzPts val="1300"/>
              <a:buFont typeface="Arial"/>
              <a:buAutoNum type="arabicPeriod"/>
            </a:pPr>
            <a:r>
              <a:rPr lang="en-US" sz="1100">
                <a:latin typeface="Open Sans"/>
                <a:ea typeface="Open Sans"/>
                <a:cs typeface="Open Sans"/>
                <a:sym typeface="Open Sans"/>
              </a:rPr>
              <a:t>La función </a:t>
            </a:r>
            <a:r>
              <a:rPr lang="en-US" sz="1100" b="1">
                <a:latin typeface="Open Sans"/>
                <a:ea typeface="Open Sans"/>
                <a:cs typeface="Open Sans"/>
                <a:sym typeface="Open Sans"/>
              </a:rPr>
              <a:t>Limitar a</a:t>
            </a:r>
            <a:r>
              <a:rPr lang="en-US" sz="1100">
                <a:latin typeface="Open Sans"/>
                <a:ea typeface="Open Sans"/>
                <a:cs typeface="Open Sans"/>
                <a:sym typeface="Open Sans"/>
              </a:rPr>
              <a:t> brinda al usuario opciones para limitar los resultados de búsqueda sólo a contenido de texto completo, contenido revisado por pares o ambos.</a:t>
            </a:r>
            <a:endParaRPr sz="1100">
              <a:latin typeface="Open Sans"/>
              <a:ea typeface="Open Sans"/>
              <a:cs typeface="Open Sans"/>
              <a:sym typeface="Open Sans"/>
            </a:endParaRPr>
          </a:p>
          <a:p>
            <a:pPr marL="228600" lvl="0" indent="-222250" algn="l" rtl="0">
              <a:lnSpc>
                <a:spcPct val="100000"/>
              </a:lnSpc>
              <a:spcBef>
                <a:spcPts val="0"/>
              </a:spcBef>
              <a:spcAft>
                <a:spcPts val="0"/>
              </a:spcAft>
              <a:buSzPts val="1300"/>
              <a:buFont typeface="Arial"/>
              <a:buAutoNum type="arabicPeriod"/>
            </a:pPr>
            <a:r>
              <a:rPr lang="en-US" sz="1100">
                <a:latin typeface="Open Sans"/>
                <a:ea typeface="Open Sans"/>
                <a:cs typeface="Open Sans"/>
                <a:sym typeface="Open Sans"/>
              </a:rPr>
              <a:t>  La pestaña </a:t>
            </a:r>
            <a:r>
              <a:rPr lang="en-US" sz="1100" b="1">
                <a:latin typeface="Open Sans"/>
                <a:ea typeface="Open Sans"/>
                <a:cs typeface="Open Sans"/>
                <a:sym typeface="Open Sans"/>
              </a:rPr>
              <a:t>Tipos de fuente</a:t>
            </a:r>
            <a:r>
              <a:rPr lang="en-US" sz="1100">
                <a:latin typeface="Open Sans"/>
                <a:ea typeface="Open Sans"/>
                <a:cs typeface="Open Sans"/>
                <a:sym typeface="Open Sans"/>
              </a:rPr>
              <a:t> permite al usuario incluir o excluir tipos de contenido en los resultados de búsqueda. Los resultados de la búsqueda también se pueden refinar por fecha de publicación, título de publicación, tipo de documento, tema, empresa/organización, ubicación, idioma y base de datos.</a:t>
            </a:r>
            <a:endParaRPr sz="1100">
              <a:latin typeface="Open Sans"/>
              <a:ea typeface="Open Sans"/>
              <a:cs typeface="Open Sans"/>
              <a:sym typeface="Open Sans"/>
            </a:endParaRPr>
          </a:p>
          <a:p>
            <a:pPr marL="228600" lvl="0" indent="-222250" algn="l" rtl="0">
              <a:lnSpc>
                <a:spcPct val="100000"/>
              </a:lnSpc>
              <a:spcBef>
                <a:spcPts val="0"/>
              </a:spcBef>
              <a:spcAft>
                <a:spcPts val="0"/>
              </a:spcAft>
              <a:buSzPts val="1300"/>
              <a:buFont typeface="Arial"/>
              <a:buAutoNum type="arabicPeriod"/>
            </a:pPr>
            <a:r>
              <a:rPr lang="en-US" sz="1100">
                <a:latin typeface="Open Sans"/>
                <a:ea typeface="Open Sans"/>
                <a:cs typeface="Open Sans"/>
                <a:sym typeface="Open Sans"/>
              </a:rPr>
              <a:t>Otras opciones incluyen </a:t>
            </a:r>
            <a:r>
              <a:rPr lang="en-US" sz="1100" b="1">
                <a:latin typeface="Open Sans"/>
                <a:ea typeface="Open Sans"/>
                <a:cs typeface="Open Sans"/>
                <a:sym typeface="Open Sans"/>
              </a:rPr>
              <a:t>Modificar búsqueda</a:t>
            </a:r>
            <a:r>
              <a:rPr lang="en-US" sz="1100">
                <a:latin typeface="Open Sans"/>
                <a:ea typeface="Open Sans"/>
                <a:cs typeface="Open Sans"/>
                <a:sym typeface="Open Sans"/>
              </a:rPr>
              <a:t>, </a:t>
            </a:r>
            <a:r>
              <a:rPr lang="en-US" sz="1100" b="1">
                <a:latin typeface="Open Sans"/>
                <a:ea typeface="Open Sans"/>
                <a:cs typeface="Open Sans"/>
                <a:sym typeface="Open Sans"/>
              </a:rPr>
              <a:t>Búsquedas recientes</a:t>
            </a:r>
            <a:r>
              <a:rPr lang="en-US" sz="1100">
                <a:latin typeface="Open Sans"/>
                <a:ea typeface="Open Sans"/>
                <a:cs typeface="Open Sans"/>
                <a:sym typeface="Open Sans"/>
              </a:rPr>
              <a:t>, </a:t>
            </a:r>
            <a:r>
              <a:rPr lang="en-US" sz="1100" b="1">
                <a:latin typeface="Open Sans"/>
                <a:ea typeface="Open Sans"/>
                <a:cs typeface="Open Sans"/>
                <a:sym typeface="Open Sans"/>
              </a:rPr>
              <a:t>Guardar búsqueda / Alerta. </a:t>
            </a:r>
            <a:r>
              <a:rPr lang="en-US" sz="1100">
                <a:latin typeface="Open Sans"/>
                <a:ea typeface="Open Sans"/>
                <a:cs typeface="Open Sans"/>
                <a:sym typeface="Open Sans"/>
              </a:rPr>
              <a:t>Tener en cuenta que la función </a:t>
            </a:r>
            <a:r>
              <a:rPr lang="en-US" sz="1100" b="1">
                <a:latin typeface="Open Sans"/>
                <a:ea typeface="Open Sans"/>
                <a:cs typeface="Open Sans"/>
                <a:sym typeface="Open Sans"/>
              </a:rPr>
              <a:t>Guardar búsqueda / Alerta</a:t>
            </a:r>
            <a:r>
              <a:rPr lang="en-US" sz="1100">
                <a:latin typeface="Open Sans"/>
                <a:ea typeface="Open Sans"/>
                <a:cs typeface="Open Sans"/>
                <a:sym typeface="Open Sans"/>
              </a:rPr>
              <a:t> solamente pueden funcionar para usuarios con cuentas personales ProQuest.</a:t>
            </a:r>
            <a:endParaRPr sz="1100">
              <a:latin typeface="Open Sans"/>
              <a:ea typeface="Open Sans"/>
              <a:cs typeface="Open Sans"/>
              <a:sym typeface="Open Sans"/>
            </a:endParaRPr>
          </a:p>
          <a:p>
            <a:pPr marL="228600" lvl="0" indent="-222250" algn="l" rtl="0">
              <a:lnSpc>
                <a:spcPct val="100000"/>
              </a:lnSpc>
              <a:spcBef>
                <a:spcPts val="0"/>
              </a:spcBef>
              <a:spcAft>
                <a:spcPts val="0"/>
              </a:spcAft>
              <a:buSzPts val="1300"/>
              <a:buFont typeface="Open Sans"/>
              <a:buAutoNum type="arabicPeriod"/>
            </a:pPr>
            <a:r>
              <a:rPr lang="en-US" sz="1100">
                <a:latin typeface="Open Sans"/>
                <a:ea typeface="Open Sans"/>
                <a:cs typeface="Open Sans"/>
                <a:sym typeface="Open Sans"/>
              </a:rPr>
              <a:t> El usuario también tiene la opción de citar, enviar por correo electrónico, imprimir y guardar cada cita</a:t>
            </a:r>
            <a:endParaRPr sz="1100">
              <a:latin typeface="Open Sans"/>
              <a:ea typeface="Open Sans"/>
              <a:cs typeface="Open Sans"/>
              <a:sym typeface="Open Sans"/>
            </a:endParaRPr>
          </a:p>
          <a:p>
            <a:pPr marL="228600" lvl="0" indent="-222250" algn="l" rtl="0">
              <a:lnSpc>
                <a:spcPct val="100000"/>
              </a:lnSpc>
              <a:spcBef>
                <a:spcPts val="0"/>
              </a:spcBef>
              <a:spcAft>
                <a:spcPts val="0"/>
              </a:spcAft>
              <a:buSzPts val="1300"/>
              <a:buFont typeface="Arial"/>
              <a:buAutoNum type="arabicPeriod"/>
            </a:pPr>
            <a:r>
              <a:rPr lang="en-US" sz="1100">
                <a:latin typeface="Open Sans"/>
                <a:ea typeface="Open Sans"/>
                <a:cs typeface="Open Sans"/>
                <a:sym typeface="Open Sans"/>
              </a:rPr>
              <a:t>Para abrir el Resumen, hacer clic en </a:t>
            </a:r>
            <a:r>
              <a:rPr lang="en-US" sz="1100" b="1">
                <a:latin typeface="Open Sans"/>
                <a:ea typeface="Open Sans"/>
                <a:cs typeface="Open Sans"/>
                <a:sym typeface="Open Sans"/>
              </a:rPr>
              <a:t>Resumen-Detalles</a:t>
            </a:r>
            <a:r>
              <a:rPr lang="en-US" sz="1100">
                <a:latin typeface="Open Sans"/>
                <a:ea typeface="Open Sans"/>
                <a:cs typeface="Open Sans"/>
                <a:sym typeface="Open Sans"/>
              </a:rPr>
              <a:t> en la parte inferior de cada referencia. Para acceder al texto completo (PDF), hacer clic en el título del artículo o en el enlace </a:t>
            </a:r>
            <a:r>
              <a:rPr lang="en-US" sz="1100" b="1">
                <a:latin typeface="Open Sans"/>
                <a:ea typeface="Open Sans"/>
                <a:cs typeface="Open Sans"/>
                <a:sym typeface="Open Sans"/>
              </a:rPr>
              <a:t>Obtener texto completo</a:t>
            </a:r>
            <a:r>
              <a:rPr lang="en-US" sz="1100">
                <a:latin typeface="Open Sans"/>
                <a:ea typeface="Open Sans"/>
                <a:cs typeface="Open Sans"/>
                <a:sym typeface="Open Sans"/>
              </a:rPr>
              <a:t> en la parte inferior de cada referencia, y el artículo se mostrará en formato PDF. </a:t>
            </a:r>
            <a:endParaRPr sz="1100">
              <a:latin typeface="Open Sans"/>
              <a:ea typeface="Open Sans"/>
              <a:cs typeface="Open Sans"/>
              <a:sym typeface="Open Sans"/>
            </a:endParaRPr>
          </a:p>
          <a:p>
            <a:pPr marL="0" lvl="0" indent="0" algn="l" rtl="0">
              <a:lnSpc>
                <a:spcPct val="100000"/>
              </a:lnSpc>
              <a:spcBef>
                <a:spcPts val="0"/>
              </a:spcBef>
              <a:spcAft>
                <a:spcPts val="0"/>
              </a:spcAft>
              <a:buSzPts val="1400"/>
              <a:buFont typeface="Arial"/>
              <a:buNone/>
            </a:pPr>
            <a:r>
              <a:rPr lang="en-US" sz="1100" b="1">
                <a:latin typeface="Open Sans"/>
                <a:ea typeface="Open Sans"/>
                <a:cs typeface="Open Sans"/>
                <a:sym typeface="Open Sans"/>
              </a:rPr>
              <a:t>     NOTA</a:t>
            </a:r>
            <a:r>
              <a:rPr lang="en-US" sz="1100">
                <a:latin typeface="Open Sans"/>
                <a:ea typeface="Open Sans"/>
                <a:cs typeface="Open Sans"/>
                <a:sym typeface="Open Sans"/>
              </a:rPr>
              <a:t>: No todas las referencias cuentan con el enlace a texto completo. </a:t>
            </a:r>
            <a:endParaRPr sz="1100">
              <a:latin typeface="Open Sans"/>
              <a:ea typeface="Open Sans"/>
              <a:cs typeface="Open Sans"/>
              <a:sym typeface="Open Sans"/>
            </a:endParaRPr>
          </a:p>
        </p:txBody>
      </p:sp>
      <p:sp>
        <p:nvSpPr>
          <p:cNvPr id="264" name="Google Shape;264;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84" name="Google Shape;28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94" name="Google Shape;29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A la hora de crear la cuenta My Research,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también puede</a:t>
            </a:r>
            <a:r>
              <a:rPr lang="en-US"/>
              <a:t> cambiar el idioma de la interfaz. </a:t>
            </a:r>
            <a:endParaRPr/>
          </a:p>
          <a:p>
            <a:pPr marL="171450" lvl="0" indent="-171450" algn="l" rtl="0">
              <a:lnSpc>
                <a:spcPct val="100000"/>
              </a:lnSpc>
              <a:spcBef>
                <a:spcPts val="0"/>
              </a:spcBef>
              <a:spcAft>
                <a:spcPts val="0"/>
              </a:spcAft>
              <a:buSzPts val="1400"/>
              <a:buFont typeface="Arial"/>
              <a:buChar char="•"/>
            </a:pPr>
            <a:r>
              <a:rPr lang="en-US"/>
              <a:t>Para guardar un artículo para uso futuro, debe hacer clic en el botón Guardar. Tener en cuenta que la opción de guardar solo funciona si un usuario tiene una cuenta de ProQuest.</a:t>
            </a:r>
            <a:endParaRPr/>
          </a:p>
          <a:p>
            <a:pPr marL="171450" lvl="0" indent="-171450" algn="l" rtl="0">
              <a:lnSpc>
                <a:spcPct val="100000"/>
              </a:lnSpc>
              <a:spcBef>
                <a:spcPts val="0"/>
              </a:spcBef>
              <a:spcAft>
                <a:spcPts val="0"/>
              </a:spcAft>
              <a:buSzPts val="1400"/>
              <a:buFont typeface="Arial"/>
              <a:buChar char="•"/>
            </a:pPr>
            <a:r>
              <a:rPr lang="en-US"/>
              <a:t>RefWorks, de ProQuest, es un software de gestión bibliográfica basado en la web, que permite a los usuarios crear su propia base de datos personal importando referencias de archivos de texto o bases de datos en línea y otras fuentes diversas.</a:t>
            </a:r>
            <a:endParaRPr/>
          </a:p>
          <a:p>
            <a:pPr marL="171450" lvl="0" indent="-171450" algn="l" rtl="0">
              <a:lnSpc>
                <a:spcPct val="100000"/>
              </a:lnSpc>
              <a:spcBef>
                <a:spcPts val="0"/>
              </a:spcBef>
              <a:spcAft>
                <a:spcPts val="0"/>
              </a:spcAft>
              <a:buSzPts val="1400"/>
              <a:buFont typeface="Arial"/>
              <a:buChar char="•"/>
            </a:pPr>
            <a:r>
              <a:rPr lang="en-US"/>
              <a:t>Es posible vincular Refworks a ProQuest con lo que puede administrar su investigación tanto en ProQuest como en RefWorks.</a:t>
            </a:r>
            <a:endParaRPr b="1"/>
          </a:p>
          <a:p>
            <a:pPr marL="171450" lvl="0" indent="-82550" algn="l" rtl="0">
              <a:lnSpc>
                <a:spcPct val="100000"/>
              </a:lnSpc>
              <a:spcBef>
                <a:spcPts val="0"/>
              </a:spcBef>
              <a:spcAft>
                <a:spcPts val="0"/>
              </a:spcAft>
              <a:buSzPts val="1400"/>
              <a:buFont typeface="Arial"/>
              <a:buNone/>
            </a:pPr>
            <a:endParaRPr b="1"/>
          </a:p>
          <a:p>
            <a:pPr marL="171450" lvl="0" indent="-82550" algn="l" rtl="0">
              <a:lnSpc>
                <a:spcPct val="100000"/>
              </a:lnSpc>
              <a:spcBef>
                <a:spcPts val="0"/>
              </a:spcBef>
              <a:spcAft>
                <a:spcPts val="0"/>
              </a:spcAft>
              <a:buSzPts val="1400"/>
              <a:buFont typeface="Arial"/>
              <a:buNone/>
            </a:pPr>
            <a:endParaRPr/>
          </a:p>
        </p:txBody>
      </p:sp>
      <p:sp>
        <p:nvSpPr>
          <p:cNvPr id="304" name="Google Shape;30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5" name="Google Shape;31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27" name="Google Shape;32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34" name="Google Shape;33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45" name="Google Shape;34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54" name="Google Shape;35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60" name="Google Shape;3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69" name="Google Shape;36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80" name="Google Shape;38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96" name="Google Shape;39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13" name="Google Shape;41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26" name="Google Shape;42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18" name="Google Shape;41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40" name="Google Shape;44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Nota: Las funciones Agregar a favoritos y Seguimiento de citas solo funcionan para usuarios inscritos individualmente a la AMS</a:t>
            </a:r>
            <a:endParaRPr/>
          </a:p>
        </p:txBody>
      </p:sp>
      <p:sp>
        <p:nvSpPr>
          <p:cNvPr id="452" name="Google Shape;45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59" name="Google Shape;45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67" name="Google Shape;467;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74" name="Google Shape;47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83" name="Google Shape;483;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90" name="Google Shape;49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99" name="Google Shape;49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06" name="Google Shape;50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15" name="Google Shape;515;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22" name="Google Shape;52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31" name="Google Shape;531;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Environment Index ofrece una cobertura profunda en áreas aplicables de la agricultura; ecología de ecosistemas; energía; recursos energéticos renovables; recursos naturales; ciencias marinas y de agua dulce; geografía; gestión de la contaminación y desechos; tecnología ambiental; ley del medio ambiente; política pública; impactos sociales; planificación urbana; y más.</a:t>
            </a:r>
            <a:endParaRPr/>
          </a:p>
          <a:p>
            <a:pPr marL="171450" lvl="0" indent="-171450" algn="l" rtl="0">
              <a:lnSpc>
                <a:spcPct val="100000"/>
              </a:lnSpc>
              <a:spcBef>
                <a:spcPts val="0"/>
              </a:spcBef>
              <a:spcAft>
                <a:spcPts val="0"/>
              </a:spcAft>
              <a:buSzPts val="1400"/>
              <a:buFont typeface="Arial"/>
              <a:buChar char="•"/>
            </a:pPr>
            <a:r>
              <a:rPr lang="en-US"/>
              <a:t>Environment Index contiene más de 4,7 millones de registros de más de 2200 revistas internacionales que se remontan a 1888 (incluidos más de 1350 títulos principales activos), así como más de 200 monografías.</a:t>
            </a:r>
            <a:endParaRPr/>
          </a:p>
          <a:p>
            <a:pPr marL="171450" lvl="0" indent="-171450" algn="l" rtl="0">
              <a:lnSpc>
                <a:spcPct val="100000"/>
              </a:lnSpc>
              <a:spcBef>
                <a:spcPts val="0"/>
              </a:spcBef>
              <a:spcAft>
                <a:spcPts val="0"/>
              </a:spcAft>
              <a:buSzPts val="1400"/>
              <a:buFont typeface="Arial"/>
              <a:buChar char="•"/>
            </a:pPr>
            <a:r>
              <a:rPr lang="en-US"/>
              <a:t>Environment Index también cuenta con un diccionario de sinónimos en profundidad, y se proporcionarán perfiles de autor para 6.500 autores en la disciplina.</a:t>
            </a:r>
            <a:endParaRPr/>
          </a:p>
          <a:p>
            <a:pPr marL="171450" lvl="0" indent="-171450" algn="l" rtl="0">
              <a:lnSpc>
                <a:spcPct val="100000"/>
              </a:lnSpc>
              <a:spcBef>
                <a:spcPts val="0"/>
              </a:spcBef>
              <a:spcAft>
                <a:spcPts val="0"/>
              </a:spcAft>
              <a:buSzPts val="1400"/>
              <a:buFont typeface="Arial"/>
              <a:buChar char="•"/>
            </a:pPr>
            <a:r>
              <a:rPr lang="en-US"/>
              <a:t>Algunos de estos títulos de revistas y artículos de texto completo están disponibles en Research4life. Environmental Index es una base de datos bibliográfica que tiene algunos metadatos y solo enlaces a algunos artículos de texto completo.</a:t>
            </a:r>
            <a:endParaRPr/>
          </a:p>
        </p:txBody>
      </p:sp>
      <p:sp>
        <p:nvSpPr>
          <p:cNvPr id="106" name="Google Shape;10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38" name="Google Shape;538;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47" name="Google Shape;547;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54" name="Google Shape;55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63" name="Google Shape;56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70" name="Google Shape;570;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r>
              <a:rPr lang="en-US"/>
              <a:t>Tener en cuenta que el operador booleano AND se usa para limitar los resultados de la búsqueda; consulte la Lección 1.4 Refinar la búsqueda para obtener más información sobre el uso de operadores booleanos.</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r>
              <a:rPr lang="en-US"/>
              <a:t>** La interfaz de Environmental Index se puede cambiar a español en la línea azul superior donde dice </a:t>
            </a:r>
            <a:r>
              <a:rPr lang="en-US" b="1"/>
              <a:t>Idiomas</a:t>
            </a:r>
            <a:r>
              <a:rPr lang="en-US"/>
              <a:t>. Los resultados siguen siendo en el idioma original del documento. </a:t>
            </a:r>
            <a:endParaRPr/>
          </a:p>
        </p:txBody>
      </p:sp>
      <p:sp>
        <p:nvSpPr>
          <p:cNvPr id="120" name="Google Shape;120;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iesin.org/sub_guide.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ecolex.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edocs.unep.org/handle/20.500.11822/1"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esr.unep.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solar.world.org/weo/environmen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guides.library.yale.edu/FESalumni"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Medio ambiente</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Recursos específicos adicionales</a:t>
            </a:r>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0" i="0" u="none" strike="noStrike" cap="none" dirty="0">
              <a:solidFill>
                <a:srgbClr val="000000"/>
              </a:solidFill>
              <a:latin typeface="Arial"/>
              <a:ea typeface="Arial"/>
              <a:cs typeface="Arial"/>
              <a:sym typeface="Arial"/>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pic>
        <p:nvPicPr>
          <p:cNvPr id="152" name="Google Shape;152;p7"/>
          <p:cNvPicPr preferRelativeResize="0"/>
          <p:nvPr/>
        </p:nvPicPr>
        <p:blipFill rotWithShape="1">
          <a:blip r:embed="rId3">
            <a:alphaModFix/>
          </a:blip>
          <a:srcRect/>
          <a:stretch/>
        </p:blipFill>
        <p:spPr>
          <a:xfrm>
            <a:off x="2043113" y="3643313"/>
            <a:ext cx="8105775" cy="3114675"/>
          </a:xfrm>
          <a:prstGeom prst="rect">
            <a:avLst/>
          </a:prstGeom>
          <a:noFill/>
          <a:ln>
            <a:noFill/>
          </a:ln>
        </p:spPr>
      </p:pic>
      <p:sp>
        <p:nvSpPr>
          <p:cNvPr id="153" name="Google Shape;153;p7"/>
          <p:cNvSpPr txBox="1">
            <a:spLocks noGrp="1"/>
          </p:cNvSpPr>
          <p:nvPr>
            <p:ph type="title"/>
          </p:nvPr>
        </p:nvSpPr>
        <p:spPr>
          <a:xfrm>
            <a:off x="0" y="607412"/>
            <a:ext cx="86356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sz="3600">
                <a:solidFill>
                  <a:srgbClr val="586F7C"/>
                </a:solidFill>
                <a:latin typeface="Open Sans"/>
                <a:ea typeface="Open Sans"/>
                <a:cs typeface="Open Sans"/>
                <a:sym typeface="Open Sans"/>
              </a:rPr>
              <a:t>Environmental Index: vista de carpeta</a:t>
            </a:r>
            <a:endParaRPr sz="3600">
              <a:solidFill>
                <a:srgbClr val="586F7C"/>
              </a:solidFill>
              <a:latin typeface="Open Sans"/>
              <a:ea typeface="Open Sans"/>
              <a:cs typeface="Open Sans"/>
              <a:sym typeface="Open Sans"/>
            </a:endParaRPr>
          </a:p>
        </p:txBody>
      </p:sp>
      <p:sp>
        <p:nvSpPr>
          <p:cNvPr id="154" name="Google Shape;154;p7"/>
          <p:cNvSpPr txBox="1">
            <a:spLocks noGrp="1"/>
          </p:cNvSpPr>
          <p:nvPr>
            <p:ph type="body" idx="1"/>
          </p:nvPr>
        </p:nvSpPr>
        <p:spPr>
          <a:xfrm>
            <a:off x="0" y="1810196"/>
            <a:ext cx="11887199" cy="4655918"/>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El ícono               junto al título de cada resultado de búsqueda también permite al usuario </a:t>
            </a:r>
            <a:r>
              <a:rPr lang="en-US" sz="2000" b="1">
                <a:solidFill>
                  <a:srgbClr val="3F3F3F"/>
                </a:solidFill>
                <a:latin typeface="Open Sans"/>
                <a:ea typeface="Open Sans"/>
                <a:cs typeface="Open Sans"/>
                <a:sym typeface="Open Sans"/>
              </a:rPr>
              <a:t>guardar, enviar por correo electrónico e imprimir </a:t>
            </a:r>
            <a:r>
              <a:rPr lang="en-US" sz="2000">
                <a:solidFill>
                  <a:srgbClr val="3F3F3F"/>
                </a:solidFill>
                <a:latin typeface="Open Sans"/>
                <a:ea typeface="Open Sans"/>
                <a:cs typeface="Open Sans"/>
                <a:sym typeface="Open Sans"/>
              </a:rPr>
              <a:t>la cita de un artículo.</a:t>
            </a:r>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Tener en cuenta que, una vez que se ha agregado un archivo a una carpeta, cambia su color a amarillo             como se muestra a continuación.</a:t>
            </a:r>
            <a:endParaRPr>
              <a:solidFill>
                <a:srgbClr val="3F3F3F"/>
              </a:solidFill>
            </a:endParaRPr>
          </a:p>
        </p:txBody>
      </p:sp>
      <p:pic>
        <p:nvPicPr>
          <p:cNvPr id="155" name="Google Shape;155;p7" descr="https://lh3.googleusercontent.com/Hg7kPrwIPAdJrjWddt0aGDMRQMBemwo3EUPE6HgeGB6z8clMEWVZYs6FNjK-aQnhIUmPPTWv4wxTL5Njr8ziKAWEwglgufh1R16R3JuYi_GAVIkGZJn2B9xORm1edfXPsCqCD7I"/>
          <p:cNvPicPr preferRelativeResize="0"/>
          <p:nvPr/>
        </p:nvPicPr>
        <p:blipFill rotWithShape="1">
          <a:blip r:embed="rId4">
            <a:alphaModFix/>
          </a:blip>
          <a:srcRect/>
          <a:stretch/>
        </p:blipFill>
        <p:spPr>
          <a:xfrm>
            <a:off x="1500250" y="1930005"/>
            <a:ext cx="764096" cy="337101"/>
          </a:xfrm>
          <a:prstGeom prst="rect">
            <a:avLst/>
          </a:prstGeom>
          <a:noFill/>
          <a:ln>
            <a:noFill/>
          </a:ln>
        </p:spPr>
      </p:pic>
      <p:pic>
        <p:nvPicPr>
          <p:cNvPr id="156" name="Google Shape;156;p7" descr="https://lh4.googleusercontent.com/ChnGh5uGvjyWZbzJcot8z3FXzi29kuMzKXdPlx_GhHzAZuOzIfv4pupVNoSJpQaDint_hemh6PG_8Gh_wpWdUdMc_l0gHEjfV6J7yInL8CO7kaUMhaXf8eNrD3QXFCCgBMclMz0"/>
          <p:cNvPicPr preferRelativeResize="0"/>
          <p:nvPr/>
        </p:nvPicPr>
        <p:blipFill rotWithShape="1">
          <a:blip r:embed="rId5">
            <a:alphaModFix/>
          </a:blip>
          <a:srcRect/>
          <a:stretch/>
        </p:blipFill>
        <p:spPr>
          <a:xfrm>
            <a:off x="1580219" y="3026055"/>
            <a:ext cx="604157" cy="411110"/>
          </a:xfrm>
          <a:prstGeom prst="rect">
            <a:avLst/>
          </a:prstGeom>
          <a:noFill/>
          <a:ln>
            <a:noFill/>
          </a:ln>
        </p:spPr>
      </p:pic>
      <p:cxnSp>
        <p:nvCxnSpPr>
          <p:cNvPr id="157" name="Google Shape;157;p7"/>
          <p:cNvCxnSpPr/>
          <p:nvPr/>
        </p:nvCxnSpPr>
        <p:spPr>
          <a:xfrm flipH="1">
            <a:off x="8115300" y="2970215"/>
            <a:ext cx="2033588" cy="1639885"/>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11"/>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Vista del contenido de la carpeta</a:t>
            </a:r>
            <a:endParaRPr/>
          </a:p>
        </p:txBody>
      </p:sp>
      <p:sp>
        <p:nvSpPr>
          <p:cNvPr id="163" name="Google Shape;163;p11"/>
          <p:cNvSpPr txBox="1">
            <a:spLocks noGrp="1"/>
          </p:cNvSpPr>
          <p:nvPr>
            <p:ph type="body" idx="1"/>
          </p:nvPr>
        </p:nvSpPr>
        <p:spPr>
          <a:xfrm>
            <a:off x="179615" y="1654629"/>
            <a:ext cx="12012385" cy="1649821"/>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Para ver el contenido de una carpeta guardada, hacer clic en  </a:t>
            </a:r>
            <a:r>
              <a:rPr lang="en-US" sz="2000" b="1">
                <a:solidFill>
                  <a:srgbClr val="3F3F3F"/>
                </a:solidFill>
                <a:latin typeface="Open Sans"/>
                <a:ea typeface="Open Sans"/>
                <a:cs typeface="Open Sans"/>
                <a:sym typeface="Open Sans"/>
              </a:rPr>
              <a:t>Vista de la carpeta.</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b="1">
                <a:solidFill>
                  <a:srgbClr val="3F3F3F"/>
                </a:solidFill>
                <a:latin typeface="Open Sans"/>
                <a:ea typeface="Open Sans"/>
                <a:cs typeface="Open Sans"/>
                <a:sym typeface="Open Sans"/>
              </a:rPr>
              <a:t>Vista de la carpeta </a:t>
            </a:r>
            <a:r>
              <a:rPr lang="en-US" sz="2000">
                <a:solidFill>
                  <a:srgbClr val="3F3F3F"/>
                </a:solidFill>
                <a:latin typeface="Open Sans"/>
                <a:ea typeface="Open Sans"/>
                <a:cs typeface="Open Sans"/>
                <a:sym typeface="Open Sans"/>
              </a:rPr>
              <a:t>también muestra el desglose del tipo de contenido disponible en la carpeta.</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El usuario puede </a:t>
            </a:r>
            <a:r>
              <a:rPr lang="en-US" sz="2000" b="1">
                <a:solidFill>
                  <a:srgbClr val="3F3F3F"/>
                </a:solidFill>
                <a:latin typeface="Open Sans"/>
                <a:ea typeface="Open Sans"/>
                <a:cs typeface="Open Sans"/>
                <a:sym typeface="Open Sans"/>
              </a:rPr>
              <a:t>imprimir, enviar por correo, guardar </a:t>
            </a:r>
            <a:r>
              <a:rPr lang="en-US" sz="2000">
                <a:solidFill>
                  <a:srgbClr val="3F3F3F"/>
                </a:solidFill>
                <a:latin typeface="Open Sans"/>
                <a:ea typeface="Open Sans"/>
                <a:cs typeface="Open Sans"/>
                <a:sym typeface="Open Sans"/>
              </a:rPr>
              <a:t>y</a:t>
            </a:r>
            <a:r>
              <a:rPr lang="en-US" sz="2000" b="1">
                <a:solidFill>
                  <a:srgbClr val="3F3F3F"/>
                </a:solidFill>
                <a:latin typeface="Open Sans"/>
                <a:ea typeface="Open Sans"/>
                <a:cs typeface="Open Sans"/>
                <a:sym typeface="Open Sans"/>
              </a:rPr>
              <a:t> exportar</a:t>
            </a:r>
            <a:r>
              <a:rPr lang="en-US" sz="2000">
                <a:solidFill>
                  <a:srgbClr val="3F3F3F"/>
                </a:solidFill>
                <a:latin typeface="Open Sans"/>
                <a:ea typeface="Open Sans"/>
                <a:cs typeface="Open Sans"/>
                <a:sym typeface="Open Sans"/>
              </a:rPr>
              <a:t> el contenido de la carpeta.</a:t>
            </a:r>
            <a:endParaRPr sz="2000">
              <a:solidFill>
                <a:srgbClr val="3F3F3F"/>
              </a:solidFill>
              <a:latin typeface="Open Sans"/>
              <a:ea typeface="Open Sans"/>
              <a:cs typeface="Open Sans"/>
              <a:sym typeface="Open Sans"/>
            </a:endParaRPr>
          </a:p>
        </p:txBody>
      </p:sp>
      <p:pic>
        <p:nvPicPr>
          <p:cNvPr id="164" name="Google Shape;164;p11"/>
          <p:cNvPicPr preferRelativeResize="0"/>
          <p:nvPr/>
        </p:nvPicPr>
        <p:blipFill rotWithShape="1">
          <a:blip r:embed="rId3">
            <a:alphaModFix/>
          </a:blip>
          <a:srcRect/>
          <a:stretch/>
        </p:blipFill>
        <p:spPr>
          <a:xfrm>
            <a:off x="2616008" y="3482350"/>
            <a:ext cx="6426586" cy="3318500"/>
          </a:xfrm>
          <a:prstGeom prst="rect">
            <a:avLst/>
          </a:prstGeom>
          <a:noFill/>
          <a:ln>
            <a:noFill/>
          </a:ln>
        </p:spPr>
      </p:pic>
      <p:sp>
        <p:nvSpPr>
          <p:cNvPr id="165" name="Google Shape;165;p11"/>
          <p:cNvSpPr/>
          <p:nvPr/>
        </p:nvSpPr>
        <p:spPr>
          <a:xfrm>
            <a:off x="2616008" y="3482350"/>
            <a:ext cx="1213042" cy="280415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 name="Google Shape;166;p11"/>
          <p:cNvSpPr/>
          <p:nvPr/>
        </p:nvSpPr>
        <p:spPr>
          <a:xfrm>
            <a:off x="8311283" y="3442350"/>
            <a:ext cx="1004167" cy="144207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pic>
        <p:nvPicPr>
          <p:cNvPr id="171" name="Google Shape;171;p12"/>
          <p:cNvPicPr preferRelativeResize="0"/>
          <p:nvPr/>
        </p:nvPicPr>
        <p:blipFill rotWithShape="1">
          <a:blip r:embed="rId3">
            <a:alphaModFix/>
          </a:blip>
          <a:srcRect/>
          <a:stretch/>
        </p:blipFill>
        <p:spPr>
          <a:xfrm>
            <a:off x="5753100" y="1695450"/>
            <a:ext cx="6240448" cy="4991100"/>
          </a:xfrm>
          <a:prstGeom prst="rect">
            <a:avLst/>
          </a:prstGeom>
          <a:noFill/>
          <a:ln>
            <a:noFill/>
          </a:ln>
        </p:spPr>
      </p:pic>
      <p:sp>
        <p:nvSpPr>
          <p:cNvPr id="172" name="Google Shape;172;p12"/>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Crear una cuenta en EBSCOhost</a:t>
            </a:r>
            <a:endParaRPr>
              <a:solidFill>
                <a:srgbClr val="586F7C"/>
              </a:solidFill>
              <a:latin typeface="Open Sans"/>
              <a:ea typeface="Open Sans"/>
              <a:cs typeface="Open Sans"/>
              <a:sym typeface="Open Sans"/>
            </a:endParaRPr>
          </a:p>
        </p:txBody>
      </p:sp>
      <p:sp>
        <p:nvSpPr>
          <p:cNvPr id="173" name="Google Shape;173;p12"/>
          <p:cNvSpPr txBox="1">
            <a:spLocks noGrp="1"/>
          </p:cNvSpPr>
          <p:nvPr>
            <p:ph type="body" idx="1"/>
          </p:nvPr>
        </p:nvSpPr>
        <p:spPr>
          <a:xfrm>
            <a:off x="0" y="1816275"/>
            <a:ext cx="5426047" cy="4715154"/>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Hacer clic en el botón </a:t>
            </a:r>
            <a:r>
              <a:rPr lang="en-US" sz="2000" b="1">
                <a:solidFill>
                  <a:srgbClr val="3F3F3F"/>
                </a:solidFill>
                <a:latin typeface="Open Sans"/>
                <a:ea typeface="Open Sans"/>
                <a:cs typeface="Open Sans"/>
                <a:sym typeface="Open Sans"/>
              </a:rPr>
              <a:t>Conectar </a:t>
            </a:r>
            <a:r>
              <a:rPr lang="en-US" sz="2000">
                <a:solidFill>
                  <a:srgbClr val="3F3F3F"/>
                </a:solidFill>
                <a:latin typeface="Open Sans"/>
                <a:ea typeface="Open Sans"/>
                <a:cs typeface="Open Sans"/>
                <a:sym typeface="Open Sans"/>
              </a:rPr>
              <a:t>en la barra superior de la página de búsqueda del Environmental Index y elegir </a:t>
            </a:r>
            <a:r>
              <a:rPr lang="en-US" sz="2000" b="1">
                <a:solidFill>
                  <a:srgbClr val="3F3F3F"/>
                </a:solidFill>
                <a:latin typeface="Open Sans"/>
                <a:ea typeface="Open Sans"/>
                <a:cs typeface="Open Sans"/>
                <a:sym typeface="Open Sans"/>
              </a:rPr>
              <a:t>Crear una cuenta.</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Debe recordar que esta es una cuenta personal del usuario en EBSCOhost y está separada del código de usuario y contraseña de Research4Life</a:t>
            </a:r>
            <a:r>
              <a:rPr lang="en-US" sz="2000" b="1">
                <a:solidFill>
                  <a:srgbClr val="3F3F3F"/>
                </a:solidFill>
                <a:latin typeface="Open Sans"/>
                <a:ea typeface="Open Sans"/>
                <a:cs typeface="Open Sans"/>
                <a:sym typeface="Open Sans"/>
              </a:rPr>
              <a:t>.</a:t>
            </a:r>
            <a:endParaRPr b="1">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r>
              <a:rPr lang="en-US" b="1">
                <a:solidFill>
                  <a:srgbClr val="3F3F3F"/>
                </a:solidFill>
                <a:latin typeface="Open Sans"/>
                <a:ea typeface="Open Sans"/>
                <a:cs typeface="Open Sans"/>
                <a:sym typeface="Open Sans"/>
              </a:rPr>
              <a:t>*</a:t>
            </a:r>
            <a:r>
              <a:rPr lang="en-US" sz="2000">
                <a:solidFill>
                  <a:srgbClr val="3F3F3F"/>
                </a:solidFill>
                <a:latin typeface="Open Sans"/>
                <a:ea typeface="Open Sans"/>
                <a:cs typeface="Open Sans"/>
                <a:sym typeface="Open Sans"/>
              </a:rPr>
              <a:t>Una vez que el el usuario ha iniciado sesión en Research4Life y abre Environment Index, debe usar su propio nombre de usuario y contraseña para abrir la cuenta en EBSCOhost</a:t>
            </a:r>
            <a:endParaRPr sz="2000">
              <a:solidFill>
                <a:srgbClr val="3F3F3F"/>
              </a:solidFill>
              <a:latin typeface="Open Sans"/>
              <a:ea typeface="Open Sans"/>
              <a:cs typeface="Open Sans"/>
              <a:sym typeface="Open Sans"/>
            </a:endParaRPr>
          </a:p>
        </p:txBody>
      </p:sp>
      <p:cxnSp>
        <p:nvCxnSpPr>
          <p:cNvPr id="174" name="Google Shape;174;p12"/>
          <p:cNvCxnSpPr/>
          <p:nvPr/>
        </p:nvCxnSpPr>
        <p:spPr>
          <a:xfrm>
            <a:off x="4537494" y="2950234"/>
            <a:ext cx="1777106" cy="1636616"/>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8"/>
        <p:cNvGrpSpPr/>
        <p:nvPr/>
      </p:nvGrpSpPr>
      <p:grpSpPr>
        <a:xfrm>
          <a:off x="0" y="0"/>
          <a:ext cx="0" cy="0"/>
          <a:chOff x="0" y="0"/>
          <a:chExt cx="0" cy="0"/>
        </a:xfrm>
      </p:grpSpPr>
      <p:pic>
        <p:nvPicPr>
          <p:cNvPr id="179" name="Google Shape;179;p17"/>
          <p:cNvPicPr preferRelativeResize="0"/>
          <p:nvPr/>
        </p:nvPicPr>
        <p:blipFill rotWithShape="1">
          <a:blip r:embed="rId3">
            <a:alphaModFix/>
          </a:blip>
          <a:srcRect/>
          <a:stretch/>
        </p:blipFill>
        <p:spPr>
          <a:xfrm>
            <a:off x="2861075" y="3484179"/>
            <a:ext cx="6210300" cy="2447925"/>
          </a:xfrm>
          <a:prstGeom prst="rect">
            <a:avLst/>
          </a:prstGeom>
          <a:noFill/>
          <a:ln>
            <a:noFill/>
          </a:ln>
        </p:spPr>
      </p:pic>
      <p:sp>
        <p:nvSpPr>
          <p:cNvPr id="180" name="Google Shape;180;p17"/>
          <p:cNvSpPr txBox="1">
            <a:spLocks noGrp="1"/>
          </p:cNvSpPr>
          <p:nvPr>
            <p:ph type="title"/>
          </p:nvPr>
        </p:nvSpPr>
        <p:spPr>
          <a:xfrm>
            <a:off x="0" y="631068"/>
            <a:ext cx="8450317"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300"/>
              <a:buNone/>
            </a:pPr>
            <a:r>
              <a:rPr lang="en-US" sz="3600" dirty="0" err="1">
                <a:solidFill>
                  <a:srgbClr val="586F7C"/>
                </a:solidFill>
                <a:latin typeface="Open Sans"/>
                <a:ea typeface="Open Sans"/>
                <a:cs typeface="Open Sans"/>
                <a:sym typeface="Open Sans"/>
              </a:rPr>
              <a:t>Acceso</a:t>
            </a:r>
            <a:r>
              <a:rPr lang="en-US" sz="3600" dirty="0">
                <a:solidFill>
                  <a:srgbClr val="586F7C"/>
                </a:solidFill>
                <a:latin typeface="Open Sans"/>
                <a:ea typeface="Open Sans"/>
                <a:cs typeface="Open Sans"/>
                <a:sym typeface="Open Sans"/>
              </a:rPr>
              <a:t> a </a:t>
            </a:r>
            <a:r>
              <a:rPr lang="en-US" sz="3600" dirty="0" err="1">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artículos</a:t>
            </a:r>
            <a:r>
              <a:rPr lang="en-US" sz="3600" dirty="0">
                <a:solidFill>
                  <a:srgbClr val="586F7C"/>
                </a:solidFill>
                <a:latin typeface="Open Sans"/>
                <a:ea typeface="Open Sans"/>
                <a:cs typeface="Open Sans"/>
                <a:sym typeface="Open Sans"/>
              </a:rPr>
              <a:t> de </a:t>
            </a:r>
            <a:r>
              <a:rPr lang="en-US" sz="3600" dirty="0" err="1">
                <a:solidFill>
                  <a:srgbClr val="586F7C"/>
                </a:solidFill>
                <a:latin typeface="Open Sans"/>
                <a:ea typeface="Open Sans"/>
                <a:cs typeface="Open Sans"/>
                <a:sym typeface="Open Sans"/>
              </a:rPr>
              <a:t>texto</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completo</a:t>
            </a:r>
            <a:endParaRPr sz="3600" dirty="0">
              <a:solidFill>
                <a:srgbClr val="586F7C"/>
              </a:solidFill>
              <a:latin typeface="Open Sans"/>
              <a:ea typeface="Open Sans"/>
              <a:cs typeface="Open Sans"/>
              <a:sym typeface="Open Sans"/>
            </a:endParaRPr>
          </a:p>
        </p:txBody>
      </p:sp>
      <p:sp>
        <p:nvSpPr>
          <p:cNvPr id="181" name="Google Shape;181;p17"/>
          <p:cNvSpPr txBox="1">
            <a:spLocks noGrp="1"/>
          </p:cNvSpPr>
          <p:nvPr>
            <p:ph type="body" idx="1"/>
          </p:nvPr>
        </p:nvSpPr>
        <p:spPr>
          <a:xfrm>
            <a:off x="0" y="1701974"/>
            <a:ext cx="12185968" cy="4584525"/>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Para ver el texto completo de un título, hacer clic en el enlace: </a:t>
            </a:r>
            <a:r>
              <a:rPr lang="en-US" sz="2000" b="1">
                <a:solidFill>
                  <a:srgbClr val="3F3F3F"/>
                </a:solidFill>
                <a:latin typeface="Open Sans"/>
                <a:ea typeface="Open Sans"/>
                <a:cs typeface="Open Sans"/>
                <a:sym typeface="Open Sans"/>
              </a:rPr>
              <a:t>Link to Full text.</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Esta acción llevará al usuario a una página de Research4Life que muestra enlaces al contenido, seleccionar la editorial haciendo clic en cualquiera de los enlaces de </a:t>
            </a:r>
            <a:r>
              <a:rPr lang="en-US" sz="2000" b="1">
                <a:solidFill>
                  <a:srgbClr val="3F3F3F"/>
                </a:solidFill>
                <a:latin typeface="Open Sans"/>
                <a:ea typeface="Open Sans"/>
                <a:cs typeface="Open Sans"/>
                <a:sym typeface="Open Sans"/>
              </a:rPr>
              <a:t>texto completo </a:t>
            </a:r>
            <a:r>
              <a:rPr lang="en-US" sz="2000">
                <a:solidFill>
                  <a:srgbClr val="3F3F3F"/>
                </a:solidFill>
                <a:latin typeface="Open Sans"/>
                <a:ea typeface="Open Sans"/>
                <a:cs typeface="Open Sans"/>
                <a:sym typeface="Open Sans"/>
              </a:rPr>
              <a:t>de los artículos.</a:t>
            </a:r>
            <a:endParaRPr>
              <a:solidFill>
                <a:srgbClr val="3F3F3F"/>
              </a:solidFill>
            </a:endParaRPr>
          </a:p>
        </p:txBody>
      </p:sp>
      <p:cxnSp>
        <p:nvCxnSpPr>
          <p:cNvPr id="182" name="Google Shape;182;p17"/>
          <p:cNvCxnSpPr/>
          <p:nvPr/>
        </p:nvCxnSpPr>
        <p:spPr>
          <a:xfrm flipH="1">
            <a:off x="4470259" y="2175641"/>
            <a:ext cx="3507093" cy="3389587"/>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6"/>
        <p:cNvGrpSpPr/>
        <p:nvPr/>
      </p:nvGrpSpPr>
      <p:grpSpPr>
        <a:xfrm>
          <a:off x="0" y="0"/>
          <a:ext cx="0" cy="0"/>
          <a:chOff x="0" y="0"/>
          <a:chExt cx="0" cy="0"/>
        </a:xfrm>
      </p:grpSpPr>
      <p:sp>
        <p:nvSpPr>
          <p:cNvPr id="187" name="Google Shape;187;p18"/>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300"/>
              <a:buNone/>
            </a:pPr>
            <a:r>
              <a:rPr lang="en-US" sz="3300" dirty="0" err="1">
                <a:solidFill>
                  <a:srgbClr val="586F7C"/>
                </a:solidFill>
                <a:latin typeface="Open Sans"/>
                <a:ea typeface="Open Sans"/>
                <a:cs typeface="Open Sans"/>
                <a:sym typeface="Open Sans"/>
              </a:rPr>
              <a:t>Página</a:t>
            </a:r>
            <a:r>
              <a:rPr lang="en-US" sz="3300" dirty="0">
                <a:solidFill>
                  <a:srgbClr val="586F7C"/>
                </a:solidFill>
                <a:latin typeface="Open Sans"/>
                <a:ea typeface="Open Sans"/>
                <a:cs typeface="Open Sans"/>
                <a:sym typeface="Open Sans"/>
              </a:rPr>
              <a:t> de Research4Life que </a:t>
            </a:r>
            <a:r>
              <a:rPr lang="en-US" sz="3300" dirty="0" err="1">
                <a:solidFill>
                  <a:srgbClr val="586F7C"/>
                </a:solidFill>
                <a:latin typeface="Open Sans"/>
                <a:ea typeface="Open Sans"/>
                <a:cs typeface="Open Sans"/>
                <a:sym typeface="Open Sans"/>
              </a:rPr>
              <a:t>muestra</a:t>
            </a:r>
            <a:r>
              <a:rPr lang="en-US" sz="3300" dirty="0">
                <a:solidFill>
                  <a:srgbClr val="586F7C"/>
                </a:solidFill>
                <a:latin typeface="Open Sans"/>
                <a:ea typeface="Open Sans"/>
                <a:cs typeface="Open Sans"/>
                <a:sym typeface="Open Sans"/>
              </a:rPr>
              <a:t> </a:t>
            </a:r>
            <a:r>
              <a:rPr lang="en-US" sz="3300" dirty="0" err="1">
                <a:solidFill>
                  <a:srgbClr val="586F7C"/>
                </a:solidFill>
                <a:latin typeface="Open Sans"/>
                <a:ea typeface="Open Sans"/>
                <a:cs typeface="Open Sans"/>
                <a:sym typeface="Open Sans"/>
              </a:rPr>
              <a:t>los</a:t>
            </a:r>
            <a:r>
              <a:rPr lang="en-US" sz="3300" dirty="0">
                <a:solidFill>
                  <a:srgbClr val="586F7C"/>
                </a:solidFill>
                <a:latin typeface="Open Sans"/>
                <a:ea typeface="Open Sans"/>
                <a:cs typeface="Open Sans"/>
                <a:sym typeface="Open Sans"/>
              </a:rPr>
              <a:t> enlaces al </a:t>
            </a:r>
            <a:r>
              <a:rPr lang="en-US" sz="3300" dirty="0" err="1">
                <a:solidFill>
                  <a:srgbClr val="586F7C"/>
                </a:solidFill>
                <a:latin typeface="Open Sans"/>
                <a:ea typeface="Open Sans"/>
                <a:cs typeface="Open Sans"/>
                <a:sym typeface="Open Sans"/>
              </a:rPr>
              <a:t>texto</a:t>
            </a:r>
            <a:r>
              <a:rPr lang="en-US" sz="3300" dirty="0">
                <a:solidFill>
                  <a:srgbClr val="586F7C"/>
                </a:solidFill>
                <a:latin typeface="Open Sans"/>
                <a:ea typeface="Open Sans"/>
                <a:cs typeface="Open Sans"/>
                <a:sym typeface="Open Sans"/>
              </a:rPr>
              <a:t> </a:t>
            </a:r>
            <a:r>
              <a:rPr lang="en-US" sz="3300" dirty="0" err="1">
                <a:solidFill>
                  <a:srgbClr val="586F7C"/>
                </a:solidFill>
                <a:latin typeface="Open Sans"/>
                <a:ea typeface="Open Sans"/>
                <a:cs typeface="Open Sans"/>
                <a:sym typeface="Open Sans"/>
              </a:rPr>
              <a:t>completo</a:t>
            </a:r>
            <a:endParaRPr dirty="0"/>
          </a:p>
        </p:txBody>
      </p:sp>
      <p:sp>
        <p:nvSpPr>
          <p:cNvPr id="188" name="Google Shape;188;p18"/>
          <p:cNvSpPr txBox="1">
            <a:spLocks noGrp="1"/>
          </p:cNvSpPr>
          <p:nvPr>
            <p:ph type="body" idx="1"/>
          </p:nvPr>
        </p:nvSpPr>
        <p:spPr>
          <a:xfrm>
            <a:off x="-1" y="1701974"/>
            <a:ext cx="11560629" cy="82050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000">
                <a:solidFill>
                  <a:srgbClr val="3F3F3F"/>
                </a:solidFill>
                <a:latin typeface="Open Sans"/>
                <a:ea typeface="Open Sans"/>
                <a:cs typeface="Open Sans"/>
                <a:sym typeface="Open Sans"/>
              </a:rPr>
              <a:t>Una vez que se abre la página de la editorial, hay opciones para </a:t>
            </a:r>
            <a:r>
              <a:rPr lang="en-US" sz="2000" b="1">
                <a:solidFill>
                  <a:srgbClr val="3F3F3F"/>
                </a:solidFill>
                <a:latin typeface="Open Sans"/>
                <a:ea typeface="Open Sans"/>
                <a:cs typeface="Open Sans"/>
                <a:sym typeface="Open Sans"/>
              </a:rPr>
              <a:t>descargar</a:t>
            </a:r>
            <a:r>
              <a:rPr lang="en-US" sz="2000">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compartir</a:t>
            </a:r>
            <a:r>
              <a:rPr lang="en-US" sz="2000">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guardar</a:t>
            </a:r>
            <a:r>
              <a:rPr lang="en-US" sz="2000">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citar</a:t>
            </a:r>
            <a:r>
              <a:rPr lang="en-US" sz="2000">
                <a:solidFill>
                  <a:srgbClr val="3F3F3F"/>
                </a:solidFill>
                <a:latin typeface="Open Sans"/>
                <a:ea typeface="Open Sans"/>
                <a:cs typeface="Open Sans"/>
                <a:sym typeface="Open Sans"/>
              </a:rPr>
              <a:t> y </a:t>
            </a:r>
            <a:r>
              <a:rPr lang="en-US" sz="2000" b="1">
                <a:solidFill>
                  <a:srgbClr val="3F3F3F"/>
                </a:solidFill>
                <a:latin typeface="Open Sans"/>
                <a:ea typeface="Open Sans"/>
                <a:cs typeface="Open Sans"/>
                <a:sym typeface="Open Sans"/>
              </a:rPr>
              <a:t>exportar</a:t>
            </a:r>
            <a:r>
              <a:rPr lang="en-US" sz="2000">
                <a:solidFill>
                  <a:srgbClr val="3F3F3F"/>
                </a:solidFill>
                <a:latin typeface="Open Sans"/>
                <a:ea typeface="Open Sans"/>
                <a:cs typeface="Open Sans"/>
                <a:sym typeface="Open Sans"/>
              </a:rPr>
              <a:t> la referencia</a:t>
            </a:r>
            <a:endParaRPr>
              <a:solidFill>
                <a:srgbClr val="3F3F3F"/>
              </a:solidFill>
            </a:endParaRPr>
          </a:p>
          <a:p>
            <a:pPr marL="457200" lvl="0" indent="-228600" algn="l" rtl="0">
              <a:lnSpc>
                <a:spcPct val="100000"/>
              </a:lnSpc>
              <a:spcBef>
                <a:spcPts val="1000"/>
              </a:spcBef>
              <a:spcAft>
                <a:spcPts val="0"/>
              </a:spcAft>
              <a:buClr>
                <a:schemeClr val="dk1"/>
              </a:buClr>
              <a:buSzPts val="2400"/>
              <a:buNone/>
            </a:pPr>
            <a:endParaRPr sz="2000">
              <a:solidFill>
                <a:srgbClr val="3F3F3F"/>
              </a:solidFill>
              <a:latin typeface="Open Sans"/>
              <a:ea typeface="Open Sans"/>
              <a:cs typeface="Open Sans"/>
              <a:sym typeface="Open Sans"/>
            </a:endParaRPr>
          </a:p>
        </p:txBody>
      </p:sp>
      <p:cxnSp>
        <p:nvCxnSpPr>
          <p:cNvPr id="189" name="Google Shape;189;p18"/>
          <p:cNvCxnSpPr/>
          <p:nvPr/>
        </p:nvCxnSpPr>
        <p:spPr>
          <a:xfrm>
            <a:off x="8614650" y="2161450"/>
            <a:ext cx="920100" cy="3930900"/>
          </a:xfrm>
          <a:prstGeom prst="straightConnector1">
            <a:avLst/>
          </a:prstGeom>
          <a:noFill/>
          <a:ln w="28575" cap="flat" cmpd="sng">
            <a:solidFill>
              <a:srgbClr val="93C47D"/>
            </a:solidFill>
            <a:prstDash val="solid"/>
            <a:round/>
            <a:headEnd type="none" w="sm" len="sm"/>
            <a:tailEnd type="triangle" w="med" len="med"/>
          </a:ln>
        </p:spPr>
      </p:cxnSp>
      <p:pic>
        <p:nvPicPr>
          <p:cNvPr id="190" name="Google Shape;190;p18"/>
          <p:cNvPicPr preferRelativeResize="0"/>
          <p:nvPr/>
        </p:nvPicPr>
        <p:blipFill rotWithShape="1">
          <a:blip r:embed="rId3">
            <a:alphaModFix/>
          </a:blip>
          <a:srcRect/>
          <a:stretch/>
        </p:blipFill>
        <p:spPr>
          <a:xfrm>
            <a:off x="189187" y="2870136"/>
            <a:ext cx="5516056" cy="3713674"/>
          </a:xfrm>
          <a:prstGeom prst="rect">
            <a:avLst/>
          </a:prstGeom>
          <a:noFill/>
          <a:ln>
            <a:noFill/>
          </a:ln>
        </p:spPr>
      </p:pic>
      <p:sp>
        <p:nvSpPr>
          <p:cNvPr id="191" name="Google Shape;191;p18"/>
          <p:cNvSpPr/>
          <p:nvPr/>
        </p:nvSpPr>
        <p:spPr>
          <a:xfrm>
            <a:off x="1828800" y="5344510"/>
            <a:ext cx="646386" cy="56755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2" name="Google Shape;192;p18"/>
          <p:cNvPicPr preferRelativeResize="0"/>
          <p:nvPr/>
        </p:nvPicPr>
        <p:blipFill rotWithShape="1">
          <a:blip r:embed="rId4">
            <a:alphaModFix/>
          </a:blip>
          <a:srcRect/>
          <a:stretch/>
        </p:blipFill>
        <p:spPr>
          <a:xfrm>
            <a:off x="6274676" y="2918946"/>
            <a:ext cx="5600048" cy="3709716"/>
          </a:xfrm>
          <a:prstGeom prst="rect">
            <a:avLst/>
          </a:prstGeom>
          <a:noFill/>
          <a:ln>
            <a:noFill/>
          </a:ln>
        </p:spPr>
      </p:pic>
      <p:sp>
        <p:nvSpPr>
          <p:cNvPr id="193" name="Google Shape;193;p18"/>
          <p:cNvSpPr/>
          <p:nvPr/>
        </p:nvSpPr>
        <p:spPr>
          <a:xfrm>
            <a:off x="8614650" y="5524791"/>
            <a:ext cx="718535" cy="110387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4" name="Google Shape;194;p18"/>
          <p:cNvSpPr/>
          <p:nvPr/>
        </p:nvSpPr>
        <p:spPr>
          <a:xfrm>
            <a:off x="7793420" y="3316013"/>
            <a:ext cx="821229" cy="28377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5" name="Google Shape;195;p18"/>
          <p:cNvSpPr/>
          <p:nvPr/>
        </p:nvSpPr>
        <p:spPr>
          <a:xfrm>
            <a:off x="7914290" y="5186859"/>
            <a:ext cx="1388783" cy="23648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g829bd93e03_0_0"/>
          <p:cNvPicPr preferRelativeResize="0"/>
          <p:nvPr/>
        </p:nvPicPr>
        <p:blipFill rotWithShape="1">
          <a:blip r:embed="rId3">
            <a:alphaModFix/>
          </a:blip>
          <a:srcRect/>
          <a:stretch/>
        </p:blipFill>
        <p:spPr>
          <a:xfrm>
            <a:off x="5619298" y="4383215"/>
            <a:ext cx="6315092" cy="2301380"/>
          </a:xfrm>
          <a:prstGeom prst="rect">
            <a:avLst/>
          </a:prstGeom>
          <a:noFill/>
          <a:ln w="9525" cap="flat" cmpd="sng">
            <a:solidFill>
              <a:schemeClr val="dk1"/>
            </a:solidFill>
            <a:prstDash val="solid"/>
            <a:miter lim="800000"/>
            <a:headEnd type="none" w="sm" len="sm"/>
            <a:tailEnd type="none" w="sm" len="sm"/>
          </a:ln>
        </p:spPr>
      </p:pic>
      <p:sp>
        <p:nvSpPr>
          <p:cNvPr id="202" name="Google Shape;202;g829bd93e03_0_0"/>
          <p:cNvSpPr txBox="1">
            <a:spLocks noGrp="1"/>
          </p:cNvSpPr>
          <p:nvPr>
            <p:ph type="title"/>
          </p:nvPr>
        </p:nvSpPr>
        <p:spPr>
          <a:xfrm>
            <a:off x="-1" y="378812"/>
            <a:ext cx="7803932"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Environment Index: Historial de búsqueda</a:t>
            </a:r>
            <a:endParaRPr sz="3600">
              <a:latin typeface="Open Sans"/>
              <a:ea typeface="Open Sans"/>
              <a:cs typeface="Open Sans"/>
              <a:sym typeface="Open Sans"/>
            </a:endParaRPr>
          </a:p>
        </p:txBody>
      </p:sp>
      <p:sp>
        <p:nvSpPr>
          <p:cNvPr id="203" name="Google Shape;203;g829bd93e03_0_0"/>
          <p:cNvSpPr txBox="1">
            <a:spLocks noGrp="1"/>
          </p:cNvSpPr>
          <p:nvPr>
            <p:ph type="body" idx="1"/>
          </p:nvPr>
        </p:nvSpPr>
        <p:spPr>
          <a:xfrm>
            <a:off x="0" y="1663584"/>
            <a:ext cx="5339443" cy="4704559"/>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Para ver sus búsquedas recientes, el usuario debe hacer clic en la pestaña </a:t>
            </a:r>
            <a:r>
              <a:rPr lang="en-US" sz="2000" b="1">
                <a:solidFill>
                  <a:srgbClr val="3F3F3F"/>
                </a:solidFill>
                <a:latin typeface="Open Sans"/>
                <a:ea typeface="Open Sans"/>
                <a:cs typeface="Open Sans"/>
                <a:sym typeface="Open Sans"/>
              </a:rPr>
              <a:t>Historial de búsqueda </a:t>
            </a:r>
            <a:r>
              <a:rPr lang="en-US" sz="2000">
                <a:solidFill>
                  <a:srgbClr val="3F3F3F"/>
                </a:solidFill>
                <a:latin typeface="Open Sans"/>
                <a:ea typeface="Open Sans"/>
                <a:cs typeface="Open Sans"/>
                <a:sym typeface="Open Sans"/>
              </a:rPr>
              <a:t>debajo del recuadro de búsqueda.</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Esto llevará al usuario a la página </a:t>
            </a:r>
            <a:r>
              <a:rPr lang="en-US" sz="2000" b="1">
                <a:solidFill>
                  <a:srgbClr val="3F3F3F"/>
                </a:solidFill>
                <a:latin typeface="Open Sans"/>
                <a:ea typeface="Open Sans"/>
                <a:cs typeface="Open Sans"/>
                <a:sym typeface="Open Sans"/>
              </a:rPr>
              <a:t>Historial de búsqueda / Alertas.</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Se enumeran las búsquedas iniciales y refinadas.</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Para cada búsqueda, hay opciones de </a:t>
            </a:r>
            <a:r>
              <a:rPr lang="en-US" sz="2000" b="1">
                <a:solidFill>
                  <a:srgbClr val="3F3F3F"/>
                </a:solidFill>
                <a:latin typeface="Open Sans"/>
                <a:ea typeface="Open Sans"/>
                <a:cs typeface="Open Sans"/>
                <a:sym typeface="Open Sans"/>
              </a:rPr>
              <a:t>Ver resultados</a:t>
            </a:r>
            <a:r>
              <a:rPr lang="en-US" sz="2000">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Ver detalles </a:t>
            </a:r>
            <a:r>
              <a:rPr lang="en-US" sz="2000">
                <a:solidFill>
                  <a:srgbClr val="3F3F3F"/>
                </a:solidFill>
                <a:latin typeface="Open Sans"/>
                <a:ea typeface="Open Sans"/>
                <a:cs typeface="Open Sans"/>
                <a:sym typeface="Open Sans"/>
              </a:rPr>
              <a:t>o </a:t>
            </a:r>
            <a:r>
              <a:rPr lang="en-US" sz="2000" b="1">
                <a:solidFill>
                  <a:srgbClr val="3F3F3F"/>
                </a:solidFill>
                <a:latin typeface="Open Sans"/>
                <a:ea typeface="Open Sans"/>
                <a:cs typeface="Open Sans"/>
                <a:sym typeface="Open Sans"/>
              </a:rPr>
              <a:t>Modificar.</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Otras opciones son </a:t>
            </a:r>
            <a:r>
              <a:rPr lang="en-US" sz="2000" b="1">
                <a:solidFill>
                  <a:srgbClr val="3F3F3F"/>
                </a:solidFill>
                <a:latin typeface="Open Sans"/>
                <a:ea typeface="Open Sans"/>
                <a:cs typeface="Open Sans"/>
                <a:sym typeface="Open Sans"/>
              </a:rPr>
              <a:t>Buscar con AND </a:t>
            </a:r>
            <a:r>
              <a:rPr lang="en-US" sz="2000">
                <a:solidFill>
                  <a:srgbClr val="3F3F3F"/>
                </a:solidFill>
                <a:latin typeface="Open Sans"/>
                <a:ea typeface="Open Sans"/>
                <a:cs typeface="Open Sans"/>
                <a:sym typeface="Open Sans"/>
              </a:rPr>
              <a:t>o </a:t>
            </a:r>
            <a:r>
              <a:rPr lang="en-US" sz="2000" b="1">
                <a:solidFill>
                  <a:srgbClr val="3F3F3F"/>
                </a:solidFill>
                <a:latin typeface="Open Sans"/>
                <a:ea typeface="Open Sans"/>
                <a:cs typeface="Open Sans"/>
                <a:sym typeface="Open Sans"/>
              </a:rPr>
              <a:t>Buscar con OR </a:t>
            </a:r>
            <a:r>
              <a:rPr lang="en-US" sz="2000">
                <a:solidFill>
                  <a:srgbClr val="3F3F3F"/>
                </a:solidFill>
                <a:latin typeface="Open Sans"/>
                <a:ea typeface="Open Sans"/>
                <a:cs typeface="Open Sans"/>
                <a:sym typeface="Open Sans"/>
              </a:rPr>
              <a:t>o </a:t>
            </a:r>
            <a:r>
              <a:rPr lang="en-US" sz="2000" b="1">
                <a:solidFill>
                  <a:srgbClr val="3F3F3F"/>
                </a:solidFill>
                <a:latin typeface="Open Sans"/>
                <a:ea typeface="Open Sans"/>
                <a:cs typeface="Open Sans"/>
                <a:sym typeface="Open Sans"/>
              </a:rPr>
              <a:t>Eliminar búsquedas.</a:t>
            </a:r>
            <a:endParaRPr>
              <a:solidFill>
                <a:srgbClr val="3F3F3F"/>
              </a:solidFill>
            </a:endParaRPr>
          </a:p>
        </p:txBody>
      </p:sp>
      <p:cxnSp>
        <p:nvCxnSpPr>
          <p:cNvPr id="204" name="Google Shape;204;g829bd93e03_0_0"/>
          <p:cNvCxnSpPr/>
          <p:nvPr/>
        </p:nvCxnSpPr>
        <p:spPr>
          <a:xfrm rot="10800000" flipH="1">
            <a:off x="5004425" y="5060925"/>
            <a:ext cx="2495100" cy="766500"/>
          </a:xfrm>
          <a:prstGeom prst="straightConnector1">
            <a:avLst/>
          </a:prstGeom>
          <a:noFill/>
          <a:ln w="28575" cap="flat" cmpd="sng">
            <a:solidFill>
              <a:srgbClr val="FF0000"/>
            </a:solidFill>
            <a:prstDash val="solid"/>
            <a:round/>
            <a:headEnd type="none" w="sm" len="sm"/>
            <a:tailEnd type="triangle" w="med" len="med"/>
          </a:ln>
        </p:spPr>
      </p:cxnSp>
      <p:pic>
        <p:nvPicPr>
          <p:cNvPr id="205" name="Google Shape;205;g829bd93e03_0_0"/>
          <p:cNvPicPr preferRelativeResize="0"/>
          <p:nvPr/>
        </p:nvPicPr>
        <p:blipFill rotWithShape="1">
          <a:blip r:embed="rId4">
            <a:alphaModFix/>
          </a:blip>
          <a:srcRect/>
          <a:stretch/>
        </p:blipFill>
        <p:spPr>
          <a:xfrm>
            <a:off x="5619298" y="1731579"/>
            <a:ext cx="6394154" cy="2133600"/>
          </a:xfrm>
          <a:prstGeom prst="rect">
            <a:avLst/>
          </a:prstGeom>
          <a:noFill/>
          <a:ln w="9525" cap="flat" cmpd="sng">
            <a:solidFill>
              <a:schemeClr val="dk1"/>
            </a:solidFill>
            <a:prstDash val="solid"/>
            <a:miter lim="800000"/>
            <a:headEnd type="none" w="sm" len="sm"/>
            <a:tailEnd type="none" w="sm" len="sm"/>
          </a:ln>
        </p:spPr>
      </p:pic>
      <p:sp>
        <p:nvSpPr>
          <p:cNvPr id="206" name="Google Shape;206;g829bd93e03_0_0"/>
          <p:cNvSpPr/>
          <p:nvPr/>
        </p:nvSpPr>
        <p:spPr>
          <a:xfrm>
            <a:off x="5785945" y="5060925"/>
            <a:ext cx="3894083" cy="38325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7" name="Google Shape;207;g829bd93e03_0_0"/>
          <p:cNvSpPr/>
          <p:nvPr/>
        </p:nvSpPr>
        <p:spPr>
          <a:xfrm>
            <a:off x="9427778" y="6080455"/>
            <a:ext cx="1119353" cy="40952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8" name="Google Shape;208;g829bd93e03_0_0"/>
          <p:cNvSpPr/>
          <p:nvPr/>
        </p:nvSpPr>
        <p:spPr>
          <a:xfrm>
            <a:off x="6201107" y="6106727"/>
            <a:ext cx="1684279" cy="38325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Environmental Science Collection </a:t>
            </a:r>
            <a:endParaRPr sz="3600"/>
          </a:p>
        </p:txBody>
      </p:sp>
      <p:grpSp>
        <p:nvGrpSpPr>
          <p:cNvPr id="215" name="Google Shape;215;p23"/>
          <p:cNvGrpSpPr/>
          <p:nvPr/>
        </p:nvGrpSpPr>
        <p:grpSpPr>
          <a:xfrm>
            <a:off x="206791" y="2792361"/>
            <a:ext cx="11598766" cy="3875857"/>
            <a:chOff x="0" y="235651"/>
            <a:chExt cx="11598766" cy="3460589"/>
          </a:xfrm>
        </p:grpSpPr>
        <p:sp>
          <p:nvSpPr>
            <p:cNvPr id="216" name="Google Shape;216;p23"/>
            <p:cNvSpPr/>
            <p:nvPr/>
          </p:nvSpPr>
          <p:spPr>
            <a:xfrm>
              <a:off x="0" y="235651"/>
              <a:ext cx="11598766" cy="491399"/>
            </a:xfrm>
            <a:prstGeom prst="roundRect">
              <a:avLst>
                <a:gd name="adj" fmla="val 16667"/>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3"/>
            <p:cNvSpPr txBox="1"/>
            <p:nvPr/>
          </p:nvSpPr>
          <p:spPr>
            <a:xfrm>
              <a:off x="23988" y="259639"/>
              <a:ext cx="11550790" cy="443423"/>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Environmental Science Database </a:t>
              </a:r>
              <a:endParaRPr sz="2100" b="0" i="0" u="none" strike="noStrike" cap="none">
                <a:solidFill>
                  <a:schemeClr val="lt1"/>
                </a:solidFill>
                <a:latin typeface="Arial"/>
                <a:ea typeface="Arial"/>
                <a:cs typeface="Arial"/>
                <a:sym typeface="Arial"/>
              </a:endParaRPr>
            </a:p>
          </p:txBody>
        </p:sp>
        <p:sp>
          <p:nvSpPr>
            <p:cNvPr id="218" name="Google Shape;218;p23"/>
            <p:cNvSpPr/>
            <p:nvPr/>
          </p:nvSpPr>
          <p:spPr>
            <a:xfrm>
              <a:off x="0" y="727051"/>
              <a:ext cx="11598766" cy="14779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3"/>
            <p:cNvSpPr txBox="1"/>
            <p:nvPr/>
          </p:nvSpPr>
          <p:spPr>
            <a:xfrm>
              <a:off x="0" y="727051"/>
              <a:ext cx="11598766" cy="1184721"/>
            </a:xfrm>
            <a:prstGeom prst="rect">
              <a:avLst/>
            </a:prstGeom>
            <a:noFill/>
            <a:ln>
              <a:noFill/>
            </a:ln>
          </p:spPr>
          <p:txBody>
            <a:bodyPr spcFirstLastPara="1" wrap="square" lIns="368250" tIns="26650" rIns="149350" bIns="26650" anchor="t" anchorCtr="0">
              <a:noAutofit/>
            </a:bodyPr>
            <a:lstStyle/>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dirty="0">
                  <a:solidFill>
                    <a:srgbClr val="000000"/>
                  </a:solidFill>
                  <a:latin typeface="Open Sans"/>
                  <a:ea typeface="Open Sans"/>
                  <a:cs typeface="Open Sans"/>
                  <a:sym typeface="Open Sans"/>
                </a:rPr>
                <a:t>Este es un </a:t>
              </a:r>
              <a:r>
                <a:rPr lang="en-US" sz="1500" b="0" i="0" u="none" strike="noStrike" cap="none" dirty="0" err="1">
                  <a:solidFill>
                    <a:srgbClr val="000000"/>
                  </a:solidFill>
                  <a:latin typeface="Open Sans"/>
                  <a:ea typeface="Open Sans"/>
                  <a:cs typeface="Open Sans"/>
                  <a:sym typeface="Open Sans"/>
                </a:rPr>
                <a:t>recurso</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interdisciplinario</a:t>
              </a:r>
              <a:r>
                <a:rPr lang="en-US" sz="1500" b="0" i="0" u="none" strike="noStrike" cap="none" dirty="0">
                  <a:solidFill>
                    <a:srgbClr val="000000"/>
                  </a:solidFill>
                  <a:latin typeface="Open Sans"/>
                  <a:ea typeface="Open Sans"/>
                  <a:cs typeface="Open Sans"/>
                  <a:sym typeface="Open Sans"/>
                </a:rPr>
                <a:t> de </a:t>
              </a:r>
              <a:r>
                <a:rPr lang="en-US" sz="1500" b="0" i="0" u="none" strike="noStrike" cap="none" dirty="0" err="1">
                  <a:solidFill>
                    <a:srgbClr val="000000"/>
                  </a:solidFill>
                  <a:latin typeface="Open Sans"/>
                  <a:ea typeface="Open Sans"/>
                  <a:cs typeface="Open Sans"/>
                  <a:sym typeface="Open Sans"/>
                </a:rPr>
                <a:t>contenido</a:t>
              </a:r>
              <a:r>
                <a:rPr lang="en-US" sz="1500" b="0" i="0" u="none" strike="noStrike" cap="none" dirty="0">
                  <a:solidFill>
                    <a:srgbClr val="000000"/>
                  </a:solidFill>
                  <a:latin typeface="Open Sans"/>
                  <a:ea typeface="Open Sans"/>
                  <a:cs typeface="Open Sans"/>
                  <a:sym typeface="Open Sans"/>
                </a:rPr>
                <a:t> a </a:t>
              </a:r>
              <a:r>
                <a:rPr lang="en-US" sz="1500" b="0" i="0" u="none" strike="noStrike" cap="none" dirty="0" err="1">
                  <a:solidFill>
                    <a:srgbClr val="000000"/>
                  </a:solidFill>
                  <a:latin typeface="Open Sans"/>
                  <a:ea typeface="Open Sans"/>
                  <a:cs typeface="Open Sans"/>
                  <a:sym typeface="Open Sans"/>
                </a:rPr>
                <a:t>texto</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completo</a:t>
              </a:r>
              <a:r>
                <a:rPr lang="en-US" sz="1500" b="0" i="0" u="none" strike="noStrike" cap="none" dirty="0">
                  <a:solidFill>
                    <a:srgbClr val="000000"/>
                  </a:solidFill>
                  <a:latin typeface="Open Sans"/>
                  <a:ea typeface="Open Sans"/>
                  <a:cs typeface="Open Sans"/>
                  <a:sym typeface="Open Sans"/>
                </a:rPr>
                <a:t> de la </a:t>
              </a:r>
              <a:r>
                <a:rPr lang="en-US" sz="1500" b="0" i="0" u="none" strike="noStrike" cap="none" dirty="0" err="1">
                  <a:solidFill>
                    <a:srgbClr val="000000"/>
                  </a:solidFill>
                  <a:latin typeface="Open Sans"/>
                  <a:ea typeface="Open Sans"/>
                  <a:cs typeface="Open Sans"/>
                  <a:sym typeface="Open Sans"/>
                </a:rPr>
                <a:t>bibliografía</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mundial</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en</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este</a:t>
              </a:r>
              <a:r>
                <a:rPr lang="en-US" sz="1500" b="0" i="0" u="none" strike="noStrike" cap="none" dirty="0">
                  <a:solidFill>
                    <a:srgbClr val="000000"/>
                  </a:solidFill>
                  <a:latin typeface="Open Sans"/>
                  <a:ea typeface="Open Sans"/>
                  <a:cs typeface="Open Sans"/>
                  <a:sym typeface="Open Sans"/>
                </a:rPr>
                <a:t> campo y </a:t>
              </a:r>
              <a:r>
                <a:rPr lang="en-US" sz="1500" b="0" i="0" u="none" strike="noStrike" cap="none" dirty="0" err="1">
                  <a:solidFill>
                    <a:srgbClr val="000000"/>
                  </a:solidFill>
                  <a:latin typeface="Open Sans"/>
                  <a:ea typeface="Open Sans"/>
                  <a:cs typeface="Open Sans"/>
                  <a:sym typeface="Open Sans"/>
                </a:rPr>
                <a:t>disciplinas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relacionadas</a:t>
              </a:r>
              <a:r>
                <a:rPr lang="en-US" sz="1500" b="0" i="0" u="none" strike="noStrike" cap="none" dirty="0">
                  <a:solidFill>
                    <a:srgbClr val="000000"/>
                  </a:solidFill>
                  <a:latin typeface="Open Sans"/>
                  <a:ea typeface="Open Sans"/>
                  <a:cs typeface="Open Sans"/>
                  <a:sym typeface="Open Sans"/>
                </a:rPr>
                <a:t>.</a:t>
              </a:r>
              <a:endParaRPr dirty="0"/>
            </a:p>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dirty="0" err="1">
                  <a:solidFill>
                    <a:srgbClr val="000000"/>
                  </a:solidFill>
                  <a:latin typeface="Open Sans"/>
                  <a:ea typeface="Open Sans"/>
                  <a:cs typeface="Open Sans"/>
                  <a:sym typeface="Open Sans"/>
                </a:rPr>
                <a:t>Proporciona</a:t>
              </a:r>
              <a:r>
                <a:rPr lang="en-US" sz="1500" b="0" i="0" u="none" strike="noStrike" cap="none" dirty="0">
                  <a:solidFill>
                    <a:srgbClr val="000000"/>
                  </a:solidFill>
                  <a:latin typeface="Open Sans"/>
                  <a:ea typeface="Open Sans"/>
                  <a:cs typeface="Open Sans"/>
                  <a:sym typeface="Open Sans"/>
                </a:rPr>
                <a:t> la </a:t>
              </a:r>
              <a:r>
                <a:rPr lang="en-US" sz="1500" b="0" i="0" u="none" strike="noStrike" cap="none" dirty="0" err="1">
                  <a:solidFill>
                    <a:srgbClr val="000000"/>
                  </a:solidFill>
                  <a:latin typeface="Open Sans"/>
                  <a:ea typeface="Open Sans"/>
                  <a:cs typeface="Open Sans"/>
                  <a:sym typeface="Open Sans"/>
                </a:rPr>
                <a:t>colección</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más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completa</a:t>
              </a:r>
              <a:r>
                <a:rPr lang="en-US" sz="1500" b="0" i="0" u="none" strike="noStrike" cap="none" dirty="0">
                  <a:solidFill>
                    <a:srgbClr val="000000"/>
                  </a:solidFill>
                  <a:latin typeface="Open Sans"/>
                  <a:ea typeface="Open Sans"/>
                  <a:cs typeface="Open Sans"/>
                  <a:sym typeface="Open Sans"/>
                </a:rPr>
                <a:t> de </a:t>
              </a:r>
              <a:r>
                <a:rPr lang="en-US" sz="1500" b="0" i="0" u="none" strike="noStrike" cap="none" dirty="0" err="1">
                  <a:solidFill>
                    <a:srgbClr val="000000"/>
                  </a:solidFill>
                  <a:latin typeface="Open Sans"/>
                  <a:ea typeface="Open Sans"/>
                  <a:cs typeface="Open Sans"/>
                  <a:sym typeface="Open Sans"/>
                </a:rPr>
                <a:t>recursos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disponibles</a:t>
              </a:r>
              <a:r>
                <a:rPr lang="en-US" sz="1500" b="0" i="0" u="none" strike="noStrike" cap="none" dirty="0">
                  <a:solidFill>
                    <a:srgbClr val="000000"/>
                  </a:solidFill>
                  <a:latin typeface="Open Sans"/>
                  <a:ea typeface="Open Sans"/>
                  <a:cs typeface="Open Sans"/>
                  <a:sym typeface="Open Sans"/>
                </a:rPr>
                <a:t> para </a:t>
              </a:r>
              <a:r>
                <a:rPr lang="en-US" sz="1500" b="0" i="0" u="none" strike="noStrike" cap="none" dirty="0" err="1">
                  <a:solidFill>
                    <a:srgbClr val="000000"/>
                  </a:solidFill>
                  <a:latin typeface="Open Sans"/>
                  <a:ea typeface="Open Sans"/>
                  <a:cs typeface="Open Sans"/>
                  <a:sym typeface="Open Sans"/>
                </a:rPr>
                <a:t>apoyar</a:t>
              </a:r>
              <a:r>
                <a:rPr lang="en-US" sz="1500" b="0" i="0" u="none" strike="noStrike" cap="none" dirty="0">
                  <a:solidFill>
                    <a:srgbClr val="000000"/>
                  </a:solidFill>
                  <a:latin typeface="Open Sans"/>
                  <a:ea typeface="Open Sans"/>
                  <a:cs typeface="Open Sans"/>
                  <a:sym typeface="Open Sans"/>
                </a:rPr>
                <a:t> la </a:t>
              </a:r>
              <a:r>
                <a:rPr lang="en-US" sz="1500" b="0" i="0" u="none" strike="noStrike" cap="none" dirty="0" err="1">
                  <a:solidFill>
                    <a:srgbClr val="000000"/>
                  </a:solidFill>
                  <a:latin typeface="Open Sans"/>
                  <a:ea typeface="Open Sans"/>
                  <a:cs typeface="Open Sans"/>
                  <a:sym typeface="Open Sans"/>
                </a:rPr>
                <a:t>investigación</a:t>
              </a:r>
              <a:r>
                <a:rPr lang="en-US" sz="1500" b="0" i="0" u="none" strike="noStrike" cap="none" dirty="0">
                  <a:solidFill>
                    <a:srgbClr val="000000"/>
                  </a:solidFill>
                  <a:latin typeface="Open Sans"/>
                  <a:ea typeface="Open Sans"/>
                  <a:cs typeface="Open Sans"/>
                  <a:sym typeface="Open Sans"/>
                </a:rPr>
                <a:t> y </a:t>
              </a:r>
              <a:r>
                <a:rPr lang="en-US" sz="1500" b="0" i="0" u="none" strike="noStrike" cap="none" dirty="0" err="1">
                  <a:solidFill>
                    <a:srgbClr val="000000"/>
                  </a:solidFill>
                  <a:latin typeface="Open Sans"/>
                  <a:ea typeface="Open Sans"/>
                  <a:cs typeface="Open Sans"/>
                  <a:sym typeface="Open Sans"/>
                </a:rPr>
                <a:t>el</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aprendizaje</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en</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ciencias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ambientales</a:t>
              </a:r>
              <a:r>
                <a:rPr lang="en-US" sz="1500" b="0" i="0" u="none" strike="noStrike" cap="none" dirty="0">
                  <a:solidFill>
                    <a:srgbClr val="000000"/>
                  </a:solidFill>
                  <a:latin typeface="Open Sans"/>
                  <a:ea typeface="Open Sans"/>
                  <a:cs typeface="Open Sans"/>
                  <a:sym typeface="Open Sans"/>
                </a:rPr>
                <a:t> y </a:t>
              </a:r>
              <a:r>
                <a:rPr lang="en-US" sz="1500" b="0" i="0" u="none" strike="noStrike" cap="none" dirty="0" err="1">
                  <a:solidFill>
                    <a:srgbClr val="000000"/>
                  </a:solidFill>
                  <a:latin typeface="Open Sans"/>
                  <a:ea typeface="Open Sans"/>
                  <a:cs typeface="Open Sans"/>
                  <a:sym typeface="Open Sans"/>
                </a:rPr>
                <a:t>campos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relacionados</a:t>
              </a:r>
              <a:r>
                <a:rPr lang="en-US" sz="1500" b="0" i="0" u="none" strike="noStrike" cap="none" dirty="0">
                  <a:solidFill>
                    <a:srgbClr val="000000"/>
                  </a:solidFill>
                  <a:latin typeface="Open Sans"/>
                  <a:ea typeface="Open Sans"/>
                  <a:cs typeface="Open Sans"/>
                  <a:sym typeface="Open Sans"/>
                </a:rPr>
                <a:t>.</a:t>
              </a:r>
              <a:endParaRPr dirty="0"/>
            </a:p>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dirty="0" err="1">
                  <a:solidFill>
                    <a:srgbClr val="000000"/>
                  </a:solidFill>
                  <a:latin typeface="Open Sans"/>
                  <a:ea typeface="Open Sans"/>
                  <a:cs typeface="Open Sans"/>
                  <a:sym typeface="Open Sans"/>
                </a:rPr>
                <a:t>Abarca</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disciplinas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como</a:t>
              </a:r>
              <a:r>
                <a:rPr lang="en-US" sz="1500" b="0" i="0" u="none" strike="noStrike" cap="none" dirty="0">
                  <a:solidFill>
                    <a:srgbClr val="000000"/>
                  </a:solidFill>
                  <a:latin typeface="Open Sans"/>
                  <a:ea typeface="Open Sans"/>
                  <a:cs typeface="Open Sans"/>
                  <a:sym typeface="Open Sans"/>
                </a:rPr>
                <a:t> la </a:t>
              </a:r>
              <a:r>
                <a:rPr lang="en-US" sz="1500" b="0" i="0" u="none" strike="noStrike" cap="none" dirty="0" err="1">
                  <a:solidFill>
                    <a:srgbClr val="000000"/>
                  </a:solidFill>
                  <a:latin typeface="Open Sans"/>
                  <a:ea typeface="Open Sans"/>
                  <a:cs typeface="Open Sans"/>
                  <a:sym typeface="Open Sans"/>
                </a:rPr>
                <a:t>ingeniería</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biotecnología</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bacteriología</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ciencia</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atmosférica</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ecología</a:t>
              </a:r>
              <a:r>
                <a:rPr lang="en-US" sz="1500" b="0" i="0" u="none" strike="noStrike" cap="none" dirty="0">
                  <a:solidFill>
                    <a:srgbClr val="000000"/>
                  </a:solidFill>
                  <a:latin typeface="Open Sans"/>
                  <a:ea typeface="Open Sans"/>
                  <a:cs typeface="Open Sans"/>
                  <a:sym typeface="Open Sans"/>
                </a:rPr>
                <a:t> y </a:t>
              </a:r>
              <a:r>
                <a:rPr lang="en-US" sz="1500" b="0" i="0" u="none" strike="noStrike" cap="none" dirty="0" err="1">
                  <a:solidFill>
                    <a:srgbClr val="000000"/>
                  </a:solidFill>
                  <a:latin typeface="Open Sans"/>
                  <a:ea typeface="Open Sans"/>
                  <a:cs typeface="Open Sans"/>
                  <a:sym typeface="Open Sans"/>
                </a:rPr>
                <a:t>biología</a:t>
              </a:r>
              <a:r>
                <a:rPr lang="en-US" sz="1500" b="0" i="0" u="none" strike="noStrike" cap="none" dirty="0">
                  <a:solidFill>
                    <a:srgbClr val="000000"/>
                  </a:solidFill>
                  <a:latin typeface="Open Sans"/>
                  <a:ea typeface="Open Sans"/>
                  <a:cs typeface="Open Sans"/>
                  <a:sym typeface="Open Sans"/>
                </a:rPr>
                <a:t>.</a:t>
              </a:r>
              <a:endParaRPr dirty="0"/>
            </a:p>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dirty="0" err="1">
                  <a:solidFill>
                    <a:srgbClr val="000000"/>
                  </a:solidFill>
                  <a:latin typeface="Open Sans"/>
                  <a:ea typeface="Open Sans"/>
                  <a:cs typeface="Open Sans"/>
                  <a:sym typeface="Open Sans"/>
                </a:rPr>
                <a:t>Contiene</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fuentes</a:t>
              </a:r>
              <a:r>
                <a:rPr lang="en-US" sz="1500" b="0" i="0" u="none" strike="noStrike" cap="none" dirty="0">
                  <a:solidFill>
                    <a:srgbClr val="000000"/>
                  </a:solidFill>
                  <a:latin typeface="Open Sans"/>
                  <a:ea typeface="Open Sans"/>
                  <a:cs typeface="Open Sans"/>
                  <a:sym typeface="Open Sans"/>
                </a:rPr>
                <a:t> a </a:t>
              </a:r>
              <a:r>
                <a:rPr lang="en-US" sz="1500" b="0" i="0" u="none" strike="noStrike" cap="none" dirty="0" err="1">
                  <a:solidFill>
                    <a:srgbClr val="000000"/>
                  </a:solidFill>
                  <a:latin typeface="Open Sans"/>
                  <a:ea typeface="Open Sans"/>
                  <a:cs typeface="Open Sans"/>
                  <a:sym typeface="Open Sans"/>
                </a:rPr>
                <a:t>texto</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completo</a:t>
              </a:r>
              <a:r>
                <a:rPr lang="en-US" sz="1500" b="0" i="0" u="none" strike="noStrike" cap="none" dirty="0">
                  <a:solidFill>
                    <a:srgbClr val="000000"/>
                  </a:solidFill>
                  <a:latin typeface="Open Sans"/>
                  <a:ea typeface="Open Sans"/>
                  <a:cs typeface="Open Sans"/>
                  <a:sym typeface="Open Sans"/>
                </a:rPr>
                <a:t> de </a:t>
              </a:r>
              <a:r>
                <a:rPr lang="en-US" sz="1500" b="0" i="0" u="none" strike="noStrike" cap="none" dirty="0" err="1">
                  <a:solidFill>
                    <a:srgbClr val="000000"/>
                  </a:solidFill>
                  <a:latin typeface="Open Sans"/>
                  <a:ea typeface="Open Sans"/>
                  <a:cs typeface="Open Sans"/>
                  <a:sym typeface="Open Sans"/>
                </a:rPr>
                <a:t>revistas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científicas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revistas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comerciales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nuevas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fuentes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actas</a:t>
              </a:r>
              <a:r>
                <a:rPr lang="en-US" sz="1500" b="0" i="0" u="none" strike="noStrike" cap="none" dirty="0">
                  <a:solidFill>
                    <a:srgbClr val="000000"/>
                  </a:solidFill>
                  <a:latin typeface="Open Sans"/>
                  <a:ea typeface="Open Sans"/>
                  <a:cs typeface="Open Sans"/>
                  <a:sym typeface="Open Sans"/>
                </a:rPr>
                <a:t> de </a:t>
              </a:r>
              <a:r>
                <a:rPr lang="en-US" sz="1500" b="0" i="0" u="none" strike="noStrike" cap="none" dirty="0" err="1">
                  <a:solidFill>
                    <a:srgbClr val="000000"/>
                  </a:solidFill>
                  <a:latin typeface="Open Sans"/>
                  <a:ea typeface="Open Sans"/>
                  <a:cs typeface="Open Sans"/>
                  <a:sym typeface="Open Sans"/>
                </a:rPr>
                <a:t>conferencias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informes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monografías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libros</a:t>
              </a:r>
              <a:r>
                <a:rPr lang="en-US" sz="1500" b="0" i="0" u="none" strike="noStrike" cap="none" dirty="0">
                  <a:solidFill>
                    <a:srgbClr val="000000"/>
                  </a:solidFill>
                  <a:latin typeface="Open Sans"/>
                  <a:ea typeface="Open Sans"/>
                  <a:cs typeface="Open Sans"/>
                  <a:sym typeface="Open Sans"/>
                </a:rPr>
                <a:t> y </a:t>
              </a:r>
              <a:r>
                <a:rPr lang="en-US" sz="1500" b="0" i="0" u="none" strike="noStrike" cap="none" dirty="0" err="1">
                  <a:solidFill>
                    <a:srgbClr val="000000"/>
                  </a:solidFill>
                  <a:latin typeface="Open Sans"/>
                  <a:ea typeface="Open Sans"/>
                  <a:cs typeface="Open Sans"/>
                  <a:sym typeface="Open Sans"/>
                </a:rPr>
                <a:t>publicaciones</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gubernamentales</a:t>
              </a:r>
              <a:r>
                <a:rPr lang="en-US" sz="1500" b="0" i="0" u="none" strike="noStrike" cap="none" dirty="0">
                  <a:solidFill>
                    <a:srgbClr val="000000"/>
                  </a:solidFill>
                  <a:latin typeface="Open Sans"/>
                  <a:ea typeface="Open Sans"/>
                  <a:cs typeface="Open Sans"/>
                  <a:sym typeface="Open Sans"/>
                </a:rPr>
                <a:t>.</a:t>
              </a:r>
              <a:endParaRPr sz="1500" b="0" i="0" u="none" strike="noStrike" cap="none" dirty="0">
                <a:solidFill>
                  <a:srgbClr val="000000"/>
                </a:solidFill>
                <a:latin typeface="Open Sans"/>
                <a:ea typeface="Open Sans"/>
                <a:cs typeface="Open Sans"/>
                <a:sym typeface="Open Sans"/>
              </a:endParaRPr>
            </a:p>
          </p:txBody>
        </p:sp>
        <p:sp>
          <p:nvSpPr>
            <p:cNvPr id="220" name="Google Shape;220;p23"/>
            <p:cNvSpPr/>
            <p:nvPr/>
          </p:nvSpPr>
          <p:spPr>
            <a:xfrm>
              <a:off x="0" y="2205031"/>
              <a:ext cx="11598766" cy="491399"/>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3"/>
            <p:cNvSpPr txBox="1"/>
            <p:nvPr/>
          </p:nvSpPr>
          <p:spPr>
            <a:xfrm>
              <a:off x="23988" y="2229019"/>
              <a:ext cx="11550790" cy="443423"/>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Environmental Science Index </a:t>
              </a:r>
              <a:endParaRPr sz="2100" b="0" i="0" u="none" strike="noStrike" cap="none">
                <a:solidFill>
                  <a:schemeClr val="lt1"/>
                </a:solidFill>
                <a:latin typeface="Arial"/>
                <a:ea typeface="Arial"/>
                <a:cs typeface="Arial"/>
                <a:sym typeface="Arial"/>
              </a:endParaRPr>
            </a:p>
          </p:txBody>
        </p:sp>
        <p:sp>
          <p:nvSpPr>
            <p:cNvPr id="222" name="Google Shape;222;p23"/>
            <p:cNvSpPr/>
            <p:nvPr/>
          </p:nvSpPr>
          <p:spPr>
            <a:xfrm>
              <a:off x="0" y="2696431"/>
              <a:ext cx="11598766" cy="99980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3"/>
            <p:cNvSpPr txBox="1"/>
            <p:nvPr/>
          </p:nvSpPr>
          <p:spPr>
            <a:xfrm>
              <a:off x="0" y="2696431"/>
              <a:ext cx="11598766" cy="999809"/>
            </a:xfrm>
            <a:prstGeom prst="rect">
              <a:avLst/>
            </a:prstGeom>
            <a:noFill/>
            <a:ln>
              <a:noFill/>
            </a:ln>
          </p:spPr>
          <p:txBody>
            <a:bodyPr spcFirstLastPara="1" wrap="square" lIns="368250" tIns="26650" rIns="149350" bIns="26650" anchor="t" anchorCtr="0">
              <a:noAutofit/>
            </a:bodyPr>
            <a:lstStyle/>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a:solidFill>
                    <a:srgbClr val="000000"/>
                  </a:solidFill>
                  <a:latin typeface="Open Sans"/>
                  <a:ea typeface="Open Sans"/>
                  <a:cs typeface="Open Sans"/>
                  <a:sym typeface="Open Sans"/>
                </a:rPr>
                <a:t>Proporciona cobertura detallada de resúmenes e indexación de bibliografía de ciencias ambientales y disciplinas relacionadas.</a:t>
              </a:r>
              <a:endParaRPr/>
            </a:p>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a:solidFill>
                    <a:srgbClr val="000000"/>
                  </a:solidFill>
                  <a:latin typeface="Open Sans"/>
                  <a:ea typeface="Open Sans"/>
                  <a:cs typeface="Open Sans"/>
                  <a:sym typeface="Open Sans"/>
                </a:rPr>
                <a:t>Los resúmenes y las citas se extraen de miles de revistas revisadas por pares, títulos comerciales, actas de congresos y otros tipos de contenidos.</a:t>
              </a:r>
              <a:endParaRPr/>
            </a:p>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a:solidFill>
                    <a:srgbClr val="000000"/>
                  </a:solidFill>
                  <a:latin typeface="Open Sans"/>
                  <a:ea typeface="Open Sans"/>
                  <a:cs typeface="Open Sans"/>
                  <a:sym typeface="Open Sans"/>
                </a:rPr>
                <a:t>La cobertura del contenido disponible en la base de datos comienza en 1960 y se extiende hasta el material actual.</a:t>
              </a:r>
              <a:endParaRPr sz="1500" b="0" i="0" u="none" strike="noStrike" cap="none">
                <a:solidFill>
                  <a:srgbClr val="000000"/>
                </a:solidFill>
                <a:latin typeface="Open Sans"/>
                <a:ea typeface="Open Sans"/>
                <a:cs typeface="Open Sans"/>
                <a:sym typeface="Open Sans"/>
              </a:endParaRPr>
            </a:p>
          </p:txBody>
        </p:sp>
      </p:grpSp>
      <p:sp>
        <p:nvSpPr>
          <p:cNvPr id="224" name="Google Shape;224;p23"/>
          <p:cNvSpPr txBox="1"/>
          <p:nvPr/>
        </p:nvSpPr>
        <p:spPr>
          <a:xfrm>
            <a:off x="168523" y="1630288"/>
            <a:ext cx="11637034" cy="12618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900" b="0" i="0" u="none" strike="noStrike" cap="none" dirty="0">
                <a:solidFill>
                  <a:srgbClr val="3F3F3F"/>
                </a:solidFill>
                <a:latin typeface="Open Sans"/>
                <a:ea typeface="Open Sans"/>
                <a:cs typeface="Open Sans"/>
                <a:sym typeface="Open Sans"/>
              </a:rPr>
              <a:t>La Environmental Science Collection es un </a:t>
            </a:r>
            <a:r>
              <a:rPr lang="en-US" sz="1900" b="0" i="0" u="none" strike="noStrike" cap="none" dirty="0" err="1">
                <a:solidFill>
                  <a:srgbClr val="3F3F3F"/>
                </a:solidFill>
                <a:latin typeface="Open Sans"/>
                <a:ea typeface="Open Sans"/>
                <a:cs typeface="Open Sans"/>
                <a:sym typeface="Open Sans"/>
              </a:rPr>
              <a:t>producto</a:t>
            </a:r>
            <a:r>
              <a:rPr lang="en-US" sz="1900" b="0" i="0" u="none" strike="noStrike" cap="none" dirty="0">
                <a:solidFill>
                  <a:srgbClr val="3F3F3F"/>
                </a:solidFill>
                <a:latin typeface="Open Sans"/>
                <a:ea typeface="Open Sans"/>
                <a:cs typeface="Open Sans"/>
                <a:sym typeface="Open Sans"/>
              </a:rPr>
              <a:t> de la editorial ProQuest  y es </a:t>
            </a:r>
            <a:r>
              <a:rPr lang="en-US" sz="1900" b="0" i="0" u="none" strike="noStrike" cap="none" dirty="0" err="1">
                <a:solidFill>
                  <a:srgbClr val="3F3F3F"/>
                </a:solidFill>
                <a:latin typeface="Open Sans"/>
                <a:ea typeface="Open Sans"/>
                <a:cs typeface="Open Sans"/>
                <a:sym typeface="Open Sans"/>
              </a:rPr>
              <a:t>una</a:t>
            </a:r>
            <a:r>
              <a:rPr lang="en-US" sz="1900" b="0" i="0" u="none" strike="noStrike" cap="none" dirty="0">
                <a:solidFill>
                  <a:srgbClr val="3F3F3F"/>
                </a:solidFill>
                <a:latin typeface="Open Sans"/>
                <a:ea typeface="Open Sans"/>
                <a:cs typeface="Open Sans"/>
                <a:sym typeface="Open Sans"/>
              </a:rPr>
              <a:t> </a:t>
            </a:r>
            <a:r>
              <a:rPr lang="en-US" sz="1900" b="0" i="0" u="none" strike="noStrike" cap="none" dirty="0" err="1">
                <a:solidFill>
                  <a:srgbClr val="3F3F3F"/>
                </a:solidFill>
                <a:latin typeface="Open Sans"/>
                <a:ea typeface="Open Sans"/>
                <a:cs typeface="Open Sans"/>
                <a:sym typeface="Open Sans"/>
              </a:rPr>
              <a:t>combinación</a:t>
            </a:r>
            <a:r>
              <a:rPr lang="en-US" sz="1900" b="0" i="0" u="none" strike="noStrike" cap="none" dirty="0">
                <a:solidFill>
                  <a:srgbClr val="3F3F3F"/>
                </a:solidFill>
                <a:latin typeface="Open Sans"/>
                <a:ea typeface="Open Sans"/>
                <a:cs typeface="Open Sans"/>
                <a:sym typeface="Open Sans"/>
              </a:rPr>
              <a:t> de dos bases de </a:t>
            </a:r>
            <a:r>
              <a:rPr lang="en-US" sz="1900" b="0" i="0" u="none" strike="noStrike" cap="none" dirty="0" err="1">
                <a:solidFill>
                  <a:srgbClr val="3F3F3F"/>
                </a:solidFill>
                <a:latin typeface="Open Sans"/>
                <a:ea typeface="Open Sans"/>
                <a:cs typeface="Open Sans"/>
                <a:sym typeface="Open Sans"/>
              </a:rPr>
              <a:t>datos</a:t>
            </a:r>
            <a:r>
              <a:rPr lang="en-US" sz="1900" b="0" i="0" u="none" strike="noStrike" cap="none" dirty="0">
                <a:solidFill>
                  <a:srgbClr val="3F3F3F"/>
                </a:solidFill>
                <a:latin typeface="Open Sans"/>
                <a:ea typeface="Open Sans"/>
                <a:cs typeface="Open Sans"/>
                <a:sym typeface="Open Sans"/>
              </a:rPr>
              <a:t>: </a:t>
            </a:r>
            <a:r>
              <a:rPr lang="en-US" sz="1900" b="1" i="1" u="none" strike="noStrike" cap="none" dirty="0">
                <a:solidFill>
                  <a:srgbClr val="3F3F3F"/>
                </a:solidFill>
                <a:latin typeface="Open Sans"/>
                <a:ea typeface="Open Sans"/>
                <a:cs typeface="Open Sans"/>
                <a:sym typeface="Open Sans"/>
              </a:rPr>
              <a:t>Environmental Science Database</a:t>
            </a:r>
            <a:r>
              <a:rPr lang="en-US" sz="1900" b="0" i="0" u="none" strike="noStrike" cap="none" dirty="0">
                <a:solidFill>
                  <a:srgbClr val="3F3F3F"/>
                </a:solidFill>
                <a:latin typeface="Open Sans"/>
                <a:ea typeface="Open Sans"/>
                <a:cs typeface="Open Sans"/>
                <a:sym typeface="Open Sans"/>
              </a:rPr>
              <a:t> y</a:t>
            </a:r>
            <a:r>
              <a:rPr lang="en-US" sz="1900" b="0" i="1" u="none" strike="noStrike" cap="none" dirty="0">
                <a:solidFill>
                  <a:srgbClr val="3F3F3F"/>
                </a:solidFill>
                <a:latin typeface="Open Sans"/>
                <a:ea typeface="Open Sans"/>
                <a:cs typeface="Open Sans"/>
                <a:sym typeface="Open Sans"/>
              </a:rPr>
              <a:t> </a:t>
            </a:r>
            <a:r>
              <a:rPr lang="en-US" sz="1900" b="1" i="1" u="none" strike="noStrike" cap="none" dirty="0">
                <a:solidFill>
                  <a:srgbClr val="3F3F3F"/>
                </a:solidFill>
                <a:latin typeface="Open Sans"/>
                <a:ea typeface="Open Sans"/>
                <a:cs typeface="Open Sans"/>
                <a:sym typeface="Open Sans"/>
              </a:rPr>
              <a:t>Environmental Science </a:t>
            </a:r>
            <a:r>
              <a:rPr lang="en-US" sz="1900" b="1" i="1"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Index</a:t>
            </a:r>
            <a:r>
              <a:rPr lang="en-US" sz="190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La </a:t>
            </a:r>
            <a:r>
              <a:rPr lang="en-US" sz="1900" u="none" strike="noStrike" cap="none"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colección</a:t>
            </a:r>
            <a:r>
              <a:rPr lang="en-US" sz="190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r>
              <a:rPr lang="en-US" sz="1900" u="none" strike="noStrike" cap="none"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combina</a:t>
            </a:r>
            <a:r>
              <a:rPr lang="en-US" sz="190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r>
              <a:rPr lang="en-US" sz="1900" u="none" strike="noStrike" cap="none"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recursos</a:t>
            </a:r>
            <a:r>
              <a:rPr lang="en-US" sz="190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r>
              <a:rPr lang="en-US" sz="1900" u="none" strike="noStrike" cap="none"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temáticos</a:t>
            </a:r>
            <a:r>
              <a:rPr lang="en-US" sz="190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r>
              <a:rPr lang="en-US" sz="1900" u="none" strike="noStrike" cap="none"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específicos</a:t>
            </a:r>
            <a:r>
              <a:rPr lang="en-US" sz="190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de </a:t>
            </a:r>
            <a:r>
              <a:rPr lang="en-US" sz="1900" u="none" strike="noStrike" cap="none"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ingeniería</a:t>
            </a:r>
            <a:r>
              <a:rPr lang="en-US" sz="190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r>
              <a:rPr lang="en-US" sz="1900" u="none" strike="noStrike" cap="none"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biotecnología</a:t>
            </a:r>
            <a:r>
              <a:rPr lang="en-US" sz="190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r>
              <a:rPr lang="en-US" sz="1900" u="none" strike="noStrike" cap="none"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bacteriología</a:t>
            </a:r>
            <a:r>
              <a:rPr lang="en-US" sz="190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r>
              <a:rPr lang="en-US" sz="1900" u="none" strike="noStrike" cap="none"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ciencia</a:t>
            </a:r>
            <a:r>
              <a:rPr lang="en-US" sz="190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r>
              <a:rPr lang="en-US" sz="1900" u="none" strike="noStrike" cap="none"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atmosférica</a:t>
            </a:r>
            <a:r>
              <a:rPr lang="en-US" sz="190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r>
              <a:rPr lang="en-US" sz="1900" u="none" strike="noStrike" cap="none"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ecología</a:t>
            </a:r>
            <a:r>
              <a:rPr lang="en-US" sz="190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y </a:t>
            </a:r>
            <a:r>
              <a:rPr lang="en-US" sz="1900" u="none" strike="noStrike" cap="none"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biología</a:t>
            </a:r>
            <a:r>
              <a:rPr lang="en-US" sz="190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a:t>
            </a:r>
            <a:endParaRPr sz="1900" b="1" i="0" u="none" strike="noStrike" cap="none" dirty="0">
              <a:solidFill>
                <a:srgbClr val="3F3F3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
          <p:cNvSpPr txBox="1">
            <a:spLocks noGrp="1"/>
          </p:cNvSpPr>
          <p:nvPr>
            <p:ph type="title"/>
          </p:nvPr>
        </p:nvSpPr>
        <p:spPr>
          <a:xfrm>
            <a:off x="-1" y="273224"/>
            <a:ext cx="8513379" cy="12448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None/>
            </a:pPr>
            <a:r>
              <a:rPr lang="en-US" sz="3200">
                <a:solidFill>
                  <a:srgbClr val="586F7C"/>
                </a:solidFill>
                <a:latin typeface="Open Sans"/>
                <a:ea typeface="Open Sans"/>
                <a:cs typeface="Open Sans"/>
                <a:sym typeface="Open Sans"/>
              </a:rPr>
              <a:t>Acceso a Environmental Science Collection desde el Portal Unificado de Research4Life</a:t>
            </a:r>
            <a:endParaRPr sz="3200">
              <a:solidFill>
                <a:srgbClr val="586F7C"/>
              </a:solidFill>
              <a:latin typeface="Open Sans"/>
              <a:ea typeface="Open Sans"/>
              <a:cs typeface="Open Sans"/>
              <a:sym typeface="Open Sans"/>
            </a:endParaRPr>
          </a:p>
        </p:txBody>
      </p:sp>
      <p:sp>
        <p:nvSpPr>
          <p:cNvPr id="230" name="Google Shape;230;p14"/>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sp>
        <p:nvSpPr>
          <p:cNvPr id="231" name="Google Shape;231;p14"/>
          <p:cNvSpPr txBox="1"/>
          <p:nvPr/>
        </p:nvSpPr>
        <p:spPr>
          <a:xfrm>
            <a:off x="103350" y="5525985"/>
            <a:ext cx="11985300" cy="1200288"/>
          </a:xfrm>
          <a:prstGeom prst="rect">
            <a:avLst/>
          </a:prstGeom>
          <a:noFill/>
          <a:ln>
            <a:noFill/>
          </a:ln>
        </p:spPr>
        <p:txBody>
          <a:bodyPr spcFirstLastPara="1" wrap="square" lIns="91425" tIns="45700" rIns="91425" bIns="45700" anchor="t" anchorCtr="0">
            <a:spAutoFit/>
          </a:bodyPr>
          <a:lstStyle/>
          <a:p>
            <a:pPr marL="76200" marR="0" lvl="0" indent="0" algn="just" rtl="0">
              <a:lnSpc>
                <a:spcPct val="100000"/>
              </a:lnSpc>
              <a:spcBef>
                <a:spcPts val="0"/>
              </a:spcBef>
              <a:spcAft>
                <a:spcPts val="0"/>
              </a:spcAft>
              <a:buClr>
                <a:schemeClr val="dk1"/>
              </a:buClr>
              <a:buSzPts val="2400"/>
              <a:buFont typeface="Arial"/>
              <a:buNone/>
            </a:pPr>
            <a:r>
              <a:rPr lang="en-US" sz="2400" b="0" i="0" u="none" strike="noStrike" cap="none" dirty="0">
                <a:solidFill>
                  <a:srgbClr val="424242"/>
                </a:solidFill>
                <a:latin typeface="Open Sans"/>
                <a:ea typeface="Open Sans"/>
                <a:cs typeface="Open Sans"/>
                <a:sym typeface="Open Sans"/>
              </a:rPr>
              <a:t>Para </a:t>
            </a:r>
            <a:r>
              <a:rPr lang="en-US" sz="2400" b="0" i="0" u="none" strike="noStrike" cap="none" dirty="0" err="1">
                <a:solidFill>
                  <a:srgbClr val="424242"/>
                </a:solidFill>
                <a:latin typeface="Open Sans"/>
                <a:ea typeface="Open Sans"/>
                <a:cs typeface="Open Sans"/>
                <a:sym typeface="Open Sans"/>
              </a:rPr>
              <a:t>el</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acceso</a:t>
            </a:r>
            <a:r>
              <a:rPr lang="en-US" sz="2400" b="0" i="0" u="none" strike="noStrike" cap="none" dirty="0">
                <a:solidFill>
                  <a:srgbClr val="424242"/>
                </a:solidFill>
                <a:latin typeface="Open Sans"/>
                <a:ea typeface="Open Sans"/>
                <a:cs typeface="Open Sans"/>
                <a:sym typeface="Open Sans"/>
              </a:rPr>
              <a:t> a la base de </a:t>
            </a:r>
            <a:r>
              <a:rPr lang="en-US" sz="2400" b="0" i="0" u="none" strike="noStrike" cap="none" dirty="0" err="1">
                <a:solidFill>
                  <a:srgbClr val="424242"/>
                </a:solidFill>
                <a:latin typeface="Open Sans"/>
                <a:ea typeface="Open Sans"/>
                <a:cs typeface="Open Sans"/>
                <a:sym typeface="Open Sans"/>
              </a:rPr>
              <a:t>datos</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hacer</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clic</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en</a:t>
            </a:r>
            <a:r>
              <a:rPr lang="en-US" sz="2400" b="0" i="0" u="none" strike="noStrike" cap="none" dirty="0">
                <a:solidFill>
                  <a:srgbClr val="424242"/>
                </a:solidFill>
                <a:latin typeface="Open Sans"/>
                <a:ea typeface="Open Sans"/>
                <a:cs typeface="Open Sans"/>
                <a:sym typeface="Open Sans"/>
              </a:rPr>
              <a:t> </a:t>
            </a:r>
            <a:r>
              <a:rPr lang="en-US" sz="2400" b="1" i="0" u="none" strike="noStrike" cap="none" dirty="0" err="1">
                <a:solidFill>
                  <a:srgbClr val="424242"/>
                </a:solidFill>
                <a:latin typeface="Open Sans"/>
                <a:ea typeface="Open Sans"/>
                <a:cs typeface="Open Sans"/>
                <a:sym typeface="Open Sans"/>
              </a:rPr>
              <a:t>Contenidos</a:t>
            </a:r>
            <a:r>
              <a:rPr lang="en-US" sz="2400" b="1" i="0" u="none" strike="noStrike" cap="none" dirty="0">
                <a:solidFill>
                  <a:srgbClr val="424242"/>
                </a:solidFill>
                <a:latin typeface="Open Sans"/>
                <a:ea typeface="Open Sans"/>
                <a:cs typeface="Open Sans"/>
                <a:sym typeface="Open Sans"/>
              </a:rPr>
              <a:t> / Bases de </a:t>
            </a:r>
            <a:r>
              <a:rPr lang="en-US" sz="2400" b="1" i="0" u="none" strike="noStrike" cap="none" dirty="0" err="1">
                <a:solidFill>
                  <a:srgbClr val="424242"/>
                </a:solidFill>
                <a:latin typeface="Open Sans"/>
                <a:ea typeface="Open Sans"/>
                <a:cs typeface="Open Sans"/>
                <a:sym typeface="Open Sans"/>
              </a:rPr>
              <a:t>datos</a:t>
            </a:r>
            <a:r>
              <a:rPr lang="en-US" sz="2400" b="1"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en</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el</a:t>
            </a:r>
            <a:r>
              <a:rPr lang="en-US" sz="2400" b="0" i="0" u="none" strike="noStrike" cap="none" dirty="0">
                <a:solidFill>
                  <a:srgbClr val="424242"/>
                </a:solidFill>
                <a:latin typeface="Open Sans"/>
                <a:ea typeface="Open Sans"/>
                <a:cs typeface="Open Sans"/>
                <a:sym typeface="Open Sans"/>
              </a:rPr>
              <a:t> Portal </a:t>
            </a:r>
            <a:r>
              <a:rPr lang="en-US" sz="2400" b="0" i="0" u="none" strike="noStrike" cap="none" dirty="0" err="1">
                <a:solidFill>
                  <a:srgbClr val="424242"/>
                </a:solidFill>
                <a:latin typeface="Open Sans"/>
                <a:ea typeface="Open Sans"/>
                <a:cs typeface="Open Sans"/>
                <a:sym typeface="Open Sans"/>
              </a:rPr>
              <a:t>Unificado</a:t>
            </a:r>
            <a:r>
              <a:rPr lang="en-US" sz="2400" b="0" i="0" u="none" strike="noStrike" cap="none" dirty="0">
                <a:solidFill>
                  <a:srgbClr val="424242"/>
                </a:solidFill>
                <a:latin typeface="Open Sans"/>
                <a:ea typeface="Open Sans"/>
                <a:cs typeface="Open Sans"/>
                <a:sym typeface="Open Sans"/>
              </a:rPr>
              <a:t> de </a:t>
            </a:r>
            <a:r>
              <a:rPr lang="en-US" sz="2400" b="0" i="0" u="none" strike="noStrike" cap="none" dirty="0" err="1">
                <a:solidFill>
                  <a:srgbClr val="424242"/>
                </a:solidFill>
                <a:latin typeface="Open Sans"/>
                <a:ea typeface="Open Sans"/>
                <a:cs typeface="Open Sans"/>
                <a:sym typeface="Open Sans"/>
              </a:rPr>
              <a:t>Contenidos</a:t>
            </a:r>
            <a:r>
              <a:rPr lang="en-US" sz="2400" b="0" i="0" u="none" strike="noStrike" cap="none" dirty="0">
                <a:solidFill>
                  <a:srgbClr val="424242"/>
                </a:solidFill>
                <a:latin typeface="Open Sans"/>
                <a:ea typeface="Open Sans"/>
                <a:cs typeface="Open Sans"/>
                <a:sym typeface="Open Sans"/>
              </a:rPr>
              <a:t> de Research4life, </a:t>
            </a:r>
            <a:r>
              <a:rPr lang="en-US" sz="2400" b="0" i="0" u="none" strike="noStrike" cap="none" dirty="0" err="1">
                <a:solidFill>
                  <a:srgbClr val="424242"/>
                </a:solidFill>
                <a:latin typeface="Open Sans"/>
                <a:ea typeface="Open Sans"/>
                <a:cs typeface="Open Sans"/>
                <a:sym typeface="Open Sans"/>
              </a:rPr>
              <a:t>hacer</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clic</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en</a:t>
            </a:r>
            <a:r>
              <a:rPr lang="en-US" sz="2400" b="0" i="0" u="none" strike="noStrike" cap="none" dirty="0">
                <a:solidFill>
                  <a:srgbClr val="424242"/>
                </a:solidFill>
                <a:latin typeface="Open Sans"/>
                <a:ea typeface="Open Sans"/>
                <a:cs typeface="Open Sans"/>
                <a:sym typeface="Open Sans"/>
              </a:rPr>
              <a:t> la </a:t>
            </a:r>
            <a:r>
              <a:rPr lang="en-US" sz="2400" b="0" i="0" u="none" strike="noStrike" cap="none" dirty="0" err="1">
                <a:solidFill>
                  <a:srgbClr val="424242"/>
                </a:solidFill>
                <a:latin typeface="Open Sans"/>
                <a:ea typeface="Open Sans"/>
                <a:cs typeface="Open Sans"/>
                <a:sym typeface="Open Sans"/>
              </a:rPr>
              <a:t>letra</a:t>
            </a:r>
            <a:r>
              <a:rPr lang="en-US" sz="2400" b="0" i="0" u="none" strike="noStrike" cap="none" dirty="0">
                <a:solidFill>
                  <a:srgbClr val="424242"/>
                </a:solidFill>
                <a:latin typeface="Open Sans"/>
                <a:ea typeface="Open Sans"/>
                <a:cs typeface="Open Sans"/>
                <a:sym typeface="Open Sans"/>
              </a:rPr>
              <a:t> E y </a:t>
            </a:r>
            <a:r>
              <a:rPr lang="en-US" sz="2400" b="0" i="0" u="none" strike="noStrike" cap="none" dirty="0" err="1">
                <a:solidFill>
                  <a:srgbClr val="424242"/>
                </a:solidFill>
                <a:latin typeface="Open Sans"/>
                <a:ea typeface="Open Sans"/>
                <a:cs typeface="Open Sans"/>
                <a:sym typeface="Open Sans"/>
              </a:rPr>
              <a:t>s</a:t>
            </a:r>
            <a:r>
              <a:rPr lang="en-US" sz="2400" b="0" i="0" u="none" strike="noStrike" cap="none" dirty="0" err="1">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eleccionar</a:t>
            </a:r>
            <a:r>
              <a:rPr lang="en-US" sz="2400" b="0" i="0" u="none" strike="noStrike" cap="none"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en-US" sz="2400" b="1" i="0" u="none" strike="noStrike" cap="none" dirty="0">
                <a:solidFill>
                  <a:srgbClr val="424242"/>
                </a:solidFill>
                <a:latin typeface="Open Sans"/>
                <a:ea typeface="Open Sans"/>
                <a:cs typeface="Open Sans"/>
                <a:sym typeface="Open Sans"/>
              </a:rPr>
              <a:t>Environmental Science Collection</a:t>
            </a:r>
            <a:r>
              <a:rPr lang="en-US" sz="2400" b="0" i="0" u="none" strike="noStrike" cap="none" dirty="0">
                <a:solidFill>
                  <a:srgbClr val="424242"/>
                </a:solidFill>
                <a:latin typeface="Open Sans"/>
                <a:ea typeface="Open Sans"/>
                <a:cs typeface="Open Sans"/>
                <a:sym typeface="Open Sans"/>
              </a:rPr>
              <a:t>.</a:t>
            </a:r>
            <a:endParaRPr sz="2400" b="0" i="0" u="none" strike="noStrike" cap="none" dirty="0">
              <a:solidFill>
                <a:srgbClr val="424242"/>
              </a:solidFill>
              <a:latin typeface="Arial"/>
              <a:ea typeface="Arial"/>
              <a:cs typeface="Arial"/>
              <a:sym typeface="Arial"/>
            </a:endParaRPr>
          </a:p>
        </p:txBody>
      </p:sp>
      <p:pic>
        <p:nvPicPr>
          <p:cNvPr id="232" name="Google Shape;232;p14"/>
          <p:cNvPicPr preferRelativeResize="0"/>
          <p:nvPr/>
        </p:nvPicPr>
        <p:blipFill rotWithShape="1">
          <a:blip r:embed="rId3">
            <a:alphaModFix/>
          </a:blip>
          <a:srcRect/>
          <a:stretch/>
        </p:blipFill>
        <p:spPr>
          <a:xfrm>
            <a:off x="2002221" y="1749199"/>
            <a:ext cx="8187560" cy="33596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Environmental Science Collection</a:t>
            </a:r>
            <a:endParaRPr sz="3600">
              <a:latin typeface="Open Sans"/>
              <a:ea typeface="Open Sans"/>
              <a:cs typeface="Open Sans"/>
              <a:sym typeface="Open Sans"/>
            </a:endParaRPr>
          </a:p>
        </p:txBody>
      </p:sp>
      <p:sp>
        <p:nvSpPr>
          <p:cNvPr id="239" name="Google Shape;239;p25"/>
          <p:cNvSpPr txBox="1">
            <a:spLocks noGrp="1"/>
          </p:cNvSpPr>
          <p:nvPr>
            <p:ph type="body" idx="1"/>
          </p:nvPr>
        </p:nvSpPr>
        <p:spPr>
          <a:xfrm>
            <a:off x="289411" y="1781520"/>
            <a:ext cx="3820886" cy="3067884"/>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dirty="0">
                <a:solidFill>
                  <a:srgbClr val="424242"/>
                </a:solidFill>
                <a:latin typeface="Open Sans"/>
                <a:ea typeface="Open Sans"/>
                <a:cs typeface="Open Sans"/>
                <a:sym typeface="Open Sans"/>
              </a:rPr>
              <a:t>Se </a:t>
            </a:r>
            <a:r>
              <a:rPr lang="en-US" dirty="0" err="1">
                <a:solidFill>
                  <a:srgbClr val="424242"/>
                </a:solidFill>
                <a:latin typeface="Open Sans"/>
                <a:ea typeface="Open Sans"/>
                <a:cs typeface="Open Sans"/>
                <a:sym typeface="Open Sans"/>
              </a:rPr>
              <a:t>llevará</a:t>
            </a:r>
            <a:r>
              <a:rPr lang="en-US" dirty="0">
                <a:solidFill>
                  <a:srgbClr val="424242"/>
                </a:solidFill>
                <a:latin typeface="Open Sans"/>
                <a:ea typeface="Open Sans"/>
                <a:cs typeface="Open Sans"/>
                <a:sym typeface="Open Sans"/>
              </a:rPr>
              <a:t> al </a:t>
            </a:r>
            <a:r>
              <a:rPr lang="en-US" dirty="0" err="1">
                <a:solidFill>
                  <a:srgbClr val="424242"/>
                </a:solidFill>
                <a:latin typeface="Open Sans"/>
                <a:ea typeface="Open Sans"/>
                <a:cs typeface="Open Sans"/>
                <a:sym typeface="Open Sans"/>
              </a:rPr>
              <a:t>usuario</a:t>
            </a:r>
            <a:r>
              <a:rPr lang="en-US" dirty="0">
                <a:solidFill>
                  <a:srgbClr val="424242"/>
                </a:solidFill>
                <a:latin typeface="Open Sans"/>
                <a:ea typeface="Open Sans"/>
                <a:cs typeface="Open Sans"/>
                <a:sym typeface="Open Sans"/>
              </a:rPr>
              <a:t> al sitio web de la editorial, </a:t>
            </a:r>
            <a:r>
              <a:rPr lang="en-US" dirty="0" err="1">
                <a:solidFill>
                  <a:srgbClr val="424242"/>
                </a:solidFill>
                <a:latin typeface="Open Sans"/>
                <a:ea typeface="Open Sans"/>
                <a:cs typeface="Open Sans"/>
                <a:sym typeface="Open Sans"/>
              </a:rPr>
              <a:t>donde</a:t>
            </a:r>
            <a:r>
              <a:rPr lang="en-US" dirty="0">
                <a:solidFill>
                  <a:srgbClr val="424242"/>
                </a:solidFill>
                <a:latin typeface="Open Sans"/>
                <a:ea typeface="Open Sans"/>
                <a:cs typeface="Open Sans"/>
                <a:sym typeface="Open Sans"/>
              </a:rPr>
              <a:t> </a:t>
            </a:r>
            <a:r>
              <a:rPr lang="en-US" dirty="0" err="1">
                <a:solidFill>
                  <a:srgbClr val="424242"/>
                </a:solidFill>
                <a:latin typeface="Open Sans"/>
                <a:ea typeface="Open Sans"/>
                <a:cs typeface="Open Sans"/>
                <a:sym typeface="Open Sans"/>
              </a:rPr>
              <a:t>puede</a:t>
            </a:r>
            <a:r>
              <a:rPr lang="en-US" dirty="0">
                <a:solidFill>
                  <a:srgbClr val="424242"/>
                </a:solidFill>
                <a:latin typeface="Open Sans"/>
                <a:ea typeface="Open Sans"/>
                <a:cs typeface="Open Sans"/>
                <a:sym typeface="Open Sans"/>
              </a:rPr>
              <a:t> </a:t>
            </a:r>
            <a:r>
              <a:rPr lang="en-US" dirty="0" err="1">
                <a:solidFill>
                  <a:srgbClr val="424242"/>
                </a:solidFill>
                <a:latin typeface="Open Sans"/>
                <a:ea typeface="Open Sans"/>
                <a:cs typeface="Open Sans"/>
                <a:sym typeface="Open Sans"/>
              </a:rPr>
              <a:t>escoger</a:t>
            </a:r>
            <a:r>
              <a:rPr lang="en-US" dirty="0">
                <a:solidFill>
                  <a:srgbClr val="424242"/>
                </a:solidFill>
                <a:latin typeface="Open Sans"/>
                <a:ea typeface="Open Sans"/>
                <a:cs typeface="Open Sans"/>
                <a:sym typeface="Open Sans"/>
              </a:rPr>
              <a:t> </a:t>
            </a:r>
            <a:r>
              <a:rPr lang="en-US" b="1" dirty="0" err="1">
                <a:solidFill>
                  <a:srgbClr val="424242"/>
                </a:solidFill>
                <a:latin typeface="Open Sans"/>
                <a:ea typeface="Open Sans"/>
                <a:cs typeface="Open Sans"/>
                <a:sym typeface="Open Sans"/>
              </a:rPr>
              <a:t>buscar</a:t>
            </a:r>
            <a:r>
              <a:rPr lang="en-US" b="1" dirty="0">
                <a:solidFill>
                  <a:srgbClr val="424242"/>
                </a:solidFill>
                <a:latin typeface="Open Sans"/>
                <a:ea typeface="Open Sans"/>
                <a:cs typeface="Open Sans"/>
                <a:sym typeface="Open Sans"/>
              </a:rPr>
              <a:t> </a:t>
            </a:r>
            <a:r>
              <a:rPr lang="en-US" b="1" dirty="0" err="1">
                <a:solidFill>
                  <a:srgbClr val="424242"/>
                </a:solidFill>
                <a:latin typeface="Open Sans"/>
                <a:ea typeface="Open Sans"/>
                <a:cs typeface="Open Sans"/>
                <a:sym typeface="Open Sans"/>
              </a:rPr>
              <a:t>en</a:t>
            </a:r>
            <a:r>
              <a:rPr lang="en-US" b="1" dirty="0">
                <a:solidFill>
                  <a:srgbClr val="424242"/>
                </a:solidFill>
                <a:latin typeface="Open Sans"/>
                <a:ea typeface="Open Sans"/>
                <a:cs typeface="Open Sans"/>
                <a:sym typeface="Open Sans"/>
              </a:rPr>
              <a:t> ambas bases de </a:t>
            </a:r>
            <a:r>
              <a:rPr lang="en-US" b="1" dirty="0" err="1">
                <a:solidFill>
                  <a:srgbClr val="424242"/>
                </a:solidFill>
                <a:latin typeface="Open Sans"/>
                <a:ea typeface="Open Sans"/>
                <a:cs typeface="Open Sans"/>
                <a:sym typeface="Open Sans"/>
              </a:rPr>
              <a:t>datos</a:t>
            </a:r>
            <a:r>
              <a:rPr lang="en-US" b="1" dirty="0">
                <a:solidFill>
                  <a:srgbClr val="424242"/>
                </a:solidFill>
                <a:latin typeface="Open Sans"/>
                <a:ea typeface="Open Sans"/>
                <a:cs typeface="Open Sans"/>
                <a:sym typeface="Open Sans"/>
              </a:rPr>
              <a:t> al </a:t>
            </a:r>
            <a:r>
              <a:rPr lang="en-US" b="1" dirty="0" err="1">
                <a:solidFill>
                  <a:srgbClr val="424242"/>
                </a:solidFill>
                <a:latin typeface="Open Sans"/>
                <a:ea typeface="Open Sans"/>
                <a:cs typeface="Open Sans"/>
                <a:sym typeface="Open Sans"/>
              </a:rPr>
              <a:t>mismo</a:t>
            </a:r>
            <a:r>
              <a:rPr lang="en-US" b="1" dirty="0">
                <a:solidFill>
                  <a:srgbClr val="424242"/>
                </a:solidFill>
                <a:latin typeface="Open Sans"/>
                <a:ea typeface="Open Sans"/>
                <a:cs typeface="Open Sans"/>
                <a:sym typeface="Open Sans"/>
              </a:rPr>
              <a:t> </a:t>
            </a:r>
            <a:r>
              <a:rPr lang="en-US" b="1" dirty="0" err="1">
                <a:solidFill>
                  <a:srgbClr val="424242"/>
                </a:solidFill>
                <a:latin typeface="Open Sans"/>
                <a:ea typeface="Open Sans"/>
                <a:cs typeface="Open Sans"/>
                <a:sym typeface="Open Sans"/>
              </a:rPr>
              <a:t>tiempo</a:t>
            </a:r>
            <a:r>
              <a:rPr lang="en-US" dirty="0">
                <a:solidFill>
                  <a:srgbClr val="424242"/>
                </a:solidFill>
                <a:latin typeface="Open Sans"/>
                <a:ea typeface="Open Sans"/>
                <a:cs typeface="Open Sans"/>
                <a:sym typeface="Open Sans"/>
              </a:rPr>
              <a:t> o </a:t>
            </a:r>
            <a:r>
              <a:rPr lang="en-US" b="1" dirty="0" err="1">
                <a:solidFill>
                  <a:srgbClr val="424242"/>
                </a:solidFill>
                <a:latin typeface="Open Sans"/>
                <a:ea typeface="Open Sans"/>
                <a:cs typeface="Open Sans"/>
                <a:sym typeface="Open Sans"/>
              </a:rPr>
              <a:t>buscar</a:t>
            </a:r>
            <a:r>
              <a:rPr lang="en-US" b="1" dirty="0">
                <a:solidFill>
                  <a:srgbClr val="424242"/>
                </a:solidFill>
                <a:latin typeface="Open Sans"/>
                <a:ea typeface="Open Sans"/>
                <a:cs typeface="Open Sans"/>
                <a:sym typeface="Open Sans"/>
              </a:rPr>
              <a:t> </a:t>
            </a:r>
            <a:r>
              <a:rPr lang="en-US" b="1" dirty="0" err="1">
                <a:solidFill>
                  <a:srgbClr val="424242"/>
                </a:solidFill>
                <a:latin typeface="Open Sans"/>
                <a:ea typeface="Open Sans"/>
                <a:cs typeface="Open Sans"/>
                <a:sym typeface="Open Sans"/>
              </a:rPr>
              <a:t>en</a:t>
            </a:r>
            <a:r>
              <a:rPr lang="en-US" b="1" dirty="0">
                <a:solidFill>
                  <a:srgbClr val="424242"/>
                </a:solidFill>
                <a:latin typeface="Open Sans"/>
                <a:ea typeface="Open Sans"/>
                <a:cs typeface="Open Sans"/>
                <a:sym typeface="Open Sans"/>
              </a:rPr>
              <a:t> </a:t>
            </a:r>
            <a:r>
              <a:rPr lang="en-US" b="1" dirty="0" err="1">
                <a:solidFill>
                  <a:srgbClr val="424242"/>
                </a:solidFill>
                <a:latin typeface="Open Sans"/>
                <a:ea typeface="Open Sans"/>
                <a:cs typeface="Open Sans"/>
                <a:sym typeface="Open Sans"/>
              </a:rPr>
              <a:t>cada</a:t>
            </a:r>
            <a:r>
              <a:rPr lang="en-US" b="1" dirty="0">
                <a:solidFill>
                  <a:srgbClr val="424242"/>
                </a:solidFill>
                <a:latin typeface="Open Sans"/>
                <a:ea typeface="Open Sans"/>
                <a:cs typeface="Open Sans"/>
                <a:sym typeface="Open Sans"/>
              </a:rPr>
              <a:t> base de </a:t>
            </a:r>
            <a:r>
              <a:rPr lang="en-US" b="1" dirty="0" err="1">
                <a:solidFill>
                  <a:srgbClr val="424242"/>
                </a:solidFill>
                <a:latin typeface="Open Sans"/>
                <a:ea typeface="Open Sans"/>
                <a:cs typeface="Open Sans"/>
                <a:sym typeface="Open Sans"/>
              </a:rPr>
              <a:t>datos</a:t>
            </a:r>
            <a:r>
              <a:rPr lang="en-US" b="1" dirty="0">
                <a:solidFill>
                  <a:srgbClr val="424242"/>
                </a:solidFill>
                <a:latin typeface="Open Sans"/>
                <a:ea typeface="Open Sans"/>
                <a:cs typeface="Open Sans"/>
                <a:sym typeface="Open Sans"/>
              </a:rPr>
              <a:t> </a:t>
            </a:r>
            <a:r>
              <a:rPr lang="en-US" b="1" dirty="0" err="1">
                <a:solidFill>
                  <a:srgbClr val="424242"/>
                </a:solidFill>
                <a:latin typeface="Open Sans"/>
                <a:ea typeface="Open Sans"/>
                <a:cs typeface="Open Sans"/>
                <a:sym typeface="Open Sans"/>
              </a:rPr>
              <a:t>por</a:t>
            </a:r>
            <a:r>
              <a:rPr lang="en-US" b="1" dirty="0">
                <a:solidFill>
                  <a:srgbClr val="424242"/>
                </a:solidFill>
                <a:latin typeface="Open Sans"/>
                <a:ea typeface="Open Sans"/>
                <a:cs typeface="Open Sans"/>
                <a:sym typeface="Open Sans"/>
              </a:rPr>
              <a:t> </a:t>
            </a:r>
            <a:r>
              <a:rPr lang="en-US" b="1" dirty="0" err="1">
                <a:solidFill>
                  <a:srgbClr val="424242"/>
                </a:solidFill>
                <a:latin typeface="Open Sans"/>
                <a:ea typeface="Open Sans"/>
                <a:cs typeface="Open Sans"/>
                <a:sym typeface="Open Sans"/>
              </a:rPr>
              <a:t>separado</a:t>
            </a:r>
            <a:r>
              <a:rPr lang="en-US" dirty="0">
                <a:solidFill>
                  <a:srgbClr val="424242"/>
                </a:solidFill>
                <a:latin typeface="Open Sans"/>
                <a:ea typeface="Open Sans"/>
                <a:cs typeface="Open Sans"/>
                <a:sym typeface="Open Sans"/>
              </a:rPr>
              <a:t>.</a:t>
            </a:r>
            <a:endParaRPr dirty="0"/>
          </a:p>
          <a:p>
            <a:pPr marL="457200" lvl="0" indent="-381000" algn="l" rtl="0">
              <a:lnSpc>
                <a:spcPct val="100000"/>
              </a:lnSpc>
              <a:spcBef>
                <a:spcPts val="1000"/>
              </a:spcBef>
              <a:spcAft>
                <a:spcPts val="0"/>
              </a:spcAft>
              <a:buClr>
                <a:schemeClr val="dk1"/>
              </a:buClr>
              <a:buSzPts val="2400"/>
              <a:buChar char="●"/>
            </a:pPr>
            <a:r>
              <a:rPr lang="en-US" dirty="0" err="1">
                <a:solidFill>
                  <a:srgbClr val="424242"/>
                </a:solidFill>
                <a:latin typeface="Open Sans"/>
                <a:ea typeface="Open Sans"/>
                <a:cs typeface="Open Sans"/>
                <a:sym typeface="Open Sans"/>
              </a:rPr>
              <a:t>En</a:t>
            </a:r>
            <a:r>
              <a:rPr lang="en-US" dirty="0">
                <a:solidFill>
                  <a:srgbClr val="424242"/>
                </a:solidFill>
                <a:latin typeface="Open Sans"/>
                <a:ea typeface="Open Sans"/>
                <a:cs typeface="Open Sans"/>
                <a:sym typeface="Open Sans"/>
              </a:rPr>
              <a:t> </a:t>
            </a:r>
            <a:r>
              <a:rPr lang="en-US" dirty="0" err="1">
                <a:solidFill>
                  <a:srgbClr val="424242"/>
                </a:solidFill>
                <a:latin typeface="Open Sans"/>
                <a:ea typeface="Open Sans"/>
                <a:cs typeface="Open Sans"/>
                <a:sym typeface="Open Sans"/>
              </a:rPr>
              <a:t>el</a:t>
            </a:r>
            <a:r>
              <a:rPr lang="en-US" dirty="0">
                <a:solidFill>
                  <a:srgbClr val="424242"/>
                </a:solidFill>
                <a:latin typeface="Open Sans"/>
                <a:ea typeface="Open Sans"/>
                <a:cs typeface="Open Sans"/>
                <a:sym typeface="Open Sans"/>
              </a:rPr>
              <a:t> </a:t>
            </a:r>
            <a:r>
              <a:rPr lang="en-US" dirty="0" err="1">
                <a:solidFill>
                  <a:srgbClr val="424242"/>
                </a:solidFill>
                <a:latin typeface="Open Sans"/>
                <a:ea typeface="Open Sans"/>
                <a:cs typeface="Open Sans"/>
                <a:sym typeface="Open Sans"/>
              </a:rPr>
              <a:t>ícono</a:t>
            </a:r>
            <a:r>
              <a:rPr lang="en-US" dirty="0">
                <a:solidFill>
                  <a:srgbClr val="424242"/>
                </a:solidFill>
                <a:latin typeface="Open Sans"/>
                <a:ea typeface="Open Sans"/>
                <a:cs typeface="Open Sans"/>
                <a:sym typeface="Open Sans"/>
              </a:rPr>
              <a:t>       </a:t>
            </a:r>
            <a:r>
              <a:rPr lang="en-US" dirty="0" err="1">
                <a:solidFill>
                  <a:srgbClr val="424242"/>
                </a:solidFill>
                <a:latin typeface="Open Sans"/>
                <a:ea typeface="Open Sans"/>
                <a:cs typeface="Open Sans"/>
                <a:sym typeface="Open Sans"/>
              </a:rPr>
              <a:t>puede</a:t>
            </a:r>
            <a:r>
              <a:rPr lang="en-US" dirty="0">
                <a:solidFill>
                  <a:srgbClr val="424242"/>
                </a:solidFill>
                <a:latin typeface="Open Sans"/>
                <a:ea typeface="Open Sans"/>
                <a:cs typeface="Open Sans"/>
                <a:sym typeface="Open Sans"/>
              </a:rPr>
              <a:t> </a:t>
            </a:r>
            <a:r>
              <a:rPr lang="en-US" dirty="0" err="1">
                <a:solidFill>
                  <a:srgbClr val="424242"/>
                </a:solidFill>
                <a:latin typeface="Open Sans"/>
                <a:ea typeface="Open Sans"/>
                <a:cs typeface="Open Sans"/>
                <a:sym typeface="Open Sans"/>
              </a:rPr>
              <a:t>cambiar</a:t>
            </a:r>
            <a:r>
              <a:rPr lang="en-US" dirty="0">
                <a:solidFill>
                  <a:srgbClr val="424242"/>
                </a:solidFill>
                <a:latin typeface="Open Sans"/>
                <a:ea typeface="Open Sans"/>
                <a:cs typeface="Open Sans"/>
                <a:sym typeface="Open Sans"/>
              </a:rPr>
              <a:t> </a:t>
            </a:r>
            <a:r>
              <a:rPr lang="en-US" dirty="0" err="1">
                <a:solidFill>
                  <a:srgbClr val="424242"/>
                </a:solidFill>
                <a:latin typeface="Open Sans"/>
                <a:ea typeface="Open Sans"/>
                <a:cs typeface="Open Sans"/>
                <a:sym typeface="Open Sans"/>
              </a:rPr>
              <a:t>el</a:t>
            </a:r>
            <a:r>
              <a:rPr lang="en-US" dirty="0">
                <a:solidFill>
                  <a:srgbClr val="424242"/>
                </a:solidFill>
                <a:latin typeface="Open Sans"/>
                <a:ea typeface="Open Sans"/>
                <a:cs typeface="Open Sans"/>
                <a:sym typeface="Open Sans"/>
              </a:rPr>
              <a:t> </a:t>
            </a:r>
            <a:r>
              <a:rPr lang="en-US" dirty="0" err="1">
                <a:solidFill>
                  <a:srgbClr val="424242"/>
                </a:solidFill>
                <a:latin typeface="Open Sans"/>
                <a:ea typeface="Open Sans"/>
                <a:cs typeface="Open Sans"/>
                <a:sym typeface="Open Sans"/>
              </a:rPr>
              <a:t>idioma</a:t>
            </a:r>
            <a:r>
              <a:rPr lang="en-US" dirty="0">
                <a:solidFill>
                  <a:srgbClr val="424242"/>
                </a:solidFill>
                <a:latin typeface="Open Sans"/>
                <a:ea typeface="Open Sans"/>
                <a:cs typeface="Open Sans"/>
                <a:sym typeface="Open Sans"/>
              </a:rPr>
              <a:t> de la </a:t>
            </a:r>
            <a:r>
              <a:rPr lang="en-US" dirty="0" err="1">
                <a:solidFill>
                  <a:srgbClr val="424242"/>
                </a:solidFill>
                <a:latin typeface="Open Sans"/>
                <a:ea typeface="Open Sans"/>
                <a:cs typeface="Open Sans"/>
                <a:sym typeface="Open Sans"/>
              </a:rPr>
              <a:t>interfaz</a:t>
            </a:r>
            <a:endParaRPr dirty="0">
              <a:solidFill>
                <a:srgbClr val="424242"/>
              </a:solidFill>
              <a:latin typeface="Open Sans"/>
              <a:ea typeface="Open Sans"/>
              <a:cs typeface="Open Sans"/>
              <a:sym typeface="Open Sans"/>
            </a:endParaRPr>
          </a:p>
        </p:txBody>
      </p:sp>
      <p:pic>
        <p:nvPicPr>
          <p:cNvPr id="240" name="Google Shape;240;p25"/>
          <p:cNvPicPr preferRelativeResize="0"/>
          <p:nvPr/>
        </p:nvPicPr>
        <p:blipFill rotWithShape="1">
          <a:blip r:embed="rId3">
            <a:alphaModFix/>
          </a:blip>
          <a:srcRect/>
          <a:stretch/>
        </p:blipFill>
        <p:spPr>
          <a:xfrm>
            <a:off x="4187584" y="1813035"/>
            <a:ext cx="8004416" cy="4682358"/>
          </a:xfrm>
          <a:prstGeom prst="rect">
            <a:avLst/>
          </a:prstGeom>
          <a:noFill/>
          <a:ln>
            <a:noFill/>
          </a:ln>
        </p:spPr>
      </p:pic>
      <p:pic>
        <p:nvPicPr>
          <p:cNvPr id="241" name="Google Shape;241;p25"/>
          <p:cNvPicPr preferRelativeResize="0"/>
          <p:nvPr/>
        </p:nvPicPr>
        <p:blipFill rotWithShape="1">
          <a:blip r:embed="rId4">
            <a:alphaModFix/>
          </a:blip>
          <a:srcRect/>
          <a:stretch/>
        </p:blipFill>
        <p:spPr>
          <a:xfrm>
            <a:off x="2510001" y="5704161"/>
            <a:ext cx="266700" cy="400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6"/>
          <p:cNvPicPr preferRelativeResize="0"/>
          <p:nvPr/>
        </p:nvPicPr>
        <p:blipFill rotWithShape="1">
          <a:blip r:embed="rId3">
            <a:alphaModFix/>
          </a:blip>
          <a:srcRect/>
          <a:stretch/>
        </p:blipFill>
        <p:spPr>
          <a:xfrm>
            <a:off x="4903064" y="1847098"/>
            <a:ext cx="7083976" cy="4425046"/>
          </a:xfrm>
          <a:prstGeom prst="rect">
            <a:avLst/>
          </a:prstGeom>
          <a:noFill/>
          <a:ln>
            <a:noFill/>
          </a:ln>
        </p:spPr>
      </p:pic>
      <p:sp>
        <p:nvSpPr>
          <p:cNvPr id="248" name="Google Shape;248;p26"/>
          <p:cNvSpPr txBox="1">
            <a:spLocks noGrp="1"/>
          </p:cNvSpPr>
          <p:nvPr>
            <p:ph type="title"/>
          </p:nvPr>
        </p:nvSpPr>
        <p:spPr>
          <a:xfrm>
            <a:off x="0" y="378812"/>
            <a:ext cx="8071945"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Environmental Science</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Collection: búsqueda</a:t>
            </a:r>
            <a:endParaRPr sz="3600">
              <a:latin typeface="Open Sans"/>
              <a:ea typeface="Open Sans"/>
              <a:cs typeface="Open Sans"/>
              <a:sym typeface="Open Sans"/>
            </a:endParaRPr>
          </a:p>
        </p:txBody>
      </p:sp>
      <p:sp>
        <p:nvSpPr>
          <p:cNvPr id="249" name="Google Shape;249;p26"/>
          <p:cNvSpPr txBox="1">
            <a:spLocks noGrp="1"/>
          </p:cNvSpPr>
          <p:nvPr>
            <p:ph type="body" idx="1"/>
          </p:nvPr>
        </p:nvSpPr>
        <p:spPr>
          <a:xfrm>
            <a:off x="0" y="1689355"/>
            <a:ext cx="4445876" cy="5168645"/>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sz="1800">
                <a:solidFill>
                  <a:srgbClr val="424242"/>
                </a:solidFill>
                <a:latin typeface="Open Sans"/>
                <a:ea typeface="Open Sans"/>
                <a:cs typeface="Open Sans"/>
                <a:sym typeface="Open Sans"/>
              </a:rPr>
              <a:t>El usuario puede utilizar la </a:t>
            </a:r>
            <a:r>
              <a:rPr lang="en-US" sz="1800" b="1">
                <a:solidFill>
                  <a:srgbClr val="424242"/>
                </a:solidFill>
                <a:latin typeface="Open Sans"/>
                <a:ea typeface="Open Sans"/>
                <a:cs typeface="Open Sans"/>
                <a:sym typeface="Open Sans"/>
              </a:rPr>
              <a:t>Búsqueda basica</a:t>
            </a:r>
            <a:r>
              <a:rPr lang="en-US" sz="1800">
                <a:solidFill>
                  <a:srgbClr val="424242"/>
                </a:solidFill>
                <a:latin typeface="Open Sans"/>
                <a:ea typeface="Open Sans"/>
                <a:cs typeface="Open Sans"/>
                <a:sym typeface="Open Sans"/>
              </a:rPr>
              <a:t>, </a:t>
            </a:r>
            <a:r>
              <a:rPr lang="en-US" sz="1800" b="1">
                <a:solidFill>
                  <a:srgbClr val="424242"/>
                </a:solidFill>
                <a:latin typeface="Open Sans"/>
                <a:ea typeface="Open Sans"/>
                <a:cs typeface="Open Sans"/>
                <a:sym typeface="Open Sans"/>
              </a:rPr>
              <a:t>Búsqueda avanzada</a:t>
            </a:r>
            <a:r>
              <a:rPr lang="en-US" sz="1800" i="1">
                <a:solidFill>
                  <a:srgbClr val="424242"/>
                </a:solidFill>
                <a:latin typeface="Open Sans"/>
                <a:ea typeface="Open Sans"/>
                <a:cs typeface="Open Sans"/>
                <a:sym typeface="Open Sans"/>
              </a:rPr>
              <a:t>, </a:t>
            </a:r>
            <a:r>
              <a:rPr lang="en-US" sz="1800" b="1">
                <a:solidFill>
                  <a:srgbClr val="424242"/>
                </a:solidFill>
                <a:latin typeface="Open Sans"/>
                <a:ea typeface="Open Sans"/>
                <a:cs typeface="Open Sans"/>
                <a:sym typeface="Open Sans"/>
              </a:rPr>
              <a:t>Publicaciones</a:t>
            </a:r>
            <a:r>
              <a:rPr lang="en-US" sz="1800" i="1">
                <a:solidFill>
                  <a:srgbClr val="424242"/>
                </a:solidFill>
                <a:latin typeface="Open Sans"/>
                <a:ea typeface="Open Sans"/>
                <a:cs typeface="Open Sans"/>
                <a:sym typeface="Open Sans"/>
              </a:rPr>
              <a:t> </a:t>
            </a:r>
            <a:r>
              <a:rPr lang="en-US" sz="1800">
                <a:solidFill>
                  <a:srgbClr val="424242"/>
                </a:solidFill>
                <a:latin typeface="Open Sans"/>
                <a:ea typeface="Open Sans"/>
                <a:cs typeface="Open Sans"/>
                <a:sym typeface="Open Sans"/>
              </a:rPr>
              <a:t>o </a:t>
            </a:r>
            <a:r>
              <a:rPr lang="en-US" sz="1800" b="1">
                <a:solidFill>
                  <a:srgbClr val="424242"/>
                </a:solidFill>
                <a:latin typeface="Open Sans"/>
                <a:ea typeface="Open Sans"/>
                <a:cs typeface="Open Sans"/>
                <a:sym typeface="Open Sans"/>
              </a:rPr>
              <a:t>Cambiar base de datos</a:t>
            </a:r>
            <a:r>
              <a:rPr lang="en-US" sz="1800" i="1">
                <a:solidFill>
                  <a:srgbClr val="424242"/>
                </a:solidFill>
                <a:latin typeface="Open Sans"/>
                <a:ea typeface="Open Sans"/>
                <a:cs typeface="Open Sans"/>
                <a:sym typeface="Open Sans"/>
              </a:rPr>
              <a:t>.</a:t>
            </a:r>
            <a:endParaRPr sz="1800" i="1">
              <a:solidFill>
                <a:srgbClr val="424242"/>
              </a:solidFill>
              <a:latin typeface="Open Sans"/>
              <a:ea typeface="Open Sans"/>
              <a:cs typeface="Open Sans"/>
              <a:sym typeface="Open Sans"/>
            </a:endParaRPr>
          </a:p>
          <a:p>
            <a:pPr marL="457200" lvl="0" indent="-381000" algn="just" rtl="0">
              <a:lnSpc>
                <a:spcPct val="100000"/>
              </a:lnSpc>
              <a:spcBef>
                <a:spcPts val="1000"/>
              </a:spcBef>
              <a:spcAft>
                <a:spcPts val="0"/>
              </a:spcAft>
              <a:buClr>
                <a:schemeClr val="dk1"/>
              </a:buClr>
              <a:buSzPts val="2400"/>
              <a:buChar char="●"/>
            </a:pPr>
            <a:r>
              <a:rPr lang="en-US" sz="1800">
                <a:solidFill>
                  <a:srgbClr val="424242"/>
                </a:solidFill>
                <a:latin typeface="Open Sans"/>
                <a:ea typeface="Open Sans"/>
                <a:cs typeface="Open Sans"/>
                <a:sym typeface="Open Sans"/>
              </a:rPr>
              <a:t>El enlace </a:t>
            </a:r>
            <a:r>
              <a:rPr lang="en-US" sz="1800" b="1">
                <a:solidFill>
                  <a:srgbClr val="424242"/>
                </a:solidFill>
                <a:latin typeface="Open Sans"/>
                <a:ea typeface="Open Sans"/>
                <a:cs typeface="Open Sans"/>
                <a:sym typeface="Open Sans"/>
              </a:rPr>
              <a:t>Consejos de búsqueda </a:t>
            </a:r>
            <a:r>
              <a:rPr lang="en-US" sz="1800">
                <a:solidFill>
                  <a:srgbClr val="424242"/>
                </a:solidFill>
                <a:latin typeface="Open Sans"/>
                <a:ea typeface="Open Sans"/>
                <a:cs typeface="Open Sans"/>
                <a:sym typeface="Open Sans"/>
              </a:rPr>
              <a:t>debajo del recuadro de búsqueda brinda instrucciones sobre las maneras más efectivas de buscar en las bases de datos ProQuest.</a:t>
            </a:r>
            <a:endParaRPr>
              <a:solidFill>
                <a:srgbClr val="424242"/>
              </a:solidFill>
            </a:endParaRPr>
          </a:p>
          <a:p>
            <a:pPr marL="914400" lvl="1" indent="-355600" algn="just" rtl="0">
              <a:lnSpc>
                <a:spcPct val="100000"/>
              </a:lnSpc>
              <a:spcBef>
                <a:spcPts val="2100"/>
              </a:spcBef>
              <a:spcAft>
                <a:spcPts val="0"/>
              </a:spcAft>
              <a:buClr>
                <a:schemeClr val="dk1"/>
              </a:buClr>
              <a:buSzPts val="2000"/>
              <a:buChar char="○"/>
            </a:pPr>
            <a:r>
              <a:rPr lang="en-US" sz="1800">
                <a:solidFill>
                  <a:srgbClr val="424242"/>
                </a:solidFill>
                <a:latin typeface="Open Sans"/>
                <a:ea typeface="Open Sans"/>
                <a:cs typeface="Open Sans"/>
                <a:sym typeface="Open Sans"/>
              </a:rPr>
              <a:t>Esto incluye </a:t>
            </a:r>
            <a:r>
              <a:rPr lang="en-US" sz="1800" b="1">
                <a:solidFill>
                  <a:srgbClr val="424242"/>
                </a:solidFill>
                <a:latin typeface="Open Sans"/>
                <a:ea typeface="Open Sans"/>
                <a:cs typeface="Open Sans"/>
                <a:sym typeface="Open Sans"/>
              </a:rPr>
              <a:t>Sintaxis de búsqueda</a:t>
            </a:r>
            <a:r>
              <a:rPr lang="en-US" sz="1800" i="1">
                <a:solidFill>
                  <a:srgbClr val="424242"/>
                </a:solidFill>
                <a:latin typeface="Open Sans"/>
                <a:ea typeface="Open Sans"/>
                <a:cs typeface="Open Sans"/>
                <a:sym typeface="Open Sans"/>
              </a:rPr>
              <a:t> </a:t>
            </a:r>
            <a:r>
              <a:rPr lang="en-US" sz="1800">
                <a:solidFill>
                  <a:srgbClr val="424242"/>
                </a:solidFill>
                <a:latin typeface="Open Sans"/>
                <a:ea typeface="Open Sans"/>
                <a:cs typeface="Open Sans"/>
                <a:sym typeface="Open Sans"/>
              </a:rPr>
              <a:t>y </a:t>
            </a:r>
            <a:r>
              <a:rPr lang="en-US" sz="1800" b="1">
                <a:solidFill>
                  <a:srgbClr val="424242"/>
                </a:solidFill>
                <a:latin typeface="Open Sans"/>
                <a:ea typeface="Open Sans"/>
                <a:cs typeface="Open Sans"/>
                <a:sym typeface="Open Sans"/>
              </a:rPr>
              <a:t>Códigos de campo</a:t>
            </a:r>
            <a:r>
              <a:rPr lang="en-US" sz="1800" i="1">
                <a:solidFill>
                  <a:srgbClr val="424242"/>
                </a:solidFill>
                <a:latin typeface="Open Sans"/>
                <a:ea typeface="Open Sans"/>
                <a:cs typeface="Open Sans"/>
                <a:sym typeface="Open Sans"/>
              </a:rPr>
              <a:t>,</a:t>
            </a:r>
            <a:r>
              <a:rPr lang="en-US" sz="1800">
                <a:solidFill>
                  <a:srgbClr val="424242"/>
                </a:solidFill>
                <a:latin typeface="Open Sans"/>
                <a:ea typeface="Open Sans"/>
                <a:cs typeface="Open Sans"/>
                <a:sym typeface="Open Sans"/>
              </a:rPr>
              <a:t> </a:t>
            </a:r>
            <a:r>
              <a:rPr lang="en-US" sz="1800" b="1">
                <a:solidFill>
                  <a:srgbClr val="424242"/>
                </a:solidFill>
                <a:latin typeface="Open Sans"/>
                <a:ea typeface="Open Sans"/>
                <a:cs typeface="Open Sans"/>
                <a:sym typeface="Open Sans"/>
              </a:rPr>
              <a:t>Búsqueda basica </a:t>
            </a:r>
            <a:r>
              <a:rPr lang="en-US" sz="1800">
                <a:solidFill>
                  <a:srgbClr val="424242"/>
                </a:solidFill>
                <a:latin typeface="Open Sans"/>
                <a:ea typeface="Open Sans"/>
                <a:cs typeface="Open Sans"/>
                <a:sym typeface="Open Sans"/>
              </a:rPr>
              <a:t>y</a:t>
            </a:r>
            <a:r>
              <a:rPr lang="en-US" sz="1800" b="1">
                <a:solidFill>
                  <a:srgbClr val="424242"/>
                </a:solidFill>
                <a:latin typeface="Open Sans"/>
                <a:ea typeface="Open Sans"/>
                <a:cs typeface="Open Sans"/>
                <a:sym typeface="Open Sans"/>
              </a:rPr>
              <a:t> Avanzada</a:t>
            </a:r>
            <a:r>
              <a:rPr lang="en-US" sz="1800" i="1">
                <a:solidFill>
                  <a:srgbClr val="424242"/>
                </a:solidFill>
                <a:latin typeface="Open Sans"/>
                <a:ea typeface="Open Sans"/>
                <a:cs typeface="Open Sans"/>
                <a:sym typeface="Open Sans"/>
              </a:rPr>
              <a:t>, </a:t>
            </a:r>
            <a:r>
              <a:rPr lang="en-US" sz="1800">
                <a:solidFill>
                  <a:srgbClr val="424242"/>
                </a:solidFill>
                <a:latin typeface="Open Sans"/>
                <a:ea typeface="Open Sans"/>
                <a:cs typeface="Open Sans"/>
                <a:sym typeface="Open Sans"/>
              </a:rPr>
              <a:t>opciones de </a:t>
            </a:r>
            <a:r>
              <a:rPr lang="en-US" sz="1800" b="1">
                <a:solidFill>
                  <a:srgbClr val="424242"/>
                </a:solidFill>
                <a:latin typeface="Open Sans"/>
                <a:ea typeface="Open Sans"/>
                <a:cs typeface="Open Sans"/>
                <a:sym typeface="Open Sans"/>
              </a:rPr>
              <a:t>Vista del documento</a:t>
            </a:r>
            <a:r>
              <a:rPr lang="en-US" sz="1800" i="1">
                <a:solidFill>
                  <a:srgbClr val="424242"/>
                </a:solidFill>
                <a:latin typeface="Open Sans"/>
                <a:ea typeface="Open Sans"/>
                <a:cs typeface="Open Sans"/>
                <a:sym typeface="Open Sans"/>
              </a:rPr>
              <a:t> </a:t>
            </a:r>
            <a:r>
              <a:rPr lang="en-US" sz="1800">
                <a:solidFill>
                  <a:srgbClr val="424242"/>
                </a:solidFill>
                <a:latin typeface="Open Sans"/>
                <a:ea typeface="Open Sans"/>
                <a:cs typeface="Open Sans"/>
                <a:sym typeface="Open Sans"/>
              </a:rPr>
              <a:t>y </a:t>
            </a:r>
            <a:r>
              <a:rPr lang="en-US" sz="1800" b="1">
                <a:solidFill>
                  <a:srgbClr val="424242"/>
                </a:solidFill>
                <a:latin typeface="Open Sans"/>
                <a:ea typeface="Open Sans"/>
                <a:cs typeface="Open Sans"/>
                <a:sym typeface="Open Sans"/>
              </a:rPr>
              <a:t>My research </a:t>
            </a:r>
            <a:r>
              <a:rPr lang="en-US" sz="1800" i="1">
                <a:solidFill>
                  <a:srgbClr val="424242"/>
                </a:solidFill>
                <a:latin typeface="Open Sans"/>
                <a:ea typeface="Open Sans"/>
                <a:cs typeface="Open Sans"/>
                <a:sym typeface="Open Sans"/>
              </a:rPr>
              <a:t>[Mi investigación o área personal].</a:t>
            </a:r>
            <a:endParaRPr sz="1800" i="1">
              <a:solidFill>
                <a:srgbClr val="424242"/>
              </a:solidFill>
              <a:latin typeface="Open Sans"/>
              <a:ea typeface="Open Sans"/>
              <a:cs typeface="Open Sans"/>
              <a:sym typeface="Open Sans"/>
            </a:endParaRPr>
          </a:p>
        </p:txBody>
      </p:sp>
      <p:sp>
        <p:nvSpPr>
          <p:cNvPr id="250" name="Google Shape;250;p26"/>
          <p:cNvSpPr/>
          <p:nvPr/>
        </p:nvSpPr>
        <p:spPr>
          <a:xfrm>
            <a:off x="10504560" y="3465159"/>
            <a:ext cx="767778" cy="29028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1" name="Google Shape;251;p26"/>
          <p:cNvSpPr/>
          <p:nvPr/>
        </p:nvSpPr>
        <p:spPr>
          <a:xfrm>
            <a:off x="5612503" y="2837790"/>
            <a:ext cx="2585566" cy="1576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252" name="Google Shape;252;p26"/>
          <p:cNvSpPr/>
          <p:nvPr/>
        </p:nvSpPr>
        <p:spPr>
          <a:xfrm>
            <a:off x="7461809" y="4957637"/>
            <a:ext cx="1224978" cy="59183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3" name="Google Shape;253;p26"/>
          <p:cNvSpPr/>
          <p:nvPr/>
        </p:nvSpPr>
        <p:spPr>
          <a:xfrm>
            <a:off x="5675567" y="3491434"/>
            <a:ext cx="2349062" cy="1576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298238"/>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s-ES" sz="3600" dirty="0">
                <a:solidFill>
                  <a:srgbClr val="586F7C"/>
                </a:solidFill>
                <a:latin typeface="Open Sans"/>
                <a:ea typeface="Open Sans"/>
                <a:cs typeface="Open Sans"/>
                <a:sym typeface="Open Sans"/>
              </a:rPr>
              <a:t>Esquema</a:t>
            </a:r>
            <a:endParaRPr sz="3600"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Introducción</a:t>
            </a:r>
            <a:endParaRPr>
              <a:solidFill>
                <a:srgbClr val="3F3F3F"/>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Environment Index [Indice ambiental]	</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Acceso a Environmental Index	</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Búsqueda en Environmental Index	</a:t>
            </a:r>
            <a:endParaRPr>
              <a:solidFill>
                <a:srgbClr val="3F3F3F"/>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Environmental Science Collection [Colección de Ciencias Ambientales]	</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Acceso a Environmental Science collection	</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Búsqueda en Environmental Science Collection</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Búsqueda en línea de comando</a:t>
            </a:r>
            <a:endParaRPr>
              <a:solidFill>
                <a:srgbClr val="3F3F3F"/>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Meteorological Monographs [Monografías metereológicas]</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Acceso a Meteorological Monographs</a:t>
            </a:r>
            <a:r>
              <a:rPr lang="en-US" sz="1600">
                <a:solidFill>
                  <a:srgbClr val="3F3F3F"/>
                </a:solidFill>
                <a:latin typeface="Open Sans"/>
                <a:ea typeface="Open Sans"/>
                <a:cs typeface="Open Sans"/>
                <a:sym typeface="Open Sans"/>
              </a:rPr>
              <a:t>	</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Búsqueda en Meteorological Monographs	</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Búsqueda avanzada</a:t>
            </a:r>
            <a:endParaRPr>
              <a:solidFill>
                <a:srgbClr val="3F3F3F"/>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Recursos de Internet (Bases de datos y Portales)</a:t>
            </a:r>
            <a:endParaRPr>
              <a:solidFill>
                <a:srgbClr val="3F3F3F"/>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Síntesis	</a:t>
            </a:r>
            <a:endParaRPr sz="1800">
              <a:solidFill>
                <a:srgbClr val="3F3F3F"/>
              </a:solidFill>
              <a:latin typeface="Open Sans"/>
              <a:ea typeface="Open Sans"/>
              <a:cs typeface="Open Sans"/>
              <a:sym typeface="Open Sans"/>
            </a:endParaRP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80641" y="6443725"/>
            <a:ext cx="9783900" cy="287400"/>
          </a:xfrm>
          <a:prstGeom prst="rect">
            <a:avLst/>
          </a:prstGeom>
          <a:noFill/>
          <a:ln>
            <a:noFill/>
          </a:ln>
        </p:spPr>
        <p:txBody>
          <a:bodyPr spcFirstLastPara="1" wrap="square" lIns="91425" tIns="91425" rIns="91425" bIns="91425" anchor="t" anchorCtr="0">
            <a:noAutofit/>
          </a:bodyPr>
          <a:lstStyle/>
          <a:p>
            <a:pPr lvl="0"/>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Esta</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presentación</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tiene</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licencia</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de Creative Commons </a:t>
            </a:r>
            <a:r>
              <a:rPr lang="en-US" sz="10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Atribución</a:t>
            </a:r>
            <a:r>
              <a:rPr lang="en-US" sz="1000" b="0" i="0" u="sng" strike="noStrike" cap="none" dirty="0">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 4.0 </a:t>
            </a:r>
            <a:r>
              <a:rPr lang="en-US" sz="10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Internacional</a:t>
            </a:r>
            <a:r>
              <a:rPr lang="en-US" sz="1000" b="0" i="0" u="sng"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 </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r>
              <a:rPr lang="en-U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Google Shape;83;p39"/>
          <p:cNvSpPr txBox="1">
            <a:spLocks noGrp="1"/>
          </p:cNvSpPr>
          <p:nvPr/>
        </p:nvSpPr>
        <p:spPr>
          <a:xfrm>
            <a:off x="9192941" y="6405025"/>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v1.3 febrero de 2023</a:t>
            </a:r>
            <a:endParaRPr lang="es-ES" sz="1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7"/>
          <p:cNvSpPr txBox="1">
            <a:spLocks noGrp="1"/>
          </p:cNvSpPr>
          <p:nvPr>
            <p:ph type="title"/>
          </p:nvPr>
        </p:nvSpPr>
        <p:spPr>
          <a:xfrm>
            <a:off x="0" y="378812"/>
            <a:ext cx="799362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Searching Environmental Science Collection </a:t>
            </a:r>
            <a:r>
              <a:rPr lang="en-US" sz="2800">
                <a:solidFill>
                  <a:srgbClr val="586F7C"/>
                </a:solidFill>
                <a:latin typeface="Open Sans"/>
                <a:ea typeface="Open Sans"/>
                <a:cs typeface="Open Sans"/>
                <a:sym typeface="Open Sans"/>
              </a:rPr>
              <a:t>(continuación)</a:t>
            </a:r>
            <a:endParaRPr sz="2800">
              <a:latin typeface="Open Sans"/>
              <a:ea typeface="Open Sans"/>
              <a:cs typeface="Open Sans"/>
              <a:sym typeface="Open Sans"/>
            </a:endParaRPr>
          </a:p>
        </p:txBody>
      </p:sp>
      <p:sp>
        <p:nvSpPr>
          <p:cNvPr id="260" name="Google Shape;260;p27"/>
          <p:cNvSpPr txBox="1">
            <a:spLocks noGrp="1"/>
          </p:cNvSpPr>
          <p:nvPr>
            <p:ph type="body" idx="1"/>
          </p:nvPr>
        </p:nvSpPr>
        <p:spPr>
          <a:xfrm>
            <a:off x="-1" y="1847015"/>
            <a:ext cx="10848110" cy="4749727"/>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sz="1800" dirty="0">
                <a:solidFill>
                  <a:srgbClr val="424242"/>
                </a:solidFill>
                <a:latin typeface="Open Sans"/>
                <a:ea typeface="Open Sans"/>
                <a:cs typeface="Open Sans"/>
                <a:sym typeface="Open Sans"/>
              </a:rPr>
              <a:t>La </a:t>
            </a:r>
            <a:r>
              <a:rPr lang="en-US" sz="1800" dirty="0" err="1">
                <a:solidFill>
                  <a:srgbClr val="424242"/>
                </a:solidFill>
                <a:latin typeface="Open Sans"/>
                <a:ea typeface="Open Sans"/>
                <a:cs typeface="Open Sans"/>
                <a:sym typeface="Open Sans"/>
              </a:rPr>
              <a:t>función</a:t>
            </a:r>
            <a:r>
              <a:rPr lang="en-US" sz="1800" dirty="0">
                <a:solidFill>
                  <a:srgbClr val="424242"/>
                </a:solidFill>
                <a:latin typeface="Open Sans"/>
                <a:ea typeface="Open Sans"/>
                <a:cs typeface="Open Sans"/>
                <a:sym typeface="Open Sans"/>
              </a:rPr>
              <a:t> </a:t>
            </a:r>
            <a:r>
              <a:rPr lang="en-US" sz="1800" b="1" dirty="0">
                <a:solidFill>
                  <a:srgbClr val="424242"/>
                </a:solidFill>
                <a:latin typeface="Open Sans"/>
                <a:ea typeface="Open Sans"/>
                <a:cs typeface="Open Sans"/>
                <a:sym typeface="Open Sans"/>
              </a:rPr>
              <a:t>Mi </a:t>
            </a:r>
            <a:r>
              <a:rPr lang="en-US" sz="1800" b="1" dirty="0" err="1">
                <a:solidFill>
                  <a:srgbClr val="424242"/>
                </a:solidFill>
                <a:latin typeface="Open Sans"/>
                <a:ea typeface="Open Sans"/>
                <a:cs typeface="Open Sans"/>
                <a:sym typeface="Open Sans"/>
              </a:rPr>
              <a:t>cuenta</a:t>
            </a:r>
            <a:r>
              <a:rPr lang="en-US" sz="1800" b="1"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permite</a:t>
            </a:r>
            <a:r>
              <a:rPr lang="en-US" sz="1800" dirty="0">
                <a:solidFill>
                  <a:srgbClr val="424242"/>
                </a:solidFill>
                <a:latin typeface="Open Sans"/>
                <a:ea typeface="Open Sans"/>
                <a:cs typeface="Open Sans"/>
                <a:sym typeface="Open Sans"/>
              </a:rPr>
              <a:t> al </a:t>
            </a:r>
            <a:r>
              <a:rPr lang="en-US" sz="1800" dirty="0" err="1">
                <a:solidFill>
                  <a:srgbClr val="424242"/>
                </a:solidFill>
                <a:latin typeface="Open Sans"/>
                <a:ea typeface="Open Sans"/>
                <a:cs typeface="Open Sans"/>
                <a:sym typeface="Open Sans"/>
              </a:rPr>
              <a:t>usuario</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guardar</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administrar</a:t>
            </a:r>
            <a:r>
              <a:rPr lang="en-US" sz="1800" dirty="0">
                <a:solidFill>
                  <a:srgbClr val="424242"/>
                </a:solidFill>
                <a:latin typeface="Open Sans"/>
                <a:ea typeface="Open Sans"/>
                <a:cs typeface="Open Sans"/>
                <a:sym typeface="Open Sans"/>
              </a:rPr>
              <a:t> y </a:t>
            </a:r>
            <a:r>
              <a:rPr lang="en-US" sz="1800" dirty="0" err="1">
                <a:solidFill>
                  <a:srgbClr val="424242"/>
                </a:solidFill>
                <a:latin typeface="Open Sans"/>
                <a:ea typeface="Open Sans"/>
                <a:cs typeface="Open Sans"/>
                <a:sym typeface="Open Sans"/>
              </a:rPr>
              <a:t>organizar</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el</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contenido</a:t>
            </a:r>
            <a:r>
              <a:rPr lang="en-US" sz="1800" dirty="0">
                <a:solidFill>
                  <a:srgbClr val="424242"/>
                </a:solidFill>
                <a:latin typeface="Open Sans"/>
                <a:ea typeface="Open Sans"/>
                <a:cs typeface="Open Sans"/>
                <a:sym typeface="Open Sans"/>
              </a:rPr>
              <a:t> y </a:t>
            </a:r>
            <a:r>
              <a:rPr lang="en-US" sz="1800" dirty="0" err="1">
                <a:solidFill>
                  <a:srgbClr val="424242"/>
                </a:solidFill>
                <a:latin typeface="Open Sans"/>
                <a:ea typeface="Open Sans"/>
                <a:cs typeface="Open Sans"/>
                <a:sym typeface="Open Sans"/>
              </a:rPr>
              <a:t>los</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materiales</a:t>
            </a:r>
            <a:r>
              <a:rPr lang="en-US" sz="1800" dirty="0">
                <a:solidFill>
                  <a:srgbClr val="424242"/>
                </a:solidFill>
                <a:latin typeface="Open Sans"/>
                <a:ea typeface="Open Sans"/>
                <a:cs typeface="Open Sans"/>
                <a:sym typeface="Open Sans"/>
              </a:rPr>
              <a:t> de </a:t>
            </a:r>
            <a:r>
              <a:rPr lang="en-US" sz="1800" dirty="0" err="1">
                <a:solidFill>
                  <a:srgbClr val="424242"/>
                </a:solidFill>
                <a:latin typeface="Open Sans"/>
                <a:ea typeface="Open Sans"/>
                <a:cs typeface="Open Sans"/>
                <a:sym typeface="Open Sans"/>
              </a:rPr>
              <a:t>apoyo</a:t>
            </a:r>
            <a:r>
              <a:rPr lang="en-US" sz="1800" dirty="0">
                <a:solidFill>
                  <a:srgbClr val="424242"/>
                </a:solidFill>
                <a:latin typeface="Open Sans"/>
                <a:ea typeface="Open Sans"/>
                <a:cs typeface="Open Sans"/>
                <a:sym typeface="Open Sans"/>
              </a:rPr>
              <a:t> que se </a:t>
            </a:r>
            <a:r>
              <a:rPr lang="en-US" sz="1800" dirty="0" err="1">
                <a:solidFill>
                  <a:srgbClr val="424242"/>
                </a:solidFill>
                <a:latin typeface="Open Sans"/>
                <a:ea typeface="Open Sans"/>
                <a:cs typeface="Open Sans"/>
                <a:sym typeface="Open Sans"/>
              </a:rPr>
              <a:t>encuentran</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en</a:t>
            </a:r>
            <a:r>
              <a:rPr lang="en-US" sz="1800" dirty="0">
                <a:solidFill>
                  <a:srgbClr val="424242"/>
                </a:solidFill>
                <a:latin typeface="Open Sans"/>
                <a:ea typeface="Open Sans"/>
                <a:cs typeface="Open Sans"/>
                <a:sym typeface="Open Sans"/>
              </a:rPr>
              <a:t> ProQuest </a:t>
            </a:r>
            <a:r>
              <a:rPr lang="en-US" sz="1800" dirty="0" err="1">
                <a:solidFill>
                  <a:srgbClr val="424242"/>
                </a:solidFill>
                <a:latin typeface="Open Sans"/>
                <a:ea typeface="Open Sans"/>
                <a:cs typeface="Open Sans"/>
                <a:sym typeface="Open Sans"/>
              </a:rPr>
              <a:t>mediante</a:t>
            </a:r>
            <a:r>
              <a:rPr lang="en-US" sz="1800" dirty="0">
                <a:solidFill>
                  <a:srgbClr val="424242"/>
                </a:solidFill>
                <a:latin typeface="Open Sans"/>
                <a:ea typeface="Open Sans"/>
                <a:cs typeface="Open Sans"/>
                <a:sym typeface="Open Sans"/>
              </a:rPr>
              <a:t> la </a:t>
            </a:r>
            <a:r>
              <a:rPr lang="en-US" sz="1800" dirty="0" err="1">
                <a:solidFill>
                  <a:srgbClr val="424242"/>
                </a:solidFill>
                <a:latin typeface="Open Sans"/>
                <a:ea typeface="Open Sans"/>
                <a:cs typeface="Open Sans"/>
                <a:sym typeface="Open Sans"/>
              </a:rPr>
              <a:t>creación</a:t>
            </a:r>
            <a:r>
              <a:rPr lang="en-US" sz="1800" dirty="0">
                <a:solidFill>
                  <a:srgbClr val="424242"/>
                </a:solidFill>
                <a:latin typeface="Open Sans"/>
                <a:ea typeface="Open Sans"/>
                <a:cs typeface="Open Sans"/>
                <a:sym typeface="Open Sans"/>
              </a:rPr>
              <a:t> de </a:t>
            </a:r>
            <a:r>
              <a:rPr lang="en-US" sz="1800" dirty="0" err="1">
                <a:solidFill>
                  <a:srgbClr val="424242"/>
                </a:solidFill>
                <a:latin typeface="Open Sans"/>
                <a:ea typeface="Open Sans"/>
                <a:cs typeface="Open Sans"/>
                <a:sym typeface="Open Sans"/>
              </a:rPr>
              <a:t>una</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cuenta</a:t>
            </a:r>
            <a:r>
              <a:rPr lang="en-US" sz="1800" dirty="0">
                <a:solidFill>
                  <a:srgbClr val="424242"/>
                </a:solidFill>
                <a:latin typeface="Open Sans"/>
                <a:ea typeface="Open Sans"/>
                <a:cs typeface="Open Sans"/>
                <a:sym typeface="Open Sans"/>
              </a:rPr>
              <a:t> personal ProQuest. </a:t>
            </a:r>
            <a:endParaRPr sz="1800" dirty="0">
              <a:solidFill>
                <a:srgbClr val="424242"/>
              </a:solidFill>
              <a:latin typeface="Open Sans"/>
              <a:ea typeface="Open Sans"/>
              <a:cs typeface="Open Sans"/>
              <a:sym typeface="Open Sans"/>
            </a:endParaRPr>
          </a:p>
          <a:p>
            <a:pPr marL="457200" lvl="0" indent="-381000" algn="just" rtl="0">
              <a:lnSpc>
                <a:spcPct val="100000"/>
              </a:lnSpc>
              <a:spcBef>
                <a:spcPts val="1000"/>
              </a:spcBef>
              <a:spcAft>
                <a:spcPts val="0"/>
              </a:spcAft>
              <a:buClr>
                <a:schemeClr val="dk1"/>
              </a:buClr>
              <a:buSzPts val="2400"/>
              <a:buChar char="●"/>
            </a:pPr>
            <a:r>
              <a:rPr lang="en-US" sz="1800" dirty="0">
                <a:solidFill>
                  <a:srgbClr val="424242"/>
                </a:solidFill>
                <a:latin typeface="Open Sans"/>
                <a:ea typeface="Open Sans"/>
                <a:cs typeface="Open Sans"/>
                <a:sym typeface="Open Sans"/>
              </a:rPr>
              <a:t>El </a:t>
            </a:r>
            <a:r>
              <a:rPr lang="en-US" sz="1800" b="1" dirty="0" err="1">
                <a:solidFill>
                  <a:srgbClr val="424242"/>
                </a:solidFill>
                <a:latin typeface="Open Sans"/>
                <a:ea typeface="Open Sans"/>
                <a:cs typeface="Open Sans"/>
                <a:sym typeface="Open Sans"/>
              </a:rPr>
              <a:t>recuadro</a:t>
            </a:r>
            <a:r>
              <a:rPr lang="en-US" sz="1800" b="1" dirty="0">
                <a:solidFill>
                  <a:srgbClr val="424242"/>
                </a:solidFill>
                <a:latin typeface="Open Sans"/>
                <a:ea typeface="Open Sans"/>
                <a:cs typeface="Open Sans"/>
                <a:sym typeface="Open Sans"/>
              </a:rPr>
              <a:t> de </a:t>
            </a:r>
            <a:r>
              <a:rPr lang="en-US" sz="1800" b="1" dirty="0" err="1">
                <a:solidFill>
                  <a:srgbClr val="424242"/>
                </a:solidFill>
                <a:latin typeface="Open Sans"/>
                <a:ea typeface="Open Sans"/>
                <a:cs typeface="Open Sans"/>
                <a:sym typeface="Open Sans"/>
              </a:rPr>
              <a:t>búsqueda</a:t>
            </a:r>
            <a:r>
              <a:rPr lang="en-US" sz="1800" b="1" dirty="0">
                <a:solidFill>
                  <a:srgbClr val="424242"/>
                </a:solidFill>
                <a:latin typeface="Open Sans"/>
                <a:ea typeface="Open Sans"/>
                <a:cs typeface="Open Sans"/>
                <a:sym typeface="Open Sans"/>
              </a:rPr>
              <a:t> </a:t>
            </a:r>
            <a:r>
              <a:rPr lang="en-US" sz="1800" b="1" dirty="0" err="1">
                <a:solidFill>
                  <a:srgbClr val="424242"/>
                </a:solidFill>
                <a:latin typeface="Open Sans"/>
                <a:ea typeface="Open Sans"/>
                <a:cs typeface="Open Sans"/>
                <a:sym typeface="Open Sans"/>
              </a:rPr>
              <a:t>básica</a:t>
            </a:r>
            <a:r>
              <a:rPr lang="en-US" sz="1800" b="1"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permite</a:t>
            </a:r>
            <a:r>
              <a:rPr lang="en-US" sz="1800" dirty="0">
                <a:solidFill>
                  <a:srgbClr val="424242"/>
                </a:solidFill>
                <a:latin typeface="Open Sans"/>
                <a:ea typeface="Open Sans"/>
                <a:cs typeface="Open Sans"/>
                <a:sym typeface="Open Sans"/>
              </a:rPr>
              <a:t> al </a:t>
            </a:r>
            <a:r>
              <a:rPr lang="en-US" sz="1800" dirty="0" err="1">
                <a:solidFill>
                  <a:srgbClr val="424242"/>
                </a:solidFill>
                <a:latin typeface="Open Sans"/>
                <a:ea typeface="Open Sans"/>
                <a:cs typeface="Open Sans"/>
                <a:sym typeface="Open Sans"/>
              </a:rPr>
              <a:t>usuario</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limitar</a:t>
            </a:r>
            <a:r>
              <a:rPr lang="en-US" sz="1800" dirty="0">
                <a:solidFill>
                  <a:srgbClr val="424242"/>
                </a:solidFill>
                <a:latin typeface="Open Sans"/>
                <a:ea typeface="Open Sans"/>
                <a:cs typeface="Open Sans"/>
                <a:sym typeface="Open Sans"/>
              </a:rPr>
              <a:t> sus </a:t>
            </a:r>
            <a:r>
              <a:rPr lang="en-US" sz="1800" dirty="0" err="1">
                <a:solidFill>
                  <a:srgbClr val="424242"/>
                </a:solidFill>
                <a:latin typeface="Open Sans"/>
                <a:ea typeface="Open Sans"/>
                <a:cs typeface="Open Sans"/>
                <a:sym typeface="Open Sans"/>
              </a:rPr>
              <a:t>búsquedas</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ya</a:t>
            </a:r>
            <a:r>
              <a:rPr lang="en-US" sz="1800" dirty="0">
                <a:solidFill>
                  <a:srgbClr val="424242"/>
                </a:solidFill>
                <a:latin typeface="Open Sans"/>
                <a:ea typeface="Open Sans"/>
                <a:cs typeface="Open Sans"/>
                <a:sym typeface="Open Sans"/>
              </a:rPr>
              <a:t> sea </a:t>
            </a:r>
            <a:r>
              <a:rPr lang="en-US" sz="1800" dirty="0" err="1">
                <a:solidFill>
                  <a:srgbClr val="424242"/>
                </a:solidFill>
                <a:latin typeface="Open Sans"/>
                <a:ea typeface="Open Sans"/>
                <a:cs typeface="Open Sans"/>
                <a:sym typeface="Open Sans"/>
              </a:rPr>
              <a:t>por</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contenido</a:t>
            </a:r>
            <a:r>
              <a:rPr lang="en-US" sz="1800" dirty="0">
                <a:solidFill>
                  <a:srgbClr val="424242"/>
                </a:solidFill>
                <a:latin typeface="Open Sans"/>
                <a:ea typeface="Open Sans"/>
                <a:cs typeface="Open Sans"/>
                <a:sym typeface="Open Sans"/>
              </a:rPr>
              <a:t> de </a:t>
            </a:r>
            <a:r>
              <a:rPr lang="en-US" sz="1800" b="1" dirty="0" err="1">
                <a:solidFill>
                  <a:srgbClr val="424242"/>
                </a:solidFill>
                <a:latin typeface="Open Sans"/>
                <a:ea typeface="Open Sans"/>
                <a:cs typeface="Open Sans"/>
                <a:sym typeface="Open Sans"/>
              </a:rPr>
              <a:t>texto</a:t>
            </a:r>
            <a:r>
              <a:rPr lang="en-US" sz="1800" b="1" dirty="0">
                <a:solidFill>
                  <a:srgbClr val="424242"/>
                </a:solidFill>
                <a:latin typeface="Open Sans"/>
                <a:ea typeface="Open Sans"/>
                <a:cs typeface="Open Sans"/>
                <a:sym typeface="Open Sans"/>
              </a:rPr>
              <a:t> </a:t>
            </a:r>
            <a:r>
              <a:rPr lang="en-US" sz="1800" b="1" dirty="0" err="1">
                <a:solidFill>
                  <a:srgbClr val="424242"/>
                </a:solidFill>
                <a:latin typeface="Open Sans"/>
                <a:ea typeface="Open Sans"/>
                <a:cs typeface="Open Sans"/>
                <a:sym typeface="Open Sans"/>
              </a:rPr>
              <a:t>completo</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contenido</a:t>
            </a:r>
            <a:r>
              <a:rPr lang="en-US" sz="1800" dirty="0">
                <a:solidFill>
                  <a:srgbClr val="424242"/>
                </a:solidFill>
                <a:latin typeface="Open Sans"/>
                <a:ea typeface="Open Sans"/>
                <a:cs typeface="Open Sans"/>
                <a:sym typeface="Open Sans"/>
              </a:rPr>
              <a:t> </a:t>
            </a:r>
            <a:r>
              <a:rPr lang="en-US" sz="1800" b="1" dirty="0" err="1">
                <a:solidFill>
                  <a:srgbClr val="424242"/>
                </a:solidFill>
                <a:latin typeface="Open Sans"/>
                <a:ea typeface="Open Sans"/>
                <a:cs typeface="Open Sans"/>
                <a:sym typeface="Open Sans"/>
              </a:rPr>
              <a:t>revisado</a:t>
            </a:r>
            <a:r>
              <a:rPr lang="en-US" sz="1800" b="1" dirty="0">
                <a:solidFill>
                  <a:srgbClr val="424242"/>
                </a:solidFill>
                <a:latin typeface="Open Sans"/>
                <a:ea typeface="Open Sans"/>
                <a:cs typeface="Open Sans"/>
                <a:sym typeface="Open Sans"/>
              </a:rPr>
              <a:t> </a:t>
            </a:r>
            <a:r>
              <a:rPr lang="en-US" sz="1800" b="1" dirty="0" err="1">
                <a:solidFill>
                  <a:srgbClr val="424242"/>
                </a:solidFill>
                <a:latin typeface="Open Sans"/>
                <a:ea typeface="Open Sans"/>
                <a:cs typeface="Open Sans"/>
                <a:sym typeface="Open Sans"/>
              </a:rPr>
              <a:t>por</a:t>
            </a:r>
            <a:r>
              <a:rPr lang="en-US" sz="1800" b="1" dirty="0">
                <a:solidFill>
                  <a:srgbClr val="424242"/>
                </a:solidFill>
                <a:latin typeface="Open Sans"/>
                <a:ea typeface="Open Sans"/>
                <a:cs typeface="Open Sans"/>
                <a:sym typeface="Open Sans"/>
              </a:rPr>
              <a:t> pares </a:t>
            </a:r>
            <a:r>
              <a:rPr lang="en-US" sz="1800" dirty="0">
                <a:solidFill>
                  <a:srgbClr val="424242"/>
                </a:solidFill>
                <a:latin typeface="Open Sans"/>
                <a:ea typeface="Open Sans"/>
                <a:cs typeface="Open Sans"/>
                <a:sym typeface="Open Sans"/>
              </a:rPr>
              <a:t>o ambos.</a:t>
            </a:r>
            <a:endParaRPr dirty="0">
              <a:solidFill>
                <a:srgbClr val="424242"/>
              </a:solidFill>
            </a:endParaRPr>
          </a:p>
          <a:p>
            <a:pPr marL="457200" lvl="0" indent="-228600" algn="just" rtl="0">
              <a:lnSpc>
                <a:spcPct val="100000"/>
              </a:lnSpc>
              <a:spcBef>
                <a:spcPts val="1000"/>
              </a:spcBef>
              <a:spcAft>
                <a:spcPts val="0"/>
              </a:spcAft>
              <a:buClr>
                <a:schemeClr val="dk1"/>
              </a:buClr>
              <a:buSzPts val="2400"/>
              <a:buNone/>
            </a:pPr>
            <a:endParaRPr sz="1800" dirty="0">
              <a:solidFill>
                <a:srgbClr val="424242"/>
              </a:solidFill>
              <a:latin typeface="Open Sans"/>
              <a:ea typeface="Open Sans"/>
              <a:cs typeface="Open Sans"/>
              <a:sym typeface="Open Sans"/>
            </a:endParaRPr>
          </a:p>
          <a:p>
            <a:pPr marL="76200" lvl="0" indent="0" algn="just" rtl="0">
              <a:lnSpc>
                <a:spcPct val="100000"/>
              </a:lnSpc>
              <a:spcBef>
                <a:spcPts val="1000"/>
              </a:spcBef>
              <a:spcAft>
                <a:spcPts val="0"/>
              </a:spcAft>
              <a:buClr>
                <a:schemeClr val="dk1"/>
              </a:buClr>
              <a:buSzPts val="2400"/>
              <a:buNone/>
            </a:pPr>
            <a:r>
              <a:rPr lang="en-US" sz="1800" dirty="0">
                <a:solidFill>
                  <a:srgbClr val="424242"/>
                </a:solidFill>
                <a:latin typeface="Open Sans"/>
                <a:ea typeface="Open Sans"/>
                <a:cs typeface="Open Sans"/>
                <a:sym typeface="Open Sans"/>
              </a:rPr>
              <a:t>La </a:t>
            </a:r>
            <a:r>
              <a:rPr lang="en-US" sz="1800" dirty="0" err="1">
                <a:solidFill>
                  <a:srgbClr val="424242"/>
                </a:solidFill>
                <a:latin typeface="Open Sans"/>
                <a:ea typeface="Open Sans"/>
                <a:cs typeface="Open Sans"/>
                <a:sym typeface="Open Sans"/>
              </a:rPr>
              <a:t>siguiente</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diapositiva</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muestra</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una</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búsqueda</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básica</a:t>
            </a:r>
            <a:r>
              <a:rPr lang="en-US" sz="1800" dirty="0">
                <a:solidFill>
                  <a:srgbClr val="424242"/>
                </a:solidFill>
                <a:latin typeface="Open Sans"/>
                <a:ea typeface="Open Sans"/>
                <a:cs typeface="Open Sans"/>
                <a:sym typeface="Open Sans"/>
              </a:rPr>
              <a:t> de “</a:t>
            </a:r>
            <a:r>
              <a:rPr lang="en-US" sz="1800" b="1"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Climate change in Africa</a:t>
            </a:r>
            <a:r>
              <a:rPr lang="en-US" sz="18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en-US" sz="1800" dirty="0" err="1">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cambio</a:t>
            </a:r>
            <a:r>
              <a:rPr lang="en-US" sz="18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en-US" sz="1800" dirty="0" err="1">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climático</a:t>
            </a:r>
            <a:r>
              <a:rPr lang="en-US" sz="18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en-US" sz="1800" dirty="0" err="1">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en</a:t>
            </a:r>
            <a:r>
              <a:rPr lang="en-US" sz="18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Africa]</a:t>
            </a:r>
            <a:endParaRPr dirty="0">
              <a:solidFill>
                <a:srgbClr val="424242"/>
              </a:solidFill>
            </a:endParaRPr>
          </a:p>
          <a:p>
            <a:pPr marL="457200" lvl="0" indent="-381000" algn="just" rtl="0">
              <a:lnSpc>
                <a:spcPct val="100000"/>
              </a:lnSpc>
              <a:spcBef>
                <a:spcPts val="1000"/>
              </a:spcBef>
              <a:spcAft>
                <a:spcPts val="0"/>
              </a:spcAft>
              <a:buClr>
                <a:schemeClr val="dk1"/>
              </a:buClr>
              <a:buSzPts val="2400"/>
              <a:buChar char="●"/>
            </a:pPr>
            <a:r>
              <a:rPr lang="en-US" sz="1800" dirty="0">
                <a:solidFill>
                  <a:srgbClr val="424242"/>
                </a:solidFill>
                <a:latin typeface="Open Sans"/>
                <a:ea typeface="Open Sans"/>
                <a:cs typeface="Open Sans"/>
                <a:sym typeface="Open Sans"/>
              </a:rPr>
              <a:t>Se </a:t>
            </a:r>
            <a:r>
              <a:rPr lang="en-US" sz="1800" dirty="0" err="1">
                <a:solidFill>
                  <a:srgbClr val="424242"/>
                </a:solidFill>
                <a:latin typeface="Open Sans"/>
                <a:ea typeface="Open Sans"/>
                <a:cs typeface="Open Sans"/>
                <a:sym typeface="Open Sans"/>
              </a:rPr>
              <a:t>utilizan</a:t>
            </a:r>
            <a:r>
              <a:rPr lang="en-US" sz="1800" dirty="0">
                <a:solidFill>
                  <a:srgbClr val="424242"/>
                </a:solidFill>
                <a:latin typeface="Open Sans"/>
                <a:ea typeface="Open Sans"/>
                <a:cs typeface="Open Sans"/>
                <a:sym typeface="Open Sans"/>
              </a:rPr>
              <a:t> las palabras clave “</a:t>
            </a:r>
            <a:r>
              <a:rPr lang="en-US" sz="1800" b="1" dirty="0">
                <a:solidFill>
                  <a:srgbClr val="424242"/>
                </a:solidFill>
                <a:latin typeface="Open Sans"/>
                <a:ea typeface="Open Sans"/>
                <a:cs typeface="Open Sans"/>
                <a:sym typeface="Open Sans"/>
              </a:rPr>
              <a:t>climate change</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cambio</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climático</a:t>
            </a:r>
            <a:r>
              <a:rPr lang="en-US" sz="1800" dirty="0">
                <a:solidFill>
                  <a:srgbClr val="424242"/>
                </a:solidFill>
                <a:latin typeface="Open Sans"/>
                <a:ea typeface="Open Sans"/>
                <a:cs typeface="Open Sans"/>
                <a:sym typeface="Open Sans"/>
              </a:rPr>
              <a:t>] y "</a:t>
            </a:r>
            <a:r>
              <a:rPr lang="en-US" sz="1800" b="1" dirty="0">
                <a:solidFill>
                  <a:srgbClr val="424242"/>
                </a:solidFill>
                <a:latin typeface="Open Sans"/>
                <a:ea typeface="Open Sans"/>
                <a:cs typeface="Open Sans"/>
                <a:sym typeface="Open Sans"/>
              </a:rPr>
              <a:t>Africa</a:t>
            </a:r>
            <a:r>
              <a:rPr lang="en-US" sz="1800" dirty="0">
                <a:solidFill>
                  <a:srgbClr val="424242"/>
                </a:solidFill>
                <a:latin typeface="Open Sans"/>
                <a:ea typeface="Open Sans"/>
                <a:cs typeface="Open Sans"/>
                <a:sym typeface="Open Sans"/>
              </a:rPr>
              <a:t>“.</a:t>
            </a:r>
            <a:endParaRPr dirty="0">
              <a:solidFill>
                <a:srgbClr val="424242"/>
              </a:solidFill>
            </a:endParaRPr>
          </a:p>
          <a:p>
            <a:pPr marL="457200" lvl="0" indent="-381000" algn="just" rtl="0">
              <a:lnSpc>
                <a:spcPct val="100000"/>
              </a:lnSpc>
              <a:spcBef>
                <a:spcPts val="1000"/>
              </a:spcBef>
              <a:spcAft>
                <a:spcPts val="0"/>
              </a:spcAft>
              <a:buClr>
                <a:schemeClr val="dk1"/>
              </a:buClr>
              <a:buSzPts val="2400"/>
              <a:buChar char="●"/>
            </a:pPr>
            <a:r>
              <a:rPr lang="en-US" sz="1800" dirty="0">
                <a:solidFill>
                  <a:srgbClr val="424242"/>
                </a:solidFill>
                <a:latin typeface="Open Sans"/>
                <a:ea typeface="Open Sans"/>
                <a:cs typeface="Open Sans"/>
                <a:sym typeface="Open Sans"/>
              </a:rPr>
              <a:t>Las </a:t>
            </a:r>
            <a:r>
              <a:rPr lang="en-US" sz="1800" dirty="0" err="1">
                <a:solidFill>
                  <a:srgbClr val="424242"/>
                </a:solidFill>
                <a:latin typeface="Open Sans"/>
                <a:ea typeface="Open Sans"/>
                <a:cs typeface="Open Sans"/>
                <a:sym typeface="Open Sans"/>
              </a:rPr>
              <a:t>comillas</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en</a:t>
            </a:r>
            <a:r>
              <a:rPr lang="en-US" sz="1800" dirty="0">
                <a:solidFill>
                  <a:srgbClr val="424242"/>
                </a:solidFill>
                <a:latin typeface="Open Sans"/>
                <a:ea typeface="Open Sans"/>
                <a:cs typeface="Open Sans"/>
                <a:sym typeface="Open Sans"/>
              </a:rPr>
              <a:t> “</a:t>
            </a:r>
            <a:r>
              <a:rPr lang="en-US" sz="1800" b="1" dirty="0">
                <a:solidFill>
                  <a:srgbClr val="424242"/>
                </a:solidFill>
                <a:latin typeface="Open Sans"/>
                <a:ea typeface="Open Sans"/>
                <a:cs typeface="Open Sans"/>
                <a:sym typeface="Open Sans"/>
              </a:rPr>
              <a:t>climate change</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cambio</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climático</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como</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frase</a:t>
            </a:r>
            <a:r>
              <a:rPr lang="en-US" sz="1800" dirty="0">
                <a:solidFill>
                  <a:srgbClr val="424242"/>
                </a:solidFill>
                <a:latin typeface="Open Sans"/>
                <a:ea typeface="Open Sans"/>
                <a:cs typeface="Open Sans"/>
                <a:sym typeface="Open Sans"/>
              </a:rPr>
              <a:t> y </a:t>
            </a:r>
            <a:r>
              <a:rPr lang="en-US" sz="1800" dirty="0" err="1">
                <a:solidFill>
                  <a:srgbClr val="424242"/>
                </a:solidFill>
                <a:latin typeface="Open Sans"/>
                <a:ea typeface="Open Sans"/>
                <a:cs typeface="Open Sans"/>
                <a:sym typeface="Open Sans"/>
              </a:rPr>
              <a:t>el</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operador</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booleano</a:t>
            </a:r>
            <a:r>
              <a:rPr lang="en-US" sz="1800" dirty="0">
                <a:solidFill>
                  <a:srgbClr val="424242"/>
                </a:solidFill>
                <a:latin typeface="Open Sans"/>
                <a:ea typeface="Open Sans"/>
                <a:cs typeface="Open Sans"/>
                <a:sym typeface="Open Sans"/>
              </a:rPr>
              <a:t> "</a:t>
            </a:r>
            <a:r>
              <a:rPr lang="en-US" sz="1800" b="1" dirty="0">
                <a:solidFill>
                  <a:srgbClr val="424242"/>
                </a:solidFill>
                <a:latin typeface="Open Sans"/>
                <a:ea typeface="Open Sans"/>
                <a:cs typeface="Open Sans"/>
                <a:sym typeface="Open Sans"/>
              </a:rPr>
              <a:t>AND</a:t>
            </a:r>
            <a:r>
              <a:rPr lang="en-US" sz="1800" dirty="0">
                <a:solidFill>
                  <a:srgbClr val="424242"/>
                </a:solidFill>
                <a:latin typeface="Open Sans"/>
                <a:ea typeface="Open Sans"/>
                <a:cs typeface="Open Sans"/>
                <a:sym typeface="Open Sans"/>
              </a:rPr>
              <a:t>" se </a:t>
            </a:r>
            <a:r>
              <a:rPr lang="en-US" sz="1800" dirty="0" err="1">
                <a:solidFill>
                  <a:srgbClr val="424242"/>
                </a:solidFill>
                <a:latin typeface="Open Sans"/>
                <a:ea typeface="Open Sans"/>
                <a:cs typeface="Open Sans"/>
                <a:sym typeface="Open Sans"/>
              </a:rPr>
              <a:t>utilizan</a:t>
            </a:r>
            <a:r>
              <a:rPr lang="en-US" sz="1800" dirty="0">
                <a:solidFill>
                  <a:srgbClr val="424242"/>
                </a:solidFill>
                <a:latin typeface="Open Sans"/>
                <a:ea typeface="Open Sans"/>
                <a:cs typeface="Open Sans"/>
                <a:sym typeface="Open Sans"/>
              </a:rPr>
              <a:t> para </a:t>
            </a:r>
            <a:r>
              <a:rPr lang="en-US" sz="1800" dirty="0" err="1">
                <a:solidFill>
                  <a:srgbClr val="424242"/>
                </a:solidFill>
                <a:latin typeface="Open Sans"/>
                <a:ea typeface="Open Sans"/>
                <a:cs typeface="Open Sans"/>
                <a:sym typeface="Open Sans"/>
              </a:rPr>
              <a:t>unir</a:t>
            </a:r>
            <a:r>
              <a:rPr lang="en-US" sz="1800" dirty="0">
                <a:solidFill>
                  <a:srgbClr val="424242"/>
                </a:solidFill>
                <a:latin typeface="Open Sans"/>
                <a:ea typeface="Open Sans"/>
                <a:cs typeface="Open Sans"/>
                <a:sym typeface="Open Sans"/>
              </a:rPr>
              <a:t> las dos palabras clave  “</a:t>
            </a:r>
            <a:r>
              <a:rPr lang="en-US" sz="1800" b="1" dirty="0">
                <a:solidFill>
                  <a:srgbClr val="424242"/>
                </a:solidFill>
                <a:latin typeface="Open Sans"/>
                <a:ea typeface="Open Sans"/>
                <a:cs typeface="Open Sans"/>
                <a:sym typeface="Open Sans"/>
              </a:rPr>
              <a:t>climate change</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cambio</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climático</a:t>
            </a:r>
            <a:r>
              <a:rPr lang="en-US" sz="1800" dirty="0">
                <a:solidFill>
                  <a:srgbClr val="424242"/>
                </a:solidFill>
                <a:latin typeface="Open Sans"/>
                <a:ea typeface="Open Sans"/>
                <a:cs typeface="Open Sans"/>
                <a:sym typeface="Open Sans"/>
              </a:rPr>
              <a:t>] y "</a:t>
            </a:r>
            <a:r>
              <a:rPr lang="en-US" sz="1800" b="1" dirty="0">
                <a:solidFill>
                  <a:srgbClr val="424242"/>
                </a:solidFill>
                <a:latin typeface="Open Sans"/>
                <a:ea typeface="Open Sans"/>
                <a:cs typeface="Open Sans"/>
                <a:sym typeface="Open Sans"/>
              </a:rPr>
              <a:t>Africa</a:t>
            </a:r>
            <a:r>
              <a:rPr lang="en-US" sz="1800" dirty="0">
                <a:solidFill>
                  <a:srgbClr val="424242"/>
                </a:solidFill>
                <a:latin typeface="Open Sans"/>
                <a:ea typeface="Open Sans"/>
                <a:cs typeface="Open Sans"/>
                <a:sym typeface="Open Sans"/>
              </a:rPr>
              <a:t>“.</a:t>
            </a:r>
            <a:endParaRPr dirty="0">
              <a:solidFill>
                <a:srgbClr val="424242"/>
              </a:solidFill>
            </a:endParaRPr>
          </a:p>
          <a:p>
            <a:pPr marL="914400" lvl="1" indent="-355600" algn="just" rtl="0">
              <a:lnSpc>
                <a:spcPct val="100000"/>
              </a:lnSpc>
              <a:spcBef>
                <a:spcPts val="2100"/>
              </a:spcBef>
              <a:spcAft>
                <a:spcPts val="0"/>
              </a:spcAft>
              <a:buClr>
                <a:schemeClr val="dk1"/>
              </a:buClr>
              <a:buSzPts val="2000"/>
              <a:buChar char="○"/>
            </a:pPr>
            <a:r>
              <a:rPr lang="en-US" sz="1800" dirty="0">
                <a:solidFill>
                  <a:srgbClr val="424242"/>
                </a:solidFill>
                <a:latin typeface="Open Sans"/>
                <a:ea typeface="Open Sans"/>
                <a:cs typeface="Open Sans"/>
                <a:sym typeface="Open Sans"/>
              </a:rPr>
              <a:t>Tener </a:t>
            </a:r>
            <a:r>
              <a:rPr lang="en-US" sz="1800" dirty="0" err="1">
                <a:solidFill>
                  <a:srgbClr val="424242"/>
                </a:solidFill>
                <a:latin typeface="Open Sans"/>
                <a:ea typeface="Open Sans"/>
                <a:cs typeface="Open Sans"/>
                <a:sym typeface="Open Sans"/>
              </a:rPr>
              <a:t>en</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cuenta</a:t>
            </a:r>
            <a:r>
              <a:rPr lang="en-US" sz="1800" dirty="0">
                <a:solidFill>
                  <a:srgbClr val="424242"/>
                </a:solidFill>
                <a:latin typeface="Open Sans"/>
                <a:ea typeface="Open Sans"/>
                <a:cs typeface="Open Sans"/>
                <a:sym typeface="Open Sans"/>
              </a:rPr>
              <a:t> que </a:t>
            </a:r>
            <a:r>
              <a:rPr lang="en-US" sz="1800" dirty="0" err="1">
                <a:solidFill>
                  <a:srgbClr val="424242"/>
                </a:solidFill>
                <a:latin typeface="Open Sans"/>
                <a:ea typeface="Open Sans"/>
                <a:cs typeface="Open Sans"/>
                <a:sym typeface="Open Sans"/>
              </a:rPr>
              <a:t>el</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operador</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booleano</a:t>
            </a:r>
            <a:r>
              <a:rPr lang="en-US" sz="1800" dirty="0">
                <a:solidFill>
                  <a:srgbClr val="424242"/>
                </a:solidFill>
                <a:latin typeface="Open Sans"/>
                <a:ea typeface="Open Sans"/>
                <a:cs typeface="Open Sans"/>
                <a:sym typeface="Open Sans"/>
              </a:rPr>
              <a:t> "</a:t>
            </a:r>
            <a:r>
              <a:rPr lang="en-US" sz="1800" b="1" dirty="0">
                <a:solidFill>
                  <a:srgbClr val="424242"/>
                </a:solidFill>
                <a:latin typeface="Open Sans"/>
                <a:ea typeface="Open Sans"/>
                <a:cs typeface="Open Sans"/>
                <a:sym typeface="Open Sans"/>
              </a:rPr>
              <a:t>AND</a:t>
            </a:r>
            <a:r>
              <a:rPr lang="en-US" sz="1800" dirty="0">
                <a:solidFill>
                  <a:srgbClr val="424242"/>
                </a:solidFill>
                <a:latin typeface="Open Sans"/>
                <a:ea typeface="Open Sans"/>
                <a:cs typeface="Open Sans"/>
                <a:sym typeface="Open Sans"/>
              </a:rPr>
              <a:t>" se </a:t>
            </a:r>
            <a:r>
              <a:rPr lang="en-US" sz="1800" dirty="0" err="1">
                <a:solidFill>
                  <a:srgbClr val="424242"/>
                </a:solidFill>
                <a:latin typeface="Open Sans"/>
                <a:ea typeface="Open Sans"/>
                <a:cs typeface="Open Sans"/>
                <a:sym typeface="Open Sans"/>
              </a:rPr>
              <a:t>utiliza</a:t>
            </a:r>
            <a:r>
              <a:rPr lang="en-US" sz="1800" dirty="0">
                <a:solidFill>
                  <a:srgbClr val="424242"/>
                </a:solidFill>
                <a:latin typeface="Open Sans"/>
                <a:ea typeface="Open Sans"/>
                <a:cs typeface="Open Sans"/>
                <a:sym typeface="Open Sans"/>
              </a:rPr>
              <a:t> para </a:t>
            </a:r>
            <a:r>
              <a:rPr lang="en-US" sz="1800" dirty="0" err="1">
                <a:solidFill>
                  <a:srgbClr val="424242"/>
                </a:solidFill>
                <a:latin typeface="Open Sans"/>
                <a:ea typeface="Open Sans"/>
                <a:cs typeface="Open Sans"/>
                <a:sym typeface="Open Sans"/>
              </a:rPr>
              <a:t>limitar</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los</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resultados</a:t>
            </a:r>
            <a:r>
              <a:rPr lang="en-US" sz="1800" dirty="0">
                <a:solidFill>
                  <a:srgbClr val="424242"/>
                </a:solidFill>
                <a:latin typeface="Open Sans"/>
                <a:ea typeface="Open Sans"/>
                <a:cs typeface="Open Sans"/>
                <a:sym typeface="Open Sans"/>
              </a:rPr>
              <a:t> de </a:t>
            </a:r>
            <a:r>
              <a:rPr lang="en-US" sz="1800" dirty="0" err="1">
                <a:solidFill>
                  <a:srgbClr val="424242"/>
                </a:solidFill>
                <a:latin typeface="Open Sans"/>
                <a:ea typeface="Open Sans"/>
                <a:cs typeface="Open Sans"/>
                <a:sym typeface="Open Sans"/>
              </a:rPr>
              <a:t>búsqueda</a:t>
            </a:r>
            <a:r>
              <a:rPr lang="en-US" sz="1800" dirty="0">
                <a:solidFill>
                  <a:srgbClr val="424242"/>
                </a:solidFill>
                <a:latin typeface="Open Sans"/>
                <a:ea typeface="Open Sans"/>
                <a:cs typeface="Open Sans"/>
                <a:sym typeface="Open Sans"/>
              </a:rPr>
              <a:t> y las </a:t>
            </a:r>
            <a:r>
              <a:rPr lang="en-US" sz="1800" b="1" dirty="0" err="1">
                <a:solidFill>
                  <a:srgbClr val="424242"/>
                </a:solidFill>
                <a:latin typeface="Open Sans"/>
                <a:ea typeface="Open Sans"/>
                <a:cs typeface="Open Sans"/>
                <a:sym typeface="Open Sans"/>
              </a:rPr>
              <a:t>comillas</a:t>
            </a:r>
            <a:r>
              <a:rPr lang="en-US" sz="1800" dirty="0">
                <a:solidFill>
                  <a:srgbClr val="424242"/>
                </a:solidFill>
                <a:latin typeface="Open Sans"/>
                <a:ea typeface="Open Sans"/>
                <a:cs typeface="Open Sans"/>
                <a:sym typeface="Open Sans"/>
              </a:rPr>
              <a:t> se </a:t>
            </a:r>
            <a:r>
              <a:rPr lang="en-US" sz="1800" dirty="0" err="1">
                <a:solidFill>
                  <a:srgbClr val="424242"/>
                </a:solidFill>
                <a:latin typeface="Open Sans"/>
                <a:ea typeface="Open Sans"/>
                <a:cs typeface="Open Sans"/>
                <a:sym typeface="Open Sans"/>
              </a:rPr>
              <a:t>usan</a:t>
            </a:r>
            <a:r>
              <a:rPr lang="en-US" sz="1800" dirty="0">
                <a:solidFill>
                  <a:srgbClr val="424242"/>
                </a:solidFill>
                <a:latin typeface="Open Sans"/>
                <a:ea typeface="Open Sans"/>
                <a:cs typeface="Open Sans"/>
                <a:sym typeface="Open Sans"/>
              </a:rPr>
              <a:t> para </a:t>
            </a:r>
            <a:r>
              <a:rPr lang="en-US" sz="1800" dirty="0" err="1">
                <a:solidFill>
                  <a:srgbClr val="424242"/>
                </a:solidFill>
                <a:latin typeface="Open Sans"/>
                <a:ea typeface="Open Sans"/>
                <a:cs typeface="Open Sans"/>
                <a:sym typeface="Open Sans"/>
              </a:rPr>
              <a:t>buscar</a:t>
            </a:r>
            <a:r>
              <a:rPr lang="en-US" sz="1800" dirty="0">
                <a:solidFill>
                  <a:srgbClr val="424242"/>
                </a:solidFill>
                <a:latin typeface="Open Sans"/>
                <a:ea typeface="Open Sans"/>
                <a:cs typeface="Open Sans"/>
                <a:sym typeface="Open Sans"/>
              </a:rPr>
              <a:t> </a:t>
            </a:r>
            <a:r>
              <a:rPr lang="en-US" sz="1800" dirty="0" err="1">
                <a:solidFill>
                  <a:srgbClr val="424242"/>
                </a:solidFill>
                <a:latin typeface="Open Sans"/>
                <a:ea typeface="Open Sans"/>
                <a:cs typeface="Open Sans"/>
                <a:sym typeface="Open Sans"/>
              </a:rPr>
              <a:t>frases</a:t>
            </a:r>
            <a:r>
              <a:rPr lang="en-US" sz="1800" dirty="0">
                <a:solidFill>
                  <a:srgbClr val="424242"/>
                </a:solidFill>
                <a:latin typeface="Open Sans"/>
                <a:ea typeface="Open Sans"/>
                <a:cs typeface="Open Sans"/>
                <a:sym typeface="Open Sans"/>
              </a:rPr>
              <a:t>.</a:t>
            </a:r>
            <a:endParaRPr dirty="0">
              <a:solidFill>
                <a:srgbClr val="424242"/>
              </a:solidFill>
            </a:endParaRPr>
          </a:p>
          <a:p>
            <a:pPr marL="457200" lvl="0" indent="-228600" algn="just" rtl="0">
              <a:lnSpc>
                <a:spcPct val="100000"/>
              </a:lnSpc>
              <a:spcBef>
                <a:spcPts val="1000"/>
              </a:spcBef>
              <a:spcAft>
                <a:spcPts val="0"/>
              </a:spcAft>
              <a:buClr>
                <a:schemeClr val="dk1"/>
              </a:buClr>
              <a:buSzPts val="2400"/>
              <a:buNone/>
            </a:pPr>
            <a:endParaRPr sz="1800" dirty="0">
              <a:solidFill>
                <a:srgbClr val="424242"/>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8"/>
          <p:cNvPicPr preferRelativeResize="0"/>
          <p:nvPr/>
        </p:nvPicPr>
        <p:blipFill rotWithShape="1">
          <a:blip r:embed="rId3">
            <a:alphaModFix/>
          </a:blip>
          <a:srcRect/>
          <a:stretch/>
        </p:blipFill>
        <p:spPr>
          <a:xfrm>
            <a:off x="4304008" y="1733988"/>
            <a:ext cx="7732110" cy="4871772"/>
          </a:xfrm>
          <a:prstGeom prst="rect">
            <a:avLst/>
          </a:prstGeom>
          <a:noFill/>
          <a:ln>
            <a:noFill/>
          </a:ln>
        </p:spPr>
      </p:pic>
      <p:sp>
        <p:nvSpPr>
          <p:cNvPr id="267" name="Google Shape;267;p28"/>
          <p:cNvSpPr txBox="1">
            <a:spLocks noGrp="1"/>
          </p:cNvSpPr>
          <p:nvPr>
            <p:ph type="title"/>
          </p:nvPr>
        </p:nvSpPr>
        <p:spPr>
          <a:xfrm>
            <a:off x="1" y="330686"/>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Resultados de búsqueda</a:t>
            </a:r>
            <a:endParaRPr sz="3600">
              <a:solidFill>
                <a:srgbClr val="586F7C"/>
              </a:solidFill>
              <a:latin typeface="Open Sans"/>
              <a:ea typeface="Open Sans"/>
              <a:cs typeface="Open Sans"/>
              <a:sym typeface="Open Sans"/>
            </a:endParaRPr>
          </a:p>
        </p:txBody>
      </p:sp>
      <p:sp>
        <p:nvSpPr>
          <p:cNvPr id="268" name="Google Shape;268;p28"/>
          <p:cNvSpPr txBox="1">
            <a:spLocks noGrp="1"/>
          </p:cNvSpPr>
          <p:nvPr>
            <p:ph type="body" idx="1"/>
          </p:nvPr>
        </p:nvSpPr>
        <p:spPr>
          <a:xfrm>
            <a:off x="82696" y="1867801"/>
            <a:ext cx="3322656" cy="481156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La búsqueda de “</a:t>
            </a:r>
            <a:r>
              <a:rPr lang="en-US" sz="2000" b="1">
                <a:solidFill>
                  <a:schemeClr val="dk1"/>
                </a:solidFill>
                <a:latin typeface="Open Sans"/>
                <a:ea typeface="Open Sans"/>
                <a:cs typeface="Open Sans"/>
                <a:sym typeface="Open Sans"/>
              </a:rPr>
              <a:t>climate change</a:t>
            </a:r>
            <a:r>
              <a:rPr lang="en-US" sz="2000">
                <a:solidFill>
                  <a:schemeClr val="dk1"/>
                </a:solidFill>
                <a:latin typeface="Open Sans"/>
                <a:ea typeface="Open Sans"/>
                <a:cs typeface="Open Sans"/>
                <a:sym typeface="Open Sans"/>
              </a:rPr>
              <a:t>” AND </a:t>
            </a:r>
            <a:r>
              <a:rPr lang="en-US" sz="2000" b="1">
                <a:solidFill>
                  <a:schemeClr val="dk1"/>
                </a:solidFill>
                <a:latin typeface="Open Sans"/>
                <a:ea typeface="Open Sans"/>
                <a:cs typeface="Open Sans"/>
                <a:sym typeface="Open Sans"/>
              </a:rPr>
              <a:t>Africa</a:t>
            </a:r>
            <a:r>
              <a:rPr lang="en-US" sz="2000">
                <a:solidFill>
                  <a:schemeClr val="dk1"/>
                </a:solidFill>
                <a:latin typeface="Open Sans"/>
                <a:ea typeface="Open Sans"/>
                <a:cs typeface="Open Sans"/>
                <a:sym typeface="Open Sans"/>
              </a:rPr>
              <a:t> recupera 98,607 resultados.</a:t>
            </a:r>
            <a:endParaRPr/>
          </a:p>
          <a:p>
            <a:pPr marL="457200" lvl="0" indent="-228600" algn="l" rtl="0">
              <a:lnSpc>
                <a:spcPct val="100000"/>
              </a:lnSpc>
              <a:spcBef>
                <a:spcPts val="1000"/>
              </a:spcBef>
              <a:spcAft>
                <a:spcPts val="0"/>
              </a:spcAft>
              <a:buClr>
                <a:schemeClr val="dk2"/>
              </a:buClr>
              <a:buSzPts val="2400"/>
              <a:buNone/>
            </a:pPr>
            <a:endParaRPr sz="2000">
              <a:solidFill>
                <a:schemeClr val="dk1"/>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La página de resultados muestra varias opciones para refinar los resultados de búsqueda.</a:t>
            </a:r>
            <a:endParaRPr sz="2000">
              <a:solidFill>
                <a:schemeClr val="dk1"/>
              </a:solidFill>
              <a:latin typeface="Open Sans"/>
              <a:ea typeface="Open Sans"/>
              <a:cs typeface="Open Sans"/>
              <a:sym typeface="Open Sans"/>
            </a:endParaRPr>
          </a:p>
        </p:txBody>
      </p:sp>
      <p:sp>
        <p:nvSpPr>
          <p:cNvPr id="269" name="Google Shape;269;p28"/>
          <p:cNvSpPr/>
          <p:nvPr/>
        </p:nvSpPr>
        <p:spPr>
          <a:xfrm>
            <a:off x="4288217" y="2270241"/>
            <a:ext cx="1355838" cy="33107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28"/>
          <p:cNvSpPr/>
          <p:nvPr/>
        </p:nvSpPr>
        <p:spPr>
          <a:xfrm>
            <a:off x="4303981" y="3289749"/>
            <a:ext cx="1229711" cy="9748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1" name="Google Shape;271;p28"/>
          <p:cNvSpPr/>
          <p:nvPr/>
        </p:nvSpPr>
        <p:spPr>
          <a:xfrm>
            <a:off x="4319748" y="4343415"/>
            <a:ext cx="1229711" cy="163171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2" name="Google Shape;272;p28"/>
          <p:cNvSpPr/>
          <p:nvPr/>
        </p:nvSpPr>
        <p:spPr>
          <a:xfrm>
            <a:off x="6416467" y="2635477"/>
            <a:ext cx="1051094" cy="33107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3" name="Google Shape;273;p28"/>
          <p:cNvSpPr/>
          <p:nvPr/>
        </p:nvSpPr>
        <p:spPr>
          <a:xfrm>
            <a:off x="9784310" y="2312284"/>
            <a:ext cx="2244782" cy="32056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4" name="Google Shape;274;p28"/>
          <p:cNvPicPr preferRelativeResize="0"/>
          <p:nvPr/>
        </p:nvPicPr>
        <p:blipFill rotWithShape="1">
          <a:blip r:embed="rId4">
            <a:alphaModFix/>
          </a:blip>
          <a:srcRect/>
          <a:stretch/>
        </p:blipFill>
        <p:spPr>
          <a:xfrm>
            <a:off x="3757446" y="2175644"/>
            <a:ext cx="457200" cy="457200"/>
          </a:xfrm>
          <a:prstGeom prst="rect">
            <a:avLst/>
          </a:prstGeom>
          <a:noFill/>
          <a:ln>
            <a:noFill/>
          </a:ln>
        </p:spPr>
      </p:pic>
      <p:pic>
        <p:nvPicPr>
          <p:cNvPr id="275" name="Google Shape;275;p28"/>
          <p:cNvPicPr preferRelativeResize="0"/>
          <p:nvPr/>
        </p:nvPicPr>
        <p:blipFill rotWithShape="1">
          <a:blip r:embed="rId5">
            <a:alphaModFix/>
          </a:blip>
          <a:srcRect/>
          <a:stretch/>
        </p:blipFill>
        <p:spPr>
          <a:xfrm>
            <a:off x="3867808" y="3508171"/>
            <a:ext cx="419100" cy="409575"/>
          </a:xfrm>
          <a:prstGeom prst="rect">
            <a:avLst/>
          </a:prstGeom>
          <a:noFill/>
          <a:ln>
            <a:noFill/>
          </a:ln>
        </p:spPr>
      </p:pic>
      <p:pic>
        <p:nvPicPr>
          <p:cNvPr id="276" name="Google Shape;276;p28"/>
          <p:cNvPicPr preferRelativeResize="0"/>
          <p:nvPr/>
        </p:nvPicPr>
        <p:blipFill rotWithShape="1">
          <a:blip r:embed="rId6">
            <a:alphaModFix/>
          </a:blip>
          <a:srcRect/>
          <a:stretch/>
        </p:blipFill>
        <p:spPr>
          <a:xfrm>
            <a:off x="3944008" y="4698305"/>
            <a:ext cx="381000" cy="400050"/>
          </a:xfrm>
          <a:prstGeom prst="rect">
            <a:avLst/>
          </a:prstGeom>
          <a:noFill/>
          <a:ln>
            <a:noFill/>
          </a:ln>
        </p:spPr>
      </p:pic>
      <p:pic>
        <p:nvPicPr>
          <p:cNvPr id="277" name="Google Shape;277;p28"/>
          <p:cNvPicPr preferRelativeResize="0"/>
          <p:nvPr/>
        </p:nvPicPr>
        <p:blipFill rotWithShape="1">
          <a:blip r:embed="rId7">
            <a:alphaModFix/>
          </a:blip>
          <a:srcRect/>
          <a:stretch/>
        </p:blipFill>
        <p:spPr>
          <a:xfrm>
            <a:off x="9346486" y="2301448"/>
            <a:ext cx="390525" cy="428625"/>
          </a:xfrm>
          <a:prstGeom prst="rect">
            <a:avLst/>
          </a:prstGeom>
          <a:noFill/>
          <a:ln>
            <a:noFill/>
          </a:ln>
        </p:spPr>
      </p:pic>
      <p:pic>
        <p:nvPicPr>
          <p:cNvPr id="278" name="Google Shape;278;p28"/>
          <p:cNvPicPr preferRelativeResize="0"/>
          <p:nvPr/>
        </p:nvPicPr>
        <p:blipFill rotWithShape="1">
          <a:blip r:embed="rId8">
            <a:alphaModFix/>
          </a:blip>
          <a:srcRect/>
          <a:stretch/>
        </p:blipFill>
        <p:spPr>
          <a:xfrm>
            <a:off x="7572665" y="2601322"/>
            <a:ext cx="352425" cy="342900"/>
          </a:xfrm>
          <a:prstGeom prst="rect">
            <a:avLst/>
          </a:prstGeom>
          <a:noFill/>
          <a:ln>
            <a:noFill/>
          </a:ln>
        </p:spPr>
      </p:pic>
      <p:sp>
        <p:nvSpPr>
          <p:cNvPr id="279" name="Google Shape;279;p28"/>
          <p:cNvSpPr/>
          <p:nvPr/>
        </p:nvSpPr>
        <p:spPr>
          <a:xfrm>
            <a:off x="6395462" y="5168496"/>
            <a:ext cx="1376915" cy="19313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0" name="Google Shape;280;p28"/>
          <p:cNvPicPr preferRelativeResize="0"/>
          <p:nvPr/>
        </p:nvPicPr>
        <p:blipFill rotWithShape="1">
          <a:blip r:embed="rId9">
            <a:alphaModFix/>
          </a:blip>
          <a:srcRect/>
          <a:stretch/>
        </p:blipFill>
        <p:spPr>
          <a:xfrm>
            <a:off x="7876496" y="5075058"/>
            <a:ext cx="285750" cy="352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3"/>
          <p:cNvPicPr preferRelativeResize="0"/>
          <p:nvPr/>
        </p:nvPicPr>
        <p:blipFill rotWithShape="1">
          <a:blip r:embed="rId3">
            <a:alphaModFix/>
          </a:blip>
          <a:srcRect/>
          <a:stretch/>
        </p:blipFill>
        <p:spPr>
          <a:xfrm>
            <a:off x="4540493" y="1876097"/>
            <a:ext cx="7571212" cy="4682366"/>
          </a:xfrm>
          <a:prstGeom prst="rect">
            <a:avLst/>
          </a:prstGeom>
          <a:noFill/>
          <a:ln>
            <a:noFill/>
          </a:ln>
        </p:spPr>
      </p:pic>
      <p:sp>
        <p:nvSpPr>
          <p:cNvPr id="287" name="Google Shape;287;p1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Environmental Science Collection: descargar textos completos</a:t>
            </a:r>
            <a:endParaRPr sz="3200">
              <a:solidFill>
                <a:srgbClr val="586F7C"/>
              </a:solidFill>
              <a:latin typeface="Open Sans"/>
              <a:ea typeface="Open Sans"/>
              <a:cs typeface="Open Sans"/>
              <a:sym typeface="Open Sans"/>
            </a:endParaRPr>
          </a:p>
        </p:txBody>
      </p:sp>
      <p:sp>
        <p:nvSpPr>
          <p:cNvPr id="288" name="Google Shape;288;p13"/>
          <p:cNvSpPr txBox="1">
            <a:spLocks noGrp="1"/>
          </p:cNvSpPr>
          <p:nvPr>
            <p:ph type="body" idx="1"/>
          </p:nvPr>
        </p:nvSpPr>
        <p:spPr>
          <a:xfrm>
            <a:off x="0" y="1603923"/>
            <a:ext cx="4351283" cy="4748749"/>
          </a:xfrm>
          <a:prstGeom prst="rect">
            <a:avLst/>
          </a:prstGeom>
          <a:noFill/>
          <a:ln>
            <a:noFill/>
          </a:ln>
        </p:spPr>
        <p:txBody>
          <a:bodyPr spcFirstLastPara="1" wrap="square" lIns="91425" tIns="45700" rIns="91425" bIns="45700" anchor="t" anchorCtr="0">
            <a:noAutofit/>
          </a:bodyPr>
          <a:lstStyle/>
          <a:p>
            <a:pPr marL="127000" lvl="0" indent="0" algn="just" rtl="0">
              <a:lnSpc>
                <a:spcPct val="10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Para acceder al texto completo (PDF), hacer clic en el </a:t>
            </a:r>
            <a:r>
              <a:rPr lang="en-US" sz="2000" b="1">
                <a:solidFill>
                  <a:schemeClr val="dk1"/>
                </a:solidFill>
                <a:latin typeface="Open Sans"/>
                <a:ea typeface="Open Sans"/>
                <a:cs typeface="Open Sans"/>
                <a:sym typeface="Open Sans"/>
              </a:rPr>
              <a:t>título</a:t>
            </a:r>
            <a:r>
              <a:rPr lang="en-US" sz="2000">
                <a:solidFill>
                  <a:schemeClr val="dk1"/>
                </a:solidFill>
                <a:latin typeface="Open Sans"/>
                <a:ea typeface="Open Sans"/>
                <a:cs typeface="Open Sans"/>
                <a:sym typeface="Open Sans"/>
              </a:rPr>
              <a:t> del artículo o en la opción </a:t>
            </a:r>
            <a:r>
              <a:rPr lang="en-US" sz="2000" b="1">
                <a:solidFill>
                  <a:schemeClr val="dk1"/>
                </a:solidFill>
                <a:latin typeface="Open Sans"/>
                <a:ea typeface="Open Sans"/>
                <a:cs typeface="Open Sans"/>
                <a:sym typeface="Open Sans"/>
              </a:rPr>
              <a:t>Obtener texto completo </a:t>
            </a:r>
            <a:r>
              <a:rPr lang="en-US" sz="2000">
                <a:solidFill>
                  <a:schemeClr val="dk1"/>
                </a:solidFill>
                <a:latin typeface="Open Sans"/>
                <a:ea typeface="Open Sans"/>
                <a:cs typeface="Open Sans"/>
                <a:sym typeface="Open Sans"/>
              </a:rPr>
              <a:t>en la parte inferior de cada resultado. Se abre otra pantalla con el Abstract y en la columna derecha hay un botón verde </a:t>
            </a:r>
            <a:r>
              <a:rPr lang="en-US" sz="2000" b="1">
                <a:solidFill>
                  <a:schemeClr val="dk1"/>
                </a:solidFill>
                <a:latin typeface="Open Sans"/>
                <a:ea typeface="Open Sans"/>
                <a:cs typeface="Open Sans"/>
                <a:sym typeface="Open Sans"/>
              </a:rPr>
              <a:t>Obtener texto completo</a:t>
            </a:r>
            <a:r>
              <a:rPr lang="en-US" sz="2000">
                <a:solidFill>
                  <a:schemeClr val="dk1"/>
                </a:solidFill>
                <a:latin typeface="Open Sans"/>
                <a:ea typeface="Open Sans"/>
                <a:cs typeface="Open Sans"/>
                <a:sym typeface="Open Sans"/>
              </a:rPr>
              <a:t>.</a:t>
            </a:r>
            <a:endParaRPr/>
          </a:p>
          <a:p>
            <a:pPr marL="127000" lvl="0" indent="0" algn="just" rtl="0">
              <a:lnSpc>
                <a:spcPct val="100000"/>
              </a:lnSpc>
              <a:spcBef>
                <a:spcPts val="1000"/>
              </a:spcBef>
              <a:spcAft>
                <a:spcPts val="0"/>
              </a:spcAft>
              <a:buClr>
                <a:schemeClr val="dk1"/>
              </a:buClr>
              <a:buSzPts val="2200"/>
              <a:buNone/>
            </a:pPr>
            <a:r>
              <a:rPr lang="en-US" sz="2200">
                <a:solidFill>
                  <a:schemeClr val="dk1"/>
                </a:solidFill>
                <a:latin typeface="Open Sans"/>
                <a:ea typeface="Open Sans"/>
                <a:cs typeface="Open Sans"/>
                <a:sym typeface="Open Sans"/>
              </a:rPr>
              <a:t>Tener en cuenta que solamente los usuarios con el software Adobe Acrobat instalado pueden descargar el archivo </a:t>
            </a:r>
            <a:r>
              <a:rPr lang="en-US" sz="2200" b="1">
                <a:solidFill>
                  <a:schemeClr val="dk1"/>
                </a:solidFill>
                <a:latin typeface="Open Sans"/>
                <a:ea typeface="Open Sans"/>
                <a:cs typeface="Open Sans"/>
                <a:sym typeface="Open Sans"/>
              </a:rPr>
              <a:t>PDF</a:t>
            </a:r>
            <a:r>
              <a:rPr lang="en-US" sz="2200">
                <a:solidFill>
                  <a:schemeClr val="dk1"/>
                </a:solidFill>
                <a:latin typeface="Open Sans"/>
                <a:ea typeface="Open Sans"/>
                <a:cs typeface="Open Sans"/>
                <a:sym typeface="Open Sans"/>
              </a:rPr>
              <a:t> a texto completo.</a:t>
            </a:r>
            <a:endParaRPr/>
          </a:p>
        </p:txBody>
      </p:sp>
      <p:sp>
        <p:nvSpPr>
          <p:cNvPr id="289" name="Google Shape;289;p13"/>
          <p:cNvSpPr/>
          <p:nvPr/>
        </p:nvSpPr>
        <p:spPr>
          <a:xfrm>
            <a:off x="10799380" y="2412117"/>
            <a:ext cx="1319726" cy="63062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0" name="Google Shape;290;p13"/>
          <p:cNvSpPr/>
          <p:nvPr/>
        </p:nvSpPr>
        <p:spPr>
          <a:xfrm>
            <a:off x="10276149" y="3385632"/>
            <a:ext cx="1626815" cy="83164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9"/>
          <p:cNvSpPr txBox="1">
            <a:spLocks noGrp="1"/>
          </p:cNvSpPr>
          <p:nvPr>
            <p:ph type="title"/>
          </p:nvPr>
        </p:nvSpPr>
        <p:spPr>
          <a:xfrm>
            <a:off x="0" y="657939"/>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Funciones de Citar y correo</a:t>
            </a:r>
            <a:endParaRPr sz="3600">
              <a:solidFill>
                <a:srgbClr val="586F7C"/>
              </a:solidFill>
              <a:latin typeface="Open Sans"/>
              <a:ea typeface="Open Sans"/>
              <a:cs typeface="Open Sans"/>
              <a:sym typeface="Open Sans"/>
            </a:endParaRPr>
          </a:p>
        </p:txBody>
      </p:sp>
      <p:sp>
        <p:nvSpPr>
          <p:cNvPr id="297" name="Google Shape;297;p29"/>
          <p:cNvSpPr txBox="1">
            <a:spLocks noGrp="1"/>
          </p:cNvSpPr>
          <p:nvPr>
            <p:ph type="body" idx="1"/>
          </p:nvPr>
        </p:nvSpPr>
        <p:spPr>
          <a:xfrm>
            <a:off x="0" y="1598581"/>
            <a:ext cx="12192000" cy="1690051"/>
          </a:xfrm>
          <a:prstGeom prst="rect">
            <a:avLst/>
          </a:prstGeom>
          <a:noFill/>
          <a:ln>
            <a:noFill/>
          </a:ln>
        </p:spPr>
        <p:txBody>
          <a:bodyPr spcFirstLastPara="1" wrap="square" lIns="91425" tIns="45700" rIns="91425" bIns="45700" anchor="t" anchorCtr="0">
            <a:noAutofit/>
          </a:bodyPr>
          <a:lstStyle/>
          <a:p>
            <a:pPr marL="469900" lvl="0" indent="-342900" algn="just" rtl="0">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Al hacer clic en </a:t>
            </a:r>
            <a:r>
              <a:rPr lang="en-US" sz="1800" b="1">
                <a:solidFill>
                  <a:schemeClr val="dk1"/>
                </a:solidFill>
                <a:latin typeface="Open Sans"/>
                <a:ea typeface="Open Sans"/>
                <a:cs typeface="Open Sans"/>
                <a:sym typeface="Open Sans"/>
              </a:rPr>
              <a:t>Cite</a:t>
            </a:r>
            <a:r>
              <a:rPr lang="en-US" sz="1800">
                <a:solidFill>
                  <a:schemeClr val="dk1"/>
                </a:solidFill>
                <a:latin typeface="Open Sans"/>
                <a:ea typeface="Open Sans"/>
                <a:cs typeface="Open Sans"/>
                <a:sym typeface="Open Sans"/>
              </a:rPr>
              <a:t> [</a:t>
            </a:r>
            <a:r>
              <a:rPr lang="en-US" sz="1800" i="1">
                <a:solidFill>
                  <a:schemeClr val="dk1"/>
                </a:solidFill>
                <a:latin typeface="Open Sans"/>
                <a:ea typeface="Open Sans"/>
                <a:cs typeface="Open Sans"/>
                <a:sym typeface="Open Sans"/>
              </a:rPr>
              <a:t>citar</a:t>
            </a:r>
            <a:r>
              <a:rPr lang="en-US" sz="1800">
                <a:solidFill>
                  <a:schemeClr val="dk1"/>
                </a:solidFill>
                <a:latin typeface="Open Sans"/>
                <a:ea typeface="Open Sans"/>
                <a:cs typeface="Open Sans"/>
                <a:sym typeface="Open Sans"/>
              </a:rPr>
              <a:t>] el usuario puede seleccionar el estilo de cita deseado, luego copiar y pegar la cita en su documento.</a:t>
            </a:r>
            <a:endParaRPr sz="1800">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Al hacer clic en la opción </a:t>
            </a:r>
            <a:r>
              <a:rPr lang="en-US" sz="1800" b="1">
                <a:solidFill>
                  <a:schemeClr val="dk1"/>
                </a:solidFill>
                <a:latin typeface="Open Sans"/>
                <a:ea typeface="Open Sans"/>
                <a:cs typeface="Open Sans"/>
                <a:sym typeface="Open Sans"/>
              </a:rPr>
              <a:t>Email</a:t>
            </a:r>
            <a:r>
              <a:rPr lang="en-US" sz="1800">
                <a:solidFill>
                  <a:schemeClr val="dk1"/>
                </a:solidFill>
                <a:latin typeface="Open Sans"/>
                <a:ea typeface="Open Sans"/>
                <a:cs typeface="Open Sans"/>
                <a:sym typeface="Open Sans"/>
              </a:rPr>
              <a:t> el usuario puede ingresar su nombre, direcciones de correo electrónico y elegir el formato: archivo original, la cita, el resumen y la indexación.</a:t>
            </a:r>
            <a:endParaRPr/>
          </a:p>
          <a:p>
            <a:pPr marL="412750" lvl="0" indent="-171450" algn="just" rtl="0">
              <a:lnSpc>
                <a:spcPct val="100000"/>
              </a:lnSpc>
              <a:spcBef>
                <a:spcPts val="1000"/>
              </a:spcBef>
              <a:spcAft>
                <a:spcPts val="0"/>
              </a:spcAft>
              <a:buClr>
                <a:schemeClr val="dk1"/>
              </a:buClr>
              <a:buSzPts val="1800"/>
              <a:buNone/>
            </a:pPr>
            <a:endParaRPr sz="1800">
              <a:solidFill>
                <a:schemeClr val="dk1"/>
              </a:solidFill>
              <a:latin typeface="Open Sans"/>
              <a:ea typeface="Open Sans"/>
              <a:cs typeface="Open Sans"/>
              <a:sym typeface="Open Sans"/>
            </a:endParaRPr>
          </a:p>
        </p:txBody>
      </p:sp>
      <p:pic>
        <p:nvPicPr>
          <p:cNvPr id="298" name="Google Shape;298;p29"/>
          <p:cNvPicPr preferRelativeResize="0"/>
          <p:nvPr/>
        </p:nvPicPr>
        <p:blipFill rotWithShape="1">
          <a:blip r:embed="rId3">
            <a:alphaModFix/>
          </a:blip>
          <a:srcRect/>
          <a:stretch/>
        </p:blipFill>
        <p:spPr>
          <a:xfrm>
            <a:off x="722547" y="3158022"/>
            <a:ext cx="3187264" cy="3667882"/>
          </a:xfrm>
          <a:prstGeom prst="rect">
            <a:avLst/>
          </a:prstGeom>
          <a:noFill/>
          <a:ln>
            <a:noFill/>
          </a:ln>
        </p:spPr>
      </p:pic>
      <p:pic>
        <p:nvPicPr>
          <p:cNvPr id="299" name="Google Shape;299;p29"/>
          <p:cNvPicPr preferRelativeResize="0"/>
          <p:nvPr/>
        </p:nvPicPr>
        <p:blipFill rotWithShape="1">
          <a:blip r:embed="rId4">
            <a:alphaModFix/>
          </a:blip>
          <a:srcRect/>
          <a:stretch/>
        </p:blipFill>
        <p:spPr>
          <a:xfrm>
            <a:off x="8260912" y="2809562"/>
            <a:ext cx="2585764" cy="4052789"/>
          </a:xfrm>
          <a:prstGeom prst="rect">
            <a:avLst/>
          </a:prstGeom>
          <a:noFill/>
          <a:ln w="9525" cap="flat" cmpd="sng">
            <a:solidFill>
              <a:schemeClr val="dk1"/>
            </a:solidFill>
            <a:prstDash val="solid"/>
            <a:miter lim="800000"/>
            <a:headEnd type="none" w="sm" len="sm"/>
            <a:tailEnd type="none" w="sm" len="sm"/>
          </a:ln>
        </p:spPr>
      </p:pic>
      <p:pic>
        <p:nvPicPr>
          <p:cNvPr id="300" name="Google Shape;300;p29"/>
          <p:cNvPicPr preferRelativeResize="0"/>
          <p:nvPr/>
        </p:nvPicPr>
        <p:blipFill rotWithShape="1">
          <a:blip r:embed="rId5">
            <a:alphaModFix/>
          </a:blip>
          <a:srcRect/>
          <a:stretch/>
        </p:blipFill>
        <p:spPr>
          <a:xfrm>
            <a:off x="5000625" y="3443302"/>
            <a:ext cx="2190750" cy="885825"/>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0"/>
          <p:cNvPicPr preferRelativeResize="0"/>
          <p:nvPr/>
        </p:nvPicPr>
        <p:blipFill rotWithShape="1">
          <a:blip r:embed="rId3">
            <a:alphaModFix/>
          </a:blip>
          <a:srcRect/>
          <a:stretch/>
        </p:blipFill>
        <p:spPr>
          <a:xfrm>
            <a:off x="6085490" y="1856021"/>
            <a:ext cx="6001426" cy="4331867"/>
          </a:xfrm>
          <a:prstGeom prst="rect">
            <a:avLst/>
          </a:prstGeom>
          <a:noFill/>
          <a:ln w="9525" cap="flat" cmpd="sng">
            <a:solidFill>
              <a:schemeClr val="dk1"/>
            </a:solidFill>
            <a:prstDash val="solid"/>
            <a:miter lim="800000"/>
            <a:headEnd type="none" w="sm" len="sm"/>
            <a:tailEnd type="none" w="sm" len="sm"/>
          </a:ln>
        </p:spPr>
      </p:pic>
      <p:sp>
        <p:nvSpPr>
          <p:cNvPr id="307" name="Google Shape;307;p30"/>
          <p:cNvSpPr txBox="1">
            <a:spLocks noGrp="1"/>
          </p:cNvSpPr>
          <p:nvPr>
            <p:ph type="title"/>
          </p:nvPr>
        </p:nvSpPr>
        <p:spPr>
          <a:xfrm>
            <a:off x="-12700" y="65016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Crear una cuenta My Research en ProQuest</a:t>
            </a:r>
            <a:endParaRPr sz="3200">
              <a:solidFill>
                <a:srgbClr val="586F7C"/>
              </a:solidFill>
              <a:latin typeface="Open Sans"/>
              <a:ea typeface="Open Sans"/>
              <a:cs typeface="Open Sans"/>
              <a:sym typeface="Open Sans"/>
            </a:endParaRPr>
          </a:p>
        </p:txBody>
      </p:sp>
      <p:sp>
        <p:nvSpPr>
          <p:cNvPr id="308" name="Google Shape;308;p30"/>
          <p:cNvSpPr txBox="1">
            <a:spLocks noGrp="1"/>
          </p:cNvSpPr>
          <p:nvPr>
            <p:ph type="body" idx="1"/>
          </p:nvPr>
        </p:nvSpPr>
        <p:spPr>
          <a:xfrm>
            <a:off x="-12700" y="1694159"/>
            <a:ext cx="5961541" cy="2499469"/>
          </a:xfrm>
          <a:prstGeom prst="rect">
            <a:avLst/>
          </a:prstGeom>
          <a:noFill/>
          <a:ln>
            <a:noFill/>
          </a:ln>
        </p:spPr>
        <p:txBody>
          <a:bodyPr spcFirstLastPara="1" wrap="square" lIns="91425" tIns="45700" rIns="91425" bIns="45700" anchor="t" anchorCtr="0">
            <a:noAutofit/>
          </a:bodyPr>
          <a:lstStyle/>
          <a:p>
            <a:pPr marL="584200" lvl="0" indent="-457200" algn="just" rtl="0">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Hacer clic en el ícono      </a:t>
            </a:r>
            <a:r>
              <a:rPr lang="en-US" sz="1800" b="1">
                <a:solidFill>
                  <a:schemeClr val="dk1"/>
                </a:solidFill>
                <a:latin typeface="Open Sans"/>
                <a:ea typeface="Open Sans"/>
                <a:cs typeface="Open Sans"/>
                <a:sym typeface="Open Sans"/>
              </a:rPr>
              <a:t>Crear una cuenta Mi cuenta </a:t>
            </a:r>
            <a:r>
              <a:rPr lang="en-US" sz="1800">
                <a:solidFill>
                  <a:schemeClr val="dk1"/>
                </a:solidFill>
                <a:latin typeface="Open Sans"/>
                <a:ea typeface="Open Sans"/>
                <a:cs typeface="Open Sans"/>
                <a:sym typeface="Open Sans"/>
              </a:rPr>
              <a:t>en la parte superior derecha de la pantalla en Environmental Science Collection. </a:t>
            </a:r>
            <a:endParaRPr sz="1800">
              <a:solidFill>
                <a:schemeClr val="dk1"/>
              </a:solidFill>
              <a:latin typeface="Open Sans"/>
              <a:ea typeface="Open Sans"/>
              <a:cs typeface="Open Sans"/>
              <a:sym typeface="Open Sans"/>
            </a:endParaRPr>
          </a:p>
          <a:p>
            <a:pPr marL="584200" lvl="0" indent="-457200" algn="just" rtl="0">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Seleccionar </a:t>
            </a:r>
            <a:r>
              <a:rPr lang="en-US" sz="1800" b="1">
                <a:solidFill>
                  <a:schemeClr val="dk1"/>
                </a:solidFill>
                <a:latin typeface="Open Sans"/>
                <a:ea typeface="Open Sans"/>
                <a:cs typeface="Open Sans"/>
                <a:sym typeface="Open Sans"/>
              </a:rPr>
              <a:t>Crear una cuenta Mi Cuenta</a:t>
            </a:r>
            <a:r>
              <a:rPr lang="en-US" sz="1800">
                <a:solidFill>
                  <a:schemeClr val="dk1"/>
                </a:solidFill>
                <a:latin typeface="Open Sans"/>
                <a:ea typeface="Open Sans"/>
                <a:cs typeface="Open Sans"/>
                <a:sym typeface="Open Sans"/>
              </a:rPr>
              <a:t>.</a:t>
            </a:r>
            <a:endParaRPr/>
          </a:p>
          <a:p>
            <a:pPr marL="584200" lvl="0" indent="-457200" algn="just" rtl="0">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Debe completar la información del perfil.</a:t>
            </a:r>
            <a:endParaRPr/>
          </a:p>
          <a:p>
            <a:pPr marL="584200" lvl="0" indent="-457200" algn="just" rtl="0">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Si tiene una cuenta RefWorks, en el perfil se puede vincular en la opción marcada abajo.</a:t>
            </a:r>
            <a:endParaRPr sz="1800" b="1">
              <a:solidFill>
                <a:schemeClr val="dk1"/>
              </a:solidFill>
              <a:latin typeface="Open Sans"/>
              <a:ea typeface="Open Sans"/>
              <a:cs typeface="Open Sans"/>
              <a:sym typeface="Open Sans"/>
            </a:endParaRPr>
          </a:p>
          <a:p>
            <a:pPr marL="584200" lvl="0" indent="-342900" algn="just" rtl="0">
              <a:lnSpc>
                <a:spcPct val="100000"/>
              </a:lnSpc>
              <a:spcBef>
                <a:spcPts val="100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584200" lvl="0" indent="-342900" algn="just" rtl="0">
              <a:lnSpc>
                <a:spcPct val="100000"/>
              </a:lnSpc>
              <a:spcBef>
                <a:spcPts val="100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584200" lvl="0" indent="-342900" algn="just" rtl="0">
              <a:lnSpc>
                <a:spcPct val="100000"/>
              </a:lnSpc>
              <a:spcBef>
                <a:spcPts val="100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p:txBody>
      </p:sp>
      <p:pic>
        <p:nvPicPr>
          <p:cNvPr id="309" name="Google Shape;309;p30"/>
          <p:cNvPicPr preferRelativeResize="0"/>
          <p:nvPr/>
        </p:nvPicPr>
        <p:blipFill rotWithShape="1">
          <a:blip r:embed="rId4">
            <a:alphaModFix/>
          </a:blip>
          <a:srcRect/>
          <a:stretch/>
        </p:blipFill>
        <p:spPr>
          <a:xfrm>
            <a:off x="3135142" y="1894540"/>
            <a:ext cx="240633" cy="317196"/>
          </a:xfrm>
          <a:prstGeom prst="rect">
            <a:avLst/>
          </a:prstGeom>
          <a:noFill/>
          <a:ln>
            <a:noFill/>
          </a:ln>
        </p:spPr>
      </p:pic>
      <p:sp>
        <p:nvSpPr>
          <p:cNvPr id="310" name="Google Shape;310;p30"/>
          <p:cNvSpPr/>
          <p:nvPr/>
        </p:nvSpPr>
        <p:spPr>
          <a:xfrm>
            <a:off x="9616975" y="5683377"/>
            <a:ext cx="2469941" cy="51334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11" name="Google Shape;311;p30"/>
          <p:cNvPicPr preferRelativeResize="0"/>
          <p:nvPr/>
        </p:nvPicPr>
        <p:blipFill rotWithShape="1">
          <a:blip r:embed="rId5">
            <a:alphaModFix/>
          </a:blip>
          <a:srcRect/>
          <a:stretch/>
        </p:blipFill>
        <p:spPr>
          <a:xfrm>
            <a:off x="162899" y="4466116"/>
            <a:ext cx="2816772" cy="2253416"/>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1"/>
          <p:cNvSpPr txBox="1">
            <a:spLocks noGrp="1"/>
          </p:cNvSpPr>
          <p:nvPr>
            <p:ph type="title"/>
          </p:nvPr>
        </p:nvSpPr>
        <p:spPr>
          <a:xfrm>
            <a:off x="0" y="540629"/>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Búsqueda avanzada</a:t>
            </a:r>
            <a:endParaRPr sz="3200">
              <a:solidFill>
                <a:srgbClr val="586F7C"/>
              </a:solidFill>
              <a:latin typeface="Open Sans"/>
              <a:ea typeface="Open Sans"/>
              <a:cs typeface="Open Sans"/>
              <a:sym typeface="Open Sans"/>
            </a:endParaRPr>
          </a:p>
        </p:txBody>
      </p:sp>
      <p:sp>
        <p:nvSpPr>
          <p:cNvPr id="318" name="Google Shape;318;p31"/>
          <p:cNvSpPr txBox="1">
            <a:spLocks noGrp="1"/>
          </p:cNvSpPr>
          <p:nvPr>
            <p:ph type="body" idx="1"/>
          </p:nvPr>
        </p:nvSpPr>
        <p:spPr>
          <a:xfrm>
            <a:off x="0" y="1676028"/>
            <a:ext cx="5833241" cy="5181972"/>
          </a:xfrm>
          <a:prstGeom prst="rect">
            <a:avLst/>
          </a:prstGeom>
          <a:noFill/>
          <a:ln>
            <a:noFill/>
          </a:ln>
        </p:spPr>
        <p:txBody>
          <a:bodyPr spcFirstLastPara="1" wrap="square" lIns="91425" tIns="45700" rIns="91425" bIns="45700" anchor="t" anchorCtr="0">
            <a:noAutofit/>
          </a:bodyPr>
          <a:lstStyle/>
          <a:p>
            <a:pPr marL="469900" lvl="0" indent="-342900" algn="just" rtl="0">
              <a:lnSpc>
                <a:spcPct val="100000"/>
              </a:lnSpc>
              <a:spcBef>
                <a:spcPts val="1000"/>
              </a:spcBef>
              <a:spcAft>
                <a:spcPts val="0"/>
              </a:spcAft>
              <a:buClr>
                <a:schemeClr val="dk1"/>
              </a:buClr>
              <a:buSzPts val="2000"/>
              <a:buChar char="●"/>
            </a:pPr>
            <a:r>
              <a:rPr lang="en-US" sz="2000" dirty="0" err="1">
                <a:solidFill>
                  <a:schemeClr val="dk1"/>
                </a:solidFill>
                <a:latin typeface="Open Sans"/>
                <a:ea typeface="Open Sans"/>
                <a:cs typeface="Open Sans"/>
                <a:sym typeface="Open Sans"/>
              </a:rPr>
              <a:t>Hacer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clic</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la </a:t>
            </a:r>
            <a:r>
              <a:rPr lang="en-US" sz="2000" dirty="0" err="1">
                <a:solidFill>
                  <a:schemeClr val="dk1"/>
                </a:solidFill>
                <a:latin typeface="Open Sans"/>
                <a:ea typeface="Open Sans"/>
                <a:cs typeface="Open Sans"/>
                <a:sym typeface="Open Sans"/>
              </a:rPr>
              <a:t>pestaña</a:t>
            </a:r>
            <a:r>
              <a:rPr lang="en-US" sz="2000" dirty="0">
                <a:solidFill>
                  <a:schemeClr val="dk1"/>
                </a:solidFill>
                <a:latin typeface="Open Sans"/>
                <a:ea typeface="Open Sans"/>
                <a:cs typeface="Open Sans"/>
                <a:sym typeface="Open Sans"/>
              </a:rPr>
              <a:t> </a:t>
            </a:r>
            <a:r>
              <a:rPr lang="en-US" sz="2000" b="1" dirty="0" err="1">
                <a:solidFill>
                  <a:schemeClr val="dk1"/>
                </a:solidFill>
                <a:latin typeface="Open Sans"/>
                <a:ea typeface="Open Sans"/>
                <a:cs typeface="Open Sans"/>
                <a:sym typeface="Open Sans"/>
              </a:rPr>
              <a:t>Búsqueda</a:t>
            </a:r>
            <a:r>
              <a:rPr lang="en-US" sz="2000" b="1" dirty="0">
                <a:solidFill>
                  <a:schemeClr val="dk1"/>
                </a:solidFill>
                <a:latin typeface="Open Sans"/>
                <a:ea typeface="Open Sans"/>
                <a:cs typeface="Open Sans"/>
                <a:sym typeface="Open Sans"/>
              </a:rPr>
              <a:t> </a:t>
            </a:r>
            <a:r>
              <a:rPr lang="en-US" sz="2000" b="1" dirty="0" err="1">
                <a:solidFill>
                  <a:schemeClr val="dk1"/>
                </a:solidFill>
                <a:latin typeface="Open Sans"/>
                <a:ea typeface="Open Sans"/>
                <a:cs typeface="Open Sans"/>
                <a:sym typeface="Open Sans"/>
              </a:rPr>
              <a:t>avanzada</a:t>
            </a:r>
            <a:r>
              <a:rPr lang="en-US" sz="2000" dirty="0">
                <a:solidFill>
                  <a:schemeClr val="dk1"/>
                </a:solidFill>
                <a:latin typeface="Open Sans"/>
                <a:ea typeface="Open Sans"/>
                <a:cs typeface="Open Sans"/>
                <a:sym typeface="Open Sans"/>
              </a:rPr>
              <a:t>.</a:t>
            </a:r>
            <a:endParaRPr dirty="0"/>
          </a:p>
          <a:p>
            <a:pPr marL="469900" lvl="0" indent="-342900" algn="just" rtl="0">
              <a:lnSpc>
                <a:spcPct val="100000"/>
              </a:lnSpc>
              <a:spcBef>
                <a:spcPts val="1000"/>
              </a:spcBef>
              <a:spcAft>
                <a:spcPts val="0"/>
              </a:spcAft>
              <a:buClr>
                <a:schemeClr val="dk1"/>
              </a:buClr>
              <a:buSzPts val="2000"/>
              <a:buChar char="●"/>
            </a:pPr>
            <a:r>
              <a:rPr lang="en-US" sz="2000" dirty="0" err="1">
                <a:solidFill>
                  <a:schemeClr val="dk1"/>
                </a:solidFill>
                <a:latin typeface="Open Sans"/>
                <a:ea typeface="Open Sans"/>
                <a:cs typeface="Open Sans"/>
                <a:sym typeface="Open Sans"/>
              </a:rPr>
              <a:t>Esta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función</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búsqueda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permite</a:t>
            </a:r>
            <a:r>
              <a:rPr lang="en-US" sz="2000" dirty="0">
                <a:solidFill>
                  <a:schemeClr val="dk1"/>
                </a:solidFill>
                <a:latin typeface="Open Sans"/>
                <a:ea typeface="Open Sans"/>
                <a:cs typeface="Open Sans"/>
                <a:sym typeface="Open Sans"/>
              </a:rPr>
              <a:t> al </a:t>
            </a:r>
            <a:r>
              <a:rPr lang="en-US" sz="2000" dirty="0" err="1">
                <a:solidFill>
                  <a:schemeClr val="dk1"/>
                </a:solidFill>
                <a:latin typeface="Open Sans"/>
                <a:ea typeface="Open Sans"/>
                <a:cs typeface="Open Sans"/>
                <a:sym typeface="Open Sans"/>
              </a:rPr>
              <a:t>usuario</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especificar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requisitos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adicionales</a:t>
            </a:r>
            <a:r>
              <a:rPr lang="en-US" sz="2000" dirty="0">
                <a:solidFill>
                  <a:schemeClr val="dk1"/>
                </a:solidFill>
                <a:latin typeface="Open Sans"/>
                <a:ea typeface="Open Sans"/>
                <a:cs typeface="Open Sans"/>
                <a:sym typeface="Open Sans"/>
              </a:rPr>
              <a:t> para </a:t>
            </a:r>
            <a:r>
              <a:rPr lang="en-US" sz="2000" dirty="0" err="1">
                <a:solidFill>
                  <a:schemeClr val="dk1"/>
                </a:solidFill>
                <a:latin typeface="Open Sans"/>
                <a:ea typeface="Open Sans"/>
                <a:cs typeface="Open Sans"/>
                <a:sym typeface="Open Sans"/>
              </a:rPr>
              <a:t>una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búsqueda</a:t>
            </a:r>
            <a:r>
              <a:rPr lang="en-US" sz="2000" dirty="0">
                <a:solidFill>
                  <a:schemeClr val="dk1"/>
                </a:solidFill>
                <a:latin typeface="Open Sans"/>
                <a:ea typeface="Open Sans"/>
                <a:cs typeface="Open Sans"/>
                <a:sym typeface="Open Sans"/>
              </a:rPr>
              <a:t>.</a:t>
            </a:r>
            <a:endParaRPr dirty="0"/>
          </a:p>
          <a:p>
            <a:pPr marL="469900" lvl="0" indent="-342900" algn="just" rtl="0">
              <a:lnSpc>
                <a:spcPct val="100000"/>
              </a:lnSpc>
              <a:spcBef>
                <a:spcPts val="1000"/>
              </a:spcBef>
              <a:spcAft>
                <a:spcPts val="0"/>
              </a:spcAft>
              <a:buClr>
                <a:schemeClr val="dk1"/>
              </a:buClr>
              <a:buSzPts val="2000"/>
              <a:buChar char="●"/>
            </a:pPr>
            <a:r>
              <a:rPr lang="en-US" sz="2000" dirty="0">
                <a:solidFill>
                  <a:schemeClr val="dk1"/>
                </a:solidFill>
                <a:latin typeface="Open Sans"/>
                <a:ea typeface="Open Sans"/>
                <a:cs typeface="Open Sans"/>
                <a:sym typeface="Open Sans"/>
              </a:rPr>
              <a:t>El </a:t>
            </a:r>
            <a:r>
              <a:rPr lang="en-US" sz="2000" dirty="0" err="1">
                <a:solidFill>
                  <a:schemeClr val="dk1"/>
                </a:solidFill>
                <a:latin typeface="Open Sans"/>
                <a:ea typeface="Open Sans"/>
                <a:cs typeface="Open Sans"/>
                <a:sym typeface="Open Sans"/>
              </a:rPr>
              <a:t>usuario</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ingresa</a:t>
            </a:r>
            <a:r>
              <a:rPr lang="en-US" sz="2000" dirty="0">
                <a:solidFill>
                  <a:schemeClr val="dk1"/>
                </a:solidFill>
                <a:latin typeface="Open Sans"/>
                <a:ea typeface="Open Sans"/>
                <a:cs typeface="Open Sans"/>
                <a:sym typeface="Open Sans"/>
              </a:rPr>
              <a:t> </a:t>
            </a:r>
            <a:r>
              <a:rPr lang="en-US" sz="2000" b="1" dirty="0">
                <a:solidFill>
                  <a:schemeClr val="dk1"/>
                </a:solidFill>
                <a:latin typeface="Open Sans"/>
                <a:ea typeface="Open Sans"/>
                <a:cs typeface="Open Sans"/>
                <a:sym typeface="Open Sans"/>
              </a:rPr>
              <a:t>palabras clave</a:t>
            </a:r>
            <a:r>
              <a:rPr lang="en-US" sz="2000" dirty="0">
                <a:solidFill>
                  <a:schemeClr val="dk1"/>
                </a:solidFill>
                <a:latin typeface="Open Sans"/>
                <a:ea typeface="Open Sans"/>
                <a:cs typeface="Open Sans"/>
                <a:sym typeface="Open Sans"/>
              </a:rPr>
              <a:t> y </a:t>
            </a:r>
            <a:r>
              <a:rPr lang="en-US" sz="2000" dirty="0" err="1">
                <a:solidFill>
                  <a:schemeClr val="dk1"/>
                </a:solidFill>
                <a:latin typeface="Open Sans"/>
                <a:ea typeface="Open Sans"/>
                <a:cs typeface="Open Sans"/>
                <a:sym typeface="Open Sans"/>
              </a:rPr>
              <a:t>selecciona</a:t>
            </a:r>
            <a:r>
              <a:rPr lang="en-US" sz="2000" dirty="0">
                <a:solidFill>
                  <a:schemeClr val="dk1"/>
                </a:solidFill>
                <a:latin typeface="Open Sans"/>
                <a:ea typeface="Open Sans"/>
                <a:cs typeface="Open Sans"/>
                <a:sym typeface="Open Sans"/>
              </a:rPr>
              <a:t> </a:t>
            </a:r>
            <a:r>
              <a:rPr lang="en-US" sz="2000" b="1" dirty="0" err="1">
                <a:solidFill>
                  <a:schemeClr val="dk1"/>
                </a:solidFill>
                <a:latin typeface="Open Sans"/>
                <a:ea typeface="Open Sans"/>
                <a:cs typeface="Open Sans"/>
                <a:sym typeface="Open Sans"/>
              </a:rPr>
              <a:t>filtros</a:t>
            </a:r>
            <a:r>
              <a:rPr lang="en-US" sz="2000" b="1" dirty="0">
                <a:solidFill>
                  <a:schemeClr val="dk1"/>
                </a:solidFill>
                <a:latin typeface="Open Sans"/>
                <a:ea typeface="Open Sans"/>
                <a:cs typeface="Open Sans"/>
                <a:sym typeface="Open Sans"/>
              </a:rPr>
              <a:t> </a:t>
            </a:r>
            <a:r>
              <a:rPr lang="en-US" sz="2000" b="1" dirty="0" err="1">
                <a:solidFill>
                  <a:schemeClr val="dk1"/>
                </a:solidFill>
                <a:latin typeface="Open Sans"/>
                <a:ea typeface="Open Sans"/>
                <a:cs typeface="Open Sans"/>
                <a:sym typeface="Open Sans"/>
              </a:rPr>
              <a:t>adicionales</a:t>
            </a:r>
            <a:r>
              <a:rPr lang="en-US" sz="2000" b="1" dirty="0">
                <a:solidFill>
                  <a:schemeClr val="dk1"/>
                </a:solidFill>
                <a:latin typeface="Open Sans"/>
                <a:ea typeface="Open Sans"/>
                <a:cs typeface="Open Sans"/>
                <a:sym typeface="Open Sans"/>
              </a:rPr>
              <a:t> </a:t>
            </a:r>
            <a:r>
              <a:rPr lang="en-US" sz="2000" dirty="0">
                <a:solidFill>
                  <a:schemeClr val="dk1"/>
                </a:solidFill>
                <a:latin typeface="Open Sans"/>
                <a:ea typeface="Open Sans"/>
                <a:cs typeface="Open Sans"/>
                <a:sym typeface="Open Sans"/>
              </a:rPr>
              <a:t>para </a:t>
            </a:r>
            <a:r>
              <a:rPr lang="en-US" sz="2000" dirty="0" err="1">
                <a:solidFill>
                  <a:schemeClr val="dk1"/>
                </a:solidFill>
                <a:latin typeface="Open Sans"/>
                <a:ea typeface="Open Sans"/>
                <a:cs typeface="Open Sans"/>
                <a:sym typeface="Open Sans"/>
              </a:rPr>
              <a:t>aplicar</a:t>
            </a:r>
            <a:r>
              <a:rPr lang="en-US" sz="2000" dirty="0">
                <a:solidFill>
                  <a:schemeClr val="dk1"/>
                </a:solidFill>
                <a:latin typeface="Open Sans"/>
                <a:ea typeface="Open Sans"/>
                <a:cs typeface="Open Sans"/>
                <a:sym typeface="Open Sans"/>
              </a:rPr>
              <a:t> a la </a:t>
            </a:r>
            <a:r>
              <a:rPr lang="en-US" sz="2000" dirty="0" err="1">
                <a:solidFill>
                  <a:schemeClr val="dk1"/>
                </a:solidFill>
                <a:latin typeface="Open Sans"/>
                <a:ea typeface="Open Sans"/>
                <a:cs typeface="Open Sans"/>
                <a:sym typeface="Open Sans"/>
              </a:rPr>
              <a:t>búsqueda</a:t>
            </a:r>
            <a:r>
              <a:rPr lang="en-US" sz="2000" dirty="0">
                <a:solidFill>
                  <a:schemeClr val="dk1"/>
                </a:solidFill>
                <a:latin typeface="Open Sans"/>
                <a:ea typeface="Open Sans"/>
                <a:cs typeface="Open Sans"/>
                <a:sym typeface="Open Sans"/>
              </a:rPr>
              <a:t>.</a:t>
            </a:r>
            <a:endParaRPr dirty="0"/>
          </a:p>
          <a:p>
            <a:pPr marL="469900" lvl="0" indent="-342900" algn="just" rtl="0">
              <a:lnSpc>
                <a:spcPct val="100000"/>
              </a:lnSpc>
              <a:spcBef>
                <a:spcPts val="1000"/>
              </a:spcBef>
              <a:spcAft>
                <a:spcPts val="0"/>
              </a:spcAft>
              <a:buClr>
                <a:schemeClr val="dk1"/>
              </a:buClr>
              <a:buSzPts val="2000"/>
              <a:buChar char="●"/>
            </a:pPr>
            <a:r>
              <a:rPr lang="en-US" sz="2000" dirty="0">
                <a:solidFill>
                  <a:schemeClr val="dk1"/>
                </a:solidFill>
                <a:latin typeface="Open Sans"/>
                <a:ea typeface="Open Sans"/>
                <a:cs typeface="Open Sans"/>
                <a:sym typeface="Open Sans"/>
              </a:rPr>
              <a:t>Una </a:t>
            </a:r>
            <a:r>
              <a:rPr lang="en-US" sz="2000" dirty="0" err="1">
                <a:solidFill>
                  <a:schemeClr val="dk1"/>
                </a:solidFill>
                <a:latin typeface="Open Sans"/>
                <a:ea typeface="Open Sans"/>
                <a:cs typeface="Open Sans"/>
                <a:sym typeface="Open Sans"/>
              </a:rPr>
              <a:t>búsqueda</a:t>
            </a:r>
            <a:r>
              <a:rPr lang="en-US" sz="2000" dirty="0">
                <a:solidFill>
                  <a:schemeClr val="dk1"/>
                </a:solidFill>
                <a:latin typeface="Open Sans"/>
                <a:ea typeface="Open Sans"/>
                <a:cs typeface="Open Sans"/>
                <a:sym typeface="Open Sans"/>
              </a:rPr>
              <a:t> se </a:t>
            </a:r>
            <a:r>
              <a:rPr lang="en-US" sz="2000" dirty="0" err="1">
                <a:solidFill>
                  <a:schemeClr val="dk1"/>
                </a:solidFill>
                <a:latin typeface="Open Sans"/>
                <a:ea typeface="Open Sans"/>
                <a:cs typeface="Open Sans"/>
                <a:sym typeface="Open Sans"/>
              </a:rPr>
              <a:t>puede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limitar</a:t>
            </a:r>
            <a:r>
              <a:rPr lang="en-US" sz="2000" dirty="0">
                <a:solidFill>
                  <a:schemeClr val="dk1"/>
                </a:solidFill>
                <a:latin typeface="Open Sans"/>
                <a:ea typeface="Open Sans"/>
                <a:cs typeface="Open Sans"/>
                <a:sym typeface="Open Sans"/>
              </a:rPr>
              <a:t> a </a:t>
            </a:r>
            <a:r>
              <a:rPr lang="en-US" sz="2000" b="1" dirty="0" err="1">
                <a:solidFill>
                  <a:schemeClr val="dk1"/>
                </a:solidFill>
                <a:latin typeface="Open Sans"/>
                <a:ea typeface="Open Sans"/>
                <a:cs typeface="Open Sans"/>
                <a:sym typeface="Open Sans"/>
              </a:rPr>
              <a:t>texto</a:t>
            </a:r>
            <a:r>
              <a:rPr lang="en-US" sz="2000" b="1" dirty="0">
                <a:solidFill>
                  <a:schemeClr val="dk1"/>
                </a:solidFill>
                <a:latin typeface="Open Sans"/>
                <a:ea typeface="Open Sans"/>
                <a:cs typeface="Open Sans"/>
                <a:sym typeface="Open Sans"/>
              </a:rPr>
              <a:t> </a:t>
            </a:r>
            <a:r>
              <a:rPr lang="en-US" sz="2000" b="1" dirty="0" err="1">
                <a:solidFill>
                  <a:schemeClr val="dk1"/>
                </a:solidFill>
                <a:latin typeface="Open Sans"/>
                <a:ea typeface="Open Sans"/>
                <a:cs typeface="Open Sans"/>
                <a:sym typeface="Open Sans"/>
              </a:rPr>
              <a:t>completo</a:t>
            </a:r>
            <a:r>
              <a:rPr lang="en-US" sz="2000" b="1" dirty="0">
                <a:solidFill>
                  <a:schemeClr val="dk1"/>
                </a:solidFill>
                <a:latin typeface="Open Sans"/>
                <a:ea typeface="Open Sans"/>
                <a:cs typeface="Open Sans"/>
                <a:sym typeface="Open Sans"/>
              </a:rPr>
              <a:t> </a:t>
            </a:r>
            <a:r>
              <a:rPr lang="en-US" sz="2000" dirty="0">
                <a:solidFill>
                  <a:schemeClr val="dk1"/>
                </a:solidFill>
                <a:latin typeface="Open Sans"/>
                <a:ea typeface="Open Sans"/>
                <a:cs typeface="Open Sans"/>
                <a:sym typeface="Open Sans"/>
              </a:rPr>
              <a:t>o </a:t>
            </a:r>
            <a:r>
              <a:rPr lang="en-US" sz="2000" b="1" dirty="0" err="1">
                <a:solidFill>
                  <a:schemeClr val="dk1"/>
                </a:solidFill>
                <a:latin typeface="Open Sans"/>
                <a:ea typeface="Open Sans"/>
                <a:cs typeface="Open Sans"/>
                <a:sym typeface="Open Sans"/>
              </a:rPr>
              <a:t>revisado</a:t>
            </a:r>
            <a:r>
              <a:rPr lang="en-US" sz="2000" b="1" dirty="0">
                <a:solidFill>
                  <a:schemeClr val="dk1"/>
                </a:solidFill>
                <a:latin typeface="Open Sans"/>
                <a:ea typeface="Open Sans"/>
                <a:cs typeface="Open Sans"/>
                <a:sym typeface="Open Sans"/>
              </a:rPr>
              <a:t> </a:t>
            </a:r>
            <a:r>
              <a:rPr lang="en-US" sz="2000" b="1" dirty="0" err="1">
                <a:solidFill>
                  <a:schemeClr val="dk1"/>
                </a:solidFill>
                <a:latin typeface="Open Sans"/>
                <a:ea typeface="Open Sans"/>
                <a:cs typeface="Open Sans"/>
                <a:sym typeface="Open Sans"/>
              </a:rPr>
              <a:t>por</a:t>
            </a:r>
            <a:r>
              <a:rPr lang="en-US" sz="2000" b="1" dirty="0">
                <a:solidFill>
                  <a:schemeClr val="dk1"/>
                </a:solidFill>
                <a:latin typeface="Open Sans"/>
                <a:ea typeface="Open Sans"/>
                <a:cs typeface="Open Sans"/>
                <a:sym typeface="Open Sans"/>
              </a:rPr>
              <a:t> pares</a:t>
            </a:r>
            <a:r>
              <a:rPr lang="en-US" sz="2000" dirty="0">
                <a:solidFill>
                  <a:schemeClr val="dk1"/>
                </a:solidFill>
                <a:latin typeface="Open Sans"/>
                <a:ea typeface="Open Sans"/>
                <a:cs typeface="Open Sans"/>
                <a:sym typeface="Open Sans"/>
              </a:rPr>
              <a:t>, </a:t>
            </a:r>
            <a:r>
              <a:rPr lang="en-US" sz="2000" b="1" dirty="0" err="1">
                <a:solidFill>
                  <a:schemeClr val="dk1"/>
                </a:solidFill>
                <a:latin typeface="Open Sans"/>
                <a:ea typeface="Open Sans"/>
                <a:cs typeface="Open Sans"/>
                <a:sym typeface="Open Sans"/>
              </a:rPr>
              <a:t>tipo</a:t>
            </a:r>
            <a:r>
              <a:rPr lang="en-US" sz="2000" b="1" dirty="0">
                <a:solidFill>
                  <a:schemeClr val="dk1"/>
                </a:solidFill>
                <a:latin typeface="Open Sans"/>
                <a:ea typeface="Open Sans"/>
                <a:cs typeface="Open Sans"/>
                <a:sym typeface="Open Sans"/>
              </a:rPr>
              <a:t> de </a:t>
            </a:r>
            <a:r>
              <a:rPr lang="en-US" sz="2000" b="1" dirty="0" err="1">
                <a:solidFill>
                  <a:schemeClr val="dk1"/>
                </a:solidFill>
                <a:latin typeface="Open Sans"/>
                <a:ea typeface="Open Sans"/>
                <a:cs typeface="Open Sans"/>
                <a:sym typeface="Open Sans"/>
              </a:rPr>
              <a:t>fuente</a:t>
            </a:r>
            <a:r>
              <a:rPr lang="en-US" sz="2000" dirty="0">
                <a:solidFill>
                  <a:schemeClr val="dk1"/>
                </a:solidFill>
                <a:latin typeface="Open Sans"/>
                <a:ea typeface="Open Sans"/>
                <a:cs typeface="Open Sans"/>
                <a:sym typeface="Open Sans"/>
              </a:rPr>
              <a:t>, </a:t>
            </a:r>
            <a:r>
              <a:rPr lang="en-US" sz="2000" b="1" dirty="0" err="1">
                <a:solidFill>
                  <a:schemeClr val="dk1"/>
                </a:solidFill>
                <a:latin typeface="Open Sans"/>
                <a:ea typeface="Open Sans"/>
                <a:cs typeface="Open Sans"/>
                <a:sym typeface="Open Sans"/>
              </a:rPr>
              <a:t>tipo</a:t>
            </a:r>
            <a:r>
              <a:rPr lang="en-US" sz="2000" b="1" dirty="0">
                <a:solidFill>
                  <a:schemeClr val="dk1"/>
                </a:solidFill>
                <a:latin typeface="Open Sans"/>
                <a:ea typeface="Open Sans"/>
                <a:cs typeface="Open Sans"/>
                <a:sym typeface="Open Sans"/>
              </a:rPr>
              <a:t> de </a:t>
            </a:r>
            <a:r>
              <a:rPr lang="en-US" sz="2000" b="1" dirty="0" err="1">
                <a:solidFill>
                  <a:schemeClr val="dk1"/>
                </a:solidFill>
                <a:latin typeface="Open Sans"/>
                <a:ea typeface="Open Sans"/>
                <a:cs typeface="Open Sans"/>
                <a:sym typeface="Open Sans"/>
              </a:rPr>
              <a:t>documento</a:t>
            </a:r>
            <a:r>
              <a:rPr lang="en-US" sz="2000" dirty="0">
                <a:solidFill>
                  <a:schemeClr val="dk1"/>
                </a:solidFill>
                <a:latin typeface="Open Sans"/>
                <a:ea typeface="Open Sans"/>
                <a:cs typeface="Open Sans"/>
                <a:sym typeface="Open Sans"/>
              </a:rPr>
              <a:t> e </a:t>
            </a:r>
            <a:r>
              <a:rPr lang="en-US" sz="2000" b="1" dirty="0" err="1">
                <a:solidFill>
                  <a:schemeClr val="dk1"/>
                </a:solidFill>
                <a:latin typeface="Open Sans"/>
                <a:ea typeface="Open Sans"/>
                <a:cs typeface="Open Sans"/>
                <a:sym typeface="Open Sans"/>
              </a:rPr>
              <a:t>idioma</a:t>
            </a:r>
            <a:r>
              <a:rPr lang="en-US" sz="2000" b="1" dirty="0">
                <a:solidFill>
                  <a:schemeClr val="dk1"/>
                </a:solidFill>
                <a:latin typeface="Open Sans"/>
                <a:ea typeface="Open Sans"/>
                <a:cs typeface="Open Sans"/>
                <a:sym typeface="Open Sans"/>
              </a:rPr>
              <a:t>.</a:t>
            </a:r>
            <a:endParaRPr dirty="0"/>
          </a:p>
          <a:p>
            <a:pPr marL="469900" lvl="0" indent="-342900" algn="just" rtl="0">
              <a:lnSpc>
                <a:spcPct val="100000"/>
              </a:lnSpc>
              <a:spcBef>
                <a:spcPts val="1000"/>
              </a:spcBef>
              <a:spcAft>
                <a:spcPts val="0"/>
              </a:spcAft>
              <a:buClr>
                <a:schemeClr val="dk1"/>
              </a:buClr>
              <a:buSzPts val="2000"/>
              <a:buChar char="●"/>
            </a:pPr>
            <a:r>
              <a:rPr lang="en-US" sz="2000" dirty="0">
                <a:solidFill>
                  <a:schemeClr val="dk1"/>
                </a:solidFill>
                <a:latin typeface="Open Sans"/>
                <a:ea typeface="Open Sans"/>
                <a:cs typeface="Open Sans"/>
                <a:sym typeface="Open Sans"/>
              </a:rPr>
              <a:t>El </a:t>
            </a:r>
            <a:r>
              <a:rPr lang="en-US" sz="2000" dirty="0" err="1">
                <a:solidFill>
                  <a:schemeClr val="dk1"/>
                </a:solidFill>
                <a:latin typeface="Open Sans"/>
                <a:ea typeface="Open Sans"/>
                <a:cs typeface="Open Sans"/>
                <a:sym typeface="Open Sans"/>
              </a:rPr>
              <a:t>usuario</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también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puede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especificar</a:t>
            </a:r>
            <a:r>
              <a:rPr lang="en-US" sz="2000" dirty="0">
                <a:solidFill>
                  <a:schemeClr val="dk1"/>
                </a:solidFill>
                <a:latin typeface="Open Sans"/>
                <a:ea typeface="Open Sans"/>
                <a:cs typeface="Open Sans"/>
                <a:sym typeface="Open Sans"/>
              </a:rPr>
              <a:t> la </a:t>
            </a:r>
            <a:r>
              <a:rPr lang="en-US" sz="2000" b="1" dirty="0" err="1">
                <a:solidFill>
                  <a:schemeClr val="dk1"/>
                </a:solidFill>
                <a:latin typeface="Open Sans"/>
                <a:ea typeface="Open Sans"/>
                <a:cs typeface="Open Sans"/>
                <a:sym typeface="Open Sans"/>
              </a:rPr>
              <a:t>ubicación</a:t>
            </a:r>
            <a:r>
              <a:rPr lang="en-US" sz="2000" dirty="0">
                <a:solidFill>
                  <a:schemeClr val="dk1"/>
                </a:solidFill>
                <a:latin typeface="Open Sans"/>
                <a:ea typeface="Open Sans"/>
                <a:cs typeface="Open Sans"/>
                <a:sym typeface="Open Sans"/>
              </a:rPr>
              <a:t> de las palabras clave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una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búsqueda</a:t>
            </a:r>
            <a:r>
              <a:rPr lang="en-US" sz="2000" dirty="0">
                <a:solidFill>
                  <a:schemeClr val="dk1"/>
                </a:solidFill>
                <a:latin typeface="Open Sans"/>
                <a:ea typeface="Open Sans"/>
                <a:cs typeface="Open Sans"/>
                <a:sym typeface="Open Sans"/>
              </a:rPr>
              <a:t>.</a:t>
            </a:r>
            <a:endParaRPr dirty="0"/>
          </a:p>
          <a:p>
            <a:pPr marL="469900" lvl="0" indent="-215900" algn="just"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p:txBody>
      </p:sp>
      <p:pic>
        <p:nvPicPr>
          <p:cNvPr id="319" name="Google Shape;319;p31"/>
          <p:cNvPicPr preferRelativeResize="0"/>
          <p:nvPr/>
        </p:nvPicPr>
        <p:blipFill rotWithShape="1">
          <a:blip r:embed="rId3">
            <a:alphaModFix/>
          </a:blip>
          <a:srcRect/>
          <a:stretch/>
        </p:blipFill>
        <p:spPr>
          <a:xfrm>
            <a:off x="5990919" y="1828800"/>
            <a:ext cx="6037098" cy="4650828"/>
          </a:xfrm>
          <a:prstGeom prst="rect">
            <a:avLst/>
          </a:prstGeom>
          <a:noFill/>
          <a:ln w="9525" cap="flat" cmpd="sng">
            <a:solidFill>
              <a:schemeClr val="dk1"/>
            </a:solidFill>
            <a:prstDash val="solid"/>
            <a:miter lim="800000"/>
            <a:headEnd type="none" w="sm" len="sm"/>
            <a:tailEnd type="none" w="sm" len="sm"/>
          </a:ln>
        </p:spPr>
      </p:pic>
      <p:pic>
        <p:nvPicPr>
          <p:cNvPr id="320" name="Google Shape;320;p31"/>
          <p:cNvPicPr preferRelativeResize="0"/>
          <p:nvPr/>
        </p:nvPicPr>
        <p:blipFill rotWithShape="1">
          <a:blip r:embed="rId4">
            <a:alphaModFix/>
          </a:blip>
          <a:srcRect/>
          <a:stretch/>
        </p:blipFill>
        <p:spPr>
          <a:xfrm>
            <a:off x="9884994" y="2682109"/>
            <a:ext cx="2160140" cy="3543300"/>
          </a:xfrm>
          <a:prstGeom prst="rect">
            <a:avLst/>
          </a:prstGeom>
          <a:noFill/>
          <a:ln>
            <a:noFill/>
          </a:ln>
        </p:spPr>
      </p:pic>
      <p:sp>
        <p:nvSpPr>
          <p:cNvPr id="321" name="Google Shape;321;p31"/>
          <p:cNvSpPr/>
          <p:nvPr/>
        </p:nvSpPr>
        <p:spPr>
          <a:xfrm>
            <a:off x="6541477" y="3165231"/>
            <a:ext cx="2349305" cy="52050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2" name="Google Shape;322;p31"/>
          <p:cNvSpPr/>
          <p:nvPr/>
        </p:nvSpPr>
        <p:spPr>
          <a:xfrm>
            <a:off x="6541477" y="4154214"/>
            <a:ext cx="3165231" cy="123371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31"/>
          <p:cNvSpPr/>
          <p:nvPr/>
        </p:nvSpPr>
        <p:spPr>
          <a:xfrm>
            <a:off x="9884994" y="2682109"/>
            <a:ext cx="2143023" cy="3543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2"/>
          <p:cNvSpPr txBox="1">
            <a:spLocks noGrp="1"/>
          </p:cNvSpPr>
          <p:nvPr>
            <p:ph type="title"/>
          </p:nvPr>
        </p:nvSpPr>
        <p:spPr>
          <a:xfrm>
            <a:off x="0" y="595128"/>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¿Qué es una búsqueda en “Línea de comando”?</a:t>
            </a:r>
            <a:endParaRPr sz="3200">
              <a:solidFill>
                <a:srgbClr val="586F7C"/>
              </a:solidFill>
              <a:latin typeface="Open Sans"/>
              <a:ea typeface="Open Sans"/>
              <a:cs typeface="Open Sans"/>
              <a:sym typeface="Open Sans"/>
            </a:endParaRPr>
          </a:p>
        </p:txBody>
      </p:sp>
      <p:sp>
        <p:nvSpPr>
          <p:cNvPr id="330" name="Google Shape;330;p32"/>
          <p:cNvSpPr txBox="1">
            <a:spLocks noGrp="1"/>
          </p:cNvSpPr>
          <p:nvPr>
            <p:ph type="body" idx="1"/>
          </p:nvPr>
        </p:nvSpPr>
        <p:spPr>
          <a:xfrm>
            <a:off x="-1" y="1676028"/>
            <a:ext cx="12015537" cy="4736470"/>
          </a:xfrm>
          <a:prstGeom prst="rect">
            <a:avLst/>
          </a:prstGeom>
          <a:noFill/>
          <a:ln>
            <a:noFill/>
          </a:ln>
        </p:spPr>
        <p:txBody>
          <a:bodyPr spcFirstLastPara="1" wrap="square" lIns="91425" tIns="45700" rIns="91425" bIns="45700" anchor="t" anchorCtr="0">
            <a:noAutofit/>
          </a:bodyPr>
          <a:lstStyle/>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Permite realizar búsquedas precisas mediante el uso de operadores para </a:t>
            </a:r>
            <a:r>
              <a:rPr lang="en-US" sz="2000" b="1">
                <a:solidFill>
                  <a:schemeClr val="dk1"/>
                </a:solidFill>
                <a:latin typeface="Open Sans"/>
                <a:ea typeface="Open Sans"/>
                <a:cs typeface="Open Sans"/>
                <a:sym typeface="Open Sans"/>
              </a:rPr>
              <a:t>combinar diferentes campos</a:t>
            </a:r>
            <a:r>
              <a:rPr lang="en-US" sz="2000">
                <a:solidFill>
                  <a:schemeClr val="dk1"/>
                </a:solidFill>
                <a:latin typeface="Open Sans"/>
                <a:ea typeface="Open Sans"/>
                <a:cs typeface="Open Sans"/>
                <a:sym typeface="Open Sans"/>
              </a:rPr>
              <a:t> que apuntan a términos de búsqueda. ProQuest buscará solamente en los campos especificados</a:t>
            </a:r>
            <a:r>
              <a:rPr lang="en-US" sz="1800">
                <a:solidFill>
                  <a:schemeClr val="dk1"/>
                </a:solidFill>
                <a:latin typeface="Open Sans"/>
                <a:ea typeface="Open Sans"/>
                <a:cs typeface="Open Sans"/>
                <a:sym typeface="Open Sans"/>
              </a:rPr>
              <a:t>.</a:t>
            </a:r>
            <a:endParaRPr/>
          </a:p>
          <a:p>
            <a:pPr marL="469900" lvl="0" indent="-342900" algn="l" rtl="0">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 Esta función es útil si un usuario desea:</a:t>
            </a:r>
            <a:br>
              <a:rPr lang="en-US" sz="1800">
                <a:solidFill>
                  <a:schemeClr val="dk1"/>
                </a:solidFill>
                <a:latin typeface="Open Sans"/>
                <a:ea typeface="Open Sans"/>
                <a:cs typeface="Open Sans"/>
                <a:sym typeface="Open Sans"/>
              </a:rPr>
            </a:br>
            <a:r>
              <a:rPr lang="en-US" sz="1800">
                <a:solidFill>
                  <a:schemeClr val="dk1"/>
                </a:solidFill>
                <a:latin typeface="Open Sans"/>
                <a:ea typeface="Open Sans"/>
                <a:cs typeface="Open Sans"/>
                <a:sym typeface="Open Sans"/>
              </a:rPr>
              <a:t>- Combinar campos dentro de una búsqueda sin completar cada uno de los campos individualmente o</a:t>
            </a:r>
            <a:br>
              <a:rPr lang="en-US" sz="1800">
                <a:solidFill>
                  <a:schemeClr val="dk1"/>
                </a:solidFill>
                <a:latin typeface="Open Sans"/>
                <a:ea typeface="Open Sans"/>
                <a:cs typeface="Open Sans"/>
                <a:sym typeface="Open Sans"/>
              </a:rPr>
            </a:br>
            <a:r>
              <a:rPr lang="en-US" sz="1800">
                <a:solidFill>
                  <a:schemeClr val="dk1"/>
                </a:solidFill>
                <a:latin typeface="Open Sans"/>
                <a:ea typeface="Open Sans"/>
                <a:cs typeface="Open Sans"/>
                <a:sym typeface="Open Sans"/>
              </a:rPr>
              <a:t>- Cuando el usuario necesita encontrar información en un campo, pero </a:t>
            </a:r>
            <a:r>
              <a:rPr lang="en-US" sz="1800" b="1">
                <a:solidFill>
                  <a:schemeClr val="dk1"/>
                </a:solidFill>
                <a:latin typeface="Open Sans"/>
                <a:ea typeface="Open Sans"/>
                <a:cs typeface="Open Sans"/>
                <a:sym typeface="Open Sans"/>
              </a:rPr>
              <a:t>no</a:t>
            </a:r>
            <a:r>
              <a:rPr lang="en-US" sz="1800">
                <a:solidFill>
                  <a:schemeClr val="dk1"/>
                </a:solidFill>
                <a:latin typeface="Open Sans"/>
                <a:ea typeface="Open Sans"/>
                <a:cs typeface="Open Sans"/>
                <a:sym typeface="Open Sans"/>
              </a:rPr>
              <a:t> en otro</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Para realizar una búsqueda por línea de comando, un usuario puede prefijar términos con abreviaturas de nombres de campo e ingresarlo directamente en el recuadro de búsqueda. </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 </a:t>
            </a:r>
            <a:r>
              <a:rPr lang="en-US" sz="1800">
                <a:solidFill>
                  <a:schemeClr val="dk1"/>
                </a:solidFill>
                <a:latin typeface="Open Sans"/>
                <a:ea typeface="Open Sans"/>
                <a:cs typeface="Open Sans"/>
                <a:sym typeface="Open Sans"/>
              </a:rPr>
              <a:t>P. ej.: AUTHOR(Johns) AND   PUBLICATION(Journal of Animal Science) </a:t>
            </a:r>
            <a:endParaRPr sz="1800">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Este comando indica a la base de datos de Environmental Science Collection que busque el </a:t>
            </a:r>
            <a:r>
              <a:rPr lang="en-US" sz="2000" b="1">
                <a:solidFill>
                  <a:schemeClr val="dk1"/>
                </a:solidFill>
                <a:latin typeface="Open Sans"/>
                <a:ea typeface="Open Sans"/>
                <a:cs typeface="Open Sans"/>
                <a:sym typeface="Open Sans"/>
              </a:rPr>
              <a:t>autor</a:t>
            </a:r>
            <a:r>
              <a:rPr lang="en-US" sz="2000">
                <a:solidFill>
                  <a:schemeClr val="dk1"/>
                </a:solidFill>
                <a:latin typeface="Open Sans"/>
                <a:ea typeface="Open Sans"/>
                <a:cs typeface="Open Sans"/>
                <a:sym typeface="Open Sans"/>
              </a:rPr>
              <a:t> Johns en la </a:t>
            </a:r>
            <a:r>
              <a:rPr lang="en-US" sz="2000" b="1">
                <a:solidFill>
                  <a:schemeClr val="dk1"/>
                </a:solidFill>
                <a:latin typeface="Open Sans"/>
                <a:ea typeface="Open Sans"/>
                <a:cs typeface="Open Sans"/>
                <a:sym typeface="Open Sans"/>
              </a:rPr>
              <a:t>publicación</a:t>
            </a:r>
            <a:r>
              <a:rPr lang="en-US" sz="2000">
                <a:solidFill>
                  <a:schemeClr val="dk1"/>
                </a:solidFill>
                <a:latin typeface="Open Sans"/>
                <a:ea typeface="Open Sans"/>
                <a:cs typeface="Open Sans"/>
                <a:sym typeface="Open Sans"/>
              </a:rPr>
              <a:t> Journal of Animal Science. </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 </a:t>
            </a:r>
            <a:r>
              <a:rPr lang="en-US" sz="1800" b="1">
                <a:solidFill>
                  <a:schemeClr val="dk1"/>
                </a:solidFill>
                <a:latin typeface="Open Sans"/>
                <a:ea typeface="Open Sans"/>
                <a:cs typeface="Open Sans"/>
                <a:sym typeface="Open Sans"/>
              </a:rPr>
              <a:t>AUTHOR</a:t>
            </a:r>
            <a:r>
              <a:rPr lang="en-US" sz="1800">
                <a:solidFill>
                  <a:schemeClr val="dk1"/>
                </a:solidFill>
                <a:latin typeface="Open Sans"/>
                <a:ea typeface="Open Sans"/>
                <a:cs typeface="Open Sans"/>
                <a:sym typeface="Open Sans"/>
              </a:rPr>
              <a:t> indica el campo de autor y </a:t>
            </a:r>
            <a:r>
              <a:rPr lang="en-US" sz="1800" b="1">
                <a:solidFill>
                  <a:schemeClr val="dk1"/>
                </a:solidFill>
                <a:latin typeface="Open Sans"/>
                <a:ea typeface="Open Sans"/>
                <a:cs typeface="Open Sans"/>
                <a:sym typeface="Open Sans"/>
              </a:rPr>
              <a:t>PUBLICATION</a:t>
            </a:r>
            <a:r>
              <a:rPr lang="en-US" sz="1800">
                <a:solidFill>
                  <a:schemeClr val="dk1"/>
                </a:solidFill>
                <a:latin typeface="Open Sans"/>
                <a:ea typeface="Open Sans"/>
                <a:cs typeface="Open Sans"/>
                <a:sym typeface="Open Sans"/>
              </a:rPr>
              <a:t> es el campo para Título de la Publicación.</a:t>
            </a:r>
            <a:endParaRPr sz="1800">
              <a:solidFill>
                <a:schemeClr val="dk1"/>
              </a:solidFill>
              <a:latin typeface="Open Sans"/>
              <a:ea typeface="Open Sans"/>
              <a:cs typeface="Open Sans"/>
              <a:sym typeface="Open Sans"/>
            </a:endParaRPr>
          </a:p>
          <a:p>
            <a:pPr marL="469900" lvl="0" indent="-228600" algn="just" rtl="0">
              <a:lnSpc>
                <a:spcPct val="100000"/>
              </a:lnSpc>
              <a:spcBef>
                <a:spcPts val="1000"/>
              </a:spcBef>
              <a:spcAft>
                <a:spcPts val="0"/>
              </a:spcAft>
              <a:buClr>
                <a:schemeClr val="dk1"/>
              </a:buClr>
              <a:buSzPts val="1800"/>
              <a:buNone/>
            </a:pPr>
            <a:endParaRPr sz="180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33"/>
          <p:cNvPicPr preferRelativeResize="0"/>
          <p:nvPr/>
        </p:nvPicPr>
        <p:blipFill rotWithShape="1">
          <a:blip r:embed="rId3">
            <a:alphaModFix/>
          </a:blip>
          <a:srcRect/>
          <a:stretch/>
        </p:blipFill>
        <p:spPr>
          <a:xfrm>
            <a:off x="6731882" y="1897445"/>
            <a:ext cx="5412912" cy="4457700"/>
          </a:xfrm>
          <a:prstGeom prst="rect">
            <a:avLst/>
          </a:prstGeom>
          <a:noFill/>
          <a:ln>
            <a:noFill/>
          </a:ln>
        </p:spPr>
      </p:pic>
      <p:sp>
        <p:nvSpPr>
          <p:cNvPr id="337" name="Google Shape;337;p33"/>
          <p:cNvSpPr txBox="1">
            <a:spLocks noGrp="1"/>
          </p:cNvSpPr>
          <p:nvPr>
            <p:ph type="title"/>
          </p:nvPr>
        </p:nvSpPr>
        <p:spPr>
          <a:xfrm>
            <a:off x="0" y="595128"/>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err="1">
                <a:solidFill>
                  <a:srgbClr val="586F7C"/>
                </a:solidFill>
                <a:latin typeface="Open Sans"/>
                <a:ea typeface="Open Sans"/>
                <a:cs typeface="Open Sans"/>
                <a:sym typeface="Open Sans"/>
              </a:rPr>
              <a:t>Búsqueda</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por</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comandos</a:t>
            </a:r>
            <a:endParaRPr sz="3200" dirty="0">
              <a:solidFill>
                <a:srgbClr val="586F7C"/>
              </a:solidFill>
              <a:latin typeface="Open Sans"/>
              <a:ea typeface="Open Sans"/>
              <a:cs typeface="Open Sans"/>
              <a:sym typeface="Open Sans"/>
            </a:endParaRPr>
          </a:p>
        </p:txBody>
      </p:sp>
      <p:sp>
        <p:nvSpPr>
          <p:cNvPr id="338" name="Google Shape;338;p33"/>
          <p:cNvSpPr txBox="1">
            <a:spLocks noGrp="1"/>
          </p:cNvSpPr>
          <p:nvPr>
            <p:ph type="body" idx="1"/>
          </p:nvPr>
        </p:nvSpPr>
        <p:spPr>
          <a:xfrm>
            <a:off x="0" y="1676028"/>
            <a:ext cx="6529138" cy="5181972"/>
          </a:xfrm>
          <a:prstGeom prst="rect">
            <a:avLst/>
          </a:prstGeom>
          <a:noFill/>
          <a:ln>
            <a:noFill/>
          </a:ln>
        </p:spPr>
        <p:txBody>
          <a:bodyPr spcFirstLastPara="1" wrap="square" lIns="91425" tIns="45700" rIns="91425" bIns="45700" anchor="t" anchorCtr="0">
            <a:noAutofit/>
          </a:bodyPr>
          <a:lstStyle/>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Hacer clic en </a:t>
            </a:r>
            <a:r>
              <a:rPr lang="en-US" sz="1600" b="1">
                <a:solidFill>
                  <a:schemeClr val="dk1"/>
                </a:solidFill>
                <a:latin typeface="Open Sans"/>
                <a:ea typeface="Open Sans"/>
                <a:cs typeface="Open Sans"/>
                <a:sym typeface="Open Sans"/>
              </a:rPr>
              <a:t>Busqued avanzada</a:t>
            </a:r>
            <a:r>
              <a:rPr lang="en-US" sz="1600">
                <a:solidFill>
                  <a:schemeClr val="dk1"/>
                </a:solidFill>
                <a:latin typeface="Open Sans"/>
                <a:ea typeface="Open Sans"/>
                <a:cs typeface="Open Sans"/>
                <a:sym typeface="Open Sans"/>
              </a:rPr>
              <a:t>.  Luego hacer clic en </a:t>
            </a:r>
            <a:r>
              <a:rPr lang="en-US" sz="1600" b="1">
                <a:solidFill>
                  <a:schemeClr val="dk1"/>
                </a:solidFill>
                <a:latin typeface="Open Sans"/>
                <a:ea typeface="Open Sans"/>
                <a:cs typeface="Open Sans"/>
                <a:sym typeface="Open Sans"/>
              </a:rPr>
              <a:t>Línea de comandos</a:t>
            </a:r>
            <a:r>
              <a:rPr lang="en-US" sz="1600">
                <a:solidFill>
                  <a:schemeClr val="dk1"/>
                </a:solidFill>
                <a:latin typeface="Open Sans"/>
                <a:ea typeface="Open Sans"/>
                <a:cs typeface="Open Sans"/>
                <a:sym typeface="Open Sans"/>
              </a:rPr>
              <a:t>, seleccionar el campo </a:t>
            </a:r>
            <a:r>
              <a:rPr lang="en-US" sz="1600" b="1">
                <a:solidFill>
                  <a:schemeClr val="dk1"/>
                </a:solidFill>
                <a:latin typeface="Open Sans"/>
                <a:ea typeface="Open Sans"/>
                <a:cs typeface="Open Sans"/>
                <a:sym typeface="Open Sans"/>
              </a:rPr>
              <a:t>Author (AUTHOR)</a:t>
            </a:r>
            <a:r>
              <a:rPr lang="en-US" sz="1600">
                <a:solidFill>
                  <a:schemeClr val="dk1"/>
                </a:solidFill>
                <a:latin typeface="Open Sans"/>
                <a:ea typeface="Open Sans"/>
                <a:cs typeface="Open Sans"/>
                <a:sym typeface="Open Sans"/>
              </a:rPr>
              <a:t> y clic en el botón </a:t>
            </a:r>
            <a:r>
              <a:rPr lang="en-US" sz="1600" b="1">
                <a:solidFill>
                  <a:schemeClr val="dk1"/>
                </a:solidFill>
                <a:latin typeface="Open Sans"/>
                <a:ea typeface="Open Sans"/>
                <a:cs typeface="Open Sans"/>
                <a:sym typeface="Open Sans"/>
              </a:rPr>
              <a:t>Añadir a opciones de búsqueda</a:t>
            </a:r>
            <a:r>
              <a:rPr lang="en-US" sz="1600">
                <a:solidFill>
                  <a:schemeClr val="dk1"/>
                </a:solidFill>
                <a:latin typeface="Open Sans"/>
                <a:ea typeface="Open Sans"/>
                <a:cs typeface="Open Sans"/>
                <a:sym typeface="Open Sans"/>
              </a:rPr>
              <a:t>.</a:t>
            </a:r>
            <a:endParaRPr/>
          </a:p>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Ingrese el </a:t>
            </a:r>
            <a:r>
              <a:rPr lang="en-US" sz="1600" b="1">
                <a:solidFill>
                  <a:schemeClr val="dk1"/>
                </a:solidFill>
                <a:latin typeface="Open Sans"/>
                <a:ea typeface="Open Sans"/>
                <a:cs typeface="Open Sans"/>
                <a:sym typeface="Open Sans"/>
              </a:rPr>
              <a:t>Nombre del autor </a:t>
            </a:r>
            <a:r>
              <a:rPr lang="en-US" sz="1600">
                <a:solidFill>
                  <a:schemeClr val="dk1"/>
                </a:solidFill>
                <a:latin typeface="Open Sans"/>
                <a:ea typeface="Open Sans"/>
                <a:cs typeface="Open Sans"/>
                <a:sym typeface="Open Sans"/>
              </a:rPr>
              <a:t>entre los paréntesis, de manera que aparezca </a:t>
            </a:r>
            <a:r>
              <a:rPr lang="en-US" sz="1600" b="1">
                <a:solidFill>
                  <a:schemeClr val="dk1"/>
                </a:solidFill>
                <a:latin typeface="Open Sans"/>
                <a:ea typeface="Open Sans"/>
                <a:cs typeface="Open Sans"/>
                <a:sym typeface="Open Sans"/>
              </a:rPr>
              <a:t>AUTHOR(Johns)</a:t>
            </a:r>
            <a:r>
              <a:rPr lang="en-US" sz="1600">
                <a:solidFill>
                  <a:schemeClr val="dk1"/>
                </a:solidFill>
                <a:latin typeface="Open Sans"/>
                <a:ea typeface="Open Sans"/>
                <a:cs typeface="Open Sans"/>
                <a:sym typeface="Open Sans"/>
              </a:rPr>
              <a:t>.</a:t>
            </a:r>
            <a:endParaRPr/>
          </a:p>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Si desea combinar campos con operadores booleanos, hacer clic en el recuadro Operadores (seleccionar un operador) y marcar el que necesita.</a:t>
            </a:r>
            <a:endParaRPr/>
          </a:p>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Luego seleccionar el segundo campo que es </a:t>
            </a:r>
            <a:r>
              <a:rPr lang="en-US" sz="1600" b="1">
                <a:solidFill>
                  <a:schemeClr val="dk1"/>
                </a:solidFill>
                <a:latin typeface="Open Sans"/>
                <a:ea typeface="Open Sans"/>
                <a:cs typeface="Open Sans"/>
                <a:sym typeface="Open Sans"/>
              </a:rPr>
              <a:t>Publicación (PUBLICATION) </a:t>
            </a:r>
            <a:r>
              <a:rPr lang="en-US" sz="1600">
                <a:solidFill>
                  <a:schemeClr val="dk1"/>
                </a:solidFill>
                <a:latin typeface="Open Sans"/>
                <a:ea typeface="Open Sans"/>
                <a:cs typeface="Open Sans"/>
                <a:sym typeface="Open Sans"/>
              </a:rPr>
              <a:t>y hacer clic en el botón </a:t>
            </a:r>
            <a:r>
              <a:rPr lang="en-US" sz="1600" b="1">
                <a:solidFill>
                  <a:schemeClr val="dk1"/>
                </a:solidFill>
                <a:latin typeface="Open Sans"/>
                <a:ea typeface="Open Sans"/>
                <a:cs typeface="Open Sans"/>
                <a:sym typeface="Open Sans"/>
              </a:rPr>
              <a:t>Añadir a opciones de búsqueda.</a:t>
            </a:r>
            <a:endParaRPr/>
          </a:p>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Ingrese el nombre de la publicación entre paréntesis y aparecerá </a:t>
            </a:r>
            <a:r>
              <a:rPr lang="en-US" sz="1600" b="1">
                <a:solidFill>
                  <a:schemeClr val="dk1"/>
                </a:solidFill>
                <a:latin typeface="Open Sans"/>
                <a:ea typeface="Open Sans"/>
                <a:cs typeface="Open Sans"/>
                <a:sym typeface="Open Sans"/>
              </a:rPr>
              <a:t>PUBLICATION (Journal of Animal Science).</a:t>
            </a:r>
            <a:endParaRPr/>
          </a:p>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La búsqueda se puede limitar a </a:t>
            </a:r>
            <a:r>
              <a:rPr lang="en-US" sz="1600" b="1">
                <a:solidFill>
                  <a:schemeClr val="dk1"/>
                </a:solidFill>
                <a:latin typeface="Open Sans"/>
                <a:ea typeface="Open Sans"/>
                <a:cs typeface="Open Sans"/>
                <a:sym typeface="Open Sans"/>
              </a:rPr>
              <a:t>Texto completo </a:t>
            </a:r>
            <a:r>
              <a:rPr lang="en-US" sz="1600">
                <a:solidFill>
                  <a:schemeClr val="dk1"/>
                </a:solidFill>
                <a:latin typeface="Open Sans"/>
                <a:ea typeface="Open Sans"/>
                <a:cs typeface="Open Sans"/>
                <a:sym typeface="Open Sans"/>
              </a:rPr>
              <a:t>o </a:t>
            </a:r>
            <a:r>
              <a:rPr lang="en-US" sz="1600" b="1">
                <a:solidFill>
                  <a:schemeClr val="dk1"/>
                </a:solidFill>
                <a:latin typeface="Open Sans"/>
                <a:ea typeface="Open Sans"/>
                <a:cs typeface="Open Sans"/>
                <a:sym typeface="Open Sans"/>
              </a:rPr>
              <a:t>Evaluado por expertos</a:t>
            </a:r>
            <a:r>
              <a:rPr lang="en-US" sz="1600">
                <a:solidFill>
                  <a:schemeClr val="dk1"/>
                </a:solidFill>
                <a:latin typeface="Open Sans"/>
                <a:ea typeface="Open Sans"/>
                <a:cs typeface="Open Sans"/>
                <a:sym typeface="Open Sans"/>
              </a:rPr>
              <a:t>, haciendo clic en la casilla respectiva.</a:t>
            </a:r>
            <a:endParaRPr sz="1600">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También se puede limitar la búsqueda por Fecha de publicación haciendo clic en el botón </a:t>
            </a:r>
            <a:r>
              <a:rPr lang="en-US" sz="1600" b="1">
                <a:solidFill>
                  <a:schemeClr val="dk1"/>
                </a:solidFill>
                <a:latin typeface="Open Sans"/>
                <a:ea typeface="Open Sans"/>
                <a:cs typeface="Open Sans"/>
                <a:sym typeface="Open Sans"/>
              </a:rPr>
              <a:t>Todas las fechas</a:t>
            </a:r>
            <a:r>
              <a:rPr lang="en-US" sz="1600">
                <a:solidFill>
                  <a:schemeClr val="dk1"/>
                </a:solidFill>
                <a:latin typeface="Open Sans"/>
                <a:ea typeface="Open Sans"/>
                <a:cs typeface="Open Sans"/>
                <a:sym typeface="Open Sans"/>
              </a:rPr>
              <a:t>.</a:t>
            </a:r>
            <a:endParaRPr sz="1600">
              <a:solidFill>
                <a:schemeClr val="dk1"/>
              </a:solidFill>
              <a:latin typeface="Open Sans"/>
              <a:ea typeface="Open Sans"/>
              <a:cs typeface="Open Sans"/>
              <a:sym typeface="Open Sans"/>
            </a:endParaRPr>
          </a:p>
        </p:txBody>
      </p:sp>
      <p:sp>
        <p:nvSpPr>
          <p:cNvPr id="339" name="Google Shape;339;p33"/>
          <p:cNvSpPr/>
          <p:nvPr/>
        </p:nvSpPr>
        <p:spPr>
          <a:xfrm>
            <a:off x="8544921" y="1897445"/>
            <a:ext cx="772500" cy="3885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0" name="Google Shape;340;p33"/>
          <p:cNvSpPr/>
          <p:nvPr/>
        </p:nvSpPr>
        <p:spPr>
          <a:xfrm>
            <a:off x="6779182" y="2979688"/>
            <a:ext cx="2349051" cy="37837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1" name="Google Shape;341;p33"/>
          <p:cNvSpPr/>
          <p:nvPr/>
        </p:nvSpPr>
        <p:spPr>
          <a:xfrm>
            <a:off x="6779182" y="4724454"/>
            <a:ext cx="2822018" cy="82500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4"/>
          <p:cNvSpPr txBox="1">
            <a:spLocks noGrp="1"/>
          </p:cNvSpPr>
          <p:nvPr>
            <p:ph type="title"/>
          </p:nvPr>
        </p:nvSpPr>
        <p:spPr>
          <a:xfrm>
            <a:off x="0" y="595128"/>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Línea de comando: resultados de búsqueda</a:t>
            </a:r>
            <a:endParaRPr sz="3200">
              <a:solidFill>
                <a:srgbClr val="586F7C"/>
              </a:solidFill>
              <a:latin typeface="Open Sans"/>
              <a:ea typeface="Open Sans"/>
              <a:cs typeface="Open Sans"/>
              <a:sym typeface="Open Sans"/>
            </a:endParaRPr>
          </a:p>
        </p:txBody>
      </p:sp>
      <p:sp>
        <p:nvSpPr>
          <p:cNvPr id="348" name="Google Shape;348;p34"/>
          <p:cNvSpPr txBox="1">
            <a:spLocks noGrp="1"/>
          </p:cNvSpPr>
          <p:nvPr>
            <p:ph type="body" idx="1"/>
          </p:nvPr>
        </p:nvSpPr>
        <p:spPr>
          <a:xfrm>
            <a:off x="0" y="1676028"/>
            <a:ext cx="12192000" cy="2093868"/>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Este ejemplo ha recuperado 9 resultados y las palabras de búsqueda se resaltan.</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Los resultados se pueden ordenar por </a:t>
            </a:r>
            <a:r>
              <a:rPr lang="en-US" sz="2000" b="1">
                <a:solidFill>
                  <a:schemeClr val="dk1"/>
                </a:solidFill>
                <a:latin typeface="Open Sans"/>
                <a:ea typeface="Open Sans"/>
                <a:cs typeface="Open Sans"/>
                <a:sym typeface="Open Sans"/>
              </a:rPr>
              <a:t>Relevancia</a:t>
            </a:r>
            <a:r>
              <a:rPr lang="en-US" sz="2000">
                <a:solidFill>
                  <a:schemeClr val="dk1"/>
                </a:solidFill>
                <a:latin typeface="Open Sans"/>
                <a:ea typeface="Open Sans"/>
                <a:cs typeface="Open Sans"/>
                <a:sym typeface="Open Sans"/>
              </a:rPr>
              <a:t>, </a:t>
            </a:r>
            <a:r>
              <a:rPr lang="en-US" sz="2000" b="1">
                <a:solidFill>
                  <a:schemeClr val="dk1"/>
                </a:solidFill>
                <a:latin typeface="Open Sans"/>
                <a:ea typeface="Open Sans"/>
                <a:cs typeface="Open Sans"/>
                <a:sym typeface="Open Sans"/>
              </a:rPr>
              <a:t>Más antiguo en primer lugar </a:t>
            </a:r>
            <a:r>
              <a:rPr lang="en-US" sz="2000">
                <a:solidFill>
                  <a:schemeClr val="dk1"/>
                </a:solidFill>
                <a:latin typeface="Open Sans"/>
                <a:ea typeface="Open Sans"/>
                <a:cs typeface="Open Sans"/>
                <a:sym typeface="Open Sans"/>
              </a:rPr>
              <a:t>y </a:t>
            </a:r>
            <a:r>
              <a:rPr lang="en-US" sz="2000" b="1">
                <a:solidFill>
                  <a:schemeClr val="dk1"/>
                </a:solidFill>
                <a:latin typeface="Open Sans"/>
                <a:ea typeface="Open Sans"/>
                <a:cs typeface="Open Sans"/>
                <a:sym typeface="Open Sans"/>
              </a:rPr>
              <a:t>Más reciente en primer lugar</a:t>
            </a:r>
            <a:r>
              <a:rPr lang="en-US" sz="2000">
                <a:solidFill>
                  <a:schemeClr val="dk1"/>
                </a:solidFill>
                <a:latin typeface="Open Sans"/>
                <a:ea typeface="Open Sans"/>
                <a:cs typeface="Open Sans"/>
                <a:sym typeface="Open Sans"/>
              </a:rPr>
              <a:t>, y también se pueden aplicar filtros como en una búsqueda simple.</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También se puede </a:t>
            </a:r>
            <a:r>
              <a:rPr lang="en-US" sz="2000" b="1">
                <a:solidFill>
                  <a:schemeClr val="dk1"/>
                </a:solidFill>
                <a:latin typeface="Open Sans"/>
                <a:ea typeface="Open Sans"/>
                <a:cs typeface="Open Sans"/>
                <a:sym typeface="Open Sans"/>
              </a:rPr>
              <a:t>citar</a:t>
            </a:r>
            <a:r>
              <a:rPr lang="en-US" sz="2000">
                <a:solidFill>
                  <a:schemeClr val="dk1"/>
                </a:solidFill>
                <a:latin typeface="Open Sans"/>
                <a:ea typeface="Open Sans"/>
                <a:cs typeface="Open Sans"/>
                <a:sym typeface="Open Sans"/>
              </a:rPr>
              <a:t>, </a:t>
            </a:r>
            <a:r>
              <a:rPr lang="en-US" sz="2000" b="1">
                <a:solidFill>
                  <a:schemeClr val="dk1"/>
                </a:solidFill>
                <a:latin typeface="Open Sans"/>
                <a:ea typeface="Open Sans"/>
                <a:cs typeface="Open Sans"/>
                <a:sym typeface="Open Sans"/>
              </a:rPr>
              <a:t>email</a:t>
            </a:r>
            <a:r>
              <a:rPr lang="en-US" sz="2000">
                <a:solidFill>
                  <a:schemeClr val="dk1"/>
                </a:solidFill>
                <a:latin typeface="Open Sans"/>
                <a:ea typeface="Open Sans"/>
                <a:cs typeface="Open Sans"/>
                <a:sym typeface="Open Sans"/>
              </a:rPr>
              <a:t>, </a:t>
            </a:r>
            <a:r>
              <a:rPr lang="en-US" sz="2000" b="1">
                <a:solidFill>
                  <a:schemeClr val="dk1"/>
                </a:solidFill>
                <a:latin typeface="Open Sans"/>
                <a:ea typeface="Open Sans"/>
                <a:cs typeface="Open Sans"/>
                <a:sym typeface="Open Sans"/>
              </a:rPr>
              <a:t>imprimir</a:t>
            </a:r>
            <a:r>
              <a:rPr lang="en-US" sz="2000">
                <a:solidFill>
                  <a:schemeClr val="dk1"/>
                </a:solidFill>
                <a:latin typeface="Open Sans"/>
                <a:ea typeface="Open Sans"/>
                <a:cs typeface="Open Sans"/>
                <a:sym typeface="Open Sans"/>
              </a:rPr>
              <a:t> y </a:t>
            </a:r>
            <a:r>
              <a:rPr lang="en-US" sz="2000" b="1">
                <a:solidFill>
                  <a:schemeClr val="dk1"/>
                </a:solidFill>
                <a:latin typeface="Open Sans"/>
                <a:ea typeface="Open Sans"/>
                <a:cs typeface="Open Sans"/>
                <a:sym typeface="Open Sans"/>
              </a:rPr>
              <a:t>guardar</a:t>
            </a:r>
            <a:r>
              <a:rPr lang="en-US" sz="2000">
                <a:solidFill>
                  <a:schemeClr val="dk1"/>
                </a:solidFill>
                <a:latin typeface="Open Sans"/>
                <a:ea typeface="Open Sans"/>
                <a:cs typeface="Open Sans"/>
                <a:sym typeface="Open Sans"/>
              </a:rPr>
              <a:t> cada referencia. Estas opciones solamente funcionan cuando se ha seleccionado un artículo de los resultados obtenidos.</a:t>
            </a:r>
            <a:endParaRPr/>
          </a:p>
          <a:p>
            <a:pPr marL="469900" lvl="0" indent="-190500" algn="just" rtl="0">
              <a:lnSpc>
                <a:spcPct val="100000"/>
              </a:lnSpc>
              <a:spcBef>
                <a:spcPts val="1000"/>
              </a:spcBef>
              <a:spcAft>
                <a:spcPts val="0"/>
              </a:spcAft>
              <a:buClr>
                <a:schemeClr val="dk1"/>
              </a:buClr>
              <a:buSzPts val="2400"/>
              <a:buNone/>
            </a:pPr>
            <a:endParaRPr>
              <a:solidFill>
                <a:schemeClr val="dk1"/>
              </a:solidFill>
              <a:latin typeface="Open Sans"/>
              <a:ea typeface="Open Sans"/>
              <a:cs typeface="Open Sans"/>
              <a:sym typeface="Open Sans"/>
            </a:endParaRPr>
          </a:p>
        </p:txBody>
      </p:sp>
      <p:cxnSp>
        <p:nvCxnSpPr>
          <p:cNvPr id="349" name="Google Shape;349;p34"/>
          <p:cNvCxnSpPr/>
          <p:nvPr/>
        </p:nvCxnSpPr>
        <p:spPr>
          <a:xfrm>
            <a:off x="1621398" y="2036000"/>
            <a:ext cx="808500" cy="1798200"/>
          </a:xfrm>
          <a:prstGeom prst="straightConnector1">
            <a:avLst/>
          </a:prstGeom>
          <a:noFill/>
          <a:ln w="28575" cap="flat" cmpd="sng">
            <a:solidFill>
              <a:srgbClr val="93C47D"/>
            </a:solidFill>
            <a:prstDash val="solid"/>
            <a:round/>
            <a:headEnd type="none" w="sm" len="sm"/>
            <a:tailEnd type="triangle" w="med" len="med"/>
          </a:ln>
        </p:spPr>
      </p:cxnSp>
      <p:pic>
        <p:nvPicPr>
          <p:cNvPr id="350" name="Google Shape;350;p34"/>
          <p:cNvPicPr preferRelativeResize="0"/>
          <p:nvPr/>
        </p:nvPicPr>
        <p:blipFill rotWithShape="1">
          <a:blip r:embed="rId3">
            <a:alphaModFix/>
          </a:blip>
          <a:srcRect/>
          <a:stretch/>
        </p:blipFill>
        <p:spPr>
          <a:xfrm>
            <a:off x="1558925" y="3673472"/>
            <a:ext cx="9074150" cy="29795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5"/>
          <p:cNvSpPr txBox="1">
            <a:spLocks noGrp="1"/>
          </p:cNvSpPr>
          <p:nvPr>
            <p:ph type="title"/>
          </p:nvPr>
        </p:nvSpPr>
        <p:spPr>
          <a:xfrm>
            <a:off x="0" y="595128"/>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Meteorological Monographs </a:t>
            </a:r>
            <a:endParaRPr sz="3600">
              <a:solidFill>
                <a:srgbClr val="586F7C"/>
              </a:solidFill>
              <a:latin typeface="Open Sans"/>
              <a:ea typeface="Open Sans"/>
              <a:cs typeface="Open Sans"/>
              <a:sym typeface="Open Sans"/>
            </a:endParaRPr>
          </a:p>
        </p:txBody>
      </p:sp>
      <p:sp>
        <p:nvSpPr>
          <p:cNvPr id="357" name="Google Shape;357;p35"/>
          <p:cNvSpPr txBox="1">
            <a:spLocks noGrp="1"/>
          </p:cNvSpPr>
          <p:nvPr>
            <p:ph type="body" idx="1"/>
          </p:nvPr>
        </p:nvSpPr>
        <p:spPr>
          <a:xfrm>
            <a:off x="0" y="1676028"/>
            <a:ext cx="10732168" cy="4736470"/>
          </a:xfrm>
          <a:prstGeom prst="rect">
            <a:avLst/>
          </a:prstGeom>
          <a:noFill/>
          <a:ln>
            <a:noFill/>
          </a:ln>
        </p:spPr>
        <p:txBody>
          <a:bodyPr spcFirstLastPara="1" wrap="square" lIns="91425" tIns="45700" rIns="91425" bIns="45700" anchor="t" anchorCtr="0">
            <a:noAutofit/>
          </a:bodyPr>
          <a:lstStyle/>
          <a:p>
            <a:pPr marL="469900" lvl="0" indent="-342900" algn="just" rtl="0">
              <a:lnSpc>
                <a:spcPct val="150000"/>
              </a:lnSpc>
              <a:spcBef>
                <a:spcPts val="1000"/>
              </a:spcBef>
              <a:spcAft>
                <a:spcPts val="0"/>
              </a:spcAft>
              <a:buClr>
                <a:schemeClr val="dk1"/>
              </a:buClr>
              <a:buSzPts val="2400"/>
              <a:buChar char="●"/>
            </a:pPr>
            <a:r>
              <a:rPr lang="en-US" dirty="0">
                <a:solidFill>
                  <a:schemeClr val="dk1"/>
                </a:solidFill>
                <a:latin typeface="Open Sans"/>
                <a:ea typeface="Open Sans"/>
                <a:cs typeface="Open Sans"/>
                <a:sym typeface="Open Sans"/>
              </a:rPr>
              <a:t>Las Meteorological Monographs de la American Meteorological Society (AMS) son </a:t>
            </a:r>
            <a:r>
              <a:rPr lang="en-US" dirty="0" err="1">
                <a:solidFill>
                  <a:schemeClr val="dk1"/>
                </a:solidFill>
                <a:latin typeface="Open Sans"/>
                <a:ea typeface="Open Sans"/>
                <a:cs typeface="Open Sans"/>
                <a:sym typeface="Open Sans"/>
              </a:rPr>
              <a:t>colecciones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temáticas</a:t>
            </a:r>
            <a:r>
              <a:rPr lang="en-US" dirty="0">
                <a:solidFill>
                  <a:schemeClr val="dk1"/>
                </a:solidFill>
                <a:latin typeface="Open Sans"/>
                <a:ea typeface="Open Sans"/>
                <a:cs typeface="Open Sans"/>
                <a:sym typeface="Open Sans"/>
              </a:rPr>
              <a:t> de </a:t>
            </a:r>
            <a:r>
              <a:rPr lang="en-US" dirty="0" err="1">
                <a:solidFill>
                  <a:schemeClr val="dk1"/>
                </a:solidFill>
                <a:latin typeface="Open Sans"/>
                <a:ea typeface="Open Sans"/>
                <a:cs typeface="Open Sans"/>
                <a:sym typeface="Open Sans"/>
              </a:rPr>
              <a:t>artículos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originales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revisados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por</a:t>
            </a:r>
            <a:r>
              <a:rPr lang="en-US" dirty="0">
                <a:solidFill>
                  <a:schemeClr val="dk1"/>
                </a:solidFill>
                <a:latin typeface="Open Sans"/>
                <a:ea typeface="Open Sans"/>
                <a:cs typeface="Open Sans"/>
                <a:sym typeface="Open Sans"/>
              </a:rPr>
              <a:t> pares, </a:t>
            </a:r>
            <a:r>
              <a:rPr lang="en-US" dirty="0" err="1">
                <a:solidFill>
                  <a:schemeClr val="dk1"/>
                </a:solidFill>
                <a:latin typeface="Open Sans"/>
                <a:ea typeface="Open Sans"/>
                <a:cs typeface="Open Sans"/>
                <a:sym typeface="Open Sans"/>
              </a:rPr>
              <a:t>artículos</a:t>
            </a:r>
            <a:r>
              <a:rPr lang="en-US" dirty="0">
                <a:solidFill>
                  <a:schemeClr val="dk1"/>
                </a:solidFill>
                <a:latin typeface="Open Sans"/>
                <a:ea typeface="Open Sans"/>
                <a:cs typeface="Open Sans"/>
                <a:sym typeface="Open Sans"/>
              </a:rPr>
              <a:t> de </a:t>
            </a:r>
            <a:r>
              <a:rPr lang="en-US" dirty="0" err="1">
                <a:solidFill>
                  <a:schemeClr val="dk1"/>
                </a:solidFill>
                <a:latin typeface="Open Sans"/>
                <a:ea typeface="Open Sans"/>
                <a:cs typeface="Open Sans"/>
                <a:sym typeface="Open Sans"/>
              </a:rPr>
              <a:t>encuestas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volúmenes</a:t>
            </a:r>
            <a:r>
              <a:rPr lang="en-US" dirty="0">
                <a:solidFill>
                  <a:schemeClr val="dk1"/>
                </a:solidFill>
                <a:latin typeface="Open Sans"/>
                <a:ea typeface="Open Sans"/>
                <a:cs typeface="Open Sans"/>
                <a:sym typeface="Open Sans"/>
              </a:rPr>
              <a:t> de </a:t>
            </a:r>
            <a:r>
              <a:rPr lang="en-US" dirty="0" err="1">
                <a:solidFill>
                  <a:schemeClr val="dk1"/>
                </a:solidFill>
                <a:latin typeface="Open Sans"/>
                <a:ea typeface="Open Sans"/>
                <a:cs typeface="Open Sans"/>
                <a:sym typeface="Open Sans"/>
              </a:rPr>
              <a:t>homenaje</a:t>
            </a:r>
            <a:r>
              <a:rPr lang="en-US" dirty="0">
                <a:solidFill>
                  <a:schemeClr val="dk1"/>
                </a:solidFill>
                <a:latin typeface="Open Sans"/>
                <a:ea typeface="Open Sans"/>
                <a:cs typeface="Open Sans"/>
                <a:sym typeface="Open Sans"/>
              </a:rPr>
              <a:t> y </a:t>
            </a:r>
            <a:r>
              <a:rPr lang="en-US" dirty="0" err="1">
                <a:solidFill>
                  <a:schemeClr val="dk1"/>
                </a:solidFill>
                <a:latin typeface="Open Sans"/>
                <a:ea typeface="Open Sans"/>
                <a:cs typeface="Open Sans"/>
                <a:sym typeface="Open Sans"/>
              </a:rPr>
              <a:t>otros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materiales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en</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metereología</a:t>
            </a:r>
            <a:r>
              <a:rPr lang="en-US" dirty="0">
                <a:solidFill>
                  <a:schemeClr val="dk1"/>
                </a:solidFill>
                <a:latin typeface="Open Sans"/>
                <a:ea typeface="Open Sans"/>
                <a:cs typeface="Open Sans"/>
                <a:sym typeface="Open Sans"/>
              </a:rPr>
              <a:t> y </a:t>
            </a:r>
            <a:r>
              <a:rPr lang="en-US" dirty="0" err="1">
                <a:solidFill>
                  <a:schemeClr val="dk1"/>
                </a:solidFill>
                <a:latin typeface="Open Sans"/>
                <a:ea typeface="Open Sans"/>
                <a:cs typeface="Open Sans"/>
                <a:sym typeface="Open Sans"/>
              </a:rPr>
              <a:t>campos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estrechamente</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relacionados</a:t>
            </a:r>
            <a:r>
              <a:rPr lang="en-US" dirty="0">
                <a:solidFill>
                  <a:schemeClr val="dk1"/>
                </a:solidFill>
                <a:latin typeface="Open Sans"/>
                <a:ea typeface="Open Sans"/>
                <a:cs typeface="Open Sans"/>
                <a:sym typeface="Open Sans"/>
              </a:rPr>
              <a:t>.</a:t>
            </a:r>
            <a:endParaRPr dirty="0"/>
          </a:p>
          <a:p>
            <a:pPr marL="469900" lvl="0" indent="-342900" algn="just" rtl="0">
              <a:lnSpc>
                <a:spcPct val="150000"/>
              </a:lnSpc>
              <a:spcBef>
                <a:spcPts val="1000"/>
              </a:spcBef>
              <a:spcAft>
                <a:spcPts val="0"/>
              </a:spcAft>
              <a:buClr>
                <a:schemeClr val="dk1"/>
              </a:buClr>
              <a:buSzPts val="2400"/>
              <a:buChar char="●"/>
            </a:pPr>
            <a:r>
              <a:rPr lang="en-US" dirty="0" err="1">
                <a:solidFill>
                  <a:schemeClr val="dk1"/>
                </a:solidFill>
                <a:latin typeface="Open Sans"/>
                <a:ea typeface="Open Sans"/>
                <a:cs typeface="Open Sans"/>
                <a:sym typeface="Open Sans"/>
              </a:rPr>
              <a:t>E</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stas</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monografías</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son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una</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colección</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temática</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de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artículos</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de revision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en</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metereología</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más</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trece</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revistas</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adicionales</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para la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comunidad</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del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tiempo</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el</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aguna</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y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el</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en-US"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clima</a:t>
            </a:r>
            <a:r>
              <a:rPr lang="en-US"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620531"/>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Objetivos de aprendizaje</a:t>
            </a:r>
            <a:endParaRPr sz="360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Tener conocimiento de los recursos adicionales existentes relacionados al medio ambiente.</a:t>
            </a:r>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Comprender las colecciones adicionales y cómo utilizarlas.</a:t>
            </a:r>
            <a:endParaRPr>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5"/>
          <p:cNvSpPr txBox="1">
            <a:spLocks noGrp="1"/>
          </p:cNvSpPr>
          <p:nvPr>
            <p:ph type="title"/>
          </p:nvPr>
        </p:nvSpPr>
        <p:spPr>
          <a:xfrm>
            <a:off x="0" y="100550"/>
            <a:ext cx="7394028" cy="15181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None/>
            </a:pPr>
            <a:r>
              <a:rPr lang="en-US" sz="320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Acceso a Meteorological Monographs desde el Portal Unificado de R4L</a:t>
            </a:r>
            <a:endParaRPr sz="3200">
              <a:solidFill>
                <a:srgbClr val="586F7C"/>
              </a:solidFill>
              <a:latin typeface="Open Sans"/>
              <a:ea typeface="Open Sans"/>
              <a:cs typeface="Open Sans"/>
              <a:sym typeface="Open Sans"/>
            </a:endParaRPr>
          </a:p>
        </p:txBody>
      </p:sp>
      <p:sp>
        <p:nvSpPr>
          <p:cNvPr id="363" name="Google Shape;363;p15"/>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sp>
        <p:nvSpPr>
          <p:cNvPr id="364" name="Google Shape;364;p15"/>
          <p:cNvSpPr txBox="1"/>
          <p:nvPr/>
        </p:nvSpPr>
        <p:spPr>
          <a:xfrm>
            <a:off x="103350" y="5151879"/>
            <a:ext cx="11621635" cy="1200288"/>
          </a:xfrm>
          <a:prstGeom prst="rect">
            <a:avLst/>
          </a:prstGeom>
          <a:noFill/>
          <a:ln>
            <a:noFill/>
          </a:ln>
        </p:spPr>
        <p:txBody>
          <a:bodyPr spcFirstLastPara="1" wrap="square" lIns="91425" tIns="45700" rIns="91425" bIns="45700" anchor="t" anchorCtr="0">
            <a:spAutoFit/>
          </a:bodyPr>
          <a:lstStyle/>
          <a:p>
            <a:pPr marL="76200" marR="0" lvl="0" indent="0" algn="just" rtl="0">
              <a:lnSpc>
                <a:spcPct val="100000"/>
              </a:lnSpc>
              <a:spcBef>
                <a:spcPts val="0"/>
              </a:spcBef>
              <a:spcAft>
                <a:spcPts val="0"/>
              </a:spcAft>
              <a:buClr>
                <a:schemeClr val="dk1"/>
              </a:buClr>
              <a:buSzPts val="2400"/>
              <a:buFont typeface="Arial"/>
              <a:buNone/>
            </a:pPr>
            <a:r>
              <a:rPr lang="en-US" sz="2400" b="0" i="0" u="none" strike="noStrike" cap="none" dirty="0">
                <a:solidFill>
                  <a:srgbClr val="424242"/>
                </a:solidFill>
                <a:latin typeface="Open Sans"/>
                <a:ea typeface="Open Sans"/>
                <a:cs typeface="Open Sans"/>
                <a:sym typeface="Open Sans"/>
              </a:rPr>
              <a:t>Para </a:t>
            </a:r>
            <a:r>
              <a:rPr lang="en-US" sz="2400" b="0" i="0" u="none" strike="noStrike" cap="none" dirty="0" err="1">
                <a:solidFill>
                  <a:srgbClr val="424242"/>
                </a:solidFill>
                <a:latin typeface="Open Sans"/>
                <a:ea typeface="Open Sans"/>
                <a:cs typeface="Open Sans"/>
                <a:sym typeface="Open Sans"/>
              </a:rPr>
              <a:t>el</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acceso</a:t>
            </a:r>
            <a:r>
              <a:rPr lang="en-US" sz="2400" b="0" i="0" u="none" strike="noStrike" cap="none" dirty="0">
                <a:solidFill>
                  <a:srgbClr val="424242"/>
                </a:solidFill>
                <a:latin typeface="Open Sans"/>
                <a:ea typeface="Open Sans"/>
                <a:cs typeface="Open Sans"/>
                <a:sym typeface="Open Sans"/>
              </a:rPr>
              <a:t> a la base de </a:t>
            </a:r>
            <a:r>
              <a:rPr lang="en-US" sz="2400" b="0" i="0" u="none" strike="noStrike" cap="none" dirty="0" err="1">
                <a:solidFill>
                  <a:srgbClr val="424242"/>
                </a:solidFill>
                <a:latin typeface="Open Sans"/>
                <a:ea typeface="Open Sans"/>
                <a:cs typeface="Open Sans"/>
                <a:sym typeface="Open Sans"/>
              </a:rPr>
              <a:t>datos</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hacer</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clic</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en</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el</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menú</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desplegable</a:t>
            </a:r>
            <a:r>
              <a:rPr lang="en-US" sz="2400" b="0" i="0" u="none" strike="noStrike" cap="none" dirty="0">
                <a:solidFill>
                  <a:srgbClr val="424242"/>
                </a:solidFill>
                <a:latin typeface="Open Sans"/>
                <a:ea typeface="Open Sans"/>
                <a:cs typeface="Open Sans"/>
                <a:sym typeface="Open Sans"/>
              </a:rPr>
              <a:t> de </a:t>
            </a:r>
            <a:r>
              <a:rPr lang="en-US" sz="2400" b="1" i="0" u="none" strike="noStrike" cap="none" dirty="0" err="1">
                <a:solidFill>
                  <a:srgbClr val="424242"/>
                </a:solidFill>
                <a:latin typeface="Open Sans"/>
                <a:ea typeface="Open Sans"/>
                <a:cs typeface="Open Sans"/>
                <a:sym typeface="Open Sans"/>
              </a:rPr>
              <a:t>Contenidos</a:t>
            </a:r>
            <a:r>
              <a:rPr lang="en-US" sz="2400" b="1" i="0" u="none" strike="noStrike" cap="none" dirty="0">
                <a:solidFill>
                  <a:srgbClr val="424242"/>
                </a:solidFill>
                <a:latin typeface="Open Sans"/>
                <a:ea typeface="Open Sans"/>
                <a:cs typeface="Open Sans"/>
                <a:sym typeface="Open Sans"/>
              </a:rPr>
              <a:t> / Bases de </a:t>
            </a:r>
            <a:r>
              <a:rPr lang="en-US" sz="2400" b="1" i="0" u="none" strike="noStrike" cap="none" dirty="0" err="1">
                <a:solidFill>
                  <a:srgbClr val="424242"/>
                </a:solidFill>
                <a:latin typeface="Open Sans"/>
                <a:ea typeface="Open Sans"/>
                <a:cs typeface="Open Sans"/>
                <a:sym typeface="Open Sans"/>
              </a:rPr>
              <a:t>datos</a:t>
            </a:r>
            <a:r>
              <a:rPr lang="en-US" sz="2400" b="1"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en</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el</a:t>
            </a:r>
            <a:r>
              <a:rPr lang="en-US" sz="2400" b="0" i="0" u="none" strike="noStrike" cap="none" dirty="0">
                <a:solidFill>
                  <a:srgbClr val="424242"/>
                </a:solidFill>
                <a:latin typeface="Open Sans"/>
                <a:ea typeface="Open Sans"/>
                <a:cs typeface="Open Sans"/>
                <a:sym typeface="Open Sans"/>
              </a:rPr>
              <a:t> Portal </a:t>
            </a:r>
            <a:r>
              <a:rPr lang="en-US" sz="2400" b="0" i="0" u="none" strike="noStrike" cap="none" dirty="0" err="1">
                <a:solidFill>
                  <a:srgbClr val="424242"/>
                </a:solidFill>
                <a:latin typeface="Open Sans"/>
                <a:ea typeface="Open Sans"/>
                <a:cs typeface="Open Sans"/>
                <a:sym typeface="Open Sans"/>
              </a:rPr>
              <a:t>Unificado</a:t>
            </a:r>
            <a:r>
              <a:rPr lang="en-US" sz="2400" b="0" i="0" u="none" strike="noStrike" cap="none" dirty="0">
                <a:solidFill>
                  <a:srgbClr val="424242"/>
                </a:solidFill>
                <a:latin typeface="Open Sans"/>
                <a:ea typeface="Open Sans"/>
                <a:cs typeface="Open Sans"/>
                <a:sym typeface="Open Sans"/>
              </a:rPr>
              <a:t> de </a:t>
            </a:r>
            <a:r>
              <a:rPr lang="en-US" sz="2400" b="0" i="0" u="none" strike="noStrike" cap="none" dirty="0" err="1">
                <a:solidFill>
                  <a:srgbClr val="424242"/>
                </a:solidFill>
                <a:latin typeface="Open Sans"/>
                <a:ea typeface="Open Sans"/>
                <a:cs typeface="Open Sans"/>
                <a:sym typeface="Open Sans"/>
              </a:rPr>
              <a:t>Contenidos</a:t>
            </a:r>
            <a:r>
              <a:rPr lang="en-US" sz="2400" b="0" i="0" u="none" strike="noStrike" cap="none" dirty="0">
                <a:solidFill>
                  <a:srgbClr val="424242"/>
                </a:solidFill>
                <a:latin typeface="Open Sans"/>
                <a:ea typeface="Open Sans"/>
                <a:cs typeface="Open Sans"/>
                <a:sym typeface="Open Sans"/>
              </a:rPr>
              <a:t> de Research4life, </a:t>
            </a:r>
            <a:r>
              <a:rPr lang="en-US" sz="2400" b="0" i="0" u="none" strike="noStrike" cap="none" dirty="0" err="1">
                <a:solidFill>
                  <a:srgbClr val="424242"/>
                </a:solidFill>
                <a:latin typeface="Open Sans"/>
                <a:ea typeface="Open Sans"/>
                <a:cs typeface="Open Sans"/>
                <a:sym typeface="Open Sans"/>
              </a:rPr>
              <a:t>hacer</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clic</a:t>
            </a:r>
            <a:r>
              <a:rPr lang="en-US" sz="2400" b="0" i="0" u="none" strike="noStrike" cap="none" dirty="0">
                <a:solidFill>
                  <a:srgbClr val="424242"/>
                </a:solidFill>
                <a:latin typeface="Open Sans"/>
                <a:ea typeface="Open Sans"/>
                <a:cs typeface="Open Sans"/>
                <a:sym typeface="Open Sans"/>
              </a:rPr>
              <a:t> </a:t>
            </a:r>
            <a:r>
              <a:rPr lang="en-US" sz="2400" b="0" i="0" u="none" strike="noStrike" cap="none" dirty="0" err="1">
                <a:solidFill>
                  <a:srgbClr val="424242"/>
                </a:solidFill>
                <a:latin typeface="Open Sans"/>
                <a:ea typeface="Open Sans"/>
                <a:cs typeface="Open Sans"/>
                <a:sym typeface="Open Sans"/>
              </a:rPr>
              <a:t>en</a:t>
            </a:r>
            <a:r>
              <a:rPr lang="en-US" sz="2400" b="0" i="0" u="none" strike="noStrike" cap="none" dirty="0">
                <a:solidFill>
                  <a:srgbClr val="424242"/>
                </a:solidFill>
                <a:latin typeface="Open Sans"/>
                <a:ea typeface="Open Sans"/>
                <a:cs typeface="Open Sans"/>
                <a:sym typeface="Open Sans"/>
              </a:rPr>
              <a:t> la </a:t>
            </a:r>
            <a:r>
              <a:rPr lang="en-US" sz="2400" b="0" i="0" u="none" strike="noStrike" cap="none" dirty="0" err="1">
                <a:solidFill>
                  <a:srgbClr val="424242"/>
                </a:solidFill>
                <a:latin typeface="Open Sans"/>
                <a:ea typeface="Open Sans"/>
                <a:cs typeface="Open Sans"/>
                <a:sym typeface="Open Sans"/>
              </a:rPr>
              <a:t>letra</a:t>
            </a:r>
            <a:r>
              <a:rPr lang="en-US" sz="2400" b="0" i="0" u="none" strike="noStrike" cap="none" dirty="0">
                <a:solidFill>
                  <a:srgbClr val="424242"/>
                </a:solidFill>
                <a:latin typeface="Open Sans"/>
                <a:ea typeface="Open Sans"/>
                <a:cs typeface="Open Sans"/>
                <a:sym typeface="Open Sans"/>
              </a:rPr>
              <a:t> M y</a:t>
            </a:r>
            <a:r>
              <a:rPr lang="en-US" sz="2400" b="0" i="0" u="none" strike="noStrike" cap="none"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a:t>
            </a:r>
            <a:r>
              <a:rPr lang="en-US" sz="2400" b="0" i="0" u="none" strike="noStrike" cap="none" dirty="0" err="1">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seleccionar</a:t>
            </a:r>
            <a:r>
              <a:rPr lang="en-US" sz="2400" b="0" i="0" u="none" strike="noStrike" cap="none"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a:t>
            </a:r>
            <a:r>
              <a:rPr lang="en-US" sz="2400" b="1" i="0" u="none" strike="noStrike" cap="none" dirty="0">
                <a:solidFill>
                  <a:srgbClr val="424242"/>
                </a:solidFill>
                <a:latin typeface="Open Sans"/>
                <a:ea typeface="Open Sans"/>
                <a:cs typeface="Open Sans"/>
                <a:sym typeface="Open Sans"/>
              </a:rPr>
              <a:t>Meteorological Databases</a:t>
            </a:r>
            <a:r>
              <a:rPr lang="en-US" sz="2400" b="0" i="0" u="none" strike="noStrike" cap="none" dirty="0">
                <a:solidFill>
                  <a:srgbClr val="424242"/>
                </a:solidFill>
                <a:latin typeface="Open Sans"/>
                <a:ea typeface="Open Sans"/>
                <a:cs typeface="Open Sans"/>
                <a:sym typeface="Open Sans"/>
              </a:rPr>
              <a:t>.</a:t>
            </a:r>
            <a:endParaRPr sz="2400" b="0" i="0" u="none" strike="noStrike" cap="none" dirty="0">
              <a:solidFill>
                <a:srgbClr val="424242"/>
              </a:solidFill>
              <a:latin typeface="Arial"/>
              <a:ea typeface="Arial"/>
              <a:cs typeface="Arial"/>
              <a:sym typeface="Arial"/>
            </a:endParaRPr>
          </a:p>
        </p:txBody>
      </p:sp>
      <p:pic>
        <p:nvPicPr>
          <p:cNvPr id="365" name="Google Shape;365;p15"/>
          <p:cNvPicPr preferRelativeResize="0"/>
          <p:nvPr/>
        </p:nvPicPr>
        <p:blipFill rotWithShape="1">
          <a:blip r:embed="rId3">
            <a:alphaModFix/>
          </a:blip>
          <a:srcRect/>
          <a:stretch/>
        </p:blipFill>
        <p:spPr>
          <a:xfrm>
            <a:off x="2214828" y="2112579"/>
            <a:ext cx="7762344" cy="263284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Meteorological </a:t>
            </a:r>
            <a:r>
              <a:rPr lang="en-US" sz="3200"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Monographs</a:t>
            </a:r>
            <a:br>
              <a:rPr lang="en-US" sz="3200"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br>
            <a:r>
              <a:rPr lang="en-US" sz="3200"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a:t>
            </a:r>
            <a:r>
              <a:rPr lang="en-US" sz="3200" dirty="0" err="1">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Publicaciones</a:t>
            </a:r>
            <a:r>
              <a:rPr lang="en-US" sz="3200"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AMS)</a:t>
            </a:r>
            <a:endParaRPr sz="3200" dirty="0">
              <a:solidFill>
                <a:srgbClr val="586F7C"/>
              </a:solidFill>
              <a:latin typeface="Open Sans"/>
              <a:ea typeface="Open Sans"/>
              <a:cs typeface="Open Sans"/>
              <a:sym typeface="Open Sans"/>
            </a:endParaRPr>
          </a:p>
        </p:txBody>
      </p:sp>
      <p:sp>
        <p:nvSpPr>
          <p:cNvPr id="372" name="Google Shape;372;p37"/>
          <p:cNvSpPr txBox="1">
            <a:spLocks noGrp="1"/>
          </p:cNvSpPr>
          <p:nvPr>
            <p:ph type="body" idx="1"/>
          </p:nvPr>
        </p:nvSpPr>
        <p:spPr>
          <a:xfrm>
            <a:off x="-1" y="1676028"/>
            <a:ext cx="6898105" cy="3983793"/>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rgbClr val="000000"/>
              </a:buClr>
              <a:buSzPts val="2000"/>
              <a:buChar char="●"/>
            </a:pPr>
            <a:r>
              <a:rPr lang="en-US" sz="2000" dirty="0">
                <a:solidFill>
                  <a:schemeClr val="dk1"/>
                </a:solidFill>
                <a:latin typeface="Open Sans"/>
                <a:ea typeface="Open Sans"/>
                <a:cs typeface="Open Sans"/>
                <a:sym typeface="Open Sans"/>
              </a:rPr>
              <a:t>El </a:t>
            </a:r>
            <a:r>
              <a:rPr lang="en-US" sz="2000" dirty="0" err="1">
                <a:solidFill>
                  <a:schemeClr val="dk1"/>
                </a:solidFill>
                <a:latin typeface="Open Sans"/>
                <a:ea typeface="Open Sans"/>
                <a:cs typeface="Open Sans"/>
                <a:sym typeface="Open Sans"/>
              </a:rPr>
              <a:t>sitio</a:t>
            </a:r>
            <a:r>
              <a:rPr lang="en-US" sz="2000" dirty="0">
                <a:solidFill>
                  <a:schemeClr val="dk1"/>
                </a:solidFill>
                <a:latin typeface="Open Sans"/>
                <a:ea typeface="Open Sans"/>
                <a:cs typeface="Open Sans"/>
                <a:sym typeface="Open Sans"/>
              </a:rPr>
              <a:t> web de la editorial  </a:t>
            </a:r>
            <a:r>
              <a:rPr lang="en-US" sz="2000" dirty="0" err="1">
                <a:solidFill>
                  <a:schemeClr val="dk1"/>
                </a:solidFill>
                <a:latin typeface="Open Sans"/>
                <a:ea typeface="Open Sans"/>
                <a:cs typeface="Open Sans"/>
                <a:sym typeface="Open Sans"/>
              </a:rPr>
              <a:t>permite</a:t>
            </a:r>
            <a:r>
              <a:rPr lang="en-US" sz="2000" dirty="0">
                <a:solidFill>
                  <a:schemeClr val="dk1"/>
                </a:solidFill>
                <a:latin typeface="Open Sans"/>
                <a:ea typeface="Open Sans"/>
                <a:cs typeface="Open Sans"/>
                <a:sym typeface="Open Sans"/>
              </a:rPr>
              <a:t> a </a:t>
            </a:r>
            <a:r>
              <a:rPr lang="en-US" sz="2000" dirty="0" err="1">
                <a:solidFill>
                  <a:schemeClr val="dk1"/>
                </a:solidFill>
                <a:latin typeface="Open Sans"/>
                <a:ea typeface="Open Sans"/>
                <a:cs typeface="Open Sans"/>
                <a:sym typeface="Open Sans"/>
              </a:rPr>
              <a:t>los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usuarios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buscar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contenido</a:t>
            </a:r>
            <a:r>
              <a:rPr lang="en-US" sz="2000" dirty="0">
                <a:solidFill>
                  <a:schemeClr val="dk1"/>
                </a:solidFill>
                <a:latin typeface="Open Sans"/>
                <a:ea typeface="Open Sans"/>
                <a:cs typeface="Open Sans"/>
                <a:sym typeface="Open Sans"/>
              </a:rPr>
              <a:t> a </a:t>
            </a:r>
            <a:r>
              <a:rPr lang="en-US" sz="2000" dirty="0" err="1">
                <a:solidFill>
                  <a:schemeClr val="dk1"/>
                </a:solidFill>
                <a:latin typeface="Open Sans"/>
                <a:ea typeface="Open Sans"/>
                <a:cs typeface="Open Sans"/>
                <a:sym typeface="Open Sans"/>
              </a:rPr>
              <a:t>través</a:t>
            </a:r>
            <a:r>
              <a:rPr lang="en-US" sz="2000" dirty="0">
                <a:solidFill>
                  <a:schemeClr val="dk1"/>
                </a:solidFill>
                <a:latin typeface="Open Sans"/>
                <a:ea typeface="Open Sans"/>
                <a:cs typeface="Open Sans"/>
                <a:sym typeface="Open Sans"/>
              </a:rPr>
              <a:t> del </a:t>
            </a:r>
            <a:r>
              <a:rPr lang="en-US" sz="2000" dirty="0" err="1">
                <a:solidFill>
                  <a:schemeClr val="dk1"/>
                </a:solidFill>
                <a:latin typeface="Open Sans"/>
                <a:ea typeface="Open Sans"/>
                <a:cs typeface="Open Sans"/>
                <a:sym typeface="Open Sans"/>
              </a:rPr>
              <a:t>recuadro</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búsqueda</a:t>
            </a:r>
            <a:r>
              <a:rPr lang="en-US" sz="2000" dirty="0">
                <a:solidFill>
                  <a:schemeClr val="dk1"/>
                </a:solidFill>
                <a:latin typeface="Open Sans"/>
                <a:ea typeface="Open Sans"/>
                <a:cs typeface="Open Sans"/>
                <a:sym typeface="Open Sans"/>
              </a:rPr>
              <a:t> o </a:t>
            </a:r>
            <a:r>
              <a:rPr lang="en-US" sz="2000" dirty="0" err="1">
                <a:solidFill>
                  <a:schemeClr val="dk1"/>
                </a:solidFill>
                <a:latin typeface="Open Sans"/>
                <a:ea typeface="Open Sans"/>
                <a:cs typeface="Open Sans"/>
                <a:sym typeface="Open Sans"/>
              </a:rPr>
              <a:t>bien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usar</a:t>
            </a:r>
            <a:r>
              <a:rPr lang="en-US" sz="2000" dirty="0">
                <a:solidFill>
                  <a:schemeClr val="dk1"/>
                </a:solidFill>
                <a:latin typeface="Open Sans"/>
                <a:ea typeface="Open Sans"/>
                <a:cs typeface="Open Sans"/>
                <a:sym typeface="Open Sans"/>
              </a:rPr>
              <a:t> las </a:t>
            </a:r>
            <a:r>
              <a:rPr lang="en-US" sz="2000" dirty="0" err="1">
                <a:solidFill>
                  <a:schemeClr val="dk1"/>
                </a:solidFill>
                <a:latin typeface="Open Sans"/>
                <a:ea typeface="Open Sans"/>
                <a:cs typeface="Open Sans"/>
                <a:sym typeface="Open Sans"/>
              </a:rPr>
              <a:t>opciones</a:t>
            </a:r>
            <a:r>
              <a:rPr lang="en-US" sz="2000" dirty="0">
                <a:solidFill>
                  <a:schemeClr val="dk1"/>
                </a:solidFill>
                <a:latin typeface="Open Sans"/>
                <a:ea typeface="Open Sans"/>
                <a:cs typeface="Open Sans"/>
                <a:sym typeface="Open Sans"/>
              </a:rPr>
              <a:t> </a:t>
            </a:r>
            <a:r>
              <a:rPr lang="en-US" sz="2000" b="1" dirty="0">
                <a:solidFill>
                  <a:schemeClr val="dk1"/>
                </a:solidFill>
                <a:latin typeface="Open Sans"/>
                <a:ea typeface="Open Sans"/>
                <a:cs typeface="Open Sans"/>
                <a:sym typeface="Open Sans"/>
              </a:rPr>
              <a:t>Journals</a:t>
            </a:r>
            <a:r>
              <a:rPr lang="en-US" sz="2000" dirty="0">
                <a:solidFill>
                  <a:schemeClr val="dk1"/>
                </a:solidFill>
                <a:latin typeface="Open Sans"/>
                <a:ea typeface="Open Sans"/>
                <a:cs typeface="Open Sans"/>
                <a:sym typeface="Open Sans"/>
              </a:rPr>
              <a:t> [</a:t>
            </a:r>
            <a:r>
              <a:rPr lang="en-US" sz="2000" i="1" dirty="0" err="1">
                <a:solidFill>
                  <a:schemeClr val="dk1"/>
                </a:solidFill>
                <a:latin typeface="Open Sans"/>
                <a:ea typeface="Open Sans"/>
                <a:cs typeface="Open Sans"/>
                <a:sym typeface="Open Sans"/>
              </a:rPr>
              <a:t>Revistas</a:t>
            </a:r>
            <a:r>
              <a:rPr lang="en-US" sz="2000" dirty="0">
                <a:solidFill>
                  <a:schemeClr val="dk1"/>
                </a:solidFill>
                <a:latin typeface="Open Sans"/>
                <a:ea typeface="Open Sans"/>
                <a:cs typeface="Open Sans"/>
                <a:sym typeface="Open Sans"/>
              </a:rPr>
              <a:t>] o </a:t>
            </a:r>
            <a:r>
              <a:rPr lang="en-US" sz="2000" b="1" dirty="0">
                <a:solidFill>
                  <a:schemeClr val="dk1"/>
                </a:solidFill>
                <a:latin typeface="Open Sans"/>
                <a:ea typeface="Open Sans"/>
                <a:cs typeface="Open Sans"/>
                <a:sym typeface="Open Sans"/>
              </a:rPr>
              <a:t>Browse</a:t>
            </a:r>
            <a:r>
              <a:rPr lang="en-US" sz="2000" dirty="0">
                <a:solidFill>
                  <a:schemeClr val="dk1"/>
                </a:solidFill>
                <a:latin typeface="Open Sans"/>
                <a:ea typeface="Open Sans"/>
                <a:cs typeface="Open Sans"/>
                <a:sym typeface="Open Sans"/>
              </a:rPr>
              <a:t> [</a:t>
            </a:r>
            <a:r>
              <a:rPr lang="en-US" sz="2000" i="1" dirty="0" err="1">
                <a:solidFill>
                  <a:schemeClr val="dk1"/>
                </a:solidFill>
                <a:latin typeface="Open Sans"/>
                <a:ea typeface="Open Sans"/>
                <a:cs typeface="Open Sans"/>
                <a:sym typeface="Open Sans"/>
              </a:rPr>
              <a:t>Explorar</a:t>
            </a:r>
            <a:r>
              <a:rPr lang="en-US" sz="2000" dirty="0">
                <a:solidFill>
                  <a:schemeClr val="dk1"/>
                </a:solidFill>
                <a:latin typeface="Open Sans"/>
                <a:ea typeface="Open Sans"/>
                <a:cs typeface="Open Sans"/>
                <a:sym typeface="Open Sans"/>
              </a:rPr>
              <a:t>]. </a:t>
            </a:r>
            <a:r>
              <a:rPr lang="en-US" sz="2000" dirty="0" err="1">
                <a:solidFill>
                  <a:srgbClr val="000000"/>
                </a:solidFill>
                <a:latin typeface="Open Sans"/>
                <a:ea typeface="Open Sans"/>
                <a:cs typeface="Open Sans"/>
                <a:sym typeface="Open Sans"/>
              </a:rPr>
              <a:t>Buscar</a:t>
            </a:r>
            <a:r>
              <a:rPr lang="en-US" sz="2000" dirty="0">
                <a:solidFill>
                  <a:srgbClr val="000000"/>
                </a:solidFill>
                <a:latin typeface="Open Sans"/>
                <a:ea typeface="Open Sans"/>
                <a:cs typeface="Open Sans"/>
                <a:sym typeface="Open Sans"/>
              </a:rPr>
              <a:t> </a:t>
            </a:r>
            <a:r>
              <a:rPr lang="en-US" sz="2000" dirty="0" err="1">
                <a:solidFill>
                  <a:srgbClr val="000000"/>
                </a:solidFill>
                <a:latin typeface="Open Sans"/>
                <a:ea typeface="Open Sans"/>
                <a:cs typeface="Open Sans"/>
                <a:sym typeface="Open Sans"/>
              </a:rPr>
              <a:t>en</a:t>
            </a:r>
            <a:r>
              <a:rPr lang="en-US" sz="2000" dirty="0">
                <a:solidFill>
                  <a:srgbClr val="000000"/>
                </a:solidFill>
                <a:latin typeface="Open Sans"/>
                <a:ea typeface="Open Sans"/>
                <a:cs typeface="Open Sans"/>
                <a:sym typeface="Open Sans"/>
              </a:rPr>
              <a:t> el </a:t>
            </a:r>
            <a:r>
              <a:rPr lang="en-US" sz="2000" dirty="0" err="1">
                <a:solidFill>
                  <a:srgbClr val="000000"/>
                </a:solidFill>
                <a:latin typeface="Open Sans"/>
                <a:ea typeface="Open Sans"/>
                <a:cs typeface="Open Sans"/>
                <a:sym typeface="Open Sans"/>
              </a:rPr>
              <a:t>recuadro</a:t>
            </a:r>
            <a:r>
              <a:rPr lang="en-US" sz="2000" dirty="0">
                <a:solidFill>
                  <a:srgbClr val="000000"/>
                </a:solidFill>
                <a:latin typeface="Open Sans"/>
                <a:ea typeface="Open Sans"/>
                <a:cs typeface="Open Sans"/>
                <a:sym typeface="Open Sans"/>
              </a:rPr>
              <a:t> </a:t>
            </a:r>
            <a:r>
              <a:rPr lang="en-US" sz="2000" dirty="0" err="1">
                <a:solidFill>
                  <a:srgbClr val="000000"/>
                </a:solidFill>
                <a:latin typeface="Open Sans"/>
                <a:ea typeface="Open Sans"/>
                <a:cs typeface="Open Sans"/>
                <a:sym typeface="Open Sans"/>
              </a:rPr>
              <a:t>recupera</a:t>
            </a:r>
            <a:r>
              <a:rPr lang="en-US" sz="2000" dirty="0">
                <a:solidFill>
                  <a:srgbClr val="000000"/>
                </a:solidFill>
                <a:latin typeface="Open Sans"/>
                <a:ea typeface="Open Sans"/>
                <a:cs typeface="Open Sans"/>
                <a:sym typeface="Open Sans"/>
              </a:rPr>
              <a:t> </a:t>
            </a:r>
            <a:r>
              <a:rPr lang="en-US" sz="2000" dirty="0" err="1">
                <a:solidFill>
                  <a:srgbClr val="000000"/>
                </a:solidFill>
                <a:latin typeface="Open Sans"/>
                <a:ea typeface="Open Sans"/>
                <a:cs typeface="Open Sans"/>
                <a:sym typeface="Open Sans"/>
              </a:rPr>
              <a:t>resultados</a:t>
            </a:r>
            <a:r>
              <a:rPr lang="en-US" sz="2000" dirty="0">
                <a:solidFill>
                  <a:srgbClr val="000000"/>
                </a:solidFill>
                <a:latin typeface="Open Sans"/>
                <a:ea typeface="Open Sans"/>
                <a:cs typeface="Open Sans"/>
                <a:sym typeface="Open Sans"/>
              </a:rPr>
              <a:t> de </a:t>
            </a:r>
            <a:r>
              <a:rPr lang="en-US" sz="2000" dirty="0" err="1">
                <a:solidFill>
                  <a:srgbClr val="000000"/>
                </a:solidFill>
                <a:latin typeface="Open Sans"/>
                <a:ea typeface="Open Sans"/>
                <a:cs typeface="Open Sans"/>
                <a:sym typeface="Open Sans"/>
              </a:rPr>
              <a:t>todas</a:t>
            </a:r>
            <a:r>
              <a:rPr lang="en-US" sz="2000" dirty="0">
                <a:solidFill>
                  <a:srgbClr val="000000"/>
                </a:solidFill>
                <a:latin typeface="Open Sans"/>
                <a:ea typeface="Open Sans"/>
                <a:cs typeface="Open Sans"/>
                <a:sym typeface="Open Sans"/>
              </a:rPr>
              <a:t> las </a:t>
            </a:r>
            <a:r>
              <a:rPr lang="en-US" sz="2000" dirty="0" err="1">
                <a:solidFill>
                  <a:srgbClr val="000000"/>
                </a:solidFill>
                <a:latin typeface="Open Sans"/>
                <a:ea typeface="Open Sans"/>
                <a:cs typeface="Open Sans"/>
                <a:sym typeface="Open Sans"/>
              </a:rPr>
              <a:t>revistas</a:t>
            </a:r>
            <a:r>
              <a:rPr lang="en-US" sz="2000" dirty="0">
                <a:solidFill>
                  <a:srgbClr val="000000"/>
                </a:solidFill>
                <a:latin typeface="Open Sans"/>
                <a:ea typeface="Open Sans"/>
                <a:cs typeface="Open Sans"/>
                <a:sym typeface="Open Sans"/>
              </a:rPr>
              <a:t> AMS.</a:t>
            </a:r>
            <a:endParaRPr dirty="0">
              <a:solidFill>
                <a:srgbClr val="595959"/>
              </a:solidFill>
            </a:endParaRPr>
          </a:p>
          <a:p>
            <a:pPr marL="469900" lvl="0" indent="-342900" algn="l" rtl="0">
              <a:lnSpc>
                <a:spcPct val="100000"/>
              </a:lnSpc>
              <a:spcBef>
                <a:spcPts val="1000"/>
              </a:spcBef>
              <a:spcAft>
                <a:spcPts val="0"/>
              </a:spcAft>
              <a:buClr>
                <a:schemeClr val="dk1"/>
              </a:buClr>
              <a:buSzPts val="2000"/>
              <a:buChar char="●"/>
            </a:pPr>
            <a:r>
              <a:rPr lang="en-US" sz="2000" b="1" dirty="0">
                <a:solidFill>
                  <a:schemeClr val="dk1"/>
                </a:solidFill>
                <a:latin typeface="Open Sans"/>
                <a:ea typeface="Open Sans"/>
                <a:cs typeface="Open Sans"/>
                <a:sym typeface="Open Sans"/>
              </a:rPr>
              <a:t>AMS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tiene</a:t>
            </a:r>
            <a:r>
              <a:rPr lang="en-US" sz="2000" dirty="0">
                <a:solidFill>
                  <a:schemeClr val="dk1"/>
                </a:solidFill>
                <a:latin typeface="Open Sans"/>
                <a:ea typeface="Open Sans"/>
                <a:cs typeface="Open Sans"/>
                <a:sym typeface="Open Sans"/>
              </a:rPr>
              <a:t> 14 </a:t>
            </a:r>
            <a:r>
              <a:rPr lang="en-US" sz="2000" dirty="0" err="1">
                <a:solidFill>
                  <a:schemeClr val="dk1"/>
                </a:solidFill>
                <a:latin typeface="Open Sans"/>
                <a:ea typeface="Open Sans"/>
                <a:cs typeface="Open Sans"/>
                <a:sym typeface="Open Sans"/>
              </a:rPr>
              <a:t>revistas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el </a:t>
            </a:r>
            <a:r>
              <a:rPr lang="en-US" sz="2000" dirty="0" err="1">
                <a:solidFill>
                  <a:schemeClr val="dk1"/>
                </a:solidFill>
                <a:latin typeface="Open Sans"/>
                <a:ea typeface="Open Sans"/>
                <a:cs typeface="Open Sans"/>
                <a:sym typeface="Open Sans"/>
              </a:rPr>
              <a:t>mismo</a:t>
            </a:r>
            <a:r>
              <a:rPr lang="en-US" sz="2000" dirty="0">
                <a:solidFill>
                  <a:schemeClr val="dk1"/>
                </a:solidFill>
                <a:latin typeface="Open Sans"/>
                <a:ea typeface="Open Sans"/>
                <a:cs typeface="Open Sans"/>
                <a:sym typeface="Open Sans"/>
              </a:rPr>
              <a:t> portal e </a:t>
            </a:r>
            <a:r>
              <a:rPr lang="en-US" sz="2000" dirty="0" err="1">
                <a:solidFill>
                  <a:schemeClr val="dk1"/>
                </a:solidFill>
                <a:latin typeface="Open Sans"/>
                <a:ea typeface="Open Sans"/>
                <a:cs typeface="Open Sans"/>
                <a:sym typeface="Open Sans"/>
              </a:rPr>
              <a:t>incluye</a:t>
            </a:r>
            <a:r>
              <a:rPr lang="en-US" sz="2000" dirty="0">
                <a:solidFill>
                  <a:schemeClr val="dk1"/>
                </a:solidFill>
                <a:latin typeface="Open Sans"/>
                <a:ea typeface="Open Sans"/>
                <a:cs typeface="Open Sans"/>
                <a:sym typeface="Open Sans"/>
              </a:rPr>
              <a:t> Meteorological Monographs.</a:t>
            </a:r>
            <a:endParaRPr dirty="0"/>
          </a:p>
          <a:p>
            <a:pPr marL="469900" lvl="0" indent="-342900" algn="l" rtl="0">
              <a:lnSpc>
                <a:spcPct val="100000"/>
              </a:lnSpc>
              <a:spcBef>
                <a:spcPts val="1000"/>
              </a:spcBef>
              <a:spcAft>
                <a:spcPts val="0"/>
              </a:spcAft>
              <a:buClr>
                <a:schemeClr val="dk1"/>
              </a:buClr>
              <a:buSzPts val="2000"/>
              <a:buChar char="●"/>
            </a:pP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b="1" dirty="0">
                <a:solidFill>
                  <a:schemeClr val="dk1"/>
                </a:solidFill>
                <a:latin typeface="Open Sans"/>
                <a:ea typeface="Open Sans"/>
                <a:cs typeface="Open Sans"/>
                <a:sym typeface="Open Sans"/>
              </a:rPr>
              <a:t>Journals</a:t>
            </a:r>
            <a:r>
              <a:rPr lang="en-US" sz="2000" dirty="0">
                <a:solidFill>
                  <a:schemeClr val="dk1"/>
                </a:solidFill>
                <a:latin typeface="Open Sans"/>
                <a:ea typeface="Open Sans"/>
                <a:cs typeface="Open Sans"/>
                <a:sym typeface="Open Sans"/>
              </a:rPr>
              <a:t> se </a:t>
            </a:r>
            <a:r>
              <a:rPr lang="en-US" sz="2000" dirty="0" err="1">
                <a:solidFill>
                  <a:schemeClr val="dk1"/>
                </a:solidFill>
                <a:latin typeface="Open Sans"/>
                <a:ea typeface="Open Sans"/>
                <a:cs typeface="Open Sans"/>
                <a:sym typeface="Open Sans"/>
              </a:rPr>
              <a:t>pueden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hacer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búsquedas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específicas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por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cada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título</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revista</a:t>
            </a:r>
            <a:endParaRPr sz="2000" dirty="0">
              <a:solidFill>
                <a:schemeClr val="dk1"/>
              </a:solidFill>
              <a:latin typeface="Open Sans"/>
              <a:ea typeface="Open Sans"/>
              <a:cs typeface="Open Sans"/>
              <a:sym typeface="Open Sans"/>
            </a:endParaRPr>
          </a:p>
          <a:p>
            <a:pPr marL="469900" lvl="0" indent="-342900" algn="l" rtl="0">
              <a:lnSpc>
                <a:spcPct val="100000"/>
              </a:lnSpc>
              <a:spcBef>
                <a:spcPts val="1000"/>
              </a:spcBef>
              <a:spcAft>
                <a:spcPts val="0"/>
              </a:spcAft>
              <a:buClr>
                <a:schemeClr val="dk1"/>
              </a:buClr>
              <a:buSzPts val="2000"/>
              <a:buChar char="●"/>
            </a:pP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b="1" dirty="0">
                <a:solidFill>
                  <a:schemeClr val="dk1"/>
                </a:solidFill>
                <a:latin typeface="Open Sans"/>
                <a:ea typeface="Open Sans"/>
                <a:cs typeface="Open Sans"/>
                <a:sym typeface="Open Sans"/>
              </a:rPr>
              <a:t>Browse</a:t>
            </a:r>
            <a:r>
              <a:rPr lang="en-US" sz="2000" dirty="0">
                <a:solidFill>
                  <a:schemeClr val="dk1"/>
                </a:solidFill>
                <a:latin typeface="Open Sans"/>
                <a:ea typeface="Open Sans"/>
                <a:cs typeface="Open Sans"/>
                <a:sym typeface="Open Sans"/>
              </a:rPr>
              <a:t> se </a:t>
            </a:r>
            <a:r>
              <a:rPr lang="en-US" sz="2000" dirty="0" err="1">
                <a:solidFill>
                  <a:schemeClr val="dk1"/>
                </a:solidFill>
                <a:latin typeface="Open Sans"/>
                <a:ea typeface="Open Sans"/>
                <a:cs typeface="Open Sans"/>
                <a:sym typeface="Open Sans"/>
              </a:rPr>
              <a:t>puede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buscar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cada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uno</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los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títulos</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revista</a:t>
            </a:r>
            <a:r>
              <a:rPr lang="en-US" sz="2000" dirty="0">
                <a:solidFill>
                  <a:schemeClr val="dk1"/>
                </a:solidFill>
                <a:latin typeface="Open Sans"/>
                <a:ea typeface="Open Sans"/>
                <a:cs typeface="Open Sans"/>
                <a:sym typeface="Open Sans"/>
              </a:rPr>
              <a:t> y </a:t>
            </a:r>
            <a:r>
              <a:rPr lang="en-US" sz="2000" dirty="0" err="1">
                <a:solidFill>
                  <a:schemeClr val="dk1"/>
                </a:solidFill>
                <a:latin typeface="Open Sans"/>
                <a:ea typeface="Open Sans"/>
                <a:cs typeface="Open Sans"/>
                <a:sym typeface="Open Sans"/>
              </a:rPr>
              <a:t>refinar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los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resultados</a:t>
            </a:r>
            <a:r>
              <a:rPr lang="en-US" sz="2000" dirty="0">
                <a:solidFill>
                  <a:schemeClr val="dk1"/>
                </a:solidFill>
                <a:latin typeface="Open Sans"/>
                <a:ea typeface="Open Sans"/>
                <a:cs typeface="Open Sans"/>
                <a:sym typeface="Open Sans"/>
              </a:rPr>
              <a:t>.</a:t>
            </a:r>
            <a:endParaRPr sz="2000" dirty="0">
              <a:solidFill>
                <a:schemeClr val="dk1"/>
              </a:solidFill>
              <a:latin typeface="Open Sans"/>
              <a:ea typeface="Open Sans"/>
              <a:cs typeface="Open Sans"/>
              <a:sym typeface="Open Sans"/>
            </a:endParaRPr>
          </a:p>
          <a:p>
            <a:pPr marL="469900" lvl="0" indent="-215900" algn="l"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p:txBody>
      </p:sp>
      <p:pic>
        <p:nvPicPr>
          <p:cNvPr id="373" name="Google Shape;373;p37"/>
          <p:cNvPicPr preferRelativeResize="0"/>
          <p:nvPr/>
        </p:nvPicPr>
        <p:blipFill rotWithShape="1">
          <a:blip r:embed="rId3">
            <a:alphaModFix/>
          </a:blip>
          <a:srcRect/>
          <a:stretch/>
        </p:blipFill>
        <p:spPr>
          <a:xfrm>
            <a:off x="7110276" y="1702673"/>
            <a:ext cx="4908332" cy="4240924"/>
          </a:xfrm>
          <a:prstGeom prst="rect">
            <a:avLst/>
          </a:prstGeom>
          <a:noFill/>
          <a:ln>
            <a:noFill/>
          </a:ln>
        </p:spPr>
      </p:pic>
      <p:sp>
        <p:nvSpPr>
          <p:cNvPr id="374" name="Google Shape;374;p37"/>
          <p:cNvSpPr/>
          <p:nvPr/>
        </p:nvSpPr>
        <p:spPr>
          <a:xfrm>
            <a:off x="9096703" y="1797269"/>
            <a:ext cx="867104" cy="44143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5" name="Google Shape;375;p37"/>
          <p:cNvSpPr/>
          <p:nvPr/>
        </p:nvSpPr>
        <p:spPr>
          <a:xfrm>
            <a:off x="7309944" y="5675582"/>
            <a:ext cx="2827284" cy="25224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6" name="Google Shape;376;p37"/>
          <p:cNvSpPr txBox="1"/>
          <p:nvPr/>
        </p:nvSpPr>
        <p:spPr>
          <a:xfrm>
            <a:off x="110359" y="5990889"/>
            <a:ext cx="1190824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err="1">
                <a:solidFill>
                  <a:schemeClr val="dk1"/>
                </a:solidFill>
                <a:latin typeface="Open Sans"/>
                <a:ea typeface="Open Sans"/>
                <a:cs typeface="Open Sans"/>
                <a:sym typeface="Open Sans"/>
              </a:rPr>
              <a:t>En</a:t>
            </a:r>
            <a:r>
              <a:rPr lang="en-US" sz="1800" b="0" i="0" u="none" strike="noStrike" cap="none" dirty="0">
                <a:solidFill>
                  <a:schemeClr val="dk1"/>
                </a:solidFill>
                <a:latin typeface="Open Sans"/>
                <a:ea typeface="Open Sans"/>
                <a:cs typeface="Open Sans"/>
                <a:sym typeface="Open Sans"/>
              </a:rPr>
              <a:t> la parte inferior se </a:t>
            </a:r>
            <a:r>
              <a:rPr lang="en-US" sz="1800" b="0" i="0" u="none" strike="noStrike" cap="none" dirty="0" err="1">
                <a:solidFill>
                  <a:schemeClr val="dk1"/>
                </a:solidFill>
                <a:latin typeface="Open Sans"/>
                <a:ea typeface="Open Sans"/>
                <a:cs typeface="Open Sans"/>
                <a:sym typeface="Open Sans"/>
              </a:rPr>
              <a:t>puede</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buscar</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por</a:t>
            </a:r>
            <a:r>
              <a:rPr lang="en-US" sz="1800" b="0" i="0" u="none" strike="noStrike" cap="none" dirty="0">
                <a:solidFill>
                  <a:schemeClr val="dk1"/>
                </a:solidFill>
                <a:latin typeface="Open Sans"/>
                <a:ea typeface="Open Sans"/>
                <a:cs typeface="Open Sans"/>
                <a:sym typeface="Open Sans"/>
              </a:rPr>
              <a:t> </a:t>
            </a:r>
            <a:r>
              <a:rPr lang="en-US" sz="1800" b="1" i="0" u="none" strike="noStrike" cap="none" dirty="0">
                <a:solidFill>
                  <a:schemeClr val="dk1"/>
                </a:solidFill>
                <a:latin typeface="Open Sans"/>
                <a:ea typeface="Open Sans"/>
                <a:cs typeface="Open Sans"/>
                <a:sym typeface="Open Sans"/>
              </a:rPr>
              <a:t>Early Online Releases </a:t>
            </a:r>
            <a:r>
              <a:rPr lang="en-US" sz="1800" b="0" i="0" u="none" strike="noStrike" cap="none" dirty="0">
                <a:solidFill>
                  <a:schemeClr val="dk1"/>
                </a:solidFill>
                <a:latin typeface="Open Sans"/>
                <a:ea typeface="Open Sans"/>
                <a:cs typeface="Open Sans"/>
                <a:sym typeface="Open Sans"/>
              </a:rPr>
              <a:t>[</a:t>
            </a:r>
            <a:r>
              <a:rPr lang="en-US" sz="1800" b="0" i="1" u="none" strike="noStrike" cap="none" dirty="0" err="1">
                <a:solidFill>
                  <a:schemeClr val="dk1"/>
                </a:solidFill>
                <a:latin typeface="Open Sans"/>
                <a:ea typeface="Open Sans"/>
                <a:cs typeface="Open Sans"/>
                <a:sym typeface="Open Sans"/>
              </a:rPr>
              <a:t>Lanzamientos</a:t>
            </a:r>
            <a:r>
              <a:rPr lang="en-US" sz="1800" b="0" i="1" u="none" strike="noStrike" cap="none" dirty="0">
                <a:solidFill>
                  <a:schemeClr val="dk1"/>
                </a:solidFill>
                <a:latin typeface="Open Sans"/>
                <a:ea typeface="Open Sans"/>
                <a:cs typeface="Open Sans"/>
                <a:sym typeface="Open Sans"/>
              </a:rPr>
              <a:t> </a:t>
            </a:r>
            <a:r>
              <a:rPr lang="en-US" sz="1800" b="0" i="1" u="none" strike="noStrike" cap="none" dirty="0" err="1">
                <a:solidFill>
                  <a:schemeClr val="dk1"/>
                </a:solidFill>
                <a:latin typeface="Open Sans"/>
                <a:ea typeface="Open Sans"/>
                <a:cs typeface="Open Sans"/>
                <a:sym typeface="Open Sans"/>
              </a:rPr>
              <a:t>tempranos</a:t>
            </a:r>
            <a:r>
              <a:rPr lang="en-US" sz="1800" b="0" i="0" u="none" strike="noStrike" cap="none" dirty="0">
                <a:solidFill>
                  <a:schemeClr val="dk1"/>
                </a:solidFill>
                <a:latin typeface="Open Sans"/>
                <a:ea typeface="Open Sans"/>
                <a:cs typeface="Open Sans"/>
                <a:sym typeface="Open Sans"/>
              </a:rPr>
              <a:t>], </a:t>
            </a:r>
            <a:r>
              <a:rPr lang="en-US" sz="1800" b="1" i="0" u="none" strike="noStrike" cap="none" dirty="0">
                <a:solidFill>
                  <a:schemeClr val="dk1"/>
                </a:solidFill>
                <a:latin typeface="Open Sans"/>
                <a:ea typeface="Open Sans"/>
                <a:cs typeface="Open Sans"/>
                <a:sym typeface="Open Sans"/>
              </a:rPr>
              <a:t>Latest issue </a:t>
            </a:r>
            <a:r>
              <a:rPr lang="en-US" sz="1800" b="0" i="0" u="none" strike="noStrike" cap="none" dirty="0">
                <a:solidFill>
                  <a:schemeClr val="dk1"/>
                </a:solidFill>
                <a:latin typeface="Open Sans"/>
                <a:ea typeface="Open Sans"/>
                <a:cs typeface="Open Sans"/>
                <a:sym typeface="Open Sans"/>
              </a:rPr>
              <a:t>[</a:t>
            </a:r>
            <a:r>
              <a:rPr lang="en-US" sz="1800" b="0" i="1" u="none" strike="noStrike" cap="none" dirty="0">
                <a:solidFill>
                  <a:schemeClr val="dk1"/>
                </a:solidFill>
                <a:latin typeface="Open Sans"/>
                <a:ea typeface="Open Sans"/>
                <a:cs typeface="Open Sans"/>
                <a:sym typeface="Open Sans"/>
              </a:rPr>
              <a:t>Ultimo </a:t>
            </a:r>
            <a:r>
              <a:rPr lang="en-US" sz="1800" b="0" i="1" u="none" strike="noStrike" cap="none" dirty="0" err="1">
                <a:solidFill>
                  <a:schemeClr val="dk1"/>
                </a:solidFill>
                <a:latin typeface="Open Sans"/>
                <a:ea typeface="Open Sans"/>
                <a:cs typeface="Open Sans"/>
                <a:sym typeface="Open Sans"/>
              </a:rPr>
              <a:t>número</a:t>
            </a:r>
            <a:r>
              <a:rPr lang="en-US" sz="1800" b="0" i="0" u="none" strike="noStrike" cap="none" dirty="0">
                <a:solidFill>
                  <a:schemeClr val="dk1"/>
                </a:solidFill>
                <a:latin typeface="Open Sans"/>
                <a:ea typeface="Open Sans"/>
                <a:cs typeface="Open Sans"/>
                <a:sym typeface="Open Sans"/>
              </a:rPr>
              <a:t>], </a:t>
            </a:r>
            <a:r>
              <a:rPr lang="en-US" sz="1800" b="1" i="0" u="none" strike="noStrike" cap="none" dirty="0">
                <a:solidFill>
                  <a:schemeClr val="dk1"/>
                </a:solidFill>
                <a:latin typeface="Open Sans"/>
                <a:ea typeface="Open Sans"/>
                <a:cs typeface="Open Sans"/>
                <a:sym typeface="Open Sans"/>
              </a:rPr>
              <a:t>All volume and issues </a:t>
            </a:r>
            <a:r>
              <a:rPr lang="en-US" sz="1800" b="0" i="0" u="none" strike="noStrike" cap="none" dirty="0">
                <a:solidFill>
                  <a:schemeClr val="dk1"/>
                </a:solidFill>
                <a:latin typeface="Open Sans"/>
                <a:ea typeface="Open Sans"/>
                <a:cs typeface="Open Sans"/>
                <a:sym typeface="Open Sans"/>
              </a:rPr>
              <a:t>[</a:t>
            </a:r>
            <a:r>
              <a:rPr lang="en-US" sz="1800" b="0" i="1" u="none" strike="noStrike" cap="none" dirty="0" err="1">
                <a:solidFill>
                  <a:schemeClr val="dk1"/>
                </a:solidFill>
                <a:latin typeface="Open Sans"/>
                <a:ea typeface="Open Sans"/>
                <a:cs typeface="Open Sans"/>
                <a:sym typeface="Open Sans"/>
              </a:rPr>
              <a:t>Todos</a:t>
            </a:r>
            <a:r>
              <a:rPr lang="en-US" sz="1800" b="0" i="1" u="none" strike="noStrike" cap="none" dirty="0">
                <a:solidFill>
                  <a:schemeClr val="dk1"/>
                </a:solidFill>
                <a:latin typeface="Open Sans"/>
                <a:ea typeface="Open Sans"/>
                <a:cs typeface="Open Sans"/>
                <a:sym typeface="Open Sans"/>
              </a:rPr>
              <a:t> </a:t>
            </a:r>
            <a:r>
              <a:rPr lang="en-US" sz="1800" b="0" i="1" u="none" strike="noStrike" cap="none" dirty="0" err="1">
                <a:solidFill>
                  <a:schemeClr val="dk1"/>
                </a:solidFill>
                <a:latin typeface="Open Sans"/>
                <a:ea typeface="Open Sans"/>
                <a:cs typeface="Open Sans"/>
                <a:sym typeface="Open Sans"/>
              </a:rPr>
              <a:t>los</a:t>
            </a:r>
            <a:r>
              <a:rPr lang="en-US" sz="1800" b="0" i="1" u="none" strike="noStrike" cap="none" dirty="0">
                <a:solidFill>
                  <a:schemeClr val="dk1"/>
                </a:solidFill>
                <a:latin typeface="Open Sans"/>
                <a:ea typeface="Open Sans"/>
                <a:cs typeface="Open Sans"/>
                <a:sym typeface="Open Sans"/>
              </a:rPr>
              <a:t> </a:t>
            </a:r>
            <a:r>
              <a:rPr lang="en-US" sz="1800" b="0" i="1" u="none" strike="noStrike" cap="none" dirty="0" err="1">
                <a:solidFill>
                  <a:schemeClr val="dk1"/>
                </a:solidFill>
                <a:latin typeface="Open Sans"/>
                <a:ea typeface="Open Sans"/>
                <a:cs typeface="Open Sans"/>
                <a:sym typeface="Open Sans"/>
              </a:rPr>
              <a:t>volúmenes</a:t>
            </a:r>
            <a:r>
              <a:rPr lang="en-US" sz="1800" b="0" i="1" u="none" strike="noStrike" cap="none" dirty="0">
                <a:solidFill>
                  <a:schemeClr val="dk1"/>
                </a:solidFill>
                <a:latin typeface="Open Sans"/>
                <a:ea typeface="Open Sans"/>
                <a:cs typeface="Open Sans"/>
                <a:sym typeface="Open Sans"/>
              </a:rPr>
              <a:t> y </a:t>
            </a:r>
            <a:r>
              <a:rPr lang="en-US" sz="1800" b="0" i="1" u="none" strike="noStrike" cap="none" dirty="0" err="1">
                <a:solidFill>
                  <a:schemeClr val="dk1"/>
                </a:solidFill>
                <a:latin typeface="Open Sans"/>
                <a:ea typeface="Open Sans"/>
                <a:cs typeface="Open Sans"/>
                <a:sym typeface="Open Sans"/>
              </a:rPr>
              <a:t>números</a:t>
            </a:r>
            <a:r>
              <a:rPr lang="en-US" sz="1800" b="0" i="0" u="none" strike="noStrike" cap="none" dirty="0">
                <a:solidFill>
                  <a:schemeClr val="dk1"/>
                </a:solidFill>
                <a:latin typeface="Open Sans"/>
                <a:ea typeface="Open Sans"/>
                <a:cs typeface="Open Sans"/>
                <a:sym typeface="Open Sans"/>
              </a:rPr>
              <a:t>], </a:t>
            </a:r>
            <a:r>
              <a:rPr lang="en-US" sz="1800" b="1" i="0" u="none" strike="noStrike" cap="none" dirty="0">
                <a:solidFill>
                  <a:schemeClr val="dk1"/>
                </a:solidFill>
                <a:latin typeface="Open Sans"/>
                <a:ea typeface="Open Sans"/>
                <a:cs typeface="Open Sans"/>
                <a:sym typeface="Open Sans"/>
              </a:rPr>
              <a:t>Most cited </a:t>
            </a:r>
            <a:r>
              <a:rPr lang="en-US" sz="1800" b="0" i="0" u="none" strike="noStrike" cap="none" dirty="0">
                <a:solidFill>
                  <a:schemeClr val="dk1"/>
                </a:solidFill>
                <a:latin typeface="Open Sans"/>
                <a:ea typeface="Open Sans"/>
                <a:cs typeface="Open Sans"/>
                <a:sym typeface="Open Sans"/>
              </a:rPr>
              <a:t>[</a:t>
            </a:r>
            <a:r>
              <a:rPr lang="en-US" sz="1800" b="0" i="1" u="none" strike="noStrike" cap="none" dirty="0" err="1">
                <a:solidFill>
                  <a:schemeClr val="dk1"/>
                </a:solidFill>
                <a:latin typeface="Open Sans"/>
                <a:ea typeface="Open Sans"/>
                <a:cs typeface="Open Sans"/>
                <a:sym typeface="Open Sans"/>
              </a:rPr>
              <a:t>Más</a:t>
            </a:r>
            <a:r>
              <a:rPr lang="en-US" sz="1800" b="0" i="1" u="none" strike="noStrike" cap="none" dirty="0">
                <a:solidFill>
                  <a:schemeClr val="dk1"/>
                </a:solidFill>
                <a:latin typeface="Open Sans"/>
                <a:ea typeface="Open Sans"/>
                <a:cs typeface="Open Sans"/>
                <a:sym typeface="Open Sans"/>
              </a:rPr>
              <a:t> </a:t>
            </a:r>
            <a:r>
              <a:rPr lang="en-US" sz="1800" b="0" i="1" u="none" strike="noStrike" cap="none" dirty="0" err="1">
                <a:solidFill>
                  <a:schemeClr val="dk1"/>
                </a:solidFill>
                <a:latin typeface="Open Sans"/>
                <a:ea typeface="Open Sans"/>
                <a:cs typeface="Open Sans"/>
                <a:sym typeface="Open Sans"/>
              </a:rPr>
              <a:t>citados</a:t>
            </a:r>
            <a:r>
              <a:rPr lang="en-US" sz="1800" b="0" i="0" u="none" strike="noStrike" cap="none" dirty="0">
                <a:solidFill>
                  <a:schemeClr val="dk1"/>
                </a:solidFill>
                <a:latin typeface="Open Sans"/>
                <a:ea typeface="Open Sans"/>
                <a:cs typeface="Open Sans"/>
                <a:sym typeface="Open Sans"/>
              </a:rPr>
              <a:t>], </a:t>
            </a:r>
            <a:r>
              <a:rPr lang="en-US" sz="1800" b="1" i="0" u="none" strike="noStrike" cap="none" dirty="0">
                <a:solidFill>
                  <a:schemeClr val="dk1"/>
                </a:solidFill>
                <a:latin typeface="Open Sans"/>
                <a:ea typeface="Open Sans"/>
                <a:cs typeface="Open Sans"/>
                <a:sym typeface="Open Sans"/>
              </a:rPr>
              <a:t>Most read </a:t>
            </a:r>
            <a:r>
              <a:rPr lang="en-US" sz="1800" b="0" i="0" u="none" strike="noStrike" cap="none" dirty="0">
                <a:solidFill>
                  <a:schemeClr val="dk1"/>
                </a:solidFill>
                <a:latin typeface="Open Sans"/>
                <a:ea typeface="Open Sans"/>
                <a:cs typeface="Open Sans"/>
                <a:sym typeface="Open Sans"/>
              </a:rPr>
              <a:t>[</a:t>
            </a:r>
            <a:r>
              <a:rPr lang="en-US" sz="1800" b="0" i="1" u="none" strike="noStrike" cap="none" dirty="0" err="1">
                <a:solidFill>
                  <a:schemeClr val="dk1"/>
                </a:solidFill>
                <a:latin typeface="Open Sans"/>
                <a:ea typeface="Open Sans"/>
                <a:cs typeface="Open Sans"/>
                <a:sym typeface="Open Sans"/>
              </a:rPr>
              <a:t>Más</a:t>
            </a:r>
            <a:r>
              <a:rPr lang="en-US" sz="1800" b="0" i="1" u="none" strike="noStrike" cap="none" dirty="0">
                <a:solidFill>
                  <a:schemeClr val="dk1"/>
                </a:solidFill>
                <a:latin typeface="Open Sans"/>
                <a:ea typeface="Open Sans"/>
                <a:cs typeface="Open Sans"/>
                <a:sym typeface="Open Sans"/>
              </a:rPr>
              <a:t> </a:t>
            </a:r>
            <a:r>
              <a:rPr lang="en-US" sz="1800" b="0" i="1" u="none" strike="noStrike" cap="none" dirty="0" err="1">
                <a:solidFill>
                  <a:schemeClr val="dk1"/>
                </a:solidFill>
                <a:latin typeface="Open Sans"/>
                <a:ea typeface="Open Sans"/>
                <a:cs typeface="Open Sans"/>
                <a:sym typeface="Open Sans"/>
              </a:rPr>
              <a:t>leídos</a:t>
            </a:r>
            <a:r>
              <a:rPr lang="en-US" sz="1800" b="0" i="0" u="none" strike="noStrike" cap="none" dirty="0">
                <a:solidFill>
                  <a:schemeClr val="dk1"/>
                </a:solidFill>
                <a:latin typeface="Open Sans"/>
                <a:ea typeface="Open Sans"/>
                <a:cs typeface="Open Sans"/>
                <a:sym typeface="Open Sans"/>
              </a:rPr>
              <a:t>]</a:t>
            </a:r>
            <a:endParaRPr sz="18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2"/>
          <p:cNvSpPr txBox="1">
            <a:spLocks noGrp="1"/>
          </p:cNvSpPr>
          <p:nvPr>
            <p:ph type="title"/>
          </p:nvPr>
        </p:nvSpPr>
        <p:spPr>
          <a:xfrm>
            <a:off x="0" y="437222"/>
            <a:ext cx="8165432"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Meteorological Monographs  </a:t>
            </a:r>
            <a:endParaRPr sz="3600">
              <a:solidFill>
                <a:srgbClr val="586F7C"/>
              </a:solidFill>
              <a:latin typeface="Open Sans"/>
              <a:ea typeface="Open Sans"/>
              <a:cs typeface="Open Sans"/>
              <a:sym typeface="Open Sans"/>
            </a:endParaRPr>
          </a:p>
        </p:txBody>
      </p:sp>
      <p:grpSp>
        <p:nvGrpSpPr>
          <p:cNvPr id="383" name="Google Shape;383;p42"/>
          <p:cNvGrpSpPr/>
          <p:nvPr/>
        </p:nvGrpSpPr>
        <p:grpSpPr>
          <a:xfrm>
            <a:off x="1299410" y="2119636"/>
            <a:ext cx="9416716" cy="4255019"/>
            <a:chOff x="0" y="2079"/>
            <a:chExt cx="9416716" cy="4255019"/>
          </a:xfrm>
        </p:grpSpPr>
        <p:cxnSp>
          <p:nvCxnSpPr>
            <p:cNvPr id="384" name="Google Shape;384;p42"/>
            <p:cNvCxnSpPr/>
            <p:nvPr/>
          </p:nvCxnSpPr>
          <p:spPr>
            <a:xfrm>
              <a:off x="0" y="2079"/>
              <a:ext cx="9416716" cy="0"/>
            </a:xfrm>
            <a:prstGeom prst="straightConnector1">
              <a:avLst/>
            </a:prstGeom>
            <a:solidFill>
              <a:srgbClr val="FFAA3F"/>
            </a:solidFill>
            <a:ln w="25400" cap="flat" cmpd="sng">
              <a:solidFill>
                <a:srgbClr val="FFAA3F"/>
              </a:solidFill>
              <a:prstDash val="solid"/>
              <a:round/>
              <a:headEnd type="none" w="sm" len="sm"/>
              <a:tailEnd type="none" w="sm" len="sm"/>
            </a:ln>
          </p:spPr>
        </p:cxnSp>
        <p:sp>
          <p:nvSpPr>
            <p:cNvPr id="385" name="Google Shape;385;p42"/>
            <p:cNvSpPr/>
            <p:nvPr/>
          </p:nvSpPr>
          <p:spPr>
            <a:xfrm>
              <a:off x="0" y="2079"/>
              <a:ext cx="9416716" cy="14183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2"/>
            <p:cNvSpPr txBox="1"/>
            <p:nvPr/>
          </p:nvSpPr>
          <p:spPr>
            <a:xfrm>
              <a:off x="0" y="2079"/>
              <a:ext cx="9416716" cy="141833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A partir del Volumen 56, los artículos de monografías individuales son de </a:t>
              </a:r>
              <a:r>
                <a:rPr lang="en-US" sz="2400" b="1" i="0" u="none" strike="noStrike" cap="none">
                  <a:solidFill>
                    <a:srgbClr val="000000"/>
                  </a:solidFill>
                  <a:latin typeface="Open Sans"/>
                  <a:ea typeface="Open Sans"/>
                  <a:cs typeface="Open Sans"/>
                  <a:sym typeface="Open Sans"/>
                </a:rPr>
                <a:t>acceso abierto </a:t>
              </a:r>
              <a:r>
                <a:rPr lang="en-US" sz="2400" b="0" i="0" u="none" strike="noStrike" cap="none">
                  <a:solidFill>
                    <a:srgbClr val="000000"/>
                  </a:solidFill>
                  <a:latin typeface="Open Sans"/>
                  <a:ea typeface="Open Sans"/>
                  <a:cs typeface="Open Sans"/>
                  <a:sym typeface="Open Sans"/>
                </a:rPr>
                <a:t>en </a:t>
              </a:r>
              <a:r>
                <a:rPr lang="en-US" sz="2400" b="1" i="0" u="none" strike="noStrike" cap="none">
                  <a:solidFill>
                    <a:srgbClr val="000000"/>
                  </a:solidFill>
                  <a:latin typeface="Open Sans"/>
                  <a:ea typeface="Open Sans"/>
                  <a:cs typeface="Open Sans"/>
                  <a:sym typeface="Open Sans"/>
                </a:rPr>
                <a:t>AMS Journals Online</a:t>
              </a:r>
              <a:r>
                <a:rPr lang="en-US" sz="2400" b="0" i="0" u="none" strike="noStrike" cap="none">
                  <a:solidFill>
                    <a:srgbClr val="000000"/>
                  </a:solidFill>
                  <a:latin typeface="Open Sans"/>
                  <a:ea typeface="Open Sans"/>
                  <a:cs typeface="Open Sans"/>
                  <a:sym typeface="Open Sans"/>
                </a:rPr>
                <a:t>.</a:t>
              </a:r>
              <a:endParaRPr sz="2400" b="0" i="0" u="none" strike="noStrike" cap="none">
                <a:solidFill>
                  <a:srgbClr val="000000"/>
                </a:solidFill>
                <a:latin typeface="Open Sans"/>
                <a:ea typeface="Open Sans"/>
                <a:cs typeface="Open Sans"/>
                <a:sym typeface="Open Sans"/>
              </a:endParaRPr>
            </a:p>
          </p:txBody>
        </p:sp>
        <p:cxnSp>
          <p:nvCxnSpPr>
            <p:cNvPr id="387" name="Google Shape;387;p42"/>
            <p:cNvCxnSpPr/>
            <p:nvPr/>
          </p:nvCxnSpPr>
          <p:spPr>
            <a:xfrm>
              <a:off x="0" y="1420419"/>
              <a:ext cx="9416716" cy="0"/>
            </a:xfrm>
            <a:prstGeom prst="straightConnector1">
              <a:avLst/>
            </a:prstGeom>
            <a:solidFill>
              <a:srgbClr val="28F100"/>
            </a:solidFill>
            <a:ln w="25400" cap="flat" cmpd="sng">
              <a:solidFill>
                <a:srgbClr val="28F100"/>
              </a:solidFill>
              <a:prstDash val="solid"/>
              <a:round/>
              <a:headEnd type="none" w="sm" len="sm"/>
              <a:tailEnd type="none" w="sm" len="sm"/>
            </a:ln>
          </p:spPr>
        </p:cxnSp>
        <p:sp>
          <p:nvSpPr>
            <p:cNvPr id="388" name="Google Shape;388;p42"/>
            <p:cNvSpPr/>
            <p:nvPr/>
          </p:nvSpPr>
          <p:spPr>
            <a:xfrm>
              <a:off x="0" y="1420419"/>
              <a:ext cx="9416716" cy="14183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42"/>
            <p:cNvSpPr txBox="1"/>
            <p:nvPr/>
          </p:nvSpPr>
          <p:spPr>
            <a:xfrm>
              <a:off x="0" y="1420419"/>
              <a:ext cx="9416716" cy="141833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Los volúmenes anteriores están </a:t>
              </a:r>
              <a:r>
                <a:rPr lang="en-US" sz="2400" b="1" i="0" u="none" strike="noStrike" cap="none">
                  <a:solidFill>
                    <a:srgbClr val="000000"/>
                  </a:solidFill>
                  <a:latin typeface="Open Sans"/>
                  <a:ea typeface="Open Sans"/>
                  <a:cs typeface="Open Sans"/>
                  <a:sym typeface="Open Sans"/>
                </a:rPr>
                <a:t>archivados digitalmente y disponible</a:t>
              </a:r>
              <a:r>
                <a:rPr lang="en-US" sz="2400" b="0" i="0" u="none" strike="noStrike" cap="none">
                  <a:solidFill>
                    <a:srgbClr val="000000"/>
                  </a:solidFill>
                  <a:latin typeface="Open Sans"/>
                  <a:ea typeface="Open Sans"/>
                  <a:cs typeface="Open Sans"/>
                  <a:sym typeface="Open Sans"/>
                </a:rPr>
                <a:t>s a través de </a:t>
              </a:r>
              <a:r>
                <a:rPr lang="en-US" sz="2400" b="1" i="0" u="none" strike="noStrike" cap="none">
                  <a:solidFill>
                    <a:srgbClr val="000000"/>
                  </a:solidFill>
                  <a:latin typeface="Open Sans"/>
                  <a:ea typeface="Open Sans"/>
                  <a:cs typeface="Open Sans"/>
                  <a:sym typeface="Open Sans"/>
                </a:rPr>
                <a:t>Springer Nature</a:t>
              </a:r>
              <a:r>
                <a:rPr lang="en-US" sz="2400" b="0" i="0" u="none" strike="noStrike" cap="none">
                  <a:solidFill>
                    <a:srgbClr val="000000"/>
                  </a:solidFill>
                  <a:latin typeface="Open Sans"/>
                  <a:ea typeface="Open Sans"/>
                  <a:cs typeface="Open Sans"/>
                  <a:sym typeface="Open Sans"/>
                </a:rPr>
                <a:t>. </a:t>
              </a:r>
              <a:endParaRPr sz="2400" b="0" i="0" u="none" strike="noStrike" cap="none">
                <a:solidFill>
                  <a:srgbClr val="000000"/>
                </a:solidFill>
                <a:latin typeface="Open Sans"/>
                <a:ea typeface="Open Sans"/>
                <a:cs typeface="Open Sans"/>
                <a:sym typeface="Open Sans"/>
              </a:endParaRPr>
            </a:p>
          </p:txBody>
        </p:sp>
        <p:cxnSp>
          <p:nvCxnSpPr>
            <p:cNvPr id="390" name="Google Shape;390;p42"/>
            <p:cNvCxnSpPr/>
            <p:nvPr/>
          </p:nvCxnSpPr>
          <p:spPr>
            <a:xfrm>
              <a:off x="0" y="2838759"/>
              <a:ext cx="9416716" cy="0"/>
            </a:xfrm>
            <a:prstGeom prst="straightConnector1">
              <a:avLst/>
            </a:prstGeom>
            <a:solidFill>
              <a:srgbClr val="0095A5"/>
            </a:solidFill>
            <a:ln w="25400" cap="flat" cmpd="sng">
              <a:solidFill>
                <a:srgbClr val="0095A5"/>
              </a:solidFill>
              <a:prstDash val="solid"/>
              <a:round/>
              <a:headEnd type="none" w="sm" len="sm"/>
              <a:tailEnd type="none" w="sm" len="sm"/>
            </a:ln>
          </p:spPr>
        </p:cxnSp>
        <p:sp>
          <p:nvSpPr>
            <p:cNvPr id="391" name="Google Shape;391;p42"/>
            <p:cNvSpPr/>
            <p:nvPr/>
          </p:nvSpPr>
          <p:spPr>
            <a:xfrm>
              <a:off x="0" y="2838759"/>
              <a:ext cx="9416716" cy="14183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2"/>
            <p:cNvSpPr txBox="1"/>
            <p:nvPr/>
          </p:nvSpPr>
          <p:spPr>
            <a:xfrm>
              <a:off x="0" y="2838759"/>
              <a:ext cx="9416716" cy="141833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Muchas monografías están impresas y disponibles en </a:t>
              </a:r>
              <a:r>
                <a:rPr lang="en-US" sz="2400" b="1" i="0" u="none" strike="noStrike" cap="none">
                  <a:solidFill>
                    <a:srgbClr val="000000"/>
                  </a:solidFill>
                  <a:latin typeface="Open Sans"/>
                  <a:ea typeface="Open Sans"/>
                  <a:cs typeface="Open Sans"/>
                  <a:sym typeface="Open Sans"/>
                </a:rPr>
                <a:t>AMS Bookstore</a:t>
              </a:r>
              <a:r>
                <a:rPr lang="en-US" sz="2400" b="0" i="0" u="none" strike="noStrike" cap="none">
                  <a:solidFill>
                    <a:srgbClr val="000000"/>
                  </a:solidFill>
                  <a:latin typeface="Open Sans"/>
                  <a:ea typeface="Open Sans"/>
                  <a:cs typeface="Open Sans"/>
                  <a:sym typeface="Open Sans"/>
                </a:rPr>
                <a:t>, </a:t>
              </a:r>
              <a:r>
                <a:rPr lang="en-US" sz="2400" b="1" i="0" u="none" strike="noStrike" cap="none">
                  <a:solidFill>
                    <a:srgbClr val="000000"/>
                  </a:solidFill>
                  <a:latin typeface="Open Sans"/>
                  <a:ea typeface="Open Sans"/>
                  <a:cs typeface="Open Sans"/>
                  <a:sym typeface="Open Sans"/>
                </a:rPr>
                <a:t>University of Chicago Press</a:t>
              </a:r>
              <a:r>
                <a:rPr lang="en-US" sz="2400" b="0" i="0" u="none" strike="noStrike" cap="none">
                  <a:solidFill>
                    <a:srgbClr val="000000"/>
                  </a:solidFill>
                  <a:latin typeface="Open Sans"/>
                  <a:ea typeface="Open Sans"/>
                  <a:cs typeface="Open Sans"/>
                  <a:sym typeface="Open Sans"/>
                </a:rPr>
                <a:t>, </a:t>
              </a:r>
              <a:r>
                <a:rPr lang="en-US" sz="2400" b="1" i="0" u="none" strike="noStrike" cap="none">
                  <a:solidFill>
                    <a:srgbClr val="000000"/>
                  </a:solidFill>
                  <a:latin typeface="Open Sans"/>
                  <a:ea typeface="Open Sans"/>
                  <a:cs typeface="Open Sans"/>
                  <a:sym typeface="Open Sans"/>
                </a:rPr>
                <a:t>Amazon,</a:t>
              </a:r>
              <a:r>
                <a:rPr lang="en-US" sz="2400" b="0" i="0" u="none" strike="noStrike" cap="none">
                  <a:solidFill>
                    <a:srgbClr val="000000"/>
                  </a:solidFill>
                  <a:latin typeface="Open Sans"/>
                  <a:ea typeface="Open Sans"/>
                  <a:cs typeface="Open Sans"/>
                  <a:sym typeface="Open Sans"/>
                </a:rPr>
                <a:t> etc.</a:t>
              </a:r>
              <a:endParaRPr sz="2400" b="0" i="0" u="none" strike="noStrike" cap="none">
                <a:solidFill>
                  <a:srgbClr val="000000"/>
                </a:solidFill>
                <a:latin typeface="Open Sans"/>
                <a:ea typeface="Open Sans"/>
                <a:cs typeface="Open Sans"/>
                <a:sym typeface="Open San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3"/>
          <p:cNvSpPr txBox="1">
            <a:spLocks noGrp="1"/>
          </p:cNvSpPr>
          <p:nvPr>
            <p:ph type="title"/>
          </p:nvPr>
        </p:nvSpPr>
        <p:spPr>
          <a:xfrm>
            <a:off x="0" y="539207"/>
            <a:ext cx="8165432"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Meteorological Monographs: búsqueda</a:t>
            </a:r>
            <a:endParaRPr sz="3200">
              <a:solidFill>
                <a:srgbClr val="586F7C"/>
              </a:solidFill>
              <a:latin typeface="Open Sans"/>
              <a:ea typeface="Open Sans"/>
              <a:cs typeface="Open Sans"/>
              <a:sym typeface="Open Sans"/>
            </a:endParaRPr>
          </a:p>
        </p:txBody>
      </p:sp>
      <p:sp>
        <p:nvSpPr>
          <p:cNvPr id="399" name="Google Shape;399;p43"/>
          <p:cNvSpPr txBox="1">
            <a:spLocks noGrp="1"/>
          </p:cNvSpPr>
          <p:nvPr>
            <p:ph type="body" idx="1"/>
          </p:nvPr>
        </p:nvSpPr>
        <p:spPr>
          <a:xfrm>
            <a:off x="-1" y="1676028"/>
            <a:ext cx="6164318" cy="4736470"/>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1000"/>
              </a:spcBef>
              <a:spcAft>
                <a:spcPts val="0"/>
              </a:spcAft>
              <a:buClr>
                <a:schemeClr val="dk1"/>
              </a:buClr>
              <a:buSzPts val="2000"/>
              <a:buNone/>
            </a:pPr>
            <a:r>
              <a:rPr lang="en-US" sz="1800" dirty="0" err="1">
                <a:solidFill>
                  <a:schemeClr val="dk1"/>
                </a:solidFill>
                <a:latin typeface="Open Sans"/>
                <a:ea typeface="Open Sans"/>
                <a:cs typeface="Open Sans"/>
                <a:sym typeface="Open Sans"/>
              </a:rPr>
              <a:t>En</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el</a:t>
            </a:r>
            <a:r>
              <a:rPr lang="en-US" sz="1800" dirty="0">
                <a:solidFill>
                  <a:schemeClr val="dk1"/>
                </a:solidFill>
                <a:latin typeface="Open Sans"/>
                <a:ea typeface="Open Sans"/>
                <a:cs typeface="Open Sans"/>
                <a:sym typeface="Open Sans"/>
              </a:rPr>
              <a:t> portal de AMS </a:t>
            </a:r>
            <a:r>
              <a:rPr lang="en-US" sz="1800" dirty="0" err="1">
                <a:solidFill>
                  <a:schemeClr val="dk1"/>
                </a:solidFill>
                <a:latin typeface="Open Sans"/>
                <a:ea typeface="Open Sans"/>
                <a:cs typeface="Open Sans"/>
                <a:sym typeface="Open Sans"/>
              </a:rPr>
              <a:t>existe</a:t>
            </a:r>
            <a:r>
              <a:rPr lang="en-US" sz="1800" dirty="0">
                <a:solidFill>
                  <a:schemeClr val="dk1"/>
                </a:solidFill>
                <a:latin typeface="Open Sans"/>
                <a:ea typeface="Open Sans"/>
                <a:cs typeface="Open Sans"/>
                <a:sym typeface="Open Sans"/>
              </a:rPr>
              <a:t> </a:t>
            </a:r>
            <a:r>
              <a:rPr lang="en-US" sz="1800" b="1" dirty="0" err="1">
                <a:solidFill>
                  <a:schemeClr val="dk1"/>
                </a:solidFill>
                <a:latin typeface="Open Sans"/>
                <a:ea typeface="Open Sans"/>
                <a:cs typeface="Open Sans"/>
                <a:sym typeface="Open Sans"/>
              </a:rPr>
              <a:t>Bùsqueda</a:t>
            </a:r>
            <a:r>
              <a:rPr lang="en-US" sz="1800" b="1" dirty="0">
                <a:solidFill>
                  <a:schemeClr val="dk1"/>
                </a:solidFill>
                <a:latin typeface="Open Sans"/>
                <a:ea typeface="Open Sans"/>
                <a:cs typeface="Open Sans"/>
                <a:sym typeface="Open Sans"/>
              </a:rPr>
              <a:t> Simple</a:t>
            </a:r>
            <a:r>
              <a:rPr lang="en-US" sz="1800" dirty="0">
                <a:solidFill>
                  <a:schemeClr val="dk1"/>
                </a:solidFill>
                <a:latin typeface="Open Sans"/>
                <a:ea typeface="Open Sans"/>
                <a:cs typeface="Open Sans"/>
                <a:sym typeface="Open Sans"/>
              </a:rPr>
              <a:t> y </a:t>
            </a:r>
            <a:r>
              <a:rPr lang="en-US" sz="1800" b="1" dirty="0" err="1">
                <a:solidFill>
                  <a:schemeClr val="dk1"/>
                </a:solidFill>
                <a:latin typeface="Open Sans"/>
                <a:ea typeface="Open Sans"/>
                <a:cs typeface="Open Sans"/>
                <a:sym typeface="Open Sans"/>
              </a:rPr>
              <a:t>Avanzada</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Hacer</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clic</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en</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el</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botón</a:t>
            </a:r>
            <a:r>
              <a:rPr lang="en-US" sz="1800" dirty="0">
                <a:solidFill>
                  <a:schemeClr val="dk1"/>
                </a:solidFill>
                <a:latin typeface="Open Sans"/>
                <a:ea typeface="Open Sans"/>
                <a:cs typeface="Open Sans"/>
                <a:sym typeface="Open Sans"/>
              </a:rPr>
              <a:t> </a:t>
            </a:r>
            <a:r>
              <a:rPr lang="en-US" sz="1800" b="1" dirty="0">
                <a:solidFill>
                  <a:schemeClr val="dk1"/>
                </a:solidFill>
                <a:latin typeface="Open Sans"/>
                <a:ea typeface="Open Sans"/>
                <a:cs typeface="Open Sans"/>
                <a:sym typeface="Open Sans"/>
              </a:rPr>
              <a:t>Search</a:t>
            </a:r>
            <a:r>
              <a:rPr lang="en-US" sz="1800" dirty="0">
                <a:solidFill>
                  <a:schemeClr val="dk1"/>
                </a:solidFill>
                <a:latin typeface="Open Sans"/>
                <a:ea typeface="Open Sans"/>
                <a:cs typeface="Open Sans"/>
                <a:sym typeface="Open Sans"/>
              </a:rPr>
              <a:t> [</a:t>
            </a:r>
            <a:r>
              <a:rPr lang="en-US" sz="1800" i="1" dirty="0" err="1">
                <a:solidFill>
                  <a:schemeClr val="dk1"/>
                </a:solidFill>
                <a:latin typeface="Open Sans"/>
                <a:ea typeface="Open Sans"/>
                <a:cs typeface="Open Sans"/>
                <a:sym typeface="Open Sans"/>
              </a:rPr>
              <a:t>Buscar</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en</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el</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extremo</a:t>
            </a:r>
            <a:r>
              <a:rPr lang="en-US" sz="1800" dirty="0">
                <a:solidFill>
                  <a:schemeClr val="dk1"/>
                </a:solidFill>
                <a:latin typeface="Open Sans"/>
                <a:ea typeface="Open Sans"/>
                <a:cs typeface="Open Sans"/>
                <a:sym typeface="Open Sans"/>
              </a:rPr>
              <a:t> superior </a:t>
            </a:r>
            <a:r>
              <a:rPr lang="en-US" sz="1800" dirty="0" err="1">
                <a:solidFill>
                  <a:schemeClr val="dk1"/>
                </a:solidFill>
                <a:latin typeface="Open Sans"/>
                <a:ea typeface="Open Sans"/>
                <a:cs typeface="Open Sans"/>
                <a:sym typeface="Open Sans"/>
              </a:rPr>
              <a:t>izquierdo</a:t>
            </a:r>
            <a:endParaRPr sz="1800" dirty="0">
              <a:solidFill>
                <a:schemeClr val="dk1"/>
              </a:solidFill>
              <a:latin typeface="Open Sans"/>
              <a:ea typeface="Open Sans"/>
              <a:cs typeface="Open Sans"/>
              <a:sym typeface="Open Sans"/>
            </a:endParaRPr>
          </a:p>
          <a:p>
            <a:pPr marL="469900" lvl="0" indent="-342900" algn="l" rtl="0">
              <a:lnSpc>
                <a:spcPct val="100000"/>
              </a:lnSpc>
              <a:spcBef>
                <a:spcPts val="1000"/>
              </a:spcBef>
              <a:spcAft>
                <a:spcPts val="0"/>
              </a:spcAft>
              <a:buClr>
                <a:schemeClr val="dk1"/>
              </a:buClr>
              <a:buSzPts val="2000"/>
              <a:buChar char="●"/>
            </a:pPr>
            <a:r>
              <a:rPr lang="en-US" sz="1800" dirty="0" err="1">
                <a:solidFill>
                  <a:schemeClr val="dk1"/>
                </a:solidFill>
                <a:latin typeface="Open Sans"/>
                <a:ea typeface="Open Sans"/>
                <a:cs typeface="Open Sans"/>
                <a:sym typeface="Open Sans"/>
              </a:rPr>
              <a:t>Escribir</a:t>
            </a:r>
            <a:r>
              <a:rPr lang="en-US" sz="1800" dirty="0">
                <a:solidFill>
                  <a:schemeClr val="dk1"/>
                </a:solidFill>
                <a:latin typeface="Open Sans"/>
                <a:ea typeface="Open Sans"/>
                <a:cs typeface="Open Sans"/>
                <a:sym typeface="Open Sans"/>
              </a:rPr>
              <a:t> “</a:t>
            </a:r>
            <a:r>
              <a:rPr lang="en-US" sz="1800" b="1"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Tropical Cyclone</a:t>
            </a:r>
            <a:r>
              <a:rPr lang="en-US" sz="1800" b="1" dirty="0">
                <a:solidFill>
                  <a:schemeClr val="dk1"/>
                </a:solidFill>
                <a:latin typeface="Open Sans"/>
                <a:ea typeface="Open Sans"/>
                <a:cs typeface="Open Sans"/>
                <a:sym typeface="Open Sans"/>
              </a:rPr>
              <a:t>” </a:t>
            </a:r>
            <a:r>
              <a:rPr lang="en-US" sz="1800" dirty="0">
                <a:solidFill>
                  <a:schemeClr val="dk1"/>
                </a:solidFill>
                <a:latin typeface="Open Sans"/>
                <a:ea typeface="Open Sans"/>
                <a:cs typeface="Open Sans"/>
                <a:sym typeface="Open Sans"/>
              </a:rPr>
              <a:t>[</a:t>
            </a:r>
            <a:r>
              <a:rPr lang="en-US" sz="1800" dirty="0" err="1">
                <a:solidFill>
                  <a:schemeClr val="dk1"/>
                </a:solidFill>
                <a:latin typeface="Open Sans"/>
                <a:ea typeface="Open Sans"/>
                <a:cs typeface="Open Sans"/>
                <a:sym typeface="Open Sans"/>
              </a:rPr>
              <a:t>ciclón</a:t>
            </a:r>
            <a:r>
              <a:rPr lang="en-US" sz="1800" dirty="0">
                <a:solidFill>
                  <a:schemeClr val="dk1"/>
                </a:solidFill>
                <a:latin typeface="Open Sans"/>
                <a:ea typeface="Open Sans"/>
                <a:cs typeface="Open Sans"/>
                <a:sym typeface="Open Sans"/>
              </a:rPr>
              <a:t> tropical] </a:t>
            </a:r>
            <a:r>
              <a:rPr lang="en-US" sz="1800" dirty="0" err="1">
                <a:solidFill>
                  <a:schemeClr val="dk1"/>
                </a:solidFill>
                <a:latin typeface="Open Sans"/>
                <a:ea typeface="Open Sans"/>
                <a:cs typeface="Open Sans"/>
                <a:sym typeface="Open Sans"/>
              </a:rPr>
              <a:t>en</a:t>
            </a:r>
            <a:r>
              <a:rPr lang="en-US" sz="1800" dirty="0">
                <a:solidFill>
                  <a:schemeClr val="dk1"/>
                </a:solidFill>
                <a:latin typeface="Open Sans"/>
                <a:ea typeface="Open Sans"/>
                <a:cs typeface="Open Sans"/>
                <a:sym typeface="Open Sans"/>
              </a:rPr>
              <a:t> la </a:t>
            </a:r>
            <a:r>
              <a:rPr lang="en-US" sz="1800" dirty="0" err="1">
                <a:solidFill>
                  <a:schemeClr val="dk1"/>
                </a:solidFill>
                <a:latin typeface="Open Sans"/>
                <a:ea typeface="Open Sans"/>
                <a:cs typeface="Open Sans"/>
                <a:sym typeface="Open Sans"/>
              </a:rPr>
              <a:t>línea</a:t>
            </a:r>
            <a:r>
              <a:rPr lang="en-US" sz="1800" dirty="0">
                <a:solidFill>
                  <a:schemeClr val="dk1"/>
                </a:solidFill>
                <a:latin typeface="Open Sans"/>
                <a:ea typeface="Open Sans"/>
                <a:cs typeface="Open Sans"/>
                <a:sym typeface="Open Sans"/>
              </a:rPr>
              <a:t> de </a:t>
            </a:r>
            <a:r>
              <a:rPr lang="en-US" sz="1800" dirty="0" err="1">
                <a:solidFill>
                  <a:schemeClr val="dk1"/>
                </a:solidFill>
                <a:latin typeface="Open Sans"/>
                <a:ea typeface="Open Sans"/>
                <a:cs typeface="Open Sans"/>
                <a:sym typeface="Open Sans"/>
              </a:rPr>
              <a:t>búsqueda</a:t>
            </a:r>
            <a:r>
              <a:rPr lang="en-US" sz="1800" dirty="0">
                <a:solidFill>
                  <a:schemeClr val="dk1"/>
                </a:solidFill>
                <a:latin typeface="Open Sans"/>
                <a:ea typeface="Open Sans"/>
                <a:cs typeface="Open Sans"/>
                <a:sym typeface="Open Sans"/>
              </a:rPr>
              <a:t>             y </a:t>
            </a:r>
            <a:r>
              <a:rPr lang="en-US" sz="1800" dirty="0" err="1">
                <a:solidFill>
                  <a:schemeClr val="dk1"/>
                </a:solidFill>
                <a:latin typeface="Open Sans"/>
                <a:ea typeface="Open Sans"/>
                <a:cs typeface="Open Sans"/>
                <a:sym typeface="Open Sans"/>
              </a:rPr>
              <a:t>clic</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en</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el</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ícono</a:t>
            </a:r>
            <a:endParaRPr sz="1800" dirty="0"/>
          </a:p>
          <a:p>
            <a:pPr marL="469900" lvl="0" indent="-342900" algn="l" rtl="0">
              <a:lnSpc>
                <a:spcPct val="100000"/>
              </a:lnSpc>
              <a:spcBef>
                <a:spcPts val="1000"/>
              </a:spcBef>
              <a:spcAft>
                <a:spcPts val="0"/>
              </a:spcAft>
              <a:buClr>
                <a:schemeClr val="dk1"/>
              </a:buClr>
              <a:buSzPts val="2000"/>
              <a:buChar char="●"/>
            </a:pPr>
            <a:r>
              <a:rPr lang="en-US" sz="1800" dirty="0">
                <a:solidFill>
                  <a:schemeClr val="dk1"/>
                </a:solidFill>
                <a:latin typeface="Open Sans"/>
                <a:ea typeface="Open Sans"/>
                <a:cs typeface="Open Sans"/>
                <a:sym typeface="Open Sans"/>
              </a:rPr>
              <a:t>La </a:t>
            </a:r>
            <a:r>
              <a:rPr lang="en-US" sz="1800" dirty="0" err="1">
                <a:solidFill>
                  <a:schemeClr val="dk1"/>
                </a:solidFill>
                <a:latin typeface="Open Sans"/>
                <a:ea typeface="Open Sans"/>
                <a:cs typeface="Open Sans"/>
                <a:sym typeface="Open Sans"/>
              </a:rPr>
              <a:t>frase</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debe</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estar</a:t>
            </a:r>
            <a:r>
              <a:rPr lang="en-US" sz="1800" dirty="0">
                <a:solidFill>
                  <a:schemeClr val="dk1"/>
                </a:solidFill>
                <a:latin typeface="Open Sans"/>
                <a:ea typeface="Open Sans"/>
                <a:cs typeface="Open Sans"/>
                <a:sym typeface="Open Sans"/>
              </a:rPr>
              <a:t> entre </a:t>
            </a:r>
            <a:r>
              <a:rPr lang="en-US" sz="1800" dirty="0" err="1">
                <a:solidFill>
                  <a:schemeClr val="dk1"/>
                </a:solidFill>
                <a:latin typeface="Open Sans"/>
                <a:ea typeface="Open Sans"/>
                <a:cs typeface="Open Sans"/>
                <a:sym typeface="Open Sans"/>
              </a:rPr>
              <a:t>comillas</a:t>
            </a:r>
            <a:r>
              <a:rPr lang="en-US" sz="1800" dirty="0">
                <a:solidFill>
                  <a:schemeClr val="dk1"/>
                </a:solidFill>
                <a:latin typeface="Open Sans"/>
                <a:ea typeface="Open Sans"/>
                <a:cs typeface="Open Sans"/>
                <a:sym typeface="Open Sans"/>
              </a:rPr>
              <a:t> para que la base de </a:t>
            </a:r>
            <a:r>
              <a:rPr lang="en-US" sz="1800" dirty="0" err="1">
                <a:solidFill>
                  <a:schemeClr val="dk1"/>
                </a:solidFill>
                <a:latin typeface="Open Sans"/>
                <a:ea typeface="Open Sans"/>
                <a:cs typeface="Open Sans"/>
                <a:sym typeface="Open Sans"/>
              </a:rPr>
              <a:t>datos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pueda</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buscarla</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como</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una</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frase</a:t>
            </a:r>
            <a:r>
              <a:rPr lang="en-US" sz="1800" dirty="0">
                <a:solidFill>
                  <a:schemeClr val="dk1"/>
                </a:solidFill>
                <a:latin typeface="Open Sans"/>
                <a:ea typeface="Open Sans"/>
                <a:cs typeface="Open Sans"/>
                <a:sym typeface="Open Sans"/>
              </a:rPr>
              <a:t> y no </a:t>
            </a:r>
            <a:r>
              <a:rPr lang="en-US" sz="1800" dirty="0" err="1">
                <a:solidFill>
                  <a:schemeClr val="dk1"/>
                </a:solidFill>
                <a:latin typeface="Open Sans"/>
                <a:ea typeface="Open Sans"/>
                <a:cs typeface="Open Sans"/>
                <a:sym typeface="Open Sans"/>
              </a:rPr>
              <a:t>como</a:t>
            </a:r>
            <a:r>
              <a:rPr lang="en-US" sz="1800" dirty="0">
                <a:solidFill>
                  <a:schemeClr val="dk1"/>
                </a:solidFill>
                <a:latin typeface="Open Sans"/>
                <a:ea typeface="Open Sans"/>
                <a:cs typeface="Open Sans"/>
                <a:sym typeface="Open Sans"/>
              </a:rPr>
              <a:t> palabras </a:t>
            </a:r>
            <a:r>
              <a:rPr lang="en-US" sz="1800" dirty="0" err="1">
                <a:solidFill>
                  <a:schemeClr val="dk1"/>
                </a:solidFill>
                <a:latin typeface="Open Sans"/>
                <a:ea typeface="Open Sans"/>
                <a:cs typeface="Open Sans"/>
                <a:sym typeface="Open Sans"/>
              </a:rPr>
              <a:t>separadas</a:t>
            </a:r>
            <a:r>
              <a:rPr lang="en-US" sz="1800" dirty="0">
                <a:solidFill>
                  <a:schemeClr val="dk1"/>
                </a:solidFill>
                <a:latin typeface="Open Sans"/>
                <a:ea typeface="Open Sans"/>
                <a:cs typeface="Open Sans"/>
                <a:sym typeface="Open Sans"/>
              </a:rPr>
              <a:t>.</a:t>
            </a:r>
            <a:endParaRPr sz="1800" dirty="0"/>
          </a:p>
          <a:p>
            <a:pPr marL="469900" lvl="0" indent="-342900" algn="l" rtl="0">
              <a:lnSpc>
                <a:spcPct val="100000"/>
              </a:lnSpc>
              <a:spcBef>
                <a:spcPts val="1000"/>
              </a:spcBef>
              <a:spcAft>
                <a:spcPts val="0"/>
              </a:spcAft>
              <a:buClr>
                <a:schemeClr val="dk1"/>
              </a:buClr>
              <a:buSzPts val="2000"/>
              <a:buChar char="●"/>
            </a:pPr>
            <a:r>
              <a:rPr lang="en-US" sz="1800" dirty="0">
                <a:solidFill>
                  <a:schemeClr val="dk1"/>
                </a:solidFill>
                <a:latin typeface="Open Sans"/>
                <a:ea typeface="Open Sans"/>
                <a:cs typeface="Open Sans"/>
                <a:sym typeface="Open Sans"/>
              </a:rPr>
              <a:t>La </a:t>
            </a:r>
            <a:r>
              <a:rPr lang="en-US" sz="1800" dirty="0" err="1">
                <a:solidFill>
                  <a:schemeClr val="dk1"/>
                </a:solidFill>
                <a:latin typeface="Open Sans"/>
                <a:ea typeface="Open Sans"/>
                <a:cs typeface="Open Sans"/>
                <a:sym typeface="Open Sans"/>
              </a:rPr>
              <a:t>búsqueda</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recupera</a:t>
            </a:r>
            <a:r>
              <a:rPr lang="en-US" sz="1800" dirty="0">
                <a:solidFill>
                  <a:schemeClr val="dk1"/>
                </a:solidFill>
                <a:latin typeface="Open Sans"/>
                <a:ea typeface="Open Sans"/>
                <a:cs typeface="Open Sans"/>
                <a:sym typeface="Open Sans"/>
              </a:rPr>
              <a:t> </a:t>
            </a:r>
            <a:r>
              <a:rPr lang="en-US" sz="1800" b="1" dirty="0">
                <a:solidFill>
                  <a:schemeClr val="dk1"/>
                </a:solidFill>
                <a:latin typeface="Open Sans"/>
                <a:ea typeface="Open Sans"/>
                <a:cs typeface="Open Sans"/>
                <a:sym typeface="Open Sans"/>
              </a:rPr>
              <a:t>9,937 </a:t>
            </a:r>
            <a:r>
              <a:rPr lang="en-US" sz="1800" b="1" dirty="0" err="1">
                <a:solidFill>
                  <a:schemeClr val="dk1"/>
                </a:solidFill>
                <a:latin typeface="Open Sans"/>
                <a:ea typeface="Open Sans"/>
                <a:cs typeface="Open Sans"/>
                <a:sym typeface="Open Sans"/>
              </a:rPr>
              <a:t>resultados</a:t>
            </a:r>
            <a:r>
              <a:rPr lang="en-US" sz="1800" dirty="0">
                <a:solidFill>
                  <a:schemeClr val="dk1"/>
                </a:solidFill>
                <a:latin typeface="Open Sans"/>
                <a:ea typeface="Open Sans"/>
                <a:cs typeface="Open Sans"/>
                <a:sym typeface="Open Sans"/>
              </a:rPr>
              <a:t>, que es </a:t>
            </a:r>
            <a:r>
              <a:rPr lang="en-US" sz="1800" dirty="0" err="1">
                <a:solidFill>
                  <a:schemeClr val="dk1"/>
                </a:solidFill>
                <a:latin typeface="Open Sans"/>
                <a:ea typeface="Open Sans"/>
                <a:cs typeface="Open Sans"/>
                <a:sym typeface="Open Sans"/>
              </a:rPr>
              <a:t>el</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nùmero</a:t>
            </a:r>
            <a:r>
              <a:rPr lang="en-US" sz="1800" dirty="0">
                <a:solidFill>
                  <a:schemeClr val="dk1"/>
                </a:solidFill>
                <a:latin typeface="Open Sans"/>
                <a:ea typeface="Open Sans"/>
                <a:cs typeface="Open Sans"/>
                <a:sym typeface="Open Sans"/>
              </a:rPr>
              <a:t> total de </a:t>
            </a:r>
            <a:r>
              <a:rPr lang="en-US" sz="1800" dirty="0" err="1">
                <a:solidFill>
                  <a:schemeClr val="dk1"/>
                </a:solidFill>
                <a:latin typeface="Open Sans"/>
                <a:ea typeface="Open Sans"/>
                <a:cs typeface="Open Sans"/>
                <a:sym typeface="Open Sans"/>
              </a:rPr>
              <a:t>resultados</a:t>
            </a:r>
            <a:r>
              <a:rPr lang="en-US" sz="1800" dirty="0">
                <a:solidFill>
                  <a:schemeClr val="dk1"/>
                </a:solidFill>
                <a:latin typeface="Open Sans"/>
                <a:ea typeface="Open Sans"/>
                <a:cs typeface="Open Sans"/>
                <a:sym typeface="Open Sans"/>
              </a:rPr>
              <a:t> de las </a:t>
            </a:r>
            <a:r>
              <a:rPr lang="en-US" sz="1800" dirty="0" err="1">
                <a:solidFill>
                  <a:schemeClr val="dk1"/>
                </a:solidFill>
                <a:latin typeface="Open Sans"/>
                <a:ea typeface="Open Sans"/>
                <a:cs typeface="Open Sans"/>
                <a:sym typeface="Open Sans"/>
              </a:rPr>
              <a:t>publicaciones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en</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el</a:t>
            </a:r>
            <a:r>
              <a:rPr lang="en-US" sz="1800" dirty="0">
                <a:solidFill>
                  <a:schemeClr val="dk1"/>
                </a:solidFill>
                <a:latin typeface="Open Sans"/>
                <a:ea typeface="Open Sans"/>
                <a:cs typeface="Open Sans"/>
                <a:sym typeface="Open Sans"/>
              </a:rPr>
              <a:t> portal.</a:t>
            </a:r>
            <a:endParaRPr sz="1800" dirty="0"/>
          </a:p>
          <a:p>
            <a:pPr marL="469900" lvl="0" indent="-342900" algn="l" rtl="0">
              <a:lnSpc>
                <a:spcPct val="100000"/>
              </a:lnSpc>
              <a:spcBef>
                <a:spcPts val="1000"/>
              </a:spcBef>
              <a:spcAft>
                <a:spcPts val="0"/>
              </a:spcAft>
              <a:buClr>
                <a:schemeClr val="dk1"/>
              </a:buClr>
              <a:buSzPts val="2000"/>
              <a:buChar char="●"/>
            </a:pPr>
            <a:r>
              <a:rPr lang="en-US" sz="1800" dirty="0" err="1">
                <a:solidFill>
                  <a:schemeClr val="dk1"/>
                </a:solidFill>
                <a:latin typeface="Open Sans"/>
                <a:ea typeface="Open Sans"/>
                <a:cs typeface="Open Sans"/>
                <a:sym typeface="Open Sans"/>
              </a:rPr>
              <a:t>Vea</a:t>
            </a:r>
            <a:r>
              <a:rPr lang="en-US" sz="1800" dirty="0">
                <a:solidFill>
                  <a:schemeClr val="dk1"/>
                </a:solidFill>
                <a:latin typeface="Open Sans"/>
                <a:ea typeface="Open Sans"/>
                <a:cs typeface="Open Sans"/>
                <a:sym typeface="Open Sans"/>
              </a:rPr>
              <a:t> las </a:t>
            </a:r>
            <a:r>
              <a:rPr lang="en-US" sz="1800" dirty="0" err="1">
                <a:solidFill>
                  <a:schemeClr val="dk1"/>
                </a:solidFill>
                <a:latin typeface="Open Sans"/>
                <a:ea typeface="Open Sans"/>
                <a:cs typeface="Open Sans"/>
                <a:sym typeface="Open Sans"/>
              </a:rPr>
              <a:t>opciones</a:t>
            </a:r>
            <a:r>
              <a:rPr lang="en-US" sz="1800" dirty="0">
                <a:solidFill>
                  <a:schemeClr val="dk1"/>
                </a:solidFill>
                <a:latin typeface="Open Sans"/>
                <a:ea typeface="Open Sans"/>
                <a:cs typeface="Open Sans"/>
                <a:sym typeface="Open Sans"/>
              </a:rPr>
              <a:t> de </a:t>
            </a:r>
            <a:r>
              <a:rPr lang="en-US" sz="1800" b="1" dirty="0">
                <a:solidFill>
                  <a:schemeClr val="dk1"/>
                </a:solidFill>
                <a:latin typeface="Open Sans"/>
                <a:ea typeface="Open Sans"/>
                <a:cs typeface="Open Sans"/>
                <a:sym typeface="Open Sans"/>
              </a:rPr>
              <a:t>SORT  </a:t>
            </a:r>
            <a:r>
              <a:rPr lang="en-US" sz="1800" dirty="0">
                <a:solidFill>
                  <a:schemeClr val="dk1"/>
                </a:solidFill>
                <a:latin typeface="Open Sans"/>
                <a:ea typeface="Open Sans"/>
                <a:cs typeface="Open Sans"/>
                <a:sym typeface="Open Sans"/>
              </a:rPr>
              <a:t>[</a:t>
            </a:r>
            <a:r>
              <a:rPr lang="en-US" sz="1800" i="1" dirty="0" err="1">
                <a:solidFill>
                  <a:schemeClr val="dk1"/>
                </a:solidFill>
                <a:latin typeface="Open Sans"/>
                <a:ea typeface="Open Sans"/>
                <a:cs typeface="Open Sans"/>
                <a:sym typeface="Open Sans"/>
              </a:rPr>
              <a:t>ordenar</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por</a:t>
            </a:r>
            <a:r>
              <a:rPr lang="en-US" sz="1800" dirty="0">
                <a:solidFill>
                  <a:schemeClr val="dk1"/>
                </a:solidFill>
                <a:latin typeface="Open Sans"/>
                <a:ea typeface="Open Sans"/>
                <a:cs typeface="Open Sans"/>
                <a:sym typeface="Open Sans"/>
              </a:rPr>
              <a:t> </a:t>
            </a:r>
            <a:r>
              <a:rPr lang="en-US" sz="1800" b="1" dirty="0">
                <a:solidFill>
                  <a:schemeClr val="dk1"/>
                </a:solidFill>
                <a:latin typeface="Open Sans"/>
                <a:ea typeface="Open Sans"/>
                <a:cs typeface="Open Sans"/>
                <a:sym typeface="Open Sans"/>
              </a:rPr>
              <a:t>Date </a:t>
            </a:r>
            <a:r>
              <a:rPr lang="en-US" sz="1800" dirty="0">
                <a:solidFill>
                  <a:schemeClr val="dk1"/>
                </a:solidFill>
                <a:latin typeface="Open Sans"/>
                <a:ea typeface="Open Sans"/>
                <a:cs typeface="Open Sans"/>
                <a:sym typeface="Open Sans"/>
              </a:rPr>
              <a:t>[</a:t>
            </a:r>
            <a:r>
              <a:rPr lang="en-US" sz="1800" i="1" dirty="0" err="1">
                <a:solidFill>
                  <a:schemeClr val="dk1"/>
                </a:solidFill>
                <a:latin typeface="Open Sans"/>
                <a:ea typeface="Open Sans"/>
                <a:cs typeface="Open Sans"/>
                <a:sym typeface="Open Sans"/>
              </a:rPr>
              <a:t>Fecha</a:t>
            </a:r>
            <a:r>
              <a:rPr lang="en-US" sz="1800" dirty="0">
                <a:solidFill>
                  <a:schemeClr val="dk1"/>
                </a:solidFill>
                <a:latin typeface="Open Sans"/>
                <a:ea typeface="Open Sans"/>
                <a:cs typeface="Open Sans"/>
                <a:sym typeface="Open Sans"/>
              </a:rPr>
              <a:t>] o</a:t>
            </a:r>
            <a:r>
              <a:rPr lang="en-US" sz="1800" b="1" dirty="0">
                <a:solidFill>
                  <a:schemeClr val="dk1"/>
                </a:solidFill>
                <a:latin typeface="Open Sans"/>
                <a:ea typeface="Open Sans"/>
                <a:cs typeface="Open Sans"/>
                <a:sym typeface="Open Sans"/>
              </a:rPr>
              <a:t> Relevance </a:t>
            </a:r>
            <a:r>
              <a:rPr lang="en-US" sz="1800" dirty="0">
                <a:solidFill>
                  <a:schemeClr val="dk1"/>
                </a:solidFill>
                <a:latin typeface="Open Sans"/>
                <a:ea typeface="Open Sans"/>
                <a:cs typeface="Open Sans"/>
                <a:sym typeface="Open Sans"/>
              </a:rPr>
              <a:t>[</a:t>
            </a:r>
            <a:r>
              <a:rPr lang="en-US" sz="1800" i="1" dirty="0" err="1">
                <a:solidFill>
                  <a:schemeClr val="dk1"/>
                </a:solidFill>
                <a:latin typeface="Open Sans"/>
                <a:ea typeface="Open Sans"/>
                <a:cs typeface="Open Sans"/>
                <a:sym typeface="Open Sans"/>
              </a:rPr>
              <a:t>Relevancia</a:t>
            </a:r>
            <a:r>
              <a:rPr lang="en-US" sz="1800" dirty="0">
                <a:solidFill>
                  <a:schemeClr val="dk1"/>
                </a:solidFill>
                <a:latin typeface="Open Sans"/>
                <a:ea typeface="Open Sans"/>
                <a:cs typeface="Open Sans"/>
                <a:sym typeface="Open Sans"/>
              </a:rPr>
              <a:t>] . Se lee </a:t>
            </a:r>
            <a:r>
              <a:rPr lang="en-US" sz="1800" dirty="0" err="1">
                <a:solidFill>
                  <a:schemeClr val="dk1"/>
                </a:solidFill>
                <a:latin typeface="Open Sans"/>
                <a:ea typeface="Open Sans"/>
                <a:cs typeface="Open Sans"/>
                <a:sym typeface="Open Sans"/>
              </a:rPr>
              <a:t>el</a:t>
            </a:r>
            <a:r>
              <a:rPr lang="en-US" sz="1800" dirty="0">
                <a:solidFill>
                  <a:schemeClr val="dk1"/>
                </a:solidFill>
                <a:latin typeface="Open Sans"/>
                <a:ea typeface="Open Sans"/>
                <a:cs typeface="Open Sans"/>
                <a:sym typeface="Open Sans"/>
              </a:rPr>
              <a:t>  </a:t>
            </a:r>
            <a:r>
              <a:rPr lang="en-US" sz="1800" b="1" dirty="0">
                <a:solidFill>
                  <a:schemeClr val="dk1"/>
                </a:solidFill>
                <a:latin typeface="Open Sans"/>
                <a:ea typeface="Open Sans"/>
                <a:cs typeface="Open Sans"/>
                <a:sym typeface="Open Sans"/>
              </a:rPr>
              <a:t>Abstract </a:t>
            </a:r>
            <a:r>
              <a:rPr lang="en-US" sz="1800" dirty="0">
                <a:solidFill>
                  <a:schemeClr val="dk1"/>
                </a:solidFill>
                <a:latin typeface="Open Sans"/>
                <a:ea typeface="Open Sans"/>
                <a:cs typeface="Open Sans"/>
                <a:sym typeface="Open Sans"/>
              </a:rPr>
              <a:t>[</a:t>
            </a:r>
            <a:r>
              <a:rPr lang="en-US" sz="1800" i="1" dirty="0" err="1">
                <a:solidFill>
                  <a:schemeClr val="dk1"/>
                </a:solidFill>
                <a:latin typeface="Open Sans"/>
                <a:ea typeface="Open Sans"/>
                <a:cs typeface="Open Sans"/>
                <a:sym typeface="Open Sans"/>
              </a:rPr>
              <a:t>Resumen</a:t>
            </a:r>
            <a:r>
              <a:rPr lang="en-US" sz="1800" dirty="0">
                <a:solidFill>
                  <a:schemeClr val="dk1"/>
                </a:solidFill>
                <a:latin typeface="Open Sans"/>
                <a:ea typeface="Open Sans"/>
                <a:cs typeface="Open Sans"/>
                <a:sym typeface="Open Sans"/>
              </a:rPr>
              <a:t>] y Download </a:t>
            </a:r>
            <a:r>
              <a:rPr lang="en-US" sz="1800" b="1" dirty="0">
                <a:solidFill>
                  <a:schemeClr val="dk1"/>
                </a:solidFill>
                <a:latin typeface="Open Sans"/>
                <a:ea typeface="Open Sans"/>
                <a:cs typeface="Open Sans"/>
                <a:sym typeface="Open Sans"/>
              </a:rPr>
              <a:t>PDF</a:t>
            </a:r>
            <a:r>
              <a:rPr lang="en-US" sz="1800" dirty="0">
                <a:solidFill>
                  <a:schemeClr val="dk1"/>
                </a:solidFill>
                <a:latin typeface="Open Sans"/>
                <a:ea typeface="Open Sans"/>
                <a:cs typeface="Open Sans"/>
                <a:sym typeface="Open Sans"/>
              </a:rPr>
              <a:t> [</a:t>
            </a:r>
            <a:r>
              <a:rPr lang="en-US" sz="1800" i="1" dirty="0" err="1">
                <a:solidFill>
                  <a:schemeClr val="dk1"/>
                </a:solidFill>
                <a:latin typeface="Open Sans"/>
                <a:ea typeface="Open Sans"/>
                <a:cs typeface="Open Sans"/>
                <a:sym typeface="Open Sans"/>
              </a:rPr>
              <a:t>Descargar</a:t>
            </a:r>
            <a:r>
              <a:rPr lang="en-US" sz="1800" dirty="0">
                <a:solidFill>
                  <a:schemeClr val="dk1"/>
                </a:solidFill>
                <a:latin typeface="Open Sans"/>
                <a:ea typeface="Open Sans"/>
                <a:cs typeface="Open Sans"/>
                <a:sym typeface="Open Sans"/>
              </a:rPr>
              <a:t>] para </a:t>
            </a:r>
            <a:r>
              <a:rPr lang="en-US" sz="1800" dirty="0" err="1">
                <a:solidFill>
                  <a:schemeClr val="dk1"/>
                </a:solidFill>
                <a:latin typeface="Open Sans"/>
                <a:ea typeface="Open Sans"/>
                <a:cs typeface="Open Sans"/>
                <a:sym typeface="Open Sans"/>
              </a:rPr>
              <a:t>cada</a:t>
            </a:r>
            <a:r>
              <a:rPr lang="en-US" sz="1800" dirty="0">
                <a:solidFill>
                  <a:schemeClr val="dk1"/>
                </a:solidFill>
                <a:latin typeface="Open Sans"/>
                <a:ea typeface="Open Sans"/>
                <a:cs typeface="Open Sans"/>
                <a:sym typeface="Open Sans"/>
              </a:rPr>
              <a:t> uno de </a:t>
            </a:r>
            <a:r>
              <a:rPr lang="en-US" sz="1800" dirty="0" err="1">
                <a:solidFill>
                  <a:schemeClr val="dk1"/>
                </a:solidFill>
                <a:latin typeface="Open Sans"/>
                <a:ea typeface="Open Sans"/>
                <a:cs typeface="Open Sans"/>
                <a:sym typeface="Open Sans"/>
              </a:rPr>
              <a:t>los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resultados</a:t>
            </a:r>
            <a:r>
              <a:rPr lang="en-US" sz="1800" dirty="0">
                <a:solidFill>
                  <a:schemeClr val="dk1"/>
                </a:solidFill>
                <a:latin typeface="Open Sans"/>
                <a:ea typeface="Open Sans"/>
                <a:cs typeface="Open Sans"/>
                <a:sym typeface="Open Sans"/>
              </a:rPr>
              <a:t>.</a:t>
            </a:r>
            <a:endParaRPr sz="1800" dirty="0"/>
          </a:p>
          <a:p>
            <a:pPr marL="469900" lvl="0" indent="-215900" algn="l" rtl="0">
              <a:lnSpc>
                <a:spcPct val="100000"/>
              </a:lnSpc>
              <a:spcBef>
                <a:spcPts val="1000"/>
              </a:spcBef>
              <a:spcAft>
                <a:spcPts val="0"/>
              </a:spcAft>
              <a:buClr>
                <a:schemeClr val="dk1"/>
              </a:buClr>
              <a:buSzPts val="2000"/>
              <a:buNone/>
            </a:pPr>
            <a:endParaRPr sz="1800" dirty="0">
              <a:solidFill>
                <a:schemeClr val="dk1"/>
              </a:solidFill>
              <a:latin typeface="Open Sans"/>
              <a:ea typeface="Open Sans"/>
              <a:cs typeface="Open Sans"/>
              <a:sym typeface="Open Sans"/>
            </a:endParaRPr>
          </a:p>
        </p:txBody>
      </p:sp>
      <p:pic>
        <p:nvPicPr>
          <p:cNvPr id="400" name="Google Shape;400;p43"/>
          <p:cNvPicPr preferRelativeResize="0"/>
          <p:nvPr/>
        </p:nvPicPr>
        <p:blipFill rotWithShape="1">
          <a:blip r:embed="rId3">
            <a:alphaModFix/>
          </a:blip>
          <a:srcRect/>
          <a:stretch/>
        </p:blipFill>
        <p:spPr>
          <a:xfrm>
            <a:off x="2749426" y="3106994"/>
            <a:ext cx="210084" cy="229624"/>
          </a:xfrm>
          <a:prstGeom prst="rect">
            <a:avLst/>
          </a:prstGeom>
          <a:noFill/>
          <a:ln>
            <a:noFill/>
          </a:ln>
        </p:spPr>
      </p:pic>
      <p:pic>
        <p:nvPicPr>
          <p:cNvPr id="401" name="Google Shape;401;p43"/>
          <p:cNvPicPr preferRelativeResize="0"/>
          <p:nvPr/>
        </p:nvPicPr>
        <p:blipFill rotWithShape="1">
          <a:blip r:embed="rId4">
            <a:alphaModFix/>
          </a:blip>
          <a:srcRect/>
          <a:stretch/>
        </p:blipFill>
        <p:spPr>
          <a:xfrm>
            <a:off x="6574226" y="3430668"/>
            <a:ext cx="5391114" cy="3370890"/>
          </a:xfrm>
          <a:prstGeom prst="rect">
            <a:avLst/>
          </a:prstGeom>
          <a:noFill/>
          <a:ln>
            <a:noFill/>
          </a:ln>
        </p:spPr>
      </p:pic>
      <p:sp>
        <p:nvSpPr>
          <p:cNvPr id="402" name="Google Shape;402;p43"/>
          <p:cNvSpPr/>
          <p:nvPr/>
        </p:nvSpPr>
        <p:spPr>
          <a:xfrm>
            <a:off x="8355724" y="4114801"/>
            <a:ext cx="740979" cy="22071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03" name="Google Shape;403;p43"/>
          <p:cNvPicPr preferRelativeResize="0"/>
          <p:nvPr/>
        </p:nvPicPr>
        <p:blipFill rotWithShape="1">
          <a:blip r:embed="rId5">
            <a:alphaModFix/>
          </a:blip>
          <a:srcRect/>
          <a:stretch/>
        </p:blipFill>
        <p:spPr>
          <a:xfrm>
            <a:off x="6495405" y="1706400"/>
            <a:ext cx="5344512" cy="1498600"/>
          </a:xfrm>
          <a:prstGeom prst="rect">
            <a:avLst/>
          </a:prstGeom>
          <a:noFill/>
          <a:ln>
            <a:noFill/>
          </a:ln>
        </p:spPr>
      </p:pic>
      <p:sp>
        <p:nvSpPr>
          <p:cNvPr id="404" name="Google Shape;404;p43"/>
          <p:cNvSpPr/>
          <p:nvPr/>
        </p:nvSpPr>
        <p:spPr>
          <a:xfrm>
            <a:off x="7641020" y="2529274"/>
            <a:ext cx="740979" cy="22071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5" name="Google Shape;405;p43"/>
          <p:cNvSpPr/>
          <p:nvPr/>
        </p:nvSpPr>
        <p:spPr>
          <a:xfrm>
            <a:off x="11224361" y="1960180"/>
            <a:ext cx="740979" cy="22071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6" name="Google Shape;406;p43"/>
          <p:cNvSpPr/>
          <p:nvPr/>
        </p:nvSpPr>
        <p:spPr>
          <a:xfrm>
            <a:off x="8355724" y="6059214"/>
            <a:ext cx="1087821" cy="22071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07" name="Google Shape;407;p43"/>
          <p:cNvCxnSpPr/>
          <p:nvPr/>
        </p:nvCxnSpPr>
        <p:spPr>
          <a:xfrm rot="10800000" flipH="1">
            <a:off x="4997669" y="2639632"/>
            <a:ext cx="2333297" cy="252848"/>
          </a:xfrm>
          <a:prstGeom prst="straightConnector1">
            <a:avLst/>
          </a:prstGeom>
          <a:noFill/>
          <a:ln w="9525" cap="flat" cmpd="sng">
            <a:solidFill>
              <a:srgbClr val="FF0000"/>
            </a:solidFill>
            <a:prstDash val="solid"/>
            <a:round/>
            <a:headEnd type="none" w="sm" len="sm"/>
            <a:tailEnd type="stealth" w="med" len="med"/>
          </a:ln>
        </p:spPr>
      </p:cxnSp>
      <p:cxnSp>
        <p:nvCxnSpPr>
          <p:cNvPr id="408" name="Google Shape;408;p43"/>
          <p:cNvCxnSpPr/>
          <p:nvPr/>
        </p:nvCxnSpPr>
        <p:spPr>
          <a:xfrm rot="10800000" flipH="1">
            <a:off x="3759381" y="4335518"/>
            <a:ext cx="4438688" cy="1032844"/>
          </a:xfrm>
          <a:prstGeom prst="straightConnector1">
            <a:avLst/>
          </a:prstGeom>
          <a:noFill/>
          <a:ln w="9525" cap="flat" cmpd="sng">
            <a:solidFill>
              <a:srgbClr val="FF0000"/>
            </a:solidFill>
            <a:prstDash val="solid"/>
            <a:round/>
            <a:headEnd type="none" w="sm" len="sm"/>
            <a:tailEnd type="stealth" w="med" len="med"/>
          </a:ln>
        </p:spPr>
      </p:cxnSp>
      <p:cxnSp>
        <p:nvCxnSpPr>
          <p:cNvPr id="409" name="Google Shape;409;p43"/>
          <p:cNvCxnSpPr/>
          <p:nvPr/>
        </p:nvCxnSpPr>
        <p:spPr>
          <a:xfrm>
            <a:off x="5391807" y="6169572"/>
            <a:ext cx="2806262" cy="0"/>
          </a:xfrm>
          <a:prstGeom prst="straightConnector1">
            <a:avLst/>
          </a:prstGeom>
          <a:noFill/>
          <a:ln w="9525" cap="flat" cmpd="sng">
            <a:solidFill>
              <a:srgbClr val="FF0000"/>
            </a:solidFill>
            <a:prstDash val="solid"/>
            <a:round/>
            <a:headEnd type="none" w="sm" len="sm"/>
            <a:tailEnd type="stealth"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4"/>
          <p:cNvSpPr txBox="1">
            <a:spLocks noGrp="1"/>
          </p:cNvSpPr>
          <p:nvPr>
            <p:ph type="title"/>
          </p:nvPr>
        </p:nvSpPr>
        <p:spPr>
          <a:xfrm>
            <a:off x="0" y="437222"/>
            <a:ext cx="8165432"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150">
                <a:solidFill>
                  <a:srgbClr val="586F7C"/>
                </a:solidFill>
                <a:latin typeface="Open Sans"/>
                <a:ea typeface="Open Sans"/>
                <a:cs typeface="Open Sans"/>
                <a:sym typeface="Open Sans"/>
              </a:rPr>
              <a:t>Meteorological Monographs: </a:t>
            </a:r>
            <a:br>
              <a:rPr lang="en-US" sz="3150">
                <a:solidFill>
                  <a:srgbClr val="586F7C"/>
                </a:solidFill>
                <a:latin typeface="Open Sans"/>
                <a:ea typeface="Open Sans"/>
                <a:cs typeface="Open Sans"/>
                <a:sym typeface="Open Sans"/>
              </a:rPr>
            </a:br>
            <a:r>
              <a:rPr lang="en-US" sz="3150">
                <a:solidFill>
                  <a:srgbClr val="586F7C"/>
                </a:solidFill>
                <a:latin typeface="Open Sans"/>
                <a:ea typeface="Open Sans"/>
                <a:cs typeface="Open Sans"/>
                <a:sym typeface="Open Sans"/>
              </a:rPr>
              <a:t>búsqueda avanzada</a:t>
            </a:r>
            <a:endParaRPr sz="3150">
              <a:solidFill>
                <a:srgbClr val="586F7C"/>
              </a:solidFill>
              <a:latin typeface="Open Sans"/>
              <a:ea typeface="Open Sans"/>
              <a:cs typeface="Open Sans"/>
              <a:sym typeface="Open Sans"/>
            </a:endParaRPr>
          </a:p>
        </p:txBody>
      </p:sp>
      <p:sp>
        <p:nvSpPr>
          <p:cNvPr id="416" name="Google Shape;416;p44"/>
          <p:cNvSpPr txBox="1">
            <a:spLocks noGrp="1"/>
          </p:cNvSpPr>
          <p:nvPr>
            <p:ph type="body" idx="1"/>
          </p:nvPr>
        </p:nvSpPr>
        <p:spPr>
          <a:xfrm>
            <a:off x="27006" y="3358042"/>
            <a:ext cx="6894056" cy="3247710"/>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Luego de seleccionar </a:t>
            </a:r>
            <a:r>
              <a:rPr lang="en-US" b="1">
                <a:solidFill>
                  <a:schemeClr val="dk1"/>
                </a:solidFill>
                <a:latin typeface="Open Sans"/>
                <a:ea typeface="Open Sans"/>
                <a:cs typeface="Open Sans"/>
                <a:sym typeface="Open Sans"/>
              </a:rPr>
              <a:t>Advanced search </a:t>
            </a:r>
            <a:r>
              <a:rPr lang="en-US">
                <a:solidFill>
                  <a:schemeClr val="dk1"/>
                </a:solidFill>
                <a:latin typeface="Open Sans"/>
                <a:ea typeface="Open Sans"/>
                <a:cs typeface="Open Sans"/>
                <a:sym typeface="Open Sans"/>
              </a:rPr>
              <a:t>[</a:t>
            </a:r>
            <a:r>
              <a:rPr lang="en-US" i="1">
                <a:solidFill>
                  <a:schemeClr val="dk1"/>
                </a:solidFill>
                <a:latin typeface="Open Sans"/>
                <a:ea typeface="Open Sans"/>
                <a:cs typeface="Open Sans"/>
                <a:sym typeface="Open Sans"/>
              </a:rPr>
              <a:t>búsqueda avanzada</a:t>
            </a:r>
            <a:r>
              <a:rPr lang="en-US">
                <a:solidFill>
                  <a:schemeClr val="dk1"/>
                </a:solidFill>
                <a:latin typeface="Open Sans"/>
                <a:ea typeface="Open Sans"/>
                <a:cs typeface="Open Sans"/>
                <a:sym typeface="Open Sans"/>
              </a:rPr>
              <a:t>] se abre el formulario que incluye </a:t>
            </a:r>
            <a:r>
              <a:rPr lang="en-US" b="1">
                <a:solidFill>
                  <a:schemeClr val="dk1"/>
                </a:solidFill>
                <a:latin typeface="Open Sans"/>
                <a:ea typeface="Open Sans"/>
                <a:cs typeface="Open Sans"/>
                <a:sym typeface="Open Sans"/>
              </a:rPr>
              <a:t>Content Type</a:t>
            </a:r>
            <a:r>
              <a:rPr lang="en-US">
                <a:solidFill>
                  <a:schemeClr val="dk1"/>
                </a:solidFill>
                <a:latin typeface="Open Sans"/>
                <a:ea typeface="Open Sans"/>
                <a:cs typeface="Open Sans"/>
                <a:sym typeface="Open Sans"/>
              </a:rPr>
              <a:t> [</a:t>
            </a:r>
            <a:r>
              <a:rPr lang="en-US" i="1">
                <a:solidFill>
                  <a:schemeClr val="dk1"/>
                </a:solidFill>
                <a:latin typeface="Open Sans"/>
                <a:ea typeface="Open Sans"/>
                <a:cs typeface="Open Sans"/>
                <a:sym typeface="Open Sans"/>
              </a:rPr>
              <a:t>tipo de contenido</a:t>
            </a:r>
            <a:r>
              <a:rPr lang="en-US">
                <a:solidFill>
                  <a:schemeClr val="dk1"/>
                </a:solidFill>
                <a:latin typeface="Open Sans"/>
                <a:ea typeface="Open Sans"/>
                <a:cs typeface="Open Sans"/>
                <a:sym typeface="Open Sans"/>
              </a:rPr>
              <a:t>] y </a:t>
            </a:r>
            <a:r>
              <a:rPr lang="en-US" b="1">
                <a:solidFill>
                  <a:schemeClr val="dk1"/>
                </a:solidFill>
                <a:latin typeface="Open Sans"/>
                <a:ea typeface="Open Sans"/>
                <a:cs typeface="Open Sans"/>
                <a:sym typeface="Open Sans"/>
              </a:rPr>
              <a:t>Refine by Date </a:t>
            </a:r>
            <a:r>
              <a:rPr lang="en-US">
                <a:solidFill>
                  <a:schemeClr val="dk1"/>
                </a:solidFill>
                <a:latin typeface="Open Sans"/>
                <a:ea typeface="Open Sans"/>
                <a:cs typeface="Open Sans"/>
                <a:sym typeface="Open Sans"/>
              </a:rPr>
              <a:t>[</a:t>
            </a:r>
            <a:r>
              <a:rPr lang="en-US" i="1">
                <a:solidFill>
                  <a:schemeClr val="dk1"/>
                </a:solidFill>
                <a:latin typeface="Open Sans"/>
                <a:ea typeface="Open Sans"/>
                <a:cs typeface="Open Sans"/>
                <a:sym typeface="Open Sans"/>
              </a:rPr>
              <a:t>Limitar por fecha</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En la opción </a:t>
            </a:r>
            <a:r>
              <a:rPr lang="en-US" b="1">
                <a:solidFill>
                  <a:schemeClr val="dk1"/>
                </a:solidFill>
                <a:latin typeface="Open Sans"/>
                <a:ea typeface="Open Sans"/>
                <a:cs typeface="Open Sans"/>
                <a:sym typeface="Open Sans"/>
              </a:rPr>
              <a:t>Enter Search Terms </a:t>
            </a:r>
            <a:r>
              <a:rPr lang="en-US">
                <a:solidFill>
                  <a:schemeClr val="dk1"/>
                </a:solidFill>
                <a:latin typeface="Open Sans"/>
                <a:ea typeface="Open Sans"/>
                <a:cs typeface="Open Sans"/>
                <a:sym typeface="Open Sans"/>
              </a:rPr>
              <a:t>[</a:t>
            </a:r>
            <a:r>
              <a:rPr lang="en-US" i="1">
                <a:solidFill>
                  <a:schemeClr val="dk1"/>
                </a:solidFill>
                <a:latin typeface="Open Sans"/>
                <a:ea typeface="Open Sans"/>
                <a:cs typeface="Open Sans"/>
                <a:sym typeface="Open Sans"/>
              </a:rPr>
              <a:t>Ingresar términos de búsqueda</a:t>
            </a:r>
            <a:r>
              <a:rPr lang="en-US">
                <a:solidFill>
                  <a:schemeClr val="dk1"/>
                </a:solidFill>
                <a:latin typeface="Open Sans"/>
                <a:ea typeface="Open Sans"/>
                <a:cs typeface="Open Sans"/>
                <a:sym typeface="Open Sans"/>
              </a:rPr>
              <a:t>] y puede definir el campo específico de búsqueda. </a:t>
            </a:r>
            <a:endParaRPr>
              <a:solidFill>
                <a:schemeClr val="dk1"/>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a:solidFill>
                <a:schemeClr val="dk1"/>
              </a:solidFill>
              <a:latin typeface="Open Sans"/>
              <a:ea typeface="Open Sans"/>
              <a:cs typeface="Open Sans"/>
              <a:sym typeface="Open Sans"/>
            </a:endParaRPr>
          </a:p>
        </p:txBody>
      </p:sp>
      <p:pic>
        <p:nvPicPr>
          <p:cNvPr id="417" name="Google Shape;417;p44"/>
          <p:cNvPicPr preferRelativeResize="0"/>
          <p:nvPr/>
        </p:nvPicPr>
        <p:blipFill rotWithShape="1">
          <a:blip r:embed="rId3">
            <a:alphaModFix/>
          </a:blip>
          <a:srcRect/>
          <a:stretch/>
        </p:blipFill>
        <p:spPr>
          <a:xfrm>
            <a:off x="7276553" y="1762676"/>
            <a:ext cx="4197350" cy="5003800"/>
          </a:xfrm>
          <a:prstGeom prst="rect">
            <a:avLst/>
          </a:prstGeom>
          <a:noFill/>
          <a:ln>
            <a:noFill/>
          </a:ln>
        </p:spPr>
      </p:pic>
      <p:pic>
        <p:nvPicPr>
          <p:cNvPr id="418" name="Google Shape;418;p44"/>
          <p:cNvPicPr preferRelativeResize="0"/>
          <p:nvPr/>
        </p:nvPicPr>
        <p:blipFill rotWithShape="1">
          <a:blip r:embed="rId4">
            <a:alphaModFix/>
          </a:blip>
          <a:srcRect/>
          <a:stretch/>
        </p:blipFill>
        <p:spPr>
          <a:xfrm>
            <a:off x="77668" y="1797595"/>
            <a:ext cx="7064122" cy="1276350"/>
          </a:xfrm>
          <a:prstGeom prst="rect">
            <a:avLst/>
          </a:prstGeom>
          <a:noFill/>
          <a:ln w="9525" cap="flat" cmpd="sng">
            <a:solidFill>
              <a:schemeClr val="dk1"/>
            </a:solidFill>
            <a:prstDash val="solid"/>
            <a:miter lim="800000"/>
            <a:headEnd type="none" w="sm" len="sm"/>
            <a:tailEnd type="none" w="sm" len="sm"/>
          </a:ln>
        </p:spPr>
      </p:pic>
      <p:sp>
        <p:nvSpPr>
          <p:cNvPr id="419" name="Google Shape;419;p44"/>
          <p:cNvSpPr/>
          <p:nvPr/>
        </p:nvSpPr>
        <p:spPr>
          <a:xfrm>
            <a:off x="6589986" y="2002221"/>
            <a:ext cx="551804" cy="23648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0" name="Google Shape;420;p44"/>
          <p:cNvSpPr/>
          <p:nvPr/>
        </p:nvSpPr>
        <p:spPr>
          <a:xfrm>
            <a:off x="4345954" y="2690665"/>
            <a:ext cx="1077384" cy="23648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1" name="Google Shape;421;p44"/>
          <p:cNvPicPr preferRelativeResize="0"/>
          <p:nvPr/>
        </p:nvPicPr>
        <p:blipFill rotWithShape="1">
          <a:blip r:embed="rId5">
            <a:alphaModFix/>
          </a:blip>
          <a:srcRect/>
          <a:stretch/>
        </p:blipFill>
        <p:spPr>
          <a:xfrm>
            <a:off x="6189615" y="1895433"/>
            <a:ext cx="285750" cy="323850"/>
          </a:xfrm>
          <a:prstGeom prst="rect">
            <a:avLst/>
          </a:prstGeom>
          <a:noFill/>
          <a:ln>
            <a:noFill/>
          </a:ln>
        </p:spPr>
      </p:pic>
      <p:pic>
        <p:nvPicPr>
          <p:cNvPr id="422" name="Google Shape;422;p44"/>
          <p:cNvPicPr preferRelativeResize="0"/>
          <p:nvPr/>
        </p:nvPicPr>
        <p:blipFill rotWithShape="1">
          <a:blip r:embed="rId6">
            <a:alphaModFix/>
          </a:blip>
          <a:srcRect/>
          <a:stretch/>
        </p:blipFill>
        <p:spPr>
          <a:xfrm>
            <a:off x="5511677" y="2650723"/>
            <a:ext cx="285750" cy="2952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4000">
                <a:solidFill>
                  <a:srgbClr val="586F7C"/>
                </a:solidFill>
                <a:latin typeface="Open Sans"/>
                <a:ea typeface="Open Sans"/>
                <a:cs typeface="Open Sans"/>
                <a:sym typeface="Open Sans"/>
              </a:rPr>
              <a:t>Meteorological Monographs:</a:t>
            </a:r>
            <a:br>
              <a:rPr lang="en-US" sz="4000">
                <a:solidFill>
                  <a:srgbClr val="586F7C"/>
                </a:solidFill>
                <a:latin typeface="Open Sans"/>
                <a:ea typeface="Open Sans"/>
                <a:cs typeface="Open Sans"/>
                <a:sym typeface="Open Sans"/>
              </a:rPr>
            </a:br>
            <a:r>
              <a:rPr lang="en-US" sz="4000">
                <a:solidFill>
                  <a:srgbClr val="586F7C"/>
                </a:solidFill>
                <a:latin typeface="Open Sans"/>
                <a:ea typeface="Open Sans"/>
                <a:cs typeface="Open Sans"/>
                <a:sym typeface="Open Sans"/>
              </a:rPr>
              <a:t>resultados de búsqueda</a:t>
            </a:r>
            <a:endParaRPr/>
          </a:p>
        </p:txBody>
      </p:sp>
      <p:pic>
        <p:nvPicPr>
          <p:cNvPr id="429" name="Google Shape;429;p8"/>
          <p:cNvPicPr preferRelativeResize="0"/>
          <p:nvPr/>
        </p:nvPicPr>
        <p:blipFill rotWithShape="1">
          <a:blip r:embed="rId3">
            <a:alphaModFix/>
          </a:blip>
          <a:srcRect/>
          <a:stretch/>
        </p:blipFill>
        <p:spPr>
          <a:xfrm>
            <a:off x="5312989" y="1832723"/>
            <a:ext cx="6705600" cy="4997686"/>
          </a:xfrm>
          <a:prstGeom prst="rect">
            <a:avLst/>
          </a:prstGeom>
          <a:noFill/>
          <a:ln>
            <a:noFill/>
          </a:ln>
        </p:spPr>
      </p:pic>
      <p:sp>
        <p:nvSpPr>
          <p:cNvPr id="430" name="Google Shape;430;p8"/>
          <p:cNvSpPr txBox="1">
            <a:spLocks noGrp="1"/>
          </p:cNvSpPr>
          <p:nvPr>
            <p:ph type="body" idx="1"/>
          </p:nvPr>
        </p:nvSpPr>
        <p:spPr>
          <a:xfrm>
            <a:off x="0" y="1608070"/>
            <a:ext cx="4997669" cy="5249930"/>
          </a:xfrm>
          <a:prstGeom prst="rect">
            <a:avLst/>
          </a:prstGeom>
          <a:noFill/>
          <a:ln>
            <a:noFill/>
          </a:ln>
        </p:spPr>
        <p:txBody>
          <a:bodyPr spcFirstLastPara="1" wrap="square" lIns="91425" tIns="45700" rIns="91425" bIns="45700" anchor="t" anchorCtr="0">
            <a:noAutofit/>
          </a:bodyPr>
          <a:lstStyle/>
          <a:p>
            <a:pPr marL="584200" lvl="0" indent="-457200" algn="l" rtl="0">
              <a:lnSpc>
                <a:spcPct val="1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La búsqueda “Tropical cyclone” tiene 2034 resultados en título.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endParaRPr>
          </a:p>
          <a:p>
            <a:pPr marL="584200" lvl="0" indent="-457200" algn="l" rtl="0">
              <a:lnSpc>
                <a:spcPct val="1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Se puede modificar la búsqueda en </a:t>
            </a:r>
            <a:r>
              <a:rPr lang="en-US" sz="2200" b="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Modify Search</a:t>
            </a:r>
            <a:r>
              <a:rPr lang="en-US"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endParaRPr>
          </a:p>
          <a:p>
            <a:pPr marL="584200" lvl="0" indent="-457200" algn="l" rtl="0">
              <a:lnSpc>
                <a:spcPct val="1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En la columna izquierda se puede limitar por </a:t>
            </a:r>
            <a:r>
              <a:rPr lang="en-US" sz="2200" b="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Publicación</a:t>
            </a:r>
            <a:r>
              <a:rPr lang="en-US"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endParaRPr>
          </a:p>
          <a:p>
            <a:pPr marL="584200" lvl="0" indent="-457200" algn="l" rtl="0">
              <a:lnSpc>
                <a:spcPct val="1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Se puede descargar el número completo de una revista.</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endParaRPr>
          </a:p>
          <a:p>
            <a:pPr marL="584200" lvl="0" indent="-457200" algn="l" rtl="0">
              <a:lnSpc>
                <a:spcPct val="1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Se puede ver el Abstract o descargar el artículo en PDF.</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endParaRPr>
          </a:p>
          <a:p>
            <a:pPr marL="584200" lvl="0" indent="-457200" algn="l" rtl="0">
              <a:lnSpc>
                <a:spcPct val="1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Los artículos se pueden guardar, compartir por correo o redes sociales </a:t>
            </a:r>
            <a:endParaRPr sz="2200">
              <a:solidFill>
                <a:schemeClr val="dk1"/>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a:solidFill>
                <a:schemeClr val="dk1"/>
              </a:solidFill>
              <a:latin typeface="Open Sans"/>
              <a:ea typeface="Open Sans"/>
              <a:cs typeface="Open Sans"/>
              <a:sym typeface="Open Sans"/>
            </a:endParaRPr>
          </a:p>
        </p:txBody>
      </p:sp>
      <p:sp>
        <p:nvSpPr>
          <p:cNvPr id="431" name="Google Shape;431;p8"/>
          <p:cNvSpPr/>
          <p:nvPr/>
        </p:nvSpPr>
        <p:spPr>
          <a:xfrm>
            <a:off x="7236372" y="2601310"/>
            <a:ext cx="1429417" cy="23648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2" name="Google Shape;432;p8"/>
          <p:cNvSpPr/>
          <p:nvPr/>
        </p:nvSpPr>
        <p:spPr>
          <a:xfrm>
            <a:off x="9538136" y="2814147"/>
            <a:ext cx="662152" cy="33895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3" name="Google Shape;433;p8"/>
          <p:cNvSpPr/>
          <p:nvPr/>
        </p:nvSpPr>
        <p:spPr>
          <a:xfrm>
            <a:off x="5323427" y="3352818"/>
            <a:ext cx="998546" cy="28901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4" name="Google Shape;434;p8"/>
          <p:cNvSpPr/>
          <p:nvPr/>
        </p:nvSpPr>
        <p:spPr>
          <a:xfrm>
            <a:off x="7236372" y="4331566"/>
            <a:ext cx="882869" cy="19313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5" name="Google Shape;435;p8"/>
          <p:cNvSpPr/>
          <p:nvPr/>
        </p:nvSpPr>
        <p:spPr>
          <a:xfrm>
            <a:off x="7273150" y="5743990"/>
            <a:ext cx="1145635" cy="28901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6" name="Google Shape;436;p8"/>
          <p:cNvSpPr/>
          <p:nvPr/>
        </p:nvSpPr>
        <p:spPr>
          <a:xfrm>
            <a:off x="11745310" y="2814147"/>
            <a:ext cx="273279" cy="107993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4"/>
          <p:cNvSpPr txBox="1">
            <a:spLocks noGrp="1"/>
          </p:cNvSpPr>
          <p:nvPr>
            <p:ph type="title"/>
          </p:nvPr>
        </p:nvSpPr>
        <p:spPr>
          <a:xfrm>
            <a:off x="0" y="437222"/>
            <a:ext cx="8165432"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150" dirty="0" err="1">
                <a:solidFill>
                  <a:srgbClr val="586F7C"/>
                </a:solidFill>
                <a:latin typeface="Open Sans"/>
                <a:ea typeface="Open Sans"/>
                <a:cs typeface="Open Sans"/>
                <a:sym typeface="Open Sans"/>
              </a:rPr>
              <a:t>Opciones</a:t>
            </a:r>
            <a:r>
              <a:rPr lang="en-US" sz="3150" dirty="0">
                <a:solidFill>
                  <a:srgbClr val="586F7C"/>
                </a:solidFill>
                <a:latin typeface="Open Sans"/>
                <a:ea typeface="Open Sans"/>
                <a:cs typeface="Open Sans"/>
                <a:sym typeface="Open Sans"/>
              </a:rPr>
              <a:t> de </a:t>
            </a:r>
            <a:r>
              <a:rPr lang="en-US" sz="3150" dirty="0" err="1">
                <a:solidFill>
                  <a:srgbClr val="586F7C"/>
                </a:solidFill>
                <a:latin typeface="Open Sans"/>
                <a:ea typeface="Open Sans"/>
                <a:cs typeface="Open Sans"/>
                <a:sym typeface="Open Sans"/>
              </a:rPr>
              <a:t>guardar</a:t>
            </a:r>
            <a:r>
              <a:rPr lang="en-US" sz="3150" dirty="0">
                <a:solidFill>
                  <a:srgbClr val="586F7C"/>
                </a:solidFill>
                <a:latin typeface="Open Sans"/>
                <a:ea typeface="Open Sans"/>
                <a:cs typeface="Open Sans"/>
                <a:sym typeface="Open Sans"/>
              </a:rPr>
              <a:t> y </a:t>
            </a:r>
            <a:r>
              <a:rPr lang="en-US" sz="3150" dirty="0" err="1">
                <a:solidFill>
                  <a:srgbClr val="586F7C"/>
                </a:solidFill>
                <a:latin typeface="Open Sans"/>
                <a:ea typeface="Open Sans"/>
                <a:cs typeface="Open Sans"/>
                <a:sym typeface="Open Sans"/>
              </a:rPr>
              <a:t>correo</a:t>
            </a:r>
            <a:endParaRPr sz="3150" dirty="0">
              <a:solidFill>
                <a:srgbClr val="586F7C"/>
              </a:solidFill>
              <a:latin typeface="Open Sans"/>
              <a:ea typeface="Open Sans"/>
              <a:cs typeface="Open Sans"/>
              <a:sym typeface="Open Sans"/>
            </a:endParaRPr>
          </a:p>
        </p:txBody>
      </p:sp>
      <p:sp>
        <p:nvSpPr>
          <p:cNvPr id="421" name="Google Shape;421;p44"/>
          <p:cNvSpPr txBox="1">
            <a:spLocks noGrp="1"/>
          </p:cNvSpPr>
          <p:nvPr>
            <p:ph type="body" idx="1"/>
          </p:nvPr>
        </p:nvSpPr>
        <p:spPr>
          <a:xfrm>
            <a:off x="27006" y="1635828"/>
            <a:ext cx="5181601" cy="4691018"/>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sz="2200" dirty="0" err="1">
                <a:solidFill>
                  <a:schemeClr val="tx1"/>
                </a:solidFill>
                <a:latin typeface="Open Sans"/>
                <a:ea typeface="Open Sans"/>
                <a:cs typeface="Open Sans"/>
                <a:sym typeface="Open Sans"/>
              </a:rPr>
              <a:t>Hacer</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clic</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en</a:t>
            </a:r>
            <a:r>
              <a:rPr lang="en-US" sz="2200" dirty="0">
                <a:solidFill>
                  <a:schemeClr val="tx1"/>
                </a:solidFill>
                <a:latin typeface="Open Sans"/>
                <a:ea typeface="Open Sans"/>
                <a:cs typeface="Open Sans"/>
                <a:sym typeface="Open Sans"/>
              </a:rPr>
              <a:t> las </a:t>
            </a:r>
            <a:r>
              <a:rPr lang="en-US" sz="2200" dirty="0" err="1">
                <a:solidFill>
                  <a:schemeClr val="tx1"/>
                </a:solidFill>
                <a:latin typeface="Open Sans"/>
                <a:ea typeface="Open Sans"/>
                <a:cs typeface="Open Sans"/>
                <a:sym typeface="Open Sans"/>
              </a:rPr>
              <a:t>pestañas</a:t>
            </a:r>
            <a:r>
              <a:rPr lang="en-US" sz="2200" dirty="0">
                <a:solidFill>
                  <a:schemeClr val="tx1"/>
                </a:solidFill>
                <a:latin typeface="Open Sans"/>
                <a:ea typeface="Open Sans"/>
                <a:cs typeface="Open Sans"/>
                <a:sym typeface="Open Sans"/>
              </a:rPr>
              <a:t> de la </a:t>
            </a:r>
            <a:r>
              <a:rPr lang="en-US" sz="2200" dirty="0" err="1">
                <a:solidFill>
                  <a:schemeClr val="tx1"/>
                </a:solidFill>
                <a:latin typeface="Open Sans"/>
                <a:ea typeface="Open Sans"/>
                <a:cs typeface="Open Sans"/>
                <a:sym typeface="Open Sans"/>
              </a:rPr>
              <a:t>columna</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derecha</a:t>
            </a:r>
            <a:r>
              <a:rPr lang="en-US" sz="2200" dirty="0">
                <a:solidFill>
                  <a:schemeClr val="tx1"/>
                </a:solidFill>
                <a:latin typeface="Open Sans"/>
                <a:ea typeface="Open Sans"/>
                <a:cs typeface="Open Sans"/>
                <a:sym typeface="Open Sans"/>
              </a:rPr>
              <a:t> para </a:t>
            </a:r>
            <a:r>
              <a:rPr lang="en-US" sz="2200" dirty="0" err="1">
                <a:solidFill>
                  <a:schemeClr val="tx1"/>
                </a:solidFill>
                <a:latin typeface="Open Sans"/>
                <a:ea typeface="Open Sans"/>
                <a:cs typeface="Open Sans"/>
                <a:sym typeface="Open Sans"/>
              </a:rPr>
              <a:t>activar</a:t>
            </a:r>
            <a:r>
              <a:rPr lang="en-US" sz="2200" dirty="0">
                <a:solidFill>
                  <a:schemeClr val="tx1"/>
                </a:solidFill>
                <a:latin typeface="Open Sans"/>
                <a:ea typeface="Open Sans"/>
                <a:cs typeface="Open Sans"/>
                <a:sym typeface="Open Sans"/>
              </a:rPr>
              <a:t> las </a:t>
            </a:r>
            <a:r>
              <a:rPr lang="en-US" sz="2200" dirty="0" err="1">
                <a:solidFill>
                  <a:schemeClr val="tx1"/>
                </a:solidFill>
                <a:latin typeface="Open Sans"/>
                <a:ea typeface="Open Sans"/>
                <a:cs typeface="Open Sans"/>
                <a:sym typeface="Open Sans"/>
              </a:rPr>
              <a:t>opciones</a:t>
            </a:r>
            <a:r>
              <a:rPr lang="en-US" sz="2200" dirty="0">
                <a:solidFill>
                  <a:schemeClr val="tx1"/>
                </a:solidFill>
                <a:latin typeface="Open Sans"/>
                <a:ea typeface="Open Sans"/>
                <a:cs typeface="Open Sans"/>
                <a:sym typeface="Open Sans"/>
              </a:rPr>
              <a:t> de </a:t>
            </a:r>
            <a:r>
              <a:rPr lang="en-US" sz="2200" b="1" dirty="0" err="1">
                <a:solidFill>
                  <a:schemeClr val="tx1"/>
                </a:solidFill>
                <a:latin typeface="Open Sans"/>
                <a:ea typeface="Open Sans"/>
                <a:cs typeface="Open Sans"/>
                <a:sym typeface="Open Sans"/>
              </a:rPr>
              <a:t>guardar</a:t>
            </a:r>
            <a:r>
              <a:rPr lang="en-US" sz="2200" dirty="0">
                <a:solidFill>
                  <a:schemeClr val="tx1"/>
                </a:solidFill>
                <a:latin typeface="Open Sans"/>
                <a:ea typeface="Open Sans"/>
                <a:cs typeface="Open Sans"/>
                <a:sym typeface="Open Sans"/>
              </a:rPr>
              <a:t> y </a:t>
            </a:r>
            <a:r>
              <a:rPr lang="en-US" sz="2200" b="1" dirty="0" err="1">
                <a:solidFill>
                  <a:schemeClr val="tx1"/>
                </a:solidFill>
                <a:latin typeface="Open Sans"/>
                <a:ea typeface="Open Sans"/>
                <a:cs typeface="Open Sans"/>
                <a:sym typeface="Open Sans"/>
              </a:rPr>
              <a:t>enviar</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por</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correo</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electrónico</a:t>
            </a:r>
            <a:r>
              <a:rPr lang="en-US" sz="2200" dirty="0">
                <a:solidFill>
                  <a:schemeClr val="tx1"/>
                </a:solidFill>
                <a:latin typeface="Open Sans"/>
                <a:ea typeface="Open Sans"/>
                <a:cs typeface="Open Sans"/>
                <a:sym typeface="Open Sans"/>
              </a:rPr>
              <a:t>.</a:t>
            </a:r>
            <a:endParaRPr dirty="0">
              <a:solidFill>
                <a:schemeClr val="tx1"/>
              </a:solidFill>
            </a:endParaRPr>
          </a:p>
          <a:p>
            <a:pPr marL="469900" lvl="0" indent="-342900" algn="l" rtl="0">
              <a:lnSpc>
                <a:spcPct val="100000"/>
              </a:lnSpc>
              <a:spcBef>
                <a:spcPts val="1000"/>
              </a:spcBef>
              <a:spcAft>
                <a:spcPts val="0"/>
              </a:spcAft>
              <a:buClr>
                <a:schemeClr val="dk1"/>
              </a:buClr>
              <a:buSzPts val="2400"/>
              <a:buChar char="●"/>
            </a:pPr>
            <a:r>
              <a:rPr lang="en-US" sz="2200" dirty="0">
                <a:solidFill>
                  <a:schemeClr val="tx1"/>
                </a:solidFill>
                <a:latin typeface="Open Sans"/>
                <a:ea typeface="Open Sans"/>
                <a:cs typeface="Open Sans"/>
                <a:sym typeface="Open Sans"/>
              </a:rPr>
              <a:t>Los </a:t>
            </a:r>
            <a:r>
              <a:rPr lang="en-US" sz="2200" dirty="0" err="1">
                <a:solidFill>
                  <a:schemeClr val="tx1"/>
                </a:solidFill>
                <a:latin typeface="Open Sans"/>
                <a:ea typeface="Open Sans"/>
                <a:cs typeface="Open Sans"/>
                <a:sym typeface="Open Sans"/>
              </a:rPr>
              <a:t>usuarios</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deben</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estar</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inscritos</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en</a:t>
            </a:r>
            <a:r>
              <a:rPr lang="en-US" sz="2200" dirty="0">
                <a:solidFill>
                  <a:schemeClr val="tx1"/>
                </a:solidFill>
                <a:latin typeface="Open Sans"/>
                <a:ea typeface="Open Sans"/>
                <a:cs typeface="Open Sans"/>
                <a:sym typeface="Open Sans"/>
              </a:rPr>
              <a:t> la American Meteorological Society para utilizer la </a:t>
            </a:r>
            <a:r>
              <a:rPr lang="en-US" sz="2200" dirty="0" err="1">
                <a:solidFill>
                  <a:schemeClr val="tx1"/>
                </a:solidFill>
                <a:latin typeface="Open Sans"/>
                <a:ea typeface="Open Sans"/>
                <a:cs typeface="Open Sans"/>
                <a:sym typeface="Open Sans"/>
              </a:rPr>
              <a:t>opción</a:t>
            </a:r>
            <a:r>
              <a:rPr lang="en-US" sz="2200" dirty="0">
                <a:solidFill>
                  <a:schemeClr val="tx1"/>
                </a:solidFill>
                <a:latin typeface="Open Sans"/>
                <a:ea typeface="Open Sans"/>
                <a:cs typeface="Open Sans"/>
                <a:sym typeface="Open Sans"/>
              </a:rPr>
              <a:t> </a:t>
            </a:r>
            <a:r>
              <a:rPr lang="en-US" sz="2200" b="1" dirty="0" err="1">
                <a:solidFill>
                  <a:schemeClr val="tx1"/>
                </a:solidFill>
                <a:latin typeface="Open Sans"/>
                <a:ea typeface="Open Sans"/>
                <a:cs typeface="Open Sans"/>
                <a:sym typeface="Open Sans"/>
              </a:rPr>
              <a:t>guardar</a:t>
            </a:r>
            <a:r>
              <a:rPr lang="en-US" sz="2200" dirty="0">
                <a:solidFill>
                  <a:schemeClr val="tx1"/>
                </a:solidFill>
                <a:latin typeface="Open Sans"/>
                <a:ea typeface="Open Sans"/>
                <a:cs typeface="Open Sans"/>
                <a:sym typeface="Open Sans"/>
              </a:rPr>
              <a:t>. Ver </a:t>
            </a:r>
            <a:r>
              <a:rPr lang="en-US" sz="2200" dirty="0" err="1">
                <a:solidFill>
                  <a:schemeClr val="tx1"/>
                </a:solidFill>
                <a:latin typeface="Open Sans"/>
                <a:ea typeface="Open Sans"/>
                <a:cs typeface="Open Sans"/>
                <a:sym typeface="Open Sans"/>
              </a:rPr>
              <a:t>diapositivas</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posteriores</a:t>
            </a:r>
            <a:r>
              <a:rPr lang="en-US" sz="2200" dirty="0">
                <a:solidFill>
                  <a:schemeClr val="tx1"/>
                </a:solidFill>
                <a:latin typeface="Open Sans"/>
                <a:ea typeface="Open Sans"/>
                <a:cs typeface="Open Sans"/>
                <a:sym typeface="Open Sans"/>
              </a:rPr>
              <a:t>.</a:t>
            </a:r>
            <a:endParaRPr dirty="0">
              <a:solidFill>
                <a:schemeClr val="tx1"/>
              </a:solidFill>
            </a:endParaRPr>
          </a:p>
          <a:p>
            <a:pPr marL="469900" lvl="0" indent="-342900" algn="l" rtl="0">
              <a:lnSpc>
                <a:spcPct val="100000"/>
              </a:lnSpc>
              <a:spcBef>
                <a:spcPts val="1000"/>
              </a:spcBef>
              <a:spcAft>
                <a:spcPts val="0"/>
              </a:spcAft>
              <a:buClr>
                <a:schemeClr val="dk1"/>
              </a:buClr>
              <a:buSzPts val="2400"/>
              <a:buChar char="●"/>
            </a:pPr>
            <a:r>
              <a:rPr lang="en-US" sz="2200" dirty="0">
                <a:solidFill>
                  <a:schemeClr val="tx1"/>
                </a:solidFill>
                <a:latin typeface="Open Sans"/>
                <a:ea typeface="Open Sans"/>
                <a:cs typeface="Open Sans"/>
                <a:sym typeface="Open Sans"/>
              </a:rPr>
              <a:t>Para la </a:t>
            </a:r>
            <a:r>
              <a:rPr lang="en-US" sz="2200" dirty="0" err="1">
                <a:solidFill>
                  <a:schemeClr val="tx1"/>
                </a:solidFill>
                <a:latin typeface="Open Sans"/>
                <a:ea typeface="Open Sans"/>
                <a:cs typeface="Open Sans"/>
                <a:sym typeface="Open Sans"/>
              </a:rPr>
              <a:t>opción</a:t>
            </a:r>
            <a:r>
              <a:rPr lang="en-US" sz="2200" dirty="0">
                <a:solidFill>
                  <a:schemeClr val="tx1"/>
                </a:solidFill>
                <a:latin typeface="Open Sans"/>
                <a:ea typeface="Open Sans"/>
                <a:cs typeface="Open Sans"/>
                <a:sym typeface="Open Sans"/>
              </a:rPr>
              <a:t> de </a:t>
            </a:r>
            <a:r>
              <a:rPr lang="en-US" sz="2200" b="1" dirty="0" err="1">
                <a:solidFill>
                  <a:schemeClr val="tx1"/>
                </a:solidFill>
                <a:latin typeface="Open Sans"/>
                <a:ea typeface="Open Sans"/>
                <a:cs typeface="Open Sans"/>
                <a:sym typeface="Open Sans"/>
              </a:rPr>
              <a:t>correo</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electrónico</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hacer</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clic</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en</a:t>
            </a:r>
            <a:r>
              <a:rPr lang="en-US" sz="2200" dirty="0">
                <a:solidFill>
                  <a:schemeClr val="tx1"/>
                </a:solidFill>
                <a:latin typeface="Open Sans"/>
                <a:ea typeface="Open Sans"/>
                <a:cs typeface="Open Sans"/>
                <a:sym typeface="Open Sans"/>
              </a:rPr>
              <a:t>          y </a:t>
            </a:r>
            <a:r>
              <a:rPr lang="en-US" sz="2200" dirty="0" err="1">
                <a:solidFill>
                  <a:schemeClr val="tx1"/>
                </a:solidFill>
                <a:latin typeface="Open Sans"/>
                <a:ea typeface="Open Sans"/>
                <a:cs typeface="Open Sans"/>
                <a:sym typeface="Open Sans"/>
              </a:rPr>
              <a:t>seguir</a:t>
            </a:r>
            <a:r>
              <a:rPr lang="en-US" sz="2200" dirty="0">
                <a:solidFill>
                  <a:schemeClr val="tx1"/>
                </a:solidFill>
                <a:latin typeface="Open Sans"/>
                <a:ea typeface="Open Sans"/>
                <a:cs typeface="Open Sans"/>
                <a:sym typeface="Open Sans"/>
              </a:rPr>
              <a:t> las </a:t>
            </a:r>
            <a:r>
              <a:rPr lang="en-US" sz="2200" dirty="0" err="1">
                <a:solidFill>
                  <a:schemeClr val="tx1"/>
                </a:solidFill>
                <a:latin typeface="Open Sans"/>
                <a:ea typeface="Open Sans"/>
                <a:cs typeface="Open Sans"/>
                <a:sym typeface="Open Sans"/>
              </a:rPr>
              <a:t>instrucciones</a:t>
            </a:r>
            <a:r>
              <a:rPr lang="en-US" sz="2200" dirty="0">
                <a:solidFill>
                  <a:schemeClr val="tx1"/>
                </a:solidFill>
                <a:latin typeface="Open Sans"/>
                <a:ea typeface="Open Sans"/>
                <a:cs typeface="Open Sans"/>
                <a:sym typeface="Open Sans"/>
              </a:rPr>
              <a:t>.</a:t>
            </a:r>
            <a:endParaRPr sz="2200" dirty="0">
              <a:solidFill>
                <a:schemeClr val="tx1"/>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solidFill>
                <a:schemeClr val="tx1"/>
              </a:solidFill>
              <a:latin typeface="Open Sans"/>
              <a:ea typeface="Open Sans"/>
              <a:cs typeface="Open Sans"/>
              <a:sym typeface="Open Sans"/>
            </a:endParaRPr>
          </a:p>
        </p:txBody>
      </p:sp>
      <p:pic>
        <p:nvPicPr>
          <p:cNvPr id="422" name="Google Shape;422;p44"/>
          <p:cNvPicPr preferRelativeResize="0"/>
          <p:nvPr/>
        </p:nvPicPr>
        <p:blipFill rotWithShape="1">
          <a:blip r:embed="rId3">
            <a:alphaModFix/>
          </a:blip>
          <a:srcRect/>
          <a:stretch/>
        </p:blipFill>
        <p:spPr>
          <a:xfrm>
            <a:off x="5208607" y="2327700"/>
            <a:ext cx="1026444" cy="2418470"/>
          </a:xfrm>
          <a:prstGeom prst="rect">
            <a:avLst/>
          </a:prstGeom>
          <a:noFill/>
          <a:ln>
            <a:noFill/>
          </a:ln>
        </p:spPr>
      </p:pic>
      <p:pic>
        <p:nvPicPr>
          <p:cNvPr id="423" name="Google Shape;423;p44"/>
          <p:cNvPicPr preferRelativeResize="0"/>
          <p:nvPr/>
        </p:nvPicPr>
        <p:blipFill rotWithShape="1">
          <a:blip r:embed="rId4">
            <a:alphaModFix/>
          </a:blip>
          <a:srcRect/>
          <a:stretch/>
        </p:blipFill>
        <p:spPr>
          <a:xfrm>
            <a:off x="6630223" y="2327700"/>
            <a:ext cx="5532030" cy="3648557"/>
          </a:xfrm>
          <a:prstGeom prst="rect">
            <a:avLst/>
          </a:prstGeom>
          <a:noFill/>
          <a:ln>
            <a:noFill/>
          </a:ln>
        </p:spPr>
      </p:pic>
      <p:pic>
        <p:nvPicPr>
          <p:cNvPr id="424" name="Google Shape;424;p44"/>
          <p:cNvPicPr preferRelativeResize="0"/>
          <p:nvPr/>
        </p:nvPicPr>
        <p:blipFill rotWithShape="1">
          <a:blip r:embed="rId5">
            <a:alphaModFix/>
          </a:blip>
          <a:srcRect/>
          <a:stretch/>
        </p:blipFill>
        <p:spPr>
          <a:xfrm>
            <a:off x="3867202" y="5395369"/>
            <a:ext cx="504827" cy="432709"/>
          </a:xfrm>
          <a:prstGeom prst="rect">
            <a:avLst/>
          </a:prstGeom>
          <a:noFill/>
          <a:ln>
            <a:noFill/>
          </a:ln>
        </p:spPr>
      </p:pic>
      <p:sp>
        <p:nvSpPr>
          <p:cNvPr id="425" name="Google Shape;425;p44"/>
          <p:cNvSpPr/>
          <p:nvPr/>
        </p:nvSpPr>
        <p:spPr>
          <a:xfrm>
            <a:off x="6529616" y="2327699"/>
            <a:ext cx="1351641" cy="371957"/>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26" name="Google Shape;426;p44"/>
          <p:cNvCxnSpPr>
            <a:endCxn id="425" idx="2"/>
          </p:cNvCxnSpPr>
          <p:nvPr/>
        </p:nvCxnSpPr>
        <p:spPr>
          <a:xfrm rot="10800000" flipH="1">
            <a:off x="5898937" y="2699656"/>
            <a:ext cx="1306500" cy="8373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dirty="0" err="1">
                <a:solidFill>
                  <a:schemeClr val="tx1"/>
                </a:solidFill>
                <a:latin typeface="Open Sans"/>
                <a:ea typeface="Open Sans"/>
                <a:cs typeface="Open Sans"/>
                <a:sym typeface="Open Sans"/>
              </a:rPr>
              <a:t>Acceso</a:t>
            </a:r>
            <a:r>
              <a:rPr lang="en-US" sz="3600" dirty="0">
                <a:solidFill>
                  <a:schemeClr val="tx1"/>
                </a:solidFill>
                <a:latin typeface="Open Sans"/>
                <a:ea typeface="Open Sans"/>
                <a:cs typeface="Open Sans"/>
                <a:sym typeface="Open Sans"/>
              </a:rPr>
              <a:t> a </a:t>
            </a:r>
            <a:r>
              <a:rPr lang="en-US" sz="3600" dirty="0" err="1">
                <a:solidFill>
                  <a:schemeClr val="tx1"/>
                </a:solidFill>
                <a:latin typeface="Open Sans"/>
                <a:ea typeface="Open Sans"/>
                <a:cs typeface="Open Sans"/>
                <a:sym typeface="Open Sans"/>
              </a:rPr>
              <a:t>revistas</a:t>
            </a:r>
            <a:r>
              <a:rPr lang="en-US" sz="3600" dirty="0">
                <a:solidFill>
                  <a:schemeClr val="tx1"/>
                </a:solidFill>
                <a:latin typeface="Open Sans"/>
                <a:ea typeface="Open Sans"/>
                <a:cs typeface="Open Sans"/>
                <a:sym typeface="Open Sans"/>
              </a:rPr>
              <a:t> </a:t>
            </a:r>
            <a:r>
              <a:rPr lang="en-US" sz="3600" dirty="0" err="1">
                <a:solidFill>
                  <a:schemeClr val="tx1"/>
                </a:solidFill>
                <a:latin typeface="Open Sans"/>
                <a:ea typeface="Open Sans"/>
                <a:cs typeface="Open Sans"/>
                <a:sym typeface="Open Sans"/>
              </a:rPr>
              <a:t>individuales</a:t>
            </a:r>
            <a:endParaRPr sz="3600" b="1" dirty="0">
              <a:solidFill>
                <a:schemeClr val="tx1"/>
              </a:solidFill>
            </a:endParaRPr>
          </a:p>
        </p:txBody>
      </p:sp>
      <p:pic>
        <p:nvPicPr>
          <p:cNvPr id="432" name="Google Shape;432;p10"/>
          <p:cNvPicPr preferRelativeResize="0"/>
          <p:nvPr/>
        </p:nvPicPr>
        <p:blipFill rotWithShape="1">
          <a:blip r:embed="rId3">
            <a:alphaModFix/>
          </a:blip>
          <a:srcRect/>
          <a:stretch/>
        </p:blipFill>
        <p:spPr>
          <a:xfrm>
            <a:off x="5773389" y="1852743"/>
            <a:ext cx="5994282" cy="4917315"/>
          </a:xfrm>
          <a:prstGeom prst="rect">
            <a:avLst/>
          </a:prstGeom>
          <a:noFill/>
          <a:ln>
            <a:noFill/>
          </a:ln>
        </p:spPr>
      </p:pic>
      <p:sp>
        <p:nvSpPr>
          <p:cNvPr id="433" name="Google Shape;433;p10"/>
          <p:cNvSpPr txBox="1"/>
          <p:nvPr/>
        </p:nvSpPr>
        <p:spPr>
          <a:xfrm>
            <a:off x="0" y="2024744"/>
            <a:ext cx="4713514" cy="3599400"/>
          </a:xfrm>
          <a:prstGeom prst="rect">
            <a:avLst/>
          </a:prstGeom>
          <a:noFill/>
          <a:ln>
            <a:noFill/>
          </a:ln>
        </p:spPr>
        <p:txBody>
          <a:bodyPr spcFirstLastPara="1" wrap="square" lIns="91425" tIns="45700" rIns="91425" bIns="45700" anchor="t" anchorCtr="0">
            <a:noAutofit/>
          </a:bodyPr>
          <a:lstStyle/>
          <a:p>
            <a:pPr marL="469900" marR="0" lvl="0" indent="-342900" algn="l" rtl="0">
              <a:lnSpc>
                <a:spcPct val="100000"/>
              </a:lnSpc>
              <a:spcBef>
                <a:spcPts val="1000"/>
              </a:spcBef>
              <a:spcAft>
                <a:spcPts val="0"/>
              </a:spcAft>
              <a:buClr>
                <a:schemeClr val="dk1"/>
              </a:buClr>
              <a:buSzPts val="2000"/>
              <a:buFont typeface="Arial"/>
              <a:buChar char="●"/>
            </a:pPr>
            <a:r>
              <a:rPr lang="en-US" sz="2200" b="0" i="0" u="none" strike="noStrike" cap="none" dirty="0" err="1">
                <a:solidFill>
                  <a:schemeClr val="tx1"/>
                </a:solidFill>
                <a:latin typeface="Open Sans"/>
                <a:ea typeface="Open Sans"/>
                <a:cs typeface="Open Sans"/>
                <a:sym typeface="Open Sans"/>
              </a:rPr>
              <a:t>Desde</a:t>
            </a:r>
            <a:r>
              <a:rPr lang="en-US" sz="2200" b="0" i="0" u="none" strike="noStrike" cap="none" dirty="0">
                <a:solidFill>
                  <a:schemeClr val="tx1"/>
                </a:solidFill>
                <a:latin typeface="Open Sans"/>
                <a:ea typeface="Open Sans"/>
                <a:cs typeface="Open Sans"/>
                <a:sym typeface="Open Sans"/>
              </a:rPr>
              <a:t> la barra horizontal de la </a:t>
            </a:r>
            <a:r>
              <a:rPr lang="en-US" sz="2200" b="0" i="0" u="none" strike="noStrike" cap="none" dirty="0" err="1">
                <a:solidFill>
                  <a:schemeClr val="tx1"/>
                </a:solidFill>
                <a:latin typeface="Open Sans"/>
                <a:ea typeface="Open Sans"/>
                <a:cs typeface="Open Sans"/>
                <a:sym typeface="Open Sans"/>
              </a:rPr>
              <a:t>página</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inicial</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hacer</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clic</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en</a:t>
            </a:r>
            <a:r>
              <a:rPr lang="en-US" sz="2200" b="0" i="0" u="none" strike="noStrike" cap="none" dirty="0">
                <a:solidFill>
                  <a:schemeClr val="tx1"/>
                </a:solidFill>
                <a:latin typeface="Open Sans"/>
                <a:ea typeface="Open Sans"/>
                <a:cs typeface="Open Sans"/>
                <a:sym typeface="Open Sans"/>
              </a:rPr>
              <a:t> JOURNALS [</a:t>
            </a:r>
            <a:r>
              <a:rPr lang="en-US" sz="2200" b="0" i="0" u="none" strike="noStrike" cap="none" dirty="0" err="1">
                <a:solidFill>
                  <a:schemeClr val="tx1"/>
                </a:solidFill>
                <a:latin typeface="Open Sans"/>
                <a:ea typeface="Open Sans"/>
                <a:cs typeface="Open Sans"/>
                <a:sym typeface="Open Sans"/>
              </a:rPr>
              <a:t>revistas</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Esto</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muestra</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los</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títulos</a:t>
            </a:r>
            <a:r>
              <a:rPr lang="en-US" sz="2200" b="0" i="0" u="none" strike="noStrike" cap="none" dirty="0">
                <a:solidFill>
                  <a:schemeClr val="tx1"/>
                </a:solidFill>
                <a:latin typeface="Open Sans"/>
                <a:ea typeface="Open Sans"/>
                <a:cs typeface="Open Sans"/>
                <a:sym typeface="Open Sans"/>
              </a:rPr>
              <a:t> de </a:t>
            </a:r>
            <a:r>
              <a:rPr lang="en-US" sz="2200" b="0" i="0" u="none" strike="noStrike" cap="none" dirty="0" err="1">
                <a:solidFill>
                  <a:schemeClr val="tx1"/>
                </a:solidFill>
                <a:latin typeface="Open Sans"/>
                <a:ea typeface="Open Sans"/>
                <a:cs typeface="Open Sans"/>
                <a:sym typeface="Open Sans"/>
              </a:rPr>
              <a:t>revistas</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individuales</a:t>
            </a:r>
            <a:r>
              <a:rPr lang="en-US" sz="2200" b="0" i="0" u="none" strike="noStrike" cap="none" dirty="0">
                <a:solidFill>
                  <a:schemeClr val="tx1"/>
                </a:solidFill>
                <a:latin typeface="Open Sans"/>
                <a:ea typeface="Open Sans"/>
                <a:cs typeface="Open Sans"/>
                <a:sym typeface="Open Sans"/>
              </a:rPr>
              <a:t> y la </a:t>
            </a:r>
            <a:r>
              <a:rPr lang="en-US" sz="2200" b="0" i="0" u="none" strike="noStrike" cap="none" dirty="0" err="1">
                <a:solidFill>
                  <a:schemeClr val="tx1"/>
                </a:solidFill>
                <a:latin typeface="Open Sans"/>
                <a:ea typeface="Open Sans"/>
                <a:cs typeface="Open Sans"/>
                <a:sym typeface="Open Sans"/>
              </a:rPr>
              <a:t>serie</a:t>
            </a:r>
            <a:r>
              <a:rPr lang="en-US" sz="2200" b="0" i="0" u="none" strike="noStrike" cap="none" dirty="0">
                <a:solidFill>
                  <a:schemeClr val="tx1"/>
                </a:solidFill>
                <a:latin typeface="Open Sans"/>
                <a:ea typeface="Open Sans"/>
                <a:cs typeface="Open Sans"/>
                <a:sym typeface="Open Sans"/>
              </a:rPr>
              <a:t> de Meteorological Monographs.</a:t>
            </a:r>
            <a:endParaRPr dirty="0">
              <a:solidFill>
                <a:schemeClr val="tx1"/>
              </a:solidFill>
            </a:endParaRPr>
          </a:p>
          <a:p>
            <a:pPr marL="469900" marR="0" lvl="0" indent="-342900" algn="l" rtl="0">
              <a:lnSpc>
                <a:spcPct val="100000"/>
              </a:lnSpc>
              <a:spcBef>
                <a:spcPts val="1000"/>
              </a:spcBef>
              <a:spcAft>
                <a:spcPts val="0"/>
              </a:spcAft>
              <a:buClr>
                <a:schemeClr val="dk1"/>
              </a:buClr>
              <a:buSzPts val="2000"/>
              <a:buFont typeface="Arial"/>
              <a:buChar char="●"/>
            </a:pPr>
            <a:r>
              <a:rPr lang="en-US" sz="2200" b="0" i="0" u="none" strike="noStrike" cap="none" dirty="0" err="1">
                <a:solidFill>
                  <a:schemeClr val="tx1"/>
                </a:solidFill>
                <a:latin typeface="Open Sans"/>
                <a:ea typeface="Open Sans"/>
                <a:cs typeface="Open Sans"/>
                <a:sym typeface="Open Sans"/>
              </a:rPr>
              <a:t>Hacer</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clic</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en</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el</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título</a:t>
            </a:r>
            <a:r>
              <a:rPr lang="en-US" sz="2200" b="0" i="0" u="none" strike="noStrike" cap="none" dirty="0">
                <a:solidFill>
                  <a:schemeClr val="tx1"/>
                </a:solidFill>
                <a:latin typeface="Open Sans"/>
                <a:ea typeface="Open Sans"/>
                <a:cs typeface="Open Sans"/>
                <a:sym typeface="Open Sans"/>
              </a:rPr>
              <a:t> para </a:t>
            </a:r>
            <a:r>
              <a:rPr lang="en-US" sz="2200" b="0" i="0" u="none" strike="noStrike" cap="none" dirty="0" err="1">
                <a:solidFill>
                  <a:schemeClr val="tx1"/>
                </a:solidFill>
                <a:latin typeface="Open Sans"/>
                <a:ea typeface="Open Sans"/>
                <a:cs typeface="Open Sans"/>
                <a:sym typeface="Open Sans"/>
              </a:rPr>
              <a:t>abrir</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una</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revista</a:t>
            </a:r>
            <a:r>
              <a:rPr lang="en-US" sz="2200" b="0" i="0" u="none" strike="noStrike" cap="none" dirty="0">
                <a:solidFill>
                  <a:schemeClr val="tx1"/>
                </a:solidFill>
                <a:latin typeface="Open Sans"/>
                <a:ea typeface="Open Sans"/>
                <a:cs typeface="Open Sans"/>
                <a:sym typeface="Open Sans"/>
              </a:rPr>
              <a:t> individual con la </a:t>
            </a:r>
            <a:r>
              <a:rPr lang="en-US" sz="2200" b="0" i="0" u="none" strike="noStrike" cap="none" dirty="0" err="1">
                <a:solidFill>
                  <a:schemeClr val="tx1"/>
                </a:solidFill>
                <a:latin typeface="Open Sans"/>
                <a:ea typeface="Open Sans"/>
                <a:cs typeface="Open Sans"/>
                <a:sym typeface="Open Sans"/>
              </a:rPr>
              <a:t>opción</a:t>
            </a:r>
            <a:r>
              <a:rPr lang="en-US" sz="2200" b="0" i="0" u="none" strike="noStrike" cap="none" dirty="0">
                <a:solidFill>
                  <a:schemeClr val="tx1"/>
                </a:solidFill>
                <a:latin typeface="Open Sans"/>
                <a:ea typeface="Open Sans"/>
                <a:cs typeface="Open Sans"/>
                <a:sym typeface="Open Sans"/>
              </a:rPr>
              <a:t> de </a:t>
            </a:r>
            <a:r>
              <a:rPr lang="en-US" sz="2200" b="0" i="0" u="none" strike="noStrike" cap="none" dirty="0" err="1">
                <a:solidFill>
                  <a:schemeClr val="tx1"/>
                </a:solidFill>
                <a:latin typeface="Open Sans"/>
                <a:ea typeface="Open Sans"/>
                <a:cs typeface="Open Sans"/>
                <a:sym typeface="Open Sans"/>
              </a:rPr>
              <a:t>buscar</a:t>
            </a:r>
            <a:r>
              <a:rPr lang="en-US" sz="2200" b="0" i="0" u="none" strike="noStrike" cap="none" dirty="0">
                <a:solidFill>
                  <a:schemeClr val="tx1"/>
                </a:solidFill>
                <a:latin typeface="Open Sans"/>
                <a:ea typeface="Open Sans"/>
                <a:cs typeface="Open Sans"/>
                <a:sym typeface="Open Sans"/>
              </a:rPr>
              <a:t> </a:t>
            </a:r>
            <a:r>
              <a:rPr lang="en-US" sz="2200" b="0" i="0" u="none" strike="noStrike" cap="none" dirty="0" err="1">
                <a:solidFill>
                  <a:schemeClr val="tx1"/>
                </a:solidFill>
                <a:latin typeface="Open Sans"/>
                <a:ea typeface="Open Sans"/>
                <a:cs typeface="Open Sans"/>
                <a:sym typeface="Open Sans"/>
              </a:rPr>
              <a:t>dentro</a:t>
            </a:r>
            <a:r>
              <a:rPr lang="en-US" sz="2200" b="0" i="0" u="none" strike="noStrike" cap="none" dirty="0">
                <a:solidFill>
                  <a:schemeClr val="tx1"/>
                </a:solidFill>
                <a:latin typeface="Open Sans"/>
                <a:ea typeface="Open Sans"/>
                <a:cs typeface="Open Sans"/>
                <a:sym typeface="Open Sans"/>
              </a:rPr>
              <a:t> de ese </a:t>
            </a:r>
            <a:r>
              <a:rPr lang="en-US" sz="2200" b="0" i="0" u="none" strike="noStrike" cap="none" dirty="0" err="1">
                <a:solidFill>
                  <a:schemeClr val="tx1"/>
                </a:solidFill>
                <a:latin typeface="Open Sans"/>
                <a:ea typeface="Open Sans"/>
                <a:cs typeface="Open Sans"/>
                <a:sym typeface="Open Sans"/>
              </a:rPr>
              <a:t>título</a:t>
            </a:r>
            <a:r>
              <a:rPr lang="en-US" sz="2200" b="0" i="0" u="none" strike="noStrike" cap="none" dirty="0">
                <a:solidFill>
                  <a:schemeClr val="tx1"/>
                </a:solidFill>
                <a:latin typeface="Open Sans"/>
                <a:ea typeface="Open Sans"/>
                <a:cs typeface="Open Sans"/>
                <a:sym typeface="Open Sans"/>
              </a:rPr>
              <a:t>.</a:t>
            </a:r>
            <a:endParaRPr sz="2400" b="0" i="0" u="none" strike="noStrike" cap="none" dirty="0">
              <a:solidFill>
                <a:schemeClr val="tx1"/>
              </a:solidFill>
              <a:latin typeface="Arial"/>
              <a:ea typeface="Arial"/>
              <a:cs typeface="Arial"/>
              <a:sym typeface="Arial"/>
            </a:endParaRPr>
          </a:p>
        </p:txBody>
      </p:sp>
      <p:sp>
        <p:nvSpPr>
          <p:cNvPr id="434" name="Google Shape;434;p10"/>
          <p:cNvSpPr/>
          <p:nvPr/>
        </p:nvSpPr>
        <p:spPr>
          <a:xfrm>
            <a:off x="9764485" y="2024744"/>
            <a:ext cx="812253" cy="283028"/>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5" name="Google Shape;435;p10"/>
          <p:cNvSpPr/>
          <p:nvPr/>
        </p:nvSpPr>
        <p:spPr>
          <a:xfrm>
            <a:off x="8495033" y="6489218"/>
            <a:ext cx="1987910" cy="283028"/>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5"/>
          <p:cNvSpPr txBox="1">
            <a:spLocks noGrp="1"/>
          </p:cNvSpPr>
          <p:nvPr>
            <p:ph type="title"/>
          </p:nvPr>
        </p:nvSpPr>
        <p:spPr>
          <a:xfrm>
            <a:off x="0" y="437222"/>
            <a:ext cx="8165432"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N</a:t>
            </a:r>
            <a:r>
              <a:rPr lang="en-US" sz="350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avegar por las revistas de AMS</a:t>
            </a:r>
            <a:endParaRPr sz="3500">
              <a:solidFill>
                <a:srgbClr val="586F7C"/>
              </a:solidFill>
              <a:latin typeface="Open Sans"/>
              <a:ea typeface="Open Sans"/>
              <a:cs typeface="Open Sans"/>
              <a:sym typeface="Open Sans"/>
            </a:endParaRPr>
          </a:p>
        </p:txBody>
      </p:sp>
      <p:sp>
        <p:nvSpPr>
          <p:cNvPr id="443" name="Google Shape;443;p45"/>
          <p:cNvSpPr txBox="1">
            <a:spLocks noGrp="1"/>
          </p:cNvSpPr>
          <p:nvPr>
            <p:ph type="body" idx="1"/>
          </p:nvPr>
        </p:nvSpPr>
        <p:spPr>
          <a:xfrm>
            <a:off x="28661" y="1707391"/>
            <a:ext cx="8287153" cy="1729492"/>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1800"/>
              <a:buChar char="●"/>
            </a:pPr>
            <a:r>
              <a:rPr lang="en-US" sz="1800" dirty="0">
                <a:solidFill>
                  <a:schemeClr val="dk1"/>
                </a:solidFill>
                <a:latin typeface="Open Sans"/>
                <a:ea typeface="Open Sans"/>
                <a:cs typeface="Open Sans"/>
                <a:sym typeface="Open Sans"/>
              </a:rPr>
              <a:t>Para </a:t>
            </a:r>
            <a:r>
              <a:rPr lang="en-US" sz="1800" dirty="0" err="1">
                <a:solidFill>
                  <a:schemeClr val="dk1"/>
                </a:solidFill>
                <a:latin typeface="Open Sans"/>
                <a:ea typeface="Open Sans"/>
                <a:cs typeface="Open Sans"/>
                <a:sym typeface="Open Sans"/>
              </a:rPr>
              <a:t>revisar</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revistas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específicas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hacer</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clic</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en</a:t>
            </a:r>
            <a:r>
              <a:rPr lang="en-US" sz="1800" dirty="0">
                <a:solidFill>
                  <a:schemeClr val="dk1"/>
                </a:solidFill>
                <a:latin typeface="Open Sans"/>
                <a:ea typeface="Open Sans"/>
                <a:cs typeface="Open Sans"/>
                <a:sym typeface="Open Sans"/>
              </a:rPr>
              <a:t> </a:t>
            </a:r>
            <a:r>
              <a:rPr lang="en-US" sz="1800" b="1" dirty="0">
                <a:solidFill>
                  <a:schemeClr val="dk1"/>
                </a:solidFill>
                <a:latin typeface="Open Sans"/>
                <a:ea typeface="Open Sans"/>
                <a:cs typeface="Open Sans"/>
                <a:sym typeface="Open Sans"/>
              </a:rPr>
              <a:t>Journals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en</a:t>
            </a:r>
            <a:r>
              <a:rPr lang="en-US" sz="1800" dirty="0">
                <a:solidFill>
                  <a:schemeClr val="dk1"/>
                </a:solidFill>
                <a:latin typeface="Open Sans"/>
                <a:ea typeface="Open Sans"/>
                <a:cs typeface="Open Sans"/>
                <a:sym typeface="Open Sans"/>
              </a:rPr>
              <a:t> la barra horizontal. </a:t>
            </a:r>
            <a:r>
              <a:rPr lang="en-US" sz="1800" dirty="0" err="1">
                <a:solidFill>
                  <a:schemeClr val="dk1"/>
                </a:solidFill>
                <a:latin typeface="Open Sans"/>
                <a:ea typeface="Open Sans"/>
                <a:cs typeface="Open Sans"/>
                <a:sym typeface="Open Sans"/>
              </a:rPr>
              <a:t>Aparecerá</a:t>
            </a:r>
            <a:r>
              <a:rPr lang="en-US" sz="1800" dirty="0">
                <a:solidFill>
                  <a:schemeClr val="dk1"/>
                </a:solidFill>
                <a:latin typeface="Open Sans"/>
                <a:ea typeface="Open Sans"/>
                <a:cs typeface="Open Sans"/>
                <a:sym typeface="Open Sans"/>
              </a:rPr>
              <a:t> un </a:t>
            </a:r>
            <a:r>
              <a:rPr lang="en-US" sz="1800" dirty="0" err="1">
                <a:solidFill>
                  <a:schemeClr val="dk1"/>
                </a:solidFill>
                <a:latin typeface="Open Sans"/>
                <a:ea typeface="Open Sans"/>
                <a:cs typeface="Open Sans"/>
                <a:sym typeface="Open Sans"/>
              </a:rPr>
              <a:t>menú</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desplegable</a:t>
            </a:r>
            <a:r>
              <a:rPr lang="en-US" sz="1800" dirty="0">
                <a:solidFill>
                  <a:schemeClr val="dk1"/>
                </a:solidFill>
                <a:latin typeface="Open Sans"/>
                <a:ea typeface="Open Sans"/>
                <a:cs typeface="Open Sans"/>
                <a:sym typeface="Open Sans"/>
              </a:rPr>
              <a:t> con </a:t>
            </a:r>
            <a:r>
              <a:rPr lang="en-US" sz="1800" dirty="0" err="1">
                <a:solidFill>
                  <a:schemeClr val="dk1"/>
                </a:solidFill>
                <a:latin typeface="Open Sans"/>
                <a:ea typeface="Open Sans"/>
                <a:cs typeface="Open Sans"/>
                <a:sym typeface="Open Sans"/>
              </a:rPr>
              <a:t>todos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los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títulos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Puede</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seleccionar</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el</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título</a:t>
            </a:r>
            <a:r>
              <a:rPr lang="en-US" sz="1800" dirty="0">
                <a:solidFill>
                  <a:schemeClr val="dk1"/>
                </a:solidFill>
                <a:latin typeface="Open Sans"/>
                <a:ea typeface="Open Sans"/>
                <a:cs typeface="Open Sans"/>
                <a:sym typeface="Open Sans"/>
              </a:rPr>
              <a:t> que le </a:t>
            </a:r>
            <a:r>
              <a:rPr lang="en-US" sz="1800" dirty="0" err="1">
                <a:solidFill>
                  <a:schemeClr val="dk1"/>
                </a:solidFill>
                <a:latin typeface="Open Sans"/>
                <a:ea typeface="Open Sans"/>
                <a:cs typeface="Open Sans"/>
                <a:sym typeface="Open Sans"/>
              </a:rPr>
              <a:t>interese</a:t>
            </a:r>
            <a:r>
              <a:rPr lang="en-US" sz="1800" dirty="0">
                <a:solidFill>
                  <a:schemeClr val="dk1"/>
                </a:solidFill>
                <a:latin typeface="Open Sans"/>
                <a:ea typeface="Open Sans"/>
                <a:cs typeface="Open Sans"/>
                <a:sym typeface="Open Sans"/>
              </a:rPr>
              <a:t> y se </a:t>
            </a:r>
            <a:r>
              <a:rPr lang="en-US" sz="1800" dirty="0" err="1">
                <a:solidFill>
                  <a:schemeClr val="dk1"/>
                </a:solidFill>
                <a:latin typeface="Open Sans"/>
                <a:ea typeface="Open Sans"/>
                <a:cs typeface="Open Sans"/>
                <a:sym typeface="Open Sans"/>
              </a:rPr>
              <a:t>abre</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el</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número</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más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reciente</a:t>
            </a:r>
            <a:r>
              <a:rPr lang="en-US" sz="1800" dirty="0">
                <a:solidFill>
                  <a:schemeClr val="dk1"/>
                </a:solidFill>
                <a:latin typeface="Open Sans"/>
                <a:ea typeface="Open Sans"/>
                <a:cs typeface="Open Sans"/>
                <a:sym typeface="Open Sans"/>
              </a:rPr>
              <a:t>.</a:t>
            </a:r>
            <a:endParaRPr dirty="0"/>
          </a:p>
          <a:p>
            <a:pPr marL="469900" lvl="0" indent="-342900" algn="l" rtl="0">
              <a:lnSpc>
                <a:spcPct val="100000"/>
              </a:lnSpc>
              <a:spcBef>
                <a:spcPts val="1000"/>
              </a:spcBef>
              <a:spcAft>
                <a:spcPts val="0"/>
              </a:spcAft>
              <a:buClr>
                <a:schemeClr val="dk1"/>
              </a:buClr>
              <a:buSzPts val="1800"/>
              <a:buChar char="●"/>
            </a:pPr>
            <a:r>
              <a:rPr lang="en-US" sz="1800" dirty="0">
                <a:solidFill>
                  <a:schemeClr val="dk1"/>
                </a:solidFill>
                <a:latin typeface="Open Sans"/>
                <a:ea typeface="Open Sans"/>
                <a:cs typeface="Open Sans"/>
                <a:sym typeface="Open Sans"/>
              </a:rPr>
              <a:t>En la </a:t>
            </a:r>
            <a:r>
              <a:rPr lang="en-US" sz="1800" dirty="0" err="1">
                <a:solidFill>
                  <a:schemeClr val="dk1"/>
                </a:solidFill>
                <a:latin typeface="Open Sans"/>
                <a:ea typeface="Open Sans"/>
                <a:cs typeface="Open Sans"/>
                <a:sym typeface="Open Sans"/>
              </a:rPr>
              <a:t>opción</a:t>
            </a:r>
            <a:r>
              <a:rPr lang="en-US" sz="1800" dirty="0">
                <a:solidFill>
                  <a:schemeClr val="dk1"/>
                </a:solidFill>
                <a:latin typeface="Open Sans"/>
                <a:ea typeface="Open Sans"/>
                <a:cs typeface="Open Sans"/>
                <a:sym typeface="Open Sans"/>
              </a:rPr>
              <a:t> </a:t>
            </a:r>
            <a:r>
              <a:rPr lang="en-US" sz="1800" b="1" dirty="0">
                <a:solidFill>
                  <a:schemeClr val="dk1"/>
                </a:solidFill>
                <a:latin typeface="Open Sans"/>
                <a:ea typeface="Open Sans"/>
                <a:cs typeface="Open Sans"/>
                <a:sym typeface="Open Sans"/>
              </a:rPr>
              <a:t>Browse </a:t>
            </a:r>
            <a:r>
              <a:rPr lang="en-US" sz="1800" dirty="0" err="1">
                <a:solidFill>
                  <a:schemeClr val="dk1"/>
                </a:solidFill>
                <a:latin typeface="Open Sans"/>
                <a:ea typeface="Open Sans"/>
                <a:cs typeface="Open Sans"/>
                <a:sym typeface="Open Sans"/>
              </a:rPr>
              <a:t>nos</a:t>
            </a:r>
            <a:r>
              <a:rPr lang="en-US" sz="1800" dirty="0">
                <a:solidFill>
                  <a:schemeClr val="dk1"/>
                </a:solidFill>
                <a:latin typeface="Open Sans"/>
                <a:ea typeface="Open Sans"/>
                <a:cs typeface="Open Sans"/>
                <a:sym typeface="Open Sans"/>
              </a:rPr>
              <a:t> dirige  a </a:t>
            </a:r>
            <a:r>
              <a:rPr lang="en-US" sz="1800" dirty="0" err="1">
                <a:solidFill>
                  <a:schemeClr val="dk1"/>
                </a:solidFill>
                <a:latin typeface="Open Sans"/>
                <a:ea typeface="Open Sans"/>
                <a:cs typeface="Open Sans"/>
                <a:sym typeface="Open Sans"/>
              </a:rPr>
              <a:t>los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contenidos</a:t>
            </a:r>
            <a:r>
              <a:rPr lang="en-US" sz="1800" dirty="0">
                <a:solidFill>
                  <a:schemeClr val="dk1"/>
                </a:solidFill>
                <a:latin typeface="Open Sans"/>
                <a:ea typeface="Open Sans"/>
                <a:cs typeface="Open Sans"/>
                <a:sym typeface="Open Sans"/>
              </a:rPr>
              <a:t> de las </a:t>
            </a:r>
            <a:r>
              <a:rPr lang="en-US" sz="1800" dirty="0" err="1">
                <a:solidFill>
                  <a:schemeClr val="dk1"/>
                </a:solidFill>
                <a:latin typeface="Open Sans"/>
                <a:ea typeface="Open Sans"/>
                <a:cs typeface="Open Sans"/>
                <a:sym typeface="Open Sans"/>
              </a:rPr>
              <a:t>revistas</a:t>
            </a:r>
            <a:r>
              <a:rPr lang="en-US" sz="1800" dirty="0">
                <a:solidFill>
                  <a:schemeClr val="dk1"/>
                </a:solidFill>
                <a:latin typeface="Open Sans"/>
                <a:ea typeface="Open Sans"/>
                <a:cs typeface="Open Sans"/>
                <a:sym typeface="Open Sans"/>
              </a:rPr>
              <a:t> y </a:t>
            </a:r>
            <a:r>
              <a:rPr lang="en-US" sz="1800" dirty="0" err="1">
                <a:solidFill>
                  <a:schemeClr val="dk1"/>
                </a:solidFill>
                <a:latin typeface="Open Sans"/>
                <a:ea typeface="Open Sans"/>
                <a:cs typeface="Open Sans"/>
                <a:sym typeface="Open Sans"/>
              </a:rPr>
              <a:t>puede</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seleccionar</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en</a:t>
            </a:r>
            <a:r>
              <a:rPr lang="en-US" sz="1800" dirty="0">
                <a:solidFill>
                  <a:schemeClr val="dk1"/>
                </a:solidFill>
                <a:latin typeface="Open Sans"/>
                <a:ea typeface="Open Sans"/>
                <a:cs typeface="Open Sans"/>
                <a:sym typeface="Open Sans"/>
              </a:rPr>
              <a:t> la </a:t>
            </a:r>
            <a:r>
              <a:rPr lang="en-US" sz="1800" dirty="0" err="1">
                <a:solidFill>
                  <a:schemeClr val="dk1"/>
                </a:solidFill>
                <a:latin typeface="Open Sans"/>
                <a:ea typeface="Open Sans"/>
                <a:cs typeface="Open Sans"/>
                <a:sym typeface="Open Sans"/>
              </a:rPr>
              <a:t>columna</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izquierda</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el</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título</a:t>
            </a:r>
            <a:r>
              <a:rPr lang="en-US" sz="1800" dirty="0">
                <a:solidFill>
                  <a:schemeClr val="dk1"/>
                </a:solidFill>
                <a:latin typeface="Open Sans"/>
                <a:ea typeface="Open Sans"/>
                <a:cs typeface="Open Sans"/>
                <a:sym typeface="Open Sans"/>
              </a:rPr>
              <a:t> de la </a:t>
            </a:r>
            <a:r>
              <a:rPr lang="en-US" sz="1800" dirty="0" err="1">
                <a:solidFill>
                  <a:schemeClr val="dk1"/>
                </a:solidFill>
                <a:latin typeface="Open Sans"/>
                <a:ea typeface="Open Sans"/>
                <a:cs typeface="Open Sans"/>
                <a:sym typeface="Open Sans"/>
              </a:rPr>
              <a:t>revista</a:t>
            </a:r>
            <a:r>
              <a:rPr lang="en-US" sz="1800" dirty="0">
                <a:solidFill>
                  <a:schemeClr val="dk1"/>
                </a:solidFill>
                <a:latin typeface="Open Sans"/>
                <a:ea typeface="Open Sans"/>
                <a:cs typeface="Open Sans"/>
                <a:sym typeface="Open Sans"/>
              </a:rPr>
              <a:t> de </a:t>
            </a:r>
            <a:r>
              <a:rPr lang="en-US" sz="1800" dirty="0" err="1">
                <a:solidFill>
                  <a:schemeClr val="dk1"/>
                </a:solidFill>
                <a:latin typeface="Open Sans"/>
                <a:ea typeface="Open Sans"/>
                <a:cs typeface="Open Sans"/>
                <a:sym typeface="Open Sans"/>
              </a:rPr>
              <a:t>su</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interés</a:t>
            </a:r>
            <a:r>
              <a:rPr lang="en-US" sz="1800" b="1" dirty="0">
                <a:solidFill>
                  <a:schemeClr val="dk1"/>
                </a:solidFill>
                <a:latin typeface="Open Sans"/>
                <a:ea typeface="Open Sans"/>
                <a:cs typeface="Open Sans"/>
                <a:sym typeface="Open Sans"/>
              </a:rPr>
              <a:t>. </a:t>
            </a:r>
            <a:endParaRPr dirty="0"/>
          </a:p>
        </p:txBody>
      </p:sp>
      <p:pic>
        <p:nvPicPr>
          <p:cNvPr id="444" name="Google Shape;444;p45"/>
          <p:cNvPicPr preferRelativeResize="0"/>
          <p:nvPr/>
        </p:nvPicPr>
        <p:blipFill rotWithShape="1">
          <a:blip r:embed="rId3">
            <a:alphaModFix/>
          </a:blip>
          <a:srcRect/>
          <a:stretch/>
        </p:blipFill>
        <p:spPr>
          <a:xfrm>
            <a:off x="8410411" y="1757526"/>
            <a:ext cx="3190875" cy="4667250"/>
          </a:xfrm>
          <a:prstGeom prst="rect">
            <a:avLst/>
          </a:prstGeom>
          <a:noFill/>
          <a:ln w="9525" cap="flat" cmpd="sng">
            <a:solidFill>
              <a:schemeClr val="dk1"/>
            </a:solidFill>
            <a:prstDash val="solid"/>
            <a:miter lim="800000"/>
            <a:headEnd type="none" w="sm" len="sm"/>
            <a:tailEnd type="none" w="sm" len="sm"/>
          </a:ln>
        </p:spPr>
      </p:pic>
      <p:pic>
        <p:nvPicPr>
          <p:cNvPr id="445" name="Google Shape;445;p45"/>
          <p:cNvPicPr preferRelativeResize="0"/>
          <p:nvPr/>
        </p:nvPicPr>
        <p:blipFill rotWithShape="1">
          <a:blip r:embed="rId4">
            <a:alphaModFix/>
          </a:blip>
          <a:srcRect/>
          <a:stretch/>
        </p:blipFill>
        <p:spPr>
          <a:xfrm>
            <a:off x="859800" y="3626150"/>
            <a:ext cx="6121127" cy="3105725"/>
          </a:xfrm>
          <a:prstGeom prst="rect">
            <a:avLst/>
          </a:prstGeom>
          <a:noFill/>
          <a:ln w="9525" cap="flat" cmpd="sng">
            <a:solidFill>
              <a:schemeClr val="dk1"/>
            </a:solidFill>
            <a:prstDash val="solid"/>
            <a:miter lim="800000"/>
            <a:headEnd type="none" w="sm" len="sm"/>
            <a:tailEnd type="none" w="sm" len="sm"/>
          </a:ln>
        </p:spPr>
      </p:pic>
      <p:sp>
        <p:nvSpPr>
          <p:cNvPr id="446" name="Google Shape;446;p45"/>
          <p:cNvSpPr/>
          <p:nvPr/>
        </p:nvSpPr>
        <p:spPr>
          <a:xfrm>
            <a:off x="859804" y="4445876"/>
            <a:ext cx="1378899" cy="228599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7" name="Google Shape;447;p45"/>
          <p:cNvSpPr/>
          <p:nvPr/>
        </p:nvSpPr>
        <p:spPr>
          <a:xfrm>
            <a:off x="9601200" y="1757526"/>
            <a:ext cx="819807" cy="38658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8" name="Google Shape;448;p45"/>
          <p:cNvSpPr/>
          <p:nvPr/>
        </p:nvSpPr>
        <p:spPr>
          <a:xfrm>
            <a:off x="3620814" y="3620810"/>
            <a:ext cx="604200" cy="3867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6"/>
          <p:cNvSpPr txBox="1">
            <a:spLocks noGrp="1"/>
          </p:cNvSpPr>
          <p:nvPr>
            <p:ph type="title"/>
          </p:nvPr>
        </p:nvSpPr>
        <p:spPr>
          <a:xfrm>
            <a:off x="0" y="437222"/>
            <a:ext cx="8165432"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American Meteorological Society: crear una cuenta</a:t>
            </a:r>
            <a:endParaRPr sz="3500">
              <a:solidFill>
                <a:srgbClr val="586F7C"/>
              </a:solidFill>
              <a:latin typeface="Open Sans"/>
              <a:ea typeface="Open Sans"/>
              <a:cs typeface="Open Sans"/>
              <a:sym typeface="Open Sans"/>
            </a:endParaRPr>
          </a:p>
        </p:txBody>
      </p:sp>
      <p:sp>
        <p:nvSpPr>
          <p:cNvPr id="455" name="Google Shape;455;p46"/>
          <p:cNvSpPr txBox="1">
            <a:spLocks noGrp="1"/>
          </p:cNvSpPr>
          <p:nvPr>
            <p:ph type="body" idx="1"/>
          </p:nvPr>
        </p:nvSpPr>
        <p:spPr>
          <a:xfrm>
            <a:off x="123258" y="1754688"/>
            <a:ext cx="11924362" cy="4977188"/>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Para crear una cuenta debe inscribirse en la </a:t>
            </a:r>
            <a:r>
              <a:rPr lang="en-US" b="1">
                <a:solidFill>
                  <a:schemeClr val="dk1"/>
                </a:solidFill>
                <a:latin typeface="Open Sans"/>
                <a:ea typeface="Open Sans"/>
                <a:cs typeface="Open Sans"/>
                <a:sym typeface="Open Sans"/>
              </a:rPr>
              <a:t>American Meteorological Society,</a:t>
            </a:r>
            <a:r>
              <a:rPr lang="en-US">
                <a:solidFill>
                  <a:schemeClr val="dk1"/>
                </a:solidFill>
                <a:latin typeface="Open Sans"/>
                <a:ea typeface="Open Sans"/>
                <a:cs typeface="Open Sans"/>
                <a:sym typeface="Open Sans"/>
              </a:rPr>
              <a:t> es gratuito y los usuarios inscritos pueden: </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administrar la configuración de su cuenta;</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solicitar alertas de contenido por correo electrónico y alertas de seguimiento de artículos;</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guardar búsquedas para volver a ejecutarlas más tarde;</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guardar artículos y revistas favoritas;</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comprar artículos individuales;</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acceder directamente a las monografías de AMS disponibles gratis en línea</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vincular su móvil para acceder al contenido de su institución.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629799"/>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Introducción</a:t>
            </a:r>
            <a:endParaRPr sz="3600">
              <a:solidFill>
                <a:srgbClr val="586F7C"/>
              </a:solidFill>
              <a:latin typeface="Open Sans"/>
              <a:ea typeface="Open Sans"/>
              <a:cs typeface="Open Sans"/>
              <a:sym typeface="Open Sans"/>
            </a:endParaRPr>
          </a:p>
        </p:txBody>
      </p:sp>
      <p:grpSp>
        <p:nvGrpSpPr>
          <p:cNvPr id="99" name="Google Shape;99;p3"/>
          <p:cNvGrpSpPr/>
          <p:nvPr/>
        </p:nvGrpSpPr>
        <p:grpSpPr>
          <a:xfrm>
            <a:off x="653439" y="2034637"/>
            <a:ext cx="10842638" cy="4044450"/>
            <a:chOff x="0" y="352755"/>
            <a:chExt cx="10842638" cy="4044450"/>
          </a:xfrm>
        </p:grpSpPr>
        <p:sp>
          <p:nvSpPr>
            <p:cNvPr id="100" name="Google Shape;100;p3"/>
            <p:cNvSpPr/>
            <p:nvPr/>
          </p:nvSpPr>
          <p:spPr>
            <a:xfrm>
              <a:off x="0" y="352755"/>
              <a:ext cx="10842529" cy="1825200"/>
            </a:xfrm>
            <a:prstGeom prst="roundRect">
              <a:avLst>
                <a:gd name="adj" fmla="val 16667"/>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172471" y="352755"/>
              <a:ext cx="10589341" cy="1927301"/>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es-ES" sz="2400" b="0" i="0" u="none" strike="noStrike" cap="none" dirty="0">
                  <a:solidFill>
                    <a:schemeClr val="lt1"/>
                  </a:solidFill>
                  <a:latin typeface="Open Sans"/>
                  <a:ea typeface="Open Sans"/>
                  <a:cs typeface="Open Sans"/>
                  <a:sym typeface="Open Sans"/>
                </a:rPr>
                <a:t>  Esta lección se enfoca en recursos específicos de la disciplina                          (medio ambiente) de Research4Life; revisa tres bases de datos                        disponibles a través del Portal Unificado de Contenidos de Research4Life, y </a:t>
              </a:r>
              <a:r>
                <a:rPr lang="es-ES" sz="2400" b="0" i="0" u="none" strike="noStrike" cap="none" dirty="0">
                  <a:solidFill>
                    <a:schemeClr val="lt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otros</a:t>
              </a:r>
              <a:r>
                <a:rPr lang="es-ES" sz="2400" b="0" i="0" u="none" strike="noStrike" cap="none" dirty="0">
                  <a:solidFill>
                    <a:schemeClr val="lt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es-ES" sz="2400" b="0" i="0" u="none" strike="noStrike" cap="none" dirty="0">
                  <a:solidFill>
                    <a:schemeClr val="lt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recursos</a:t>
              </a:r>
              <a:r>
                <a:rPr lang="es-ES" sz="2400" b="0" i="0" u="none" strike="noStrike" cap="none" dirty="0">
                  <a:solidFill>
                    <a:schemeClr val="lt1"/>
                  </a:solidFill>
                  <a:latin typeface="Open Sans"/>
                  <a:ea typeface="Open Sans"/>
                  <a:cs typeface="Open Sans"/>
                  <a:sym typeface="Open Sans"/>
                </a:rPr>
                <a:t> de Internet sobre medio ambiente</a:t>
              </a:r>
              <a:r>
                <a:rPr lang="es-ES" sz="2400" b="0" i="0" u="none" strike="noStrike" cap="none" dirty="0">
                  <a:solidFill>
                    <a:schemeClr val="lt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t>
              </a:r>
              <a:endParaRPr lang="es-ES" sz="2400" b="0" i="0" u="none" strike="noStrike" cap="none" dirty="0">
                <a:solidFill>
                  <a:schemeClr val="lt1"/>
                </a:solidFill>
                <a:latin typeface="Open Sans"/>
                <a:ea typeface="Open Sans"/>
                <a:cs typeface="Open Sans"/>
                <a:sym typeface="Open Sans"/>
              </a:endParaRPr>
            </a:p>
          </p:txBody>
        </p:sp>
        <p:sp>
          <p:nvSpPr>
            <p:cNvPr id="102" name="Google Shape;102;p3"/>
            <p:cNvSpPr/>
            <p:nvPr/>
          </p:nvSpPr>
          <p:spPr>
            <a:xfrm>
              <a:off x="0" y="2177955"/>
              <a:ext cx="10842529" cy="20518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38" y="2597279"/>
              <a:ext cx="10842600" cy="1799926"/>
            </a:xfrm>
            <a:prstGeom prst="rect">
              <a:avLst/>
            </a:prstGeom>
            <a:noFill/>
            <a:ln>
              <a:noFill/>
            </a:ln>
          </p:spPr>
          <p:txBody>
            <a:bodyPr spcFirstLastPara="1" wrap="square" lIns="344250" tIns="45700" rIns="256025" bIns="45700" anchor="t" anchorCtr="0">
              <a:noAutofit/>
            </a:bodyPr>
            <a:lstStyle/>
            <a:p>
              <a:pPr marL="457200" marR="0" lvl="0" indent="-457200" algn="l" rtl="0">
                <a:lnSpc>
                  <a:spcPct val="90000"/>
                </a:lnSpc>
                <a:spcBef>
                  <a:spcPts val="0"/>
                </a:spcBef>
                <a:spcAft>
                  <a:spcPts val="0"/>
                </a:spcAft>
                <a:buClr>
                  <a:srgbClr val="000000"/>
                </a:buClr>
                <a:buSzPts val="3600"/>
                <a:buFont typeface="Open Sans"/>
                <a:buChar char="●"/>
              </a:pPr>
              <a:r>
                <a:rPr lang="en-US" sz="3600" b="0" i="0" u="none" strike="noStrike" cap="none" dirty="0">
                  <a:solidFill>
                    <a:srgbClr val="3F3F3F"/>
                  </a:solidFill>
                  <a:latin typeface="Open Sans"/>
                  <a:ea typeface="Open Sans"/>
                  <a:cs typeface="Open Sans"/>
                  <a:sym typeface="Open Sans"/>
                </a:rPr>
                <a:t>Environmental Index, </a:t>
              </a:r>
              <a:endParaRPr sz="3600" b="0" i="0" u="none" strike="noStrike" cap="none" dirty="0">
                <a:solidFill>
                  <a:srgbClr val="3F3F3F"/>
                </a:solidFill>
                <a:latin typeface="Open Sans"/>
                <a:ea typeface="Open Sans"/>
                <a:cs typeface="Open Sans"/>
                <a:sym typeface="Open Sans"/>
              </a:endParaRPr>
            </a:p>
            <a:p>
              <a:pPr marL="457200" marR="0" lvl="0" indent="-457200" algn="l" rtl="0">
                <a:lnSpc>
                  <a:spcPct val="90000"/>
                </a:lnSpc>
                <a:spcBef>
                  <a:spcPts val="0"/>
                </a:spcBef>
                <a:spcAft>
                  <a:spcPts val="0"/>
                </a:spcAft>
                <a:buClr>
                  <a:srgbClr val="000000"/>
                </a:buClr>
                <a:buSzPts val="3600"/>
                <a:buFont typeface="Open Sans"/>
                <a:buChar char="●"/>
              </a:pPr>
              <a:r>
                <a:rPr lang="en-US" sz="3600" b="0" i="0" u="none" strike="noStrike" cap="none" dirty="0">
                  <a:solidFill>
                    <a:srgbClr val="3F3F3F"/>
                  </a:solidFill>
                  <a:latin typeface="Open Sans"/>
                  <a:ea typeface="Open Sans"/>
                  <a:cs typeface="Open Sans"/>
                  <a:sym typeface="Open Sans"/>
                </a:rPr>
                <a:t>Environmental Science Collection y</a:t>
              </a:r>
              <a:endParaRPr sz="3600" b="0" i="0" u="none" strike="noStrike" cap="none" dirty="0">
                <a:solidFill>
                  <a:srgbClr val="3F3F3F"/>
                </a:solidFill>
                <a:latin typeface="Open Sans"/>
                <a:ea typeface="Open Sans"/>
                <a:cs typeface="Open Sans"/>
                <a:sym typeface="Open Sans"/>
              </a:endParaRPr>
            </a:p>
            <a:p>
              <a:pPr marL="457200" marR="0" lvl="0" indent="-457200" algn="l" rtl="0">
                <a:lnSpc>
                  <a:spcPct val="90000"/>
                </a:lnSpc>
                <a:spcBef>
                  <a:spcPts val="0"/>
                </a:spcBef>
                <a:spcAft>
                  <a:spcPts val="0"/>
                </a:spcAft>
                <a:buClr>
                  <a:srgbClr val="000000"/>
                </a:buClr>
                <a:buSzPts val="3600"/>
                <a:buFont typeface="Open Sans"/>
                <a:buChar char="●"/>
              </a:pPr>
              <a:r>
                <a:rPr lang="en-US" sz="3600" b="0" i="0" u="none" strike="noStrike" cap="none" dirty="0">
                  <a:solidFill>
                    <a:srgbClr val="3F3F3F"/>
                  </a:solidFill>
                  <a:latin typeface="Open Sans"/>
                  <a:ea typeface="Open Sans"/>
                  <a:cs typeface="Open Sans"/>
                  <a:sym typeface="Open Sans"/>
                </a:rPr>
                <a:t>Meteorological Monographs.</a:t>
              </a:r>
              <a:endParaRPr sz="3600" b="0" i="0" u="none" strike="noStrike" cap="none" dirty="0">
                <a:solidFill>
                  <a:srgbClr val="3F3F3F"/>
                </a:solidFill>
                <a:latin typeface="Open Sans"/>
                <a:ea typeface="Open Sans"/>
                <a:cs typeface="Open Sans"/>
                <a:sym typeface="Open San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7"/>
          <p:cNvSpPr txBox="1">
            <a:spLocks noGrp="1"/>
          </p:cNvSpPr>
          <p:nvPr>
            <p:ph type="title"/>
          </p:nvPr>
        </p:nvSpPr>
        <p:spPr>
          <a:xfrm>
            <a:off x="0" y="437222"/>
            <a:ext cx="8037095"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American Meteorological Society: crear una cuenta </a:t>
            </a:r>
            <a:r>
              <a:rPr lang="en-US" sz="2800">
                <a:solidFill>
                  <a:srgbClr val="586F7C"/>
                </a:solidFill>
                <a:latin typeface="Open Sans"/>
                <a:ea typeface="Open Sans"/>
                <a:cs typeface="Open Sans"/>
                <a:sym typeface="Open Sans"/>
              </a:rPr>
              <a:t>(continuación)</a:t>
            </a:r>
            <a:endParaRPr sz="2800">
              <a:solidFill>
                <a:srgbClr val="586F7C"/>
              </a:solidFill>
              <a:latin typeface="Open Sans"/>
              <a:ea typeface="Open Sans"/>
              <a:cs typeface="Open Sans"/>
              <a:sym typeface="Open Sans"/>
            </a:endParaRPr>
          </a:p>
        </p:txBody>
      </p:sp>
      <p:sp>
        <p:nvSpPr>
          <p:cNvPr id="462" name="Google Shape;462;p47"/>
          <p:cNvSpPr txBox="1">
            <a:spLocks noGrp="1"/>
          </p:cNvSpPr>
          <p:nvPr>
            <p:ph type="body" idx="1"/>
          </p:nvPr>
        </p:nvSpPr>
        <p:spPr>
          <a:xfrm>
            <a:off x="123257" y="1754688"/>
            <a:ext cx="7207709" cy="4898360"/>
          </a:xfrm>
          <a:prstGeom prst="rect">
            <a:avLst/>
          </a:prstGeom>
          <a:noFill/>
          <a:ln>
            <a:noFill/>
          </a:ln>
        </p:spPr>
        <p:txBody>
          <a:bodyPr spcFirstLastPara="1" wrap="square" lIns="91425" tIns="45700" rIns="91425" bIns="45700" anchor="t" anchorCtr="0">
            <a:noAutofit/>
          </a:bodyPr>
          <a:lstStyle/>
          <a:p>
            <a:pPr marL="469900" lvl="0" indent="-342900" algn="just" rtl="0">
              <a:lnSpc>
                <a:spcPct val="100000"/>
              </a:lnSpc>
              <a:spcBef>
                <a:spcPts val="1000"/>
              </a:spcBef>
              <a:spcAft>
                <a:spcPts val="0"/>
              </a:spcAft>
              <a:buClr>
                <a:schemeClr val="dk1"/>
              </a:buClr>
              <a:buSzPts val="2000"/>
              <a:buChar char="●"/>
            </a:pPr>
            <a:r>
              <a:rPr lang="en-US" sz="2000" dirty="0" err="1">
                <a:solidFill>
                  <a:schemeClr val="dk1"/>
                </a:solidFill>
                <a:latin typeface="Open Sans"/>
                <a:ea typeface="Open Sans"/>
                <a:cs typeface="Open Sans"/>
                <a:sym typeface="Open Sans"/>
              </a:rPr>
              <a:t>Hacer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clic</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la </a:t>
            </a:r>
            <a:r>
              <a:rPr lang="en-US" sz="2000" dirty="0" err="1">
                <a:solidFill>
                  <a:schemeClr val="dk1"/>
                </a:solidFill>
                <a:latin typeface="Open Sans"/>
                <a:ea typeface="Open Sans"/>
                <a:cs typeface="Open Sans"/>
                <a:sym typeface="Open Sans"/>
              </a:rPr>
              <a:t>opción</a:t>
            </a:r>
            <a:r>
              <a:rPr lang="en-US" sz="2000" dirty="0">
                <a:solidFill>
                  <a:schemeClr val="dk1"/>
                </a:solidFill>
                <a:latin typeface="Open Sans"/>
                <a:ea typeface="Open Sans"/>
                <a:cs typeface="Open Sans"/>
                <a:sym typeface="Open Sans"/>
              </a:rPr>
              <a:t> </a:t>
            </a:r>
            <a:r>
              <a:rPr lang="en-US" sz="2000" b="1" dirty="0">
                <a:solidFill>
                  <a:schemeClr val="dk1"/>
                </a:solidFill>
                <a:latin typeface="Open Sans"/>
                <a:ea typeface="Open Sans"/>
                <a:cs typeface="Open Sans"/>
                <a:sym typeface="Open Sans"/>
              </a:rPr>
              <a:t>S</a:t>
            </a:r>
            <a:r>
              <a:rPr lang="en-US" sz="2000" b="1"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ign in </a:t>
            </a:r>
            <a:r>
              <a:rPr lang="en-US" sz="2000"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a:t>
            </a:r>
            <a:r>
              <a:rPr lang="en-US" sz="2000"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ingresar</a:t>
            </a:r>
            <a:r>
              <a:rPr lang="en-US" sz="2000"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la </a:t>
            </a:r>
            <a:r>
              <a:rPr lang="en-US" sz="2000" dirty="0" err="1">
                <a:solidFill>
                  <a:schemeClr val="dk1"/>
                </a:solidFill>
                <a:latin typeface="Open Sans"/>
                <a:ea typeface="Open Sans"/>
                <a:cs typeface="Open Sans"/>
                <a:sym typeface="Open Sans"/>
              </a:rPr>
              <a:t>parte</a:t>
            </a:r>
            <a:r>
              <a:rPr lang="en-US" sz="2000" dirty="0">
                <a:solidFill>
                  <a:schemeClr val="dk1"/>
                </a:solidFill>
                <a:latin typeface="Open Sans"/>
                <a:ea typeface="Open Sans"/>
                <a:cs typeface="Open Sans"/>
                <a:sym typeface="Open Sans"/>
              </a:rPr>
              <a:t> superior </a:t>
            </a:r>
            <a:r>
              <a:rPr lang="en-US" sz="2000" dirty="0" err="1">
                <a:solidFill>
                  <a:schemeClr val="dk1"/>
                </a:solidFill>
                <a:latin typeface="Open Sans"/>
                <a:ea typeface="Open Sans"/>
                <a:cs typeface="Open Sans"/>
                <a:sym typeface="Open Sans"/>
              </a:rPr>
              <a:t>derecha</a:t>
            </a:r>
            <a:r>
              <a:rPr lang="en-US" sz="2000" dirty="0">
                <a:solidFill>
                  <a:schemeClr val="dk1"/>
                </a:solidFill>
                <a:latin typeface="Open Sans"/>
                <a:ea typeface="Open Sans"/>
                <a:cs typeface="Open Sans"/>
                <a:sym typeface="Open Sans"/>
              </a:rPr>
              <a:t> del portal AMS.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la </a:t>
            </a:r>
            <a:r>
              <a:rPr lang="en-US" sz="2000" dirty="0" err="1">
                <a:solidFill>
                  <a:schemeClr val="dk1"/>
                </a:solidFill>
                <a:latin typeface="Open Sans"/>
                <a:ea typeface="Open Sans"/>
                <a:cs typeface="Open Sans"/>
                <a:sym typeface="Open Sans"/>
              </a:rPr>
              <a:t>siguiente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ventana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hacer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clic</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b="1" dirty="0">
                <a:solidFill>
                  <a:schemeClr val="dk1"/>
                </a:solidFill>
                <a:latin typeface="Open Sans"/>
                <a:ea typeface="Open Sans"/>
                <a:cs typeface="Open Sans"/>
                <a:sym typeface="Open Sans"/>
              </a:rPr>
              <a:t>Create an account</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crear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una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cuenta</a:t>
            </a:r>
            <a:r>
              <a:rPr lang="en-US" sz="2000" dirty="0">
                <a:solidFill>
                  <a:schemeClr val="dk1"/>
                </a:solidFill>
                <a:latin typeface="Open Sans"/>
                <a:ea typeface="Open Sans"/>
                <a:cs typeface="Open Sans"/>
                <a:sym typeface="Open Sans"/>
              </a:rPr>
              <a:t>]. </a:t>
            </a:r>
            <a:endParaRPr dirty="0"/>
          </a:p>
          <a:p>
            <a:pPr marL="469900" lvl="0" indent="-342900" algn="just" rtl="0">
              <a:lnSpc>
                <a:spcPct val="100000"/>
              </a:lnSpc>
              <a:spcBef>
                <a:spcPts val="1000"/>
              </a:spcBef>
              <a:spcAft>
                <a:spcPts val="0"/>
              </a:spcAft>
              <a:buClr>
                <a:schemeClr val="dk1"/>
              </a:buClr>
              <a:buSzPts val="2000"/>
              <a:buChar char="●"/>
            </a:pP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la </a:t>
            </a:r>
            <a:r>
              <a:rPr lang="en-US" sz="2000" dirty="0" err="1">
                <a:solidFill>
                  <a:schemeClr val="dk1"/>
                </a:solidFill>
                <a:latin typeface="Open Sans"/>
                <a:ea typeface="Open Sans"/>
                <a:cs typeface="Open Sans"/>
                <a:sym typeface="Open Sans"/>
              </a:rPr>
              <a:t>siguiente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ventana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el</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sistema</a:t>
            </a:r>
            <a:r>
              <a:rPr lang="en-US" sz="2000" dirty="0">
                <a:solidFill>
                  <a:schemeClr val="dk1"/>
                </a:solidFill>
                <a:latin typeface="Open Sans"/>
                <a:ea typeface="Open Sans"/>
                <a:cs typeface="Open Sans"/>
                <a:sym typeface="Open Sans"/>
              </a:rPr>
              <a:t> le </a:t>
            </a:r>
            <a:r>
              <a:rPr lang="en-US" sz="2000" dirty="0" err="1">
                <a:solidFill>
                  <a:schemeClr val="dk1"/>
                </a:solidFill>
                <a:latin typeface="Open Sans"/>
                <a:ea typeface="Open Sans"/>
                <a:cs typeface="Open Sans"/>
                <a:sym typeface="Open Sans"/>
              </a:rPr>
              <a:t>solicita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ingresar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su</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correo</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electrónico</a:t>
            </a:r>
            <a:r>
              <a:rPr lang="en-US" sz="2000" dirty="0">
                <a:solidFill>
                  <a:schemeClr val="dk1"/>
                </a:solidFill>
                <a:latin typeface="Open Sans"/>
                <a:ea typeface="Open Sans"/>
                <a:cs typeface="Open Sans"/>
                <a:sym typeface="Open Sans"/>
              </a:rPr>
              <a:t> para </a:t>
            </a:r>
            <a:r>
              <a:rPr lang="en-US" sz="2000" dirty="0" err="1">
                <a:solidFill>
                  <a:schemeClr val="dk1"/>
                </a:solidFill>
                <a:latin typeface="Open Sans"/>
                <a:ea typeface="Open Sans"/>
                <a:cs typeface="Open Sans"/>
                <a:sym typeface="Open Sans"/>
              </a:rPr>
              <a:t>verificar</a:t>
            </a:r>
            <a:r>
              <a:rPr lang="en-US" sz="2000" dirty="0">
                <a:solidFill>
                  <a:schemeClr val="dk1"/>
                </a:solidFill>
                <a:latin typeface="Open Sans"/>
                <a:ea typeface="Open Sans"/>
                <a:cs typeface="Open Sans"/>
                <a:sym typeface="Open Sans"/>
              </a:rPr>
              <a:t> que no se </a:t>
            </a:r>
            <a:r>
              <a:rPr lang="en-US" sz="2000" dirty="0" err="1">
                <a:solidFill>
                  <a:schemeClr val="dk1"/>
                </a:solidFill>
                <a:latin typeface="Open Sans"/>
                <a:ea typeface="Open Sans"/>
                <a:cs typeface="Open Sans"/>
                <a:sym typeface="Open Sans"/>
              </a:rPr>
              <a:t>encuentre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inscrito</a:t>
            </a:r>
            <a:r>
              <a:rPr lang="en-US" sz="2000" dirty="0">
                <a:solidFill>
                  <a:schemeClr val="dk1"/>
                </a:solidFill>
                <a:latin typeface="Open Sans"/>
                <a:ea typeface="Open Sans"/>
                <a:cs typeface="Open Sans"/>
                <a:sym typeface="Open Sans"/>
              </a:rPr>
              <a:t>.</a:t>
            </a:r>
            <a:endParaRPr dirty="0"/>
          </a:p>
          <a:p>
            <a:pPr marL="469900" lvl="0" indent="-342900" algn="just" rtl="0">
              <a:lnSpc>
                <a:spcPct val="100000"/>
              </a:lnSpc>
              <a:spcBef>
                <a:spcPts val="1000"/>
              </a:spcBef>
              <a:spcAft>
                <a:spcPts val="0"/>
              </a:spcAft>
              <a:buClr>
                <a:schemeClr val="dk1"/>
              </a:buClr>
              <a:buSzPts val="2000"/>
              <a:buChar char="●"/>
            </a:pPr>
            <a:r>
              <a:rPr lang="en-US" sz="2000" dirty="0">
                <a:solidFill>
                  <a:schemeClr val="dk1"/>
                </a:solidFill>
                <a:latin typeface="Open Sans"/>
                <a:ea typeface="Open Sans"/>
                <a:cs typeface="Open Sans"/>
                <a:sym typeface="Open Sans"/>
              </a:rPr>
              <a:t>Si no </a:t>
            </a:r>
            <a:r>
              <a:rPr lang="en-US" sz="2000" dirty="0" err="1">
                <a:solidFill>
                  <a:schemeClr val="dk1"/>
                </a:solidFill>
                <a:latin typeface="Open Sans"/>
                <a:ea typeface="Open Sans"/>
                <a:cs typeface="Open Sans"/>
                <a:sym typeface="Open Sans"/>
              </a:rPr>
              <a:t>existe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ningún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resultado</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coincidente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hacer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clic</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b="1"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create account</a:t>
            </a:r>
            <a:r>
              <a:rPr lang="en-US" sz="2000"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 [</a:t>
            </a:r>
            <a:r>
              <a:rPr lang="en-US" sz="2000"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crear</a:t>
            </a:r>
            <a:r>
              <a:rPr lang="en-US" sz="2000"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 </a:t>
            </a:r>
            <a:r>
              <a:rPr lang="en-US" sz="2000"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una</a:t>
            </a:r>
            <a:r>
              <a:rPr lang="en-US" sz="2000"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 </a:t>
            </a:r>
            <a:r>
              <a:rPr lang="en-US" sz="2000"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cuenta</a:t>
            </a:r>
            <a:r>
              <a:rPr lang="en-US" sz="2000"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a:t>
            </a:r>
            <a:r>
              <a:rPr lang="en-US" sz="2000" b="1"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a:t>
            </a:r>
            <a:endParaRPr sz="2000" dirty="0">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000"/>
              <a:buChar char="●"/>
            </a:pPr>
            <a:r>
              <a:rPr lang="en-US" sz="2000" dirty="0" err="1">
                <a:solidFill>
                  <a:schemeClr val="dk1"/>
                </a:solidFill>
                <a:latin typeface="Open Sans"/>
                <a:ea typeface="Open Sans"/>
                <a:cs typeface="Open Sans"/>
                <a:sym typeface="Open Sans"/>
              </a:rPr>
              <a:t>Ingrese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todos</a:t>
            </a:r>
            <a:r>
              <a:rPr lang="en-US" sz="2000" dirty="0">
                <a:solidFill>
                  <a:schemeClr val="dk1"/>
                </a:solidFill>
                <a:latin typeface="Open Sans"/>
                <a:ea typeface="Open Sans"/>
                <a:cs typeface="Open Sans"/>
                <a:sym typeface="Open Sans"/>
              </a:rPr>
              <a:t> sus </a:t>
            </a:r>
            <a:r>
              <a:rPr lang="en-US" sz="2000" dirty="0" err="1">
                <a:solidFill>
                  <a:schemeClr val="dk1"/>
                </a:solidFill>
                <a:latin typeface="Open Sans"/>
                <a:ea typeface="Open Sans"/>
                <a:cs typeface="Open Sans"/>
                <a:sym typeface="Open Sans"/>
              </a:rPr>
              <a:t>detalles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hacer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clic</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continuar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ingresar</a:t>
            </a:r>
            <a:r>
              <a:rPr lang="en-US" sz="2000" dirty="0">
                <a:solidFill>
                  <a:schemeClr val="dk1"/>
                </a:solidFill>
                <a:latin typeface="Open Sans"/>
                <a:ea typeface="Open Sans"/>
                <a:cs typeface="Open Sans"/>
                <a:sym typeface="Open Sans"/>
              </a:rPr>
              <a:t> y </a:t>
            </a:r>
            <a:r>
              <a:rPr lang="en-US" sz="2000" dirty="0" err="1">
                <a:solidFill>
                  <a:schemeClr val="dk1"/>
                </a:solidFill>
                <a:latin typeface="Open Sans"/>
                <a:ea typeface="Open Sans"/>
                <a:cs typeface="Open Sans"/>
                <a:sym typeface="Open Sans"/>
              </a:rPr>
              <a:t>confirmar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su</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contraseña</a:t>
            </a:r>
            <a:r>
              <a:rPr lang="en-US" sz="2000" dirty="0">
                <a:solidFill>
                  <a:schemeClr val="dk1"/>
                </a:solidFill>
                <a:latin typeface="Open Sans"/>
                <a:ea typeface="Open Sans"/>
                <a:cs typeface="Open Sans"/>
                <a:sym typeface="Open Sans"/>
              </a:rPr>
              <a:t>. </a:t>
            </a:r>
            <a:endParaRPr sz="2000" dirty="0">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000"/>
              <a:buChar char="●"/>
            </a:pPr>
            <a:r>
              <a:rPr lang="en-US" sz="2000" dirty="0" err="1">
                <a:solidFill>
                  <a:schemeClr val="dk1"/>
                </a:solidFill>
                <a:latin typeface="Open Sans"/>
                <a:ea typeface="Open Sans"/>
                <a:cs typeface="Open Sans"/>
                <a:sym typeface="Open Sans"/>
              </a:rPr>
              <a:t>Su</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perfil</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usuario</a:t>
            </a:r>
            <a:r>
              <a:rPr lang="en-US" sz="2000" dirty="0">
                <a:solidFill>
                  <a:schemeClr val="dk1"/>
                </a:solidFill>
                <a:latin typeface="Open Sans"/>
                <a:ea typeface="Open Sans"/>
                <a:cs typeface="Open Sans"/>
                <a:sym typeface="Open Sans"/>
              </a:rPr>
              <a:t> se carga y </a:t>
            </a:r>
            <a:r>
              <a:rPr lang="en-US" sz="2000" dirty="0" err="1">
                <a:solidFill>
                  <a:schemeClr val="dk1"/>
                </a:solidFill>
                <a:latin typeface="Open Sans"/>
                <a:ea typeface="Open Sans"/>
                <a:cs typeface="Open Sans"/>
                <a:sym typeface="Open Sans"/>
              </a:rPr>
              <a:t>su</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cuenta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será</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activada</a:t>
            </a:r>
            <a:r>
              <a:rPr lang="en-US" sz="2000" dirty="0">
                <a:solidFill>
                  <a:schemeClr val="dk1"/>
                </a:solidFill>
                <a:latin typeface="Open Sans"/>
                <a:ea typeface="Open Sans"/>
                <a:cs typeface="Open Sans"/>
                <a:sym typeface="Open Sans"/>
              </a:rPr>
              <a:t>.</a:t>
            </a:r>
            <a:endParaRPr sz="2000" dirty="0">
              <a:solidFill>
                <a:schemeClr val="dk1"/>
              </a:solidFill>
              <a:latin typeface="Open Sans"/>
              <a:ea typeface="Open Sans"/>
              <a:cs typeface="Open Sans"/>
              <a:sym typeface="Open Sans"/>
            </a:endParaRPr>
          </a:p>
        </p:txBody>
      </p:sp>
      <p:pic>
        <p:nvPicPr>
          <p:cNvPr id="463" name="Google Shape;463;p47"/>
          <p:cNvPicPr preferRelativeResize="0"/>
          <p:nvPr/>
        </p:nvPicPr>
        <p:blipFill rotWithShape="1">
          <a:blip r:embed="rId3">
            <a:alphaModFix/>
          </a:blip>
          <a:srcRect/>
          <a:stretch/>
        </p:blipFill>
        <p:spPr>
          <a:xfrm>
            <a:off x="7699320" y="2251350"/>
            <a:ext cx="2752725" cy="36480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9"/>
          <p:cNvSpPr txBox="1">
            <a:spLocks noGrp="1"/>
          </p:cNvSpPr>
          <p:nvPr>
            <p:ph type="title"/>
          </p:nvPr>
        </p:nvSpPr>
        <p:spPr>
          <a:xfrm>
            <a:off x="353569" y="485990"/>
            <a:ext cx="76200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1587"/>
              <a:buNone/>
            </a:pPr>
            <a:r>
              <a:rPr lang="en-US" sz="3500" dirty="0" err="1">
                <a:solidFill>
                  <a:srgbClr val="586F7C"/>
                </a:solidFill>
                <a:latin typeface="Open Sans"/>
                <a:ea typeface="Open Sans"/>
                <a:cs typeface="Open Sans"/>
                <a:sym typeface="Open Sans"/>
              </a:rPr>
              <a:t>Recursos</a:t>
            </a:r>
            <a:r>
              <a:rPr lang="en-US" sz="3500" dirty="0">
                <a:solidFill>
                  <a:srgbClr val="586F7C"/>
                </a:solidFill>
                <a:latin typeface="Open Sans"/>
                <a:ea typeface="Open Sans"/>
                <a:cs typeface="Open Sans"/>
                <a:sym typeface="Open Sans"/>
              </a:rPr>
              <a:t> de Internet (Bases de </a:t>
            </a:r>
            <a:r>
              <a:rPr lang="en-US" sz="3500" dirty="0" err="1">
                <a:solidFill>
                  <a:srgbClr val="586F7C"/>
                </a:solidFill>
                <a:latin typeface="Open Sans"/>
                <a:ea typeface="Open Sans"/>
                <a:cs typeface="Open Sans"/>
                <a:sym typeface="Open Sans"/>
              </a:rPr>
              <a:t>datos</a:t>
            </a:r>
            <a:r>
              <a:rPr lang="en-US" sz="3500" dirty="0">
                <a:solidFill>
                  <a:srgbClr val="586F7C"/>
                </a:solidFill>
                <a:latin typeface="Open Sans"/>
                <a:ea typeface="Open Sans"/>
                <a:cs typeface="Open Sans"/>
                <a:sym typeface="Open Sans"/>
              </a:rPr>
              <a:t> y Portales) </a:t>
            </a:r>
            <a:r>
              <a:rPr lang="en-US" sz="3500" dirty="0" err="1">
                <a:solidFill>
                  <a:srgbClr val="586F7C"/>
                </a:solidFill>
                <a:latin typeface="Open Sans"/>
                <a:ea typeface="Open Sans"/>
                <a:cs typeface="Open Sans"/>
                <a:sym typeface="Open Sans"/>
              </a:rPr>
              <a:t>en</a:t>
            </a:r>
            <a:r>
              <a:rPr lang="en-US" sz="3500" dirty="0">
                <a:solidFill>
                  <a:srgbClr val="586F7C"/>
                </a:solidFill>
                <a:latin typeface="Open Sans"/>
                <a:ea typeface="Open Sans"/>
                <a:cs typeface="Open Sans"/>
                <a:sym typeface="Open Sans"/>
              </a:rPr>
              <a:t> Medio </a:t>
            </a:r>
            <a:r>
              <a:rPr lang="en-US" sz="3500" dirty="0" err="1">
                <a:solidFill>
                  <a:srgbClr val="586F7C"/>
                </a:solidFill>
                <a:latin typeface="Open Sans"/>
                <a:ea typeface="Open Sans"/>
                <a:cs typeface="Open Sans"/>
                <a:sym typeface="Open Sans"/>
              </a:rPr>
              <a:t>Ambiente</a:t>
            </a:r>
            <a:endParaRPr sz="3500" dirty="0">
              <a:solidFill>
                <a:srgbClr val="586F7C"/>
              </a:solidFill>
              <a:latin typeface="Open Sans"/>
              <a:ea typeface="Open Sans"/>
              <a:cs typeface="Open Sans"/>
              <a:sym typeface="Open Sans"/>
            </a:endParaRPr>
          </a:p>
        </p:txBody>
      </p:sp>
      <p:sp>
        <p:nvSpPr>
          <p:cNvPr id="470" name="Google Shape;470;p49"/>
          <p:cNvSpPr txBox="1">
            <a:spLocks noGrp="1"/>
          </p:cNvSpPr>
          <p:nvPr>
            <p:ph type="body" idx="1"/>
          </p:nvPr>
        </p:nvSpPr>
        <p:spPr>
          <a:xfrm>
            <a:off x="483187" y="1784551"/>
            <a:ext cx="10167900" cy="4483800"/>
          </a:xfrm>
          <a:prstGeom prst="rect">
            <a:avLst/>
          </a:prstGeom>
          <a:noFill/>
          <a:ln>
            <a:noFill/>
          </a:ln>
        </p:spPr>
        <p:txBody>
          <a:bodyPr spcFirstLastPara="1" wrap="square" lIns="91425" tIns="45700" rIns="91425" bIns="45700" anchor="t" anchorCtr="0">
            <a:noAutofit/>
          </a:bodyPr>
          <a:lstStyle/>
          <a:p>
            <a:pPr marL="127000" lvl="0" indent="0" algn="just"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Esta sección presenta algunos recursos que son útiles en el campo del medio ambiente. Estos incluyen:</a:t>
            </a:r>
            <a:endParaRPr sz="2200"/>
          </a:p>
          <a:p>
            <a:pPr marL="469900" lvl="0" indent="-330200" algn="just" rtl="0">
              <a:lnSpc>
                <a:spcPct val="100000"/>
              </a:lnSpc>
              <a:spcBef>
                <a:spcPts val="1000"/>
              </a:spcBef>
              <a:spcAft>
                <a:spcPts val="0"/>
              </a:spcAft>
              <a:buClr>
                <a:schemeClr val="dk1"/>
              </a:buClr>
              <a:buSzPts val="2200"/>
              <a:buChar char="●"/>
            </a:pPr>
            <a:r>
              <a:rPr lang="en-US" sz="2200">
                <a:solidFill>
                  <a:schemeClr val="dk1"/>
                </a:solidFill>
                <a:latin typeface="Open Sans"/>
                <a:ea typeface="Open Sans"/>
                <a:cs typeface="Open Sans"/>
                <a:sym typeface="Open Sans"/>
              </a:rPr>
              <a:t>Centre for International Earth Science Information Network.</a:t>
            </a:r>
            <a:endParaRPr/>
          </a:p>
          <a:p>
            <a:pPr marL="469900" lvl="0" indent="-330200" algn="just" rtl="0">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ECOLEX</a:t>
            </a:r>
            <a:endParaRPr/>
          </a:p>
          <a:p>
            <a:pPr marL="469900" lvl="0" indent="-330200" algn="just" rtl="0">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Environmental Data Explorer database </a:t>
            </a:r>
            <a:endParaRPr/>
          </a:p>
          <a:p>
            <a:pPr marL="469900" lvl="0" indent="-330200" algn="just" rtl="0">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United Nations Environment Programme: Repositorio de documentos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endParaRPr>
          </a:p>
          <a:p>
            <a:pPr marL="469900" lvl="0" indent="-330200" algn="just" rtl="0">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United Nations Environment Programme: Sala de Situación del Medio Ambiente Mundial</a:t>
            </a:r>
            <a:endParaRPr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endParaRPr>
          </a:p>
          <a:p>
            <a:pPr marL="457200" lvl="0" indent="-368300" algn="just" rtl="0">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World Environmental Organization (World Org)</a:t>
            </a:r>
            <a:endParaRPr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endParaRPr>
          </a:p>
          <a:p>
            <a:pPr marL="469900" lvl="0" indent="-330200" algn="just" rtl="0">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6"/>
                  </a:ext>
                </a:extLst>
              </a:rPr>
              <a:t>Guías de investigación de la Biblioteca de la Universidad de Yale</a:t>
            </a:r>
            <a:endParaRPr sz="220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7"/>
                </a:ext>
              </a:extLst>
            </a:endParaRPr>
          </a:p>
          <a:p>
            <a:pPr marL="457200" lvl="0" indent="0" algn="just" rtl="0">
              <a:lnSpc>
                <a:spcPct val="100000"/>
              </a:lnSpc>
              <a:spcBef>
                <a:spcPts val="1000"/>
              </a:spcBef>
              <a:spcAft>
                <a:spcPts val="0"/>
              </a:spcAft>
              <a:buSzPts val="2400"/>
              <a:buNone/>
            </a:pPr>
            <a:endParaRPr sz="2200">
              <a:solidFill>
                <a:schemeClr val="dk1"/>
              </a:solidFill>
              <a:latin typeface="Open Sans"/>
              <a:ea typeface="Open Sans"/>
              <a:cs typeface="Open Sans"/>
              <a:sym typeface="Open Sans"/>
            </a:endParaRPr>
          </a:p>
          <a:p>
            <a:pPr marL="469900" lvl="0" indent="-190500" algn="just"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a:p>
            <a:pPr marL="469900" lvl="0" indent="-190500" algn="just"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a:p>
            <a:pPr marL="469900" lvl="0" indent="-190500" algn="just"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a:p>
            <a:pPr marL="469900" lvl="0" indent="-190500" algn="just"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6"/>
          <p:cNvSpPr txBox="1">
            <a:spLocks noGrp="1"/>
          </p:cNvSpPr>
          <p:nvPr>
            <p:ph type="title"/>
          </p:nvPr>
        </p:nvSpPr>
        <p:spPr>
          <a:xfrm>
            <a:off x="329185"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dirty="0">
                <a:solidFill>
                  <a:srgbClr val="586F7C"/>
                </a:solidFill>
                <a:latin typeface="Open Sans"/>
                <a:ea typeface="Open Sans"/>
                <a:cs typeface="Open Sans"/>
                <a:sym typeface="Open Sans"/>
              </a:rPr>
              <a:t>Centre for International Earth Science Information Network</a:t>
            </a:r>
            <a:endParaRPr sz="3500" dirty="0">
              <a:solidFill>
                <a:srgbClr val="586F7C"/>
              </a:solidFill>
              <a:latin typeface="Open Sans"/>
              <a:ea typeface="Open Sans"/>
              <a:cs typeface="Open Sans"/>
              <a:sym typeface="Open Sans"/>
            </a:endParaRPr>
          </a:p>
        </p:txBody>
      </p:sp>
      <p:sp>
        <p:nvSpPr>
          <p:cNvPr id="477" name="Google Shape;477;p16"/>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solidFill>
                  <a:schemeClr val="dk1"/>
                </a:solidFill>
                <a:latin typeface="Open Sans"/>
                <a:ea typeface="Open Sans"/>
                <a:cs typeface="Open Sans"/>
                <a:sym typeface="Open Sans"/>
              </a:rPr>
              <a:t>Disponible en: </a:t>
            </a:r>
            <a:r>
              <a:rPr lang="en-US"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http://www.ciesin.org/sub_guide.html</a:t>
            </a: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p:txBody>
      </p:sp>
      <p:pic>
        <p:nvPicPr>
          <p:cNvPr id="478" name="Google Shape;478;p16" descr="https://lh4.googleusercontent.com/CueIbi9bRL2eSp8V02aOLqARQ1vuLLC9U18cGh9EhwGQ5e_UA5kC2C35S5CNEGKccN60zLK6qt8GWJbhl3-suznWtb-Faji8gXurVNNsLOzxKggzBurxa3mmfDKxZLd-pu8gj2g"/>
          <p:cNvPicPr preferRelativeResize="0"/>
          <p:nvPr/>
        </p:nvPicPr>
        <p:blipFill rotWithShape="1">
          <a:blip r:embed="rId4">
            <a:alphaModFix/>
          </a:blip>
          <a:srcRect/>
          <a:stretch/>
        </p:blipFill>
        <p:spPr>
          <a:xfrm>
            <a:off x="4572001" y="2505162"/>
            <a:ext cx="7218946" cy="4106589"/>
          </a:xfrm>
          <a:prstGeom prst="rect">
            <a:avLst/>
          </a:prstGeom>
          <a:noFill/>
          <a:ln>
            <a:noFill/>
          </a:ln>
        </p:spPr>
      </p:pic>
      <p:sp>
        <p:nvSpPr>
          <p:cNvPr id="479" name="Google Shape;479;p16"/>
          <p:cNvSpPr txBox="1"/>
          <p:nvPr/>
        </p:nvSpPr>
        <p:spPr>
          <a:xfrm>
            <a:off x="160420" y="3846296"/>
            <a:ext cx="4251159" cy="1015622"/>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Página de búsqueda para el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Centre for International Earth Science Information Network </a:t>
            </a:r>
            <a:endParaRPr sz="20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1"/>
          <p:cNvSpPr txBox="1">
            <a:spLocks noGrp="1"/>
          </p:cNvSpPr>
          <p:nvPr>
            <p:ph type="title"/>
          </p:nvPr>
        </p:nvSpPr>
        <p:spPr>
          <a:xfrm>
            <a:off x="243841" y="437222"/>
            <a:ext cx="76200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1587"/>
              <a:buNone/>
            </a:pPr>
            <a:r>
              <a:rPr lang="en-US" sz="3500" dirty="0">
                <a:solidFill>
                  <a:srgbClr val="586F7C"/>
                </a:solidFill>
                <a:latin typeface="Open Sans"/>
                <a:ea typeface="Open Sans"/>
                <a:cs typeface="Open Sans"/>
                <a:sym typeface="Open Sans"/>
              </a:rPr>
              <a:t>Centre for International Earth Science Information Network </a:t>
            </a:r>
            <a:r>
              <a:rPr lang="en-US" sz="2700" dirty="0">
                <a:solidFill>
                  <a:srgbClr val="586F7C"/>
                </a:solidFill>
                <a:latin typeface="Open Sans"/>
                <a:ea typeface="Open Sans"/>
                <a:cs typeface="Open Sans"/>
                <a:sym typeface="Open Sans"/>
              </a:rPr>
              <a:t>(</a:t>
            </a:r>
            <a:r>
              <a:rPr lang="en-US" sz="2700" dirty="0" err="1">
                <a:solidFill>
                  <a:srgbClr val="586F7C"/>
                </a:solidFill>
                <a:latin typeface="Open Sans"/>
                <a:ea typeface="Open Sans"/>
                <a:cs typeface="Open Sans"/>
                <a:sym typeface="Open Sans"/>
              </a:rPr>
              <a:t>continuación</a:t>
            </a:r>
            <a:r>
              <a:rPr lang="en-US" sz="2700" dirty="0">
                <a:solidFill>
                  <a:srgbClr val="586F7C"/>
                </a:solidFill>
                <a:latin typeface="Open Sans"/>
                <a:ea typeface="Open Sans"/>
                <a:cs typeface="Open Sans"/>
                <a:sym typeface="Open Sans"/>
              </a:rPr>
              <a:t>)</a:t>
            </a:r>
            <a:endParaRPr sz="2700" dirty="0">
              <a:solidFill>
                <a:srgbClr val="586F7C"/>
              </a:solidFill>
              <a:latin typeface="Open Sans"/>
              <a:ea typeface="Open Sans"/>
              <a:cs typeface="Open Sans"/>
              <a:sym typeface="Open Sans"/>
            </a:endParaRPr>
          </a:p>
        </p:txBody>
      </p:sp>
      <p:pic>
        <p:nvPicPr>
          <p:cNvPr id="486" name="Google Shape;486;p51"/>
          <p:cNvPicPr preferRelativeResize="0"/>
          <p:nvPr/>
        </p:nvPicPr>
        <p:blipFill rotWithShape="1">
          <a:blip r:embed="rId3">
            <a:alphaModFix/>
          </a:blip>
          <a:srcRect r="1580"/>
          <a:stretch/>
        </p:blipFill>
        <p:spPr>
          <a:xfrm>
            <a:off x="2492653" y="1765764"/>
            <a:ext cx="7092781" cy="502920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19"/>
          <p:cNvSpPr txBox="1">
            <a:spLocks noGrp="1"/>
          </p:cNvSpPr>
          <p:nvPr>
            <p:ph type="title"/>
          </p:nvPr>
        </p:nvSpPr>
        <p:spPr>
          <a:xfrm>
            <a:off x="158497"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dirty="0">
                <a:solidFill>
                  <a:srgbClr val="586F7C"/>
                </a:solidFill>
                <a:latin typeface="Open Sans"/>
                <a:ea typeface="Open Sans"/>
                <a:cs typeface="Open Sans"/>
                <a:sym typeface="Open Sans"/>
              </a:rPr>
              <a:t>ECOLEX</a:t>
            </a:r>
            <a:endParaRPr sz="3500" dirty="0">
              <a:solidFill>
                <a:srgbClr val="586F7C"/>
              </a:solidFill>
              <a:latin typeface="Open Sans"/>
              <a:ea typeface="Open Sans"/>
              <a:cs typeface="Open Sans"/>
              <a:sym typeface="Open Sans"/>
            </a:endParaRPr>
          </a:p>
        </p:txBody>
      </p:sp>
      <p:sp>
        <p:nvSpPr>
          <p:cNvPr id="493" name="Google Shape;493;p19"/>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solidFill>
                  <a:srgbClr val="424242"/>
                </a:solidFill>
                <a:latin typeface="Open Sans"/>
                <a:ea typeface="Open Sans"/>
                <a:cs typeface="Open Sans"/>
                <a:sym typeface="Open Sans"/>
              </a:rPr>
              <a:t>Disponible en: </a:t>
            </a:r>
            <a:r>
              <a:rPr lang="en-US" u="sng">
                <a:solidFill>
                  <a:srgbClr val="42424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https://www.ecolex.org/</a:t>
            </a:r>
            <a:endParaRPr>
              <a:solidFill>
                <a:srgbClr val="42424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p:txBody>
      </p:sp>
      <p:sp>
        <p:nvSpPr>
          <p:cNvPr id="494" name="Google Shape;494;p19"/>
          <p:cNvSpPr txBox="1"/>
          <p:nvPr/>
        </p:nvSpPr>
        <p:spPr>
          <a:xfrm>
            <a:off x="160420" y="3846296"/>
            <a:ext cx="4251159" cy="400069"/>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Página de búsqueda ECOLEX</a:t>
            </a:r>
            <a:endParaRPr sz="2000" b="0" i="0" u="none" strike="noStrike" cap="none">
              <a:solidFill>
                <a:schemeClr val="dk1"/>
              </a:solidFill>
              <a:latin typeface="Open Sans"/>
              <a:ea typeface="Open Sans"/>
              <a:cs typeface="Open Sans"/>
              <a:sym typeface="Open Sans"/>
            </a:endParaRPr>
          </a:p>
        </p:txBody>
      </p:sp>
      <p:pic>
        <p:nvPicPr>
          <p:cNvPr id="495" name="Google Shape;495;p19" descr="https://lh5.googleusercontent.com/gdaA418vn3zAmG9DBDUlpGZ15sXvbrNhDaSizG02xOM99bmN7bQ8WXyvndWhQqNq6T-I2QYMZsQaBHpSYVJ6uTy583qAtvgrIWqBNR44idUescus_tyQ4Mwusy0xTBoJ707Ermo"/>
          <p:cNvPicPr preferRelativeResize="0"/>
          <p:nvPr/>
        </p:nvPicPr>
        <p:blipFill rotWithShape="1">
          <a:blip r:embed="rId4">
            <a:alphaModFix/>
          </a:blip>
          <a:srcRect/>
          <a:stretch/>
        </p:blipFill>
        <p:spPr>
          <a:xfrm>
            <a:off x="4590072" y="2743804"/>
            <a:ext cx="7457549" cy="29351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3"/>
          <p:cNvSpPr txBox="1">
            <a:spLocks noGrp="1"/>
          </p:cNvSpPr>
          <p:nvPr>
            <p:ph type="title"/>
          </p:nvPr>
        </p:nvSpPr>
        <p:spPr>
          <a:xfrm>
            <a:off x="109729"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dirty="0">
                <a:solidFill>
                  <a:srgbClr val="586F7C"/>
                </a:solidFill>
                <a:latin typeface="Open Sans"/>
                <a:ea typeface="Open Sans"/>
                <a:cs typeface="Open Sans"/>
                <a:sym typeface="Open Sans"/>
              </a:rPr>
              <a:t>ECOLEX </a:t>
            </a:r>
            <a:r>
              <a:rPr lang="en-US" sz="2800" dirty="0">
                <a:solidFill>
                  <a:srgbClr val="586F7C"/>
                </a:solidFill>
                <a:latin typeface="Open Sans"/>
                <a:ea typeface="Open Sans"/>
                <a:cs typeface="Open Sans"/>
                <a:sym typeface="Open Sans"/>
              </a:rPr>
              <a:t>(</a:t>
            </a:r>
            <a:r>
              <a:rPr lang="en-US" sz="2800" dirty="0" err="1">
                <a:solidFill>
                  <a:srgbClr val="586F7C"/>
                </a:solidFill>
                <a:latin typeface="Open Sans"/>
                <a:ea typeface="Open Sans"/>
                <a:cs typeface="Open Sans"/>
                <a:sym typeface="Open Sans"/>
              </a:rPr>
              <a:t>continuación</a:t>
            </a:r>
            <a:r>
              <a:rPr lang="en-US" sz="2800" dirty="0">
                <a:solidFill>
                  <a:srgbClr val="586F7C"/>
                </a:solidFill>
                <a:latin typeface="Open Sans"/>
                <a:ea typeface="Open Sans"/>
                <a:cs typeface="Open Sans"/>
                <a:sym typeface="Open Sans"/>
              </a:rPr>
              <a:t>)</a:t>
            </a:r>
            <a:endParaRPr sz="3500" dirty="0">
              <a:solidFill>
                <a:srgbClr val="586F7C"/>
              </a:solidFill>
              <a:latin typeface="Open Sans"/>
              <a:ea typeface="Open Sans"/>
              <a:cs typeface="Open Sans"/>
              <a:sym typeface="Open Sans"/>
            </a:endParaRPr>
          </a:p>
        </p:txBody>
      </p:sp>
      <p:pic>
        <p:nvPicPr>
          <p:cNvPr id="502" name="Google Shape;502;p53"/>
          <p:cNvPicPr preferRelativeResize="0"/>
          <p:nvPr/>
        </p:nvPicPr>
        <p:blipFill rotWithShape="1">
          <a:blip r:embed="rId3">
            <a:alphaModFix/>
          </a:blip>
          <a:srcRect/>
          <a:stretch/>
        </p:blipFill>
        <p:spPr>
          <a:xfrm>
            <a:off x="3042724" y="1789830"/>
            <a:ext cx="5791200" cy="4760306"/>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1"/>
          <p:cNvSpPr txBox="1">
            <a:spLocks noGrp="1"/>
          </p:cNvSpPr>
          <p:nvPr>
            <p:ph type="title"/>
          </p:nvPr>
        </p:nvSpPr>
        <p:spPr>
          <a:xfrm>
            <a:off x="146305" y="437222"/>
            <a:ext cx="8037094"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12873"/>
              <a:buNone/>
            </a:pPr>
            <a:r>
              <a:rPr lang="en-US" sz="3600" dirty="0">
                <a:solidFill>
                  <a:srgbClr val="586F7C"/>
                </a:solidFill>
                <a:latin typeface="Open Sans"/>
                <a:ea typeface="Open Sans"/>
                <a:cs typeface="Open Sans"/>
                <a:sym typeface="Open Sans"/>
              </a:rPr>
              <a:t>United Nations Environment </a:t>
            </a:r>
            <a:r>
              <a:rPr lang="en-US" sz="3600" dirty="0" err="1">
                <a:solidFill>
                  <a:srgbClr val="586F7C"/>
                </a:solidFill>
                <a:latin typeface="Open Sans"/>
                <a:ea typeface="Open Sans"/>
                <a:cs typeface="Open Sans"/>
                <a:sym typeface="Open Sans"/>
              </a:rPr>
              <a:t>Programme</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repositorio</a:t>
            </a:r>
            <a:r>
              <a:rPr lang="en-US" sz="3600" dirty="0">
                <a:solidFill>
                  <a:srgbClr val="586F7C"/>
                </a:solidFill>
                <a:latin typeface="Open Sans"/>
                <a:ea typeface="Open Sans"/>
                <a:cs typeface="Open Sans"/>
                <a:sym typeface="Open Sans"/>
              </a:rPr>
              <a:t> de </a:t>
            </a:r>
            <a:r>
              <a:rPr lang="en-US" sz="3600" dirty="0" err="1">
                <a:solidFill>
                  <a:srgbClr val="586F7C"/>
                </a:solidFill>
                <a:latin typeface="Open Sans"/>
                <a:ea typeface="Open Sans"/>
                <a:cs typeface="Open Sans"/>
                <a:sym typeface="Open Sans"/>
              </a:rPr>
              <a:t>documentos</a:t>
            </a:r>
            <a:br>
              <a:rPr lang="en-US" sz="3150" dirty="0">
                <a:solidFill>
                  <a:srgbClr val="586F7C"/>
                </a:solidFill>
                <a:latin typeface="Open Sans"/>
                <a:ea typeface="Open Sans"/>
                <a:cs typeface="Open Sans"/>
                <a:sym typeface="Open Sans"/>
              </a:rPr>
            </a:br>
            <a:endParaRPr sz="3150" dirty="0">
              <a:solidFill>
                <a:srgbClr val="586F7C"/>
              </a:solidFill>
              <a:latin typeface="Open Sans"/>
              <a:ea typeface="Open Sans"/>
              <a:cs typeface="Open Sans"/>
              <a:sym typeface="Open Sans"/>
            </a:endParaRPr>
          </a:p>
        </p:txBody>
      </p:sp>
      <p:sp>
        <p:nvSpPr>
          <p:cNvPr id="509" name="Google Shape;509;p21"/>
          <p:cNvSpPr txBox="1">
            <a:spLocks noGrp="1"/>
          </p:cNvSpPr>
          <p:nvPr>
            <p:ph type="body" idx="1"/>
          </p:nvPr>
        </p:nvSpPr>
        <p:spPr>
          <a:xfrm>
            <a:off x="0" y="1680804"/>
            <a:ext cx="9613800" cy="711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solidFill>
                  <a:schemeClr val="dk1"/>
                </a:solidFill>
                <a:latin typeface="Open Sans"/>
                <a:ea typeface="Open Sans"/>
                <a:cs typeface="Open Sans"/>
                <a:sym typeface="Open Sans"/>
              </a:rPr>
              <a:t>Disponible en: </a:t>
            </a:r>
            <a:r>
              <a:rPr lang="en-US"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http://wedocs.unep.org/handle/20.500.11822/1</a:t>
            </a: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p:txBody>
      </p:sp>
      <p:sp>
        <p:nvSpPr>
          <p:cNvPr id="510" name="Google Shape;510;p21"/>
          <p:cNvSpPr txBox="1"/>
          <p:nvPr/>
        </p:nvSpPr>
        <p:spPr>
          <a:xfrm>
            <a:off x="160420" y="3846296"/>
            <a:ext cx="3882191" cy="1323399"/>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Página de búsqueda para United Nations Environment Programme: repositorio de documentos</a:t>
            </a:r>
            <a:endParaRPr sz="2000" b="0" i="0" u="none" strike="noStrike" cap="none">
              <a:solidFill>
                <a:schemeClr val="dk1"/>
              </a:solidFill>
              <a:latin typeface="Open Sans"/>
              <a:ea typeface="Open Sans"/>
              <a:cs typeface="Open Sans"/>
              <a:sym typeface="Open Sans"/>
            </a:endParaRPr>
          </a:p>
        </p:txBody>
      </p:sp>
      <p:pic>
        <p:nvPicPr>
          <p:cNvPr id="511" name="Google Shape;511;p21"/>
          <p:cNvPicPr preferRelativeResize="0"/>
          <p:nvPr/>
        </p:nvPicPr>
        <p:blipFill rotWithShape="1">
          <a:blip r:embed="rId4">
            <a:alphaModFix/>
          </a:blip>
          <a:srcRect/>
          <a:stretch/>
        </p:blipFill>
        <p:spPr>
          <a:xfrm>
            <a:off x="5165736" y="2317537"/>
            <a:ext cx="6747848" cy="4318774"/>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1"/>
          <p:cNvSpPr txBox="1">
            <a:spLocks noGrp="1"/>
          </p:cNvSpPr>
          <p:nvPr>
            <p:ph type="title"/>
          </p:nvPr>
        </p:nvSpPr>
        <p:spPr>
          <a:xfrm>
            <a:off x="219456" y="437225"/>
            <a:ext cx="78717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12873"/>
              <a:buNone/>
            </a:pPr>
            <a:r>
              <a:rPr lang="en-US" sz="3600" dirty="0">
                <a:solidFill>
                  <a:srgbClr val="586F7C"/>
                </a:solidFill>
                <a:latin typeface="Open Sans"/>
                <a:ea typeface="Open Sans"/>
                <a:cs typeface="Open Sans"/>
                <a:sym typeface="Open Sans"/>
              </a:rPr>
              <a:t>United Nations Environment </a:t>
            </a:r>
            <a:r>
              <a:rPr lang="en-US" sz="3600" dirty="0" err="1">
                <a:solidFill>
                  <a:srgbClr val="586F7C"/>
                </a:solidFill>
                <a:latin typeface="Open Sans"/>
                <a:ea typeface="Open Sans"/>
                <a:cs typeface="Open Sans"/>
                <a:sym typeface="Open Sans"/>
              </a:rPr>
              <a:t>Programme</a:t>
            </a:r>
            <a:r>
              <a:rPr lang="en-US" sz="3600" dirty="0">
                <a:solidFill>
                  <a:srgbClr val="586F7C"/>
                </a:solidFill>
                <a:latin typeface="Open Sans"/>
                <a:ea typeface="Open Sans"/>
                <a:cs typeface="Open Sans"/>
                <a:sym typeface="Open Sans"/>
              </a:rPr>
              <a:t> document repository cont.</a:t>
            </a:r>
            <a:br>
              <a:rPr lang="en-US" sz="3150" dirty="0">
                <a:solidFill>
                  <a:srgbClr val="586F7C"/>
                </a:solidFill>
                <a:latin typeface="Open Sans"/>
                <a:ea typeface="Open Sans"/>
                <a:cs typeface="Open Sans"/>
                <a:sym typeface="Open Sans"/>
              </a:rPr>
            </a:br>
            <a:endParaRPr sz="3150" dirty="0">
              <a:solidFill>
                <a:srgbClr val="586F7C"/>
              </a:solidFill>
              <a:latin typeface="Open Sans"/>
              <a:ea typeface="Open Sans"/>
              <a:cs typeface="Open Sans"/>
              <a:sym typeface="Open Sans"/>
            </a:endParaRPr>
          </a:p>
        </p:txBody>
      </p:sp>
      <p:pic>
        <p:nvPicPr>
          <p:cNvPr id="518" name="Google Shape;518;p61"/>
          <p:cNvPicPr preferRelativeResize="0"/>
          <p:nvPr/>
        </p:nvPicPr>
        <p:blipFill rotWithShape="1">
          <a:blip r:embed="rId3">
            <a:alphaModFix/>
          </a:blip>
          <a:srcRect/>
          <a:stretch/>
        </p:blipFill>
        <p:spPr>
          <a:xfrm>
            <a:off x="2433638" y="1860331"/>
            <a:ext cx="7324725" cy="4745472"/>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2"/>
          <p:cNvSpPr txBox="1">
            <a:spLocks noGrp="1"/>
          </p:cNvSpPr>
          <p:nvPr>
            <p:ph type="title"/>
          </p:nvPr>
        </p:nvSpPr>
        <p:spPr>
          <a:xfrm>
            <a:off x="195073" y="437222"/>
            <a:ext cx="803709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000" dirty="0">
                <a:solidFill>
                  <a:srgbClr val="586F7C"/>
                </a:solidFill>
                <a:latin typeface="Open Sans"/>
                <a:ea typeface="Open Sans"/>
                <a:cs typeface="Open Sans"/>
                <a:sym typeface="Open Sans"/>
              </a:rPr>
              <a:t>United Nations Environment </a:t>
            </a:r>
            <a:r>
              <a:rPr lang="en-US" sz="3000" dirty="0" err="1">
                <a:solidFill>
                  <a:srgbClr val="586F7C"/>
                </a:solidFill>
                <a:latin typeface="Open Sans"/>
                <a:ea typeface="Open Sans"/>
                <a:cs typeface="Open Sans"/>
                <a:sym typeface="Open Sans"/>
              </a:rPr>
              <a:t>Programme</a:t>
            </a:r>
            <a:r>
              <a:rPr lang="en-US" sz="3000" dirty="0">
                <a:solidFill>
                  <a:srgbClr val="586F7C"/>
                </a:solidFill>
                <a:latin typeface="Open Sans"/>
                <a:ea typeface="Open Sans"/>
                <a:cs typeface="Open Sans"/>
                <a:sym typeface="Open Sans"/>
              </a:rPr>
              <a:t>: World Environment Situation Room</a:t>
            </a:r>
            <a:endParaRPr sz="3000" dirty="0">
              <a:solidFill>
                <a:srgbClr val="586F7C"/>
              </a:solidFill>
              <a:latin typeface="Open Sans"/>
              <a:ea typeface="Open Sans"/>
              <a:cs typeface="Open Sans"/>
              <a:sym typeface="Open Sans"/>
            </a:endParaRPr>
          </a:p>
        </p:txBody>
      </p:sp>
      <p:sp>
        <p:nvSpPr>
          <p:cNvPr id="525" name="Google Shape;525;p22"/>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https://wesr.unep.org/</a:t>
            </a:r>
            <a:r>
              <a:rPr lang="en-US" u="sng">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p:txBody>
      </p:sp>
      <p:sp>
        <p:nvSpPr>
          <p:cNvPr id="526" name="Google Shape;526;p22"/>
          <p:cNvSpPr txBox="1"/>
          <p:nvPr/>
        </p:nvSpPr>
        <p:spPr>
          <a:xfrm>
            <a:off x="160421" y="3846296"/>
            <a:ext cx="3481414" cy="1631175"/>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Página de búsqueda para United Nations Environment Programme: World Environment Situation Room</a:t>
            </a:r>
            <a:endParaRPr sz="2000" b="0" i="0" u="none" strike="noStrike" cap="none">
              <a:solidFill>
                <a:schemeClr val="dk1"/>
              </a:solidFill>
              <a:latin typeface="Open Sans"/>
              <a:ea typeface="Open Sans"/>
              <a:cs typeface="Open Sans"/>
              <a:sym typeface="Open Sans"/>
            </a:endParaRPr>
          </a:p>
        </p:txBody>
      </p:sp>
      <p:pic>
        <p:nvPicPr>
          <p:cNvPr id="527" name="Google Shape;527;p22"/>
          <p:cNvPicPr preferRelativeResize="0"/>
          <p:nvPr/>
        </p:nvPicPr>
        <p:blipFill rotWithShape="1">
          <a:blip r:embed="rId4">
            <a:alphaModFix/>
          </a:blip>
          <a:srcRect/>
          <a:stretch/>
        </p:blipFill>
        <p:spPr>
          <a:xfrm>
            <a:off x="4009146" y="2400189"/>
            <a:ext cx="7988970" cy="417021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3"/>
          <p:cNvSpPr txBox="1">
            <a:spLocks noGrp="1"/>
          </p:cNvSpPr>
          <p:nvPr>
            <p:ph type="title"/>
          </p:nvPr>
        </p:nvSpPr>
        <p:spPr>
          <a:xfrm>
            <a:off x="109728" y="437222"/>
            <a:ext cx="8261683"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12874"/>
              <a:buNone/>
            </a:pPr>
            <a:r>
              <a:rPr lang="en-US" sz="3150" dirty="0">
                <a:solidFill>
                  <a:srgbClr val="586F7C"/>
                </a:solidFill>
                <a:latin typeface="Open Sans"/>
                <a:ea typeface="Open Sans"/>
                <a:cs typeface="Open Sans"/>
                <a:sym typeface="Open Sans"/>
              </a:rPr>
              <a:t>United Nations Environment </a:t>
            </a:r>
            <a:r>
              <a:rPr lang="en-US" sz="3150" dirty="0" err="1">
                <a:solidFill>
                  <a:srgbClr val="586F7C"/>
                </a:solidFill>
                <a:latin typeface="Open Sans"/>
                <a:ea typeface="Open Sans"/>
                <a:cs typeface="Open Sans"/>
                <a:sym typeface="Open Sans"/>
              </a:rPr>
              <a:t>Programme</a:t>
            </a:r>
            <a:r>
              <a:rPr lang="en-US" sz="3150" dirty="0">
                <a:solidFill>
                  <a:srgbClr val="586F7C"/>
                </a:solidFill>
                <a:latin typeface="Open Sans"/>
                <a:ea typeface="Open Sans"/>
                <a:cs typeface="Open Sans"/>
                <a:sym typeface="Open Sans"/>
              </a:rPr>
              <a:t>: World Environment Situation Room </a:t>
            </a:r>
            <a:r>
              <a:rPr lang="en-US" sz="2200" dirty="0">
                <a:solidFill>
                  <a:srgbClr val="586F7C"/>
                </a:solidFill>
                <a:latin typeface="Open Sans"/>
                <a:ea typeface="Open Sans"/>
                <a:cs typeface="Open Sans"/>
                <a:sym typeface="Open Sans"/>
              </a:rPr>
              <a:t>(</a:t>
            </a:r>
            <a:r>
              <a:rPr lang="en-US" sz="2200" dirty="0" err="1">
                <a:solidFill>
                  <a:srgbClr val="586F7C"/>
                </a:solidFill>
                <a:latin typeface="Open Sans"/>
                <a:ea typeface="Open Sans"/>
                <a:cs typeface="Open Sans"/>
                <a:sym typeface="Open Sans"/>
              </a:rPr>
              <a:t>continuación</a:t>
            </a:r>
            <a:r>
              <a:rPr lang="en-US" sz="2200" dirty="0">
                <a:solidFill>
                  <a:srgbClr val="586F7C"/>
                </a:solidFill>
                <a:latin typeface="Open Sans"/>
                <a:ea typeface="Open Sans"/>
                <a:cs typeface="Open Sans"/>
                <a:sym typeface="Open Sans"/>
              </a:rPr>
              <a:t>)</a:t>
            </a:r>
            <a:endParaRPr sz="2200" dirty="0">
              <a:solidFill>
                <a:srgbClr val="586F7C"/>
              </a:solidFill>
              <a:latin typeface="Open Sans"/>
              <a:ea typeface="Open Sans"/>
              <a:cs typeface="Open Sans"/>
              <a:sym typeface="Open Sans"/>
            </a:endParaRPr>
          </a:p>
        </p:txBody>
      </p:sp>
      <p:pic>
        <p:nvPicPr>
          <p:cNvPr id="534" name="Google Shape;534;p63"/>
          <p:cNvPicPr preferRelativeResize="0"/>
          <p:nvPr/>
        </p:nvPicPr>
        <p:blipFill rotWithShape="1">
          <a:blip r:embed="rId3">
            <a:alphaModFix/>
          </a:blip>
          <a:srcRect/>
          <a:stretch/>
        </p:blipFill>
        <p:spPr>
          <a:xfrm>
            <a:off x="2567809" y="1734199"/>
            <a:ext cx="7277100" cy="4966147"/>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Environmental Index</a:t>
            </a:r>
            <a:endParaRPr sz="3600">
              <a:solidFill>
                <a:srgbClr val="586F7C"/>
              </a:solidFill>
              <a:latin typeface="Open Sans"/>
              <a:ea typeface="Open Sans"/>
              <a:cs typeface="Open Sans"/>
              <a:sym typeface="Open Sans"/>
            </a:endParaRPr>
          </a:p>
        </p:txBody>
      </p:sp>
      <p:sp>
        <p:nvSpPr>
          <p:cNvPr id="109" name="Google Shape;109;p40"/>
          <p:cNvSpPr txBox="1">
            <a:spLocks noGrp="1"/>
          </p:cNvSpPr>
          <p:nvPr>
            <p:ph type="body" idx="1"/>
          </p:nvPr>
        </p:nvSpPr>
        <p:spPr>
          <a:xfrm>
            <a:off x="170912" y="1704532"/>
            <a:ext cx="11809278" cy="5153468"/>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200" dirty="0" err="1">
                <a:solidFill>
                  <a:srgbClr val="3F3F3F"/>
                </a:solidFill>
                <a:latin typeface="Open Sans"/>
                <a:ea typeface="Open Sans"/>
                <a:cs typeface="Open Sans"/>
                <a:sym typeface="Open Sans"/>
              </a:rPr>
              <a:t>Esta</a:t>
            </a:r>
            <a:r>
              <a:rPr lang="en-US" sz="2200" dirty="0">
                <a:solidFill>
                  <a:srgbClr val="3F3F3F"/>
                </a:solidFill>
                <a:latin typeface="Open Sans"/>
                <a:ea typeface="Open Sans"/>
                <a:cs typeface="Open Sans"/>
                <a:sym typeface="Open Sans"/>
              </a:rPr>
              <a:t> base de </a:t>
            </a:r>
            <a:r>
              <a:rPr lang="en-US" sz="2200" dirty="0" err="1">
                <a:solidFill>
                  <a:srgbClr val="3F3F3F"/>
                </a:solidFill>
                <a:latin typeface="Open Sans"/>
                <a:ea typeface="Open Sans"/>
                <a:cs typeface="Open Sans"/>
                <a:sym typeface="Open Sans"/>
              </a:rPr>
              <a:t>datos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bibliográfica</a:t>
            </a:r>
            <a:r>
              <a:rPr lang="en-US" sz="2200" dirty="0">
                <a:solidFill>
                  <a:srgbClr val="3F3F3F"/>
                </a:solidFill>
                <a:latin typeface="Open Sans"/>
                <a:ea typeface="Open Sans"/>
                <a:cs typeface="Open Sans"/>
                <a:sym typeface="Open Sans"/>
              </a:rPr>
              <a:t> de </a:t>
            </a:r>
            <a:r>
              <a:rPr lang="en-US" sz="2200" b="1" dirty="0">
                <a:solidFill>
                  <a:srgbClr val="3F3F3F"/>
                </a:solidFill>
                <a:latin typeface="Open Sans"/>
                <a:ea typeface="Open Sans"/>
                <a:cs typeface="Open Sans"/>
                <a:sym typeface="Open Sans"/>
              </a:rPr>
              <a:t>EBSCO Information Services </a:t>
            </a:r>
            <a:r>
              <a:rPr lang="en-US" sz="2200" dirty="0">
                <a:solidFill>
                  <a:srgbClr val="3F3F3F"/>
                </a:solidFill>
                <a:latin typeface="Open Sans"/>
                <a:ea typeface="Open Sans"/>
                <a:cs typeface="Open Sans"/>
                <a:sym typeface="Open Sans"/>
              </a:rPr>
              <a:t>es para </a:t>
            </a:r>
            <a:r>
              <a:rPr lang="en-US" sz="2200" dirty="0" err="1">
                <a:solidFill>
                  <a:srgbClr val="3F3F3F"/>
                </a:solidFill>
                <a:latin typeface="Open Sans"/>
                <a:ea typeface="Open Sans"/>
                <a:cs typeface="Open Sans"/>
                <a:sym typeface="Open Sans"/>
              </a:rPr>
              <a:t>estudios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ambientales</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disciplinas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relacionadas</a:t>
            </a:r>
            <a:r>
              <a:rPr lang="en-US" sz="2200" dirty="0">
                <a:solidFill>
                  <a:srgbClr val="3F3F3F"/>
                </a:solidFill>
                <a:latin typeface="Open Sans"/>
                <a:ea typeface="Open Sans"/>
                <a:cs typeface="Open Sans"/>
                <a:sym typeface="Open Sans"/>
              </a:rPr>
              <a:t>, que </a:t>
            </a:r>
            <a:r>
              <a:rPr lang="en-US" sz="2200" dirty="0" err="1">
                <a:solidFill>
                  <a:srgbClr val="3F3F3F"/>
                </a:solidFill>
                <a:latin typeface="Open Sans"/>
                <a:ea typeface="Open Sans"/>
                <a:cs typeface="Open Sans"/>
                <a:sym typeface="Open Sans"/>
              </a:rPr>
              <a:t>incluyen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energía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estudios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ambientales</a:t>
            </a:r>
            <a:r>
              <a:rPr lang="en-US" sz="2200" dirty="0">
                <a:solidFill>
                  <a:srgbClr val="3F3F3F"/>
                </a:solidFill>
                <a:latin typeface="Open Sans"/>
                <a:ea typeface="Open Sans"/>
                <a:cs typeface="Open Sans"/>
                <a:sym typeface="Open Sans"/>
              </a:rPr>
              <a:t> y derecho Ambiental; la </a:t>
            </a:r>
            <a:r>
              <a:rPr lang="en-US" sz="2200" dirty="0" err="1">
                <a:solidFill>
                  <a:srgbClr val="3F3F3F"/>
                </a:solidFill>
                <a:latin typeface="Open Sans"/>
                <a:ea typeface="Open Sans"/>
                <a:cs typeface="Open Sans"/>
                <a:sym typeface="Open Sans"/>
              </a:rPr>
              <a:t>cobertura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incluye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áreas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agricultura</a:t>
            </a:r>
            <a:r>
              <a:rPr lang="en-US" sz="2200" dirty="0">
                <a:solidFill>
                  <a:srgbClr val="3F3F3F"/>
                </a:solidFill>
                <a:latin typeface="Open Sans"/>
                <a:ea typeface="Open Sans"/>
                <a:cs typeface="Open Sans"/>
                <a:sym typeface="Open Sans"/>
              </a:rPr>
              <a:t> tales </a:t>
            </a:r>
            <a:r>
              <a:rPr lang="en-US" sz="2200" dirty="0" err="1">
                <a:solidFill>
                  <a:srgbClr val="3F3F3F"/>
                </a:solidFill>
                <a:latin typeface="Open Sans"/>
                <a:ea typeface="Open Sans"/>
                <a:cs typeface="Open Sans"/>
                <a:sym typeface="Open Sans"/>
              </a:rPr>
              <a:t>como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ecología</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ecosistemas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energía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fuentes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energía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renovables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recursos</a:t>
            </a:r>
            <a:r>
              <a:rPr lang="en-US" sz="2200" dirty="0">
                <a:solidFill>
                  <a:srgbClr val="3F3F3F"/>
                </a:solidFill>
                <a:latin typeface="Open Sans"/>
                <a:ea typeface="Open Sans"/>
                <a:cs typeface="Open Sans"/>
                <a:sym typeface="Open Sans"/>
              </a:rPr>
              <a:t> naturales y </a:t>
            </a:r>
            <a:r>
              <a:rPr lang="en-US" sz="2200" dirty="0" err="1">
                <a:solidFill>
                  <a:srgbClr val="3F3F3F"/>
                </a:solidFill>
                <a:latin typeface="Open Sans"/>
                <a:ea typeface="Open Sans"/>
                <a:cs typeface="Open Sans"/>
                <a:sym typeface="Open Sans"/>
              </a:rPr>
              <a:t>mucho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más</a:t>
            </a:r>
            <a:r>
              <a:rPr lang="en-US" sz="2200" dirty="0">
                <a:solidFill>
                  <a:srgbClr val="3F3F3F"/>
                </a:solidFill>
                <a:latin typeface="Open Sans"/>
                <a:ea typeface="Open Sans"/>
                <a:cs typeface="Open Sans"/>
                <a:sym typeface="Open Sans"/>
              </a:rPr>
              <a:t>.</a:t>
            </a:r>
            <a:endParaRPr dirty="0"/>
          </a:p>
          <a:p>
            <a:pPr marL="355600" lvl="0" indent="-342900" algn="l" rtl="0">
              <a:lnSpc>
                <a:spcPct val="150000"/>
              </a:lnSpc>
              <a:spcBef>
                <a:spcPts val="0"/>
              </a:spcBef>
              <a:spcAft>
                <a:spcPts val="0"/>
              </a:spcAft>
              <a:buClr>
                <a:schemeClr val="dk2"/>
              </a:buClr>
              <a:buSzPts val="2200"/>
              <a:buChar char="●"/>
            </a:pPr>
            <a:r>
              <a:rPr lang="en-US" sz="2200"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Contiene</a:t>
            </a:r>
            <a:r>
              <a:rPr lang="en-US" sz="22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en-US" sz="2200"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más</a:t>
            </a:r>
            <a:r>
              <a:rPr lang="en-US" sz="22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de </a:t>
            </a:r>
            <a:r>
              <a:rPr lang="en-US" sz="2200"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1,505 </a:t>
            </a:r>
            <a:r>
              <a:rPr lang="en-US" sz="2200" b="1"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re</a:t>
            </a:r>
            <a:r>
              <a:rPr lang="en-US" sz="2200" b="1" dirty="0" err="1">
                <a:solidFill>
                  <a:srgbClr val="3F3F3F"/>
                </a:solidFill>
                <a:latin typeface="Open Sans"/>
                <a:ea typeface="Open Sans"/>
                <a:cs typeface="Open Sans"/>
                <a:sym typeface="Open Sans"/>
              </a:rPr>
              <a:t>vistas</a:t>
            </a:r>
            <a:r>
              <a:rPr lang="en-US" sz="2200" b="1"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indexadas</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resumidas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incluye</a:t>
            </a:r>
            <a:r>
              <a:rPr lang="en-US" sz="2200" dirty="0">
                <a:solidFill>
                  <a:srgbClr val="3F3F3F"/>
                </a:solidFill>
                <a:latin typeface="Open Sans"/>
                <a:ea typeface="Open Sans"/>
                <a:cs typeface="Open Sans"/>
                <a:sym typeface="Open Sans"/>
              </a:rPr>
              <a:t> 760 </a:t>
            </a:r>
            <a:r>
              <a:rPr lang="en-US" sz="2200" dirty="0" err="1">
                <a:solidFill>
                  <a:srgbClr val="3F3F3F"/>
                </a:solidFill>
                <a:latin typeface="Open Sans"/>
                <a:ea typeface="Open Sans"/>
                <a:cs typeface="Open Sans"/>
                <a:sym typeface="Open Sans"/>
              </a:rPr>
              <a:t>revistas</a:t>
            </a:r>
            <a:r>
              <a:rPr lang="en-US" sz="2200" dirty="0">
                <a:solidFill>
                  <a:srgbClr val="3F3F3F"/>
                </a:solidFill>
                <a:latin typeface="Open Sans"/>
                <a:ea typeface="Open Sans"/>
                <a:cs typeface="Open Sans"/>
                <a:sym typeface="Open Sans"/>
              </a:rPr>
              <a:t> con </a:t>
            </a:r>
            <a:r>
              <a:rPr lang="en-US" sz="2200" dirty="0" err="1">
                <a:solidFill>
                  <a:srgbClr val="3F3F3F"/>
                </a:solidFill>
                <a:latin typeface="Open Sans"/>
                <a:ea typeface="Open Sans"/>
                <a:cs typeface="Open Sans"/>
                <a:sym typeface="Open Sans"/>
              </a:rPr>
              <a:t>referencias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citadas</a:t>
            </a:r>
            <a:r>
              <a:rPr lang="en-US" sz="2200" dirty="0">
                <a:solidFill>
                  <a:srgbClr val="3F3F3F"/>
                </a:solidFill>
                <a:latin typeface="Open Sans"/>
                <a:ea typeface="Open Sans"/>
                <a:cs typeface="Open Sans"/>
                <a:sym typeface="Open Sans"/>
              </a:rPr>
              <a:t> que se </a:t>
            </a:r>
            <a:r>
              <a:rPr lang="en-US" sz="2200" dirty="0" err="1">
                <a:solidFill>
                  <a:srgbClr val="3F3F3F"/>
                </a:solidFill>
                <a:latin typeface="Open Sans"/>
                <a:ea typeface="Open Sans"/>
                <a:cs typeface="Open Sans"/>
                <a:sym typeface="Open Sans"/>
              </a:rPr>
              <a:t>pueden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buscar</a:t>
            </a:r>
            <a:r>
              <a:rPr lang="en-US" sz="2200" dirty="0">
                <a:solidFill>
                  <a:srgbClr val="3F3F3F"/>
                </a:solidFill>
                <a:latin typeface="Open Sans"/>
                <a:ea typeface="Open Sans"/>
                <a:cs typeface="Open Sans"/>
                <a:sym typeface="Open Sans"/>
              </a:rPr>
              <a:t>.</a:t>
            </a:r>
            <a:endParaRPr dirty="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Environmental Index </a:t>
            </a:r>
            <a:r>
              <a:rPr lang="en-US" sz="2200" dirty="0" err="1">
                <a:solidFill>
                  <a:srgbClr val="3F3F3F"/>
                </a:solidFill>
                <a:latin typeface="Open Sans"/>
                <a:ea typeface="Open Sans"/>
                <a:cs typeface="Open Sans"/>
                <a:sym typeface="Open Sans"/>
              </a:rPr>
              <a:t>proporciona</a:t>
            </a:r>
            <a:r>
              <a:rPr lang="en-US" sz="2200" dirty="0">
                <a:solidFill>
                  <a:srgbClr val="3F3F3F"/>
                </a:solidFill>
                <a:latin typeface="Open Sans"/>
                <a:ea typeface="Open Sans"/>
                <a:cs typeface="Open Sans"/>
                <a:sym typeface="Open Sans"/>
              </a:rPr>
              <a:t> </a:t>
            </a:r>
            <a:r>
              <a:rPr lang="en-US" sz="2200" b="1" dirty="0" err="1">
                <a:solidFill>
                  <a:srgbClr val="3F3F3F"/>
                </a:solidFill>
                <a:latin typeface="Open Sans"/>
                <a:ea typeface="Open Sans"/>
                <a:cs typeface="Open Sans"/>
                <a:sym typeface="Open Sans"/>
              </a:rPr>
              <a:t>metadatos</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solamente</a:t>
            </a:r>
            <a:r>
              <a:rPr lang="en-US" sz="2200" dirty="0">
                <a:solidFill>
                  <a:srgbClr val="3F3F3F"/>
                </a:solidFill>
                <a:latin typeface="Open Sans"/>
                <a:ea typeface="Open Sans"/>
                <a:cs typeface="Open Sans"/>
                <a:sym typeface="Open Sans"/>
              </a:rPr>
              <a:t> enlaces a </a:t>
            </a:r>
            <a:r>
              <a:rPr lang="en-US" sz="2200" dirty="0" err="1">
                <a:solidFill>
                  <a:srgbClr val="3F3F3F"/>
                </a:solidFill>
                <a:latin typeface="Open Sans"/>
                <a:ea typeface="Open Sans"/>
                <a:cs typeface="Open Sans"/>
                <a:sym typeface="Open Sans"/>
              </a:rPr>
              <a:t>algunos</a:t>
            </a:r>
            <a:r>
              <a:rPr lang="en-US" sz="2200" dirty="0">
                <a:solidFill>
                  <a:srgbClr val="3F3F3F"/>
                </a:solidFill>
                <a:latin typeface="Open Sans"/>
                <a:ea typeface="Open Sans"/>
                <a:cs typeface="Open Sans"/>
                <a:sym typeface="Open Sans"/>
              </a:rPr>
              <a:t> </a:t>
            </a:r>
            <a:r>
              <a:rPr lang="en-US" sz="2200" b="1" dirty="0" err="1">
                <a:solidFill>
                  <a:srgbClr val="3F3F3F"/>
                </a:solidFill>
                <a:latin typeface="Open Sans"/>
                <a:ea typeface="Open Sans"/>
                <a:cs typeface="Open Sans"/>
                <a:sym typeface="Open Sans"/>
              </a:rPr>
              <a:t>artículos</a:t>
            </a:r>
            <a:r>
              <a:rPr lang="en-US" sz="2200" b="1" dirty="0">
                <a:solidFill>
                  <a:srgbClr val="3F3F3F"/>
                </a:solidFill>
                <a:latin typeface="Open Sans"/>
                <a:ea typeface="Open Sans"/>
                <a:cs typeface="Open Sans"/>
                <a:sym typeface="Open Sans"/>
              </a:rPr>
              <a:t> de </a:t>
            </a:r>
            <a:r>
              <a:rPr lang="en-US" sz="2200" b="1" dirty="0" err="1">
                <a:solidFill>
                  <a:srgbClr val="3F3F3F"/>
                </a:solidFill>
                <a:latin typeface="Open Sans"/>
                <a:ea typeface="Open Sans"/>
                <a:cs typeface="Open Sans"/>
                <a:sym typeface="Open Sans"/>
              </a:rPr>
              <a:t>texto</a:t>
            </a:r>
            <a:r>
              <a:rPr lang="en-US" sz="2200" b="1" dirty="0">
                <a:solidFill>
                  <a:srgbClr val="3F3F3F"/>
                </a:solidFill>
                <a:latin typeface="Open Sans"/>
                <a:ea typeface="Open Sans"/>
                <a:cs typeface="Open Sans"/>
                <a:sym typeface="Open Sans"/>
              </a:rPr>
              <a:t> </a:t>
            </a:r>
            <a:r>
              <a:rPr lang="en-US" sz="2200" b="1" dirty="0" err="1">
                <a:solidFill>
                  <a:srgbClr val="3F3F3F"/>
                </a:solidFill>
                <a:latin typeface="Open Sans"/>
                <a:ea typeface="Open Sans"/>
                <a:cs typeface="Open Sans"/>
                <a:sym typeface="Open Sans"/>
              </a:rPr>
              <a:t>completo</a:t>
            </a:r>
            <a:r>
              <a:rPr lang="en-US" sz="2200" dirty="0">
                <a:solidFill>
                  <a:srgbClr val="3F3F3F"/>
                </a:solidFill>
                <a:latin typeface="Open Sans"/>
                <a:ea typeface="Open Sans"/>
                <a:cs typeface="Open Sans"/>
                <a:sym typeface="Open Sans"/>
              </a:rPr>
              <a:t>.</a:t>
            </a:r>
            <a:endParaRPr dirty="0">
              <a:solidFill>
                <a:srgbClr val="3F3F3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8"/>
          <p:cNvSpPr txBox="1">
            <a:spLocks noGrp="1"/>
          </p:cNvSpPr>
          <p:nvPr>
            <p:ph type="title"/>
          </p:nvPr>
        </p:nvSpPr>
        <p:spPr>
          <a:xfrm>
            <a:off x="18288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World Environmental Organization (World Org)</a:t>
            </a:r>
            <a:endParaRPr sz="3500">
              <a:solidFill>
                <a:srgbClr val="586F7C"/>
              </a:solidFill>
              <a:latin typeface="Open Sans"/>
              <a:ea typeface="Open Sans"/>
              <a:cs typeface="Open Sans"/>
              <a:sym typeface="Open Sans"/>
            </a:endParaRPr>
          </a:p>
        </p:txBody>
      </p:sp>
      <p:sp>
        <p:nvSpPr>
          <p:cNvPr id="541" name="Google Shape;541;p58"/>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solidFill>
                  <a:schemeClr val="dk1"/>
                </a:solidFill>
                <a:latin typeface="Open Sans"/>
                <a:ea typeface="Open Sans"/>
                <a:cs typeface="Open Sans"/>
                <a:sym typeface="Open Sans"/>
              </a:rPr>
              <a:t>Disponible en: </a:t>
            </a:r>
            <a:r>
              <a:rPr lang="en-US"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https://solar.world.org/weo/environment</a:t>
            </a:r>
            <a:r>
              <a:rPr lang="en-US" u="sng">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p:txBody>
      </p:sp>
      <p:sp>
        <p:nvSpPr>
          <p:cNvPr id="542" name="Google Shape;542;p58"/>
          <p:cNvSpPr txBox="1"/>
          <p:nvPr/>
        </p:nvSpPr>
        <p:spPr>
          <a:xfrm>
            <a:off x="160420" y="3846296"/>
            <a:ext cx="3882191" cy="1015622"/>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Página de búsqueda para World Environmental Organization (World Org) </a:t>
            </a:r>
            <a:endParaRPr sz="1400" b="0" i="0" u="none" strike="noStrike" cap="none">
              <a:solidFill>
                <a:srgbClr val="000000"/>
              </a:solidFill>
              <a:latin typeface="Arial"/>
              <a:ea typeface="Arial"/>
              <a:cs typeface="Arial"/>
              <a:sym typeface="Arial"/>
            </a:endParaRPr>
          </a:p>
        </p:txBody>
      </p:sp>
      <p:pic>
        <p:nvPicPr>
          <p:cNvPr id="543" name="Google Shape;543;p58"/>
          <p:cNvPicPr preferRelativeResize="0"/>
          <p:nvPr/>
        </p:nvPicPr>
        <p:blipFill rotWithShape="1">
          <a:blip r:embed="rId4">
            <a:alphaModFix/>
          </a:blip>
          <a:srcRect/>
          <a:stretch/>
        </p:blipFill>
        <p:spPr>
          <a:xfrm>
            <a:off x="4619308" y="2525775"/>
            <a:ext cx="7273158" cy="406658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9"/>
          <p:cNvSpPr txBox="1">
            <a:spLocks noGrp="1"/>
          </p:cNvSpPr>
          <p:nvPr>
            <p:ph type="title"/>
          </p:nvPr>
        </p:nvSpPr>
        <p:spPr>
          <a:xfrm>
            <a:off x="292609"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dirty="0">
                <a:solidFill>
                  <a:srgbClr val="586F7C"/>
                </a:solidFill>
                <a:latin typeface="Open Sans"/>
                <a:ea typeface="Open Sans"/>
                <a:cs typeface="Open Sans"/>
                <a:sym typeface="Open Sans"/>
              </a:rPr>
              <a:t>World Environmental (World Org) cont.</a:t>
            </a:r>
            <a:endParaRPr sz="3500" dirty="0">
              <a:solidFill>
                <a:srgbClr val="586F7C"/>
              </a:solidFill>
              <a:latin typeface="Open Sans"/>
              <a:ea typeface="Open Sans"/>
              <a:cs typeface="Open Sans"/>
              <a:sym typeface="Open Sans"/>
            </a:endParaRPr>
          </a:p>
        </p:txBody>
      </p:sp>
      <p:pic>
        <p:nvPicPr>
          <p:cNvPr id="550" name="Google Shape;550;p59"/>
          <p:cNvPicPr preferRelativeResize="0"/>
          <p:nvPr/>
        </p:nvPicPr>
        <p:blipFill rotWithShape="1">
          <a:blip r:embed="rId3">
            <a:alphaModFix/>
          </a:blip>
          <a:srcRect/>
          <a:stretch/>
        </p:blipFill>
        <p:spPr>
          <a:xfrm>
            <a:off x="2350037" y="1860332"/>
            <a:ext cx="7334250" cy="487154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24"/>
          <p:cNvSpPr txBox="1">
            <a:spLocks noGrp="1"/>
          </p:cNvSpPr>
          <p:nvPr>
            <p:ph type="title"/>
          </p:nvPr>
        </p:nvSpPr>
        <p:spPr>
          <a:xfrm>
            <a:off x="12192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dirty="0" err="1">
                <a:solidFill>
                  <a:srgbClr val="586F7C"/>
                </a:solidFill>
                <a:latin typeface="Open Sans"/>
                <a:ea typeface="Open Sans"/>
                <a:cs typeface="Open Sans"/>
                <a:sym typeface="Open Sans"/>
              </a:rPr>
              <a:t>Guías</a:t>
            </a:r>
            <a:r>
              <a:rPr lang="en-US" sz="3500" dirty="0">
                <a:solidFill>
                  <a:srgbClr val="586F7C"/>
                </a:solidFill>
                <a:latin typeface="Open Sans"/>
                <a:ea typeface="Open Sans"/>
                <a:cs typeface="Open Sans"/>
                <a:sym typeface="Open Sans"/>
              </a:rPr>
              <a:t> de </a:t>
            </a:r>
            <a:r>
              <a:rPr lang="en-US" sz="3500" dirty="0" err="1">
                <a:solidFill>
                  <a:srgbClr val="586F7C"/>
                </a:solidFill>
                <a:latin typeface="Open Sans"/>
                <a:ea typeface="Open Sans"/>
                <a:cs typeface="Open Sans"/>
                <a:sym typeface="Open Sans"/>
              </a:rPr>
              <a:t>investigación</a:t>
            </a:r>
            <a:r>
              <a:rPr lang="en-US" sz="3500" dirty="0">
                <a:solidFill>
                  <a:srgbClr val="586F7C"/>
                </a:solidFill>
                <a:latin typeface="Open Sans"/>
                <a:ea typeface="Open Sans"/>
                <a:cs typeface="Open Sans"/>
                <a:sym typeface="Open Sans"/>
              </a:rPr>
              <a:t> de la </a:t>
            </a:r>
            <a:r>
              <a:rPr lang="en-US" sz="3500" dirty="0" err="1">
                <a:solidFill>
                  <a:srgbClr val="586F7C"/>
                </a:solidFill>
                <a:latin typeface="Open Sans"/>
                <a:ea typeface="Open Sans"/>
                <a:cs typeface="Open Sans"/>
                <a:sym typeface="Open Sans"/>
              </a:rPr>
              <a:t>Biblioteca</a:t>
            </a:r>
            <a:r>
              <a:rPr lang="en-US" sz="3500" dirty="0">
                <a:solidFill>
                  <a:srgbClr val="586F7C"/>
                </a:solidFill>
                <a:latin typeface="Open Sans"/>
                <a:ea typeface="Open Sans"/>
                <a:cs typeface="Open Sans"/>
                <a:sym typeface="Open Sans"/>
              </a:rPr>
              <a:t> de la Universidad de Yale</a:t>
            </a:r>
            <a:endParaRPr sz="3500" dirty="0">
              <a:solidFill>
                <a:srgbClr val="586F7C"/>
              </a:solidFill>
              <a:latin typeface="Open Sans"/>
              <a:ea typeface="Open Sans"/>
              <a:cs typeface="Open Sans"/>
              <a:sym typeface="Open Sans"/>
            </a:endParaRPr>
          </a:p>
        </p:txBody>
      </p:sp>
      <p:sp>
        <p:nvSpPr>
          <p:cNvPr id="557" name="Google Shape;557;p24"/>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solidFill>
                  <a:schemeClr val="dk1"/>
                </a:solidFill>
                <a:latin typeface="Open Sans"/>
                <a:ea typeface="Open Sans"/>
                <a:cs typeface="Open Sans"/>
                <a:sym typeface="Open Sans"/>
              </a:rPr>
              <a:t>Disponible en: </a:t>
            </a:r>
            <a:r>
              <a:rPr lang="en-US"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https://guides.library.yale.edu/FESalumni</a:t>
            </a: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p:txBody>
      </p:sp>
      <p:sp>
        <p:nvSpPr>
          <p:cNvPr id="558" name="Google Shape;558;p24"/>
          <p:cNvSpPr txBox="1"/>
          <p:nvPr/>
        </p:nvSpPr>
        <p:spPr>
          <a:xfrm>
            <a:off x="160420" y="3846296"/>
            <a:ext cx="3882191" cy="1323399"/>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Open Sans"/>
                <a:ea typeface="Open Sans"/>
                <a:cs typeface="Open Sans"/>
                <a:sym typeface="Open Sans"/>
              </a:rPr>
              <a:t>Página de búsqueda de las guías de investigación de la biblioteca de la Universidad de Yale</a:t>
            </a:r>
            <a:endParaRPr sz="1400" b="0" i="0" u="none" strike="noStrike" cap="none">
              <a:solidFill>
                <a:srgbClr val="000000"/>
              </a:solidFill>
              <a:latin typeface="Arial"/>
              <a:ea typeface="Arial"/>
              <a:cs typeface="Arial"/>
              <a:sym typeface="Arial"/>
            </a:endParaRPr>
          </a:p>
        </p:txBody>
      </p:sp>
      <p:pic>
        <p:nvPicPr>
          <p:cNvPr id="559" name="Google Shape;559;p24"/>
          <p:cNvPicPr preferRelativeResize="0"/>
          <p:nvPr/>
        </p:nvPicPr>
        <p:blipFill rotWithShape="1">
          <a:blip r:embed="rId4">
            <a:alphaModFix/>
          </a:blip>
          <a:srcRect/>
          <a:stretch/>
        </p:blipFill>
        <p:spPr>
          <a:xfrm>
            <a:off x="4209419" y="2593449"/>
            <a:ext cx="7903780" cy="36576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6"/>
          <p:cNvSpPr txBox="1">
            <a:spLocks noGrp="1"/>
          </p:cNvSpPr>
          <p:nvPr>
            <p:ph type="title"/>
          </p:nvPr>
        </p:nvSpPr>
        <p:spPr>
          <a:xfrm>
            <a:off x="146304" y="437222"/>
            <a:ext cx="8058149"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None/>
            </a:pPr>
            <a:r>
              <a:rPr lang="en-US" sz="3500" dirty="0" err="1">
                <a:solidFill>
                  <a:srgbClr val="586F7C"/>
                </a:solidFill>
                <a:latin typeface="Open Sans"/>
                <a:ea typeface="Open Sans"/>
                <a:cs typeface="Open Sans"/>
                <a:sym typeface="Open Sans"/>
              </a:rPr>
              <a:t>Guías</a:t>
            </a:r>
            <a:r>
              <a:rPr lang="en-US" sz="3500" dirty="0">
                <a:solidFill>
                  <a:srgbClr val="586F7C"/>
                </a:solidFill>
                <a:latin typeface="Open Sans"/>
                <a:ea typeface="Open Sans"/>
                <a:cs typeface="Open Sans"/>
                <a:sym typeface="Open Sans"/>
              </a:rPr>
              <a:t> de </a:t>
            </a:r>
            <a:r>
              <a:rPr lang="en-US" sz="3500" dirty="0" err="1">
                <a:solidFill>
                  <a:srgbClr val="586F7C"/>
                </a:solidFill>
                <a:latin typeface="Open Sans"/>
                <a:ea typeface="Open Sans"/>
                <a:cs typeface="Open Sans"/>
                <a:sym typeface="Open Sans"/>
              </a:rPr>
              <a:t>investigación</a:t>
            </a:r>
            <a:r>
              <a:rPr lang="en-US" sz="3500" dirty="0">
                <a:solidFill>
                  <a:srgbClr val="586F7C"/>
                </a:solidFill>
                <a:latin typeface="Open Sans"/>
                <a:ea typeface="Open Sans"/>
                <a:cs typeface="Open Sans"/>
                <a:sym typeface="Open Sans"/>
              </a:rPr>
              <a:t> de la </a:t>
            </a:r>
            <a:r>
              <a:rPr lang="en-US" sz="3500" dirty="0" err="1">
                <a:solidFill>
                  <a:srgbClr val="586F7C"/>
                </a:solidFill>
                <a:latin typeface="Open Sans"/>
                <a:ea typeface="Open Sans"/>
                <a:cs typeface="Open Sans"/>
                <a:sym typeface="Open Sans"/>
              </a:rPr>
              <a:t>Biblioteca</a:t>
            </a:r>
            <a:r>
              <a:rPr lang="en-US" sz="3500" dirty="0">
                <a:solidFill>
                  <a:srgbClr val="586F7C"/>
                </a:solidFill>
                <a:latin typeface="Open Sans"/>
                <a:ea typeface="Open Sans"/>
                <a:cs typeface="Open Sans"/>
                <a:sym typeface="Open Sans"/>
              </a:rPr>
              <a:t> de la Universidad de Yale </a:t>
            </a:r>
            <a:r>
              <a:rPr lang="en-US" sz="2700" dirty="0">
                <a:solidFill>
                  <a:srgbClr val="586F7C"/>
                </a:solidFill>
                <a:latin typeface="Open Sans"/>
                <a:ea typeface="Open Sans"/>
                <a:cs typeface="Open Sans"/>
                <a:sym typeface="Open Sans"/>
              </a:rPr>
              <a:t>(</a:t>
            </a:r>
            <a:r>
              <a:rPr lang="en-US" sz="2700" dirty="0" err="1">
                <a:solidFill>
                  <a:srgbClr val="586F7C"/>
                </a:solidFill>
                <a:latin typeface="Open Sans"/>
                <a:ea typeface="Open Sans"/>
                <a:cs typeface="Open Sans"/>
                <a:sym typeface="Open Sans"/>
              </a:rPr>
              <a:t>continuación</a:t>
            </a:r>
            <a:r>
              <a:rPr lang="en-US" sz="2700" dirty="0">
                <a:solidFill>
                  <a:srgbClr val="586F7C"/>
                </a:solidFill>
                <a:latin typeface="Open Sans"/>
                <a:ea typeface="Open Sans"/>
                <a:cs typeface="Open Sans"/>
                <a:sym typeface="Open Sans"/>
              </a:rPr>
              <a:t>)</a:t>
            </a:r>
            <a:endParaRPr sz="2700" dirty="0">
              <a:solidFill>
                <a:srgbClr val="586F7C"/>
              </a:solidFill>
              <a:latin typeface="Open Sans"/>
              <a:ea typeface="Open Sans"/>
              <a:cs typeface="Open Sans"/>
              <a:sym typeface="Open Sans"/>
            </a:endParaRPr>
          </a:p>
        </p:txBody>
      </p:sp>
      <p:pic>
        <p:nvPicPr>
          <p:cNvPr id="566" name="Google Shape;566;p36"/>
          <p:cNvPicPr preferRelativeResize="0"/>
          <p:nvPr/>
        </p:nvPicPr>
        <p:blipFill rotWithShape="1">
          <a:blip r:embed="rId3">
            <a:alphaModFix/>
          </a:blip>
          <a:srcRect/>
          <a:stretch/>
        </p:blipFill>
        <p:spPr>
          <a:xfrm>
            <a:off x="2386013" y="1833563"/>
            <a:ext cx="7419975" cy="4943475"/>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4"/>
          <p:cNvSpPr txBox="1">
            <a:spLocks noGrp="1"/>
          </p:cNvSpPr>
          <p:nvPr>
            <p:ph type="title"/>
          </p:nvPr>
        </p:nvSpPr>
        <p:spPr>
          <a:xfrm>
            <a:off x="219456"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dirty="0" err="1">
                <a:solidFill>
                  <a:srgbClr val="586F7C"/>
                </a:solidFill>
                <a:latin typeface="Open Sans"/>
                <a:ea typeface="Open Sans"/>
                <a:cs typeface="Open Sans"/>
                <a:sym typeface="Open Sans"/>
              </a:rPr>
              <a:t>Síntesis</a:t>
            </a:r>
            <a:endParaRPr dirty="0">
              <a:solidFill>
                <a:srgbClr val="586F7C"/>
              </a:solidFill>
              <a:latin typeface="Open Sans"/>
              <a:ea typeface="Open Sans"/>
              <a:cs typeface="Open Sans"/>
              <a:sym typeface="Open Sans"/>
            </a:endParaRPr>
          </a:p>
        </p:txBody>
      </p:sp>
      <p:sp>
        <p:nvSpPr>
          <p:cNvPr id="573" name="Google Shape;573;p64"/>
          <p:cNvSpPr txBox="1">
            <a:spLocks noGrp="1"/>
          </p:cNvSpPr>
          <p:nvPr>
            <p:ph type="body" idx="1"/>
          </p:nvPr>
        </p:nvSpPr>
        <p:spPr>
          <a:xfrm>
            <a:off x="70376" y="1717314"/>
            <a:ext cx="11864121" cy="5140686"/>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000" dirty="0" err="1">
                <a:solidFill>
                  <a:schemeClr val="dk1"/>
                </a:solidFill>
                <a:latin typeface="Open Sans"/>
                <a:ea typeface="Open Sans"/>
                <a:cs typeface="Open Sans"/>
                <a:sym typeface="Open Sans"/>
              </a:rPr>
              <a:t>Esta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lección</a:t>
            </a:r>
            <a:r>
              <a:rPr lang="en-US" sz="2000" dirty="0">
                <a:solidFill>
                  <a:schemeClr val="dk1"/>
                </a:solidFill>
                <a:latin typeface="Open Sans"/>
                <a:ea typeface="Open Sans"/>
                <a:cs typeface="Open Sans"/>
                <a:sym typeface="Open Sans"/>
              </a:rPr>
              <a:t> se ha </a:t>
            </a:r>
            <a:r>
              <a:rPr lang="en-US" sz="2000" dirty="0" err="1">
                <a:solidFill>
                  <a:schemeClr val="dk1"/>
                </a:solidFill>
                <a:latin typeface="Open Sans"/>
                <a:ea typeface="Open Sans"/>
                <a:cs typeface="Open Sans"/>
                <a:sym typeface="Open Sans"/>
              </a:rPr>
              <a:t>enfocado</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tres</a:t>
            </a:r>
            <a:r>
              <a:rPr lang="en-US" sz="2000" dirty="0">
                <a:solidFill>
                  <a:schemeClr val="dk1"/>
                </a:solidFill>
                <a:latin typeface="Open Sans"/>
                <a:ea typeface="Open Sans"/>
                <a:cs typeface="Open Sans"/>
                <a:sym typeface="Open Sans"/>
              </a:rPr>
              <a:t> bases de </a:t>
            </a:r>
            <a:r>
              <a:rPr lang="en-US" sz="2000" dirty="0" err="1">
                <a:solidFill>
                  <a:schemeClr val="dk1"/>
                </a:solidFill>
                <a:latin typeface="Open Sans"/>
                <a:ea typeface="Open Sans"/>
                <a:cs typeface="Open Sans"/>
                <a:sym typeface="Open Sans"/>
              </a:rPr>
              <a:t>datos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relacionadas</a:t>
            </a:r>
            <a:r>
              <a:rPr lang="en-US" sz="2000" dirty="0">
                <a:solidFill>
                  <a:schemeClr val="dk1"/>
                </a:solidFill>
                <a:latin typeface="Open Sans"/>
                <a:ea typeface="Open Sans"/>
                <a:cs typeface="Open Sans"/>
                <a:sym typeface="Open Sans"/>
              </a:rPr>
              <a:t> con </a:t>
            </a:r>
            <a:r>
              <a:rPr lang="en-US" sz="2000" dirty="0" err="1">
                <a:solidFill>
                  <a:schemeClr val="dk1"/>
                </a:solidFill>
                <a:latin typeface="Open Sans"/>
                <a:ea typeface="Open Sans"/>
                <a:cs typeface="Open Sans"/>
                <a:sym typeface="Open Sans"/>
              </a:rPr>
              <a:t>el</a:t>
            </a:r>
            <a:r>
              <a:rPr lang="en-US" sz="2000" dirty="0">
                <a:solidFill>
                  <a:schemeClr val="dk1"/>
                </a:solidFill>
                <a:latin typeface="Open Sans"/>
                <a:ea typeface="Open Sans"/>
                <a:cs typeface="Open Sans"/>
                <a:sym typeface="Open Sans"/>
              </a:rPr>
              <a:t> medio </a:t>
            </a:r>
            <a:r>
              <a:rPr lang="en-US" sz="2000" dirty="0" err="1">
                <a:solidFill>
                  <a:schemeClr val="dk1"/>
                </a:solidFill>
                <a:latin typeface="Open Sans"/>
                <a:ea typeface="Open Sans"/>
                <a:cs typeface="Open Sans"/>
                <a:sym typeface="Open Sans"/>
              </a:rPr>
              <a:t>ambiente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el</a:t>
            </a:r>
            <a:r>
              <a:rPr lang="en-US" sz="2000" dirty="0">
                <a:solidFill>
                  <a:schemeClr val="dk1"/>
                </a:solidFill>
                <a:latin typeface="Open Sans"/>
                <a:ea typeface="Open Sans"/>
                <a:cs typeface="Open Sans"/>
                <a:sym typeface="Open Sans"/>
              </a:rPr>
              <a:t> Environment Index, Environmental Science Collection y Meteorological Monographs, </a:t>
            </a:r>
            <a:r>
              <a:rPr lang="en-US" sz="2000" dirty="0" err="1">
                <a:solidFill>
                  <a:schemeClr val="dk1"/>
                </a:solidFill>
                <a:latin typeface="Open Sans"/>
                <a:ea typeface="Open Sans"/>
                <a:cs typeface="Open Sans"/>
                <a:sym typeface="Open Sans"/>
              </a:rPr>
              <a:t>incluídas</a:t>
            </a:r>
            <a:r>
              <a:rPr lang="en-US" sz="2000" dirty="0">
                <a:solidFill>
                  <a:schemeClr val="dk1"/>
                </a:solidFill>
                <a:latin typeface="Open Sans"/>
                <a:ea typeface="Open Sans"/>
                <a:cs typeface="Open Sans"/>
                <a:sym typeface="Open Sans"/>
              </a:rPr>
              <a:t> las de American Meteorological Society a las que se </a:t>
            </a:r>
            <a:r>
              <a:rPr lang="en-US" sz="2000" dirty="0" err="1">
                <a:solidFill>
                  <a:schemeClr val="dk1"/>
                </a:solidFill>
                <a:latin typeface="Open Sans"/>
                <a:ea typeface="Open Sans"/>
                <a:cs typeface="Open Sans"/>
                <a:sym typeface="Open Sans"/>
              </a:rPr>
              <a:t>puede</a:t>
            </a:r>
            <a:r>
              <a:rPr lang="en-US" sz="2000" dirty="0">
                <a:solidFill>
                  <a:schemeClr val="dk1"/>
                </a:solidFill>
                <a:latin typeface="Open Sans"/>
                <a:ea typeface="Open Sans"/>
                <a:cs typeface="Open Sans"/>
                <a:sym typeface="Open Sans"/>
              </a:rPr>
              <a:t> acceder a </a:t>
            </a:r>
            <a:r>
              <a:rPr lang="en-US" sz="2000" dirty="0" err="1">
                <a:solidFill>
                  <a:schemeClr val="dk1"/>
                </a:solidFill>
                <a:latin typeface="Open Sans"/>
                <a:ea typeface="Open Sans"/>
                <a:cs typeface="Open Sans"/>
                <a:sym typeface="Open Sans"/>
              </a:rPr>
              <a:t>través</a:t>
            </a:r>
            <a:r>
              <a:rPr lang="en-US" sz="2000" dirty="0">
                <a:solidFill>
                  <a:schemeClr val="dk1"/>
                </a:solidFill>
                <a:latin typeface="Open Sans"/>
                <a:ea typeface="Open Sans"/>
                <a:cs typeface="Open Sans"/>
                <a:sym typeface="Open Sans"/>
              </a:rPr>
              <a:t> del enlace Bases de </a:t>
            </a:r>
            <a:r>
              <a:rPr lang="en-US" sz="2000" dirty="0" err="1">
                <a:solidFill>
                  <a:schemeClr val="dk1"/>
                </a:solidFill>
                <a:latin typeface="Open Sans"/>
                <a:ea typeface="Open Sans"/>
                <a:cs typeface="Open Sans"/>
                <a:sym typeface="Open Sans"/>
              </a:rPr>
              <a:t>datos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OARE o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la Portal </a:t>
            </a:r>
            <a:r>
              <a:rPr lang="en-US" sz="2000" dirty="0" err="1">
                <a:solidFill>
                  <a:schemeClr val="dk1"/>
                </a:solidFill>
                <a:latin typeface="Open Sans"/>
                <a:ea typeface="Open Sans"/>
                <a:cs typeface="Open Sans"/>
                <a:sym typeface="Open Sans"/>
              </a:rPr>
              <a:t>Unificado</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Contenidos</a:t>
            </a:r>
            <a:r>
              <a:rPr lang="en-US" sz="2000" dirty="0">
                <a:solidFill>
                  <a:schemeClr val="dk1"/>
                </a:solidFill>
                <a:latin typeface="Open Sans"/>
                <a:ea typeface="Open Sans"/>
                <a:cs typeface="Open Sans"/>
                <a:sym typeface="Open Sans"/>
              </a:rPr>
              <a:t> de Research4Life.  </a:t>
            </a:r>
            <a:endParaRPr sz="2000" dirty="0">
              <a:solidFill>
                <a:schemeClr val="dk1"/>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000" dirty="0" err="1">
                <a:solidFill>
                  <a:schemeClr val="dk1"/>
                </a:solidFill>
                <a:latin typeface="Open Sans"/>
                <a:ea typeface="Open Sans"/>
                <a:cs typeface="Open Sans"/>
                <a:sym typeface="Open Sans"/>
              </a:rPr>
              <a:t>Esta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lección</a:t>
            </a:r>
            <a:r>
              <a:rPr lang="en-US" sz="2000" dirty="0">
                <a:solidFill>
                  <a:schemeClr val="dk1"/>
                </a:solidFill>
                <a:latin typeface="Open Sans"/>
                <a:ea typeface="Open Sans"/>
                <a:cs typeface="Open Sans"/>
                <a:sym typeface="Open Sans"/>
              </a:rPr>
              <a:t> ha </a:t>
            </a:r>
            <a:r>
              <a:rPr lang="en-US" sz="2000" dirty="0" err="1">
                <a:solidFill>
                  <a:schemeClr val="dk1"/>
                </a:solidFill>
                <a:latin typeface="Open Sans"/>
                <a:ea typeface="Open Sans"/>
                <a:cs typeface="Open Sans"/>
                <a:sym typeface="Open Sans"/>
              </a:rPr>
              <a:t>explorado</a:t>
            </a:r>
            <a:r>
              <a:rPr lang="en-US" sz="2000" dirty="0">
                <a:solidFill>
                  <a:schemeClr val="dk1"/>
                </a:solidFill>
                <a:latin typeface="Open Sans"/>
                <a:ea typeface="Open Sans"/>
                <a:cs typeface="Open Sans"/>
                <a:sym typeface="Open Sans"/>
              </a:rPr>
              <a:t> las </a:t>
            </a:r>
            <a:r>
              <a:rPr lang="en-US" sz="2000" dirty="0" err="1">
                <a:solidFill>
                  <a:schemeClr val="dk1"/>
                </a:solidFill>
                <a:latin typeface="Open Sans"/>
                <a:ea typeface="Open Sans"/>
                <a:cs typeface="Open Sans"/>
                <a:sym typeface="Open Sans"/>
              </a:rPr>
              <a:t>formas</a:t>
            </a:r>
            <a:r>
              <a:rPr lang="en-US" sz="2000" dirty="0">
                <a:solidFill>
                  <a:schemeClr val="dk1"/>
                </a:solidFill>
                <a:latin typeface="Open Sans"/>
                <a:ea typeface="Open Sans"/>
                <a:cs typeface="Open Sans"/>
                <a:sym typeface="Open Sans"/>
              </a:rPr>
              <a:t> de acceder y </a:t>
            </a:r>
            <a:r>
              <a:rPr lang="en-US" sz="2000" dirty="0" err="1">
                <a:solidFill>
                  <a:schemeClr val="dk1"/>
                </a:solidFill>
                <a:latin typeface="Open Sans"/>
                <a:ea typeface="Open Sans"/>
                <a:cs typeface="Open Sans"/>
                <a:sym typeface="Open Sans"/>
              </a:rPr>
              <a:t>buscar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estas</a:t>
            </a:r>
            <a:r>
              <a:rPr lang="en-US" sz="2000" dirty="0">
                <a:solidFill>
                  <a:schemeClr val="dk1"/>
                </a:solidFill>
                <a:latin typeface="Open Sans"/>
                <a:ea typeface="Open Sans"/>
                <a:cs typeface="Open Sans"/>
                <a:sym typeface="Open Sans"/>
              </a:rPr>
              <a:t> bases de </a:t>
            </a:r>
            <a:r>
              <a:rPr lang="en-US" sz="2000" dirty="0" err="1">
                <a:solidFill>
                  <a:schemeClr val="dk1"/>
                </a:solidFill>
                <a:latin typeface="Open Sans"/>
                <a:ea typeface="Open Sans"/>
                <a:cs typeface="Open Sans"/>
                <a:sym typeface="Open Sans"/>
              </a:rPr>
              <a:t>datos</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manera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eficiente</a:t>
            </a:r>
            <a:r>
              <a:rPr lang="en-US" sz="2000" dirty="0">
                <a:solidFill>
                  <a:schemeClr val="dk1"/>
                </a:solidFill>
                <a:latin typeface="Open Sans"/>
                <a:ea typeface="Open Sans"/>
                <a:cs typeface="Open Sans"/>
                <a:sym typeface="Open Sans"/>
              </a:rPr>
              <a:t> y </a:t>
            </a:r>
            <a:r>
              <a:rPr lang="en-US" sz="2000" dirty="0" err="1">
                <a:solidFill>
                  <a:schemeClr val="dk1"/>
                </a:solidFill>
                <a:latin typeface="Open Sans"/>
                <a:ea typeface="Open Sans"/>
                <a:cs typeface="Open Sans"/>
                <a:sym typeface="Open Sans"/>
              </a:rPr>
              <a:t>efectiva</a:t>
            </a:r>
            <a:r>
              <a:rPr lang="en-US" sz="2000" dirty="0">
                <a:solidFill>
                  <a:schemeClr val="dk1"/>
                </a:solidFill>
                <a:latin typeface="Open Sans"/>
                <a:ea typeface="Open Sans"/>
                <a:cs typeface="Open Sans"/>
                <a:sym typeface="Open Sans"/>
              </a:rPr>
              <a:t>, y </a:t>
            </a:r>
            <a:r>
              <a:rPr lang="en-US" sz="2000" dirty="0" err="1">
                <a:solidFill>
                  <a:schemeClr val="dk1"/>
                </a:solidFill>
                <a:latin typeface="Open Sans"/>
                <a:ea typeface="Open Sans"/>
                <a:cs typeface="Open Sans"/>
                <a:sym typeface="Open Sans"/>
              </a:rPr>
              <a:t>cómo</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crear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cuentas</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usuario</a:t>
            </a:r>
            <a:r>
              <a:rPr lang="en-US" sz="2000" dirty="0">
                <a:solidFill>
                  <a:schemeClr val="dk1"/>
                </a:solidFill>
                <a:latin typeface="Open Sans"/>
                <a:ea typeface="Open Sans"/>
                <a:cs typeface="Open Sans"/>
                <a:sym typeface="Open Sans"/>
              </a:rPr>
              <a:t> individual para </a:t>
            </a:r>
            <a:r>
              <a:rPr lang="en-US" sz="2000" dirty="0" err="1">
                <a:solidFill>
                  <a:schemeClr val="dk1"/>
                </a:solidFill>
                <a:latin typeface="Open Sans"/>
                <a:ea typeface="Open Sans"/>
                <a:cs typeface="Open Sans"/>
                <a:sym typeface="Open Sans"/>
              </a:rPr>
              <a:t>poder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obtener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todas</a:t>
            </a:r>
            <a:r>
              <a:rPr lang="en-US" sz="2000" dirty="0">
                <a:solidFill>
                  <a:schemeClr val="dk1"/>
                </a:solidFill>
                <a:latin typeface="Open Sans"/>
                <a:ea typeface="Open Sans"/>
                <a:cs typeface="Open Sans"/>
                <a:sym typeface="Open Sans"/>
              </a:rPr>
              <a:t> las </a:t>
            </a:r>
            <a:r>
              <a:rPr lang="en-US" sz="2000" dirty="0" err="1">
                <a:solidFill>
                  <a:schemeClr val="dk1"/>
                </a:solidFill>
                <a:latin typeface="Open Sans"/>
                <a:ea typeface="Open Sans"/>
                <a:cs typeface="Open Sans"/>
                <a:sym typeface="Open Sans"/>
              </a:rPr>
              <a:t>funcionalidades</a:t>
            </a:r>
            <a:r>
              <a:rPr lang="en-US" sz="2000" dirty="0">
                <a:solidFill>
                  <a:schemeClr val="dk1"/>
                </a:solidFill>
                <a:latin typeface="Open Sans"/>
                <a:ea typeface="Open Sans"/>
                <a:cs typeface="Open Sans"/>
                <a:sym typeface="Open Sans"/>
              </a:rPr>
              <a:t> de las bases de </a:t>
            </a:r>
            <a:r>
              <a:rPr lang="en-US" sz="2000" dirty="0" err="1">
                <a:solidFill>
                  <a:schemeClr val="dk1"/>
                </a:solidFill>
                <a:latin typeface="Open Sans"/>
                <a:ea typeface="Open Sans"/>
                <a:cs typeface="Open Sans"/>
                <a:sym typeface="Open Sans"/>
              </a:rPr>
              <a:t>datos</a:t>
            </a:r>
            <a:r>
              <a:rPr lang="en-US" sz="2000" dirty="0">
                <a:solidFill>
                  <a:schemeClr val="dk1"/>
                </a:solidFill>
                <a:latin typeface="Open Sans"/>
                <a:ea typeface="Open Sans"/>
                <a:cs typeface="Open Sans"/>
                <a:sym typeface="Open Sans"/>
              </a:rPr>
              <a:t>.</a:t>
            </a:r>
            <a:endParaRPr dirty="0"/>
          </a:p>
          <a:p>
            <a:pPr marL="355600" lvl="0" indent="-342900" algn="l" rtl="0">
              <a:lnSpc>
                <a:spcPct val="150000"/>
              </a:lnSpc>
              <a:spcBef>
                <a:spcPts val="0"/>
              </a:spcBef>
              <a:spcAft>
                <a:spcPts val="0"/>
              </a:spcAft>
              <a:buClr>
                <a:schemeClr val="dk2"/>
              </a:buClr>
              <a:buSzPts val="2200"/>
              <a:buChar char="●"/>
            </a:pPr>
            <a:r>
              <a:rPr lang="en-US" sz="2000" dirty="0">
                <a:solidFill>
                  <a:schemeClr val="dk1"/>
                </a:solidFill>
                <a:latin typeface="Open Sans"/>
                <a:ea typeface="Open Sans"/>
                <a:cs typeface="Open Sans"/>
                <a:sym typeface="Open Sans"/>
              </a:rPr>
              <a:t>La </a:t>
            </a:r>
            <a:r>
              <a:rPr lang="en-US" sz="2000" dirty="0" err="1">
                <a:solidFill>
                  <a:schemeClr val="dk1"/>
                </a:solidFill>
                <a:latin typeface="Open Sans"/>
                <a:ea typeface="Open Sans"/>
                <a:cs typeface="Open Sans"/>
                <a:sym typeface="Open Sans"/>
              </a:rPr>
              <a:t>lección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también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contiene</a:t>
            </a:r>
            <a:r>
              <a:rPr lang="en-US" sz="2000" dirty="0">
                <a:solidFill>
                  <a:schemeClr val="dk1"/>
                </a:solidFill>
                <a:latin typeface="Open Sans"/>
                <a:ea typeface="Open Sans"/>
                <a:cs typeface="Open Sans"/>
                <a:sym typeface="Open Sans"/>
              </a:rPr>
              <a:t> enlaces </a:t>
            </a:r>
            <a:r>
              <a:rPr lang="en-US" sz="2000" dirty="0" err="1">
                <a:solidFill>
                  <a:schemeClr val="dk1"/>
                </a:solidFill>
                <a:latin typeface="Open Sans"/>
                <a:ea typeface="Open Sans"/>
                <a:cs typeface="Open Sans"/>
                <a:sym typeface="Open Sans"/>
              </a:rPr>
              <a:t>anotados</a:t>
            </a:r>
            <a:r>
              <a:rPr lang="en-US" sz="2000" dirty="0">
                <a:solidFill>
                  <a:schemeClr val="dk1"/>
                </a:solidFill>
                <a:latin typeface="Open Sans"/>
                <a:ea typeface="Open Sans"/>
                <a:cs typeface="Open Sans"/>
                <a:sym typeface="Open Sans"/>
              </a:rPr>
              <a:t> a </a:t>
            </a:r>
            <a:r>
              <a:rPr lang="en-US" sz="2000" dirty="0" err="1">
                <a:solidFill>
                  <a:schemeClr val="dk1"/>
                </a:solidFill>
                <a:latin typeface="Open Sans"/>
                <a:ea typeface="Open Sans"/>
                <a:cs typeface="Open Sans"/>
                <a:sym typeface="Open Sans"/>
              </a:rPr>
              <a:t>repositorios</a:t>
            </a:r>
            <a:r>
              <a:rPr lang="en-US" sz="2000" dirty="0">
                <a:solidFill>
                  <a:schemeClr val="dk1"/>
                </a:solidFill>
                <a:latin typeface="Open Sans"/>
                <a:ea typeface="Open Sans"/>
                <a:cs typeface="Open Sans"/>
                <a:sym typeface="Open Sans"/>
              </a:rPr>
              <a:t> y </a:t>
            </a:r>
            <a:r>
              <a:rPr lang="en-US" sz="2000" dirty="0" err="1">
                <a:solidFill>
                  <a:schemeClr val="dk1"/>
                </a:solidFill>
                <a:latin typeface="Open Sans"/>
                <a:ea typeface="Open Sans"/>
                <a:cs typeface="Open Sans"/>
                <a:sym typeface="Open Sans"/>
              </a:rPr>
              <a:t>portales</a:t>
            </a:r>
            <a:r>
              <a:rPr lang="en-US" sz="2000" dirty="0">
                <a:solidFill>
                  <a:schemeClr val="dk1"/>
                </a:solidFill>
                <a:latin typeface="Open Sans"/>
                <a:ea typeface="Open Sans"/>
                <a:cs typeface="Open Sans"/>
                <a:sym typeface="Open Sans"/>
              </a:rPr>
              <a:t> de Internet que </a:t>
            </a:r>
            <a:r>
              <a:rPr lang="en-US" sz="2000" dirty="0" err="1">
                <a:solidFill>
                  <a:schemeClr val="dk1"/>
                </a:solidFill>
                <a:latin typeface="Open Sans"/>
                <a:ea typeface="Open Sans"/>
                <a:cs typeface="Open Sans"/>
                <a:sym typeface="Open Sans"/>
              </a:rPr>
              <a:t>amplían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el</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acceso</a:t>
            </a:r>
            <a:r>
              <a:rPr lang="en-US" sz="2000" dirty="0">
                <a:solidFill>
                  <a:schemeClr val="dk1"/>
                </a:solidFill>
                <a:latin typeface="Open Sans"/>
                <a:ea typeface="Open Sans"/>
                <a:cs typeface="Open Sans"/>
                <a:sym typeface="Open Sans"/>
              </a:rPr>
              <a:t> a </a:t>
            </a:r>
            <a:r>
              <a:rPr lang="en-US" sz="2000" dirty="0" err="1">
                <a:solidFill>
                  <a:schemeClr val="dk1"/>
                </a:solidFill>
                <a:latin typeface="Open Sans"/>
                <a:ea typeface="Open Sans"/>
                <a:cs typeface="Open Sans"/>
                <a:sym typeface="Open Sans"/>
              </a:rPr>
              <a:t>información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ambiental</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relevante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más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allá</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los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recursos</a:t>
            </a:r>
            <a:r>
              <a:rPr lang="en-US" sz="2000" dirty="0">
                <a:solidFill>
                  <a:schemeClr val="dk1"/>
                </a:solidFill>
                <a:latin typeface="Open Sans"/>
                <a:ea typeface="Open Sans"/>
                <a:cs typeface="Open Sans"/>
                <a:sym typeface="Open Sans"/>
              </a:rPr>
              <a:t> de Research4Life con un </a:t>
            </a:r>
            <a:r>
              <a:rPr lang="en-US" sz="2000" dirty="0" err="1">
                <a:solidFill>
                  <a:schemeClr val="dk1"/>
                </a:solidFill>
                <a:latin typeface="Open Sans"/>
                <a:ea typeface="Open Sans"/>
                <a:cs typeface="Open Sans"/>
                <a:sym typeface="Open Sans"/>
              </a:rPr>
              <a:t>enfoque</a:t>
            </a:r>
            <a:r>
              <a:rPr lang="en-US" sz="2000" dirty="0">
                <a:solidFill>
                  <a:schemeClr val="dk1"/>
                </a:solidFill>
                <a:latin typeface="Open Sans"/>
                <a:ea typeface="Open Sans"/>
                <a:cs typeface="Open Sans"/>
                <a:sym typeface="Open Sans"/>
              </a:rPr>
              <a:t> especial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las </a:t>
            </a:r>
            <a:r>
              <a:rPr lang="en-US" sz="2000" dirty="0" err="1">
                <a:solidFill>
                  <a:schemeClr val="dk1"/>
                </a:solidFill>
                <a:latin typeface="Open Sans"/>
                <a:ea typeface="Open Sans"/>
                <a:cs typeface="Open Sans"/>
                <a:sym typeface="Open Sans"/>
              </a:rPr>
              <a:t>herramientas</a:t>
            </a:r>
            <a:r>
              <a:rPr lang="en-US" sz="2000" dirty="0">
                <a:solidFill>
                  <a:schemeClr val="dk1"/>
                </a:solidFill>
                <a:latin typeface="Open Sans"/>
                <a:ea typeface="Open Sans"/>
                <a:cs typeface="Open Sans"/>
                <a:sym typeface="Open Sans"/>
              </a:rPr>
              <a:t> del </a:t>
            </a:r>
            <a:r>
              <a:rPr lang="en-US" sz="2000" dirty="0" err="1">
                <a:solidFill>
                  <a:schemeClr val="dk1"/>
                </a:solidFill>
                <a:latin typeface="Open Sans"/>
                <a:ea typeface="Open Sans"/>
                <a:cs typeface="Open Sans"/>
                <a:sym typeface="Open Sans"/>
              </a:rPr>
              <a:t>Programa</a:t>
            </a:r>
            <a:r>
              <a:rPr lang="en-US" sz="2000" dirty="0">
                <a:solidFill>
                  <a:schemeClr val="dk1"/>
                </a:solidFill>
                <a:latin typeface="Open Sans"/>
                <a:ea typeface="Open Sans"/>
                <a:cs typeface="Open Sans"/>
                <a:sym typeface="Open Sans"/>
              </a:rPr>
              <a:t> de las </a:t>
            </a:r>
            <a:r>
              <a:rPr lang="en-US" sz="2000" dirty="0" err="1">
                <a:solidFill>
                  <a:schemeClr val="dk1"/>
                </a:solidFill>
                <a:latin typeface="Open Sans"/>
                <a:ea typeface="Open Sans"/>
                <a:cs typeface="Open Sans"/>
                <a:sym typeface="Open Sans"/>
              </a:rPr>
              <a:t>Naciones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Unidas</a:t>
            </a:r>
            <a:r>
              <a:rPr lang="en-US" sz="2000" dirty="0">
                <a:solidFill>
                  <a:schemeClr val="dk1"/>
                </a:solidFill>
                <a:latin typeface="Open Sans"/>
                <a:ea typeface="Open Sans"/>
                <a:cs typeface="Open Sans"/>
                <a:sym typeface="Open Sans"/>
              </a:rPr>
              <a:t> para </a:t>
            </a:r>
            <a:r>
              <a:rPr lang="en-US" sz="2000" dirty="0" err="1">
                <a:solidFill>
                  <a:schemeClr val="dk1"/>
                </a:solidFill>
                <a:latin typeface="Open Sans"/>
                <a:ea typeface="Open Sans"/>
                <a:cs typeface="Open Sans"/>
                <a:sym typeface="Open Sans"/>
              </a:rPr>
              <a:t>el</a:t>
            </a:r>
            <a:r>
              <a:rPr lang="en-US" sz="2000" dirty="0">
                <a:solidFill>
                  <a:schemeClr val="dk1"/>
                </a:solidFill>
                <a:latin typeface="Open Sans"/>
                <a:ea typeface="Open Sans"/>
                <a:cs typeface="Open Sans"/>
                <a:sym typeface="Open Sans"/>
              </a:rPr>
              <a:t> Medio </a:t>
            </a:r>
            <a:r>
              <a:rPr lang="en-US" sz="2000" dirty="0" err="1">
                <a:solidFill>
                  <a:schemeClr val="dk1"/>
                </a:solidFill>
                <a:latin typeface="Open Sans"/>
                <a:ea typeface="Open Sans"/>
                <a:cs typeface="Open Sans"/>
                <a:sym typeface="Open Sans"/>
              </a:rPr>
              <a:t>Ambiente</a:t>
            </a:r>
            <a:r>
              <a:rPr lang="en-US" sz="2000" dirty="0">
                <a:solidFill>
                  <a:schemeClr val="dk1"/>
                </a:solidFill>
                <a:latin typeface="Open Sans"/>
                <a:ea typeface="Open Sans"/>
                <a:cs typeface="Open Sans"/>
                <a:sym typeface="Open Sans"/>
              </a:rPr>
              <a:t> (PNUMA).</a:t>
            </a:r>
            <a:endParaRPr dirty="0"/>
          </a:p>
          <a:p>
            <a:pPr marL="355600" lvl="0" indent="-203200" algn="l" rtl="0">
              <a:lnSpc>
                <a:spcPct val="150000"/>
              </a:lnSpc>
              <a:spcBef>
                <a:spcPts val="0"/>
              </a:spcBef>
              <a:spcAft>
                <a:spcPts val="0"/>
              </a:spcAft>
              <a:buClr>
                <a:schemeClr val="dk2"/>
              </a:buClr>
              <a:buSzPts val="2200"/>
              <a:buNone/>
            </a:pPr>
            <a:endParaRPr sz="2000" dirty="0">
              <a:solidFill>
                <a:schemeClr val="dk1"/>
              </a:solidFill>
              <a:latin typeface="Open Sans"/>
              <a:ea typeface="Open Sans"/>
              <a:cs typeface="Open Sans"/>
              <a:sym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579" name="Google Shape;579;g727b3dbef2_0_81"/>
          <p:cNvSpPr txBox="1">
            <a:spLocks noGrp="1"/>
          </p:cNvSpPr>
          <p:nvPr>
            <p:ph type="body" idx="1"/>
          </p:nvPr>
        </p:nvSpPr>
        <p:spPr>
          <a:xfrm>
            <a:off x="541770" y="2094525"/>
            <a:ext cx="11016813" cy="3599400"/>
          </a:xfrm>
          <a:prstGeom prst="rect">
            <a:avLst/>
          </a:prstGeom>
          <a:noFill/>
          <a:ln>
            <a:noFill/>
          </a:ln>
        </p:spPr>
        <p:txBody>
          <a:bodyPr spcFirstLastPara="1" wrap="square" lIns="91425" tIns="45700" rIns="91425" bIns="45700" anchor="t" anchorCtr="0">
            <a:noAutofit/>
          </a:bodyPr>
          <a:lstStyle/>
          <a:p>
            <a:pPr marL="0" lvl="0" indent="-8890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Visitarnos en https://www.research4life.org/es/</a:t>
            </a:r>
            <a:endParaRPr/>
          </a:p>
          <a:p>
            <a:pPr marL="0" lvl="0" indent="-8890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Comunicarse con nosotros por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a:p>
          <a:p>
            <a:pPr marL="0" lvl="0" indent="-8890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Descubrir otros materiales didácticos [</a:t>
            </a:r>
            <a:r>
              <a:rPr lang="en-US" sz="2000" u="sng">
                <a:solidFill>
                  <a:srgbClr val="0097A7"/>
                </a:solidFill>
                <a:latin typeface="Open Sans"/>
                <a:ea typeface="Open Sans"/>
                <a:cs typeface="Open Sans"/>
                <a:sym typeface="Open Sans"/>
              </a:rPr>
              <a:t>https://www.research4life.org/es/training/</a:t>
            </a:r>
            <a:r>
              <a:rPr lang="en-US" sz="2000">
                <a:solidFill>
                  <a:srgbClr val="586F7C"/>
                </a:solidFill>
                <a:latin typeface="Open Sans"/>
                <a:ea typeface="Open Sans"/>
                <a:cs typeface="Open Sans"/>
                <a:sym typeface="Open Sans"/>
              </a:rPr>
              <a:t>]</a:t>
            </a:r>
            <a:endParaRPr sz="2000"/>
          </a:p>
          <a:p>
            <a:pPr marL="0" lvl="0" indent="-8890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Suscribirse al boletín de Research4Life [</a:t>
            </a:r>
            <a:r>
              <a:rPr lang="en-US" sz="2000" u="sng">
                <a:solidFill>
                  <a:srgbClr val="0097A7"/>
                </a:solidFill>
                <a:latin typeface="Open Sans"/>
                <a:ea typeface="Open Sans"/>
                <a:cs typeface="Open Sans"/>
                <a:sym typeface="Open Sans"/>
              </a:rPr>
              <a:t>https://www.research4life.org/es/newsletter/</a:t>
            </a:r>
            <a:r>
              <a:rPr lang="en-US" sz="2000">
                <a:solidFill>
                  <a:srgbClr val="586F7C"/>
                </a:solidFill>
                <a:latin typeface="Open Sans"/>
                <a:ea typeface="Open Sans"/>
                <a:cs typeface="Open Sans"/>
                <a:sym typeface="Open Sans"/>
              </a:rPr>
              <a:t>]</a:t>
            </a:r>
            <a:endParaRPr sz="2000"/>
          </a:p>
          <a:p>
            <a:pPr marL="0" lvl="0" indent="-8890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Ver los videos de Research4Life [</a:t>
            </a:r>
            <a:r>
              <a:rPr lang="en-US" sz="2000" u="sng">
                <a:solidFill>
                  <a:srgbClr val="0097A7"/>
                </a:solidFill>
                <a:latin typeface="Open Sans"/>
                <a:ea typeface="Open Sans"/>
                <a:cs typeface="Open Sans"/>
                <a:sym typeface="Open Sans"/>
              </a:rPr>
              <a:t>https://bit.ly/2w3CU5C</a:t>
            </a:r>
            <a:r>
              <a:rPr lang="en-US" sz="2000">
                <a:solidFill>
                  <a:srgbClr val="586F7C"/>
                </a:solidFill>
                <a:latin typeface="Open Sans"/>
                <a:ea typeface="Open Sans"/>
                <a:cs typeface="Open Sans"/>
                <a:sym typeface="Open Sans"/>
              </a:rPr>
              <a:t>]</a:t>
            </a:r>
            <a:endParaRPr sz="2000"/>
          </a:p>
          <a:p>
            <a:pPr marL="0" lvl="0" indent="-8890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Seguirnos en Twitter @r4lpartnership y Facebook @R4Lpartnership</a:t>
            </a:r>
            <a:endParaRPr sz="2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585" name="Google Shape;585;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586" name="Google Shape;586;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587" name="Google Shape;587;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588" name="Google Shape;588;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589" name="Google Shape;589;p1"/>
          <p:cNvSpPr/>
          <p:nvPr/>
        </p:nvSpPr>
        <p:spPr>
          <a:xfrm>
            <a:off x="1163160" y="24569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Para mayor información sobre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http://www.research4life.org/es/</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590" name="Google Shape;590;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None/>
            </a:pPr>
            <a:r>
              <a:rPr lang="en-US" sz="3200">
                <a:solidFill>
                  <a:srgbClr val="586F7C"/>
                </a:solidFill>
                <a:latin typeface="Open Sans"/>
                <a:ea typeface="Open Sans"/>
                <a:cs typeface="Open Sans"/>
                <a:sym typeface="Open Sans"/>
              </a:rPr>
              <a:t>Acceso al Environmental Index desde el Portal Unificado de Contenidos de R4L</a:t>
            </a:r>
            <a:endParaRPr sz="3200">
              <a:solidFill>
                <a:srgbClr val="586F7C"/>
              </a:solidFill>
              <a:latin typeface="Open Sans"/>
              <a:ea typeface="Open Sans"/>
              <a:cs typeface="Open Sans"/>
              <a:sym typeface="Open Sans"/>
            </a:endParaRPr>
          </a:p>
        </p:txBody>
      </p:sp>
      <p:sp>
        <p:nvSpPr>
          <p:cNvPr id="115" name="Google Shape;115;p4"/>
          <p:cNvSpPr txBox="1">
            <a:spLocks noGrp="1"/>
          </p:cNvSpPr>
          <p:nvPr>
            <p:ph type="body" idx="1"/>
          </p:nvPr>
        </p:nvSpPr>
        <p:spPr>
          <a:xfrm>
            <a:off x="103350" y="1878500"/>
            <a:ext cx="11985300" cy="3713003"/>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sp>
        <p:nvSpPr>
          <p:cNvPr id="116" name="Google Shape;116;p4"/>
          <p:cNvSpPr txBox="1"/>
          <p:nvPr/>
        </p:nvSpPr>
        <p:spPr>
          <a:xfrm>
            <a:off x="294290" y="5591503"/>
            <a:ext cx="11355646" cy="1200288"/>
          </a:xfrm>
          <a:prstGeom prst="rect">
            <a:avLst/>
          </a:prstGeom>
          <a:noFill/>
          <a:ln>
            <a:noFill/>
          </a:ln>
        </p:spPr>
        <p:txBody>
          <a:bodyPr spcFirstLastPara="1" wrap="square" lIns="91425" tIns="45700" rIns="91425" bIns="45700" anchor="t" anchorCtr="0">
            <a:spAutoFit/>
          </a:bodyPr>
          <a:lstStyle/>
          <a:p>
            <a:pPr marL="76200" marR="0" lvl="0" indent="0" algn="just" rtl="0">
              <a:lnSpc>
                <a:spcPct val="100000"/>
              </a:lnSpc>
              <a:spcBef>
                <a:spcPts val="0"/>
              </a:spcBef>
              <a:spcAft>
                <a:spcPts val="0"/>
              </a:spcAft>
              <a:buClr>
                <a:schemeClr val="dk1"/>
              </a:buClr>
              <a:buSzPts val="2400"/>
              <a:buFont typeface="Arial"/>
              <a:buNone/>
            </a:pPr>
            <a:r>
              <a:rPr lang="en-US" sz="2400" b="0" i="0" u="none" strike="noStrike" cap="none">
                <a:solidFill>
                  <a:srgbClr val="424242"/>
                </a:solidFill>
                <a:latin typeface="Open Sans"/>
                <a:ea typeface="Open Sans"/>
                <a:cs typeface="Open Sans"/>
                <a:sym typeface="Open Sans"/>
              </a:rPr>
              <a:t>Para acceder a la base de datos, hacer clic en </a:t>
            </a:r>
            <a:r>
              <a:rPr lang="en-US" sz="2400" b="1" i="0" u="none" strike="noStrike" cap="none">
                <a:solidFill>
                  <a:srgbClr val="424242"/>
                </a:solidFill>
                <a:latin typeface="Open Sans"/>
                <a:ea typeface="Open Sans"/>
                <a:cs typeface="Open Sans"/>
                <a:sym typeface="Open Sans"/>
              </a:rPr>
              <a:t>Contenidos / Bases de datos </a:t>
            </a:r>
            <a:r>
              <a:rPr lang="en-US" sz="2400" b="0" i="0" u="none" strike="noStrike" cap="none">
                <a:solidFill>
                  <a:srgbClr val="424242"/>
                </a:solidFill>
                <a:latin typeface="Open Sans"/>
                <a:ea typeface="Open Sans"/>
                <a:cs typeface="Open Sans"/>
                <a:sym typeface="Open Sans"/>
              </a:rPr>
              <a:t>en la página de inicio del Portal Unificado de Research4life y </a:t>
            </a:r>
            <a:r>
              <a:rPr lang="en-US" sz="2400" b="0" i="0" u="none" strike="noStrike" cap="none">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seleccionar</a:t>
            </a:r>
            <a:r>
              <a:rPr lang="en-US" sz="2400" b="0" i="0" u="none" strike="noStrike" cap="none">
                <a:solidFill>
                  <a:srgbClr val="424242"/>
                </a:solidFill>
                <a:latin typeface="Open Sans"/>
                <a:ea typeface="Open Sans"/>
                <a:cs typeface="Open Sans"/>
                <a:sym typeface="Open Sans"/>
              </a:rPr>
              <a:t> </a:t>
            </a:r>
            <a:r>
              <a:rPr lang="en-US" sz="2400" b="1" i="0" u="none" strike="noStrike" cap="none">
                <a:solidFill>
                  <a:srgbClr val="424242"/>
                </a:solidFill>
                <a:latin typeface="Open Sans"/>
                <a:ea typeface="Open Sans"/>
                <a:cs typeface="Open Sans"/>
                <a:sym typeface="Open Sans"/>
              </a:rPr>
              <a:t>Environmental Index </a:t>
            </a:r>
            <a:r>
              <a:rPr lang="en-US" sz="2400" b="0" i="0" u="none" strike="noStrike" cap="none">
                <a:solidFill>
                  <a:srgbClr val="424242"/>
                </a:solidFill>
                <a:latin typeface="Open Sans"/>
                <a:ea typeface="Open Sans"/>
                <a:cs typeface="Open Sans"/>
                <a:sym typeface="Open Sans"/>
              </a:rPr>
              <a:t>como se muestra arriba.</a:t>
            </a:r>
            <a:endParaRPr sz="2400" b="0" i="0" u="none" strike="noStrike" cap="none">
              <a:solidFill>
                <a:srgbClr val="424242"/>
              </a:solidFill>
              <a:latin typeface="Arial"/>
              <a:ea typeface="Arial"/>
              <a:cs typeface="Arial"/>
              <a:sym typeface="Arial"/>
            </a:endParaRPr>
          </a:p>
        </p:txBody>
      </p:sp>
      <p:pic>
        <p:nvPicPr>
          <p:cNvPr id="117" name="Google Shape;117;p4"/>
          <p:cNvPicPr preferRelativeResize="0"/>
          <p:nvPr/>
        </p:nvPicPr>
        <p:blipFill rotWithShape="1">
          <a:blip r:embed="rId3">
            <a:alphaModFix/>
          </a:blip>
          <a:srcRect/>
          <a:stretch/>
        </p:blipFill>
        <p:spPr>
          <a:xfrm>
            <a:off x="2895600" y="1828800"/>
            <a:ext cx="6400800" cy="3200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1"/>
        <p:cNvGrpSpPr/>
        <p:nvPr/>
      </p:nvGrpSpPr>
      <p:grpSpPr>
        <a:xfrm>
          <a:off x="0" y="0"/>
          <a:ext cx="0" cy="0"/>
          <a:chOff x="0" y="0"/>
          <a:chExt cx="0" cy="0"/>
        </a:xfrm>
      </p:grpSpPr>
      <p:pic>
        <p:nvPicPr>
          <p:cNvPr id="122" name="Google Shape;122;g727b3dbef2_0_52"/>
          <p:cNvPicPr preferRelativeResize="0"/>
          <p:nvPr/>
        </p:nvPicPr>
        <p:blipFill rotWithShape="1">
          <a:blip r:embed="rId3">
            <a:alphaModFix/>
          </a:blip>
          <a:srcRect/>
          <a:stretch/>
        </p:blipFill>
        <p:spPr>
          <a:xfrm>
            <a:off x="5962650" y="1638300"/>
            <a:ext cx="6118006" cy="4953000"/>
          </a:xfrm>
          <a:prstGeom prst="rect">
            <a:avLst/>
          </a:prstGeom>
          <a:noFill/>
          <a:ln w="9525" cap="flat" cmpd="sng">
            <a:solidFill>
              <a:schemeClr val="dk1"/>
            </a:solidFill>
            <a:prstDash val="solid"/>
            <a:miter lim="800000"/>
            <a:headEnd type="none" w="sm" len="sm"/>
            <a:tailEnd type="none" w="sm" len="sm"/>
          </a:ln>
        </p:spPr>
      </p:pic>
      <p:sp>
        <p:nvSpPr>
          <p:cNvPr id="123" name="Google Shape;123;g727b3dbef2_0_52"/>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Búsqueda en Environmental Index</a:t>
            </a:r>
            <a:endParaRPr>
              <a:solidFill>
                <a:srgbClr val="586F7C"/>
              </a:solidFill>
              <a:latin typeface="Open Sans"/>
              <a:ea typeface="Open Sans"/>
              <a:cs typeface="Open Sans"/>
              <a:sym typeface="Open Sans"/>
            </a:endParaRPr>
          </a:p>
        </p:txBody>
      </p:sp>
      <p:sp>
        <p:nvSpPr>
          <p:cNvPr id="124" name="Google Shape;124;g727b3dbef2_0_52"/>
          <p:cNvSpPr txBox="1">
            <a:spLocks noGrp="1"/>
          </p:cNvSpPr>
          <p:nvPr>
            <p:ph type="body" idx="1"/>
          </p:nvPr>
        </p:nvSpPr>
        <p:spPr>
          <a:xfrm>
            <a:off x="0" y="1527166"/>
            <a:ext cx="6134100" cy="5330834"/>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1900" dirty="0">
                <a:solidFill>
                  <a:srgbClr val="3F3F3F"/>
                </a:solidFill>
                <a:latin typeface="Open Sans"/>
                <a:ea typeface="Open Sans"/>
                <a:cs typeface="Open Sans"/>
                <a:sym typeface="Open Sans"/>
              </a:rPr>
              <a:t>La </a:t>
            </a:r>
            <a:r>
              <a:rPr lang="en-US" sz="1900" dirty="0" err="1">
                <a:solidFill>
                  <a:srgbClr val="3F3F3F"/>
                </a:solidFill>
                <a:latin typeface="Open Sans"/>
                <a:ea typeface="Open Sans"/>
                <a:cs typeface="Open Sans"/>
                <a:sym typeface="Open Sans"/>
              </a:rPr>
              <a:t>página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predeterminada</a:t>
            </a:r>
            <a:r>
              <a:rPr lang="en-US" sz="1900" dirty="0">
                <a:solidFill>
                  <a:srgbClr val="3F3F3F"/>
                </a:solidFill>
                <a:latin typeface="Open Sans"/>
                <a:ea typeface="Open Sans"/>
                <a:cs typeface="Open Sans"/>
                <a:sym typeface="Open Sans"/>
              </a:rPr>
              <a:t> para Environmental Index la </a:t>
            </a:r>
            <a:r>
              <a:rPr lang="en-US" sz="1900" dirty="0" err="1">
                <a:solidFill>
                  <a:srgbClr val="3F3F3F"/>
                </a:solidFill>
                <a:latin typeface="Open Sans"/>
                <a:ea typeface="Open Sans"/>
                <a:cs typeface="Open Sans"/>
                <a:sym typeface="Open Sans"/>
              </a:rPr>
              <a:t>opción</a:t>
            </a:r>
            <a:r>
              <a:rPr lang="en-US" sz="1900"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Búsqueda</a:t>
            </a:r>
            <a:r>
              <a:rPr lang="en-US" sz="1900" b="1"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avanzada</a:t>
            </a:r>
            <a:r>
              <a:rPr lang="en-US" sz="1900" b="1" dirty="0">
                <a:solidFill>
                  <a:srgbClr val="3F3F3F"/>
                </a:solidFill>
                <a:latin typeface="Open Sans"/>
                <a:ea typeface="Open Sans"/>
                <a:cs typeface="Open Sans"/>
                <a:sym typeface="Open Sans"/>
              </a:rPr>
              <a:t> </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donde</a:t>
            </a:r>
            <a:r>
              <a:rPr lang="en-US" sz="1900" dirty="0">
                <a:solidFill>
                  <a:srgbClr val="3F3F3F"/>
                </a:solidFill>
                <a:latin typeface="Open Sans"/>
                <a:ea typeface="Open Sans"/>
                <a:cs typeface="Open Sans"/>
                <a:sym typeface="Open Sans"/>
              </a:rPr>
              <a:t> se </a:t>
            </a:r>
            <a:r>
              <a:rPr lang="en-US" sz="1900" dirty="0" err="1">
                <a:solidFill>
                  <a:srgbClr val="3F3F3F"/>
                </a:solidFill>
                <a:latin typeface="Open Sans"/>
                <a:ea typeface="Open Sans"/>
                <a:cs typeface="Open Sans"/>
                <a:sym typeface="Open Sans"/>
              </a:rPr>
              <a:t>pueden</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ingresar</a:t>
            </a:r>
            <a:r>
              <a:rPr lang="en-US" sz="1900" dirty="0">
                <a:solidFill>
                  <a:srgbClr val="3F3F3F"/>
                </a:solidFill>
                <a:latin typeface="Open Sans"/>
                <a:ea typeface="Open Sans"/>
                <a:cs typeface="Open Sans"/>
                <a:sym typeface="Open Sans"/>
              </a:rPr>
              <a:t> palabras clave y </a:t>
            </a:r>
            <a:r>
              <a:rPr lang="en-US" sz="1900" dirty="0" err="1">
                <a:solidFill>
                  <a:srgbClr val="3F3F3F"/>
                </a:solidFill>
                <a:latin typeface="Open Sans"/>
                <a:ea typeface="Open Sans"/>
                <a:cs typeface="Open Sans"/>
                <a:sym typeface="Open Sans"/>
              </a:rPr>
              <a:t>aplicar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diferentes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opciones</a:t>
            </a:r>
            <a:r>
              <a:rPr lang="en-US" sz="1900" dirty="0">
                <a:solidFill>
                  <a:srgbClr val="3F3F3F"/>
                </a:solidFill>
                <a:latin typeface="Open Sans"/>
                <a:ea typeface="Open Sans"/>
                <a:cs typeface="Open Sans"/>
                <a:sym typeface="Open Sans"/>
              </a:rPr>
              <a:t> de </a:t>
            </a:r>
            <a:r>
              <a:rPr lang="en-US" sz="1900" dirty="0" err="1">
                <a:solidFill>
                  <a:srgbClr val="3F3F3F"/>
                </a:solidFill>
                <a:latin typeface="Open Sans"/>
                <a:ea typeface="Open Sans"/>
                <a:cs typeface="Open Sans"/>
                <a:sym typeface="Open Sans"/>
              </a:rPr>
              <a:t>búsqueda</a:t>
            </a:r>
            <a:r>
              <a:rPr lang="en-US" sz="1900" dirty="0">
                <a:solidFill>
                  <a:srgbClr val="3F3F3F"/>
                </a:solidFill>
                <a:latin typeface="Open Sans"/>
                <a:ea typeface="Open Sans"/>
                <a:cs typeface="Open Sans"/>
                <a:sym typeface="Open Sans"/>
              </a:rPr>
              <a:t>.</a:t>
            </a:r>
            <a:endParaRPr sz="1900" dirty="0">
              <a:solidFill>
                <a:srgbClr val="3F3F3F"/>
              </a:solidFill>
            </a:endParaRPr>
          </a:p>
          <a:p>
            <a:pPr marL="76200" lvl="0" indent="0" algn="l" rtl="0">
              <a:lnSpc>
                <a:spcPct val="150000"/>
              </a:lnSpc>
              <a:spcBef>
                <a:spcPts val="1000"/>
              </a:spcBef>
              <a:spcAft>
                <a:spcPts val="0"/>
              </a:spcAft>
              <a:buClr>
                <a:schemeClr val="dk1"/>
              </a:buClr>
              <a:buSzPts val="2400"/>
              <a:buNone/>
            </a:pPr>
            <a:r>
              <a:rPr lang="en-US" sz="1900" dirty="0">
                <a:solidFill>
                  <a:srgbClr val="3F3F3F"/>
                </a:solidFill>
                <a:latin typeface="Open Sans"/>
                <a:ea typeface="Open Sans"/>
                <a:cs typeface="Open Sans"/>
                <a:sym typeface="Open Sans"/>
              </a:rPr>
              <a:t>* Tener </a:t>
            </a:r>
            <a:r>
              <a:rPr lang="en-US" sz="1900" dirty="0" err="1">
                <a:solidFill>
                  <a:srgbClr val="3F3F3F"/>
                </a:solidFill>
                <a:latin typeface="Open Sans"/>
                <a:ea typeface="Open Sans"/>
                <a:cs typeface="Open Sans"/>
                <a:sym typeface="Open Sans"/>
              </a:rPr>
              <a:t>en</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cuenta</a:t>
            </a:r>
            <a:r>
              <a:rPr lang="en-US" sz="1900" dirty="0">
                <a:solidFill>
                  <a:srgbClr val="3F3F3F"/>
                </a:solidFill>
                <a:latin typeface="Open Sans"/>
                <a:ea typeface="Open Sans"/>
                <a:cs typeface="Open Sans"/>
                <a:sym typeface="Open Sans"/>
              </a:rPr>
              <a:t> que </a:t>
            </a:r>
            <a:r>
              <a:rPr lang="en-US" sz="1900" dirty="0" err="1">
                <a:solidFill>
                  <a:srgbClr val="3F3F3F"/>
                </a:solidFill>
                <a:latin typeface="Open Sans"/>
                <a:ea typeface="Open Sans"/>
                <a:cs typeface="Open Sans"/>
                <a:sym typeface="Open Sans"/>
              </a:rPr>
              <a:t>los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usuarios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deben</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iniciar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sesión</a:t>
            </a:r>
            <a:r>
              <a:rPr lang="en-US" sz="1900" dirty="0">
                <a:solidFill>
                  <a:srgbClr val="3F3F3F"/>
                </a:solidFill>
                <a:latin typeface="Open Sans"/>
                <a:ea typeface="Open Sans"/>
                <a:cs typeface="Open Sans"/>
                <a:sym typeface="Open Sans"/>
              </a:rPr>
              <a:t> para </a:t>
            </a:r>
            <a:r>
              <a:rPr lang="en-US" sz="1900" dirty="0" err="1">
                <a:solidFill>
                  <a:srgbClr val="3F3F3F"/>
                </a:solidFill>
                <a:latin typeface="Open Sans"/>
                <a:ea typeface="Open Sans"/>
                <a:cs typeface="Open Sans"/>
                <a:sym typeface="Open Sans"/>
              </a:rPr>
              <a:t>obtener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acceso</a:t>
            </a:r>
            <a:r>
              <a:rPr lang="en-US" sz="1900" dirty="0">
                <a:solidFill>
                  <a:srgbClr val="3F3F3F"/>
                </a:solidFill>
                <a:latin typeface="Open Sans"/>
                <a:ea typeface="Open Sans"/>
                <a:cs typeface="Open Sans"/>
                <a:sym typeface="Open Sans"/>
              </a:rPr>
              <a:t> a la base de </a:t>
            </a:r>
            <a:r>
              <a:rPr lang="en-US" sz="1900" dirty="0" err="1">
                <a:solidFill>
                  <a:srgbClr val="3F3F3F"/>
                </a:solidFill>
                <a:latin typeface="Open Sans"/>
                <a:ea typeface="Open Sans"/>
                <a:cs typeface="Open Sans"/>
                <a:sym typeface="Open Sans"/>
              </a:rPr>
              <a:t>datos</a:t>
            </a:r>
            <a:r>
              <a:rPr lang="en-US" sz="1900" dirty="0">
                <a:solidFill>
                  <a:srgbClr val="3F3F3F"/>
                </a:solidFill>
                <a:latin typeface="Open Sans"/>
                <a:ea typeface="Open Sans"/>
                <a:cs typeface="Open Sans"/>
                <a:sym typeface="Open Sans"/>
              </a:rPr>
              <a:t>.</a:t>
            </a:r>
            <a:endParaRPr sz="1900" dirty="0">
              <a:solidFill>
                <a:srgbClr val="3F3F3F"/>
              </a:solidFill>
            </a:endParaRPr>
          </a:p>
          <a:p>
            <a:pPr marL="457200" lvl="0" indent="-381000" algn="l" rtl="0">
              <a:lnSpc>
                <a:spcPct val="150000"/>
              </a:lnSpc>
              <a:spcBef>
                <a:spcPts val="1000"/>
              </a:spcBef>
              <a:spcAft>
                <a:spcPts val="0"/>
              </a:spcAft>
              <a:buClr>
                <a:schemeClr val="dk1"/>
              </a:buClr>
              <a:buSzPts val="2400"/>
              <a:buChar char="●"/>
            </a:pPr>
            <a:r>
              <a:rPr lang="en-US" sz="1900" dirty="0" err="1">
                <a:solidFill>
                  <a:srgbClr val="3F3F3F"/>
                </a:solidFill>
                <a:latin typeface="Open Sans"/>
                <a:ea typeface="Open Sans"/>
                <a:cs typeface="Open Sans"/>
                <a:sym typeface="Open Sans"/>
              </a:rPr>
              <a:t>Ingresar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los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términos</a:t>
            </a:r>
            <a:r>
              <a:rPr lang="en-US" sz="1900" dirty="0">
                <a:solidFill>
                  <a:srgbClr val="3F3F3F"/>
                </a:solidFill>
                <a:latin typeface="Open Sans"/>
                <a:ea typeface="Open Sans"/>
                <a:cs typeface="Open Sans"/>
                <a:sym typeface="Open Sans"/>
              </a:rPr>
              <a:t> de las palabras clave </a:t>
            </a:r>
            <a:r>
              <a:rPr lang="en-US" sz="19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t>
            </a:r>
            <a:r>
              <a:rPr lang="en-US" sz="1900"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air pollution</a:t>
            </a:r>
            <a:r>
              <a:rPr lang="en-US" sz="19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a:t>
            </a:r>
            <a:r>
              <a:rPr lang="en-US" sz="1900"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contaminación</a:t>
            </a:r>
            <a:r>
              <a:rPr lang="en-US" sz="19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del </a:t>
            </a:r>
            <a:r>
              <a:rPr lang="en-US" sz="1900"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aire</a:t>
            </a:r>
            <a:r>
              <a:rPr lang="en-US" sz="19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a:t>
            </a:r>
            <a:r>
              <a:rPr lang="en-US" sz="1900"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y“</a:t>
            </a:r>
            <a:r>
              <a:rPr lang="en-US" sz="1900" b="1"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developing</a:t>
            </a:r>
            <a:r>
              <a:rPr lang="en-US" sz="1900"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countries</a:t>
            </a:r>
            <a:r>
              <a:rPr lang="en-US" sz="19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a:t>
            </a:r>
            <a:r>
              <a:rPr lang="en-US" sz="1900"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países</a:t>
            </a:r>
            <a:r>
              <a:rPr lang="en-US" sz="19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a:t>
            </a:r>
            <a:r>
              <a:rPr lang="en-US" sz="1900"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en</a:t>
            </a:r>
            <a:r>
              <a:rPr lang="en-US" sz="19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a:t>
            </a:r>
            <a:r>
              <a:rPr lang="en-US" sz="1900"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desarrollo</a:t>
            </a:r>
            <a:r>
              <a:rPr lang="en-US" sz="19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luego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hacer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clic</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en</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el</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botón</a:t>
            </a:r>
            <a:r>
              <a:rPr lang="en-US" sz="1900"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Buscar</a:t>
            </a:r>
            <a:endParaRPr sz="1900" b="1" dirty="0">
              <a:solidFill>
                <a:srgbClr val="3F3F3F"/>
              </a:solidFill>
              <a:latin typeface="Open Sans"/>
              <a:ea typeface="Open Sans"/>
              <a:cs typeface="Open Sans"/>
              <a:sym typeface="Open Sans"/>
            </a:endParaRPr>
          </a:p>
        </p:txBody>
      </p:sp>
      <p:sp>
        <p:nvSpPr>
          <p:cNvPr id="125" name="Google Shape;125;g727b3dbef2_0_52"/>
          <p:cNvSpPr txBox="1"/>
          <p:nvPr/>
        </p:nvSpPr>
        <p:spPr>
          <a:xfrm>
            <a:off x="9982200" y="2239456"/>
            <a:ext cx="2078320" cy="1015663"/>
          </a:xfrm>
          <a:prstGeom prst="rect">
            <a:avLst/>
          </a:prstGeom>
          <a:solidFill>
            <a:srgbClr val="FFFF00"/>
          </a:solidFill>
          <a:ln w="9525" cap="flat" cmpd="sng">
            <a:solidFill>
              <a:srgbClr val="FFFF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EBSCO host reconoce que Research4Life es un cliente y que el usuario  cuenta con acceso a la base de datos</a:t>
            </a:r>
            <a:endParaRPr sz="1200" b="0" i="0" u="none" strike="noStrike" cap="none">
              <a:solidFill>
                <a:srgbClr val="000000"/>
              </a:solidFill>
              <a:latin typeface="Arial"/>
              <a:ea typeface="Arial"/>
              <a:cs typeface="Arial"/>
              <a:sym typeface="Arial"/>
            </a:endParaRPr>
          </a:p>
        </p:txBody>
      </p:sp>
      <p:sp>
        <p:nvSpPr>
          <p:cNvPr id="126" name="Google Shape;126;g727b3dbef2_0_52"/>
          <p:cNvSpPr/>
          <p:nvPr/>
        </p:nvSpPr>
        <p:spPr>
          <a:xfrm>
            <a:off x="6324600" y="1943100"/>
            <a:ext cx="3371850" cy="131201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sz="3200">
                <a:solidFill>
                  <a:srgbClr val="586F7C"/>
                </a:solidFill>
                <a:latin typeface="Open Sans"/>
                <a:ea typeface="Open Sans"/>
                <a:cs typeface="Open Sans"/>
                <a:sym typeface="Open Sans"/>
              </a:rPr>
              <a:t>Environmental Index: página de resultados de búsqueda</a:t>
            </a:r>
            <a:endParaRPr sz="3200">
              <a:solidFill>
                <a:srgbClr val="586F7C"/>
              </a:solidFill>
              <a:latin typeface="Open Sans"/>
              <a:ea typeface="Open Sans"/>
              <a:cs typeface="Open Sans"/>
              <a:sym typeface="Open Sans"/>
            </a:endParaRPr>
          </a:p>
        </p:txBody>
      </p:sp>
      <p:sp>
        <p:nvSpPr>
          <p:cNvPr id="132" name="Google Shape;132;p5"/>
          <p:cNvSpPr txBox="1">
            <a:spLocks noGrp="1"/>
          </p:cNvSpPr>
          <p:nvPr>
            <p:ph type="body" idx="1"/>
          </p:nvPr>
        </p:nvSpPr>
        <p:spPr>
          <a:xfrm>
            <a:off x="0" y="1698616"/>
            <a:ext cx="5943600" cy="4737562"/>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100" dirty="0" err="1">
                <a:solidFill>
                  <a:srgbClr val="3F3F3F"/>
                </a:solidFill>
                <a:latin typeface="Open Sans"/>
                <a:ea typeface="Open Sans"/>
                <a:cs typeface="Open Sans"/>
                <a:sym typeface="Open Sans"/>
              </a:rPr>
              <a:t>Después</a:t>
            </a:r>
            <a:r>
              <a:rPr lang="en-US" sz="2100" dirty="0">
                <a:solidFill>
                  <a:srgbClr val="3F3F3F"/>
                </a:solidFill>
                <a:latin typeface="Open Sans"/>
                <a:ea typeface="Open Sans"/>
                <a:cs typeface="Open Sans"/>
                <a:sym typeface="Open Sans"/>
              </a:rPr>
              <a:t> de </a:t>
            </a:r>
            <a:r>
              <a:rPr lang="en-US" sz="2100" dirty="0" err="1">
                <a:solidFill>
                  <a:srgbClr val="3F3F3F"/>
                </a:solidFill>
                <a:latin typeface="Open Sans"/>
                <a:ea typeface="Open Sans"/>
                <a:cs typeface="Open Sans"/>
                <a:sym typeface="Open Sans"/>
              </a:rPr>
              <a:t>hacer</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clic</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en</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el</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botón</a:t>
            </a:r>
            <a:r>
              <a:rPr lang="en-US" sz="2100" dirty="0">
                <a:solidFill>
                  <a:srgbClr val="3F3F3F"/>
                </a:solidFill>
                <a:latin typeface="Open Sans"/>
                <a:ea typeface="Open Sans"/>
                <a:cs typeface="Open Sans"/>
                <a:sym typeface="Open Sans"/>
              </a:rPr>
              <a:t> </a:t>
            </a:r>
            <a:r>
              <a:rPr lang="en-US" sz="2100" b="1" dirty="0" err="1">
                <a:solidFill>
                  <a:srgbClr val="3F3F3F"/>
                </a:solidFill>
                <a:latin typeface="Open Sans"/>
                <a:ea typeface="Open Sans"/>
                <a:cs typeface="Open Sans"/>
                <a:sym typeface="Open Sans"/>
              </a:rPr>
              <a:t>Buscar</a:t>
            </a:r>
            <a:r>
              <a:rPr lang="en-US" sz="2100" dirty="0">
                <a:solidFill>
                  <a:srgbClr val="3F3F3F"/>
                </a:solidFill>
                <a:latin typeface="Open Sans"/>
                <a:ea typeface="Open Sans"/>
                <a:cs typeface="Open Sans"/>
                <a:sym typeface="Open Sans"/>
              </a:rPr>
              <a:t>, se </a:t>
            </a:r>
            <a:r>
              <a:rPr lang="en-US" sz="2100" dirty="0" err="1">
                <a:solidFill>
                  <a:srgbClr val="3F3F3F"/>
                </a:solidFill>
                <a:latin typeface="Open Sans"/>
                <a:ea typeface="Open Sans"/>
                <a:cs typeface="Open Sans"/>
                <a:sym typeface="Open Sans"/>
              </a:rPr>
              <a:t>muestran</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los</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resultados</a:t>
            </a:r>
            <a:r>
              <a:rPr lang="en-US" sz="2100" dirty="0">
                <a:solidFill>
                  <a:srgbClr val="3F3F3F"/>
                </a:solidFill>
                <a:latin typeface="Open Sans"/>
                <a:ea typeface="Open Sans"/>
                <a:cs typeface="Open Sans"/>
                <a:sym typeface="Open Sans"/>
              </a:rPr>
              <a:t>.</a:t>
            </a:r>
            <a:endParaRPr sz="2100"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100" dirty="0">
                <a:solidFill>
                  <a:srgbClr val="3F3F3F"/>
                </a:solidFill>
                <a:latin typeface="Open Sans"/>
                <a:ea typeface="Open Sans"/>
                <a:cs typeface="Open Sans"/>
                <a:sym typeface="Open Sans"/>
              </a:rPr>
              <a:t>De las palabras clave </a:t>
            </a:r>
            <a:r>
              <a:rPr lang="en-US"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a:t>
            </a:r>
            <a:r>
              <a:rPr lang="en-US" sz="2100"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air pollution</a:t>
            </a:r>
            <a:r>
              <a:rPr lang="en-US"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a:t>
            </a:r>
            <a:r>
              <a:rPr lang="en-US" sz="2100"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contaminación</a:t>
            </a:r>
            <a:r>
              <a:rPr lang="en-US"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 del </a:t>
            </a:r>
            <a:r>
              <a:rPr lang="en-US" sz="2100"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aire</a:t>
            </a:r>
            <a:r>
              <a:rPr lang="en-US"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 y “</a:t>
            </a:r>
            <a:r>
              <a:rPr lang="en-US" sz="2100"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developing countries</a:t>
            </a:r>
            <a:r>
              <a:rPr lang="en-US"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en-US" sz="2100"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países</a:t>
            </a:r>
            <a:r>
              <a:rPr lang="en-US"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en-US" sz="2100"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en</a:t>
            </a:r>
            <a:r>
              <a:rPr lang="en-US"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Desarrollo]</a:t>
            </a:r>
            <a:r>
              <a:rPr lang="en-US" sz="2100" dirty="0">
                <a:solidFill>
                  <a:srgbClr val="3F3F3F"/>
                </a:solidFill>
                <a:latin typeface="Open Sans"/>
                <a:ea typeface="Open Sans"/>
                <a:cs typeface="Open Sans"/>
                <a:sym typeface="Open Sans"/>
              </a:rPr>
              <a:t>, la </a:t>
            </a:r>
            <a:r>
              <a:rPr lang="en-US" sz="2100" dirty="0" err="1">
                <a:solidFill>
                  <a:srgbClr val="3F3F3F"/>
                </a:solidFill>
                <a:latin typeface="Open Sans"/>
                <a:ea typeface="Open Sans"/>
                <a:cs typeface="Open Sans"/>
                <a:sym typeface="Open Sans"/>
              </a:rPr>
              <a:t>búsqueda</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recupera</a:t>
            </a:r>
            <a:r>
              <a:rPr lang="en-US" sz="2100" dirty="0">
                <a:solidFill>
                  <a:srgbClr val="3F3F3F"/>
                </a:solidFill>
                <a:latin typeface="Open Sans"/>
                <a:ea typeface="Open Sans"/>
                <a:cs typeface="Open Sans"/>
                <a:sym typeface="Open Sans"/>
              </a:rPr>
              <a:t> 1231 </a:t>
            </a:r>
            <a:r>
              <a:rPr lang="en-US" sz="2100" dirty="0" err="1">
                <a:solidFill>
                  <a:srgbClr val="3F3F3F"/>
                </a:solidFill>
                <a:latin typeface="Open Sans"/>
                <a:ea typeface="Open Sans"/>
                <a:cs typeface="Open Sans"/>
                <a:sym typeface="Open Sans"/>
              </a:rPr>
              <a:t>resultados</a:t>
            </a:r>
            <a:r>
              <a:rPr lang="en-US" sz="2100" dirty="0">
                <a:solidFill>
                  <a:srgbClr val="3F3F3F"/>
                </a:solidFill>
                <a:latin typeface="Open Sans"/>
                <a:ea typeface="Open Sans"/>
                <a:cs typeface="Open Sans"/>
                <a:sym typeface="Open Sans"/>
              </a:rPr>
              <a:t>.</a:t>
            </a:r>
            <a:endParaRPr sz="2100"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100" b="1" dirty="0" err="1">
                <a:solidFill>
                  <a:srgbClr val="3F3F3F"/>
                </a:solidFill>
                <a:latin typeface="Open Sans"/>
                <a:ea typeface="Open Sans"/>
                <a:cs typeface="Open Sans"/>
                <a:sym typeface="Open Sans"/>
              </a:rPr>
              <a:t>Depurar</a:t>
            </a:r>
            <a:r>
              <a:rPr lang="en-US" sz="2100" b="1" dirty="0">
                <a:solidFill>
                  <a:srgbClr val="3F3F3F"/>
                </a:solidFill>
                <a:latin typeface="Open Sans"/>
                <a:ea typeface="Open Sans"/>
                <a:cs typeface="Open Sans"/>
                <a:sym typeface="Open Sans"/>
              </a:rPr>
              <a:t> </a:t>
            </a:r>
            <a:r>
              <a:rPr lang="en-US" sz="2100" b="1" dirty="0" err="1">
                <a:solidFill>
                  <a:srgbClr val="3F3F3F"/>
                </a:solidFill>
                <a:latin typeface="Open Sans"/>
                <a:ea typeface="Open Sans"/>
                <a:cs typeface="Open Sans"/>
                <a:sym typeface="Open Sans"/>
              </a:rPr>
              <a:t>los</a:t>
            </a:r>
            <a:r>
              <a:rPr lang="en-US" sz="2100" b="1" dirty="0">
                <a:solidFill>
                  <a:srgbClr val="3F3F3F"/>
                </a:solidFill>
                <a:latin typeface="Open Sans"/>
                <a:ea typeface="Open Sans"/>
                <a:cs typeface="Open Sans"/>
                <a:sym typeface="Open Sans"/>
              </a:rPr>
              <a:t> </a:t>
            </a:r>
            <a:r>
              <a:rPr lang="en-US" sz="2100" b="1" dirty="0" err="1">
                <a:solidFill>
                  <a:srgbClr val="3F3F3F"/>
                </a:solidFill>
                <a:latin typeface="Open Sans"/>
                <a:ea typeface="Open Sans"/>
                <a:cs typeface="Open Sans"/>
                <a:sym typeface="Open Sans"/>
              </a:rPr>
              <a:t>resultados</a:t>
            </a:r>
            <a:r>
              <a:rPr lang="en-US" sz="2100" b="1" dirty="0">
                <a:solidFill>
                  <a:srgbClr val="3F3F3F"/>
                </a:solidFill>
                <a:latin typeface="Open Sans"/>
                <a:ea typeface="Open Sans"/>
                <a:cs typeface="Open Sans"/>
                <a:sym typeface="Open Sans"/>
              </a:rPr>
              <a:t> [</a:t>
            </a:r>
            <a:r>
              <a:rPr lang="en-US" sz="2100" i="1" dirty="0">
                <a:solidFill>
                  <a:srgbClr val="3F3F3F"/>
                </a:solidFill>
                <a:latin typeface="Open Sans"/>
                <a:ea typeface="Open Sans"/>
                <a:cs typeface="Open Sans"/>
                <a:sym typeface="Open Sans"/>
              </a:rPr>
              <a:t>Refine Results</a:t>
            </a:r>
            <a:r>
              <a:rPr lang="en-US" sz="2100" b="1"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permite</a:t>
            </a:r>
            <a:r>
              <a:rPr lang="en-US" sz="2100" dirty="0">
                <a:solidFill>
                  <a:srgbClr val="3F3F3F"/>
                </a:solidFill>
                <a:latin typeface="Open Sans"/>
                <a:ea typeface="Open Sans"/>
                <a:cs typeface="Open Sans"/>
                <a:sym typeface="Open Sans"/>
              </a:rPr>
              <a:t> al </a:t>
            </a:r>
            <a:r>
              <a:rPr lang="en-US" sz="2100" dirty="0" err="1">
                <a:solidFill>
                  <a:srgbClr val="3F3F3F"/>
                </a:solidFill>
                <a:latin typeface="Open Sans"/>
                <a:ea typeface="Open Sans"/>
                <a:cs typeface="Open Sans"/>
                <a:sym typeface="Open Sans"/>
              </a:rPr>
              <a:t>usuario</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limitar</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los</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resultados</a:t>
            </a:r>
            <a:r>
              <a:rPr lang="en-US" sz="2100" dirty="0">
                <a:solidFill>
                  <a:srgbClr val="3F3F3F"/>
                </a:solidFill>
                <a:latin typeface="Open Sans"/>
                <a:ea typeface="Open Sans"/>
                <a:cs typeface="Open Sans"/>
                <a:sym typeface="Open Sans"/>
              </a:rPr>
              <a:t> de </a:t>
            </a:r>
            <a:r>
              <a:rPr lang="en-US" sz="2100" dirty="0" err="1">
                <a:solidFill>
                  <a:srgbClr val="3F3F3F"/>
                </a:solidFill>
                <a:latin typeface="Open Sans"/>
                <a:ea typeface="Open Sans"/>
                <a:cs typeface="Open Sans"/>
                <a:sym typeface="Open Sans"/>
              </a:rPr>
              <a:t>búsqueda</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utilizando</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varias</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funciones</a:t>
            </a:r>
            <a:r>
              <a:rPr lang="en-US" sz="2100" dirty="0">
                <a:solidFill>
                  <a:srgbClr val="3F3F3F"/>
                </a:solidFill>
                <a:latin typeface="Open Sans"/>
                <a:ea typeface="Open Sans"/>
                <a:cs typeface="Open Sans"/>
                <a:sym typeface="Open Sans"/>
              </a:rPr>
              <a:t>.</a:t>
            </a:r>
            <a:endParaRPr sz="2100"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100" dirty="0" err="1">
                <a:solidFill>
                  <a:srgbClr val="3F3F3F"/>
                </a:solidFill>
                <a:latin typeface="Open Sans"/>
                <a:ea typeface="Open Sans"/>
                <a:cs typeface="Open Sans"/>
                <a:sym typeface="Open Sans"/>
              </a:rPr>
              <a:t>Observar</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el</a:t>
            </a:r>
            <a:r>
              <a:rPr lang="en-US" sz="2100" dirty="0">
                <a:solidFill>
                  <a:srgbClr val="3F3F3F"/>
                </a:solidFill>
                <a:latin typeface="Open Sans"/>
                <a:ea typeface="Open Sans"/>
                <a:cs typeface="Open Sans"/>
                <a:sym typeface="Open Sans"/>
              </a:rPr>
              <a:t> </a:t>
            </a:r>
            <a:r>
              <a:rPr lang="en-US" sz="2100" b="1" dirty="0">
                <a:solidFill>
                  <a:srgbClr val="3F3F3F"/>
                </a:solidFill>
                <a:latin typeface="Open Sans"/>
                <a:ea typeface="Open Sans"/>
                <a:cs typeface="Open Sans"/>
                <a:sym typeface="Open Sans"/>
              </a:rPr>
              <a:t>Link to full text </a:t>
            </a:r>
            <a:r>
              <a:rPr lang="en-US" sz="2100" dirty="0">
                <a:solidFill>
                  <a:srgbClr val="3F3F3F"/>
                </a:solidFill>
                <a:latin typeface="Open Sans"/>
                <a:ea typeface="Open Sans"/>
                <a:cs typeface="Open Sans"/>
                <a:sym typeface="Open Sans"/>
              </a:rPr>
              <a:t>[</a:t>
            </a:r>
            <a:r>
              <a:rPr lang="en-US" sz="2100" i="1" dirty="0">
                <a:solidFill>
                  <a:srgbClr val="3F3F3F"/>
                </a:solidFill>
                <a:latin typeface="Open Sans"/>
                <a:ea typeface="Open Sans"/>
                <a:cs typeface="Open Sans"/>
                <a:sym typeface="Open Sans"/>
              </a:rPr>
              <a:t>Enlace al </a:t>
            </a:r>
            <a:r>
              <a:rPr lang="en-US" sz="2100" i="1" dirty="0" err="1">
                <a:solidFill>
                  <a:srgbClr val="3F3F3F"/>
                </a:solidFill>
                <a:latin typeface="Open Sans"/>
                <a:ea typeface="Open Sans"/>
                <a:cs typeface="Open Sans"/>
                <a:sym typeface="Open Sans"/>
              </a:rPr>
              <a:t>texto</a:t>
            </a:r>
            <a:r>
              <a:rPr lang="en-US" sz="2100" i="1" dirty="0">
                <a:solidFill>
                  <a:srgbClr val="3F3F3F"/>
                </a:solidFill>
                <a:latin typeface="Open Sans"/>
                <a:ea typeface="Open Sans"/>
                <a:cs typeface="Open Sans"/>
                <a:sym typeface="Open Sans"/>
              </a:rPr>
              <a:t> </a:t>
            </a:r>
            <a:r>
              <a:rPr lang="en-US" sz="2100" i="1" dirty="0" err="1">
                <a:solidFill>
                  <a:srgbClr val="3F3F3F"/>
                </a:solidFill>
                <a:latin typeface="Open Sans"/>
                <a:ea typeface="Open Sans"/>
                <a:cs typeface="Open Sans"/>
                <a:sym typeface="Open Sans"/>
              </a:rPr>
              <a:t>completo</a:t>
            </a:r>
            <a:r>
              <a:rPr lang="en-US" sz="2100" dirty="0">
                <a:solidFill>
                  <a:srgbClr val="3F3F3F"/>
                </a:solidFill>
                <a:latin typeface="Open Sans"/>
                <a:ea typeface="Open Sans"/>
                <a:cs typeface="Open Sans"/>
                <a:sym typeface="Open Sans"/>
              </a:rPr>
              <a:t>] al final de </a:t>
            </a:r>
            <a:r>
              <a:rPr lang="en-US" sz="2100" dirty="0" err="1">
                <a:solidFill>
                  <a:srgbClr val="3F3F3F"/>
                </a:solidFill>
                <a:latin typeface="Open Sans"/>
                <a:ea typeface="Open Sans"/>
                <a:cs typeface="Open Sans"/>
                <a:sym typeface="Open Sans"/>
              </a:rPr>
              <a:t>cada</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referencia</a:t>
            </a:r>
            <a:r>
              <a:rPr lang="en-US" sz="2100" dirty="0">
                <a:solidFill>
                  <a:srgbClr val="3F3F3F"/>
                </a:solidFill>
                <a:latin typeface="Open Sans"/>
                <a:ea typeface="Open Sans"/>
                <a:cs typeface="Open Sans"/>
                <a:sym typeface="Open Sans"/>
              </a:rPr>
              <a:t>.</a:t>
            </a:r>
            <a:endParaRPr sz="2100" dirty="0">
              <a:solidFill>
                <a:srgbClr val="3F3F3F"/>
              </a:solidFill>
              <a:latin typeface="Open Sans"/>
              <a:ea typeface="Open Sans"/>
              <a:cs typeface="Open Sans"/>
              <a:sym typeface="Open Sans"/>
            </a:endParaRPr>
          </a:p>
        </p:txBody>
      </p:sp>
      <p:pic>
        <p:nvPicPr>
          <p:cNvPr id="133" name="Google Shape;133;p5"/>
          <p:cNvPicPr preferRelativeResize="0"/>
          <p:nvPr/>
        </p:nvPicPr>
        <p:blipFill rotWithShape="1">
          <a:blip r:embed="rId3">
            <a:alphaModFix/>
          </a:blip>
          <a:srcRect/>
          <a:stretch/>
        </p:blipFill>
        <p:spPr>
          <a:xfrm>
            <a:off x="6153150" y="1772294"/>
            <a:ext cx="5755976" cy="4837412"/>
          </a:xfrm>
          <a:prstGeom prst="rect">
            <a:avLst/>
          </a:prstGeom>
          <a:noFill/>
          <a:ln>
            <a:noFill/>
          </a:ln>
        </p:spPr>
      </p:pic>
      <p:sp>
        <p:nvSpPr>
          <p:cNvPr id="134" name="Google Shape;134;p5"/>
          <p:cNvSpPr/>
          <p:nvPr/>
        </p:nvSpPr>
        <p:spPr>
          <a:xfrm>
            <a:off x="7581900" y="1772294"/>
            <a:ext cx="1695450" cy="26605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5" name="Google Shape;135;p5"/>
          <p:cNvSpPr/>
          <p:nvPr/>
        </p:nvSpPr>
        <p:spPr>
          <a:xfrm>
            <a:off x="11353800" y="2038994"/>
            <a:ext cx="647700" cy="26605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6" name="Google Shape;136;p5"/>
          <p:cNvSpPr/>
          <p:nvPr/>
        </p:nvSpPr>
        <p:spPr>
          <a:xfrm>
            <a:off x="8097688" y="6267450"/>
            <a:ext cx="933450" cy="26605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7" name="Google Shape;137;p5"/>
          <p:cNvSpPr/>
          <p:nvPr/>
        </p:nvSpPr>
        <p:spPr>
          <a:xfrm>
            <a:off x="6153150" y="1772294"/>
            <a:ext cx="1238250" cy="483741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1"/>
        <p:cNvGrpSpPr/>
        <p:nvPr/>
      </p:nvGrpSpPr>
      <p:grpSpPr>
        <a:xfrm>
          <a:off x="0" y="0"/>
          <a:ext cx="0" cy="0"/>
          <a:chOff x="0" y="0"/>
          <a:chExt cx="0" cy="0"/>
        </a:xfrm>
      </p:grpSpPr>
      <p:pic>
        <p:nvPicPr>
          <p:cNvPr id="142" name="Google Shape;142;p6"/>
          <p:cNvPicPr preferRelativeResize="0"/>
          <p:nvPr/>
        </p:nvPicPr>
        <p:blipFill rotWithShape="1">
          <a:blip r:embed="rId3">
            <a:alphaModFix/>
          </a:blip>
          <a:srcRect/>
          <a:stretch/>
        </p:blipFill>
        <p:spPr>
          <a:xfrm>
            <a:off x="5246500" y="1727950"/>
            <a:ext cx="6461500" cy="2619375"/>
          </a:xfrm>
          <a:prstGeom prst="rect">
            <a:avLst/>
          </a:prstGeom>
          <a:noFill/>
          <a:ln>
            <a:noFill/>
          </a:ln>
        </p:spPr>
      </p:pic>
      <p:sp>
        <p:nvSpPr>
          <p:cNvPr id="143" name="Google Shape;143;p6"/>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300"/>
              <a:buNone/>
            </a:pPr>
            <a:r>
              <a:rPr lang="en-US" sz="3200">
                <a:solidFill>
                  <a:srgbClr val="586F7C"/>
                </a:solidFill>
                <a:latin typeface="Open Sans"/>
                <a:ea typeface="Open Sans"/>
                <a:cs typeface="Open Sans"/>
                <a:sym typeface="Open Sans"/>
              </a:rPr>
              <a:t>Página de resultados y opciones para compartir</a:t>
            </a:r>
            <a:endParaRPr sz="3200">
              <a:solidFill>
                <a:srgbClr val="586F7C"/>
              </a:solidFill>
              <a:latin typeface="Open Sans"/>
              <a:ea typeface="Open Sans"/>
              <a:cs typeface="Open Sans"/>
              <a:sym typeface="Open Sans"/>
            </a:endParaRPr>
          </a:p>
        </p:txBody>
      </p:sp>
      <p:sp>
        <p:nvSpPr>
          <p:cNvPr id="144" name="Google Shape;144;p6"/>
          <p:cNvSpPr txBox="1">
            <a:spLocks noGrp="1"/>
          </p:cNvSpPr>
          <p:nvPr>
            <p:ph type="body" idx="1"/>
          </p:nvPr>
        </p:nvSpPr>
        <p:spPr>
          <a:xfrm>
            <a:off x="0" y="1565650"/>
            <a:ext cx="5444700" cy="529235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1800">
                <a:solidFill>
                  <a:srgbClr val="3F3F3F"/>
                </a:solidFill>
                <a:latin typeface="Open Sans"/>
                <a:ea typeface="Open Sans"/>
                <a:cs typeface="Open Sans"/>
                <a:sym typeface="Open Sans"/>
              </a:rPr>
              <a:t>Los resultados de búsqueda se pueden mostrar por </a:t>
            </a:r>
            <a:r>
              <a:rPr lang="en-US" sz="1800" b="1">
                <a:solidFill>
                  <a:srgbClr val="3F3F3F"/>
                </a:solidFill>
                <a:latin typeface="Open Sans"/>
                <a:ea typeface="Open Sans"/>
                <a:cs typeface="Open Sans"/>
                <a:sym typeface="Open Sans"/>
              </a:rPr>
              <a:t>Fecha más reciente, Fecha más antigua, Fuente, Autor, Relevancia.</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Esto se hace haciendo clic en el menú desplegable en </a:t>
            </a:r>
            <a:r>
              <a:rPr lang="en-US" sz="1800" b="1">
                <a:solidFill>
                  <a:srgbClr val="3F3F3F"/>
                </a:solidFill>
                <a:latin typeface="Open Sans"/>
                <a:ea typeface="Open Sans"/>
                <a:cs typeface="Open Sans"/>
                <a:sym typeface="Open Sans"/>
              </a:rPr>
              <a:t>Fecha más reciente</a:t>
            </a:r>
            <a:endParaRPr sz="1800" b="1">
              <a:solidFill>
                <a:srgbClr val="3F3F3F"/>
              </a:solidFill>
              <a:latin typeface="Open Sans"/>
              <a:ea typeface="Open Sans"/>
              <a:cs typeface="Open Sans"/>
              <a:sym typeface="Open Sans"/>
            </a:endParaRPr>
          </a:p>
          <a:p>
            <a:pPr marL="457200" lvl="0" indent="-355600" algn="l"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El botón de Opciones de página permite seleccionar la opción de visualización preferida.</a:t>
            </a:r>
            <a:endParaRPr sz="180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1800">
                <a:solidFill>
                  <a:srgbClr val="3F3F3F"/>
                </a:solidFill>
                <a:latin typeface="Open Sans"/>
                <a:ea typeface="Open Sans"/>
                <a:cs typeface="Open Sans"/>
                <a:sym typeface="Open Sans"/>
              </a:rPr>
              <a:t>El botón </a:t>
            </a:r>
            <a:r>
              <a:rPr lang="en-US" sz="1800" b="1">
                <a:solidFill>
                  <a:srgbClr val="3F3F3F"/>
                </a:solidFill>
                <a:latin typeface="Open Sans"/>
                <a:ea typeface="Open Sans"/>
                <a:cs typeface="Open Sans"/>
                <a:sym typeface="Open Sans"/>
              </a:rPr>
              <a:t>Compartir</a:t>
            </a:r>
            <a:r>
              <a:rPr lang="en-US" sz="1800">
                <a:solidFill>
                  <a:srgbClr val="3F3F3F"/>
                </a:solidFill>
                <a:latin typeface="Open Sans"/>
                <a:ea typeface="Open Sans"/>
                <a:cs typeface="Open Sans"/>
                <a:sym typeface="Open Sans"/>
              </a:rPr>
              <a:t> permite guardar los resultados de búsqueda en una </a:t>
            </a:r>
            <a:r>
              <a:rPr lang="en-US" sz="1800" b="1">
                <a:solidFill>
                  <a:srgbClr val="3F3F3F"/>
                </a:solidFill>
                <a:latin typeface="Open Sans"/>
                <a:ea typeface="Open Sans"/>
                <a:cs typeface="Open Sans"/>
                <a:sym typeface="Open Sans"/>
              </a:rPr>
              <a:t>carpeta</a:t>
            </a:r>
            <a:r>
              <a:rPr lang="en-US" sz="1800">
                <a:solidFill>
                  <a:srgbClr val="3F3F3F"/>
                </a:solidFill>
                <a:latin typeface="Open Sans"/>
                <a:ea typeface="Open Sans"/>
                <a:cs typeface="Open Sans"/>
                <a:sym typeface="Open Sans"/>
              </a:rPr>
              <a:t>, </a:t>
            </a:r>
            <a:r>
              <a:rPr lang="en-US" sz="1800" b="1">
                <a:solidFill>
                  <a:srgbClr val="3F3F3F"/>
                </a:solidFill>
                <a:latin typeface="Open Sans"/>
                <a:ea typeface="Open Sans"/>
                <a:cs typeface="Open Sans"/>
                <a:sym typeface="Open Sans"/>
              </a:rPr>
              <a:t>crear alertas </a:t>
            </a:r>
            <a:r>
              <a:rPr lang="en-US" sz="1800">
                <a:solidFill>
                  <a:srgbClr val="3F3F3F"/>
                </a:solidFill>
                <a:latin typeface="Open Sans"/>
                <a:ea typeface="Open Sans"/>
                <a:cs typeface="Open Sans"/>
                <a:sym typeface="Open Sans"/>
              </a:rPr>
              <a:t>y usar  </a:t>
            </a:r>
            <a:r>
              <a:rPr lang="en-US" sz="1800" b="1">
                <a:solidFill>
                  <a:srgbClr val="3F3F3F"/>
                </a:solidFill>
                <a:latin typeface="Open Sans"/>
                <a:ea typeface="Open Sans"/>
                <a:cs typeface="Open Sans"/>
                <a:sym typeface="Open Sans"/>
              </a:rPr>
              <a:t>Enlace permanente </a:t>
            </a:r>
            <a:r>
              <a:rPr lang="en-US" sz="1800" i="1">
                <a:solidFill>
                  <a:srgbClr val="3F3F3F"/>
                </a:solidFill>
                <a:latin typeface="Open Sans"/>
                <a:ea typeface="Open Sans"/>
                <a:cs typeface="Open Sans"/>
                <a:sym typeface="Open Sans"/>
              </a:rPr>
              <a:t>[Permalink</a:t>
            </a:r>
            <a:r>
              <a:rPr lang="en-US" sz="1800" b="1">
                <a:solidFill>
                  <a:srgbClr val="3F3F3F"/>
                </a:solidFill>
                <a:latin typeface="Open Sans"/>
                <a:ea typeface="Open Sans"/>
                <a:cs typeface="Open Sans"/>
                <a:sym typeface="Open Sans"/>
              </a:rPr>
              <a:t>]</a:t>
            </a:r>
            <a:r>
              <a:rPr lang="en-US" sz="1800">
                <a:solidFill>
                  <a:srgbClr val="3F3F3F"/>
                </a:solidFill>
                <a:latin typeface="Open Sans"/>
                <a:ea typeface="Open Sans"/>
                <a:cs typeface="Open Sans"/>
                <a:sym typeface="Open Sans"/>
              </a:rPr>
              <a:t>.</a:t>
            </a:r>
            <a:endParaRPr/>
          </a:p>
          <a:p>
            <a:pPr marL="457200" lvl="0" indent="-381000" algn="l" rtl="0">
              <a:lnSpc>
                <a:spcPct val="100000"/>
              </a:lnSpc>
              <a:spcBef>
                <a:spcPts val="1000"/>
              </a:spcBef>
              <a:spcAft>
                <a:spcPts val="0"/>
              </a:spcAft>
              <a:buClr>
                <a:schemeClr val="dk1"/>
              </a:buClr>
              <a:buSzPts val="2400"/>
              <a:buChar char="●"/>
            </a:pPr>
            <a:r>
              <a:rPr lang="en-US" sz="1800">
                <a:solidFill>
                  <a:srgbClr val="3F3F3F"/>
                </a:solidFill>
                <a:latin typeface="Open Sans"/>
                <a:ea typeface="Open Sans"/>
                <a:cs typeface="Open Sans"/>
                <a:sym typeface="Open Sans"/>
              </a:rPr>
              <a:t>Otra manera de agregar citas a la carpeta es hacer clic en el ícono + [agregar a la carpeta]</a:t>
            </a:r>
            <a:endParaRPr>
              <a:solidFill>
                <a:srgbClr val="3F3F3F"/>
              </a:solidFill>
            </a:endParaRPr>
          </a:p>
        </p:txBody>
      </p:sp>
      <p:cxnSp>
        <p:nvCxnSpPr>
          <p:cNvPr id="145" name="Google Shape;145;p6"/>
          <p:cNvCxnSpPr/>
          <p:nvPr/>
        </p:nvCxnSpPr>
        <p:spPr>
          <a:xfrm>
            <a:off x="4655950" y="2356600"/>
            <a:ext cx="4474500" cy="501600"/>
          </a:xfrm>
          <a:prstGeom prst="straightConnector1">
            <a:avLst/>
          </a:prstGeom>
          <a:noFill/>
          <a:ln w="28575" cap="flat" cmpd="sng">
            <a:solidFill>
              <a:srgbClr val="93C47D"/>
            </a:solidFill>
            <a:prstDash val="solid"/>
            <a:round/>
            <a:headEnd type="none" w="sm" len="sm"/>
            <a:tailEnd type="triangle" w="med" len="med"/>
          </a:ln>
        </p:spPr>
      </p:cxnSp>
      <p:pic>
        <p:nvPicPr>
          <p:cNvPr id="146" name="Google Shape;146;p6"/>
          <p:cNvPicPr preferRelativeResize="0"/>
          <p:nvPr/>
        </p:nvPicPr>
        <p:blipFill rotWithShape="1">
          <a:blip r:embed="rId4">
            <a:alphaModFix/>
          </a:blip>
          <a:srcRect/>
          <a:stretch/>
        </p:blipFill>
        <p:spPr>
          <a:xfrm>
            <a:off x="10077451" y="1802538"/>
            <a:ext cx="2028824" cy="4124325"/>
          </a:xfrm>
          <a:prstGeom prst="rect">
            <a:avLst/>
          </a:prstGeom>
          <a:noFill/>
          <a:ln>
            <a:noFill/>
          </a:ln>
        </p:spPr>
      </p:pic>
      <p:pic>
        <p:nvPicPr>
          <p:cNvPr id="147" name="Google Shape;147;p6"/>
          <p:cNvPicPr preferRelativeResize="0"/>
          <p:nvPr/>
        </p:nvPicPr>
        <p:blipFill rotWithShape="1">
          <a:blip r:embed="rId5">
            <a:alphaModFix/>
          </a:blip>
          <a:srcRect/>
          <a:stretch/>
        </p:blipFill>
        <p:spPr>
          <a:xfrm>
            <a:off x="5298687" y="5719488"/>
            <a:ext cx="642937" cy="85226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4665</Words>
  <Application>Microsoft Office PowerPoint</Application>
  <PresentationFormat>Widescreen</PresentationFormat>
  <Paragraphs>328</Paragraphs>
  <Slides>56</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Open Sans</vt:lpstr>
      <vt:lpstr>Trebuchet MS</vt:lpstr>
      <vt:lpstr>Calibri</vt:lpstr>
      <vt:lpstr>Gill Sans</vt:lpstr>
      <vt:lpstr>Arial</vt:lpstr>
      <vt:lpstr>Simple Light</vt:lpstr>
      <vt:lpstr>Recursos específicos adicionales</vt:lpstr>
      <vt:lpstr>Esquema</vt:lpstr>
      <vt:lpstr>Objetivos de aprendizaje</vt:lpstr>
      <vt:lpstr>Introducción</vt:lpstr>
      <vt:lpstr>Environmental Index</vt:lpstr>
      <vt:lpstr>Acceso al Environmental Index desde el Portal Unificado de Contenidos de R4L</vt:lpstr>
      <vt:lpstr>Búsqueda en Environmental Index</vt:lpstr>
      <vt:lpstr>Environmental Index: página de resultados de búsqueda</vt:lpstr>
      <vt:lpstr>Página de resultados y opciones para compartir</vt:lpstr>
      <vt:lpstr>Environmental Index: vista de carpeta</vt:lpstr>
      <vt:lpstr>Vista del contenido de la carpeta</vt:lpstr>
      <vt:lpstr>Crear una cuenta en EBSCOhost</vt:lpstr>
      <vt:lpstr>Acceso a artículos de texto completo</vt:lpstr>
      <vt:lpstr>Página de Research4Life que muestra los enlaces al texto completo</vt:lpstr>
      <vt:lpstr>Environment Index: Historial de búsqueda</vt:lpstr>
      <vt:lpstr>Environmental Science Collection </vt:lpstr>
      <vt:lpstr>Acceso a Environmental Science Collection desde el Portal Unificado de Research4Life</vt:lpstr>
      <vt:lpstr>Environmental Science Collection</vt:lpstr>
      <vt:lpstr>Environmental Science Collection: búsqueda</vt:lpstr>
      <vt:lpstr>Searching Environmental Science Collection (continuación)</vt:lpstr>
      <vt:lpstr>Resultados de búsqueda</vt:lpstr>
      <vt:lpstr>Environmental Science Collection: descargar textos completos</vt:lpstr>
      <vt:lpstr>Funciones de Citar y correo</vt:lpstr>
      <vt:lpstr>Crear una cuenta My Research en ProQuest</vt:lpstr>
      <vt:lpstr>Búsqueda avanzada</vt:lpstr>
      <vt:lpstr>¿Qué es una búsqueda en “Línea de comando”?</vt:lpstr>
      <vt:lpstr>Búsqueda por comandos</vt:lpstr>
      <vt:lpstr>Línea de comando: resultados de búsqueda</vt:lpstr>
      <vt:lpstr>Meteorological Monographs </vt:lpstr>
      <vt:lpstr>Acceso a Meteorological Monographs desde el Portal Unificado de R4L</vt:lpstr>
      <vt:lpstr>Meteorological Monographs (Publicaciones AMS)</vt:lpstr>
      <vt:lpstr>Meteorological Monographs  </vt:lpstr>
      <vt:lpstr>Meteorological Monographs: búsqueda</vt:lpstr>
      <vt:lpstr>Meteorological Monographs:  búsqueda avanzada</vt:lpstr>
      <vt:lpstr>Meteorological Monographs: resultados de búsqueda</vt:lpstr>
      <vt:lpstr>Opciones de guardar y correo</vt:lpstr>
      <vt:lpstr>Acceso a revistas individuales</vt:lpstr>
      <vt:lpstr>Navegar por las revistas de AMS</vt:lpstr>
      <vt:lpstr>American Meteorological Society: crear una cuenta</vt:lpstr>
      <vt:lpstr>American Meteorological Society: crear una cuenta (continuación)</vt:lpstr>
      <vt:lpstr>Recursos de Internet (Bases de datos y Portales) en Medio Ambiente</vt:lpstr>
      <vt:lpstr>Centre for International Earth Science Information Network</vt:lpstr>
      <vt:lpstr>Centre for International Earth Science Information Network (continuación)</vt:lpstr>
      <vt:lpstr>ECOLEX</vt:lpstr>
      <vt:lpstr>ECOLEX (continuación)</vt:lpstr>
      <vt:lpstr>United Nations Environment Programme repositorio de documentos </vt:lpstr>
      <vt:lpstr>United Nations Environment Programme document repository cont. </vt:lpstr>
      <vt:lpstr>United Nations Environment Programme: World Environment Situation Room</vt:lpstr>
      <vt:lpstr>United Nations Environment Programme: World Environment Situation Room (continuación)</vt:lpstr>
      <vt:lpstr>World Environmental Organization (World Org)</vt:lpstr>
      <vt:lpstr>World Environmental (World Org) cont.</vt:lpstr>
      <vt:lpstr>Guías de investigación de la Biblioteca de la Universidad de Yale</vt:lpstr>
      <vt:lpstr>Guías de investigación de la Biblioteca de la Universidad de Yale (continuación)</vt:lpstr>
      <vt:lpstr>Síntesis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 específicos adicionales</dc:title>
  <dc:creator>Marcia Mabhula</dc:creator>
  <cp:lastModifiedBy>Marcia Mabhula</cp:lastModifiedBy>
  <cp:revision>6</cp:revision>
  <dcterms:created xsi:type="dcterms:W3CDTF">2020-02-14T15:04:15Z</dcterms:created>
  <dcterms:modified xsi:type="dcterms:W3CDTF">2023-04-13T08:05:16Z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5CEB015B-9486-48DA-BFF0-FD73787743BB</vt:lpwstr>
  </property>
  <property fmtid="{D5CDD505-2E9C-101B-9397-08002B2CF9AE}" pid="6" name="ArticulateProjectFull">
    <vt:lpwstr>C:\Users\Client\Documents\Research4life F2F materials 2021\20210621_M4_L4.3EN.Environment.ppta</vt:lpwstr>
  </property>
</Properties>
</file>