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Lu4JEQFM2GGeLpVvV1htJH5Dmm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or Trillo" initials="" lastIdx="13" clrIdx="0"/>
  <p:cmAuthor id="1" name="Gaby Caro" initials="G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97" autoAdjust="0"/>
  </p:normalViewPr>
  <p:slideViewPr>
    <p:cSldViewPr snapToGrid="0">
      <p:cViewPr varScale="1">
        <p:scale>
          <a:sx n="68" d="100"/>
          <a:sy n="68" d="100"/>
        </p:scale>
        <p:origin x="123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6291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0" name="Google Shape;14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29bd93e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829bd93e0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61" name="Google Shape;161;g829bd93e0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68" name="Google Shape;16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75" name="Google Shape;17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rPr lang="en-US"/>
              <a:t>Las citas breves y directas deben ir entre comillas. Las citas directas largas (también llamadas citas en bloque) no solo se encierran entre comillas, sino que se separan del resto del texto, a menudo con sangría y en un tamaño de fuente más pequeño.</a:t>
            </a:r>
            <a:endParaRPr/>
          </a:p>
        </p:txBody>
      </p:sp>
      <p:sp>
        <p:nvSpPr>
          <p:cNvPr id="189" name="Google Shape;18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96" name="Google Shape;19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El </a:t>
            </a:r>
            <a:r>
              <a:rPr lang="en-US" b="1"/>
              <a:t>Purdue University Online Writing Lab </a:t>
            </a:r>
            <a:r>
              <a:rPr lang="en-US"/>
              <a:t>proporciona una comparación de MLA, APA y CMOS en un gráfico que muestra el uso específico de cada estilo con ejemplos.</a:t>
            </a:r>
            <a:endParaRPr/>
          </a:p>
        </p:txBody>
      </p:sp>
      <p:sp>
        <p:nvSpPr>
          <p:cNvPr id="203" name="Google Shape;20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/>
              <a:t>Más información sobre cómo usar Zotero en este enlace: https://www.research4life.org/es/capacitacion/authors-hub/</a:t>
            </a:r>
            <a:endParaRPr/>
          </a:p>
        </p:txBody>
      </p:sp>
      <p:sp>
        <p:nvSpPr>
          <p:cNvPr id="224" name="Google Shape;22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33" name="Google Shape;23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utilizar</a:t>
            </a:r>
            <a:r>
              <a:rPr lang="en-US" dirty="0"/>
              <a:t> </a:t>
            </a:r>
            <a:r>
              <a:rPr lang="en-US" dirty="0" err="1"/>
              <a:t>Mendeley</a:t>
            </a:r>
            <a:r>
              <a:rPr lang="en-US" dirty="0"/>
              <a:t> – </a:t>
            </a:r>
            <a:r>
              <a:rPr lang="en-US" dirty="0" err="1"/>
              <a:t>Ir</a:t>
            </a:r>
            <a:r>
              <a:rPr lang="en-US" dirty="0"/>
              <a:t> a https://www.research4life.org/es/capacitacion/authors-hub/</a:t>
            </a:r>
            <a:endParaRPr dirty="0"/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240" name="Google Shape;24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49" name="Google Shape;249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a88895325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a8889532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27b3dbef2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727b3dbef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/>
              <a:t>Esta lección se centra en cómo y cuándo reconocer y atribuir el trabajo original de otros.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/>
              <a:t>Los alumnos aprenden sobre diferentes tipos y estilos de citas, así como, familiarizarse con los softwares de gestión de referencias.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89" name="Google Shape;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/>
              <a:t>Al escribir una tarea de investigación, una tesis u otro tipo de trabajo escrito, debe incorporar información, ideas y argumentos que ya han sido articulados por otros.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/>
              <a:t>Cada vez que recurra a un trabajo previamente publicado de esta manera, debe citar la fuente.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/>
              <a:t>Cualquier información que no sea de su propia creación y que no sea de "conocimiento común" debe reconocerse con una cita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/>
              <a:t>El conocimiento común se refiere a la información que la persona promedio aceptaría como confiable sin tener que buscarla, pero si tiene dudas, siempre cite la fuente.</a:t>
            </a:r>
            <a:endParaRPr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05" name="Google Shape;10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/>
              <a:t>La forma en que debe escribir la cita en el texto y las referencias en la lista está determinada por los estilos de cita elegidos.</a:t>
            </a: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27b3dbef2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referencia entre paréntesis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también se conoce como autor-fecha o referencia de Harvard. Los sistemas entre paréntesis también pueden implicar numeración en la que las citas en el texto constan de un número y las referencias se enumeran en orden numérico en la bibliografía al final del documento.</a:t>
            </a:r>
            <a:endParaRPr b="0"/>
          </a:p>
        </p:txBody>
      </p:sp>
      <p:sp>
        <p:nvSpPr>
          <p:cNvPr id="121" name="Google Shape;121;g727b3dbef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119cced83_0_5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7119cced83_0_5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7119cced83_0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g7119cced83_0_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7435" y="0"/>
            <a:ext cx="7544565" cy="244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19cced83_0_9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g7119cced83_0_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19cced83_0_9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g7119cced83_0_9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7119cced83_0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19cced83_0_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7119cced83_0_99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7119cced83_0_9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g7119cced83_0_99"/>
          <p:cNvSpPr txBox="1">
            <a:spLocks noGrp="1"/>
          </p:cNvSpPr>
          <p:nvPr>
            <p:ph type="dt" idx="10"/>
          </p:nvPr>
        </p:nvSpPr>
        <p:spPr>
          <a:xfrm>
            <a:off x="9357855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7119cced83_0_9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g7119cced83_0_9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g7119cced83_0_99"/>
          <p:cNvSpPr/>
          <p:nvPr/>
        </p:nvSpPr>
        <p:spPr>
          <a:xfrm>
            <a:off x="5732813" y="1604188"/>
            <a:ext cx="2900100" cy="69600"/>
          </a:xfrm>
          <a:prstGeom prst="rect">
            <a:avLst/>
          </a:prstGeom>
          <a:solidFill>
            <a:srgbClr val="4EB7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7119cced83_0_99"/>
          <p:cNvSpPr/>
          <p:nvPr/>
        </p:nvSpPr>
        <p:spPr>
          <a:xfrm>
            <a:off x="0" y="1604187"/>
            <a:ext cx="2704011" cy="69509"/>
          </a:xfrm>
          <a:prstGeom prst="rect">
            <a:avLst/>
          </a:prstGeom>
          <a:solidFill>
            <a:srgbClr val="F49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7119cced83_0_99"/>
          <p:cNvSpPr/>
          <p:nvPr/>
        </p:nvSpPr>
        <p:spPr>
          <a:xfrm rot="10800000" flipH="1">
            <a:off x="2704011" y="1604187"/>
            <a:ext cx="3028802" cy="69509"/>
          </a:xfrm>
          <a:prstGeom prst="rect">
            <a:avLst/>
          </a:prstGeom>
          <a:solidFill>
            <a:srgbClr val="154A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g7119cced83_0_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0126" y="134938"/>
            <a:ext cx="4391874" cy="160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119cced83_0_6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g7119cced83_0_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119cced83_0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7119cced83_0_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g7119cced83_0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7119cced83_0_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7119cced83_0_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g7119cced83_0_6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g7119cced83_0_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119cced83_0_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7119cced83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7119cced83_0_7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5" name="Google Shape;45;g7119cced83_0_7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g7119cced83_0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119cced83_0_8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9" name="Google Shape;49;g7119cced83_0_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19cced83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7119cced83_0_8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g7119cced83_0_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g7119cced83_0_8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7119cced83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119cced83_0_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7119cced83_0_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7119cced83_0_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deed.es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otero.org/" TargetMode="External"/><Relationship Id="rId3" Type="http://schemas.openxmlformats.org/officeDocument/2006/relationships/hyperlink" Target="https://www.research4life.org/es/capacitacion/authors-hub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otero.org/support/" TargetMode="External"/><Relationship Id="rId5" Type="http://schemas.openxmlformats.org/officeDocument/2006/relationships/hyperlink" Target="https://www.zotero.org/download/" TargetMode="External"/><Relationship Id="rId4" Type="http://schemas.openxmlformats.org/officeDocument/2006/relationships/hyperlink" Target="http://www.zotero.org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mendeley.com/" TargetMode="External"/><Relationship Id="rId7" Type="http://schemas.openxmlformats.org/officeDocument/2006/relationships/hyperlink" Target="https://www.youtube.com/c/mendele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ull" TargetMode="External"/><Relationship Id="rId5" Type="http://schemas.openxmlformats.org/officeDocument/2006/relationships/hyperlink" Target="https://mendeley.com/guides" TargetMode="External"/><Relationship Id="rId4" Type="http://schemas.openxmlformats.org/officeDocument/2006/relationships/hyperlink" Target="https://www.mendeley.com/download-mendeley-desktop/" TargetMode="External"/><Relationship Id="rId9" Type="http://schemas.openxmlformats.org/officeDocument/2006/relationships/hyperlink" Target="https://www.mendeley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library.wur.nl/infoboard/module_3/a001_citing_and_referencing_summarising.html" TargetMode="External"/><Relationship Id="rId3" Type="http://schemas.openxmlformats.org/officeDocument/2006/relationships/hyperlink" Target="https://owl.purdue.edu/owl/research_and_citation/using_research/quoting_paraphrasing_and_summarizing/index.html" TargetMode="External"/><Relationship Id="rId7" Type="http://schemas.openxmlformats.org/officeDocument/2006/relationships/hyperlink" Target="https://library.wur.nl/infoboard/module_3/a001_citing_and_referencing_paraphrasing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wur.nl/infoboard/module_3/a001_citing_and_referencing_why_cite_.html" TargetMode="External"/><Relationship Id="rId5" Type="http://schemas.openxmlformats.org/officeDocument/2006/relationships/hyperlink" Target="https://library.wur.nl/infoboard/module_3/a001_citing_and_referencing_common_knowledge.html" TargetMode="External"/><Relationship Id="rId4" Type="http://schemas.openxmlformats.org/officeDocument/2006/relationships/hyperlink" Target="https://owl.purdue.edu/owl/research_and_citation/using_research/documents/20191212CitationChart.pdf" TargetMode="External"/><Relationship Id="rId9" Type="http://schemas.openxmlformats.org/officeDocument/2006/relationships/hyperlink" Target="https://library.wur.nl/infoboard/module_3/a001_citing_and_referencing_quoting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4l@research4life.o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earch4life.org/e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r4l@research4life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subTitle" idx="1"/>
          </p:nvPr>
        </p:nvSpPr>
        <p:spPr>
          <a:xfrm>
            <a:off x="0" y="4029769"/>
            <a:ext cx="12192000" cy="142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s-ES" sz="3500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Citas</a:t>
            </a:r>
            <a:r>
              <a:rPr lang="es-ES" sz="3500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, gestión de referencias y herramientas de colaboración</a:t>
            </a:r>
          </a:p>
        </p:txBody>
      </p:sp>
      <p:sp>
        <p:nvSpPr>
          <p:cNvPr id="70" name="Google Shape;70;p38"/>
          <p:cNvSpPr txBox="1">
            <a:spLocks noGrp="1"/>
          </p:cNvSpPr>
          <p:nvPr>
            <p:ph type="ctrTitle"/>
          </p:nvPr>
        </p:nvSpPr>
        <p:spPr>
          <a:xfrm>
            <a:off x="-2" y="2036456"/>
            <a:ext cx="121920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500" b="1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Descubrimiento y reutilización de bibliografía académica</a:t>
            </a:r>
            <a:endParaRPr sz="3500" b="1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38"/>
          <p:cNvSpPr txBox="1"/>
          <p:nvPr/>
        </p:nvSpPr>
        <p:spPr>
          <a:xfrm>
            <a:off x="-2" y="5606084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colaboración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público-privada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cinco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colecciones</a:t>
            </a:r>
            <a:r>
              <a:rPr lang="en-US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684" y="6148180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8285" y="6207625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6690" y="6118184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15122" y="618119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38199" y="6141339"/>
            <a:ext cx="1523874" cy="64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147957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Pasos a seguir al citar, resumir y parafrasear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3" name="Google Shape;143;p8"/>
          <p:cNvGrpSpPr/>
          <p:nvPr/>
        </p:nvGrpSpPr>
        <p:grpSpPr>
          <a:xfrm>
            <a:off x="587828" y="2122714"/>
            <a:ext cx="10776856" cy="4033156"/>
            <a:chOff x="0" y="0"/>
            <a:chExt cx="10776856" cy="4033156"/>
          </a:xfrm>
        </p:grpSpPr>
        <p:sp>
          <p:nvSpPr>
            <p:cNvPr id="144" name="Google Shape;144;p8"/>
            <p:cNvSpPr/>
            <p:nvPr/>
          </p:nvSpPr>
          <p:spPr>
            <a:xfrm>
              <a:off x="0" y="0"/>
              <a:ext cx="8621485" cy="887294"/>
            </a:xfrm>
            <a:prstGeom prst="roundRect">
              <a:avLst>
                <a:gd name="adj" fmla="val 10000"/>
              </a:avLst>
            </a:prstGeom>
            <a:solidFill>
              <a:srgbClr val="586F7C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529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8"/>
            <p:cNvSpPr txBox="1"/>
            <p:nvPr/>
          </p:nvSpPr>
          <p:spPr>
            <a:xfrm>
              <a:off x="25988" y="25988"/>
              <a:ext cx="8148523" cy="835318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Leer todo el texto, marcando los puntos clave y las ideas principales</a:t>
              </a:r>
              <a:endPara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22049" y="1048620"/>
              <a:ext cx="8621485" cy="887294"/>
            </a:xfrm>
            <a:prstGeom prst="roundRect">
              <a:avLst>
                <a:gd name="adj" fmla="val 10000"/>
              </a:avLst>
            </a:prstGeom>
            <a:solidFill>
              <a:srgbClr val="51B948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529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 txBox="1"/>
            <p:nvPr/>
          </p:nvSpPr>
          <p:spPr>
            <a:xfrm>
              <a:off x="748037" y="1074608"/>
              <a:ext cx="7270718" cy="835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Resumir con sus propias palabras la idea más importante del documento</a:t>
              </a:r>
              <a:endPara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1433321" y="2097241"/>
              <a:ext cx="8621485" cy="887294"/>
            </a:xfrm>
            <a:prstGeom prst="roundRect">
              <a:avLst>
                <a:gd name="adj" fmla="val 10000"/>
              </a:avLst>
            </a:prstGeom>
            <a:solidFill>
              <a:srgbClr val="00489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529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 txBox="1"/>
            <p:nvPr/>
          </p:nvSpPr>
          <p:spPr>
            <a:xfrm>
              <a:off x="1459309" y="2123229"/>
              <a:ext cx="7595854" cy="835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Parafrasear los argumentos complementarios  más importantes que aparecen en el documento</a:t>
              </a:r>
              <a:endPara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2155371" y="3145862"/>
              <a:ext cx="8621485" cy="887294"/>
            </a:xfrm>
            <a:prstGeom prst="roundRect">
              <a:avLst>
                <a:gd name="adj" fmla="val 10000"/>
              </a:avLst>
            </a:prstGeom>
            <a:solidFill>
              <a:srgbClr val="F8981D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529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8"/>
            <p:cNvSpPr txBox="1"/>
            <p:nvPr/>
          </p:nvSpPr>
          <p:spPr>
            <a:xfrm>
              <a:off x="2181358" y="3171850"/>
              <a:ext cx="7743681" cy="835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Considerar las palabras, expresiones o fragmentos breves que se deben citar literalmente</a:t>
              </a:r>
              <a:endPara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044744" y="679586"/>
              <a:ext cx="576741" cy="57674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586F7C">
                <a:alpha val="87450"/>
              </a:srgbClr>
            </a:solidFill>
            <a:ln w="25400" cap="flat" cmpd="sng">
              <a:solidFill>
                <a:srgbClr val="D5DBDD">
                  <a:alpha val="8745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8"/>
            <p:cNvSpPr txBox="1"/>
            <p:nvPr/>
          </p:nvSpPr>
          <p:spPr>
            <a:xfrm>
              <a:off x="8174511" y="679586"/>
              <a:ext cx="317207" cy="43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766793" y="1728207"/>
              <a:ext cx="576741" cy="57674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51B948">
                <a:alpha val="87450"/>
              </a:srgbClr>
            </a:solidFill>
            <a:ln w="25400" cap="flat" cmpd="sng">
              <a:solidFill>
                <a:srgbClr val="D1EFCD">
                  <a:alpha val="8745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8"/>
            <p:cNvSpPr txBox="1"/>
            <p:nvPr/>
          </p:nvSpPr>
          <p:spPr>
            <a:xfrm>
              <a:off x="8896560" y="1728207"/>
              <a:ext cx="317207" cy="43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9478066" y="2776828"/>
              <a:ext cx="576741" cy="57674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4890">
                <a:alpha val="87450"/>
              </a:srgbClr>
            </a:solidFill>
            <a:ln w="25400" cap="flat" cmpd="sng">
              <a:solidFill>
                <a:srgbClr val="FEDECB">
                  <a:alpha val="8745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8"/>
            <p:cNvSpPr txBox="1"/>
            <p:nvPr/>
          </p:nvSpPr>
          <p:spPr>
            <a:xfrm>
              <a:off x="9607833" y="2776828"/>
              <a:ext cx="317207" cy="43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29bd93e03_0_0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Parafrasear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g829bd93e03_0_0"/>
          <p:cNvSpPr txBox="1">
            <a:spLocks noGrp="1"/>
          </p:cNvSpPr>
          <p:nvPr>
            <p:ph type="body" idx="1"/>
          </p:nvPr>
        </p:nvSpPr>
        <p:spPr>
          <a:xfrm>
            <a:off x="337421" y="1863345"/>
            <a:ext cx="9613800" cy="468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Parafrasear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consiste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poner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las palabras del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autor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nuestras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propias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palabras. El material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parafraseado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suele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más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corto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que el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pasaje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original.</a:t>
            </a:r>
            <a:endParaRPr dirty="0"/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Conviene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parafrasear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cuando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desea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dirty="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Evitar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uso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excesivo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citas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literales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2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55600" algn="l" rtl="0">
              <a:lnSpc>
                <a:spcPct val="15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Usar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propia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voz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presentar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información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2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Ejemplo de paráfrasis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10"/>
          <p:cNvSpPr txBox="1">
            <a:spLocks noGrp="1"/>
          </p:cNvSpPr>
          <p:nvPr>
            <p:ph type="body" idx="1"/>
          </p:nvPr>
        </p:nvSpPr>
        <p:spPr>
          <a:xfrm>
            <a:off x="342895" y="1845125"/>
            <a:ext cx="11234061" cy="460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 original</a:t>
            </a: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“No existe en la naturaleza nada similar a los sueros y vacunas para la protección del ganado. Es cierto que pueden encontrarse toda clase de enfermedades entre las plantas y los animales de la selva, pero nunca alcanzan grandes proporciones. La idea es que tanto las plantas como los animales pueden perfectamente protegerse a sí mismos, aun cuando aparecen parásitos en su medio”.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Fuente: Howard, A. (1940): </a:t>
            </a:r>
            <a:r>
              <a:rPr lang="en-US" sz="22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 testamento agrícola</a:t>
            </a: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Prensa Universitaria; </a:t>
            </a:r>
            <a:b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Santiago de Chile. pp. 20-21. </a:t>
            </a:r>
            <a:endParaRPr sz="20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2200"/>
              <a:buNone/>
            </a:pPr>
            <a:r>
              <a:rPr lang="en-US" sz="2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Paráfrasis:</a:t>
            </a: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Howard (1940: p. 20) reconoce que las plantas y los animales sufren enfermedades en la naturaleza, pero nunca a gran escala. Las plantas y los animales generan sus propios mecanismos de defensa contra los patógenos.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Resumen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1"/>
          </p:nvPr>
        </p:nvSpPr>
        <p:spPr>
          <a:xfrm>
            <a:off x="224553" y="1664330"/>
            <a:ext cx="11352403" cy="491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Resumir es reformular la idea o ideas principales en sus propias palabras, incluyendo solo los puntos más importantes. También en este caso, hay que atribuir las ideas resumidas a la fuente original: </a:t>
            </a:r>
            <a:endParaRPr/>
          </a:p>
          <a:p>
            <a:pPr marL="469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 resumen es mucho más corto que el original y ofrece una visión general del tema.</a:t>
            </a:r>
            <a:endParaRPr/>
          </a:p>
          <a:p>
            <a:pPr marL="469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Conviene resumir cuando se desea: </a:t>
            </a:r>
            <a:endParaRPr sz="2200"/>
          </a:p>
          <a:p>
            <a:pPr marL="92710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dar a conocer los antecedentes u ofrecer un panorama general de un tema;</a:t>
            </a:r>
            <a:endParaRPr sz="2100"/>
          </a:p>
          <a:p>
            <a:pPr marL="92710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describir el estado del conocimiento sobre un tema (de varias fuentes);</a:t>
            </a:r>
            <a:endParaRPr sz="2100"/>
          </a:p>
          <a:p>
            <a:pPr marL="92710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○"/>
            </a:pPr>
            <a:r>
              <a:rPr lang="en-US" sz="2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determinar las ideas principales de una única fuente.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Ejemplo de resumen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14"/>
          <p:cNvSpPr txBox="1">
            <a:spLocks noGrp="1"/>
          </p:cNvSpPr>
          <p:nvPr>
            <p:ph type="body" idx="1"/>
          </p:nvPr>
        </p:nvSpPr>
        <p:spPr>
          <a:xfrm>
            <a:off x="517034" y="2108272"/>
            <a:ext cx="10733351" cy="365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Texto original:</a:t>
            </a: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“La idea es que tanto las plantas como los animales pueden perfectamente protegerse a sí mismos, aun cuando aparecen parásitos en su medio. La norma de la Naturaleza es vivir y dejar vivir”.</a:t>
            </a:r>
            <a:endParaRPr/>
          </a:p>
          <a:p>
            <a:pPr marL="762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Fuente: Howard, A. (1940): </a:t>
            </a:r>
            <a:r>
              <a:rPr lang="en-US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 testamento agrícola</a:t>
            </a: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Prensa Universitaria; Santiago de Chile. pp. 20-21. </a:t>
            </a:r>
            <a:endParaRPr>
              <a:solidFill>
                <a:schemeClr val="dk1"/>
              </a:solidFill>
            </a:endParaRPr>
          </a:p>
          <a:p>
            <a:pPr marL="762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SzPts val="2400"/>
              <a:buNone/>
            </a:pPr>
            <a:r>
              <a:rPr lang="en-US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Resumen:</a:t>
            </a: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El concepto fundamental de la agricultura orgánica formulado por Howard (1940) también incluye la idea de la autorregulación de la naturaleza.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Cita literal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15"/>
          <p:cNvSpPr txBox="1">
            <a:spLocks noGrp="1"/>
          </p:cNvSpPr>
          <p:nvPr>
            <p:ph type="body" idx="1"/>
          </p:nvPr>
        </p:nvSpPr>
        <p:spPr>
          <a:xfrm>
            <a:off x="190464" y="1732713"/>
            <a:ext cx="11223208" cy="499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cita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literal son las palabras exactas de un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autor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copiadas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directamente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fuente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 palabra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palabra y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deben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atribuirse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al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autor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original. 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cita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debe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incluir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número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página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otros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datos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sobre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ubicación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precisa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cita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Utilizar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cita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literal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cuando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desea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agregar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peso de las palabras de un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autor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al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argumento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presentado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expresar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desacuerdo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con 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tesis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de un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autor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destacar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expresiones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fragmentos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de especial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viveza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elocuencia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comparar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contrastar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puntos de vista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diferentes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mencionar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las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investigaciones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realizadas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antes del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trabajo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expuesto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200" dirty="0">
              <a:solidFill>
                <a:schemeClr val="tx1">
                  <a:lumMod val="85000"/>
                  <a:lumOff val="1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0" y="439761"/>
            <a:ext cx="799446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Ejemplo de cita literal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16"/>
          <p:cNvSpPr txBox="1">
            <a:spLocks noGrp="1"/>
          </p:cNvSpPr>
          <p:nvPr>
            <p:ph type="body" idx="1"/>
          </p:nvPr>
        </p:nvSpPr>
        <p:spPr>
          <a:xfrm>
            <a:off x="244928" y="1972841"/>
            <a:ext cx="11299371" cy="4689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Ejemplo de citar literal corta</a:t>
            </a: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>
              <a:solidFill>
                <a:srgbClr val="3F3F3F"/>
              </a:solidFill>
            </a:endParaRPr>
          </a:p>
          <a:p>
            <a:pPr marL="1270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Según Howard (1940) en la naturaleza, la "regla en estos asuntos es vivir y dejar vivir" (p.4).</a:t>
            </a:r>
            <a:endParaRPr/>
          </a:p>
          <a:p>
            <a:pPr marL="1270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Ejemplo de cita literal en bloque</a:t>
            </a: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>
              <a:solidFill>
                <a:srgbClr val="3F3F3F"/>
              </a:solidFill>
            </a:endParaRPr>
          </a:p>
          <a:p>
            <a:pPr marL="1270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Howard (1940) explica un concepto fundamental de la agricultura orgánica. Este concepto también incluye la idea de la autorregulación en la naturaleza:</a:t>
            </a:r>
            <a:endParaRPr/>
          </a:p>
          <a:p>
            <a:pPr marL="584200" lvl="1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“La naturaleza nunca estimó necesario inventar nada parecido a la bomba pulverizadora ni a la pulverización con veneno para controlar las pestes de insectos y hongos. No existe en la naturaleza nada similar a los sueros y vacunas para la protección del ganado”. (Howard, 1940: p. 20).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13816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Estilos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citas</a:t>
            </a:r>
            <a:endParaRPr dirty="0">
              <a:solidFill>
                <a:srgbClr val="004890"/>
              </a:solidFill>
              <a:highlight>
                <a:schemeClr val="accent6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0" y="1698171"/>
            <a:ext cx="11495314" cy="515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0375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usan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distintos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estilos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según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disciplina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460375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Consultar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bibliotecario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(a) de la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institución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qué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estilo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herramientas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preciso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utilizar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460375" lvl="0" indent="-34290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estilos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bibliográficos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más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utilizados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son:</a:t>
            </a:r>
            <a:endParaRPr dirty="0"/>
          </a:p>
          <a:p>
            <a:pPr marL="917575" lvl="1" indent="-34290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50"/>
              <a:buChar char="○"/>
            </a:pP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Estilo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MLA,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publicado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 Modern Language Association of America.</a:t>
            </a:r>
            <a:endParaRPr dirty="0"/>
          </a:p>
          <a:p>
            <a:pPr marL="917575" lvl="1" indent="-34290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50"/>
              <a:buChar char="○"/>
            </a:pP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Estilo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APA,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publicado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 American Psychological Association.</a:t>
            </a:r>
            <a:endParaRPr dirty="0"/>
          </a:p>
          <a:p>
            <a:pPr marL="917575" lvl="1" indent="-342900" algn="just" rtl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>
                <a:schemeClr val="dk1"/>
              </a:buClr>
              <a:buSzPts val="1850"/>
              <a:buChar char="○"/>
            </a:pP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Estilo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CMOS,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publicado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University of Chicago Press.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13816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096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Herramientas de gestión de referencias bibliográficas</a:t>
            </a:r>
            <a:endParaRPr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20"/>
          <p:cNvSpPr txBox="1">
            <a:spLocks noGrp="1"/>
          </p:cNvSpPr>
          <p:nvPr>
            <p:ph type="body" idx="1"/>
          </p:nvPr>
        </p:nvSpPr>
        <p:spPr>
          <a:xfrm>
            <a:off x="310244" y="1765371"/>
            <a:ext cx="10548257" cy="457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0375" lvl="0" indent="-342900" algn="just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50"/>
              <a:buChar char="●"/>
            </a:pPr>
            <a:r>
              <a:rPr lang="en-US" sz="22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Las </a:t>
            </a:r>
            <a:r>
              <a:rPr lang="en-US" sz="22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herramientas</a:t>
            </a:r>
            <a:r>
              <a:rPr lang="en-US" sz="22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gestión</a:t>
            </a:r>
            <a:r>
              <a:rPr lang="en-US" sz="22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referencias</a:t>
            </a:r>
            <a:r>
              <a:rPr lang="en-US" sz="22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ayudan</a:t>
            </a:r>
            <a:r>
              <a:rPr lang="en-US" sz="22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2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2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usuarios</a:t>
            </a:r>
            <a:r>
              <a:rPr lang="en-US" sz="22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2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crear</a:t>
            </a:r>
            <a:r>
              <a:rPr lang="en-US" sz="22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gestionar</a:t>
            </a:r>
            <a:r>
              <a:rPr lang="en-US" sz="22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listas</a:t>
            </a:r>
            <a:r>
              <a:rPr lang="en-US" sz="22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referencias</a:t>
            </a:r>
            <a:r>
              <a:rPr lang="en-US" sz="22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2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proyectos</a:t>
            </a:r>
            <a:r>
              <a:rPr lang="en-US" sz="22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artículos</a:t>
            </a:r>
            <a:r>
              <a:rPr lang="en-US" sz="22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2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investigación</a:t>
            </a:r>
            <a:r>
              <a:rPr lang="en-US" sz="222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460375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Organizan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las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citas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formatos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específicos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preparar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manuscrito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la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bibliografía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00" dirty="0"/>
          </a:p>
          <a:p>
            <a:pPr marL="460375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Los dos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programas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informáticos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gratuitos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que son de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uso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frecuente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b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22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Zotero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2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Mendeley</a:t>
            </a:r>
            <a:r>
              <a:rPr lang="en-US" sz="222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00" dirty="0"/>
          </a:p>
          <a:p>
            <a:pPr marL="460375" lvl="0" indent="-3429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Estos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programas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están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disponibles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internet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versiones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independientes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se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pueden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instalar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computadora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>
            <a:spLocks noGrp="1"/>
          </p:cNvSpPr>
          <p:nvPr>
            <p:ph type="title"/>
          </p:nvPr>
        </p:nvSpPr>
        <p:spPr>
          <a:xfrm>
            <a:off x="146958" y="551522"/>
            <a:ext cx="813816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Zotero</a:t>
            </a:r>
            <a:endParaRPr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11"/>
          <p:cNvSpPr txBox="1">
            <a:spLocks noGrp="1"/>
          </p:cNvSpPr>
          <p:nvPr>
            <p:ph type="body" idx="1"/>
          </p:nvPr>
        </p:nvSpPr>
        <p:spPr>
          <a:xfrm>
            <a:off x="146957" y="1796143"/>
            <a:ext cx="11854543" cy="49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7475" lvl="0" indent="0" algn="just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Zotero es una herramienta de gestión de referencias gratuita y de código abierto.</a:t>
            </a:r>
            <a:endParaRPr>
              <a:solidFill>
                <a:schemeClr val="dk1"/>
              </a:solidFill>
            </a:endParaRPr>
          </a:p>
          <a:p>
            <a:pPr marL="460375" lvl="0" indent="-3429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puede agregar como complemento del navegador Firefox. También hay una versión como programa independiente para Chrome, Safari y Firefox.</a:t>
            </a:r>
            <a:endParaRPr sz="2200"/>
          </a:p>
          <a:p>
            <a:pPr marL="460375" lvl="0" indent="-3429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Zotero reconoce los datos bibliográficos de libros, artículos científicos y otros recursos de los sitios web y bases de datos y extrae los metadatos de estas fuentes.</a:t>
            </a:r>
            <a:endParaRPr sz="2200"/>
          </a:p>
          <a:p>
            <a:pPr marL="460375" lvl="0" indent="-3429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Permite:</a:t>
            </a:r>
            <a:endParaRPr sz="2200"/>
          </a:p>
          <a:p>
            <a:pPr marL="917575" lvl="1" indent="-3429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Char char="○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guardar PDF, archivos, imágenes y enlaces relacionados en una biblioteca;</a:t>
            </a:r>
            <a:endParaRPr/>
          </a:p>
          <a:p>
            <a:pPr marL="917575" lvl="1" indent="-3429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Char char="○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elaborar una lista de referencias bibliográficas en Microsoft Word u OpenOffice;</a:t>
            </a:r>
            <a:endParaRPr/>
          </a:p>
          <a:p>
            <a:pPr marL="917575" lvl="1" indent="-3429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Char char="○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publicar bibliotecas compartidas dentro de la organización o grupo de investigación.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>
            <a:spLocks noGrp="1"/>
          </p:cNvSpPr>
          <p:nvPr>
            <p:ph type="title"/>
          </p:nvPr>
        </p:nvSpPr>
        <p:spPr>
          <a:xfrm>
            <a:off x="0" y="111303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Contenido</a:t>
            </a:r>
            <a:endParaRPr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1"/>
          </p:nvPr>
        </p:nvSpPr>
        <p:spPr>
          <a:xfrm>
            <a:off x="473530" y="1740212"/>
            <a:ext cx="10597241" cy="451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3" lvl="0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 qué citar y referenciar</a:t>
            </a:r>
            <a:endParaRPr>
              <a:solidFill>
                <a:srgbClr val="FF0000"/>
              </a:solidFill>
            </a:endParaRPr>
          </a:p>
          <a:p>
            <a:pPr marL="271463" lvl="0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Cómo citar y referenciar</a:t>
            </a:r>
            <a:endParaRPr/>
          </a:p>
          <a:p>
            <a:pPr marL="271463" lvl="0" indent="-2714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Qué citar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60"/>
              <a:buChar char="○"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Paráfrasis	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60"/>
              <a:buChar char="○"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Resúmenes	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60"/>
              <a:buChar char="○"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Citas literales	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Estilos bibliográficos	</a:t>
            </a:r>
            <a:endParaRPr/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Gestores de referencias bibliográficas	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60"/>
              <a:buChar char="○"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Zotero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60"/>
              <a:buChar char="○"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Mendeley	</a:t>
            </a:r>
            <a:endParaRPr/>
          </a:p>
        </p:txBody>
      </p:sp>
      <p:pic>
        <p:nvPicPr>
          <p:cNvPr id="84" name="Google Shape;8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6" y="6515076"/>
            <a:ext cx="699175" cy="2336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9"/>
          <p:cNvSpPr txBox="1"/>
          <p:nvPr/>
        </p:nvSpPr>
        <p:spPr>
          <a:xfrm>
            <a:off x="770025" y="6455512"/>
            <a:ext cx="10219104" cy="29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r>
              <a:rPr lang="en-US" sz="1000" b="0" i="0" u="none" strike="noStrike" cap="none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Esta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presentación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tiene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licencia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de Creative Commons </a:t>
            </a:r>
            <a:r>
              <a:rPr lang="en-US" sz="1000" b="0" i="0" u="sng" strike="noStrike" cap="none" dirty="0" err="1">
                <a:solidFill>
                  <a:schemeClr val="hlin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4"/>
              </a:rPr>
              <a:t>Atribución</a:t>
            </a:r>
            <a:r>
              <a:rPr lang="en-US" sz="1000" b="0" i="0" u="sng" strike="noStrike" cap="none" dirty="0">
                <a:solidFill>
                  <a:schemeClr val="hlin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4"/>
              </a:rPr>
              <a:t> 4.0 </a:t>
            </a:r>
            <a:r>
              <a:rPr lang="en-US" sz="1000" b="0" i="0" u="sng" strike="noStrike" cap="none" dirty="0" err="1">
                <a:solidFill>
                  <a:schemeClr val="hlin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4"/>
              </a:rPr>
              <a:t>Internacional</a:t>
            </a:r>
            <a:r>
              <a:rPr lang="en-US" sz="1000" b="0" i="0" u="sng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(</a:t>
            </a:r>
            <a:r>
              <a:rPr lang="en-U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CC BY-SA 4.0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)</a:t>
            </a:r>
            <a:endParaRPr sz="1000" b="0" i="0" u="none" strike="noStrike" cap="none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7" name="Google Shape;83;p39"/>
          <p:cNvSpPr txBox="1">
            <a:spLocks noGrp="1"/>
          </p:cNvSpPr>
          <p:nvPr/>
        </p:nvSpPr>
        <p:spPr>
          <a:xfrm>
            <a:off x="9448800" y="6453827"/>
            <a:ext cx="27432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v1.3 febrero de 2023</a:t>
            </a:r>
            <a:endParaRPr lang="es-E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13816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Zotero </a:t>
            </a: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(continuación)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12"/>
          <p:cNvSpPr txBox="1">
            <a:spLocks noGrp="1"/>
          </p:cNvSpPr>
          <p:nvPr>
            <p:ph type="body" idx="1"/>
          </p:nvPr>
        </p:nvSpPr>
        <p:spPr>
          <a:xfrm>
            <a:off x="208407" y="1762612"/>
            <a:ext cx="5914805" cy="4570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7475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US" sz="222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Una guía completa [en inglés] de cómo utilizar está disponible en </a:t>
            </a:r>
            <a:r>
              <a:rPr lang="en-US" sz="222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222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esearch4life</a:t>
            </a:r>
            <a:endParaRPr sz="222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0375" lvl="0" indent="-3429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-US" sz="222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Acceso web al programa [en inglés]: </a:t>
            </a:r>
            <a:r>
              <a:rPr lang="en-US" sz="222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http://www.zotero.org</a:t>
            </a:r>
            <a:endParaRPr sz="222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0375" lvl="0" indent="-3429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-US" sz="222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Versión de escritorio [en inglés] para descargar: </a:t>
            </a:r>
            <a:r>
              <a:rPr lang="en-US" sz="222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https://www.zotero.org/download/</a:t>
            </a:r>
            <a:r>
              <a:rPr lang="en-US" sz="222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marL="460375" lvl="0" indent="-3429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en-US" sz="222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Guías [en inglés] : </a:t>
            </a:r>
            <a:r>
              <a:rPr lang="en-US" sz="222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https://www.zotero.org/support/</a:t>
            </a:r>
            <a:r>
              <a:rPr lang="en-US" sz="222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22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8" name="Google Shape;228;p12" descr="https://lh3.googleusercontent.com/thtOGr0FehrQd3_cKswK-D_5dKVBelcrvq7xaC_7IvpJWtVoCG3e5874e9EVqETNspbiGoczBWpBwm7z-ZdpVc4SkoMgRI6ggusAcPZATbKzgZU9HvldAbgIBfDhc4hipYBwfLw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23679" y="2105931"/>
            <a:ext cx="5768887" cy="380501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 txBox="1"/>
          <p:nvPr/>
        </p:nvSpPr>
        <p:spPr>
          <a:xfrm>
            <a:off x="6221186" y="6134034"/>
            <a:ext cx="53631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lang="en-US" sz="1200" b="0" i="0" u="sng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https://www.zotero.org/</a:t>
            </a:r>
            <a:r>
              <a:rPr lang="en-US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Accessed, 24 January 2022 </a:t>
            </a: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13816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Mendeley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17"/>
          <p:cNvSpPr txBox="1">
            <a:spLocks noGrp="1"/>
          </p:cNvSpPr>
          <p:nvPr>
            <p:ph type="body" idx="1"/>
          </p:nvPr>
        </p:nvSpPr>
        <p:spPr>
          <a:xfrm>
            <a:off x="248970" y="1704682"/>
            <a:ext cx="11652978" cy="465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7475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Mendeley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herramienta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gratuita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gestión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referencias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una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 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red social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académica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versiones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web, de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escritorio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móviles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117475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Mendeley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nos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permite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0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7575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Char char="○"/>
            </a:pP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Sincronizar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biblioteca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entre las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diferentes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versiones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entre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diferentes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computadoras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917575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Char char="○"/>
            </a:pP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Generar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citas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bibliografías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Microsoft Word, LibreOffice y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LaTeX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917575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Char char="○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Leer y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anotar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PDF y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recoger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notas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subrayados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917575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Char char="○"/>
            </a:pP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Agregar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organizar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biblioteca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importando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PDF de la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computadora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de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otros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gestores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referencias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EndNote y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Zotero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917575" lvl="1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Char char="○"/>
            </a:pP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Colaborar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colegas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artículos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notas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comentarios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Mendeley </a:t>
            </a:r>
            <a:r>
              <a:rPr lang="en-US" sz="32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(continuación)</a:t>
            </a:r>
            <a:endParaRPr sz="32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18"/>
          <p:cNvSpPr txBox="1">
            <a:spLocks noGrp="1"/>
          </p:cNvSpPr>
          <p:nvPr>
            <p:ph type="body" idx="1"/>
          </p:nvPr>
        </p:nvSpPr>
        <p:spPr>
          <a:xfrm>
            <a:off x="0" y="1716387"/>
            <a:ext cx="6204857" cy="494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7475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50"/>
              <a:buNone/>
            </a:pP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guía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completa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[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inglés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] de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utilizar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está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disponible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través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sitio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web de </a:t>
            </a:r>
            <a:r>
              <a:rPr lang="en-US" sz="2200" u="sng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endParaRPr sz="2200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0375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50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Acceso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al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programa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vía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web [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inglés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]: </a:t>
            </a:r>
            <a:r>
              <a:rPr lang="en-US" sz="2200" u="sng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https://www.mendeley.com</a:t>
            </a:r>
            <a:r>
              <a:rPr lang="en-US" sz="22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460375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50"/>
              <a:buChar char="●"/>
            </a:pP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Versión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escritorio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[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inglés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] para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descargar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200" u="sng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https://www.mendeley.com/download-mendeley-desktop/</a:t>
            </a:r>
            <a:endParaRPr sz="2200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0375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50"/>
              <a:buChar char="●"/>
            </a:pPr>
            <a:r>
              <a:rPr lang="en-US" sz="2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Guías</a:t>
            </a:r>
            <a:r>
              <a:rPr lang="en-US" sz="2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inglés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r>
              <a:rPr lang="en-US" sz="2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200" u="sng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https://mendeley.com/guides</a:t>
            </a:r>
            <a:r>
              <a:rPr lang="en-US" sz="22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460375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50"/>
              <a:buChar char="●"/>
            </a:pPr>
            <a:r>
              <a:rPr lang="en-US" sz="2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Videos </a:t>
            </a:r>
            <a:r>
              <a:rPr lang="en-US" sz="2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tutoriales</a:t>
            </a:r>
            <a:r>
              <a:rPr lang="en-US" sz="2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inglés</a:t>
            </a:r>
            <a:r>
              <a:rPr lang="en-US" sz="2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r>
              <a:rPr lang="en-US" sz="2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200" u="sng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2000" u="sng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www.youtube.com/c/mendeley</a:t>
            </a:r>
            <a:endParaRPr sz="2200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5" name="Google Shape;245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75965" y="2578307"/>
            <a:ext cx="5767705" cy="32579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378766" y="6070294"/>
            <a:ext cx="5813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</a:t>
            </a:r>
            <a:r>
              <a:rPr lang="es-ES" sz="1200" dirty="0">
                <a:hlinkClick r:id="rId9"/>
              </a:rPr>
              <a:t>https://www.mendeley</a:t>
            </a:r>
            <a:r>
              <a:rPr lang="es-ES" sz="1200" dirty="0"/>
              <a:t>. [Consultado el 24 de enero de 2022]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Síntesis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23"/>
          <p:cNvSpPr txBox="1">
            <a:spLocks noGrp="1"/>
          </p:cNvSpPr>
          <p:nvPr>
            <p:ph type="body" idx="1"/>
          </p:nvPr>
        </p:nvSpPr>
        <p:spPr>
          <a:xfrm>
            <a:off x="141478" y="1875988"/>
            <a:ext cx="10700693" cy="457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 lección proporciona una base sobre cómo citar recursos y estilos bibliográficos comúnmente utilizados en un contexto académico antes de que los alumnos comiencen a explorar los recursos proporcionados por Research4Life.</a:t>
            </a:r>
            <a:endParaRPr/>
          </a:p>
          <a:p>
            <a:pPr marL="76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810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 lección también toca brevemente las herramientas de gestión de referencias bibliográficas, para que los alumnos exploren la más apropiada a sus necesidades, no solo para gestionar las referencias sino también para colaborar con sus colegas, equipos en los proyectos y estudiantes.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888953252_0_0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03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Referencias y recursos útiles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ga888953252_0_0"/>
          <p:cNvSpPr txBox="1">
            <a:spLocks noGrp="1"/>
          </p:cNvSpPr>
          <p:nvPr>
            <p:ph type="body" idx="1"/>
          </p:nvPr>
        </p:nvSpPr>
        <p:spPr>
          <a:xfrm>
            <a:off x="656074" y="1839650"/>
            <a:ext cx="11032821" cy="46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Purdue OWL. 2020a. Quoting, Paraphrasing, and Summarizing // Purdue Writing Lab. In: Purdue Online Writing Lab [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línea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] [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Consultado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el 27 de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junio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de 2021]. </a:t>
            </a:r>
            <a:r>
              <a:rPr lang="en-US" sz="1200" u="sng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https://owl.purdue.edu/owl/research_and_citation/using_research/quoting_paraphrasing_and_summarizing/index.html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1200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3048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Purdue OWL. 2020b. Citation Style Chart. In: Purdue Writing Lab [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línea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]. [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Consultado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 el12 de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julio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de 2021]. </a:t>
            </a:r>
            <a:r>
              <a:rPr lang="en-US" sz="1200" u="sng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https://owl.purdue.edu/owl/research_and_citation/using_research/documents/20191212CitationChart.pdf</a:t>
            </a:r>
            <a:endParaRPr sz="1200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3048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WUR. 2020a. Citing and Referencing - Common knowledge. In: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Wageningen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University &amp; Research Library [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línea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]. [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Consultado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el 4 de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octubre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de 2020]. </a:t>
            </a:r>
            <a:r>
              <a:rPr lang="en-US" sz="1200" u="sng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https://library.wur.nl/infoboard/module_3/a001_citing_and_referencing_common_knowledge.html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1200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3048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WUR. 2020b. Why Should you Cite and Reference? In: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Wageningen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University &amp; Research Library [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línea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]. [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Consultado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el 27 de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junio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de 2021]. </a:t>
            </a:r>
            <a:r>
              <a:rPr lang="en-US" sz="1200" u="sng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https://library.wur.nl/infoboard/module_3/a001_citing_and_referencing_why_cite_.html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1200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3048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WUR. 2020c. Citing and Referencing - Paraphrasing. In: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Wageningen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University &amp; Research Library [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línea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]. [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Consultado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el 27 de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junio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de 2021]. </a:t>
            </a:r>
            <a:r>
              <a:rPr lang="en-US" sz="1200" u="sng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https://library.wur.nl/infoboard/module_3/a001_citing_and_referencing_paraphrasing.html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1200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3048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WUR. 2020d. Paraphrasing. In: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Wageningen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University &amp; Research Library [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línea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]. [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Consultado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el 27 de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junio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de 2021]. </a:t>
            </a:r>
            <a:r>
              <a:rPr lang="en-US" sz="1200" u="sng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https://library.wur.nl/infoboard/module_3/a001_citing_and_referencing_paraphrasing.html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1200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3048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WUR. 2020e.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Summarising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. In: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Wageningen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University &amp; Research Library [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línea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]. [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Consultado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el 27 de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junio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de 2021]. </a:t>
            </a:r>
            <a:r>
              <a:rPr lang="en-US" sz="1200" u="sng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https://library.wur.nl/infoboard/module_3/a001_citing_and_referencing_summarising.html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1200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3048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WUR. 2020f. Quoting. In: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Wageningen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University &amp; Research Library [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línea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]. [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Consultado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el 27 de </a:t>
            </a:r>
            <a:r>
              <a:rPr lang="en-US" sz="1200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junio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de 2021]. </a:t>
            </a:r>
            <a:r>
              <a:rPr lang="en-US" sz="1200" u="sng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https://library.wur.nl/infoboard/module_3/a001_citing_and_referencing_quoting.html</a:t>
            </a:r>
            <a:r>
              <a:rPr lang="en-US" sz="1200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1200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27b3dbef2_0_81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03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Le invitamos a: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" name="Google Shape;264;g727b3dbef2_0_81"/>
          <p:cNvSpPr txBox="1">
            <a:spLocks noGrp="1"/>
          </p:cNvSpPr>
          <p:nvPr>
            <p:ph type="body" idx="1"/>
          </p:nvPr>
        </p:nvSpPr>
        <p:spPr>
          <a:xfrm>
            <a:off x="656075" y="2094524"/>
            <a:ext cx="11263782" cy="430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8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Visitarnos en https://www.research4life.org/es/</a:t>
            </a:r>
            <a:endParaRPr sz="2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-8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Comunicarse con nosotros por </a:t>
            </a:r>
            <a:r>
              <a:rPr lang="en-US" sz="2000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r4l@research4life.org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-8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Descubrir otros materiales didácticos [</a:t>
            </a:r>
            <a:r>
              <a:rPr lang="en-US" sz="2000" u="sng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https://www.research4life.org/es/training/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/>
          </a:p>
          <a:p>
            <a:pPr marL="0" lvl="0" indent="-8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Suscribirse al boletín de Research4Life [</a:t>
            </a:r>
            <a:r>
              <a:rPr lang="en-US" sz="2000" u="sng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https://www.research4life.org/es/newsletter/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/>
          </a:p>
          <a:p>
            <a:pPr marL="0" lvl="0" indent="-8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Ver los videos de Research4Life [</a:t>
            </a:r>
            <a:r>
              <a:rPr lang="en-US" sz="2000" u="sng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</a:rPr>
              <a:t>https://bit.ly/2w3CU5C</a:t>
            </a: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/>
          </a:p>
          <a:p>
            <a:pPr marL="0" lvl="0" indent="-8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Seguirnos en Twitter @r4lpartnership y Facebook @R4Lpartnership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050" y="6158249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0294" y="6217682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7741" y="6128240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0643" y="619127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29499" y="6163201"/>
            <a:ext cx="1468374" cy="62406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"/>
          <p:cNvSpPr/>
          <p:nvPr/>
        </p:nvSpPr>
        <p:spPr>
          <a:xfrm>
            <a:off x="1299192" y="2814175"/>
            <a:ext cx="9298800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Para mayor información sobre Research4Life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http://www.research4life.org/es/</a:t>
            </a:r>
            <a:endParaRPr sz="3000" b="0" i="0" u="none" strike="noStrike" cap="none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lang="en-US" sz="3000" b="0" i="0" u="none" strike="noStrike" cap="non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r4l@research4life.org</a:t>
            </a:r>
            <a:r>
              <a:rPr lang="en-US" sz="3000" b="0" i="0" u="none" strike="noStrike" cap="none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000" b="0" i="0" u="none" strike="noStrike" cap="none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-US" sz="2000" b="0" i="0" u="none" strike="noStrike" cap="non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2000" b="0" i="0" u="none" strike="noStrike" cap="none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1400" b="0" i="0" u="none" strike="noStrike" cap="none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0" i="0" u="none" strike="noStrike" cap="none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1"/>
          <p:cNvSpPr txBox="1"/>
          <p:nvPr/>
        </p:nvSpPr>
        <p:spPr>
          <a:xfrm>
            <a:off x="-2" y="5674296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800"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colaboración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público-privada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cinco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colecciones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0" y="420834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Objetivos de aprendizaje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554814" y="2014144"/>
            <a:ext cx="11152772" cy="426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Comprender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concepto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cita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obra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protegida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derechos de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autor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relación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con el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plagio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00" dirty="0"/>
          </a:p>
          <a:p>
            <a:pPr marL="3556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Familiarizarse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estilos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citación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más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habituales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00" dirty="0"/>
          </a:p>
          <a:p>
            <a:pPr marL="3556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Saber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qué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cuándo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citar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00" dirty="0"/>
          </a:p>
          <a:p>
            <a:pPr marL="3556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Utilizar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estilos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citas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manejo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Oficina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MS Word y Google Docs.</a:t>
            </a:r>
            <a:endParaRPr sz="2000" dirty="0"/>
          </a:p>
          <a:p>
            <a:pPr marL="3556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Familiarizarse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con las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herramientas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gestión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referencias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00" dirty="0"/>
          </a:p>
          <a:p>
            <a:pPr marL="3556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Usar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las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versiones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web de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Mendeley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Zotero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ejemplo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estas</a:t>
            </a:r>
            <a:r>
              <a:rPr lang="en-US" sz="222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herramientas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2000" dirty="0"/>
          </a:p>
          <a:p>
            <a:pPr marL="3556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Colaborar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con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colegas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mediante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el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uso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las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2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herramientas</a:t>
            </a:r>
            <a:r>
              <a:rPr lang="en-US" sz="222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¿Por qué debo citar y referenciar?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277587" y="2200799"/>
            <a:ext cx="4686300" cy="4069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respuesta es simple: </a:t>
            </a:r>
            <a:endParaRPr>
              <a:solidFill>
                <a:srgbClr val="3F3F3F"/>
              </a:solidFill>
            </a:endParaRP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Cualquier información que no sea de su propia creación y que no sea de "conocimiento común" debe reconocerse con una cita.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6678386" y="4772047"/>
            <a:ext cx="53883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en-US" sz="2400" b="1" dirty="0">
                <a:latin typeface="Open Sans"/>
                <a:ea typeface="Open Sans"/>
                <a:cs typeface="Open Sans"/>
                <a:sym typeface="Open Sans"/>
              </a:rPr>
              <a:t>¡No!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necesario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citar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hechos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ampliamente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conocidos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ni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las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informaciones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opiniones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consideradas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“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conocimiento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común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”. </a:t>
            </a:r>
            <a:endParaRPr sz="14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130629" y="1894114"/>
            <a:ext cx="5861957" cy="1567542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898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¿Por qué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debo citar?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6607627" y="1894114"/>
            <a:ext cx="5306786" cy="2269672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51B9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¿Debo citar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todo?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0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164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¿Por qué es importante?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40"/>
          <p:cNvSpPr txBox="1">
            <a:spLocks noGrp="1"/>
          </p:cNvSpPr>
          <p:nvPr>
            <p:ph type="body" idx="1"/>
          </p:nvPr>
        </p:nvSpPr>
        <p:spPr>
          <a:xfrm>
            <a:off x="0" y="1747954"/>
            <a:ext cx="11495314" cy="452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Según la biblioteca de la Universidad de Wageningen (WUR), </a:t>
            </a:r>
            <a:b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 importante citar y referenciar para:</a:t>
            </a:r>
            <a:endParaRPr/>
          </a:p>
          <a:p>
            <a:pPr marL="81280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New"/>
              <a:buChar char="o"/>
            </a:pP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distinguir las ideas y los resultados propios de los ajenos;</a:t>
            </a:r>
            <a:endParaRPr sz="2200"/>
          </a:p>
          <a:p>
            <a:pPr marL="81280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New"/>
              <a:buChar char="o"/>
            </a:pP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respaldar los argumentos y las críticas que uno formula;</a:t>
            </a:r>
            <a:endParaRPr sz="2200"/>
          </a:p>
          <a:p>
            <a:pPr marL="81280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New"/>
              <a:buChar char="o"/>
            </a:pP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permitir a los lectores ubicar y comprobar las fuentes consultadas;</a:t>
            </a:r>
            <a:endParaRPr sz="2200"/>
          </a:p>
          <a:p>
            <a:pPr marL="81280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New"/>
              <a:buChar char="o"/>
            </a:pP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reconocer la autoría de los creadores de las fuentes consultadas;</a:t>
            </a:r>
            <a:endParaRPr sz="2200"/>
          </a:p>
          <a:p>
            <a:pPr marL="812800" lvl="1" indent="-342900" algn="l" rtl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>
                <a:schemeClr val="dk2"/>
              </a:buClr>
              <a:buSzPts val="2200"/>
              <a:buFont typeface="Courier New"/>
              <a:buChar char="o"/>
            </a:pPr>
            <a:r>
              <a:rPr lang="en-US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evitar el plagio.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164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¿Cómo citar y referenciar? 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4" name="Google Shape;114;p4"/>
          <p:cNvGrpSpPr/>
          <p:nvPr/>
        </p:nvGrpSpPr>
        <p:grpSpPr>
          <a:xfrm>
            <a:off x="244929" y="2139043"/>
            <a:ext cx="11674928" cy="4131035"/>
            <a:chOff x="0" y="0"/>
            <a:chExt cx="11250384" cy="4131035"/>
          </a:xfrm>
        </p:grpSpPr>
        <p:sp>
          <p:nvSpPr>
            <p:cNvPr id="115" name="Google Shape;115;p4"/>
            <p:cNvSpPr/>
            <p:nvPr/>
          </p:nvSpPr>
          <p:spPr>
            <a:xfrm rot="5400000">
              <a:off x="5997847" y="-1534605"/>
              <a:ext cx="3304828" cy="720024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4890">
                <a:alpha val="87450"/>
              </a:srgbClr>
            </a:solidFill>
            <a:ln w="25400" cap="flat" cmpd="sng">
              <a:solidFill>
                <a:srgbClr val="D5DBDD">
                  <a:alpha val="8745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 txBox="1"/>
            <p:nvPr/>
          </p:nvSpPr>
          <p:spPr>
            <a:xfrm>
              <a:off x="4050138" y="413104"/>
              <a:ext cx="7038918" cy="3520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57150" rIns="114300" bIns="57150" anchor="ctr" anchorCtr="0">
              <a:noAutofit/>
            </a:bodyPr>
            <a:lstStyle/>
            <a:p>
              <a:pPr marL="457200" marR="0" lvl="0" indent="-4191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Char char="●"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Un </a:t>
              </a:r>
              <a:r>
                <a:rPr lang="en-US" sz="28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marcador en el texto</a:t>
              </a:r>
              <a:r>
                <a:rPr lang="en-US" sz="2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, es la cita que indica al lector que un concepto, expresión o idea en particular es atribuible a otra persona;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4191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Char char="●"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La </a:t>
              </a:r>
              <a:r>
                <a:rPr lang="en-US" sz="28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bibliografía completa </a:t>
              </a:r>
              <a:r>
                <a:rPr lang="en-US" sz="2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es la lista de todas las citas mencionadas en el documento, con todos los datos para localizarlas.</a:t>
              </a:r>
              <a:endPara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0" y="0"/>
              <a:ext cx="4050138" cy="4131035"/>
            </a:xfrm>
            <a:prstGeom prst="roundRect">
              <a:avLst>
                <a:gd name="adj" fmla="val 16667"/>
              </a:avLst>
            </a:prstGeom>
            <a:solidFill>
              <a:srgbClr val="F8981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 txBox="1"/>
            <p:nvPr/>
          </p:nvSpPr>
          <p:spPr>
            <a:xfrm>
              <a:off x="21480" y="197711"/>
              <a:ext cx="3918345" cy="3735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4300" tIns="97150" rIns="194300" bIns="9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r>
                <a:rPr lang="en-US" sz="51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Citas y referencias tienen dos elementos clave:</a:t>
              </a:r>
              <a:endParaRPr sz="5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27b3dbef2_0_52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Dos estilos comunes de referencia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g727b3dbef2_0_52"/>
          <p:cNvSpPr txBox="1">
            <a:spLocks noGrp="1"/>
          </p:cNvSpPr>
          <p:nvPr>
            <p:ph type="body" idx="1"/>
          </p:nvPr>
        </p:nvSpPr>
        <p:spPr>
          <a:xfrm>
            <a:off x="393450" y="1924495"/>
            <a:ext cx="10677321" cy="444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El </a:t>
            </a:r>
            <a:r>
              <a:rPr lang="en-US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estilo de notas o numerado</a:t>
            </a: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: consiste en usar números consecutivos como marcadores en el texto que remiten a una serie de notas al pie o notas al final.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Las notas pueden figurar al pie de página o todas juntas, al final del capítulo o  artículo, en una sección aparte.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n-US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cita entre paréntesis</a:t>
            </a: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: consiste en dar una referencia parcial entre paréntesis como cita en el texto (p. ej. autor y año).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referencia completa se incluye luego en la bibliografía al final del documento.</a:t>
            </a:r>
            <a:endParaRPr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¿Qué citar?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0" y="1810196"/>
            <a:ext cx="10677321" cy="46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 importante citar la fuente con la máxima fidelidad posible.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 derecho de autor debe ser reconocido y atribuido.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pueden expresar las ideas o informaciones de otras personas con las palabras propias de uno: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Paráfrasis o resumen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 pueden usar las palabras exactas de la fuente consultada: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Cita literal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968343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Parafrasear, resumir y Cita literal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246492" y="1597924"/>
            <a:ext cx="10285435" cy="5080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Según el Laboratorio en línea de Purdue, la cita literal, paráfrasis y resumen sirven para:</a:t>
            </a:r>
            <a:endParaRPr>
              <a:solidFill>
                <a:srgbClr val="3F3F3F"/>
              </a:solidFill>
            </a:endParaRPr>
          </a:p>
          <a:p>
            <a:pPr marL="8763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fundamentar lo que uno afirma o darle credibilidad;</a:t>
            </a:r>
            <a:endParaRPr/>
          </a:p>
          <a:p>
            <a:pPr marL="8763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referir trabajos previos que conducen al trabajo que uno está haciendo ahora;</a:t>
            </a:r>
            <a:endParaRPr/>
          </a:p>
          <a:p>
            <a:pPr marL="8763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dar ejemplos de puntos de vista diferentes sobre un tema;</a:t>
            </a:r>
            <a:endParaRPr/>
          </a:p>
          <a:p>
            <a:pPr marL="8763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señalar una postura con la que se quiere mostrar conformidad o desacuerdo;</a:t>
            </a:r>
            <a:endParaRPr/>
          </a:p>
          <a:p>
            <a:pPr marL="8763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destacar una expresión, frase o pasaje llamativos, citando el original;</a:t>
            </a:r>
            <a:endParaRPr/>
          </a:p>
          <a:p>
            <a:pPr marL="8763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distanciarse de la fuente consultada para dejar claro al lector que son palabras ajenas;</a:t>
            </a:r>
            <a:endParaRPr/>
          </a:p>
          <a:p>
            <a:pPr marL="8763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dar mayor amplitud o profundidad al texto.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2839</Words>
  <Application>Microsoft Office PowerPoint</Application>
  <PresentationFormat>Widescreen</PresentationFormat>
  <Paragraphs>203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Open Sans</vt:lpstr>
      <vt:lpstr>Courier New</vt:lpstr>
      <vt:lpstr>Trebuchet MS</vt:lpstr>
      <vt:lpstr>Calibri</vt:lpstr>
      <vt:lpstr>Gill Sans</vt:lpstr>
      <vt:lpstr>Arial</vt:lpstr>
      <vt:lpstr>Simple Light</vt:lpstr>
      <vt:lpstr> Descubrimiento y reutilización de bibliografía académica</vt:lpstr>
      <vt:lpstr>Contenido</vt:lpstr>
      <vt:lpstr>Objetivos de aprendizaje</vt:lpstr>
      <vt:lpstr>¿Por qué debo citar y referenciar?</vt:lpstr>
      <vt:lpstr>¿Por qué es importante?</vt:lpstr>
      <vt:lpstr>¿Cómo citar y referenciar? </vt:lpstr>
      <vt:lpstr>Dos estilos comunes de referencia</vt:lpstr>
      <vt:lpstr>¿Qué citar?</vt:lpstr>
      <vt:lpstr>Parafrasear, resumir y Cita literal</vt:lpstr>
      <vt:lpstr>Pasos a seguir al citar, resumir y parafrasear</vt:lpstr>
      <vt:lpstr>Parafrasear</vt:lpstr>
      <vt:lpstr>Ejemplo de paráfrasis</vt:lpstr>
      <vt:lpstr>Resumen</vt:lpstr>
      <vt:lpstr>Ejemplo de resumen</vt:lpstr>
      <vt:lpstr>Cita literal</vt:lpstr>
      <vt:lpstr>Ejemplo de cita literal</vt:lpstr>
      <vt:lpstr>Estilos de citas</vt:lpstr>
      <vt:lpstr>Herramientas de gestión de referencias bibliográficas</vt:lpstr>
      <vt:lpstr>Zotero</vt:lpstr>
      <vt:lpstr>Zotero (continuación)</vt:lpstr>
      <vt:lpstr>Mendeley</vt:lpstr>
      <vt:lpstr>Mendeley (continuación)</vt:lpstr>
      <vt:lpstr>Síntesis</vt:lpstr>
      <vt:lpstr>Referencias y recursos útiles</vt:lpstr>
      <vt:lpstr>Le invitamos a: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Descubrimiento y reutilización de bibliografía académica</dc:title>
  <dc:creator>Marcia Mabhula</dc:creator>
  <cp:lastModifiedBy>Marcia Mabhula</cp:lastModifiedBy>
  <cp:revision>10</cp:revision>
  <dcterms:created xsi:type="dcterms:W3CDTF">2020-02-14T15:04:15Z</dcterms:created>
  <dcterms:modified xsi:type="dcterms:W3CDTF">2023-04-13T07:57:01Z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Research4Life.M1.Lesson1.1_Scientific landscape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B3AF861D-C15B-4D8B-8B0F-1A51B3CF4AC9</vt:lpwstr>
  </property>
  <property fmtid="{D5CDD505-2E9C-101B-9397-08002B2CF9AE}" pid="6" name="ArticulateProjectFull">
    <vt:lpwstr>D:\R4Life\F2F Materials\20200410_M2_L2.4EN.Citing, reference management and collaboration tools.ppta</vt:lpwstr>
  </property>
</Properties>
</file>