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4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95" r:id="rId23"/>
    <p:sldId id="277" r:id="rId24"/>
    <p:sldId id="278" r:id="rId25"/>
    <p:sldId id="279" r:id="rId26"/>
    <p:sldId id="280" r:id="rId27"/>
    <p:sldId id="281" r:id="rId28"/>
    <p:sldId id="282" r:id="rId29"/>
    <p:sldId id="296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</p:sldIdLst>
  <p:sldSz cx="12192000" cy="6858000"/>
  <p:notesSz cx="6858000" cy="9144000"/>
  <p:embeddedFontLst>
    <p:embeddedFont>
      <p:font typeface="Calibri" panose="020F0502020204030204" pitchFamily="34" charset="0"/>
      <p:regular r:id="rId44"/>
      <p:bold r:id="rId45"/>
      <p:italic r:id="rId46"/>
      <p:boldItalic r:id="rId47"/>
    </p:embeddedFont>
    <p:embeddedFont>
      <p:font typeface="Century Gothic" panose="020B0502020202020204" pitchFamily="34" charset="0"/>
      <p:regular r:id="rId48"/>
      <p:bold r:id="rId49"/>
      <p:italic r:id="rId50"/>
      <p:boldItalic r:id="rId51"/>
    </p:embeddedFont>
    <p:embeddedFont>
      <p:font typeface="Open Sans" panose="020B0606030504020204" pitchFamily="34" charset="0"/>
      <p:regular r:id="rId52"/>
      <p:bold r:id="rId53"/>
      <p:italic r:id="rId54"/>
      <p:boldItalic r:id="rId55"/>
    </p:embeddedFont>
    <p:embeddedFont>
      <p:font typeface="Trebuchet MS" panose="020B0603020202020204" pitchFamily="34" charset="0"/>
      <p:regular r:id="rId56"/>
      <p:bold r:id="rId57"/>
      <p:italic r:id="rId58"/>
      <p:boldItalic r:id="rId5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0" roundtripDataSignature="AMtx7mhIyjz4DplvH9ARxJSrldj+LlA/a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lor Trillo" initials="" lastIdx="7" clrIdx="0"/>
  <p:cmAuthor id="1" name="Gaby Caro" initials="GC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6F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356" autoAdjust="0"/>
  </p:normalViewPr>
  <p:slideViewPr>
    <p:cSldViewPr snapToGrid="0">
      <p:cViewPr varScale="1">
        <p:scale>
          <a:sx n="64" d="100"/>
          <a:sy n="64" d="100"/>
        </p:scale>
        <p:origin x="1397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55" Type="http://schemas.openxmlformats.org/officeDocument/2006/relationships/font" Target="fonts/font12.fntdata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2.fntdata"/><Relationship Id="rId53" Type="http://schemas.openxmlformats.org/officeDocument/2006/relationships/font" Target="fonts/font10.fntdata"/><Relationship Id="rId58" Type="http://schemas.openxmlformats.org/officeDocument/2006/relationships/font" Target="fonts/font15.fntdata"/><Relationship Id="rId5" Type="http://schemas.openxmlformats.org/officeDocument/2006/relationships/slide" Target="slides/slide4.xml"/><Relationship Id="rId61" Type="http://schemas.openxmlformats.org/officeDocument/2006/relationships/commentAuthors" Target="commentAuthor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5.fntdata"/><Relationship Id="rId56" Type="http://schemas.openxmlformats.org/officeDocument/2006/relationships/font" Target="fonts/font13.fntdata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8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3.fntdata"/><Relationship Id="rId59" Type="http://schemas.openxmlformats.org/officeDocument/2006/relationships/font" Target="fonts/font16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1.fntdata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6.fntdata"/><Relationship Id="rId57" Type="http://schemas.openxmlformats.org/officeDocument/2006/relationships/font" Target="fonts/font14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1.fntdata"/><Relationship Id="rId52" Type="http://schemas.openxmlformats.org/officeDocument/2006/relationships/font" Target="fonts/font9.fntdata"/><Relationship Id="rId60" Type="http://customschemas.google.com/relationships/presentationmetadata" Target="metadata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478789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7" name="Google Shape;67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" name="Google Shape;15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/>
          </a:p>
        </p:txBody>
      </p:sp>
      <p:sp>
        <p:nvSpPr>
          <p:cNvPr id="151" name="Google Shape;151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/>
          </a:p>
        </p:txBody>
      </p:sp>
      <p:sp>
        <p:nvSpPr>
          <p:cNvPr id="161" name="Google Shape;161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f3df2bde3e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" name="Google Shape;170;gf3df2bde3e_0_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Char char="●"/>
            </a:pPr>
            <a:r>
              <a:rPr lang="en-US">
                <a:solidFill>
                  <a:srgbClr val="FF0000"/>
                </a:solidFill>
              </a:rPr>
              <a:t>Pequeños grupos: 10-15 min. 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Char char="●"/>
            </a:pPr>
            <a:r>
              <a:rPr lang="en-US">
                <a:solidFill>
                  <a:srgbClr val="FF0000"/>
                </a:solidFill>
              </a:rPr>
              <a:t>Los grupos deben ser asignados previamente por el facilitador en función de la encuesta previa al curso, de acuerdo al tipo de institución (es decir, académica, gubernamental, ONG’s, etc.)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Char char="●"/>
            </a:pPr>
            <a:r>
              <a:rPr lang="en-US">
                <a:solidFill>
                  <a:srgbClr val="FF0000"/>
                </a:solidFill>
              </a:rPr>
              <a:t>Pedir a cada grupo seleccionar un líder que recopilará las direcciones de correo electrónico de todos en el grupo, descargará la herramienta y compartirá su pantalla para que el grupo pueda trabajar en el plan en tiempo real. Al finalizar la sesión, el líder debe enviar por correo electrónico el producto terminado a todo el equipo.</a:t>
            </a:r>
            <a:endParaRPr>
              <a:highlight>
                <a:srgbClr val="FFFF00"/>
              </a:highlight>
            </a:endParaRPr>
          </a:p>
        </p:txBody>
      </p:sp>
      <p:sp>
        <p:nvSpPr>
          <p:cNvPr id="171" name="Google Shape;171;gf3df2bde3e_0_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0" name="Google Shape;180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1" name="Google Shape;181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7" name="Google Shape;187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/>
          </a:p>
        </p:txBody>
      </p:sp>
      <p:sp>
        <p:nvSpPr>
          <p:cNvPr id="188" name="Google Shape;188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" name="Google Shape;198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/>
          </a:p>
        </p:txBody>
      </p:sp>
      <p:sp>
        <p:nvSpPr>
          <p:cNvPr id="199" name="Google Shape;199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6" name="Google Shape;206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AutoNum type="arabicPeriod"/>
            </a:pPr>
            <a:r>
              <a:rPr lang="en-US">
                <a:solidFill>
                  <a:srgbClr val="FF0000"/>
                </a:solidFill>
              </a:rPr>
              <a:t>Ingresar el grupo de clientes para el que desea organizar un taller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AutoNum type="arabicPeriod"/>
            </a:pPr>
            <a:r>
              <a:rPr lang="en-US">
                <a:solidFill>
                  <a:srgbClr val="FF0000"/>
                </a:solidFill>
              </a:rPr>
              <a:t>Describir al grupo de clientes, incluyendo detalles sobre porque cree que se beneficiarían de un taller, lo que saben que no necesitará incluir en el taller y cualquier otra información relevante sobre este grupo de clientes. 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AutoNum type="arabicPeriod"/>
            </a:pPr>
            <a:r>
              <a:rPr lang="en-US">
                <a:solidFill>
                  <a:srgbClr val="FF0000"/>
                </a:solidFill>
              </a:rPr>
              <a:t>Marcar las necesidades de información relevantes del grupo de clientes.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highlight>
                <a:srgbClr val="FFFF00"/>
              </a:highlight>
            </a:endParaRPr>
          </a:p>
          <a:p>
            <a:pPr marL="2286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/>
          </a:p>
        </p:txBody>
      </p:sp>
      <p:sp>
        <p:nvSpPr>
          <p:cNvPr id="207" name="Google Shape;207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7" name="Google Shape;217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rgbClr val="FF0000"/>
                </a:solidFill>
              </a:rPr>
              <a:t>4. Enlazar directamente los que desea que el grupo de clientes aprenda con las capacitaciones y los recursos de Research4Life.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rgbClr val="FF0000"/>
                </a:solidFill>
              </a:rPr>
              <a:t>5. Utilizar la información necesaria para crear objetivos de aprendizaje para el taller. ¿Qué desea que los alumnos obtengan al final del taller? Escribir de forma clara y concisa. Puede utilizar verbos de acción de la taxonomía de Bloom.</a:t>
            </a:r>
            <a:endParaRPr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highlight>
                <a:srgbClr val="FFFF00"/>
              </a:highlight>
            </a:endParaRPr>
          </a:p>
        </p:txBody>
      </p:sp>
      <p:sp>
        <p:nvSpPr>
          <p:cNvPr id="218" name="Google Shape;218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7" name="Google Shape;227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rgbClr val="FF0000"/>
                </a:solidFill>
              </a:rPr>
              <a:t>6. Decidir cómo evaluará si su taller ha tenido éxito para incorporarlo a su esquema.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rgbClr val="FF0000"/>
                </a:solidFill>
              </a:rPr>
              <a:t>7. Decidir si incluirá múltiples métodos de enseñanza en su taller, como discusiones grupales o actividades para ayudar a los alumnos a comprender el material.</a:t>
            </a:r>
            <a:endParaRPr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rgbClr val="FF0000"/>
                </a:solidFill>
              </a:rPr>
              <a:t>8. Listar todos los recursos adicionales que necesitará para ejecutar el taller, como la creación de folletos, tecnología o software adicional, etc. para evaluar si cuenta con todos los recursos que necesita.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228" name="Google Shape;228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8" name="Google Shape;238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39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None/>
            </a:pPr>
            <a:r>
              <a:rPr lang="en-US">
                <a:solidFill>
                  <a:srgbClr val="FF0000"/>
                </a:solidFill>
              </a:rPr>
              <a:t>Al describir su taller, debe asegurarse de incluir cuáles recursos utilizará para cumplir con un solo objetivo de aprendizaje y cómo va a enseñar el objetivo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239" name="Google Shape;239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9" name="Google Shape;79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6" name="Google Shape;246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Char char="●"/>
            </a:pPr>
            <a:r>
              <a:rPr lang="en-US">
                <a:solidFill>
                  <a:srgbClr val="FF0000"/>
                </a:solidFill>
              </a:rPr>
              <a:t>Grupos pequeños (los mismos grupos de la actividad anterior): 10-15 min. 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Char char="●"/>
            </a:pPr>
            <a:r>
              <a:rPr lang="en-US">
                <a:solidFill>
                  <a:srgbClr val="FF0000"/>
                </a:solidFill>
              </a:rPr>
              <a:t>El líder del grupo debe descargar la herramienta y compartir su pantalla para que el grupo pueda trabajar en el plan en tiempo real, y al término de la sesión enviar por correo electrónico el producto terminado a todo el equipo.</a:t>
            </a:r>
            <a:endParaRPr>
              <a:highlight>
                <a:srgbClr val="FFFF00"/>
              </a:highlight>
            </a:endParaRPr>
          </a:p>
        </p:txBody>
      </p:sp>
      <p:sp>
        <p:nvSpPr>
          <p:cNvPr id="247" name="Google Shape;247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4" name="Google Shape;25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587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100"/>
              <a:buNone/>
            </a:pPr>
            <a:r>
              <a:rPr lang="en-US" sz="11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Malcolm Knowles: Seis principios del aprendizaje de adultos</a:t>
            </a:r>
            <a:endParaRPr/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100"/>
              <a:buChar char="○"/>
            </a:pPr>
            <a:r>
              <a:rPr lang="en-US" sz="11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Necesidad de saber</a:t>
            </a:r>
            <a:endParaRPr sz="11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lvl="2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100"/>
              <a:buChar char="■"/>
            </a:pPr>
            <a:r>
              <a:rPr lang="en-US" sz="11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Los adultos necesitan saber porque deben aprender</a:t>
            </a:r>
            <a:endParaRPr/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100"/>
              <a:buChar char="○"/>
            </a:pPr>
            <a:r>
              <a:rPr lang="en-US" sz="11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Experiencia</a:t>
            </a:r>
            <a:endParaRPr/>
          </a:p>
          <a:p>
            <a:pPr marL="1371600" lvl="2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100"/>
              <a:buChar char="■"/>
            </a:pPr>
            <a:r>
              <a:rPr lang="en-US" sz="11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Los adultos tienen mucha experiencia de vida, y eso que se debe capitalizar y valorarse</a:t>
            </a:r>
            <a:endParaRPr/>
          </a:p>
          <a:p>
            <a:pPr marL="1371600" lvl="2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100"/>
              <a:buChar char="■"/>
            </a:pPr>
            <a:r>
              <a:rPr lang="en-US" sz="11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Hacer que el aprendizaje sea individualizado</a:t>
            </a:r>
            <a:endParaRPr/>
          </a:p>
          <a:p>
            <a:pPr marL="1371600" lvl="2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100"/>
              <a:buChar char="■"/>
            </a:pPr>
            <a:r>
              <a:rPr lang="en-US" sz="11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Oportunidades para la auto-reflexión</a:t>
            </a:r>
            <a:endParaRPr/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100"/>
              <a:buChar char="○"/>
            </a:pPr>
            <a:r>
              <a:rPr lang="en-US" sz="11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Auto-concepto</a:t>
            </a:r>
            <a:endParaRPr/>
          </a:p>
          <a:p>
            <a:pPr marL="1371600" lvl="2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100"/>
              <a:buChar char="■"/>
            </a:pPr>
            <a:r>
              <a:rPr lang="en-US" sz="11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Los adultos no tienen que ser guiados a través de un proceso de aprendizaje, trabajan mejor de forma autónoma</a:t>
            </a:r>
            <a:endParaRPr/>
          </a:p>
          <a:p>
            <a:pPr marL="1371600" lvl="2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100"/>
              <a:buChar char="■"/>
            </a:pPr>
            <a:r>
              <a:rPr lang="en-US" sz="11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Entornos de colaboración, aprendizaje auto-dirigido</a:t>
            </a:r>
            <a:endParaRPr/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100"/>
              <a:buChar char="○"/>
            </a:pPr>
            <a:r>
              <a:rPr lang="en-US" sz="11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Buena disposición</a:t>
            </a:r>
            <a:endParaRPr/>
          </a:p>
          <a:p>
            <a:pPr marL="1371600" lvl="2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100"/>
              <a:buChar char="■"/>
            </a:pPr>
            <a:r>
              <a:rPr lang="en-US" sz="11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Se aprende mejor cuando pueden aplicar inmediatamente el aprendizaje</a:t>
            </a:r>
            <a:endParaRPr/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100"/>
              <a:buChar char="○"/>
            </a:pPr>
            <a:r>
              <a:rPr lang="en-US" sz="11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Orientación al problema</a:t>
            </a:r>
            <a:endParaRPr/>
          </a:p>
          <a:p>
            <a:pPr marL="1371600" lvl="2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100"/>
              <a:buChar char="■"/>
            </a:pPr>
            <a:r>
              <a:rPr lang="en-US" sz="11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Problema vs orientación al contenido</a:t>
            </a:r>
            <a:endParaRPr sz="11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lvl="2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100"/>
              <a:buChar char="■"/>
            </a:pPr>
            <a:r>
              <a:rPr lang="en-US" sz="11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Apreciar la obtención de conocimientos, habilidades o capacidades específicas</a:t>
            </a:r>
            <a:endParaRPr sz="11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100"/>
              <a:buChar char="○"/>
            </a:pPr>
            <a:r>
              <a:rPr lang="en-US" sz="11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Motivación intrínseca</a:t>
            </a:r>
            <a:endParaRPr/>
          </a:p>
          <a:p>
            <a:pPr marL="137160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100"/>
              <a:buChar char="■"/>
            </a:pPr>
            <a:r>
              <a:rPr lang="en-US" sz="11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Relevancia es la clave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>
              <a:highlight>
                <a:srgbClr val="FFFF00"/>
              </a:highlight>
            </a:endParaRPr>
          </a:p>
        </p:txBody>
      </p:sp>
      <p:sp>
        <p:nvSpPr>
          <p:cNvPr id="255" name="Google Shape;255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2" name="Google Shape;262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rPr lang="en-US"/>
              <a:t>Esta sección se enfoca en dónde encontrar materiales de capacitación y promoción. Como se señaló anteriormente, este material es necesario para implementar con éxito las numerosas tareas del Kit de herramientas de promoción y del plan de marketing. Estos recursos se encuentran en el sitio web de Research4Life. Alertar a los alumnos de que pueden seguir la información directamente desde el sitio web de Research4Life y hacer preguntas.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263" name="Google Shape;263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9" name="Google Shape;269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/>
          </a:p>
        </p:txBody>
      </p:sp>
      <p:sp>
        <p:nvSpPr>
          <p:cNvPr id="270" name="Google Shape;270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9" name="Google Shape;279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rPr lang="en-US"/>
              <a:t>Para los facilitadores que preparan un taller o una presentación, estas páginas de recursos contienen numerosas presentaciones y ejercicios que se pueden adaptar para actividades específicas.</a:t>
            </a:r>
            <a:endParaRPr/>
          </a:p>
        </p:txBody>
      </p:sp>
      <p:sp>
        <p:nvSpPr>
          <p:cNvPr id="280" name="Google Shape;280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9f700efce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7" name="Google Shape;287;g9f700efce1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8" name="Google Shape;288;g9f700efce1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5" name="Google Shape;295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/>
          </a:p>
        </p:txBody>
      </p:sp>
      <p:sp>
        <p:nvSpPr>
          <p:cNvPr id="296" name="Google Shape;296;p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4" name="Google Shape;304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305" name="Google Shape;305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3" name="Google Shape;323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9" name="Google Shape;89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2" name="Google Shape;312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/>
          </a:p>
        </p:txBody>
      </p:sp>
      <p:sp>
        <p:nvSpPr>
          <p:cNvPr id="313" name="Google Shape;313;p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1" name="Google Shape;321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rPr lang="en-US"/>
              <a:t>La mayoría de estos materiales se encuentran en inglés.</a:t>
            </a:r>
            <a:endParaRPr/>
          </a:p>
        </p:txBody>
      </p:sp>
      <p:sp>
        <p:nvSpPr>
          <p:cNvPr id="322" name="Google Shape;322;p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2" name="Google Shape;332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rPr lang="en-US"/>
              <a:t>Los canales de redes sociales pueden ser una herramienta poderosa para promover eventos relacionados con Research4Life y resaltar historias de éxito de usuarios de todo el mundo.</a:t>
            </a:r>
            <a:endParaRPr/>
          </a:p>
        </p:txBody>
      </p:sp>
      <p:sp>
        <p:nvSpPr>
          <p:cNvPr id="333" name="Google Shape;333;p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9" name="Google Shape;339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/>
          </a:p>
        </p:txBody>
      </p:sp>
      <p:sp>
        <p:nvSpPr>
          <p:cNvPr id="340" name="Google Shape;340;p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9" name="Google Shape;349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/>
          </a:p>
        </p:txBody>
      </p:sp>
      <p:sp>
        <p:nvSpPr>
          <p:cNvPr id="350" name="Google Shape;350;p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34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f3df2bde3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9" name="Google Shape;359;gf3df2bde3e_0_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39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None/>
            </a:pPr>
            <a:r>
              <a:rPr lang="en-US">
                <a:solidFill>
                  <a:srgbClr val="FF0000"/>
                </a:solidFill>
              </a:rPr>
              <a:t>Discusión en clase: 5-10 min.</a:t>
            </a:r>
            <a:endParaRPr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>
              <a:highlight>
                <a:srgbClr val="FFFF00"/>
              </a:highlight>
            </a:endParaRPr>
          </a:p>
        </p:txBody>
      </p:sp>
      <p:sp>
        <p:nvSpPr>
          <p:cNvPr id="360" name="Google Shape;360;gf3df2bde3e_0_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35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8" name="Google Shape;368;p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39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None/>
            </a:pPr>
            <a:r>
              <a:rPr lang="en-US">
                <a:solidFill>
                  <a:srgbClr val="FF0000"/>
                </a:solidFill>
              </a:rPr>
              <a:t>Si hay tiempo disponible, puede organizar una discusión de grupo de toda la clase. Pida a los participantes que compartan la información más útil que aprendieron durante el curso.</a:t>
            </a:r>
            <a:endParaRPr/>
          </a:p>
        </p:txBody>
      </p:sp>
      <p:sp>
        <p:nvSpPr>
          <p:cNvPr id="369" name="Google Shape;369;p4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36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5" name="Google Shape;37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124fc7b004e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1" name="Google Shape;381;g124fc7b004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12221ee6e47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7" name="Google Shape;387;g12221ee6e4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/>
          </a:p>
        </p:txBody>
      </p:sp>
      <p:sp>
        <p:nvSpPr>
          <p:cNvPr id="97" name="Google Shape;97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727b3dbef2_0_8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3" name="Google Shape;393;g727b3dbef2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9" name="Google Shape;3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/>
          </a:p>
        </p:txBody>
      </p:sp>
      <p:sp>
        <p:nvSpPr>
          <p:cNvPr id="104" name="Google Shape;104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f3df2bde3e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gf3df2bde3e_0_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rPr lang="en-US">
                <a:solidFill>
                  <a:srgbClr val="FF0000"/>
                </a:solidFill>
              </a:rPr>
              <a:t>Actividad de auto-reflexión: 3 min.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12" name="Google Shape;112;gf3df2bde3e_0_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/>
          </a:p>
        </p:txBody>
      </p:sp>
      <p:sp>
        <p:nvSpPr>
          <p:cNvPr id="120" name="Google Shape;120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AutoNum type="arabicPeriod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Ingresar los grupos de clientes de la institución, horizontalmente en las cinco casillas.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AutoNum type="arabicPeriod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 vez ingresados estos grupos, trabaje verticalmente hacia abajo en la columna. Por ejemplo, si el primer grupo son docentes, colocar una marca junto a las categorías apropiadas para las necesidades de información del grupo, que se enumeran a continuación en la misma columna. 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AutoNum type="arabicPeriod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Continuar hacia abajo en la columna y consultar Research4Life y los recursos de Internet para docentes. Para el segundo grupo de clientes (por ejemplo, investigadores), vuelva a bajar esa columna específica verticalmente y marcar las casillas para este grupo. </a:t>
            </a:r>
            <a:endParaRPr/>
          </a:p>
          <a:p>
            <a:pPr marL="2286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/>
          </a:p>
        </p:txBody>
      </p:sp>
      <p:sp>
        <p:nvSpPr>
          <p:cNvPr id="129" name="Google Shape;129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52fd89e57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g52fd89e579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0" name="Google Shape;140;g52fd89e579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7119cced83_0_58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15" name="Google Shape;15;g7119cced83_0_58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16" name="Google Shape;16;g7119cced83_0_5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7" name="Google Shape;17;g7119cced83_0_5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647435" y="0"/>
            <a:ext cx="7544565" cy="24404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7119cced83_0_9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58" name="Google Shape;58;g7119cced83_0_9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7119cced83_0_93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61" name="Google Shape;61;g7119cced83_0_93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g7119cced83_0_9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7119cced83_0_9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g7119cced83_0_99"/>
          <p:cNvSpPr txBox="1">
            <a:spLocks noGrp="1"/>
          </p:cNvSpPr>
          <p:nvPr>
            <p:ph type="title"/>
          </p:nvPr>
        </p:nvSpPr>
        <p:spPr>
          <a:xfrm>
            <a:off x="0" y="378812"/>
            <a:ext cx="96138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g7119cced83_0_99"/>
          <p:cNvSpPr txBox="1">
            <a:spLocks noGrp="1"/>
          </p:cNvSpPr>
          <p:nvPr>
            <p:ph type="body" idx="1"/>
          </p:nvPr>
        </p:nvSpPr>
        <p:spPr>
          <a:xfrm>
            <a:off x="680321" y="2336873"/>
            <a:ext cx="9613800" cy="35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/>
            </a:lvl6pPr>
            <a:lvl7pPr marL="3200400" lvl="6" indent="-3429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/>
            </a:lvl8pPr>
            <a:lvl9pPr marL="4114800" lvl="8" indent="-342900" algn="l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g7119cced83_0_99"/>
          <p:cNvSpPr txBox="1">
            <a:spLocks noGrp="1"/>
          </p:cNvSpPr>
          <p:nvPr>
            <p:ph type="dt" idx="10"/>
          </p:nvPr>
        </p:nvSpPr>
        <p:spPr>
          <a:xfrm>
            <a:off x="9357855" y="649287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g7119cced83_0_99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g7119cced83_0_99"/>
          <p:cNvSpPr txBox="1">
            <a:spLocks noGrp="1"/>
          </p:cNvSpPr>
          <p:nvPr>
            <p:ph type="sldNum" idx="12"/>
          </p:nvPr>
        </p:nvSpPr>
        <p:spPr>
          <a:xfrm>
            <a:off x="10729455" y="753227"/>
            <a:ext cx="1154100" cy="1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600"/>
              <a:buFont typeface="Trebuchet MS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600"/>
              <a:buFont typeface="Trebuchet MS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600"/>
              <a:buFont typeface="Trebuchet MS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600"/>
              <a:buFont typeface="Trebuchet MS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600"/>
              <a:buFont typeface="Trebuchet MS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600"/>
              <a:buFont typeface="Trebuchet MS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600"/>
              <a:buFont typeface="Trebuchet MS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600"/>
              <a:buFont typeface="Trebuchet MS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600"/>
              <a:buFont typeface="Trebuchet MS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" name="Google Shape;24;g7119cced83_0_99"/>
          <p:cNvSpPr/>
          <p:nvPr/>
        </p:nvSpPr>
        <p:spPr>
          <a:xfrm>
            <a:off x="5732813" y="1604188"/>
            <a:ext cx="2900100" cy="69600"/>
          </a:xfrm>
          <a:prstGeom prst="rect">
            <a:avLst/>
          </a:prstGeom>
          <a:solidFill>
            <a:srgbClr val="4EB74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g7119cced83_0_99"/>
          <p:cNvSpPr/>
          <p:nvPr/>
        </p:nvSpPr>
        <p:spPr>
          <a:xfrm>
            <a:off x="0" y="1604187"/>
            <a:ext cx="2704011" cy="69509"/>
          </a:xfrm>
          <a:prstGeom prst="rect">
            <a:avLst/>
          </a:prstGeom>
          <a:solidFill>
            <a:srgbClr val="F499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g7119cced83_0_99"/>
          <p:cNvSpPr/>
          <p:nvPr/>
        </p:nvSpPr>
        <p:spPr>
          <a:xfrm rot="10800000" flipH="1">
            <a:off x="2704011" y="1604187"/>
            <a:ext cx="3028802" cy="69509"/>
          </a:xfrm>
          <a:prstGeom prst="rect">
            <a:avLst/>
          </a:prstGeom>
          <a:solidFill>
            <a:srgbClr val="154A9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" name="Google Shape;27;g7119cced83_0_9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00126" y="134938"/>
            <a:ext cx="4391874" cy="16018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7119cced83_0_62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0" name="Google Shape;30;g7119cced83_0_6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7119cced83_0_6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g7119cced83_0_6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34" name="Google Shape;34;g7119cced83_0_6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7119cced83_0_6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g7119cced83_0_6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8" name="Google Shape;38;g7119cced83_0_69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9" name="Google Shape;39;g7119cced83_0_6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7119cced83_0_7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g7119cced83_0_7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7119cced83_0_7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45" name="Google Shape;45;g7119cced83_0_7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6" name="Google Shape;46;g7119cced83_0_7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7119cced83_0_81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49" name="Google Shape;49;g7119cced83_0_8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119cced83_0_84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g7119cced83_0_84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53" name="Google Shape;53;g7119cced83_0_84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4" name="Google Shape;54;g7119cced83_0_84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g7119cced83_0_8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7119cced83_0_5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g7119cced83_0_5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g7119cced83_0_5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4life.org/es/capacitacion/librarians-hub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4.0/deed.es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research4life.org/es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4life.org/es/capacitacion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4life.org/es/capacitacion/librarians-hub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research4life.org/es/material-promocional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4life.org/es/material-promocional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lo.org/goali/promotion/lang--es/index.htm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hyperlink" Target="https://www.research4life.org/es/capacitacion/librarians-hub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4life.org/es/capacitacion/librarians-hub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research4life.org/es/capacitacion/librarians-hub/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4life.org/es/voces/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r4lpartnership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comms@research4life.org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mrlibrarydude.wordpress.com/2019/03/04/marketing-and-advocating-for-the-academic-library/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1108/EJTD-02-2017-0014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oi.org/10.19173/irrodl.v13i1.1076" TargetMode="External"/><Relationship Id="rId4" Type="http://schemas.openxmlformats.org/officeDocument/2006/relationships/hyperlink" Target="https://teachonline.asu.edu/objectives-builder/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86/1475-2875-7-80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mailto:r4l@research4life.org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research4life.org/es/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hyperlink" Target="mailto:r4l@research4life.org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research4life.org/es/capacitacion/librarians-hub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8"/>
          <p:cNvSpPr txBox="1">
            <a:spLocks noGrp="1"/>
          </p:cNvSpPr>
          <p:nvPr>
            <p:ph type="subTitle" idx="1"/>
          </p:nvPr>
        </p:nvSpPr>
        <p:spPr>
          <a:xfrm>
            <a:off x="0" y="4029770"/>
            <a:ext cx="12192000" cy="722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</a:pPr>
            <a:r>
              <a:rPr lang="en-US" sz="3400">
                <a:solidFill>
                  <a:srgbClr val="004890"/>
                </a:solidFill>
                <a:latin typeface="Open Sans"/>
                <a:ea typeface="Open Sans"/>
                <a:cs typeface="Open Sans"/>
                <a:sym typeface="Open Sans"/>
              </a:rPr>
              <a:t>Capacitar a su audiencia sobre cómo usar Research4life</a:t>
            </a:r>
            <a:endParaRPr sz="3400">
              <a:solidFill>
                <a:srgbClr val="00489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</a:pPr>
            <a:endParaRPr sz="2800"/>
          </a:p>
        </p:txBody>
      </p:sp>
      <p:sp>
        <p:nvSpPr>
          <p:cNvPr id="70" name="Google Shape;70;p38"/>
          <p:cNvSpPr txBox="1">
            <a:spLocks noGrp="1"/>
          </p:cNvSpPr>
          <p:nvPr>
            <p:ph type="ctrTitle"/>
          </p:nvPr>
        </p:nvSpPr>
        <p:spPr>
          <a:xfrm>
            <a:off x="-2" y="2036456"/>
            <a:ext cx="12192000" cy="15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3500" b="1">
                <a:solidFill>
                  <a:srgbClr val="004890"/>
                </a:solidFill>
                <a:latin typeface="Open Sans"/>
                <a:ea typeface="Open Sans"/>
                <a:cs typeface="Open Sans"/>
                <a:sym typeface="Open Sans"/>
              </a:rPr>
              <a:t>Promocionar Research4life y facilitar el desarrollo de capacidades</a:t>
            </a:r>
            <a:endParaRPr sz="3500" b="1">
              <a:solidFill>
                <a:srgbClr val="00489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1" name="Google Shape;71;p38"/>
          <p:cNvSpPr txBox="1"/>
          <p:nvPr/>
        </p:nvSpPr>
        <p:spPr>
          <a:xfrm>
            <a:off x="-2" y="5682830"/>
            <a:ext cx="12192000" cy="369300"/>
          </a:xfrm>
          <a:prstGeom prst="rect">
            <a:avLst/>
          </a:prstGeom>
          <a:solidFill>
            <a:srgbClr val="586F7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US" sz="1800" b="1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Research4Life </a:t>
            </a:r>
            <a:r>
              <a:rPr lang="en-US" sz="1800" b="1" i="0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es</a:t>
            </a:r>
            <a:r>
              <a:rPr lang="en-US" sz="1800" b="1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1" i="0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una</a:t>
            </a:r>
            <a:r>
              <a:rPr lang="en-US" sz="1800" b="1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1" i="0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colaboración</a:t>
            </a:r>
            <a:r>
              <a:rPr lang="en-US" sz="1800" b="1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1" i="0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público-privada</a:t>
            </a:r>
            <a:r>
              <a:rPr lang="en-US" sz="1800" b="1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1800" b="1" i="0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cinco</a:t>
            </a:r>
            <a:r>
              <a:rPr lang="en-US" sz="1800" b="1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1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colecciones</a:t>
            </a:r>
            <a:r>
              <a:rPr lang="en-US" sz="18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endParaRPr sz="1800" b="1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2" name="Google Shape;72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1600" y="6148180"/>
            <a:ext cx="1523874" cy="633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26669" y="6207625"/>
            <a:ext cx="1962613" cy="515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3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50478" y="6118184"/>
            <a:ext cx="1612438" cy="693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3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920080" y="6181191"/>
            <a:ext cx="1468376" cy="567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3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938199" y="6141339"/>
            <a:ext cx="1523874" cy="647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03633" y="1857375"/>
            <a:ext cx="7099622" cy="4331972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7"/>
          <p:cNvSpPr txBox="1">
            <a:spLocks noGrp="1"/>
          </p:cNvSpPr>
          <p:nvPr>
            <p:ph type="title"/>
          </p:nvPr>
        </p:nvSpPr>
        <p:spPr>
          <a:xfrm>
            <a:off x="0" y="375864"/>
            <a:ext cx="7707086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Segunda página del Plan de marketing de Research4Life</a:t>
            </a:r>
            <a:endParaRPr sz="320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5" name="Google Shape;155;p7"/>
          <p:cNvSpPr txBox="1">
            <a:spLocks noGrp="1"/>
          </p:cNvSpPr>
          <p:nvPr>
            <p:ph type="body" idx="1"/>
          </p:nvPr>
        </p:nvSpPr>
        <p:spPr>
          <a:xfrm>
            <a:off x="-1" y="1718554"/>
            <a:ext cx="4903634" cy="5139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8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La segunda página de la Herramienta del plan de marketing permite al usuario ingresar:</a:t>
            </a:r>
            <a:endParaRPr sz="1800">
              <a:solidFill>
                <a:srgbClr val="3F3F3F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-US" sz="18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Los </a:t>
            </a:r>
            <a:r>
              <a:rPr lang="en-US" sz="1800" b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Grupos de clientes</a:t>
            </a:r>
            <a:r>
              <a:rPr lang="en-US" sz="18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que se listaron verticalmente en la página anterior. 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-US" sz="18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Las </a:t>
            </a:r>
            <a:r>
              <a:rPr lang="en-US" sz="1800" b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Ideas para promover los recursos de Research4Life </a:t>
            </a:r>
            <a:r>
              <a:rPr lang="en-US" sz="18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para cada grupo </a:t>
            </a:r>
            <a:r>
              <a:rPr lang="en-US" sz="20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(marcados verticalmente con </a:t>
            </a:r>
            <a:r>
              <a:rPr lang="en-US" sz="2000" b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X</a:t>
            </a:r>
            <a:r>
              <a:rPr lang="en-US" sz="20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).</a:t>
            </a:r>
            <a:endParaRPr sz="2600">
              <a:solidFill>
                <a:srgbClr val="3F3F3F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-US" sz="18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Diez </a:t>
            </a:r>
            <a:r>
              <a:rPr lang="en-US" sz="1800" b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Preguntas para una encuesta</a:t>
            </a:r>
            <a:r>
              <a:rPr lang="en-US" sz="18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para todos los grupos de clientes para escribir  en los recuadros.</a:t>
            </a:r>
            <a:endParaRPr sz="180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56" name="Google Shape;156;p7"/>
          <p:cNvCxnSpPr/>
          <p:nvPr/>
        </p:nvCxnSpPr>
        <p:spPr>
          <a:xfrm rot="10800000" flipH="1">
            <a:off x="4443413" y="1951827"/>
            <a:ext cx="762925" cy="2071534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57" name="Google Shape;157;p7"/>
          <p:cNvCxnSpPr/>
          <p:nvPr/>
        </p:nvCxnSpPr>
        <p:spPr>
          <a:xfrm rot="10800000" flipH="1">
            <a:off x="4443413" y="3657600"/>
            <a:ext cx="1100137" cy="1643063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5"/>
          <p:cNvSpPr txBox="1">
            <a:spLocks noGrp="1"/>
          </p:cNvSpPr>
          <p:nvPr>
            <p:ph type="title"/>
          </p:nvPr>
        </p:nvSpPr>
        <p:spPr>
          <a:xfrm>
            <a:off x="0" y="375864"/>
            <a:ext cx="7707086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Tercera página del Plan de marketing de Research4Life</a:t>
            </a:r>
            <a:endParaRPr sz="320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4" name="Google Shape;164;p5"/>
          <p:cNvSpPr txBox="1">
            <a:spLocks noGrp="1"/>
          </p:cNvSpPr>
          <p:nvPr>
            <p:ph type="body" idx="1"/>
          </p:nvPr>
        </p:nvSpPr>
        <p:spPr>
          <a:xfrm>
            <a:off x="0" y="1699171"/>
            <a:ext cx="5391807" cy="45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7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La tercera página de la Herramienta del Plan de marketing permite al usuario ingresar:</a:t>
            </a:r>
            <a:endParaRPr sz="1700">
              <a:solidFill>
                <a:srgbClr val="3F3F3F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-US" sz="17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Los </a:t>
            </a:r>
            <a:r>
              <a:rPr lang="en-US" sz="1700" b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grupos de clientes</a:t>
            </a:r>
            <a:r>
              <a:rPr lang="en-US" sz="17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en las casillas correspondientes (horizontalmente).</a:t>
            </a:r>
            <a:endParaRPr sz="1700">
              <a:solidFill>
                <a:srgbClr val="3F3F3F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-US" sz="17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Los métodos para la </a:t>
            </a:r>
            <a:r>
              <a:rPr lang="en-US" sz="1700" b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Distribución de las preguntas de la encuesta </a:t>
            </a:r>
            <a:r>
              <a:rPr lang="en-US" sz="17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para cada grupo (marcados verticalmente con </a:t>
            </a:r>
            <a:r>
              <a:rPr lang="en-US" sz="1700" b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X</a:t>
            </a:r>
            <a:r>
              <a:rPr lang="en-US" sz="17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).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-US" sz="17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Las opciones para la </a:t>
            </a:r>
            <a:r>
              <a:rPr lang="en-US" sz="1700" b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Evaluación del Plan de marketing </a:t>
            </a:r>
            <a:r>
              <a:rPr lang="en-US" sz="17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para cada grupo (marcadas verticalmente con </a:t>
            </a:r>
            <a:r>
              <a:rPr lang="en-US" sz="1700" b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X</a:t>
            </a:r>
            <a:r>
              <a:rPr lang="en-US" sz="17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).</a:t>
            </a:r>
            <a:endParaRPr/>
          </a:p>
        </p:txBody>
      </p:sp>
      <p:cxnSp>
        <p:nvCxnSpPr>
          <p:cNvPr id="165" name="Google Shape;165;p5"/>
          <p:cNvCxnSpPr/>
          <p:nvPr/>
        </p:nvCxnSpPr>
        <p:spPr>
          <a:xfrm rot="10800000" flipH="1">
            <a:off x="4986338" y="3729038"/>
            <a:ext cx="902714" cy="1042988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66" name="Google Shape;166;p5"/>
          <p:cNvCxnSpPr/>
          <p:nvPr/>
        </p:nvCxnSpPr>
        <p:spPr>
          <a:xfrm rot="10800000" flipH="1">
            <a:off x="4763729" y="2028825"/>
            <a:ext cx="1125323" cy="1378053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pic>
        <p:nvPicPr>
          <p:cNvPr id="167" name="Google Shape;167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89052" y="1824038"/>
            <a:ext cx="6167040" cy="452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f3df2bde3e_0_18"/>
          <p:cNvSpPr txBox="1">
            <a:spLocks noGrp="1"/>
          </p:cNvSpPr>
          <p:nvPr>
            <p:ph type="title"/>
          </p:nvPr>
        </p:nvSpPr>
        <p:spPr>
          <a:xfrm>
            <a:off x="175850" y="703397"/>
            <a:ext cx="7707000" cy="7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60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Actividad grupal</a:t>
            </a:r>
            <a:endParaRPr sz="360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4" name="Google Shape;174;gf3df2bde3e_0_18"/>
          <p:cNvSpPr txBox="1">
            <a:spLocks noGrp="1"/>
          </p:cNvSpPr>
          <p:nvPr>
            <p:ph type="body" idx="1"/>
          </p:nvPr>
        </p:nvSpPr>
        <p:spPr>
          <a:xfrm>
            <a:off x="164658" y="1742917"/>
            <a:ext cx="7679180" cy="328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8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Seleccionar un grupo de clientes y trabajar en al menos una columna de la herramienta del Plan de marketing. Lluvia de ideas para definir al menos 3-4 preguntas de la encuesta. </a:t>
            </a:r>
            <a:endParaRPr sz="280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5" name="Google Shape;175;gf3df2bde3e_0_18"/>
          <p:cNvSpPr txBox="1"/>
          <p:nvPr/>
        </p:nvSpPr>
        <p:spPr>
          <a:xfrm>
            <a:off x="2899741" y="3275112"/>
            <a:ext cx="61971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6" name="Google Shape;176;gf3df2bde3e_0_18"/>
          <p:cNvPicPr preferRelativeResize="0"/>
          <p:nvPr/>
        </p:nvPicPr>
        <p:blipFill rotWithShape="1">
          <a:blip r:embed="rId3">
            <a:alphaModFix/>
          </a:blip>
          <a:srcRect l="12595" r="14129" b="12822"/>
          <a:stretch/>
        </p:blipFill>
        <p:spPr>
          <a:xfrm>
            <a:off x="8074550" y="2289275"/>
            <a:ext cx="3838499" cy="3313075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gf3df2bde3e_0_18"/>
          <p:cNvSpPr txBox="1"/>
          <p:nvPr/>
        </p:nvSpPr>
        <p:spPr>
          <a:xfrm>
            <a:off x="76200" y="5140250"/>
            <a:ext cx="8094600" cy="1417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35" b="1" i="0" u="none" strike="noStrike" cap="none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4"/>
                  </a:ext>
                </a:extLst>
              </a:rPr>
              <a:t>Nota:</a:t>
            </a:r>
            <a:r>
              <a:rPr lang="en-US" sz="1335" b="0" i="0" u="none" strike="noStrike" cap="none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5"/>
                  </a:ext>
                </a:extLst>
              </a:rPr>
              <a:t> </a:t>
            </a:r>
            <a:r>
              <a:rPr lang="en-US" sz="1335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6"/>
                  </a:ext>
                </a:extLst>
              </a:rPr>
              <a:t> Para completar las Herramienta del Plan de marketing y el Plan de planificación de talleres</a:t>
            </a:r>
            <a:r>
              <a:rPr lang="en-US" sz="1335" b="0" i="0" u="none" strike="noStrike" cap="non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7"/>
                  </a:ext>
                </a:extLst>
              </a:rPr>
              <a:t>, puede imprimir una copia de la hoja de cálculo e ingresar la información manualmente o bien, descargar una copia en su computadora para ingresar los datos. Los libros de trabajo se pueden descargar desde</a:t>
            </a:r>
            <a:r>
              <a:rPr lang="en-US" sz="1335" b="0" i="0" u="none" strike="noStrike" cap="none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8"/>
                  </a:ext>
                </a:extLst>
              </a:rPr>
              <a:t>: </a:t>
            </a:r>
            <a:r>
              <a:rPr lang="en-US" sz="1335" b="0" i="0" u="sng" strike="noStrike" cap="none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9"/>
                  </a:ext>
                </a:extLst>
              </a:rPr>
              <a:t>https://www.research4life.org/es/capacitacion/librarians-hub/</a:t>
            </a:r>
            <a:endParaRPr sz="1335" b="0" i="0" u="none" strike="noStrike" cap="none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  <a:extLst>
                <a:ext uri="http://customooxmlschemas.google.com/">
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0"/>
                </a:ext>
              </a:ex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0"/>
          <p:cNvSpPr txBox="1">
            <a:spLocks noGrp="1"/>
          </p:cNvSpPr>
          <p:nvPr>
            <p:ph type="title"/>
          </p:nvPr>
        </p:nvSpPr>
        <p:spPr>
          <a:xfrm>
            <a:off x="0" y="378608"/>
            <a:ext cx="825958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60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Capacitación de usuarios y talleres</a:t>
            </a:r>
            <a:endParaRPr sz="3600"/>
          </a:p>
        </p:txBody>
      </p:sp>
      <p:sp>
        <p:nvSpPr>
          <p:cNvPr id="184" name="Google Shape;184;p10"/>
          <p:cNvSpPr txBox="1">
            <a:spLocks noGrp="1"/>
          </p:cNvSpPr>
          <p:nvPr>
            <p:ph type="body" idx="1"/>
          </p:nvPr>
        </p:nvSpPr>
        <p:spPr>
          <a:xfrm>
            <a:off x="-3756" y="1691536"/>
            <a:ext cx="11933814" cy="4966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2400"/>
              <a:buChar char="●"/>
            </a:pPr>
            <a:r>
              <a:rPr lang="en-US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Depende</a:t>
            </a:r>
            <a:r>
              <a:rPr lang="en-US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los</a:t>
            </a:r>
            <a:r>
              <a:rPr lang="en-US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grupos</a:t>
            </a:r>
            <a:r>
              <a:rPr lang="en-US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clientes</a:t>
            </a:r>
            <a:r>
              <a:rPr lang="en-US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de la </a:t>
            </a:r>
            <a:r>
              <a:rPr lang="en-US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institución</a:t>
            </a:r>
            <a:r>
              <a:rPr lang="en-US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y </a:t>
            </a:r>
            <a:r>
              <a:rPr lang="en-US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sus</a:t>
            </a:r>
            <a:r>
              <a:rPr lang="en-US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necesidades</a:t>
            </a:r>
            <a:r>
              <a:rPr lang="en-US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específicas</a:t>
            </a:r>
            <a:r>
              <a:rPr lang="en-US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información</a:t>
            </a:r>
            <a:r>
              <a:rPr lang="en-US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y el </a:t>
            </a:r>
            <a:r>
              <a:rPr lang="en-US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tiempo</a:t>
            </a:r>
            <a:r>
              <a:rPr lang="en-US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disponible</a:t>
            </a:r>
            <a:r>
              <a:rPr lang="en-US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cada</a:t>
            </a:r>
            <a:r>
              <a:rPr lang="en-US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capacitación</a:t>
            </a:r>
            <a:r>
              <a:rPr lang="en-US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será</a:t>
            </a:r>
            <a:r>
              <a:rPr lang="en-US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única</a:t>
            </a:r>
            <a:r>
              <a:rPr lang="en-US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endParaRPr dirty="0"/>
          </a:p>
          <a:p>
            <a:pPr marL="457200" lvl="0" indent="-38100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2400"/>
              <a:buChar char="●"/>
            </a:pPr>
            <a:r>
              <a:rPr lang="en-US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Aprender</a:t>
            </a:r>
            <a:r>
              <a:rPr lang="en-US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a </a:t>
            </a:r>
            <a:r>
              <a:rPr lang="en-US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incorporar</a:t>
            </a:r>
            <a:r>
              <a:rPr lang="en-US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técnicas</a:t>
            </a:r>
            <a:r>
              <a:rPr lang="en-US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aprendizaje</a:t>
            </a:r>
            <a:r>
              <a:rPr lang="en-US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adultos</a:t>
            </a:r>
            <a:r>
              <a:rPr lang="en-US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para </a:t>
            </a:r>
            <a:r>
              <a:rPr lang="en-US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crear</a:t>
            </a:r>
            <a:r>
              <a:rPr lang="en-US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un taller </a:t>
            </a:r>
            <a:r>
              <a:rPr lang="en-US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exitoso</a:t>
            </a:r>
            <a:r>
              <a:rPr lang="en-US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r>
              <a:rPr lang="en-US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Consultar</a:t>
            </a:r>
            <a:r>
              <a:rPr lang="en-US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recursos</a:t>
            </a:r>
            <a:r>
              <a:rPr lang="en-US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adicionales</a:t>
            </a:r>
            <a:r>
              <a:rPr lang="en-US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para </a:t>
            </a:r>
            <a:r>
              <a:rPr lang="en-US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enseñar</a:t>
            </a:r>
            <a:r>
              <a:rPr lang="en-US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a </a:t>
            </a:r>
            <a:r>
              <a:rPr lang="en-US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adultos</a:t>
            </a:r>
            <a:r>
              <a:rPr lang="en-US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en</a:t>
            </a:r>
            <a:r>
              <a:rPr lang="en-US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la parte final de </a:t>
            </a:r>
            <a:r>
              <a:rPr lang="en-US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esta</a:t>
            </a:r>
            <a:r>
              <a:rPr lang="en-US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presentación</a:t>
            </a:r>
            <a:r>
              <a:rPr lang="en-US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dirty="0"/>
          </a:p>
          <a:p>
            <a:pPr marL="457200" lvl="0" indent="-38100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2400"/>
              <a:buChar char="●"/>
            </a:pPr>
            <a:r>
              <a:rPr lang="en-US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Utilizar</a:t>
            </a:r>
            <a:r>
              <a:rPr lang="en-US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la </a:t>
            </a:r>
            <a:r>
              <a:rPr lang="en-US" dirty="0" err="1">
                <a:solidFill>
                  <a:srgbClr val="3F3F3F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H</a:t>
            </a:r>
            <a:r>
              <a:rPr lang="en-US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erramienta</a:t>
            </a:r>
            <a:r>
              <a:rPr lang="en-US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planificar</a:t>
            </a:r>
            <a:r>
              <a:rPr lang="en-US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talleres</a:t>
            </a:r>
            <a:r>
              <a:rPr lang="en-US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para </a:t>
            </a:r>
            <a:r>
              <a:rPr lang="en-US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determinar</a:t>
            </a:r>
            <a:r>
              <a:rPr lang="en-US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las </a:t>
            </a:r>
            <a:r>
              <a:rPr lang="en-US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necesidades</a:t>
            </a:r>
            <a:r>
              <a:rPr lang="en-US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capacitación</a:t>
            </a:r>
            <a:r>
              <a:rPr lang="en-US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del </a:t>
            </a:r>
            <a:r>
              <a:rPr lang="en-US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grupo</a:t>
            </a:r>
            <a:r>
              <a:rPr lang="en-US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clientes</a:t>
            </a:r>
            <a:r>
              <a:rPr lang="en-US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y </a:t>
            </a:r>
            <a:r>
              <a:rPr lang="en-US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seleccionar</a:t>
            </a:r>
            <a:r>
              <a:rPr lang="en-US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los</a:t>
            </a:r>
            <a:r>
              <a:rPr lang="en-US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materiales</a:t>
            </a:r>
            <a:r>
              <a:rPr lang="en-US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y </a:t>
            </a:r>
            <a:r>
              <a:rPr lang="en-US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métodos</a:t>
            </a:r>
            <a:r>
              <a:rPr lang="en-US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capacitación</a:t>
            </a:r>
            <a:r>
              <a:rPr lang="en-US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apropiados</a:t>
            </a:r>
            <a:r>
              <a:rPr lang="en-US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para </a:t>
            </a:r>
            <a:r>
              <a:rPr lang="en-US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cumplir</a:t>
            </a:r>
            <a:r>
              <a:rPr lang="en-US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con </a:t>
            </a:r>
            <a:r>
              <a:rPr lang="en-US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los</a:t>
            </a:r>
            <a:r>
              <a:rPr lang="en-US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objetivos</a:t>
            </a:r>
            <a:r>
              <a:rPr lang="en-US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aprendizaje</a:t>
            </a:r>
            <a:r>
              <a:rPr lang="en-US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dirty="0"/>
          </a:p>
          <a:p>
            <a:pPr marL="457200" lvl="0" indent="-22860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Open Sans"/>
              <a:buNone/>
            </a:pPr>
            <a:endParaRPr dirty="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800"/>
              </a:spcBef>
              <a:spcAft>
                <a:spcPts val="800"/>
              </a:spcAft>
              <a:buSzPts val="2400"/>
              <a:buNone/>
            </a:pPr>
            <a:endParaRPr dirty="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2"/>
          <p:cNvSpPr txBox="1">
            <a:spLocks noGrp="1"/>
          </p:cNvSpPr>
          <p:nvPr>
            <p:ph type="title"/>
          </p:nvPr>
        </p:nvSpPr>
        <p:spPr>
          <a:xfrm>
            <a:off x="0" y="378608"/>
            <a:ext cx="7929797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240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Ejemplos de cómo se deben desarrollar diferentes talleres para grupos únicos con requisitos específicos</a:t>
            </a:r>
            <a:endParaRPr/>
          </a:p>
        </p:txBody>
      </p:sp>
      <p:grpSp>
        <p:nvGrpSpPr>
          <p:cNvPr id="191" name="Google Shape;191;p12"/>
          <p:cNvGrpSpPr/>
          <p:nvPr/>
        </p:nvGrpSpPr>
        <p:grpSpPr>
          <a:xfrm>
            <a:off x="221226" y="2698954"/>
            <a:ext cx="11149780" cy="3993669"/>
            <a:chOff x="4034" y="0"/>
            <a:chExt cx="11729230" cy="4257206"/>
          </a:xfrm>
        </p:grpSpPr>
        <p:sp>
          <p:nvSpPr>
            <p:cNvPr id="192" name="Google Shape;192;p12"/>
            <p:cNvSpPr/>
            <p:nvPr/>
          </p:nvSpPr>
          <p:spPr>
            <a:xfrm>
              <a:off x="4034" y="0"/>
              <a:ext cx="5410161" cy="4257206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25400" cap="flat" cmpd="sng">
              <a:solidFill>
                <a:srgbClr val="F8981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12"/>
            <p:cNvSpPr/>
            <p:nvPr/>
          </p:nvSpPr>
          <p:spPr>
            <a:xfrm>
              <a:off x="6323103" y="0"/>
              <a:ext cx="5410161" cy="4257206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25400" cap="flat" cmpd="sng">
              <a:solidFill>
                <a:srgbClr val="F8981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4" name="Google Shape;194;p12"/>
          <p:cNvSpPr txBox="1"/>
          <p:nvPr/>
        </p:nvSpPr>
        <p:spPr>
          <a:xfrm>
            <a:off x="6281716" y="2643823"/>
            <a:ext cx="5160900" cy="40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200" tIns="76200" rIns="76200" bIns="762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Ejemplo 2</a:t>
            </a:r>
            <a:endParaRPr sz="1400" b="0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Tres sesiones de dos horas</a:t>
            </a:r>
            <a:r>
              <a:rPr lang="en-US" sz="2000" b="0" i="0" u="none" strike="noStrike" cap="none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endParaRPr sz="1400" b="0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1" u="none" strike="noStrike" cap="none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Los participantes son estudiantes de cuarto año de enfermería a punto de iniciar sus búsquedas bibliográficas para la tesis de graduación.  Además de aprender a identificar y leer información de investigación actual, los estudiantes necesitan una herramienta para realizar un seguimiento de los artículos que encuentran y crear citas bibliográficas</a:t>
            </a:r>
            <a:r>
              <a:rPr lang="en-US" sz="2000" b="0" i="0" u="none" strike="noStrike" cap="none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.  </a:t>
            </a:r>
            <a:endParaRPr sz="1400" b="0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¿Qué material debe incluirse en esta capacitación de seis horas? </a:t>
            </a:r>
            <a:endParaRPr sz="2000" b="1" i="0" u="none" strike="noStrike" cap="none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5" name="Google Shape;195;p12"/>
          <p:cNvSpPr txBox="1"/>
          <p:nvPr/>
        </p:nvSpPr>
        <p:spPr>
          <a:xfrm>
            <a:off x="206509" y="2673319"/>
            <a:ext cx="5160900" cy="40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200" tIns="76200" rIns="76200" bIns="762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Ejemplo 1</a:t>
            </a:r>
            <a:endParaRPr sz="1400" b="0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Dos sesiones de dos horas</a:t>
            </a:r>
            <a:r>
              <a:rPr lang="en-US" sz="2000" b="0" i="0" u="none" strike="noStrike" cap="none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endParaRPr sz="1400" b="0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1" u="none" strike="noStrike" cap="none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Los participantes son agentes de extensión agrícola que asisten a una reunión de una semana. Uno de los temas más discutidos en el campo es “la producción de forrajes y lácteos de alto contenido proteico”.  ¿Dónde pueden los participantes encontrar investigaciones actuales y literatura gris útil?  </a:t>
            </a:r>
            <a:endParaRPr sz="1400" b="0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¿Qué herramientas de búsqueda se deben enseñar durante las cuatro horas de instrucción?</a:t>
            </a:r>
            <a:endParaRPr sz="2000" b="1" i="0" u="none" strike="noStrike" cap="none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3"/>
          <p:cNvSpPr txBox="1">
            <a:spLocks noGrp="1"/>
          </p:cNvSpPr>
          <p:nvPr>
            <p:ph type="body" idx="1"/>
          </p:nvPr>
        </p:nvSpPr>
        <p:spPr>
          <a:xfrm>
            <a:off x="434907" y="1937597"/>
            <a:ext cx="4965753" cy="3177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900"/>
              <a:buNone/>
            </a:pPr>
            <a:r>
              <a:rPr lang="en-US" sz="22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La Herramienta de planificación de talleres de Research4Life se encuentra disponible en la sección </a:t>
            </a:r>
            <a:r>
              <a:rPr lang="en-US" sz="2200" i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Capacitación y Alfabetización Informacional</a:t>
            </a:r>
            <a:r>
              <a:rPr lang="en-US" sz="22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del </a:t>
            </a:r>
            <a:r>
              <a:rPr lang="en-US" sz="2200" u="sng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Área de bibliotecarios</a:t>
            </a:r>
            <a:endParaRPr sz="220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200">
              <a:solidFill>
                <a:srgbClr val="3F3F3F"/>
              </a:solidFill>
              <a:highlight>
                <a:srgbClr val="FFFF00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2" name="Google Shape;202;p13"/>
          <p:cNvSpPr txBox="1">
            <a:spLocks noGrp="1"/>
          </p:cNvSpPr>
          <p:nvPr>
            <p:ph type="title"/>
          </p:nvPr>
        </p:nvSpPr>
        <p:spPr>
          <a:xfrm>
            <a:off x="0" y="697472"/>
            <a:ext cx="7707000" cy="7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1111"/>
              <a:buNone/>
            </a:pPr>
            <a:r>
              <a:rPr lang="en-US" sz="320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Herramienta de planificación de talleres Research4Life</a:t>
            </a:r>
            <a:endParaRPr sz="320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03" name="Google Shape;203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48538" y="1977118"/>
            <a:ext cx="4124325" cy="4086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4"/>
          <p:cNvSpPr txBox="1">
            <a:spLocks noGrp="1"/>
          </p:cNvSpPr>
          <p:nvPr>
            <p:ph type="title"/>
          </p:nvPr>
        </p:nvSpPr>
        <p:spPr>
          <a:xfrm>
            <a:off x="0" y="697472"/>
            <a:ext cx="7707000" cy="7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1111"/>
              <a:buNone/>
            </a:pPr>
            <a:r>
              <a:rPr lang="en-US" sz="320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Herramienta de Planificación de talleres Research4Life</a:t>
            </a:r>
            <a:endParaRPr sz="320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0" name="Google Shape;210;p14"/>
          <p:cNvSpPr txBox="1">
            <a:spLocks noGrp="1"/>
          </p:cNvSpPr>
          <p:nvPr>
            <p:ph type="body" idx="1"/>
          </p:nvPr>
        </p:nvSpPr>
        <p:spPr>
          <a:xfrm>
            <a:off x="0" y="1718546"/>
            <a:ext cx="4743450" cy="4896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900"/>
              <a:buNone/>
            </a:pPr>
            <a:r>
              <a:rPr lang="en-US" sz="20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La primera sección de la herramienta para la planificación de talleres Research4Life permite al usuario ingresar:</a:t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900"/>
              <a:buNone/>
            </a:pPr>
            <a:endParaRPr sz="200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085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900"/>
              <a:buChar char="●"/>
            </a:pPr>
            <a:r>
              <a:rPr lang="en-US" sz="20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Un </a:t>
            </a:r>
            <a:r>
              <a:rPr lang="en-US" sz="2000" b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Grupo de clientes </a:t>
            </a:r>
            <a:r>
              <a:rPr lang="en-US" sz="20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de la institución</a:t>
            </a:r>
            <a:endParaRPr sz="200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lvl="0" indent="-222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900"/>
              <a:buNone/>
            </a:pPr>
            <a:endParaRPr sz="200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085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900"/>
              <a:buChar char="●"/>
            </a:pPr>
            <a:r>
              <a:rPr lang="en-US" sz="20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La </a:t>
            </a:r>
            <a:r>
              <a:rPr lang="en-US" sz="2000" b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descripción </a:t>
            </a:r>
            <a:r>
              <a:rPr lang="en-US" sz="20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del grupo de clientes</a:t>
            </a:r>
            <a:endParaRPr sz="200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lvl="0" indent="-222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900"/>
              <a:buNone/>
            </a:pPr>
            <a:endParaRPr sz="200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085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900"/>
              <a:buChar char="●"/>
            </a:pPr>
            <a:r>
              <a:rPr lang="en-US" sz="20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Las </a:t>
            </a:r>
            <a:r>
              <a:rPr lang="en-US" sz="2000" b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necesidades de información </a:t>
            </a:r>
            <a:r>
              <a:rPr lang="en-US" sz="20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del grupo de clientes. </a:t>
            </a:r>
            <a:endParaRPr sz="200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000">
              <a:solidFill>
                <a:srgbClr val="3F3F3F"/>
              </a:solidFill>
              <a:highlight>
                <a:srgbClr val="FFFF00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11" name="Google Shape;211;p14"/>
          <p:cNvCxnSpPr/>
          <p:nvPr/>
        </p:nvCxnSpPr>
        <p:spPr>
          <a:xfrm rot="10800000" flipH="1">
            <a:off x="2913187" y="3057525"/>
            <a:ext cx="2197446" cy="1112646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12" name="Google Shape;212;p14"/>
          <p:cNvCxnSpPr/>
          <p:nvPr/>
        </p:nvCxnSpPr>
        <p:spPr>
          <a:xfrm rot="10800000" flipH="1">
            <a:off x="2343150" y="3677950"/>
            <a:ext cx="2767483" cy="1265526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13" name="Google Shape;213;p14"/>
          <p:cNvCxnSpPr/>
          <p:nvPr/>
        </p:nvCxnSpPr>
        <p:spPr>
          <a:xfrm rot="10800000" flipH="1">
            <a:off x="2913187" y="4714875"/>
            <a:ext cx="2197446" cy="1241631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pic>
        <p:nvPicPr>
          <p:cNvPr id="214" name="Google Shape;214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10633" y="1874770"/>
            <a:ext cx="6885720" cy="43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15"/>
          <p:cNvPicPr preferRelativeResize="0"/>
          <p:nvPr/>
        </p:nvPicPr>
        <p:blipFill rotWithShape="1">
          <a:blip r:embed="rId3">
            <a:alphaModFix/>
          </a:blip>
          <a:srcRect l="9162"/>
          <a:stretch/>
        </p:blipFill>
        <p:spPr>
          <a:xfrm>
            <a:off x="4184750" y="2028824"/>
            <a:ext cx="7676888" cy="388620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15"/>
          <p:cNvSpPr txBox="1">
            <a:spLocks noGrp="1"/>
          </p:cNvSpPr>
          <p:nvPr>
            <p:ph type="title"/>
          </p:nvPr>
        </p:nvSpPr>
        <p:spPr>
          <a:xfrm>
            <a:off x="-11025" y="227499"/>
            <a:ext cx="8015400" cy="13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320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Herramienta de Planificación de talleres Research4Life</a:t>
            </a:r>
            <a:endParaRPr sz="320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2" name="Google Shape;222;p15"/>
          <p:cNvSpPr txBox="1">
            <a:spLocks noGrp="1"/>
          </p:cNvSpPr>
          <p:nvPr>
            <p:ph type="body" idx="1"/>
          </p:nvPr>
        </p:nvSpPr>
        <p:spPr>
          <a:xfrm>
            <a:off x="0" y="1804275"/>
            <a:ext cx="3825000" cy="48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90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</a:pPr>
            <a:endParaRPr sz="2200">
              <a:solidFill>
                <a:srgbClr val="3F3F3F"/>
              </a:solidFill>
              <a:highlight>
                <a:srgbClr val="FFFF00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Char char="●"/>
            </a:pPr>
            <a:r>
              <a:rPr lang="en-US" sz="22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Marcar qué </a:t>
            </a:r>
            <a:r>
              <a:rPr lang="en-US" sz="2200" b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materiales de capacitación</a:t>
            </a:r>
            <a:r>
              <a:rPr lang="en-US" sz="22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de Research4Life pueden ser útiles para cumplir con los objetivos de aprendizaje. </a:t>
            </a:r>
            <a:endParaRPr/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</a:pPr>
            <a:endParaRPr sz="220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445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Char char="●"/>
            </a:pPr>
            <a:r>
              <a:rPr lang="en-US" sz="22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Crear </a:t>
            </a:r>
            <a:r>
              <a:rPr lang="en-US" sz="2200" b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objetivos de aprendizaje</a:t>
            </a:r>
            <a:r>
              <a:rPr lang="en-US" sz="22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para el grupo de clientes.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200">
              <a:solidFill>
                <a:srgbClr val="3F3F3F"/>
              </a:solidFill>
              <a:highlight>
                <a:srgbClr val="FFFF00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200">
              <a:solidFill>
                <a:srgbClr val="3F3F3F"/>
              </a:solidFill>
              <a:highlight>
                <a:srgbClr val="FFFF00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23" name="Google Shape;223;p15"/>
          <p:cNvCxnSpPr/>
          <p:nvPr/>
        </p:nvCxnSpPr>
        <p:spPr>
          <a:xfrm rot="10800000" flipH="1">
            <a:off x="2842650" y="2371725"/>
            <a:ext cx="1342100" cy="450675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24" name="Google Shape;224;p15"/>
          <p:cNvCxnSpPr/>
          <p:nvPr/>
        </p:nvCxnSpPr>
        <p:spPr>
          <a:xfrm>
            <a:off x="2757488" y="4316550"/>
            <a:ext cx="1427262" cy="184013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6"/>
          <p:cNvSpPr txBox="1">
            <a:spLocks noGrp="1"/>
          </p:cNvSpPr>
          <p:nvPr>
            <p:ph type="title"/>
          </p:nvPr>
        </p:nvSpPr>
        <p:spPr>
          <a:xfrm>
            <a:off x="-11025" y="937845"/>
            <a:ext cx="8015400" cy="6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320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Herramienta de Planificación de talleres Research4Life</a:t>
            </a:r>
            <a:endParaRPr sz="320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1" name="Google Shape;231;p16"/>
          <p:cNvSpPr txBox="1">
            <a:spLocks noGrp="1"/>
          </p:cNvSpPr>
          <p:nvPr>
            <p:ph type="body" idx="1"/>
          </p:nvPr>
        </p:nvSpPr>
        <p:spPr>
          <a:xfrm>
            <a:off x="0" y="1804275"/>
            <a:ext cx="3641100" cy="48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</a:pPr>
            <a:endParaRPr sz="220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445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Char char="●"/>
            </a:pPr>
            <a:r>
              <a:rPr lang="en-US" sz="22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Decidir cómo evaluará el éxito del taller.</a:t>
            </a:r>
            <a:endParaRPr sz="220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</a:pPr>
            <a:endParaRPr sz="220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445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Char char="●"/>
            </a:pPr>
            <a:r>
              <a:rPr lang="en-US" sz="22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Definir cómo impartirá el taller.</a:t>
            </a:r>
            <a:endParaRPr sz="220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</a:pPr>
            <a:endParaRPr sz="220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445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Char char="●"/>
            </a:pPr>
            <a:r>
              <a:rPr lang="en-US" sz="22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Listar todos los recursos adicionales que necesitará para llevar a cabo el taller.</a:t>
            </a:r>
            <a:endParaRPr sz="220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32" name="Google Shape;232;p16"/>
          <p:cNvCxnSpPr/>
          <p:nvPr/>
        </p:nvCxnSpPr>
        <p:spPr>
          <a:xfrm>
            <a:off x="3388650" y="2629650"/>
            <a:ext cx="1024800" cy="2022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33" name="Google Shape;233;p16"/>
          <p:cNvCxnSpPr/>
          <p:nvPr/>
        </p:nvCxnSpPr>
        <p:spPr>
          <a:xfrm>
            <a:off x="3315100" y="3452062"/>
            <a:ext cx="1153500" cy="420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34" name="Google Shape;234;p16"/>
          <p:cNvCxnSpPr/>
          <p:nvPr/>
        </p:nvCxnSpPr>
        <p:spPr>
          <a:xfrm rot="10800000" flipH="1">
            <a:off x="3238900" y="4631475"/>
            <a:ext cx="1140000" cy="2574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pic>
        <p:nvPicPr>
          <p:cNvPr id="235" name="Google Shape;235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0" y="2090737"/>
            <a:ext cx="7305674" cy="373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7"/>
          <p:cNvSpPr txBox="1">
            <a:spLocks noGrp="1"/>
          </p:cNvSpPr>
          <p:nvPr>
            <p:ph type="title"/>
          </p:nvPr>
        </p:nvSpPr>
        <p:spPr>
          <a:xfrm>
            <a:off x="-11025" y="340729"/>
            <a:ext cx="8015400" cy="12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320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Herramienta de Planificación de talleres Research4Life</a:t>
            </a:r>
            <a:endParaRPr sz="320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2" name="Google Shape;242;p17"/>
          <p:cNvSpPr txBox="1">
            <a:spLocks noGrp="1"/>
          </p:cNvSpPr>
          <p:nvPr>
            <p:ph type="body" idx="1"/>
          </p:nvPr>
        </p:nvSpPr>
        <p:spPr>
          <a:xfrm>
            <a:off x="0" y="1937007"/>
            <a:ext cx="3972000" cy="3991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16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</a:pPr>
            <a:r>
              <a:rPr lang="en-US" sz="22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Utilizar las respuestas que proporcionó anteriormente para crear un esquema para su taller. </a:t>
            </a:r>
            <a:endParaRPr/>
          </a:p>
          <a:p>
            <a:pPr marL="91440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Char char="○"/>
            </a:pPr>
            <a:r>
              <a:rPr lang="en-US" sz="22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Varias columnas de esquema están disponibles si su taller abarca varias sesiones (p.ej. temas separados, varios días, etc.) </a:t>
            </a:r>
            <a:endParaRPr sz="220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43" name="Google Shape;243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72035" y="1813021"/>
            <a:ext cx="7134226" cy="4746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9"/>
          <p:cNvSpPr txBox="1">
            <a:spLocks noGrp="1"/>
          </p:cNvSpPr>
          <p:nvPr>
            <p:ph type="title"/>
          </p:nvPr>
        </p:nvSpPr>
        <p:spPr>
          <a:xfrm>
            <a:off x="0" y="195076"/>
            <a:ext cx="96138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</a:pPr>
            <a:r>
              <a:rPr lang="en-US" sz="360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Contenido</a:t>
            </a:r>
            <a:endParaRPr sz="360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2" name="Google Shape;82;p39"/>
          <p:cNvSpPr txBox="1">
            <a:spLocks noGrp="1"/>
          </p:cNvSpPr>
          <p:nvPr>
            <p:ph type="body" idx="1"/>
          </p:nvPr>
        </p:nvSpPr>
        <p:spPr>
          <a:xfrm>
            <a:off x="208409" y="2001445"/>
            <a:ext cx="10597241" cy="4513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8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Herramienta para el plan de marketing</a:t>
            </a:r>
            <a:endParaRPr sz="280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Herramienta para planificar talleres</a:t>
            </a:r>
            <a:endParaRPr sz="2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8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Material de capacitación y promoción	</a:t>
            </a:r>
            <a:endParaRPr>
              <a:solidFill>
                <a:srgbClr val="3F3F3F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8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Redes sociales	</a:t>
            </a:r>
            <a:endParaRPr>
              <a:solidFill>
                <a:srgbClr val="3F3F3F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8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Síntesis	</a:t>
            </a:r>
            <a:endParaRPr sz="280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84" name="Google Shape;84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466" y="6515076"/>
            <a:ext cx="699175" cy="233648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39"/>
          <p:cNvSpPr txBox="1"/>
          <p:nvPr/>
        </p:nvSpPr>
        <p:spPr>
          <a:xfrm>
            <a:off x="770025" y="6455513"/>
            <a:ext cx="9783900" cy="2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1000" b="0" i="0" u="none" strike="noStrike" cap="none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Esta</a:t>
            </a:r>
            <a:r>
              <a:rPr lang="en-US" sz="1000" b="0" i="0" u="none" strike="noStrike" cap="none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en-US" sz="1000" b="0" i="0" u="none" strike="noStrike" cap="none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presentación</a:t>
            </a:r>
            <a:r>
              <a:rPr lang="en-US" sz="1000" b="0" i="0" u="none" strike="noStrike" cap="none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en-US" sz="1000" b="0" i="0" u="none" strike="noStrike" cap="none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tiene</a:t>
            </a:r>
            <a:r>
              <a:rPr lang="en-US" sz="1000" b="0" i="0" u="none" strike="noStrike" cap="none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en-US" sz="1000" b="0" i="0" u="none" strike="noStrike" cap="none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licencia</a:t>
            </a:r>
            <a:r>
              <a:rPr lang="en-US" sz="1000" b="0" i="0" u="none" strike="noStrike" cap="none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de Creative Commons </a:t>
            </a:r>
            <a:r>
              <a:rPr lang="en-US" sz="1000" b="0" i="0" u="sng" strike="noStrike" cap="none" dirty="0" err="1">
                <a:solidFill>
                  <a:schemeClr val="hlin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  <a:hlinkClick r:id="rId4"/>
              </a:rPr>
              <a:t>Atribución</a:t>
            </a:r>
            <a:r>
              <a:rPr lang="en-US" sz="1000" b="0" i="0" u="sng" strike="noStrike" cap="none" dirty="0">
                <a:solidFill>
                  <a:schemeClr val="hlin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  <a:hlinkClick r:id="rId4"/>
              </a:rPr>
              <a:t> 4.0 </a:t>
            </a:r>
            <a:r>
              <a:rPr lang="en-US" sz="1000" b="0" i="0" u="sng" strike="noStrike" cap="none" dirty="0" err="1">
                <a:solidFill>
                  <a:schemeClr val="hlin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  <a:hlinkClick r:id="rId4"/>
              </a:rPr>
              <a:t>Internacional</a:t>
            </a:r>
            <a:r>
              <a:rPr lang="en-US" sz="1000" b="0" i="0" u="sng" strike="noStrike" cap="none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000" b="0" i="0" u="none" strike="noStrike" cap="none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(</a:t>
            </a:r>
            <a:r>
              <a:rPr lang="en-US" sz="10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CC BY-SA 4.0</a:t>
            </a:r>
            <a:r>
              <a:rPr lang="en-US" sz="1000" b="0" i="0" u="none" strike="noStrike" cap="none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)</a:t>
            </a:r>
            <a:endParaRPr sz="1000" b="0" i="0" u="none" strike="noStrike" cap="none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</p:txBody>
      </p:sp>
      <p:sp>
        <p:nvSpPr>
          <p:cNvPr id="7" name="Google Shape;83;p39"/>
          <p:cNvSpPr txBox="1">
            <a:spLocks noGrp="1"/>
          </p:cNvSpPr>
          <p:nvPr/>
        </p:nvSpPr>
        <p:spPr>
          <a:xfrm>
            <a:off x="9182325" y="6531900"/>
            <a:ext cx="2743200" cy="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s-ES" sz="10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v1.3 febrero de 2023</a:t>
            </a:r>
            <a:endParaRPr lang="es-ES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8"/>
          <p:cNvSpPr txBox="1">
            <a:spLocks noGrp="1"/>
          </p:cNvSpPr>
          <p:nvPr>
            <p:ph type="title"/>
          </p:nvPr>
        </p:nvSpPr>
        <p:spPr>
          <a:xfrm>
            <a:off x="175850" y="703397"/>
            <a:ext cx="7707000" cy="7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60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Actividad grupal</a:t>
            </a:r>
            <a:endParaRPr sz="360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0" name="Google Shape;250;p18"/>
          <p:cNvSpPr txBox="1">
            <a:spLocks noGrp="1"/>
          </p:cNvSpPr>
          <p:nvPr>
            <p:ph type="body" idx="1"/>
          </p:nvPr>
        </p:nvSpPr>
        <p:spPr>
          <a:xfrm>
            <a:off x="293250" y="1971525"/>
            <a:ext cx="6236138" cy="45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8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Crear un plan de taller que podría aplicarse a un grupo de clientes. </a:t>
            </a:r>
            <a:endParaRPr sz="280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51" name="Google Shape;251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62828" y="2480288"/>
            <a:ext cx="4430374" cy="35881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9"/>
          <p:cNvSpPr txBox="1">
            <a:spLocks noGrp="1"/>
          </p:cNvSpPr>
          <p:nvPr>
            <p:ph type="title"/>
          </p:nvPr>
        </p:nvSpPr>
        <p:spPr>
          <a:xfrm>
            <a:off x="175850" y="703397"/>
            <a:ext cx="7707000" cy="7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60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Consejos para enseñar a adultos</a:t>
            </a:r>
            <a:endParaRPr sz="360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8" name="Google Shape;258;p19"/>
          <p:cNvSpPr txBox="1">
            <a:spLocks noGrp="1"/>
          </p:cNvSpPr>
          <p:nvPr>
            <p:ph type="body" idx="1"/>
          </p:nvPr>
        </p:nvSpPr>
        <p:spPr>
          <a:xfrm>
            <a:off x="52755" y="1697430"/>
            <a:ext cx="8510953" cy="3665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2550" lvl="0" indent="0">
              <a:lnSpc>
                <a:spcPct val="115000"/>
              </a:lnSpc>
              <a:spcBef>
                <a:spcPts val="0"/>
              </a:spcBef>
              <a:buClr>
                <a:srgbClr val="3F3F3F"/>
              </a:buClr>
              <a:buSzPts val="2300"/>
              <a:buNone/>
            </a:pPr>
            <a:r>
              <a:rPr lang="es-ES" sz="23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La audiencia de capacitación estará compuesta por estudiantes adultos. A continuación se enumeran</a:t>
            </a:r>
            <a:r>
              <a:rPr lang="en-US" sz="23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endParaRPr sz="2300" dirty="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300"/>
              <a:buFont typeface="Arial"/>
              <a:buChar char="•"/>
            </a:pPr>
            <a:r>
              <a:rPr lang="en-US" sz="23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Necesidad</a:t>
            </a:r>
            <a:r>
              <a:rPr lang="en-US" sz="23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de saber - </a:t>
            </a:r>
            <a:r>
              <a:rPr lang="en-US" sz="23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Por</a:t>
            </a:r>
            <a:r>
              <a:rPr lang="en-US" sz="23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3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qué</a:t>
            </a:r>
            <a:r>
              <a:rPr lang="en-US" sz="23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3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deberían</a:t>
            </a:r>
            <a:r>
              <a:rPr lang="en-US" sz="23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3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aprender</a:t>
            </a:r>
            <a:r>
              <a:rPr lang="en-US" sz="23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? </a:t>
            </a:r>
            <a:endParaRPr sz="2300" dirty="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300"/>
              <a:buFont typeface="Arial"/>
              <a:buChar char="•"/>
            </a:pPr>
            <a:r>
              <a:rPr lang="en-US" sz="23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Experiencia</a:t>
            </a:r>
            <a:r>
              <a:rPr lang="en-US" sz="23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- </a:t>
            </a:r>
            <a:r>
              <a:rPr lang="en-US" sz="23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Capitalizar</a:t>
            </a:r>
            <a:r>
              <a:rPr lang="en-US" sz="23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3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en</a:t>
            </a:r>
            <a:r>
              <a:rPr lang="en-US" sz="23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3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su</a:t>
            </a:r>
            <a:r>
              <a:rPr lang="en-US" sz="23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3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experiencia</a:t>
            </a:r>
            <a:endParaRPr sz="2300" dirty="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1" indent="-374650">
              <a:lnSpc>
                <a:spcPct val="115000"/>
              </a:lnSpc>
              <a:spcBef>
                <a:spcPts val="0"/>
              </a:spcBef>
              <a:buClr>
                <a:srgbClr val="3F3F3F"/>
              </a:buClr>
              <a:buSzPts val="2300"/>
              <a:buFont typeface="Arial"/>
              <a:buChar char="•"/>
            </a:pPr>
            <a:r>
              <a:rPr lang="en-US" sz="23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Aprendizaje</a:t>
            </a:r>
            <a:r>
              <a:rPr lang="en-US" sz="23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auto-</a:t>
            </a:r>
            <a:r>
              <a:rPr lang="en-US" sz="23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dirigido</a:t>
            </a:r>
            <a:r>
              <a:rPr lang="en-US" sz="23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- P</a:t>
            </a:r>
            <a:r>
              <a:rPr lang="es-ES" sz="23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roceso</a:t>
            </a:r>
            <a:r>
              <a:rPr lang="es-ES" sz="23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en el que las personas se encargan principalmente de planificar, continuar y evaluar su experiencia de aprendizaje</a:t>
            </a:r>
            <a:endParaRPr sz="2300" dirty="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59" name="Google Shape;259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53714" y="2101014"/>
            <a:ext cx="2969009" cy="312142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265;p19"/>
          <p:cNvSpPr txBox="1"/>
          <p:nvPr/>
        </p:nvSpPr>
        <p:spPr>
          <a:xfrm>
            <a:off x="255970" y="5626219"/>
            <a:ext cx="8143599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Knowles, M. S., Holton, I. E. F., &amp; Swanson, R. A. (2005). </a:t>
            </a:r>
            <a:r>
              <a:rPr lang="en-US" sz="1800" b="0" i="1" u="none" strike="noStrike" cap="none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The adult learner : The definitive classic in adult education and human resource development</a:t>
            </a:r>
            <a:r>
              <a:rPr lang="en-US" sz="1800" b="0" i="0" u="none" strike="noStrike" cap="none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. Taylor &amp; Francis Group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0"/>
          <p:cNvSpPr txBox="1">
            <a:spLocks noGrp="1"/>
          </p:cNvSpPr>
          <p:nvPr>
            <p:ph type="title"/>
          </p:nvPr>
        </p:nvSpPr>
        <p:spPr>
          <a:xfrm>
            <a:off x="0" y="378812"/>
            <a:ext cx="96138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</a:pPr>
            <a:r>
              <a:rPr lang="en-US" dirty="0" err="1">
                <a:solidFill>
                  <a:schemeClr val="dk2"/>
                </a:solidFill>
              </a:rPr>
              <a:t>Enseñanza</a:t>
            </a:r>
            <a:r>
              <a:rPr lang="en-US" dirty="0">
                <a:solidFill>
                  <a:schemeClr val="dk2"/>
                </a:solidFill>
              </a:rPr>
              <a:t> a </a:t>
            </a:r>
            <a:r>
              <a:rPr lang="en-US" dirty="0" err="1">
                <a:solidFill>
                  <a:schemeClr val="dk2"/>
                </a:solidFill>
              </a:rPr>
              <a:t>adultos</a:t>
            </a:r>
            <a:r>
              <a:rPr lang="en-US" dirty="0">
                <a:solidFill>
                  <a:schemeClr val="dk2"/>
                </a:solidFill>
              </a:rPr>
              <a:t> </a:t>
            </a:r>
            <a:r>
              <a:rPr lang="en-US" sz="3200" dirty="0">
                <a:solidFill>
                  <a:schemeClr val="dk2"/>
                </a:solidFill>
              </a:rPr>
              <a:t>(</a:t>
            </a:r>
            <a:r>
              <a:rPr lang="en-US" sz="3200" dirty="0" err="1">
                <a:solidFill>
                  <a:schemeClr val="dk2"/>
                </a:solidFill>
              </a:rPr>
              <a:t>continuación</a:t>
            </a:r>
            <a:r>
              <a:rPr lang="en-US" sz="3200" dirty="0">
                <a:solidFill>
                  <a:schemeClr val="dk2"/>
                </a:solidFill>
              </a:rPr>
              <a:t>) </a:t>
            </a:r>
            <a:endParaRPr dirty="0"/>
          </a:p>
        </p:txBody>
      </p:sp>
      <p:sp>
        <p:nvSpPr>
          <p:cNvPr id="271" name="Google Shape;271;p20"/>
          <p:cNvSpPr txBox="1">
            <a:spLocks noGrp="1"/>
          </p:cNvSpPr>
          <p:nvPr>
            <p:ph type="body" idx="1"/>
          </p:nvPr>
        </p:nvSpPr>
        <p:spPr>
          <a:xfrm>
            <a:off x="141885" y="1906463"/>
            <a:ext cx="11006750" cy="4687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1" indent="-374650">
              <a:lnSpc>
                <a:spcPct val="115000"/>
              </a:lnSpc>
              <a:spcBef>
                <a:spcPts val="0"/>
              </a:spcBef>
              <a:buClr>
                <a:srgbClr val="3F3F3F"/>
              </a:buClr>
              <a:buSzPts val="2300"/>
              <a:buFont typeface="Arial"/>
              <a:buChar char="•"/>
            </a:pPr>
            <a:r>
              <a:rPr lang="es-ES" sz="2400" dirty="0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Preparación - aplicar inmediatamente el aprendizaje</a:t>
            </a:r>
          </a:p>
          <a:p>
            <a:pPr lvl="1" indent="-374650">
              <a:lnSpc>
                <a:spcPct val="115000"/>
              </a:lnSpc>
              <a:spcBef>
                <a:spcPts val="0"/>
              </a:spcBef>
              <a:buClr>
                <a:srgbClr val="3F3F3F"/>
              </a:buClr>
              <a:buSzPts val="2300"/>
              <a:buFont typeface="Arial"/>
              <a:buChar char="•"/>
            </a:pPr>
            <a:r>
              <a:rPr lang="es-ES" sz="2400" dirty="0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Orientado a problemas: un enfoque centrado en el estudiante, en el que los estudiantes aprenden sobre un tema trabajando en grupos para resolver un problema abierto.</a:t>
            </a:r>
          </a:p>
          <a:p>
            <a:pPr lvl="1" indent="-374650">
              <a:lnSpc>
                <a:spcPct val="115000"/>
              </a:lnSpc>
              <a:spcBef>
                <a:spcPts val="0"/>
              </a:spcBef>
              <a:buClr>
                <a:srgbClr val="3F3F3F"/>
              </a:buClr>
              <a:buSzPts val="2300"/>
              <a:buFont typeface="Arial"/>
              <a:buChar char="•"/>
            </a:pPr>
            <a:r>
              <a:rPr lang="es-ES" sz="2400" dirty="0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Motivación intrínseca: ocurre cuando los estudiantes se involucran debido a recompensas internas, por ejemplo, interés en el tema, uso en el entorno laboral.</a:t>
            </a:r>
          </a:p>
          <a:p>
            <a:pPr lvl="1" indent="-374650">
              <a:lnSpc>
                <a:spcPct val="115000"/>
              </a:lnSpc>
              <a:spcBef>
                <a:spcPts val="0"/>
              </a:spcBef>
              <a:buClr>
                <a:srgbClr val="3F3F3F"/>
              </a:buClr>
              <a:buSzPts val="2300"/>
              <a:buFont typeface="Arial"/>
              <a:buChar char="•"/>
            </a:pPr>
            <a:endParaRPr sz="2400" dirty="0">
              <a:solidFill>
                <a:schemeClr val="tx1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Open Sans"/>
            </a:endParaRPr>
          </a:p>
          <a:p>
            <a:pPr marL="8890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2200"/>
              <a:buNone/>
            </a:pPr>
            <a:r>
              <a:rPr lang="en-US" sz="1000" dirty="0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Adult Learner. </a:t>
            </a:r>
            <a:r>
              <a:rPr lang="en-US" sz="1000" i="1" dirty="0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Wikipedia</a:t>
            </a:r>
            <a:r>
              <a:rPr lang="en-US" sz="1000" dirty="0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, [</a:t>
            </a:r>
            <a:r>
              <a:rPr lang="en-US" sz="1000" dirty="0" err="1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Consultado</a:t>
            </a:r>
            <a:r>
              <a:rPr lang="en-US" sz="1000" dirty="0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 el 28 de </a:t>
            </a:r>
            <a:r>
              <a:rPr lang="en-US" sz="1000" dirty="0" err="1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diciembre</a:t>
            </a:r>
            <a:r>
              <a:rPr lang="en-US" sz="1000" dirty="0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 de 2022]                                                                       https://en.wikipedia.org/w/index.php?title=Adult_learner&amp;oldid=1100281814 </a:t>
            </a:r>
            <a:endParaRPr sz="1000" dirty="0">
              <a:solidFill>
                <a:schemeClr val="tx1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marL="88900" lvl="0" indent="0">
              <a:lnSpc>
                <a:spcPct val="100000"/>
              </a:lnSpc>
              <a:spcBef>
                <a:spcPts val="600"/>
              </a:spcBef>
              <a:buClr>
                <a:srgbClr val="3F3F3F"/>
              </a:buClr>
              <a:buSzPts val="2200"/>
              <a:buNone/>
            </a:pPr>
            <a:r>
              <a:rPr lang="en-US" sz="1000" dirty="0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Adult Education. </a:t>
            </a:r>
            <a:r>
              <a:rPr lang="en-US" sz="1000" i="1" dirty="0" err="1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Wikepedia</a:t>
            </a:r>
            <a:r>
              <a:rPr lang="en-US" sz="1000" dirty="0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, , [</a:t>
            </a:r>
            <a:r>
              <a:rPr lang="en-US" sz="1000" dirty="0" err="1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Consultado</a:t>
            </a:r>
            <a:r>
              <a:rPr lang="en-US" sz="1000" dirty="0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 el 28 de </a:t>
            </a:r>
            <a:r>
              <a:rPr lang="en-US" sz="1000" dirty="0" err="1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diciembre</a:t>
            </a:r>
            <a:r>
              <a:rPr lang="en-US" sz="1000" dirty="0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 de 2022]</a:t>
            </a:r>
            <a:endParaRPr sz="1000" dirty="0">
              <a:solidFill>
                <a:schemeClr val="tx1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000" dirty="0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  https://www.wgu.edu/blog/adult-learning-theories-principles2004.html</a:t>
            </a:r>
            <a:endParaRPr sz="1000" dirty="0">
              <a:solidFill>
                <a:schemeClr val="tx1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40683349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5"/>
          <p:cNvSpPr txBox="1">
            <a:spLocks noGrp="1"/>
          </p:cNvSpPr>
          <p:nvPr>
            <p:ph type="title"/>
          </p:nvPr>
        </p:nvSpPr>
        <p:spPr>
          <a:xfrm>
            <a:off x="0" y="378608"/>
            <a:ext cx="825958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60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Materiales de capacitación y promoción</a:t>
            </a:r>
            <a:endParaRPr sz="360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6" name="Google Shape;266;p25"/>
          <p:cNvSpPr txBox="1">
            <a:spLocks noGrp="1"/>
          </p:cNvSpPr>
          <p:nvPr>
            <p:ph type="body" idx="1"/>
          </p:nvPr>
        </p:nvSpPr>
        <p:spPr>
          <a:xfrm>
            <a:off x="59014" y="1677250"/>
            <a:ext cx="11828185" cy="5180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El desarrollo de capacidades es un eje central en la colaboración Research4Life.</a:t>
            </a:r>
            <a:endParaRPr/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pen Sans"/>
              <a:buChar char="●"/>
            </a:pPr>
            <a:r>
              <a:rPr lang="en-US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Las siguientes diapositivas discuten varios materiales de capacitación y promoción disponibles en el sitio web de Research4Life.</a:t>
            </a:r>
            <a:endParaRPr/>
          </a:p>
          <a:p>
            <a:pPr marL="457200" lvl="0" indent="-381000" algn="l" rtl="0">
              <a:lnSpc>
                <a:spcPct val="150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Char char="●"/>
            </a:pPr>
            <a:r>
              <a:rPr lang="en-US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Además del material de capacitación enfocado en las colecciones de Research4Life, el portal de capacitación contiene información sobre los MOOC, seminarios web patrocinados, publicaciones sobre habilidades para la publicación y autoría, incluidos softwares de gestión bibliográfica, así como recursos de editoriales y organizaciones relacionadas.</a:t>
            </a:r>
            <a:endParaRPr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765" y="2832585"/>
            <a:ext cx="9334500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3" name="Google Shape;273;p20"/>
          <p:cNvSpPr txBox="1">
            <a:spLocks noGrp="1"/>
          </p:cNvSpPr>
          <p:nvPr>
            <p:ph type="title"/>
          </p:nvPr>
        </p:nvSpPr>
        <p:spPr>
          <a:xfrm>
            <a:off x="0" y="375864"/>
            <a:ext cx="7707086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600" dirty="0" err="1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Acceso</a:t>
            </a:r>
            <a:r>
              <a:rPr lang="en-US" sz="36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 al material de </a:t>
            </a:r>
            <a:r>
              <a:rPr lang="en-US" sz="3600" dirty="0" err="1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capacitación</a:t>
            </a:r>
            <a:r>
              <a:rPr lang="en-US" sz="36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,  </a:t>
            </a:r>
            <a:r>
              <a:rPr lang="en-US" sz="3600" dirty="0" err="1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promoción</a:t>
            </a:r>
            <a:r>
              <a:rPr lang="en-US" sz="36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 y marketing</a:t>
            </a:r>
            <a:endParaRPr sz="3600" dirty="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4" name="Google Shape;274;p20"/>
          <p:cNvSpPr txBox="1">
            <a:spLocks noGrp="1"/>
          </p:cNvSpPr>
          <p:nvPr>
            <p:ph type="body" idx="1"/>
          </p:nvPr>
        </p:nvSpPr>
        <p:spPr>
          <a:xfrm>
            <a:off x="260592" y="1663748"/>
            <a:ext cx="11512308" cy="836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27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None/>
            </a:pPr>
            <a:r>
              <a:rPr lang="en-US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Para </a:t>
            </a:r>
            <a:r>
              <a:rPr lang="en-US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acceder</a:t>
            </a:r>
            <a:r>
              <a:rPr lang="en-US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a </a:t>
            </a:r>
            <a:r>
              <a:rPr lang="en-US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los</a:t>
            </a:r>
            <a:r>
              <a:rPr lang="en-US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recursos</a:t>
            </a:r>
            <a:r>
              <a:rPr lang="en-US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ir</a:t>
            </a:r>
            <a:r>
              <a:rPr lang="en-US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a la </a:t>
            </a:r>
            <a:r>
              <a:rPr lang="en-US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barra</a:t>
            </a:r>
            <a:r>
              <a:rPr lang="en-US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horizontal </a:t>
            </a:r>
            <a:r>
              <a:rPr lang="en-US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en</a:t>
            </a:r>
            <a:r>
              <a:rPr lang="en-US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la web de </a:t>
            </a:r>
            <a:r>
              <a:rPr lang="en-US" sz="2400" u="sng" dirty="0">
                <a:solidFill>
                  <a:srgbClr val="0097A7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Research4Life</a:t>
            </a:r>
            <a:r>
              <a:rPr lang="en-US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y </a:t>
            </a:r>
            <a:r>
              <a:rPr lang="en-US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hacer</a:t>
            </a:r>
            <a:r>
              <a:rPr lang="en-US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clic</a:t>
            </a:r>
            <a:r>
              <a:rPr lang="en-US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en</a:t>
            </a:r>
            <a:r>
              <a:rPr lang="en-US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la </a:t>
            </a:r>
            <a:r>
              <a:rPr lang="en-US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pestaña</a:t>
            </a:r>
            <a:r>
              <a:rPr lang="en-US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correspondiente</a:t>
            </a:r>
            <a:r>
              <a:rPr lang="en-US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.  </a:t>
            </a:r>
            <a:endParaRPr dirty="0">
              <a:solidFill>
                <a:srgbClr val="3F3F3F"/>
              </a:solidFill>
            </a:endParaRPr>
          </a:p>
        </p:txBody>
      </p:sp>
      <p:sp>
        <p:nvSpPr>
          <p:cNvPr id="275" name="Google Shape;275;p20"/>
          <p:cNvSpPr/>
          <p:nvPr/>
        </p:nvSpPr>
        <p:spPr>
          <a:xfrm>
            <a:off x="5911371" y="3854955"/>
            <a:ext cx="1526921" cy="4421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20"/>
          <p:cNvSpPr/>
          <p:nvPr/>
        </p:nvSpPr>
        <p:spPr>
          <a:xfrm>
            <a:off x="4434623" y="3815387"/>
            <a:ext cx="1347184" cy="442101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6"/>
          <p:cNvSpPr txBox="1">
            <a:spLocks noGrp="1"/>
          </p:cNvSpPr>
          <p:nvPr>
            <p:ph type="title"/>
          </p:nvPr>
        </p:nvSpPr>
        <p:spPr>
          <a:xfrm>
            <a:off x="0" y="378608"/>
            <a:ext cx="825958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60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Portal de capacitación Research4Life</a:t>
            </a:r>
            <a:endParaRPr sz="400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3" name="Google Shape;283;p26"/>
          <p:cNvSpPr txBox="1"/>
          <p:nvPr/>
        </p:nvSpPr>
        <p:spPr>
          <a:xfrm>
            <a:off x="183513" y="1882725"/>
            <a:ext cx="4875900" cy="3046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0" i="0" u="none" strike="noStrike" cap="none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Usar este enlace para abrir directamente el </a:t>
            </a:r>
            <a:r>
              <a:rPr lang="es-ES" sz="2400" b="0" i="0" u="none" strike="noStrike" cap="none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Portal de Capacitación de Research4Life</a:t>
            </a:r>
            <a:r>
              <a:rPr lang="es-ES" sz="24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lang="es-ES" sz="2400" b="0" i="0" u="none" strike="noStrike" cap="none" dirty="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>
              <a:buSzPts val="2400"/>
            </a:pPr>
            <a:r>
              <a:rPr lang="es-ES" sz="24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Tener en cuenta las seis secciones distintas. Hacer clic en el símbolo de cualquier tema que sea de su interés.</a:t>
            </a:r>
            <a:endParaRPr lang="es-ES" sz="2400" b="0" i="0" u="none" strike="noStrike" cap="none" dirty="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84" name="Google Shape;284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53188" y="1768475"/>
            <a:ext cx="4400550" cy="497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9f700efce1_0_0"/>
          <p:cNvSpPr txBox="1">
            <a:spLocks noGrp="1"/>
          </p:cNvSpPr>
          <p:nvPr>
            <p:ph type="title"/>
          </p:nvPr>
        </p:nvSpPr>
        <p:spPr>
          <a:xfrm>
            <a:off x="128575" y="378812"/>
            <a:ext cx="7643825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600" dirty="0" err="1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Presentación</a:t>
            </a:r>
            <a:r>
              <a:rPr lang="en-US" sz="36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3600" dirty="0" err="1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capacitaciones</a:t>
            </a:r>
            <a:endParaRPr sz="3600" dirty="0"/>
          </a:p>
        </p:txBody>
      </p:sp>
      <p:sp>
        <p:nvSpPr>
          <p:cNvPr id="291" name="Google Shape;291;g9f700efce1_0_0"/>
          <p:cNvSpPr txBox="1">
            <a:spLocks noGrp="1"/>
          </p:cNvSpPr>
          <p:nvPr>
            <p:ph type="body" idx="1"/>
          </p:nvPr>
        </p:nvSpPr>
        <p:spPr>
          <a:xfrm>
            <a:off x="0" y="1758375"/>
            <a:ext cx="5029200" cy="49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s-ES" sz="18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Desplazarse hacia abajo hasta la parte inferior al </a:t>
            </a:r>
            <a:r>
              <a:rPr lang="es-ES" sz="1800" u="sng" dirty="0">
                <a:solidFill>
                  <a:srgbClr val="0097A7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Área de bibliotecarios</a:t>
            </a:r>
            <a:r>
              <a:rPr lang="es-ES" sz="1800" dirty="0">
                <a:solidFill>
                  <a:srgbClr val="0097A7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s-ES" sz="1800" dirty="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para abrir la extensa lista de presentaciones de capacitación</a:t>
            </a:r>
            <a:r>
              <a:rPr lang="es-ES" sz="18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lang="es-ES" dirty="0"/>
          </a:p>
          <a:p>
            <a:pPr marL="457200" lvl="0" indent="-38100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pen Sans"/>
              <a:buChar char="●"/>
            </a:pPr>
            <a:r>
              <a:rPr lang="es-ES" sz="1800" b="0" i="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El </a:t>
            </a:r>
            <a:r>
              <a:rPr lang="es-ES" sz="18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material cuenta con la licencia Internacional de </a:t>
            </a:r>
            <a:r>
              <a:rPr lang="es-ES" sz="1800" b="0" i="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Creative</a:t>
            </a:r>
            <a:r>
              <a:rPr lang="es-ES" sz="1800" b="0" i="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s-ES" sz="1800" b="0" i="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Commons</a:t>
            </a:r>
            <a:r>
              <a:rPr lang="es-ES" sz="18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Atribución 4.0 Internacional (CC BY 4.0) que permite a los facilitadores modificar y adaptar el material con fines de capacitación específicos para satisfacer las necesidades específicas del grupo</a:t>
            </a:r>
            <a:r>
              <a:rPr lang="es-ES" sz="1800" b="0" i="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. </a:t>
            </a:r>
            <a:endParaRPr lang="es-ES" sz="1800" dirty="0">
              <a:solidFill>
                <a:srgbClr val="3F3F3F"/>
              </a:solidFill>
            </a:endParaRPr>
          </a:p>
          <a:p>
            <a:pPr marL="457200" lvl="0" indent="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</a:pPr>
            <a:endParaRPr lang="es-ES" dirty="0"/>
          </a:p>
        </p:txBody>
      </p:sp>
      <p:pic>
        <p:nvPicPr>
          <p:cNvPr id="292" name="Google Shape;292;g9f700efce1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79553" y="1571624"/>
            <a:ext cx="5862120" cy="5286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0"/>
          <p:cNvSpPr txBox="1">
            <a:spLocks noGrp="1"/>
          </p:cNvSpPr>
          <p:nvPr>
            <p:ph type="title"/>
          </p:nvPr>
        </p:nvSpPr>
        <p:spPr>
          <a:xfrm>
            <a:off x="0" y="378608"/>
            <a:ext cx="825958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600" dirty="0" err="1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Materiales</a:t>
            </a:r>
            <a:r>
              <a:rPr lang="en-US" sz="36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3600" dirty="0" err="1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promoción</a:t>
            </a:r>
            <a:r>
              <a:rPr lang="en-US" sz="36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600" dirty="0" err="1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ymarketing</a:t>
            </a:r>
            <a:endParaRPr sz="3600" dirty="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9" name="Google Shape;299;p30"/>
          <p:cNvSpPr txBox="1">
            <a:spLocks noGrp="1"/>
          </p:cNvSpPr>
          <p:nvPr>
            <p:ph type="body" idx="1"/>
          </p:nvPr>
        </p:nvSpPr>
        <p:spPr>
          <a:xfrm>
            <a:off x="22521" y="1671636"/>
            <a:ext cx="6321148" cy="5186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Los </a:t>
            </a:r>
            <a:r>
              <a:rPr lang="en-US" sz="20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usuarios</a:t>
            </a:r>
            <a:r>
              <a:rPr lang="en-US" sz="20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pueden</a:t>
            </a:r>
            <a:r>
              <a:rPr lang="en-US" sz="20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descargar</a:t>
            </a:r>
            <a:r>
              <a:rPr lang="en-US" sz="20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e </a:t>
            </a:r>
            <a:r>
              <a:rPr lang="en-US" sz="20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imprimir</a:t>
            </a:r>
            <a:r>
              <a:rPr lang="en-US" sz="20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b="1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afiches</a:t>
            </a:r>
            <a:r>
              <a:rPr lang="en-US" sz="20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de Research4Life o un </a:t>
            </a:r>
            <a:r>
              <a:rPr lang="en-US" sz="2000" b="1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folleto</a:t>
            </a:r>
            <a:r>
              <a:rPr lang="en-US" sz="20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20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acceso</a:t>
            </a:r>
            <a:r>
              <a:rPr lang="en-US" sz="20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a la </a:t>
            </a:r>
            <a:r>
              <a:rPr lang="en-US" sz="20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investigación</a:t>
            </a:r>
            <a:r>
              <a:rPr lang="en-US" sz="20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en</a:t>
            </a:r>
            <a:r>
              <a:rPr lang="en-US" sz="20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el </a:t>
            </a:r>
            <a:r>
              <a:rPr lang="en-US" sz="20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mundo</a:t>
            </a:r>
            <a:r>
              <a:rPr lang="en-US" sz="20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en</a:t>
            </a:r>
            <a:r>
              <a:rPr lang="en-US" sz="20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desarrollo</a:t>
            </a:r>
            <a:r>
              <a:rPr lang="en-US" sz="20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20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seis</a:t>
            </a:r>
            <a:r>
              <a:rPr lang="en-US" sz="20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páginas</a:t>
            </a:r>
            <a:r>
              <a:rPr lang="en-US" sz="20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0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disponibles</a:t>
            </a:r>
            <a:r>
              <a:rPr lang="en-US" sz="20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en</a:t>
            </a:r>
            <a:r>
              <a:rPr lang="en-US" sz="20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inglés</a:t>
            </a:r>
            <a:r>
              <a:rPr lang="en-US" sz="20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0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español</a:t>
            </a:r>
            <a:r>
              <a:rPr lang="en-US" sz="20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y </a:t>
            </a:r>
            <a:r>
              <a:rPr lang="en-US" sz="20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francés</a:t>
            </a:r>
            <a:r>
              <a:rPr lang="en-US" sz="20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endParaRPr sz="2000" dirty="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También</a:t>
            </a:r>
            <a:r>
              <a:rPr lang="en-US" sz="20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está</a:t>
            </a:r>
            <a:r>
              <a:rPr lang="en-US" sz="20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disponible</a:t>
            </a:r>
            <a:r>
              <a:rPr lang="en-US" sz="20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para </a:t>
            </a:r>
            <a:r>
              <a:rPr lang="en-US" sz="20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descargar</a:t>
            </a:r>
            <a:r>
              <a:rPr lang="en-US" sz="20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la </a:t>
            </a:r>
            <a:r>
              <a:rPr lang="en-US" sz="2000" b="1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hoja</a:t>
            </a:r>
            <a:r>
              <a:rPr lang="en-US" sz="20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con </a:t>
            </a:r>
            <a:r>
              <a:rPr lang="en-US" sz="20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información</a:t>
            </a:r>
            <a:r>
              <a:rPr lang="en-US" sz="20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sobre</a:t>
            </a:r>
            <a:r>
              <a:rPr lang="en-US" sz="20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la </a:t>
            </a:r>
            <a:r>
              <a:rPr lang="en-US" sz="20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elegibilidad</a:t>
            </a:r>
            <a:r>
              <a:rPr lang="en-US" sz="20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a Research4Life, </a:t>
            </a:r>
            <a:r>
              <a:rPr lang="en-US" sz="20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en</a:t>
            </a:r>
            <a:r>
              <a:rPr lang="en-US" sz="20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los</a:t>
            </a:r>
            <a:r>
              <a:rPr lang="en-US" sz="20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tres</a:t>
            </a:r>
            <a:r>
              <a:rPr lang="en-US" sz="20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idiomas</a:t>
            </a:r>
            <a:r>
              <a:rPr lang="en-US" sz="20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y </a:t>
            </a:r>
            <a:r>
              <a:rPr lang="en-US" sz="20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árabe</a:t>
            </a:r>
            <a:r>
              <a:rPr lang="en-US" sz="2000" b="1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dirty="0"/>
          </a:p>
          <a:p>
            <a:pPr marL="457200" lvl="0" indent="-3810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Se </a:t>
            </a:r>
            <a:r>
              <a:rPr lang="en-US" sz="20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incluye</a:t>
            </a:r>
            <a:r>
              <a:rPr lang="en-US" sz="20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un </a:t>
            </a:r>
            <a:r>
              <a:rPr lang="en-US" sz="2000" b="1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kit de </a:t>
            </a:r>
            <a:r>
              <a:rPr lang="en-US" sz="2000" b="1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herramientas</a:t>
            </a:r>
            <a:r>
              <a:rPr lang="en-US" sz="2000" b="1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para </a:t>
            </a:r>
            <a:r>
              <a:rPr lang="en-US" sz="2000" b="1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instituciones</a:t>
            </a:r>
            <a:r>
              <a:rPr lang="en-US" sz="2000" b="1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b="1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inscritas</a:t>
            </a:r>
            <a:r>
              <a:rPr lang="en-US" sz="2000" b="1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con </a:t>
            </a:r>
            <a:r>
              <a:rPr lang="en-US" sz="20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tarjetas</a:t>
            </a:r>
            <a:r>
              <a:rPr lang="en-US" sz="20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para </a:t>
            </a:r>
            <a:r>
              <a:rPr lang="en-US" sz="20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redes</a:t>
            </a:r>
            <a:r>
              <a:rPr lang="en-US" sz="20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sociales</a:t>
            </a:r>
            <a:r>
              <a:rPr lang="en-US" sz="20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0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carteles</a:t>
            </a:r>
            <a:r>
              <a:rPr lang="en-US" sz="20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y </a:t>
            </a:r>
            <a:r>
              <a:rPr lang="en-US" sz="20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textos</a:t>
            </a:r>
            <a:r>
              <a:rPr lang="en-US" sz="20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20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ejemplos</a:t>
            </a:r>
            <a:r>
              <a:rPr lang="en-US" sz="20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para </a:t>
            </a:r>
            <a:r>
              <a:rPr lang="en-US" sz="20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noticias</a:t>
            </a:r>
            <a:r>
              <a:rPr lang="en-US" sz="20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dirty="0">
              <a:solidFill>
                <a:srgbClr val="3F3F3F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Todos</a:t>
            </a:r>
            <a:r>
              <a:rPr lang="en-US" sz="20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estos</a:t>
            </a:r>
            <a:r>
              <a:rPr lang="en-US" sz="20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artículos</a:t>
            </a:r>
            <a:r>
              <a:rPr lang="en-US" sz="20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pueden</a:t>
            </a:r>
            <a:r>
              <a:rPr lang="en-US" sz="20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ser</a:t>
            </a:r>
            <a:r>
              <a:rPr lang="en-US" sz="20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útiles</a:t>
            </a:r>
            <a:r>
              <a:rPr lang="en-US" sz="20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para </a:t>
            </a:r>
            <a:r>
              <a:rPr lang="en-US" sz="20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distribuir</a:t>
            </a:r>
            <a:r>
              <a:rPr lang="en-US" sz="20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en</a:t>
            </a:r>
            <a:r>
              <a:rPr lang="en-US" sz="20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presentaciones</a:t>
            </a:r>
            <a:r>
              <a:rPr lang="en-US" sz="20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y </a:t>
            </a:r>
            <a:r>
              <a:rPr lang="en-US" sz="20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talleres</a:t>
            </a:r>
            <a:r>
              <a:rPr lang="en-US" sz="20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endParaRPr dirty="0"/>
          </a:p>
        </p:txBody>
      </p:sp>
      <p:pic>
        <p:nvPicPr>
          <p:cNvPr id="300" name="Google Shape;300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43669" y="1743067"/>
            <a:ext cx="5734080" cy="4429126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30"/>
          <p:cNvSpPr txBox="1"/>
          <p:nvPr/>
        </p:nvSpPr>
        <p:spPr>
          <a:xfrm>
            <a:off x="6986602" y="6172190"/>
            <a:ext cx="407193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Ver el </a:t>
            </a:r>
            <a:r>
              <a:rPr lang="en-US" sz="2000" b="0" i="0" u="sng" strike="noStrike" cap="none">
                <a:solidFill>
                  <a:srgbClr val="0097A7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material promocional</a:t>
            </a:r>
            <a:endParaRPr sz="2000" b="0" i="0" u="none" strike="noStrike" cap="none">
              <a:solidFill>
                <a:srgbClr val="0097A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1"/>
          <p:cNvSpPr txBox="1">
            <a:spLocks noGrp="1"/>
          </p:cNvSpPr>
          <p:nvPr>
            <p:ph type="title"/>
          </p:nvPr>
        </p:nvSpPr>
        <p:spPr>
          <a:xfrm>
            <a:off x="0" y="264368"/>
            <a:ext cx="96138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</a:pPr>
            <a:r>
              <a:rPr lang="en-US" sz="4000" dirty="0" err="1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Herramientas</a:t>
            </a:r>
            <a:r>
              <a:rPr lang="en-US" sz="40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 para </a:t>
            </a:r>
            <a:r>
              <a:rPr lang="en-US" sz="4000" dirty="0" err="1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instituciones</a:t>
            </a:r>
            <a:r>
              <a:rPr lang="en-US" sz="40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000" dirty="0" err="1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inscritas</a:t>
            </a:r>
            <a:endParaRPr dirty="0"/>
          </a:p>
        </p:txBody>
      </p:sp>
      <p:sp>
        <p:nvSpPr>
          <p:cNvPr id="308" name="Google Shape;308;p21"/>
          <p:cNvSpPr txBox="1">
            <a:spLocks noGrp="1"/>
          </p:cNvSpPr>
          <p:nvPr>
            <p:ph type="body" idx="1"/>
          </p:nvPr>
        </p:nvSpPr>
        <p:spPr>
          <a:xfrm>
            <a:off x="76200" y="1693623"/>
            <a:ext cx="4636477" cy="4105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6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Este </a:t>
            </a:r>
            <a:r>
              <a:rPr lang="en-US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conjunto</a:t>
            </a:r>
            <a:r>
              <a:rPr lang="en-US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herramientas</a:t>
            </a:r>
            <a:r>
              <a:rPr lang="en-US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cuenta</a:t>
            </a:r>
            <a:r>
              <a:rPr lang="en-US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con </a:t>
            </a:r>
            <a:r>
              <a:rPr lang="en-US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varios</a:t>
            </a:r>
            <a:r>
              <a:rPr lang="en-US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recursos</a:t>
            </a:r>
            <a:r>
              <a:rPr lang="en-US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que se </a:t>
            </a:r>
            <a:r>
              <a:rPr lang="en-US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enfocan</a:t>
            </a:r>
            <a:r>
              <a:rPr lang="en-US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en</a:t>
            </a:r>
            <a:r>
              <a:rPr lang="en-US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promover</a:t>
            </a:r>
            <a:r>
              <a:rPr lang="en-US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Research4Life </a:t>
            </a:r>
            <a:r>
              <a:rPr lang="en-US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en</a:t>
            </a:r>
            <a:r>
              <a:rPr lang="en-US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instituciones</a:t>
            </a:r>
            <a:r>
              <a:rPr lang="en-US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inscritas</a:t>
            </a:r>
            <a:r>
              <a:rPr lang="en-US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r>
              <a:rPr lang="en-US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tarjetas</a:t>
            </a:r>
            <a:r>
              <a:rPr lang="en-US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para </a:t>
            </a:r>
            <a:r>
              <a:rPr lang="en-US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redes</a:t>
            </a:r>
            <a:r>
              <a:rPr lang="en-US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sociales</a:t>
            </a:r>
            <a:r>
              <a:rPr lang="en-US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carteles</a:t>
            </a:r>
            <a:r>
              <a:rPr lang="en-US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y </a:t>
            </a:r>
            <a:r>
              <a:rPr lang="en-US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texto</a:t>
            </a:r>
            <a:r>
              <a:rPr lang="en-US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ejemplo</a:t>
            </a:r>
            <a:r>
              <a:rPr lang="en-US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noticias</a:t>
            </a:r>
            <a:r>
              <a:rPr lang="en-US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marL="76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lang="en-US" dirty="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76200" lvl="0" indent="0">
              <a:buNone/>
            </a:pPr>
            <a:r>
              <a:rPr lang="es-ES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Desplazarse hacia abajo en la página </a:t>
            </a:r>
            <a:r>
              <a:rPr lang="es-ES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Material </a:t>
            </a:r>
            <a:r>
              <a:rPr lang="es-ES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promocional</a:t>
            </a:r>
            <a:r>
              <a:rPr lang="es-ES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para</a:t>
            </a:r>
            <a:r>
              <a:rPr lang="es-ES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acceder a estos recursos.</a:t>
            </a:r>
            <a:endParaRPr dirty="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76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dirty="0"/>
          </a:p>
        </p:txBody>
      </p:sp>
      <p:pic>
        <p:nvPicPr>
          <p:cNvPr id="309" name="Google Shape;309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34563" y="1785933"/>
            <a:ext cx="6752022" cy="48577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3"/>
          <p:cNvSpPr txBox="1">
            <a:spLocks noGrp="1"/>
          </p:cNvSpPr>
          <p:nvPr>
            <p:ph type="title"/>
          </p:nvPr>
        </p:nvSpPr>
        <p:spPr>
          <a:xfrm>
            <a:off x="0" y="378812"/>
            <a:ext cx="96138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</a:pPr>
            <a:r>
              <a:rPr lang="es-ES" sz="3400" dirty="0">
                <a:solidFill>
                  <a:srgbClr val="586F7C"/>
                </a:solidFill>
              </a:rPr>
              <a:t>Material promocional: GOALI</a:t>
            </a:r>
            <a:endParaRPr lang="es-ES" dirty="0">
              <a:solidFill>
                <a:srgbClr val="586F7C"/>
              </a:solidFill>
            </a:endParaRPr>
          </a:p>
        </p:txBody>
      </p:sp>
      <p:sp>
        <p:nvSpPr>
          <p:cNvPr id="326" name="Google Shape;326;p23"/>
          <p:cNvSpPr txBox="1">
            <a:spLocks noGrp="1"/>
          </p:cNvSpPr>
          <p:nvPr>
            <p:ph type="body" idx="1"/>
          </p:nvPr>
        </p:nvSpPr>
        <p:spPr>
          <a:xfrm>
            <a:off x="55263" y="1689794"/>
            <a:ext cx="5466306" cy="5168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00000"/>
              </a:lnSpc>
              <a:spcBef>
                <a:spcPts val="800"/>
              </a:spcBef>
              <a:buClr>
                <a:schemeClr val="tx1">
                  <a:lumMod val="85000"/>
                  <a:lumOff val="15000"/>
                </a:schemeClr>
              </a:buClr>
              <a:buSzPct val="100000"/>
            </a:pPr>
            <a:r>
              <a:rPr lang="es-ES" sz="2200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Ir a los </a:t>
            </a:r>
            <a:r>
              <a:rPr lang="es-ES" sz="2200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materiales promocionales de </a:t>
            </a:r>
            <a:r>
              <a:rPr lang="es-ES" sz="2200" u="sng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GOALI</a:t>
            </a:r>
            <a:r>
              <a:rPr lang="es-ES" sz="2200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   para encontrar recursos adicionales específicos de justicia global.</a:t>
            </a:r>
          </a:p>
          <a:p>
            <a:pPr lvl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Pts val="3850"/>
              <a:buFont typeface="Arial" panose="020B0604020202020204" pitchFamily="34" charset="0"/>
              <a:buChar char="•"/>
            </a:pPr>
            <a:r>
              <a:rPr lang="es-ES" sz="2200" dirty="0">
                <a:solidFill>
                  <a:schemeClr val="tx1"/>
                </a:solidFill>
              </a:rPr>
              <a:t>Tener en cuenta también los enlaces a las opciones del Portal GOALI: Acceso a contenidos, Inscripción, Conexión, Asociados y Material de capacitación. </a:t>
            </a:r>
            <a:endParaRPr lang="es-ES" dirty="0">
              <a:solidFill>
                <a:schemeClr val="tx1"/>
              </a:solidFill>
            </a:endParaRPr>
          </a:p>
          <a:p>
            <a:pPr lvl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Pts val="3850"/>
              <a:buFont typeface="Arial" panose="020B0604020202020204" pitchFamily="34" charset="0"/>
              <a:buChar char="•"/>
            </a:pPr>
            <a:r>
              <a:rPr lang="es-ES" sz="2200" dirty="0">
                <a:solidFill>
                  <a:schemeClr val="tx1"/>
                </a:solidFill>
              </a:rPr>
              <a:t>Para obtener una lección sobre material relacionado con Research4Life GOALI, ir al </a:t>
            </a:r>
            <a:r>
              <a:rPr lang="es-ES" sz="2400" u="sng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Área de Bibliotecarios</a:t>
            </a:r>
            <a:r>
              <a:rPr lang="es-ES" sz="2200" dirty="0">
                <a:solidFill>
                  <a:schemeClr val="tx1"/>
                </a:solidFill>
              </a:rPr>
              <a:t> Sección  4: </a:t>
            </a:r>
            <a:r>
              <a:rPr lang="es-ES" sz="2200" b="1" dirty="0">
                <a:solidFill>
                  <a:schemeClr val="tx1"/>
                </a:solidFill>
              </a:rPr>
              <a:t>Recursos adicionales específicos de colecciones: Justicia Global</a:t>
            </a:r>
            <a:endParaRPr lang="es-ES" sz="2200" dirty="0">
              <a:solidFill>
                <a:schemeClr val="tx1"/>
              </a:solidFill>
            </a:endParaRPr>
          </a:p>
        </p:txBody>
      </p:sp>
      <p:pic>
        <p:nvPicPr>
          <p:cNvPr id="327" name="Google Shape;327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69952" y="1883229"/>
            <a:ext cx="6139358" cy="4876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8" name="Google Shape;328;p23"/>
          <p:cNvCxnSpPr/>
          <p:nvPr/>
        </p:nvCxnSpPr>
        <p:spPr>
          <a:xfrm>
            <a:off x="4290646" y="3851031"/>
            <a:ext cx="6050783" cy="394398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3309618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 txBox="1">
            <a:spLocks noGrp="1"/>
          </p:cNvSpPr>
          <p:nvPr>
            <p:ph type="title"/>
          </p:nvPr>
        </p:nvSpPr>
        <p:spPr>
          <a:xfrm>
            <a:off x="0" y="420834"/>
            <a:ext cx="7707086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en-US" sz="360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Objetivos de aprendizaje</a:t>
            </a:r>
            <a:endParaRPr sz="360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2" name="Google Shape;92;p2"/>
          <p:cNvSpPr txBox="1">
            <a:spLocks noGrp="1"/>
          </p:cNvSpPr>
          <p:nvPr>
            <p:ph type="body" idx="1"/>
          </p:nvPr>
        </p:nvSpPr>
        <p:spPr>
          <a:xfrm>
            <a:off x="66992" y="1662532"/>
            <a:ext cx="11893949" cy="35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556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586"/>
              <a:buChar char="●"/>
            </a:pPr>
            <a:r>
              <a:rPr lang="en-US" sz="2135" dirty="0" err="1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Comprender</a:t>
            </a:r>
            <a:r>
              <a:rPr lang="en-US" sz="2135" dirty="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35" dirty="0" err="1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los</a:t>
            </a:r>
            <a:r>
              <a:rPr lang="en-US" sz="2135" dirty="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35" dirty="0" err="1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beneficios</a:t>
            </a:r>
            <a:r>
              <a:rPr lang="en-US" sz="2135" dirty="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2135" dirty="0" err="1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publicitar</a:t>
            </a:r>
            <a:r>
              <a:rPr lang="en-US" sz="2135" dirty="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 y </a:t>
            </a:r>
            <a:r>
              <a:rPr lang="en-US" sz="2135" dirty="0" err="1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promover</a:t>
            </a:r>
            <a:r>
              <a:rPr lang="en-US" sz="2135" dirty="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 Research4Life </a:t>
            </a:r>
            <a:r>
              <a:rPr lang="en-US" sz="2135" dirty="0" err="1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en</a:t>
            </a:r>
            <a:r>
              <a:rPr lang="en-US" sz="2135" dirty="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35" dirty="0" err="1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su</a:t>
            </a:r>
            <a:r>
              <a:rPr lang="en-US" sz="2135" dirty="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35" dirty="0" err="1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institución</a:t>
            </a:r>
            <a:endParaRPr dirty="0"/>
          </a:p>
          <a:p>
            <a:pPr marL="355600" lvl="0" indent="-33884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135"/>
              <a:buFont typeface="Open Sans"/>
              <a:buChar char="●"/>
            </a:pPr>
            <a:r>
              <a:rPr lang="en-US" sz="2135" dirty="0" err="1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Preparar</a:t>
            </a:r>
            <a:r>
              <a:rPr lang="en-US" sz="2135" dirty="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 un plan de marketing de Research4Life </a:t>
            </a:r>
            <a:r>
              <a:rPr lang="en-US" sz="2135" dirty="0" err="1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basado</a:t>
            </a:r>
            <a:r>
              <a:rPr lang="en-US" sz="2135" dirty="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35" dirty="0" err="1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en</a:t>
            </a:r>
            <a:r>
              <a:rPr lang="en-US" sz="2135" dirty="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 las </a:t>
            </a:r>
            <a:r>
              <a:rPr lang="en-US" sz="2135" dirty="0" err="1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necesidades</a:t>
            </a:r>
            <a:r>
              <a:rPr lang="en-US" sz="2135" dirty="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2135" dirty="0" err="1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los</a:t>
            </a:r>
            <a:r>
              <a:rPr lang="en-US" sz="2135" dirty="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35" dirty="0" err="1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usuarios</a:t>
            </a:r>
            <a:r>
              <a:rPr lang="en-US" sz="2135" dirty="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2135" dirty="0" err="1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su</a:t>
            </a:r>
            <a:r>
              <a:rPr lang="en-US" sz="2135" dirty="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35" dirty="0" err="1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institución</a:t>
            </a:r>
            <a:endParaRPr dirty="0"/>
          </a:p>
          <a:p>
            <a:pPr marL="355600" lvl="0" indent="-33884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135"/>
              <a:buFont typeface="Open Sans"/>
              <a:buChar char="●"/>
            </a:pPr>
            <a:r>
              <a:rPr lang="en-US" sz="2135" dirty="0" err="1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Construir</a:t>
            </a:r>
            <a:r>
              <a:rPr lang="en-US" sz="2135" dirty="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 un plan para </a:t>
            </a:r>
            <a:r>
              <a:rPr lang="en-US" sz="2135" dirty="0" err="1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organizar</a:t>
            </a:r>
            <a:r>
              <a:rPr lang="en-US" sz="2135" dirty="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 un taller de </a:t>
            </a:r>
            <a:r>
              <a:rPr lang="en-US" sz="2135" dirty="0" err="1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capacitación</a:t>
            </a:r>
            <a:r>
              <a:rPr lang="en-US" sz="2135" dirty="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35" dirty="0" err="1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sobre</a:t>
            </a:r>
            <a:r>
              <a:rPr lang="en-US" sz="2135" dirty="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35" dirty="0" err="1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cómo</a:t>
            </a:r>
            <a:r>
              <a:rPr lang="en-US" sz="2135" dirty="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35" dirty="0" err="1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usar</a:t>
            </a:r>
            <a:r>
              <a:rPr lang="en-US" sz="2135" dirty="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35" dirty="0" err="1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los</a:t>
            </a:r>
            <a:r>
              <a:rPr lang="en-US" sz="2135" dirty="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35" dirty="0" err="1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recursos</a:t>
            </a:r>
            <a:r>
              <a:rPr lang="en-US" sz="2135" dirty="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 de Research4Life </a:t>
            </a:r>
            <a:r>
              <a:rPr lang="en-US" sz="2135" dirty="0" err="1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en</a:t>
            </a:r>
            <a:r>
              <a:rPr lang="en-US" sz="2135" dirty="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35" dirty="0" err="1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función</a:t>
            </a:r>
            <a:r>
              <a:rPr lang="en-US" sz="2135" dirty="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 de las </a:t>
            </a:r>
            <a:r>
              <a:rPr lang="en-US" sz="2135" dirty="0" err="1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necesidades</a:t>
            </a:r>
            <a:r>
              <a:rPr lang="en-US" sz="2135" dirty="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35" dirty="0" err="1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específicas</a:t>
            </a:r>
            <a:r>
              <a:rPr lang="en-US" sz="2135" dirty="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 del </a:t>
            </a:r>
            <a:r>
              <a:rPr lang="en-US" sz="2135" dirty="0" err="1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usuario</a:t>
            </a:r>
            <a:r>
              <a:rPr lang="en-US" sz="2135" dirty="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marL="355600" indent="-338842">
              <a:lnSpc>
                <a:spcPct val="150000"/>
              </a:lnSpc>
              <a:spcBef>
                <a:spcPts val="0"/>
              </a:spcBef>
              <a:buClr>
                <a:srgbClr val="3F3F3F"/>
              </a:buClr>
              <a:buSzPts val="2135"/>
              <a:buFont typeface="Open Sans"/>
              <a:buChar char="●"/>
            </a:pPr>
            <a:r>
              <a:rPr lang="es-ES" sz="2135" dirty="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Conocer dónde encontrar materiales de capacitación, marketing y promoción de R4L</a:t>
            </a:r>
            <a:endParaRPr lang="es-ES" sz="2000" dirty="0"/>
          </a:p>
        </p:txBody>
      </p:sp>
      <p:sp>
        <p:nvSpPr>
          <p:cNvPr id="93" name="Google Shape;93;p2"/>
          <p:cNvSpPr txBox="1"/>
          <p:nvPr/>
        </p:nvSpPr>
        <p:spPr>
          <a:xfrm>
            <a:off x="76200" y="5007518"/>
            <a:ext cx="12039600" cy="1786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5"/>
              <a:buFont typeface="Arial"/>
              <a:buNone/>
            </a:pPr>
            <a:r>
              <a:rPr lang="en-US" sz="1735" b="1" i="0" u="none" strike="noStrike" cap="none" dirty="0">
                <a:solidFill>
                  <a:srgbClr val="595959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Nota:</a:t>
            </a:r>
            <a:r>
              <a:rPr lang="en-US" sz="1735" b="0" i="0" u="none" strike="noStrike" cap="none" dirty="0">
                <a:solidFill>
                  <a:srgbClr val="595959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</a:ext>
                </a:extLst>
              </a:rPr>
              <a:t> </a:t>
            </a:r>
            <a:r>
              <a:rPr lang="en-US" sz="1735" b="0" i="0" u="none" strike="noStrike" cap="none" dirty="0">
                <a:solidFill>
                  <a:srgbClr val="595959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Century Gothic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"/>
                  </a:ext>
                </a:extLst>
              </a:rPr>
              <a:t> Para </a:t>
            </a:r>
            <a:r>
              <a:rPr lang="en-US" sz="1735" b="0" i="0" u="none" strike="noStrike" cap="none" dirty="0" err="1">
                <a:solidFill>
                  <a:srgbClr val="595959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Century Gothic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"/>
                  </a:ext>
                </a:extLst>
              </a:rPr>
              <a:t>utilizar</a:t>
            </a:r>
            <a:r>
              <a:rPr lang="en-US" sz="1735" b="0" i="0" u="none" strike="noStrike" cap="none" dirty="0">
                <a:solidFill>
                  <a:srgbClr val="595959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Century Gothic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"/>
                  </a:ext>
                </a:extLst>
              </a:rPr>
              <a:t> las </a:t>
            </a:r>
            <a:r>
              <a:rPr lang="en-US" sz="1735" b="0" i="0" u="none" strike="noStrike" cap="none" dirty="0" err="1">
                <a:solidFill>
                  <a:srgbClr val="595959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Century Gothic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"/>
                  </a:ext>
                </a:extLst>
              </a:rPr>
              <a:t>herramientas</a:t>
            </a:r>
            <a:r>
              <a:rPr lang="en-US" sz="1735" b="0" i="0" u="none" strike="noStrike" cap="none" dirty="0">
                <a:solidFill>
                  <a:srgbClr val="595959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Century Gothic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"/>
                  </a:ext>
                </a:extLst>
              </a:rPr>
              <a:t> del </a:t>
            </a:r>
            <a:r>
              <a:rPr lang="en-US" sz="1735" b="0" i="1" u="none" strike="noStrike" cap="none" dirty="0">
                <a:solidFill>
                  <a:srgbClr val="595959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"/>
                  </a:ext>
                </a:extLst>
              </a:rPr>
              <a:t>Plan de marketing </a:t>
            </a:r>
            <a:r>
              <a:rPr lang="en-US" sz="1735" b="0" i="0" u="none" strike="noStrike" cap="none" dirty="0">
                <a:solidFill>
                  <a:srgbClr val="595959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"/>
                  </a:ext>
                </a:extLst>
              </a:rPr>
              <a:t>y </a:t>
            </a:r>
            <a:r>
              <a:rPr lang="en-US" sz="1735" b="0" i="1" u="none" strike="noStrike" cap="none" dirty="0" err="1">
                <a:solidFill>
                  <a:srgbClr val="595959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"/>
                  </a:ext>
                </a:extLst>
              </a:rPr>
              <a:t>Planificación</a:t>
            </a:r>
            <a:r>
              <a:rPr lang="en-US" sz="1735" b="0" i="1" u="none" strike="noStrike" cap="none" dirty="0">
                <a:solidFill>
                  <a:srgbClr val="595959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"/>
                  </a:ext>
                </a:extLst>
              </a:rPr>
              <a:t> de </a:t>
            </a:r>
            <a:r>
              <a:rPr lang="en-US" sz="1735" b="0" i="1" u="none" strike="noStrike" cap="none" dirty="0" err="1">
                <a:solidFill>
                  <a:srgbClr val="595959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"/>
                  </a:ext>
                </a:extLst>
              </a:rPr>
              <a:t>talleres</a:t>
            </a:r>
            <a:r>
              <a:rPr lang="en-US" sz="1735" b="0" i="0" u="none" strike="noStrike" cap="none" dirty="0">
                <a:solidFill>
                  <a:srgbClr val="595959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6"/>
                  </a:ext>
                </a:extLst>
              </a:rPr>
              <a:t>, </a:t>
            </a:r>
            <a:r>
              <a:rPr lang="en-US" sz="1735" b="0" i="0" u="none" strike="noStrike" cap="none" dirty="0" err="1">
                <a:solidFill>
                  <a:srgbClr val="595959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6"/>
                  </a:ext>
                </a:extLst>
              </a:rPr>
              <a:t>puede</a:t>
            </a:r>
            <a:r>
              <a:rPr lang="en-US" sz="1735" b="0" i="0" u="none" strike="noStrike" cap="none" dirty="0">
                <a:solidFill>
                  <a:srgbClr val="595959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6"/>
                  </a:ext>
                </a:extLst>
              </a:rPr>
              <a:t> </a:t>
            </a:r>
            <a:r>
              <a:rPr lang="en-US" sz="1735" b="0" i="0" u="none" strike="noStrike" cap="none" dirty="0" err="1">
                <a:solidFill>
                  <a:srgbClr val="595959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6"/>
                  </a:ext>
                </a:extLst>
              </a:rPr>
              <a:t>imprimir</a:t>
            </a:r>
            <a:r>
              <a:rPr lang="en-US" sz="1735" b="0" i="0" u="none" strike="noStrike" cap="none" dirty="0">
                <a:solidFill>
                  <a:srgbClr val="595959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6"/>
                  </a:ext>
                </a:extLst>
              </a:rPr>
              <a:t> la </a:t>
            </a:r>
            <a:r>
              <a:rPr lang="en-US" sz="1735" b="0" i="0" u="none" strike="noStrike" cap="none" dirty="0" err="1">
                <a:solidFill>
                  <a:srgbClr val="595959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6"/>
                  </a:ext>
                </a:extLst>
              </a:rPr>
              <a:t>hoja</a:t>
            </a:r>
            <a:r>
              <a:rPr lang="en-US" sz="1735" b="0" i="0" u="none" strike="noStrike" cap="none" dirty="0">
                <a:solidFill>
                  <a:srgbClr val="595959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6"/>
                  </a:ext>
                </a:extLst>
              </a:rPr>
              <a:t> de </a:t>
            </a:r>
            <a:r>
              <a:rPr lang="en-US" sz="1735" b="0" i="0" u="none" strike="noStrike" cap="none" dirty="0" err="1">
                <a:solidFill>
                  <a:srgbClr val="595959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6"/>
                  </a:ext>
                </a:extLst>
              </a:rPr>
              <a:t>cálculo</a:t>
            </a:r>
            <a:r>
              <a:rPr lang="en-US" sz="1735" b="0" i="0" u="none" strike="noStrike" cap="none" dirty="0">
                <a:solidFill>
                  <a:srgbClr val="595959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6"/>
                  </a:ext>
                </a:extLst>
              </a:rPr>
              <a:t> y </a:t>
            </a:r>
            <a:r>
              <a:rPr lang="en-US" sz="1735" b="0" i="0" u="none" strike="noStrike" cap="none" dirty="0" err="1">
                <a:solidFill>
                  <a:srgbClr val="595959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6"/>
                  </a:ext>
                </a:extLst>
              </a:rPr>
              <a:t>completar</a:t>
            </a:r>
            <a:r>
              <a:rPr lang="en-US" sz="1735" b="0" i="0" u="none" strike="noStrike" cap="none" dirty="0">
                <a:solidFill>
                  <a:srgbClr val="595959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6"/>
                  </a:ext>
                </a:extLst>
              </a:rPr>
              <a:t> la </a:t>
            </a:r>
            <a:r>
              <a:rPr lang="en-US" sz="1735" b="0" i="0" u="none" strike="noStrike" cap="none" dirty="0" err="1">
                <a:solidFill>
                  <a:srgbClr val="595959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6"/>
                  </a:ext>
                </a:extLst>
              </a:rPr>
              <a:t>información</a:t>
            </a:r>
            <a:r>
              <a:rPr lang="en-US" sz="1735" b="0" i="0" u="none" strike="noStrike" cap="none" dirty="0">
                <a:solidFill>
                  <a:srgbClr val="595959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6"/>
                  </a:ext>
                </a:extLst>
              </a:rPr>
              <a:t> </a:t>
            </a:r>
            <a:r>
              <a:rPr lang="en-US" sz="1735" b="0" i="0" u="none" strike="noStrike" cap="none" dirty="0" err="1">
                <a:solidFill>
                  <a:srgbClr val="595959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6"/>
                  </a:ext>
                </a:extLst>
              </a:rPr>
              <a:t>manualmente</a:t>
            </a:r>
            <a:r>
              <a:rPr lang="en-US" sz="1735" b="0" i="0" u="none" strike="noStrike" cap="none" dirty="0">
                <a:solidFill>
                  <a:srgbClr val="595959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6"/>
                  </a:ext>
                </a:extLst>
              </a:rPr>
              <a:t> o </a:t>
            </a:r>
            <a:r>
              <a:rPr lang="en-US" sz="1735" b="0" i="0" u="none" strike="noStrike" cap="none" dirty="0" err="1">
                <a:solidFill>
                  <a:srgbClr val="595959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6"/>
                  </a:ext>
                </a:extLst>
              </a:rPr>
              <a:t>bien</a:t>
            </a:r>
            <a:r>
              <a:rPr lang="en-US" sz="1735" b="0" i="0" u="none" strike="noStrike" cap="none" dirty="0">
                <a:solidFill>
                  <a:srgbClr val="595959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6"/>
                  </a:ext>
                </a:extLst>
              </a:rPr>
              <a:t>, </a:t>
            </a:r>
            <a:r>
              <a:rPr lang="en-US" sz="1735" b="0" i="0" u="none" strike="noStrike" cap="none" dirty="0" err="1">
                <a:solidFill>
                  <a:srgbClr val="595959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7"/>
                  </a:ext>
                </a:extLst>
              </a:rPr>
              <a:t>descargar</a:t>
            </a:r>
            <a:r>
              <a:rPr lang="en-US" sz="1735" b="0" i="0" u="none" strike="noStrike" cap="none" dirty="0">
                <a:solidFill>
                  <a:srgbClr val="595959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8"/>
                  </a:ext>
                </a:extLst>
              </a:rPr>
              <a:t> </a:t>
            </a:r>
            <a:r>
              <a:rPr lang="en-US" sz="1735" b="0" i="0" u="none" strike="noStrike" cap="none" dirty="0" err="1">
                <a:solidFill>
                  <a:srgbClr val="595959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8"/>
                  </a:ext>
                </a:extLst>
              </a:rPr>
              <a:t>una</a:t>
            </a:r>
            <a:r>
              <a:rPr lang="en-US" sz="1735" b="0" i="0" u="none" strike="noStrike" cap="none" dirty="0">
                <a:solidFill>
                  <a:srgbClr val="595959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8"/>
                  </a:ext>
                </a:extLst>
              </a:rPr>
              <a:t> </a:t>
            </a:r>
            <a:r>
              <a:rPr lang="en-US" sz="1735" b="0" i="0" u="none" strike="noStrike" cap="none" dirty="0" err="1">
                <a:solidFill>
                  <a:srgbClr val="595959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8"/>
                  </a:ext>
                </a:extLst>
              </a:rPr>
              <a:t>copia</a:t>
            </a:r>
            <a:r>
              <a:rPr lang="en-US" sz="1735" b="0" i="0" u="none" strike="noStrike" cap="none" dirty="0">
                <a:solidFill>
                  <a:srgbClr val="595959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8"/>
                  </a:ext>
                </a:extLst>
              </a:rPr>
              <a:t> </a:t>
            </a:r>
            <a:r>
              <a:rPr lang="en-US" sz="1735" b="0" i="0" u="none" strike="noStrike" cap="none" dirty="0" err="1">
                <a:solidFill>
                  <a:srgbClr val="595959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8"/>
                  </a:ext>
                </a:extLst>
              </a:rPr>
              <a:t>en</a:t>
            </a:r>
            <a:r>
              <a:rPr lang="en-US" sz="1735" b="0" i="0" u="none" strike="noStrike" cap="none" dirty="0">
                <a:solidFill>
                  <a:srgbClr val="595959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8"/>
                  </a:ext>
                </a:extLst>
              </a:rPr>
              <a:t> </a:t>
            </a:r>
            <a:r>
              <a:rPr lang="en-US" sz="1735" b="0" i="0" u="none" strike="noStrike" cap="none" dirty="0" err="1">
                <a:solidFill>
                  <a:srgbClr val="595959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8"/>
                  </a:ext>
                </a:extLst>
              </a:rPr>
              <a:t>su</a:t>
            </a:r>
            <a:r>
              <a:rPr lang="en-US" sz="1735" b="0" i="0" u="none" strike="noStrike" cap="none" dirty="0">
                <a:solidFill>
                  <a:srgbClr val="595959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8"/>
                  </a:ext>
                </a:extLst>
              </a:rPr>
              <a:t> </a:t>
            </a:r>
            <a:r>
              <a:rPr lang="en-US" sz="1735" b="0" i="0" u="none" strike="noStrike" cap="none" dirty="0" err="1">
                <a:solidFill>
                  <a:srgbClr val="595959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8"/>
                  </a:ext>
                </a:extLst>
              </a:rPr>
              <a:t>computadora</a:t>
            </a:r>
            <a:r>
              <a:rPr lang="en-US" sz="1735" b="0" i="0" u="none" strike="noStrike" cap="none" dirty="0">
                <a:solidFill>
                  <a:srgbClr val="595959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8"/>
                  </a:ext>
                </a:extLst>
              </a:rPr>
              <a:t> y </a:t>
            </a:r>
            <a:r>
              <a:rPr lang="en-US" sz="1735" b="0" i="0" u="none" strike="noStrike" cap="none" dirty="0" err="1">
                <a:solidFill>
                  <a:srgbClr val="595959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8"/>
                  </a:ext>
                </a:extLst>
              </a:rPr>
              <a:t>llenar</a:t>
            </a:r>
            <a:r>
              <a:rPr lang="en-US" sz="1735" b="0" i="0" u="none" strike="noStrike" cap="none" dirty="0">
                <a:solidFill>
                  <a:srgbClr val="595959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8"/>
                  </a:ext>
                </a:extLst>
              </a:rPr>
              <a:t> </a:t>
            </a:r>
            <a:r>
              <a:rPr lang="en-US" sz="1735" b="0" i="0" u="none" strike="noStrike" cap="none" dirty="0" err="1">
                <a:solidFill>
                  <a:srgbClr val="595959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8"/>
                  </a:ext>
                </a:extLst>
              </a:rPr>
              <a:t>los</a:t>
            </a:r>
            <a:r>
              <a:rPr lang="en-US" sz="1735" b="0" i="0" u="none" strike="noStrike" cap="none" dirty="0">
                <a:solidFill>
                  <a:srgbClr val="595959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8"/>
                  </a:ext>
                </a:extLst>
              </a:rPr>
              <a:t> </a:t>
            </a:r>
            <a:r>
              <a:rPr lang="en-US" sz="1735" b="0" i="0" u="none" strike="noStrike" cap="none" dirty="0" err="1">
                <a:solidFill>
                  <a:srgbClr val="595959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8"/>
                  </a:ext>
                </a:extLst>
              </a:rPr>
              <a:t>datos</a:t>
            </a:r>
            <a:r>
              <a:rPr lang="en-US" sz="1735" b="0" i="0" u="none" strike="noStrike" cap="none" dirty="0">
                <a:solidFill>
                  <a:srgbClr val="595959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8"/>
                  </a:ext>
                </a:extLst>
              </a:rPr>
              <a:t> </a:t>
            </a:r>
            <a:r>
              <a:rPr lang="en-US" sz="1735" b="0" i="0" u="none" strike="noStrike" cap="none" dirty="0" err="1">
                <a:solidFill>
                  <a:srgbClr val="595959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8"/>
                  </a:ext>
                </a:extLst>
              </a:rPr>
              <a:t>directamente</a:t>
            </a:r>
            <a:r>
              <a:rPr lang="en-US" sz="1735" b="0" i="0" u="none" strike="noStrike" cap="none" dirty="0">
                <a:solidFill>
                  <a:srgbClr val="595959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8"/>
                  </a:ext>
                </a:extLst>
              </a:rPr>
              <a:t> </a:t>
            </a:r>
            <a:r>
              <a:rPr lang="en-US" sz="1735" b="0" i="0" u="none" strike="noStrike" cap="none" dirty="0" err="1">
                <a:solidFill>
                  <a:srgbClr val="595959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8"/>
                  </a:ext>
                </a:extLst>
              </a:rPr>
              <a:t>en</a:t>
            </a:r>
            <a:r>
              <a:rPr lang="en-US" sz="1735" b="0" i="0" u="none" strike="noStrike" cap="none" dirty="0">
                <a:solidFill>
                  <a:srgbClr val="595959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8"/>
                  </a:ext>
                </a:extLst>
              </a:rPr>
              <a:t> el </a:t>
            </a:r>
            <a:r>
              <a:rPr lang="en-US" sz="1735" b="0" i="0" u="none" strike="noStrike" cap="none" dirty="0" err="1">
                <a:solidFill>
                  <a:srgbClr val="595959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8"/>
                  </a:ext>
                </a:extLst>
              </a:rPr>
              <a:t>archivo</a:t>
            </a:r>
            <a:r>
              <a:rPr lang="en-US" sz="1735" b="0" i="0" u="none" strike="noStrike" cap="none" dirty="0">
                <a:solidFill>
                  <a:srgbClr val="595959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8"/>
                  </a:ext>
                </a:extLst>
              </a:rPr>
              <a:t>. </a:t>
            </a:r>
            <a:r>
              <a:rPr lang="en-US" sz="1735" b="0" i="0" u="none" strike="noStrike" cap="none" dirty="0" err="1">
                <a:solidFill>
                  <a:srgbClr val="595959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8"/>
                  </a:ext>
                </a:extLst>
              </a:rPr>
              <a:t>Ambas</a:t>
            </a:r>
            <a:r>
              <a:rPr lang="en-US" sz="1735" b="0" i="0" u="none" strike="noStrike" cap="none" dirty="0">
                <a:solidFill>
                  <a:srgbClr val="595959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8"/>
                  </a:ext>
                </a:extLst>
              </a:rPr>
              <a:t> </a:t>
            </a:r>
            <a:r>
              <a:rPr lang="en-US" sz="1735" b="0" i="0" u="none" strike="noStrike" cap="none" dirty="0" err="1">
                <a:solidFill>
                  <a:srgbClr val="595959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8"/>
                  </a:ext>
                </a:extLst>
              </a:rPr>
              <a:t>herramientas</a:t>
            </a:r>
            <a:r>
              <a:rPr lang="en-US" sz="1735" b="0" i="0" u="none" strike="noStrike" cap="none" dirty="0">
                <a:solidFill>
                  <a:srgbClr val="595959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8"/>
                  </a:ext>
                </a:extLst>
              </a:rPr>
              <a:t> se </a:t>
            </a:r>
            <a:r>
              <a:rPr lang="en-US" sz="1735" b="0" i="0" u="none" strike="noStrike" cap="none" dirty="0" err="1">
                <a:solidFill>
                  <a:srgbClr val="595959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8"/>
                  </a:ext>
                </a:extLst>
              </a:rPr>
              <a:t>pueden</a:t>
            </a:r>
            <a:r>
              <a:rPr lang="en-US" sz="1735" b="0" i="0" u="none" strike="noStrike" cap="none" dirty="0">
                <a:solidFill>
                  <a:srgbClr val="595959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8"/>
                  </a:ext>
                </a:extLst>
              </a:rPr>
              <a:t> </a:t>
            </a:r>
            <a:r>
              <a:rPr lang="en-US" sz="1735" b="0" i="0" u="none" strike="noStrike" cap="none" dirty="0" err="1">
                <a:solidFill>
                  <a:srgbClr val="595959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8"/>
                  </a:ext>
                </a:extLst>
              </a:rPr>
              <a:t>descargar</a:t>
            </a:r>
            <a:r>
              <a:rPr lang="en-US" sz="1735" b="0" i="0" u="none" strike="noStrike" cap="none" dirty="0">
                <a:solidFill>
                  <a:srgbClr val="595959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8"/>
                  </a:ext>
                </a:extLst>
              </a:rPr>
              <a:t> </a:t>
            </a:r>
            <a:r>
              <a:rPr lang="en-US" sz="1735" b="0" i="0" u="none" strike="noStrike" cap="none" dirty="0" err="1">
                <a:solidFill>
                  <a:srgbClr val="595959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8"/>
                  </a:ext>
                </a:extLst>
              </a:rPr>
              <a:t>desde</a:t>
            </a:r>
            <a:r>
              <a:rPr lang="en-US" sz="1735" b="0" i="0" u="none" strike="noStrike" cap="none" dirty="0">
                <a:solidFill>
                  <a:srgbClr val="595959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8"/>
                  </a:ext>
                </a:extLst>
              </a:rPr>
              <a:t>: </a:t>
            </a:r>
            <a:endParaRPr sz="1735" b="0" i="0" u="none" strike="noStrike" cap="none" dirty="0">
              <a:solidFill>
                <a:srgbClr val="595959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Open Sans"/>
              <a:extLst>
                <a:ext uri="http://customooxmlschemas.google.com/">
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9"/>
                </a:ext>
              </a:extLst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5"/>
              <a:buFont typeface="Arial"/>
              <a:buNone/>
            </a:pPr>
            <a:r>
              <a:rPr lang="en-US" sz="1735" b="0" i="0" u="sng" strike="noStrike" cap="none" dirty="0" err="1">
                <a:solidFill>
                  <a:schemeClr val="accent5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0"/>
                  </a:ext>
                </a:extLst>
              </a:rPr>
              <a:t>Área</a:t>
            </a:r>
            <a:r>
              <a:rPr lang="en-US" sz="1735" b="0" i="0" u="sng" strike="noStrike" cap="none" dirty="0">
                <a:solidFill>
                  <a:schemeClr val="accent5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0"/>
                  </a:ext>
                </a:extLst>
              </a:rPr>
              <a:t> de </a:t>
            </a:r>
            <a:r>
              <a:rPr lang="en-US" sz="1735" b="0" i="0" u="sng" strike="noStrike" cap="none" dirty="0" err="1">
                <a:solidFill>
                  <a:schemeClr val="accent5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0"/>
                  </a:ext>
                </a:extLst>
              </a:rPr>
              <a:t>bibliotecarios</a:t>
            </a:r>
            <a:r>
              <a:rPr lang="en-US" sz="1735" b="0" i="0" u="sng" strike="noStrike" cap="none" dirty="0">
                <a:solidFill>
                  <a:schemeClr val="accent5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0"/>
                  </a:ext>
                </a:extLst>
              </a:rPr>
              <a:t>/</a:t>
            </a:r>
            <a:r>
              <a:rPr lang="en-US" sz="1735" b="0" i="0" u="sng" strike="noStrike" cap="none" dirty="0" err="1">
                <a:solidFill>
                  <a:schemeClr val="accent5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0"/>
                  </a:ext>
                </a:extLst>
              </a:rPr>
              <a:t>Promoción</a:t>
            </a:r>
            <a:r>
              <a:rPr lang="en-US" sz="1735" b="0" i="0" u="sng" strike="noStrike" cap="none" dirty="0">
                <a:solidFill>
                  <a:schemeClr val="accent5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0"/>
                  </a:ext>
                </a:extLst>
              </a:rPr>
              <a:t>, </a:t>
            </a:r>
            <a:r>
              <a:rPr lang="en-US" sz="1735" b="0" i="0" u="sng" strike="noStrike" cap="none" dirty="0" err="1">
                <a:solidFill>
                  <a:schemeClr val="accent5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0"/>
                  </a:ext>
                </a:extLst>
              </a:rPr>
              <a:t>difusión</a:t>
            </a:r>
            <a:r>
              <a:rPr lang="en-US" sz="1735" b="0" i="0" u="sng" strike="noStrike" cap="none" dirty="0">
                <a:solidFill>
                  <a:schemeClr val="accent5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0"/>
                  </a:ext>
                </a:extLst>
              </a:rPr>
              <a:t> y marketing</a:t>
            </a:r>
            <a:endParaRPr sz="1100" b="0" i="0" u="none" strike="noStrike" cap="none" dirty="0">
              <a:solidFill>
                <a:srgbClr val="000000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Google Shape;315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57883" y="1800228"/>
            <a:ext cx="6162720" cy="4772022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29"/>
          <p:cNvSpPr txBox="1">
            <a:spLocks noGrp="1"/>
          </p:cNvSpPr>
          <p:nvPr>
            <p:ph type="title"/>
          </p:nvPr>
        </p:nvSpPr>
        <p:spPr>
          <a:xfrm>
            <a:off x="0" y="378608"/>
            <a:ext cx="825958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60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Promocionar su biblioteca /</a:t>
            </a:r>
            <a:endParaRPr sz="360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60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“Promocionar el cambio” </a:t>
            </a:r>
            <a:endParaRPr sz="360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7" name="Google Shape;317;p29"/>
          <p:cNvSpPr txBox="1">
            <a:spLocks noGrp="1"/>
          </p:cNvSpPr>
          <p:nvPr>
            <p:ph type="body" idx="1"/>
          </p:nvPr>
        </p:nvSpPr>
        <p:spPr>
          <a:xfrm>
            <a:off x="37722" y="1691430"/>
            <a:ext cx="5505827" cy="5052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0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Esta página incluye el </a:t>
            </a:r>
            <a:r>
              <a:rPr lang="en-US" sz="2000" b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Kit de herramientas de promoción</a:t>
            </a:r>
            <a:r>
              <a:rPr lang="en-US" sz="20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, la </a:t>
            </a:r>
            <a:r>
              <a:rPr lang="en-US" sz="2000" b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presentación en Power Point </a:t>
            </a:r>
            <a:r>
              <a:rPr lang="en-US" sz="20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y la </a:t>
            </a:r>
            <a:r>
              <a:rPr lang="en-US" sz="2000" b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hoja informativa </a:t>
            </a:r>
            <a:r>
              <a:rPr lang="en-US" sz="20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del kit de herramientas de promoción.</a:t>
            </a:r>
            <a:endParaRPr sz="2000">
              <a:solidFill>
                <a:srgbClr val="3F3F3F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0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Tener en cuenta que el </a:t>
            </a:r>
            <a:r>
              <a:rPr lang="en-US" sz="2000" b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Kit de herramientas</a:t>
            </a:r>
            <a:r>
              <a:rPr lang="en-US" sz="20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y la </a:t>
            </a:r>
            <a:r>
              <a:rPr lang="en-US" sz="2000" b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presentación</a:t>
            </a:r>
            <a:r>
              <a:rPr lang="en-US" sz="20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están disponibles en inglés, español y francés.</a:t>
            </a:r>
            <a:endParaRPr sz="2000">
              <a:solidFill>
                <a:srgbClr val="3F3F3F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0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Este material es de gran valor para las presentaciones relacionadas con la promoción.</a:t>
            </a:r>
            <a:endParaRPr sz="2000"/>
          </a:p>
          <a:p>
            <a:pPr marL="457200" lvl="0" indent="-3810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0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En el Área de bibliotecarios desplazarse hasta la sección </a:t>
            </a:r>
            <a:r>
              <a:rPr lang="en-US" sz="2000" b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Promoción, difusión y marketing </a:t>
            </a:r>
            <a:r>
              <a:rPr lang="en-US" sz="20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para acceder al </a:t>
            </a:r>
            <a:r>
              <a:rPr lang="en-US" sz="2000" u="sng">
                <a:solidFill>
                  <a:srgbClr val="0097A7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Kit de herramientas de promoción</a:t>
            </a:r>
            <a:r>
              <a:rPr lang="en-US" sz="2000" u="sng">
                <a:solidFill>
                  <a:srgbClr val="0097A7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200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8" name="Google Shape;318;p29"/>
          <p:cNvSpPr/>
          <p:nvPr/>
        </p:nvSpPr>
        <p:spPr>
          <a:xfrm>
            <a:off x="5810288" y="5903319"/>
            <a:ext cx="1371600" cy="726105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3"/>
          <p:cNvSpPr txBox="1">
            <a:spLocks noGrp="1"/>
          </p:cNvSpPr>
          <p:nvPr>
            <p:ph type="title"/>
          </p:nvPr>
        </p:nvSpPr>
        <p:spPr>
          <a:xfrm>
            <a:off x="0" y="378608"/>
            <a:ext cx="825958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60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Las voces de Research4Life</a:t>
            </a:r>
            <a:endParaRPr sz="3600"/>
          </a:p>
        </p:txBody>
      </p:sp>
      <p:grpSp>
        <p:nvGrpSpPr>
          <p:cNvPr id="325" name="Google Shape;325;p33"/>
          <p:cNvGrpSpPr/>
          <p:nvPr/>
        </p:nvGrpSpPr>
        <p:grpSpPr>
          <a:xfrm>
            <a:off x="224853" y="1841631"/>
            <a:ext cx="11797258" cy="4730619"/>
            <a:chOff x="0" y="255878"/>
            <a:chExt cx="11797258" cy="3936960"/>
          </a:xfrm>
        </p:grpSpPr>
        <p:sp>
          <p:nvSpPr>
            <p:cNvPr id="326" name="Google Shape;326;p33"/>
            <p:cNvSpPr/>
            <p:nvPr/>
          </p:nvSpPr>
          <p:spPr>
            <a:xfrm>
              <a:off x="0" y="255878"/>
              <a:ext cx="11797258" cy="823680"/>
            </a:xfrm>
            <a:prstGeom prst="roundRect">
              <a:avLst>
                <a:gd name="adj" fmla="val 16667"/>
              </a:avLst>
            </a:prstGeom>
            <a:solidFill>
              <a:srgbClr val="F8981D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33"/>
            <p:cNvSpPr txBox="1"/>
            <p:nvPr/>
          </p:nvSpPr>
          <p:spPr>
            <a:xfrm>
              <a:off x="40209" y="296087"/>
              <a:ext cx="11716840" cy="7432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en-US" sz="3200" b="1" i="0" u="none" strike="noStrike" cap="none" dirty="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La </a:t>
              </a:r>
              <a:r>
                <a:rPr lang="en-US" sz="3200" b="1" i="0" u="none" strike="noStrike" cap="none" dirty="0" err="1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sección</a:t>
              </a:r>
              <a:r>
                <a:rPr lang="en-US" sz="3200" b="1" i="0" u="none" strike="noStrike" cap="none" dirty="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 “The Voices” </a:t>
              </a:r>
              <a:r>
                <a:rPr lang="en-US" sz="3200" b="1" i="0" u="none" strike="noStrike" cap="none" dirty="0" err="1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tienen</a:t>
              </a:r>
              <a:r>
                <a:rPr lang="en-US" sz="3200" b="1" i="0" u="none" strike="noStrike" cap="none" dirty="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 enlaces </a:t>
              </a:r>
              <a:r>
                <a:rPr lang="en-US" sz="3200" b="1" i="0" u="none" strike="noStrike" cap="none" dirty="0" err="1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desde</a:t>
              </a:r>
              <a:r>
                <a:rPr lang="en-US" sz="3200" b="1" i="0" u="none" strike="noStrike" cap="none" dirty="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:</a:t>
              </a:r>
              <a:endParaRPr sz="3200" b="1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28" name="Google Shape;328;p33"/>
            <p:cNvSpPr/>
            <p:nvPr/>
          </p:nvSpPr>
          <p:spPr>
            <a:xfrm>
              <a:off x="0" y="1079558"/>
              <a:ext cx="11797258" cy="31132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33"/>
            <p:cNvSpPr txBox="1"/>
            <p:nvPr/>
          </p:nvSpPr>
          <p:spPr>
            <a:xfrm>
              <a:off x="0" y="1079558"/>
              <a:ext cx="11797258" cy="31132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74550" tIns="40625" rIns="227575" bIns="40625" anchor="t" anchorCtr="0">
              <a:noAutofit/>
            </a:bodyPr>
            <a:lstStyle/>
            <a:p>
              <a:pPr marL="457200" marR="0" lvl="0" indent="-3873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Open Sans"/>
                <a:buChar char="●"/>
              </a:pPr>
              <a:r>
                <a:rPr lang="en-US" sz="2500" b="1" i="0" u="none" strike="noStrike" cap="none" dirty="0">
                  <a:solidFill>
                    <a:srgbClr val="3F3F3F"/>
                  </a:solidFill>
                  <a:latin typeface="Open Sans"/>
                  <a:ea typeface="Open Sans"/>
                  <a:cs typeface="Open Sans"/>
                  <a:sym typeface="Open Sans"/>
                </a:rPr>
                <a:t>Stories of Change [</a:t>
              </a:r>
              <a:r>
                <a:rPr lang="en-US" sz="2500" b="1" i="0" u="none" strike="noStrike" cap="none" dirty="0" err="1">
                  <a:solidFill>
                    <a:srgbClr val="3F3F3F"/>
                  </a:solidFill>
                  <a:latin typeface="Open Sans"/>
                  <a:ea typeface="Open Sans"/>
                  <a:cs typeface="Open Sans"/>
                  <a:sym typeface="Open Sans"/>
                </a:rPr>
                <a:t>Historias</a:t>
              </a:r>
              <a:r>
                <a:rPr lang="en-US" sz="2500" b="1" i="0" u="none" strike="noStrike" cap="none" dirty="0">
                  <a:solidFill>
                    <a:srgbClr val="3F3F3F"/>
                  </a:solidFill>
                  <a:latin typeface="Open Sans"/>
                  <a:ea typeface="Open Sans"/>
                  <a:cs typeface="Open Sans"/>
                  <a:sym typeface="Open Sans"/>
                </a:rPr>
                <a:t> de </a:t>
              </a:r>
              <a:r>
                <a:rPr lang="en-US" sz="2500" b="1" i="0" u="none" strike="noStrike" cap="none" dirty="0" err="1">
                  <a:solidFill>
                    <a:srgbClr val="3F3F3F"/>
                  </a:solidFill>
                  <a:latin typeface="Open Sans"/>
                  <a:ea typeface="Open Sans"/>
                  <a:cs typeface="Open Sans"/>
                  <a:sym typeface="Open Sans"/>
                </a:rPr>
                <a:t>cambio</a:t>
              </a:r>
              <a:r>
                <a:rPr lang="en-US" sz="2500" b="1" i="0" u="none" strike="noStrike" cap="none" dirty="0">
                  <a:solidFill>
                    <a:srgbClr val="3F3F3F"/>
                  </a:solidFill>
                  <a:latin typeface="Open Sans"/>
                  <a:ea typeface="Open Sans"/>
                  <a:cs typeface="Open Sans"/>
                  <a:sym typeface="Open Sans"/>
                </a:rPr>
                <a:t>]</a:t>
              </a:r>
              <a:r>
                <a:rPr lang="en-US" sz="2500" b="0" i="0" u="none" strike="noStrike" cap="none" dirty="0">
                  <a:solidFill>
                    <a:srgbClr val="3F3F3F"/>
                  </a:solidFill>
                  <a:latin typeface="Open Sans"/>
                  <a:ea typeface="Open Sans"/>
                  <a:cs typeface="Open Sans"/>
                  <a:sym typeface="Open Sans"/>
                </a:rPr>
                <a:t>: </a:t>
              </a:r>
              <a:r>
                <a:rPr lang="en-US" sz="2500" b="0" i="0" u="none" strike="noStrike" cap="none" dirty="0" err="1">
                  <a:solidFill>
                    <a:srgbClr val="3F3F3F"/>
                  </a:solidFill>
                  <a:latin typeface="Open Sans"/>
                  <a:ea typeface="Open Sans"/>
                  <a:cs typeface="Open Sans"/>
                  <a:sym typeface="Open Sans"/>
                </a:rPr>
                <a:t>es</a:t>
              </a:r>
              <a:r>
                <a:rPr lang="en-US" sz="2500" b="0" i="0" u="none" strike="noStrike" cap="none" dirty="0">
                  <a:solidFill>
                    <a:srgbClr val="3F3F3F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2500" b="0" i="0" u="none" strike="noStrike" cap="none" dirty="0" err="1">
                  <a:solidFill>
                    <a:srgbClr val="3F3F3F"/>
                  </a:solidFill>
                  <a:latin typeface="Open Sans"/>
                  <a:ea typeface="Open Sans"/>
                  <a:cs typeface="Open Sans"/>
                  <a:sym typeface="Open Sans"/>
                </a:rPr>
                <a:t>una</a:t>
              </a:r>
              <a:r>
                <a:rPr lang="en-US" sz="2500" b="0" i="0" u="none" strike="noStrike" cap="none" dirty="0">
                  <a:solidFill>
                    <a:srgbClr val="3F3F3F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2500" b="0" i="0" u="none" strike="noStrike" cap="none" dirty="0" err="1">
                  <a:solidFill>
                    <a:srgbClr val="3F3F3F"/>
                  </a:solidFill>
                  <a:latin typeface="Open Sans"/>
                  <a:ea typeface="Open Sans"/>
                  <a:cs typeface="Open Sans"/>
                  <a:sym typeface="Open Sans"/>
                </a:rPr>
                <a:t>serie</a:t>
              </a:r>
              <a:r>
                <a:rPr lang="en-US" sz="2500" b="0" i="0" u="none" strike="noStrike" cap="none" dirty="0">
                  <a:solidFill>
                    <a:srgbClr val="3F3F3F"/>
                  </a:solidFill>
                  <a:latin typeface="Open Sans"/>
                  <a:ea typeface="Open Sans"/>
                  <a:cs typeface="Open Sans"/>
                  <a:sym typeface="Open Sans"/>
                </a:rPr>
                <a:t> de videos y </a:t>
              </a:r>
              <a:r>
                <a:rPr lang="en-US" sz="2500" b="0" i="0" u="none" strike="noStrike" cap="none" dirty="0" err="1">
                  <a:solidFill>
                    <a:srgbClr val="3F3F3F"/>
                  </a:solidFill>
                  <a:latin typeface="Open Sans"/>
                  <a:ea typeface="Open Sans"/>
                  <a:cs typeface="Open Sans"/>
                  <a:sym typeface="Open Sans"/>
                </a:rPr>
                <a:t>reportajes</a:t>
              </a:r>
              <a:r>
                <a:rPr lang="en-US" sz="2500" b="0" i="0" u="none" strike="noStrike" cap="none" dirty="0">
                  <a:solidFill>
                    <a:srgbClr val="3F3F3F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2500" b="0" i="0" u="none" strike="noStrike" cap="none" dirty="0" err="1">
                  <a:solidFill>
                    <a:srgbClr val="3F3F3F"/>
                  </a:solidFill>
                  <a:latin typeface="Open Sans"/>
                  <a:ea typeface="Open Sans"/>
                  <a:cs typeface="Open Sans"/>
                  <a:sym typeface="Open Sans"/>
                </a:rPr>
                <a:t>fotográficos</a:t>
              </a:r>
              <a:r>
                <a:rPr lang="en-US" sz="2500" b="0" i="0" u="none" strike="noStrike" cap="none" dirty="0">
                  <a:solidFill>
                    <a:srgbClr val="3F3F3F"/>
                  </a:solidFill>
                  <a:latin typeface="Open Sans"/>
                  <a:ea typeface="Open Sans"/>
                  <a:cs typeface="Open Sans"/>
                  <a:sym typeface="Open Sans"/>
                </a:rPr>
                <a:t> que </a:t>
              </a:r>
              <a:r>
                <a:rPr lang="en-US" sz="2500" b="0" i="0" u="none" strike="noStrike" cap="none" dirty="0" err="1">
                  <a:solidFill>
                    <a:srgbClr val="3F3F3F"/>
                  </a:solidFill>
                  <a:latin typeface="Open Sans"/>
                  <a:ea typeface="Open Sans"/>
                  <a:cs typeface="Open Sans"/>
                  <a:sym typeface="Open Sans"/>
                </a:rPr>
                <a:t>muestran</a:t>
              </a:r>
              <a:r>
                <a:rPr lang="en-US" sz="2500" b="0" i="0" u="none" strike="noStrike" cap="none" dirty="0">
                  <a:solidFill>
                    <a:srgbClr val="3F3F3F"/>
                  </a:solidFill>
                  <a:latin typeface="Open Sans"/>
                  <a:ea typeface="Open Sans"/>
                  <a:cs typeface="Open Sans"/>
                  <a:sym typeface="Open Sans"/>
                </a:rPr>
                <a:t> el </a:t>
              </a:r>
              <a:r>
                <a:rPr lang="en-US" sz="2500" b="0" i="0" u="none" strike="noStrike" cap="none" dirty="0" err="1">
                  <a:solidFill>
                    <a:srgbClr val="3F3F3F"/>
                  </a:solidFill>
                  <a:latin typeface="Open Sans"/>
                  <a:ea typeface="Open Sans"/>
                  <a:cs typeface="Open Sans"/>
                  <a:sym typeface="Open Sans"/>
                </a:rPr>
                <a:t>impacto</a:t>
              </a:r>
              <a:r>
                <a:rPr lang="en-US" sz="2500" b="0" i="0" u="none" strike="noStrike" cap="none" dirty="0">
                  <a:solidFill>
                    <a:srgbClr val="3F3F3F"/>
                  </a:solidFill>
                  <a:latin typeface="Open Sans"/>
                  <a:ea typeface="Open Sans"/>
                  <a:cs typeface="Open Sans"/>
                  <a:sym typeface="Open Sans"/>
                </a:rPr>
                <a:t> del </a:t>
              </a:r>
              <a:r>
                <a:rPr lang="en-US" sz="2500" b="0" i="0" u="none" strike="noStrike" cap="none" dirty="0" err="1">
                  <a:solidFill>
                    <a:srgbClr val="3F3F3F"/>
                  </a:solidFill>
                  <a:latin typeface="Open Sans"/>
                  <a:ea typeface="Open Sans"/>
                  <a:cs typeface="Open Sans"/>
                  <a:sym typeface="Open Sans"/>
                </a:rPr>
                <a:t>acceso</a:t>
              </a:r>
              <a:r>
                <a:rPr lang="en-US" sz="2500" b="0" i="0" u="none" strike="noStrike" cap="none" dirty="0">
                  <a:solidFill>
                    <a:srgbClr val="3F3F3F"/>
                  </a:solidFill>
                  <a:latin typeface="Open Sans"/>
                  <a:ea typeface="Open Sans"/>
                  <a:cs typeface="Open Sans"/>
                  <a:sym typeface="Open Sans"/>
                </a:rPr>
                <a:t> a la </a:t>
              </a:r>
              <a:r>
                <a:rPr lang="en-US" sz="2500" b="0" i="0" u="none" strike="noStrike" cap="none" dirty="0" err="1">
                  <a:solidFill>
                    <a:srgbClr val="3F3F3F"/>
                  </a:solidFill>
                  <a:latin typeface="Open Sans"/>
                  <a:ea typeface="Open Sans"/>
                  <a:cs typeface="Open Sans"/>
                  <a:sym typeface="Open Sans"/>
                </a:rPr>
                <a:t>información</a:t>
              </a:r>
              <a:r>
                <a:rPr lang="en-US" sz="2500" b="0" i="0" u="none" strike="noStrike" cap="none" dirty="0">
                  <a:solidFill>
                    <a:srgbClr val="3F3F3F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2500" b="0" i="0" u="none" strike="noStrike" cap="none" dirty="0" err="1">
                  <a:solidFill>
                    <a:srgbClr val="3F3F3F"/>
                  </a:solidFill>
                  <a:latin typeface="Open Sans"/>
                  <a:ea typeface="Open Sans"/>
                  <a:cs typeface="Open Sans"/>
                  <a:sym typeface="Open Sans"/>
                </a:rPr>
                <a:t>en</a:t>
              </a:r>
              <a:r>
                <a:rPr lang="en-US" sz="2500" b="0" i="0" u="none" strike="noStrike" cap="none" dirty="0">
                  <a:solidFill>
                    <a:srgbClr val="3F3F3F"/>
                  </a:solidFill>
                  <a:latin typeface="Open Sans"/>
                  <a:ea typeface="Open Sans"/>
                  <a:cs typeface="Open Sans"/>
                  <a:sym typeface="Open Sans"/>
                </a:rPr>
                <a:t> el </a:t>
              </a:r>
              <a:r>
                <a:rPr lang="en-US" sz="2500" b="0" i="0" u="none" strike="noStrike" cap="none" dirty="0" err="1">
                  <a:solidFill>
                    <a:srgbClr val="3F3F3F"/>
                  </a:solidFill>
                  <a:latin typeface="Open Sans"/>
                  <a:ea typeface="Open Sans"/>
                  <a:cs typeface="Open Sans"/>
                  <a:sym typeface="Open Sans"/>
                </a:rPr>
                <a:t>mundo</a:t>
              </a:r>
              <a:r>
                <a:rPr lang="en-US" sz="2500" b="0" i="0" u="none" strike="noStrike" cap="none" dirty="0">
                  <a:solidFill>
                    <a:srgbClr val="3F3F3F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2500" b="0" i="0" u="none" strike="noStrike" cap="none" dirty="0" err="1">
                  <a:solidFill>
                    <a:srgbClr val="3F3F3F"/>
                  </a:solidFill>
                  <a:latin typeface="Open Sans"/>
                  <a:ea typeface="Open Sans"/>
                  <a:cs typeface="Open Sans"/>
                  <a:sym typeface="Open Sans"/>
                </a:rPr>
                <a:t>en</a:t>
              </a:r>
              <a:r>
                <a:rPr lang="en-US" sz="2500" b="0" i="0" u="none" strike="noStrike" cap="none" dirty="0">
                  <a:solidFill>
                    <a:srgbClr val="3F3F3F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2500" b="0" i="0" u="none" strike="noStrike" cap="none" dirty="0" err="1">
                  <a:solidFill>
                    <a:srgbClr val="3F3F3F"/>
                  </a:solidFill>
                  <a:latin typeface="Open Sans"/>
                  <a:ea typeface="Open Sans"/>
                  <a:cs typeface="Open Sans"/>
                  <a:sym typeface="Open Sans"/>
                </a:rPr>
                <a:t>desarrollo</a:t>
              </a:r>
              <a:r>
                <a:rPr lang="en-US" sz="2500" b="0" i="0" u="none" strike="noStrike" cap="none" dirty="0">
                  <a:solidFill>
                    <a:srgbClr val="3F3F3F"/>
                  </a:solidFill>
                  <a:latin typeface="Open Sans"/>
                  <a:ea typeface="Open Sans"/>
                  <a:cs typeface="Open Sans"/>
                  <a:sym typeface="Open Sans"/>
                </a:rPr>
                <a:t>.</a:t>
              </a:r>
              <a:endParaRPr dirty="0"/>
            </a:p>
            <a:p>
              <a:pPr marL="457200" marR="0" lvl="0" indent="-3873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Open Sans"/>
                <a:buChar char="●"/>
              </a:pPr>
              <a:r>
                <a:rPr lang="en-US" sz="2500" b="1" i="0" u="none" strike="noStrike" cap="none" dirty="0">
                  <a:solidFill>
                    <a:srgbClr val="3F3F3F"/>
                  </a:solidFill>
                  <a:latin typeface="Open Sans"/>
                  <a:ea typeface="Open Sans"/>
                  <a:cs typeface="Open Sans"/>
                  <a:sym typeface="Open Sans"/>
                </a:rPr>
                <a:t>Case study booklets [</a:t>
              </a:r>
              <a:r>
                <a:rPr lang="en-US" sz="2500" b="1" i="0" u="none" strike="noStrike" cap="none" dirty="0" err="1">
                  <a:solidFill>
                    <a:srgbClr val="3F3F3F"/>
                  </a:solidFill>
                  <a:latin typeface="Open Sans"/>
                  <a:ea typeface="Open Sans"/>
                  <a:cs typeface="Open Sans"/>
                  <a:sym typeface="Open Sans"/>
                </a:rPr>
                <a:t>Folletos</a:t>
              </a:r>
              <a:r>
                <a:rPr lang="en-US" sz="2500" b="1" i="0" u="none" strike="noStrike" cap="none" dirty="0">
                  <a:solidFill>
                    <a:srgbClr val="3F3F3F"/>
                  </a:solidFill>
                  <a:latin typeface="Open Sans"/>
                  <a:ea typeface="Open Sans"/>
                  <a:cs typeface="Open Sans"/>
                  <a:sym typeface="Open Sans"/>
                </a:rPr>
                <a:t> de </a:t>
              </a:r>
              <a:r>
                <a:rPr lang="en-US" sz="2500" b="1" i="0" u="none" strike="noStrike" cap="none" dirty="0" err="1">
                  <a:solidFill>
                    <a:srgbClr val="3F3F3F"/>
                  </a:solidFill>
                  <a:latin typeface="Open Sans"/>
                  <a:ea typeface="Open Sans"/>
                  <a:cs typeface="Open Sans"/>
                  <a:sym typeface="Open Sans"/>
                </a:rPr>
                <a:t>estudios</a:t>
              </a:r>
              <a:r>
                <a:rPr lang="en-US" sz="2500" b="1" i="0" u="none" strike="noStrike" cap="none" dirty="0">
                  <a:solidFill>
                    <a:srgbClr val="3F3F3F"/>
                  </a:solidFill>
                  <a:latin typeface="Open Sans"/>
                  <a:ea typeface="Open Sans"/>
                  <a:cs typeface="Open Sans"/>
                  <a:sym typeface="Open Sans"/>
                </a:rPr>
                <a:t> de </a:t>
              </a:r>
              <a:r>
                <a:rPr lang="en-US" sz="2500" b="1" i="0" u="none" strike="noStrike" cap="none" dirty="0" err="1">
                  <a:solidFill>
                    <a:srgbClr val="3F3F3F"/>
                  </a:solidFill>
                  <a:latin typeface="Open Sans"/>
                  <a:ea typeface="Open Sans"/>
                  <a:cs typeface="Open Sans"/>
                  <a:sym typeface="Open Sans"/>
                </a:rPr>
                <a:t>casos</a:t>
              </a:r>
              <a:r>
                <a:rPr lang="en-US" sz="2500" b="1" i="0" u="none" strike="noStrike" cap="none" dirty="0">
                  <a:solidFill>
                    <a:srgbClr val="3F3F3F"/>
                  </a:solidFill>
                  <a:latin typeface="Open Sans"/>
                  <a:ea typeface="Open Sans"/>
                  <a:cs typeface="Open Sans"/>
                  <a:sym typeface="Open Sans"/>
                </a:rPr>
                <a:t>]</a:t>
              </a:r>
              <a:r>
                <a:rPr lang="en-US" sz="2500" b="0" i="0" u="none" strike="noStrike" cap="none" dirty="0">
                  <a:solidFill>
                    <a:srgbClr val="3F3F3F"/>
                  </a:solidFill>
                  <a:latin typeface="Open Sans"/>
                  <a:ea typeface="Open Sans"/>
                  <a:cs typeface="Open Sans"/>
                  <a:sym typeface="Open Sans"/>
                </a:rPr>
                <a:t>: son </a:t>
              </a:r>
              <a:r>
                <a:rPr lang="en-US" sz="2500" b="0" i="0" u="none" strike="noStrike" cap="none" dirty="0" err="1">
                  <a:solidFill>
                    <a:srgbClr val="3F3F3F"/>
                  </a:solidFill>
                  <a:latin typeface="Open Sans"/>
                  <a:ea typeface="Open Sans"/>
                  <a:cs typeface="Open Sans"/>
                  <a:sym typeface="Open Sans"/>
                </a:rPr>
                <a:t>percepciones</a:t>
              </a:r>
              <a:r>
                <a:rPr lang="en-US" sz="2500" b="0" i="0" u="none" strike="noStrike" cap="none" dirty="0">
                  <a:solidFill>
                    <a:srgbClr val="3F3F3F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2500" b="0" i="0" u="none" strike="noStrike" cap="none" dirty="0" err="1">
                  <a:solidFill>
                    <a:srgbClr val="3F3F3F"/>
                  </a:solidFill>
                  <a:latin typeface="Open Sans"/>
                  <a:ea typeface="Open Sans"/>
                  <a:cs typeface="Open Sans"/>
                  <a:sym typeface="Open Sans"/>
                </a:rPr>
                <a:t>sobre</a:t>
              </a:r>
              <a:r>
                <a:rPr lang="en-US" sz="2500" b="0" i="0" u="none" strike="noStrike" cap="none" dirty="0">
                  <a:solidFill>
                    <a:srgbClr val="3F3F3F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2500" b="0" i="0" u="none" strike="noStrike" cap="none" dirty="0" err="1">
                  <a:solidFill>
                    <a:srgbClr val="3F3F3F"/>
                  </a:solidFill>
                  <a:latin typeface="Open Sans"/>
                  <a:ea typeface="Open Sans"/>
                  <a:cs typeface="Open Sans"/>
                  <a:sym typeface="Open Sans"/>
                </a:rPr>
                <a:t>cómo</a:t>
              </a:r>
              <a:r>
                <a:rPr lang="en-US" sz="2500" b="0" i="0" u="none" strike="noStrike" cap="none" dirty="0">
                  <a:solidFill>
                    <a:srgbClr val="3F3F3F"/>
                  </a:solidFill>
                  <a:latin typeface="Open Sans"/>
                  <a:ea typeface="Open Sans"/>
                  <a:cs typeface="Open Sans"/>
                  <a:sym typeface="Open Sans"/>
                </a:rPr>
                <a:t> el </a:t>
              </a:r>
              <a:r>
                <a:rPr lang="en-US" sz="2500" b="0" i="0" u="none" strike="noStrike" cap="none" dirty="0" err="1">
                  <a:solidFill>
                    <a:srgbClr val="3F3F3F"/>
                  </a:solidFill>
                  <a:latin typeface="Open Sans"/>
                  <a:ea typeface="Open Sans"/>
                  <a:cs typeface="Open Sans"/>
                  <a:sym typeface="Open Sans"/>
                </a:rPr>
                <a:t>acceso</a:t>
              </a:r>
              <a:r>
                <a:rPr lang="en-US" sz="2500" b="0" i="0" u="none" strike="noStrike" cap="none" dirty="0">
                  <a:solidFill>
                    <a:srgbClr val="3F3F3F"/>
                  </a:solidFill>
                  <a:latin typeface="Open Sans"/>
                  <a:ea typeface="Open Sans"/>
                  <a:cs typeface="Open Sans"/>
                  <a:sym typeface="Open Sans"/>
                </a:rPr>
                <a:t> a la </a:t>
              </a:r>
              <a:r>
                <a:rPr lang="en-US" sz="2500" b="0" i="0" u="none" strike="noStrike" cap="none" dirty="0" err="1">
                  <a:solidFill>
                    <a:srgbClr val="3F3F3F"/>
                  </a:solidFill>
                  <a:latin typeface="Open Sans"/>
                  <a:ea typeface="Open Sans"/>
                  <a:cs typeface="Open Sans"/>
                  <a:sym typeface="Open Sans"/>
                </a:rPr>
                <a:t>investigación</a:t>
              </a:r>
              <a:r>
                <a:rPr lang="en-US" sz="2500" b="0" i="0" u="none" strike="noStrike" cap="none" dirty="0">
                  <a:solidFill>
                    <a:srgbClr val="3F3F3F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2500" b="0" i="0" u="none" strike="noStrike" cap="none" dirty="0" err="1">
                  <a:solidFill>
                    <a:srgbClr val="3F3F3F"/>
                  </a:solidFill>
                  <a:latin typeface="Open Sans"/>
                  <a:ea typeface="Open Sans"/>
                  <a:cs typeface="Open Sans"/>
                  <a:sym typeface="Open Sans"/>
                </a:rPr>
                <a:t>revisada</a:t>
              </a:r>
              <a:r>
                <a:rPr lang="en-US" sz="2500" b="0" i="0" u="none" strike="noStrike" cap="none" dirty="0">
                  <a:solidFill>
                    <a:srgbClr val="3F3F3F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2500" b="0" i="0" u="none" strike="noStrike" cap="none" dirty="0" err="1">
                  <a:solidFill>
                    <a:srgbClr val="3F3F3F"/>
                  </a:solidFill>
                  <a:latin typeface="Open Sans"/>
                  <a:ea typeface="Open Sans"/>
                  <a:cs typeface="Open Sans"/>
                  <a:sym typeface="Open Sans"/>
                </a:rPr>
                <a:t>por</a:t>
              </a:r>
              <a:r>
                <a:rPr lang="en-US" sz="2500" b="0" i="0" u="none" strike="noStrike" cap="none" dirty="0">
                  <a:solidFill>
                    <a:srgbClr val="3F3F3F"/>
                  </a:solidFill>
                  <a:latin typeface="Open Sans"/>
                  <a:ea typeface="Open Sans"/>
                  <a:cs typeface="Open Sans"/>
                  <a:sym typeface="Open Sans"/>
                </a:rPr>
                <a:t> pares de Research4Life </a:t>
              </a:r>
              <a:r>
                <a:rPr lang="en-US" sz="2500" b="0" i="0" u="none" strike="noStrike" cap="none" dirty="0" err="1">
                  <a:solidFill>
                    <a:srgbClr val="3F3F3F"/>
                  </a:solidFill>
                  <a:latin typeface="Open Sans"/>
                  <a:ea typeface="Open Sans"/>
                  <a:cs typeface="Open Sans"/>
                  <a:sym typeface="Open Sans"/>
                </a:rPr>
                <a:t>está</a:t>
              </a:r>
              <a:r>
                <a:rPr lang="en-US" sz="2500" b="0" i="0" u="none" strike="noStrike" cap="none" dirty="0">
                  <a:solidFill>
                    <a:srgbClr val="3F3F3F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2500" b="0" i="0" u="none" strike="noStrike" cap="none" dirty="0" err="1">
                  <a:solidFill>
                    <a:srgbClr val="3F3F3F"/>
                  </a:solidFill>
                  <a:latin typeface="Open Sans"/>
                  <a:ea typeface="Open Sans"/>
                  <a:cs typeface="Open Sans"/>
                  <a:sym typeface="Open Sans"/>
                </a:rPr>
                <a:t>beneficiando</a:t>
              </a:r>
              <a:r>
                <a:rPr lang="en-US" sz="2500" b="0" i="0" u="none" strike="noStrike" cap="none" dirty="0">
                  <a:solidFill>
                    <a:srgbClr val="3F3F3F"/>
                  </a:solidFill>
                  <a:latin typeface="Open Sans"/>
                  <a:ea typeface="Open Sans"/>
                  <a:cs typeface="Open Sans"/>
                  <a:sym typeface="Open Sans"/>
                </a:rPr>
                <a:t> la </a:t>
              </a:r>
              <a:r>
                <a:rPr lang="en-US" sz="2500" b="0" i="0" u="none" strike="noStrike" cap="none" dirty="0" err="1">
                  <a:solidFill>
                    <a:srgbClr val="3F3F3F"/>
                  </a:solidFill>
                  <a:latin typeface="Open Sans"/>
                  <a:ea typeface="Open Sans"/>
                  <a:cs typeface="Open Sans"/>
                  <a:sym typeface="Open Sans"/>
                </a:rPr>
                <a:t>salud</a:t>
              </a:r>
              <a:r>
                <a:rPr lang="en-US" sz="2500" b="0" i="0" u="none" strike="noStrike" cap="none" dirty="0">
                  <a:solidFill>
                    <a:srgbClr val="3F3F3F"/>
                  </a:solidFill>
                  <a:latin typeface="Open Sans"/>
                  <a:ea typeface="Open Sans"/>
                  <a:cs typeface="Open Sans"/>
                  <a:sym typeface="Open Sans"/>
                </a:rPr>
                <a:t>, el </a:t>
              </a:r>
              <a:r>
                <a:rPr lang="en-US" sz="2500" b="0" i="0" u="none" strike="noStrike" cap="none" dirty="0" err="1">
                  <a:solidFill>
                    <a:srgbClr val="3F3F3F"/>
                  </a:solidFill>
                  <a:latin typeface="Open Sans"/>
                  <a:ea typeface="Open Sans"/>
                  <a:cs typeface="Open Sans"/>
                  <a:sym typeface="Open Sans"/>
                </a:rPr>
                <a:t>bienestar</a:t>
              </a:r>
              <a:r>
                <a:rPr lang="en-US" sz="2500" b="0" i="0" u="none" strike="noStrike" cap="none" dirty="0">
                  <a:solidFill>
                    <a:srgbClr val="3F3F3F"/>
                  </a:solidFill>
                  <a:latin typeface="Open Sans"/>
                  <a:ea typeface="Open Sans"/>
                  <a:cs typeface="Open Sans"/>
                  <a:sym typeface="Open Sans"/>
                </a:rPr>
                <a:t> y el </a:t>
              </a:r>
              <a:r>
                <a:rPr lang="en-US" sz="2500" b="0" i="0" u="none" strike="noStrike" cap="none" dirty="0" err="1">
                  <a:solidFill>
                    <a:srgbClr val="3F3F3F"/>
                  </a:solidFill>
                  <a:latin typeface="Open Sans"/>
                  <a:ea typeface="Open Sans"/>
                  <a:cs typeface="Open Sans"/>
                  <a:sym typeface="Open Sans"/>
                </a:rPr>
                <a:t>desarrollo</a:t>
              </a:r>
              <a:r>
                <a:rPr lang="en-US" sz="2500" b="0" i="0" u="none" strike="noStrike" cap="none" dirty="0">
                  <a:solidFill>
                    <a:srgbClr val="3F3F3F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2500" b="0" i="0" u="none" strike="noStrike" cap="none" dirty="0" err="1">
                  <a:solidFill>
                    <a:srgbClr val="3F3F3F"/>
                  </a:solidFill>
                  <a:latin typeface="Open Sans"/>
                  <a:ea typeface="Open Sans"/>
                  <a:cs typeface="Open Sans"/>
                  <a:sym typeface="Open Sans"/>
                </a:rPr>
                <a:t>económico</a:t>
              </a:r>
              <a:r>
                <a:rPr lang="en-US" sz="2500" b="0" i="0" u="none" strike="noStrike" cap="none" dirty="0">
                  <a:solidFill>
                    <a:srgbClr val="3F3F3F"/>
                  </a:solidFill>
                  <a:latin typeface="Open Sans"/>
                  <a:ea typeface="Open Sans"/>
                  <a:cs typeface="Open Sans"/>
                  <a:sym typeface="Open Sans"/>
                </a:rPr>
                <a:t> y social de las </a:t>
              </a:r>
              <a:r>
                <a:rPr lang="en-US" sz="2500" b="0" i="0" u="none" strike="noStrike" cap="none" dirty="0" err="1">
                  <a:solidFill>
                    <a:srgbClr val="3F3F3F"/>
                  </a:solidFill>
                  <a:latin typeface="Open Sans"/>
                  <a:ea typeface="Open Sans"/>
                  <a:cs typeface="Open Sans"/>
                  <a:sym typeface="Open Sans"/>
                </a:rPr>
                <a:t>comunidades</a:t>
              </a:r>
              <a:r>
                <a:rPr lang="en-US" sz="2500" b="0" i="0" u="none" strike="noStrike" cap="none" dirty="0">
                  <a:solidFill>
                    <a:srgbClr val="3F3F3F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2500" b="0" i="0" u="none" strike="noStrike" cap="none" dirty="0" err="1">
                  <a:solidFill>
                    <a:srgbClr val="3F3F3F"/>
                  </a:solidFill>
                  <a:latin typeface="Open Sans"/>
                  <a:ea typeface="Open Sans"/>
                  <a:cs typeface="Open Sans"/>
                  <a:sym typeface="Open Sans"/>
                </a:rPr>
                <a:t>en</a:t>
              </a:r>
              <a:r>
                <a:rPr lang="en-US" sz="2500" b="0" i="0" u="none" strike="noStrike" cap="none" dirty="0">
                  <a:solidFill>
                    <a:srgbClr val="3F3F3F"/>
                  </a:solidFill>
                  <a:latin typeface="Open Sans"/>
                  <a:ea typeface="Open Sans"/>
                  <a:cs typeface="Open Sans"/>
                  <a:sym typeface="Open Sans"/>
                </a:rPr>
                <a:t> el </a:t>
              </a:r>
              <a:r>
                <a:rPr lang="en-US" sz="2500" b="0" i="0" u="none" strike="noStrike" cap="none" dirty="0" err="1">
                  <a:solidFill>
                    <a:srgbClr val="3F3F3F"/>
                  </a:solidFill>
                  <a:latin typeface="Open Sans"/>
                  <a:ea typeface="Open Sans"/>
                  <a:cs typeface="Open Sans"/>
                  <a:sym typeface="Open Sans"/>
                </a:rPr>
                <a:t>mundo</a:t>
              </a:r>
              <a:r>
                <a:rPr lang="en-US" sz="2500" b="0" i="0" u="none" strike="noStrike" cap="none" dirty="0">
                  <a:solidFill>
                    <a:srgbClr val="3F3F3F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2500" b="0" i="0" u="none" strike="noStrike" cap="none" dirty="0" err="1">
                  <a:solidFill>
                    <a:srgbClr val="3F3F3F"/>
                  </a:solidFill>
                  <a:latin typeface="Open Sans"/>
                  <a:ea typeface="Open Sans"/>
                  <a:cs typeface="Open Sans"/>
                  <a:sym typeface="Open Sans"/>
                </a:rPr>
                <a:t>en</a:t>
              </a:r>
              <a:r>
                <a:rPr lang="en-US" sz="2500" b="0" i="0" u="none" strike="noStrike" cap="none" dirty="0">
                  <a:solidFill>
                    <a:srgbClr val="3F3F3F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2500" b="0" i="0" u="none" strike="noStrike" cap="none" dirty="0" err="1">
                  <a:solidFill>
                    <a:srgbClr val="3F3F3F"/>
                  </a:solidFill>
                  <a:latin typeface="Open Sans"/>
                  <a:ea typeface="Open Sans"/>
                  <a:cs typeface="Open Sans"/>
                  <a:sym typeface="Open Sans"/>
                </a:rPr>
                <a:t>desarrollo</a:t>
              </a:r>
              <a:r>
                <a:rPr lang="en-US" sz="2500" b="0" i="0" u="none" strike="noStrike" cap="none" dirty="0">
                  <a:solidFill>
                    <a:srgbClr val="3F3F3F"/>
                  </a:solidFill>
                  <a:latin typeface="Open Sans"/>
                  <a:ea typeface="Open Sans"/>
                  <a:cs typeface="Open Sans"/>
                  <a:sym typeface="Open Sans"/>
                </a:rPr>
                <a:t>.</a:t>
              </a:r>
              <a:endParaRPr dirty="0"/>
            </a:p>
            <a:p>
              <a:pPr marL="457200" marR="0" lvl="0" indent="-3873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Open Sans"/>
                <a:buChar char="●"/>
              </a:pPr>
              <a:r>
                <a:rPr lang="en-US" sz="2500" b="1" i="0" u="none" strike="noStrike" cap="none" dirty="0" err="1">
                  <a:solidFill>
                    <a:srgbClr val="3F3F3F"/>
                  </a:solidFill>
                  <a:latin typeface="Open Sans"/>
                  <a:ea typeface="Open Sans"/>
                  <a:cs typeface="Open Sans"/>
                  <a:sym typeface="Open Sans"/>
                </a:rPr>
                <a:t>Testimoniales</a:t>
              </a:r>
              <a:r>
                <a:rPr lang="en-US" sz="2500" b="0" i="0" u="none" strike="noStrike" cap="none" dirty="0">
                  <a:solidFill>
                    <a:srgbClr val="3F3F3F"/>
                  </a:solidFill>
                  <a:latin typeface="Open Sans"/>
                  <a:ea typeface="Open Sans"/>
                  <a:cs typeface="Open Sans"/>
                  <a:sym typeface="Open Sans"/>
                </a:rPr>
                <a:t> de </a:t>
              </a:r>
              <a:r>
                <a:rPr lang="en-US" sz="2500" b="0" i="0" u="none" strike="noStrike" cap="none" dirty="0" err="1">
                  <a:solidFill>
                    <a:srgbClr val="3F3F3F"/>
                  </a:solidFill>
                  <a:latin typeface="Open Sans"/>
                  <a:ea typeface="Open Sans"/>
                  <a:cs typeface="Open Sans"/>
                  <a:sym typeface="Open Sans"/>
                </a:rPr>
                <a:t>usuarios</a:t>
              </a:r>
              <a:r>
                <a:rPr lang="en-US" sz="2500" b="0" i="0" u="none" strike="noStrike" cap="none" dirty="0">
                  <a:solidFill>
                    <a:srgbClr val="3F3F3F"/>
                  </a:solidFill>
                  <a:latin typeface="Open Sans"/>
                  <a:ea typeface="Open Sans"/>
                  <a:cs typeface="Open Sans"/>
                  <a:sym typeface="Open Sans"/>
                </a:rPr>
                <a:t> de Research4Life [</a:t>
              </a:r>
              <a:r>
                <a:rPr lang="en-US" sz="2500" b="0" i="0" u="none" strike="noStrike" cap="none" dirty="0" err="1">
                  <a:solidFill>
                    <a:srgbClr val="3F3F3F"/>
                  </a:solidFill>
                  <a:latin typeface="Open Sans"/>
                  <a:ea typeface="Open Sans"/>
                  <a:cs typeface="Open Sans"/>
                  <a:sym typeface="Open Sans"/>
                </a:rPr>
                <a:t>en</a:t>
              </a:r>
              <a:r>
                <a:rPr lang="en-US" sz="2500" b="0" i="0" u="none" strike="noStrike" cap="none" dirty="0">
                  <a:solidFill>
                    <a:srgbClr val="3F3F3F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2500" b="0" i="0" u="none" strike="noStrike" cap="none" dirty="0" err="1">
                  <a:solidFill>
                    <a:srgbClr val="3F3F3F"/>
                  </a:solidFill>
                  <a:latin typeface="Open Sans"/>
                  <a:ea typeface="Open Sans"/>
                  <a:cs typeface="Open Sans"/>
                  <a:sym typeface="Open Sans"/>
                </a:rPr>
                <a:t>inglés</a:t>
              </a:r>
              <a:r>
                <a:rPr lang="en-US" sz="2500" b="0" i="0" u="none" strike="noStrike" cap="none" dirty="0">
                  <a:solidFill>
                    <a:srgbClr val="3F3F3F"/>
                  </a:solidFill>
                  <a:latin typeface="Open Sans"/>
                  <a:ea typeface="Open Sans"/>
                  <a:cs typeface="Open Sans"/>
                  <a:sym typeface="Open Sans"/>
                </a:rPr>
                <a:t>]</a:t>
              </a:r>
              <a:endParaRPr dirty="0"/>
            </a:p>
            <a:p>
              <a:pPr marL="457200" marR="0" lvl="0" indent="-3873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Open Sans"/>
                <a:buChar char="●"/>
              </a:pPr>
              <a:r>
                <a:rPr lang="en-US" sz="2500" b="1" i="0" u="none" strike="noStrike" cap="none" dirty="0">
                  <a:solidFill>
                    <a:srgbClr val="3F3F3F"/>
                  </a:solidFill>
                  <a:latin typeface="Open Sans"/>
                  <a:ea typeface="Open Sans"/>
                  <a:cs typeface="Open Sans"/>
                  <a:sym typeface="Open Sans"/>
                </a:rPr>
                <a:t>Videos</a:t>
              </a:r>
              <a:r>
                <a:rPr lang="en-US" sz="2500" b="0" i="0" u="none" strike="noStrike" cap="none" dirty="0">
                  <a:solidFill>
                    <a:srgbClr val="3F3F3F"/>
                  </a:solidFill>
                  <a:latin typeface="Open Sans"/>
                  <a:ea typeface="Open Sans"/>
                  <a:cs typeface="Open Sans"/>
                  <a:sym typeface="Open Sans"/>
                </a:rPr>
                <a:t> que se </a:t>
              </a:r>
              <a:r>
                <a:rPr lang="en-US" sz="2500" b="0" i="0" u="none" strike="noStrike" cap="none" dirty="0" err="1">
                  <a:solidFill>
                    <a:srgbClr val="3F3F3F"/>
                  </a:solidFill>
                  <a:latin typeface="Open Sans"/>
                  <a:ea typeface="Open Sans"/>
                  <a:cs typeface="Open Sans"/>
                  <a:sym typeface="Open Sans"/>
                </a:rPr>
                <a:t>han</a:t>
              </a:r>
              <a:r>
                <a:rPr lang="en-US" sz="2500" b="0" i="0" u="none" strike="noStrike" cap="none" dirty="0">
                  <a:solidFill>
                    <a:srgbClr val="3F3F3F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2500" b="0" i="0" u="none" strike="noStrike" cap="none" dirty="0" err="1">
                  <a:solidFill>
                    <a:srgbClr val="3F3F3F"/>
                  </a:solidFill>
                  <a:latin typeface="Open Sans"/>
                  <a:ea typeface="Open Sans"/>
                  <a:cs typeface="Open Sans"/>
                  <a:sym typeface="Open Sans"/>
                </a:rPr>
                <a:t>publicado</a:t>
              </a:r>
              <a:r>
                <a:rPr lang="en-US" sz="2500" b="0" i="0" u="none" strike="noStrike" cap="none" dirty="0">
                  <a:solidFill>
                    <a:srgbClr val="3F3F3F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2500" b="0" i="0" u="none" strike="noStrike" cap="none" dirty="0" err="1">
                  <a:solidFill>
                    <a:srgbClr val="3F3F3F"/>
                  </a:solidFill>
                  <a:latin typeface="Open Sans"/>
                  <a:ea typeface="Open Sans"/>
                  <a:cs typeface="Open Sans"/>
                  <a:sym typeface="Open Sans"/>
                </a:rPr>
                <a:t>en</a:t>
              </a:r>
              <a:r>
                <a:rPr lang="en-US" sz="2500" b="0" i="0" u="none" strike="noStrike" cap="none" dirty="0">
                  <a:solidFill>
                    <a:srgbClr val="3F3F3F"/>
                  </a:solidFill>
                  <a:latin typeface="Open Sans"/>
                  <a:ea typeface="Open Sans"/>
                  <a:cs typeface="Open Sans"/>
                  <a:sym typeface="Open Sans"/>
                </a:rPr>
                <a:t> el Canal YouTube de Research4Life</a:t>
              </a:r>
              <a:endParaRPr dirty="0"/>
            </a:p>
            <a:p>
              <a:pPr marL="457200" marR="0" lvl="0" indent="-3873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Open Sans"/>
                <a:buChar char="●"/>
              </a:pPr>
              <a:r>
                <a:rPr lang="en-US" sz="2500" b="0" i="0" u="none" strike="noStrike" cap="none" dirty="0" err="1">
                  <a:solidFill>
                    <a:srgbClr val="3F3F3F"/>
                  </a:solidFill>
                  <a:latin typeface="Open Sans"/>
                  <a:ea typeface="Open Sans"/>
                  <a:cs typeface="Open Sans"/>
                  <a:sym typeface="Open Sans"/>
                </a:rPr>
                <a:t>Ver</a:t>
              </a:r>
              <a:r>
                <a:rPr lang="en-US" sz="2500" b="0" i="0" u="none" strike="noStrike" cap="none" dirty="0">
                  <a:solidFill>
                    <a:srgbClr val="3F3F3F"/>
                  </a:solidFill>
                  <a:latin typeface="Open Sans"/>
                  <a:ea typeface="Open Sans"/>
                  <a:cs typeface="Open Sans"/>
                  <a:sym typeface="Open Sans"/>
                </a:rPr>
                <a:t>: </a:t>
              </a:r>
              <a:r>
                <a:rPr lang="en-US" sz="2500" b="0" i="0" u="sng" strike="noStrike" cap="none" dirty="0">
                  <a:solidFill>
                    <a:srgbClr val="0097A7"/>
                  </a:solidFill>
                  <a:latin typeface="Open Sans"/>
                  <a:ea typeface="Open Sans"/>
                  <a:cs typeface="Open Sans"/>
                  <a:sym typeface="Open Sans"/>
                  <a:hlinkClick r:id="rId3"/>
                </a:rPr>
                <a:t>The Voices de Research4Life</a:t>
              </a:r>
              <a:endParaRPr sz="2500" b="0" i="0" u="none" strike="noStrike" cap="none" dirty="0">
                <a:solidFill>
                  <a:srgbClr val="0097A7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5"/>
          <p:cNvSpPr txBox="1">
            <a:spLocks noGrp="1"/>
          </p:cNvSpPr>
          <p:nvPr>
            <p:ph type="title"/>
          </p:nvPr>
        </p:nvSpPr>
        <p:spPr>
          <a:xfrm>
            <a:off x="0" y="378608"/>
            <a:ext cx="825958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60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Redes sociales</a:t>
            </a:r>
            <a:endParaRPr sz="3600"/>
          </a:p>
        </p:txBody>
      </p:sp>
      <p:sp>
        <p:nvSpPr>
          <p:cNvPr id="336" name="Google Shape;336;p35"/>
          <p:cNvSpPr txBox="1">
            <a:spLocks noGrp="1"/>
          </p:cNvSpPr>
          <p:nvPr>
            <p:ph type="body" idx="1"/>
          </p:nvPr>
        </p:nvSpPr>
        <p:spPr>
          <a:xfrm>
            <a:off x="224852" y="1702537"/>
            <a:ext cx="11737299" cy="4862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6200" lvl="0" indent="0" algn="just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-US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El </a:t>
            </a:r>
            <a:r>
              <a:rPr lang="en-US" b="1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Equipo</a:t>
            </a:r>
            <a:r>
              <a:rPr lang="en-US" b="1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b="1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Comunicaciones</a:t>
            </a:r>
            <a:r>
              <a:rPr lang="en-US" b="1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de Research4Life </a:t>
            </a:r>
            <a:r>
              <a:rPr lang="en-US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es</a:t>
            </a:r>
            <a:r>
              <a:rPr lang="en-US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responsable</a:t>
            </a:r>
            <a:r>
              <a:rPr lang="en-US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comunicar</a:t>
            </a:r>
            <a:r>
              <a:rPr lang="en-US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sobre</a:t>
            </a:r>
            <a:r>
              <a:rPr lang="en-US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Research4Life a </a:t>
            </a:r>
            <a:r>
              <a:rPr lang="en-US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través</a:t>
            </a:r>
            <a:r>
              <a:rPr lang="en-US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sus</a:t>
            </a:r>
            <a:r>
              <a:rPr lang="en-US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canales</a:t>
            </a:r>
            <a:r>
              <a:rPr lang="en-US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oficiales</a:t>
            </a:r>
            <a:r>
              <a:rPr lang="en-US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en</a:t>
            </a:r>
            <a:r>
              <a:rPr lang="en-US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Twitter y Facebook:</a:t>
            </a:r>
            <a:endParaRPr dirty="0"/>
          </a:p>
          <a:p>
            <a:pPr marL="457200" lvl="0" indent="-3810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b="1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Twitter</a:t>
            </a:r>
            <a:r>
              <a:rPr lang="en-US" i="1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r>
              <a:rPr lang="en-US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Los </a:t>
            </a:r>
            <a:r>
              <a:rPr lang="en-US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usuarios</a:t>
            </a:r>
            <a:r>
              <a:rPr lang="en-US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pueden</a:t>
            </a:r>
            <a:r>
              <a:rPr lang="en-US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etiquetar</a:t>
            </a:r>
            <a:r>
              <a:rPr lang="en-US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b="1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@R4Lpartnership </a:t>
            </a:r>
            <a:r>
              <a:rPr lang="en-US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en</a:t>
            </a:r>
            <a:r>
              <a:rPr lang="en-US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sus</a:t>
            </a:r>
            <a:r>
              <a:rPr lang="en-US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tweets </a:t>
            </a:r>
            <a:r>
              <a:rPr lang="en-US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sobre</a:t>
            </a:r>
            <a:r>
              <a:rPr lang="en-US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Research4Life. </a:t>
            </a:r>
            <a:r>
              <a:rPr lang="en-US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Puede</a:t>
            </a:r>
            <a:r>
              <a:rPr lang="en-US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también</a:t>
            </a:r>
            <a:r>
              <a:rPr lang="en-US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considerar</a:t>
            </a:r>
            <a:r>
              <a:rPr lang="en-US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los</a:t>
            </a:r>
            <a:r>
              <a:rPr lang="en-US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siguientes</a:t>
            </a:r>
            <a:r>
              <a:rPr lang="en-US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hashtags: #</a:t>
            </a:r>
            <a:r>
              <a:rPr lang="en-US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accesoainformacion</a:t>
            </a:r>
            <a:r>
              <a:rPr lang="en-US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 #</a:t>
            </a:r>
            <a:r>
              <a:rPr lang="en-US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equidadeninvestigacion</a:t>
            </a:r>
            <a:r>
              <a:rPr lang="en-US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o </a:t>
            </a:r>
            <a:r>
              <a:rPr lang="en-US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cualquier</a:t>
            </a:r>
            <a:r>
              <a:rPr lang="en-US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otro</a:t>
            </a:r>
            <a:r>
              <a:rPr lang="en-US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que sea </a:t>
            </a:r>
            <a:r>
              <a:rPr lang="en-US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apropiado</a:t>
            </a:r>
            <a:r>
              <a:rPr lang="en-US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. </a:t>
            </a:r>
            <a:endParaRPr dirty="0">
              <a:solidFill>
                <a:srgbClr val="3F3F3F"/>
              </a:solidFill>
            </a:endParaRPr>
          </a:p>
          <a:p>
            <a:pPr marL="457200" lvl="0" indent="-3810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b="1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Facebook</a:t>
            </a:r>
            <a:r>
              <a:rPr lang="en-US" i="1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r>
              <a:rPr lang="en-US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u="sng" dirty="0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www.facebook.com/r4lpartnership</a:t>
            </a:r>
            <a:r>
              <a:rPr lang="en-US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es</a:t>
            </a:r>
            <a:r>
              <a:rPr lang="en-US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la </a:t>
            </a:r>
            <a:r>
              <a:rPr lang="en-US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dirección</a:t>
            </a:r>
            <a:r>
              <a:rPr lang="en-US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de Research4Life; </a:t>
            </a:r>
            <a:r>
              <a:rPr lang="en-US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puede</a:t>
            </a:r>
            <a:r>
              <a:rPr lang="en-US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unirse</a:t>
            </a:r>
            <a:r>
              <a:rPr lang="en-US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a la </a:t>
            </a:r>
            <a:r>
              <a:rPr lang="en-US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comunidad</a:t>
            </a:r>
            <a:r>
              <a:rPr lang="en-US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más</a:t>
            </a:r>
            <a:r>
              <a:rPr lang="en-US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de 14.000 </a:t>
            </a:r>
            <a:r>
              <a:rPr lang="en-US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seguidores</a:t>
            </a:r>
            <a:r>
              <a:rPr lang="en-US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dirty="0">
              <a:solidFill>
                <a:srgbClr val="3F3F3F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6"/>
          <p:cNvSpPr txBox="1">
            <a:spLocks noGrp="1"/>
          </p:cNvSpPr>
          <p:nvPr>
            <p:ph type="title"/>
          </p:nvPr>
        </p:nvSpPr>
        <p:spPr>
          <a:xfrm>
            <a:off x="0" y="378608"/>
            <a:ext cx="7157803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60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Para facilitadores</a:t>
            </a:r>
            <a:endParaRPr sz="360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343" name="Google Shape;343;p36"/>
          <p:cNvGrpSpPr/>
          <p:nvPr/>
        </p:nvGrpSpPr>
        <p:grpSpPr>
          <a:xfrm>
            <a:off x="224852" y="1948721"/>
            <a:ext cx="11737299" cy="4257206"/>
            <a:chOff x="0" y="0"/>
            <a:chExt cx="11737299" cy="4257206"/>
          </a:xfrm>
        </p:grpSpPr>
        <p:sp>
          <p:nvSpPr>
            <p:cNvPr id="344" name="Google Shape;344;p36"/>
            <p:cNvSpPr/>
            <p:nvPr/>
          </p:nvSpPr>
          <p:spPr>
            <a:xfrm>
              <a:off x="0" y="0"/>
              <a:ext cx="4257206" cy="4257206"/>
            </a:xfrm>
            <a:prstGeom prst="pie">
              <a:avLst>
                <a:gd name="adj1" fmla="val 5400000"/>
                <a:gd name="adj2" fmla="val 16200000"/>
              </a:avLst>
            </a:prstGeom>
            <a:solidFill>
              <a:srgbClr val="FFAA3F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36"/>
            <p:cNvSpPr/>
            <p:nvPr/>
          </p:nvSpPr>
          <p:spPr>
            <a:xfrm>
              <a:off x="2128603" y="0"/>
              <a:ext cx="9608696" cy="4257206"/>
            </a:xfrm>
            <a:prstGeom prst="rect">
              <a:avLst/>
            </a:prstGeom>
            <a:solidFill>
              <a:schemeClr val="lt1">
                <a:alpha val="86666"/>
              </a:schemeClr>
            </a:solidFill>
            <a:ln w="25400" cap="flat" cmpd="sng">
              <a:solidFill>
                <a:srgbClr val="FFAA3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36"/>
            <p:cNvSpPr txBox="1"/>
            <p:nvPr/>
          </p:nvSpPr>
          <p:spPr>
            <a:xfrm>
              <a:off x="2128603" y="0"/>
              <a:ext cx="9608696" cy="42572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7150" tIns="137150" rIns="137150" bIns="137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lang="en-US" sz="3600" b="0" i="0" u="none" strike="noStrike" cap="none">
                  <a:solidFill>
                    <a:srgbClr val="3F3F3F"/>
                  </a:solidFill>
                  <a:latin typeface="Open Sans"/>
                  <a:ea typeface="Open Sans"/>
                  <a:cs typeface="Open Sans"/>
                  <a:sym typeface="Open Sans"/>
                </a:rPr>
                <a:t>Los facilitadores que estén organizando un taller y deseen promocionarlo en línea o deseen compartir una historia o un estudio de caso deben comunicarse con el Equipo de Comunicaciones a través del correo electrónico </a:t>
              </a:r>
              <a:r>
                <a:rPr lang="en-US" sz="3600" b="0" i="0" u="sng" strike="noStrike" cap="none">
                  <a:solidFill>
                    <a:schemeClr val="accent5"/>
                  </a:solidFill>
                  <a:latin typeface="Open Sans"/>
                  <a:ea typeface="Open Sans"/>
                  <a:cs typeface="Open Sans"/>
                  <a:sym typeface="Open Sans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comms@research4life.org</a:t>
              </a:r>
              <a:r>
                <a:rPr lang="en-US" sz="3600" b="0" i="0" u="none" strike="noStrike" cap="none">
                  <a:solidFill>
                    <a:srgbClr val="3F3F3F"/>
                  </a:solidFill>
                  <a:latin typeface="Open Sans"/>
                  <a:ea typeface="Open Sans"/>
                  <a:cs typeface="Open Sans"/>
                  <a:sym typeface="Open Sans"/>
                </a:rPr>
                <a:t>  y el personal le ayudará a difundir la información.</a:t>
              </a:r>
              <a:endParaRPr sz="3600" b="0" i="0" u="none" strike="noStrike" cap="none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7"/>
          <p:cNvSpPr txBox="1">
            <a:spLocks noGrp="1"/>
          </p:cNvSpPr>
          <p:nvPr>
            <p:ph type="title"/>
          </p:nvPr>
        </p:nvSpPr>
        <p:spPr>
          <a:xfrm>
            <a:off x="0" y="378608"/>
            <a:ext cx="825958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400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Para personas individuales</a:t>
            </a:r>
            <a:endParaRPr sz="400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353" name="Google Shape;353;p37"/>
          <p:cNvGrpSpPr/>
          <p:nvPr/>
        </p:nvGrpSpPr>
        <p:grpSpPr>
          <a:xfrm>
            <a:off x="224852" y="1948721"/>
            <a:ext cx="11737299" cy="4257206"/>
            <a:chOff x="0" y="0"/>
            <a:chExt cx="11737299" cy="4257206"/>
          </a:xfrm>
        </p:grpSpPr>
        <p:sp>
          <p:nvSpPr>
            <p:cNvPr id="354" name="Google Shape;354;p37"/>
            <p:cNvSpPr/>
            <p:nvPr/>
          </p:nvSpPr>
          <p:spPr>
            <a:xfrm>
              <a:off x="0" y="0"/>
              <a:ext cx="4257206" cy="4257206"/>
            </a:xfrm>
            <a:prstGeom prst="pie">
              <a:avLst>
                <a:gd name="adj1" fmla="val 5400000"/>
                <a:gd name="adj2" fmla="val 16200000"/>
              </a:avLst>
            </a:prstGeom>
            <a:solidFill>
              <a:srgbClr val="FFAA3F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37"/>
            <p:cNvSpPr/>
            <p:nvPr/>
          </p:nvSpPr>
          <p:spPr>
            <a:xfrm>
              <a:off x="2128603" y="0"/>
              <a:ext cx="9608696" cy="4257206"/>
            </a:xfrm>
            <a:prstGeom prst="rect">
              <a:avLst/>
            </a:prstGeom>
            <a:solidFill>
              <a:schemeClr val="lt1">
                <a:alpha val="86666"/>
              </a:schemeClr>
            </a:solidFill>
            <a:ln w="25400" cap="flat" cmpd="sng">
              <a:solidFill>
                <a:srgbClr val="FFAA3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37"/>
            <p:cNvSpPr txBox="1"/>
            <p:nvPr/>
          </p:nvSpPr>
          <p:spPr>
            <a:xfrm>
              <a:off x="2128603" y="0"/>
              <a:ext cx="9608696" cy="42572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8100" tIns="118100" rIns="118100" bIns="11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r>
                <a:rPr lang="en-US" sz="3100" b="0" i="0" u="none" strike="noStrike" cap="none">
                  <a:solidFill>
                    <a:srgbClr val="3F3F3F"/>
                  </a:solidFill>
                  <a:latin typeface="Open Sans"/>
                  <a:ea typeface="Open Sans"/>
                  <a:cs typeface="Open Sans"/>
                  <a:sym typeface="Open Sans"/>
                </a:rPr>
                <a:t>Le animamos a compartir la información sobre Research4Life a través de su propio canal o el de su institución, ¡No se olviden agregar contenido visual al artículo o publicación en las redes sociales!  </a:t>
              </a:r>
              <a:endParaRPr sz="1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1085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r>
                <a:rPr lang="en-US" sz="3100" b="0" i="0" u="none" strike="noStrike" cap="none">
                  <a:solidFill>
                    <a:srgbClr val="3F3F3F"/>
                  </a:solidFill>
                  <a:latin typeface="Open Sans"/>
                  <a:ea typeface="Open Sans"/>
                  <a:cs typeface="Open Sans"/>
                  <a:sym typeface="Open Sans"/>
                </a:rPr>
                <a:t>El contenido visual, como fotos, se ve hasta un 90% más a menudo que el contenido puramente textual en línea.</a:t>
              </a:r>
              <a:endParaRPr sz="1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f3df2bde3e_0_10"/>
          <p:cNvSpPr txBox="1">
            <a:spLocks noGrp="1"/>
          </p:cNvSpPr>
          <p:nvPr>
            <p:ph type="title"/>
          </p:nvPr>
        </p:nvSpPr>
        <p:spPr>
          <a:xfrm>
            <a:off x="175850" y="703397"/>
            <a:ext cx="7707000" cy="7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60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Discusión</a:t>
            </a:r>
            <a:endParaRPr sz="360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3" name="Google Shape;363;gf3df2bde3e_0_10"/>
          <p:cNvSpPr txBox="1">
            <a:spLocks noGrp="1"/>
          </p:cNvSpPr>
          <p:nvPr>
            <p:ph type="body" idx="1"/>
          </p:nvPr>
        </p:nvSpPr>
        <p:spPr>
          <a:xfrm>
            <a:off x="293250" y="1685765"/>
            <a:ext cx="7209600" cy="4972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6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¿Qué materiales promocionales y de marketing de Research4Life le han parecido más útiles? 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60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6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¿Qué materiales promocionales y de marketing podrían faltar o serían útiles para su institución y que no se encuentran disponibles actualmente? </a:t>
            </a:r>
            <a:endParaRPr sz="260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4" name="Google Shape;364;gf3df2bde3e_0_10"/>
          <p:cNvSpPr txBox="1"/>
          <p:nvPr/>
        </p:nvSpPr>
        <p:spPr>
          <a:xfrm>
            <a:off x="2899741" y="3275112"/>
            <a:ext cx="61971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5" name="Google Shape;365;gf3df2bde3e_0_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87736" y="2553059"/>
            <a:ext cx="3212113" cy="34335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47"/>
          <p:cNvSpPr txBox="1">
            <a:spLocks noGrp="1"/>
          </p:cNvSpPr>
          <p:nvPr>
            <p:ph type="title"/>
          </p:nvPr>
        </p:nvSpPr>
        <p:spPr>
          <a:xfrm>
            <a:off x="0" y="378812"/>
            <a:ext cx="8131629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60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Síntesis</a:t>
            </a:r>
            <a:endParaRPr sz="360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2" name="Google Shape;372;p47"/>
          <p:cNvSpPr txBox="1">
            <a:spLocks noGrp="1"/>
          </p:cNvSpPr>
          <p:nvPr>
            <p:ph type="body" idx="1"/>
          </p:nvPr>
        </p:nvSpPr>
        <p:spPr>
          <a:xfrm>
            <a:off x="212270" y="1696128"/>
            <a:ext cx="11462659" cy="4882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5560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●"/>
            </a:pPr>
            <a:r>
              <a:rPr lang="en-US" sz="21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En comparación con una estrategia de promoción, el marketing está más orientado al cliente y tiene como objetivo “vender” un producto o servicio.  </a:t>
            </a:r>
            <a:endParaRPr/>
          </a:p>
          <a:p>
            <a:pPr marL="35560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●"/>
            </a:pPr>
            <a:r>
              <a:rPr lang="en-US" sz="21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Un plan de marketing educará a los miembros de la institución o a los grupos de clientes acerca del potencial de los recursos disponibles a través de la plataforma Research4Life e incrementará el uso del material. </a:t>
            </a:r>
            <a:endParaRPr sz="2500">
              <a:solidFill>
                <a:srgbClr val="3F3F3F"/>
              </a:solidFill>
            </a:endParaRPr>
          </a:p>
          <a:p>
            <a:pPr marL="35560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●"/>
            </a:pPr>
            <a:r>
              <a:rPr lang="en-US" sz="21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Al utilizar el cuaderno de trabajo Estrategias de marketing para recursos de Research4Life, el personal de la biblioteca puede identificar los grupos de clientes de la institución, sus necesidades de información y qué recursos están disponibles, además de desarrollar una encuesta y la estrategia para distribuir el cuestionario.</a:t>
            </a:r>
            <a:endParaRPr/>
          </a:p>
          <a:p>
            <a:pPr marL="35560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●"/>
            </a:pPr>
            <a:r>
              <a:rPr lang="en-US" sz="21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Esta lección también analiza el material promocional y de marketing de Research4Life, además de los canales de redes sociales. Estos recursos son útiles para todas las actividades de promoción y marketing.</a:t>
            </a:r>
            <a:endParaRPr sz="2500">
              <a:solidFill>
                <a:srgbClr val="3F3F3F"/>
              </a:solidFill>
            </a:endParaRPr>
          </a:p>
          <a:p>
            <a:pPr marL="35560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●"/>
            </a:pPr>
            <a:r>
              <a:rPr lang="en-US" sz="21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Esta lección concluye con ejemplos de dos programas de talleres. Estos ejemplos muestran cómo la capacitación se adapta a las necesidades de información únicas de varios grupos de clientes.</a:t>
            </a:r>
            <a:endParaRPr sz="210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9"/>
          <p:cNvSpPr txBox="1">
            <a:spLocks noGrp="1"/>
          </p:cNvSpPr>
          <p:nvPr>
            <p:ph type="title"/>
          </p:nvPr>
        </p:nvSpPr>
        <p:spPr>
          <a:xfrm>
            <a:off x="0" y="437222"/>
            <a:ext cx="82035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en-US" sz="360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Recursos adicionales</a:t>
            </a:r>
            <a:endParaRPr sz="360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8" name="Google Shape;378;p9"/>
          <p:cNvSpPr txBox="1">
            <a:spLocks noGrp="1"/>
          </p:cNvSpPr>
          <p:nvPr>
            <p:ph type="body" idx="1"/>
          </p:nvPr>
        </p:nvSpPr>
        <p:spPr>
          <a:xfrm>
            <a:off x="216250" y="1902625"/>
            <a:ext cx="11559000" cy="4772700"/>
          </a:xfrm>
          <a:prstGeom prst="rect">
            <a:avLst/>
          </a:prstGeom>
          <a:noFill/>
          <a:ln w="9525" cap="flat" cmpd="sng">
            <a:solidFill>
              <a:srgbClr val="8888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7625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</a:pPr>
            <a:r>
              <a:rPr lang="en-US" sz="2100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Association of College &amp; Research Libraries (ACRL). ‘Marketing The Academic Library’. Text, 11 September 2011. [</a:t>
            </a:r>
            <a:r>
              <a:rPr lang="en-US" sz="2100" dirty="0" err="1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Consultado</a:t>
            </a:r>
            <a:r>
              <a:rPr lang="en-US" sz="2100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 el 23 de </a:t>
            </a:r>
            <a:r>
              <a:rPr lang="en-US" sz="2100" dirty="0" err="1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junio</a:t>
            </a:r>
            <a:r>
              <a:rPr lang="en-US" sz="2100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 de 2021]</a:t>
            </a:r>
            <a:endParaRPr sz="2100" dirty="0">
              <a:solidFill>
                <a:schemeClr val="tx1"/>
              </a:solidFill>
              <a:highlight>
                <a:srgbClr val="FFFF00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7625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</a:pPr>
            <a:r>
              <a:rPr lang="en-US" sz="2100" dirty="0" err="1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Hardenbrook</a:t>
            </a:r>
            <a:r>
              <a:rPr lang="en-US" sz="2100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, Joe. ‘Marketing and Advocating for the Academic Library’. Mr. Library Dude (blog), 5 March 2019. [</a:t>
            </a:r>
            <a:r>
              <a:rPr lang="en-US" sz="2100" dirty="0" err="1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Consultado</a:t>
            </a:r>
            <a:r>
              <a:rPr lang="en-US" sz="2100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 el 23 de </a:t>
            </a:r>
            <a:r>
              <a:rPr lang="en-US" sz="2100" dirty="0" err="1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junio</a:t>
            </a:r>
            <a:r>
              <a:rPr lang="en-US" sz="2100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 de 2021]</a:t>
            </a:r>
            <a:r>
              <a:rPr lang="en-US" sz="2100" dirty="0">
                <a:solidFill>
                  <a:schemeClr val="tx1"/>
                </a:solidFill>
                <a:highlight>
                  <a:srgbClr val="FFFF00"/>
                </a:highlight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>
                <a:solidFill>
                  <a:srgbClr val="3F3F3F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https://mrlibrarydude.wordpress.com/2019/03/04/marketing-and-advocating-for-the-academic-library/</a:t>
            </a:r>
            <a:r>
              <a:rPr lang="en-US" sz="20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  <a:p>
            <a:pPr marL="47625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</a:pPr>
            <a:r>
              <a:rPr lang="en-US" sz="2000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Saunders, L., &amp; Wong, M.A. (2020). Instruction in libraries and information centers: An introduction. Windsor &amp; Downs Press. https://doi.org/10.21900/wd.12</a:t>
            </a:r>
            <a:endParaRPr sz="2000" dirty="0">
              <a:solidFill>
                <a:schemeClr val="tx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124fc7b004e_0_0"/>
          <p:cNvSpPr txBox="1">
            <a:spLocks noGrp="1"/>
          </p:cNvSpPr>
          <p:nvPr>
            <p:ph type="title"/>
          </p:nvPr>
        </p:nvSpPr>
        <p:spPr>
          <a:xfrm>
            <a:off x="46949" y="992397"/>
            <a:ext cx="9768563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30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Recursos adicionales para enseñar a adultos</a:t>
            </a:r>
            <a:endParaRPr sz="320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4" name="Google Shape;384;g124fc7b004e_0_0"/>
          <p:cNvSpPr txBox="1">
            <a:spLocks noGrp="1"/>
          </p:cNvSpPr>
          <p:nvPr>
            <p:ph type="body" idx="1"/>
          </p:nvPr>
        </p:nvSpPr>
        <p:spPr>
          <a:xfrm>
            <a:off x="22814" y="1674020"/>
            <a:ext cx="12040231" cy="5183980"/>
          </a:xfrm>
          <a:prstGeom prst="rect">
            <a:avLst/>
          </a:prstGeom>
          <a:noFill/>
          <a:ln w="9525" cap="flat" cmpd="sng">
            <a:solidFill>
              <a:srgbClr val="8888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683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2200"/>
              <a:buFont typeface="Open Sans"/>
              <a:buChar char="●"/>
            </a:pPr>
            <a:r>
              <a:rPr lang="en-US" sz="2000" dirty="0" err="1">
                <a:solidFill>
                  <a:srgbClr val="3F3F3F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Arghode</a:t>
            </a:r>
            <a:r>
              <a:rPr lang="en-US" sz="2000" dirty="0">
                <a:solidFill>
                  <a:srgbClr val="3F3F3F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, V., </a:t>
            </a:r>
            <a:r>
              <a:rPr lang="en-US" sz="2000" dirty="0" err="1">
                <a:solidFill>
                  <a:srgbClr val="3F3F3F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Brieger</a:t>
            </a:r>
            <a:r>
              <a:rPr lang="en-US" sz="2000" dirty="0">
                <a:solidFill>
                  <a:srgbClr val="3F3F3F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, E. W., &amp; McLean, G. N. (2017). Adult learning theories: Implications for online instruction.</a:t>
            </a:r>
            <a:r>
              <a:rPr lang="en-US" sz="2000" i="1" dirty="0">
                <a:solidFill>
                  <a:srgbClr val="3F3F3F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European Journal of Training and Development, 41</a:t>
            </a:r>
            <a:r>
              <a:rPr lang="en-US" sz="2000" dirty="0">
                <a:solidFill>
                  <a:srgbClr val="3F3F3F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(7), 593-609. </a:t>
            </a:r>
            <a:r>
              <a:rPr lang="en-US" sz="2000" u="sng" dirty="0">
                <a:solidFill>
                  <a:srgbClr val="3F3F3F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  <a:hlinkClick r:id="rId3"/>
              </a:rPr>
              <a:t>http://dx.doi.org/10.1108/EJTD-02-2017-0014</a:t>
            </a:r>
            <a:endParaRPr lang="en-US" sz="2000" u="sng" dirty="0">
              <a:solidFill>
                <a:srgbClr val="3F3F3F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lvl="0" indent="-368300" algn="just">
              <a:lnSpc>
                <a:spcPct val="100000"/>
              </a:lnSpc>
              <a:spcBef>
                <a:spcPts val="600"/>
              </a:spcBef>
              <a:buClr>
                <a:srgbClr val="3F3F3F"/>
              </a:buClr>
              <a:buSzPts val="2200"/>
              <a:buFont typeface="Open Sans"/>
              <a:buChar char="●"/>
            </a:pPr>
            <a:r>
              <a:rPr lang="es-ES" sz="20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Adult</a:t>
            </a:r>
            <a:r>
              <a:rPr lang="es-ES" sz="20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s-ES" sz="20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Learner</a:t>
            </a:r>
            <a:r>
              <a:rPr lang="es-ES" sz="20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. Wikipedia, [Consultado el 28 de diciembre de 2022]                                                                       https://en.wikipedia.org/w/index.php?title=Adult_learner&amp;oldid=1100281814 </a:t>
            </a:r>
          </a:p>
          <a:p>
            <a:pPr lvl="0" indent="-368300" algn="just">
              <a:lnSpc>
                <a:spcPct val="100000"/>
              </a:lnSpc>
              <a:spcBef>
                <a:spcPts val="600"/>
              </a:spcBef>
              <a:buClr>
                <a:srgbClr val="3F3F3F"/>
              </a:buClr>
              <a:buSzPts val="2200"/>
              <a:buFont typeface="Open Sans"/>
              <a:buChar char="●"/>
            </a:pPr>
            <a:r>
              <a:rPr lang="es-ES" sz="20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Adult</a:t>
            </a:r>
            <a:r>
              <a:rPr lang="es-ES" sz="20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s-ES" sz="20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Education</a:t>
            </a:r>
            <a:r>
              <a:rPr lang="es-ES" sz="20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r>
              <a:rPr lang="es-ES" sz="20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Wikepedia</a:t>
            </a:r>
            <a:r>
              <a:rPr lang="es-ES" sz="20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, , [Consultado el 28 de diciembre de 2022]</a:t>
            </a:r>
          </a:p>
          <a:p>
            <a:pPr marL="88900" lvl="0" indent="0" algn="just">
              <a:lnSpc>
                <a:spcPct val="100000"/>
              </a:lnSpc>
              <a:spcBef>
                <a:spcPts val="600"/>
              </a:spcBef>
              <a:buClr>
                <a:srgbClr val="3F3F3F"/>
              </a:buClr>
              <a:buSzPts val="2200"/>
              <a:buNone/>
            </a:pPr>
            <a:r>
              <a:rPr lang="es-ES" sz="20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     https://www.wgu.edu/blog/adult-learning-theories-principles2004.html</a:t>
            </a:r>
            <a:endParaRPr sz="2000" dirty="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2200"/>
              <a:buFont typeface="Open Sans"/>
              <a:buChar char="●"/>
            </a:pPr>
            <a:r>
              <a:rPr lang="en-US" sz="20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Arizona State University. (</a:t>
            </a:r>
            <a:r>
              <a:rPr lang="en-US" sz="20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n.d.</a:t>
            </a:r>
            <a:r>
              <a:rPr lang="en-US" sz="20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). </a:t>
            </a:r>
            <a:r>
              <a:rPr lang="en-US" sz="2000" i="1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Learning objectives builder</a:t>
            </a:r>
            <a:r>
              <a:rPr lang="en-US" sz="20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. ASU for You. Retrieved April 21, 2022, from </a:t>
            </a:r>
            <a:r>
              <a:rPr lang="en-US" sz="2000" u="sng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https://teachonline.asu.edu/objectives-builder/</a:t>
            </a:r>
            <a:endParaRPr sz="2000" dirty="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683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2200"/>
              <a:buFont typeface="Open Sans"/>
              <a:buChar char="●"/>
            </a:pPr>
            <a:r>
              <a:rPr lang="en-US" sz="20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Blaschke</a:t>
            </a:r>
            <a:r>
              <a:rPr lang="en-US" sz="20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, L. M. (2012). </a:t>
            </a:r>
            <a:r>
              <a:rPr lang="en-US" sz="20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Heutagogy</a:t>
            </a:r>
            <a:r>
              <a:rPr lang="en-US" sz="20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and lifelong learning: A review of </a:t>
            </a:r>
            <a:r>
              <a:rPr lang="en-US" sz="20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heutagogical</a:t>
            </a:r>
            <a:r>
              <a:rPr lang="en-US" sz="20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practice and self-determined learning. </a:t>
            </a:r>
            <a:r>
              <a:rPr lang="en-US" sz="2000" i="1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The International Review of Research in Open and Distributed Learning</a:t>
            </a:r>
            <a:r>
              <a:rPr lang="en-US" sz="20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000" i="1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13</a:t>
            </a:r>
            <a:r>
              <a:rPr lang="en-US" sz="20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(1), 56-71. </a:t>
            </a:r>
            <a:r>
              <a:rPr lang="en-US" sz="2000" u="sng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https://doi.org/10.19173/irrodl.v13i1.1076</a:t>
            </a:r>
            <a:endParaRPr sz="2000" dirty="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683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2200"/>
              <a:buFont typeface="Open Sans"/>
              <a:buChar char="●"/>
            </a:pPr>
            <a:r>
              <a:rPr lang="en-US" sz="2000" dirty="0">
                <a:solidFill>
                  <a:srgbClr val="3F3F3F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Cunningham, &amp; </a:t>
            </a:r>
            <a:r>
              <a:rPr lang="en-US" sz="2000" dirty="0" err="1">
                <a:solidFill>
                  <a:srgbClr val="3F3F3F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Wandei</a:t>
            </a:r>
            <a:r>
              <a:rPr lang="en-US" sz="2000" dirty="0">
                <a:solidFill>
                  <a:srgbClr val="3F3F3F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, E. (2019). Critical reflections on postgraduate andragogy from the points of view of a Kenyan student and an Australian academic. </a:t>
            </a:r>
            <a:r>
              <a:rPr lang="en-US" sz="2000" i="1" dirty="0">
                <a:solidFill>
                  <a:srgbClr val="3F3F3F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Reflective Practice.</a:t>
            </a:r>
            <a:r>
              <a:rPr lang="en-US" sz="2000" dirty="0">
                <a:solidFill>
                  <a:srgbClr val="3F3F3F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000" i="1" dirty="0">
                <a:solidFill>
                  <a:srgbClr val="3F3F3F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20</a:t>
            </a:r>
            <a:r>
              <a:rPr lang="en-US" sz="2000" dirty="0">
                <a:solidFill>
                  <a:srgbClr val="3F3F3F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(3), 305–324. https://doi.org/10.1080/14623943.2019.1598350</a:t>
            </a:r>
            <a:endParaRPr sz="2000" dirty="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12221ee6e47_0_0"/>
          <p:cNvSpPr txBox="1">
            <a:spLocks noGrp="1"/>
          </p:cNvSpPr>
          <p:nvPr>
            <p:ph type="title"/>
          </p:nvPr>
        </p:nvSpPr>
        <p:spPr>
          <a:xfrm>
            <a:off x="46949" y="992397"/>
            <a:ext cx="10111463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en-US" sz="330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Recursos adicionales para enseñar a adultos</a:t>
            </a:r>
            <a:endParaRPr sz="320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0" name="Google Shape;390;g12221ee6e47_0_0"/>
          <p:cNvSpPr txBox="1">
            <a:spLocks noGrp="1"/>
          </p:cNvSpPr>
          <p:nvPr>
            <p:ph type="body" idx="1"/>
          </p:nvPr>
        </p:nvSpPr>
        <p:spPr>
          <a:xfrm>
            <a:off x="216250" y="1902625"/>
            <a:ext cx="11559000" cy="4772700"/>
          </a:xfrm>
          <a:prstGeom prst="rect">
            <a:avLst/>
          </a:prstGeom>
          <a:noFill/>
          <a:ln w="9525" cap="flat" cmpd="sng">
            <a:solidFill>
              <a:srgbClr val="8888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683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2200"/>
              <a:buFont typeface="Open Sans"/>
              <a:buChar char="●"/>
            </a:pPr>
            <a:r>
              <a:rPr lang="en-US" sz="2200">
                <a:solidFill>
                  <a:srgbClr val="3F3F3F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Domarle, Randrianarivelojosia, M., Duchemin, J.-B., Robert, V., &amp; Ariey, F. (2008). Atelier paludisme: an international malaria training course held in Madagascar. </a:t>
            </a:r>
            <a:r>
              <a:rPr lang="en-US" sz="2200" i="1">
                <a:solidFill>
                  <a:srgbClr val="3F3F3F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Malaria Journal</a:t>
            </a:r>
            <a:r>
              <a:rPr lang="en-US" sz="2200">
                <a:solidFill>
                  <a:srgbClr val="3F3F3F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200" i="1">
                <a:solidFill>
                  <a:srgbClr val="3F3F3F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7</a:t>
            </a:r>
            <a:r>
              <a:rPr lang="en-US" sz="2200">
                <a:solidFill>
                  <a:srgbClr val="3F3F3F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(1). </a:t>
            </a:r>
            <a:r>
              <a:rPr lang="en-US" sz="2200" u="sng">
                <a:solidFill>
                  <a:srgbClr val="3F3F3F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https://doi.org/10.1186/1475-2875-7-80</a:t>
            </a:r>
            <a:endParaRPr sz="220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2200"/>
              <a:buFont typeface="Open Sans"/>
              <a:buChar char="●"/>
            </a:pPr>
            <a:r>
              <a:rPr lang="en-US" sz="22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Knowles, M. S., Holton, I. E. F., &amp; Swanson, R. A. (2005). </a:t>
            </a:r>
            <a:r>
              <a:rPr lang="en-US" sz="2200" i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The adult learner : The definitive classic in adult education and human resource development</a:t>
            </a:r>
            <a:r>
              <a:rPr lang="en-US" sz="22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. Taylor &amp; Francis Group.</a:t>
            </a:r>
            <a:endParaRPr sz="220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2200"/>
              <a:buFont typeface="Open Sans"/>
              <a:buChar char="●"/>
            </a:pPr>
            <a:r>
              <a:rPr lang="en-US" sz="2200">
                <a:solidFill>
                  <a:srgbClr val="3F3F3F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Merriam. (2001). Andragogy and Self-Directed Learning: Pillars of Adult Learning Theory. </a:t>
            </a:r>
            <a:r>
              <a:rPr lang="en-US" sz="2200" i="1">
                <a:solidFill>
                  <a:srgbClr val="3F3F3F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New Directions for Adult and Continuing Education</a:t>
            </a:r>
            <a:r>
              <a:rPr lang="en-US" sz="2200">
                <a:solidFill>
                  <a:srgbClr val="3F3F3F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200" i="1">
                <a:solidFill>
                  <a:srgbClr val="3F3F3F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2001</a:t>
            </a:r>
            <a:r>
              <a:rPr lang="en-US" sz="2200">
                <a:solidFill>
                  <a:srgbClr val="3F3F3F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(89), 3–14. https://doi.org/10.1002/ace.3</a:t>
            </a:r>
            <a:endParaRPr sz="220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2200"/>
              <a:buFont typeface="Open Sans"/>
              <a:buChar char="●"/>
            </a:pPr>
            <a:r>
              <a:rPr lang="en-US" sz="22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UNESCO Institute for Lifelong Learning &amp; Commonwealth of Learning. (2021). </a:t>
            </a:r>
            <a:r>
              <a:rPr lang="en-US" sz="2200" i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Guidelines on open and distance learning for youth and adult literacy</a:t>
            </a:r>
            <a:r>
              <a:rPr lang="en-US" sz="22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. https://unesdoc.unesco.org/ark:/48223/pf0000379397</a:t>
            </a:r>
            <a:endParaRPr sz="220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"/>
          <p:cNvSpPr txBox="1">
            <a:spLocks noGrp="1"/>
          </p:cNvSpPr>
          <p:nvPr>
            <p:ph type="title"/>
          </p:nvPr>
        </p:nvSpPr>
        <p:spPr>
          <a:xfrm>
            <a:off x="0" y="375864"/>
            <a:ext cx="7707086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60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Marketing para Research4Life </a:t>
            </a:r>
            <a:endParaRPr sz="360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360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0" name="Google Shape;100;p4"/>
          <p:cNvSpPr txBox="1">
            <a:spLocks noGrp="1"/>
          </p:cNvSpPr>
          <p:nvPr>
            <p:ph type="body" idx="1"/>
          </p:nvPr>
        </p:nvSpPr>
        <p:spPr>
          <a:xfrm>
            <a:off x="138240" y="1650318"/>
            <a:ext cx="11852200" cy="5207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556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</a:pP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Existen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algunas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similitudes entre el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desarrollo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una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b="1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estrategia</a:t>
            </a:r>
            <a:r>
              <a:rPr lang="en-US" sz="2200" b="1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de marketing 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y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una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b="1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estrategia</a:t>
            </a:r>
            <a:r>
              <a:rPr lang="en-US" sz="2200" b="1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2200" b="1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promoción</a:t>
            </a:r>
            <a:r>
              <a:rPr lang="en-US" sz="2200" b="1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(o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abogacía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).</a:t>
            </a:r>
            <a:endParaRPr sz="2200" dirty="0">
              <a:solidFill>
                <a:srgbClr val="3F3F3F"/>
              </a:solidFill>
            </a:endParaRPr>
          </a:p>
          <a:p>
            <a:pPr marL="3556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</a:pP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El marketing 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está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más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orientado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al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cliente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y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tiene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como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objetivo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“vender” un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producto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o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servicio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sz="2200" dirty="0">
              <a:solidFill>
                <a:srgbClr val="3F3F3F"/>
              </a:solidFill>
            </a:endParaRPr>
          </a:p>
          <a:p>
            <a:pPr marL="3556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</a:pP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El marketing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puede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incrementar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la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visibilidad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de la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biblioteca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por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lo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tanto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debe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ser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parte del plan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estratégico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general de la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biblioteca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sz="2200" dirty="0">
              <a:solidFill>
                <a:srgbClr val="3F3F3F"/>
              </a:solidFill>
            </a:endParaRPr>
          </a:p>
          <a:p>
            <a:pPr marL="3556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</a:pP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Un plan de marketing 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proporciona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a las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bibliotecas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un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marco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para el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desarrollo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eficaz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lógico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y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completo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de las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actividades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de marketing.</a:t>
            </a:r>
            <a:endParaRPr sz="2200" dirty="0">
              <a:solidFill>
                <a:srgbClr val="3F3F3F"/>
              </a:solidFill>
            </a:endParaRPr>
          </a:p>
          <a:p>
            <a:pPr marL="3556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</a:pP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Un plan de marketing que se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adapte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a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una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institución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puede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ayudar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a la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biblioteca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a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utilizar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recursos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manera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más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eficiente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y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beneficiar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el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trabajo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promoción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sz="2200" dirty="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727b3dbef2_0_81"/>
          <p:cNvSpPr txBox="1">
            <a:spLocks noGrp="1"/>
          </p:cNvSpPr>
          <p:nvPr>
            <p:ph type="title"/>
          </p:nvPr>
        </p:nvSpPr>
        <p:spPr>
          <a:xfrm>
            <a:off x="0" y="437222"/>
            <a:ext cx="82035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Le invitamos a:</a:t>
            </a:r>
            <a:endParaRPr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6" name="Google Shape;396;g727b3dbef2_0_81"/>
          <p:cNvSpPr txBox="1">
            <a:spLocks noGrp="1"/>
          </p:cNvSpPr>
          <p:nvPr>
            <p:ph type="body" idx="1"/>
          </p:nvPr>
        </p:nvSpPr>
        <p:spPr>
          <a:xfrm>
            <a:off x="123986" y="1722572"/>
            <a:ext cx="11795871" cy="430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586F7C"/>
              </a:buClr>
              <a:buSzPts val="1400"/>
              <a:buFont typeface="Open Sans"/>
              <a:buChar char="●"/>
            </a:pPr>
            <a:r>
              <a:rPr lang="en-US" sz="2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Visitarnos</a:t>
            </a:r>
            <a:r>
              <a:rPr lang="en-US" sz="2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en</a:t>
            </a:r>
            <a:r>
              <a:rPr lang="en-US" sz="2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 https://www.research4life.org/es/</a:t>
            </a:r>
            <a:endParaRPr sz="2200" dirty="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586F7C"/>
              </a:buClr>
              <a:buSzPts val="1400"/>
              <a:buFont typeface="Open Sans"/>
              <a:buChar char="●"/>
            </a:pPr>
            <a:r>
              <a:rPr lang="en-US" sz="2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Comunicarse</a:t>
            </a:r>
            <a:r>
              <a:rPr lang="en-US" sz="2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 con </a:t>
            </a:r>
            <a:r>
              <a:rPr lang="en-US" sz="2200" dirty="0" err="1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nosotros</a:t>
            </a:r>
            <a:r>
              <a:rPr lang="en-US" sz="2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por</a:t>
            </a:r>
            <a:r>
              <a:rPr lang="en-US" sz="2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>
                <a:solidFill>
                  <a:srgbClr val="586F7C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r4l@research4life.org</a:t>
            </a:r>
            <a:r>
              <a:rPr lang="en-US" sz="2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2200" dirty="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586F7C"/>
              </a:buClr>
              <a:buSzPts val="1400"/>
              <a:buFont typeface="Open Sans"/>
              <a:buChar char="●"/>
            </a:pPr>
            <a:r>
              <a:rPr lang="en-US" sz="2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Descubrir</a:t>
            </a:r>
            <a:r>
              <a:rPr lang="en-US" sz="2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otros</a:t>
            </a:r>
            <a:r>
              <a:rPr lang="en-US" sz="2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materiales</a:t>
            </a:r>
            <a:r>
              <a:rPr lang="en-US" sz="2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didácticos</a:t>
            </a:r>
            <a:r>
              <a:rPr lang="en-US" sz="2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 [</a:t>
            </a:r>
            <a:r>
              <a:rPr lang="en-US" sz="2200" u="sng" dirty="0">
                <a:solidFill>
                  <a:srgbClr val="0097A7"/>
                </a:solidFill>
                <a:latin typeface="Open Sans"/>
                <a:ea typeface="Open Sans"/>
                <a:cs typeface="Open Sans"/>
                <a:sym typeface="Open Sans"/>
              </a:rPr>
              <a:t>https://www.research4life.org/es/training/</a:t>
            </a:r>
            <a:r>
              <a:rPr lang="en-US" sz="2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]</a:t>
            </a:r>
            <a:endParaRPr dirty="0"/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586F7C"/>
              </a:buClr>
              <a:buSzPts val="1400"/>
              <a:buFont typeface="Open Sans"/>
              <a:buChar char="●"/>
            </a:pPr>
            <a:r>
              <a:rPr lang="en-US" sz="2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Suscribirse</a:t>
            </a:r>
            <a:r>
              <a:rPr lang="en-US" sz="2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 al </a:t>
            </a:r>
            <a:r>
              <a:rPr lang="en-US" sz="2200" dirty="0" err="1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boletín</a:t>
            </a:r>
            <a:r>
              <a:rPr lang="en-US" sz="2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 de Research4Life [</a:t>
            </a:r>
            <a:r>
              <a:rPr lang="en-US" sz="2200" u="sng" dirty="0">
                <a:solidFill>
                  <a:srgbClr val="0097A7"/>
                </a:solidFill>
                <a:latin typeface="Open Sans"/>
                <a:ea typeface="Open Sans"/>
                <a:cs typeface="Open Sans"/>
                <a:sym typeface="Open Sans"/>
              </a:rPr>
              <a:t>https://www.research4life.org/es/newsletter/</a:t>
            </a:r>
            <a:r>
              <a:rPr lang="en-US" sz="2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]</a:t>
            </a:r>
            <a:endParaRPr dirty="0"/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586F7C"/>
              </a:buClr>
              <a:buSzPts val="1400"/>
              <a:buFont typeface="Open Sans"/>
              <a:buChar char="●"/>
            </a:pPr>
            <a:r>
              <a:rPr lang="en-US" sz="2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Ver</a:t>
            </a:r>
            <a:r>
              <a:rPr lang="en-US" sz="2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los</a:t>
            </a:r>
            <a:r>
              <a:rPr lang="en-US" sz="2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 videos de Research4Life [</a:t>
            </a:r>
            <a:r>
              <a:rPr lang="en-US" sz="2200" u="sng" dirty="0">
                <a:solidFill>
                  <a:srgbClr val="0097A7"/>
                </a:solidFill>
                <a:latin typeface="Open Sans"/>
                <a:ea typeface="Open Sans"/>
                <a:cs typeface="Open Sans"/>
                <a:sym typeface="Open Sans"/>
              </a:rPr>
              <a:t>https://bit.ly/2w3CU5C</a:t>
            </a:r>
            <a:r>
              <a:rPr lang="en-US" sz="2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]</a:t>
            </a:r>
            <a:endParaRPr dirty="0"/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586F7C"/>
              </a:buClr>
              <a:buSzPts val="1400"/>
              <a:buFont typeface="Open Sans"/>
              <a:buChar char="●"/>
            </a:pPr>
            <a:r>
              <a:rPr lang="en-US" sz="2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Seguirnos</a:t>
            </a:r>
            <a:r>
              <a:rPr lang="en-US" sz="2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en</a:t>
            </a:r>
            <a:r>
              <a:rPr lang="en-US" sz="2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 Twitter @r4lpartnership y Facebook @R4Lpartnership</a:t>
            </a:r>
            <a:endParaRPr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1" name="Google Shape;401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25050" y="6158249"/>
            <a:ext cx="1523874" cy="633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80294" y="6217682"/>
            <a:ext cx="1962613" cy="515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87741" y="6128240"/>
            <a:ext cx="1612438" cy="693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080643" y="6191271"/>
            <a:ext cx="1468376" cy="567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029499" y="6163201"/>
            <a:ext cx="1468374" cy="624061"/>
          </a:xfrm>
          <a:prstGeom prst="rect">
            <a:avLst/>
          </a:prstGeom>
          <a:noFill/>
          <a:ln>
            <a:noFill/>
          </a:ln>
        </p:spPr>
      </p:pic>
      <p:sp>
        <p:nvSpPr>
          <p:cNvPr id="406" name="Google Shape;406;p1"/>
          <p:cNvSpPr/>
          <p:nvPr/>
        </p:nvSpPr>
        <p:spPr>
          <a:xfrm>
            <a:off x="1591800" y="2814175"/>
            <a:ext cx="9298800" cy="3447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F8981D"/>
                </a:solidFill>
                <a:latin typeface="Open Sans"/>
                <a:ea typeface="Open Sans"/>
                <a:cs typeface="Open Sans"/>
                <a:sym typeface="Open Sans"/>
              </a:rPr>
              <a:t>Para mayor información sobre Research4Life</a:t>
            </a:r>
            <a:endParaRPr sz="3000" b="0" i="0" u="none" strike="noStrike" cap="none">
              <a:solidFill>
                <a:srgbClr val="F8981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rgbClr val="F8981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sng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http://www.research4life.org/es/</a:t>
            </a:r>
            <a:endParaRPr sz="3000" b="0" i="0" u="none" strike="noStrike" cap="none">
              <a:solidFill>
                <a:schemeClr val="accent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br>
              <a:rPr lang="en-US" sz="30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3000" b="0" i="0" u="sng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r4l@research4life.org</a:t>
            </a:r>
            <a:r>
              <a:rPr lang="en-US" sz="30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000" b="0" i="0" u="none" strike="noStrike" cap="none">
                <a:solidFill>
                  <a:srgbClr val="00489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3000" b="0" i="0" u="none" strike="noStrike" cap="none">
              <a:solidFill>
                <a:srgbClr val="00489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br>
              <a:rPr lang="en-US" sz="2000" b="0" i="0" u="none" strike="noStrike" cap="none">
                <a:solidFill>
                  <a:srgbClr val="F8981D"/>
                </a:solidFill>
                <a:latin typeface="Open Sans"/>
                <a:ea typeface="Open Sans"/>
                <a:cs typeface="Open Sans"/>
                <a:sym typeface="Open Sans"/>
              </a:rPr>
            </a:br>
            <a:br>
              <a:rPr lang="en-US" sz="2000" b="0" i="0" u="none" strike="noStrike" cap="none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</a:br>
            <a:br>
              <a:rPr lang="en-US" sz="1400" b="0" i="0" u="none" strike="noStrike" cap="none">
                <a:solidFill>
                  <a:srgbClr val="F8981D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1400" b="0" i="0" u="none" strike="noStrike" cap="none">
              <a:solidFill>
                <a:srgbClr val="F8981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7" name="Google Shape;407;p1"/>
          <p:cNvSpPr txBox="1"/>
          <p:nvPr/>
        </p:nvSpPr>
        <p:spPr>
          <a:xfrm>
            <a:off x="-2" y="5674296"/>
            <a:ext cx="12192000" cy="369300"/>
          </a:xfrm>
          <a:prstGeom prst="rect">
            <a:avLst/>
          </a:prstGeom>
          <a:solidFill>
            <a:srgbClr val="586F7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en-US" sz="1800" b="1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Research4Life </a:t>
            </a:r>
            <a:r>
              <a:rPr lang="en-US" sz="1800" b="1" i="0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es</a:t>
            </a:r>
            <a:r>
              <a:rPr lang="en-US" sz="1800" b="1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1" i="0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una</a:t>
            </a:r>
            <a:r>
              <a:rPr lang="en-US" sz="1800" b="1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1" i="0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colaboración</a:t>
            </a:r>
            <a:r>
              <a:rPr lang="en-US" sz="1800" b="1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1" i="0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público-privada</a:t>
            </a:r>
            <a:r>
              <a:rPr lang="en-US" sz="1800" b="1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1800" b="1" i="0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cinco</a:t>
            </a:r>
            <a:r>
              <a:rPr lang="en-US" sz="1800" b="1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1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colecciones</a:t>
            </a:r>
            <a:r>
              <a:rPr lang="en-US" sz="18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endParaRPr sz="18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>
            <a:spLocks noGrp="1"/>
          </p:cNvSpPr>
          <p:nvPr>
            <p:ph type="title"/>
          </p:nvPr>
        </p:nvSpPr>
        <p:spPr>
          <a:xfrm>
            <a:off x="0" y="375864"/>
            <a:ext cx="7707086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60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Marketing para Research4Life </a:t>
            </a:r>
            <a:endParaRPr sz="360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7" name="Google Shape;107;p3"/>
          <p:cNvSpPr txBox="1">
            <a:spLocks noGrp="1"/>
          </p:cNvSpPr>
          <p:nvPr>
            <p:ph type="body" idx="1"/>
          </p:nvPr>
        </p:nvSpPr>
        <p:spPr>
          <a:xfrm>
            <a:off x="234258" y="1853541"/>
            <a:ext cx="11605500" cy="45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556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</a:pPr>
            <a:r>
              <a:rPr lang="en-US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Un plan de marketing  educará a los clientes o grupos de clientes de la institución sobre el potencial de los recursos disponibles a través de la plataforma de </a:t>
            </a:r>
            <a:r>
              <a:rPr lang="en-US" b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Research4Life</a:t>
            </a:r>
            <a:r>
              <a:rPr lang="en-US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>
              <a:solidFill>
                <a:srgbClr val="3F3F3F"/>
              </a:solidFill>
            </a:endParaRPr>
          </a:p>
          <a:p>
            <a:pPr marL="3556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</a:pPr>
            <a:r>
              <a:rPr lang="en-US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Esto beneficiará la investigación, la educación, la formulación de políticas y otros resultados esperados.</a:t>
            </a:r>
            <a:endParaRPr/>
          </a:p>
          <a:p>
            <a:pPr marL="3556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</a:pPr>
            <a:r>
              <a:rPr lang="en-US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Una estrategia eficaz de marketing incrementará el uso de Research4Life y justificará el apoyo continuo de las editoriales participantes.</a:t>
            </a:r>
            <a:endParaRPr>
              <a:solidFill>
                <a:srgbClr val="3F3F3F"/>
              </a:solidFill>
            </a:endParaRPr>
          </a:p>
        </p:txBody>
      </p:sp>
      <p:sp>
        <p:nvSpPr>
          <p:cNvPr id="108" name="Google Shape;108;p3"/>
          <p:cNvSpPr txBox="1"/>
          <p:nvPr/>
        </p:nvSpPr>
        <p:spPr>
          <a:xfrm>
            <a:off x="2899741" y="3275112"/>
            <a:ext cx="619704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f3df2bde3e_0_2"/>
          <p:cNvSpPr txBox="1">
            <a:spLocks noGrp="1"/>
          </p:cNvSpPr>
          <p:nvPr>
            <p:ph type="title"/>
          </p:nvPr>
        </p:nvSpPr>
        <p:spPr>
          <a:xfrm>
            <a:off x="175850" y="703397"/>
            <a:ext cx="7707000" cy="7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60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Reflexión</a:t>
            </a:r>
            <a:endParaRPr sz="360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5" name="Google Shape;115;gf3df2bde3e_0_2"/>
          <p:cNvSpPr txBox="1">
            <a:spLocks noGrp="1"/>
          </p:cNvSpPr>
          <p:nvPr>
            <p:ph type="body" idx="1"/>
          </p:nvPr>
        </p:nvSpPr>
        <p:spPr>
          <a:xfrm>
            <a:off x="293250" y="1971525"/>
            <a:ext cx="7209600" cy="45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s-ES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¿Qué plan de marketing utiliza actualmente su institución para Research4Life? ¿Está funcionando bien? ¿Cómo se podría mejorar? </a:t>
            </a:r>
            <a:endParaRPr lang="es-ES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lang="es-ES" dirty="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s-ES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Si no cuenta con un plan de marketing para Research4Life, ¿Este tipo de herramienta le sería útil?</a:t>
            </a:r>
          </a:p>
        </p:txBody>
      </p:sp>
      <p:pic>
        <p:nvPicPr>
          <p:cNvPr id="116" name="Google Shape;116;gf3df2bde3e_0_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87736" y="2553059"/>
            <a:ext cx="3212113" cy="34335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44295" y="1747989"/>
            <a:ext cx="7787454" cy="489585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1"/>
          <p:cNvSpPr txBox="1">
            <a:spLocks noGrp="1"/>
          </p:cNvSpPr>
          <p:nvPr>
            <p:ph type="title"/>
          </p:nvPr>
        </p:nvSpPr>
        <p:spPr>
          <a:xfrm>
            <a:off x="0" y="375864"/>
            <a:ext cx="7707086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Herramienta de plan de marketing de Research4Life</a:t>
            </a:r>
            <a:endParaRPr sz="320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4" name="Google Shape;124;p11"/>
          <p:cNvSpPr txBox="1">
            <a:spLocks noGrp="1"/>
          </p:cNvSpPr>
          <p:nvPr>
            <p:ph type="body" idx="1"/>
          </p:nvPr>
        </p:nvSpPr>
        <p:spPr>
          <a:xfrm>
            <a:off x="0" y="1858297"/>
            <a:ext cx="3864077" cy="4452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lang="es-ES" sz="18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Para acceder a la Herramienta del plan de marketing para Research4Life, consultar el </a:t>
            </a:r>
            <a:r>
              <a:rPr lang="es-ES" sz="1800" u="sng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Área de bibliotecarios</a:t>
            </a:r>
            <a:r>
              <a:rPr lang="es-ES" sz="18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, desplazarse hacia abajo hasta </a:t>
            </a:r>
            <a:r>
              <a:rPr lang="es-ES" sz="1800" b="1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Promocione su biblioteca con un plan de marketing exitoso</a:t>
            </a:r>
            <a:r>
              <a:rPr lang="es-ES" sz="18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y hacer clic en Descargar el cuaderno de trabajo</a:t>
            </a:r>
          </a:p>
        </p:txBody>
      </p:sp>
      <p:cxnSp>
        <p:nvCxnSpPr>
          <p:cNvPr id="125" name="Google Shape;125;p11"/>
          <p:cNvCxnSpPr/>
          <p:nvPr/>
        </p:nvCxnSpPr>
        <p:spPr>
          <a:xfrm>
            <a:off x="1489588" y="5117690"/>
            <a:ext cx="2492477" cy="119462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26426" y="1736175"/>
            <a:ext cx="7148024" cy="4989086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6"/>
          <p:cNvSpPr txBox="1">
            <a:spLocks noGrp="1"/>
          </p:cNvSpPr>
          <p:nvPr>
            <p:ph type="title"/>
          </p:nvPr>
        </p:nvSpPr>
        <p:spPr>
          <a:xfrm>
            <a:off x="0" y="375864"/>
            <a:ext cx="7707086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Primera página de la herramienta del plan de marketing de Research4Life</a:t>
            </a:r>
            <a:endParaRPr sz="320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3" name="Google Shape;133;p6"/>
          <p:cNvSpPr txBox="1">
            <a:spLocks noGrp="1"/>
          </p:cNvSpPr>
          <p:nvPr>
            <p:ph type="body" idx="1"/>
          </p:nvPr>
        </p:nvSpPr>
        <p:spPr>
          <a:xfrm>
            <a:off x="0" y="1583054"/>
            <a:ext cx="4940698" cy="5274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9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La primera página de la herramienta del plan de marketing de Research4Life permite al usuario ingresar:</a:t>
            </a:r>
            <a:endParaRPr sz="1900">
              <a:solidFill>
                <a:srgbClr val="3F3F3F"/>
              </a:solidFill>
            </a:endParaRPr>
          </a:p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</a:pPr>
            <a:r>
              <a:rPr lang="en-US" sz="19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Los </a:t>
            </a:r>
            <a:r>
              <a:rPr lang="en-US" sz="1900" b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Grupos de clientes </a:t>
            </a:r>
            <a:r>
              <a:rPr lang="en-US" sz="19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de la institución (listar horizontalmente hasta cinco)</a:t>
            </a:r>
            <a:endParaRPr sz="1900">
              <a:solidFill>
                <a:srgbClr val="3F3F3F"/>
              </a:solidFill>
            </a:endParaRPr>
          </a:p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</a:pPr>
            <a:r>
              <a:rPr lang="en-US" sz="19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Las </a:t>
            </a:r>
            <a:r>
              <a:rPr lang="en-US" sz="1900" b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Necesidades de información </a:t>
            </a:r>
            <a:r>
              <a:rPr lang="en-US" sz="19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de cada grupo (marcar verticalmente con </a:t>
            </a:r>
            <a:r>
              <a:rPr lang="en-US" sz="1900" b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X</a:t>
            </a:r>
            <a:r>
              <a:rPr lang="en-US" sz="19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)</a:t>
            </a:r>
            <a:endParaRPr sz="1900">
              <a:solidFill>
                <a:srgbClr val="3F3F3F"/>
              </a:solidFill>
            </a:endParaRPr>
          </a:p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</a:pPr>
            <a:r>
              <a:rPr lang="en-US" sz="19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Las opciones de </a:t>
            </a:r>
            <a:r>
              <a:rPr lang="en-US" sz="1900" b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R4L y recursos de Internet </a:t>
            </a:r>
            <a:r>
              <a:rPr lang="en-US" sz="19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(marcar verticalmente con </a:t>
            </a:r>
            <a:r>
              <a:rPr lang="en-US" sz="1900" b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X</a:t>
            </a:r>
            <a:r>
              <a:rPr lang="en-US" sz="19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o escribir el término)</a:t>
            </a:r>
            <a:endParaRPr sz="190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34" name="Google Shape;134;p6"/>
          <p:cNvCxnSpPr/>
          <p:nvPr/>
        </p:nvCxnSpPr>
        <p:spPr>
          <a:xfrm rot="10800000" flipH="1">
            <a:off x="2864550" y="2256503"/>
            <a:ext cx="2076148" cy="942822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35" name="Google Shape;135;p6"/>
          <p:cNvCxnSpPr/>
          <p:nvPr/>
        </p:nvCxnSpPr>
        <p:spPr>
          <a:xfrm rot="10800000" flipH="1">
            <a:off x="4285081" y="2905432"/>
            <a:ext cx="655617" cy="1533833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36" name="Google Shape;136;p6"/>
          <p:cNvCxnSpPr/>
          <p:nvPr/>
        </p:nvCxnSpPr>
        <p:spPr>
          <a:xfrm rot="10800000" flipH="1">
            <a:off x="4498485" y="4768948"/>
            <a:ext cx="545463" cy="956604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52fd89e579_0_0"/>
          <p:cNvSpPr txBox="1">
            <a:spLocks noGrp="1"/>
          </p:cNvSpPr>
          <p:nvPr>
            <p:ph type="title"/>
          </p:nvPr>
        </p:nvSpPr>
        <p:spPr>
          <a:xfrm>
            <a:off x="-11027" y="526413"/>
            <a:ext cx="80154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20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Ejemplo de la primera página completa del Plan de marketing para una facultad de enfermería</a:t>
            </a:r>
            <a:endParaRPr sz="320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endParaRPr/>
          </a:p>
        </p:txBody>
      </p:sp>
      <p:sp>
        <p:nvSpPr>
          <p:cNvPr id="143" name="Google Shape;143;g52fd89e579_0_0"/>
          <p:cNvSpPr txBox="1">
            <a:spLocks noGrp="1"/>
          </p:cNvSpPr>
          <p:nvPr>
            <p:ph type="body" idx="1"/>
          </p:nvPr>
        </p:nvSpPr>
        <p:spPr>
          <a:xfrm>
            <a:off x="-2" y="1704259"/>
            <a:ext cx="5943601" cy="48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0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3"/>
                  </a:ext>
                </a:extLst>
              </a:rPr>
              <a:t>Ejemplo para una Facultad de Enfermería</a:t>
            </a:r>
            <a:endParaRPr>
              <a:solidFill>
                <a:srgbClr val="3F3F3F"/>
              </a:solidFill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en-US" sz="20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Agregar los </a:t>
            </a:r>
            <a:r>
              <a:rPr lang="en-US" sz="2000" b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grupos de clientes </a:t>
            </a:r>
            <a:r>
              <a:rPr lang="en-US" sz="20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de la institución (listados horizontalmente)</a:t>
            </a:r>
            <a:endParaRPr sz="2600">
              <a:solidFill>
                <a:srgbClr val="3F3F3F"/>
              </a:solidFill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en-US" sz="20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Anotar </a:t>
            </a:r>
            <a:r>
              <a:rPr lang="en-US" sz="2000" b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las necesidades de información</a:t>
            </a:r>
            <a:r>
              <a:rPr lang="en-US" sz="20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de cada grupo (listadas verticalmente con </a:t>
            </a:r>
            <a:r>
              <a:rPr lang="en-US" sz="2000" b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X</a:t>
            </a:r>
            <a:r>
              <a:rPr lang="en-US" sz="20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)</a:t>
            </a:r>
            <a:endParaRPr sz="2600">
              <a:solidFill>
                <a:srgbClr val="3F3F3F"/>
              </a:solidFill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en-US" sz="20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Anotar las opciones de </a:t>
            </a:r>
            <a:r>
              <a:rPr lang="en-US" sz="2000" b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Research4Life y recursos de Internet </a:t>
            </a:r>
            <a:r>
              <a:rPr lang="en-US" sz="20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(listar verticalmente con </a:t>
            </a:r>
            <a:r>
              <a:rPr lang="en-US" sz="2000" b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X</a:t>
            </a:r>
            <a:r>
              <a:rPr lang="en-US" sz="20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o escribir el término)</a:t>
            </a:r>
            <a:endParaRPr sz="200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44" name="Google Shape;144;g52fd89e579_0_0"/>
          <p:cNvCxnSpPr/>
          <p:nvPr/>
        </p:nvCxnSpPr>
        <p:spPr>
          <a:xfrm rot="10800000" flipH="1">
            <a:off x="4740812" y="2416055"/>
            <a:ext cx="1559976" cy="87994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45" name="Google Shape;145;g52fd89e579_0_0"/>
          <p:cNvCxnSpPr/>
          <p:nvPr/>
        </p:nvCxnSpPr>
        <p:spPr>
          <a:xfrm rot="10800000" flipH="1">
            <a:off x="5283125" y="2986089"/>
            <a:ext cx="1017663" cy="44643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46" name="Google Shape;146;g52fd89e579_0_0"/>
          <p:cNvCxnSpPr/>
          <p:nvPr/>
        </p:nvCxnSpPr>
        <p:spPr>
          <a:xfrm>
            <a:off x="4941630" y="4877411"/>
            <a:ext cx="1465850" cy="144754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pic>
        <p:nvPicPr>
          <p:cNvPr id="147" name="Google Shape;147;g52fd89e579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07480" y="1757362"/>
            <a:ext cx="5577828" cy="4772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4120</Words>
  <Application>Microsoft Office PowerPoint</Application>
  <PresentationFormat>Widescreen</PresentationFormat>
  <Paragraphs>279</Paragraphs>
  <Slides>41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Arial</vt:lpstr>
      <vt:lpstr>Calibri</vt:lpstr>
      <vt:lpstr>Open Sans</vt:lpstr>
      <vt:lpstr>Gill Sans</vt:lpstr>
      <vt:lpstr>Trebuchet MS</vt:lpstr>
      <vt:lpstr>Century Gothic</vt:lpstr>
      <vt:lpstr>Simple Light</vt:lpstr>
      <vt:lpstr>Promocionar Research4life y facilitar el desarrollo de capacidades</vt:lpstr>
      <vt:lpstr>Contenido</vt:lpstr>
      <vt:lpstr>Objetivos de aprendizaje</vt:lpstr>
      <vt:lpstr>Marketing para Research4Life  </vt:lpstr>
      <vt:lpstr>Marketing para Research4Life </vt:lpstr>
      <vt:lpstr>Reflexión</vt:lpstr>
      <vt:lpstr>Herramienta de plan de marketing de Research4Life</vt:lpstr>
      <vt:lpstr>Primera página de la herramienta del plan de marketing de Research4Life</vt:lpstr>
      <vt:lpstr>Ejemplo de la primera página completa del Plan de marketing para una facultad de enfermería </vt:lpstr>
      <vt:lpstr>Segunda página del Plan de marketing de Research4Life</vt:lpstr>
      <vt:lpstr>Tercera página del Plan de marketing de Research4Life</vt:lpstr>
      <vt:lpstr>Actividad grupal</vt:lpstr>
      <vt:lpstr>Capacitación de usuarios y talleres</vt:lpstr>
      <vt:lpstr>Ejemplos de cómo se deben desarrollar diferentes talleres para grupos únicos con requisitos específicos</vt:lpstr>
      <vt:lpstr>Herramienta de planificación de talleres Research4Life</vt:lpstr>
      <vt:lpstr>Herramienta de Planificación de talleres Research4Life</vt:lpstr>
      <vt:lpstr>Herramienta de Planificación de talleres Research4Life</vt:lpstr>
      <vt:lpstr>Herramienta de Planificación de talleres Research4Life</vt:lpstr>
      <vt:lpstr>Herramienta de Planificación de talleres Research4Life</vt:lpstr>
      <vt:lpstr>Actividad grupal</vt:lpstr>
      <vt:lpstr>Consejos para enseñar a adultos</vt:lpstr>
      <vt:lpstr>Enseñanza a adultos (continuación) </vt:lpstr>
      <vt:lpstr>Materiales de capacitación y promoción</vt:lpstr>
      <vt:lpstr>Acceso al material de capacitación,  promoción y marketing</vt:lpstr>
      <vt:lpstr>Portal de capacitación Research4Life</vt:lpstr>
      <vt:lpstr>Presentación de capacitaciones</vt:lpstr>
      <vt:lpstr>Materiales de promoción ymarketing</vt:lpstr>
      <vt:lpstr>Herramientas para instituciones inscritas</vt:lpstr>
      <vt:lpstr>Material promocional: GOALI</vt:lpstr>
      <vt:lpstr>Promocionar su biblioteca / “Promocionar el cambio” </vt:lpstr>
      <vt:lpstr>Las voces de Research4Life</vt:lpstr>
      <vt:lpstr>Redes sociales</vt:lpstr>
      <vt:lpstr>Para facilitadores</vt:lpstr>
      <vt:lpstr>Para personas individuales</vt:lpstr>
      <vt:lpstr>Discusión</vt:lpstr>
      <vt:lpstr>Síntesis</vt:lpstr>
      <vt:lpstr>Recursos adicionales</vt:lpstr>
      <vt:lpstr>Recursos adicionales para enseñar a adultos</vt:lpstr>
      <vt:lpstr>Recursos adicionales para enseñar a adultos</vt:lpstr>
      <vt:lpstr>Le invitamos a: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Promocionar Research4life y facilitar el desarrollo de capacidades</dc:title>
  <dc:creator>Marcia Mabhula</dc:creator>
  <cp:lastModifiedBy>Marcia Mabhula</cp:lastModifiedBy>
  <cp:revision>14</cp:revision>
  <dcterms:created xsi:type="dcterms:W3CDTF">2020-02-14T15:04:15Z</dcterms:created>
  <dcterms:modified xsi:type="dcterms:W3CDTF">2023-03-30T11:13:36Z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Research4Life.M1.Lesson1.1_Scientific landscape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8</vt:lpwstr>
  </property>
  <property fmtid="{D5CDD505-2E9C-101B-9397-08002B2CF9AE}" pid="5" name="ArticulateGUID">
    <vt:lpwstr>AF193177-A5EA-417B-B44D-B6C752AD856D</vt:lpwstr>
  </property>
  <property fmtid="{D5CDD505-2E9C-101B-9397-08002B2CF9AE}" pid="6" name="ArticulateProjectFull">
    <vt:lpwstr>D:\R4Life\F2F Materials\20200429_M5_L5.2EN.Training your audience on how to use Research4Life.ppta</vt:lpwstr>
  </property>
</Properties>
</file>