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Trebuchet MS" panose="020B0603020202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Pj/XY6QzXvQ4rl2WVKvPYMaa6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or Trillo" initials="" lastIdx="5" clrIdx="0"/>
  <p:cmAuthor id="1" name="Gaby Caro" initials="G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48" autoAdjust="0"/>
  </p:normalViewPr>
  <p:slideViewPr>
    <p:cSldViewPr snapToGrid="0">
      <p:cViewPr varScale="1">
        <p:scale>
          <a:sx n="70" d="100"/>
          <a:sy n="70" d="100"/>
        </p:scale>
        <p:origin x="1138"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81104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FF00"/>
              </a:highlight>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90000"/>
              </a:lnSpc>
              <a:spcBef>
                <a:spcPts val="0"/>
              </a:spcBef>
              <a:spcAft>
                <a:spcPts val="0"/>
              </a:spcAft>
              <a:buSzPts val="1400"/>
              <a:buChar char="●"/>
            </a:pPr>
            <a:r>
              <a:rPr lang="en-US" sz="1400" i="1" dirty="0">
                <a:solidFill>
                  <a:srgbClr val="3F3F3F"/>
                </a:solidFill>
                <a:latin typeface="Open Sans"/>
                <a:ea typeface="Open Sans"/>
                <a:cs typeface="Open Sans"/>
                <a:sym typeface="Open Sans"/>
              </a:rPr>
              <a:t>Mary </a:t>
            </a:r>
            <a:r>
              <a:rPr lang="en-US" sz="1400" i="1" dirty="0" err="1">
                <a:solidFill>
                  <a:srgbClr val="3F3F3F"/>
                </a:solidFill>
                <a:latin typeface="Open Sans"/>
                <a:ea typeface="Open Sans"/>
                <a:cs typeface="Open Sans"/>
                <a:sym typeface="Open Sans"/>
              </a:rPr>
              <a:t>Acanit</a:t>
            </a:r>
            <a:r>
              <a:rPr lang="en-US" sz="1400" dirty="0">
                <a:solidFill>
                  <a:srgbClr val="3F3F3F"/>
                </a:solidFill>
                <a:latin typeface="Open Sans"/>
                <a:ea typeface="Open Sans"/>
                <a:cs typeface="Open Sans"/>
                <a:sym typeface="Open Sans"/>
              </a:rPr>
              <a:t> (</a:t>
            </a:r>
            <a:r>
              <a:rPr lang="en-US" sz="1400" b="1" dirty="0">
                <a:solidFill>
                  <a:srgbClr val="3F3F3F"/>
                </a:solidFill>
                <a:latin typeface="Open Sans"/>
                <a:ea typeface="Open Sans"/>
                <a:cs typeface="Open Sans"/>
                <a:sym typeface="Open Sans"/>
              </a:rPr>
              <a:t>Uganda</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promocionó</a:t>
            </a:r>
            <a:r>
              <a:rPr lang="en-US" sz="1400" dirty="0">
                <a:solidFill>
                  <a:srgbClr val="3F3F3F"/>
                </a:solidFill>
                <a:latin typeface="Open Sans"/>
                <a:ea typeface="Open Sans"/>
                <a:cs typeface="Open Sans"/>
                <a:sym typeface="Open Sans"/>
              </a:rPr>
              <a:t> que la Universidad de </a:t>
            </a:r>
            <a:r>
              <a:rPr lang="en-US" sz="1400" b="1" dirty="0" err="1">
                <a:solidFill>
                  <a:srgbClr val="3F3F3F"/>
                </a:solidFill>
                <a:latin typeface="Open Sans"/>
                <a:ea typeface="Open Sans"/>
                <a:cs typeface="Open Sans"/>
                <a:sym typeface="Open Sans"/>
              </a:rPr>
              <a:t>Kyambogo</a:t>
            </a:r>
            <a:r>
              <a:rPr lang="en-US" sz="1400" dirty="0">
                <a:solidFill>
                  <a:srgbClr val="3F3F3F"/>
                </a:solidFill>
                <a:latin typeface="Open Sans"/>
                <a:ea typeface="Open Sans"/>
                <a:cs typeface="Open Sans"/>
                <a:sym typeface="Open Sans"/>
              </a:rPr>
              <a:t> se </a:t>
            </a:r>
            <a:r>
              <a:rPr lang="en-US" sz="1400" dirty="0" err="1">
                <a:solidFill>
                  <a:srgbClr val="3F3F3F"/>
                </a:solidFill>
                <a:latin typeface="Open Sans"/>
                <a:ea typeface="Open Sans"/>
                <a:cs typeface="Open Sans"/>
                <a:sym typeface="Open Sans"/>
              </a:rPr>
              <a:t>vincule</a:t>
            </a:r>
            <a:r>
              <a:rPr lang="en-US" sz="1400" dirty="0">
                <a:solidFill>
                  <a:srgbClr val="3F3F3F"/>
                </a:solidFill>
                <a:latin typeface="Open Sans"/>
                <a:ea typeface="Open Sans"/>
                <a:cs typeface="Open Sans"/>
                <a:sym typeface="Open Sans"/>
              </a:rPr>
              <a:t> con la Red de </a:t>
            </a:r>
            <a:r>
              <a:rPr lang="en-US" sz="1400" dirty="0" err="1">
                <a:solidFill>
                  <a:srgbClr val="3F3F3F"/>
                </a:solidFill>
                <a:latin typeface="Open Sans"/>
                <a:ea typeface="Open Sans"/>
                <a:cs typeface="Open Sans"/>
                <a:sym typeface="Open Sans"/>
              </a:rPr>
              <a:t>Investigación</a:t>
            </a:r>
            <a:r>
              <a:rPr lang="en-US" sz="1400" dirty="0">
                <a:solidFill>
                  <a:srgbClr val="3F3F3F"/>
                </a:solidFill>
                <a:latin typeface="Open Sans"/>
                <a:ea typeface="Open Sans"/>
                <a:cs typeface="Open Sans"/>
                <a:sym typeface="Open Sans"/>
              </a:rPr>
              <a:t> y </a:t>
            </a:r>
            <a:r>
              <a:rPr lang="en-US" sz="1400" dirty="0" err="1">
                <a:solidFill>
                  <a:srgbClr val="3F3F3F"/>
                </a:solidFill>
                <a:latin typeface="Open Sans"/>
                <a:ea typeface="Open Sans"/>
                <a:cs typeface="Open Sans"/>
                <a:sym typeface="Open Sans"/>
              </a:rPr>
              <a:t>Educación</a:t>
            </a:r>
            <a:r>
              <a:rPr lang="en-US" sz="1400" dirty="0">
                <a:solidFill>
                  <a:srgbClr val="3F3F3F"/>
                </a:solidFill>
                <a:latin typeface="Open Sans"/>
                <a:ea typeface="Open Sans"/>
                <a:cs typeface="Open Sans"/>
                <a:sym typeface="Open Sans"/>
              </a:rPr>
              <a:t> para Uganda (RENU), </a:t>
            </a:r>
            <a:r>
              <a:rPr lang="en-US" sz="1400" dirty="0" err="1">
                <a:solidFill>
                  <a:srgbClr val="3F3F3F"/>
                </a:solidFill>
                <a:latin typeface="Open Sans"/>
                <a:ea typeface="Open Sans"/>
                <a:cs typeface="Open Sans"/>
                <a:sym typeface="Open Sans"/>
              </a:rPr>
              <a:t>cuyo</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objetivo</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es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conectar</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todas</a:t>
            </a:r>
            <a:r>
              <a:rPr lang="en-US" sz="1400" dirty="0">
                <a:solidFill>
                  <a:srgbClr val="3F3F3F"/>
                </a:solidFill>
                <a:latin typeface="Open Sans"/>
                <a:ea typeface="Open Sans"/>
                <a:cs typeface="Open Sans"/>
                <a:sym typeface="Open Sans"/>
              </a:rPr>
              <a:t> las </a:t>
            </a:r>
            <a:r>
              <a:rPr lang="en-US" sz="1400" dirty="0" err="1">
                <a:solidFill>
                  <a:srgbClr val="3F3F3F"/>
                </a:solidFill>
                <a:latin typeface="Open Sans"/>
                <a:ea typeface="Open Sans"/>
                <a:cs typeface="Open Sans"/>
                <a:sym typeface="Open Sans"/>
              </a:rPr>
              <a:t>universidades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facultades</a:t>
            </a:r>
            <a:r>
              <a:rPr lang="en-US" sz="1400" dirty="0">
                <a:solidFill>
                  <a:srgbClr val="3F3F3F"/>
                </a:solidFill>
                <a:latin typeface="Open Sans"/>
                <a:ea typeface="Open Sans"/>
                <a:cs typeface="Open Sans"/>
                <a:sym typeface="Open Sans"/>
              </a:rPr>
              <a:t> e </a:t>
            </a:r>
            <a:r>
              <a:rPr lang="en-US" sz="1400" dirty="0" err="1">
                <a:solidFill>
                  <a:srgbClr val="3F3F3F"/>
                </a:solidFill>
                <a:latin typeface="Open Sans"/>
                <a:ea typeface="Open Sans"/>
                <a:cs typeface="Open Sans"/>
                <a:sym typeface="Open Sans"/>
              </a:rPr>
              <a:t>instituciones</a:t>
            </a:r>
            <a:r>
              <a:rPr lang="en-US" sz="1400" dirty="0">
                <a:solidFill>
                  <a:srgbClr val="3F3F3F"/>
                </a:solidFill>
                <a:latin typeface="Open Sans"/>
                <a:ea typeface="Open Sans"/>
                <a:cs typeface="Open Sans"/>
                <a:sym typeface="Open Sans"/>
              </a:rPr>
              <a:t> de </a:t>
            </a:r>
            <a:r>
              <a:rPr lang="en-US" sz="1400" dirty="0" err="1">
                <a:solidFill>
                  <a:srgbClr val="3F3F3F"/>
                </a:solidFill>
                <a:latin typeface="Open Sans"/>
                <a:ea typeface="Open Sans"/>
                <a:cs typeface="Open Sans"/>
                <a:sym typeface="Open Sans"/>
              </a:rPr>
              <a:t>investigación</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en</a:t>
            </a:r>
            <a:r>
              <a:rPr lang="en-US" sz="1400" dirty="0">
                <a:solidFill>
                  <a:srgbClr val="3F3F3F"/>
                </a:solidFill>
                <a:latin typeface="Open Sans"/>
                <a:ea typeface="Open Sans"/>
                <a:cs typeface="Open Sans"/>
                <a:sym typeface="Open Sans"/>
              </a:rPr>
              <a:t> Uganda a </a:t>
            </a:r>
            <a:r>
              <a:rPr lang="en-US" sz="1400" dirty="0" err="1">
                <a:solidFill>
                  <a:srgbClr val="3F3F3F"/>
                </a:solidFill>
                <a:latin typeface="Open Sans"/>
                <a:ea typeface="Open Sans"/>
                <a:cs typeface="Open Sans"/>
                <a:sym typeface="Open Sans"/>
              </a:rPr>
              <a:t>través</a:t>
            </a:r>
            <a:r>
              <a:rPr lang="en-US" sz="1400" dirty="0">
                <a:solidFill>
                  <a:srgbClr val="3F3F3F"/>
                </a:solidFill>
                <a:latin typeface="Open Sans"/>
                <a:ea typeface="Open Sans"/>
                <a:cs typeface="Open Sans"/>
                <a:sym typeface="Open Sans"/>
              </a:rPr>
              <a:t> de </a:t>
            </a:r>
            <a:r>
              <a:rPr lang="en-US" sz="1400" dirty="0" err="1">
                <a:solidFill>
                  <a:srgbClr val="3F3F3F"/>
                </a:solidFill>
                <a:latin typeface="Open Sans"/>
                <a:ea typeface="Open Sans"/>
                <a:cs typeface="Open Sans"/>
                <a:sym typeface="Open Sans"/>
              </a:rPr>
              <a:t>una</a:t>
            </a:r>
            <a:r>
              <a:rPr lang="en-US" sz="1400" dirty="0">
                <a:solidFill>
                  <a:srgbClr val="3F3F3F"/>
                </a:solidFill>
                <a:latin typeface="Open Sans"/>
                <a:ea typeface="Open Sans"/>
                <a:cs typeface="Open Sans"/>
                <a:sym typeface="Open Sans"/>
              </a:rPr>
              <a:t> red </a:t>
            </a:r>
            <a:r>
              <a:rPr lang="en-US" sz="1400" dirty="0" err="1">
                <a:solidFill>
                  <a:srgbClr val="3F3F3F"/>
                </a:solidFill>
                <a:latin typeface="Open Sans"/>
                <a:ea typeface="Open Sans"/>
                <a:cs typeface="Open Sans"/>
                <a:sym typeface="Open Sans"/>
              </a:rPr>
              <a:t>troncal</a:t>
            </a:r>
            <a:r>
              <a:rPr lang="en-US" sz="1400" dirty="0">
                <a:solidFill>
                  <a:srgbClr val="3F3F3F"/>
                </a:solidFill>
                <a:latin typeface="Open Sans"/>
                <a:ea typeface="Open Sans"/>
                <a:cs typeface="Open Sans"/>
                <a:sym typeface="Open Sans"/>
              </a:rPr>
              <a:t> de </a:t>
            </a:r>
            <a:r>
              <a:rPr lang="en-US" sz="1400" dirty="0" err="1">
                <a:solidFill>
                  <a:srgbClr val="3F3F3F"/>
                </a:solidFill>
                <a:latin typeface="Open Sans"/>
                <a:ea typeface="Open Sans"/>
                <a:cs typeface="Open Sans"/>
                <a:sym typeface="Open Sans"/>
              </a:rPr>
              <a:t>alta</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velocidad</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asequible</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en</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todo</a:t>
            </a:r>
            <a:r>
              <a:rPr lang="en-US" sz="1400" dirty="0">
                <a:solidFill>
                  <a:srgbClr val="3F3F3F"/>
                </a:solidFill>
                <a:latin typeface="Open Sans"/>
                <a:ea typeface="Open Sans"/>
                <a:cs typeface="Open Sans"/>
                <a:sym typeface="Open Sans"/>
              </a:rPr>
              <a:t> el </a:t>
            </a:r>
            <a:r>
              <a:rPr lang="en-US" sz="1400" dirty="0" err="1">
                <a:solidFill>
                  <a:srgbClr val="3F3F3F"/>
                </a:solidFill>
                <a:latin typeface="Open Sans"/>
                <a:ea typeface="Open Sans"/>
                <a:cs typeface="Open Sans"/>
                <a:sym typeface="Open Sans"/>
              </a:rPr>
              <a:t>país</a:t>
            </a:r>
            <a:r>
              <a:rPr lang="en-US" sz="1400" dirty="0">
                <a:solidFill>
                  <a:srgbClr val="3F3F3F"/>
                </a:solidFill>
                <a:latin typeface="Open Sans"/>
                <a:ea typeface="Open Sans"/>
                <a:cs typeface="Open Sans"/>
                <a:sym typeface="Open Sans"/>
              </a:rPr>
              <a:t> a </a:t>
            </a:r>
            <a:r>
              <a:rPr lang="en-US" sz="1400" dirty="0" err="1">
                <a:solidFill>
                  <a:srgbClr val="3F3F3F"/>
                </a:solidFill>
                <a:latin typeface="Open Sans"/>
                <a:ea typeface="Open Sans"/>
                <a:cs typeface="Open Sans"/>
                <a:sym typeface="Open Sans"/>
              </a:rPr>
              <a:t>precios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más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económicos</a:t>
            </a:r>
            <a:r>
              <a:rPr lang="en-US" sz="1400" dirty="0">
                <a:solidFill>
                  <a:srgbClr val="3F3F3F"/>
                </a:solidFill>
                <a:latin typeface="Open Sans"/>
                <a:ea typeface="Open Sans"/>
                <a:cs typeface="Open Sans"/>
                <a:sym typeface="Open Sans"/>
              </a:rPr>
              <a:t> y </a:t>
            </a:r>
            <a:r>
              <a:rPr lang="en-US" sz="1400" dirty="0" err="1">
                <a:solidFill>
                  <a:srgbClr val="3F3F3F"/>
                </a:solidFill>
                <a:latin typeface="Open Sans"/>
                <a:ea typeface="Open Sans"/>
                <a:cs typeface="Open Sans"/>
                <a:sym typeface="Open Sans"/>
              </a:rPr>
              <a:t>conseguir</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acceso</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más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rápido</a:t>
            </a:r>
            <a:r>
              <a:rPr lang="en-US" sz="1400" dirty="0">
                <a:solidFill>
                  <a:srgbClr val="3F3F3F"/>
                </a:solidFill>
                <a:latin typeface="Open Sans"/>
                <a:ea typeface="Open Sans"/>
                <a:cs typeface="Open Sans"/>
                <a:sym typeface="Open Sans"/>
              </a:rPr>
              <a:t> a </a:t>
            </a:r>
            <a:r>
              <a:rPr lang="en-US" sz="1400" dirty="0" err="1">
                <a:solidFill>
                  <a:srgbClr val="3F3F3F"/>
                </a:solidFill>
                <a:latin typeface="Open Sans"/>
                <a:ea typeface="Open Sans"/>
                <a:cs typeface="Open Sans"/>
                <a:sym typeface="Open Sans"/>
              </a:rPr>
              <a:t>los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recursos</a:t>
            </a:r>
            <a:r>
              <a:rPr lang="en-US" sz="1400" dirty="0">
                <a:solidFill>
                  <a:srgbClr val="3F3F3F"/>
                </a:solidFill>
                <a:latin typeface="Open Sans"/>
                <a:ea typeface="Open Sans"/>
                <a:cs typeface="Open Sans"/>
                <a:sym typeface="Open Sans"/>
              </a:rPr>
              <a:t> de </a:t>
            </a:r>
            <a:r>
              <a:rPr lang="en-US" sz="1400" dirty="0" err="1">
                <a:solidFill>
                  <a:srgbClr val="3F3F3F"/>
                </a:solidFill>
                <a:latin typeface="Open Sans"/>
                <a:ea typeface="Open Sans"/>
                <a:cs typeface="Open Sans"/>
                <a:sym typeface="Open Sans"/>
              </a:rPr>
              <a:t>investigación</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globales</a:t>
            </a:r>
            <a:r>
              <a:rPr lang="en-US" sz="1400" dirty="0">
                <a:solidFill>
                  <a:srgbClr val="3F3F3F"/>
                </a:solidFill>
                <a:latin typeface="Open Sans"/>
                <a:ea typeface="Open Sans"/>
                <a:cs typeface="Open Sans"/>
                <a:sym typeface="Open Sans"/>
              </a:rPr>
              <a:t>.  </a:t>
            </a:r>
            <a:endParaRPr dirty="0"/>
          </a:p>
          <a:p>
            <a:pPr marL="457200" lvl="0" indent="-317500" algn="l" rtl="0">
              <a:lnSpc>
                <a:spcPct val="90000"/>
              </a:lnSpc>
              <a:spcBef>
                <a:spcPts val="0"/>
              </a:spcBef>
              <a:spcAft>
                <a:spcPts val="0"/>
              </a:spcAft>
              <a:buClr>
                <a:srgbClr val="FF0000"/>
              </a:buClr>
              <a:buSzPts val="1400"/>
              <a:buFont typeface="Open Sans"/>
              <a:buChar char="●"/>
            </a:pPr>
            <a:r>
              <a:rPr lang="en-US" sz="1400" i="1" dirty="0" err="1">
                <a:solidFill>
                  <a:srgbClr val="FF0000"/>
                </a:solidFill>
                <a:latin typeface="Open Sans"/>
                <a:ea typeface="Open Sans"/>
                <a:cs typeface="Open Sans"/>
                <a:sym typeface="Open Sans"/>
              </a:rPr>
              <a:t>Mulugeta</a:t>
            </a:r>
            <a:r>
              <a:rPr lang="en-US" sz="1400" i="1" dirty="0">
                <a:solidFill>
                  <a:srgbClr val="FF0000"/>
                </a:solidFill>
                <a:latin typeface="Open Sans"/>
                <a:ea typeface="Open Sans"/>
                <a:cs typeface="Open Sans"/>
                <a:sym typeface="Open Sans"/>
              </a:rPr>
              <a:t> </a:t>
            </a:r>
            <a:r>
              <a:rPr lang="en-US" sz="1400" i="1" dirty="0" err="1">
                <a:solidFill>
                  <a:srgbClr val="FF0000"/>
                </a:solidFill>
                <a:latin typeface="Open Sans"/>
                <a:ea typeface="Open Sans"/>
                <a:cs typeface="Open Sans"/>
                <a:sym typeface="Open Sans"/>
              </a:rPr>
              <a:t>Bayisa</a:t>
            </a:r>
            <a:r>
              <a:rPr lang="en-US" sz="1400" dirty="0">
                <a:solidFill>
                  <a:srgbClr val="FF0000"/>
                </a:solidFill>
                <a:latin typeface="Open Sans"/>
                <a:ea typeface="Open Sans"/>
                <a:cs typeface="Open Sans"/>
                <a:sym typeface="Open Sans"/>
              </a:rPr>
              <a:t> (</a:t>
            </a:r>
            <a:r>
              <a:rPr lang="en-US" sz="1400" b="1" dirty="0" err="1">
                <a:solidFill>
                  <a:srgbClr val="FF0000"/>
                </a:solidFill>
                <a:latin typeface="Open Sans"/>
                <a:ea typeface="Open Sans"/>
                <a:cs typeface="Open Sans"/>
                <a:sym typeface="Open Sans"/>
              </a:rPr>
              <a:t>Etiopía</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fisioterapista</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en</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ejercicio</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enseña</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fisioterapia</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en</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pregrado</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en</a:t>
            </a:r>
            <a:r>
              <a:rPr lang="en-US" sz="1400" dirty="0">
                <a:solidFill>
                  <a:srgbClr val="FF0000"/>
                </a:solidFill>
                <a:latin typeface="Open Sans"/>
                <a:ea typeface="Open Sans"/>
                <a:cs typeface="Open Sans"/>
                <a:sym typeface="Open Sans"/>
              </a:rPr>
              <a:t> la Universidad de Gondar y describe </a:t>
            </a:r>
            <a:r>
              <a:rPr lang="en-US" sz="1400" dirty="0" err="1">
                <a:solidFill>
                  <a:srgbClr val="FF0000"/>
                </a:solidFill>
                <a:latin typeface="Open Sans"/>
                <a:ea typeface="Open Sans"/>
                <a:cs typeface="Open Sans"/>
                <a:sym typeface="Open Sans"/>
              </a:rPr>
              <a:t>cómo</a:t>
            </a:r>
            <a:r>
              <a:rPr lang="en-US" sz="1400" dirty="0">
                <a:solidFill>
                  <a:srgbClr val="FF0000"/>
                </a:solidFill>
                <a:latin typeface="Open Sans"/>
                <a:ea typeface="Open Sans"/>
                <a:cs typeface="Open Sans"/>
                <a:sym typeface="Open Sans"/>
              </a:rPr>
              <a:t> el </a:t>
            </a:r>
            <a:r>
              <a:rPr lang="en-US" sz="1400" dirty="0" err="1">
                <a:solidFill>
                  <a:srgbClr val="FF0000"/>
                </a:solidFill>
                <a:latin typeface="Open Sans"/>
                <a:ea typeface="Open Sans"/>
                <a:cs typeface="Open Sans"/>
                <a:sym typeface="Open Sans"/>
              </a:rPr>
              <a:t>acceso</a:t>
            </a:r>
            <a:r>
              <a:rPr lang="en-US" sz="1400" dirty="0">
                <a:solidFill>
                  <a:srgbClr val="FF0000"/>
                </a:solidFill>
                <a:latin typeface="Open Sans"/>
                <a:ea typeface="Open Sans"/>
                <a:cs typeface="Open Sans"/>
                <a:sym typeface="Open Sans"/>
              </a:rPr>
              <a:t> a Hinari y </a:t>
            </a:r>
            <a:r>
              <a:rPr lang="en-US" sz="1400" dirty="0" err="1">
                <a:solidFill>
                  <a:srgbClr val="FF0000"/>
                </a:solidFill>
                <a:latin typeface="Open Sans"/>
                <a:ea typeface="Open Sans"/>
                <a:cs typeface="Open Sans"/>
                <a:sym typeface="Open Sans"/>
              </a:rPr>
              <a:t>su</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información</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en</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salud</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basada</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en</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evidencia</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transformó</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su</a:t>
            </a:r>
            <a:r>
              <a:rPr lang="en-US" sz="1400" dirty="0">
                <a:solidFill>
                  <a:srgbClr val="FF0000"/>
                </a:solidFill>
                <a:latin typeface="Open Sans"/>
                <a:ea typeface="Open Sans"/>
                <a:cs typeface="Open Sans"/>
                <a:sym typeface="Open Sans"/>
              </a:rPr>
              <a:t> </a:t>
            </a:r>
            <a:r>
              <a:rPr lang="en-US" sz="1400" dirty="0" err="1">
                <a:solidFill>
                  <a:srgbClr val="FF0000"/>
                </a:solidFill>
                <a:latin typeface="Open Sans"/>
                <a:ea typeface="Open Sans"/>
                <a:cs typeface="Open Sans"/>
                <a:sym typeface="Open Sans"/>
              </a:rPr>
              <a:t>vida</a:t>
            </a:r>
            <a:r>
              <a:rPr lang="en-US" sz="1400" dirty="0">
                <a:solidFill>
                  <a:srgbClr val="FF0000"/>
                </a:solidFill>
                <a:latin typeface="Open Sans"/>
                <a:ea typeface="Open Sans"/>
                <a:cs typeface="Open Sans"/>
                <a:sym typeface="Open Sans"/>
              </a:rPr>
              <a:t>. </a:t>
            </a:r>
            <a:endParaRPr dirty="0"/>
          </a:p>
          <a:p>
            <a:pPr marL="457200" lvl="0" indent="-317500" algn="l" rtl="0">
              <a:lnSpc>
                <a:spcPct val="90000"/>
              </a:lnSpc>
              <a:spcBef>
                <a:spcPts val="0"/>
              </a:spcBef>
              <a:spcAft>
                <a:spcPts val="0"/>
              </a:spcAft>
              <a:buClr>
                <a:srgbClr val="3F3F3F"/>
              </a:buClr>
              <a:buSzPts val="1400"/>
              <a:buFont typeface="Open Sans"/>
              <a:buChar char="●"/>
            </a:pPr>
            <a:r>
              <a:rPr lang="en-US" sz="1400" i="1" dirty="0">
                <a:solidFill>
                  <a:srgbClr val="3F3F3F"/>
                </a:solidFill>
                <a:latin typeface="Open Sans"/>
                <a:ea typeface="Open Sans"/>
                <a:cs typeface="Open Sans"/>
                <a:sym typeface="Open Sans"/>
              </a:rPr>
              <a:t>Alice </a:t>
            </a:r>
            <a:r>
              <a:rPr lang="en-US" sz="1400" i="1" dirty="0" err="1">
                <a:solidFill>
                  <a:srgbClr val="3F3F3F"/>
                </a:solidFill>
                <a:latin typeface="Open Sans"/>
                <a:ea typeface="Open Sans"/>
                <a:cs typeface="Open Sans"/>
                <a:sym typeface="Open Sans"/>
              </a:rPr>
              <a:t>Matimba’s</a:t>
            </a:r>
            <a:r>
              <a:rPr lang="en-US" sz="1400" i="1" dirty="0">
                <a:solidFill>
                  <a:srgbClr val="3F3F3F"/>
                </a:solidFill>
                <a:latin typeface="Open Sans"/>
                <a:ea typeface="Open Sans"/>
                <a:cs typeface="Open Sans"/>
                <a:sym typeface="Open Sans"/>
              </a:rPr>
              <a:t> </a:t>
            </a:r>
            <a:r>
              <a:rPr lang="en-US" sz="1400" dirty="0">
                <a:solidFill>
                  <a:srgbClr val="3F3F3F"/>
                </a:solidFill>
                <a:latin typeface="Open Sans"/>
                <a:ea typeface="Open Sans"/>
                <a:cs typeface="Open Sans"/>
                <a:sym typeface="Open Sans"/>
              </a:rPr>
              <a:t>(</a:t>
            </a:r>
            <a:r>
              <a:rPr lang="en-US" sz="1400" b="1" dirty="0" err="1">
                <a:solidFill>
                  <a:srgbClr val="3F3F3F"/>
                </a:solidFill>
                <a:latin typeface="Open Sans"/>
                <a:ea typeface="Open Sans"/>
                <a:cs typeface="Open Sans"/>
                <a:sym typeface="Open Sans"/>
              </a:rPr>
              <a:t>Zimbabue</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promocionó</a:t>
            </a:r>
            <a:r>
              <a:rPr lang="en-US" sz="1400" dirty="0">
                <a:solidFill>
                  <a:srgbClr val="3F3F3F"/>
                </a:solidFill>
                <a:latin typeface="Open Sans"/>
                <a:ea typeface="Open Sans"/>
                <a:cs typeface="Open Sans"/>
                <a:sym typeface="Open Sans"/>
              </a:rPr>
              <a:t> con </a:t>
            </a:r>
            <a:r>
              <a:rPr lang="en-US" sz="1400" dirty="0" err="1">
                <a:solidFill>
                  <a:srgbClr val="3F3F3F"/>
                </a:solidFill>
                <a:latin typeface="Open Sans"/>
                <a:ea typeface="Open Sans"/>
                <a:cs typeface="Open Sans"/>
                <a:sym typeface="Open Sans"/>
              </a:rPr>
              <a:t>éxito</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por</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una</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política</a:t>
            </a:r>
            <a:r>
              <a:rPr lang="en-US" sz="1400" dirty="0">
                <a:solidFill>
                  <a:srgbClr val="3F3F3F"/>
                </a:solidFill>
                <a:latin typeface="Open Sans"/>
                <a:ea typeface="Open Sans"/>
                <a:cs typeface="Open Sans"/>
                <a:sym typeface="Open Sans"/>
              </a:rPr>
              <a:t> de </a:t>
            </a:r>
            <a:r>
              <a:rPr lang="en-US" sz="1400" dirty="0" err="1">
                <a:solidFill>
                  <a:srgbClr val="3F3F3F"/>
                </a:solidFill>
                <a:latin typeface="Open Sans"/>
                <a:ea typeface="Open Sans"/>
                <a:cs typeface="Open Sans"/>
                <a:sym typeface="Open Sans"/>
              </a:rPr>
              <a:t>salud</a:t>
            </a:r>
            <a:r>
              <a:rPr lang="en-US" sz="1400" dirty="0">
                <a:solidFill>
                  <a:srgbClr val="3F3F3F"/>
                </a:solidFill>
                <a:latin typeface="Open Sans"/>
                <a:ea typeface="Open Sans"/>
                <a:cs typeface="Open Sans"/>
                <a:sym typeface="Open Sans"/>
              </a:rPr>
              <a:t> que ha </a:t>
            </a:r>
            <a:r>
              <a:rPr lang="en-US" sz="1400" dirty="0" err="1">
                <a:solidFill>
                  <a:srgbClr val="3F3F3F"/>
                </a:solidFill>
                <a:latin typeface="Open Sans"/>
                <a:ea typeface="Open Sans"/>
                <a:cs typeface="Open Sans"/>
                <a:sym typeface="Open Sans"/>
              </a:rPr>
              <a:t>transformado</a:t>
            </a:r>
            <a:r>
              <a:rPr lang="en-US" sz="1400" dirty="0">
                <a:solidFill>
                  <a:srgbClr val="3F3F3F"/>
                </a:solidFill>
                <a:latin typeface="Open Sans"/>
                <a:ea typeface="Open Sans"/>
                <a:cs typeface="Open Sans"/>
                <a:sym typeface="Open Sans"/>
              </a:rPr>
              <a:t> la </a:t>
            </a:r>
            <a:r>
              <a:rPr lang="en-US" sz="1400" dirty="0" err="1">
                <a:solidFill>
                  <a:srgbClr val="3F3F3F"/>
                </a:solidFill>
                <a:latin typeface="Open Sans"/>
                <a:ea typeface="Open Sans"/>
                <a:cs typeface="Open Sans"/>
                <a:sym typeface="Open Sans"/>
              </a:rPr>
              <a:t>atención</a:t>
            </a:r>
            <a:r>
              <a:rPr lang="en-US" sz="1400" dirty="0">
                <a:solidFill>
                  <a:srgbClr val="3F3F3F"/>
                </a:solidFill>
                <a:latin typeface="Open Sans"/>
                <a:ea typeface="Open Sans"/>
                <a:cs typeface="Open Sans"/>
                <a:sym typeface="Open Sans"/>
              </a:rPr>
              <a:t> y el </a:t>
            </a:r>
            <a:r>
              <a:rPr lang="en-US" sz="1400" dirty="0" err="1">
                <a:solidFill>
                  <a:srgbClr val="3F3F3F"/>
                </a:solidFill>
                <a:latin typeface="Open Sans"/>
                <a:ea typeface="Open Sans"/>
                <a:cs typeface="Open Sans"/>
                <a:sym typeface="Open Sans"/>
              </a:rPr>
              <a:t>tratamiento</a:t>
            </a:r>
            <a:r>
              <a:rPr lang="en-US" sz="1400" dirty="0">
                <a:solidFill>
                  <a:srgbClr val="3F3F3F"/>
                </a:solidFill>
                <a:latin typeface="Open Sans"/>
                <a:ea typeface="Open Sans"/>
                <a:cs typeface="Open Sans"/>
                <a:sym typeface="Open Sans"/>
              </a:rPr>
              <a:t> de </a:t>
            </a:r>
            <a:r>
              <a:rPr lang="en-US" sz="1400" dirty="0" err="1">
                <a:solidFill>
                  <a:srgbClr val="3F3F3F"/>
                </a:solidFill>
                <a:latin typeface="Open Sans"/>
                <a:ea typeface="Open Sans"/>
                <a:cs typeface="Open Sans"/>
                <a:sym typeface="Open Sans"/>
              </a:rPr>
              <a:t>los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pacientes</a:t>
            </a:r>
            <a:r>
              <a:rPr lang="en-US" sz="1400" dirty="0">
                <a:solidFill>
                  <a:srgbClr val="3F3F3F"/>
                </a:solidFill>
                <a:latin typeface="Open Sans"/>
                <a:ea typeface="Open Sans"/>
                <a:cs typeface="Open Sans"/>
                <a:sym typeface="Open Sans"/>
              </a:rPr>
              <a:t> con </a:t>
            </a:r>
            <a:r>
              <a:rPr lang="en-US" sz="1400" dirty="0" err="1">
                <a:solidFill>
                  <a:srgbClr val="3F3F3F"/>
                </a:solidFill>
                <a:latin typeface="Open Sans"/>
                <a:ea typeface="Open Sans"/>
                <a:cs typeface="Open Sans"/>
                <a:sym typeface="Open Sans"/>
              </a:rPr>
              <a:t>retinopatía</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diabética</a:t>
            </a:r>
            <a:r>
              <a:rPr lang="en-US" sz="1400" dirty="0">
                <a:solidFill>
                  <a:srgbClr val="3F3F3F"/>
                </a:solidFill>
                <a:latin typeface="Open Sans"/>
                <a:ea typeface="Open Sans"/>
                <a:cs typeface="Open Sans"/>
                <a:sym typeface="Open Sans"/>
              </a:rPr>
              <a:t> y </a:t>
            </a:r>
            <a:r>
              <a:rPr lang="en-US" sz="1400" dirty="0" err="1">
                <a:solidFill>
                  <a:srgbClr val="3F3F3F"/>
                </a:solidFill>
                <a:latin typeface="Open Sans"/>
                <a:ea typeface="Open Sans"/>
                <a:cs typeface="Open Sans"/>
                <a:sym typeface="Open Sans"/>
              </a:rPr>
              <a:t>otras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complicaciones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oculares</a:t>
            </a:r>
            <a:r>
              <a:rPr lang="en-US" sz="1400" dirty="0">
                <a:solidFill>
                  <a:srgbClr val="3F3F3F"/>
                </a:solidFill>
                <a:latin typeface="Open Sans"/>
                <a:ea typeface="Open Sans"/>
                <a:cs typeface="Open Sans"/>
                <a:sym typeface="Open Sans"/>
              </a:rPr>
              <a:t>.</a:t>
            </a:r>
            <a:endParaRPr dirty="0"/>
          </a:p>
          <a:p>
            <a:pPr marL="457200" lvl="0" indent="-317500" algn="l" rtl="0">
              <a:lnSpc>
                <a:spcPct val="90000"/>
              </a:lnSpc>
              <a:spcBef>
                <a:spcPts val="0"/>
              </a:spcBef>
              <a:spcAft>
                <a:spcPts val="0"/>
              </a:spcAft>
              <a:buClr>
                <a:srgbClr val="3F3F3F"/>
              </a:buClr>
              <a:buSzPts val="1400"/>
              <a:buFont typeface="Open Sans"/>
              <a:buChar char="●"/>
            </a:pPr>
            <a:r>
              <a:rPr lang="en-US" sz="1400" i="1" dirty="0" err="1">
                <a:solidFill>
                  <a:srgbClr val="3F3F3F"/>
                </a:solidFill>
                <a:latin typeface="Open Sans"/>
                <a:ea typeface="Open Sans"/>
                <a:cs typeface="Open Sans"/>
                <a:sym typeface="Open Sans"/>
              </a:rPr>
              <a:t>Lui</a:t>
            </a:r>
            <a:r>
              <a:rPr lang="en-US" sz="1400" i="1" dirty="0">
                <a:solidFill>
                  <a:srgbClr val="3F3F3F"/>
                </a:solidFill>
                <a:latin typeface="Open Sans"/>
                <a:ea typeface="Open Sans"/>
                <a:cs typeface="Open Sans"/>
                <a:sym typeface="Open Sans"/>
              </a:rPr>
              <a:t> Philip Kame </a:t>
            </a:r>
            <a:r>
              <a:rPr lang="en-US" sz="1400" dirty="0">
                <a:solidFill>
                  <a:srgbClr val="3F3F3F"/>
                </a:solidFill>
                <a:latin typeface="Open Sans"/>
                <a:ea typeface="Open Sans"/>
                <a:cs typeface="Open Sans"/>
                <a:sym typeface="Open Sans"/>
              </a:rPr>
              <a:t>(</a:t>
            </a:r>
            <a:r>
              <a:rPr lang="en-US" sz="1400" b="1" dirty="0">
                <a:solidFill>
                  <a:srgbClr val="3F3F3F"/>
                </a:solidFill>
                <a:latin typeface="Open Sans"/>
                <a:ea typeface="Open Sans"/>
                <a:cs typeface="Open Sans"/>
                <a:sym typeface="Open Sans"/>
              </a:rPr>
              <a:t>Papua Nueva Guinea</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bibliotecario</a:t>
            </a:r>
            <a:r>
              <a:rPr lang="en-US" sz="1400" dirty="0">
                <a:solidFill>
                  <a:srgbClr val="3F3F3F"/>
                </a:solidFill>
                <a:latin typeface="Open Sans"/>
                <a:ea typeface="Open Sans"/>
                <a:cs typeface="Open Sans"/>
                <a:sym typeface="Open Sans"/>
              </a:rPr>
              <a:t> de </a:t>
            </a:r>
            <a:r>
              <a:rPr lang="en-US" sz="1400" dirty="0" err="1">
                <a:solidFill>
                  <a:srgbClr val="3F3F3F"/>
                </a:solidFill>
                <a:latin typeface="Open Sans"/>
                <a:ea typeface="Open Sans"/>
                <a:cs typeface="Open Sans"/>
                <a:sym typeface="Open Sans"/>
              </a:rPr>
              <a:t>servicios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técnicos</a:t>
            </a:r>
            <a:r>
              <a:rPr lang="en-US" sz="1400" dirty="0">
                <a:solidFill>
                  <a:srgbClr val="3F3F3F"/>
                </a:solidFill>
                <a:latin typeface="Open Sans"/>
                <a:ea typeface="Open Sans"/>
                <a:cs typeface="Open Sans"/>
                <a:sym typeface="Open Sans"/>
              </a:rPr>
              <a:t> de la Universidad de </a:t>
            </a:r>
            <a:r>
              <a:rPr lang="en-US" sz="1400" dirty="0" err="1">
                <a:solidFill>
                  <a:srgbClr val="3F3F3F"/>
                </a:solidFill>
                <a:latin typeface="Open Sans"/>
                <a:ea typeface="Open Sans"/>
                <a:cs typeface="Open Sans"/>
                <a:sym typeface="Open Sans"/>
              </a:rPr>
              <a:t>Recursos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Naturales</a:t>
            </a:r>
            <a:r>
              <a:rPr lang="en-US" sz="1400" dirty="0">
                <a:solidFill>
                  <a:srgbClr val="3F3F3F"/>
                </a:solidFill>
                <a:latin typeface="Open Sans"/>
                <a:ea typeface="Open Sans"/>
                <a:cs typeface="Open Sans"/>
                <a:sym typeface="Open Sans"/>
              </a:rPr>
              <a:t> y Medio </a:t>
            </a:r>
            <a:r>
              <a:rPr lang="en-US" sz="1400" dirty="0" err="1">
                <a:solidFill>
                  <a:srgbClr val="3F3F3F"/>
                </a:solidFill>
                <a:latin typeface="Open Sans"/>
                <a:ea typeface="Open Sans"/>
                <a:cs typeface="Open Sans"/>
                <a:sym typeface="Open Sans"/>
              </a:rPr>
              <a:t>Ambiente</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en</a:t>
            </a:r>
            <a:r>
              <a:rPr lang="en-US" sz="1400" dirty="0">
                <a:solidFill>
                  <a:srgbClr val="3F3F3F"/>
                </a:solidFill>
                <a:latin typeface="Open Sans"/>
                <a:ea typeface="Open Sans"/>
                <a:cs typeface="Open Sans"/>
                <a:sym typeface="Open Sans"/>
              </a:rPr>
              <a:t> Port Moresby, Papua Nueva Guinea, </a:t>
            </a:r>
            <a:r>
              <a:rPr lang="en-US" sz="1400" dirty="0" err="1">
                <a:solidFill>
                  <a:srgbClr val="3F3F3F"/>
                </a:solidFill>
                <a:latin typeface="Open Sans"/>
                <a:ea typeface="Open Sans"/>
                <a:cs typeface="Open Sans"/>
                <a:sym typeface="Open Sans"/>
              </a:rPr>
              <a:t>desarrolló</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él</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mismo</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una</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solución</a:t>
            </a:r>
            <a:r>
              <a:rPr lang="en-US" sz="1400" dirty="0">
                <a:solidFill>
                  <a:srgbClr val="3F3F3F"/>
                </a:solidFill>
                <a:latin typeface="Open Sans"/>
                <a:ea typeface="Open Sans"/>
                <a:cs typeface="Open Sans"/>
                <a:sym typeface="Open Sans"/>
              </a:rPr>
              <a:t>: un </a:t>
            </a:r>
            <a:r>
              <a:rPr lang="en-US" sz="1400" dirty="0" err="1">
                <a:solidFill>
                  <a:srgbClr val="3F3F3F"/>
                </a:solidFill>
                <a:latin typeface="Open Sans"/>
                <a:ea typeface="Open Sans"/>
                <a:cs typeface="Open Sans"/>
                <a:sym typeface="Open Sans"/>
              </a:rPr>
              <a:t>sistema</a:t>
            </a:r>
            <a:r>
              <a:rPr lang="en-US" sz="1400" dirty="0">
                <a:solidFill>
                  <a:srgbClr val="3F3F3F"/>
                </a:solidFill>
                <a:latin typeface="Open Sans"/>
                <a:ea typeface="Open Sans"/>
                <a:cs typeface="Open Sans"/>
                <a:sym typeface="Open Sans"/>
              </a:rPr>
              <a:t> de red mini-TIC que </a:t>
            </a:r>
            <a:r>
              <a:rPr lang="en-US" sz="1400" dirty="0" err="1">
                <a:solidFill>
                  <a:srgbClr val="3F3F3F"/>
                </a:solidFill>
                <a:latin typeface="Open Sans"/>
                <a:ea typeface="Open Sans"/>
                <a:cs typeface="Open Sans"/>
                <a:sym typeface="Open Sans"/>
              </a:rPr>
              <a:t>brinda</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servicios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en</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línea</a:t>
            </a:r>
            <a:r>
              <a:rPr lang="en-US" sz="1400" dirty="0">
                <a:solidFill>
                  <a:srgbClr val="3F3F3F"/>
                </a:solidFill>
                <a:latin typeface="Open Sans"/>
                <a:ea typeface="Open Sans"/>
                <a:cs typeface="Open Sans"/>
                <a:sym typeface="Open Sans"/>
              </a:rPr>
              <a:t> para que la </a:t>
            </a:r>
            <a:r>
              <a:rPr lang="en-US" sz="1400" dirty="0" err="1">
                <a:solidFill>
                  <a:srgbClr val="3F3F3F"/>
                </a:solidFill>
                <a:latin typeface="Open Sans"/>
                <a:ea typeface="Open Sans"/>
                <a:cs typeface="Open Sans"/>
                <a:sym typeface="Open Sans"/>
              </a:rPr>
              <a:t>biblioteca</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complemente</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sus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servicios</a:t>
            </a:r>
            <a:r>
              <a:rPr lang="en-US" sz="1400" dirty="0">
                <a:solidFill>
                  <a:srgbClr val="3F3F3F"/>
                </a:solidFill>
                <a:latin typeface="Open Sans"/>
                <a:ea typeface="Open Sans"/>
                <a:cs typeface="Open Sans"/>
                <a:sym typeface="Open Sans"/>
              </a:rPr>
              <a:t> </a:t>
            </a:r>
            <a:r>
              <a:rPr lang="en-US" sz="1400" dirty="0" err="1">
                <a:solidFill>
                  <a:srgbClr val="3F3F3F"/>
                </a:solidFill>
                <a:latin typeface="Open Sans"/>
                <a:ea typeface="Open Sans"/>
                <a:cs typeface="Open Sans"/>
                <a:sym typeface="Open Sans"/>
              </a:rPr>
              <a:t>tradicionales</a:t>
            </a:r>
            <a:r>
              <a:rPr lang="en-US" sz="1400" dirty="0">
                <a:solidFill>
                  <a:srgbClr val="3F3F3F"/>
                </a:solidFill>
                <a:latin typeface="Open Sans"/>
                <a:ea typeface="Open Sans"/>
                <a:cs typeface="Open Sans"/>
                <a:sym typeface="Open Sans"/>
              </a:rPr>
              <a:t> de </a:t>
            </a:r>
            <a:r>
              <a:rPr lang="en-US" sz="1400" dirty="0" err="1">
                <a:solidFill>
                  <a:srgbClr val="3F3F3F"/>
                </a:solidFill>
                <a:latin typeface="Open Sans"/>
                <a:ea typeface="Open Sans"/>
                <a:cs typeface="Open Sans"/>
                <a:sym typeface="Open Sans"/>
              </a:rPr>
              <a:t>atención</a:t>
            </a:r>
            <a:r>
              <a:rPr lang="en-US" sz="1400" dirty="0">
                <a:solidFill>
                  <a:srgbClr val="3F3F3F"/>
                </a:solidFill>
                <a:latin typeface="Open Sans"/>
                <a:ea typeface="Open Sans"/>
                <a:cs typeface="Open Sans"/>
                <a:sym typeface="Open Sans"/>
              </a:rPr>
              <a:t> al </a:t>
            </a:r>
            <a:r>
              <a:rPr lang="en-US" sz="1400" dirty="0" err="1">
                <a:solidFill>
                  <a:srgbClr val="3F3F3F"/>
                </a:solidFill>
                <a:latin typeface="Open Sans"/>
                <a:ea typeface="Open Sans"/>
                <a:cs typeface="Open Sans"/>
                <a:sym typeface="Open Sans"/>
              </a:rPr>
              <a:t>público</a:t>
            </a:r>
            <a:endParaRPr sz="1400" dirty="0">
              <a:solidFill>
                <a:srgbClr val="3F3F3F"/>
              </a:solidFill>
              <a:latin typeface="Open Sans"/>
              <a:ea typeface="Open Sans"/>
              <a:cs typeface="Open Sans"/>
              <a:sym typeface="Open Sans"/>
            </a:endParaRPr>
          </a:p>
          <a:p>
            <a:pPr marL="457200" lvl="0"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Instructions for inserting a new video: </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Click on old video and press delete on your keyboard</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On the top ribbon, click “Insert”</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Click “Video” on the drop-down menu</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Click the top tab “By URL” </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Copy and paste the URL of the </a:t>
            </a:r>
            <a:r>
              <a:rPr lang="en-US" sz="1400" dirty="0" err="1">
                <a:solidFill>
                  <a:srgbClr val="FF0000"/>
                </a:solidFill>
                <a:latin typeface="Open Sans"/>
                <a:ea typeface="Open Sans"/>
                <a:cs typeface="Open Sans"/>
                <a:sym typeface="Open Sans"/>
              </a:rPr>
              <a:t>Youtube</a:t>
            </a:r>
            <a:r>
              <a:rPr lang="en-US" sz="1400" dirty="0">
                <a:solidFill>
                  <a:srgbClr val="FF0000"/>
                </a:solidFill>
                <a:latin typeface="Open Sans"/>
                <a:ea typeface="Open Sans"/>
                <a:cs typeface="Open Sans"/>
                <a:sym typeface="Open Sans"/>
              </a:rPr>
              <a:t> video you would like to insert </a:t>
            </a:r>
            <a:endParaRPr sz="1400" dirty="0">
              <a:solidFill>
                <a:srgbClr val="FF0000"/>
              </a:solidFill>
              <a:latin typeface="Open Sans"/>
              <a:ea typeface="Open Sans"/>
              <a:cs typeface="Open Sans"/>
              <a:sym typeface="Open Sans"/>
            </a:endParaRPr>
          </a:p>
        </p:txBody>
      </p:sp>
      <p:sp>
        <p:nvSpPr>
          <p:cNvPr id="165" name="Google Shape;1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El Kit de herramientas de promoción de Research4Life presenta varios pasos para desarrollar una estrategia de promoción exitosa y estructurada que se centra específicamente en los bibliotecarios de los países en desarrollo.</a:t>
            </a:r>
            <a:endParaRPr/>
          </a:p>
          <a:p>
            <a:pPr marL="0" lvl="0" indent="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El material práctico facilita la implementación de actividades que pueden ayudar a obtener apoyo para fomentar el uso de los programas de Research4Life: Hinari, AGORA, OARE, ARDI y GOALI</a:t>
            </a:r>
            <a:endParaRPr/>
          </a:p>
        </p:txBody>
      </p:sp>
      <p:sp>
        <p:nvSpPr>
          <p:cNvPr id="174" name="Google Shape;17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b="0"/>
              <a:t>Pregunta a la audiencia: </a:t>
            </a:r>
            <a:endParaRPr/>
          </a:p>
          <a:p>
            <a:pPr marL="0" lvl="0" indent="0" algn="l" rtl="0">
              <a:lnSpc>
                <a:spcPct val="100000"/>
              </a:lnSpc>
              <a:spcBef>
                <a:spcPts val="0"/>
              </a:spcBef>
              <a:spcAft>
                <a:spcPts val="0"/>
              </a:spcAft>
              <a:buSzPts val="1400"/>
              <a:buFont typeface="Arial"/>
              <a:buNone/>
            </a:pPr>
            <a:r>
              <a:rPr lang="en-US" b="0"/>
              <a:t>¿Cuántas de estas actividades ha desarrollado? </a:t>
            </a:r>
            <a:endParaRPr/>
          </a:p>
          <a:p>
            <a:pPr marL="0" lvl="0" indent="0" algn="l" rtl="0">
              <a:lnSpc>
                <a:spcPct val="100000"/>
              </a:lnSpc>
              <a:spcBef>
                <a:spcPts val="0"/>
              </a:spcBef>
              <a:spcAft>
                <a:spcPts val="0"/>
              </a:spcAft>
              <a:buSzPts val="1400"/>
              <a:buFont typeface="Arial"/>
              <a:buNone/>
            </a:pPr>
            <a:r>
              <a:rPr lang="en-US" b="0"/>
              <a:t>¿Algunas de estas ideas son nuevas para usted?</a:t>
            </a:r>
            <a:endParaRPr b="0"/>
          </a:p>
        </p:txBody>
      </p:sp>
      <p:sp>
        <p:nvSpPr>
          <p:cNvPr id="185" name="Google Shape;18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rgbClr val="FF0000"/>
              </a:buClr>
              <a:buSzPts val="1400"/>
              <a:buNone/>
            </a:pPr>
            <a:r>
              <a:rPr lang="en-US">
                <a:solidFill>
                  <a:srgbClr val="FF0000"/>
                </a:solidFill>
              </a:rPr>
              <a:t>Actividad de auto-reflexión: 3 mins </a:t>
            </a:r>
            <a:endParaRPr>
              <a:solidFill>
                <a:srgbClr val="FF0000"/>
              </a:solidFill>
            </a:endParaRPr>
          </a:p>
        </p:txBody>
      </p:sp>
      <p:sp>
        <p:nvSpPr>
          <p:cNvPr id="196" name="Google Shape;1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04" name="Google Shape;20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11" name="Google Shape;21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Actividad en grupos pequeños: 5 mins</a:t>
            </a:r>
            <a:endParaRPr>
              <a:solidFill>
                <a:srgbClr val="FF0000"/>
              </a:solidFill>
            </a:endParaRPr>
          </a:p>
          <a:p>
            <a:pPr marL="457200" lvl="0" indent="-317500" algn="l" rtl="0">
              <a:lnSpc>
                <a:spcPct val="100000"/>
              </a:lnSpc>
              <a:spcBef>
                <a:spcPts val="0"/>
              </a:spcBef>
              <a:spcAft>
                <a:spcPts val="0"/>
              </a:spcAft>
              <a:buClr>
                <a:srgbClr val="FF0000"/>
              </a:buClr>
              <a:buSzPts val="1400"/>
              <a:buChar char="●"/>
            </a:pPr>
            <a:r>
              <a:rPr lang="en-US">
                <a:solidFill>
                  <a:srgbClr val="FF0000"/>
                </a:solidFill>
              </a:rPr>
              <a:t>Los grupos se preseleccionan en función al escenario potencial (diapositiva 14) y que se ajuste mejor a su situación actual. </a:t>
            </a:r>
            <a:endParaRPr/>
          </a:p>
          <a:p>
            <a:pPr marL="457200" lvl="0" indent="-317500" algn="l" rtl="0">
              <a:lnSpc>
                <a:spcPct val="100000"/>
              </a:lnSpc>
              <a:spcBef>
                <a:spcPts val="0"/>
              </a:spcBef>
              <a:spcAft>
                <a:spcPts val="0"/>
              </a:spcAft>
              <a:buClr>
                <a:srgbClr val="FF0000"/>
              </a:buClr>
              <a:buSzPts val="1400"/>
              <a:buChar char="●"/>
            </a:pPr>
            <a:r>
              <a:rPr lang="en-US">
                <a:solidFill>
                  <a:srgbClr val="FF0000"/>
                </a:solidFill>
              </a:rPr>
              <a:t>Animar a los grupos a utilizar “Papelógrafo” durante las sesiones de grupo para tomar notas</a:t>
            </a:r>
            <a:endParaRPr>
              <a:solidFill>
                <a:srgbClr val="FF0000"/>
              </a:solidFill>
            </a:endParaRPr>
          </a:p>
          <a:p>
            <a:pPr marL="457200" lvl="0" indent="-317500" algn="l" rtl="0">
              <a:lnSpc>
                <a:spcPct val="100000"/>
              </a:lnSpc>
              <a:spcBef>
                <a:spcPts val="0"/>
              </a:spcBef>
              <a:spcAft>
                <a:spcPts val="0"/>
              </a:spcAft>
              <a:buClr>
                <a:srgbClr val="FF0000"/>
              </a:buClr>
              <a:buSzPts val="1400"/>
              <a:buChar char="●"/>
            </a:pPr>
            <a:r>
              <a:rPr lang="en-US">
                <a:solidFill>
                  <a:srgbClr val="FF0000"/>
                </a:solidFill>
              </a:rPr>
              <a:t>Pedir a cada grupo que seleccione un líder que recopile los correos electrónicos del grupo, guardará los papelógrafos de cada sesión y las compartirá por correo electrónico al resto de participantes al final de la sesión</a:t>
            </a:r>
            <a:endParaRPr>
              <a:solidFill>
                <a:srgbClr val="FF0000"/>
              </a:solidFill>
            </a:endParaRPr>
          </a:p>
        </p:txBody>
      </p:sp>
      <p:sp>
        <p:nvSpPr>
          <p:cNvPr id="221" name="Google Shape;22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err="1"/>
              <a:t>Recuerde</a:t>
            </a:r>
            <a:r>
              <a:rPr lang="en-US" dirty="0"/>
              <a:t> que las </a:t>
            </a:r>
            <a:r>
              <a:rPr lang="en-US" dirty="0" err="1"/>
              <a:t>metas</a:t>
            </a:r>
            <a:r>
              <a:rPr lang="en-US" dirty="0"/>
              <a:t> se </a:t>
            </a:r>
            <a:r>
              <a:rPr lang="en-US" dirty="0" err="1"/>
              <a:t>pueden</a:t>
            </a:r>
            <a:r>
              <a:rPr lang="en-US" dirty="0"/>
              <a:t> </a:t>
            </a:r>
            <a:r>
              <a:rPr lang="en-US" dirty="0" err="1"/>
              <a:t>definir</a:t>
            </a:r>
            <a:r>
              <a:rPr lang="en-US" dirty="0"/>
              <a:t> </a:t>
            </a:r>
            <a:r>
              <a:rPr lang="en-US" dirty="0" err="1"/>
              <a:t>como</a:t>
            </a:r>
            <a:r>
              <a:rPr lang="en-US" dirty="0"/>
              <a:t> </a:t>
            </a:r>
            <a:r>
              <a:rPr lang="en-US" dirty="0" err="1"/>
              <a:t>encabezados</a:t>
            </a:r>
            <a:r>
              <a:rPr lang="en-US" dirty="0"/>
              <a:t> de </a:t>
            </a:r>
            <a:r>
              <a:rPr lang="en-US" dirty="0" err="1"/>
              <a:t>los</a:t>
            </a:r>
            <a:r>
              <a:rPr lang="en-US" dirty="0"/>
              <a:t> </a:t>
            </a:r>
            <a:r>
              <a:rPr lang="en-US" dirty="0" err="1"/>
              <a:t>objetivos</a:t>
            </a:r>
            <a:r>
              <a:rPr lang="en-US" dirty="0"/>
              <a:t>. </a:t>
            </a:r>
            <a:r>
              <a:rPr lang="en-US" dirty="0" err="1"/>
              <a:t>En</a:t>
            </a:r>
            <a:r>
              <a:rPr lang="en-US" dirty="0"/>
              <a:t> </a:t>
            </a:r>
            <a:r>
              <a:rPr lang="en-US" dirty="0" err="1"/>
              <a:t>otras</a:t>
            </a:r>
            <a:r>
              <a:rPr lang="en-US" dirty="0"/>
              <a:t> palabras, </a:t>
            </a:r>
            <a:r>
              <a:rPr lang="en-US" dirty="0" err="1"/>
              <a:t>una</a:t>
            </a:r>
            <a:r>
              <a:rPr lang="en-US" dirty="0"/>
              <a:t> meta </a:t>
            </a:r>
            <a:r>
              <a:rPr lang="en-US" dirty="0" err="1"/>
              <a:t>es</a:t>
            </a:r>
            <a:r>
              <a:rPr lang="en-US" dirty="0"/>
              <a:t> </a:t>
            </a:r>
            <a:r>
              <a:rPr lang="en-US" dirty="0" err="1"/>
              <a:t>más</a:t>
            </a:r>
            <a:r>
              <a:rPr lang="en-US" dirty="0"/>
              <a:t> general, </a:t>
            </a:r>
            <a:r>
              <a:rPr lang="en-US" dirty="0" err="1"/>
              <a:t>mientras</a:t>
            </a:r>
            <a:r>
              <a:rPr lang="en-US" dirty="0"/>
              <a:t> que </a:t>
            </a:r>
            <a:r>
              <a:rPr lang="en-US" dirty="0" err="1"/>
              <a:t>los</a:t>
            </a:r>
            <a:r>
              <a:rPr lang="en-US" dirty="0"/>
              <a:t> </a:t>
            </a:r>
            <a:r>
              <a:rPr lang="en-US" dirty="0" err="1"/>
              <a:t>objetivos</a:t>
            </a:r>
            <a:r>
              <a:rPr lang="en-US" dirty="0"/>
              <a:t> son </a:t>
            </a:r>
            <a:r>
              <a:rPr lang="en-US" dirty="0" err="1"/>
              <a:t>más</a:t>
            </a:r>
            <a:r>
              <a:rPr lang="en-US" dirty="0"/>
              <a:t> </a:t>
            </a:r>
            <a:r>
              <a:rPr lang="en-US" dirty="0" err="1"/>
              <a:t>específicos</a:t>
            </a:r>
            <a:r>
              <a:rPr lang="en-US" dirty="0"/>
              <a:t> y </a:t>
            </a:r>
            <a:r>
              <a:rPr lang="en-US" dirty="0" err="1"/>
              <a:t>están</a:t>
            </a:r>
            <a:r>
              <a:rPr lang="en-US" dirty="0"/>
              <a:t> </a:t>
            </a:r>
            <a:r>
              <a:rPr lang="en-US" dirty="0" err="1"/>
              <a:t>relacionados</a:t>
            </a:r>
            <a:r>
              <a:rPr lang="en-US" dirty="0"/>
              <a:t> con </a:t>
            </a:r>
            <a:r>
              <a:rPr lang="en-US" dirty="0" err="1"/>
              <a:t>una</a:t>
            </a:r>
            <a:r>
              <a:rPr lang="en-US" dirty="0"/>
              <a:t> meta.</a:t>
            </a:r>
            <a:endParaRPr dirty="0"/>
          </a:p>
          <a:p>
            <a:pPr marL="0" lvl="0" indent="0" algn="l" rtl="0">
              <a:lnSpc>
                <a:spcPct val="100000"/>
              </a:lnSpc>
              <a:spcBef>
                <a:spcPts val="0"/>
              </a:spcBef>
              <a:spcAft>
                <a:spcPts val="0"/>
              </a:spcAft>
              <a:buSzPts val="1400"/>
              <a:buFont typeface="Arial"/>
              <a:buNone/>
            </a:pPr>
            <a:endParaRPr dirty="0"/>
          </a:p>
          <a:p>
            <a:pPr marL="0" lvl="0" indent="0" algn="l" rtl="0">
              <a:lnSpc>
                <a:spcPct val="100000"/>
              </a:lnSpc>
              <a:spcBef>
                <a:spcPts val="0"/>
              </a:spcBef>
              <a:spcAft>
                <a:spcPts val="0"/>
              </a:spcAft>
              <a:buSzPts val="1400"/>
              <a:buFont typeface="Arial"/>
              <a:buNone/>
            </a:pPr>
            <a:r>
              <a:rPr lang="en-US" dirty="0" err="1"/>
              <a:t>Aquí</a:t>
            </a:r>
            <a:r>
              <a:rPr lang="en-US" dirty="0"/>
              <a:t> </a:t>
            </a:r>
            <a:r>
              <a:rPr lang="en-US" dirty="0" err="1"/>
              <a:t>listamos</a:t>
            </a:r>
            <a:r>
              <a:rPr lang="en-US" dirty="0"/>
              <a:t> </a:t>
            </a:r>
            <a:r>
              <a:rPr lang="en-US" dirty="0" err="1"/>
              <a:t>unos</a:t>
            </a:r>
            <a:r>
              <a:rPr lang="en-US" dirty="0"/>
              <a:t> </a:t>
            </a:r>
            <a:r>
              <a:rPr lang="en-US" dirty="0" err="1"/>
              <a:t>ejemplos</a:t>
            </a:r>
            <a:r>
              <a:rPr lang="en-US" dirty="0"/>
              <a:t>:</a:t>
            </a:r>
            <a:endParaRPr dirty="0"/>
          </a:p>
          <a:p>
            <a:pPr marL="171450" lvl="0" indent="-171450" algn="l" rtl="0">
              <a:lnSpc>
                <a:spcPct val="100000"/>
              </a:lnSpc>
              <a:spcBef>
                <a:spcPts val="0"/>
              </a:spcBef>
              <a:spcAft>
                <a:spcPts val="0"/>
              </a:spcAft>
              <a:buSzPts val="1400"/>
              <a:buFont typeface="Arial"/>
              <a:buChar char="•"/>
            </a:pPr>
            <a:r>
              <a:rPr lang="en-US" dirty="0" err="1"/>
              <a:t>Obtener</a:t>
            </a:r>
            <a:r>
              <a:rPr lang="en-US" dirty="0"/>
              <a:t> </a:t>
            </a:r>
            <a:r>
              <a:rPr lang="en-US" dirty="0" err="1"/>
              <a:t>fondos</a:t>
            </a:r>
            <a:r>
              <a:rPr lang="en-US" dirty="0"/>
              <a:t> para </a:t>
            </a:r>
            <a:r>
              <a:rPr lang="en-US" dirty="0" err="1"/>
              <a:t>pagar</a:t>
            </a:r>
            <a:r>
              <a:rPr lang="en-US" dirty="0"/>
              <a:t> la </a:t>
            </a:r>
            <a:r>
              <a:rPr lang="en-US" dirty="0" err="1"/>
              <a:t>tarifa</a:t>
            </a:r>
            <a:r>
              <a:rPr lang="en-US" dirty="0"/>
              <a:t> </a:t>
            </a:r>
            <a:r>
              <a:rPr lang="en-US" dirty="0" err="1"/>
              <a:t>anual</a:t>
            </a:r>
            <a:r>
              <a:rPr lang="en-US" dirty="0"/>
              <a:t> del </a:t>
            </a:r>
            <a:r>
              <a:rPr lang="en-US" dirty="0" err="1"/>
              <a:t>Grupo</a:t>
            </a:r>
            <a:r>
              <a:rPr lang="en-US" dirty="0"/>
              <a:t> B de Research4Life</a:t>
            </a:r>
            <a:endParaRPr dirty="0"/>
          </a:p>
          <a:p>
            <a:pPr marL="171450" lvl="0" indent="-171450" algn="l" rtl="0">
              <a:lnSpc>
                <a:spcPct val="100000"/>
              </a:lnSpc>
              <a:spcBef>
                <a:spcPts val="0"/>
              </a:spcBef>
              <a:spcAft>
                <a:spcPts val="0"/>
              </a:spcAft>
              <a:buSzPts val="1400"/>
              <a:buFont typeface="Arial"/>
              <a:buChar char="•"/>
            </a:pPr>
            <a:r>
              <a:rPr lang="en-US" dirty="0" err="1"/>
              <a:t>Promover</a:t>
            </a:r>
            <a:r>
              <a:rPr lang="en-US" dirty="0"/>
              <a:t> </a:t>
            </a:r>
            <a:r>
              <a:rPr lang="en-US" dirty="0" err="1"/>
              <a:t>los</a:t>
            </a:r>
            <a:r>
              <a:rPr lang="en-US" dirty="0"/>
              <a:t> </a:t>
            </a:r>
            <a:r>
              <a:rPr lang="en-US" dirty="0" err="1"/>
              <a:t>recursos</a:t>
            </a:r>
            <a:r>
              <a:rPr lang="en-US" dirty="0"/>
              <a:t> que </a:t>
            </a:r>
            <a:r>
              <a:rPr lang="en-US" dirty="0" err="1"/>
              <a:t>ofrece</a:t>
            </a:r>
            <a:r>
              <a:rPr lang="en-US" dirty="0"/>
              <a:t> la </a:t>
            </a:r>
            <a:r>
              <a:rPr lang="en-US" dirty="0" err="1"/>
              <a:t>biblioteca</a:t>
            </a:r>
            <a:endParaRPr dirty="0"/>
          </a:p>
          <a:p>
            <a:pPr marL="171450" lvl="0" indent="-171450" algn="l" rtl="0">
              <a:lnSpc>
                <a:spcPct val="100000"/>
              </a:lnSpc>
              <a:spcBef>
                <a:spcPts val="0"/>
              </a:spcBef>
              <a:spcAft>
                <a:spcPts val="0"/>
              </a:spcAft>
              <a:buSzPts val="1400"/>
              <a:buFont typeface="Arial"/>
              <a:buChar char="•"/>
            </a:pPr>
            <a:r>
              <a:rPr lang="en-US" dirty="0" err="1"/>
              <a:t>Convencer</a:t>
            </a:r>
            <a:r>
              <a:rPr lang="en-US" dirty="0"/>
              <a:t> a la </a:t>
            </a:r>
            <a:r>
              <a:rPr lang="en-US" dirty="0" err="1"/>
              <a:t>gerencia</a:t>
            </a:r>
            <a:r>
              <a:rPr lang="en-US" dirty="0"/>
              <a:t> </a:t>
            </a:r>
            <a:r>
              <a:rPr lang="en-US" dirty="0" err="1"/>
              <a:t>institucional</a:t>
            </a:r>
            <a:r>
              <a:rPr lang="en-US" dirty="0"/>
              <a:t> de </a:t>
            </a:r>
            <a:r>
              <a:rPr lang="en-US" dirty="0" err="1"/>
              <a:t>invertir</a:t>
            </a:r>
            <a:r>
              <a:rPr lang="en-US" dirty="0"/>
              <a:t> </a:t>
            </a:r>
            <a:r>
              <a:rPr lang="en-US" dirty="0" err="1"/>
              <a:t>en</a:t>
            </a:r>
            <a:r>
              <a:rPr lang="en-US" dirty="0"/>
              <a:t> </a:t>
            </a:r>
            <a:r>
              <a:rPr lang="en-US" dirty="0" err="1"/>
              <a:t>infraestructura</a:t>
            </a:r>
            <a:r>
              <a:rPr lang="en-US" dirty="0"/>
              <a:t> para la </a:t>
            </a:r>
            <a:r>
              <a:rPr lang="en-US" dirty="0" err="1"/>
              <a:t>biblioteca</a:t>
            </a:r>
            <a:r>
              <a:rPr lang="en-US" dirty="0"/>
              <a:t>.</a:t>
            </a:r>
            <a:endParaRPr dirty="0"/>
          </a:p>
          <a:p>
            <a:pPr marL="0" lvl="0" indent="0" algn="l" rtl="0">
              <a:lnSpc>
                <a:spcPct val="100000"/>
              </a:lnSpc>
              <a:spcBef>
                <a:spcPts val="0"/>
              </a:spcBef>
              <a:spcAft>
                <a:spcPts val="0"/>
              </a:spcAft>
              <a:buSzPts val="1400"/>
              <a:buFont typeface="Arial"/>
              <a:buNone/>
            </a:pPr>
            <a:endParaRPr dirty="0"/>
          </a:p>
          <a:p>
            <a:pPr marL="171450" lvl="0" indent="-82550" algn="l" rtl="0">
              <a:lnSpc>
                <a:spcPct val="100000"/>
              </a:lnSpc>
              <a:spcBef>
                <a:spcPts val="0"/>
              </a:spcBef>
              <a:spcAft>
                <a:spcPts val="0"/>
              </a:spcAft>
              <a:buSzPts val="1400"/>
              <a:buFont typeface="Arial"/>
              <a:buNone/>
            </a:pPr>
            <a:endParaRPr dirty="0"/>
          </a:p>
        </p:txBody>
      </p:sp>
      <p:sp>
        <p:nvSpPr>
          <p:cNvPr id="230" name="Google Shape;23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Actividad en pequeños grupos: 5-10 mins</a:t>
            </a:r>
            <a:endParaRPr>
              <a:solidFill>
                <a:srgbClr val="FF0000"/>
              </a:solidFill>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Listar las principales  </a:t>
            </a:r>
            <a:r>
              <a:rPr lang="en-US" sz="1200" b="1" i="0" u="none" strike="noStrike" cap="none">
                <a:solidFill>
                  <a:schemeClr val="dk1"/>
                </a:solidFill>
                <a:latin typeface="Calibri"/>
                <a:ea typeface="Calibri"/>
                <a:cs typeface="Calibri"/>
                <a:sym typeface="Calibri"/>
              </a:rPr>
              <a:t>meta(s) y objetivos</a:t>
            </a:r>
            <a:endParaRPr/>
          </a:p>
        </p:txBody>
      </p:sp>
      <p:sp>
        <p:nvSpPr>
          <p:cNvPr id="238" name="Google Shape;23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dirty="0"/>
              <a:t>Los </a:t>
            </a:r>
            <a:r>
              <a:rPr lang="en-US" dirty="0" err="1"/>
              <a:t>posibles</a:t>
            </a:r>
            <a:r>
              <a:rPr lang="en-US" dirty="0"/>
              <a:t> </a:t>
            </a:r>
            <a:r>
              <a:rPr lang="en-US" dirty="0" err="1"/>
              <a:t>grupos</a:t>
            </a:r>
            <a:r>
              <a:rPr lang="en-US" dirty="0"/>
              <a:t> de </a:t>
            </a:r>
            <a:r>
              <a:rPr lang="en-US" dirty="0" err="1"/>
              <a:t>usuarios</a:t>
            </a:r>
            <a:r>
              <a:rPr lang="en-US" dirty="0"/>
              <a:t> </a:t>
            </a:r>
            <a:r>
              <a:rPr lang="en-US" dirty="0" err="1"/>
              <a:t>incluyen</a:t>
            </a:r>
            <a:r>
              <a:rPr lang="en-US" dirty="0"/>
              <a:t>:</a:t>
            </a:r>
            <a:endParaRPr dirty="0"/>
          </a:p>
          <a:p>
            <a:pPr marL="171450" lvl="0" indent="-171450" algn="l" rtl="0">
              <a:lnSpc>
                <a:spcPct val="100000"/>
              </a:lnSpc>
              <a:spcBef>
                <a:spcPts val="0"/>
              </a:spcBef>
              <a:spcAft>
                <a:spcPts val="0"/>
              </a:spcAft>
              <a:buSzPts val="1400"/>
              <a:buFont typeface="Arial"/>
              <a:buChar char="•"/>
            </a:pPr>
            <a:r>
              <a:rPr lang="en-US" dirty="0" err="1"/>
              <a:t>Comunidades</a:t>
            </a:r>
            <a:r>
              <a:rPr lang="en-US" dirty="0"/>
              <a:t> </a:t>
            </a:r>
            <a:r>
              <a:rPr lang="en-US" dirty="0" err="1"/>
              <a:t>estudiantiles</a:t>
            </a:r>
            <a:r>
              <a:rPr lang="en-US" dirty="0"/>
              <a:t> de la </a:t>
            </a:r>
            <a:r>
              <a:rPr lang="en-US" dirty="0" err="1"/>
              <a:t>institución</a:t>
            </a:r>
            <a:r>
              <a:rPr lang="en-US" dirty="0"/>
              <a:t>: </a:t>
            </a:r>
            <a:r>
              <a:rPr lang="en-US" dirty="0" err="1"/>
              <a:t>pregrado</a:t>
            </a:r>
            <a:r>
              <a:rPr lang="en-US" dirty="0"/>
              <a:t>, </a:t>
            </a:r>
            <a:r>
              <a:rPr lang="en-US" dirty="0" err="1"/>
              <a:t>posgrado</a:t>
            </a:r>
            <a:r>
              <a:rPr lang="en-US" dirty="0"/>
              <a:t> o </a:t>
            </a:r>
            <a:r>
              <a:rPr lang="en-US" dirty="0" err="1"/>
              <a:t>disciplina</a:t>
            </a:r>
            <a:r>
              <a:rPr lang="en-US" dirty="0"/>
              <a:t>(s)</a:t>
            </a:r>
            <a:endParaRPr dirty="0"/>
          </a:p>
          <a:p>
            <a:pPr marL="171450" lvl="0" indent="-171450" algn="l" rtl="0">
              <a:lnSpc>
                <a:spcPct val="100000"/>
              </a:lnSpc>
              <a:spcBef>
                <a:spcPts val="0"/>
              </a:spcBef>
              <a:spcAft>
                <a:spcPts val="0"/>
              </a:spcAft>
              <a:buSzPts val="1400"/>
              <a:buFont typeface="Arial"/>
              <a:buChar char="•"/>
            </a:pPr>
            <a:r>
              <a:rPr lang="en-US" dirty="0" err="1"/>
              <a:t>Administración</a:t>
            </a:r>
            <a:r>
              <a:rPr lang="en-US" dirty="0"/>
              <a:t>/</a:t>
            </a:r>
            <a:r>
              <a:rPr lang="en-US" dirty="0" err="1"/>
              <a:t>Gerencia</a:t>
            </a:r>
            <a:r>
              <a:rPr lang="en-US" dirty="0"/>
              <a:t> de la </a:t>
            </a:r>
            <a:r>
              <a:rPr lang="en-US" dirty="0" err="1"/>
              <a:t>institución</a:t>
            </a:r>
            <a:endParaRPr dirty="0"/>
          </a:p>
          <a:p>
            <a:pPr marL="171450" lvl="0" indent="-171450" algn="l" rtl="0">
              <a:lnSpc>
                <a:spcPct val="100000"/>
              </a:lnSpc>
              <a:spcBef>
                <a:spcPts val="0"/>
              </a:spcBef>
              <a:spcAft>
                <a:spcPts val="0"/>
              </a:spcAft>
              <a:buSzPts val="1400"/>
              <a:buFont typeface="Arial"/>
              <a:buChar char="•"/>
            </a:pPr>
            <a:r>
              <a:rPr lang="en-US" dirty="0" err="1"/>
              <a:t>Formuladores</a:t>
            </a:r>
            <a:r>
              <a:rPr lang="en-US" dirty="0"/>
              <a:t> de </a:t>
            </a:r>
            <a:r>
              <a:rPr lang="en-US" dirty="0" err="1"/>
              <a:t>políticas</a:t>
            </a:r>
            <a:r>
              <a:rPr lang="en-US" dirty="0"/>
              <a:t> locales</a:t>
            </a:r>
            <a:endParaRPr dirty="0"/>
          </a:p>
          <a:p>
            <a:pPr marL="171450" lvl="0" indent="-171450" algn="l" rtl="0">
              <a:lnSpc>
                <a:spcPct val="100000"/>
              </a:lnSpc>
              <a:spcBef>
                <a:spcPts val="0"/>
              </a:spcBef>
              <a:spcAft>
                <a:spcPts val="0"/>
              </a:spcAft>
              <a:buSzPts val="1400"/>
              <a:buFont typeface="Arial"/>
              <a:buChar char="•"/>
            </a:pPr>
            <a:r>
              <a:rPr lang="en-US" dirty="0" err="1"/>
              <a:t>Organizaciones</a:t>
            </a:r>
            <a:r>
              <a:rPr lang="en-US" dirty="0"/>
              <a:t> </a:t>
            </a:r>
            <a:r>
              <a:rPr lang="en-US" dirty="0" err="1"/>
              <a:t>financiadoras</a:t>
            </a:r>
            <a:endParaRPr dirty="0"/>
          </a:p>
          <a:p>
            <a:pPr marL="171450" lvl="0" indent="-171450" algn="l" rtl="0">
              <a:lnSpc>
                <a:spcPct val="100000"/>
              </a:lnSpc>
              <a:spcBef>
                <a:spcPts val="0"/>
              </a:spcBef>
              <a:spcAft>
                <a:spcPts val="0"/>
              </a:spcAft>
              <a:buSzPts val="1400"/>
              <a:buFont typeface="Arial"/>
              <a:buChar char="•"/>
            </a:pPr>
            <a:r>
              <a:rPr lang="en-US" dirty="0" err="1"/>
              <a:t>Equipo</a:t>
            </a:r>
            <a:r>
              <a:rPr lang="en-US" dirty="0"/>
              <a:t> de Research4Life</a:t>
            </a:r>
            <a:endParaRPr dirty="0"/>
          </a:p>
          <a:p>
            <a:pPr marL="171450" lvl="0" indent="-82550" algn="l" rtl="0">
              <a:lnSpc>
                <a:spcPct val="100000"/>
              </a:lnSpc>
              <a:spcBef>
                <a:spcPts val="0"/>
              </a:spcBef>
              <a:spcAft>
                <a:spcPts val="0"/>
              </a:spcAft>
              <a:buSzPts val="1400"/>
              <a:buFont typeface="Arial"/>
              <a:buNone/>
            </a:pPr>
            <a:endParaRPr dirty="0"/>
          </a:p>
        </p:txBody>
      </p:sp>
      <p:sp>
        <p:nvSpPr>
          <p:cNvPr id="246" name="Google Shape;24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Nota de </a:t>
            </a:r>
            <a:r>
              <a:rPr lang="en-US" dirty="0" err="1"/>
              <a:t>traducción</a:t>
            </a:r>
            <a:r>
              <a:rPr lang="en-US" dirty="0"/>
              <a:t>: La palabra “advocacy” </a:t>
            </a:r>
            <a:r>
              <a:rPr lang="en-US" dirty="0" err="1"/>
              <a:t>como</a:t>
            </a:r>
            <a:r>
              <a:rPr lang="en-US" dirty="0"/>
              <a:t> </a:t>
            </a:r>
            <a:r>
              <a:rPr lang="en-US" dirty="0" err="1"/>
              <a:t>traducción</a:t>
            </a:r>
            <a:r>
              <a:rPr lang="en-US" dirty="0"/>
              <a:t> literal </a:t>
            </a:r>
            <a:r>
              <a:rPr lang="en-US" dirty="0" err="1"/>
              <a:t>es</a:t>
            </a:r>
            <a:r>
              <a:rPr lang="en-US" dirty="0"/>
              <a:t> </a:t>
            </a:r>
            <a:r>
              <a:rPr lang="en-US" b="1" dirty="0" err="1"/>
              <a:t>abogacía</a:t>
            </a:r>
            <a:r>
              <a:rPr lang="en-US" dirty="0"/>
              <a:t> (</a:t>
            </a:r>
            <a:r>
              <a:rPr lang="en-US" dirty="0" err="1"/>
              <a:t>como</a:t>
            </a:r>
            <a:r>
              <a:rPr lang="en-US" dirty="0"/>
              <a:t> </a:t>
            </a:r>
            <a:r>
              <a:rPr lang="en-US" dirty="0" err="1"/>
              <a:t>sustantivo</a:t>
            </a:r>
            <a:r>
              <a:rPr lang="en-US" dirty="0"/>
              <a:t>). </a:t>
            </a:r>
            <a:r>
              <a:rPr lang="en-US" dirty="0" err="1"/>
              <a:t>En</a:t>
            </a:r>
            <a:r>
              <a:rPr lang="en-US" dirty="0"/>
              <a:t> el </a:t>
            </a:r>
            <a:r>
              <a:rPr lang="en-US" dirty="0" err="1"/>
              <a:t>uso</a:t>
            </a:r>
            <a:r>
              <a:rPr lang="en-US" dirty="0"/>
              <a:t> </a:t>
            </a:r>
            <a:r>
              <a:rPr lang="en-US" dirty="0" err="1"/>
              <a:t>como</a:t>
            </a:r>
            <a:r>
              <a:rPr lang="en-US" dirty="0"/>
              <a:t> </a:t>
            </a:r>
            <a:r>
              <a:rPr lang="en-US" dirty="0" err="1"/>
              <a:t>verbo</a:t>
            </a:r>
            <a:r>
              <a:rPr lang="en-US" dirty="0"/>
              <a:t> se ha </a:t>
            </a:r>
            <a:r>
              <a:rPr lang="en-US" dirty="0" err="1"/>
              <a:t>utilizado</a:t>
            </a:r>
            <a:r>
              <a:rPr lang="en-US" dirty="0"/>
              <a:t> </a:t>
            </a:r>
            <a:r>
              <a:rPr lang="en-US" dirty="0" err="1"/>
              <a:t>mayormente</a:t>
            </a:r>
            <a:r>
              <a:rPr lang="en-US" dirty="0"/>
              <a:t> </a:t>
            </a:r>
            <a:r>
              <a:rPr lang="en-US" dirty="0" err="1"/>
              <a:t>como</a:t>
            </a:r>
            <a:r>
              <a:rPr lang="en-US" dirty="0"/>
              <a:t> </a:t>
            </a:r>
            <a:r>
              <a:rPr lang="en-US" b="1" dirty="0" err="1"/>
              <a:t>promoción</a:t>
            </a:r>
            <a:r>
              <a:rPr lang="en-US" dirty="0"/>
              <a:t>. </a:t>
            </a:r>
            <a:r>
              <a:rPr lang="en-US" dirty="0" err="1"/>
              <a:t>Es</a:t>
            </a:r>
            <a:r>
              <a:rPr lang="en-US" dirty="0"/>
              <a:t> </a:t>
            </a:r>
            <a:r>
              <a:rPr lang="en-US" dirty="0" err="1"/>
              <a:t>por</a:t>
            </a:r>
            <a:r>
              <a:rPr lang="en-US" dirty="0"/>
              <a:t> </a:t>
            </a:r>
            <a:r>
              <a:rPr lang="en-US" dirty="0" err="1"/>
              <a:t>eso</a:t>
            </a:r>
            <a:r>
              <a:rPr lang="en-US" dirty="0"/>
              <a:t> que a lo largo de </a:t>
            </a:r>
            <a:r>
              <a:rPr lang="en-US" dirty="0" err="1"/>
              <a:t>esta</a:t>
            </a:r>
            <a:r>
              <a:rPr lang="en-US" dirty="0"/>
              <a:t> </a:t>
            </a:r>
            <a:r>
              <a:rPr lang="en-US" dirty="0" err="1"/>
              <a:t>presentación</a:t>
            </a:r>
            <a:r>
              <a:rPr lang="en-US" baseline="0" dirty="0"/>
              <a:t> </a:t>
            </a:r>
            <a:r>
              <a:rPr lang="en-US" baseline="0" dirty="0" err="1"/>
              <a:t>encontrará</a:t>
            </a:r>
            <a:r>
              <a:rPr lang="en-US" dirty="0"/>
              <a:t> </a:t>
            </a:r>
            <a:r>
              <a:rPr lang="en-US" dirty="0" err="1"/>
              <a:t>ambas</a:t>
            </a:r>
            <a:r>
              <a:rPr lang="en-US" dirty="0"/>
              <a:t> palabras </a:t>
            </a:r>
            <a:r>
              <a:rPr lang="en-US" dirty="0" err="1"/>
              <a:t>utilizadas</a:t>
            </a:r>
            <a:r>
              <a:rPr lang="en-US" dirty="0"/>
              <a:t>. </a:t>
            </a:r>
            <a:endParaRPr dirty="0"/>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4" name="Google Shape;25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Actividad en pequeños grupos: 5 mins</a:t>
            </a:r>
            <a:endParaRPr>
              <a:solidFill>
                <a:srgbClr val="FF0000"/>
              </a:solidFill>
            </a:endParaRPr>
          </a:p>
        </p:txBody>
      </p:sp>
      <p:sp>
        <p:nvSpPr>
          <p:cNvPr id="261" name="Google Shape;26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0" name="Google Shape;27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7" name="Google Shape;27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rgbClr val="FF0000"/>
              </a:buClr>
              <a:buSzPts val="1400"/>
              <a:buNone/>
            </a:pPr>
            <a:r>
              <a:rPr lang="en-US">
                <a:solidFill>
                  <a:srgbClr val="FF0000"/>
                </a:solidFill>
              </a:rPr>
              <a:t>Actividad en pequeños grupos: 5-10 mins</a:t>
            </a:r>
            <a:endParaRPr>
              <a:solidFill>
                <a:srgbClr val="FF0000"/>
              </a:solidFill>
            </a:endParaRPr>
          </a:p>
        </p:txBody>
      </p:sp>
      <p:sp>
        <p:nvSpPr>
          <p:cNvPr id="284" name="Google Shape;28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rgbClr val="FF0000"/>
              </a:buClr>
              <a:buSzPts val="1400"/>
              <a:buNone/>
            </a:pPr>
            <a:r>
              <a:rPr lang="en-US">
                <a:solidFill>
                  <a:srgbClr val="FF0000"/>
                </a:solidFill>
                <a:latin typeface="Arial"/>
                <a:ea typeface="Arial"/>
                <a:cs typeface="Arial"/>
                <a:sym typeface="Arial"/>
              </a:rPr>
              <a:t>Si hay tiempo disponible, puede proponer una discusión de grupo de toda la clase. Pedir a la clase que comparta la información más útil que aprendieron durante el curso.</a:t>
            </a:r>
            <a:endParaRPr>
              <a:solidFill>
                <a:srgbClr val="FF0000"/>
              </a:solidFill>
              <a:latin typeface="Arial"/>
              <a:ea typeface="Arial"/>
              <a:cs typeface="Arial"/>
              <a:sym typeface="Arial"/>
            </a:endParaRPr>
          </a:p>
        </p:txBody>
      </p:sp>
      <p:sp>
        <p:nvSpPr>
          <p:cNvPr id="293" name="Google Shape;29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56" name="Google Shape;15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G8IXEn7xOPE" TargetMode="External"/><Relationship Id="rId7" Type="http://schemas.openxmlformats.org/officeDocument/2006/relationships/hyperlink" Target="https://www.youtube.com/channel/UCMEkCLsuajg3lyZM9gLfKC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www.youtube.com/watch?v=sTW0EGjNCR0"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la.org/advocacy/frontline-advocacy-toolki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research4life.org/wp-content/uploads/2019/02/Research4Life-Advocacy-Toolkit-presentation.ppt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deed.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la.org/aasl/advocacy/defini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4life.org/es/capacitacion/librarians-hub/"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Kit de herramientas para la promoción de Research4Life</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562718" y="2036456"/>
            <a:ext cx="10508568"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Promover Research4Life y facilitar el desarrollo de capacidades</a:t>
            </a:r>
            <a:endParaRPr sz="3500" b="1">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Algunos ejemplos del campo</a:t>
            </a:r>
            <a:endParaRPr sz="3600">
              <a:solidFill>
                <a:srgbClr val="586F7C"/>
              </a:solidFill>
              <a:latin typeface="Open Sans"/>
              <a:ea typeface="Open Sans"/>
              <a:cs typeface="Open Sans"/>
              <a:sym typeface="Open Sans"/>
            </a:endParaRPr>
          </a:p>
        </p:txBody>
      </p:sp>
      <p:pic>
        <p:nvPicPr>
          <p:cNvPr id="168" name="Google Shape;168;p11" descr="Her tenacious work to advocate for better resources and support for the university library in Uganda, enabled a digital transformation at Kyambogo University. Her role is vital for students and the research staff so their work reaches far beyond  university doors." title="Mary Acanit on winning the 2016 Research4Life/INASP Advocacy Competition">
            <a:hlinkClick r:id="rId3"/>
          </p:cNvPr>
          <p:cNvPicPr preferRelativeResize="0"/>
          <p:nvPr/>
        </p:nvPicPr>
        <p:blipFill rotWithShape="1">
          <a:blip r:embed="rId4">
            <a:alphaModFix/>
          </a:blip>
          <a:srcRect/>
          <a:stretch/>
        </p:blipFill>
        <p:spPr>
          <a:xfrm>
            <a:off x="869675" y="1876838"/>
            <a:ext cx="4712450" cy="3534325"/>
          </a:xfrm>
          <a:prstGeom prst="rect">
            <a:avLst/>
          </a:prstGeom>
          <a:noFill/>
          <a:ln>
            <a:noFill/>
          </a:ln>
        </p:spPr>
      </p:pic>
      <p:pic>
        <p:nvPicPr>
          <p:cNvPr id="169" name="Google Shape;169;p11" descr="Mulugeta Bayisa is a practising physiotherapist who teaches undergraduate physiotherapy students at the University of Gondar in Ethiopia. He is also studying postgraduate clinical physiotherapy. When he first came to the university as an undergraduate student in 2005, there were few physiotherapy books in the library, and those that were available were over a decade old.  Publications describing new research in this fast-changing and rapidly growing field were virtually non-existent. This became an even greater problem in 2008, when Mr Bayisa started teaching. &#10;&#10;With limited internet access and the scarcity of current print journals, the college lacked a culture of evidence based practice. In such an environment, it was very difficult to answer the sort of questions -- the why, what, who and how of clinical practice -- that good teaching demands.&#10;&#10;And not only did Mr Bayisa and the other physiotherapy staff rely on old publications, but they also took an outdated approach to patient care. &quot;We decided for the patients; we didn't include them in the decision-making process,&quot; he says. &quot;It was very difficult for our institution to narrow the gap between what is practised now internationally and what we used to practise, which was often unable to solve our patients' problems.&quot;&#10;&#10;All this would change, however, in September 2010. That month, three information experts visited to talk to postgraduate students about evidence-based practice and accessing health information through the Leicester-- Gondar Medical and University Link, which supports undergraduate and postgraduate teaching programs.&#10;&#10;Crucially, they introduced Mr Bayisa to HINARI. This, he says, marked a great turning point in his life. Using HINARI, Mr Bayisa was able to access original research articles, information on clinical trials, and reviews. Before HINARI, Google was his main source of medical information. But, without access to full journal papers, the information was often vague or incomplete, if it was available at all. &#10;&#10;MORE: For full story, read Research4Life's Making a Difference: Stories from the field:&#10;how access to scientific literature is improving the livelihoods of communities around the world at http://ow.ly/criVl ." title="Physiotherapist Mulugeta Bayisa on Research4life &amp; community impact in Ethiopia">
            <a:hlinkClick r:id="rId5"/>
          </p:cNvPr>
          <p:cNvPicPr preferRelativeResize="0"/>
          <p:nvPr/>
        </p:nvPicPr>
        <p:blipFill rotWithShape="1">
          <a:blip r:embed="rId6">
            <a:alphaModFix/>
          </a:blip>
          <a:srcRect/>
          <a:stretch/>
        </p:blipFill>
        <p:spPr>
          <a:xfrm>
            <a:off x="6421833" y="1876837"/>
            <a:ext cx="4712425" cy="3534325"/>
          </a:xfrm>
          <a:prstGeom prst="rect">
            <a:avLst/>
          </a:prstGeom>
          <a:noFill/>
          <a:ln>
            <a:noFill/>
          </a:ln>
        </p:spPr>
      </p:pic>
      <p:sp>
        <p:nvSpPr>
          <p:cNvPr id="170" name="Google Shape;170;p11"/>
          <p:cNvSpPr txBox="1"/>
          <p:nvPr/>
        </p:nvSpPr>
        <p:spPr>
          <a:xfrm>
            <a:off x="714376" y="5529079"/>
            <a:ext cx="1041988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3F3F3F"/>
                </a:solidFill>
                <a:latin typeface="Arial"/>
                <a:ea typeface="Arial"/>
                <a:cs typeface="Arial"/>
                <a:sym typeface="Arial"/>
              </a:rPr>
              <a:t>Para ver el video de Research4Life “Stories of Change” [en inglés], ir a: </a:t>
            </a:r>
            <a:r>
              <a:rPr lang="en-US" sz="24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https://www.youtube.com/channel/UCMEkCLsuajg3lyZM9gLfKCg</a:t>
            </a:r>
            <a:r>
              <a:rPr lang="en-US" sz="2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2400" b="0" i="0" u="none" strike="noStrike" cap="none">
                <a:solidFill>
                  <a:srgbClr val="3F3F3F"/>
                </a:solidFill>
                <a:latin typeface="Arial"/>
                <a:ea typeface="Arial"/>
                <a:cs typeface="Arial"/>
                <a:sym typeface="Arial"/>
              </a:rPr>
              <a:t>Desplazarse abajo hacia la sección “Stories of Change” [en inglés]</a:t>
            </a:r>
            <a:endParaRPr sz="2400" b="0" i="0" u="none" strike="noStrike" cap="none">
              <a:solidFill>
                <a:srgbClr val="3F3F3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1" y="375864"/>
            <a:ext cx="7991061"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Pasos para una estrategia de promoción exitosa</a:t>
            </a:r>
            <a:endParaRPr sz="3200">
              <a:solidFill>
                <a:srgbClr val="586F7C"/>
              </a:solidFill>
              <a:latin typeface="Open Sans"/>
              <a:ea typeface="Open Sans"/>
              <a:cs typeface="Open Sans"/>
              <a:sym typeface="Open Sans"/>
            </a:endParaRPr>
          </a:p>
        </p:txBody>
      </p:sp>
      <p:grpSp>
        <p:nvGrpSpPr>
          <p:cNvPr id="177" name="Google Shape;177;p12"/>
          <p:cNvGrpSpPr/>
          <p:nvPr/>
        </p:nvGrpSpPr>
        <p:grpSpPr>
          <a:xfrm>
            <a:off x="554814" y="2057385"/>
            <a:ext cx="11332386" cy="4510035"/>
            <a:chOff x="0" y="43241"/>
            <a:chExt cx="11332386" cy="4510035"/>
          </a:xfrm>
        </p:grpSpPr>
        <p:sp>
          <p:nvSpPr>
            <p:cNvPr id="178" name="Google Shape;178;p12"/>
            <p:cNvSpPr/>
            <p:nvPr/>
          </p:nvSpPr>
          <p:spPr>
            <a:xfrm>
              <a:off x="0" y="43241"/>
              <a:ext cx="11332386" cy="852345"/>
            </a:xfrm>
            <a:prstGeom prst="roundRect">
              <a:avLst>
                <a:gd name="adj" fmla="val 16667"/>
              </a:avLst>
            </a:prstGeom>
            <a:solidFill>
              <a:srgbClr val="586F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2"/>
            <p:cNvSpPr txBox="1"/>
            <p:nvPr/>
          </p:nvSpPr>
          <p:spPr>
            <a:xfrm>
              <a:off x="41608" y="84849"/>
              <a:ext cx="11249170" cy="7691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en-US" sz="3300" b="0" i="0" u="none" strike="noStrike" cap="none">
                  <a:solidFill>
                    <a:schemeClr val="lt1"/>
                  </a:solidFill>
                  <a:latin typeface="Open Sans"/>
                  <a:ea typeface="Open Sans"/>
                  <a:cs typeface="Open Sans"/>
                  <a:sym typeface="Open Sans"/>
                </a:rPr>
                <a:t>Los pasos son:</a:t>
              </a:r>
              <a:endParaRPr sz="3300" b="0" i="0" u="none" strike="noStrike" cap="none">
                <a:solidFill>
                  <a:schemeClr val="lt1"/>
                </a:solidFill>
                <a:latin typeface="Open Sans"/>
                <a:ea typeface="Open Sans"/>
                <a:cs typeface="Open Sans"/>
                <a:sym typeface="Open Sans"/>
              </a:endParaRPr>
            </a:p>
          </p:txBody>
        </p:sp>
        <p:sp>
          <p:nvSpPr>
            <p:cNvPr id="180" name="Google Shape;180;p12"/>
            <p:cNvSpPr/>
            <p:nvPr/>
          </p:nvSpPr>
          <p:spPr>
            <a:xfrm>
              <a:off x="0" y="895586"/>
              <a:ext cx="11332386" cy="365769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2"/>
            <p:cNvSpPr txBox="1"/>
            <p:nvPr/>
          </p:nvSpPr>
          <p:spPr>
            <a:xfrm>
              <a:off x="0" y="895586"/>
              <a:ext cx="11332386" cy="3657690"/>
            </a:xfrm>
            <a:prstGeom prst="rect">
              <a:avLst/>
            </a:prstGeom>
            <a:noFill/>
            <a:ln>
              <a:noFill/>
            </a:ln>
          </p:spPr>
          <p:txBody>
            <a:bodyPr spcFirstLastPara="1" wrap="square" lIns="359800" tIns="39350" rIns="220450" bIns="39350" anchor="t" anchorCtr="0">
              <a:noAutofit/>
            </a:bodyPr>
            <a:lstStyle/>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Identificar el desafío</a:t>
              </a:r>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Considerar todos los tipos de esfuerzos para la promoción</a:t>
              </a:r>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Entender Research4Life e identificar sus recursos disponibles</a:t>
              </a:r>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Establecer objetivos específicos</a:t>
              </a:r>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Analizar la audiencia</a:t>
              </a:r>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Mapear los recursos y capacidades</a:t>
              </a:r>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Desarrollar un plan estratégico y actividades</a:t>
              </a:r>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Supervisar y evaluar los resultados</a:t>
              </a:r>
              <a:endParaRPr sz="24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7"/>
          <p:cNvSpPr txBox="1">
            <a:spLocks noGrp="1"/>
          </p:cNvSpPr>
          <p:nvPr>
            <p:ph type="title"/>
          </p:nvPr>
        </p:nvSpPr>
        <p:spPr>
          <a:xfrm>
            <a:off x="0" y="858382"/>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Esfuerzos para la promoción</a:t>
            </a:r>
            <a:endParaRPr sz="3600">
              <a:solidFill>
                <a:srgbClr val="586F7C"/>
              </a:solidFill>
              <a:latin typeface="Open Sans"/>
              <a:ea typeface="Open Sans"/>
              <a:cs typeface="Open Sans"/>
              <a:sym typeface="Open Sans"/>
            </a:endParaRPr>
          </a:p>
        </p:txBody>
      </p:sp>
      <p:grpSp>
        <p:nvGrpSpPr>
          <p:cNvPr id="188" name="Google Shape;188;p17"/>
          <p:cNvGrpSpPr/>
          <p:nvPr/>
        </p:nvGrpSpPr>
        <p:grpSpPr>
          <a:xfrm>
            <a:off x="383358" y="1907305"/>
            <a:ext cx="11332386" cy="4553010"/>
            <a:chOff x="0" y="21753"/>
            <a:chExt cx="11332386" cy="4553010"/>
          </a:xfrm>
        </p:grpSpPr>
        <p:sp>
          <p:nvSpPr>
            <p:cNvPr id="189" name="Google Shape;189;p17"/>
            <p:cNvSpPr/>
            <p:nvPr/>
          </p:nvSpPr>
          <p:spPr>
            <a:xfrm>
              <a:off x="0" y="21753"/>
              <a:ext cx="11332386" cy="127413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7"/>
            <p:cNvSpPr txBox="1"/>
            <p:nvPr/>
          </p:nvSpPr>
          <p:spPr>
            <a:xfrm>
              <a:off x="62198" y="83951"/>
              <a:ext cx="11207990" cy="1149734"/>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en-US" sz="3300" b="0" i="0" u="none" strike="noStrike" cap="none">
                  <a:solidFill>
                    <a:schemeClr val="lt1"/>
                  </a:solidFill>
                  <a:latin typeface="Arial"/>
                  <a:ea typeface="Arial"/>
                  <a:cs typeface="Arial"/>
                  <a:sym typeface="Arial"/>
                </a:rPr>
                <a:t>El kit de herramientas revisa algunos ejemplos de esfuerzos para la promoción como:</a:t>
              </a:r>
              <a:endParaRPr sz="3300" b="0" i="0" u="none" strike="noStrike" cap="none">
                <a:solidFill>
                  <a:schemeClr val="lt1"/>
                </a:solidFill>
                <a:latin typeface="Arial"/>
                <a:ea typeface="Arial"/>
                <a:cs typeface="Arial"/>
                <a:sym typeface="Arial"/>
              </a:endParaRPr>
            </a:p>
          </p:txBody>
        </p:sp>
        <p:sp>
          <p:nvSpPr>
            <p:cNvPr id="191" name="Google Shape;191;p17"/>
            <p:cNvSpPr/>
            <p:nvPr/>
          </p:nvSpPr>
          <p:spPr>
            <a:xfrm>
              <a:off x="0" y="1295883"/>
              <a:ext cx="11332386" cy="32788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7"/>
            <p:cNvSpPr txBox="1"/>
            <p:nvPr/>
          </p:nvSpPr>
          <p:spPr>
            <a:xfrm>
              <a:off x="0" y="1295883"/>
              <a:ext cx="11332386" cy="3278880"/>
            </a:xfrm>
            <a:prstGeom prst="rect">
              <a:avLst/>
            </a:prstGeom>
            <a:noFill/>
            <a:ln>
              <a:noFill/>
            </a:ln>
          </p:spPr>
          <p:txBody>
            <a:bodyPr spcFirstLastPara="1" wrap="square" lIns="359800" tIns="41900" rIns="234675" bIns="41900" anchor="t" anchorCtr="0">
              <a:noAutofit/>
            </a:bodyPr>
            <a:lstStyle/>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Recopilación de evidencia: recolectar datos o elaborar encuestas sobre su biblioteca</a:t>
              </a:r>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Cuidar de su desarrollo profesional: seguir cursos o capacitaciones</a:t>
              </a:r>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Ser miembro de una asociación o grupo de trabajo</a:t>
              </a:r>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Comunicación con los tomadores de decisiones</a:t>
              </a:r>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Asistir a reuniones de profesores o personal</a:t>
              </a:r>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Asistir a conferencias y hacer presentaciones</a:t>
              </a:r>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Colaboración y trabajos en red con otros bibliotecarios</a:t>
              </a:r>
              <a:endParaRPr sz="2600" b="0" i="0" u="none" strike="noStrike" cap="none">
                <a:solidFill>
                  <a:srgbClr val="3F3F3F"/>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8"/>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Reflexión</a:t>
            </a:r>
            <a:endParaRPr sz="3600">
              <a:solidFill>
                <a:srgbClr val="586F7C"/>
              </a:solidFill>
              <a:latin typeface="Open Sans"/>
              <a:ea typeface="Open Sans"/>
              <a:cs typeface="Open Sans"/>
              <a:sym typeface="Open Sans"/>
            </a:endParaRPr>
          </a:p>
        </p:txBody>
      </p:sp>
      <p:sp>
        <p:nvSpPr>
          <p:cNvPr id="199" name="Google Shape;199;p18"/>
          <p:cNvSpPr txBox="1">
            <a:spLocks noGrp="1"/>
          </p:cNvSpPr>
          <p:nvPr>
            <p:ph type="body" idx="1"/>
          </p:nvPr>
        </p:nvSpPr>
        <p:spPr>
          <a:xfrm>
            <a:off x="479875" y="1804275"/>
            <a:ext cx="7370700" cy="4596600"/>
          </a:xfrm>
          <a:prstGeom prst="rect">
            <a:avLst/>
          </a:prstGeom>
          <a:noFill/>
          <a:ln>
            <a:noFill/>
          </a:ln>
        </p:spPr>
        <p:txBody>
          <a:bodyPr spcFirstLastPara="1" wrap="square" lIns="91425" tIns="45700" rIns="91425" bIns="45700" anchor="t" anchorCtr="0">
            <a:noAutofit/>
          </a:bodyPr>
          <a:lstStyle/>
          <a:p>
            <a:pPr marL="12700" lvl="0" indent="0" algn="l" rtl="0">
              <a:lnSpc>
                <a:spcPct val="100000"/>
              </a:lnSpc>
              <a:spcBef>
                <a:spcPts val="0"/>
              </a:spcBef>
              <a:spcAft>
                <a:spcPts val="0"/>
              </a:spcAft>
              <a:buClr>
                <a:schemeClr val="dk2"/>
              </a:buClr>
              <a:buSzPts val="2200"/>
              <a:buNone/>
            </a:pPr>
            <a:r>
              <a:rPr lang="en-US">
                <a:solidFill>
                  <a:srgbClr val="3F3F3F"/>
                </a:solidFill>
                <a:latin typeface="Open Sans"/>
                <a:ea typeface="Open Sans"/>
                <a:cs typeface="Open Sans"/>
                <a:sym typeface="Open Sans"/>
              </a:rPr>
              <a:t>¿Qué problema tiene su organización para obtener, mantener o incrementar el uso de Research4Life? </a:t>
            </a:r>
            <a:endParaRPr/>
          </a:p>
          <a:p>
            <a:pPr marL="12700" lvl="0" indent="0" algn="l" rtl="0">
              <a:lnSpc>
                <a:spcPct val="100000"/>
              </a:lnSpc>
              <a:spcBef>
                <a:spcPts val="0"/>
              </a:spcBef>
              <a:spcAft>
                <a:spcPts val="0"/>
              </a:spcAft>
              <a:buClr>
                <a:schemeClr val="dk2"/>
              </a:buClr>
              <a:buSzPts val="2200"/>
              <a:buNone/>
            </a:pPr>
            <a:endParaRPr>
              <a:solidFill>
                <a:srgbClr val="3F3F3F"/>
              </a:solidFill>
              <a:latin typeface="Open Sans"/>
              <a:ea typeface="Open Sans"/>
              <a:cs typeface="Open Sans"/>
              <a:sym typeface="Open Sans"/>
            </a:endParaRPr>
          </a:p>
          <a:p>
            <a:pPr marL="12700" lvl="0" indent="0" algn="l" rtl="0">
              <a:lnSpc>
                <a:spcPct val="100000"/>
              </a:lnSpc>
              <a:spcBef>
                <a:spcPts val="0"/>
              </a:spcBef>
              <a:spcAft>
                <a:spcPts val="0"/>
              </a:spcAft>
              <a:buClr>
                <a:schemeClr val="dk2"/>
              </a:buClr>
              <a:buSzPts val="2200"/>
              <a:buNone/>
            </a:pPr>
            <a:r>
              <a:rPr lang="en-US">
                <a:solidFill>
                  <a:srgbClr val="3F3F3F"/>
                </a:solidFill>
                <a:latin typeface="Open Sans"/>
                <a:ea typeface="Open Sans"/>
                <a:cs typeface="Open Sans"/>
                <a:sym typeface="Open Sans"/>
              </a:rPr>
              <a:t>¿Cómo ha tratado de resolver este problema? ¿Va todo bien? </a:t>
            </a:r>
            <a:endParaRPr/>
          </a:p>
          <a:p>
            <a:pPr marL="12700" lvl="0" indent="0" algn="l" rtl="0">
              <a:lnSpc>
                <a:spcPct val="100000"/>
              </a:lnSpc>
              <a:spcBef>
                <a:spcPts val="0"/>
              </a:spcBef>
              <a:spcAft>
                <a:spcPts val="0"/>
              </a:spcAft>
              <a:buClr>
                <a:schemeClr val="dk2"/>
              </a:buClr>
              <a:buSzPts val="2200"/>
              <a:buNone/>
            </a:pPr>
            <a:endParaRPr>
              <a:solidFill>
                <a:srgbClr val="3F3F3F"/>
              </a:solidFill>
              <a:latin typeface="Open Sans"/>
              <a:ea typeface="Open Sans"/>
              <a:cs typeface="Open Sans"/>
              <a:sym typeface="Open Sans"/>
            </a:endParaRPr>
          </a:p>
          <a:p>
            <a:pPr marL="12700" lvl="0" indent="0" algn="l" rtl="0">
              <a:lnSpc>
                <a:spcPct val="100000"/>
              </a:lnSpc>
              <a:spcBef>
                <a:spcPts val="0"/>
              </a:spcBef>
              <a:spcAft>
                <a:spcPts val="0"/>
              </a:spcAft>
              <a:buClr>
                <a:schemeClr val="dk2"/>
              </a:buClr>
              <a:buSzPts val="2200"/>
              <a:buNone/>
            </a:pPr>
            <a:r>
              <a:rPr lang="en-US">
                <a:solidFill>
                  <a:srgbClr val="3F3F3F"/>
                </a:solidFill>
                <a:latin typeface="Open Sans"/>
                <a:ea typeface="Open Sans"/>
                <a:cs typeface="Open Sans"/>
                <a:sym typeface="Open Sans"/>
              </a:rPr>
              <a:t>¿Qué espera que le ayude a lograr el kit de herramientas de Research4Life? </a:t>
            </a:r>
            <a:endParaRPr>
              <a:solidFill>
                <a:srgbClr val="3F3F3F"/>
              </a:solidFill>
              <a:latin typeface="Open Sans"/>
              <a:ea typeface="Open Sans"/>
              <a:cs typeface="Open Sans"/>
              <a:sym typeface="Open Sans"/>
            </a:endParaRPr>
          </a:p>
        </p:txBody>
      </p:sp>
      <p:pic>
        <p:nvPicPr>
          <p:cNvPr id="200" name="Google Shape;200;p18"/>
          <p:cNvPicPr preferRelativeResize="0"/>
          <p:nvPr/>
        </p:nvPicPr>
        <p:blipFill rotWithShape="1">
          <a:blip r:embed="rId3">
            <a:alphaModFix/>
          </a:blip>
          <a:srcRect/>
          <a:stretch/>
        </p:blipFill>
        <p:spPr>
          <a:xfrm>
            <a:off x="8040836" y="2231109"/>
            <a:ext cx="3212113" cy="34335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Ejemplos de posibles situaciones en una biblioteca</a:t>
            </a:r>
            <a:endParaRPr sz="3200">
              <a:solidFill>
                <a:srgbClr val="586F7C"/>
              </a:solidFill>
              <a:latin typeface="Open Sans"/>
              <a:ea typeface="Open Sans"/>
              <a:cs typeface="Open Sans"/>
              <a:sym typeface="Open Sans"/>
            </a:endParaRPr>
          </a:p>
        </p:txBody>
      </p:sp>
      <p:sp>
        <p:nvSpPr>
          <p:cNvPr id="207" name="Google Shape;207;p24"/>
          <p:cNvSpPr txBox="1">
            <a:spLocks noGrp="1"/>
          </p:cNvSpPr>
          <p:nvPr>
            <p:ph type="body" idx="1"/>
          </p:nvPr>
        </p:nvSpPr>
        <p:spPr>
          <a:xfrm>
            <a:off x="79800" y="1718550"/>
            <a:ext cx="11764500" cy="4696200"/>
          </a:xfrm>
          <a:prstGeom prst="rect">
            <a:avLst/>
          </a:prstGeom>
          <a:noFill/>
          <a:ln>
            <a:noFill/>
          </a:ln>
        </p:spPr>
        <p:txBody>
          <a:bodyPr spcFirstLastPara="1" wrap="square" lIns="91425" tIns="45700" rIns="91425" bIns="45700" anchor="t" anchorCtr="0">
            <a:noAutofit/>
          </a:bodyPr>
          <a:lstStyle/>
          <a:p>
            <a:pPr marL="469900" lvl="0" indent="-450850" algn="l" rtl="0">
              <a:lnSpc>
                <a:spcPct val="150000"/>
              </a:lnSpc>
              <a:spcBef>
                <a:spcPts val="0"/>
              </a:spcBef>
              <a:spcAft>
                <a:spcPts val="0"/>
              </a:spcAft>
              <a:buClr>
                <a:schemeClr val="dk2"/>
              </a:buClr>
              <a:buSzPts val="2100"/>
              <a:buFont typeface="Arial"/>
              <a:buAutoNum type="alphaLcParenR"/>
            </a:pPr>
            <a:r>
              <a:rPr lang="en-US" sz="1500">
                <a:solidFill>
                  <a:srgbClr val="3F3F3F"/>
                </a:solidFill>
                <a:latin typeface="Open Sans"/>
                <a:ea typeface="Open Sans"/>
                <a:cs typeface="Open Sans"/>
                <a:sym typeface="Open Sans"/>
              </a:rPr>
              <a:t>A una biblioteca institucional le gustaría contar con acceso a los recursos de los 5 programas de Research4Life, pero se encuentra en un país del Grupo B. La biblioteca tiene que asegurar la financiación de la cuota anual de 1500 dólares americanos.</a:t>
            </a:r>
            <a:endParaRPr sz="2300">
              <a:solidFill>
                <a:srgbClr val="3F3F3F"/>
              </a:solidFill>
            </a:endParaRPr>
          </a:p>
          <a:p>
            <a:pPr marL="469900" lvl="0" indent="-450850" algn="l" rtl="0">
              <a:lnSpc>
                <a:spcPct val="150000"/>
              </a:lnSpc>
              <a:spcBef>
                <a:spcPts val="0"/>
              </a:spcBef>
              <a:spcAft>
                <a:spcPts val="0"/>
              </a:spcAft>
              <a:buClr>
                <a:schemeClr val="dk2"/>
              </a:buClr>
              <a:buSzPts val="2100"/>
              <a:buFont typeface="Arial"/>
              <a:buAutoNum type="alphaLcParenR"/>
            </a:pPr>
            <a:r>
              <a:rPr lang="en-US" sz="1500">
                <a:solidFill>
                  <a:srgbClr val="3F3F3F"/>
                </a:solidFill>
                <a:latin typeface="Open Sans"/>
                <a:ea typeface="Open Sans"/>
                <a:cs typeface="Open Sans"/>
                <a:sym typeface="Open Sans"/>
              </a:rPr>
              <a:t>Una institución ha brindado a sus miembros acceso gratuito al conocimiento científico a través de Research4Life durante años, pero ahora el país ha sido reclasificado al Grupo B. Los bibliotecarios ahora deben convencer a la gerencia para pagar la tarifa anual de 1,500 dólares americanos.</a:t>
            </a:r>
            <a:endParaRPr sz="2300">
              <a:solidFill>
                <a:srgbClr val="3F3F3F"/>
              </a:solidFill>
            </a:endParaRPr>
          </a:p>
          <a:p>
            <a:pPr marL="469900" lvl="0" indent="-450850" algn="l" rtl="0">
              <a:lnSpc>
                <a:spcPct val="150000"/>
              </a:lnSpc>
              <a:spcBef>
                <a:spcPts val="0"/>
              </a:spcBef>
              <a:spcAft>
                <a:spcPts val="0"/>
              </a:spcAft>
              <a:buClr>
                <a:schemeClr val="dk2"/>
              </a:buClr>
              <a:buSzPts val="2100"/>
              <a:buFont typeface="Arial"/>
              <a:buAutoNum type="alphaLcParenR"/>
            </a:pPr>
            <a:r>
              <a:rPr lang="en-US" sz="1500">
                <a:solidFill>
                  <a:srgbClr val="3F3F3F"/>
                </a:solidFill>
                <a:latin typeface="Open Sans"/>
                <a:ea typeface="Open Sans"/>
                <a:cs typeface="Open Sans"/>
                <a:sym typeface="Open Sans"/>
              </a:rPr>
              <a:t>Los bibliotecarios de una institución suscrita a Research4Life notan que sus miembros institucionales desconocen los recursos que proporciona Research4Life.</a:t>
            </a:r>
            <a:endParaRPr sz="2300">
              <a:solidFill>
                <a:srgbClr val="3F3F3F"/>
              </a:solidFill>
            </a:endParaRPr>
          </a:p>
          <a:p>
            <a:pPr marL="469900" lvl="0" indent="-450850" algn="l" rtl="0">
              <a:lnSpc>
                <a:spcPct val="150000"/>
              </a:lnSpc>
              <a:spcBef>
                <a:spcPts val="0"/>
              </a:spcBef>
              <a:spcAft>
                <a:spcPts val="0"/>
              </a:spcAft>
              <a:buClr>
                <a:schemeClr val="dk2"/>
              </a:buClr>
              <a:buSzPts val="2100"/>
              <a:buFont typeface="Arial"/>
              <a:buAutoNum type="alphaLcParenR"/>
            </a:pPr>
            <a:r>
              <a:rPr lang="en-US" sz="1500">
                <a:solidFill>
                  <a:srgbClr val="3F3F3F"/>
                </a:solidFill>
                <a:latin typeface="Open Sans"/>
                <a:ea typeface="Open Sans"/>
                <a:cs typeface="Open Sans"/>
                <a:sym typeface="Open Sans"/>
              </a:rPr>
              <a:t>El personal necesita crear conciencia sobre los recursos. Para organizar una capacitación, necesitan financiación y el apoyo de la administración.</a:t>
            </a:r>
            <a:endParaRPr sz="2300">
              <a:solidFill>
                <a:srgbClr val="3F3F3F"/>
              </a:solidFill>
            </a:endParaRPr>
          </a:p>
          <a:p>
            <a:pPr marL="469900" lvl="0" indent="-450850" algn="l" rtl="0">
              <a:lnSpc>
                <a:spcPct val="150000"/>
              </a:lnSpc>
              <a:spcBef>
                <a:spcPts val="0"/>
              </a:spcBef>
              <a:spcAft>
                <a:spcPts val="0"/>
              </a:spcAft>
              <a:buClr>
                <a:schemeClr val="dk2"/>
              </a:buClr>
              <a:buSzPts val="2100"/>
              <a:buFont typeface="Arial"/>
              <a:buAutoNum type="alphaLcParenR"/>
            </a:pPr>
            <a:r>
              <a:rPr lang="en-US" sz="1500">
                <a:solidFill>
                  <a:srgbClr val="3F3F3F"/>
                </a:solidFill>
                <a:latin typeface="Open Sans"/>
                <a:ea typeface="Open Sans"/>
                <a:cs typeface="Open Sans"/>
                <a:sym typeface="Open Sans"/>
              </a:rPr>
              <a:t>A una biblioteca le gustaría hacer mayor uso de Research4Life pero carece de equipo técnico para brindar acceso a los recursos. Se necesita convencer a la gerencia institucional para invertir en infraestructura o buscar otras formas de financiamiento.</a:t>
            </a:r>
            <a:endParaRPr sz="2300">
              <a:solidFill>
                <a:srgbClr val="3F3F3F"/>
              </a:solidFill>
            </a:endParaRPr>
          </a:p>
          <a:p>
            <a:pPr marL="469900" lvl="0" indent="-317500" algn="l" rtl="0">
              <a:lnSpc>
                <a:spcPct val="150000"/>
              </a:lnSpc>
              <a:spcBef>
                <a:spcPts val="0"/>
              </a:spcBef>
              <a:spcAft>
                <a:spcPts val="0"/>
              </a:spcAft>
              <a:buClr>
                <a:schemeClr val="dk2"/>
              </a:buClr>
              <a:buSzPts val="2200"/>
              <a:buNone/>
            </a:pPr>
            <a:endParaRPr sz="1500">
              <a:solidFill>
                <a:srgbClr val="3F3F3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Paso 1: Identificar el reto que enfrenta</a:t>
            </a:r>
            <a:endParaRPr sz="3200">
              <a:solidFill>
                <a:srgbClr val="586F7C"/>
              </a:solidFill>
              <a:latin typeface="Open Sans"/>
              <a:ea typeface="Open Sans"/>
              <a:cs typeface="Open Sans"/>
              <a:sym typeface="Open Sans"/>
            </a:endParaRPr>
          </a:p>
        </p:txBody>
      </p:sp>
      <p:sp>
        <p:nvSpPr>
          <p:cNvPr id="214" name="Google Shape;214;p25"/>
          <p:cNvSpPr txBox="1">
            <a:spLocks noGrp="1"/>
          </p:cNvSpPr>
          <p:nvPr>
            <p:ph type="body" idx="1"/>
          </p:nvPr>
        </p:nvSpPr>
        <p:spPr>
          <a:xfrm>
            <a:off x="479863" y="1804282"/>
            <a:ext cx="11332386" cy="4596518"/>
          </a:xfrm>
          <a:prstGeom prst="rect">
            <a:avLst/>
          </a:prstGeom>
          <a:noFill/>
          <a:ln>
            <a:noFill/>
          </a:ln>
        </p:spPr>
        <p:txBody>
          <a:bodyPr spcFirstLastPara="1" wrap="square" lIns="91425" tIns="45700" rIns="91425" bIns="45700" anchor="t" anchorCtr="0">
            <a:noAutofit/>
          </a:bodyPr>
          <a:lstStyle/>
          <a:p>
            <a:pPr marL="298450" lvl="0" indent="-28575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Antes de empezar a planificar la estrategia de promoción, es importante que los planificadores se planteen varias preguntas que les ayudarán a dar forma a los esfuerzos de la mejor manera.</a:t>
            </a:r>
            <a:endParaRPr>
              <a:solidFill>
                <a:srgbClr val="3F3F3F"/>
              </a:solidFill>
            </a:endParaRPr>
          </a:p>
          <a:p>
            <a:pPr marL="298450" lvl="0" indent="-28575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Es importante también identificar problemas y oportunidades. </a:t>
            </a:r>
            <a:endParaRPr>
              <a:solidFill>
                <a:srgbClr val="3F3F3F"/>
              </a:solidFill>
              <a:latin typeface="Open Sans"/>
              <a:ea typeface="Open Sans"/>
              <a:cs typeface="Open Sans"/>
              <a:sym typeface="Open Sans"/>
            </a:endParaRPr>
          </a:p>
        </p:txBody>
      </p:sp>
      <p:grpSp>
        <p:nvGrpSpPr>
          <p:cNvPr id="215" name="Google Shape;215;p25"/>
          <p:cNvGrpSpPr/>
          <p:nvPr/>
        </p:nvGrpSpPr>
        <p:grpSpPr>
          <a:xfrm>
            <a:off x="1469936" y="4698676"/>
            <a:ext cx="9352240" cy="842400"/>
            <a:chOff x="0" y="47261"/>
            <a:chExt cx="9352240" cy="842400"/>
          </a:xfrm>
        </p:grpSpPr>
        <p:sp>
          <p:nvSpPr>
            <p:cNvPr id="216" name="Google Shape;216;p25"/>
            <p:cNvSpPr/>
            <p:nvPr/>
          </p:nvSpPr>
          <p:spPr>
            <a:xfrm>
              <a:off x="0" y="47261"/>
              <a:ext cx="9352240" cy="84240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5"/>
            <p:cNvSpPr txBox="1"/>
            <p:nvPr/>
          </p:nvSpPr>
          <p:spPr>
            <a:xfrm>
              <a:off x="41123" y="88384"/>
              <a:ext cx="9269994" cy="760154"/>
            </a:xfrm>
            <a:prstGeom prst="rect">
              <a:avLst/>
            </a:prstGeom>
            <a:noFill/>
            <a:ln>
              <a:noFill/>
            </a:ln>
          </p:spPr>
          <p:txBody>
            <a:bodyPr spcFirstLastPara="1" wrap="square" lIns="137150" tIns="137150" rIns="137150" bIns="13715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¿Cuál es el problema que trata de resolver? </a:t>
              </a:r>
              <a:endParaRPr sz="3600" b="0" i="0" u="none" strike="noStrike" cap="none">
                <a:solidFill>
                  <a:schemeClr val="lt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0" y="271900"/>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Actividad grupal</a:t>
            </a:r>
            <a:endParaRPr sz="3600">
              <a:solidFill>
                <a:srgbClr val="586F7C"/>
              </a:solidFill>
              <a:highlight>
                <a:srgbClr val="FFFF00"/>
              </a:highlight>
              <a:latin typeface="Open Sans"/>
              <a:ea typeface="Open Sans"/>
              <a:cs typeface="Open Sans"/>
              <a:sym typeface="Open Sans"/>
            </a:endParaRPr>
          </a:p>
        </p:txBody>
      </p:sp>
      <p:sp>
        <p:nvSpPr>
          <p:cNvPr id="224" name="Google Shape;224;p26"/>
          <p:cNvSpPr txBox="1">
            <a:spLocks noGrp="1"/>
          </p:cNvSpPr>
          <p:nvPr>
            <p:ph type="body" idx="1"/>
          </p:nvPr>
        </p:nvSpPr>
        <p:spPr>
          <a:xfrm>
            <a:off x="435630" y="2332801"/>
            <a:ext cx="6494100" cy="40983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2"/>
              </a:buClr>
              <a:buSzPts val="2200"/>
              <a:buNone/>
            </a:pPr>
            <a:r>
              <a:rPr lang="en-US" sz="3000" dirty="0">
                <a:solidFill>
                  <a:srgbClr val="3F3F3F"/>
                </a:solidFill>
                <a:latin typeface="Open Sans"/>
                <a:ea typeface="Open Sans"/>
                <a:cs typeface="Open Sans"/>
                <a:sym typeface="Open Sans"/>
              </a:rPr>
              <a:t>¿</a:t>
            </a:r>
            <a:r>
              <a:rPr lang="en-US" sz="3000" dirty="0" err="1">
                <a:solidFill>
                  <a:srgbClr val="3F3F3F"/>
                </a:solidFill>
                <a:latin typeface="Open Sans"/>
                <a:ea typeface="Open Sans"/>
                <a:cs typeface="Open Sans"/>
                <a:sym typeface="Open Sans"/>
              </a:rPr>
              <a:t>Cuál</a:t>
            </a:r>
            <a:r>
              <a:rPr lang="en-US" sz="3000" dirty="0">
                <a:solidFill>
                  <a:srgbClr val="3F3F3F"/>
                </a:solidFill>
                <a:latin typeface="Open Sans"/>
                <a:ea typeface="Open Sans"/>
                <a:cs typeface="Open Sans"/>
                <a:sym typeface="Open Sans"/>
              </a:rPr>
              <a:t> </a:t>
            </a:r>
            <a:r>
              <a:rPr lang="en-US" sz="3000" dirty="0" err="1">
                <a:solidFill>
                  <a:srgbClr val="3F3F3F"/>
                </a:solidFill>
                <a:latin typeface="Open Sans"/>
                <a:ea typeface="Open Sans"/>
                <a:cs typeface="Open Sans"/>
                <a:sym typeface="Open Sans"/>
              </a:rPr>
              <a:t>es</a:t>
            </a:r>
            <a:r>
              <a:rPr lang="en-US" sz="3000" dirty="0">
                <a:solidFill>
                  <a:srgbClr val="3F3F3F"/>
                </a:solidFill>
                <a:latin typeface="Open Sans"/>
                <a:ea typeface="Open Sans"/>
                <a:cs typeface="Open Sans"/>
                <a:sym typeface="Open Sans"/>
              </a:rPr>
              <a:t> el </a:t>
            </a:r>
            <a:r>
              <a:rPr lang="en-US" sz="3000" dirty="0" err="1">
                <a:solidFill>
                  <a:srgbClr val="3F3F3F"/>
                </a:solidFill>
                <a:latin typeface="Open Sans"/>
                <a:ea typeface="Open Sans"/>
                <a:cs typeface="Open Sans"/>
                <a:sym typeface="Open Sans"/>
              </a:rPr>
              <a:t>problema</a:t>
            </a:r>
            <a:r>
              <a:rPr lang="en-US" sz="3000" dirty="0">
                <a:solidFill>
                  <a:srgbClr val="3F3F3F"/>
                </a:solidFill>
                <a:latin typeface="Open Sans"/>
                <a:ea typeface="Open Sans"/>
                <a:cs typeface="Open Sans"/>
                <a:sym typeface="Open Sans"/>
              </a:rPr>
              <a:t> que </a:t>
            </a:r>
            <a:r>
              <a:rPr lang="en-US" sz="3000" dirty="0" err="1">
                <a:solidFill>
                  <a:srgbClr val="3F3F3F"/>
                </a:solidFill>
                <a:latin typeface="Open Sans"/>
                <a:ea typeface="Open Sans"/>
                <a:cs typeface="Open Sans"/>
                <a:sym typeface="Open Sans"/>
              </a:rPr>
              <a:t>trata</a:t>
            </a:r>
            <a:r>
              <a:rPr lang="en-US" sz="3000" dirty="0">
                <a:solidFill>
                  <a:srgbClr val="3F3F3F"/>
                </a:solidFill>
                <a:latin typeface="Open Sans"/>
                <a:ea typeface="Open Sans"/>
                <a:cs typeface="Open Sans"/>
                <a:sym typeface="Open Sans"/>
              </a:rPr>
              <a:t> de resolver? </a:t>
            </a:r>
            <a:endParaRPr dirty="0"/>
          </a:p>
          <a:p>
            <a:pPr marL="0" lvl="0" indent="0" algn="l" rtl="0">
              <a:lnSpc>
                <a:spcPct val="150000"/>
              </a:lnSpc>
              <a:spcBef>
                <a:spcPts val="0"/>
              </a:spcBef>
              <a:spcAft>
                <a:spcPts val="0"/>
              </a:spcAft>
              <a:buClr>
                <a:schemeClr val="dk2"/>
              </a:buClr>
              <a:buSzPts val="2200"/>
              <a:buNone/>
            </a:pPr>
            <a:endParaRPr sz="2800" dirty="0">
              <a:solidFill>
                <a:srgbClr val="3F3F3F"/>
              </a:solidFill>
              <a:latin typeface="Open Sans"/>
              <a:ea typeface="Open Sans"/>
              <a:cs typeface="Open Sans"/>
              <a:sym typeface="Open Sans"/>
            </a:endParaRPr>
          </a:p>
          <a:p>
            <a:pPr marL="0" lvl="0" indent="0" algn="l" rtl="0">
              <a:lnSpc>
                <a:spcPct val="150000"/>
              </a:lnSpc>
              <a:spcBef>
                <a:spcPts val="0"/>
              </a:spcBef>
              <a:spcAft>
                <a:spcPts val="0"/>
              </a:spcAft>
              <a:buClr>
                <a:schemeClr val="dk2"/>
              </a:buClr>
              <a:buSzPts val="2200"/>
              <a:buNone/>
            </a:pPr>
            <a:r>
              <a:rPr lang="en-US" sz="2800" dirty="0" err="1">
                <a:solidFill>
                  <a:srgbClr val="3F3F3F"/>
                </a:solidFill>
                <a:latin typeface="Open Sans"/>
                <a:ea typeface="Open Sans"/>
                <a:cs typeface="Open Sans"/>
                <a:sym typeface="Open Sans"/>
              </a:rPr>
              <a:t>Explicar</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su</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desafío</a:t>
            </a:r>
            <a:r>
              <a:rPr lang="en-US" sz="2800" dirty="0">
                <a:solidFill>
                  <a:srgbClr val="3F3F3F"/>
                </a:solidFill>
                <a:latin typeface="Open Sans"/>
                <a:ea typeface="Open Sans"/>
                <a:cs typeface="Open Sans"/>
                <a:sym typeface="Open Sans"/>
              </a:rPr>
              <a:t> para </a:t>
            </a:r>
            <a:r>
              <a:rPr lang="en-US" sz="2800" dirty="0" err="1">
                <a:solidFill>
                  <a:srgbClr val="3F3F3F"/>
                </a:solidFill>
                <a:latin typeface="Open Sans"/>
                <a:ea typeface="Open Sans"/>
                <a:cs typeface="Open Sans"/>
                <a:sym typeface="Open Sans"/>
              </a:rPr>
              <a:t>obtener</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mantener</a:t>
            </a:r>
            <a:r>
              <a:rPr lang="en-US" sz="2800" dirty="0">
                <a:solidFill>
                  <a:srgbClr val="3F3F3F"/>
                </a:solidFill>
                <a:latin typeface="Open Sans"/>
                <a:ea typeface="Open Sans"/>
                <a:cs typeface="Open Sans"/>
                <a:sym typeface="Open Sans"/>
              </a:rPr>
              <a:t> o </a:t>
            </a:r>
            <a:r>
              <a:rPr lang="en-US" sz="2800" dirty="0" err="1">
                <a:solidFill>
                  <a:srgbClr val="3F3F3F"/>
                </a:solidFill>
                <a:latin typeface="Open Sans"/>
                <a:ea typeface="Open Sans"/>
                <a:cs typeface="Open Sans"/>
                <a:sym typeface="Open Sans"/>
              </a:rPr>
              <a:t>incrementar</a:t>
            </a:r>
            <a:r>
              <a:rPr lang="en-US" sz="2800" dirty="0">
                <a:solidFill>
                  <a:srgbClr val="3F3F3F"/>
                </a:solidFill>
                <a:latin typeface="Open Sans"/>
                <a:ea typeface="Open Sans"/>
                <a:cs typeface="Open Sans"/>
                <a:sym typeface="Open Sans"/>
              </a:rPr>
              <a:t> el </a:t>
            </a:r>
            <a:r>
              <a:rPr lang="en-US" sz="2800" dirty="0" err="1">
                <a:solidFill>
                  <a:srgbClr val="3F3F3F"/>
                </a:solidFill>
                <a:latin typeface="Open Sans"/>
                <a:ea typeface="Open Sans"/>
                <a:cs typeface="Open Sans"/>
                <a:sym typeface="Open Sans"/>
              </a:rPr>
              <a:t>uso</a:t>
            </a:r>
            <a:r>
              <a:rPr lang="en-US" sz="2800" dirty="0">
                <a:solidFill>
                  <a:srgbClr val="3F3F3F"/>
                </a:solidFill>
                <a:latin typeface="Open Sans"/>
                <a:ea typeface="Open Sans"/>
                <a:cs typeface="Open Sans"/>
                <a:sym typeface="Open Sans"/>
              </a:rPr>
              <a:t> de Research4Life </a:t>
            </a:r>
            <a:r>
              <a:rPr lang="en-US" sz="2800" dirty="0" err="1">
                <a:solidFill>
                  <a:srgbClr val="3F3F3F"/>
                </a:solidFill>
                <a:latin typeface="Open Sans"/>
                <a:ea typeface="Open Sans"/>
                <a:cs typeface="Open Sans"/>
                <a:sym typeface="Open Sans"/>
              </a:rPr>
              <a:t>en</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su</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institución</a:t>
            </a:r>
            <a:r>
              <a:rPr lang="en-US" sz="2800" dirty="0">
                <a:solidFill>
                  <a:srgbClr val="3F3F3F"/>
                </a:solidFill>
                <a:latin typeface="Open Sans"/>
                <a:ea typeface="Open Sans"/>
                <a:cs typeface="Open Sans"/>
                <a:sym typeface="Open Sans"/>
              </a:rPr>
              <a:t>.  </a:t>
            </a:r>
            <a:endParaRPr sz="2800" dirty="0">
              <a:solidFill>
                <a:srgbClr val="3F3F3F"/>
              </a:solidFill>
              <a:latin typeface="Open Sans"/>
              <a:ea typeface="Open Sans"/>
              <a:cs typeface="Open Sans"/>
              <a:sym typeface="Open Sans"/>
            </a:endParaRPr>
          </a:p>
        </p:txBody>
      </p:sp>
      <p:pic>
        <p:nvPicPr>
          <p:cNvPr id="225" name="Google Shape;225;p26" descr="Question face clip art question clipartfest - ClipartBarn"/>
          <p:cNvPicPr preferRelativeResize="0"/>
          <p:nvPr/>
        </p:nvPicPr>
        <p:blipFill rotWithShape="1">
          <a:blip r:embed="rId3">
            <a:alphaModFix/>
          </a:blip>
          <a:srcRect/>
          <a:stretch/>
        </p:blipFill>
        <p:spPr>
          <a:xfrm>
            <a:off x="7627428" y="2891776"/>
            <a:ext cx="3304662" cy="2511544"/>
          </a:xfrm>
          <a:prstGeom prst="rect">
            <a:avLst/>
          </a:prstGeom>
          <a:noFill/>
          <a:ln>
            <a:noFill/>
          </a:ln>
        </p:spPr>
      </p:pic>
      <p:sp>
        <p:nvSpPr>
          <p:cNvPr id="226" name="Google Shape;226;p26"/>
          <p:cNvSpPr txBox="1"/>
          <p:nvPr/>
        </p:nvSpPr>
        <p:spPr>
          <a:xfrm>
            <a:off x="0" y="1622200"/>
            <a:ext cx="7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Arial"/>
                <a:ea typeface="Arial"/>
                <a:cs typeface="Arial"/>
                <a:sym typeface="Arial"/>
              </a:rPr>
              <a:t>Actividad 3 en el Kit de herramientas de promoción</a:t>
            </a:r>
            <a:endParaRPr sz="1400" b="0" i="0" u="none" strike="noStrike" cap="none">
              <a:solidFill>
                <a:srgbClr val="3F3F3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Paso 2: Establecer metas y objetivos específicos</a:t>
            </a:r>
            <a:endParaRPr sz="3200">
              <a:solidFill>
                <a:srgbClr val="586F7C"/>
              </a:solidFill>
              <a:latin typeface="Open Sans"/>
              <a:ea typeface="Open Sans"/>
              <a:cs typeface="Open Sans"/>
              <a:sym typeface="Open Sans"/>
            </a:endParaRPr>
          </a:p>
        </p:txBody>
      </p:sp>
      <p:sp>
        <p:nvSpPr>
          <p:cNvPr id="233" name="Google Shape;233;p27"/>
          <p:cNvSpPr txBox="1">
            <a:spLocks noGrp="1"/>
          </p:cNvSpPr>
          <p:nvPr>
            <p:ph type="body" idx="1"/>
          </p:nvPr>
        </p:nvSpPr>
        <p:spPr>
          <a:xfrm>
            <a:off x="479863" y="1849252"/>
            <a:ext cx="11332386" cy="4596518"/>
          </a:xfrm>
          <a:prstGeom prst="rect">
            <a:avLst/>
          </a:prstGeom>
          <a:noFill/>
          <a:ln>
            <a:noFill/>
          </a:ln>
        </p:spPr>
        <p:txBody>
          <a:bodyPr spcFirstLastPara="1" wrap="square" lIns="91425" tIns="45700" rIns="91425" bIns="45700" anchor="t" anchorCtr="0">
            <a:noAutofit/>
          </a:bodyPr>
          <a:lstStyle/>
          <a:p>
            <a:pPr marL="12700" lvl="0" indent="0" algn="l" rtl="0">
              <a:lnSpc>
                <a:spcPct val="15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Ahora que el problema se ha identificado, el personal necesita desarrollar la(s) </a:t>
            </a:r>
            <a:r>
              <a:rPr lang="en-US" sz="2800" b="1">
                <a:solidFill>
                  <a:srgbClr val="3F3F3F"/>
                </a:solidFill>
                <a:latin typeface="Open Sans"/>
                <a:ea typeface="Open Sans"/>
                <a:cs typeface="Open Sans"/>
                <a:sym typeface="Open Sans"/>
              </a:rPr>
              <a:t>metas</a:t>
            </a:r>
            <a:r>
              <a:rPr lang="en-US" sz="2800">
                <a:solidFill>
                  <a:srgbClr val="3F3F3F"/>
                </a:solidFill>
                <a:latin typeface="Open Sans"/>
                <a:ea typeface="Open Sans"/>
                <a:cs typeface="Open Sans"/>
                <a:sym typeface="Open Sans"/>
              </a:rPr>
              <a:t> principal(es) / más genérica(s) y una serie de </a:t>
            </a:r>
            <a:r>
              <a:rPr lang="en-US" sz="2800" b="1">
                <a:solidFill>
                  <a:srgbClr val="3F3F3F"/>
                </a:solidFill>
                <a:latin typeface="Open Sans"/>
                <a:ea typeface="Open Sans"/>
                <a:cs typeface="Open Sans"/>
                <a:sym typeface="Open Sans"/>
              </a:rPr>
              <a:t>objetivos</a:t>
            </a:r>
            <a:r>
              <a:rPr lang="en-US" sz="2800">
                <a:solidFill>
                  <a:srgbClr val="3F3F3F"/>
                </a:solidFill>
                <a:latin typeface="Open Sans"/>
                <a:ea typeface="Open Sans"/>
                <a:cs typeface="Open Sans"/>
                <a:sym typeface="Open Sans"/>
              </a:rPr>
              <a:t> (específicos, medibles, alcanzables y realistas).</a:t>
            </a:r>
            <a:endParaRPr>
              <a:solidFill>
                <a:srgbClr val="3F3F3F"/>
              </a:solidFill>
            </a:endParaRPr>
          </a:p>
        </p:txBody>
      </p:sp>
      <p:sp>
        <p:nvSpPr>
          <p:cNvPr id="234" name="Google Shape;234;p27"/>
          <p:cNvSpPr/>
          <p:nvPr/>
        </p:nvSpPr>
        <p:spPr>
          <a:xfrm>
            <a:off x="573696" y="3952952"/>
            <a:ext cx="11287594" cy="2278505"/>
          </a:xfrm>
          <a:prstGeom prst="roundRect">
            <a:avLst>
              <a:gd name="adj" fmla="val 16667"/>
            </a:avLst>
          </a:prstGeom>
          <a:solidFill>
            <a:srgbClr val="586F7C"/>
          </a:solidFill>
          <a:ln w="25400" cap="flat" cmpd="sng">
            <a:solidFill>
              <a:srgbClr val="586F7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Open Sans"/>
                <a:ea typeface="Open Sans"/>
                <a:cs typeface="Open Sans"/>
                <a:sym typeface="Open Sans"/>
              </a:rPr>
              <a:t>¿Cuál es el objetivo principal que se propone alcanzar? ¿Cuáles son los objetivos a largo y corto plazo que debe construir hacia su meta?</a:t>
            </a:r>
            <a:endParaRPr sz="32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8"/>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Reflexión</a:t>
            </a:r>
            <a:endParaRPr sz="3600">
              <a:solidFill>
                <a:srgbClr val="586F7C"/>
              </a:solidFill>
              <a:highlight>
                <a:srgbClr val="FFFF00"/>
              </a:highlight>
              <a:latin typeface="Open Sans"/>
              <a:ea typeface="Open Sans"/>
              <a:cs typeface="Open Sans"/>
              <a:sym typeface="Open Sans"/>
            </a:endParaRPr>
          </a:p>
        </p:txBody>
      </p:sp>
      <p:sp>
        <p:nvSpPr>
          <p:cNvPr id="241" name="Google Shape;241;p28"/>
          <p:cNvSpPr txBox="1">
            <a:spLocks noGrp="1"/>
          </p:cNvSpPr>
          <p:nvPr>
            <p:ph type="body" idx="1"/>
          </p:nvPr>
        </p:nvSpPr>
        <p:spPr>
          <a:xfrm>
            <a:off x="479875" y="1972325"/>
            <a:ext cx="6094500" cy="4473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2"/>
              </a:buClr>
              <a:buSzPts val="2200"/>
              <a:buNone/>
            </a:pPr>
            <a:r>
              <a:rPr lang="en-US" sz="3200">
                <a:solidFill>
                  <a:srgbClr val="3F3F3F"/>
                </a:solidFill>
                <a:latin typeface="Open Sans"/>
                <a:ea typeface="Open Sans"/>
                <a:cs typeface="Open Sans"/>
                <a:sym typeface="Open Sans"/>
              </a:rPr>
              <a:t>Identificar uno o dos objetivos para sus instituciones. </a:t>
            </a:r>
            <a:endParaRPr/>
          </a:p>
          <a:p>
            <a:pPr marL="12700" lvl="0" indent="0" algn="l" rtl="0">
              <a:lnSpc>
                <a:spcPct val="150000"/>
              </a:lnSpc>
              <a:spcBef>
                <a:spcPts val="0"/>
              </a:spcBef>
              <a:spcAft>
                <a:spcPts val="0"/>
              </a:spcAft>
              <a:buClr>
                <a:schemeClr val="dk2"/>
              </a:buClr>
              <a:buSzPts val="2200"/>
              <a:buNone/>
            </a:pPr>
            <a:r>
              <a:rPr lang="en-US" sz="3200">
                <a:solidFill>
                  <a:srgbClr val="3F3F3F"/>
                </a:solidFill>
                <a:latin typeface="Open Sans"/>
                <a:ea typeface="Open Sans"/>
                <a:cs typeface="Open Sans"/>
                <a:sym typeface="Open Sans"/>
              </a:rPr>
              <a:t>Luego, hacer una lluvia de ideas sobre los objetivos para lograr sus metas. </a:t>
            </a:r>
            <a:endParaRPr sz="3200">
              <a:solidFill>
                <a:srgbClr val="3F3F3F"/>
              </a:solidFill>
              <a:latin typeface="Open Sans"/>
              <a:ea typeface="Open Sans"/>
              <a:cs typeface="Open Sans"/>
              <a:sym typeface="Open Sans"/>
            </a:endParaRPr>
          </a:p>
        </p:txBody>
      </p:sp>
      <p:pic>
        <p:nvPicPr>
          <p:cNvPr id="242" name="Google Shape;242;p28"/>
          <p:cNvPicPr preferRelativeResize="0"/>
          <p:nvPr/>
        </p:nvPicPr>
        <p:blipFill rotWithShape="1">
          <a:blip r:embed="rId3">
            <a:alphaModFix/>
          </a:blip>
          <a:srcRect/>
          <a:stretch/>
        </p:blipFill>
        <p:spPr>
          <a:xfrm>
            <a:off x="6762828" y="2480288"/>
            <a:ext cx="4430374" cy="35881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Paso 3: Identificar y analizar su audiencia objetivo</a:t>
            </a:r>
            <a:endParaRPr sz="3200">
              <a:solidFill>
                <a:srgbClr val="586F7C"/>
              </a:solidFill>
              <a:latin typeface="Open Sans"/>
              <a:ea typeface="Open Sans"/>
              <a:cs typeface="Open Sans"/>
              <a:sym typeface="Open Sans"/>
            </a:endParaRPr>
          </a:p>
        </p:txBody>
      </p:sp>
      <p:sp>
        <p:nvSpPr>
          <p:cNvPr id="249" name="Google Shape;249;p29"/>
          <p:cNvSpPr txBox="1">
            <a:spLocks noGrp="1"/>
          </p:cNvSpPr>
          <p:nvPr>
            <p:ph type="body" idx="1"/>
          </p:nvPr>
        </p:nvSpPr>
        <p:spPr>
          <a:xfrm>
            <a:off x="479863" y="1849252"/>
            <a:ext cx="11332386" cy="4596518"/>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Una vez que el personal haya identificado el problema y delineado las metas y objetivos, se deben identificar las audiencias objetivo para la promoción.  </a:t>
            </a:r>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Preparar una lista de audiencias objetivo para que el personal pueda determinar cómo influir en ellas.</a:t>
            </a:r>
            <a:endParaRPr>
              <a:solidFill>
                <a:srgbClr val="3F3F3F"/>
              </a:solidFill>
              <a:latin typeface="Open Sans"/>
              <a:ea typeface="Open Sans"/>
              <a:cs typeface="Open Sans"/>
              <a:sym typeface="Open Sans"/>
            </a:endParaRPr>
          </a:p>
        </p:txBody>
      </p:sp>
      <p:sp>
        <p:nvSpPr>
          <p:cNvPr id="250" name="Google Shape;250;p29"/>
          <p:cNvSpPr/>
          <p:nvPr/>
        </p:nvSpPr>
        <p:spPr>
          <a:xfrm>
            <a:off x="1645214" y="4835749"/>
            <a:ext cx="9001683" cy="1514006"/>
          </a:xfrm>
          <a:prstGeom prst="roundRect">
            <a:avLst>
              <a:gd name="adj" fmla="val 16667"/>
            </a:avLst>
          </a:prstGeom>
          <a:solidFill>
            <a:srgbClr val="586F7C"/>
          </a:solidFill>
          <a:ln w="25400" cap="flat" cmpd="sng">
            <a:solidFill>
              <a:srgbClr val="586F7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Open Sans"/>
                <a:ea typeface="Open Sans"/>
                <a:cs typeface="Open Sans"/>
                <a:sym typeface="Open Sans"/>
              </a:rPr>
              <a:t>¿Quién es su audiencia objetivo?</a:t>
            </a:r>
            <a:endParaRPr sz="40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147700" y="316689"/>
            <a:ext cx="9613800"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Contenido</a:t>
            </a:r>
            <a:endParaRPr sz="360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147700" y="1815575"/>
            <a:ext cx="8711700" cy="45648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1000"/>
              </a:spcBef>
              <a:spcAft>
                <a:spcPts val="0"/>
              </a:spcAft>
              <a:buClr>
                <a:schemeClr val="dk1"/>
              </a:buClr>
              <a:buSzPts val="1900"/>
              <a:buFont typeface="Open Sans"/>
              <a:buChar char="●"/>
            </a:pPr>
            <a:r>
              <a:rPr lang="en-US" sz="2200">
                <a:solidFill>
                  <a:srgbClr val="3F3F3F"/>
                </a:solidFill>
                <a:latin typeface="Open Sans"/>
                <a:ea typeface="Open Sans"/>
                <a:cs typeface="Open Sans"/>
                <a:sym typeface="Open Sans"/>
              </a:rPr>
              <a:t>Introducción</a:t>
            </a:r>
            <a:endParaRPr sz="2200">
              <a:solidFill>
                <a:srgbClr val="3F3F3F"/>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US" sz="2200">
                <a:solidFill>
                  <a:srgbClr val="3F3F3F"/>
                </a:solidFill>
                <a:latin typeface="Open Sans"/>
                <a:ea typeface="Open Sans"/>
                <a:cs typeface="Open Sans"/>
                <a:sym typeface="Open Sans"/>
              </a:rPr>
              <a:t>Definición de abogacía (promoción) </a:t>
            </a:r>
            <a:endParaRPr sz="2200">
              <a:solidFill>
                <a:srgbClr val="3F3F3F"/>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US" sz="2200">
                <a:solidFill>
                  <a:srgbClr val="3F3F3F"/>
                </a:solidFill>
                <a:latin typeface="Open Sans"/>
                <a:ea typeface="Open Sans"/>
                <a:cs typeface="Open Sans"/>
                <a:sym typeface="Open Sans"/>
              </a:rPr>
              <a:t>Pasos para una estrategia de promoción exitosa</a:t>
            </a:r>
            <a:endParaRPr sz="220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2200">
                <a:solidFill>
                  <a:srgbClr val="3F3F3F"/>
                </a:solidFill>
                <a:latin typeface="Open Sans"/>
                <a:ea typeface="Open Sans"/>
                <a:cs typeface="Open Sans"/>
                <a:sym typeface="Open Sans"/>
              </a:rPr>
              <a:t>Paso 1: Identificar el desafío al que se enfrenta</a:t>
            </a:r>
            <a:endParaRPr sz="220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2200">
                <a:solidFill>
                  <a:srgbClr val="3F3F3F"/>
                </a:solidFill>
                <a:latin typeface="Open Sans"/>
                <a:ea typeface="Open Sans"/>
                <a:cs typeface="Open Sans"/>
                <a:sym typeface="Open Sans"/>
              </a:rPr>
              <a:t>Paso 2: Establecer metas y objetivos específicos</a:t>
            </a:r>
            <a:endParaRPr sz="220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2200">
                <a:solidFill>
                  <a:srgbClr val="3F3F3F"/>
                </a:solidFill>
                <a:latin typeface="Open Sans"/>
                <a:ea typeface="Open Sans"/>
                <a:cs typeface="Open Sans"/>
                <a:sym typeface="Open Sans"/>
              </a:rPr>
              <a:t>Paso 3: Identificar y analizar su público objetivo</a:t>
            </a:r>
            <a:endParaRPr sz="220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2200">
                <a:solidFill>
                  <a:srgbClr val="3F3F3F"/>
                </a:solidFill>
                <a:latin typeface="Open Sans"/>
                <a:ea typeface="Open Sans"/>
                <a:cs typeface="Open Sans"/>
                <a:sym typeface="Open Sans"/>
              </a:rPr>
              <a:t>Paso 4: Mapear sus recursos y capacidades</a:t>
            </a:r>
            <a:endParaRPr sz="220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2200">
                <a:solidFill>
                  <a:srgbClr val="3F3F3F"/>
                </a:solidFill>
                <a:latin typeface="Open Sans"/>
                <a:ea typeface="Open Sans"/>
                <a:cs typeface="Open Sans"/>
                <a:sym typeface="Open Sans"/>
              </a:rPr>
              <a:t>Paso 5: Desarrollo de un plan estratégico y actividades</a:t>
            </a:r>
            <a:endParaRPr sz="220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2200">
                <a:solidFill>
                  <a:srgbClr val="3F3F3F"/>
                </a:solidFill>
                <a:latin typeface="Open Sans"/>
                <a:ea typeface="Open Sans"/>
                <a:cs typeface="Open Sans"/>
                <a:sym typeface="Open Sans"/>
              </a:rPr>
              <a:t>Paso 6: Supervisar y evaluar los resultados</a:t>
            </a:r>
            <a:endParaRPr sz="2200">
              <a:solidFill>
                <a:srgbClr val="3F3F3F"/>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US" sz="2200">
                <a:solidFill>
                  <a:srgbClr val="3F3F3F"/>
                </a:solidFill>
                <a:latin typeface="Open Sans"/>
                <a:ea typeface="Open Sans"/>
                <a:cs typeface="Open Sans"/>
                <a:sym typeface="Open Sans"/>
              </a:rPr>
              <a:t>Otras actividades</a:t>
            </a:r>
            <a:endParaRPr sz="2200">
              <a:solidFill>
                <a:srgbClr val="3F3F3F"/>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US" sz="2200">
                <a:solidFill>
                  <a:srgbClr val="3F3F3F"/>
                </a:solidFill>
                <a:latin typeface="Open Sans"/>
                <a:ea typeface="Open Sans"/>
                <a:cs typeface="Open Sans"/>
                <a:sym typeface="Open Sans"/>
              </a:rPr>
              <a:t>Síntesis</a:t>
            </a:r>
            <a:endParaRPr sz="2200">
              <a:solidFill>
                <a:srgbClr val="3F3F3F"/>
              </a:solidFill>
              <a:latin typeface="Open Sans"/>
              <a:ea typeface="Open Sans"/>
              <a:cs typeface="Open Sans"/>
              <a:sym typeface="Open Sans"/>
            </a:endParaRP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Esta</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presentación</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tiene</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licencia</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de Creative Commons </a:t>
            </a:r>
            <a:r>
              <a:rPr lang="en-US" sz="10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Atribución</a:t>
            </a:r>
            <a:r>
              <a:rPr lang="en-US" sz="1000" b="0" i="0" u="sng" strike="noStrike" cap="none" dirty="0">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 4.0 </a:t>
            </a:r>
            <a:r>
              <a:rPr lang="en-US" sz="10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Internacional</a:t>
            </a:r>
            <a:r>
              <a:rPr lang="en-US" sz="1000" b="0" i="0" u="sng"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 </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r>
              <a:rPr lang="en-U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Google Shape;83;p39"/>
          <p:cNvSpPr txBox="1">
            <a:spLocks noGrp="1"/>
          </p:cNvSpPr>
          <p:nvPr/>
        </p:nvSpPr>
        <p:spPr>
          <a:xfrm>
            <a:off x="9182325" y="6386482"/>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v1.3 febrero de 2023</a:t>
            </a:r>
            <a:endParaRPr lang="es-ES" sz="1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Paso 4: Mapear sus recursos y capacidades</a:t>
            </a:r>
            <a:endParaRPr sz="3200"/>
          </a:p>
        </p:txBody>
      </p:sp>
      <p:sp>
        <p:nvSpPr>
          <p:cNvPr id="257" name="Google Shape;257;p31"/>
          <p:cNvSpPr txBox="1">
            <a:spLocks noGrp="1"/>
          </p:cNvSpPr>
          <p:nvPr>
            <p:ph type="body" idx="1"/>
          </p:nvPr>
        </p:nvSpPr>
        <p:spPr>
          <a:xfrm>
            <a:off x="319165" y="1745540"/>
            <a:ext cx="11332386" cy="4596518"/>
          </a:xfrm>
          <a:prstGeom prst="rect">
            <a:avLst/>
          </a:prstGeom>
          <a:noFill/>
          <a:ln>
            <a:noFill/>
          </a:ln>
        </p:spPr>
        <p:txBody>
          <a:bodyPr spcFirstLastPara="1" wrap="square" lIns="91425" tIns="45700" rIns="91425" bIns="45700" anchor="t" anchorCtr="0">
            <a:noAutofit/>
          </a:bodyPr>
          <a:lstStyle/>
          <a:p>
            <a:pPr marL="469900" lvl="0" indent="-4572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Numerosos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recursos</a:t>
            </a:r>
            <a:r>
              <a:rPr lang="en-US" dirty="0">
                <a:solidFill>
                  <a:srgbClr val="3F3F3F"/>
                </a:solidFill>
                <a:latin typeface="Open Sans"/>
                <a:ea typeface="Open Sans"/>
                <a:cs typeface="Open Sans"/>
                <a:sym typeface="Open Sans"/>
              </a:rPr>
              <a:t> se </a:t>
            </a:r>
            <a:r>
              <a:rPr lang="en-US" dirty="0" err="1">
                <a:solidFill>
                  <a:srgbClr val="3F3F3F"/>
                </a:solidFill>
                <a:latin typeface="Open Sans"/>
                <a:ea typeface="Open Sans"/>
                <a:cs typeface="Open Sans"/>
                <a:sym typeface="Open Sans"/>
              </a:rPr>
              <a:t>encuentran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disponibles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el Portal </a:t>
            </a:r>
            <a:r>
              <a:rPr lang="en-US" dirty="0" err="1">
                <a:solidFill>
                  <a:srgbClr val="3F3F3F"/>
                </a:solidFill>
                <a:latin typeface="Open Sans"/>
                <a:ea typeface="Open Sans"/>
                <a:cs typeface="Open Sans"/>
                <a:sym typeface="Open Sans"/>
              </a:rPr>
              <a:t>Unificado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Contenidos</a:t>
            </a:r>
            <a:r>
              <a:rPr lang="en-US" dirty="0">
                <a:solidFill>
                  <a:srgbClr val="3F3F3F"/>
                </a:solidFill>
                <a:latin typeface="Open Sans"/>
                <a:ea typeface="Open Sans"/>
                <a:cs typeface="Open Sans"/>
                <a:sym typeface="Open Sans"/>
              </a:rPr>
              <a:t> de Research4Life y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las </a:t>
            </a:r>
            <a:r>
              <a:rPr lang="en-US" dirty="0" err="1">
                <a:solidFill>
                  <a:srgbClr val="3F3F3F"/>
                </a:solidFill>
                <a:latin typeface="Open Sans"/>
                <a:ea typeface="Open Sans"/>
                <a:cs typeface="Open Sans"/>
                <a:sym typeface="Open Sans"/>
              </a:rPr>
              <a:t>páginas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capacitación</a:t>
            </a:r>
            <a:r>
              <a:rPr lang="en-US" dirty="0">
                <a:solidFill>
                  <a:srgbClr val="3F3F3F"/>
                </a:solidFill>
                <a:latin typeface="Open Sans"/>
                <a:ea typeface="Open Sans"/>
                <a:cs typeface="Open Sans"/>
                <a:sym typeface="Open Sans"/>
              </a:rPr>
              <a:t> de la web de Research4Life.  </a:t>
            </a:r>
            <a:endParaRPr dirty="0"/>
          </a:p>
          <a:p>
            <a:pPr marL="469900" lvl="0" indent="-457200" algn="l" rtl="0">
              <a:lnSpc>
                <a:spcPct val="15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Los </a:t>
            </a:r>
            <a:r>
              <a:rPr lang="en-US" dirty="0" err="1">
                <a:solidFill>
                  <a:srgbClr val="3F3F3F"/>
                </a:solidFill>
                <a:latin typeface="Open Sans"/>
                <a:ea typeface="Open Sans"/>
                <a:cs typeface="Open Sans"/>
                <a:sym typeface="Open Sans"/>
              </a:rPr>
              <a:t>recursos</a:t>
            </a:r>
            <a:r>
              <a:rPr lang="en-US" dirty="0">
                <a:solidFill>
                  <a:srgbClr val="3F3F3F"/>
                </a:solidFill>
                <a:latin typeface="Open Sans"/>
                <a:ea typeface="Open Sans"/>
                <a:cs typeface="Open Sans"/>
                <a:sym typeface="Open Sans"/>
              </a:rPr>
              <a:t> de Research4Life </a:t>
            </a:r>
            <a:r>
              <a:rPr lang="en-US" dirty="0" err="1">
                <a:solidFill>
                  <a:srgbClr val="3F3F3F"/>
                </a:solidFill>
                <a:latin typeface="Open Sans"/>
                <a:ea typeface="Open Sans"/>
                <a:cs typeface="Open Sans"/>
                <a:sym typeface="Open Sans"/>
              </a:rPr>
              <a:t>incluyen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una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presentación</a:t>
            </a:r>
            <a:r>
              <a:rPr lang="en-US" dirty="0">
                <a:solidFill>
                  <a:srgbClr val="3F3F3F"/>
                </a:solidFill>
                <a:latin typeface="Open Sans"/>
                <a:ea typeface="Open Sans"/>
                <a:cs typeface="Open Sans"/>
                <a:sym typeface="Open Sans"/>
              </a:rPr>
              <a:t> PowerPoint para la </a:t>
            </a:r>
            <a:r>
              <a:rPr lang="en-US" dirty="0" err="1">
                <a:solidFill>
                  <a:srgbClr val="3F3F3F"/>
                </a:solidFill>
                <a:latin typeface="Open Sans"/>
                <a:ea typeface="Open Sans"/>
                <a:cs typeface="Open Sans"/>
                <a:sym typeface="Open Sans"/>
              </a:rPr>
              <a:t>promoción</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programas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hojas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informativas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infografías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carteles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estudios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casos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entrevistas</a:t>
            </a:r>
            <a:r>
              <a:rPr lang="en-US" dirty="0">
                <a:solidFill>
                  <a:srgbClr val="3F3F3F"/>
                </a:solidFill>
                <a:latin typeface="Open Sans"/>
                <a:ea typeface="Open Sans"/>
                <a:cs typeface="Open Sans"/>
                <a:sym typeface="Open Sans"/>
              </a:rPr>
              <a:t> y videos.</a:t>
            </a:r>
            <a:endParaRPr dirty="0">
              <a:solidFill>
                <a:srgbClr val="3F3F3F"/>
              </a:solidFill>
            </a:endParaRPr>
          </a:p>
          <a:p>
            <a:pPr marL="469900" lvl="0" indent="-4572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Recordar</a:t>
            </a:r>
            <a:r>
              <a:rPr lang="en-US" dirty="0">
                <a:solidFill>
                  <a:srgbClr val="3F3F3F"/>
                </a:solidFill>
                <a:latin typeface="Open Sans"/>
                <a:ea typeface="Open Sans"/>
                <a:cs typeface="Open Sans"/>
                <a:sym typeface="Open Sans"/>
              </a:rPr>
              <a:t> que el </a:t>
            </a:r>
            <a:r>
              <a:rPr lang="en-US" dirty="0" err="1">
                <a:solidFill>
                  <a:srgbClr val="3F3F3F"/>
                </a:solidFill>
                <a:latin typeface="Open Sans"/>
                <a:ea typeface="Open Sans"/>
                <a:cs typeface="Open Sans"/>
                <a:sym typeface="Open Sans"/>
              </a:rPr>
              <a:t>departamento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comunicación</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su</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institución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también</a:t>
            </a:r>
            <a:r>
              <a:rPr lang="en-US" dirty="0">
                <a:solidFill>
                  <a:srgbClr val="3F3F3F"/>
                </a:solidFill>
                <a:latin typeface="Open Sans"/>
                <a:ea typeface="Open Sans"/>
                <a:cs typeface="Open Sans"/>
                <a:sym typeface="Open Sans"/>
              </a:rPr>
              <a:t> le </a:t>
            </a:r>
            <a:r>
              <a:rPr lang="en-US" dirty="0" err="1">
                <a:solidFill>
                  <a:srgbClr val="3F3F3F"/>
                </a:solidFill>
                <a:latin typeface="Open Sans"/>
                <a:ea typeface="Open Sans"/>
                <a:cs typeface="Open Sans"/>
                <a:sym typeface="Open Sans"/>
              </a:rPr>
              <a:t>puede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ayudar</a:t>
            </a:r>
            <a:r>
              <a:rPr lang="en-US" dirty="0">
                <a:solidFill>
                  <a:srgbClr val="3F3F3F"/>
                </a:solidFill>
                <a:latin typeface="Open Sans"/>
                <a:ea typeface="Open Sans"/>
                <a:cs typeface="Open Sans"/>
                <a:sym typeface="Open Sans"/>
              </a:rPr>
              <a:t>.</a:t>
            </a:r>
            <a:endParaRPr dirty="0">
              <a:solidFill>
                <a:srgbClr val="3F3F3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Actividad grupal</a:t>
            </a:r>
            <a:endParaRPr sz="3600">
              <a:solidFill>
                <a:srgbClr val="586F7C"/>
              </a:solidFill>
              <a:highlight>
                <a:srgbClr val="FFFF00"/>
              </a:highlight>
              <a:latin typeface="Open Sans"/>
              <a:ea typeface="Open Sans"/>
              <a:cs typeface="Open Sans"/>
              <a:sym typeface="Open Sans"/>
            </a:endParaRPr>
          </a:p>
        </p:txBody>
      </p:sp>
      <p:sp>
        <p:nvSpPr>
          <p:cNvPr id="264" name="Google Shape;264;p30"/>
          <p:cNvSpPr txBox="1">
            <a:spLocks noGrp="1"/>
          </p:cNvSpPr>
          <p:nvPr>
            <p:ph type="body" idx="1"/>
          </p:nvPr>
        </p:nvSpPr>
        <p:spPr>
          <a:xfrm>
            <a:off x="133892" y="2161391"/>
            <a:ext cx="7824243" cy="4210835"/>
          </a:xfrm>
          <a:prstGeom prst="rect">
            <a:avLst/>
          </a:prstGeom>
          <a:noFill/>
          <a:ln>
            <a:noFill/>
          </a:ln>
        </p:spPr>
        <p:txBody>
          <a:bodyPr spcFirstLastPara="1" wrap="square" lIns="91425" tIns="45700" rIns="91425" bIns="45700" anchor="t" anchorCtr="0">
            <a:noAutofit/>
          </a:bodyPr>
          <a:lstStyle/>
          <a:p>
            <a:pPr marL="457200" lvl="0" indent="-400050" algn="l" rtl="0">
              <a:lnSpc>
                <a:spcPct val="150000"/>
              </a:lnSpc>
              <a:spcBef>
                <a:spcPts val="0"/>
              </a:spcBef>
              <a:spcAft>
                <a:spcPts val="0"/>
              </a:spcAft>
              <a:buClr>
                <a:srgbClr val="3F3F3F"/>
              </a:buClr>
              <a:buSzPts val="2700"/>
              <a:buFont typeface="Open Sans"/>
              <a:buAutoNum type="arabicPeriod"/>
            </a:pPr>
            <a:r>
              <a:rPr lang="en-US" sz="2700">
                <a:solidFill>
                  <a:srgbClr val="3F3F3F"/>
                </a:solidFill>
                <a:latin typeface="Open Sans"/>
                <a:ea typeface="Open Sans"/>
                <a:cs typeface="Open Sans"/>
                <a:sym typeface="Open Sans"/>
              </a:rPr>
              <a:t>¿Quién es su público objetivo? </a:t>
            </a:r>
            <a:endParaRPr/>
          </a:p>
          <a:p>
            <a:pPr marL="914400" lvl="1" indent="-381000" algn="l" rtl="0">
              <a:lnSpc>
                <a:spcPct val="150000"/>
              </a:lnSpc>
              <a:spcBef>
                <a:spcPts val="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Enumerar los diferentes tipos de audiencias a las que intenta llegar e incluir una breve descripción de ellas.</a:t>
            </a:r>
            <a:endParaRPr/>
          </a:p>
          <a:p>
            <a:pPr marL="457200" lvl="0" indent="-400050" algn="l" rtl="0">
              <a:lnSpc>
                <a:spcPct val="150000"/>
              </a:lnSpc>
              <a:spcBef>
                <a:spcPts val="0"/>
              </a:spcBef>
              <a:spcAft>
                <a:spcPts val="0"/>
              </a:spcAft>
              <a:buClr>
                <a:srgbClr val="3F3F3F"/>
              </a:buClr>
              <a:buSzPts val="2700"/>
              <a:buFont typeface="Open Sans"/>
              <a:buAutoNum type="arabicPeriod"/>
            </a:pPr>
            <a:r>
              <a:rPr lang="en-US" sz="2700">
                <a:solidFill>
                  <a:srgbClr val="3F3F3F"/>
                </a:solidFill>
                <a:latin typeface="Open Sans"/>
                <a:ea typeface="Open Sans"/>
                <a:cs typeface="Open Sans"/>
                <a:sym typeface="Open Sans"/>
              </a:rPr>
              <a:t>Preparar una lista de los recursos de su biblioteca.</a:t>
            </a:r>
            <a:endParaRPr/>
          </a:p>
          <a:p>
            <a:pPr marL="914400" lvl="1" indent="-355600" algn="l" rtl="0">
              <a:lnSpc>
                <a:spcPct val="150000"/>
              </a:lnSpc>
              <a:spcBef>
                <a:spcPts val="0"/>
              </a:spcBef>
              <a:spcAft>
                <a:spcPts val="0"/>
              </a:spcAft>
              <a:buClr>
                <a:srgbClr val="3F3F3F"/>
              </a:buClr>
              <a:buSzPts val="2000"/>
              <a:buFont typeface="Open Sans"/>
              <a:buChar char="○"/>
            </a:pPr>
            <a:r>
              <a:rPr lang="en-US">
                <a:solidFill>
                  <a:srgbClr val="3F3F3F"/>
                </a:solidFill>
                <a:latin typeface="Open Sans"/>
                <a:ea typeface="Open Sans"/>
                <a:cs typeface="Open Sans"/>
                <a:sym typeface="Open Sans"/>
              </a:rPr>
              <a:t>Lluvia de ideas sobre recursos adicionales que puede desarrollar para ayudar a su estrategia de promoción.</a:t>
            </a:r>
            <a:endParaRPr sz="1800">
              <a:solidFill>
                <a:srgbClr val="3F3F3F"/>
              </a:solidFill>
              <a:latin typeface="Open Sans"/>
              <a:ea typeface="Open Sans"/>
              <a:cs typeface="Open Sans"/>
              <a:sym typeface="Open Sans"/>
            </a:endParaRPr>
          </a:p>
        </p:txBody>
      </p:sp>
      <p:pic>
        <p:nvPicPr>
          <p:cNvPr id="265" name="Google Shape;265;p30"/>
          <p:cNvPicPr preferRelativeResize="0"/>
          <p:nvPr/>
        </p:nvPicPr>
        <p:blipFill rotWithShape="1">
          <a:blip r:embed="rId3">
            <a:alphaModFix/>
          </a:blip>
          <a:srcRect/>
          <a:stretch/>
        </p:blipFill>
        <p:spPr>
          <a:xfrm>
            <a:off x="8269532" y="2673611"/>
            <a:ext cx="2969009" cy="3121423"/>
          </a:xfrm>
          <a:prstGeom prst="rect">
            <a:avLst/>
          </a:prstGeom>
          <a:noFill/>
          <a:ln>
            <a:noFill/>
          </a:ln>
        </p:spPr>
      </p:pic>
      <p:sp>
        <p:nvSpPr>
          <p:cNvPr id="266" name="Google Shape;266;p30"/>
          <p:cNvSpPr txBox="1"/>
          <p:nvPr/>
        </p:nvSpPr>
        <p:spPr>
          <a:xfrm>
            <a:off x="39488" y="1622200"/>
            <a:ext cx="7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3F3F3F"/>
                </a:solidFill>
                <a:latin typeface="Arial"/>
                <a:ea typeface="Arial"/>
                <a:cs typeface="Arial"/>
                <a:sym typeface="Arial"/>
              </a:rPr>
              <a:t>Actividad</a:t>
            </a:r>
            <a:r>
              <a:rPr lang="en-US" sz="1400" b="0" i="0" u="none" strike="noStrike" cap="none" dirty="0">
                <a:solidFill>
                  <a:srgbClr val="3F3F3F"/>
                </a:solidFill>
                <a:latin typeface="Arial"/>
                <a:ea typeface="Arial"/>
                <a:cs typeface="Arial"/>
                <a:sym typeface="Arial"/>
              </a:rPr>
              <a:t> 4 &amp; 5  </a:t>
            </a:r>
            <a:r>
              <a:rPr lang="en-US" sz="1400" b="0" i="0" u="none" strike="noStrike" cap="none" dirty="0" err="1">
                <a:solidFill>
                  <a:srgbClr val="3F3F3F"/>
                </a:solidFill>
                <a:latin typeface="Arial"/>
                <a:ea typeface="Arial"/>
                <a:cs typeface="Arial"/>
                <a:sym typeface="Arial"/>
              </a:rPr>
              <a:t>en</a:t>
            </a:r>
            <a:r>
              <a:rPr lang="en-US" sz="1400" b="0" i="0" u="none" strike="noStrike" cap="none" dirty="0">
                <a:solidFill>
                  <a:srgbClr val="3F3F3F"/>
                </a:solidFill>
                <a:latin typeface="Arial"/>
                <a:ea typeface="Arial"/>
                <a:cs typeface="Arial"/>
                <a:sym typeface="Arial"/>
              </a:rPr>
              <a:t> el Kit de </a:t>
            </a:r>
            <a:r>
              <a:rPr lang="en-US" sz="1400" b="0" i="0" u="none" strike="noStrike" cap="none" dirty="0" err="1">
                <a:solidFill>
                  <a:srgbClr val="3F3F3F"/>
                </a:solidFill>
                <a:latin typeface="Arial"/>
                <a:ea typeface="Arial"/>
                <a:cs typeface="Arial"/>
                <a:sym typeface="Arial"/>
              </a:rPr>
              <a:t>herramientas</a:t>
            </a:r>
            <a:r>
              <a:rPr lang="en-US" sz="1400" b="0" i="0" u="none" strike="noStrike" cap="none" dirty="0">
                <a:solidFill>
                  <a:srgbClr val="3F3F3F"/>
                </a:solidFill>
                <a:latin typeface="Arial"/>
                <a:ea typeface="Arial"/>
                <a:cs typeface="Arial"/>
                <a:sym typeface="Arial"/>
              </a:rPr>
              <a:t> de </a:t>
            </a:r>
            <a:r>
              <a:rPr lang="en-US" sz="1400" b="0" i="0" u="none" strike="noStrike" cap="none" dirty="0" err="1">
                <a:solidFill>
                  <a:srgbClr val="3F3F3F"/>
                </a:solidFill>
                <a:latin typeface="Arial"/>
                <a:ea typeface="Arial"/>
                <a:cs typeface="Arial"/>
                <a:sym typeface="Arial"/>
              </a:rPr>
              <a:t>promoción</a:t>
            </a:r>
            <a:endParaRPr sz="1400" b="0" i="0" u="none" strike="noStrike" cap="none" dirty="0">
              <a:solidFill>
                <a:srgbClr val="3F3F3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Paso 5: Desarrollar un plan estratégico y actividades</a:t>
            </a:r>
            <a:endParaRPr sz="3200"/>
          </a:p>
        </p:txBody>
      </p:sp>
      <p:sp>
        <p:nvSpPr>
          <p:cNvPr id="273" name="Google Shape;273;p33"/>
          <p:cNvSpPr txBox="1">
            <a:spLocks noGrp="1"/>
          </p:cNvSpPr>
          <p:nvPr>
            <p:ph type="body" idx="1"/>
          </p:nvPr>
        </p:nvSpPr>
        <p:spPr>
          <a:xfrm>
            <a:off x="251255" y="1708478"/>
            <a:ext cx="11332386" cy="4596518"/>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000" dirty="0">
                <a:solidFill>
                  <a:srgbClr val="3F3F3F"/>
                </a:solidFill>
                <a:latin typeface="Open Sans"/>
                <a:ea typeface="Open Sans"/>
                <a:cs typeface="Open Sans"/>
                <a:sym typeface="Open Sans"/>
              </a:rPr>
              <a:t>Este </a:t>
            </a:r>
            <a:r>
              <a:rPr lang="en-US" sz="2000" dirty="0" err="1">
                <a:solidFill>
                  <a:srgbClr val="3F3F3F"/>
                </a:solidFill>
                <a:latin typeface="Open Sans"/>
                <a:ea typeface="Open Sans"/>
                <a:cs typeface="Open Sans"/>
                <a:sym typeface="Open Sans"/>
              </a:rPr>
              <a:t>es</a:t>
            </a:r>
            <a:r>
              <a:rPr lang="en-US" sz="2000" dirty="0">
                <a:solidFill>
                  <a:srgbClr val="3F3F3F"/>
                </a:solidFill>
                <a:latin typeface="Open Sans"/>
                <a:ea typeface="Open Sans"/>
                <a:cs typeface="Open Sans"/>
                <a:sym typeface="Open Sans"/>
              </a:rPr>
              <a:t> el </a:t>
            </a:r>
            <a:r>
              <a:rPr lang="en-US" sz="2000" dirty="0" err="1">
                <a:solidFill>
                  <a:srgbClr val="3F3F3F"/>
                </a:solidFill>
                <a:latin typeface="Open Sans"/>
                <a:ea typeface="Open Sans"/>
                <a:cs typeface="Open Sans"/>
                <a:sym typeface="Open Sans"/>
              </a:rPr>
              <a:t>paso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donde</a:t>
            </a:r>
            <a:r>
              <a:rPr lang="en-US" sz="2000" dirty="0">
                <a:solidFill>
                  <a:srgbClr val="3F3F3F"/>
                </a:solidFill>
                <a:latin typeface="Open Sans"/>
                <a:ea typeface="Open Sans"/>
                <a:cs typeface="Open Sans"/>
                <a:sym typeface="Open Sans"/>
              </a:rPr>
              <a:t> la </a:t>
            </a:r>
            <a:r>
              <a:rPr lang="en-US" sz="2000" dirty="0" err="1">
                <a:solidFill>
                  <a:srgbClr val="3F3F3F"/>
                </a:solidFill>
                <a:latin typeface="Open Sans"/>
                <a:ea typeface="Open Sans"/>
                <a:cs typeface="Open Sans"/>
                <a:sym typeface="Open Sans"/>
              </a:rPr>
              <a:t>planificación</a:t>
            </a:r>
            <a:r>
              <a:rPr lang="en-US" sz="2000" dirty="0">
                <a:solidFill>
                  <a:srgbClr val="3F3F3F"/>
                </a:solidFill>
                <a:latin typeface="Open Sans"/>
                <a:ea typeface="Open Sans"/>
                <a:cs typeface="Open Sans"/>
                <a:sym typeface="Open Sans"/>
              </a:rPr>
              <a:t> se </a:t>
            </a:r>
            <a:r>
              <a:rPr lang="en-US" sz="2000" dirty="0" err="1">
                <a:solidFill>
                  <a:srgbClr val="3F3F3F"/>
                </a:solidFill>
                <a:latin typeface="Open Sans"/>
                <a:ea typeface="Open Sans"/>
                <a:cs typeface="Open Sans"/>
                <a:sym typeface="Open Sans"/>
              </a:rPr>
              <a:t>convierte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actividades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efectivas</a:t>
            </a:r>
            <a:r>
              <a:rPr lang="en-US" sz="2000" dirty="0">
                <a:solidFill>
                  <a:srgbClr val="3F3F3F"/>
                </a:solidFill>
                <a:latin typeface="Open Sans"/>
                <a:ea typeface="Open Sans"/>
                <a:cs typeface="Open Sans"/>
                <a:sym typeface="Open Sans"/>
              </a:rPr>
              <a:t>. </a:t>
            </a:r>
            <a:endParaRPr dirty="0"/>
          </a:p>
          <a:p>
            <a:pPr marL="355600" lvl="0" indent="-342900" algn="l" rtl="0">
              <a:lnSpc>
                <a:spcPct val="150000"/>
              </a:lnSpc>
              <a:spcBef>
                <a:spcPts val="0"/>
              </a:spcBef>
              <a:spcAft>
                <a:spcPts val="0"/>
              </a:spcAft>
              <a:buClr>
                <a:schemeClr val="dk2"/>
              </a:buClr>
              <a:buSzPts val="2200"/>
              <a:buChar char="●"/>
            </a:pPr>
            <a:r>
              <a:rPr lang="en-US" sz="2000" dirty="0">
                <a:solidFill>
                  <a:srgbClr val="3F3F3F"/>
                </a:solidFill>
                <a:latin typeface="Open Sans"/>
                <a:ea typeface="Open Sans"/>
                <a:cs typeface="Open Sans"/>
                <a:sym typeface="Open Sans"/>
              </a:rPr>
              <a:t>Se </a:t>
            </a:r>
            <a:r>
              <a:rPr lang="en-US" sz="2000" dirty="0" err="1">
                <a:solidFill>
                  <a:srgbClr val="3F3F3F"/>
                </a:solidFill>
                <a:latin typeface="Open Sans"/>
                <a:ea typeface="Open Sans"/>
                <a:cs typeface="Open Sans"/>
                <a:sym typeface="Open Sans"/>
              </a:rPr>
              <a:t>pueden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combinar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diferentes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herramientas</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comunicación</a:t>
            </a:r>
            <a:r>
              <a:rPr lang="en-US" sz="2000" dirty="0">
                <a:solidFill>
                  <a:srgbClr val="3F3F3F"/>
                </a:solidFill>
                <a:latin typeface="Open Sans"/>
                <a:ea typeface="Open Sans"/>
                <a:cs typeface="Open Sans"/>
                <a:sym typeface="Open Sans"/>
              </a:rPr>
              <a:t> y marketing o </a:t>
            </a:r>
            <a:r>
              <a:rPr lang="en-US" sz="2000" dirty="0" err="1">
                <a:solidFill>
                  <a:srgbClr val="3F3F3F"/>
                </a:solidFill>
                <a:latin typeface="Open Sans"/>
                <a:ea typeface="Open Sans"/>
                <a:cs typeface="Open Sans"/>
                <a:sym typeface="Open Sans"/>
              </a:rPr>
              <a:t>simplemente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utilizar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una</a:t>
            </a:r>
            <a:r>
              <a:rPr lang="en-US" sz="2000" dirty="0">
                <a:solidFill>
                  <a:srgbClr val="3F3F3F"/>
                </a:solidFill>
                <a:latin typeface="Open Sans"/>
                <a:ea typeface="Open Sans"/>
                <a:cs typeface="Open Sans"/>
                <a:sym typeface="Open Sans"/>
              </a:rPr>
              <a:t> que </a:t>
            </a:r>
            <a:r>
              <a:rPr lang="en-US" sz="2000" dirty="0" err="1">
                <a:solidFill>
                  <a:srgbClr val="3F3F3F"/>
                </a:solidFill>
                <a:latin typeface="Open Sans"/>
                <a:ea typeface="Open Sans"/>
                <a:cs typeface="Open Sans"/>
                <a:sym typeface="Open Sans"/>
              </a:rPr>
              <a:t>esté</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acorde</a:t>
            </a:r>
            <a:r>
              <a:rPr lang="en-US" sz="2000" dirty="0">
                <a:solidFill>
                  <a:srgbClr val="3F3F3F"/>
                </a:solidFill>
                <a:latin typeface="Open Sans"/>
                <a:ea typeface="Open Sans"/>
                <a:cs typeface="Open Sans"/>
                <a:sym typeface="Open Sans"/>
              </a:rPr>
              <a:t> a</a:t>
            </a:r>
            <a:r>
              <a:rPr lang="en-US" sz="20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en-US" sz="2000" dirty="0" err="1">
                <a:solidFill>
                  <a:srgbClr val="3F3F3F"/>
                </a:solidFill>
                <a:latin typeface="Open Sans"/>
                <a:ea typeface="Open Sans"/>
                <a:cs typeface="Open Sans"/>
                <a:sym typeface="Open Sans"/>
              </a:rPr>
              <a:t>sus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necesidades</a:t>
            </a:r>
            <a:r>
              <a:rPr lang="en-US" sz="2000" dirty="0">
                <a:solidFill>
                  <a:srgbClr val="3F3F3F"/>
                </a:solidFill>
                <a:latin typeface="Open Sans"/>
                <a:ea typeface="Open Sans"/>
                <a:cs typeface="Open Sans"/>
                <a:sym typeface="Open Sans"/>
              </a:rPr>
              <a:t>.  </a:t>
            </a:r>
            <a:endParaRPr dirty="0"/>
          </a:p>
          <a:p>
            <a:pPr marL="355600" lvl="0" indent="-342900" algn="l" rtl="0">
              <a:lnSpc>
                <a:spcPct val="150000"/>
              </a:lnSpc>
              <a:spcBef>
                <a:spcPts val="0"/>
              </a:spcBef>
              <a:spcAft>
                <a:spcPts val="0"/>
              </a:spcAft>
              <a:buClr>
                <a:schemeClr val="dk2"/>
              </a:buClr>
              <a:buSzPts val="2200"/>
              <a:buChar char="●"/>
            </a:pPr>
            <a:r>
              <a:rPr lang="en-US" sz="2000" dirty="0">
                <a:solidFill>
                  <a:srgbClr val="3F3F3F"/>
                </a:solidFill>
                <a:latin typeface="Open Sans"/>
                <a:ea typeface="Open Sans"/>
                <a:cs typeface="Open Sans"/>
                <a:sym typeface="Open Sans"/>
              </a:rPr>
              <a:t>A </a:t>
            </a:r>
            <a:r>
              <a:rPr lang="en-US" sz="2000" dirty="0" err="1">
                <a:solidFill>
                  <a:srgbClr val="3F3F3F"/>
                </a:solidFill>
                <a:latin typeface="Open Sans"/>
                <a:ea typeface="Open Sans"/>
                <a:cs typeface="Open Sans"/>
                <a:sym typeface="Open Sans"/>
              </a:rPr>
              <a:t>continuación</a:t>
            </a:r>
            <a:r>
              <a:rPr lang="en-US" sz="2000" dirty="0">
                <a:solidFill>
                  <a:srgbClr val="3F3F3F"/>
                </a:solidFill>
                <a:latin typeface="Open Sans"/>
                <a:ea typeface="Open Sans"/>
                <a:cs typeface="Open Sans"/>
                <a:sym typeface="Open Sans"/>
              </a:rPr>
              <a:t> se </a:t>
            </a:r>
            <a:r>
              <a:rPr lang="en-US" sz="2000" dirty="0" err="1">
                <a:solidFill>
                  <a:srgbClr val="3F3F3F"/>
                </a:solidFill>
                <a:latin typeface="Open Sans"/>
                <a:ea typeface="Open Sans"/>
                <a:cs typeface="Open Sans"/>
                <a:sym typeface="Open Sans"/>
              </a:rPr>
              <a:t>listan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una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serie</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actividades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potenciales</a:t>
            </a:r>
            <a:r>
              <a:rPr lang="en-US" sz="2000" dirty="0">
                <a:solidFill>
                  <a:srgbClr val="3F3F3F"/>
                </a:solidFill>
                <a:latin typeface="Open Sans"/>
                <a:ea typeface="Open Sans"/>
                <a:cs typeface="Open Sans"/>
                <a:sym typeface="Open Sans"/>
              </a:rPr>
              <a:t>:</a:t>
            </a:r>
            <a:endParaRPr dirty="0">
              <a:solidFill>
                <a:srgbClr val="3F3F3F"/>
              </a:solidFill>
            </a:endParaRPr>
          </a:p>
          <a:p>
            <a:pPr marL="812800" lvl="1"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Organizar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eventos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abiertos</a:t>
            </a:r>
            <a:r>
              <a:rPr lang="en-US" dirty="0">
                <a:solidFill>
                  <a:srgbClr val="3F3F3F"/>
                </a:solidFill>
                <a:latin typeface="Open Sans"/>
                <a:ea typeface="Open Sans"/>
                <a:cs typeface="Open Sans"/>
                <a:sym typeface="Open Sans"/>
              </a:rPr>
              <a:t> de la </a:t>
            </a:r>
            <a:r>
              <a:rPr lang="en-US" dirty="0" err="1">
                <a:solidFill>
                  <a:srgbClr val="3F3F3F"/>
                </a:solidFill>
                <a:latin typeface="Open Sans"/>
                <a:ea typeface="Open Sans"/>
                <a:cs typeface="Open Sans"/>
                <a:sym typeface="Open Sans"/>
              </a:rPr>
              <a:t>biblioteca</a:t>
            </a:r>
            <a:r>
              <a:rPr lang="en-US" dirty="0">
                <a:solidFill>
                  <a:srgbClr val="3F3F3F"/>
                </a:solidFill>
                <a:latin typeface="Open Sans"/>
                <a:ea typeface="Open Sans"/>
                <a:cs typeface="Open Sans"/>
                <a:sym typeface="Open Sans"/>
              </a:rPr>
              <a:t> e </a:t>
            </a:r>
            <a:r>
              <a:rPr lang="en-US" dirty="0" err="1">
                <a:solidFill>
                  <a:srgbClr val="3F3F3F"/>
                </a:solidFill>
                <a:latin typeface="Open Sans"/>
                <a:ea typeface="Open Sans"/>
                <a:cs typeface="Open Sans"/>
                <a:sym typeface="Open Sans"/>
              </a:rPr>
              <a:t>invitar</a:t>
            </a:r>
            <a:r>
              <a:rPr lang="en-US" dirty="0">
                <a:solidFill>
                  <a:srgbClr val="3F3F3F"/>
                </a:solidFill>
                <a:latin typeface="Open Sans"/>
                <a:ea typeface="Open Sans"/>
                <a:cs typeface="Open Sans"/>
                <a:sym typeface="Open Sans"/>
              </a:rPr>
              <a:t> a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administradores</a:t>
            </a:r>
            <a:r>
              <a:rPr lang="en-US" dirty="0">
                <a:solidFill>
                  <a:srgbClr val="3F3F3F"/>
                </a:solidFill>
                <a:latin typeface="Open Sans"/>
                <a:ea typeface="Open Sans"/>
                <a:cs typeface="Open Sans"/>
                <a:sym typeface="Open Sans"/>
              </a:rPr>
              <a:t> a </a:t>
            </a:r>
            <a:r>
              <a:rPr lang="en-US" dirty="0" err="1">
                <a:solidFill>
                  <a:srgbClr val="3F3F3F"/>
                </a:solidFill>
                <a:latin typeface="Open Sans"/>
                <a:ea typeface="Open Sans"/>
                <a:cs typeface="Open Sans"/>
                <a:sym typeface="Open Sans"/>
              </a:rPr>
              <a:t>asistir</a:t>
            </a:r>
            <a:r>
              <a:rPr lang="en-US" dirty="0">
                <a:solidFill>
                  <a:srgbClr val="3F3F3F"/>
                </a:solidFill>
                <a:latin typeface="Open Sans"/>
                <a:ea typeface="Open Sans"/>
                <a:cs typeface="Open Sans"/>
                <a:sym typeface="Open Sans"/>
              </a:rPr>
              <a:t>.</a:t>
            </a:r>
            <a:endParaRPr dirty="0">
              <a:solidFill>
                <a:srgbClr val="3F3F3F"/>
              </a:solidFill>
            </a:endParaRPr>
          </a:p>
          <a:p>
            <a:pPr marL="812800" lvl="1"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Utilizar</a:t>
            </a:r>
            <a:r>
              <a:rPr lang="en-US" dirty="0">
                <a:solidFill>
                  <a:srgbClr val="3F3F3F"/>
                </a:solidFill>
                <a:latin typeface="Open Sans"/>
                <a:ea typeface="Open Sans"/>
                <a:cs typeface="Open Sans"/>
                <a:sym typeface="Open Sans"/>
              </a:rPr>
              <a:t> el Power Point  para la </a:t>
            </a:r>
            <a:r>
              <a:rPr lang="en-US" dirty="0" err="1">
                <a:solidFill>
                  <a:srgbClr val="3F3F3F"/>
                </a:solidFill>
                <a:latin typeface="Open Sans"/>
                <a:ea typeface="Open Sans"/>
                <a:cs typeface="Open Sans"/>
                <a:sym typeface="Open Sans"/>
              </a:rPr>
              <a:t>promoción</a:t>
            </a:r>
            <a:r>
              <a:rPr lang="en-US" dirty="0">
                <a:solidFill>
                  <a:srgbClr val="3F3F3F"/>
                </a:solidFill>
                <a:latin typeface="Open Sans"/>
                <a:ea typeface="Open Sans"/>
                <a:cs typeface="Open Sans"/>
                <a:sym typeface="Open Sans"/>
              </a:rPr>
              <a:t> de Research4Life, </a:t>
            </a:r>
            <a:r>
              <a:rPr lang="en-US" dirty="0" err="1">
                <a:solidFill>
                  <a:srgbClr val="3F3F3F"/>
                </a:solidFill>
                <a:latin typeface="Open Sans"/>
                <a:ea typeface="Open Sans"/>
                <a:cs typeface="Open Sans"/>
                <a:sym typeface="Open Sans"/>
              </a:rPr>
              <a:t>hacer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presentaciones</a:t>
            </a:r>
            <a:r>
              <a:rPr lang="en-US" dirty="0">
                <a:solidFill>
                  <a:srgbClr val="3F3F3F"/>
                </a:solidFill>
                <a:latin typeface="Open Sans"/>
                <a:ea typeface="Open Sans"/>
                <a:cs typeface="Open Sans"/>
                <a:sym typeface="Open Sans"/>
              </a:rPr>
              <a:t> a </a:t>
            </a:r>
            <a:r>
              <a:rPr lang="en-US" dirty="0" err="1">
                <a:solidFill>
                  <a:srgbClr val="3F3F3F"/>
                </a:solidFill>
                <a:latin typeface="Open Sans"/>
                <a:ea typeface="Open Sans"/>
                <a:cs typeface="Open Sans"/>
                <a:sym typeface="Open Sans"/>
              </a:rPr>
              <a:t>docentes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estudiantes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investigadores</a:t>
            </a:r>
            <a:r>
              <a:rPr lang="en-US" dirty="0">
                <a:solidFill>
                  <a:srgbClr val="3F3F3F"/>
                </a:solidFill>
                <a:latin typeface="Open Sans"/>
                <a:ea typeface="Open Sans"/>
                <a:cs typeface="Open Sans"/>
                <a:sym typeface="Open Sans"/>
              </a:rPr>
              <a:t>, etc. </a:t>
            </a:r>
            <a:r>
              <a:rPr lang="en-US" dirty="0" err="1">
                <a:solidFill>
                  <a:srgbClr val="3F3F3F"/>
                </a:solidFill>
                <a:latin typeface="Open Sans"/>
                <a:ea typeface="Open Sans"/>
                <a:cs typeface="Open Sans"/>
                <a:sym typeface="Open Sans"/>
              </a:rPr>
              <a:t>Conducir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entrevistas</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conseguir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testimonios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sobre</a:t>
            </a:r>
            <a:r>
              <a:rPr lang="en-US" dirty="0">
                <a:solidFill>
                  <a:srgbClr val="3F3F3F"/>
                </a:solidFill>
                <a:latin typeface="Open Sans"/>
                <a:ea typeface="Open Sans"/>
                <a:cs typeface="Open Sans"/>
                <a:sym typeface="Open Sans"/>
              </a:rPr>
              <a:t> el </a:t>
            </a:r>
            <a:r>
              <a:rPr lang="en-US" dirty="0" err="1">
                <a:solidFill>
                  <a:srgbClr val="3F3F3F"/>
                </a:solidFill>
                <a:latin typeface="Open Sans"/>
                <a:ea typeface="Open Sans"/>
                <a:cs typeface="Open Sans"/>
                <a:sym typeface="Open Sans"/>
              </a:rPr>
              <a:t>uso</a:t>
            </a:r>
            <a:r>
              <a:rPr lang="en-US" dirty="0">
                <a:solidFill>
                  <a:srgbClr val="3F3F3F"/>
                </a:solidFill>
                <a:latin typeface="Open Sans"/>
                <a:ea typeface="Open Sans"/>
                <a:cs typeface="Open Sans"/>
                <a:sym typeface="Open Sans"/>
              </a:rPr>
              <a:t> e </a:t>
            </a:r>
            <a:r>
              <a:rPr lang="en-US" dirty="0" err="1">
                <a:solidFill>
                  <a:srgbClr val="3F3F3F"/>
                </a:solidFill>
                <a:latin typeface="Open Sans"/>
                <a:ea typeface="Open Sans"/>
                <a:cs typeface="Open Sans"/>
                <a:sym typeface="Open Sans"/>
              </a:rPr>
              <a:t>impacto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recursos</a:t>
            </a:r>
            <a:r>
              <a:rPr lang="en-US" dirty="0">
                <a:solidFill>
                  <a:srgbClr val="3F3F3F"/>
                </a:solidFill>
                <a:latin typeface="Open Sans"/>
                <a:ea typeface="Open Sans"/>
                <a:cs typeface="Open Sans"/>
                <a:sym typeface="Open Sans"/>
              </a:rPr>
              <a:t> de Research4Life.</a:t>
            </a:r>
            <a:endParaRPr dirty="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000" b="1" dirty="0" err="1">
                <a:solidFill>
                  <a:srgbClr val="3F3F3F"/>
                </a:solidFill>
                <a:latin typeface="Open Sans"/>
                <a:ea typeface="Open Sans"/>
                <a:cs typeface="Open Sans"/>
                <a:sym typeface="Open Sans"/>
              </a:rPr>
              <a:t>Tener</a:t>
            </a:r>
            <a:r>
              <a:rPr lang="en-US" sz="2000" b="1" dirty="0">
                <a:solidFill>
                  <a:srgbClr val="3F3F3F"/>
                </a:solidFill>
                <a:latin typeface="Open Sans"/>
                <a:ea typeface="Open Sans"/>
                <a:cs typeface="Open Sans"/>
                <a:sym typeface="Open Sans"/>
              </a:rPr>
              <a:t> </a:t>
            </a:r>
            <a:r>
              <a:rPr lang="en-US" sz="2000" b="1" dirty="0" err="1">
                <a:solidFill>
                  <a:srgbClr val="3F3F3F"/>
                </a:solidFill>
                <a:latin typeface="Open Sans"/>
                <a:ea typeface="Open Sans"/>
                <a:cs typeface="Open Sans"/>
                <a:sym typeface="Open Sans"/>
              </a:rPr>
              <a:t>en</a:t>
            </a:r>
            <a:r>
              <a:rPr lang="en-US" sz="2000" b="1" dirty="0">
                <a:solidFill>
                  <a:srgbClr val="3F3F3F"/>
                </a:solidFill>
                <a:latin typeface="Open Sans"/>
                <a:ea typeface="Open Sans"/>
                <a:cs typeface="Open Sans"/>
                <a:sym typeface="Open Sans"/>
              </a:rPr>
              <a:t> </a:t>
            </a:r>
            <a:r>
              <a:rPr lang="en-US" sz="2000" b="1" dirty="0" err="1">
                <a:solidFill>
                  <a:srgbClr val="3F3F3F"/>
                </a:solidFill>
                <a:latin typeface="Open Sans"/>
                <a:ea typeface="Open Sans"/>
                <a:cs typeface="Open Sans"/>
                <a:sym typeface="Open Sans"/>
              </a:rPr>
              <a:t>cuenta</a:t>
            </a:r>
            <a:r>
              <a:rPr lang="en-US" sz="2000" b="1" dirty="0">
                <a:solidFill>
                  <a:srgbClr val="3F3F3F"/>
                </a:solidFill>
                <a:latin typeface="Open Sans"/>
                <a:ea typeface="Open Sans"/>
                <a:cs typeface="Open Sans"/>
                <a:sym typeface="Open Sans"/>
              </a:rPr>
              <a:t> </a:t>
            </a:r>
            <a:r>
              <a:rPr lang="en-US" sz="2000" dirty="0">
                <a:solidFill>
                  <a:srgbClr val="3F3F3F"/>
                </a:solidFill>
                <a:latin typeface="Open Sans"/>
                <a:ea typeface="Open Sans"/>
                <a:cs typeface="Open Sans"/>
                <a:sym typeface="Open Sans"/>
              </a:rPr>
              <a:t>: el Kit de </a:t>
            </a:r>
            <a:r>
              <a:rPr lang="en-US" sz="2000" dirty="0" err="1">
                <a:solidFill>
                  <a:srgbClr val="3F3F3F"/>
                </a:solidFill>
                <a:latin typeface="Open Sans"/>
                <a:ea typeface="Open Sans"/>
                <a:cs typeface="Open Sans"/>
                <a:sym typeface="Open Sans"/>
              </a:rPr>
              <a:t>herramientas</a:t>
            </a:r>
            <a:r>
              <a:rPr lang="en-US" sz="2000" dirty="0">
                <a:solidFill>
                  <a:srgbClr val="3F3F3F"/>
                </a:solidFill>
                <a:latin typeface="Open Sans"/>
                <a:ea typeface="Open Sans"/>
                <a:cs typeface="Open Sans"/>
                <a:sym typeface="Open Sans"/>
              </a:rPr>
              <a:t> para la </a:t>
            </a:r>
            <a:r>
              <a:rPr lang="en-US" sz="2000" dirty="0" err="1">
                <a:solidFill>
                  <a:srgbClr val="3F3F3F"/>
                </a:solidFill>
                <a:latin typeface="Open Sans"/>
                <a:ea typeface="Open Sans"/>
                <a:cs typeface="Open Sans"/>
                <a:sym typeface="Open Sans"/>
              </a:rPr>
              <a:t>promoción</a:t>
            </a:r>
            <a:r>
              <a:rPr lang="en-US" sz="2000" dirty="0">
                <a:solidFill>
                  <a:srgbClr val="3F3F3F"/>
                </a:solidFill>
                <a:latin typeface="Open Sans"/>
                <a:ea typeface="Open Sans"/>
                <a:cs typeface="Open Sans"/>
                <a:sym typeface="Open Sans"/>
              </a:rPr>
              <a:t> de Research4Life </a:t>
            </a:r>
            <a:r>
              <a:rPr lang="en-US" sz="2000" dirty="0" err="1">
                <a:solidFill>
                  <a:srgbClr val="3F3F3F"/>
                </a:solidFill>
                <a:latin typeface="Open Sans"/>
                <a:ea typeface="Open Sans"/>
                <a:cs typeface="Open Sans"/>
                <a:sym typeface="Open Sans"/>
              </a:rPr>
              <a:t>cuenta</a:t>
            </a:r>
            <a:r>
              <a:rPr lang="en-US" sz="2000" dirty="0">
                <a:solidFill>
                  <a:srgbClr val="3F3F3F"/>
                </a:solidFill>
                <a:latin typeface="Open Sans"/>
                <a:ea typeface="Open Sans"/>
                <a:cs typeface="Open Sans"/>
                <a:sym typeface="Open Sans"/>
              </a:rPr>
              <a:t> con </a:t>
            </a:r>
            <a:r>
              <a:rPr lang="en-US" sz="2000" dirty="0" err="1">
                <a:solidFill>
                  <a:srgbClr val="3F3F3F"/>
                </a:solidFill>
                <a:latin typeface="Open Sans"/>
                <a:ea typeface="Open Sans"/>
                <a:cs typeface="Open Sans"/>
                <a:sym typeface="Open Sans"/>
              </a:rPr>
              <a:t>más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detalles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sobre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estas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posibles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actividades</a:t>
            </a:r>
            <a:r>
              <a:rPr lang="en-US" sz="2000" dirty="0">
                <a:solidFill>
                  <a:srgbClr val="3F3F3F"/>
                </a:solidFill>
                <a:latin typeface="Open Sans"/>
                <a:ea typeface="Open Sans"/>
                <a:cs typeface="Open Sans"/>
                <a:sym typeface="Open Sans"/>
              </a:rPr>
              <a:t>.</a:t>
            </a:r>
            <a:endParaRPr dirty="0">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5"/>
          <p:cNvSpPr txBox="1">
            <a:spLocks noGrp="1"/>
          </p:cNvSpPr>
          <p:nvPr>
            <p:ph type="title"/>
          </p:nvPr>
        </p:nvSpPr>
        <p:spPr>
          <a:xfrm>
            <a:off x="0" y="214893"/>
            <a:ext cx="7911600"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Paso 6: Supervisar y evaluar resultados</a:t>
            </a:r>
            <a:endParaRPr sz="3200"/>
          </a:p>
        </p:txBody>
      </p:sp>
      <p:sp>
        <p:nvSpPr>
          <p:cNvPr id="280" name="Google Shape;280;p35"/>
          <p:cNvSpPr txBox="1">
            <a:spLocks noGrp="1"/>
          </p:cNvSpPr>
          <p:nvPr>
            <p:ph type="body" idx="1"/>
          </p:nvPr>
        </p:nvSpPr>
        <p:spPr>
          <a:xfrm>
            <a:off x="36934" y="1651326"/>
            <a:ext cx="11993141" cy="5163810"/>
          </a:xfrm>
          <a:prstGeom prst="rect">
            <a:avLst/>
          </a:prstGeom>
          <a:noFill/>
          <a:ln>
            <a:noFill/>
          </a:ln>
        </p:spPr>
        <p:txBody>
          <a:bodyPr spcFirstLastPara="1" wrap="square" lIns="91425" tIns="45700" rIns="91425" bIns="45700" anchor="t" anchorCtr="0">
            <a:noAutofit/>
          </a:bodyPr>
          <a:lstStyle/>
          <a:p>
            <a:pPr marL="355600" lvl="0" indent="-336550" algn="l" rtl="0">
              <a:lnSpc>
                <a:spcPct val="150000"/>
              </a:lnSpc>
              <a:spcBef>
                <a:spcPts val="0"/>
              </a:spcBef>
              <a:spcAft>
                <a:spcPts val="0"/>
              </a:spcAft>
              <a:buClr>
                <a:schemeClr val="dk2"/>
              </a:buClr>
              <a:buSzPts val="2100"/>
              <a:buChar char="●"/>
            </a:pPr>
            <a:r>
              <a:rPr lang="en-US" sz="1900">
                <a:solidFill>
                  <a:srgbClr val="3F3F3F"/>
                </a:solidFill>
                <a:latin typeface="Open Sans"/>
                <a:ea typeface="Open Sans"/>
                <a:cs typeface="Open Sans"/>
                <a:sym typeface="Open Sans"/>
              </a:rPr>
              <a:t>Para </a:t>
            </a:r>
            <a:r>
              <a:rPr lang="en-US" sz="1900" b="1">
                <a:solidFill>
                  <a:srgbClr val="3F3F3F"/>
                </a:solidFill>
                <a:latin typeface="Open Sans"/>
                <a:ea typeface="Open Sans"/>
                <a:cs typeface="Open Sans"/>
                <a:sym typeface="Open Sans"/>
              </a:rPr>
              <a:t>supervisar el progreso del proyecto</a:t>
            </a:r>
            <a:r>
              <a:rPr lang="en-US" sz="1900">
                <a:solidFill>
                  <a:srgbClr val="3F3F3F"/>
                </a:solidFill>
                <a:latin typeface="Open Sans"/>
                <a:ea typeface="Open Sans"/>
                <a:cs typeface="Open Sans"/>
                <a:sym typeface="Open Sans"/>
              </a:rPr>
              <a:t>, los planificadores deben evaluar cada objetivo a intervalos regulares. </a:t>
            </a:r>
            <a:endParaRPr sz="2300"/>
          </a:p>
          <a:p>
            <a:pPr marL="355600" lvl="0" indent="-336550" algn="l" rtl="0">
              <a:lnSpc>
                <a:spcPct val="150000"/>
              </a:lnSpc>
              <a:spcBef>
                <a:spcPts val="0"/>
              </a:spcBef>
              <a:spcAft>
                <a:spcPts val="0"/>
              </a:spcAft>
              <a:buClr>
                <a:schemeClr val="dk2"/>
              </a:buClr>
              <a:buSzPts val="2100"/>
              <a:buChar char="●"/>
            </a:pPr>
            <a:r>
              <a:rPr lang="en-US" sz="1900">
                <a:solidFill>
                  <a:srgbClr val="3F3F3F"/>
                </a:solidFill>
                <a:latin typeface="Open Sans"/>
                <a:ea typeface="Open Sans"/>
                <a:cs typeface="Open Sans"/>
                <a:sym typeface="Open Sans"/>
              </a:rPr>
              <a:t> Si encuentran que un objetivo progresa más lentamente que otros, las actividades para ese objetivo pueden ser ineficaces y es posible que deban cambiarse.  </a:t>
            </a:r>
            <a:endParaRPr sz="2300"/>
          </a:p>
          <a:p>
            <a:pPr marL="355600" lvl="0" indent="-336550" algn="l" rtl="0">
              <a:lnSpc>
                <a:spcPct val="150000"/>
              </a:lnSpc>
              <a:spcBef>
                <a:spcPts val="0"/>
              </a:spcBef>
              <a:spcAft>
                <a:spcPts val="0"/>
              </a:spcAft>
              <a:buClr>
                <a:schemeClr val="dk2"/>
              </a:buClr>
              <a:buSzPts val="2100"/>
              <a:buChar char="●"/>
            </a:pPr>
            <a:r>
              <a:rPr lang="en-US" sz="1900">
                <a:solidFill>
                  <a:srgbClr val="3F3F3F"/>
                </a:solidFill>
                <a:latin typeface="Open Sans"/>
                <a:ea typeface="Open Sans"/>
                <a:cs typeface="Open Sans"/>
                <a:sym typeface="Open Sans"/>
              </a:rPr>
              <a:t>A continuación se muestran varios ejemplos de herramientas para la evaluación de determinados objetivos:  </a:t>
            </a:r>
            <a:endParaRPr sz="2300">
              <a:solidFill>
                <a:srgbClr val="3F3F3F"/>
              </a:solidFill>
            </a:endParaRPr>
          </a:p>
          <a:p>
            <a:pPr marL="812800" lvl="1" indent="-336550" algn="l" rtl="0">
              <a:lnSpc>
                <a:spcPct val="150000"/>
              </a:lnSpc>
              <a:spcBef>
                <a:spcPts val="0"/>
              </a:spcBef>
              <a:spcAft>
                <a:spcPts val="0"/>
              </a:spcAft>
              <a:buClr>
                <a:schemeClr val="dk2"/>
              </a:buClr>
              <a:buSzPts val="2100"/>
              <a:buChar char="○"/>
            </a:pPr>
            <a:r>
              <a:rPr lang="en-US" sz="1900" b="1">
                <a:solidFill>
                  <a:srgbClr val="3F3F3F"/>
                </a:solidFill>
                <a:latin typeface="Open Sans"/>
                <a:ea typeface="Open Sans"/>
                <a:cs typeface="Open Sans"/>
                <a:sym typeface="Open Sans"/>
              </a:rPr>
              <a:t>Actividades abiertas</a:t>
            </a:r>
            <a:r>
              <a:rPr lang="en-US" sz="1900">
                <a:solidFill>
                  <a:srgbClr val="3F3F3F"/>
                </a:solidFill>
                <a:latin typeface="Open Sans"/>
                <a:ea typeface="Open Sans"/>
                <a:cs typeface="Open Sans"/>
                <a:sym typeface="Open Sans"/>
              </a:rPr>
              <a:t>: ¿Cuántas personas asistieron?  ¿Estuvieron satisfechos con la actividad?  Puede realizar una breve encuesta de satisfacción de la actividad.</a:t>
            </a:r>
            <a:endParaRPr sz="1900">
              <a:solidFill>
                <a:srgbClr val="3F3F3F"/>
              </a:solidFill>
            </a:endParaRPr>
          </a:p>
          <a:p>
            <a:pPr marL="812800" lvl="1" indent="-336550" algn="l" rtl="0">
              <a:lnSpc>
                <a:spcPct val="150000"/>
              </a:lnSpc>
              <a:spcBef>
                <a:spcPts val="0"/>
              </a:spcBef>
              <a:spcAft>
                <a:spcPts val="0"/>
              </a:spcAft>
              <a:buClr>
                <a:schemeClr val="dk2"/>
              </a:buClr>
              <a:buSzPts val="2100"/>
              <a:buChar char="○"/>
            </a:pPr>
            <a:r>
              <a:rPr lang="en-US" sz="1900" b="1">
                <a:solidFill>
                  <a:srgbClr val="3F3F3F"/>
                </a:solidFill>
                <a:latin typeface="Open Sans"/>
                <a:ea typeface="Open Sans"/>
                <a:cs typeface="Open Sans"/>
                <a:sym typeface="Open Sans"/>
              </a:rPr>
              <a:t>Entrevistas</a:t>
            </a:r>
            <a:r>
              <a:rPr lang="en-US" sz="1900">
                <a:solidFill>
                  <a:srgbClr val="3F3F3F"/>
                </a:solidFill>
                <a:latin typeface="Open Sans"/>
                <a:ea typeface="Open Sans"/>
                <a:cs typeface="Open Sans"/>
                <a:sym typeface="Open Sans"/>
              </a:rPr>
              <a:t>: ¿Reunió los datos previstos que deseaba obtener? ¿Si, no, por qué no?</a:t>
            </a:r>
            <a:endParaRPr sz="1900">
              <a:solidFill>
                <a:srgbClr val="3F3F3F"/>
              </a:solidFill>
            </a:endParaRPr>
          </a:p>
          <a:p>
            <a:pPr marL="812800" lvl="1" indent="-336550" algn="l" rtl="0">
              <a:lnSpc>
                <a:spcPct val="150000"/>
              </a:lnSpc>
              <a:spcBef>
                <a:spcPts val="0"/>
              </a:spcBef>
              <a:spcAft>
                <a:spcPts val="0"/>
              </a:spcAft>
              <a:buClr>
                <a:schemeClr val="dk2"/>
              </a:buClr>
              <a:buSzPts val="2100"/>
              <a:buChar char="○"/>
            </a:pPr>
            <a:r>
              <a:rPr lang="en-US" sz="1900" b="1">
                <a:solidFill>
                  <a:srgbClr val="3F3F3F"/>
                </a:solidFill>
                <a:latin typeface="Open Sans"/>
                <a:ea typeface="Open Sans"/>
                <a:cs typeface="Open Sans"/>
                <a:sym typeface="Open Sans"/>
              </a:rPr>
              <a:t>Redes sociales</a:t>
            </a:r>
            <a:r>
              <a:rPr lang="en-US" sz="1900">
                <a:solidFill>
                  <a:srgbClr val="3F3F3F"/>
                </a:solidFill>
                <a:latin typeface="Open Sans"/>
                <a:ea typeface="Open Sans"/>
                <a:cs typeface="Open Sans"/>
                <a:sym typeface="Open Sans"/>
              </a:rPr>
              <a:t>: ¿Cuáles fueron sus objetivos específicos para la actividad? ¿Cuántos Me gusta? ¿Seguidores?  ¿O simplemente ha configurado cuentas de redes sociales?</a:t>
            </a:r>
            <a:endParaRPr sz="1900">
              <a:solidFill>
                <a:srgbClr val="3F3F3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Actividad grupal</a:t>
            </a:r>
            <a:endParaRPr sz="3600">
              <a:solidFill>
                <a:srgbClr val="586F7C"/>
              </a:solidFill>
              <a:highlight>
                <a:srgbClr val="FFFF00"/>
              </a:highlight>
              <a:latin typeface="Open Sans"/>
              <a:ea typeface="Open Sans"/>
              <a:cs typeface="Open Sans"/>
              <a:sym typeface="Open Sans"/>
            </a:endParaRPr>
          </a:p>
        </p:txBody>
      </p:sp>
      <p:sp>
        <p:nvSpPr>
          <p:cNvPr id="287" name="Google Shape;287;p34"/>
          <p:cNvSpPr txBox="1">
            <a:spLocks noGrp="1"/>
          </p:cNvSpPr>
          <p:nvPr>
            <p:ph type="body" idx="1"/>
          </p:nvPr>
        </p:nvSpPr>
        <p:spPr>
          <a:xfrm>
            <a:off x="418325" y="1605225"/>
            <a:ext cx="6259800" cy="4596600"/>
          </a:xfrm>
          <a:prstGeom prst="rect">
            <a:avLst/>
          </a:prstGeom>
          <a:noFill/>
          <a:ln>
            <a:noFill/>
          </a:ln>
        </p:spPr>
        <p:txBody>
          <a:bodyPr spcFirstLastPara="1" wrap="square" lIns="91425" tIns="45700" rIns="91425" bIns="45700" anchor="t" anchorCtr="0">
            <a:noAutofit/>
          </a:bodyPr>
          <a:lstStyle/>
          <a:p>
            <a:pPr marL="527050" lvl="0" indent="-374650" algn="l" rtl="0">
              <a:lnSpc>
                <a:spcPct val="150000"/>
              </a:lnSpc>
              <a:spcBef>
                <a:spcPts val="0"/>
              </a:spcBef>
              <a:spcAft>
                <a:spcPts val="0"/>
              </a:spcAft>
              <a:buClr>
                <a:srgbClr val="3F3F3F"/>
              </a:buClr>
              <a:buSzPts val="2200"/>
              <a:buFont typeface="Arial"/>
              <a:buNone/>
            </a:pPr>
            <a:endParaRPr sz="2800">
              <a:solidFill>
                <a:srgbClr val="3F3F3F"/>
              </a:solidFill>
              <a:highlight>
                <a:srgbClr val="FFFF00"/>
              </a:highlight>
              <a:latin typeface="Open Sans"/>
              <a:ea typeface="Open Sans"/>
              <a:cs typeface="Open Sans"/>
              <a:sym typeface="Open Sans"/>
            </a:endParaRPr>
          </a:p>
          <a:p>
            <a:pPr marL="565150" lvl="0" indent="-514350" algn="l" rtl="0">
              <a:lnSpc>
                <a:spcPct val="150000"/>
              </a:lnSpc>
              <a:spcBef>
                <a:spcPts val="0"/>
              </a:spcBef>
              <a:spcAft>
                <a:spcPts val="0"/>
              </a:spcAft>
              <a:buClr>
                <a:srgbClr val="3F3F3F"/>
              </a:buClr>
              <a:buSzPts val="2800"/>
              <a:buFont typeface="Arial"/>
              <a:buAutoNum type="arabicPeriod"/>
            </a:pPr>
            <a:r>
              <a:rPr lang="en-US" sz="2800">
                <a:solidFill>
                  <a:srgbClr val="3F3F3F"/>
                </a:solidFill>
                <a:latin typeface="Open Sans"/>
                <a:ea typeface="Open Sans"/>
                <a:cs typeface="Open Sans"/>
                <a:sym typeface="Open Sans"/>
              </a:rPr>
              <a:t>Listar actividades para el plan estratégico</a:t>
            </a:r>
            <a:endParaRPr/>
          </a:p>
          <a:p>
            <a:pPr marL="914400" lvl="1" indent="-355600" algn="l" rtl="0">
              <a:lnSpc>
                <a:spcPct val="150000"/>
              </a:lnSpc>
              <a:spcBef>
                <a:spcPts val="0"/>
              </a:spcBef>
              <a:spcAft>
                <a:spcPts val="0"/>
              </a:spcAft>
              <a:buClr>
                <a:srgbClr val="3F3F3F"/>
              </a:buClr>
              <a:buSzPts val="2000"/>
              <a:buFont typeface="Courier New"/>
              <a:buChar char="o"/>
            </a:pPr>
            <a:r>
              <a:rPr lang="en-US">
                <a:solidFill>
                  <a:srgbClr val="3F3F3F"/>
                </a:solidFill>
                <a:latin typeface="Open Sans"/>
                <a:ea typeface="Open Sans"/>
                <a:cs typeface="Open Sans"/>
                <a:sym typeface="Open Sans"/>
              </a:rPr>
              <a:t>Estas actividades le ayudarán a satisfacer sus objetivos. </a:t>
            </a:r>
            <a:endParaRPr/>
          </a:p>
          <a:p>
            <a:pPr marL="565150" lvl="0" indent="-514350" algn="l" rtl="0">
              <a:lnSpc>
                <a:spcPct val="150000"/>
              </a:lnSpc>
              <a:spcBef>
                <a:spcPts val="0"/>
              </a:spcBef>
              <a:spcAft>
                <a:spcPts val="0"/>
              </a:spcAft>
              <a:buClr>
                <a:srgbClr val="3F3F3F"/>
              </a:buClr>
              <a:buSzPts val="2800"/>
              <a:buFont typeface="Arial"/>
              <a:buAutoNum type="arabicPeriod"/>
            </a:pPr>
            <a:r>
              <a:rPr lang="en-US" sz="2800">
                <a:solidFill>
                  <a:srgbClr val="3F3F3F"/>
                </a:solidFill>
                <a:latin typeface="Open Sans"/>
                <a:ea typeface="Open Sans"/>
                <a:cs typeface="Open Sans"/>
                <a:sym typeface="Open Sans"/>
              </a:rPr>
              <a:t>Lluvia de ideas sobre métodos de evaluación para cada actividad</a:t>
            </a:r>
            <a:endParaRPr sz="2800">
              <a:solidFill>
                <a:srgbClr val="3F3F3F"/>
              </a:solidFill>
              <a:latin typeface="Open Sans"/>
              <a:ea typeface="Open Sans"/>
              <a:cs typeface="Open Sans"/>
              <a:sym typeface="Open Sans"/>
            </a:endParaRPr>
          </a:p>
        </p:txBody>
      </p:sp>
      <p:pic>
        <p:nvPicPr>
          <p:cNvPr id="288" name="Google Shape;288;p34"/>
          <p:cNvPicPr preferRelativeResize="0"/>
          <p:nvPr/>
        </p:nvPicPr>
        <p:blipFill rotWithShape="1">
          <a:blip r:embed="rId3">
            <a:alphaModFix/>
          </a:blip>
          <a:srcRect l="12595" r="14131" b="12822"/>
          <a:stretch/>
        </p:blipFill>
        <p:spPr>
          <a:xfrm>
            <a:off x="7548725" y="2289275"/>
            <a:ext cx="3838499" cy="3313075"/>
          </a:xfrm>
          <a:prstGeom prst="rect">
            <a:avLst/>
          </a:prstGeom>
          <a:noFill/>
          <a:ln>
            <a:noFill/>
          </a:ln>
        </p:spPr>
      </p:pic>
      <p:sp>
        <p:nvSpPr>
          <p:cNvPr id="289" name="Google Shape;289;p34"/>
          <p:cNvSpPr txBox="1"/>
          <p:nvPr/>
        </p:nvSpPr>
        <p:spPr>
          <a:xfrm>
            <a:off x="39488" y="1622200"/>
            <a:ext cx="7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3F3F3F"/>
                </a:solidFill>
                <a:latin typeface="Arial"/>
                <a:ea typeface="Arial"/>
                <a:cs typeface="Arial"/>
                <a:sym typeface="Arial"/>
              </a:rPr>
              <a:t>Actividad</a:t>
            </a:r>
            <a:r>
              <a:rPr lang="en-US" sz="1400" b="0" i="0" u="none" strike="noStrike" cap="none" dirty="0">
                <a:solidFill>
                  <a:srgbClr val="3F3F3F"/>
                </a:solidFill>
                <a:latin typeface="Arial"/>
                <a:ea typeface="Arial"/>
                <a:cs typeface="Arial"/>
                <a:sym typeface="Arial"/>
              </a:rPr>
              <a:t> 6  </a:t>
            </a:r>
            <a:r>
              <a:rPr lang="en-US" sz="1400" b="0" i="0" u="none" strike="noStrike" cap="none" dirty="0" err="1">
                <a:solidFill>
                  <a:srgbClr val="3F3F3F"/>
                </a:solidFill>
                <a:latin typeface="Arial"/>
                <a:ea typeface="Arial"/>
                <a:cs typeface="Arial"/>
                <a:sym typeface="Arial"/>
              </a:rPr>
              <a:t>en</a:t>
            </a:r>
            <a:r>
              <a:rPr lang="en-US" sz="1400" b="0" i="0" u="none" strike="noStrike" cap="none" dirty="0">
                <a:solidFill>
                  <a:srgbClr val="3F3F3F"/>
                </a:solidFill>
                <a:latin typeface="Arial"/>
                <a:ea typeface="Arial"/>
                <a:cs typeface="Arial"/>
                <a:sym typeface="Arial"/>
              </a:rPr>
              <a:t> el Kit de </a:t>
            </a:r>
            <a:r>
              <a:rPr lang="en-US" sz="1400" b="0" i="0" u="none" strike="noStrike" cap="none" dirty="0" err="1">
                <a:solidFill>
                  <a:srgbClr val="3F3F3F"/>
                </a:solidFill>
                <a:latin typeface="Arial"/>
                <a:ea typeface="Arial"/>
                <a:cs typeface="Arial"/>
                <a:sym typeface="Arial"/>
              </a:rPr>
              <a:t>herramientas</a:t>
            </a:r>
            <a:r>
              <a:rPr lang="en-US" sz="1400" b="0" i="0" u="none" strike="noStrike" cap="none" dirty="0">
                <a:solidFill>
                  <a:srgbClr val="3F3F3F"/>
                </a:solidFill>
                <a:latin typeface="Arial"/>
                <a:ea typeface="Arial"/>
                <a:cs typeface="Arial"/>
                <a:sym typeface="Arial"/>
              </a:rPr>
              <a:t> de </a:t>
            </a:r>
            <a:r>
              <a:rPr lang="en-US" sz="1400" b="0" i="0" u="none" strike="noStrike" cap="none" dirty="0" err="1">
                <a:solidFill>
                  <a:srgbClr val="3F3F3F"/>
                </a:solidFill>
                <a:latin typeface="Arial"/>
                <a:ea typeface="Arial"/>
                <a:cs typeface="Arial"/>
                <a:sym typeface="Arial"/>
              </a:rPr>
              <a:t>promoción</a:t>
            </a:r>
            <a:endParaRPr sz="1400" b="0" i="0" u="none" strike="noStrike" cap="none" dirty="0">
              <a:solidFill>
                <a:srgbClr val="3F3F3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Síntesis</a:t>
            </a:r>
            <a:endParaRPr sz="3600">
              <a:solidFill>
                <a:srgbClr val="586F7C"/>
              </a:solidFill>
              <a:latin typeface="Open Sans"/>
              <a:ea typeface="Open Sans"/>
              <a:cs typeface="Open Sans"/>
              <a:sym typeface="Open Sans"/>
            </a:endParaRPr>
          </a:p>
        </p:txBody>
      </p:sp>
      <p:sp>
        <p:nvSpPr>
          <p:cNvPr id="296" name="Google Shape;296;p42"/>
          <p:cNvSpPr txBox="1">
            <a:spLocks noGrp="1"/>
          </p:cNvSpPr>
          <p:nvPr>
            <p:ph type="body" idx="1"/>
          </p:nvPr>
        </p:nvSpPr>
        <p:spPr>
          <a:xfrm>
            <a:off x="212275" y="1831425"/>
            <a:ext cx="11462700" cy="4461300"/>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Esta lección se centra en el uso del Kit de herramientas para la promoción de Research4Life para desarrollar una estrategia para la promoción de una biblioteca.  </a:t>
            </a:r>
            <a:endParaRPr/>
          </a:p>
          <a:p>
            <a:pPr marL="355600" lvl="0" indent="-342900" algn="l" rtl="0">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Inicialmente estuvo enfocado para instituciones del Grupo B y la necesidad de obtener fondos para el pago de la cuota anual; sin embargo, el plan es útil para todas las instituciones que utilizan o planean utilizar Research4Life. </a:t>
            </a:r>
            <a:endParaRPr/>
          </a:p>
          <a:p>
            <a:pPr marL="355600" lvl="0" indent="-342900" algn="l" rtl="0">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La promoción puede mejorar la visibilidad de la biblioteca y crear conciencia sobre los recursos disponibles.</a:t>
            </a:r>
            <a:endParaRPr>
              <a:solidFill>
                <a:srgbClr val="3F3F3F"/>
              </a:solidFill>
            </a:endParaRPr>
          </a:p>
          <a:p>
            <a:pPr marL="355600" lvl="0" indent="-342900" algn="l" rtl="0">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Los ejercicios en el Kit de herramientas ayudan con el desarrollo de un plan para una institución, basado en metas y objetivos para una situación específica.</a:t>
            </a:r>
            <a:endParaRPr>
              <a:solidFill>
                <a:srgbClr val="3F3F3F"/>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Recursos adicionales</a:t>
            </a:r>
            <a:endParaRPr/>
          </a:p>
        </p:txBody>
      </p:sp>
      <p:sp>
        <p:nvSpPr>
          <p:cNvPr id="302" name="Google Shape;302;p9"/>
          <p:cNvSpPr txBox="1"/>
          <p:nvPr/>
        </p:nvSpPr>
        <p:spPr>
          <a:xfrm>
            <a:off x="253218" y="1913206"/>
            <a:ext cx="10792491" cy="34075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J CARMICHAEL. ‘Frontline Advocacy Toolkit’. Text. ALA (American Library Association), 22 August 2018. [Consultado el 23 de junio de 2021] </a:t>
            </a:r>
            <a:r>
              <a:rPr lang="en-US" sz="2400" b="0" i="0" u="sng" strike="noStrike" cap="none">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http://www.ala.org/advocacy/frontline-advocacy-toolkit</a:t>
            </a:r>
            <a:r>
              <a:rPr lang="en-US" sz="2400" b="0" i="0" u="none" strike="noStrike" cap="none">
                <a:solidFill>
                  <a:schemeClr val="accent5"/>
                </a:solidFill>
                <a:latin typeface="Open Sans"/>
                <a:ea typeface="Open Sans"/>
                <a:cs typeface="Open Sans"/>
                <a:sym typeface="Open Sans"/>
              </a:rPr>
              <a:t> </a:t>
            </a:r>
            <a:endParaRPr sz="2400" b="0" i="0" u="none" strike="noStrike" cap="none">
              <a:solidFill>
                <a:schemeClr val="accent5"/>
              </a:solidFill>
              <a:latin typeface="Open Sans"/>
              <a:ea typeface="Open Sans"/>
              <a:cs typeface="Open Sans"/>
              <a:sym typeface="Open Sans"/>
            </a:endParaRPr>
          </a:p>
          <a:p>
            <a:pPr marL="342900" marR="0" lvl="0" indent="-190500" algn="l" rtl="0">
              <a:lnSpc>
                <a:spcPct val="107000"/>
              </a:lnSpc>
              <a:spcBef>
                <a:spcPts val="0"/>
              </a:spcBef>
              <a:spcAft>
                <a:spcPts val="0"/>
              </a:spcAft>
              <a:buClr>
                <a:srgbClr val="000000"/>
              </a:buClr>
              <a:buSzPts val="2400"/>
              <a:buFont typeface="Arial"/>
              <a:buNone/>
            </a:pPr>
            <a:endParaRPr sz="2400" b="0" i="0" u="none" strike="noStrike" cap="none">
              <a:solidFill>
                <a:srgbClr val="3F3F3F"/>
              </a:solidFill>
              <a:latin typeface="Open Sans"/>
              <a:ea typeface="Open Sans"/>
              <a:cs typeface="Open Sans"/>
              <a:sym typeface="Open Sans"/>
            </a:endParaRPr>
          </a:p>
          <a:p>
            <a:pPr marL="342900" marR="0" lvl="0" indent="-342900" algn="l" rtl="0">
              <a:lnSpc>
                <a:spcPct val="107000"/>
              </a:lnSpc>
              <a:spcBef>
                <a:spcPts val="120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Research4Life. ‘Library Advocacy Toolkit’ Presentation. [Consultado el 23 de junio de 2021]. </a:t>
            </a:r>
            <a:r>
              <a:rPr lang="en-US" sz="2400" b="0" i="0" u="sng" strike="noStrike" cap="none">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https://www.research4life.org/wp-content/uploads/2019/02/Research4Life-Advocacy-Toolkit-presentation.pptx</a:t>
            </a:r>
            <a:r>
              <a:rPr lang="en-US" sz="2400" b="0" i="0" u="none" strike="noStrike" cap="none">
                <a:solidFill>
                  <a:schemeClr val="accent5"/>
                </a:solidFill>
                <a:latin typeface="Open Sans"/>
                <a:ea typeface="Open Sans"/>
                <a:cs typeface="Open Sans"/>
                <a:sym typeface="Open Sans"/>
              </a:rPr>
              <a:t> </a:t>
            </a:r>
            <a:endParaRPr sz="2400" b="0" i="0" u="none" strike="noStrike" cap="none">
              <a:solidFill>
                <a:schemeClr val="accent5"/>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308" name="Google Shape;308;g727b3dbef2_0_81"/>
          <p:cNvSpPr txBox="1">
            <a:spLocks noGrp="1"/>
          </p:cNvSpPr>
          <p:nvPr>
            <p:ph type="body" idx="1"/>
          </p:nvPr>
        </p:nvSpPr>
        <p:spPr>
          <a:xfrm>
            <a:off x="318443" y="1883504"/>
            <a:ext cx="11263782" cy="4306275"/>
          </a:xfrm>
          <a:prstGeom prst="rect">
            <a:avLst/>
          </a:prstGeom>
          <a:noFill/>
          <a:ln>
            <a:noFill/>
          </a:ln>
        </p:spPr>
        <p:txBody>
          <a:bodyPr spcFirstLastPara="1" wrap="square" lIns="91425" tIns="45700" rIns="91425" bIns="45700" anchor="t" anchorCtr="0">
            <a:noAutofit/>
          </a:bodyPr>
          <a:lstStyle/>
          <a:p>
            <a:pPr marL="0" lvl="0" indent="-8890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Visitarnos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en</a:t>
            </a:r>
            <a:r>
              <a:rPr lang="en-US" sz="2000" dirty="0">
                <a:solidFill>
                  <a:srgbClr val="586F7C"/>
                </a:solidFill>
                <a:latin typeface="Open Sans"/>
                <a:ea typeface="Open Sans"/>
                <a:cs typeface="Open Sans"/>
                <a:sym typeface="Open Sans"/>
              </a:rPr>
              <a:t> https://www.research4life.org/es/</a:t>
            </a:r>
            <a:endParaRPr sz="2000" dirty="0">
              <a:solidFill>
                <a:srgbClr val="586F7C"/>
              </a:solidFill>
              <a:latin typeface="Open Sans"/>
              <a:ea typeface="Open Sans"/>
              <a:cs typeface="Open Sans"/>
              <a:sym typeface="Open Sans"/>
            </a:endParaRPr>
          </a:p>
          <a:p>
            <a:pPr marL="0" lvl="0" indent="-8890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Comunicarse</a:t>
            </a:r>
            <a:r>
              <a:rPr lang="en-US" sz="2000" dirty="0">
                <a:solidFill>
                  <a:srgbClr val="586F7C"/>
                </a:solidFill>
                <a:latin typeface="Open Sans"/>
                <a:ea typeface="Open Sans"/>
                <a:cs typeface="Open Sans"/>
                <a:sym typeface="Open Sans"/>
              </a:rPr>
              <a:t> con </a:t>
            </a:r>
            <a:r>
              <a:rPr lang="en-US" sz="2000" dirty="0" err="1">
                <a:solidFill>
                  <a:srgbClr val="586F7C"/>
                </a:solidFill>
                <a:latin typeface="Open Sans"/>
                <a:ea typeface="Open Sans"/>
                <a:cs typeface="Open Sans"/>
                <a:sym typeface="Open Sans"/>
              </a:rPr>
              <a:t>nosotros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por</a:t>
            </a:r>
            <a:r>
              <a:rPr lang="en-US" sz="2000" dirty="0">
                <a:solidFill>
                  <a:srgbClr val="586F7C"/>
                </a:solidFill>
                <a:latin typeface="Open Sans"/>
                <a:ea typeface="Open Sans"/>
                <a:cs typeface="Open Sans"/>
                <a:sym typeface="Open Sans"/>
              </a:rPr>
              <a:t> </a:t>
            </a:r>
            <a:r>
              <a:rPr lang="en-US" sz="2000" dirty="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000" dirty="0">
                <a:solidFill>
                  <a:srgbClr val="586F7C"/>
                </a:solidFill>
                <a:latin typeface="Open Sans"/>
                <a:ea typeface="Open Sans"/>
                <a:cs typeface="Open Sans"/>
                <a:sym typeface="Open Sans"/>
              </a:rPr>
              <a:t> </a:t>
            </a:r>
            <a:endParaRPr sz="2000" dirty="0">
              <a:solidFill>
                <a:srgbClr val="586F7C"/>
              </a:solidFill>
              <a:latin typeface="Open Sans"/>
              <a:ea typeface="Open Sans"/>
              <a:cs typeface="Open Sans"/>
              <a:sym typeface="Open Sans"/>
            </a:endParaRPr>
          </a:p>
          <a:p>
            <a:pPr marL="0" lvl="0" indent="-8890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Descubrir</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otros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materiales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didácticos</a:t>
            </a:r>
            <a:r>
              <a:rPr lang="en-US" sz="2000" dirty="0">
                <a:solidFill>
                  <a:srgbClr val="586F7C"/>
                </a:solidFill>
                <a:latin typeface="Open Sans"/>
                <a:ea typeface="Open Sans"/>
                <a:cs typeface="Open Sans"/>
                <a:sym typeface="Open Sans"/>
              </a:rPr>
              <a:t> [</a:t>
            </a:r>
            <a:r>
              <a:rPr lang="en-US" sz="2000" u="sng" dirty="0">
                <a:solidFill>
                  <a:srgbClr val="0097A7"/>
                </a:solidFill>
                <a:latin typeface="Open Sans"/>
                <a:ea typeface="Open Sans"/>
                <a:cs typeface="Open Sans"/>
                <a:sym typeface="Open Sans"/>
              </a:rPr>
              <a:t>https://www.research4life.org/es/training/</a:t>
            </a:r>
            <a:r>
              <a:rPr lang="en-US" sz="2000" dirty="0">
                <a:solidFill>
                  <a:srgbClr val="586F7C"/>
                </a:solidFill>
                <a:latin typeface="Open Sans"/>
                <a:ea typeface="Open Sans"/>
                <a:cs typeface="Open Sans"/>
                <a:sym typeface="Open Sans"/>
              </a:rPr>
              <a:t>]</a:t>
            </a:r>
            <a:endParaRPr dirty="0"/>
          </a:p>
          <a:p>
            <a:pPr marL="0" lvl="0" indent="-8890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Suscribirse</a:t>
            </a:r>
            <a:r>
              <a:rPr lang="en-US" sz="2000" dirty="0">
                <a:solidFill>
                  <a:srgbClr val="586F7C"/>
                </a:solidFill>
                <a:latin typeface="Open Sans"/>
                <a:ea typeface="Open Sans"/>
                <a:cs typeface="Open Sans"/>
                <a:sym typeface="Open Sans"/>
              </a:rPr>
              <a:t> al </a:t>
            </a:r>
            <a:r>
              <a:rPr lang="en-US" sz="2000" dirty="0" err="1">
                <a:solidFill>
                  <a:srgbClr val="586F7C"/>
                </a:solidFill>
                <a:latin typeface="Open Sans"/>
                <a:ea typeface="Open Sans"/>
                <a:cs typeface="Open Sans"/>
                <a:sym typeface="Open Sans"/>
              </a:rPr>
              <a:t>boletín</a:t>
            </a:r>
            <a:r>
              <a:rPr lang="en-US" sz="2000" dirty="0">
                <a:solidFill>
                  <a:srgbClr val="586F7C"/>
                </a:solidFill>
                <a:latin typeface="Open Sans"/>
                <a:ea typeface="Open Sans"/>
                <a:cs typeface="Open Sans"/>
                <a:sym typeface="Open Sans"/>
              </a:rPr>
              <a:t> de Research4Life [</a:t>
            </a:r>
            <a:r>
              <a:rPr lang="en-US" sz="2000" u="sng" dirty="0">
                <a:solidFill>
                  <a:srgbClr val="0097A7"/>
                </a:solidFill>
                <a:latin typeface="Open Sans"/>
                <a:ea typeface="Open Sans"/>
                <a:cs typeface="Open Sans"/>
                <a:sym typeface="Open Sans"/>
              </a:rPr>
              <a:t>https://www.research4life.org/es/newsletter/</a:t>
            </a:r>
            <a:r>
              <a:rPr lang="en-US" sz="2000" dirty="0">
                <a:solidFill>
                  <a:srgbClr val="586F7C"/>
                </a:solidFill>
                <a:latin typeface="Open Sans"/>
                <a:ea typeface="Open Sans"/>
                <a:cs typeface="Open Sans"/>
                <a:sym typeface="Open Sans"/>
              </a:rPr>
              <a:t>]</a:t>
            </a:r>
            <a:endParaRPr dirty="0"/>
          </a:p>
          <a:p>
            <a:pPr marL="0" lvl="0" indent="-8890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Ver</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los</a:t>
            </a:r>
            <a:r>
              <a:rPr lang="en-US" sz="2000" dirty="0">
                <a:solidFill>
                  <a:srgbClr val="586F7C"/>
                </a:solidFill>
                <a:latin typeface="Open Sans"/>
                <a:ea typeface="Open Sans"/>
                <a:cs typeface="Open Sans"/>
                <a:sym typeface="Open Sans"/>
              </a:rPr>
              <a:t> videos de Research4Life [</a:t>
            </a:r>
            <a:r>
              <a:rPr lang="en-US" sz="2000" u="sng" dirty="0">
                <a:solidFill>
                  <a:srgbClr val="0097A7"/>
                </a:solidFill>
                <a:latin typeface="Open Sans"/>
                <a:ea typeface="Open Sans"/>
                <a:cs typeface="Open Sans"/>
                <a:sym typeface="Open Sans"/>
              </a:rPr>
              <a:t>https://bit.ly/2w3CU5C</a:t>
            </a:r>
            <a:r>
              <a:rPr lang="en-US" sz="2000" dirty="0">
                <a:solidFill>
                  <a:srgbClr val="586F7C"/>
                </a:solidFill>
                <a:latin typeface="Open Sans"/>
                <a:ea typeface="Open Sans"/>
                <a:cs typeface="Open Sans"/>
                <a:sym typeface="Open Sans"/>
              </a:rPr>
              <a:t>]</a:t>
            </a:r>
            <a:endParaRPr dirty="0"/>
          </a:p>
          <a:p>
            <a:pPr marL="0" lvl="0" indent="-8890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Seguirnos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en</a:t>
            </a:r>
            <a:r>
              <a:rPr lang="en-US" sz="2000" dirty="0">
                <a:solidFill>
                  <a:srgbClr val="586F7C"/>
                </a:solidFill>
                <a:latin typeface="Open Sans"/>
                <a:ea typeface="Open Sans"/>
                <a:cs typeface="Open Sans"/>
                <a:sym typeface="Open Sans"/>
              </a:rPr>
              <a:t> Twitter @r4lpartnership y Facebook @R4Lpartnership</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314" name="Google Shape;314;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315" name="Google Shape;315;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316" name="Google Shape;316;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317" name="Google Shape;317;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18" name="Google Shape;318;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Para mayor información sobre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rgbClr val="0097A7"/>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www.research4life.org/es/</a:t>
            </a:r>
            <a:endParaRPr sz="3000" b="0" i="0" u="none" strike="noStrike" cap="none">
              <a:solidFill>
                <a:srgbClr val="0097A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0097A7"/>
                </a:solidFill>
                <a:latin typeface="Open Sans"/>
                <a:ea typeface="Open Sans"/>
                <a:cs typeface="Open Sans"/>
                <a:sym typeface="Open Sans"/>
              </a:rPr>
            </a:br>
            <a:r>
              <a:rPr lang="en-US" sz="3000" b="0" i="0" u="sng" strike="noStrike" cap="none">
                <a:solidFill>
                  <a:srgbClr val="0097A7"/>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r4l@research4life.org</a:t>
            </a:r>
            <a:r>
              <a:rPr lang="en-US" sz="3000" b="0" i="0" u="none" strike="noStrike" cap="none">
                <a:solidFill>
                  <a:srgbClr val="0097A7"/>
                </a:solidFill>
                <a:latin typeface="Open Sans"/>
                <a:ea typeface="Open Sans"/>
                <a:cs typeface="Open Sans"/>
                <a:sym typeface="Open Sans"/>
              </a:rPr>
              <a:t>  </a:t>
            </a:r>
            <a:endParaRPr sz="3000" b="0" i="0" u="none" strike="noStrike" cap="none">
              <a:solidFill>
                <a:srgbClr val="0097A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319" name="Google Shape;319;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0" i="0" u="none" strike="noStrike" cap="none" dirty="0">
                <a:solidFill>
                  <a:schemeClr val="lt1"/>
                </a:solidFill>
                <a:latin typeface="Open Sans"/>
                <a:ea typeface="Open Sans"/>
                <a:cs typeface="Open Sans"/>
                <a:sym typeface="Open Sans"/>
              </a:rPr>
              <a:t>:</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Objetivos de aprendizaje</a:t>
            </a:r>
            <a:endParaRPr sz="360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499064" y="2161886"/>
            <a:ext cx="10807800" cy="3599400"/>
          </a:xfrm>
          <a:prstGeom prst="rect">
            <a:avLst/>
          </a:prstGeom>
          <a:noFill/>
          <a:ln>
            <a:noFill/>
          </a:ln>
        </p:spPr>
        <p:txBody>
          <a:bodyPr spcFirstLastPara="1" wrap="square" lIns="91425" tIns="45700" rIns="91425" bIns="45700" anchor="t" anchorCtr="0">
            <a:normAutofit/>
          </a:bodyPr>
          <a:lstStyle/>
          <a:p>
            <a:pPr marL="12700" lvl="0" indent="0" algn="l" rtl="0">
              <a:lnSpc>
                <a:spcPct val="150000"/>
              </a:lnSpc>
              <a:spcBef>
                <a:spcPts val="0"/>
              </a:spcBef>
              <a:spcAft>
                <a:spcPts val="0"/>
              </a:spcAft>
              <a:buClr>
                <a:srgbClr val="3F3F3F"/>
              </a:buClr>
              <a:buSzPts val="2400"/>
              <a:buNone/>
            </a:pPr>
            <a:r>
              <a:rPr lang="en-US">
                <a:solidFill>
                  <a:srgbClr val="3F3F3F"/>
                </a:solidFill>
                <a:latin typeface="Open Sans"/>
                <a:ea typeface="Open Sans"/>
                <a:cs typeface="Open Sans"/>
                <a:sym typeface="Open Sans"/>
              </a:rPr>
              <a:t>Aplicar el kit de herramientas para la promoción de Research4Life y preparar un un caso para que su alta gerencia y las áreas interesadas de su institución obtengan, mantengan o incrementen el uso de la suscripción institucional a Research4Life.</a:t>
            </a:r>
            <a:endParaRPr/>
          </a:p>
          <a:p>
            <a:pPr marL="457200" lvl="0" indent="0" algn="l" rtl="0">
              <a:lnSpc>
                <a:spcPct val="150000"/>
              </a:lnSpc>
              <a:spcBef>
                <a:spcPts val="0"/>
              </a:spcBef>
              <a:spcAft>
                <a:spcPts val="0"/>
              </a:spcAft>
              <a:buSzPts val="2400"/>
              <a:buNone/>
            </a:pPr>
            <a:endParaRPr sz="1200">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Introducción</a:t>
            </a:r>
            <a:endParaRPr sz="3600">
              <a:solidFill>
                <a:srgbClr val="586F7C"/>
              </a:solidFill>
              <a:latin typeface="Open Sans"/>
              <a:ea typeface="Open Sans"/>
              <a:cs typeface="Open Sans"/>
              <a:sym typeface="Open Sans"/>
            </a:endParaRPr>
          </a:p>
        </p:txBody>
      </p:sp>
      <p:grpSp>
        <p:nvGrpSpPr>
          <p:cNvPr id="99" name="Google Shape;99;p3"/>
          <p:cNvGrpSpPr/>
          <p:nvPr/>
        </p:nvGrpSpPr>
        <p:grpSpPr>
          <a:xfrm>
            <a:off x="209863" y="1998120"/>
            <a:ext cx="11788981" cy="4537591"/>
            <a:chOff x="0" y="4428"/>
            <a:chExt cx="11788981" cy="4537591"/>
          </a:xfrm>
        </p:grpSpPr>
        <p:sp>
          <p:nvSpPr>
            <p:cNvPr id="100" name="Google Shape;100;p3"/>
            <p:cNvSpPr/>
            <p:nvPr/>
          </p:nvSpPr>
          <p:spPr>
            <a:xfrm rot="5400000">
              <a:off x="5434225" y="-1817172"/>
              <a:ext cx="4533148" cy="8176364"/>
            </a:xfrm>
            <a:prstGeom prst="round2SameRect">
              <a:avLst>
                <a:gd name="adj1" fmla="val 16667"/>
                <a:gd name="adj2" fmla="val 0"/>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3612617" y="225726"/>
              <a:ext cx="8176364" cy="4090568"/>
            </a:xfrm>
            <a:prstGeom prst="rect">
              <a:avLst/>
            </a:prstGeom>
            <a:noFill/>
            <a:ln>
              <a:noFill/>
            </a:ln>
          </p:spPr>
          <p:txBody>
            <a:bodyPr spcFirstLastPara="1" wrap="square" lIns="247650" tIns="123825" rIns="247650" bIns="123825" anchor="ctr" anchorCtr="0">
              <a:noAutofit/>
            </a:bodyPr>
            <a:lstStyle/>
            <a:p>
              <a:pPr marL="457200" marR="0" lvl="0" indent="-355600" algn="just" rtl="0">
                <a:lnSpc>
                  <a:spcPct val="100000"/>
                </a:lnSpc>
                <a:spcBef>
                  <a:spcPts val="0"/>
                </a:spcBef>
                <a:spcAft>
                  <a:spcPts val="0"/>
                </a:spcAft>
                <a:buClr>
                  <a:srgbClr val="000000"/>
                </a:buClr>
                <a:buSzPts val="2000"/>
                <a:buFont typeface="Open Sans"/>
                <a:buChar char="●"/>
              </a:pPr>
              <a:r>
                <a:rPr lang="en-US" sz="2000" b="0" i="0" u="none" strike="noStrike" cap="none">
                  <a:solidFill>
                    <a:srgbClr val="3F3F3F"/>
                  </a:solidFill>
                  <a:latin typeface="Open Sans"/>
                  <a:ea typeface="Open Sans"/>
                  <a:cs typeface="Open Sans"/>
                  <a:sym typeface="Open Sans"/>
                </a:rPr>
                <a:t>Los materiales en el </a:t>
              </a:r>
              <a:r>
                <a:rPr lang="en-US" sz="2000" b="1" i="0" u="none" strike="noStrike" cap="none">
                  <a:solidFill>
                    <a:srgbClr val="3F3F3F"/>
                  </a:solidFill>
                  <a:latin typeface="Open Sans"/>
                  <a:ea typeface="Open Sans"/>
                  <a:cs typeface="Open Sans"/>
                  <a:sym typeface="Open Sans"/>
                </a:rPr>
                <a:t>Kit de herramientas para la promoción de Research4Life </a:t>
              </a:r>
              <a:r>
                <a:rPr lang="en-US" sz="2000" b="0" i="0" u="none" strike="noStrike" cap="none">
                  <a:solidFill>
                    <a:srgbClr val="3F3F3F"/>
                  </a:solidFill>
                  <a:latin typeface="Open Sans"/>
                  <a:ea typeface="Open Sans"/>
                  <a:cs typeface="Open Sans"/>
                  <a:sym typeface="Open Sans"/>
                </a:rPr>
                <a:t>cuenta con la licencia Creative Commons </a:t>
              </a:r>
              <a:r>
                <a:rPr lang="en-US" sz="2000" b="0" i="0" u="sng" strike="noStrike" cap="none">
                  <a:solidFill>
                    <a:schemeClr val="hlink"/>
                  </a:solidFill>
                  <a:latin typeface="Arial"/>
                  <a:ea typeface="Arial"/>
                  <a:cs typeface="Arial"/>
                  <a:sym typeface="Arial"/>
                  <a:hlinkClick r:id="rId3"/>
                </a:rPr>
                <a:t>Atribución 4.0 Internacional</a:t>
              </a:r>
              <a:r>
                <a:rPr lang="en-US" sz="2000" b="0" i="0" u="none" strike="noStrike" cap="none">
                  <a:solidFill>
                    <a:srgbClr val="3F3F3F"/>
                  </a:solidFill>
                  <a:latin typeface="Open Sans"/>
                  <a:ea typeface="Open Sans"/>
                  <a:cs typeface="Open Sans"/>
                  <a:sym typeface="Open Sans"/>
                </a:rPr>
                <a:t> </a:t>
              </a:r>
              <a:r>
                <a:rPr lang="en-US" sz="2000" b="1" i="0" u="none" strike="noStrike" cap="none">
                  <a:solidFill>
                    <a:srgbClr val="3F3F3F"/>
                  </a:solidFill>
                  <a:latin typeface="Open Sans"/>
                  <a:ea typeface="Open Sans"/>
                  <a:cs typeface="Open Sans"/>
                  <a:sym typeface="Open Sans"/>
                </a:rPr>
                <a:t>(CC BY SA 4.0)</a:t>
              </a:r>
              <a:r>
                <a:rPr lang="en-US" sz="2000" b="0" i="0" u="none" strike="noStrike" cap="none">
                  <a:solidFill>
                    <a:srgbClr val="3F3F3F"/>
                  </a:solidFill>
                  <a:latin typeface="Open Sans"/>
                  <a:ea typeface="Open Sans"/>
                  <a:cs typeface="Open Sans"/>
                  <a:sym typeface="Open Sans"/>
                </a:rPr>
                <a:t>. </a:t>
              </a:r>
              <a:endParaRPr/>
            </a:p>
            <a:p>
              <a:pPr marL="457200" marR="0" lvl="0" indent="-228600" algn="just" rtl="0">
                <a:lnSpc>
                  <a:spcPct val="100000"/>
                </a:lnSpc>
                <a:spcBef>
                  <a:spcPts val="0"/>
                </a:spcBef>
                <a:spcAft>
                  <a:spcPts val="0"/>
                </a:spcAft>
                <a:buClr>
                  <a:srgbClr val="3F3F3F"/>
                </a:buClr>
                <a:buSzPts val="2000"/>
                <a:buFont typeface="Open Sans"/>
                <a:buNone/>
              </a:pPr>
              <a:endParaRPr sz="2000" b="0" i="0" u="none" strike="noStrike" cap="none">
                <a:solidFill>
                  <a:srgbClr val="3F3F3F"/>
                </a:solidFill>
                <a:latin typeface="Open Sans"/>
                <a:ea typeface="Open Sans"/>
                <a:cs typeface="Open Sans"/>
                <a:sym typeface="Open Sans"/>
              </a:endParaRPr>
            </a:p>
            <a:p>
              <a:pPr marL="457200" marR="0" lvl="0" indent="-355600" algn="just" rtl="0">
                <a:lnSpc>
                  <a:spcPct val="100000"/>
                </a:lnSpc>
                <a:spcBef>
                  <a:spcPts val="0"/>
                </a:spcBef>
                <a:spcAft>
                  <a:spcPts val="0"/>
                </a:spcAft>
                <a:buClr>
                  <a:srgbClr val="3F3F3F"/>
                </a:buClr>
                <a:buSzPts val="2000"/>
                <a:buFont typeface="Open Sans"/>
                <a:buChar char="●"/>
              </a:pPr>
              <a:r>
                <a:rPr lang="en-US" sz="2000" b="0" i="0" u="none" strike="noStrike" cap="none">
                  <a:solidFill>
                    <a:srgbClr val="3F3F3F"/>
                  </a:solidFill>
                  <a:latin typeface="Open Sans"/>
                  <a:ea typeface="Open Sans"/>
                  <a:cs typeface="Open Sans"/>
                  <a:sym typeface="Open Sans"/>
                </a:rPr>
                <a:t>Los usuarios pueden </a:t>
              </a:r>
              <a:r>
                <a:rPr lang="en-US" sz="2000" b="1" i="0" u="none" strike="noStrike" cap="none">
                  <a:solidFill>
                    <a:srgbClr val="3F3F3F"/>
                  </a:solidFill>
                  <a:latin typeface="Open Sans"/>
                  <a:ea typeface="Open Sans"/>
                  <a:cs typeface="Open Sans"/>
                  <a:sym typeface="Open Sans"/>
                </a:rPr>
                <a:t>compartir </a:t>
              </a:r>
              <a:r>
                <a:rPr lang="en-US" sz="2000" b="0" i="0" u="none" strike="noStrike" cap="none">
                  <a:solidFill>
                    <a:srgbClr val="3F3F3F"/>
                  </a:solidFill>
                  <a:latin typeface="Open Sans"/>
                  <a:ea typeface="Open Sans"/>
                  <a:cs typeface="Open Sans"/>
                  <a:sym typeface="Open Sans"/>
                </a:rPr>
                <a:t>(copiar y redistribuir el material en cualquier medio o formato), igualmente pueden adaptar este material (mezclar, transformar y construir sobre el material para cualquier propósito, incluso comercial).  </a:t>
              </a:r>
              <a:endParaRPr/>
            </a:p>
            <a:p>
              <a:pPr marL="457200" marR="0" lvl="0" indent="-228600" algn="just" rtl="0">
                <a:lnSpc>
                  <a:spcPct val="100000"/>
                </a:lnSpc>
                <a:spcBef>
                  <a:spcPts val="0"/>
                </a:spcBef>
                <a:spcAft>
                  <a:spcPts val="0"/>
                </a:spcAft>
                <a:buClr>
                  <a:srgbClr val="3F3F3F"/>
                </a:buClr>
                <a:buSzPts val="2000"/>
                <a:buFont typeface="Open Sans"/>
                <a:buNone/>
              </a:pPr>
              <a:endParaRPr sz="2000" b="0" i="0" u="none" strike="noStrike" cap="none">
                <a:solidFill>
                  <a:srgbClr val="3F3F3F"/>
                </a:solidFill>
                <a:latin typeface="Open Sans"/>
                <a:ea typeface="Open Sans"/>
                <a:cs typeface="Open Sans"/>
                <a:sym typeface="Open Sans"/>
              </a:endParaRPr>
            </a:p>
            <a:p>
              <a:pPr marL="457200" marR="0" lvl="0" indent="-355600" algn="just" rtl="0">
                <a:lnSpc>
                  <a:spcPct val="100000"/>
                </a:lnSpc>
                <a:spcBef>
                  <a:spcPts val="0"/>
                </a:spcBef>
                <a:spcAft>
                  <a:spcPts val="0"/>
                </a:spcAft>
                <a:buClr>
                  <a:srgbClr val="3F3F3F"/>
                </a:buClr>
                <a:buSzPts val="2000"/>
                <a:buFont typeface="Open Sans"/>
                <a:buChar char="●"/>
              </a:pPr>
              <a:r>
                <a:rPr lang="en-US" sz="2000" b="0" i="0" u="none" strike="noStrike" cap="none">
                  <a:solidFill>
                    <a:srgbClr val="3F3F3F"/>
                  </a:solidFill>
                  <a:latin typeface="Open Sans"/>
                  <a:ea typeface="Open Sans"/>
                  <a:cs typeface="Open Sans"/>
                  <a:sym typeface="Open Sans"/>
                </a:rPr>
                <a:t>Los usuarios están obligados a </a:t>
              </a:r>
              <a:r>
                <a:rPr lang="en-US" sz="2000" b="1" i="0" u="none" strike="noStrike" cap="none">
                  <a:solidFill>
                    <a:srgbClr val="3F3F3F"/>
                  </a:solidFill>
                  <a:latin typeface="Open Sans"/>
                  <a:ea typeface="Open Sans"/>
                  <a:cs typeface="Open Sans"/>
                  <a:sym typeface="Open Sans"/>
                </a:rPr>
                <a:t>dar la atribución</a:t>
              </a:r>
              <a:r>
                <a:rPr lang="en-US" sz="2000" b="0" i="0" u="none" strike="noStrike" cap="none">
                  <a:solidFill>
                    <a:srgbClr val="3F3F3F"/>
                  </a:solidFill>
                  <a:latin typeface="Open Sans"/>
                  <a:ea typeface="Open Sans"/>
                  <a:cs typeface="Open Sans"/>
                  <a:sym typeface="Open Sans"/>
                </a:rPr>
                <a:t> (dar el crédito apropiado, proporcionar un enlace a la licencia e indicar si se han realizado cambios) y utilizar la misma licencia en cualquier documento revisado.</a:t>
              </a:r>
              <a:endParaRPr sz="2000" b="0" i="0" u="none" strike="noStrike" cap="none">
                <a:solidFill>
                  <a:srgbClr val="3F3F3F"/>
                </a:solidFill>
                <a:latin typeface="Open Sans"/>
                <a:ea typeface="Open Sans"/>
                <a:cs typeface="Open Sans"/>
                <a:sym typeface="Open Sans"/>
              </a:endParaRPr>
            </a:p>
          </p:txBody>
        </p:sp>
        <p:sp>
          <p:nvSpPr>
            <p:cNvPr id="102" name="Google Shape;102;p3"/>
            <p:cNvSpPr/>
            <p:nvPr/>
          </p:nvSpPr>
          <p:spPr>
            <a:xfrm>
              <a:off x="0" y="4428"/>
              <a:ext cx="3589351" cy="4537591"/>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175218" y="179646"/>
              <a:ext cx="3238915" cy="4187155"/>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Open Sans"/>
                  <a:ea typeface="Open Sans"/>
                  <a:cs typeface="Open Sans"/>
                  <a:sym typeface="Open Sans"/>
                </a:rPr>
                <a:t>Promocionar Research4Life</a:t>
              </a:r>
              <a:endParaRPr sz="3200" b="0" i="0" u="none" strike="noStrike" cap="none">
                <a:solidFill>
                  <a:schemeClr val="lt1"/>
                </a:solidFill>
                <a:latin typeface="Open Sans"/>
                <a:ea typeface="Open Sans"/>
                <a:cs typeface="Open Sans"/>
                <a:sym typeface="Open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0" y="437222"/>
            <a:ext cx="8117058"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Definición de abogacía (promoción)</a:t>
            </a:r>
            <a:endParaRPr sz="3600">
              <a:solidFill>
                <a:srgbClr val="586F7C"/>
              </a:solidFill>
              <a:latin typeface="Open Sans"/>
              <a:ea typeface="Open Sans"/>
              <a:cs typeface="Open Sans"/>
              <a:sym typeface="Open Sans"/>
            </a:endParaRPr>
          </a:p>
        </p:txBody>
      </p:sp>
      <p:grpSp>
        <p:nvGrpSpPr>
          <p:cNvPr id="110" name="Google Shape;110;p4"/>
          <p:cNvGrpSpPr/>
          <p:nvPr/>
        </p:nvGrpSpPr>
        <p:grpSpPr>
          <a:xfrm>
            <a:off x="419724" y="2587889"/>
            <a:ext cx="11172054" cy="3645075"/>
            <a:chOff x="0" y="565339"/>
            <a:chExt cx="10937825" cy="3645075"/>
          </a:xfrm>
        </p:grpSpPr>
        <p:sp>
          <p:nvSpPr>
            <p:cNvPr id="111" name="Google Shape;111;p4"/>
            <p:cNvSpPr/>
            <p:nvPr/>
          </p:nvSpPr>
          <p:spPr>
            <a:xfrm>
              <a:off x="414725" y="565339"/>
              <a:ext cx="10523100" cy="354990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000000"/>
                </a:solidFill>
                <a:latin typeface="Open Sans"/>
                <a:ea typeface="Open Sans"/>
                <a:cs typeface="Open Sans"/>
                <a:sym typeface="Open Sans"/>
              </a:endParaRPr>
            </a:p>
          </p:txBody>
        </p:sp>
        <p:sp>
          <p:nvSpPr>
            <p:cNvPr id="112" name="Google Shape;112;p4"/>
            <p:cNvSpPr txBox="1"/>
            <p:nvPr/>
          </p:nvSpPr>
          <p:spPr>
            <a:xfrm>
              <a:off x="467637" y="823200"/>
              <a:ext cx="10417275" cy="3203100"/>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rgbClr val="000000"/>
                </a:buClr>
                <a:buSzPts val="3700"/>
                <a:buFont typeface="Arial"/>
                <a:buNone/>
              </a:pPr>
              <a:r>
                <a:rPr lang="en-US" sz="3000" b="0" i="0" u="none" strike="noStrike" cap="none">
                  <a:solidFill>
                    <a:schemeClr val="lt1"/>
                  </a:solidFill>
                  <a:latin typeface="Open Sans"/>
                  <a:ea typeface="Open Sans"/>
                  <a:cs typeface="Open Sans"/>
                  <a:sym typeface="Open Sans"/>
                </a:rPr>
                <a:t>“La abogacía es el proceso deliberado, basado en evidencia demostrada, para influir directa o indirectamente en los tomadores de decisiones, las partes interesadas y las audiencias relevantes para apoyar e implementar acciones que contribuyan a mejorar el acceso al conocimiento científico.”</a:t>
              </a:r>
              <a:endParaRPr sz="3000" b="0" i="0" u="none" strike="noStrike" cap="none">
                <a:solidFill>
                  <a:schemeClr val="lt1"/>
                </a:solidFill>
                <a:latin typeface="Open Sans"/>
                <a:ea typeface="Open Sans"/>
                <a:cs typeface="Open Sans"/>
                <a:sym typeface="Open Sans"/>
              </a:endParaRPr>
            </a:p>
          </p:txBody>
        </p:sp>
        <p:sp>
          <p:nvSpPr>
            <p:cNvPr id="113" name="Google Shape;113;p4"/>
            <p:cNvSpPr/>
            <p:nvPr/>
          </p:nvSpPr>
          <p:spPr>
            <a:xfrm>
              <a:off x="0" y="3597694"/>
              <a:ext cx="10523095" cy="6127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000000"/>
                </a:solidFill>
                <a:latin typeface="Open Sans"/>
                <a:ea typeface="Open Sans"/>
                <a:cs typeface="Open Sans"/>
                <a:sym typeface="Open Sans"/>
              </a:endParaRPr>
            </a:p>
          </p:txBody>
        </p:sp>
        <p:sp>
          <p:nvSpPr>
            <p:cNvPr id="114" name="Google Shape;114;p4"/>
            <p:cNvSpPr txBox="1"/>
            <p:nvPr/>
          </p:nvSpPr>
          <p:spPr>
            <a:xfrm>
              <a:off x="0" y="3597694"/>
              <a:ext cx="10523095" cy="612720"/>
            </a:xfrm>
            <a:prstGeom prst="rect">
              <a:avLst/>
            </a:prstGeom>
            <a:noFill/>
            <a:ln>
              <a:noFill/>
            </a:ln>
          </p:spPr>
          <p:txBody>
            <a:bodyPr spcFirstLastPara="1" wrap="square" lIns="334100" tIns="46975" rIns="263125" bIns="46975" anchor="t" anchorCtr="0">
              <a:noAutofit/>
            </a:bodyPr>
            <a:lstStyle/>
            <a:p>
              <a:pPr marL="285750" marR="0" lvl="1" indent="-101600" algn="l" rtl="0">
                <a:lnSpc>
                  <a:spcPct val="90000"/>
                </a:lnSpc>
                <a:spcBef>
                  <a:spcPts val="0"/>
                </a:spcBef>
                <a:spcAft>
                  <a:spcPts val="0"/>
                </a:spcAft>
                <a:buClr>
                  <a:srgbClr val="000000"/>
                </a:buClr>
                <a:buSzPts val="2900"/>
                <a:buFont typeface="Arial"/>
                <a:buNone/>
              </a:pPr>
              <a:endParaRPr sz="3000" b="0" i="0" u="none" strike="noStrike" cap="none">
                <a:solidFill>
                  <a:srgbClr val="000000"/>
                </a:solidFill>
                <a:latin typeface="Open Sans"/>
                <a:ea typeface="Open Sans"/>
                <a:cs typeface="Open Sans"/>
                <a:sym typeface="Open Sans"/>
              </a:endParaRPr>
            </a:p>
          </p:txBody>
        </p:sp>
      </p:grpSp>
      <p:sp>
        <p:nvSpPr>
          <p:cNvPr id="115" name="Google Shape;115;p4"/>
          <p:cNvSpPr txBox="1"/>
          <p:nvPr/>
        </p:nvSpPr>
        <p:spPr>
          <a:xfrm>
            <a:off x="2743199" y="1858780"/>
            <a:ext cx="587614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accent4">
                    <a:lumMod val="75000"/>
                  </a:schemeClr>
                </a:solidFill>
                <a:latin typeface="Open Sans"/>
                <a:ea typeface="Open Sans"/>
                <a:cs typeface="Open Sans"/>
                <a:sym typeface="Open Sans"/>
              </a:rPr>
              <a:t>De acuerdo a UNICEF:</a:t>
            </a:r>
            <a:endParaRPr sz="3600" b="0" i="0" u="none" strike="noStrike" cap="none">
              <a:solidFill>
                <a:schemeClr val="accent4">
                  <a:lumMod val="75000"/>
                </a:schemeClr>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1" y="449152"/>
            <a:ext cx="10369477"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La abogacía en el contexto de una biblioteca</a:t>
            </a:r>
            <a:endParaRPr sz="3600">
              <a:solidFill>
                <a:srgbClr val="586F7C"/>
              </a:solidFill>
              <a:latin typeface="Open Sans"/>
              <a:ea typeface="Open Sans"/>
              <a:cs typeface="Open Sans"/>
              <a:sym typeface="Open Sans"/>
            </a:endParaRPr>
          </a:p>
        </p:txBody>
      </p:sp>
      <p:grpSp>
        <p:nvGrpSpPr>
          <p:cNvPr id="122" name="Google Shape;122;p5"/>
          <p:cNvGrpSpPr/>
          <p:nvPr/>
        </p:nvGrpSpPr>
        <p:grpSpPr>
          <a:xfrm>
            <a:off x="929390" y="1744395"/>
            <a:ext cx="10324764" cy="4112672"/>
            <a:chOff x="0" y="0"/>
            <a:chExt cx="9859407" cy="3788423"/>
          </a:xfrm>
        </p:grpSpPr>
        <p:sp>
          <p:nvSpPr>
            <p:cNvPr id="123" name="Google Shape;123;p5"/>
            <p:cNvSpPr/>
            <p:nvPr/>
          </p:nvSpPr>
          <p:spPr>
            <a:xfrm>
              <a:off x="0" y="0"/>
              <a:ext cx="9859407" cy="3788423"/>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
            <p:cNvSpPr txBox="1"/>
            <p:nvPr/>
          </p:nvSpPr>
          <p:spPr>
            <a:xfrm>
              <a:off x="184936" y="184936"/>
              <a:ext cx="9489535" cy="341855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Open Sans"/>
                  <a:ea typeface="Open Sans"/>
                  <a:cs typeface="Open Sans"/>
                  <a:sym typeface="Open Sans"/>
                </a:rPr>
                <a:t>“La abogacía es el proceso continuo de creación de asociaciones para que otros actúen por usted y con usted, convirtiendo el apoyo pasivo en una acción adecuada para el programa de comunicación de la biblioteca.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980"/>
                </a:spcBef>
                <a:spcAft>
                  <a:spcPts val="0"/>
                </a:spcAft>
                <a:buClr>
                  <a:srgbClr val="000000"/>
                </a:buClr>
                <a:buSzPts val="2800"/>
                <a:buFont typeface="Arial"/>
                <a:buNone/>
              </a:pPr>
              <a:r>
                <a:rPr lang="en-US" sz="2800" b="0" i="0" u="none" strike="noStrike" cap="none">
                  <a:solidFill>
                    <a:schemeClr val="lt1"/>
                  </a:solidFill>
                  <a:latin typeface="Open Sans"/>
                  <a:ea typeface="Open Sans"/>
                  <a:cs typeface="Open Sans"/>
                  <a:sym typeface="Open Sans"/>
                </a:rPr>
                <a:t>La abogacía es un esfuerzo planificado, deliberado y sostenido para crear conciencia sobre un problema. Es un proceso continuo en el que el apoyo y la comprensión se construyen gradualmente durante un período prolongado de tiempo”</a:t>
              </a:r>
              <a:endParaRPr sz="2800" b="0" i="0" u="none" strike="noStrike" cap="none">
                <a:solidFill>
                  <a:schemeClr val="lt1"/>
                </a:solidFill>
                <a:latin typeface="Open Sans"/>
                <a:ea typeface="Open Sans"/>
                <a:cs typeface="Open Sans"/>
                <a:sym typeface="Open Sans"/>
              </a:endParaRPr>
            </a:p>
          </p:txBody>
        </p:sp>
      </p:grpSp>
      <p:sp>
        <p:nvSpPr>
          <p:cNvPr id="125" name="Google Shape;125;p5"/>
          <p:cNvSpPr txBox="1"/>
          <p:nvPr/>
        </p:nvSpPr>
        <p:spPr>
          <a:xfrm>
            <a:off x="6320288" y="6036308"/>
            <a:ext cx="404918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Open Sans"/>
                <a:ea typeface="Open Sans"/>
                <a:cs typeface="Open Sans"/>
                <a:sym typeface="Open Sans"/>
              </a:rPr>
              <a:t>Fuente: </a:t>
            </a:r>
            <a:r>
              <a:rPr lang="en-US" sz="1200" b="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http://www.ala.org/aasl/advocacy/definitions</a:t>
            </a:r>
            <a:r>
              <a:rPr lang="en-US" sz="1200" b="0" i="0" u="none" strike="noStrike" cap="none">
                <a:solidFill>
                  <a:srgbClr val="000000"/>
                </a:solidFill>
                <a:latin typeface="Open Sans"/>
                <a:ea typeface="Open Sans"/>
                <a:cs typeface="Open Sans"/>
                <a:sym typeface="Open Sans"/>
              </a:rPr>
              <a:t> , [Consultado el 25 de junio de 2021</a:t>
            </a:r>
            <a:endParaRPr sz="12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0" y="375864"/>
            <a:ext cx="8215532"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Los bibliotecarios como defensores</a:t>
            </a:r>
            <a:endParaRPr sz="3600">
              <a:solidFill>
                <a:srgbClr val="586F7C"/>
              </a:solidFill>
              <a:latin typeface="Open Sans"/>
              <a:ea typeface="Open Sans"/>
              <a:cs typeface="Open Sans"/>
              <a:sym typeface="Open Sans"/>
            </a:endParaRPr>
          </a:p>
        </p:txBody>
      </p:sp>
      <p:grpSp>
        <p:nvGrpSpPr>
          <p:cNvPr id="132" name="Google Shape;132;p6"/>
          <p:cNvGrpSpPr/>
          <p:nvPr/>
        </p:nvGrpSpPr>
        <p:grpSpPr>
          <a:xfrm>
            <a:off x="-4642002" y="1218143"/>
            <a:ext cx="16465604" cy="6188520"/>
            <a:chOff x="-5196816" y="-796001"/>
            <a:chExt cx="16465604" cy="6188520"/>
          </a:xfrm>
        </p:grpSpPr>
        <p:sp>
          <p:nvSpPr>
            <p:cNvPr id="133" name="Google Shape;133;p6"/>
            <p:cNvSpPr/>
            <p:nvPr/>
          </p:nvSpPr>
          <p:spPr>
            <a:xfrm>
              <a:off x="-5196816" y="-796001"/>
              <a:ext cx="6188520" cy="6188520"/>
            </a:xfrm>
            <a:prstGeom prst="blockArc">
              <a:avLst>
                <a:gd name="adj1" fmla="val 18900000"/>
                <a:gd name="adj2" fmla="val 2700000"/>
                <a:gd name="adj3" fmla="val 349"/>
              </a:avLst>
            </a:pr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6"/>
            <p:cNvSpPr/>
            <p:nvPr/>
          </p:nvSpPr>
          <p:spPr>
            <a:xfrm>
              <a:off x="519241" y="353380"/>
              <a:ext cx="10749547" cy="707128"/>
            </a:xfrm>
            <a:prstGeom prst="rect">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6"/>
            <p:cNvSpPr txBox="1"/>
            <p:nvPr/>
          </p:nvSpPr>
          <p:spPr>
            <a:xfrm>
              <a:off x="519241" y="353380"/>
              <a:ext cx="10749547" cy="707128"/>
            </a:xfrm>
            <a:prstGeom prst="rect">
              <a:avLst/>
            </a:prstGeom>
            <a:noFill/>
            <a:ln>
              <a:noFill/>
            </a:ln>
          </p:spPr>
          <p:txBody>
            <a:bodyPr spcFirstLastPara="1" wrap="square" lIns="561275"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Los bibliotecarios actúan cada vez más como defensores de sus recursos y servicios.</a:t>
              </a:r>
              <a:endParaRPr sz="1900" b="0" i="0" u="none" strike="noStrike" cap="none">
                <a:solidFill>
                  <a:schemeClr val="lt1"/>
                </a:solidFill>
                <a:latin typeface="Open Sans"/>
                <a:ea typeface="Open Sans"/>
                <a:cs typeface="Open Sans"/>
                <a:sym typeface="Open Sans"/>
              </a:endParaRPr>
            </a:p>
          </p:txBody>
        </p:sp>
        <p:sp>
          <p:nvSpPr>
            <p:cNvPr id="136" name="Google Shape;136;p6"/>
            <p:cNvSpPr/>
            <p:nvPr/>
          </p:nvSpPr>
          <p:spPr>
            <a:xfrm>
              <a:off x="77286" y="264989"/>
              <a:ext cx="883910" cy="88391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
            <p:cNvSpPr/>
            <p:nvPr/>
          </p:nvSpPr>
          <p:spPr>
            <a:xfrm>
              <a:off x="924654" y="1414256"/>
              <a:ext cx="10344134" cy="707128"/>
            </a:xfrm>
            <a:prstGeom prst="rect">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6"/>
            <p:cNvSpPr txBox="1"/>
            <p:nvPr/>
          </p:nvSpPr>
          <p:spPr>
            <a:xfrm>
              <a:off x="924654" y="1414256"/>
              <a:ext cx="10344134" cy="707128"/>
            </a:xfrm>
            <a:prstGeom prst="rect">
              <a:avLst/>
            </a:prstGeom>
            <a:noFill/>
            <a:ln>
              <a:noFill/>
            </a:ln>
          </p:spPr>
          <p:txBody>
            <a:bodyPr spcFirstLastPara="1" wrap="square" lIns="561275"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La abogacía puede mejorar la visibilidad de las bibliotecas y transmitir el mensaje a comunidades más grandes sobre lo que es y hace la biblioteca moderna.</a:t>
              </a:r>
              <a:endParaRPr sz="1900" b="0" i="0" u="none" strike="noStrike" cap="none">
                <a:solidFill>
                  <a:schemeClr val="lt1"/>
                </a:solidFill>
                <a:latin typeface="Open Sans"/>
                <a:ea typeface="Open Sans"/>
                <a:cs typeface="Open Sans"/>
                <a:sym typeface="Open Sans"/>
              </a:endParaRPr>
            </a:p>
          </p:txBody>
        </p:sp>
        <p:sp>
          <p:nvSpPr>
            <p:cNvPr id="139" name="Google Shape;139;p6"/>
            <p:cNvSpPr/>
            <p:nvPr/>
          </p:nvSpPr>
          <p:spPr>
            <a:xfrm>
              <a:off x="482699" y="1325865"/>
              <a:ext cx="883910" cy="883910"/>
            </a:xfrm>
            <a:prstGeom prst="ellipse">
              <a:avLst/>
            </a:prstGeom>
            <a:solidFill>
              <a:schemeClr val="lt1"/>
            </a:solidFill>
            <a:ln w="25400" cap="flat" cmpd="sng">
              <a:solidFill>
                <a:srgbClr val="61C0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6"/>
            <p:cNvSpPr/>
            <p:nvPr/>
          </p:nvSpPr>
          <p:spPr>
            <a:xfrm>
              <a:off x="924654" y="2475133"/>
              <a:ext cx="10344134" cy="707128"/>
            </a:xfrm>
            <a:prstGeom prst="rect">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6"/>
            <p:cNvSpPr txBox="1"/>
            <p:nvPr/>
          </p:nvSpPr>
          <p:spPr>
            <a:xfrm>
              <a:off x="924654" y="2475133"/>
              <a:ext cx="10344134" cy="707128"/>
            </a:xfrm>
            <a:prstGeom prst="rect">
              <a:avLst/>
            </a:prstGeom>
            <a:noFill/>
            <a:ln>
              <a:noFill/>
            </a:ln>
          </p:spPr>
          <p:txBody>
            <a:bodyPr spcFirstLastPara="1" wrap="square" lIns="561275"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La abogacía también puede ayudar a los bibliotecarios a formar parte de conversaciones locales, regionales o nacionales más amplias.</a:t>
              </a:r>
              <a:endParaRPr sz="1900" b="0" i="0" u="none" strike="noStrike" cap="none">
                <a:solidFill>
                  <a:schemeClr val="lt1"/>
                </a:solidFill>
                <a:latin typeface="Open Sans"/>
                <a:ea typeface="Open Sans"/>
                <a:cs typeface="Open Sans"/>
                <a:sym typeface="Open Sans"/>
              </a:endParaRPr>
            </a:p>
          </p:txBody>
        </p:sp>
        <p:sp>
          <p:nvSpPr>
            <p:cNvPr id="142" name="Google Shape;142;p6"/>
            <p:cNvSpPr/>
            <p:nvPr/>
          </p:nvSpPr>
          <p:spPr>
            <a:xfrm>
              <a:off x="482699" y="2386741"/>
              <a:ext cx="883910" cy="883910"/>
            </a:xfrm>
            <a:prstGeom prst="ellipse">
              <a:avLst/>
            </a:prstGeom>
            <a:solidFill>
              <a:schemeClr val="lt1"/>
            </a:solidFill>
            <a:ln w="25400" cap="flat" cmpd="sng">
              <a:solidFill>
                <a:srgbClr val="98E1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
            <p:cNvSpPr/>
            <p:nvPr/>
          </p:nvSpPr>
          <p:spPr>
            <a:xfrm>
              <a:off x="519241" y="3536009"/>
              <a:ext cx="10749547" cy="707128"/>
            </a:xfrm>
            <a:prstGeom prst="rect">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6"/>
            <p:cNvSpPr txBox="1"/>
            <p:nvPr/>
          </p:nvSpPr>
          <p:spPr>
            <a:xfrm>
              <a:off x="519241" y="3536009"/>
              <a:ext cx="10749547" cy="707128"/>
            </a:xfrm>
            <a:prstGeom prst="rect">
              <a:avLst/>
            </a:prstGeom>
            <a:noFill/>
            <a:ln>
              <a:noFill/>
            </a:ln>
          </p:spPr>
          <p:txBody>
            <a:bodyPr spcFirstLastPara="1" wrap="square" lIns="561275"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La abogacía requiere que el personal salga de la biblioteca y entre en la comunidad para promover servicios y recursos para conectarse con partes interesadas y simpatizantes.</a:t>
              </a:r>
              <a:endParaRPr sz="1900" b="0" i="0" u="none" strike="noStrike" cap="none">
                <a:solidFill>
                  <a:schemeClr val="lt1"/>
                </a:solidFill>
                <a:latin typeface="Open Sans"/>
                <a:ea typeface="Open Sans"/>
                <a:cs typeface="Open Sans"/>
                <a:sym typeface="Open Sans"/>
              </a:endParaRPr>
            </a:p>
          </p:txBody>
        </p:sp>
        <p:sp>
          <p:nvSpPr>
            <p:cNvPr id="145" name="Google Shape;145;p6"/>
            <p:cNvSpPr/>
            <p:nvPr/>
          </p:nvSpPr>
          <p:spPr>
            <a:xfrm>
              <a:off x="77286" y="3447618"/>
              <a:ext cx="883910" cy="883910"/>
            </a:xfrm>
            <a:prstGeom prst="ellipse">
              <a:avLst/>
            </a:prstGeom>
            <a:solidFill>
              <a:schemeClr val="lt1"/>
            </a:solidFill>
            <a:ln w="25400" cap="flat" cmpd="sng">
              <a:solidFill>
                <a:srgbClr val="FEA9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Kit de herramientas para la promoción de Research4Life</a:t>
            </a:r>
            <a:endParaRPr sz="3600">
              <a:solidFill>
                <a:srgbClr val="586F7C"/>
              </a:solidFill>
              <a:latin typeface="Open Sans"/>
              <a:ea typeface="Open Sans"/>
              <a:cs typeface="Open Sans"/>
              <a:sym typeface="Open Sans"/>
            </a:endParaRPr>
          </a:p>
        </p:txBody>
      </p:sp>
      <p:sp>
        <p:nvSpPr>
          <p:cNvPr id="152" name="Google Shape;152;p7"/>
          <p:cNvSpPr txBox="1">
            <a:spLocks noGrp="1"/>
          </p:cNvSpPr>
          <p:nvPr>
            <p:ph type="body" idx="1"/>
          </p:nvPr>
        </p:nvSpPr>
        <p:spPr>
          <a:xfrm>
            <a:off x="44942" y="1639103"/>
            <a:ext cx="11956558" cy="5090310"/>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Research4Life ha desarrollado un </a:t>
            </a:r>
            <a:r>
              <a:rPr lang="en-US" sz="2200" b="1">
                <a:solidFill>
                  <a:srgbClr val="3F3F3F"/>
                </a:solidFill>
                <a:latin typeface="Open Sans"/>
                <a:ea typeface="Open Sans"/>
                <a:cs typeface="Open Sans"/>
                <a:sym typeface="Open Sans"/>
              </a:rPr>
              <a:t>Kit de herramientas para la promoción </a:t>
            </a:r>
            <a:r>
              <a:rPr lang="en-US" sz="2200">
                <a:solidFill>
                  <a:srgbClr val="3F3F3F"/>
                </a:solidFill>
                <a:latin typeface="Open Sans"/>
                <a:ea typeface="Open Sans"/>
                <a:cs typeface="Open Sans"/>
                <a:sym typeface="Open Sans"/>
              </a:rPr>
              <a:t>como medio para apoyar las actividades de abogacía de los bibliotecarios.</a:t>
            </a:r>
            <a:endParaRPr sz="220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El </a:t>
            </a:r>
            <a:r>
              <a:rPr lang="en-US" sz="2200" b="1">
                <a:solidFill>
                  <a:srgbClr val="3F3F3F"/>
                </a:solidFill>
                <a:latin typeface="Open Sans"/>
                <a:ea typeface="Open Sans"/>
                <a:cs typeface="Open Sans"/>
                <a:sym typeface="Open Sans"/>
              </a:rPr>
              <a:t>Kit de herramientas de promoción de Research4Life</a:t>
            </a:r>
            <a:r>
              <a:rPr lang="en-US" sz="2200">
                <a:solidFill>
                  <a:srgbClr val="3F3F3F"/>
                </a:solidFill>
                <a:latin typeface="Open Sans"/>
                <a:ea typeface="Open Sans"/>
                <a:cs typeface="Open Sans"/>
                <a:sym typeface="Open Sans"/>
              </a:rPr>
              <a:t>, es un instrumento práctico que proporciona una </a:t>
            </a:r>
            <a:r>
              <a:rPr lang="en-US" sz="2200" b="1">
                <a:solidFill>
                  <a:srgbClr val="3F3F3F"/>
                </a:solidFill>
                <a:latin typeface="Open Sans"/>
                <a:ea typeface="Open Sans"/>
                <a:cs typeface="Open Sans"/>
                <a:sym typeface="Open Sans"/>
              </a:rPr>
              <a:t>variedad de recursos</a:t>
            </a:r>
            <a:r>
              <a:rPr lang="en-US" sz="2200">
                <a:solidFill>
                  <a:srgbClr val="3F3F3F"/>
                </a:solidFill>
                <a:latin typeface="Open Sans"/>
                <a:ea typeface="Open Sans"/>
                <a:cs typeface="Open Sans"/>
                <a:sym typeface="Open Sans"/>
              </a:rPr>
              <a:t> para obtener apoyo de los tomadores de decisiones, la administración o la gerencia para promover las bibliotecas académicas y los programas de Research4Life.</a:t>
            </a:r>
            <a:endParaRPr sz="220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El kit de herramientas completo cuenta con ejercicios prácticos que ayudan a las personas a crear estrategias de promoción para bibliotecas específicas.</a:t>
            </a:r>
            <a:endParaRPr sz="220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b="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Nota:</a:t>
            </a:r>
            <a:r>
              <a:rPr lang="en-US" sz="220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El Kit de herramientas de promoción es diferente al desarrollo de un plan de marketing dirigido a los usuarios y que es revisado en la Lección 6.2 </a:t>
            </a:r>
            <a:endParaRPr sz="2200">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Kit de herramientas para promocionar Research4Life</a:t>
            </a:r>
            <a:endParaRPr sz="3600">
              <a:solidFill>
                <a:srgbClr val="586F7C"/>
              </a:solidFill>
              <a:latin typeface="Open Sans"/>
              <a:ea typeface="Open Sans"/>
              <a:cs typeface="Open Sans"/>
              <a:sym typeface="Open Sans"/>
            </a:endParaRPr>
          </a:p>
        </p:txBody>
      </p:sp>
      <p:sp>
        <p:nvSpPr>
          <p:cNvPr id="159" name="Google Shape;159;p8"/>
          <p:cNvSpPr txBox="1">
            <a:spLocks noGrp="1"/>
          </p:cNvSpPr>
          <p:nvPr>
            <p:ph type="body" idx="1"/>
          </p:nvPr>
        </p:nvSpPr>
        <p:spPr>
          <a:xfrm>
            <a:off x="0" y="2343950"/>
            <a:ext cx="5456100" cy="1894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2"/>
              </a:buClr>
              <a:buSzPts val="2400"/>
              <a:buNone/>
            </a:pPr>
            <a:r>
              <a:rPr lang="en-US">
                <a:solidFill>
                  <a:srgbClr val="3F3F3F"/>
                </a:solidFill>
                <a:latin typeface="Open Sans"/>
                <a:ea typeface="Open Sans"/>
                <a:cs typeface="Open Sans"/>
                <a:sym typeface="Open Sans"/>
              </a:rPr>
              <a:t>Estos recursos pueden ser descargados en:  </a:t>
            </a:r>
            <a:endParaRPr>
              <a:solidFill>
                <a:srgbClr val="3F3F3F"/>
              </a:solidFill>
              <a:latin typeface="Open Sans"/>
              <a:ea typeface="Open Sans"/>
              <a:cs typeface="Open Sans"/>
              <a:sym typeface="Open Sans"/>
            </a:endParaRPr>
          </a:p>
        </p:txBody>
      </p:sp>
      <p:sp>
        <p:nvSpPr>
          <p:cNvPr id="160" name="Google Shape;160;p8"/>
          <p:cNvSpPr txBox="1"/>
          <p:nvPr/>
        </p:nvSpPr>
        <p:spPr>
          <a:xfrm>
            <a:off x="1826" y="3238500"/>
            <a:ext cx="5256300" cy="17142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800"/>
              </a:spcBef>
              <a:spcAft>
                <a:spcPts val="0"/>
              </a:spcAft>
              <a:buClr>
                <a:srgbClr val="000000"/>
              </a:buClr>
              <a:buSzPts val="2400"/>
              <a:buFont typeface="Arial"/>
              <a:buNone/>
            </a:pPr>
            <a:r>
              <a:rPr lang="en-US" sz="2400" b="0" i="0" u="sng" strike="noStrike" cap="none">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Obtener apoyo para su biblioteca con el Kit de herramientas</a:t>
            </a:r>
            <a:endParaRPr sz="1400" b="0" i="0" u="none" strike="noStrike" cap="none">
              <a:solidFill>
                <a:schemeClr val="accent5"/>
              </a:solidFill>
              <a:latin typeface="Arial"/>
              <a:ea typeface="Arial"/>
              <a:cs typeface="Arial"/>
              <a:sym typeface="Arial"/>
            </a:endParaRPr>
          </a:p>
        </p:txBody>
      </p:sp>
      <p:pic>
        <p:nvPicPr>
          <p:cNvPr id="161" name="Google Shape;161;p8"/>
          <p:cNvPicPr preferRelativeResize="0"/>
          <p:nvPr/>
        </p:nvPicPr>
        <p:blipFill rotWithShape="1">
          <a:blip r:embed="rId4">
            <a:alphaModFix/>
          </a:blip>
          <a:srcRect/>
          <a:stretch/>
        </p:blipFill>
        <p:spPr>
          <a:xfrm>
            <a:off x="5884966" y="1842487"/>
            <a:ext cx="5965618" cy="46104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2764</Words>
  <Application>Microsoft Office PowerPoint</Application>
  <PresentationFormat>Widescreen</PresentationFormat>
  <Paragraphs>213</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Courier New</vt:lpstr>
      <vt:lpstr>Calibri</vt:lpstr>
      <vt:lpstr>Open Sans</vt:lpstr>
      <vt:lpstr>Gill Sans</vt:lpstr>
      <vt:lpstr>Trebuchet MS</vt:lpstr>
      <vt:lpstr>Simple Light</vt:lpstr>
      <vt:lpstr>Promover Research4Life y facilitar el desarrollo de capacidades</vt:lpstr>
      <vt:lpstr>Contenido</vt:lpstr>
      <vt:lpstr>Objetivos de aprendizaje</vt:lpstr>
      <vt:lpstr>Introducción</vt:lpstr>
      <vt:lpstr>Definición de abogacía (promoción)</vt:lpstr>
      <vt:lpstr>La abogacía en el contexto de una biblioteca</vt:lpstr>
      <vt:lpstr>Los bibliotecarios como defensores</vt:lpstr>
      <vt:lpstr>Kit de herramientas para la promoción de Research4Life</vt:lpstr>
      <vt:lpstr>Kit de herramientas para promocionar Research4Life</vt:lpstr>
      <vt:lpstr>Algunos ejemplos del campo</vt:lpstr>
      <vt:lpstr>Pasos para una estrategia de promoción exitosa</vt:lpstr>
      <vt:lpstr>Esfuerzos para la promoción</vt:lpstr>
      <vt:lpstr>Reflexión</vt:lpstr>
      <vt:lpstr>Ejemplos de posibles situaciones en una biblioteca</vt:lpstr>
      <vt:lpstr>Paso 1: Identificar el reto que enfrenta</vt:lpstr>
      <vt:lpstr>Actividad grupal</vt:lpstr>
      <vt:lpstr>Paso 2: Establecer metas y objetivos específicos</vt:lpstr>
      <vt:lpstr>Reflexión</vt:lpstr>
      <vt:lpstr>Paso 3: Identificar y analizar su audiencia objetivo</vt:lpstr>
      <vt:lpstr>Paso 4: Mapear sus recursos y capacidades</vt:lpstr>
      <vt:lpstr>Actividad grupal</vt:lpstr>
      <vt:lpstr>Paso 5: Desarrollar un plan estratégico y actividades</vt:lpstr>
      <vt:lpstr>Paso 6: Supervisar y evaluar resultados</vt:lpstr>
      <vt:lpstr>Actividad grupal</vt:lpstr>
      <vt:lpstr>Síntesis</vt:lpstr>
      <vt:lpstr>Recursos adicionales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Promover Research4Life y facilitar el desarrollo de capacidades</dc:title>
  <dc:creator>Marcia Mabhula</dc:creator>
  <cp:lastModifiedBy>Marcia Mabhula</cp:lastModifiedBy>
  <cp:revision>6</cp:revision>
  <dcterms:created xsi:type="dcterms:W3CDTF">2020-02-14T15:04:15Z</dcterms:created>
  <dcterms:modified xsi:type="dcterms:W3CDTF">2023-03-30T11:09:57Z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EDC9FE93-CE56-45A5-B214-74998CE2D3D6</vt:lpwstr>
  </property>
  <property fmtid="{D5CDD505-2E9C-101B-9397-08002B2CF9AE}" pid="6" name="ArticulateProjectFull">
    <vt:lpwstr>D:\R4Life\F2F Materials\20200429_M4_L5.1EN.Research4Life Advocacy Toolkit.ppta</vt:lpwstr>
  </property>
</Properties>
</file>