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WhfZZ2QOd7RqFjbNryNRwJJfS6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 Trillo" initials="" lastIdx="5" clrIdx="0"/>
  <p:cmAuthor id="1" name="Gaby Caro" initials="G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69676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uthoraid.info/en/" TargetMode="External"/><Relationship Id="rId7" Type="http://schemas.openxmlformats.org/officeDocument/2006/relationships/hyperlink" Target="https://plos.org/author-media-toolki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authorservices.taylorandfrancis.com/" TargetMode="External"/><Relationship Id="rId5" Type="http://schemas.openxmlformats.org/officeDocument/2006/relationships/hyperlink" Target="https://ifis.libguides.com/journal-publishing-guide" TargetMode="External"/><Relationship Id="rId4" Type="http://schemas.openxmlformats.org/officeDocument/2006/relationships/hyperlink" Target="https://researcheracademy.elsevier.co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sz="1200" b="0" i="0" u="none" strike="noStrike" cap="none">
                <a:solidFill>
                  <a:schemeClr val="dk1"/>
                </a:solidFill>
                <a:highlight>
                  <a:schemeClr val="accent4"/>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a:t>
            </a:r>
            <a:r>
              <a:rPr lang="en-US" sz="1200" b="0" i="0" u="none" strike="noStrike" cap="none">
                <a:solidFill>
                  <a:schemeClr val="dk1"/>
                </a:solidFill>
                <a:latin typeface="Calibri"/>
                <a:ea typeface="Calibri"/>
                <a:cs typeface="Calibri"/>
                <a:sym typeface="Calibri"/>
              </a:rPr>
              <a:t>ceptar el manuscrito para su publicación: es muy raro que se acepte una primera presentación sin que se soliciten cambios.</a:t>
            </a:r>
            <a:endParaRPr/>
          </a:p>
          <a:p>
            <a:pPr marL="457200" lvl="0" indent="-22860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solicitar revisiones que probablemente resulten en la aceptación: esto significa que el editor muestra positividad hacia una aceptación final.</a:t>
            </a:r>
            <a:endParaRPr/>
          </a:p>
          <a:p>
            <a:pPr marL="457200" lvl="0" indent="-22860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solicitar revisiones con resultado incierto – Se solicitan revisiones extensas, sin compromiso de aceptación final.</a:t>
            </a:r>
            <a:endParaRPr/>
          </a:p>
          <a:p>
            <a:pPr marL="457200" lvl="0" indent="-22860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rechazar: no se invita a la revisión.</a:t>
            </a: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Los recursos listados en esta página, se encuentran referenciados en las Lecciones 5.1 y 5.2, incluyendo: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AuthorAID</a:t>
            </a:r>
            <a:r>
              <a:rPr lang="en-US" sz="1200" b="0" i="0" u="none" strike="noStrike" cap="none">
                <a:solidFill>
                  <a:schemeClr val="dk1"/>
                </a:solidFill>
                <a:latin typeface="Calibri"/>
                <a:ea typeface="Calibri"/>
                <a:cs typeface="Calibri"/>
                <a:sym typeface="Calibri"/>
              </a:rPr>
              <a:t> de INASP [con una versión en español],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Research Academy</a:t>
            </a:r>
            <a:r>
              <a:rPr lang="en-US" sz="1200" b="0" i="0" u="none" strike="noStrike" cap="none">
                <a:solidFill>
                  <a:schemeClr val="dk1"/>
                </a:solidFill>
                <a:latin typeface="Calibri"/>
                <a:ea typeface="Calibri"/>
                <a:cs typeface="Calibri"/>
                <a:sym typeface="Calibri"/>
              </a:rPr>
              <a:t> de Elsevier,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Guide to Getting Published in Journals</a:t>
            </a:r>
            <a:r>
              <a:rPr lang="en-US" sz="1200" b="0" i="0" u="none" strike="noStrike" cap="none">
                <a:solidFill>
                  <a:schemeClr val="dk1"/>
                </a:solidFill>
                <a:latin typeface="Calibri"/>
                <a:ea typeface="Calibri"/>
                <a:cs typeface="Calibri"/>
                <a:sym typeface="Calibri"/>
              </a:rPr>
              <a:t> de IFIS,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Taylor &amp; Francis Author Services</a:t>
            </a:r>
            <a:r>
              <a:rPr lang="en-US" sz="1200" b="0" i="0" u="none" strike="noStrike" cap="none">
                <a:solidFill>
                  <a:schemeClr val="dk1"/>
                </a:solidFill>
                <a:latin typeface="Calibri"/>
                <a:ea typeface="Calibri"/>
                <a:cs typeface="Calibri"/>
                <a:sym typeface="Calibri"/>
              </a:rPr>
              <a:t>, y </a:t>
            </a:r>
            <a:r>
              <a:rPr lang="en-US"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Media Toolkit</a:t>
            </a:r>
            <a:r>
              <a:rPr lang="en-US" sz="1200" b="0" i="0" u="none" strike="noStrike" cap="none">
                <a:solidFill>
                  <a:schemeClr val="dk1"/>
                </a:solidFill>
                <a:latin typeface="Calibri"/>
                <a:ea typeface="Calibri"/>
                <a:cs typeface="Calibri"/>
                <a:sym typeface="Calibri"/>
              </a:rPr>
              <a:t> de PLOS.  </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Para obtener una lista detallada, consultar la página en el portal de Capacitación de Research4Life.  </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89" name="Google Shape;18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199" name="Google Shape;1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0" name="Google Shape;110;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br>
              <a:rPr lang="en-US" b="0"/>
            </a:b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30" name="Google Shape;1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access.nih.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s.wikipedia.org/wiki/Altmetr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4life.org/es/capacitacion/ecursos-organizationes-afin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4life.org/es/capacitacion/authors-hub/"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12688/f1000research.11369.2" TargetMode="External"/><Relationship Id="rId3" Type="http://schemas.openxmlformats.org/officeDocument/2006/relationships/hyperlink" Target="https://ifis.libguides.com/journal-publishing-guide/submitting-your-paper" TargetMode="External"/><Relationship Id="rId7" Type="http://schemas.openxmlformats.org/officeDocument/2006/relationships/hyperlink" Target="https://researcheracademy.elsevier.com/uploads/2018-04/Understanding%20the%20Publishing%20Process_Apr2018_Web.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researcheracademy.elsevier.com/uploads/2018-05/1.pdf" TargetMode="External"/><Relationship Id="rId5" Type="http://schemas.openxmlformats.org/officeDocument/2006/relationships/hyperlink" Target="https://www.research4life.org/training/resources-related-organizations/" TargetMode="External"/><Relationship Id="rId10" Type="http://schemas.openxmlformats.org/officeDocument/2006/relationships/hyperlink" Target="https://tressacademic.com/suggest-reviewers/?cookie-state-change=1631293703144" TargetMode="External"/><Relationship Id="rId4" Type="http://schemas.openxmlformats.org/officeDocument/2006/relationships/hyperlink" Target="https://www.research4life.org/training/authors-hub/" TargetMode="External"/><Relationship Id="rId9" Type="http://schemas.openxmlformats.org/officeDocument/2006/relationships/hyperlink" Target="https://authorservices.taylorandfrancis.com/research-impact/#promoteyourartic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thenticat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rossref.org/services/similarity-che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ethics.org/resources/guidelines/cope-ethical-guidelines-peer-review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i.org/10.12688/f1000research.11369.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La publicación de un artículo de investigación</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Diseminación de resultados de investigación</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Revisión por pares (continuación 2)</a:t>
            </a:r>
            <a:endParaRPr>
              <a:solidFill>
                <a:srgbClr val="586F7C"/>
              </a:solidFill>
              <a:latin typeface="Open Sans"/>
              <a:ea typeface="Open Sans"/>
              <a:cs typeface="Open Sans"/>
              <a:sym typeface="Open Sans"/>
            </a:endParaRPr>
          </a:p>
        </p:txBody>
      </p:sp>
      <p:sp>
        <p:nvSpPr>
          <p:cNvPr id="140" name="Google Shape;140;p5"/>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latin typeface="Open Sans"/>
                <a:ea typeface="Open Sans"/>
                <a:cs typeface="Open Sans"/>
                <a:sym typeface="Open Sans"/>
              </a:rPr>
              <a:t>Luego de recopilar comentarios y recomendaciones de todos los revisores de un manuscrito, los editores tomarán una de las siguientes decisiones: </a:t>
            </a:r>
            <a:endParaRPr/>
          </a:p>
          <a:p>
            <a:pPr marL="76200" lvl="0" indent="0" algn="just"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Aceptar el manuscrito para su publicación</a:t>
            </a:r>
            <a:endParaRPr sz="220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Solicitar revisiones que probablemente resulten en la aceptación</a:t>
            </a:r>
            <a:endParaRPr sz="220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Solicitar revisiones con un resultado incierto</a:t>
            </a:r>
            <a:endParaRPr sz="220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Rechazar</a:t>
            </a:r>
            <a:endParaRPr sz="2200">
              <a:latin typeface="Open Sans"/>
              <a:ea typeface="Open Sans"/>
              <a:cs typeface="Open Sans"/>
              <a:sym typeface="Open Sans"/>
            </a:endParaRPr>
          </a:p>
          <a:p>
            <a:pPr marL="76200" lvl="0" indent="0" algn="l"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228600" algn="l" rtl="0">
              <a:lnSpc>
                <a:spcPct val="100000"/>
              </a:lnSpc>
              <a:spcBef>
                <a:spcPts val="600"/>
              </a:spcBef>
              <a:spcAft>
                <a:spcPts val="0"/>
              </a:spcAft>
              <a:buClr>
                <a:schemeClr val="dk1"/>
              </a:buClr>
              <a:buSzPts val="2400"/>
              <a:buFont typeface="Arial"/>
              <a:buNone/>
            </a:pPr>
            <a:endParaRPr>
              <a:solidFill>
                <a:srgbClr val="3F3F3F"/>
              </a:solidFill>
              <a:latin typeface="Open Sans"/>
              <a:ea typeface="Open Sans"/>
              <a:cs typeface="Open Sans"/>
              <a:sym typeface="Open Sans"/>
            </a:endParaRPr>
          </a:p>
          <a:p>
            <a:pPr marL="76200" lvl="0" indent="0" algn="l" rtl="0">
              <a:lnSpc>
                <a:spcPct val="100000"/>
              </a:lnSpc>
              <a:spcBef>
                <a:spcPts val="600"/>
              </a:spcBef>
              <a:spcAft>
                <a:spcPts val="0"/>
              </a:spcAft>
              <a:buClr>
                <a:schemeClr val="dk1"/>
              </a:buClr>
              <a:buSzPts val="2400"/>
              <a:buNone/>
            </a:pPr>
            <a:r>
              <a:rPr lang="en-US" sz="1600" i="1">
                <a:solidFill>
                  <a:srgbClr val="3F3F3F"/>
                </a:solidFill>
                <a:latin typeface="Open Sans"/>
                <a:ea typeface="Open Sans"/>
                <a:cs typeface="Open Sans"/>
                <a:sym typeface="Open Sans"/>
              </a:rPr>
              <a:t>IFIS, 2021 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Respuesta y revisiones</a:t>
            </a:r>
            <a:endParaRPr>
              <a:solidFill>
                <a:srgbClr val="586F7C"/>
              </a:solidFill>
              <a:latin typeface="Open Sans"/>
              <a:ea typeface="Open Sans"/>
              <a:cs typeface="Open Sans"/>
              <a:sym typeface="Open Sans"/>
            </a:endParaRPr>
          </a:p>
        </p:txBody>
      </p:sp>
      <p:sp>
        <p:nvSpPr>
          <p:cNvPr id="147" name="Google Shape;147;p6"/>
          <p:cNvSpPr txBox="1">
            <a:spLocks noGrp="1"/>
          </p:cNvSpPr>
          <p:nvPr>
            <p:ph type="body" idx="1"/>
          </p:nvPr>
        </p:nvSpPr>
        <p:spPr>
          <a:xfrm>
            <a:off x="457200" y="1670205"/>
            <a:ext cx="11313459" cy="4997649"/>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r>
              <a:rPr lang="en-US">
                <a:latin typeface="Open Sans"/>
                <a:ea typeface="Open Sans"/>
                <a:cs typeface="Open Sans"/>
                <a:sym typeface="Open Sans"/>
              </a:rPr>
              <a:t>Cuando el manuscrito se devuelve con comentarios y se invita a la revisión del artículo.</a:t>
            </a:r>
            <a:endParaRPr/>
          </a:p>
          <a:p>
            <a:pPr marL="76200" lvl="0" indent="0" algn="just" rtl="0">
              <a:lnSpc>
                <a:spcPct val="100000"/>
              </a:lnSpc>
              <a:spcBef>
                <a:spcPts val="600"/>
              </a:spcBef>
              <a:spcAft>
                <a:spcPts val="0"/>
              </a:spcAft>
              <a:buClr>
                <a:schemeClr val="dk1"/>
              </a:buClr>
              <a:buSzPts val="2400"/>
              <a:buNone/>
            </a:pPr>
            <a:endParaRPr>
              <a:latin typeface="Open Sans"/>
              <a:ea typeface="Open Sans"/>
              <a:cs typeface="Open Sans"/>
              <a:sym typeface="Open Sans"/>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Tomar el tiempo necesario para revisar los comentarios y discutir con su equipo de investigación</a:t>
            </a:r>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Utilizar un enfoque estructurado para revisar el artículo, p. ej. enumerar los comentarios punto por punto, presentar las respuestas y la acción correspondiente tomada</a:t>
            </a:r>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Si no está de acuerdo con algún comentario, proporcionar comentarios basados en evidencia</a:t>
            </a:r>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Completar la revisión antes de la fecha solicitada, solicitar una extensión de ser necesario     </a:t>
            </a:r>
            <a:r>
              <a:rPr lang="en-US" sz="1400" i="1">
                <a:solidFill>
                  <a:srgbClr val="3F3F3F"/>
                </a:solidFill>
                <a:latin typeface="Open Sans"/>
                <a:ea typeface="Open Sans"/>
                <a:cs typeface="Open Sans"/>
                <a:sym typeface="Open Sans"/>
              </a:rPr>
              <a:t>(IFIS, 2021a)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Rechazo</a:t>
            </a:r>
            <a:endParaRPr>
              <a:solidFill>
                <a:srgbClr val="586F7C"/>
              </a:solidFill>
              <a:latin typeface="Open Sans"/>
              <a:ea typeface="Open Sans"/>
              <a:cs typeface="Open Sans"/>
              <a:sym typeface="Open Sans"/>
            </a:endParaRPr>
          </a:p>
        </p:txBody>
      </p:sp>
      <p:sp>
        <p:nvSpPr>
          <p:cNvPr id="154" name="Google Shape;154;p7"/>
          <p:cNvSpPr txBox="1">
            <a:spLocks noGrp="1"/>
          </p:cNvSpPr>
          <p:nvPr>
            <p:ph type="body" idx="1"/>
          </p:nvPr>
        </p:nvSpPr>
        <p:spPr>
          <a:xfrm>
            <a:off x="480060" y="165729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dirty="0">
                <a:latin typeface="Open Sans"/>
                <a:ea typeface="Open Sans"/>
                <a:cs typeface="Open Sans"/>
                <a:sym typeface="Open Sans"/>
              </a:rPr>
              <a:t>El </a:t>
            </a:r>
            <a:r>
              <a:rPr lang="en-US" dirty="0" err="1">
                <a:latin typeface="Open Sans"/>
                <a:ea typeface="Open Sans"/>
                <a:cs typeface="Open Sans"/>
                <a:sym typeface="Open Sans"/>
              </a:rPr>
              <a:t>rechazo</a:t>
            </a:r>
            <a:r>
              <a:rPr lang="en-US" dirty="0">
                <a:latin typeface="Open Sans"/>
                <a:ea typeface="Open Sans"/>
                <a:cs typeface="Open Sans"/>
                <a:sym typeface="Open Sans"/>
              </a:rPr>
              <a:t> </a:t>
            </a:r>
            <a:r>
              <a:rPr lang="en-US" dirty="0" err="1">
                <a:latin typeface="Open Sans"/>
                <a:ea typeface="Open Sans"/>
                <a:cs typeface="Open Sans"/>
                <a:sym typeface="Open Sans"/>
              </a:rPr>
              <a:t>por</a:t>
            </a:r>
            <a:r>
              <a:rPr lang="en-US" dirty="0">
                <a:latin typeface="Open Sans"/>
                <a:ea typeface="Open Sans"/>
                <a:cs typeface="Open Sans"/>
                <a:sym typeface="Open Sans"/>
              </a:rPr>
              <a:t> parte de </a:t>
            </a:r>
            <a:r>
              <a:rPr lang="en-US" dirty="0" err="1">
                <a:latin typeface="Open Sans"/>
                <a:ea typeface="Open Sans"/>
                <a:cs typeface="Open Sans"/>
                <a:sym typeface="Open Sans"/>
              </a:rPr>
              <a:t>una</a:t>
            </a:r>
            <a:r>
              <a:rPr lang="en-US" dirty="0">
                <a:latin typeface="Open Sans"/>
                <a:ea typeface="Open Sans"/>
                <a:cs typeface="Open Sans"/>
                <a:sym typeface="Open Sans"/>
              </a:rPr>
              <a:t> </a:t>
            </a:r>
            <a:r>
              <a:rPr lang="en-US" dirty="0" err="1">
                <a:latin typeface="Open Sans"/>
                <a:ea typeface="Open Sans"/>
                <a:cs typeface="Open Sans"/>
                <a:sym typeface="Open Sans"/>
              </a:rPr>
              <a:t>revista</a:t>
            </a:r>
            <a:r>
              <a:rPr lang="en-US" dirty="0">
                <a:latin typeface="Open Sans"/>
                <a:ea typeface="Open Sans"/>
                <a:cs typeface="Open Sans"/>
                <a:sym typeface="Open Sans"/>
              </a:rPr>
              <a:t> no </a:t>
            </a:r>
            <a:r>
              <a:rPr lang="en-US" dirty="0" err="1">
                <a:latin typeface="Open Sans"/>
                <a:ea typeface="Open Sans"/>
                <a:cs typeface="Open Sans"/>
                <a:sym typeface="Open Sans"/>
              </a:rPr>
              <a:t>es</a:t>
            </a:r>
            <a:r>
              <a:rPr lang="en-US" dirty="0">
                <a:latin typeface="Open Sans"/>
                <a:ea typeface="Open Sans"/>
                <a:cs typeface="Open Sans"/>
                <a:sym typeface="Open Sans"/>
              </a:rPr>
              <a:t> </a:t>
            </a:r>
            <a:r>
              <a:rPr lang="en-US" dirty="0" err="1">
                <a:latin typeface="Open Sans"/>
                <a:ea typeface="Open Sans"/>
                <a:cs typeface="Open Sans"/>
                <a:sym typeface="Open Sans"/>
              </a:rPr>
              <a:t>raro</a:t>
            </a:r>
            <a:r>
              <a:rPr lang="en-US" dirty="0">
                <a:latin typeface="Open Sans"/>
                <a:ea typeface="Open Sans"/>
                <a:cs typeface="Open Sans"/>
                <a:sym typeface="Open Sans"/>
              </a:rPr>
              <a:t>, no </a:t>
            </a:r>
            <a:r>
              <a:rPr lang="en-US" dirty="0" err="1">
                <a:latin typeface="Open Sans"/>
                <a:ea typeface="Open Sans"/>
                <a:cs typeface="Open Sans"/>
                <a:sym typeface="Open Sans"/>
              </a:rPr>
              <a:t>significa</a:t>
            </a:r>
            <a:r>
              <a:rPr lang="en-US" dirty="0">
                <a:latin typeface="Open Sans"/>
                <a:ea typeface="Open Sans"/>
                <a:cs typeface="Open Sans"/>
                <a:sym typeface="Open Sans"/>
              </a:rPr>
              <a:t> que el </a:t>
            </a:r>
            <a:r>
              <a:rPr lang="en-US" dirty="0" err="1">
                <a:latin typeface="Open Sans"/>
                <a:ea typeface="Open Sans"/>
                <a:cs typeface="Open Sans"/>
                <a:sym typeface="Open Sans"/>
              </a:rPr>
              <a:t>manuscrito</a:t>
            </a:r>
            <a:r>
              <a:rPr lang="en-US" dirty="0">
                <a:latin typeface="Open Sans"/>
                <a:ea typeface="Open Sans"/>
                <a:cs typeface="Open Sans"/>
                <a:sym typeface="Open Sans"/>
              </a:rPr>
              <a:t> no se </a:t>
            </a:r>
            <a:r>
              <a:rPr lang="en-US" dirty="0" err="1">
                <a:latin typeface="Open Sans"/>
                <a:ea typeface="Open Sans"/>
                <a:cs typeface="Open Sans"/>
                <a:sym typeface="Open Sans"/>
              </a:rPr>
              <a:t>publicará</a:t>
            </a:r>
            <a:endParaRPr dirty="0"/>
          </a:p>
          <a:p>
            <a:pPr marL="457200" lvl="0" indent="-228600" algn="just" rtl="0">
              <a:lnSpc>
                <a:spcPct val="100000"/>
              </a:lnSpc>
              <a:spcBef>
                <a:spcPts val="600"/>
              </a:spcBef>
              <a:spcAft>
                <a:spcPts val="0"/>
              </a:spcAft>
              <a:buClr>
                <a:schemeClr val="dk1"/>
              </a:buClr>
              <a:buSzPts val="2400"/>
              <a:buNone/>
            </a:pPr>
            <a:endParaRPr dirty="0">
              <a:latin typeface="Open Sans"/>
              <a:ea typeface="Open Sans"/>
              <a:cs typeface="Open Sans"/>
              <a:sym typeface="Open Sans"/>
            </a:endParaRPr>
          </a:p>
          <a:p>
            <a:pPr marL="457200" lvl="0" indent="-381000" algn="just" rtl="0">
              <a:lnSpc>
                <a:spcPct val="100000"/>
              </a:lnSpc>
              <a:spcBef>
                <a:spcPts val="600"/>
              </a:spcBef>
              <a:spcAft>
                <a:spcPts val="0"/>
              </a:spcAft>
              <a:buClr>
                <a:schemeClr val="dk1"/>
              </a:buClr>
              <a:buSzPts val="2400"/>
              <a:buChar char="●"/>
            </a:pPr>
            <a:r>
              <a:rPr lang="en-US" dirty="0" err="1">
                <a:latin typeface="Open Sans"/>
                <a:ea typeface="Open Sans"/>
                <a:cs typeface="Open Sans"/>
                <a:sym typeface="Open Sans"/>
              </a:rPr>
              <a:t>Cuando</a:t>
            </a:r>
            <a:r>
              <a:rPr lang="en-US" dirty="0">
                <a:latin typeface="Open Sans"/>
                <a:ea typeface="Open Sans"/>
                <a:cs typeface="Open Sans"/>
                <a:sym typeface="Open Sans"/>
              </a:rPr>
              <a:t> se </a:t>
            </a:r>
            <a:r>
              <a:rPr lang="en-US" dirty="0" err="1">
                <a:latin typeface="Open Sans"/>
                <a:ea typeface="Open Sans"/>
                <a:cs typeface="Open Sans"/>
                <a:sym typeface="Open Sans"/>
              </a:rPr>
              <a:t>encuentre</a:t>
            </a:r>
            <a:r>
              <a:rPr lang="en-US" dirty="0">
                <a:latin typeface="Open Sans"/>
                <a:ea typeface="Open Sans"/>
                <a:cs typeface="Open Sans"/>
                <a:sym typeface="Open Sans"/>
              </a:rPr>
              <a:t> </a:t>
            </a:r>
            <a:r>
              <a:rPr lang="en-US" dirty="0" err="1">
                <a:latin typeface="Open Sans"/>
                <a:ea typeface="Open Sans"/>
                <a:cs typeface="Open Sans"/>
                <a:sym typeface="Open Sans"/>
              </a:rPr>
              <a:t>listo</a:t>
            </a:r>
            <a:r>
              <a:rPr lang="en-US" dirty="0">
                <a:latin typeface="Open Sans"/>
                <a:ea typeface="Open Sans"/>
                <a:cs typeface="Open Sans"/>
                <a:sym typeface="Open Sans"/>
              </a:rPr>
              <a:t> para </a:t>
            </a:r>
            <a:r>
              <a:rPr lang="en-US" dirty="0" err="1">
                <a:latin typeface="Open Sans"/>
                <a:ea typeface="Open Sans"/>
                <a:cs typeface="Open Sans"/>
                <a:sym typeface="Open Sans"/>
              </a:rPr>
              <a:t>proceder</a:t>
            </a:r>
            <a:r>
              <a:rPr lang="en-US" dirty="0">
                <a:latin typeface="Open Sans"/>
                <a:ea typeface="Open Sans"/>
                <a:cs typeface="Open Sans"/>
                <a:sym typeface="Open Sans"/>
              </a:rPr>
              <a:t> a </a:t>
            </a:r>
            <a:r>
              <a:rPr lang="en-US" dirty="0" err="1">
                <a:latin typeface="Open Sans"/>
                <a:ea typeface="Open Sans"/>
                <a:cs typeface="Open Sans"/>
                <a:sym typeface="Open Sans"/>
              </a:rPr>
              <a:t>enviar</a:t>
            </a:r>
            <a:r>
              <a:rPr lang="en-US" dirty="0">
                <a:latin typeface="Open Sans"/>
                <a:ea typeface="Open Sans"/>
                <a:cs typeface="Open Sans"/>
                <a:sym typeface="Open Sans"/>
              </a:rPr>
              <a:t> el </a:t>
            </a:r>
            <a:r>
              <a:rPr lang="en-US" dirty="0" err="1">
                <a:latin typeface="Open Sans"/>
                <a:ea typeface="Open Sans"/>
                <a:cs typeface="Open Sans"/>
                <a:sym typeface="Open Sans"/>
              </a:rPr>
              <a:t>manuscrito</a:t>
            </a:r>
            <a:r>
              <a:rPr lang="en-US" dirty="0">
                <a:latin typeface="Open Sans"/>
                <a:ea typeface="Open Sans"/>
                <a:cs typeface="Open Sans"/>
                <a:sym typeface="Open Sans"/>
              </a:rPr>
              <a:t> a </a:t>
            </a:r>
            <a:r>
              <a:rPr lang="en-US" dirty="0" err="1">
                <a:latin typeface="Open Sans"/>
                <a:ea typeface="Open Sans"/>
                <a:cs typeface="Open Sans"/>
                <a:sym typeface="Open Sans"/>
              </a:rPr>
              <a:t>otra</a:t>
            </a:r>
            <a:r>
              <a:rPr lang="en-US" dirty="0">
                <a:latin typeface="Open Sans"/>
                <a:ea typeface="Open Sans"/>
                <a:cs typeface="Open Sans"/>
                <a:sym typeface="Open Sans"/>
              </a:rPr>
              <a:t> </a:t>
            </a:r>
            <a:r>
              <a:rPr lang="en-US" dirty="0" err="1">
                <a:latin typeface="Open Sans"/>
                <a:ea typeface="Open Sans"/>
                <a:cs typeface="Open Sans"/>
                <a:sym typeface="Open Sans"/>
              </a:rPr>
              <a:t>revista</a:t>
            </a:r>
            <a:r>
              <a:rPr lang="en-US" dirty="0">
                <a:latin typeface="Open Sans"/>
                <a:ea typeface="Open Sans"/>
                <a:cs typeface="Open Sans"/>
                <a:sym typeface="Open Sans"/>
              </a:rPr>
              <a:t>:</a:t>
            </a:r>
            <a:endParaRPr dirty="0"/>
          </a:p>
          <a:p>
            <a:pPr marL="914400" lvl="1" indent="-355600" algn="just" rtl="0">
              <a:lnSpc>
                <a:spcPct val="100000"/>
              </a:lnSpc>
              <a:spcBef>
                <a:spcPts val="600"/>
              </a:spcBef>
              <a:spcAft>
                <a:spcPts val="0"/>
              </a:spcAft>
              <a:buClr>
                <a:schemeClr val="dk1"/>
              </a:buClr>
              <a:buSzPts val="2000"/>
              <a:buChar char="○"/>
            </a:pPr>
            <a:r>
              <a:rPr lang="en-US" sz="2200" dirty="0" err="1">
                <a:latin typeface="Open Sans"/>
                <a:ea typeface="Open Sans"/>
                <a:cs typeface="Open Sans"/>
                <a:sym typeface="Open Sans"/>
              </a:rPr>
              <a:t>Considerar</a:t>
            </a:r>
            <a:r>
              <a:rPr lang="en-US" sz="2200" dirty="0">
                <a:latin typeface="Open Sans"/>
                <a:ea typeface="Open Sans"/>
                <a:cs typeface="Open Sans"/>
                <a:sym typeface="Open Sans"/>
              </a:rPr>
              <a:t> el </a:t>
            </a:r>
            <a:r>
              <a:rPr lang="en-US" sz="2200" dirty="0" err="1">
                <a:latin typeface="Open Sans"/>
                <a:ea typeface="Open Sans"/>
                <a:cs typeface="Open Sans"/>
                <a:sym typeface="Open Sans"/>
              </a:rPr>
              <a:t>segundo</a:t>
            </a:r>
            <a:r>
              <a:rPr lang="en-US" sz="2200" dirty="0">
                <a:latin typeface="Open Sans"/>
                <a:ea typeface="Open Sans"/>
                <a:cs typeface="Open Sans"/>
                <a:sym typeface="Open Sans"/>
              </a:rPr>
              <a:t> </a:t>
            </a:r>
            <a:r>
              <a:rPr lang="en-US" sz="2200" dirty="0" err="1">
                <a:latin typeface="Open Sans"/>
                <a:ea typeface="Open Sans"/>
                <a:cs typeface="Open Sans"/>
                <a:sym typeface="Open Sans"/>
              </a:rPr>
              <a:t>lugar</a:t>
            </a:r>
            <a:r>
              <a:rPr lang="en-US" sz="2200" dirty="0">
                <a:latin typeface="Open Sans"/>
                <a:ea typeface="Open Sans"/>
                <a:cs typeface="Open Sans"/>
                <a:sym typeface="Open Sans"/>
              </a:rPr>
              <a:t> </a:t>
            </a:r>
            <a:r>
              <a:rPr lang="en-US" sz="2200" dirty="0" err="1">
                <a:latin typeface="Open Sans"/>
                <a:ea typeface="Open Sans"/>
                <a:cs typeface="Open Sans"/>
                <a:sym typeface="Open Sans"/>
              </a:rPr>
              <a:t>en</a:t>
            </a:r>
            <a:r>
              <a:rPr lang="en-US" sz="2200" dirty="0">
                <a:latin typeface="Open Sans"/>
                <a:ea typeface="Open Sans"/>
                <a:cs typeface="Open Sans"/>
                <a:sym typeface="Open Sans"/>
              </a:rPr>
              <a:t> </a:t>
            </a:r>
            <a:r>
              <a:rPr lang="en-US" sz="2200" dirty="0" err="1">
                <a:latin typeface="Open Sans"/>
                <a:ea typeface="Open Sans"/>
                <a:cs typeface="Open Sans"/>
                <a:sym typeface="Open Sans"/>
              </a:rPr>
              <a:t>su</a:t>
            </a:r>
            <a:r>
              <a:rPr lang="en-US" sz="2200" dirty="0">
                <a:latin typeface="Open Sans"/>
                <a:ea typeface="Open Sans"/>
                <a:cs typeface="Open Sans"/>
                <a:sym typeface="Open Sans"/>
              </a:rPr>
              <a:t> </a:t>
            </a:r>
            <a:r>
              <a:rPr lang="en-US" sz="2200" dirty="0" err="1">
                <a:latin typeface="Open Sans"/>
                <a:ea typeface="Open Sans"/>
                <a:cs typeface="Open Sans"/>
                <a:sym typeface="Open Sans"/>
              </a:rPr>
              <a:t>lista</a:t>
            </a:r>
            <a:r>
              <a:rPr lang="en-US" sz="2200" dirty="0">
                <a:latin typeface="Open Sans"/>
                <a:ea typeface="Open Sans"/>
                <a:cs typeface="Open Sans"/>
                <a:sym typeface="Open Sans"/>
              </a:rPr>
              <a:t> de </a:t>
            </a:r>
            <a:r>
              <a:rPr lang="en-US" sz="2200" dirty="0" err="1">
                <a:latin typeface="Open Sans"/>
                <a:ea typeface="Open Sans"/>
                <a:cs typeface="Open Sans"/>
                <a:sym typeface="Open Sans"/>
              </a:rPr>
              <a:t>revistas</a:t>
            </a:r>
            <a:r>
              <a:rPr lang="en-US" sz="2200" dirty="0">
                <a:latin typeface="Open Sans"/>
                <a:ea typeface="Open Sans"/>
                <a:cs typeface="Open Sans"/>
                <a:sym typeface="Open Sans"/>
              </a:rPr>
              <a:t> </a:t>
            </a:r>
            <a:r>
              <a:rPr lang="en-US" sz="2200" dirty="0" err="1">
                <a:latin typeface="Open Sans"/>
                <a:ea typeface="Open Sans"/>
                <a:cs typeface="Open Sans"/>
                <a:sym typeface="Open Sans"/>
              </a:rPr>
              <a:t>potenciales</a:t>
            </a:r>
            <a:endParaRPr sz="2200" dirty="0"/>
          </a:p>
          <a:p>
            <a:pPr marL="914400" lvl="1" indent="-355600" algn="just" rtl="0">
              <a:lnSpc>
                <a:spcPct val="100000"/>
              </a:lnSpc>
              <a:spcBef>
                <a:spcPts val="600"/>
              </a:spcBef>
              <a:spcAft>
                <a:spcPts val="0"/>
              </a:spcAft>
              <a:buClr>
                <a:schemeClr val="dk1"/>
              </a:buClr>
              <a:buSzPts val="2000"/>
              <a:buChar char="○"/>
            </a:pPr>
            <a:r>
              <a:rPr lang="en-US" sz="2200" dirty="0" err="1">
                <a:latin typeface="Open Sans"/>
                <a:ea typeface="Open Sans"/>
                <a:cs typeface="Open Sans"/>
                <a:sym typeface="Open Sans"/>
              </a:rPr>
              <a:t>Revisar</a:t>
            </a:r>
            <a:r>
              <a:rPr lang="en-US" sz="2200" dirty="0">
                <a:latin typeface="Open Sans"/>
                <a:ea typeface="Open Sans"/>
                <a:cs typeface="Open Sans"/>
                <a:sym typeface="Open Sans"/>
              </a:rPr>
              <a:t> </a:t>
            </a:r>
            <a:r>
              <a:rPr lang="en-US" sz="2200" dirty="0" err="1">
                <a:latin typeface="Open Sans"/>
                <a:ea typeface="Open Sans"/>
                <a:cs typeface="Open Sans"/>
                <a:sym typeface="Open Sans"/>
              </a:rPr>
              <a:t>los</a:t>
            </a:r>
            <a:r>
              <a:rPr lang="en-US" sz="2200" dirty="0">
                <a:latin typeface="Open Sans"/>
                <a:ea typeface="Open Sans"/>
                <a:cs typeface="Open Sans"/>
                <a:sym typeface="Open Sans"/>
              </a:rPr>
              <a:t> </a:t>
            </a:r>
            <a:r>
              <a:rPr lang="en-US" sz="2200" dirty="0" err="1">
                <a:latin typeface="Open Sans"/>
                <a:ea typeface="Open Sans"/>
                <a:cs typeface="Open Sans"/>
                <a:sym typeface="Open Sans"/>
              </a:rPr>
              <a:t>comentarios</a:t>
            </a:r>
            <a:r>
              <a:rPr lang="en-US" sz="2200" dirty="0">
                <a:latin typeface="Open Sans"/>
                <a:ea typeface="Open Sans"/>
                <a:cs typeface="Open Sans"/>
                <a:sym typeface="Open Sans"/>
              </a:rPr>
              <a:t> y </a:t>
            </a:r>
            <a:r>
              <a:rPr lang="en-US" sz="2200" dirty="0" err="1">
                <a:latin typeface="Open Sans"/>
                <a:ea typeface="Open Sans"/>
                <a:cs typeface="Open Sans"/>
                <a:sym typeface="Open Sans"/>
              </a:rPr>
              <a:t>sugerencias</a:t>
            </a:r>
            <a:r>
              <a:rPr lang="en-US" sz="2200" dirty="0">
                <a:latin typeface="Open Sans"/>
                <a:ea typeface="Open Sans"/>
                <a:cs typeface="Open Sans"/>
                <a:sym typeface="Open Sans"/>
              </a:rPr>
              <a:t> del </a:t>
            </a:r>
            <a:r>
              <a:rPr lang="en-US" sz="2200" dirty="0" err="1">
                <a:latin typeface="Open Sans"/>
                <a:ea typeface="Open Sans"/>
                <a:cs typeface="Open Sans"/>
                <a:sym typeface="Open Sans"/>
              </a:rPr>
              <a:t>rechazo</a:t>
            </a:r>
            <a:r>
              <a:rPr lang="en-US" sz="2200" dirty="0">
                <a:latin typeface="Open Sans"/>
                <a:ea typeface="Open Sans"/>
                <a:cs typeface="Open Sans"/>
                <a:sym typeface="Open Sans"/>
              </a:rPr>
              <a:t>, para </a:t>
            </a:r>
            <a:r>
              <a:rPr lang="en-US" sz="2200" dirty="0" err="1">
                <a:latin typeface="Open Sans"/>
                <a:ea typeface="Open Sans"/>
                <a:cs typeface="Open Sans"/>
                <a:sym typeface="Open Sans"/>
              </a:rPr>
              <a:t>mejorar</a:t>
            </a:r>
            <a:r>
              <a:rPr lang="en-US" sz="2200" dirty="0">
                <a:latin typeface="Open Sans"/>
                <a:ea typeface="Open Sans"/>
                <a:cs typeface="Open Sans"/>
                <a:sym typeface="Open Sans"/>
              </a:rPr>
              <a:t> la </a:t>
            </a:r>
            <a:r>
              <a:rPr lang="en-US" sz="2200" dirty="0" err="1">
                <a:latin typeface="Open Sans"/>
                <a:ea typeface="Open Sans"/>
                <a:cs typeface="Open Sans"/>
                <a:sym typeface="Open Sans"/>
              </a:rPr>
              <a:t>investigación</a:t>
            </a:r>
            <a:r>
              <a:rPr lang="en-US" sz="2200" dirty="0">
                <a:latin typeface="Open Sans"/>
                <a:ea typeface="Open Sans"/>
                <a:cs typeface="Open Sans"/>
                <a:sym typeface="Open Sans"/>
              </a:rPr>
              <a:t> y el </a:t>
            </a:r>
            <a:r>
              <a:rPr lang="en-US" sz="2200" dirty="0" err="1">
                <a:latin typeface="Open Sans"/>
                <a:ea typeface="Open Sans"/>
                <a:cs typeface="Open Sans"/>
                <a:sym typeface="Open Sans"/>
              </a:rPr>
              <a:t>manuscrito</a:t>
            </a:r>
            <a:endParaRPr sz="2200" dirty="0"/>
          </a:p>
          <a:p>
            <a:pPr marL="914400" lvl="1" indent="-355600" algn="just" rtl="0">
              <a:lnSpc>
                <a:spcPct val="100000"/>
              </a:lnSpc>
              <a:spcBef>
                <a:spcPts val="600"/>
              </a:spcBef>
              <a:spcAft>
                <a:spcPts val="0"/>
              </a:spcAft>
              <a:buClr>
                <a:schemeClr val="dk1"/>
              </a:buClr>
              <a:buSzPts val="2000"/>
              <a:buChar char="○"/>
            </a:pPr>
            <a:r>
              <a:rPr lang="en-US" sz="2200" dirty="0" err="1">
                <a:latin typeface="Open Sans"/>
                <a:ea typeface="Open Sans"/>
                <a:cs typeface="Open Sans"/>
                <a:sym typeface="Open Sans"/>
              </a:rPr>
              <a:t>Seguir</a:t>
            </a:r>
            <a:r>
              <a:rPr lang="en-US" sz="2200" dirty="0">
                <a:latin typeface="Open Sans"/>
                <a:ea typeface="Open Sans"/>
                <a:cs typeface="Open Sans"/>
                <a:sym typeface="Open Sans"/>
              </a:rPr>
              <a:t> las </a:t>
            </a:r>
            <a:r>
              <a:rPr lang="en-US" sz="2200" dirty="0" err="1">
                <a:latin typeface="Open Sans"/>
                <a:ea typeface="Open Sans"/>
                <a:cs typeface="Open Sans"/>
                <a:sym typeface="Open Sans"/>
              </a:rPr>
              <a:t>instrucciones</a:t>
            </a:r>
            <a:r>
              <a:rPr lang="en-US" sz="2200" dirty="0">
                <a:latin typeface="Open Sans"/>
                <a:ea typeface="Open Sans"/>
                <a:cs typeface="Open Sans"/>
                <a:sym typeface="Open Sans"/>
              </a:rPr>
              <a:t> a </a:t>
            </a:r>
            <a:r>
              <a:rPr lang="en-US" sz="2200" dirty="0" err="1">
                <a:latin typeface="Open Sans"/>
                <a:ea typeface="Open Sans"/>
                <a:cs typeface="Open Sans"/>
                <a:sym typeface="Open Sans"/>
              </a:rPr>
              <a:t>los</a:t>
            </a:r>
            <a:r>
              <a:rPr lang="en-US" sz="2200" dirty="0">
                <a:latin typeface="Open Sans"/>
                <a:ea typeface="Open Sans"/>
                <a:cs typeface="Open Sans"/>
                <a:sym typeface="Open Sans"/>
              </a:rPr>
              <a:t> </a:t>
            </a:r>
            <a:r>
              <a:rPr lang="en-US" sz="2200" dirty="0" err="1">
                <a:latin typeface="Open Sans"/>
                <a:ea typeface="Open Sans"/>
                <a:cs typeface="Open Sans"/>
                <a:sym typeface="Open Sans"/>
              </a:rPr>
              <a:t>autores</a:t>
            </a:r>
            <a:r>
              <a:rPr lang="en-US" sz="2200" dirty="0">
                <a:latin typeface="Open Sans"/>
                <a:ea typeface="Open Sans"/>
                <a:cs typeface="Open Sans"/>
                <a:sym typeface="Open Sans"/>
              </a:rPr>
              <a:t> de la </a:t>
            </a:r>
            <a:r>
              <a:rPr lang="en-US" sz="2200" dirty="0" err="1">
                <a:latin typeface="Open Sans"/>
                <a:ea typeface="Open Sans"/>
                <a:cs typeface="Open Sans"/>
                <a:sym typeface="Open Sans"/>
              </a:rPr>
              <a:t>nueva</a:t>
            </a:r>
            <a:r>
              <a:rPr lang="en-US" sz="2200" dirty="0">
                <a:latin typeface="Open Sans"/>
                <a:ea typeface="Open Sans"/>
                <a:cs typeface="Open Sans"/>
                <a:sym typeface="Open Sans"/>
              </a:rPr>
              <a:t> </a:t>
            </a:r>
            <a:r>
              <a:rPr lang="en-US" sz="2200" dirty="0" err="1">
                <a:latin typeface="Open Sans"/>
                <a:ea typeface="Open Sans"/>
                <a:cs typeface="Open Sans"/>
                <a:sym typeface="Open Sans"/>
              </a:rPr>
              <a:t>revista</a:t>
            </a:r>
            <a:r>
              <a:rPr lang="en-US" sz="2200" dirty="0">
                <a:latin typeface="Open Sans"/>
                <a:ea typeface="Open Sans"/>
                <a:cs typeface="Open Sans"/>
                <a:sym typeface="Open Sans"/>
              </a:rPr>
              <a:t> </a:t>
            </a:r>
            <a:r>
              <a:rPr lang="en-US" sz="2200" dirty="0" err="1">
                <a:latin typeface="Open Sans"/>
                <a:ea typeface="Open Sans"/>
                <a:cs typeface="Open Sans"/>
                <a:sym typeface="Open Sans"/>
              </a:rPr>
              <a:t>destinataria</a:t>
            </a:r>
            <a:r>
              <a:rPr lang="en-US" sz="2200" dirty="0">
                <a:latin typeface="Open Sans"/>
                <a:ea typeface="Open Sans"/>
                <a:cs typeface="Open Sans"/>
                <a:sym typeface="Open Sans"/>
              </a:rPr>
              <a:t> y </a:t>
            </a:r>
            <a:r>
              <a:rPr lang="en-US" sz="2200" dirty="0" err="1">
                <a:latin typeface="Open Sans"/>
                <a:ea typeface="Open Sans"/>
                <a:cs typeface="Open Sans"/>
                <a:sym typeface="Open Sans"/>
              </a:rPr>
              <a:t>en</a:t>
            </a:r>
            <a:r>
              <a:rPr lang="en-US" sz="2200" dirty="0">
                <a:latin typeface="Open Sans"/>
                <a:ea typeface="Open Sans"/>
                <a:cs typeface="Open Sans"/>
                <a:sym typeface="Open Sans"/>
              </a:rPr>
              <a:t> </a:t>
            </a:r>
            <a:r>
              <a:rPr lang="en-US" sz="2200" dirty="0" err="1">
                <a:latin typeface="Open Sans"/>
                <a:ea typeface="Open Sans"/>
                <a:cs typeface="Open Sans"/>
                <a:sym typeface="Open Sans"/>
              </a:rPr>
              <a:t>consecuencia</a:t>
            </a:r>
            <a:r>
              <a:rPr lang="en-US" sz="2200" dirty="0">
                <a:latin typeface="Open Sans"/>
                <a:ea typeface="Open Sans"/>
                <a:cs typeface="Open Sans"/>
                <a:sym typeface="Open Sans"/>
              </a:rPr>
              <a:t> </a:t>
            </a:r>
            <a:r>
              <a:rPr lang="en-US" sz="2200" dirty="0" err="1">
                <a:latin typeface="Open Sans"/>
                <a:ea typeface="Open Sans"/>
                <a:cs typeface="Open Sans"/>
                <a:sym typeface="Open Sans"/>
              </a:rPr>
              <a:t>ajustar</a:t>
            </a:r>
            <a:r>
              <a:rPr lang="en-US" sz="2200" dirty="0">
                <a:latin typeface="Open Sans"/>
                <a:ea typeface="Open Sans"/>
                <a:cs typeface="Open Sans"/>
                <a:sym typeface="Open Sans"/>
              </a:rPr>
              <a:t> la carta de </a:t>
            </a:r>
            <a:r>
              <a:rPr lang="en-US" sz="2200" dirty="0" err="1">
                <a:latin typeface="Open Sans"/>
                <a:ea typeface="Open Sans"/>
                <a:cs typeface="Open Sans"/>
                <a:sym typeface="Open Sans"/>
              </a:rPr>
              <a:t>presentación</a:t>
            </a:r>
            <a:endParaRPr sz="2200" dirty="0"/>
          </a:p>
          <a:p>
            <a:pPr marL="76200" lvl="0" indent="0" algn="l" rtl="0">
              <a:lnSpc>
                <a:spcPct val="90000"/>
              </a:lnSpc>
              <a:spcBef>
                <a:spcPts val="1000"/>
              </a:spcBef>
              <a:spcAft>
                <a:spcPts val="0"/>
              </a:spcAft>
              <a:buSzPts val="2400"/>
              <a:buNone/>
            </a:pPr>
            <a:br>
              <a:rPr lang="en-US" dirty="0">
                <a:latin typeface="Open Sans"/>
                <a:ea typeface="Open Sans"/>
                <a:cs typeface="Open Sans"/>
                <a:sym typeface="Open Sans"/>
              </a:rPr>
            </a:br>
            <a:r>
              <a:rPr lang="en-US" sz="1400" i="1" dirty="0">
                <a:latin typeface="Open Sans"/>
                <a:ea typeface="Open Sans"/>
                <a:cs typeface="Open Sans"/>
                <a:sym typeface="Open Sans"/>
              </a:rPr>
              <a:t>(IFIS, 2021a)</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Aceptación</a:t>
            </a:r>
            <a:endParaRPr>
              <a:solidFill>
                <a:srgbClr val="586F7C"/>
              </a:solidFill>
              <a:latin typeface="Open Sans"/>
              <a:ea typeface="Open Sans"/>
              <a:cs typeface="Open Sans"/>
              <a:sym typeface="Open Sans"/>
            </a:endParaRPr>
          </a:p>
        </p:txBody>
      </p:sp>
      <p:sp>
        <p:nvSpPr>
          <p:cNvPr id="161" name="Google Shape;161;p9"/>
          <p:cNvSpPr txBox="1">
            <a:spLocks noGrp="1"/>
          </p:cNvSpPr>
          <p:nvPr>
            <p:ph type="body" idx="1"/>
          </p:nvPr>
        </p:nvSpPr>
        <p:spPr>
          <a:xfrm>
            <a:off x="11" y="1311699"/>
            <a:ext cx="11870400" cy="49977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600"/>
              </a:spcBef>
              <a:spcAft>
                <a:spcPts val="0"/>
              </a:spcAft>
              <a:buClr>
                <a:schemeClr val="dk1"/>
              </a:buClr>
              <a:buSzPts val="2400"/>
              <a:buNone/>
            </a:pPr>
            <a:endParaRPr sz="230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sz="1900">
                <a:latin typeface="Open Sans"/>
                <a:ea typeface="Open Sans"/>
                <a:cs typeface="Open Sans"/>
                <a:sym typeface="Open Sans"/>
              </a:rPr>
              <a:t>Luego que un manuscrito es aceptado para su publicación, el editor puede solicitar a los autor(es)</a:t>
            </a:r>
            <a:r>
              <a:rPr lang="en-US" sz="2300">
                <a:latin typeface="Open Sans"/>
                <a:ea typeface="Open Sans"/>
                <a:cs typeface="Open Sans"/>
                <a:sym typeface="Open Sans"/>
              </a:rPr>
              <a:t>:</a:t>
            </a:r>
            <a:endParaRPr sz="2300"/>
          </a:p>
          <a:p>
            <a:pPr marL="914400" lvl="1" indent="-349250" algn="l" rtl="0">
              <a:lnSpc>
                <a:spcPct val="100000"/>
              </a:lnSpc>
              <a:spcBef>
                <a:spcPts val="600"/>
              </a:spcBef>
              <a:spcAft>
                <a:spcPts val="0"/>
              </a:spcAft>
              <a:buClr>
                <a:schemeClr val="dk1"/>
              </a:buClr>
              <a:buSzPts val="1900"/>
              <a:buChar char="○"/>
            </a:pPr>
            <a:r>
              <a:rPr lang="en-US" sz="1700">
                <a:latin typeface="Open Sans"/>
                <a:ea typeface="Open Sans"/>
                <a:cs typeface="Open Sans"/>
                <a:sym typeface="Open Sans"/>
              </a:rPr>
              <a:t>Firmar los derechos de autor  para dar al editor el derecho de publicar. Asegúrese de leer estos documentos y comprender sus implicaciones. Si el trabajo está cubierto por el mandato de un financiador, como la </a:t>
            </a:r>
            <a:r>
              <a:rPr lang="en-US" sz="1700" u="sng">
                <a:solidFill>
                  <a:schemeClr val="hlink"/>
                </a:solidFill>
                <a:latin typeface="Open Sans"/>
                <a:ea typeface="Open Sans"/>
                <a:cs typeface="Open Sans"/>
                <a:sym typeface="Open Sans"/>
                <a:hlinkClick r:id="rId3"/>
              </a:rPr>
              <a:t>Política de acceso público de los NIH</a:t>
            </a:r>
            <a:r>
              <a:rPr lang="en-US" sz="1700">
                <a:latin typeface="Open Sans"/>
                <a:ea typeface="Open Sans"/>
                <a:cs typeface="Open Sans"/>
                <a:sym typeface="Open Sans"/>
              </a:rPr>
              <a:t> de los EEUU [en inglés] asegúrese que se aborde el requisito del financiador</a:t>
            </a:r>
            <a:endParaRPr sz="1900"/>
          </a:p>
          <a:p>
            <a:pPr marL="914400" lvl="1" indent="-349250" algn="l" rtl="0">
              <a:lnSpc>
                <a:spcPct val="100000"/>
              </a:lnSpc>
              <a:spcBef>
                <a:spcPts val="600"/>
              </a:spcBef>
              <a:spcAft>
                <a:spcPts val="0"/>
              </a:spcAft>
              <a:buClr>
                <a:schemeClr val="dk1"/>
              </a:buClr>
              <a:buSzPts val="1900"/>
              <a:buChar char="○"/>
            </a:pPr>
            <a:r>
              <a:rPr lang="en-US" sz="1700">
                <a:latin typeface="Open Sans"/>
                <a:ea typeface="Open Sans"/>
                <a:cs typeface="Open Sans"/>
                <a:sym typeface="Open Sans"/>
              </a:rPr>
              <a:t>Si está disponible, y elige publicar el artículo en acceso abierto, el cargo por procesamiento del artículo se solicitará en esta etapa</a:t>
            </a:r>
            <a:endParaRPr sz="1900"/>
          </a:p>
          <a:p>
            <a:pPr marL="76200" lvl="0" indent="0" algn="l" rtl="0">
              <a:lnSpc>
                <a:spcPct val="100000"/>
              </a:lnSpc>
              <a:spcBef>
                <a:spcPts val="600"/>
              </a:spcBef>
              <a:spcAft>
                <a:spcPts val="0"/>
              </a:spcAft>
              <a:buClr>
                <a:schemeClr val="dk1"/>
              </a:buClr>
              <a:buSzPts val="2400"/>
              <a:buNone/>
            </a:pPr>
            <a:endParaRPr sz="1500">
              <a:latin typeface="Open Sans"/>
              <a:ea typeface="Open Sans"/>
              <a:cs typeface="Open Sans"/>
              <a:sym typeface="Open Sans"/>
            </a:endParaRPr>
          </a:p>
          <a:p>
            <a:pPr marL="457200" lvl="0" indent="-374650" algn="l" rtl="0">
              <a:lnSpc>
                <a:spcPct val="100000"/>
              </a:lnSpc>
              <a:spcBef>
                <a:spcPts val="600"/>
              </a:spcBef>
              <a:spcAft>
                <a:spcPts val="0"/>
              </a:spcAft>
              <a:buClr>
                <a:schemeClr val="dk1"/>
              </a:buClr>
              <a:buSzPts val="2300"/>
              <a:buChar char="●"/>
            </a:pPr>
            <a:r>
              <a:rPr lang="en-US" sz="1900">
                <a:latin typeface="Open Sans"/>
                <a:ea typeface="Open Sans"/>
                <a:cs typeface="Open Sans"/>
                <a:sym typeface="Open Sans"/>
              </a:rPr>
              <a:t>Los manuscritos aceptados se enviarán al equipo de producción de la revista para formatearlos en el estilo específico de la revista. Para las revistas que publican una versión aceptada en línea antes de que la versión final esté lista, el artículo puede estar disponible y se puede buscar en las bases de datos solamente unos días después de la aceptación</a:t>
            </a:r>
            <a:endParaRPr sz="2300"/>
          </a:p>
          <a:p>
            <a:pPr marL="457200" lvl="0" indent="-228600" algn="l" rtl="0">
              <a:lnSpc>
                <a:spcPct val="100000"/>
              </a:lnSpc>
              <a:spcBef>
                <a:spcPts val="600"/>
              </a:spcBef>
              <a:spcAft>
                <a:spcPts val="0"/>
              </a:spcAft>
              <a:buClr>
                <a:schemeClr val="dk1"/>
              </a:buClr>
              <a:buSzPts val="2400"/>
              <a:buNone/>
            </a:pPr>
            <a:endParaRPr sz="150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sz="1900">
                <a:latin typeface="Open Sans"/>
                <a:ea typeface="Open Sans"/>
                <a:cs typeface="Open Sans"/>
                <a:sym typeface="Open Sans"/>
              </a:rPr>
              <a:t>El procesamiento posterior a la aceptación varía entre revistas; comunicarse con la revista para obtener más detalles      </a:t>
            </a:r>
            <a:r>
              <a:rPr lang="en-US" sz="1300" i="1">
                <a:latin typeface="Open Sans"/>
                <a:ea typeface="Open Sans"/>
                <a:cs typeface="Open Sans"/>
                <a:sym typeface="Open Sans"/>
              </a:rPr>
              <a:t>(IFIS, 2021a)</a:t>
            </a:r>
            <a:endParaRPr sz="13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Promoción</a:t>
            </a:r>
            <a:endParaRPr>
              <a:solidFill>
                <a:srgbClr val="586F7C"/>
              </a:solidFill>
              <a:latin typeface="Open Sans"/>
              <a:ea typeface="Open Sans"/>
              <a:cs typeface="Open Sans"/>
              <a:sym typeface="Open Sans"/>
            </a:endParaRPr>
          </a:p>
        </p:txBody>
      </p:sp>
      <p:sp>
        <p:nvSpPr>
          <p:cNvPr id="168" name="Google Shape;168;p11"/>
          <p:cNvSpPr txBox="1">
            <a:spLocks noGrp="1"/>
          </p:cNvSpPr>
          <p:nvPr>
            <p:ph type="body" idx="1"/>
          </p:nvPr>
        </p:nvSpPr>
        <p:spPr>
          <a:xfrm>
            <a:off x="156496" y="1657299"/>
            <a:ext cx="11786975" cy="4997649"/>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r>
              <a:rPr lang="en-US" sz="1700">
                <a:solidFill>
                  <a:srgbClr val="3F3F3F"/>
                </a:solidFill>
                <a:latin typeface="Open Sans"/>
                <a:ea typeface="Open Sans"/>
                <a:cs typeface="Open Sans"/>
                <a:sym typeface="Open Sans"/>
              </a:rPr>
              <a:t>Para que su artículo y hallazgos sean destacados y lleguen al público objetivo, se debe tener en cuenta la promoción al escribir el artículo y luego de su publicación. Posibles formas de promoción:</a:t>
            </a:r>
            <a:endParaRPr sz="2300"/>
          </a:p>
          <a:p>
            <a:pPr marL="457200" lvl="0" indent="-374650" algn="just" rtl="0">
              <a:lnSpc>
                <a:spcPct val="100000"/>
              </a:lnSpc>
              <a:spcBef>
                <a:spcPts val="600"/>
              </a:spcBef>
              <a:spcAft>
                <a:spcPts val="0"/>
              </a:spcAft>
              <a:buClr>
                <a:schemeClr val="dk1"/>
              </a:buClr>
              <a:buSzPts val="2300"/>
              <a:buFont typeface="Courier New"/>
              <a:buChar char="o"/>
            </a:pPr>
            <a:r>
              <a:rPr lang="en-US" sz="1500">
                <a:latin typeface="Open Sans"/>
                <a:ea typeface="Open Sans"/>
                <a:cs typeface="Open Sans"/>
                <a:sym typeface="Open Sans"/>
              </a:rPr>
              <a:t>Escribir el título, resumen y conclusión claros y comprensibles, con palabras clave fuertes para facilitar el trabajo de los motores de búsqueda y las bases de datos de indexación, como Google y PubMed.   </a:t>
            </a:r>
            <a:endParaRPr sz="2300"/>
          </a:p>
          <a:p>
            <a:pPr marL="457200" lvl="0" indent="-374650" algn="just" rtl="0">
              <a:lnSpc>
                <a:spcPct val="100000"/>
              </a:lnSpc>
              <a:spcBef>
                <a:spcPts val="600"/>
              </a:spcBef>
              <a:spcAft>
                <a:spcPts val="0"/>
              </a:spcAft>
              <a:buClr>
                <a:schemeClr val="dk1"/>
              </a:buClr>
              <a:buSzPts val="2300"/>
              <a:buFont typeface="Courier New"/>
              <a:buChar char="o"/>
            </a:pPr>
            <a:r>
              <a:rPr lang="en-US" sz="1500">
                <a:latin typeface="Open Sans"/>
                <a:ea typeface="Open Sans"/>
                <a:cs typeface="Open Sans"/>
                <a:sym typeface="Open Sans"/>
              </a:rPr>
              <a:t>Considerar escribir un resumen en lenguaje sencillo para comunicar el resultado de la investigación a una audiencia más amplia fuera de su círculo científico específico. Algunas revistas requieren un resumen en lenguaje sencillo. </a:t>
            </a:r>
            <a:endParaRPr sz="2300"/>
          </a:p>
          <a:p>
            <a:pPr marL="457200" lvl="0" indent="-374650" algn="just" rtl="0">
              <a:lnSpc>
                <a:spcPct val="100000"/>
              </a:lnSpc>
              <a:spcBef>
                <a:spcPts val="600"/>
              </a:spcBef>
              <a:spcAft>
                <a:spcPts val="0"/>
              </a:spcAft>
              <a:buClr>
                <a:schemeClr val="dk1"/>
              </a:buClr>
              <a:buSzPts val="2300"/>
              <a:buFont typeface="Courier New"/>
              <a:buChar char="o"/>
            </a:pPr>
            <a:r>
              <a:rPr lang="en-US" sz="1500">
                <a:latin typeface="Open Sans"/>
                <a:ea typeface="Open Sans"/>
                <a:cs typeface="Open Sans"/>
                <a:sym typeface="Open Sans"/>
              </a:rPr>
              <a:t>Luego de publicar el artículo, compartir el enlace al artículo en las redes sociales, como LinkedIn, Facebook y Twitter. También puede compartir el enlace en blogs profesionales, así como en el sitio de web de su institución. Estos enlaces apuntan a una versión del artículo que sea accesible para la audiencia. Considerar incluir una imagen o video relevante y atractivo para atraer al público a leerlo. Asegurarse de obtener la autorización de derechos de autor adecuada de la imagen/video.</a:t>
            </a:r>
            <a:endParaRPr sz="2300"/>
          </a:p>
          <a:p>
            <a:pPr marL="457200" lvl="0" indent="-374650" algn="just" rtl="0">
              <a:lnSpc>
                <a:spcPct val="100000"/>
              </a:lnSpc>
              <a:spcBef>
                <a:spcPts val="600"/>
              </a:spcBef>
              <a:spcAft>
                <a:spcPts val="0"/>
              </a:spcAft>
              <a:buClr>
                <a:schemeClr val="dk1"/>
              </a:buClr>
              <a:buSzPts val="2300"/>
              <a:buFont typeface="Courier New"/>
              <a:buChar char="o"/>
            </a:pPr>
            <a:r>
              <a:rPr lang="en-US" sz="1500">
                <a:latin typeface="Open Sans"/>
                <a:ea typeface="Open Sans"/>
                <a:cs typeface="Open Sans"/>
                <a:sym typeface="Open Sans"/>
              </a:rPr>
              <a:t>Crear perfiles en línea en el sitio web de su institución, LinkedIn, ORCID y otros lugares apropiados para su área temática. Poner la lista de sus publicaciones en sus perfiles, con enlaces a la versión final del artículo, así como la versión de acceso abierto, si fuera el caso. Asegurarse de mantener estos perfiles actualizados. </a:t>
            </a:r>
            <a:endParaRPr sz="2300"/>
          </a:p>
          <a:p>
            <a:pPr marL="457200" lvl="0" indent="-374650" algn="just" rtl="0">
              <a:lnSpc>
                <a:spcPct val="100000"/>
              </a:lnSpc>
              <a:spcBef>
                <a:spcPts val="600"/>
              </a:spcBef>
              <a:spcAft>
                <a:spcPts val="0"/>
              </a:spcAft>
              <a:buClr>
                <a:schemeClr val="dk1"/>
              </a:buClr>
              <a:buSzPts val="2300"/>
              <a:buFont typeface="Courier New"/>
              <a:buChar char="o"/>
            </a:pPr>
            <a:r>
              <a:rPr lang="en-US" sz="1500">
                <a:latin typeface="Open Sans"/>
                <a:ea typeface="Open Sans"/>
                <a:cs typeface="Open Sans"/>
                <a:sym typeface="Open Sans"/>
              </a:rPr>
              <a:t>Promocionar su trabajo en conferencias. Si es posible presentar los resultados del artículo con actualizaciones en la sección de póster o artículo. Las conferencias son excelentes lugares para atraer colaboración.  </a:t>
            </a:r>
            <a:endParaRPr sz="1100">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en-US" sz="1300" i="1">
                <a:latin typeface="Open Sans"/>
                <a:ea typeface="Open Sans"/>
                <a:cs typeface="Open Sans"/>
                <a:sym typeface="Open Sans"/>
              </a:rPr>
              <a:t>(Researcher Academy. 2018b),  (Taylor &amp; Francis, 2021)</a:t>
            </a:r>
            <a:endParaRPr sz="23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148590" y="473529"/>
            <a:ext cx="876681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Supervisar el impacto</a:t>
            </a:r>
            <a:endParaRPr>
              <a:solidFill>
                <a:srgbClr val="586F7C"/>
              </a:solidFill>
              <a:latin typeface="Open Sans"/>
              <a:ea typeface="Open Sans"/>
              <a:cs typeface="Open Sans"/>
              <a:sym typeface="Open Sans"/>
            </a:endParaRPr>
          </a:p>
        </p:txBody>
      </p:sp>
      <p:sp>
        <p:nvSpPr>
          <p:cNvPr id="175" name="Google Shape;175;p12"/>
          <p:cNvSpPr txBox="1">
            <a:spLocks noGrp="1"/>
          </p:cNvSpPr>
          <p:nvPr>
            <p:ph type="body" idx="1"/>
          </p:nvPr>
        </p:nvSpPr>
        <p:spPr>
          <a:xfrm>
            <a:off x="297180" y="1757523"/>
            <a:ext cx="11027311" cy="4997649"/>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424242"/>
              </a:buClr>
              <a:buSzPts val="2400"/>
              <a:buChar char="●"/>
            </a:pPr>
            <a:r>
              <a:rPr lang="en-US">
                <a:latin typeface="Open Sans"/>
                <a:ea typeface="Open Sans"/>
                <a:cs typeface="Open Sans"/>
                <a:sym typeface="Open Sans"/>
              </a:rPr>
              <a:t>La diseminación de los resultados de la investigación tiene como objetivo generar un impacto en la audiencia de su investigación.  </a:t>
            </a:r>
            <a:endParaRPr/>
          </a:p>
          <a:p>
            <a:pPr marL="457200" lvl="0" indent="-381000" algn="l" rtl="0">
              <a:lnSpc>
                <a:spcPct val="90000"/>
              </a:lnSpc>
              <a:spcBef>
                <a:spcPts val="1000"/>
              </a:spcBef>
              <a:spcAft>
                <a:spcPts val="0"/>
              </a:spcAft>
              <a:buClr>
                <a:srgbClr val="424242"/>
              </a:buClr>
              <a:buSzPts val="2400"/>
              <a:buChar char="●"/>
            </a:pPr>
            <a:r>
              <a:rPr lang="en-US">
                <a:latin typeface="Open Sans"/>
                <a:ea typeface="Open Sans"/>
                <a:cs typeface="Open Sans"/>
                <a:sym typeface="Open Sans"/>
              </a:rPr>
              <a:t>El impacto de la investigación se puede medir de varias maneras, incluida la bibliometría y el análisis de citas de los artículos de los investigadores. </a:t>
            </a:r>
            <a:endParaRPr/>
          </a:p>
          <a:p>
            <a:pPr marL="457200" lvl="0" indent="-381000" algn="l" rtl="0">
              <a:lnSpc>
                <a:spcPct val="90000"/>
              </a:lnSpc>
              <a:spcBef>
                <a:spcPts val="1000"/>
              </a:spcBef>
              <a:spcAft>
                <a:spcPts val="0"/>
              </a:spcAft>
              <a:buClr>
                <a:srgbClr val="424242"/>
              </a:buClr>
              <a:buSzPts val="2400"/>
              <a:buChar char="●"/>
            </a:pPr>
            <a:r>
              <a:rPr lang="en-US">
                <a:latin typeface="Open Sans"/>
                <a:ea typeface="Open Sans"/>
                <a:cs typeface="Open Sans"/>
                <a:sym typeface="Open Sans"/>
              </a:rPr>
              <a:t>Para mostrar el impacto de su investigación, debe asegurarse de realizar un seguimiento de las métricas, incluidas las </a:t>
            </a:r>
            <a:r>
              <a:rPr lang="en-US" u="sng">
                <a:solidFill>
                  <a:schemeClr val="hlink"/>
                </a:solidFill>
                <a:latin typeface="Open Sans"/>
                <a:ea typeface="Open Sans"/>
                <a:cs typeface="Open Sans"/>
                <a:sym typeface="Open Sans"/>
                <a:hlinkClick r:id="rId3"/>
              </a:rPr>
              <a:t>altmetrics</a:t>
            </a:r>
            <a:r>
              <a:rPr lang="en-US">
                <a:latin typeface="Open Sans"/>
                <a:ea typeface="Open Sans"/>
                <a:cs typeface="Open Sans"/>
                <a:sym typeface="Open Sans"/>
              </a:rPr>
              <a:t> de sus publicaciones, y hacer que estas métricas se encuentren disponibles en su perfil.   </a:t>
            </a:r>
            <a:endParaRPr/>
          </a:p>
          <a:p>
            <a:pPr marL="457200" lvl="0" indent="-381000" algn="l" rtl="0">
              <a:lnSpc>
                <a:spcPct val="90000"/>
              </a:lnSpc>
              <a:spcBef>
                <a:spcPts val="1000"/>
              </a:spcBef>
              <a:spcAft>
                <a:spcPts val="0"/>
              </a:spcAft>
              <a:buClr>
                <a:srgbClr val="424242"/>
              </a:buClr>
              <a:buSzPts val="2400"/>
              <a:buChar char="●"/>
            </a:pPr>
            <a:r>
              <a:rPr lang="en-US">
                <a:latin typeface="Open Sans"/>
                <a:ea typeface="Open Sans"/>
                <a:cs typeface="Open Sans"/>
                <a:sym typeface="Open Sans"/>
              </a:rPr>
              <a:t>Consultar la presentación 1.2 </a:t>
            </a:r>
            <a:r>
              <a:rPr lang="en-US" i="1">
                <a:solidFill>
                  <a:schemeClr val="dk1"/>
                </a:solidFill>
                <a:latin typeface="Open Sans"/>
                <a:ea typeface="Open Sans"/>
                <a:cs typeface="Open Sans"/>
                <a:sym typeface="Open Sans"/>
              </a:rPr>
              <a:t>Evaluación de la investigación y bibliometría</a:t>
            </a:r>
            <a:r>
              <a:rPr lang="en-US">
                <a:solidFill>
                  <a:srgbClr val="004890"/>
                </a:solidFill>
                <a:latin typeface="Open Sans"/>
                <a:ea typeface="Open Sans"/>
                <a:cs typeface="Open Sans"/>
                <a:sym typeface="Open Sans"/>
              </a:rPr>
              <a:t> </a:t>
            </a:r>
            <a:r>
              <a:rPr lang="en-US">
                <a:latin typeface="Open Sans"/>
                <a:ea typeface="Open Sans"/>
                <a:cs typeface="Open Sans"/>
                <a:sym typeface="Open Sans"/>
              </a:rPr>
              <a:t> para conocer más detalles de este tema. </a:t>
            </a:r>
            <a:endParaRPr/>
          </a:p>
          <a:p>
            <a:pPr marL="76200" lvl="0" indent="0" algn="l" rtl="0">
              <a:lnSpc>
                <a:spcPct val="90000"/>
              </a:lnSpc>
              <a:spcBef>
                <a:spcPts val="1000"/>
              </a:spcBef>
              <a:spcAft>
                <a:spcPts val="0"/>
              </a:spcAft>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title"/>
          </p:nvPr>
        </p:nvSpPr>
        <p:spPr>
          <a:xfrm>
            <a:off x="138034" y="358082"/>
            <a:ext cx="876681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Recursos para estudios adicionales</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 de los asociados de Research4Life</a:t>
            </a:r>
            <a:endParaRPr sz="3200">
              <a:solidFill>
                <a:srgbClr val="586F7C"/>
              </a:solidFill>
              <a:latin typeface="Open Sans"/>
              <a:ea typeface="Open Sans"/>
              <a:cs typeface="Open Sans"/>
              <a:sym typeface="Open Sans"/>
            </a:endParaRPr>
          </a:p>
        </p:txBody>
      </p:sp>
      <p:sp>
        <p:nvSpPr>
          <p:cNvPr id="182" name="Google Shape;182;p17"/>
          <p:cNvSpPr txBox="1">
            <a:spLocks noGrp="1"/>
          </p:cNvSpPr>
          <p:nvPr>
            <p:ph type="body" idx="1"/>
          </p:nvPr>
        </p:nvSpPr>
        <p:spPr>
          <a:xfrm>
            <a:off x="106096" y="1679628"/>
            <a:ext cx="10686000" cy="8964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sz="1800">
                <a:solidFill>
                  <a:srgbClr val="3F3F3F"/>
                </a:solidFill>
                <a:latin typeface="Open Sans"/>
                <a:ea typeface="Open Sans"/>
                <a:cs typeface="Open Sans"/>
                <a:sym typeface="Open Sans"/>
              </a:rPr>
              <a:t>Contamos con excelentes recursos sobre publicación y temas de comunicación de la investigación en nuestra página </a:t>
            </a:r>
            <a:r>
              <a:rPr lang="en-US" sz="1800"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Recursos de organizaciones y editoriales afines</a:t>
            </a:r>
            <a:r>
              <a:rPr lang="en-US" sz="1800" u="sng">
                <a:solidFill>
                  <a:srgbClr val="3F3F3F"/>
                </a:solidFill>
                <a:latin typeface="Open Sans"/>
                <a:ea typeface="Open Sans"/>
                <a:cs typeface="Open Sans"/>
                <a:sym typeface="Open Sans"/>
              </a:rPr>
              <a:t> </a:t>
            </a:r>
            <a:r>
              <a:rPr lang="en-US" sz="1800">
                <a:solidFill>
                  <a:srgbClr val="3F3F3F"/>
                </a:solidFill>
                <a:latin typeface="Open Sans"/>
                <a:ea typeface="Open Sans"/>
                <a:cs typeface="Open Sans"/>
                <a:sym typeface="Open Sans"/>
              </a:rPr>
              <a:t>:</a:t>
            </a:r>
            <a:endParaRPr>
              <a:solidFill>
                <a:srgbClr val="3F3F3F"/>
              </a:solidFill>
            </a:endParaRPr>
          </a:p>
          <a:p>
            <a:pPr marL="457200" lvl="0" indent="-228600" algn="l" rtl="0">
              <a:lnSpc>
                <a:spcPct val="90000"/>
              </a:lnSpc>
              <a:spcBef>
                <a:spcPts val="1000"/>
              </a:spcBef>
              <a:spcAft>
                <a:spcPts val="0"/>
              </a:spcAft>
              <a:buSzPts val="2400"/>
              <a:buFont typeface="Arial"/>
              <a:buNone/>
            </a:pPr>
            <a:endParaRPr>
              <a:latin typeface="Open Sans"/>
              <a:ea typeface="Open Sans"/>
              <a:cs typeface="Open Sans"/>
              <a:sym typeface="Open Sans"/>
            </a:endParaRPr>
          </a:p>
          <a:p>
            <a:pPr marL="457200" lvl="0" indent="-381000" algn="l" rtl="0">
              <a:lnSpc>
                <a:spcPct val="90000"/>
              </a:lnSpc>
              <a:spcBef>
                <a:spcPts val="1000"/>
              </a:spcBef>
              <a:spcAft>
                <a:spcPts val="0"/>
              </a:spcAft>
              <a:buClr>
                <a:schemeClr val="lt1"/>
              </a:buClr>
              <a:buSzPts val="2400"/>
              <a:buChar char="●"/>
            </a:pPr>
            <a:br>
              <a:rPr lang="en-US">
                <a:latin typeface="Open Sans"/>
                <a:ea typeface="Open Sans"/>
                <a:cs typeface="Open Sans"/>
                <a:sym typeface="Open Sans"/>
              </a:rPr>
            </a:br>
            <a:endParaRPr>
              <a:latin typeface="Open Sans"/>
              <a:ea typeface="Open Sans"/>
              <a:cs typeface="Open Sans"/>
              <a:sym typeface="Open Sans"/>
            </a:endParaRPr>
          </a:p>
          <a:p>
            <a:pPr marL="457200" lvl="0" indent="-381000" algn="l" rtl="0">
              <a:lnSpc>
                <a:spcPct val="90000"/>
              </a:lnSpc>
              <a:spcBef>
                <a:spcPts val="1000"/>
              </a:spcBef>
              <a:spcAft>
                <a:spcPts val="0"/>
              </a:spcAft>
              <a:buClr>
                <a:schemeClr val="lt1"/>
              </a:buClr>
              <a:buSzPts val="2400"/>
              <a:buChar char="●"/>
            </a:pPr>
            <a:br>
              <a:rPr lang="en-US">
                <a:latin typeface="Open Sans"/>
                <a:ea typeface="Open Sans"/>
                <a:cs typeface="Open Sans"/>
                <a:sym typeface="Open Sans"/>
              </a:rPr>
            </a:br>
            <a:endParaRPr>
              <a:solidFill>
                <a:srgbClr val="3F3F3F"/>
              </a:solidFill>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p:txBody>
      </p:sp>
      <p:sp>
        <p:nvSpPr>
          <p:cNvPr id="183" name="Google Shape;183;p17"/>
          <p:cNvSpPr txBox="1"/>
          <p:nvPr/>
        </p:nvSpPr>
        <p:spPr>
          <a:xfrm>
            <a:off x="19551" y="5639760"/>
            <a:ext cx="11966123" cy="1014257"/>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1000"/>
              </a:spcBef>
              <a:spcAft>
                <a:spcPts val="0"/>
              </a:spcAft>
              <a:buNone/>
            </a:pPr>
            <a:r>
              <a:rPr lang="en-US" sz="1800" b="0" i="0" u="none" strike="noStrike" cap="none">
                <a:solidFill>
                  <a:schemeClr val="dk2"/>
                </a:solidFill>
                <a:latin typeface="Open Sans"/>
                <a:ea typeface="Open Sans"/>
                <a:cs typeface="Open Sans"/>
                <a:sym typeface="Open Sans"/>
              </a:rPr>
              <a:t>La mayoría de los recursos disponibles son gratuitos. Los contenidos están dirigidos a una variedad de audiencias. Los temas de las unidades de aprendizaje cubren todas las fases del ciclo de vida de una investigación.   </a:t>
            </a:r>
            <a:r>
              <a:rPr lang="en-US" sz="1400" b="0" i="1" u="none" strike="noStrike" cap="none">
                <a:solidFill>
                  <a:schemeClr val="dk2"/>
                </a:solidFill>
                <a:latin typeface="Arial"/>
                <a:ea typeface="Arial"/>
                <a:cs typeface="Arial"/>
                <a:sym typeface="Arial"/>
              </a:rPr>
              <a:t>(Research4Life, 2021b)</a:t>
            </a:r>
            <a:endParaRPr sz="2000" b="0" i="0" u="none" strike="noStrike" cap="none">
              <a:solidFill>
                <a:schemeClr val="dk2"/>
              </a:solidFill>
              <a:latin typeface="Arial"/>
              <a:ea typeface="Arial"/>
              <a:cs typeface="Arial"/>
              <a:sym typeface="Arial"/>
            </a:endParaRPr>
          </a:p>
        </p:txBody>
      </p:sp>
      <p:pic>
        <p:nvPicPr>
          <p:cNvPr id="184" name="Google Shape;184;p17"/>
          <p:cNvPicPr preferRelativeResize="0"/>
          <p:nvPr/>
        </p:nvPicPr>
        <p:blipFill rotWithShape="1">
          <a:blip r:embed="rId4">
            <a:alphaModFix/>
          </a:blip>
          <a:srcRect/>
          <a:stretch/>
        </p:blipFill>
        <p:spPr>
          <a:xfrm>
            <a:off x="3709182" y="2348938"/>
            <a:ext cx="4032738" cy="3308912"/>
          </a:xfrm>
          <a:prstGeom prst="rect">
            <a:avLst/>
          </a:prstGeom>
          <a:noFill/>
          <a:ln>
            <a:noFill/>
          </a:ln>
        </p:spPr>
      </p:pic>
      <p:sp>
        <p:nvSpPr>
          <p:cNvPr id="185" name="Google Shape;185;p17"/>
          <p:cNvSpPr/>
          <p:nvPr/>
        </p:nvSpPr>
        <p:spPr>
          <a:xfrm>
            <a:off x="4994031" y="3559126"/>
            <a:ext cx="910106" cy="18288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8"/>
          <p:cNvSpPr txBox="1">
            <a:spLocks noGrp="1"/>
          </p:cNvSpPr>
          <p:nvPr>
            <p:ph type="title"/>
          </p:nvPr>
        </p:nvSpPr>
        <p:spPr>
          <a:xfrm>
            <a:off x="0" y="497603"/>
            <a:ext cx="7877908"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Recursos para estudios adicionales - Web Bibliografía en Area de Autores</a:t>
            </a:r>
            <a:endParaRPr sz="2800">
              <a:solidFill>
                <a:srgbClr val="586F7C"/>
              </a:solidFill>
              <a:latin typeface="Open Sans"/>
              <a:ea typeface="Open Sans"/>
              <a:cs typeface="Open Sans"/>
              <a:sym typeface="Open Sans"/>
            </a:endParaRPr>
          </a:p>
        </p:txBody>
      </p:sp>
      <p:sp>
        <p:nvSpPr>
          <p:cNvPr id="192" name="Google Shape;192;p18"/>
          <p:cNvSpPr txBox="1">
            <a:spLocks noGrp="1"/>
          </p:cNvSpPr>
          <p:nvPr>
            <p:ph type="body" idx="1"/>
          </p:nvPr>
        </p:nvSpPr>
        <p:spPr>
          <a:xfrm>
            <a:off x="-78923" y="1578503"/>
            <a:ext cx="10035540" cy="89649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endParaRPr/>
          </a:p>
          <a:p>
            <a:pPr marL="457200" lvl="0" indent="-381000" algn="l" rtl="0">
              <a:lnSpc>
                <a:spcPct val="90000"/>
              </a:lnSpc>
              <a:spcBef>
                <a:spcPts val="1000"/>
              </a:spcBef>
              <a:spcAft>
                <a:spcPts val="0"/>
              </a:spcAft>
              <a:buClr>
                <a:schemeClr val="lt1"/>
              </a:buClr>
              <a:buSzPts val="2400"/>
              <a:buChar char="●"/>
            </a:pPr>
            <a:br>
              <a:rPr lang="en-US"/>
            </a:br>
            <a:endParaRPr/>
          </a:p>
          <a:p>
            <a:pPr marL="457200" lvl="0" indent="-381000" algn="l" rtl="0">
              <a:lnSpc>
                <a:spcPct val="90000"/>
              </a:lnSpc>
              <a:spcBef>
                <a:spcPts val="1000"/>
              </a:spcBef>
              <a:spcAft>
                <a:spcPts val="0"/>
              </a:spcAft>
              <a:buClr>
                <a:schemeClr val="lt1"/>
              </a:buClr>
              <a:buSzPts val="2400"/>
              <a:buChar char="●"/>
            </a:pPr>
            <a:br>
              <a:rPr lang="en-US"/>
            </a:b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p:txBody>
      </p:sp>
      <p:sp>
        <p:nvSpPr>
          <p:cNvPr id="193" name="Google Shape;193;p18"/>
          <p:cNvSpPr txBox="1"/>
          <p:nvPr/>
        </p:nvSpPr>
        <p:spPr>
          <a:xfrm>
            <a:off x="315686" y="1730828"/>
            <a:ext cx="11487108"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Accesible desde el </a:t>
            </a:r>
            <a:r>
              <a:rPr lang="en-US" sz="1800" b="0" i="0" u="sng" strike="noStrike" cap="none">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Área de Autores</a:t>
            </a:r>
            <a:r>
              <a:rPr lang="en-US" sz="1800" b="0" i="0" u="none" strike="noStrike" cap="none">
                <a:solidFill>
                  <a:srgbClr val="3F3F3F"/>
                </a:solidFill>
                <a:latin typeface="Open Sans"/>
                <a:ea typeface="Open Sans"/>
                <a:cs typeface="Open Sans"/>
                <a:sym typeface="Open Sans"/>
              </a:rPr>
              <a:t> en el menú desplegable de Capacitación de Research4Life, la bibliografía web es:  </a:t>
            </a: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600"/>
              <a:buFont typeface="Arial"/>
              <a:buNone/>
            </a:pPr>
            <a:r>
              <a:rPr lang="en-US" sz="1600" b="0" i="1" u="none" strike="noStrike" cap="none">
                <a:solidFill>
                  <a:srgbClr val="7F7F7F"/>
                </a:solidFill>
                <a:latin typeface="Open Sans"/>
                <a:ea typeface="Open Sans"/>
                <a:cs typeface="Open Sans"/>
                <a:sym typeface="Open Sans"/>
              </a:rPr>
              <a:t>“una lista anotada de enlaces a información sobre cómo realizar una investigación ética, leer y escribir un artículo científico, escribir un resumen estructurado, preparar manuscritos para su presentación y escribir notas al pie y bibliografías. Estos enlaces brindan a los participantes recursos valiosos que están disponibles en Internet.”</a:t>
            </a:r>
            <a:endParaRPr sz="1400" b="0" i="0" u="none" strike="noStrike" cap="none">
              <a:solidFill>
                <a:srgbClr val="000000"/>
              </a:solidFill>
              <a:latin typeface="Arial"/>
              <a:ea typeface="Arial"/>
              <a:cs typeface="Arial"/>
              <a:sym typeface="Arial"/>
            </a:endParaRPr>
          </a:p>
        </p:txBody>
      </p:sp>
      <p:sp>
        <p:nvSpPr>
          <p:cNvPr id="194" name="Google Shape;194;p18"/>
          <p:cNvSpPr txBox="1"/>
          <p:nvPr/>
        </p:nvSpPr>
        <p:spPr>
          <a:xfrm>
            <a:off x="1620818" y="6380946"/>
            <a:ext cx="8717870"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rgbClr val="3F3F3F"/>
                </a:solidFill>
                <a:latin typeface="Arial"/>
                <a:ea typeface="Arial"/>
                <a:cs typeface="Arial"/>
                <a:sym typeface="Arial"/>
              </a:rPr>
              <a:t>Habilidades de autoría: Bibliografía Web (Research4Life, 2021c)</a:t>
            </a:r>
            <a:br>
              <a:rPr lang="en-US"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pic>
        <p:nvPicPr>
          <p:cNvPr id="195" name="Google Shape;195;p18"/>
          <p:cNvPicPr preferRelativeResize="0"/>
          <p:nvPr/>
        </p:nvPicPr>
        <p:blipFill rotWithShape="1">
          <a:blip r:embed="rId4">
            <a:alphaModFix/>
          </a:blip>
          <a:srcRect/>
          <a:stretch/>
        </p:blipFill>
        <p:spPr>
          <a:xfrm>
            <a:off x="3965123" y="3102236"/>
            <a:ext cx="3924132" cy="31719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
          <p:cNvSpPr txBox="1">
            <a:spLocks noGrp="1"/>
          </p:cNvSpPr>
          <p:nvPr>
            <p:ph type="title"/>
          </p:nvPr>
        </p:nvSpPr>
        <p:spPr>
          <a:xfrm>
            <a:off x="342900" y="496389"/>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Síntesis</a:t>
            </a:r>
            <a:endParaRPr sz="3200">
              <a:solidFill>
                <a:srgbClr val="586F7C"/>
              </a:solidFill>
              <a:latin typeface="Open Sans"/>
              <a:ea typeface="Open Sans"/>
              <a:cs typeface="Open Sans"/>
              <a:sym typeface="Open Sans"/>
            </a:endParaRPr>
          </a:p>
        </p:txBody>
      </p:sp>
      <p:sp>
        <p:nvSpPr>
          <p:cNvPr id="202" name="Google Shape;202;p19"/>
          <p:cNvSpPr txBox="1">
            <a:spLocks noGrp="1"/>
          </p:cNvSpPr>
          <p:nvPr>
            <p:ph type="body" idx="1"/>
          </p:nvPr>
        </p:nvSpPr>
        <p:spPr>
          <a:xfrm>
            <a:off x="290649" y="1860352"/>
            <a:ext cx="11098529" cy="4442478"/>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r>
              <a:rPr lang="en-US">
                <a:solidFill>
                  <a:srgbClr val="262626"/>
                </a:solidFill>
                <a:latin typeface="Open Sans"/>
                <a:ea typeface="Open Sans"/>
                <a:cs typeface="Open Sans"/>
                <a:sym typeface="Open Sans"/>
              </a:rPr>
              <a:t>Esta presentación:</a:t>
            </a:r>
            <a:endParaRPr/>
          </a:p>
          <a:p>
            <a:pPr marL="457200" lvl="0" indent="-381000" algn="l"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Discute los procesos de envío y revisión por pares de la publicación de un artículo académico.</a:t>
            </a:r>
            <a:endParaRPr/>
          </a:p>
          <a:p>
            <a:pPr marL="457200" lvl="0" indent="-228600" algn="l"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Destaca la importancia de la promoción y el seguimiento del impacto de los resultados de la investigación.</a:t>
            </a:r>
            <a:endParaRPr/>
          </a:p>
          <a:p>
            <a:pPr marL="457200" lvl="0" indent="-228600" algn="l" rtl="0">
              <a:lnSpc>
                <a:spcPct val="100000"/>
              </a:lnSpc>
              <a:spcBef>
                <a:spcPts val="600"/>
              </a:spcBef>
              <a:spcAft>
                <a:spcPts val="0"/>
              </a:spcAft>
              <a:buClr>
                <a:schemeClr val="dk1"/>
              </a:buClr>
              <a:buSzPts val="2400"/>
              <a:buNone/>
            </a:pPr>
            <a:endParaRPr sz="1600">
              <a:solidFill>
                <a:srgbClr val="3F3F3F"/>
              </a:solidFill>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Incluye indicaciones de recursos de editoriales asociadas a Research4Life; así como al Área de Autores para estudios futuros</a:t>
            </a:r>
            <a:r>
              <a:rPr lang="en-US" sz="2000">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08" name="Google Shape;208;ga88abbf903_0_0"/>
          <p:cNvSpPr txBox="1">
            <a:spLocks noGrp="1"/>
          </p:cNvSpPr>
          <p:nvPr>
            <p:ph type="body" idx="1"/>
          </p:nvPr>
        </p:nvSpPr>
        <p:spPr>
          <a:xfrm>
            <a:off x="-57800" y="1845493"/>
            <a:ext cx="12064200" cy="52704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Clr>
                <a:srgbClr val="424242"/>
              </a:buClr>
              <a:buSzPts val="1300"/>
              <a:buChar char="●"/>
            </a:pPr>
            <a:r>
              <a:rPr lang="en-US" sz="1300" dirty="0">
                <a:latin typeface="Open Sans"/>
                <a:ea typeface="Open Sans"/>
                <a:cs typeface="Open Sans"/>
                <a:sym typeface="Open Sans"/>
              </a:rPr>
              <a:t>IFIS, 2021a.  Submitting your paper.  In: Guide to Getting Published in Journals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a:highlight>
                  <a:schemeClr val="accent6"/>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US" sz="1300" dirty="0">
                <a:latin typeface="Open Sans"/>
                <a:ea typeface="Open Sans"/>
                <a:cs typeface="Open Sans"/>
                <a:sym typeface="Open Sans"/>
              </a:rPr>
              <a:t>[</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16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3"/>
              </a:rPr>
              <a:t>https://ifis.libguides.com/journal-publishing-guide/submitting-your-paper</a:t>
            </a:r>
            <a:endParaRPr sz="1300" dirty="0">
              <a:latin typeface="Open Sans"/>
              <a:ea typeface="Open Sans"/>
              <a:cs typeface="Open Sans"/>
              <a:sym typeface="Open Sans"/>
            </a:endParaRPr>
          </a:p>
          <a:p>
            <a:pPr lvl="0" indent="-374650">
              <a:buClr>
                <a:srgbClr val="424242"/>
              </a:buClr>
              <a:buSzPts val="1300"/>
            </a:pPr>
            <a:r>
              <a:rPr lang="en-US" sz="1300" dirty="0">
                <a:latin typeface="Open Sans"/>
                <a:ea typeface="Open Sans"/>
                <a:cs typeface="Open Sans"/>
                <a:sym typeface="Open Sans"/>
              </a:rPr>
              <a:t>IFIS 2021b, How different journals approach peer review.  In: Guide to Getting Published in Journals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16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https://ifis.libguides.com/journal-publishing-guide/peer-review-part-1</a:t>
            </a:r>
            <a:endParaRPr sz="2300" dirty="0"/>
          </a:p>
          <a:p>
            <a:pPr lvl="0" indent="-374650">
              <a:buClr>
                <a:srgbClr val="424242"/>
              </a:buClr>
              <a:buSzPts val="1300"/>
            </a:pPr>
            <a:r>
              <a:rPr lang="en-US" sz="1300" dirty="0">
                <a:latin typeface="Open Sans"/>
                <a:ea typeface="Open Sans"/>
                <a:cs typeface="Open Sans"/>
                <a:sym typeface="Open Sans"/>
              </a:rPr>
              <a:t>Research4Life, 2021a.  How to write a scientific paper: a general guide.  In Research4Life Training Authors hub at Research4Life Training portal.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15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4"/>
              </a:rPr>
              <a:t>https://www.research4life.org/training/authors-hub/</a:t>
            </a:r>
            <a:endParaRPr sz="1300" dirty="0">
              <a:latin typeface="Open Sans"/>
              <a:ea typeface="Open Sans"/>
              <a:cs typeface="Open Sans"/>
              <a:sym typeface="Open Sans"/>
            </a:endParaRPr>
          </a:p>
          <a:p>
            <a:pPr lvl="0" indent="-374650">
              <a:buClr>
                <a:srgbClr val="424242"/>
              </a:buClr>
              <a:buSzPts val="1300"/>
            </a:pPr>
            <a:r>
              <a:rPr lang="en-US" sz="1300" dirty="0">
                <a:latin typeface="Open Sans"/>
                <a:ea typeface="Open Sans"/>
                <a:cs typeface="Open Sans"/>
                <a:sym typeface="Open Sans"/>
              </a:rPr>
              <a:t>Research4Life, 2021b.  Resources from related organizations and publishers.  In Research4Life Training portal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17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5"/>
              </a:rPr>
              <a:t>https://www.research4life.org/training/resources-related-organizations/</a:t>
            </a:r>
            <a:endParaRPr sz="1300" dirty="0">
              <a:latin typeface="Open Sans"/>
              <a:ea typeface="Open Sans"/>
              <a:cs typeface="Open Sans"/>
              <a:sym typeface="Open Sans"/>
            </a:endParaRPr>
          </a:p>
          <a:p>
            <a:pPr lvl="0" indent="-374650">
              <a:buClr>
                <a:srgbClr val="424242"/>
              </a:buClr>
              <a:buSzPts val="1300"/>
            </a:pPr>
            <a:r>
              <a:rPr lang="en-US" sz="1300" dirty="0">
                <a:latin typeface="Open Sans"/>
                <a:ea typeface="Open Sans"/>
                <a:cs typeface="Open Sans"/>
                <a:sym typeface="Open Sans"/>
              </a:rPr>
              <a:t>Research4Life, 2021c.  Web bibliography.  In Author hub at Research4Life Training portal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19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https://www.research4life.org/training/authors-hub/</a:t>
            </a:r>
            <a:endParaRPr sz="2300" dirty="0"/>
          </a:p>
          <a:p>
            <a:pPr lvl="0" indent="-374650">
              <a:buClr>
                <a:srgbClr val="424242"/>
              </a:buClr>
              <a:buSzPts val="1300"/>
            </a:pPr>
            <a:r>
              <a:rPr lang="en-US" sz="1300" dirty="0">
                <a:latin typeface="Open Sans"/>
                <a:ea typeface="Open Sans"/>
                <a:cs typeface="Open Sans"/>
                <a:sym typeface="Open Sans"/>
              </a:rPr>
              <a:t>Researcher Academy, 2018a. How to get published: what distinguishes a good manuscript from a bad one? In Researcher Academy, Elsevier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16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6"/>
              </a:rPr>
              <a:t>https://researcheracademy.elsevier.com/uploads/2018-05/1.pdf</a:t>
            </a:r>
            <a:r>
              <a:rPr lang="en-US" sz="1300" dirty="0">
                <a:latin typeface="Open Sans"/>
                <a:ea typeface="Open Sans"/>
                <a:cs typeface="Open Sans"/>
                <a:sym typeface="Open Sans"/>
              </a:rPr>
              <a:t>   </a:t>
            </a:r>
            <a:endParaRPr sz="2300" dirty="0"/>
          </a:p>
          <a:p>
            <a:pPr lvl="0" indent="-374650">
              <a:buClr>
                <a:srgbClr val="424242"/>
              </a:buClr>
              <a:buSzPts val="1300"/>
            </a:pPr>
            <a:r>
              <a:rPr lang="en-US" sz="1300" dirty="0">
                <a:latin typeface="Open Sans"/>
                <a:ea typeface="Open Sans"/>
                <a:cs typeface="Open Sans"/>
                <a:sym typeface="Open Sans"/>
              </a:rPr>
              <a:t>Researcher Academy. 2018b. How to publish in scholarly journals. In Researcher Academy, Elsevier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16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7"/>
              </a:rPr>
              <a:t>https://researcheracademy.elsevier.com/uploads/2018-04/Understanding%20the%20Publishing%20Process_Apr2018_Web.pdf</a:t>
            </a:r>
            <a:endParaRPr sz="1300" dirty="0">
              <a:latin typeface="Open Sans"/>
              <a:ea typeface="Open Sans"/>
              <a:cs typeface="Open Sans"/>
              <a:sym typeface="Open Sans"/>
            </a:endParaRPr>
          </a:p>
          <a:p>
            <a:pPr marL="457200" lvl="0" indent="-374650" algn="l" rtl="0">
              <a:lnSpc>
                <a:spcPct val="90000"/>
              </a:lnSpc>
              <a:spcBef>
                <a:spcPts val="1000"/>
              </a:spcBef>
              <a:spcAft>
                <a:spcPts val="0"/>
              </a:spcAft>
              <a:buClr>
                <a:srgbClr val="424242"/>
              </a:buClr>
              <a:buSzPts val="1300"/>
              <a:buChar char="●"/>
            </a:pPr>
            <a:r>
              <a:rPr lang="en-US" sz="1300" dirty="0">
                <a:latin typeface="Open Sans"/>
                <a:ea typeface="Open Sans"/>
                <a:cs typeface="Open Sans"/>
                <a:sym typeface="Open Sans"/>
              </a:rPr>
              <a:t>Ross-</a:t>
            </a:r>
            <a:r>
              <a:rPr lang="en-US" sz="1300" dirty="0" err="1">
                <a:latin typeface="Open Sans"/>
                <a:ea typeface="Open Sans"/>
                <a:cs typeface="Open Sans"/>
                <a:sym typeface="Open Sans"/>
              </a:rPr>
              <a:t>Hellauer</a:t>
            </a:r>
            <a:r>
              <a:rPr lang="en-US" sz="1300" dirty="0">
                <a:latin typeface="Open Sans"/>
                <a:ea typeface="Open Sans"/>
                <a:cs typeface="Open Sans"/>
                <a:sym typeface="Open Sans"/>
              </a:rPr>
              <a:t>, 2017.  What is open review? A systematic review. F1000Research 6:588.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16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8"/>
              </a:rPr>
              <a:t>https://doi.org/10.12688/f1000research.11369.2</a:t>
            </a:r>
            <a:endParaRPr sz="1300" dirty="0">
              <a:latin typeface="Open Sans"/>
              <a:ea typeface="Open Sans"/>
              <a:cs typeface="Open Sans"/>
              <a:sym typeface="Open Sans"/>
            </a:endParaRPr>
          </a:p>
          <a:p>
            <a:pPr lvl="0" indent="-374650">
              <a:buClr>
                <a:srgbClr val="424242"/>
              </a:buClr>
              <a:buSzPts val="1300"/>
            </a:pPr>
            <a:r>
              <a:rPr lang="en-US" sz="1300" dirty="0">
                <a:latin typeface="Open Sans"/>
                <a:ea typeface="Open Sans"/>
                <a:cs typeface="Open Sans"/>
                <a:sym typeface="Open Sans"/>
              </a:rPr>
              <a:t>Taylor &amp; Francis. 2021. How to promote your research article.  In Author Services, Taylor &amp; Francis.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16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9"/>
              </a:rPr>
              <a:t>https://authorservices.taylorandfrancis.com/research-impact/#promoteyourarticle</a:t>
            </a:r>
            <a:endParaRPr sz="1300" dirty="0">
              <a:latin typeface="Open Sans"/>
              <a:ea typeface="Open Sans"/>
              <a:cs typeface="Open Sans"/>
              <a:sym typeface="Open Sans"/>
            </a:endParaRPr>
          </a:p>
          <a:p>
            <a:pPr lvl="0" indent="-374650">
              <a:buClr>
                <a:srgbClr val="424242"/>
              </a:buClr>
              <a:buSzPts val="1300"/>
            </a:pPr>
            <a:r>
              <a:rPr lang="en-US" sz="1300" dirty="0">
                <a:latin typeface="Open Sans"/>
                <a:ea typeface="Open Sans"/>
                <a:cs typeface="Open Sans"/>
                <a:sym typeface="Open Sans"/>
              </a:rPr>
              <a:t>Tress Academic. 2019 Suggesting reviewers for your paper: rules to consider.  In Tress Academic Blog. [</a:t>
            </a:r>
            <a:r>
              <a:rPr lang="en-US" sz="1300" dirty="0" err="1">
                <a:latin typeface="Open Sans"/>
                <a:ea typeface="Open Sans"/>
                <a:cs typeface="Open Sans"/>
                <a:sym typeface="Open Sans"/>
              </a:rPr>
              <a:t>En</a:t>
            </a:r>
            <a:r>
              <a:rPr lang="en-US" sz="1300" dirty="0">
                <a:latin typeface="Open Sans"/>
                <a:ea typeface="Open Sans"/>
                <a:cs typeface="Open Sans"/>
                <a:sym typeface="Open Sans"/>
              </a:rPr>
              <a:t> </a:t>
            </a:r>
            <a:r>
              <a:rPr lang="en-US" sz="1300" dirty="0" err="1">
                <a:latin typeface="Open Sans"/>
                <a:ea typeface="Open Sans"/>
                <a:cs typeface="Open Sans"/>
                <a:sym typeface="Open Sans"/>
              </a:rPr>
              <a:t>línea</a:t>
            </a:r>
            <a:r>
              <a:rPr lang="en-US" sz="1300" dirty="0">
                <a:latin typeface="Open Sans"/>
                <a:ea typeface="Open Sans"/>
                <a:cs typeface="Open Sans"/>
                <a:sym typeface="Open Sans"/>
              </a:rPr>
              <a:t>] [</a:t>
            </a:r>
            <a:r>
              <a:rPr lang="en-US" sz="1300" dirty="0" err="1">
                <a:latin typeface="Open Sans"/>
                <a:ea typeface="Open Sans"/>
                <a:cs typeface="Open Sans"/>
                <a:sym typeface="Open Sans"/>
              </a:rPr>
              <a:t>Consultado</a:t>
            </a:r>
            <a:r>
              <a:rPr lang="en-US" sz="1300" dirty="0">
                <a:latin typeface="Open Sans"/>
                <a:ea typeface="Open Sans"/>
                <a:cs typeface="Open Sans"/>
                <a:sym typeface="Open Sans"/>
              </a:rPr>
              <a:t> el 16 de </a:t>
            </a:r>
            <a:r>
              <a:rPr lang="en-US" sz="1300" dirty="0" err="1">
                <a:latin typeface="Open Sans"/>
                <a:ea typeface="Open Sans"/>
                <a:cs typeface="Open Sans"/>
                <a:sym typeface="Open Sans"/>
              </a:rPr>
              <a:t>septiembre</a:t>
            </a:r>
            <a:r>
              <a:rPr lang="en-US" sz="1300" dirty="0">
                <a:latin typeface="Open Sans"/>
                <a:ea typeface="Open Sans"/>
                <a:cs typeface="Open Sans"/>
                <a:sym typeface="Open Sans"/>
              </a:rPr>
              <a:t> de 2021) </a:t>
            </a:r>
            <a:r>
              <a:rPr lang="en-US" sz="1300" u="sng" dirty="0">
                <a:solidFill>
                  <a:schemeClr val="hlink"/>
                </a:solidFill>
                <a:latin typeface="Open Sans"/>
                <a:ea typeface="Open Sans"/>
                <a:cs typeface="Open Sans"/>
                <a:sym typeface="Open Sans"/>
                <a:hlinkClick r:id="rId10"/>
              </a:rPr>
              <a:t>https://tressacademic.com/suggest-reviewers/?cookie-state-change=1631293703144</a:t>
            </a:r>
            <a:endParaRPr sz="1300" dirty="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780641" y="1658737"/>
            <a:ext cx="7824650" cy="4511997"/>
          </a:xfrm>
          <a:prstGeom prst="rect">
            <a:avLst/>
          </a:prstGeom>
          <a:noFill/>
          <a:ln>
            <a:noFill/>
          </a:ln>
        </p:spPr>
        <p:txBody>
          <a:bodyPr spcFirstLastPara="1" wrap="square" lIns="91425" tIns="45700" rIns="91425" bIns="45700" anchor="t" anchorCtr="0">
            <a:noAutofit/>
          </a:bodyPr>
          <a:lstStyle/>
          <a:p>
            <a:pPr marL="228600" lvl="0" indent="-203200" algn="l" rtl="0">
              <a:lnSpc>
                <a:spcPct val="150000"/>
              </a:lnSpc>
              <a:spcBef>
                <a:spcPts val="0"/>
              </a:spcBef>
              <a:spcAft>
                <a:spcPts val="0"/>
              </a:spcAft>
              <a:buClr>
                <a:schemeClr val="dk2"/>
              </a:buClr>
              <a:buSzPts val="2030"/>
              <a:buFont typeface="Open Sans"/>
              <a:buChar char="●"/>
            </a:pPr>
            <a:r>
              <a:rPr lang="es-ES" sz="1500" dirty="0">
                <a:solidFill>
                  <a:srgbClr val="3F3F3F"/>
                </a:solidFill>
                <a:latin typeface="Open Sans"/>
                <a:ea typeface="Open Sans"/>
                <a:cs typeface="Open Sans"/>
                <a:sym typeface="Open Sans"/>
              </a:rPr>
              <a:t>Introducción </a:t>
            </a:r>
          </a:p>
          <a:p>
            <a:pPr marL="228600" lvl="0" indent="-203200" algn="l" rtl="0">
              <a:lnSpc>
                <a:spcPct val="150000"/>
              </a:lnSpc>
              <a:spcBef>
                <a:spcPts val="0"/>
              </a:spcBef>
              <a:spcAft>
                <a:spcPts val="0"/>
              </a:spcAft>
              <a:buClr>
                <a:schemeClr val="dk2"/>
              </a:buClr>
              <a:buSzPts val="2030"/>
              <a:buFont typeface="Open Sans"/>
              <a:buChar char="●"/>
            </a:pPr>
            <a:r>
              <a:rPr lang="es-ES" sz="1500" dirty="0">
                <a:solidFill>
                  <a:srgbClr val="3F3F3F"/>
                </a:solidFill>
                <a:latin typeface="Open Sans"/>
                <a:ea typeface="Open Sans"/>
                <a:cs typeface="Open Sans"/>
                <a:sym typeface="Open Sans"/>
              </a:rPr>
              <a:t>Presentación de original y revisión por pares</a:t>
            </a:r>
            <a:endParaRPr lang="es-ES" sz="1500" dirty="0">
              <a:latin typeface="Open Sans"/>
              <a:ea typeface="Open Sans"/>
              <a:cs typeface="Open Sans"/>
              <a:sym typeface="Open Sans"/>
            </a:endParaRPr>
          </a:p>
          <a:p>
            <a:pPr marL="685800" lvl="1" indent="-203199" algn="l" rtl="0">
              <a:lnSpc>
                <a:spcPct val="150000"/>
              </a:lnSpc>
              <a:spcBef>
                <a:spcPts val="0"/>
              </a:spcBef>
              <a:spcAft>
                <a:spcPts val="0"/>
              </a:spcAft>
              <a:buClr>
                <a:schemeClr val="dk2"/>
              </a:buClr>
              <a:buSzPts val="2065"/>
              <a:buFont typeface="Open Sans"/>
              <a:buChar char="●"/>
            </a:pPr>
            <a:r>
              <a:rPr lang="es-ES" sz="1500" dirty="0">
                <a:solidFill>
                  <a:srgbClr val="3F3F3F"/>
                </a:solidFill>
                <a:latin typeface="Open Sans"/>
                <a:ea typeface="Open Sans"/>
                <a:cs typeface="Open Sans"/>
                <a:sym typeface="Open Sans"/>
              </a:rPr>
              <a:t>Presentación de original</a:t>
            </a:r>
            <a:endParaRPr lang="es-ES" sz="1500" dirty="0">
              <a:latin typeface="Open Sans"/>
              <a:ea typeface="Open Sans"/>
              <a:cs typeface="Open Sans"/>
              <a:sym typeface="Open Sans"/>
            </a:endParaRPr>
          </a:p>
          <a:p>
            <a:pPr marL="685800" lvl="1" indent="-203199" algn="l" rtl="0">
              <a:lnSpc>
                <a:spcPct val="150000"/>
              </a:lnSpc>
              <a:spcBef>
                <a:spcPts val="0"/>
              </a:spcBef>
              <a:spcAft>
                <a:spcPts val="0"/>
              </a:spcAft>
              <a:buClr>
                <a:schemeClr val="dk2"/>
              </a:buClr>
              <a:buSzPts val="2065"/>
              <a:buFont typeface="Open Sans"/>
              <a:buChar char="●"/>
            </a:pPr>
            <a:r>
              <a:rPr lang="es-ES" sz="1500" dirty="0">
                <a:solidFill>
                  <a:srgbClr val="3F3F3F"/>
                </a:solidFill>
                <a:latin typeface="Open Sans"/>
                <a:ea typeface="Open Sans"/>
                <a:cs typeface="Open Sans"/>
                <a:sym typeface="Open Sans"/>
              </a:rPr>
              <a:t>Revisión técnica</a:t>
            </a:r>
            <a:endParaRPr lang="es-ES" sz="1500" dirty="0">
              <a:latin typeface="Open Sans"/>
              <a:ea typeface="Open Sans"/>
              <a:cs typeface="Open Sans"/>
              <a:sym typeface="Open Sans"/>
            </a:endParaRPr>
          </a:p>
          <a:p>
            <a:pPr marL="685800" lvl="1" indent="-203199" algn="l" rtl="0">
              <a:lnSpc>
                <a:spcPct val="150000"/>
              </a:lnSpc>
              <a:spcBef>
                <a:spcPts val="0"/>
              </a:spcBef>
              <a:spcAft>
                <a:spcPts val="0"/>
              </a:spcAft>
              <a:buClr>
                <a:schemeClr val="dk2"/>
              </a:buClr>
              <a:buSzPts val="2065"/>
              <a:buFont typeface="Open Sans"/>
              <a:buChar char="●"/>
            </a:pPr>
            <a:r>
              <a:rPr lang="es-ES" sz="1500" dirty="0">
                <a:solidFill>
                  <a:srgbClr val="3F3F3F"/>
                </a:solidFill>
                <a:latin typeface="Open Sans"/>
                <a:ea typeface="Open Sans"/>
                <a:cs typeface="Open Sans"/>
                <a:sym typeface="Open Sans"/>
              </a:rPr>
              <a:t>Revisión por pares</a:t>
            </a:r>
            <a:endParaRPr lang="es-ES" sz="1500" dirty="0">
              <a:latin typeface="Open Sans"/>
              <a:ea typeface="Open Sans"/>
              <a:cs typeface="Open Sans"/>
              <a:sym typeface="Open Sans"/>
            </a:endParaRPr>
          </a:p>
          <a:p>
            <a:pPr marL="685800" lvl="1" indent="-203199" algn="l" rtl="0">
              <a:lnSpc>
                <a:spcPct val="150000"/>
              </a:lnSpc>
              <a:spcBef>
                <a:spcPts val="0"/>
              </a:spcBef>
              <a:spcAft>
                <a:spcPts val="0"/>
              </a:spcAft>
              <a:buClr>
                <a:schemeClr val="dk2"/>
              </a:buClr>
              <a:buSzPts val="2065"/>
              <a:buFont typeface="Open Sans"/>
              <a:buChar char="●"/>
            </a:pPr>
            <a:r>
              <a:rPr lang="es-ES" sz="1500" dirty="0">
                <a:solidFill>
                  <a:srgbClr val="3F3F3F"/>
                </a:solidFill>
                <a:latin typeface="Open Sans"/>
                <a:ea typeface="Open Sans"/>
                <a:cs typeface="Open Sans"/>
                <a:sym typeface="Open Sans"/>
              </a:rPr>
              <a:t>Respuesta y revisiones</a:t>
            </a:r>
          </a:p>
          <a:p>
            <a:pPr marL="228600" lvl="0" indent="-203200" algn="l" rtl="0">
              <a:lnSpc>
                <a:spcPct val="150000"/>
              </a:lnSpc>
              <a:spcBef>
                <a:spcPts val="0"/>
              </a:spcBef>
              <a:spcAft>
                <a:spcPts val="0"/>
              </a:spcAft>
              <a:buClr>
                <a:schemeClr val="dk2"/>
              </a:buClr>
              <a:buSzPts val="2030"/>
              <a:buFont typeface="Open Sans"/>
              <a:buChar char="●"/>
            </a:pPr>
            <a:r>
              <a:rPr lang="es-ES" sz="1500" dirty="0">
                <a:solidFill>
                  <a:srgbClr val="3F3F3F"/>
                </a:solidFill>
                <a:latin typeface="Open Sans"/>
                <a:ea typeface="Open Sans"/>
                <a:cs typeface="Open Sans"/>
                <a:sym typeface="Open Sans"/>
              </a:rPr>
              <a:t>Promoción y seguimiento del impacto</a:t>
            </a:r>
            <a:endParaRPr lang="es-ES" sz="1500" dirty="0">
              <a:latin typeface="Open Sans"/>
              <a:ea typeface="Open Sans"/>
              <a:cs typeface="Open Sans"/>
              <a:sym typeface="Open Sans"/>
            </a:endParaRPr>
          </a:p>
          <a:p>
            <a:pPr marL="228600" lvl="0" indent="-203200" algn="l" rtl="0">
              <a:lnSpc>
                <a:spcPct val="150000"/>
              </a:lnSpc>
              <a:spcBef>
                <a:spcPts val="0"/>
              </a:spcBef>
              <a:spcAft>
                <a:spcPts val="0"/>
              </a:spcAft>
              <a:buClr>
                <a:schemeClr val="dk2"/>
              </a:buClr>
              <a:buSzPts val="2030"/>
              <a:buFont typeface="Open Sans"/>
              <a:buChar char="●"/>
            </a:pPr>
            <a:r>
              <a:rPr lang="es-ES" sz="1500" dirty="0">
                <a:solidFill>
                  <a:srgbClr val="3F3F3F"/>
                </a:solidFill>
                <a:latin typeface="Open Sans"/>
                <a:ea typeface="Open Sans"/>
                <a:cs typeface="Open Sans"/>
                <a:sym typeface="Open Sans"/>
              </a:rPr>
              <a:t>Recursos para estudios posteriores</a:t>
            </a:r>
          </a:p>
          <a:p>
            <a:pPr marL="685800" lvl="1" indent="-203200" algn="l" rtl="0">
              <a:lnSpc>
                <a:spcPct val="150000"/>
              </a:lnSpc>
              <a:spcBef>
                <a:spcPts val="0"/>
              </a:spcBef>
              <a:spcAft>
                <a:spcPts val="0"/>
              </a:spcAft>
              <a:buClr>
                <a:schemeClr val="dk2"/>
              </a:buClr>
              <a:buSzPts val="1625"/>
              <a:buFont typeface="Open Sans"/>
              <a:buChar char="●"/>
            </a:pPr>
            <a:r>
              <a:rPr lang="es-ES" sz="1500" dirty="0">
                <a:solidFill>
                  <a:srgbClr val="3F3F3F"/>
                </a:solidFill>
                <a:latin typeface="Open Sans"/>
                <a:ea typeface="Open Sans"/>
                <a:cs typeface="Open Sans"/>
                <a:sym typeface="Open Sans"/>
              </a:rPr>
              <a:t>Recursos de los asociados de Research4Life</a:t>
            </a:r>
          </a:p>
          <a:p>
            <a:pPr marL="685800" lvl="1" indent="-203200" algn="l" rtl="0">
              <a:lnSpc>
                <a:spcPct val="150000"/>
              </a:lnSpc>
              <a:spcBef>
                <a:spcPts val="0"/>
              </a:spcBef>
              <a:spcAft>
                <a:spcPts val="0"/>
              </a:spcAft>
              <a:buClr>
                <a:schemeClr val="dk2"/>
              </a:buClr>
              <a:buSzPts val="1625"/>
              <a:buFont typeface="Open Sans"/>
              <a:buChar char="●"/>
            </a:pPr>
            <a:r>
              <a:rPr lang="es-ES" sz="1500" dirty="0">
                <a:solidFill>
                  <a:srgbClr val="3F3F3F"/>
                </a:solidFill>
                <a:latin typeface="Open Sans"/>
                <a:ea typeface="Open Sans"/>
                <a:cs typeface="Open Sans"/>
                <a:sym typeface="Open Sans"/>
              </a:rPr>
              <a:t>Bibliografía web en el Área</a:t>
            </a:r>
            <a:r>
              <a:rPr lang="es-ES" sz="15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s-ES" sz="1500" dirty="0">
                <a:solidFill>
                  <a:srgbClr val="3F3F3F"/>
                </a:solidFill>
                <a:latin typeface="Open Sans"/>
                <a:ea typeface="Open Sans"/>
                <a:cs typeface="Open Sans"/>
                <a:sym typeface="Open Sans"/>
              </a:rPr>
              <a:t>para Autores en Research4Life</a:t>
            </a:r>
          </a:p>
          <a:p>
            <a:pPr marL="228600" lvl="0" indent="-203200" algn="l" rtl="0">
              <a:lnSpc>
                <a:spcPct val="150000"/>
              </a:lnSpc>
              <a:spcBef>
                <a:spcPts val="0"/>
              </a:spcBef>
              <a:spcAft>
                <a:spcPts val="0"/>
              </a:spcAft>
              <a:buClr>
                <a:schemeClr val="dk2"/>
              </a:buClr>
              <a:buSzPts val="2030"/>
              <a:buFont typeface="Open Sans"/>
              <a:buChar char="●"/>
            </a:pPr>
            <a:r>
              <a:rPr lang="es-ES" sz="1500" dirty="0">
                <a:solidFill>
                  <a:srgbClr val="3F3F3F"/>
                </a:solidFill>
                <a:latin typeface="Open Sans"/>
                <a:ea typeface="Open Sans"/>
                <a:cs typeface="Open Sans"/>
                <a:sym typeface="Open Sans"/>
              </a:rPr>
              <a:t>Síntesis</a:t>
            </a:r>
          </a:p>
          <a:p>
            <a:pPr marL="228600" lvl="0" indent="-76200" algn="l" rtl="0">
              <a:lnSpc>
                <a:spcPct val="115000"/>
              </a:lnSpc>
              <a:spcBef>
                <a:spcPts val="0"/>
              </a:spcBef>
              <a:spcAft>
                <a:spcPts val="0"/>
              </a:spcAft>
              <a:buClr>
                <a:schemeClr val="dk2"/>
              </a:buClr>
              <a:buSzPts val="2936"/>
              <a:buFont typeface="Open Sans"/>
              <a:buNone/>
            </a:pPr>
            <a:endParaRPr lang="es-ES" sz="1500" dirty="0">
              <a:solidFill>
                <a:srgbClr val="3F3F3F"/>
              </a:solidFill>
              <a:latin typeface="Open Sans"/>
              <a:ea typeface="Open Sans"/>
              <a:cs typeface="Open Sans"/>
              <a:sym typeface="Open Sans"/>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r>
              <a:rPr lang="en-US" sz="1200" b="0" i="0" u="none" strike="noStrike" cap="none" dirty="0" err="1">
                <a:solidFill>
                  <a:srgbClr val="000000"/>
                </a:solidFill>
                <a:latin typeface="Arial"/>
                <a:ea typeface="Arial"/>
                <a:cs typeface="Arial"/>
                <a:sym typeface="Arial"/>
              </a:rPr>
              <a:t>Esta</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presentación</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tiene</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licencia</a:t>
            </a:r>
            <a:r>
              <a:rPr lang="en-US" sz="1200" b="0" i="0" u="none" strike="noStrike" cap="none" dirty="0">
                <a:solidFill>
                  <a:srgbClr val="000000"/>
                </a:solidFill>
                <a:latin typeface="Arial"/>
                <a:ea typeface="Arial"/>
                <a:cs typeface="Arial"/>
                <a:sym typeface="Arial"/>
              </a:rPr>
              <a:t> de Creative Commons </a:t>
            </a:r>
            <a:r>
              <a:rPr lang="en-US" sz="1200" b="0" i="0" u="sng" strike="noStrike" cap="none" dirty="0" err="1">
                <a:solidFill>
                  <a:schemeClr val="hlink"/>
                </a:solidFill>
                <a:latin typeface="Arial"/>
                <a:ea typeface="Arial"/>
                <a:cs typeface="Arial"/>
                <a:sym typeface="Arial"/>
                <a:hlinkClick r:id="rId4"/>
              </a:rPr>
              <a:t>Atribución</a:t>
            </a:r>
            <a:r>
              <a:rPr lang="en-US" sz="1200" b="0" i="0" u="sng" strike="noStrike" cap="none" dirty="0">
                <a:solidFill>
                  <a:schemeClr val="hlink"/>
                </a:solidFill>
                <a:latin typeface="Arial"/>
                <a:ea typeface="Arial"/>
                <a:cs typeface="Arial"/>
                <a:sym typeface="Arial"/>
                <a:hlinkClick r:id="rId4"/>
              </a:rPr>
              <a:t> 4.0 </a:t>
            </a:r>
            <a:r>
              <a:rPr lang="en-US" sz="1200" b="0" i="0" u="sng" strike="noStrike" cap="none" dirty="0" err="1">
                <a:solidFill>
                  <a:schemeClr val="hlink"/>
                </a:solidFill>
                <a:latin typeface="Arial"/>
                <a:ea typeface="Arial"/>
                <a:cs typeface="Arial"/>
                <a:sym typeface="Arial"/>
                <a:hlinkClick r:id="rId4"/>
              </a:rPr>
              <a:t>Internacional</a:t>
            </a: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1200" b="0" i="0" u="none" strike="noStrike" cap="none">
                <a:solidFill>
                  <a:srgbClr val="000000"/>
                </a:solidFill>
                <a:latin typeface="Arial"/>
                <a:ea typeface="Arial"/>
                <a:cs typeface="Arial"/>
                <a:sym typeface="Arial"/>
              </a:rPr>
              <a:t>(</a:t>
            </a:r>
            <a:r>
              <a:rPr lang="en-US" sz="1200">
                <a:solidFill>
                  <a:schemeClr val="dk1"/>
                </a:solidFill>
              </a:rPr>
              <a:t>CC BY-SA 4.0</a:t>
            </a:r>
            <a:r>
              <a:rPr lang="en-US" sz="1200" b="0" i="0" u="none" strike="noStrike" cap="none">
                <a:solidFill>
                  <a:srgbClr val="000000"/>
                </a:solidFill>
                <a:latin typeface="Arial"/>
                <a:ea typeface="Arial"/>
                <a:cs typeface="Arial"/>
                <a:sym typeface="Arial"/>
              </a:rPr>
              <a:t>)</a:t>
            </a:r>
            <a:endParaRPr dirty="0"/>
          </a:p>
        </p:txBody>
      </p:sp>
      <p:sp>
        <p:nvSpPr>
          <p:cNvPr id="7" name="Google Shape;83;p39"/>
          <p:cNvSpPr txBox="1">
            <a:spLocks noGrp="1"/>
          </p:cNvSpPr>
          <p:nvPr/>
        </p:nvSpPr>
        <p:spPr>
          <a:xfrm>
            <a:off x="9182325" y="6401681"/>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200" dirty="0">
                <a:solidFill>
                  <a:schemeClr val="dk1"/>
                </a:solidFill>
              </a:rPr>
              <a:t>v1.3 febrero de 2023</a:t>
            </a:r>
            <a:endParaRPr lang="es-E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214" name="Google Shape;214;g727b3dbef2_0_81"/>
          <p:cNvSpPr txBox="1">
            <a:spLocks noGrp="1"/>
          </p:cNvSpPr>
          <p:nvPr>
            <p:ph type="body" idx="1"/>
          </p:nvPr>
        </p:nvSpPr>
        <p:spPr>
          <a:xfrm>
            <a:off x="162232" y="1681580"/>
            <a:ext cx="11857703" cy="4335761"/>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Visitarnos</a:t>
            </a: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en</a:t>
            </a:r>
            <a:r>
              <a:rPr lang="en-US" sz="2200" dirty="0">
                <a:solidFill>
                  <a:srgbClr val="586F7C"/>
                </a:solidFill>
                <a:latin typeface="Open Sans"/>
                <a:ea typeface="Open Sans"/>
                <a:cs typeface="Open Sans"/>
                <a:sym typeface="Open Sans"/>
              </a:rPr>
              <a:t> https://www.research4life.org/es/</a:t>
            </a:r>
            <a:endParaRPr sz="22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Comunicarse</a:t>
            </a:r>
            <a:r>
              <a:rPr lang="en-US" sz="2200" dirty="0">
                <a:solidFill>
                  <a:srgbClr val="586F7C"/>
                </a:solidFill>
                <a:latin typeface="Open Sans"/>
                <a:ea typeface="Open Sans"/>
                <a:cs typeface="Open Sans"/>
                <a:sym typeface="Open Sans"/>
              </a:rPr>
              <a:t> con </a:t>
            </a:r>
            <a:r>
              <a:rPr lang="en-US" sz="2200" dirty="0" err="1">
                <a:solidFill>
                  <a:srgbClr val="586F7C"/>
                </a:solidFill>
                <a:latin typeface="Open Sans"/>
                <a:ea typeface="Open Sans"/>
                <a:cs typeface="Open Sans"/>
                <a:sym typeface="Open Sans"/>
              </a:rPr>
              <a:t>nosotros</a:t>
            </a: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por</a:t>
            </a:r>
            <a:r>
              <a:rPr lang="en-US" sz="2200" dirty="0">
                <a:solidFill>
                  <a:srgbClr val="586F7C"/>
                </a:solidFill>
                <a:latin typeface="Open Sans"/>
                <a:ea typeface="Open Sans"/>
                <a:cs typeface="Open Sans"/>
                <a:sym typeface="Open Sans"/>
              </a:rPr>
              <a:t> </a:t>
            </a:r>
            <a:r>
              <a:rPr lang="en-US" sz="22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200" dirty="0">
                <a:solidFill>
                  <a:srgbClr val="586F7C"/>
                </a:solidFill>
                <a:latin typeface="Open Sans"/>
                <a:ea typeface="Open Sans"/>
                <a:cs typeface="Open Sans"/>
                <a:sym typeface="Open Sans"/>
              </a:rPr>
              <a:t> </a:t>
            </a:r>
            <a:endParaRPr sz="22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Descubrir</a:t>
            </a: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otros</a:t>
            </a: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materiales</a:t>
            </a: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didácticos</a:t>
            </a:r>
            <a:r>
              <a:rPr lang="en-US" sz="2200" dirty="0">
                <a:solidFill>
                  <a:srgbClr val="586F7C"/>
                </a:solidFill>
                <a:latin typeface="Open Sans"/>
                <a:ea typeface="Open Sans"/>
                <a:cs typeface="Open Sans"/>
                <a:sym typeface="Open Sans"/>
              </a:rPr>
              <a:t> [</a:t>
            </a:r>
            <a:r>
              <a:rPr lang="en-US" sz="2200" u="sng" dirty="0">
                <a:solidFill>
                  <a:srgbClr val="0097A7"/>
                </a:solidFill>
                <a:latin typeface="Open Sans"/>
                <a:ea typeface="Open Sans"/>
                <a:cs typeface="Open Sans"/>
                <a:sym typeface="Open Sans"/>
              </a:rPr>
              <a:t>https://www.research4life.org/es/training/</a:t>
            </a:r>
            <a:r>
              <a:rPr lang="en-US" sz="22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Suscribirse</a:t>
            </a:r>
            <a:r>
              <a:rPr lang="en-US" sz="2200" dirty="0">
                <a:solidFill>
                  <a:srgbClr val="586F7C"/>
                </a:solidFill>
                <a:latin typeface="Open Sans"/>
                <a:ea typeface="Open Sans"/>
                <a:cs typeface="Open Sans"/>
                <a:sym typeface="Open Sans"/>
              </a:rPr>
              <a:t> al </a:t>
            </a:r>
            <a:r>
              <a:rPr lang="en-US" sz="2200" dirty="0" err="1">
                <a:solidFill>
                  <a:srgbClr val="586F7C"/>
                </a:solidFill>
                <a:latin typeface="Open Sans"/>
                <a:ea typeface="Open Sans"/>
                <a:cs typeface="Open Sans"/>
                <a:sym typeface="Open Sans"/>
              </a:rPr>
              <a:t>boletín</a:t>
            </a:r>
            <a:r>
              <a:rPr lang="en-US" sz="2200" dirty="0">
                <a:solidFill>
                  <a:srgbClr val="586F7C"/>
                </a:solidFill>
                <a:latin typeface="Open Sans"/>
                <a:ea typeface="Open Sans"/>
                <a:cs typeface="Open Sans"/>
                <a:sym typeface="Open Sans"/>
              </a:rPr>
              <a:t> de Research4Life [</a:t>
            </a:r>
            <a:r>
              <a:rPr lang="en-US" sz="2200" u="sng" dirty="0">
                <a:solidFill>
                  <a:srgbClr val="0097A7"/>
                </a:solidFill>
                <a:latin typeface="Open Sans"/>
                <a:ea typeface="Open Sans"/>
                <a:cs typeface="Open Sans"/>
                <a:sym typeface="Open Sans"/>
              </a:rPr>
              <a:t>https://www.research4life.org/es/newsletter/</a:t>
            </a:r>
            <a:r>
              <a:rPr lang="en-US" sz="22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Ver</a:t>
            </a: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los</a:t>
            </a:r>
            <a:r>
              <a:rPr lang="en-US" sz="2200" dirty="0">
                <a:solidFill>
                  <a:srgbClr val="586F7C"/>
                </a:solidFill>
                <a:latin typeface="Open Sans"/>
                <a:ea typeface="Open Sans"/>
                <a:cs typeface="Open Sans"/>
                <a:sym typeface="Open Sans"/>
              </a:rPr>
              <a:t> videos de Research4Life [</a:t>
            </a:r>
            <a:r>
              <a:rPr lang="en-US" sz="2200" u="sng" dirty="0">
                <a:solidFill>
                  <a:srgbClr val="0097A7"/>
                </a:solidFill>
                <a:latin typeface="Open Sans"/>
                <a:ea typeface="Open Sans"/>
                <a:cs typeface="Open Sans"/>
                <a:sym typeface="Open Sans"/>
              </a:rPr>
              <a:t>https://bit.ly/2w3CU5C</a:t>
            </a:r>
            <a:r>
              <a:rPr lang="en-US" sz="22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Seguirnos</a:t>
            </a:r>
            <a:r>
              <a:rPr lang="en-US" sz="2200" dirty="0">
                <a:solidFill>
                  <a:srgbClr val="586F7C"/>
                </a:solidFill>
                <a:latin typeface="Open Sans"/>
                <a:ea typeface="Open Sans"/>
                <a:cs typeface="Open Sans"/>
                <a:sym typeface="Open Sans"/>
              </a:rPr>
              <a:t> </a:t>
            </a:r>
            <a:r>
              <a:rPr lang="en-US" sz="2200" dirty="0" err="1">
                <a:solidFill>
                  <a:srgbClr val="586F7C"/>
                </a:solidFill>
                <a:latin typeface="Open Sans"/>
                <a:ea typeface="Open Sans"/>
                <a:cs typeface="Open Sans"/>
                <a:sym typeface="Open Sans"/>
              </a:rPr>
              <a:t>en</a:t>
            </a:r>
            <a:r>
              <a:rPr lang="en-US" sz="2200" dirty="0">
                <a:solidFill>
                  <a:srgbClr val="586F7C"/>
                </a:solidFill>
                <a:latin typeface="Open Sans"/>
                <a:ea typeface="Open Sans"/>
                <a:cs typeface="Open Sans"/>
                <a:sym typeface="Open Sans"/>
              </a:rPr>
              <a:t> Twitter @r4lpartnership y Facebook @R4Lpartnership</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20" name="Google Shape;220;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21" name="Google Shape;221;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22" name="Google Shape;222;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23" name="Google Shape;223;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24" name="Google Shape;224;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F8981D"/>
                </a:solidFill>
                <a:latin typeface="Open Sans"/>
                <a:ea typeface="Open Sans"/>
                <a:cs typeface="Open Sans"/>
                <a:sym typeface="Open Sans"/>
              </a:rPr>
              <a:t>Para mayor información sobre Research4Life</a:t>
            </a:r>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25" name="Google Shape;225;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0" i="0" u="none" strike="noStrike" cap="none" dirty="0">
                <a:solidFill>
                  <a:schemeClr val="lt1"/>
                </a:solidFill>
                <a:latin typeface="Open Sans"/>
                <a:ea typeface="Open Sans"/>
                <a:cs typeface="Open Sans"/>
                <a:sym typeface="Open Sans"/>
              </a:rPr>
              <a:t>:</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Comprender</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proceso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publicación</a:t>
            </a:r>
            <a:r>
              <a:rPr lang="en-US" dirty="0">
                <a:solidFill>
                  <a:srgbClr val="3F3F3F"/>
                </a:solidFill>
                <a:latin typeface="Open Sans"/>
                <a:ea typeface="Open Sans"/>
                <a:cs typeface="Open Sans"/>
                <a:sym typeface="Open Sans"/>
              </a:rPr>
              <a:t> de un </a:t>
            </a:r>
            <a:r>
              <a:rPr lang="en-US" dirty="0" err="1">
                <a:solidFill>
                  <a:srgbClr val="3F3F3F"/>
                </a:solidFill>
                <a:latin typeface="Open Sans"/>
                <a:ea typeface="Open Sans"/>
                <a:cs typeface="Open Sans"/>
                <a:sym typeface="Open Sans"/>
              </a:rPr>
              <a:t>artículo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investigación</a:t>
            </a:r>
            <a:endParaRPr dirty="0"/>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Navegar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proceso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revisión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pares</a:t>
            </a:r>
            <a:endParaRPr dirty="0"/>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Promover</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monitorear</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propia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investigación</a:t>
            </a:r>
            <a:endParaRPr dirty="0"/>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Obtener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ayuda</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estudios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posteriores</a:t>
            </a:r>
            <a:endParaRPr dirty="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Introducción</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80457" y="1712257"/>
            <a:ext cx="10753344" cy="489502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Complementa la presentación </a:t>
            </a:r>
            <a:r>
              <a:rPr lang="en-US" i="1">
                <a:solidFill>
                  <a:srgbClr val="3F3F3F"/>
                </a:solidFill>
                <a:latin typeface="Open Sans"/>
                <a:ea typeface="Open Sans"/>
                <a:cs typeface="Open Sans"/>
                <a:sym typeface="Open Sans"/>
              </a:rPr>
              <a:t>Escribir para investigar</a:t>
            </a:r>
            <a:r>
              <a:rPr lang="en-US">
                <a:solidFill>
                  <a:srgbClr val="3F3F3F"/>
                </a:solidFill>
                <a:latin typeface="Open Sans"/>
                <a:ea typeface="Open Sans"/>
                <a:cs typeface="Open Sans"/>
                <a:sym typeface="Open Sans"/>
              </a:rPr>
              <a:t>, esta lección analiza las áreas importantes en la publicación de un artículo de investigación</a:t>
            </a:r>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revisión por pares</a:t>
            </a:r>
            <a:endParaRPr sz="2200"/>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promoción y seguimiento del impacto del artículo</a:t>
            </a:r>
            <a:endParaRPr sz="2200"/>
          </a:p>
          <a:p>
            <a:pPr marL="812800" lvl="1" indent="-203200" algn="l" rtl="0">
              <a:lnSpc>
                <a:spcPct val="150000"/>
              </a:lnSpc>
              <a:spcBef>
                <a:spcPts val="0"/>
              </a:spcBef>
              <a:spcAft>
                <a:spcPts val="0"/>
              </a:spcAft>
              <a:buClr>
                <a:schemeClr val="dk2"/>
              </a:buClr>
              <a:buSzPts val="2200"/>
              <a:buNone/>
            </a:pPr>
            <a:endParaRPr sz="19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Resalta recursos para estudios posteriores en la publicación de artículos de investigación</a:t>
            </a:r>
            <a:endParaRPr/>
          </a:p>
          <a:p>
            <a:pPr marL="12700" lvl="0" indent="0" algn="l" rtl="0">
              <a:lnSpc>
                <a:spcPct val="150000"/>
              </a:lnSpc>
              <a:spcBef>
                <a:spcPts val="0"/>
              </a:spcBef>
              <a:spcAft>
                <a:spcPts val="0"/>
              </a:spcAft>
              <a:buClr>
                <a:schemeClr val="dk2"/>
              </a:buClr>
              <a:buSzPts val="2200"/>
              <a:buNone/>
            </a:pPr>
            <a:endParaRPr>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08108"/>
              <a:buNone/>
            </a:pPr>
            <a:r>
              <a:rPr lang="en-US">
                <a:solidFill>
                  <a:srgbClr val="586F7C"/>
                </a:solidFill>
                <a:latin typeface="Open Sans"/>
                <a:ea typeface="Open Sans"/>
                <a:cs typeface="Open Sans"/>
                <a:sym typeface="Open Sans"/>
              </a:rPr>
              <a:t>Presentación de original y revisión por pares</a:t>
            </a:r>
            <a:endParaRPr>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164144" y="1747954"/>
            <a:ext cx="11649314" cy="664609"/>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2"/>
              </a:buClr>
              <a:buSzPts val="2200"/>
              <a:buNone/>
            </a:pPr>
            <a:r>
              <a:rPr lang="en-US" sz="2000">
                <a:solidFill>
                  <a:srgbClr val="3F3F3F"/>
                </a:solidFill>
                <a:latin typeface="Open Sans"/>
                <a:ea typeface="Open Sans"/>
                <a:cs typeface="Open Sans"/>
                <a:sym typeface="Open Sans"/>
              </a:rPr>
              <a:t>La figura destaca lo que puede suceder con el manuscrito después de haberlo enviado a la revista de destino, es decir, el proceso de revisión por pares:</a:t>
            </a:r>
            <a:endParaRPr/>
          </a:p>
        </p:txBody>
      </p:sp>
      <p:sp>
        <p:nvSpPr>
          <p:cNvPr id="106" name="Google Shape;106;p40"/>
          <p:cNvSpPr txBox="1"/>
          <p:nvPr/>
        </p:nvSpPr>
        <p:spPr>
          <a:xfrm>
            <a:off x="3389555" y="6424219"/>
            <a:ext cx="77266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r>
              <a:rPr lang="en-US" sz="1200" b="0" i="1" u="none" strike="noStrike" cap="none">
                <a:solidFill>
                  <a:srgbClr val="000000"/>
                </a:solidFill>
                <a:latin typeface="Arial"/>
                <a:ea typeface="Arial"/>
                <a:cs typeface="Arial"/>
                <a:sym typeface="Arial"/>
              </a:rPr>
              <a:t>Overview of peer review process (Research4Life, 2021a)</a:t>
            </a:r>
            <a:endParaRPr sz="1400" b="0" i="0" u="none" strike="noStrike" cap="none">
              <a:solidFill>
                <a:srgbClr val="000000"/>
              </a:solidFill>
              <a:latin typeface="Arial"/>
              <a:ea typeface="Arial"/>
              <a:cs typeface="Arial"/>
              <a:sym typeface="Arial"/>
            </a:endParaRPr>
          </a:p>
        </p:txBody>
      </p:sp>
      <p:pic>
        <p:nvPicPr>
          <p:cNvPr id="107" name="Google Shape;107;p40"/>
          <p:cNvPicPr preferRelativeResize="0"/>
          <p:nvPr/>
        </p:nvPicPr>
        <p:blipFill rotWithShape="1">
          <a:blip r:embed="rId3">
            <a:alphaModFix/>
          </a:blip>
          <a:srcRect/>
          <a:stretch/>
        </p:blipFill>
        <p:spPr>
          <a:xfrm>
            <a:off x="3097181" y="2501255"/>
            <a:ext cx="5623304" cy="38914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27b3dbef2_0_47"/>
          <p:cNvSpPr txBox="1">
            <a:spLocks noGrp="1"/>
          </p:cNvSpPr>
          <p:nvPr>
            <p:ph type="title"/>
          </p:nvPr>
        </p:nvSpPr>
        <p:spPr>
          <a:xfrm>
            <a:off x="1" y="378812"/>
            <a:ext cx="70471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dirty="0" err="1">
                <a:solidFill>
                  <a:srgbClr val="586F7C"/>
                </a:solidFill>
                <a:latin typeface="Open Sans"/>
                <a:ea typeface="Open Sans"/>
                <a:cs typeface="Open Sans"/>
                <a:sym typeface="Open Sans"/>
              </a:rPr>
              <a:t>Presentación</a:t>
            </a:r>
            <a:r>
              <a:rPr lang="en-US" dirty="0">
                <a:solidFill>
                  <a:srgbClr val="586F7C"/>
                </a:solidFill>
                <a:latin typeface="Open Sans"/>
                <a:ea typeface="Open Sans"/>
                <a:cs typeface="Open Sans"/>
                <a:sym typeface="Open Sans"/>
              </a:rPr>
              <a:t> del </a:t>
            </a:r>
            <a:r>
              <a:rPr lang="en-US" dirty="0" err="1">
                <a:solidFill>
                  <a:srgbClr val="586F7C"/>
                </a:solidFill>
                <a:latin typeface="Open Sans"/>
                <a:ea typeface="Open Sans"/>
                <a:cs typeface="Open Sans"/>
                <a:sym typeface="Open Sans"/>
              </a:rPr>
              <a:t>manuscrito</a:t>
            </a:r>
            <a:r>
              <a:rPr lang="en-US" dirty="0">
                <a:solidFill>
                  <a:srgbClr val="586F7C"/>
                </a:solidFill>
                <a:latin typeface="Open Sans"/>
                <a:ea typeface="Open Sans"/>
                <a:cs typeface="Open Sans"/>
                <a:sym typeface="Open Sans"/>
              </a:rPr>
              <a:t> original</a:t>
            </a:r>
            <a:endParaRPr dirty="0">
              <a:solidFill>
                <a:srgbClr val="586F7C"/>
              </a:solidFill>
              <a:highlight>
                <a:schemeClr val="accent6"/>
              </a:highlight>
              <a:latin typeface="Open Sans"/>
              <a:ea typeface="Open Sans"/>
              <a:cs typeface="Open Sans"/>
              <a:sym typeface="Open Sans"/>
            </a:endParaRPr>
          </a:p>
        </p:txBody>
      </p:sp>
      <p:sp>
        <p:nvSpPr>
          <p:cNvPr id="113" name="Google Shape;113;g727b3dbef2_0_47"/>
          <p:cNvSpPr txBox="1">
            <a:spLocks noGrp="1"/>
          </p:cNvSpPr>
          <p:nvPr>
            <p:ph type="body" idx="1"/>
          </p:nvPr>
        </p:nvSpPr>
        <p:spPr>
          <a:xfrm>
            <a:off x="115175" y="1594172"/>
            <a:ext cx="11890012" cy="526382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err="1">
                <a:solidFill>
                  <a:srgbClr val="3F3F3F"/>
                </a:solidFill>
                <a:latin typeface="Open Sans"/>
                <a:ea typeface="Open Sans"/>
                <a:cs typeface="Open Sans"/>
                <a:sym typeface="Open Sans"/>
              </a:rPr>
              <a:t>Enviar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su</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manuscrito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utilizando</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plataforma</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envío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línea</a:t>
            </a:r>
            <a:r>
              <a:rPr lang="en-US" sz="2000" dirty="0">
                <a:solidFill>
                  <a:srgbClr val="3F3F3F"/>
                </a:solidFill>
                <a:latin typeface="Open Sans"/>
                <a:ea typeface="Open Sans"/>
                <a:cs typeface="Open Sans"/>
                <a:sym typeface="Open Sans"/>
              </a:rPr>
              <a:t> de la </a:t>
            </a:r>
            <a:r>
              <a:rPr lang="en-US" sz="2000" dirty="0" err="1">
                <a:solidFill>
                  <a:srgbClr val="3F3F3F"/>
                </a:solidFill>
                <a:latin typeface="Open Sans"/>
                <a:ea typeface="Open Sans"/>
                <a:cs typeface="Open Sans"/>
                <a:sym typeface="Open Sans"/>
              </a:rPr>
              <a:t>revista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destinataria</a:t>
            </a:r>
            <a:r>
              <a:rPr lang="en-US" sz="2000" dirty="0">
                <a:solidFill>
                  <a:srgbClr val="3F3F3F"/>
                </a:solidFill>
                <a:latin typeface="Open Sans"/>
                <a:ea typeface="Open Sans"/>
                <a:cs typeface="Open Sans"/>
                <a:sym typeface="Open Sans"/>
              </a:rPr>
              <a:t>. Los </a:t>
            </a:r>
            <a:r>
              <a:rPr lang="en-US" sz="2000" dirty="0" err="1">
                <a:solidFill>
                  <a:srgbClr val="3F3F3F"/>
                </a:solidFill>
                <a:latin typeface="Open Sans"/>
                <a:ea typeface="Open Sans"/>
                <a:cs typeface="Open Sans"/>
                <a:sym typeface="Open Sans"/>
              </a:rPr>
              <a:t>detalles</a:t>
            </a:r>
            <a:r>
              <a:rPr lang="en-US" sz="2000" dirty="0">
                <a:solidFill>
                  <a:srgbClr val="3F3F3F"/>
                </a:solidFill>
                <a:latin typeface="Open Sans"/>
                <a:ea typeface="Open Sans"/>
                <a:cs typeface="Open Sans"/>
                <a:sym typeface="Open Sans"/>
              </a:rPr>
              <a:t> del </a:t>
            </a:r>
            <a:r>
              <a:rPr lang="en-US" sz="2000" dirty="0" err="1">
                <a:solidFill>
                  <a:srgbClr val="3F3F3F"/>
                </a:solidFill>
                <a:latin typeface="Open Sans"/>
                <a:ea typeface="Open Sans"/>
                <a:cs typeface="Open Sans"/>
                <a:sym typeface="Open Sans"/>
              </a:rPr>
              <a:t>envío</a:t>
            </a:r>
            <a:r>
              <a:rPr lang="en-US" sz="2000" dirty="0">
                <a:solidFill>
                  <a:srgbClr val="3F3F3F"/>
                </a:solidFill>
                <a:latin typeface="Open Sans"/>
                <a:ea typeface="Open Sans"/>
                <a:cs typeface="Open Sans"/>
                <a:sym typeface="Open Sans"/>
              </a:rPr>
              <a:t> se </a:t>
            </a:r>
            <a:r>
              <a:rPr lang="en-US" sz="2000" dirty="0" err="1">
                <a:solidFill>
                  <a:srgbClr val="3F3F3F"/>
                </a:solidFill>
                <a:latin typeface="Open Sans"/>
                <a:ea typeface="Open Sans"/>
                <a:cs typeface="Open Sans"/>
                <a:sym typeface="Open Sans"/>
              </a:rPr>
              <a:t>describen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las </a:t>
            </a:r>
            <a:r>
              <a:rPr lang="en-US" sz="2000" dirty="0" err="1">
                <a:solidFill>
                  <a:srgbClr val="3F3F3F"/>
                </a:solidFill>
                <a:latin typeface="Open Sans"/>
                <a:ea typeface="Open Sans"/>
                <a:cs typeface="Open Sans"/>
                <a:sym typeface="Open Sans"/>
              </a:rPr>
              <a:t>Instrucciones</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autores</a:t>
            </a:r>
            <a:endParaRPr dirty="0"/>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La carta de </a:t>
            </a:r>
            <a:r>
              <a:rPr lang="en-US" sz="2000" dirty="0" err="1">
                <a:solidFill>
                  <a:srgbClr val="3F3F3F"/>
                </a:solidFill>
                <a:latin typeface="Open Sans"/>
                <a:ea typeface="Open Sans"/>
                <a:cs typeface="Open Sans"/>
                <a:sym typeface="Open Sans"/>
              </a:rPr>
              <a:t>presentación</a:t>
            </a:r>
            <a:r>
              <a:rPr lang="en-US" sz="2000" dirty="0">
                <a:solidFill>
                  <a:srgbClr val="3F3F3F"/>
                </a:solidFill>
                <a:latin typeface="Open Sans"/>
                <a:ea typeface="Open Sans"/>
                <a:cs typeface="Open Sans"/>
                <a:sym typeface="Open Sans"/>
              </a:rPr>
              <a:t> que </a:t>
            </a:r>
            <a:r>
              <a:rPr lang="en-US" sz="2000" dirty="0" err="1">
                <a:solidFill>
                  <a:srgbClr val="3F3F3F"/>
                </a:solidFill>
                <a:latin typeface="Open Sans"/>
                <a:ea typeface="Open Sans"/>
                <a:cs typeface="Open Sans"/>
                <a:sym typeface="Open Sans"/>
              </a:rPr>
              <a:t>acompaña</a:t>
            </a:r>
            <a:r>
              <a:rPr lang="en-US" sz="2000" dirty="0">
                <a:solidFill>
                  <a:srgbClr val="3F3F3F"/>
                </a:solidFill>
                <a:latin typeface="Open Sans"/>
                <a:ea typeface="Open Sans"/>
                <a:cs typeface="Open Sans"/>
                <a:sym typeface="Open Sans"/>
              </a:rPr>
              <a:t> a </a:t>
            </a:r>
            <a:r>
              <a:rPr lang="en-US" sz="2000" dirty="0" err="1">
                <a:solidFill>
                  <a:srgbClr val="3F3F3F"/>
                </a:solidFill>
                <a:latin typeface="Open Sans"/>
                <a:ea typeface="Open Sans"/>
                <a:cs typeface="Open Sans"/>
                <a:sym typeface="Open Sans"/>
              </a:rPr>
              <a:t>nuestro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manuscrito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debe</a:t>
            </a:r>
            <a:r>
              <a:rPr lang="en-US" sz="2000" dirty="0">
                <a:solidFill>
                  <a:srgbClr val="3F3F3F"/>
                </a:solidFill>
                <a:latin typeface="Open Sans"/>
                <a:ea typeface="Open Sans"/>
                <a:cs typeface="Open Sans"/>
                <a:sym typeface="Open Sans"/>
              </a:rPr>
              <a:t>:</a:t>
            </a:r>
            <a:endParaRPr dirty="0"/>
          </a:p>
          <a:p>
            <a:pPr marL="914400" lvl="1" indent="-381000" algn="l" rtl="0">
              <a:lnSpc>
                <a:spcPct val="100000"/>
              </a:lnSpc>
              <a:spcBef>
                <a:spcPts val="1000"/>
              </a:spcBef>
              <a:spcAft>
                <a:spcPts val="0"/>
              </a:spcAft>
              <a:buClr>
                <a:schemeClr val="dk1"/>
              </a:buClr>
              <a:buSzPts val="2400"/>
              <a:buFont typeface="Courier New"/>
              <a:buChar char="o"/>
            </a:pPr>
            <a:r>
              <a:rPr lang="en-US" sz="1600" dirty="0" err="1">
                <a:solidFill>
                  <a:srgbClr val="3F3F3F"/>
                </a:solidFill>
                <a:latin typeface="Open Sans"/>
                <a:ea typeface="Open Sans"/>
                <a:cs typeface="Open Sans"/>
                <a:sym typeface="Open Sans"/>
              </a:rPr>
              <a:t>dirigirse</a:t>
            </a:r>
            <a:r>
              <a:rPr lang="en-US" sz="1600" dirty="0">
                <a:solidFill>
                  <a:srgbClr val="3F3F3F"/>
                </a:solidFill>
                <a:latin typeface="Open Sans"/>
                <a:ea typeface="Open Sans"/>
                <a:cs typeface="Open Sans"/>
                <a:sym typeface="Open Sans"/>
              </a:rPr>
              <a:t> a </a:t>
            </a:r>
            <a:r>
              <a:rPr lang="en-US" sz="1600" dirty="0" err="1">
                <a:solidFill>
                  <a:srgbClr val="3F3F3F"/>
                </a:solidFill>
                <a:latin typeface="Open Sans"/>
                <a:ea typeface="Open Sans"/>
                <a:cs typeface="Open Sans"/>
                <a:sym typeface="Open Sans"/>
              </a:rPr>
              <a:t>los</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editores</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por</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sus</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nombres</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formales</a:t>
            </a:r>
            <a:r>
              <a:rPr lang="en-US" sz="1600" dirty="0">
                <a:solidFill>
                  <a:srgbClr val="3F3F3F"/>
                </a:solidFill>
                <a:latin typeface="Open Sans"/>
                <a:ea typeface="Open Sans"/>
                <a:cs typeface="Open Sans"/>
                <a:sym typeface="Open Sans"/>
              </a:rPr>
              <a:t> e </a:t>
            </a:r>
            <a:r>
              <a:rPr lang="en-US" sz="1600" dirty="0" err="1">
                <a:solidFill>
                  <a:srgbClr val="3F3F3F"/>
                </a:solidFill>
                <a:latin typeface="Open Sans"/>
                <a:ea typeface="Open Sans"/>
                <a:cs typeface="Open Sans"/>
                <a:sym typeface="Open Sans"/>
              </a:rPr>
              <a:t>incluir</a:t>
            </a:r>
            <a:r>
              <a:rPr lang="en-US" sz="1600" dirty="0">
                <a:solidFill>
                  <a:srgbClr val="3F3F3F"/>
                </a:solidFill>
                <a:latin typeface="Open Sans"/>
                <a:ea typeface="Open Sans"/>
                <a:cs typeface="Open Sans"/>
                <a:sym typeface="Open Sans"/>
              </a:rPr>
              <a:t> el </a:t>
            </a:r>
            <a:r>
              <a:rPr lang="en-US" sz="1600" dirty="0" err="1">
                <a:solidFill>
                  <a:srgbClr val="3F3F3F"/>
                </a:solidFill>
                <a:latin typeface="Open Sans"/>
                <a:ea typeface="Open Sans"/>
                <a:cs typeface="Open Sans"/>
                <a:sym typeface="Open Sans"/>
              </a:rPr>
              <a:t>nombre</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correcto</a:t>
            </a:r>
            <a:r>
              <a:rPr lang="en-US" sz="1600" dirty="0">
                <a:solidFill>
                  <a:srgbClr val="3F3F3F"/>
                </a:solidFill>
                <a:latin typeface="Open Sans"/>
                <a:ea typeface="Open Sans"/>
                <a:cs typeface="Open Sans"/>
                <a:sym typeface="Open Sans"/>
              </a:rPr>
              <a:t> de la </a:t>
            </a:r>
            <a:r>
              <a:rPr lang="en-US" sz="1600" dirty="0" err="1">
                <a:solidFill>
                  <a:srgbClr val="3F3F3F"/>
                </a:solidFill>
                <a:latin typeface="Open Sans"/>
                <a:ea typeface="Open Sans"/>
                <a:cs typeface="Open Sans"/>
                <a:sym typeface="Open Sans"/>
              </a:rPr>
              <a:t>revista</a:t>
            </a:r>
            <a:endParaRPr dirty="0"/>
          </a:p>
          <a:p>
            <a:pPr marL="914400" lvl="1" indent="-381000" algn="l" rtl="0">
              <a:lnSpc>
                <a:spcPct val="100000"/>
              </a:lnSpc>
              <a:spcBef>
                <a:spcPts val="1000"/>
              </a:spcBef>
              <a:spcAft>
                <a:spcPts val="0"/>
              </a:spcAft>
              <a:buClr>
                <a:schemeClr val="dk1"/>
              </a:buClr>
              <a:buSzPts val="2400"/>
              <a:buFont typeface="Courier New"/>
              <a:buChar char="o"/>
            </a:pPr>
            <a:r>
              <a:rPr lang="en-US" sz="1600" dirty="0" err="1">
                <a:solidFill>
                  <a:srgbClr val="3F3F3F"/>
                </a:solidFill>
                <a:latin typeface="Open Sans"/>
                <a:ea typeface="Open Sans"/>
                <a:cs typeface="Open Sans"/>
                <a:sym typeface="Open Sans"/>
              </a:rPr>
              <a:t>explicar</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porque</a:t>
            </a:r>
            <a:r>
              <a:rPr lang="en-US" sz="1600" dirty="0">
                <a:solidFill>
                  <a:srgbClr val="3F3F3F"/>
                </a:solidFill>
                <a:latin typeface="Open Sans"/>
                <a:ea typeface="Open Sans"/>
                <a:cs typeface="Open Sans"/>
                <a:sym typeface="Open Sans"/>
              </a:rPr>
              <a:t> el </a:t>
            </a:r>
            <a:r>
              <a:rPr lang="en-US" sz="1600" dirty="0" err="1">
                <a:solidFill>
                  <a:srgbClr val="3F3F3F"/>
                </a:solidFill>
                <a:latin typeface="Open Sans"/>
                <a:ea typeface="Open Sans"/>
                <a:cs typeface="Open Sans"/>
                <a:sym typeface="Open Sans"/>
              </a:rPr>
              <a:t>artículo</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es</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adecuado</a:t>
            </a:r>
            <a:r>
              <a:rPr lang="en-US" sz="1600" dirty="0">
                <a:solidFill>
                  <a:srgbClr val="3F3F3F"/>
                </a:solidFill>
                <a:latin typeface="Open Sans"/>
                <a:ea typeface="Open Sans"/>
                <a:cs typeface="Open Sans"/>
                <a:sym typeface="Open Sans"/>
              </a:rPr>
              <a:t> para la </a:t>
            </a:r>
            <a:r>
              <a:rPr lang="en-US" sz="1600" dirty="0" err="1">
                <a:solidFill>
                  <a:srgbClr val="3F3F3F"/>
                </a:solidFill>
                <a:latin typeface="Open Sans"/>
                <a:ea typeface="Open Sans"/>
                <a:cs typeface="Open Sans"/>
                <a:sym typeface="Open Sans"/>
              </a:rPr>
              <a:t>revista</a:t>
            </a:r>
            <a:r>
              <a:rPr lang="en-US" sz="1600" dirty="0">
                <a:solidFill>
                  <a:srgbClr val="3F3F3F"/>
                </a:solidFill>
                <a:latin typeface="Open Sans"/>
                <a:ea typeface="Open Sans"/>
                <a:cs typeface="Open Sans"/>
                <a:sym typeface="Open Sans"/>
              </a:rPr>
              <a:t> y </a:t>
            </a:r>
            <a:r>
              <a:rPr lang="en-US" sz="1600" dirty="0" err="1">
                <a:solidFill>
                  <a:srgbClr val="3F3F3F"/>
                </a:solidFill>
                <a:latin typeface="Open Sans"/>
                <a:ea typeface="Open Sans"/>
                <a:cs typeface="Open Sans"/>
                <a:sym typeface="Open Sans"/>
              </a:rPr>
              <a:t>cómo</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contribuirá</a:t>
            </a:r>
            <a:r>
              <a:rPr lang="en-US" sz="1600" dirty="0">
                <a:solidFill>
                  <a:srgbClr val="3F3F3F"/>
                </a:solidFill>
                <a:latin typeface="Open Sans"/>
                <a:ea typeface="Open Sans"/>
                <a:cs typeface="Open Sans"/>
                <a:sym typeface="Open Sans"/>
              </a:rPr>
              <a:t> a </a:t>
            </a:r>
            <a:r>
              <a:rPr lang="en-US" sz="1600" dirty="0" err="1">
                <a:solidFill>
                  <a:srgbClr val="3F3F3F"/>
                </a:solidFill>
                <a:latin typeface="Open Sans"/>
                <a:ea typeface="Open Sans"/>
                <a:cs typeface="Open Sans"/>
                <a:sym typeface="Open Sans"/>
              </a:rPr>
              <a:t>promover</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los</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objetivos</a:t>
            </a:r>
            <a:r>
              <a:rPr lang="en-US" sz="1600" dirty="0">
                <a:solidFill>
                  <a:srgbClr val="3F3F3F"/>
                </a:solidFill>
                <a:latin typeface="Open Sans"/>
                <a:ea typeface="Open Sans"/>
                <a:cs typeface="Open Sans"/>
                <a:sym typeface="Open Sans"/>
              </a:rPr>
              <a:t> y </a:t>
            </a:r>
            <a:r>
              <a:rPr lang="en-US" sz="1600" dirty="0" err="1">
                <a:solidFill>
                  <a:srgbClr val="3F3F3F"/>
                </a:solidFill>
                <a:latin typeface="Open Sans"/>
                <a:ea typeface="Open Sans"/>
                <a:cs typeface="Open Sans"/>
                <a:sym typeface="Open Sans"/>
              </a:rPr>
              <a:t>alcance</a:t>
            </a:r>
            <a:r>
              <a:rPr lang="en-US" sz="1600" dirty="0">
                <a:solidFill>
                  <a:srgbClr val="3F3F3F"/>
                </a:solidFill>
                <a:latin typeface="Open Sans"/>
                <a:ea typeface="Open Sans"/>
                <a:cs typeface="Open Sans"/>
                <a:sym typeface="Open Sans"/>
              </a:rPr>
              <a:t> de la </a:t>
            </a:r>
            <a:r>
              <a:rPr lang="en-US" sz="1600" dirty="0" err="1">
                <a:solidFill>
                  <a:srgbClr val="3F3F3F"/>
                </a:solidFill>
                <a:latin typeface="Open Sans"/>
                <a:ea typeface="Open Sans"/>
                <a:cs typeface="Open Sans"/>
                <a:sym typeface="Open Sans"/>
              </a:rPr>
              <a:t>revista</a:t>
            </a:r>
            <a:endParaRPr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De </a:t>
            </a:r>
            <a:r>
              <a:rPr lang="en-US" sz="2000" dirty="0" err="1">
                <a:solidFill>
                  <a:srgbClr val="3F3F3F"/>
                </a:solidFill>
                <a:latin typeface="Open Sans"/>
                <a:ea typeface="Open Sans"/>
                <a:cs typeface="Open Sans"/>
                <a:sym typeface="Open Sans"/>
              </a:rPr>
              <a:t>ser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apropiado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hacer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declaraciones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formales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sobre</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originalidad</a:t>
            </a:r>
            <a:r>
              <a:rPr lang="en-US" sz="2000" dirty="0">
                <a:solidFill>
                  <a:srgbClr val="3F3F3F"/>
                </a:solidFill>
                <a:latin typeface="Open Sans"/>
                <a:ea typeface="Open Sans"/>
                <a:cs typeface="Open Sans"/>
                <a:sym typeface="Open Sans"/>
              </a:rPr>
              <a:t> del </a:t>
            </a:r>
            <a:r>
              <a:rPr lang="en-US" sz="2000" dirty="0" err="1">
                <a:solidFill>
                  <a:srgbClr val="3F3F3F"/>
                </a:solidFill>
                <a:latin typeface="Open Sans"/>
                <a:ea typeface="Open Sans"/>
                <a:cs typeface="Open Sans"/>
                <a:sym typeface="Open Sans"/>
              </a:rPr>
              <a:t>artículo</a:t>
            </a:r>
            <a:r>
              <a:rPr lang="en-US" sz="2000" dirty="0">
                <a:solidFill>
                  <a:srgbClr val="3F3F3F"/>
                </a:solidFill>
                <a:latin typeface="Open Sans"/>
                <a:ea typeface="Open Sans"/>
                <a:cs typeface="Open Sans"/>
                <a:sym typeface="Open Sans"/>
              </a:rPr>
              <a:t> e </a:t>
            </a:r>
            <a:r>
              <a:rPr lang="en-US" sz="2000" dirty="0" err="1">
                <a:solidFill>
                  <a:srgbClr val="3F3F3F"/>
                </a:solidFill>
                <a:latin typeface="Open Sans"/>
                <a:ea typeface="Open Sans"/>
                <a:cs typeface="Open Sans"/>
                <a:sym typeface="Open Sans"/>
              </a:rPr>
              <a:t>indicar</a:t>
            </a:r>
            <a:r>
              <a:rPr lang="en-US" sz="2000" dirty="0">
                <a:solidFill>
                  <a:srgbClr val="3F3F3F"/>
                </a:solidFill>
                <a:latin typeface="Open Sans"/>
                <a:ea typeface="Open Sans"/>
                <a:cs typeface="Open Sans"/>
                <a:sym typeface="Open Sans"/>
              </a:rPr>
              <a:t> que </a:t>
            </a:r>
            <a:r>
              <a:rPr lang="en-US" sz="2000" dirty="0" err="1">
                <a:solidFill>
                  <a:srgbClr val="3F3F3F"/>
                </a:solidFill>
                <a:latin typeface="Open Sans"/>
                <a:ea typeface="Open Sans"/>
                <a:cs typeface="Open Sans"/>
                <a:sym typeface="Open Sans"/>
              </a:rPr>
              <a:t>todos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coautores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están</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acuerdo</a:t>
            </a:r>
            <a:r>
              <a:rPr lang="en-US" sz="2000" dirty="0">
                <a:solidFill>
                  <a:srgbClr val="3F3F3F"/>
                </a:solidFill>
                <a:latin typeface="Open Sans"/>
                <a:ea typeface="Open Sans"/>
                <a:cs typeface="Open Sans"/>
                <a:sym typeface="Open Sans"/>
              </a:rPr>
              <a:t> con el </a:t>
            </a:r>
            <a:r>
              <a:rPr lang="en-US" sz="2000" dirty="0" err="1">
                <a:solidFill>
                  <a:srgbClr val="3F3F3F"/>
                </a:solidFill>
                <a:latin typeface="Open Sans"/>
                <a:ea typeface="Open Sans"/>
                <a:cs typeface="Open Sans"/>
                <a:sym typeface="Open Sans"/>
              </a:rPr>
              <a:t>envío</a:t>
            </a:r>
            <a:r>
              <a:rPr lang="en-US" sz="2000" dirty="0">
                <a:solidFill>
                  <a:srgbClr val="3F3F3F"/>
                </a:solidFill>
                <a:latin typeface="Open Sans"/>
                <a:ea typeface="Open Sans"/>
                <a:cs typeface="Open Sans"/>
                <a:sym typeface="Open Sans"/>
              </a:rPr>
              <a:t>. Si </a:t>
            </a:r>
            <a:r>
              <a:rPr lang="en-US" sz="2000" dirty="0" err="1">
                <a:solidFill>
                  <a:srgbClr val="3F3F3F"/>
                </a:solidFill>
                <a:latin typeface="Open Sans"/>
                <a:ea typeface="Open Sans"/>
                <a:cs typeface="Open Sans"/>
                <a:sym typeface="Open Sans"/>
              </a:rPr>
              <a:t>corresponde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proporcionar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declaraciones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conflicto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intereses</a:t>
            </a:r>
            <a:r>
              <a:rPr lang="en-US" sz="2000" dirty="0">
                <a:solidFill>
                  <a:srgbClr val="3F3F3F"/>
                </a:solidFill>
                <a:latin typeface="Open Sans"/>
                <a:ea typeface="Open Sans"/>
                <a:cs typeface="Open Sans"/>
                <a:sym typeface="Open Sans"/>
              </a:rPr>
              <a:t> a </a:t>
            </a:r>
            <a:r>
              <a:rPr lang="en-US" sz="2000" dirty="0" err="1">
                <a:solidFill>
                  <a:srgbClr val="3F3F3F"/>
                </a:solidFill>
                <a:latin typeface="Open Sans"/>
                <a:ea typeface="Open Sans"/>
                <a:cs typeface="Open Sans"/>
                <a:sym typeface="Open Sans"/>
              </a:rPr>
              <a:t>nombre</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todo</a:t>
            </a:r>
            <a:r>
              <a:rPr lang="en-US" sz="2000" dirty="0">
                <a:solidFill>
                  <a:srgbClr val="3F3F3F"/>
                </a:solidFill>
                <a:latin typeface="Open Sans"/>
                <a:ea typeface="Open Sans"/>
                <a:cs typeface="Open Sans"/>
                <a:sym typeface="Open Sans"/>
              </a:rPr>
              <a:t> el </a:t>
            </a:r>
            <a:r>
              <a:rPr lang="en-US" sz="2000" dirty="0" err="1">
                <a:solidFill>
                  <a:srgbClr val="3F3F3F"/>
                </a:solidFill>
                <a:latin typeface="Open Sans"/>
                <a:ea typeface="Open Sans"/>
                <a:cs typeface="Open Sans"/>
                <a:sym typeface="Open Sans"/>
              </a:rPr>
              <a:t>equipo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investigación</a:t>
            </a:r>
            <a:r>
              <a:rPr lang="en-US" sz="2000" dirty="0">
                <a:solidFill>
                  <a:srgbClr val="3F3F3F"/>
                </a:solidFill>
                <a:latin typeface="Open Sans"/>
                <a:ea typeface="Open Sans"/>
                <a:cs typeface="Open Sans"/>
                <a:sym typeface="Open Sans"/>
              </a:rPr>
              <a:t> </a:t>
            </a:r>
            <a:r>
              <a:rPr lang="en-US" sz="1400" dirty="0">
                <a:solidFill>
                  <a:srgbClr val="3F3F3F"/>
                </a:solidFill>
                <a:latin typeface="Open Sans"/>
                <a:ea typeface="Open Sans"/>
                <a:cs typeface="Open Sans"/>
                <a:sym typeface="Open Sans"/>
              </a:rPr>
              <a:t>(IFIS, 2021a)</a:t>
            </a:r>
            <a:endParaRPr dirty="0"/>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Si le </a:t>
            </a:r>
            <a:r>
              <a:rPr lang="en-US" sz="2000" dirty="0" err="1">
                <a:solidFill>
                  <a:srgbClr val="3F3F3F"/>
                </a:solidFill>
                <a:latin typeface="Open Sans"/>
                <a:ea typeface="Open Sans"/>
                <a:cs typeface="Open Sans"/>
                <a:sym typeface="Open Sans"/>
              </a:rPr>
              <a:t>solicitan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sugerir</a:t>
            </a:r>
            <a:r>
              <a:rPr lang="en-US" sz="2000" dirty="0">
                <a:solidFill>
                  <a:srgbClr val="3F3F3F"/>
                </a:solidFill>
                <a:latin typeface="Open Sans"/>
                <a:ea typeface="Open Sans"/>
                <a:cs typeface="Open Sans"/>
                <a:sym typeface="Open Sans"/>
              </a:rPr>
              <a:t> un </a:t>
            </a:r>
            <a:r>
              <a:rPr lang="en-US" sz="2000" dirty="0" err="1">
                <a:solidFill>
                  <a:srgbClr val="3F3F3F"/>
                </a:solidFill>
                <a:latin typeface="Open Sans"/>
                <a:ea typeface="Open Sans"/>
                <a:cs typeface="Open Sans"/>
                <a:sym typeface="Open Sans"/>
              </a:rPr>
              <a:t>revisor</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su</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artículo</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así</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acelerar</a:t>
            </a:r>
            <a:r>
              <a:rPr lang="en-US" sz="2000" dirty="0">
                <a:solidFill>
                  <a:srgbClr val="3F3F3F"/>
                </a:solidFill>
                <a:latin typeface="Open Sans"/>
                <a:ea typeface="Open Sans"/>
                <a:cs typeface="Open Sans"/>
                <a:sym typeface="Open Sans"/>
              </a:rPr>
              <a:t> el </a:t>
            </a:r>
            <a:r>
              <a:rPr lang="en-US" sz="2000" dirty="0" err="1">
                <a:solidFill>
                  <a:srgbClr val="3F3F3F"/>
                </a:solidFill>
                <a:latin typeface="Open Sans"/>
                <a:ea typeface="Open Sans"/>
                <a:cs typeface="Open Sans"/>
                <a:sym typeface="Open Sans"/>
              </a:rPr>
              <a:t>proceso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revisión</a:t>
            </a:r>
            <a:r>
              <a:rPr lang="en-US" sz="2000" dirty="0">
                <a:solidFill>
                  <a:srgbClr val="3F3F3F"/>
                </a:solidFill>
                <a:latin typeface="Open Sans"/>
                <a:ea typeface="Open Sans"/>
                <a:cs typeface="Open Sans"/>
                <a:sym typeface="Open Sans"/>
              </a:rPr>
              <a:t>. Se </a:t>
            </a:r>
            <a:r>
              <a:rPr lang="en-US" sz="2000" dirty="0" err="1">
                <a:solidFill>
                  <a:srgbClr val="3F3F3F"/>
                </a:solidFill>
                <a:latin typeface="Open Sans"/>
                <a:ea typeface="Open Sans"/>
                <a:cs typeface="Open Sans"/>
                <a:sym typeface="Open Sans"/>
              </a:rPr>
              <a:t>beneficiará</a:t>
            </a:r>
            <a:r>
              <a:rPr lang="en-US" sz="2000" dirty="0">
                <a:solidFill>
                  <a:srgbClr val="3F3F3F"/>
                </a:solidFill>
                <a:latin typeface="Open Sans"/>
                <a:ea typeface="Open Sans"/>
                <a:cs typeface="Open Sans"/>
                <a:sym typeface="Open Sans"/>
              </a:rPr>
              <a:t> de la </a:t>
            </a:r>
            <a:r>
              <a:rPr lang="en-US" sz="2000" dirty="0" err="1">
                <a:solidFill>
                  <a:srgbClr val="3F3F3F"/>
                </a:solidFill>
                <a:latin typeface="Open Sans"/>
                <a:ea typeface="Open Sans"/>
                <a:cs typeface="Open Sans"/>
                <a:sym typeface="Open Sans"/>
              </a:rPr>
              <a:t>experiencia</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revisores</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afinar</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investigación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caso</a:t>
            </a:r>
            <a:r>
              <a:rPr lang="en-US" sz="2000" dirty="0">
                <a:solidFill>
                  <a:srgbClr val="3F3F3F"/>
                </a:solidFill>
                <a:latin typeface="Open Sans"/>
                <a:ea typeface="Open Sans"/>
                <a:cs typeface="Open Sans"/>
                <a:sym typeface="Open Sans"/>
              </a:rPr>
              <a:t> que el </a:t>
            </a:r>
            <a:r>
              <a:rPr lang="en-US" sz="2000" dirty="0" err="1">
                <a:solidFill>
                  <a:srgbClr val="3F3F3F"/>
                </a:solidFill>
                <a:latin typeface="Open Sans"/>
                <a:ea typeface="Open Sans"/>
                <a:cs typeface="Open Sans"/>
                <a:sym typeface="Open Sans"/>
              </a:rPr>
              <a:t>manuscrito</a:t>
            </a:r>
            <a:r>
              <a:rPr lang="en-US" sz="2000" dirty="0">
                <a:solidFill>
                  <a:srgbClr val="3F3F3F"/>
                </a:solidFill>
                <a:latin typeface="Open Sans"/>
                <a:ea typeface="Open Sans"/>
                <a:cs typeface="Open Sans"/>
                <a:sym typeface="Open Sans"/>
              </a:rPr>
              <a:t> sea </a:t>
            </a:r>
            <a:r>
              <a:rPr lang="en-US" sz="2000" dirty="0" err="1">
                <a:solidFill>
                  <a:srgbClr val="3F3F3F"/>
                </a:solidFill>
                <a:latin typeface="Open Sans"/>
                <a:ea typeface="Open Sans"/>
                <a:cs typeface="Open Sans"/>
                <a:sym typeface="Open Sans"/>
              </a:rPr>
              <a:t>aceptado</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revisión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Sugerir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colegas</a:t>
            </a:r>
            <a:r>
              <a:rPr lang="en-US" sz="2000" dirty="0">
                <a:solidFill>
                  <a:srgbClr val="3F3F3F"/>
                </a:solidFill>
                <a:latin typeface="Open Sans"/>
                <a:ea typeface="Open Sans"/>
                <a:cs typeface="Open Sans"/>
                <a:sym typeface="Open Sans"/>
              </a:rPr>
              <a:t> que </a:t>
            </a:r>
            <a:r>
              <a:rPr lang="en-US" sz="2000" dirty="0" err="1">
                <a:solidFill>
                  <a:srgbClr val="3F3F3F"/>
                </a:solidFill>
                <a:latin typeface="Open Sans"/>
                <a:ea typeface="Open Sans"/>
                <a:cs typeface="Open Sans"/>
                <a:sym typeface="Open Sans"/>
              </a:rPr>
              <a:t>hayan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publicado</a:t>
            </a:r>
            <a:r>
              <a:rPr lang="en-US" sz="2000" dirty="0">
                <a:solidFill>
                  <a:srgbClr val="3F3F3F"/>
                </a:solidFill>
                <a:latin typeface="Open Sans"/>
                <a:ea typeface="Open Sans"/>
                <a:cs typeface="Open Sans"/>
                <a:sym typeface="Open Sans"/>
              </a:rPr>
              <a:t> y/o </a:t>
            </a:r>
            <a:r>
              <a:rPr lang="en-US" sz="2000" dirty="0" err="1">
                <a:solidFill>
                  <a:srgbClr val="3F3F3F"/>
                </a:solidFill>
                <a:latin typeface="Open Sans"/>
                <a:ea typeface="Open Sans"/>
                <a:cs typeface="Open Sans"/>
                <a:sym typeface="Open Sans"/>
              </a:rPr>
              <a:t>presentado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conferencias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su</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área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temática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Considerar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sugerir</a:t>
            </a:r>
            <a:r>
              <a:rPr lang="en-US" sz="2000" dirty="0">
                <a:solidFill>
                  <a:srgbClr val="3F3F3F"/>
                </a:solidFill>
                <a:latin typeface="Open Sans"/>
                <a:ea typeface="Open Sans"/>
                <a:cs typeface="Open Sans"/>
                <a:sym typeface="Open Sans"/>
              </a:rPr>
              <a:t> a </a:t>
            </a:r>
            <a:r>
              <a:rPr lang="en-US" sz="2000" dirty="0" err="1">
                <a:solidFill>
                  <a:srgbClr val="3F3F3F"/>
                </a:solidFill>
                <a:latin typeface="Open Sans"/>
                <a:ea typeface="Open Sans"/>
                <a:cs typeface="Open Sans"/>
                <a:sym typeface="Open Sans"/>
              </a:rPr>
              <a:t>colegas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internacionales</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representar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puntos</a:t>
            </a:r>
            <a:r>
              <a:rPr lang="en-US" sz="2000" dirty="0">
                <a:solidFill>
                  <a:srgbClr val="3F3F3F"/>
                </a:solidFill>
                <a:latin typeface="Open Sans"/>
                <a:ea typeface="Open Sans"/>
                <a:cs typeface="Open Sans"/>
                <a:sym typeface="Open Sans"/>
              </a:rPr>
              <a:t> de vista de </a:t>
            </a:r>
            <a:r>
              <a:rPr lang="en-US" sz="2000" dirty="0" err="1">
                <a:solidFill>
                  <a:srgbClr val="3F3F3F"/>
                </a:solidFill>
                <a:latin typeface="Open Sans"/>
                <a:ea typeface="Open Sans"/>
                <a:cs typeface="Open Sans"/>
                <a:sym typeface="Open Sans"/>
              </a:rPr>
              <a:t>una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audiencia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internacional</a:t>
            </a:r>
            <a:r>
              <a:rPr lang="en-US" sz="2000" dirty="0">
                <a:solidFill>
                  <a:srgbClr val="3F3F3F"/>
                </a:solidFill>
                <a:latin typeface="Open Sans"/>
                <a:ea typeface="Open Sans"/>
                <a:cs typeface="Open Sans"/>
                <a:sym typeface="Open Sans"/>
              </a:rPr>
              <a:t>  </a:t>
            </a:r>
            <a:r>
              <a:rPr lang="en-US" sz="1400" dirty="0">
                <a:solidFill>
                  <a:srgbClr val="3F3F3F"/>
                </a:solidFill>
                <a:latin typeface="Open Sans"/>
                <a:ea typeface="Open Sans"/>
                <a:cs typeface="Open Sans"/>
                <a:sym typeface="Open Sans"/>
              </a:rPr>
              <a:t> (Tress Academic, 2019)</a:t>
            </a:r>
            <a:endParaRPr dirty="0"/>
          </a:p>
          <a:p>
            <a:pPr marL="914400" lvl="1" indent="-228600" algn="l" rtl="0">
              <a:lnSpc>
                <a:spcPct val="150000"/>
              </a:lnSpc>
              <a:spcBef>
                <a:spcPts val="1000"/>
              </a:spcBef>
              <a:spcAft>
                <a:spcPts val="0"/>
              </a:spcAft>
              <a:buClr>
                <a:schemeClr val="dk1"/>
              </a:buClr>
              <a:buSzPts val="2400"/>
              <a:buNone/>
            </a:pPr>
            <a:endParaRPr sz="16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39345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Revisión técnica</a:t>
            </a:r>
            <a:endParaRPr>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393450" y="1570166"/>
            <a:ext cx="11198782" cy="489921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La revisión inicial se realiza por el personal editorial de la revista, verificarán si el manuscrito enviado:</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se ajusta a los objetivos y alcance de la revista</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está escrito en un lenguaje claro y comprensible</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contiene signos de plagio o infracción a la ética de la publicación</a:t>
            </a:r>
            <a:endParaRPr>
              <a:solidFill>
                <a:srgbClr val="3F3F3F"/>
              </a:solidFill>
              <a:latin typeface="Open Sans"/>
              <a:ea typeface="Open Sans"/>
              <a:cs typeface="Open Sans"/>
              <a:sym typeface="Open Sans"/>
            </a:endParaRPr>
          </a:p>
          <a:p>
            <a:pPr marL="1371600" lvl="2" indent="-342900" algn="l" rtl="0">
              <a:lnSpc>
                <a:spcPct val="100000"/>
              </a:lnSpc>
              <a:spcBef>
                <a:spcPts val="2100"/>
              </a:spcBef>
              <a:spcAft>
                <a:spcPts val="0"/>
              </a:spcAft>
              <a:buClr>
                <a:schemeClr val="dk1"/>
              </a:buClr>
              <a:buSzPts val="1800"/>
              <a:buChar char="■"/>
            </a:pPr>
            <a:r>
              <a:rPr lang="en-US" sz="1600">
                <a:solidFill>
                  <a:srgbClr val="3F3F3F"/>
                </a:solidFill>
                <a:latin typeface="Open Sans"/>
                <a:ea typeface="Open Sans"/>
                <a:cs typeface="Open Sans"/>
                <a:sym typeface="Open Sans"/>
              </a:rPr>
              <a:t>Por lo general, un manuscrito enviado será examinado por un verificador de similitudes, como los servicios de  </a:t>
            </a:r>
            <a:r>
              <a:rPr lang="en-US" sz="1600" u="sng">
                <a:solidFill>
                  <a:schemeClr val="hlink"/>
                </a:solidFill>
                <a:latin typeface="Open Sans"/>
                <a:ea typeface="Open Sans"/>
                <a:cs typeface="Open Sans"/>
                <a:sym typeface="Open Sans"/>
                <a:hlinkClick r:id="rId3"/>
              </a:rPr>
              <a:t>iThenticate</a:t>
            </a:r>
            <a:r>
              <a:rPr lang="en-US" sz="1600">
                <a:latin typeface="Open Sans"/>
                <a:ea typeface="Open Sans"/>
                <a:cs typeface="Open Sans"/>
                <a:sym typeface="Open Sans"/>
              </a:rPr>
              <a:t> o </a:t>
            </a:r>
            <a:r>
              <a:rPr lang="en-US" sz="1600" u="sng">
                <a:solidFill>
                  <a:schemeClr val="hlink"/>
                </a:solidFill>
                <a:latin typeface="Open Sans"/>
                <a:ea typeface="Open Sans"/>
                <a:cs typeface="Open Sans"/>
                <a:sym typeface="Open Sans"/>
                <a:hlinkClick r:id="rId4"/>
              </a:rPr>
              <a:t>Crossref Similarity Check</a:t>
            </a:r>
            <a:r>
              <a:rPr lang="en-US" sz="1600">
                <a:solidFill>
                  <a:srgbClr val="3F3F3F"/>
                </a:solidFill>
                <a:latin typeface="Open Sans"/>
                <a:ea typeface="Open Sans"/>
                <a:cs typeface="Open Sans"/>
                <a:sym typeface="Open Sans"/>
              </a:rPr>
              <a:t>.  Si el manuscrito es marcado por el verificador, se examinará a fondo de acuerdo con la política y procedimientos de la revista</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Aproximadamente el 35% de los manuscritos son rechazados en esta etapa: rechazo desde el escritorio. Por lo tanto, es sumamente importante preparar su manuscrito de acuerdo a las Instrucciones para los autores de la revista destinataria y los puntos establecidos en la presentación “Escribir para investigar”.</a:t>
            </a:r>
            <a:endParaRPr>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1400">
                <a:solidFill>
                  <a:srgbClr val="262626"/>
                </a:solidFill>
                <a:latin typeface="Open Sans"/>
                <a:ea typeface="Open Sans"/>
                <a:cs typeface="Open Sans"/>
                <a:sym typeface="Open Sans"/>
              </a:rPr>
              <a:t>(Researcher Academy, 2018a</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384735" y="298802"/>
            <a:ext cx="8450655"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Revisión por pares</a:t>
            </a:r>
            <a:endParaRPr>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164850" y="1379702"/>
            <a:ext cx="10053570" cy="4807774"/>
          </a:xfrm>
          <a:prstGeom prst="rect">
            <a:avLst/>
          </a:prstGeom>
          <a:noFill/>
          <a:ln>
            <a:noFill/>
          </a:ln>
        </p:spPr>
        <p:txBody>
          <a:bodyPr spcFirstLastPara="1" wrap="square" lIns="91425" tIns="45700" rIns="91425" bIns="45700" anchor="t" anchorCtr="0">
            <a:noAutofit/>
          </a:bodyPr>
          <a:lstStyle/>
          <a:p>
            <a:pPr marL="228600" lvl="0" indent="0" algn="l" rtl="0">
              <a:lnSpc>
                <a:spcPct val="150000"/>
              </a:lnSpc>
              <a:spcBef>
                <a:spcPts val="1000"/>
              </a:spcBef>
              <a:spcAft>
                <a:spcPts val="0"/>
              </a:spcAft>
              <a:buClr>
                <a:schemeClr val="dk1"/>
              </a:buClr>
              <a:buSzPts val="2400"/>
              <a:buNone/>
            </a:pPr>
            <a:endParaRPr sz="1100" i="1"/>
          </a:p>
          <a:p>
            <a:pPr marL="228600" lvl="0" indent="0" algn="l" rtl="0">
              <a:lnSpc>
                <a:spcPct val="150000"/>
              </a:lnSpc>
              <a:spcBef>
                <a:spcPts val="1000"/>
              </a:spcBef>
              <a:spcAft>
                <a:spcPts val="0"/>
              </a:spcAft>
              <a:buClr>
                <a:schemeClr val="dk1"/>
              </a:buClr>
              <a:buSzPts val="2400"/>
              <a:buNone/>
            </a:pPr>
            <a:endParaRPr sz="1100" i="1"/>
          </a:p>
          <a:p>
            <a:pPr marL="228600" lvl="0" indent="0" algn="l" rtl="0">
              <a:lnSpc>
                <a:spcPct val="150000"/>
              </a:lnSpc>
              <a:spcBef>
                <a:spcPts val="1000"/>
              </a:spcBef>
              <a:spcAft>
                <a:spcPts val="0"/>
              </a:spcAft>
              <a:buClr>
                <a:schemeClr val="dk1"/>
              </a:buClr>
              <a:buSzPts val="2400"/>
              <a:buNone/>
            </a:pPr>
            <a:endParaRPr sz="1100" i="1"/>
          </a:p>
          <a:p>
            <a:pPr marL="571500" lvl="0" indent="-190500" algn="l" rtl="0">
              <a:lnSpc>
                <a:spcPct val="15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sp>
        <p:nvSpPr>
          <p:cNvPr id="126" name="Google Shape;126;p4"/>
          <p:cNvSpPr txBox="1"/>
          <p:nvPr/>
        </p:nvSpPr>
        <p:spPr>
          <a:xfrm>
            <a:off x="1" y="1556894"/>
            <a:ext cx="12192000" cy="5301106"/>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1000"/>
              </a:spcBef>
              <a:spcAft>
                <a:spcPts val="0"/>
              </a:spcAft>
              <a:buClr>
                <a:schemeClr val="dk1"/>
              </a:buClr>
              <a:buSzPts val="2400"/>
              <a:buFont typeface="Arial"/>
              <a:buChar char="●"/>
            </a:pPr>
            <a:r>
              <a:rPr lang="en-US" sz="1900" b="0" i="0" u="none" strike="noStrike" cap="none">
                <a:solidFill>
                  <a:srgbClr val="3F3F3F"/>
                </a:solidFill>
                <a:latin typeface="Open Sans"/>
                <a:ea typeface="Open Sans"/>
                <a:cs typeface="Open Sans"/>
                <a:sym typeface="Open Sans"/>
              </a:rPr>
              <a:t>Determinar la calidad, validez, significado y originalidad de la investigación. Los revisores pueden sugerir mejoras en la redacción y la investigación. </a:t>
            </a:r>
            <a:r>
              <a:rPr lang="en-US" sz="1500" b="0" i="1" u="none" strike="noStrike" cap="none">
                <a:solidFill>
                  <a:srgbClr val="3F3F3F"/>
                </a:solidFill>
                <a:latin typeface="Open Sans"/>
                <a:ea typeface="Open Sans"/>
                <a:cs typeface="Open Sans"/>
                <a:sym typeface="Open Sans"/>
              </a:rPr>
              <a:t>(Researcher Academy, 2018b)</a:t>
            </a:r>
            <a:endParaRPr sz="1300"/>
          </a:p>
          <a:p>
            <a:pPr marL="457200" marR="0" lvl="0" indent="-374650" algn="l" rtl="0">
              <a:lnSpc>
                <a:spcPct val="100000"/>
              </a:lnSpc>
              <a:spcBef>
                <a:spcPts val="1000"/>
              </a:spcBef>
              <a:spcAft>
                <a:spcPts val="0"/>
              </a:spcAft>
              <a:buClr>
                <a:schemeClr val="dk1"/>
              </a:buClr>
              <a:buSzPts val="2300"/>
              <a:buFont typeface="Arial"/>
              <a:buChar char="●"/>
            </a:pPr>
            <a:r>
              <a:rPr lang="en-US" sz="1900" b="0" i="0" u="none" strike="noStrike" cap="none">
                <a:solidFill>
                  <a:srgbClr val="3F3F3F"/>
                </a:solidFill>
                <a:latin typeface="Open Sans"/>
                <a:ea typeface="Open Sans"/>
                <a:cs typeface="Open Sans"/>
                <a:sym typeface="Open Sans"/>
              </a:rPr>
              <a:t>El proceso de revisión de una revista debe estar disponible públicamente. De lo contrario, podría ser indicador de una revista depredadora.</a:t>
            </a:r>
            <a:endParaRPr sz="1300" b="0" i="0" u="none" strike="noStrike" cap="none">
              <a:solidFill>
                <a:srgbClr val="000000"/>
              </a:solidFill>
              <a:latin typeface="Arial"/>
              <a:ea typeface="Arial"/>
              <a:cs typeface="Arial"/>
              <a:sym typeface="Arial"/>
            </a:endParaRPr>
          </a:p>
          <a:p>
            <a:pPr marL="457200" marR="0" lvl="0" indent="-374650" algn="l" rtl="0">
              <a:lnSpc>
                <a:spcPct val="100000"/>
              </a:lnSpc>
              <a:spcBef>
                <a:spcPts val="1000"/>
              </a:spcBef>
              <a:spcAft>
                <a:spcPts val="0"/>
              </a:spcAft>
              <a:buClr>
                <a:schemeClr val="dk1"/>
              </a:buClr>
              <a:buSzPts val="2300"/>
              <a:buFont typeface="Arial"/>
              <a:buChar char="●"/>
            </a:pPr>
            <a:r>
              <a:rPr lang="en-US" sz="1900" b="0" i="0" u="none" strike="noStrike" cap="none">
                <a:solidFill>
                  <a:srgbClr val="3F3F3F"/>
                </a:solidFill>
                <a:latin typeface="Open Sans"/>
                <a:ea typeface="Open Sans"/>
                <a:cs typeface="Open Sans"/>
                <a:sym typeface="Open Sans"/>
              </a:rPr>
              <a:t>Debe adherirse a las </a:t>
            </a:r>
            <a:r>
              <a:rPr lang="en-US" sz="1900" b="0" i="0" u="sng" strike="noStrike" cap="none">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Directrices para revisores del Comité de Ética de Publicaciones (COPE) </a:t>
            </a:r>
            <a:r>
              <a:rPr lang="en-US" sz="1900" b="0" i="0" u="none" strike="noStrike" cap="none">
                <a:solidFill>
                  <a:srgbClr val="3F3F3F"/>
                </a:solidFill>
                <a:latin typeface="Open Sans"/>
                <a:ea typeface="Open Sans"/>
                <a:cs typeface="Open Sans"/>
                <a:sym typeface="Open Sans"/>
              </a:rPr>
              <a:t>[en inglés], una de las autoridades más importantes en ética de publicaciones.</a:t>
            </a:r>
            <a:endParaRPr sz="1500" b="0" i="1" u="none" strike="noStrike" cap="none">
              <a:solidFill>
                <a:srgbClr val="3F3F3F"/>
              </a:solidFill>
              <a:latin typeface="Open Sans"/>
              <a:ea typeface="Open Sans"/>
              <a:cs typeface="Open Sans"/>
              <a:sym typeface="Open Sans"/>
            </a:endParaRPr>
          </a:p>
          <a:p>
            <a:pPr marL="457200" marR="0" lvl="0" indent="-374650" algn="l" rtl="0">
              <a:lnSpc>
                <a:spcPct val="100000"/>
              </a:lnSpc>
              <a:spcBef>
                <a:spcPts val="1000"/>
              </a:spcBef>
              <a:spcAft>
                <a:spcPts val="0"/>
              </a:spcAft>
              <a:buClr>
                <a:schemeClr val="dk1"/>
              </a:buClr>
              <a:buSzPts val="2300"/>
              <a:buFont typeface="Arial"/>
              <a:buChar char="●"/>
            </a:pPr>
            <a:r>
              <a:rPr lang="en-US" sz="1900" b="0" i="0" u="none" strike="noStrike" cap="none">
                <a:solidFill>
                  <a:srgbClr val="262626"/>
                </a:solidFill>
                <a:latin typeface="Open Sans"/>
                <a:ea typeface="Open Sans"/>
                <a:cs typeface="Open Sans"/>
                <a:sym typeface="Open Sans"/>
              </a:rPr>
              <a:t>Comprender el tipo de revisión utilizada por la revista destinataria para saber qué esperar.</a:t>
            </a:r>
            <a:endParaRPr sz="1300" b="0" i="0" u="none" strike="noStrike" cap="none">
              <a:solidFill>
                <a:srgbClr val="000000"/>
              </a:solidFill>
              <a:latin typeface="Arial"/>
              <a:ea typeface="Arial"/>
              <a:cs typeface="Arial"/>
              <a:sym typeface="Arial"/>
            </a:endParaRPr>
          </a:p>
          <a:p>
            <a:pPr marL="76200" marR="0" lvl="0" indent="0" algn="l" rtl="0">
              <a:lnSpc>
                <a:spcPct val="100000"/>
              </a:lnSpc>
              <a:spcBef>
                <a:spcPts val="1000"/>
              </a:spcBef>
              <a:spcAft>
                <a:spcPts val="0"/>
              </a:spcAft>
              <a:buClr>
                <a:schemeClr val="dk1"/>
              </a:buClr>
              <a:buSzPts val="2400"/>
              <a:buFont typeface="Arial"/>
              <a:buNone/>
            </a:pPr>
            <a:r>
              <a:rPr lang="en-US" sz="1900" b="0" i="0" u="none" strike="noStrike" cap="none">
                <a:solidFill>
                  <a:srgbClr val="262626"/>
                </a:solidFill>
                <a:latin typeface="Open Sans"/>
                <a:ea typeface="Open Sans"/>
                <a:cs typeface="Open Sans"/>
                <a:sym typeface="Open Sans"/>
              </a:rPr>
              <a:t>      </a:t>
            </a:r>
            <a:r>
              <a:rPr lang="en-US" sz="1500" b="0" i="0" u="none" strike="noStrike" cap="none">
                <a:solidFill>
                  <a:srgbClr val="262626"/>
                </a:solidFill>
                <a:latin typeface="Open Sans"/>
                <a:ea typeface="Open Sans"/>
                <a:cs typeface="Open Sans"/>
                <a:sym typeface="Open Sans"/>
              </a:rPr>
              <a:t>Tipo de revisiones por pares:</a:t>
            </a:r>
            <a:endParaRPr sz="1300" b="0" i="0" u="none" strike="noStrike" cap="none">
              <a:solidFill>
                <a:srgbClr val="000000"/>
              </a:solidFill>
              <a:latin typeface="Arial"/>
              <a:ea typeface="Arial"/>
              <a:cs typeface="Arial"/>
              <a:sym typeface="Arial"/>
            </a:endParaRPr>
          </a:p>
          <a:p>
            <a:pPr marL="914400" marR="0" lvl="1" indent="-349250" algn="l" rtl="0">
              <a:lnSpc>
                <a:spcPct val="100000"/>
              </a:lnSpc>
              <a:spcBef>
                <a:spcPts val="2100"/>
              </a:spcBef>
              <a:spcAft>
                <a:spcPts val="0"/>
              </a:spcAft>
              <a:buClr>
                <a:schemeClr val="dk1"/>
              </a:buClr>
              <a:buSzPts val="1900"/>
              <a:buFont typeface="Arial"/>
              <a:buChar char="○"/>
            </a:pPr>
            <a:r>
              <a:rPr lang="en-US" sz="1500" b="0" i="0" u="none" strike="noStrike" cap="none">
                <a:solidFill>
                  <a:srgbClr val="3F3F3F"/>
                </a:solidFill>
                <a:latin typeface="Open Sans"/>
                <a:ea typeface="Open Sans"/>
                <a:cs typeface="Open Sans"/>
                <a:sym typeface="Open Sans"/>
              </a:rPr>
              <a:t>Ciego simple: el autor no conoce los nombres de los revisores. Es la forma más común de revisión por pares.</a:t>
            </a:r>
            <a:endParaRPr sz="1300" b="0" i="0" u="none" strike="noStrike" cap="none">
              <a:solidFill>
                <a:srgbClr val="000000"/>
              </a:solidFill>
              <a:latin typeface="Arial"/>
              <a:ea typeface="Arial"/>
              <a:cs typeface="Arial"/>
              <a:sym typeface="Arial"/>
            </a:endParaRPr>
          </a:p>
          <a:p>
            <a:pPr marL="914400" marR="0" lvl="1" indent="-349250" algn="l" rtl="0">
              <a:lnSpc>
                <a:spcPct val="100000"/>
              </a:lnSpc>
              <a:spcBef>
                <a:spcPts val="2100"/>
              </a:spcBef>
              <a:spcAft>
                <a:spcPts val="0"/>
              </a:spcAft>
              <a:buClr>
                <a:schemeClr val="dk1"/>
              </a:buClr>
              <a:buSzPts val="1900"/>
              <a:buFont typeface="Arial"/>
              <a:buChar char="○"/>
            </a:pPr>
            <a:r>
              <a:rPr lang="en-US" sz="1500" b="0" i="0" u="none" strike="noStrike" cap="none">
                <a:solidFill>
                  <a:srgbClr val="3F3F3F"/>
                </a:solidFill>
                <a:latin typeface="Open Sans"/>
                <a:ea typeface="Open Sans"/>
                <a:cs typeface="Open Sans"/>
                <a:sym typeface="Open Sans"/>
              </a:rPr>
              <a:t>Doble ciego: toda la información del autor se elimina del artículo, ni los revisores, ni los autores pueden ser identificados.  </a:t>
            </a:r>
            <a:endParaRPr sz="1300" b="0" i="0" u="none" strike="noStrike" cap="none">
              <a:solidFill>
                <a:srgbClr val="000000"/>
              </a:solidFill>
              <a:latin typeface="Arial"/>
              <a:ea typeface="Arial"/>
              <a:cs typeface="Arial"/>
              <a:sym typeface="Arial"/>
            </a:endParaRPr>
          </a:p>
          <a:p>
            <a:pPr marL="914400" marR="0" lvl="1" indent="-355600" algn="l" rtl="0">
              <a:lnSpc>
                <a:spcPct val="100000"/>
              </a:lnSpc>
              <a:spcBef>
                <a:spcPts val="2100"/>
              </a:spcBef>
              <a:spcAft>
                <a:spcPts val="0"/>
              </a:spcAft>
              <a:buClr>
                <a:schemeClr val="dk1"/>
              </a:buClr>
              <a:buSzPts val="2000"/>
              <a:buFont typeface="Arial"/>
              <a:buChar char="○"/>
            </a:pPr>
            <a:r>
              <a:rPr lang="en-US" sz="1500" b="0" i="0" u="none" strike="noStrike" cap="none">
                <a:solidFill>
                  <a:srgbClr val="3F3F3F"/>
                </a:solidFill>
                <a:latin typeface="Open Sans"/>
                <a:ea typeface="Open Sans"/>
                <a:cs typeface="Open Sans"/>
                <a:sym typeface="Open Sans"/>
              </a:rPr>
              <a:t>Revisión abierta: con múltiples niveles de transparencia (Ross-Hellauer, 2017) </a:t>
            </a:r>
            <a:r>
              <a:rPr lang="en-US" sz="1500" b="0" i="0" u="sng" strike="noStrike" cap="none">
                <a:solidFill>
                  <a:schemeClr val="dk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https://doi.org/10.12688/f1000research.11369.2</a:t>
            </a:r>
            <a:r>
              <a:rPr lang="en-US" sz="1300" b="0" i="1" u="none" strike="noStrike" cap="none">
                <a:solidFill>
                  <a:srgbClr val="3F3F3F"/>
                </a:solidFill>
                <a:latin typeface="Open Sans"/>
                <a:ea typeface="Open Sans"/>
                <a:cs typeface="Open Sans"/>
                <a:sym typeface="Open Sans"/>
              </a:rPr>
              <a:t>     (IFIS, 2021b)</a:t>
            </a:r>
            <a:endParaRPr sz="13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Revisión por pares </a:t>
            </a:r>
            <a:r>
              <a:rPr lang="en-US" sz="32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sp>
        <p:nvSpPr>
          <p:cNvPr id="133" name="Google Shape;133;p41"/>
          <p:cNvSpPr txBox="1">
            <a:spLocks noGrp="1"/>
          </p:cNvSpPr>
          <p:nvPr>
            <p:ph type="body" idx="1"/>
          </p:nvPr>
        </p:nvSpPr>
        <p:spPr>
          <a:xfrm>
            <a:off x="280224" y="1758693"/>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Los editores de revistas invitan a los revisores de un manuscrito enviado y recopilan sus comentarios. Los editores pueden pedir a un autor que sugiera posibles revisores para el artículo enviado.</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Los revisores son generalmente investigadores de la misma área temática discutida en el manuscrito.</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Puede tomar algunas rondas de invitación para reunir suficientes revisores</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Si una plataforma de revisión basada en la web está disponible para la revista, puede verificar el estado del envío y comunicarse con el personal de la revista de ser necesario.</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La revista puede hacer pública la duración estimada del proceso de revisión.</a:t>
            </a:r>
            <a:endParaRPr>
              <a:solidFill>
                <a:srgbClr val="3F3F3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2669</Words>
  <Application>Microsoft Office PowerPoint</Application>
  <PresentationFormat>Widescreen</PresentationFormat>
  <Paragraphs>179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Courier New</vt:lpstr>
      <vt:lpstr>Calibri</vt:lpstr>
      <vt:lpstr>Open Sans</vt:lpstr>
      <vt:lpstr>Gill Sans</vt:lpstr>
      <vt:lpstr>Trebuchet MS</vt:lpstr>
      <vt:lpstr>Simple Light</vt:lpstr>
      <vt:lpstr> Diseminación de resultados de investigación</vt:lpstr>
      <vt:lpstr>Contenido</vt:lpstr>
      <vt:lpstr>Objetivos de aprendizaje</vt:lpstr>
      <vt:lpstr>Introducción</vt:lpstr>
      <vt:lpstr>Presentación de original y revisión por pares</vt:lpstr>
      <vt:lpstr>Presentación del manuscrito original</vt:lpstr>
      <vt:lpstr>Revisión técnica</vt:lpstr>
      <vt:lpstr>Revisión por pares</vt:lpstr>
      <vt:lpstr>Revisión por pares (continuación)</vt:lpstr>
      <vt:lpstr>Revisión por pares (continuación 2)</vt:lpstr>
      <vt:lpstr>Respuesta y revisiones</vt:lpstr>
      <vt:lpstr>Rechazo</vt:lpstr>
      <vt:lpstr>Aceptación</vt:lpstr>
      <vt:lpstr>Promoción</vt:lpstr>
      <vt:lpstr>Supervisar el impacto</vt:lpstr>
      <vt:lpstr>Recursos para estudios adicionales - de los asociados de Research4Life</vt:lpstr>
      <vt:lpstr>Recursos para estudios adicionales - Web Bibliografía en Area de Autores</vt:lpstr>
      <vt:lpstr>Síntesis</vt:lpstr>
      <vt:lpstr>References and useful resources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Diseminación de resultados de investigación</dc:title>
  <dc:creator>Marcia Mabhula</dc:creator>
  <cp:lastModifiedBy>Marcia Mabhula</cp:lastModifiedBy>
  <cp:revision>5</cp:revision>
  <dcterms:created xsi:type="dcterms:W3CDTF">2020-02-14T15:04:15Z</dcterms:created>
  <dcterms:modified xsi:type="dcterms:W3CDTF">2023-03-30T11:07:40Z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