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m439AqIOzmZ0NPlnA48Fl5Xo5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5DCBCE-4754-4D3D-A918-5328C4654F29}">
  <a:tblStyle styleId="{195DCBCE-4754-4D3D-A918-5328C4654F29}"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19050" cap="flat" cmpd="sng">
              <a:solidFill>
                <a:srgbClr val="FFFFFF"/>
              </a:solidFill>
              <a:prstDash val="solid"/>
              <a:round/>
              <a:headEnd type="none" w="sm" len="sm"/>
              <a:tailEnd type="none" w="sm" len="sm"/>
            </a:ln>
          </a:insideH>
          <a:insideV>
            <a:ln w="19050" cap="flat" cmpd="sng">
              <a:solidFill>
                <a:srgbClr val="FFFFFF"/>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9038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40" name="Google Shape;24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47" name="Google Shape;24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t>Tener en cuenta que aplicar demasiados filtros puede recuperar cero resultados.</a:t>
            </a:r>
            <a:endParaRPr/>
          </a:p>
          <a:p>
            <a:pPr marL="171450" lvl="0" indent="-171450" algn="l" rtl="0">
              <a:lnSpc>
                <a:spcPct val="100000"/>
              </a:lnSpc>
              <a:spcBef>
                <a:spcPts val="0"/>
              </a:spcBef>
              <a:spcAft>
                <a:spcPts val="0"/>
              </a:spcAft>
              <a:buSzPts val="1400"/>
              <a:buChar char="•"/>
            </a:pPr>
            <a:r>
              <a:rPr lang="en-US"/>
              <a:t>Antes de iniciar una nueva búsqueda, hacer clic en el botón de Borrar para eliminar todos los filtros aplicados anteriormente.</a:t>
            </a:r>
            <a:endParaRPr/>
          </a:p>
        </p:txBody>
      </p:sp>
      <p:sp>
        <p:nvSpPr>
          <p:cNvPr id="257" name="Google Shape;25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5" name="Google Shape;26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4" name="Google Shape;27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81" name="Google Shape;28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c071fbe9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1c071fbe9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c071fbe956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1c071fbe95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3" name="Google Shape;193;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9" name="Google Shape;1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3" name="Google Shape;213;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Consulte la siguiente diapositiva para ver los resultados de la búsqueda.</a:t>
            </a:r>
            <a:endParaRPr/>
          </a:p>
        </p:txBody>
      </p:sp>
      <p:sp>
        <p:nvSpPr>
          <p:cNvPr id="225" name="Google Shape;225;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2" name="Google Shape;23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lo.org/dyn/normlex/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Justicia global</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Arial"/>
              <a:buNone/>
            </a:pPr>
            <a:r>
              <a:rPr lang="en-US" sz="3500" b="1">
                <a:solidFill>
                  <a:srgbClr val="004890"/>
                </a:solidFill>
                <a:latin typeface="Open Sans"/>
                <a:ea typeface="Open Sans"/>
                <a:cs typeface="Open Sans"/>
                <a:sym typeface="Open Sans"/>
              </a:rPr>
              <a:t>Recursos específicos adicionales</a:t>
            </a:r>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colecciones</a:t>
            </a:r>
            <a:r>
              <a:rPr lang="en-US" sz="1800" b="1" i="0" u="none" strike="noStrike" cap="none"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Acceso a leyes/legislación</a:t>
            </a:r>
            <a:endParaRPr sz="3200">
              <a:solidFill>
                <a:srgbClr val="586F7C"/>
              </a:solidFill>
              <a:latin typeface="Open Sans"/>
              <a:ea typeface="Open Sans"/>
              <a:cs typeface="Open Sans"/>
              <a:sym typeface="Open Sans"/>
            </a:endParaRPr>
          </a:p>
        </p:txBody>
      </p:sp>
      <p:sp>
        <p:nvSpPr>
          <p:cNvPr id="243" name="Google Shape;243;p34"/>
          <p:cNvSpPr txBox="1">
            <a:spLocks noGrp="1"/>
          </p:cNvSpPr>
          <p:nvPr>
            <p:ph type="body" idx="1"/>
          </p:nvPr>
        </p:nvSpPr>
        <p:spPr>
          <a:xfrm>
            <a:off x="368968" y="1941095"/>
            <a:ext cx="11405937" cy="431532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sz="2000">
                <a:solidFill>
                  <a:srgbClr val="3F3F3F"/>
                </a:solidFill>
                <a:latin typeface="Open Sans"/>
                <a:ea typeface="Open Sans"/>
                <a:cs typeface="Open Sans"/>
                <a:sym typeface="Open Sans"/>
              </a:rPr>
              <a:t>Para visualizar una ley o parte de la legislación específica, hacer clic en el </a:t>
            </a:r>
            <a:r>
              <a:rPr lang="en-US" sz="2000" b="1">
                <a:solidFill>
                  <a:srgbClr val="3F3F3F"/>
                </a:solidFill>
                <a:latin typeface="Open Sans"/>
                <a:ea typeface="Open Sans"/>
                <a:cs typeface="Open Sans"/>
                <a:sym typeface="Open Sans"/>
              </a:rPr>
              <a:t>número</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al lado del tema</a:t>
            </a:r>
            <a:r>
              <a:rPr lang="en-US" sz="2000">
                <a:solidFill>
                  <a:srgbClr val="3F3F3F"/>
                </a:solidFill>
                <a:latin typeface="Open Sans"/>
                <a:ea typeface="Open Sans"/>
                <a:cs typeface="Open Sans"/>
                <a:sym typeface="Open Sans"/>
              </a:rPr>
              <a:t>; esta acción mostrará todas las leyes/legislación bajo ese tema.</a:t>
            </a:r>
            <a:endParaRPr sz="2000">
              <a:solidFill>
                <a:srgbClr val="3F3F3F"/>
              </a:solidFill>
              <a:latin typeface="Open Sans"/>
              <a:ea typeface="Open Sans"/>
              <a:cs typeface="Open Sans"/>
              <a:sym typeface="Open Sans"/>
            </a:endParaRPr>
          </a:p>
          <a:p>
            <a:pPr marL="0" lvl="0" indent="0" algn="just" rtl="0">
              <a:lnSpc>
                <a:spcPct val="100000"/>
              </a:lnSpc>
              <a:spcBef>
                <a:spcPts val="1000"/>
              </a:spcBef>
              <a:spcAft>
                <a:spcPts val="0"/>
              </a:spcAft>
              <a:buSzPts val="2400"/>
              <a:buNone/>
            </a:pPr>
            <a:endParaRPr sz="2000">
              <a:solidFill>
                <a:srgbClr val="3F3F3F"/>
              </a:solidFill>
              <a:latin typeface="Open Sans"/>
              <a:ea typeface="Open Sans"/>
              <a:cs typeface="Open Sans"/>
              <a:sym typeface="Open Sans"/>
            </a:endParaRPr>
          </a:p>
          <a:p>
            <a:pPr marL="457200" lvl="0" indent="-355600" algn="just" rtl="0">
              <a:lnSpc>
                <a:spcPct val="100000"/>
              </a:lnSpc>
              <a:spcBef>
                <a:spcPts val="100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Seleccione la ley/legislación de interés haciendo clic sobre ella.</a:t>
            </a:r>
            <a:endParaRPr sz="2000">
              <a:solidFill>
                <a:srgbClr val="3F3F3F"/>
              </a:solidFill>
              <a:latin typeface="Open Sans"/>
              <a:ea typeface="Open Sans"/>
              <a:cs typeface="Open Sans"/>
              <a:sym typeface="Open Sans"/>
            </a:endParaRPr>
          </a:p>
          <a:p>
            <a:pPr marL="914400" lvl="1" indent="-355600" algn="just" rtl="0">
              <a:lnSpc>
                <a:spcPct val="100000"/>
              </a:lnSpc>
              <a:spcBef>
                <a:spcPts val="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Esto muestra más detalles sobre la ley, es decir, nombre, país, tipo de legislación, fecha de adopción, fecha de entrada en vigor, ISN, bibliografía, resumen/cita; Texto(s) derogado(s); Texto(s) de aplicación y texto(s) modificado(s).</a:t>
            </a:r>
            <a:endParaRPr sz="2000">
              <a:solidFill>
                <a:srgbClr val="3F3F3F"/>
              </a:solidFill>
              <a:latin typeface="Open Sans"/>
              <a:ea typeface="Open Sans"/>
              <a:cs typeface="Open Sans"/>
              <a:sym typeface="Open Sans"/>
            </a:endParaRPr>
          </a:p>
          <a:p>
            <a:pPr marL="914400" lvl="0" indent="0" algn="just" rtl="0">
              <a:lnSpc>
                <a:spcPct val="100000"/>
              </a:lnSpc>
              <a:spcBef>
                <a:spcPts val="1000"/>
              </a:spcBef>
              <a:spcAft>
                <a:spcPts val="0"/>
              </a:spcAft>
              <a:buSzPts val="2400"/>
              <a:buNone/>
            </a:pPr>
            <a:endParaRPr>
              <a:solidFill>
                <a:srgbClr val="3F3F3F"/>
              </a:solidFill>
              <a:latin typeface="Open Sans"/>
              <a:ea typeface="Open Sans"/>
              <a:cs typeface="Open Sans"/>
              <a:sym typeface="Open Sans"/>
            </a:endParaRPr>
          </a:p>
          <a:p>
            <a:pPr marL="457200" lvl="0" indent="-355600" algn="just" rtl="0">
              <a:lnSpc>
                <a:spcPct val="100000"/>
              </a:lnSpc>
              <a:spcBef>
                <a:spcPts val="100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Para acceder al texto completo de una ley, hacer clic en </a:t>
            </a:r>
            <a:r>
              <a:rPr lang="en-US" sz="2000" b="1">
                <a:solidFill>
                  <a:srgbClr val="3F3F3F"/>
                </a:solidFill>
                <a:latin typeface="Open Sans"/>
                <a:ea typeface="Open Sans"/>
                <a:cs typeface="Open Sans"/>
                <a:sym typeface="Open Sans"/>
              </a:rPr>
              <a:t>Legislación</a:t>
            </a:r>
            <a:r>
              <a:rPr lang="en-US" sz="2000">
                <a:solidFill>
                  <a:srgbClr val="3F3F3F"/>
                </a:solidFill>
                <a:latin typeface="Open Sans"/>
                <a:ea typeface="Open Sans"/>
                <a:cs typeface="Open Sans"/>
                <a:sym typeface="Open Sans"/>
              </a:rPr>
              <a:t> en línea o en </a:t>
            </a:r>
            <a:r>
              <a:rPr lang="en-US" sz="2000" b="1">
                <a:solidFill>
                  <a:srgbClr val="3F3F3F"/>
                </a:solidFill>
                <a:latin typeface="Open Sans"/>
                <a:ea typeface="Open Sans"/>
                <a:cs typeface="Open Sans"/>
                <a:sym typeface="Open Sans"/>
              </a:rPr>
              <a:t>enlaces PDF</a:t>
            </a:r>
            <a:r>
              <a:rPr lang="en-US" sz="2000">
                <a:solidFill>
                  <a:srgbClr val="3F3F3F"/>
                </a:solidFill>
                <a:latin typeface="Open Sans"/>
                <a:ea typeface="Open Sans"/>
                <a:cs typeface="Open Sans"/>
                <a:sym typeface="Open Sans"/>
              </a:rPr>
              <a:t> en el campo Bibliografía.</a:t>
            </a:r>
            <a:endParaRPr sz="2000">
              <a:solidFill>
                <a:srgbClr val="3F3F3F"/>
              </a:solidFill>
              <a:latin typeface="Open Sans"/>
              <a:ea typeface="Open Sans"/>
              <a:cs typeface="Open Sans"/>
              <a:sym typeface="Open Sans"/>
            </a:endParaRPr>
          </a:p>
          <a:p>
            <a:pPr marL="914400" lvl="1" indent="-355600" algn="just" rtl="0">
              <a:lnSpc>
                <a:spcPct val="100000"/>
              </a:lnSpc>
              <a:spcBef>
                <a:spcPts val="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Esto conducirá a una página para ver o descargar la ley/legislación.</a:t>
            </a:r>
            <a:endParaRPr>
              <a:solidFill>
                <a:srgbClr val="3F3F3F"/>
              </a:solidFill>
              <a:latin typeface="Open Sans"/>
              <a:ea typeface="Open Sans"/>
              <a:cs typeface="Open Sans"/>
              <a:sym typeface="Open Sans"/>
            </a:endParaRPr>
          </a:p>
          <a:p>
            <a:pPr marL="914400" lvl="1" indent="-355600" algn="just" rtl="0">
              <a:lnSpc>
                <a:spcPct val="100000"/>
              </a:lnSpc>
              <a:spcBef>
                <a:spcPts val="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Te</a:t>
            </a:r>
            <a:r>
              <a:rPr lang="en-US">
                <a:solidFill>
                  <a:srgbClr val="3F3F3F"/>
                </a:solidFill>
                <a:latin typeface="Open Sans"/>
                <a:ea typeface="Open Sans"/>
                <a:cs typeface="Open Sans"/>
                <a:sym typeface="Open Sans"/>
              </a:rPr>
              <a:t>ner</a:t>
            </a:r>
            <a:r>
              <a:rPr lang="en-US" sz="2000">
                <a:solidFill>
                  <a:srgbClr val="3F3F3F"/>
                </a:solidFill>
                <a:latin typeface="Open Sans"/>
                <a:ea typeface="Open Sans"/>
                <a:cs typeface="Open Sans"/>
                <a:sym typeface="Open Sans"/>
              </a:rPr>
              <a:t> en cuenta que algunas leyes/legislación no tienen enlaces al texto completo en línea.</a:t>
            </a:r>
            <a:endParaRPr>
              <a:solidFill>
                <a:srgbClr val="3F3F3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Acceso a leyes/legislación </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continuación</a:t>
            </a:r>
            <a:endParaRPr sz="3200">
              <a:solidFill>
                <a:srgbClr val="586F7C"/>
              </a:solidFill>
              <a:latin typeface="Open Sans"/>
              <a:ea typeface="Open Sans"/>
              <a:cs typeface="Open Sans"/>
              <a:sym typeface="Open Sans"/>
            </a:endParaRPr>
          </a:p>
        </p:txBody>
      </p:sp>
      <p:sp>
        <p:nvSpPr>
          <p:cNvPr id="250" name="Google Shape;250;p35"/>
          <p:cNvSpPr txBox="1">
            <a:spLocks noGrp="1"/>
          </p:cNvSpPr>
          <p:nvPr>
            <p:ph type="body" idx="1"/>
          </p:nvPr>
        </p:nvSpPr>
        <p:spPr>
          <a:xfrm>
            <a:off x="0" y="1634841"/>
            <a:ext cx="11774905" cy="659180"/>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1000"/>
              </a:spcBef>
              <a:spcAft>
                <a:spcPts val="0"/>
              </a:spcAft>
              <a:buClr>
                <a:schemeClr val="dk1"/>
              </a:buClr>
              <a:buSzPts val="2000"/>
              <a:buNone/>
            </a:pPr>
            <a:r>
              <a:rPr lang="en-US" sz="1600">
                <a:solidFill>
                  <a:schemeClr val="dk1"/>
                </a:solidFill>
                <a:latin typeface="Open Sans"/>
                <a:ea typeface="Open Sans"/>
                <a:cs typeface="Open Sans"/>
                <a:sym typeface="Open Sans"/>
              </a:rPr>
              <a:t>Para acceder al texto completo de una ley, hacer clic en </a:t>
            </a:r>
            <a:r>
              <a:rPr lang="en-US" sz="1600" b="1">
                <a:solidFill>
                  <a:schemeClr val="dk1"/>
                </a:solidFill>
                <a:latin typeface="Open Sans"/>
                <a:ea typeface="Open Sans"/>
                <a:cs typeface="Open Sans"/>
                <a:sym typeface="Open Sans"/>
              </a:rPr>
              <a:t>Legislación</a:t>
            </a:r>
            <a:r>
              <a:rPr lang="en-US" sz="1600">
                <a:solidFill>
                  <a:schemeClr val="dk1"/>
                </a:solidFill>
                <a:latin typeface="Open Sans"/>
                <a:ea typeface="Open Sans"/>
                <a:cs typeface="Open Sans"/>
                <a:sym typeface="Open Sans"/>
              </a:rPr>
              <a:t> en línea o enlaces </a:t>
            </a:r>
            <a:r>
              <a:rPr lang="en-US" sz="1600" b="1">
                <a:solidFill>
                  <a:schemeClr val="dk1"/>
                </a:solidFill>
                <a:latin typeface="Open Sans"/>
                <a:ea typeface="Open Sans"/>
                <a:cs typeface="Open Sans"/>
                <a:sym typeface="Open Sans"/>
              </a:rPr>
              <a:t>PDF</a:t>
            </a:r>
            <a:r>
              <a:rPr lang="en-US" sz="1600">
                <a:solidFill>
                  <a:schemeClr val="dk1"/>
                </a:solidFill>
                <a:latin typeface="Open Sans"/>
                <a:ea typeface="Open Sans"/>
                <a:cs typeface="Open Sans"/>
                <a:sym typeface="Open Sans"/>
              </a:rPr>
              <a:t>. </a:t>
            </a:r>
            <a:endParaRPr sz="1600">
              <a:solidFill>
                <a:schemeClr val="dk1"/>
              </a:solidFill>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000"/>
              <a:buNone/>
            </a:pPr>
            <a:r>
              <a:rPr lang="en-US" sz="1600">
                <a:solidFill>
                  <a:schemeClr val="dk1"/>
                </a:solidFill>
                <a:latin typeface="Open Sans"/>
                <a:ea typeface="Open Sans"/>
                <a:cs typeface="Open Sans"/>
                <a:sym typeface="Open Sans"/>
              </a:rPr>
              <a:t>Esta acción abrirá el texto completo que se puede descargar a una computadora.</a:t>
            </a:r>
            <a:endParaRPr sz="1600">
              <a:solidFill>
                <a:schemeClr val="dk1"/>
              </a:solidFill>
              <a:latin typeface="Open Sans"/>
              <a:ea typeface="Open Sans"/>
              <a:cs typeface="Open Sans"/>
              <a:sym typeface="Open Sans"/>
            </a:endParaRPr>
          </a:p>
        </p:txBody>
      </p:sp>
      <p:pic>
        <p:nvPicPr>
          <p:cNvPr id="251" name="Google Shape;251;p35"/>
          <p:cNvPicPr preferRelativeResize="0"/>
          <p:nvPr/>
        </p:nvPicPr>
        <p:blipFill rotWithShape="1">
          <a:blip r:embed="rId3">
            <a:alphaModFix/>
          </a:blip>
          <a:srcRect b="11023"/>
          <a:stretch/>
        </p:blipFill>
        <p:spPr>
          <a:xfrm>
            <a:off x="1623650" y="2448231"/>
            <a:ext cx="7874050" cy="4409767"/>
          </a:xfrm>
          <a:prstGeom prst="rect">
            <a:avLst/>
          </a:prstGeom>
          <a:noFill/>
          <a:ln>
            <a:noFill/>
          </a:ln>
        </p:spPr>
      </p:pic>
      <p:sp>
        <p:nvSpPr>
          <p:cNvPr id="252" name="Google Shape;252;p35"/>
          <p:cNvSpPr/>
          <p:nvPr/>
        </p:nvSpPr>
        <p:spPr>
          <a:xfrm>
            <a:off x="4476136" y="5211096"/>
            <a:ext cx="1135500" cy="260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3" name="Google Shape;253;p35"/>
          <p:cNvSpPr/>
          <p:nvPr/>
        </p:nvSpPr>
        <p:spPr>
          <a:xfrm>
            <a:off x="6491748" y="5161935"/>
            <a:ext cx="427800" cy="2949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Búsqueda por leyes/legislación en NATLEX</a:t>
            </a:r>
            <a:endParaRPr sz="3200">
              <a:solidFill>
                <a:srgbClr val="586F7C"/>
              </a:solidFill>
              <a:latin typeface="Open Sans"/>
              <a:ea typeface="Open Sans"/>
              <a:cs typeface="Open Sans"/>
              <a:sym typeface="Open Sans"/>
            </a:endParaRPr>
          </a:p>
        </p:txBody>
      </p:sp>
      <p:sp>
        <p:nvSpPr>
          <p:cNvPr id="260" name="Google Shape;260;p36"/>
          <p:cNvSpPr txBox="1">
            <a:spLocks noGrp="1"/>
          </p:cNvSpPr>
          <p:nvPr>
            <p:ph type="body" idx="1"/>
          </p:nvPr>
        </p:nvSpPr>
        <p:spPr>
          <a:xfrm>
            <a:off x="-12700" y="1757222"/>
            <a:ext cx="4956572" cy="5100777"/>
          </a:xfrm>
          <a:prstGeom prst="rect">
            <a:avLst/>
          </a:prstGeom>
          <a:noFill/>
          <a:ln>
            <a:noFill/>
          </a:ln>
        </p:spPr>
        <p:txBody>
          <a:bodyPr spcFirstLastPara="1" wrap="square" lIns="91425" tIns="45700" rIns="91425" bIns="45700" anchor="t" anchorCtr="0">
            <a:noAutofit/>
          </a:bodyPr>
          <a:lstStyle/>
          <a:p>
            <a:pPr marL="412750" lvl="0" indent="-279400" algn="just" rtl="0">
              <a:lnSpc>
                <a:spcPct val="100000"/>
              </a:lnSpc>
              <a:spcBef>
                <a:spcPts val="1000"/>
              </a:spcBef>
              <a:spcAft>
                <a:spcPts val="0"/>
              </a:spcAft>
              <a:buClr>
                <a:schemeClr val="dk1"/>
              </a:buClr>
              <a:buSzPts val="1700"/>
              <a:buChar char="●"/>
            </a:pPr>
            <a:r>
              <a:rPr lang="es-ES" sz="1700" dirty="0">
                <a:solidFill>
                  <a:srgbClr val="3F3F3F"/>
                </a:solidFill>
                <a:latin typeface="Open Sans"/>
                <a:ea typeface="Open Sans"/>
                <a:cs typeface="Open Sans"/>
                <a:sym typeface="Open Sans"/>
              </a:rPr>
              <a:t>Para buscar leyes/legislación, hacer clic en el botón </a:t>
            </a:r>
            <a:r>
              <a:rPr lang="es-ES" sz="1700" b="1" dirty="0">
                <a:solidFill>
                  <a:srgbClr val="3F3F3F"/>
                </a:solidFill>
                <a:latin typeface="Open Sans"/>
                <a:ea typeface="Open Sans"/>
                <a:cs typeface="Open Sans"/>
                <a:sym typeface="Open Sans"/>
              </a:rPr>
              <a:t>Búsqueda</a:t>
            </a:r>
            <a:r>
              <a:rPr lang="es-ES" sz="1700" dirty="0">
                <a:solidFill>
                  <a:srgbClr val="3F3F3F"/>
                </a:solidFill>
                <a:latin typeface="Open Sans"/>
                <a:ea typeface="Open Sans"/>
                <a:cs typeface="Open Sans"/>
                <a:sym typeface="Open Sans"/>
              </a:rPr>
              <a:t> en el lado izquierdo de la página de inicio de NATLEX.</a:t>
            </a:r>
          </a:p>
          <a:p>
            <a:pPr marL="412750" lvl="0" indent="-279400" algn="just" rtl="0">
              <a:lnSpc>
                <a:spcPct val="100000"/>
              </a:lnSpc>
              <a:spcBef>
                <a:spcPts val="1000"/>
              </a:spcBef>
              <a:spcAft>
                <a:spcPts val="0"/>
              </a:spcAft>
              <a:buClr>
                <a:schemeClr val="dk1"/>
              </a:buClr>
              <a:buSzPts val="1700"/>
              <a:buChar char="●"/>
            </a:pPr>
            <a:r>
              <a:rPr lang="es-ES" sz="1700" dirty="0">
                <a:solidFill>
                  <a:srgbClr val="3F3F3F"/>
                </a:solidFill>
                <a:latin typeface="Open Sans"/>
                <a:ea typeface="Open Sans"/>
                <a:cs typeface="Open Sans"/>
                <a:sym typeface="Open Sans"/>
              </a:rPr>
              <a:t>Esta acción conducirá a una ventana donde el usuario puede hacer búsquedas usando</a:t>
            </a:r>
            <a:r>
              <a:rPr lang="es-ES" sz="1700" b="1" dirty="0">
                <a:solidFill>
                  <a:srgbClr val="3F3F3F"/>
                </a:solidFill>
                <a:latin typeface="Open Sans"/>
                <a:ea typeface="Open Sans"/>
                <a:cs typeface="Open Sans"/>
                <a:sym typeface="Open Sans"/>
              </a:rPr>
              <a:t> palabras clave</a:t>
            </a:r>
            <a:r>
              <a:rPr lang="es-ES" sz="1700" dirty="0">
                <a:solidFill>
                  <a:srgbClr val="3F3F3F"/>
                </a:solidFill>
                <a:latin typeface="Open Sans"/>
                <a:ea typeface="Open Sans"/>
                <a:cs typeface="Open Sans"/>
                <a:sym typeface="Open Sans"/>
              </a:rPr>
              <a:t>.</a:t>
            </a:r>
          </a:p>
          <a:p>
            <a:pPr marL="412750" lvl="0" indent="-279400" algn="just" rtl="0">
              <a:lnSpc>
                <a:spcPct val="100000"/>
              </a:lnSpc>
              <a:spcBef>
                <a:spcPts val="1000"/>
              </a:spcBef>
              <a:spcAft>
                <a:spcPts val="0"/>
              </a:spcAft>
              <a:buClr>
                <a:schemeClr val="dk1"/>
              </a:buClr>
              <a:buSzPts val="1700"/>
              <a:buChar char="●"/>
            </a:pPr>
            <a:r>
              <a:rPr lang="es-ES" sz="1700" dirty="0">
                <a:solidFill>
                  <a:srgbClr val="3F3F3F"/>
                </a:solidFill>
                <a:latin typeface="Open Sans"/>
                <a:ea typeface="Open Sans"/>
                <a:cs typeface="Open Sans"/>
                <a:sym typeface="Open Sans"/>
              </a:rPr>
              <a:t>Después de ingresar las palabras clave, los resultados se pueden filtrar por </a:t>
            </a:r>
            <a:r>
              <a:rPr lang="es-ES" sz="1700" b="1" dirty="0">
                <a:solidFill>
                  <a:srgbClr val="3F3F3F"/>
                </a:solidFill>
                <a:latin typeface="Open Sans"/>
                <a:ea typeface="Open Sans"/>
                <a:cs typeface="Open Sans"/>
                <a:sym typeface="Open Sans"/>
              </a:rPr>
              <a:t>idioma, país, tema, tipo de texto, ámbito de aplicación geográfica, fecha y contenido en texto completo.</a:t>
            </a:r>
          </a:p>
          <a:p>
            <a:pPr marL="412750" lvl="0" indent="-279400" algn="just" rtl="0">
              <a:lnSpc>
                <a:spcPct val="100000"/>
              </a:lnSpc>
              <a:spcBef>
                <a:spcPts val="1000"/>
              </a:spcBef>
              <a:spcAft>
                <a:spcPts val="0"/>
              </a:spcAft>
              <a:buClr>
                <a:schemeClr val="dk1"/>
              </a:buClr>
              <a:buSzPts val="1700"/>
              <a:buChar char="●"/>
            </a:pPr>
            <a:r>
              <a:rPr lang="es-ES" sz="1700" dirty="0">
                <a:solidFill>
                  <a:srgbClr val="3F3F3F"/>
                </a:solidFill>
                <a:latin typeface="Open Sans"/>
                <a:ea typeface="Open Sans"/>
                <a:cs typeface="Open Sans"/>
                <a:sym typeface="Open Sans"/>
              </a:rPr>
              <a:t>Después de aplicar los filtros necesarios, hacer clic en el botón </a:t>
            </a:r>
            <a:r>
              <a:rPr lang="es-ES" sz="1700" b="1" dirty="0">
                <a:solidFill>
                  <a:srgbClr val="3F3F3F"/>
                </a:solidFill>
                <a:latin typeface="Open Sans"/>
                <a:ea typeface="Open Sans"/>
                <a:cs typeface="Open Sans"/>
                <a:sym typeface="Open Sans"/>
              </a:rPr>
              <a:t>Buscar</a:t>
            </a:r>
            <a:r>
              <a:rPr lang="es-ES" sz="1700" dirty="0">
                <a:solidFill>
                  <a:srgbClr val="3F3F3F"/>
                </a:solidFill>
                <a:latin typeface="Open Sans"/>
                <a:ea typeface="Open Sans"/>
                <a:cs typeface="Open Sans"/>
                <a:sym typeface="Open Sans"/>
              </a:rPr>
              <a:t> en la parte inferior de la pantalla.</a:t>
            </a:r>
          </a:p>
          <a:p>
            <a:pPr marL="412750" lvl="0" indent="-279400" algn="just" rtl="0">
              <a:lnSpc>
                <a:spcPct val="100000"/>
              </a:lnSpc>
              <a:spcBef>
                <a:spcPts val="1000"/>
              </a:spcBef>
              <a:spcAft>
                <a:spcPts val="0"/>
              </a:spcAft>
              <a:buClr>
                <a:schemeClr val="dk1"/>
              </a:buClr>
              <a:buSzPts val="1700"/>
              <a:buChar char="●"/>
            </a:pPr>
            <a:r>
              <a:rPr lang="es-ES" sz="1700" dirty="0">
                <a:solidFill>
                  <a:srgbClr val="3F3F3F"/>
                </a:solidFill>
                <a:latin typeface="Open Sans"/>
                <a:ea typeface="Open Sans"/>
                <a:cs typeface="Open Sans"/>
                <a:sym typeface="Open Sans"/>
              </a:rPr>
              <a:t>Se muestran todas las leyes/legislación que coincidan con la búsqueda.</a:t>
            </a:r>
          </a:p>
        </p:txBody>
      </p:sp>
      <p:pic>
        <p:nvPicPr>
          <p:cNvPr id="261" name="Google Shape;261;p36"/>
          <p:cNvPicPr preferRelativeResize="0"/>
          <p:nvPr/>
        </p:nvPicPr>
        <p:blipFill rotWithShape="1">
          <a:blip r:embed="rId3">
            <a:alphaModFix/>
          </a:blip>
          <a:srcRect/>
          <a:stretch/>
        </p:blipFill>
        <p:spPr>
          <a:xfrm>
            <a:off x="5239476" y="2208686"/>
            <a:ext cx="6833188" cy="3782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NORMLEX</a:t>
            </a:r>
            <a:endParaRPr sz="3200">
              <a:solidFill>
                <a:srgbClr val="586F7C"/>
              </a:solidFill>
              <a:latin typeface="Open Sans"/>
              <a:ea typeface="Open Sans"/>
              <a:cs typeface="Open Sans"/>
              <a:sym typeface="Open Sans"/>
            </a:endParaRPr>
          </a:p>
        </p:txBody>
      </p:sp>
      <p:sp>
        <p:nvSpPr>
          <p:cNvPr id="268" name="Google Shape;268;p37"/>
          <p:cNvSpPr txBox="1">
            <a:spLocks noGrp="1"/>
          </p:cNvSpPr>
          <p:nvPr>
            <p:ph type="body" idx="1"/>
          </p:nvPr>
        </p:nvSpPr>
        <p:spPr>
          <a:xfrm>
            <a:off x="0" y="1642524"/>
            <a:ext cx="11901600" cy="994387"/>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0"/>
              </a:spcBef>
              <a:spcAft>
                <a:spcPts val="0"/>
              </a:spcAft>
              <a:buClr>
                <a:schemeClr val="dk1"/>
              </a:buClr>
              <a:buSzPts val="2000"/>
              <a:buNone/>
            </a:pPr>
            <a:r>
              <a:rPr lang="es-ES" sz="2000" dirty="0">
                <a:solidFill>
                  <a:srgbClr val="3F3F3F"/>
                </a:solidFill>
                <a:latin typeface="Open Sans"/>
                <a:ea typeface="Open Sans"/>
                <a:cs typeface="Open Sans"/>
                <a:sym typeface="Open Sans"/>
              </a:rPr>
              <a:t>En la página inicial del Portal Unificado de Contenidos de Research4life, seleccionar  la pestaña </a:t>
            </a:r>
            <a:r>
              <a:rPr lang="es-ES" sz="2000" b="1" dirty="0">
                <a:solidFill>
                  <a:srgbClr val="3F3F3F"/>
                </a:solidFill>
                <a:latin typeface="Open Sans"/>
                <a:ea typeface="Open Sans"/>
                <a:cs typeface="Open Sans"/>
                <a:sym typeface="Open Sans"/>
              </a:rPr>
              <a:t>Contenidos/Bases de datos</a:t>
            </a:r>
            <a:r>
              <a:rPr lang="es-ES" sz="2000" dirty="0">
                <a:solidFill>
                  <a:srgbClr val="3F3F3F"/>
                </a:solidFill>
                <a:latin typeface="Open Sans"/>
                <a:ea typeface="Open Sans"/>
                <a:cs typeface="Open Sans"/>
                <a:sym typeface="Open Sans"/>
              </a:rPr>
              <a:t>. Hacer clic en </a:t>
            </a:r>
            <a:r>
              <a:rPr lang="es-ES" sz="2000" b="1" dirty="0">
                <a:solidFill>
                  <a:srgbClr val="3F3F3F"/>
                </a:solidFill>
                <a:latin typeface="Open Sans"/>
                <a:ea typeface="Open Sans"/>
                <a:cs typeface="Open Sans"/>
                <a:sym typeface="Open Sans"/>
              </a:rPr>
              <a:t>N</a:t>
            </a:r>
            <a:r>
              <a:rPr lang="es-ES" sz="2000" dirty="0">
                <a:solidFill>
                  <a:srgbClr val="3F3F3F"/>
                </a:solidFill>
                <a:latin typeface="Open Sans"/>
                <a:ea typeface="Open Sans"/>
                <a:cs typeface="Open Sans"/>
                <a:sym typeface="Open Sans"/>
              </a:rPr>
              <a:t> y seleccionar </a:t>
            </a:r>
            <a:r>
              <a:rPr lang="es-ES" sz="2000" b="1" dirty="0">
                <a:solidFill>
                  <a:srgbClr val="3F3F3F"/>
                </a:solidFill>
                <a:latin typeface="Open Sans"/>
                <a:ea typeface="Open Sans"/>
                <a:cs typeface="Open Sans"/>
                <a:sym typeface="Open Sans"/>
              </a:rPr>
              <a:t>NORMLEX</a:t>
            </a:r>
            <a:r>
              <a:rPr lang="es-ES" sz="2000" dirty="0">
                <a:solidFill>
                  <a:srgbClr val="3F3F3F"/>
                </a:solidFill>
                <a:latin typeface="Open Sans"/>
                <a:ea typeface="Open Sans"/>
                <a:cs typeface="Open Sans"/>
                <a:sym typeface="Open Sans"/>
              </a:rPr>
              <a:t>. </a:t>
            </a:r>
          </a:p>
          <a:p>
            <a:pPr marL="127000" lvl="0" indent="0">
              <a:lnSpc>
                <a:spcPct val="100000"/>
              </a:lnSpc>
              <a:spcBef>
                <a:spcPts val="0"/>
              </a:spcBef>
              <a:buClr>
                <a:schemeClr val="dk1"/>
              </a:buClr>
              <a:buSzPts val="2000"/>
              <a:buNone/>
            </a:pPr>
            <a:r>
              <a:rPr lang="es-ES" sz="2000" dirty="0">
                <a:solidFill>
                  <a:srgbClr val="3F3F3F"/>
                </a:solidFill>
                <a:latin typeface="Open Sans"/>
                <a:ea typeface="Open Sans"/>
                <a:cs typeface="Open Sans"/>
                <a:sym typeface="Open Sans"/>
              </a:rPr>
              <a:t>Disponible también directamente desde OIT: </a:t>
            </a:r>
            <a:r>
              <a:rPr lang="es-ES" sz="2000" dirty="0">
                <a:solidFill>
                  <a:srgbClr val="3F3F3F"/>
                </a:solidFill>
                <a:latin typeface="Open Sans"/>
                <a:ea typeface="Open Sans"/>
                <a:cs typeface="Open Sans"/>
                <a:sym typeface="Open Sans"/>
                <a:hlinkClick r:id="rId3"/>
              </a:rPr>
              <a:t>https://www.ilo.org/dyn/normlex/es/</a:t>
            </a:r>
            <a:r>
              <a:rPr lang="es-ES" sz="2000" dirty="0">
                <a:solidFill>
                  <a:srgbClr val="3F3F3F"/>
                </a:solidFill>
                <a:latin typeface="Open Sans"/>
                <a:ea typeface="Open Sans"/>
                <a:cs typeface="Open Sans"/>
                <a:sym typeface="Open Sans"/>
              </a:rPr>
              <a:t> </a:t>
            </a:r>
            <a:endParaRPr lang="es-ES" sz="2000" dirty="0">
              <a:solidFill>
                <a:schemeClr val="dk1"/>
              </a:solidFill>
              <a:latin typeface="Open Sans"/>
              <a:ea typeface="Open Sans"/>
              <a:cs typeface="Open Sans"/>
              <a:sym typeface="Open Sans"/>
            </a:endParaRPr>
          </a:p>
        </p:txBody>
      </p:sp>
      <p:pic>
        <p:nvPicPr>
          <p:cNvPr id="269" name="Google Shape;269;p37"/>
          <p:cNvPicPr preferRelativeResize="0"/>
          <p:nvPr/>
        </p:nvPicPr>
        <p:blipFill rotWithShape="1">
          <a:blip r:embed="rId4">
            <a:alphaModFix/>
          </a:blip>
          <a:srcRect/>
          <a:stretch/>
        </p:blipFill>
        <p:spPr>
          <a:xfrm>
            <a:off x="3281000" y="2811575"/>
            <a:ext cx="8620601" cy="4001801"/>
          </a:xfrm>
          <a:prstGeom prst="rect">
            <a:avLst/>
          </a:prstGeom>
          <a:noFill/>
          <a:ln>
            <a:noFill/>
          </a:ln>
        </p:spPr>
      </p:pic>
      <p:sp>
        <p:nvSpPr>
          <p:cNvPr id="270" name="Google Shape;270;p37"/>
          <p:cNvSpPr txBox="1"/>
          <p:nvPr/>
        </p:nvSpPr>
        <p:spPr>
          <a:xfrm>
            <a:off x="377602" y="3763250"/>
            <a:ext cx="3085200" cy="831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Página de inicio de NORMLEX</a:t>
            </a:r>
            <a:endParaRPr sz="24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NORMLEX </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continuación</a:t>
            </a:r>
            <a:endParaRPr sz="3200">
              <a:solidFill>
                <a:srgbClr val="586F7C"/>
              </a:solidFill>
              <a:latin typeface="Open Sans"/>
              <a:ea typeface="Open Sans"/>
              <a:cs typeface="Open Sans"/>
              <a:sym typeface="Open Sans"/>
            </a:endParaRPr>
          </a:p>
        </p:txBody>
      </p:sp>
      <p:graphicFrame>
        <p:nvGraphicFramePr>
          <p:cNvPr id="277" name="Google Shape;277;p42"/>
          <p:cNvGraphicFramePr/>
          <p:nvPr>
            <p:extLst>
              <p:ext uri="{D42A27DB-BD31-4B8C-83A1-F6EECF244321}">
                <p14:modId xmlns:p14="http://schemas.microsoft.com/office/powerpoint/2010/main" val="1999240895"/>
              </p:ext>
            </p:extLst>
          </p:nvPr>
        </p:nvGraphicFramePr>
        <p:xfrm>
          <a:off x="1028900" y="1811175"/>
          <a:ext cx="9883800" cy="4844115"/>
        </p:xfrm>
        <a:graphic>
          <a:graphicData uri="http://schemas.openxmlformats.org/drawingml/2006/table">
            <a:tbl>
              <a:tblPr bandRow="1">
                <a:noFill/>
                <a:tableStyleId>{195DCBCE-4754-4D3D-A918-5328C4654F29}</a:tableStyleId>
              </a:tblPr>
              <a:tblGrid>
                <a:gridCol w="1796750">
                  <a:extLst>
                    <a:ext uri="{9D8B030D-6E8A-4147-A177-3AD203B41FA5}">
                      <a16:colId xmlns:a16="http://schemas.microsoft.com/office/drawing/2014/main" val="20000"/>
                    </a:ext>
                  </a:extLst>
                </a:gridCol>
                <a:gridCol w="8087050">
                  <a:extLst>
                    <a:ext uri="{9D8B030D-6E8A-4147-A177-3AD203B41FA5}">
                      <a16:colId xmlns:a16="http://schemas.microsoft.com/office/drawing/2014/main" val="20001"/>
                    </a:ext>
                  </a:extLst>
                </a:gridCol>
              </a:tblGrid>
              <a:tr h="48012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err="1">
                          <a:latin typeface="Open Sans" panose="020B0606030504020204" pitchFamily="34" charset="0"/>
                          <a:ea typeface="Open Sans" panose="020B0606030504020204" pitchFamily="34" charset="0"/>
                          <a:cs typeface="Open Sans" panose="020B0606030504020204" pitchFamily="34" charset="0"/>
                        </a:rPr>
                        <a:t>Proveedor</a:t>
                      </a:r>
                      <a:r>
                        <a:rPr lang="en-US" sz="1300" u="none" strike="noStrike" cap="none" dirty="0">
                          <a:latin typeface="Open Sans" panose="020B0606030504020204" pitchFamily="34" charset="0"/>
                          <a:ea typeface="Open Sans" panose="020B0606030504020204" pitchFamily="34" charset="0"/>
                          <a:cs typeface="Open Sans" panose="020B0606030504020204" pitchFamily="34" charset="0"/>
                        </a:rPr>
                        <a:t> del </a:t>
                      </a:r>
                      <a:r>
                        <a:rPr lang="en-US" sz="1300" u="none" strike="noStrike" cap="none" dirty="0" err="1">
                          <a:latin typeface="Open Sans" panose="020B0606030504020204" pitchFamily="34" charset="0"/>
                          <a:ea typeface="Open Sans" panose="020B0606030504020204" pitchFamily="34" charset="0"/>
                          <a:cs typeface="Open Sans" panose="020B0606030504020204" pitchFamily="34" charset="0"/>
                        </a:rPr>
                        <a:t>servicio</a:t>
                      </a:r>
                      <a:endParaRPr sz="1300" u="none" strike="noStrike" cap="none" dirty="0">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s-ES" sz="1300" u="none" strike="noStrike" cap="none" noProof="0" dirty="0">
                          <a:latin typeface="Open Sans" panose="020B0606030504020204" pitchFamily="34" charset="0"/>
                          <a:ea typeface="Open Sans" panose="020B0606030504020204" pitchFamily="34" charset="0"/>
                          <a:cs typeface="Open Sans" panose="020B0606030504020204" pitchFamily="34" charset="0"/>
                        </a:rPr>
                        <a:t>Organización Internacional del Trabajo (OIT)</a:t>
                      </a:r>
                    </a:p>
                  </a:txBody>
                  <a:tcPr marL="73025" marR="73025" marT="45725" marB="45725" anchor="ctr"/>
                </a:tc>
                <a:extLst>
                  <a:ext uri="{0D108BD9-81ED-4DB2-BD59-A6C34878D82A}">
                    <a16:rowId xmlns:a16="http://schemas.microsoft.com/office/drawing/2014/main" val="10000"/>
                  </a:ext>
                </a:extLst>
              </a:tr>
              <a:tr h="876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Open Sans" panose="020B0606030504020204" pitchFamily="34" charset="0"/>
                          <a:ea typeface="Open Sans" panose="020B0606030504020204" pitchFamily="34" charset="0"/>
                          <a:cs typeface="Open Sans" panose="020B0606030504020204" pitchFamily="34" charset="0"/>
                        </a:rPr>
                        <a:t>Tipo de servicio</a:t>
                      </a:r>
                      <a:endParaRPr sz="1300" u="none" strike="noStrike" cap="none">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600"/>
                        </a:spcBef>
                        <a:spcAft>
                          <a:spcPts val="0"/>
                        </a:spcAft>
                        <a:buClr>
                          <a:srgbClr val="000000"/>
                        </a:buClr>
                        <a:buSzPts val="1300"/>
                        <a:buFont typeface="Arial"/>
                        <a:buNone/>
                      </a:pPr>
                      <a:endParaRPr sz="13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s-ES" sz="1300" u="none" strike="noStrike" cap="none" noProof="0" dirty="0">
                          <a:latin typeface="Open Sans" panose="020B0606030504020204" pitchFamily="34" charset="0"/>
                          <a:ea typeface="Open Sans" panose="020B0606030504020204" pitchFamily="34" charset="0"/>
                          <a:cs typeface="Open Sans" panose="020B0606030504020204" pitchFamily="34" charset="0"/>
                        </a:rPr>
                        <a:t>Es un sistema de información que reúne información sobre normas internacionales en materia laboral (así como, información sobre ratificaciones, requisitos de presentación de informes, comentarios de los órganos de control de la OIT, etc.) así como las leyes laborales y de seguridad social nacionales. </a:t>
                      </a:r>
                    </a:p>
                  </a:txBody>
                  <a:tcPr marL="73025" marR="73025" marT="45725" marB="45725" anchor="ctr"/>
                </a:tc>
                <a:extLst>
                  <a:ext uri="{0D108BD9-81ED-4DB2-BD59-A6C34878D82A}">
                    <a16:rowId xmlns:a16="http://schemas.microsoft.com/office/drawing/2014/main" val="10001"/>
                  </a:ext>
                </a:extLst>
              </a:tr>
              <a:tr h="67835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Open Sans" panose="020B0606030504020204" pitchFamily="34" charset="0"/>
                          <a:ea typeface="Open Sans" panose="020B0606030504020204" pitchFamily="34" charset="0"/>
                          <a:cs typeface="Open Sans" panose="020B0606030504020204" pitchFamily="34" charset="0"/>
                        </a:rPr>
                        <a:t>Recursos de información </a:t>
                      </a:r>
                      <a:endParaRPr sz="13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s-ES" sz="1300" u="none" strike="noStrike" cap="none" noProof="0" dirty="0">
                          <a:latin typeface="Open Sans" panose="020B0606030504020204" pitchFamily="34" charset="0"/>
                          <a:ea typeface="Open Sans" panose="020B0606030504020204" pitchFamily="34" charset="0"/>
                          <a:cs typeface="Open Sans" panose="020B0606030504020204" pitchFamily="34" charset="0"/>
                        </a:rPr>
                        <a:t>NATLEX es una base de datos, así como, de información que anteriormente estaba contenida en las bases de datos: APPLIS, ILOLEX y </a:t>
                      </a:r>
                      <a:r>
                        <a:rPr lang="es-ES" sz="1300" u="none" strike="noStrike" cap="none" noProof="0" dirty="0" err="1">
                          <a:latin typeface="Open Sans" panose="020B0606030504020204" pitchFamily="34" charset="0"/>
                          <a:ea typeface="Open Sans" panose="020B0606030504020204" pitchFamily="34" charset="0"/>
                          <a:cs typeface="Open Sans" panose="020B0606030504020204" pitchFamily="34" charset="0"/>
                        </a:rPr>
                        <a:t>Libsynd</a:t>
                      </a:r>
                      <a:r>
                        <a:rPr lang="es-ES" sz="1300" u="none" strike="noStrike" cap="none" noProof="0" dirty="0">
                          <a:latin typeface="Open Sans" panose="020B0606030504020204" pitchFamily="34" charset="0"/>
                          <a:ea typeface="Open Sans" panose="020B0606030504020204" pitchFamily="34" charset="0"/>
                          <a:cs typeface="Open Sans" panose="020B0606030504020204" pitchFamily="34" charset="0"/>
                        </a:rPr>
                        <a:t>.</a:t>
                      </a:r>
                    </a:p>
                  </a:txBody>
                  <a:tcPr marL="73025" marR="73025" marT="45725" marB="45725" anchor="ctr"/>
                </a:tc>
                <a:extLst>
                  <a:ext uri="{0D108BD9-81ED-4DB2-BD59-A6C34878D82A}">
                    <a16:rowId xmlns:a16="http://schemas.microsoft.com/office/drawing/2014/main" val="10002"/>
                  </a:ext>
                </a:extLst>
              </a:tr>
              <a:tr h="76645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Open Sans" panose="020B0606030504020204" pitchFamily="34" charset="0"/>
                          <a:ea typeface="Open Sans" panose="020B0606030504020204" pitchFamily="34" charset="0"/>
                          <a:cs typeface="Open Sans" panose="020B0606030504020204" pitchFamily="34" charset="0"/>
                        </a:rPr>
                        <a:t>Tipos de documentos </a:t>
                      </a:r>
                      <a:endParaRPr sz="13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s-ES" sz="1300" u="none" strike="noStrike" cap="none" noProof="0" dirty="0">
                          <a:latin typeface="Open Sans" panose="020B0606030504020204" pitchFamily="34" charset="0"/>
                          <a:ea typeface="Open Sans" panose="020B0606030504020204" pitchFamily="34" charset="0"/>
                          <a:cs typeface="Open Sans" panose="020B0606030504020204" pitchFamily="34" charset="0"/>
                        </a:rPr>
                        <a:t>Convenciones, protocolos y recomendaciones.</a:t>
                      </a:r>
                      <a:endParaRPr lang="es-ES" sz="1300" b="1" u="none" strike="noStrike" cap="none" noProof="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600"/>
                        </a:spcBef>
                        <a:spcAft>
                          <a:spcPts val="0"/>
                        </a:spcAft>
                        <a:buClr>
                          <a:srgbClr val="000000"/>
                        </a:buClr>
                        <a:buSzPts val="1300"/>
                        <a:buFont typeface="Arial"/>
                        <a:buNone/>
                      </a:pPr>
                      <a:endParaRPr lang="es-ES" sz="1300" u="none" strike="noStrike" cap="none" noProof="0" dirty="0">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tc>
                <a:extLst>
                  <a:ext uri="{0D108BD9-81ED-4DB2-BD59-A6C34878D82A}">
                    <a16:rowId xmlns:a16="http://schemas.microsoft.com/office/drawing/2014/main" val="10003"/>
                  </a:ext>
                </a:extLst>
              </a:tr>
              <a:tr h="876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Open Sans" panose="020B0606030504020204" pitchFamily="34" charset="0"/>
                          <a:ea typeface="Open Sans" panose="020B0606030504020204" pitchFamily="34" charset="0"/>
                          <a:cs typeface="Open Sans" panose="020B0606030504020204" pitchFamily="34" charset="0"/>
                        </a:rPr>
                        <a:t>Texto completo</a:t>
                      </a:r>
                      <a:endParaRPr sz="1300" u="none" strike="noStrike" cap="none">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600"/>
                        </a:spcBef>
                        <a:spcAft>
                          <a:spcPts val="0"/>
                        </a:spcAft>
                        <a:buClr>
                          <a:srgbClr val="000000"/>
                        </a:buClr>
                        <a:buSzPts val="1300"/>
                        <a:buFont typeface="Arial"/>
                        <a:buNone/>
                      </a:pPr>
                      <a:endParaRPr sz="13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s-ES" sz="1300" u="none" strike="noStrike" cap="none" noProof="0" dirty="0">
                          <a:latin typeface="Open Sans" panose="020B0606030504020204" pitchFamily="34" charset="0"/>
                          <a:ea typeface="Open Sans" panose="020B0606030504020204" pitchFamily="34" charset="0"/>
                          <a:cs typeface="Open Sans" panose="020B0606030504020204" pitchFamily="34" charset="0"/>
                        </a:rPr>
                        <a:t>Hacer clic en instrumentos dentro del sitio de NORMLEX, seleccionar el tipo de documentos deseados, seleccionar el título de la convención/protocolo/recomendación para acceder al texto completo. La guía del usuario de NORMLEX está disponible en: </a:t>
                      </a:r>
                      <a:r>
                        <a:rPr lang="es-ES" sz="1300" u="sng" strike="noStrike" cap="none" noProof="0" dirty="0">
                          <a:solidFill>
                            <a:schemeClr val="hlink"/>
                          </a:solidFill>
                          <a:latin typeface="Open Sans" panose="020B0606030504020204" pitchFamily="34" charset="0"/>
                          <a:ea typeface="Open Sans" panose="020B0606030504020204" pitchFamily="34" charset="0"/>
                          <a:cs typeface="Open Sans" panose="020B0606030504020204" pitchFamily="34" charset="0"/>
                        </a:rPr>
                        <a:t>https://www.ilo.org/dyn/normlex/es/</a:t>
                      </a:r>
                      <a:endParaRPr lang="es-ES" sz="1300" u="none" strike="noStrike" cap="none" noProof="0" dirty="0">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tc>
                <a:extLst>
                  <a:ext uri="{0D108BD9-81ED-4DB2-BD59-A6C34878D82A}">
                    <a16:rowId xmlns:a16="http://schemas.microsoft.com/office/drawing/2014/main" val="10004"/>
                  </a:ext>
                </a:extLst>
              </a:tr>
              <a:tr h="48012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Open Sans" panose="020B0606030504020204" pitchFamily="34" charset="0"/>
                          <a:ea typeface="Open Sans" panose="020B0606030504020204" pitchFamily="34" charset="0"/>
                          <a:cs typeface="Open Sans" panose="020B0606030504020204" pitchFamily="34" charset="0"/>
                        </a:rPr>
                        <a:t>Cobertura temática</a:t>
                      </a:r>
                      <a:endParaRPr sz="13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s-ES" sz="1300" u="none" strike="noStrike" cap="none" noProof="0" dirty="0">
                          <a:latin typeface="Open Sans" panose="020B0606030504020204" pitchFamily="34" charset="0"/>
                          <a:ea typeface="Open Sans" panose="020B0606030504020204" pitchFamily="34" charset="0"/>
                          <a:cs typeface="Open Sans" panose="020B0606030504020204" pitchFamily="34" charset="0"/>
                        </a:rPr>
                        <a:t>Leyes</a:t>
                      </a:r>
                    </a:p>
                  </a:txBody>
                  <a:tcPr marL="73025" marR="73025" marT="45725" marB="45725" anchor="ctr"/>
                </a:tc>
                <a:extLst>
                  <a:ext uri="{0D108BD9-81ED-4DB2-BD59-A6C34878D82A}">
                    <a16:rowId xmlns:a16="http://schemas.microsoft.com/office/drawing/2014/main" val="10005"/>
                  </a:ext>
                </a:extLst>
              </a:tr>
              <a:tr h="67835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Open Sans" panose="020B0606030504020204" pitchFamily="34" charset="0"/>
                          <a:ea typeface="Open Sans" panose="020B0606030504020204" pitchFamily="34" charset="0"/>
                          <a:cs typeface="Open Sans" panose="020B0606030504020204" pitchFamily="34" charset="0"/>
                        </a:rPr>
                        <a:t>Datos cuantitativos</a:t>
                      </a:r>
                      <a:endParaRPr sz="13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s-ES" sz="1300" u="none" strike="noStrike" cap="none" noProof="0" dirty="0">
                          <a:latin typeface="Open Sans" panose="020B0606030504020204" pitchFamily="34" charset="0"/>
                          <a:ea typeface="Open Sans" panose="020B0606030504020204" pitchFamily="34" charset="0"/>
                          <a:cs typeface="Open Sans" panose="020B0606030504020204" pitchFamily="34" charset="0"/>
                        </a:rPr>
                        <a:t>Desde el 15 de marzo de 2020, la base de datos cuenta con 190 convenciones, 6 protocolos y 206 recomendaciones.</a:t>
                      </a:r>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Síntesis</a:t>
            </a:r>
            <a:endParaRPr>
              <a:solidFill>
                <a:srgbClr val="586F7C"/>
              </a:solidFill>
              <a:latin typeface="Open Sans"/>
              <a:ea typeface="Open Sans"/>
              <a:cs typeface="Open Sans"/>
              <a:sym typeface="Open Sans"/>
            </a:endParaRPr>
          </a:p>
        </p:txBody>
      </p:sp>
      <p:sp>
        <p:nvSpPr>
          <p:cNvPr id="284" name="Google Shape;284;p43"/>
          <p:cNvSpPr txBox="1">
            <a:spLocks noGrp="1"/>
          </p:cNvSpPr>
          <p:nvPr>
            <p:ph type="body" idx="1"/>
          </p:nvPr>
        </p:nvSpPr>
        <p:spPr>
          <a:xfrm>
            <a:off x="212275" y="2218601"/>
            <a:ext cx="11462700" cy="44598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Esta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lección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analiza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cuatro</a:t>
            </a:r>
            <a:r>
              <a:rPr lang="en-US" dirty="0">
                <a:solidFill>
                  <a:srgbClr val="3F3F3F"/>
                </a:solidFill>
                <a:latin typeface="Open Sans"/>
                <a:ea typeface="Open Sans"/>
                <a:cs typeface="Open Sans"/>
                <a:sym typeface="Open Sans"/>
              </a:rPr>
              <a:t> bases de </a:t>
            </a:r>
            <a:r>
              <a:rPr lang="en-US" dirty="0" err="1">
                <a:solidFill>
                  <a:srgbClr val="3F3F3F"/>
                </a:solidFill>
                <a:latin typeface="Open Sans"/>
                <a:ea typeface="Open Sans"/>
                <a:cs typeface="Open Sans"/>
                <a:sym typeface="Open Sans"/>
              </a:rPr>
              <a:t>datos</a:t>
            </a:r>
            <a:r>
              <a:rPr lang="en-US" dirty="0">
                <a:solidFill>
                  <a:srgbClr val="3F3F3F"/>
                </a:solidFill>
                <a:latin typeface="Open Sans"/>
                <a:ea typeface="Open Sans"/>
                <a:cs typeface="Open Sans"/>
                <a:sym typeface="Open Sans"/>
              </a:rPr>
              <a:t> de derecho y </a:t>
            </a:r>
            <a:r>
              <a:rPr lang="en-US" dirty="0" err="1">
                <a:solidFill>
                  <a:srgbClr val="3F3F3F"/>
                </a:solidFill>
                <a:latin typeface="Open Sans"/>
                <a:ea typeface="Open Sans"/>
                <a:cs typeface="Open Sans"/>
                <a:sym typeface="Open Sans"/>
              </a:rPr>
              <a:t>justicia</a:t>
            </a:r>
            <a:r>
              <a:rPr lang="en-US" dirty="0">
                <a:solidFill>
                  <a:srgbClr val="3F3F3F"/>
                </a:solidFill>
                <a:latin typeface="Open Sans"/>
                <a:ea typeface="Open Sans"/>
                <a:cs typeface="Open Sans"/>
                <a:sym typeface="Open Sans"/>
              </a:rPr>
              <a:t> que son: NATLEX y NORMLEX.</a:t>
            </a:r>
            <a:endParaRPr dirty="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La </a:t>
            </a:r>
            <a:r>
              <a:rPr lang="en-US" dirty="0" err="1">
                <a:solidFill>
                  <a:srgbClr val="3F3F3F"/>
                </a:solidFill>
                <a:latin typeface="Open Sans"/>
                <a:ea typeface="Open Sans"/>
                <a:cs typeface="Open Sans"/>
                <a:sym typeface="Open Sans"/>
              </a:rPr>
              <a:t>lección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explora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formas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acceder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buscar</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explorar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dichas</a:t>
            </a:r>
            <a:r>
              <a:rPr lang="en-US" dirty="0">
                <a:solidFill>
                  <a:srgbClr val="3F3F3F"/>
                </a:solidFill>
                <a:latin typeface="Open Sans"/>
                <a:ea typeface="Open Sans"/>
                <a:cs typeface="Open Sans"/>
                <a:sym typeface="Open Sans"/>
              </a:rPr>
              <a:t> bases de </a:t>
            </a:r>
            <a:r>
              <a:rPr lang="en-US" dirty="0" err="1">
                <a:solidFill>
                  <a:srgbClr val="3F3F3F"/>
                </a:solidFill>
                <a:latin typeface="Open Sans"/>
                <a:ea typeface="Open Sans"/>
                <a:cs typeface="Open Sans"/>
                <a:sym typeface="Open Sans"/>
              </a:rPr>
              <a:t>datos</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dirty="0">
              <a:solidFill>
                <a:srgbClr val="3F3F3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c071fbe956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290" name="Google Shape;290;g1c071fbe956_0_0"/>
          <p:cNvSpPr txBox="1">
            <a:spLocks noGrp="1"/>
          </p:cNvSpPr>
          <p:nvPr>
            <p:ph type="body" idx="1"/>
          </p:nvPr>
        </p:nvSpPr>
        <p:spPr>
          <a:xfrm>
            <a:off x="541770" y="2094525"/>
            <a:ext cx="11016900" cy="35994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Visitarnos en https://www.research4life.org/es/</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Comunicarse con nosotros por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Descubrir otros materiales didácticos [</a:t>
            </a:r>
            <a:r>
              <a:rPr lang="en-US" sz="2000" u="sng">
                <a:solidFill>
                  <a:srgbClr val="0097A7"/>
                </a:solidFill>
                <a:latin typeface="Open Sans"/>
                <a:ea typeface="Open Sans"/>
                <a:cs typeface="Open Sans"/>
                <a:sym typeface="Open Sans"/>
              </a:rPr>
              <a:t>https://www.research4life.org/es/training/</a:t>
            </a:r>
            <a:r>
              <a:rPr lang="en-US" sz="2000">
                <a:solidFill>
                  <a:srgbClr val="586F7C"/>
                </a:solidFill>
                <a:latin typeface="Open Sans"/>
                <a:ea typeface="Open Sans"/>
                <a:cs typeface="Open Sans"/>
                <a:sym typeface="Open Sans"/>
              </a:rPr>
              <a:t>]</a:t>
            </a:r>
            <a:endParaRPr sz="2000"/>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Suscribirse al boletín de Research4Life [</a:t>
            </a:r>
            <a:r>
              <a:rPr lang="en-US" sz="2000" u="sng">
                <a:solidFill>
                  <a:srgbClr val="0097A7"/>
                </a:solidFill>
                <a:latin typeface="Open Sans"/>
                <a:ea typeface="Open Sans"/>
                <a:cs typeface="Open Sans"/>
                <a:sym typeface="Open Sans"/>
              </a:rPr>
              <a:t>https://www.research4life.org/es/newsletter/</a:t>
            </a:r>
            <a:r>
              <a:rPr lang="en-US" sz="2000">
                <a:solidFill>
                  <a:srgbClr val="586F7C"/>
                </a:solidFill>
                <a:latin typeface="Open Sans"/>
                <a:ea typeface="Open Sans"/>
                <a:cs typeface="Open Sans"/>
                <a:sym typeface="Open Sans"/>
              </a:rPr>
              <a:t>]</a:t>
            </a:r>
            <a:endParaRPr sz="2000"/>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Ver los videos de Research4Life [</a:t>
            </a:r>
            <a:r>
              <a:rPr lang="en-US" sz="2000" u="sng">
                <a:solidFill>
                  <a:srgbClr val="0097A7"/>
                </a:solidFill>
                <a:latin typeface="Open Sans"/>
                <a:ea typeface="Open Sans"/>
                <a:cs typeface="Open Sans"/>
                <a:sym typeface="Open Sans"/>
              </a:rPr>
              <a:t>https://bit.ly/2w3CU5C</a:t>
            </a:r>
            <a:r>
              <a:rPr lang="en-US" sz="2000">
                <a:solidFill>
                  <a:srgbClr val="586F7C"/>
                </a:solidFill>
                <a:latin typeface="Open Sans"/>
                <a:ea typeface="Open Sans"/>
                <a:cs typeface="Open Sans"/>
                <a:sym typeface="Open Sans"/>
              </a:rPr>
              <a:t>]</a:t>
            </a:r>
            <a:endParaRPr sz="2000"/>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Seguirnos en Twitter @r4lpartnership y Facebook @R4Lpartnership</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g1c071fbe956_0_5"/>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96" name="Google Shape;296;g1c071fbe956_0_5"/>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97" name="Google Shape;297;g1c071fbe956_0_5"/>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98" name="Google Shape;298;g1c071fbe956_0_5"/>
          <p:cNvPicPr preferRelativeResize="0"/>
          <p:nvPr/>
        </p:nvPicPr>
        <p:blipFill rotWithShape="1">
          <a:blip r:embed="rId6">
            <a:alphaModFix/>
          </a:blip>
          <a:srcRect/>
          <a:stretch/>
        </p:blipFill>
        <p:spPr>
          <a:xfrm>
            <a:off x="8080643" y="6191271"/>
            <a:ext cx="1468375" cy="567895"/>
          </a:xfrm>
          <a:prstGeom prst="rect">
            <a:avLst/>
          </a:prstGeom>
          <a:noFill/>
          <a:ln>
            <a:noFill/>
          </a:ln>
        </p:spPr>
      </p:pic>
      <p:pic>
        <p:nvPicPr>
          <p:cNvPr id="299" name="Google Shape;299;g1c071fbe956_0_5"/>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00" name="Google Shape;300;g1c071fbe956_0_5"/>
          <p:cNvSpPr/>
          <p:nvPr/>
        </p:nvSpPr>
        <p:spPr>
          <a:xfrm>
            <a:off x="1163160" y="2456975"/>
            <a:ext cx="9298800" cy="344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301" name="Google Shape;301;g1c071fbe956_0_5"/>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colecciones</a:t>
            </a:r>
            <a:r>
              <a:rPr lang="en-US" sz="1800" b="1" i="0" u="none" strike="noStrike" cap="none" dirty="0">
                <a:solidFill>
                  <a:schemeClr val="lt1"/>
                </a:solidFill>
                <a:latin typeface="Open Sans"/>
                <a:ea typeface="Open Sans"/>
                <a:cs typeface="Open Sans"/>
                <a:sym typeface="Open Sans"/>
              </a:rPr>
              <a:t>:</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459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253900" y="1853600"/>
            <a:ext cx="10597200" cy="4330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000000"/>
              </a:buClr>
              <a:buSzPts val="1800"/>
              <a:buFont typeface="Arial"/>
              <a:buChar char="•"/>
            </a:pPr>
            <a:r>
              <a:rPr lang="en-US" sz="1800" dirty="0" err="1">
                <a:solidFill>
                  <a:schemeClr val="tx1">
                    <a:lumMod val="75000"/>
                    <a:lumOff val="25000"/>
                  </a:schemeClr>
                </a:solidFill>
                <a:latin typeface="Open Sans"/>
                <a:ea typeface="Open Sans"/>
                <a:cs typeface="Open Sans"/>
                <a:sym typeface="Open Sans"/>
              </a:rPr>
              <a:t>Introducción</a:t>
            </a:r>
            <a:r>
              <a:rPr lang="en-US" sz="1800" dirty="0">
                <a:solidFill>
                  <a:schemeClr val="tx1">
                    <a:lumMod val="75000"/>
                    <a:lumOff val="25000"/>
                  </a:schemeClr>
                </a:solidFill>
                <a:latin typeface="Open Sans"/>
                <a:ea typeface="Open Sans"/>
                <a:cs typeface="Open Sans"/>
                <a:sym typeface="Open Sans"/>
              </a:rPr>
              <a:t>	</a:t>
            </a:r>
            <a:endParaRPr sz="2800" dirty="0">
              <a:solidFill>
                <a:schemeClr val="tx1">
                  <a:lumMod val="75000"/>
                  <a:lumOff val="25000"/>
                </a:schemeClr>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dirty="0">
                <a:solidFill>
                  <a:schemeClr val="tx1">
                    <a:lumMod val="75000"/>
                    <a:lumOff val="25000"/>
                  </a:schemeClr>
                </a:solidFill>
                <a:latin typeface="Open Sans"/>
                <a:ea typeface="Open Sans"/>
                <a:cs typeface="Open Sans"/>
                <a:sym typeface="Open Sans"/>
              </a:rPr>
              <a:t>NATLEX	</a:t>
            </a:r>
            <a:endParaRPr sz="2800" dirty="0">
              <a:solidFill>
                <a:schemeClr val="tx1">
                  <a:lumMod val="75000"/>
                  <a:lumOff val="25000"/>
                </a:schemeClr>
              </a:solidFill>
            </a:endParaRPr>
          </a:p>
          <a:p>
            <a:pPr marL="685800" lvl="1" indent="-254000" algn="l" rtl="0">
              <a:lnSpc>
                <a:spcPct val="90000"/>
              </a:lnSpc>
              <a:spcBef>
                <a:spcPts val="500"/>
              </a:spcBef>
              <a:spcAft>
                <a:spcPts val="0"/>
              </a:spcAft>
              <a:buClr>
                <a:srgbClr val="000000"/>
              </a:buClr>
              <a:buSzPts val="1800"/>
              <a:buFont typeface="Arial"/>
              <a:buChar char="•"/>
            </a:pPr>
            <a:r>
              <a:rPr lang="en-US" sz="1800" dirty="0" err="1">
                <a:solidFill>
                  <a:schemeClr val="tx1">
                    <a:lumMod val="75000"/>
                    <a:lumOff val="25000"/>
                  </a:schemeClr>
                </a:solidFill>
                <a:latin typeface="Open Sans"/>
                <a:ea typeface="Open Sans"/>
                <a:cs typeface="Open Sans"/>
                <a:sym typeface="Open Sans"/>
              </a:rPr>
              <a:t>Acceso</a:t>
            </a:r>
            <a:r>
              <a:rPr lang="en-US" sz="1800" dirty="0">
                <a:solidFill>
                  <a:schemeClr val="tx1">
                    <a:lumMod val="75000"/>
                    <a:lumOff val="25000"/>
                  </a:schemeClr>
                </a:solidFill>
                <a:latin typeface="Open Sans"/>
                <a:ea typeface="Open Sans"/>
                <a:cs typeface="Open Sans"/>
                <a:sym typeface="Open Sans"/>
              </a:rPr>
              <a:t> a NATLEX	</a:t>
            </a:r>
            <a:endParaRPr sz="2400" dirty="0">
              <a:solidFill>
                <a:schemeClr val="tx1">
                  <a:lumMod val="75000"/>
                  <a:lumOff val="25000"/>
                </a:schemeClr>
              </a:solidFill>
            </a:endParaRPr>
          </a:p>
          <a:p>
            <a:pPr marL="914400" lvl="1" indent="-342900" algn="just" rtl="0">
              <a:lnSpc>
                <a:spcPct val="100000"/>
              </a:lnSpc>
              <a:spcBef>
                <a:spcPts val="600"/>
              </a:spcBef>
              <a:spcAft>
                <a:spcPts val="0"/>
              </a:spcAft>
              <a:buClr>
                <a:srgbClr val="000000"/>
              </a:buClr>
              <a:buSzPts val="1800"/>
              <a:buFont typeface="Open Sans"/>
              <a:buChar char="•"/>
            </a:pPr>
            <a:r>
              <a:rPr lang="en-US" sz="1800" dirty="0" err="1">
                <a:solidFill>
                  <a:schemeClr val="tx1">
                    <a:lumMod val="75000"/>
                    <a:lumOff val="25000"/>
                  </a:schemeClr>
                </a:solidFill>
                <a:latin typeface="Open Sans"/>
                <a:ea typeface="Open Sans"/>
                <a:cs typeface="Open Sans"/>
                <a:sym typeface="Open Sans"/>
              </a:rPr>
              <a:t>Navegando</a:t>
            </a:r>
            <a:r>
              <a:rPr lang="en-US" sz="1800" dirty="0">
                <a:solidFill>
                  <a:schemeClr val="tx1">
                    <a:lumMod val="75000"/>
                    <a:lumOff val="25000"/>
                  </a:schemeClr>
                </a:solidFill>
                <a:latin typeface="Open Sans"/>
                <a:ea typeface="Open Sans"/>
                <a:cs typeface="Open Sans"/>
                <a:sym typeface="Open Sans"/>
              </a:rPr>
              <a:t> </a:t>
            </a:r>
            <a:r>
              <a:rPr lang="en-US" sz="1800" dirty="0" err="1">
                <a:solidFill>
                  <a:schemeClr val="tx1">
                    <a:lumMod val="75000"/>
                    <a:lumOff val="25000"/>
                  </a:schemeClr>
                </a:solidFill>
                <a:latin typeface="Open Sans"/>
                <a:ea typeface="Open Sans"/>
                <a:cs typeface="Open Sans"/>
                <a:sym typeface="Open Sans"/>
              </a:rPr>
              <a:t>sobre</a:t>
            </a:r>
            <a:r>
              <a:rPr lang="en-US" sz="1800" dirty="0">
                <a:solidFill>
                  <a:schemeClr val="tx1">
                    <a:lumMod val="75000"/>
                    <a:lumOff val="25000"/>
                  </a:schemeClr>
                </a:solidFill>
                <a:latin typeface="Open Sans"/>
                <a:ea typeface="Open Sans"/>
                <a:cs typeface="Open Sans"/>
                <a:sym typeface="Open Sans"/>
              </a:rPr>
              <a:t> </a:t>
            </a:r>
            <a:r>
              <a:rPr lang="en-US" sz="1800" dirty="0" err="1">
                <a:solidFill>
                  <a:schemeClr val="tx1">
                    <a:lumMod val="75000"/>
                    <a:lumOff val="25000"/>
                  </a:schemeClr>
                </a:solidFill>
                <a:latin typeface="Open Sans"/>
                <a:ea typeface="Open Sans"/>
                <a:cs typeface="Open Sans"/>
                <a:sym typeface="Open Sans"/>
              </a:rPr>
              <a:t>leyes</a:t>
            </a:r>
            <a:r>
              <a:rPr lang="en-US" sz="1800" dirty="0">
                <a:solidFill>
                  <a:schemeClr val="tx1">
                    <a:lumMod val="75000"/>
                    <a:lumOff val="25000"/>
                  </a:schemeClr>
                </a:solidFill>
                <a:latin typeface="Open Sans"/>
                <a:ea typeface="Open Sans"/>
                <a:cs typeface="Open Sans"/>
                <a:sym typeface="Open Sans"/>
              </a:rPr>
              <a:t>/</a:t>
            </a:r>
            <a:r>
              <a:rPr lang="en-US" sz="1800" dirty="0" err="1">
                <a:solidFill>
                  <a:schemeClr val="tx1">
                    <a:lumMod val="75000"/>
                    <a:lumOff val="25000"/>
                  </a:schemeClr>
                </a:solidFill>
                <a:latin typeface="Open Sans"/>
                <a:ea typeface="Open Sans"/>
                <a:cs typeface="Open Sans"/>
                <a:sym typeface="Open Sans"/>
              </a:rPr>
              <a:t>legislación</a:t>
            </a:r>
            <a:r>
              <a:rPr lang="en-US" sz="1800" dirty="0">
                <a:solidFill>
                  <a:schemeClr val="tx1">
                    <a:lumMod val="75000"/>
                    <a:lumOff val="25000"/>
                  </a:schemeClr>
                </a:solidFill>
                <a:latin typeface="Open Sans"/>
                <a:ea typeface="Open Sans"/>
                <a:cs typeface="Open Sans"/>
                <a:sym typeface="Open Sans"/>
              </a:rPr>
              <a:t> </a:t>
            </a:r>
            <a:r>
              <a:rPr lang="en-US" sz="1800" dirty="0" err="1">
                <a:solidFill>
                  <a:schemeClr val="tx1">
                    <a:lumMod val="75000"/>
                    <a:lumOff val="25000"/>
                  </a:schemeClr>
                </a:solidFill>
                <a:latin typeface="Open Sans"/>
                <a:ea typeface="Open Sans"/>
                <a:cs typeface="Open Sans"/>
                <a:sym typeface="Open Sans"/>
              </a:rPr>
              <a:t>por</a:t>
            </a:r>
            <a:r>
              <a:rPr lang="en-US" sz="1800" dirty="0">
                <a:solidFill>
                  <a:schemeClr val="tx1">
                    <a:lumMod val="75000"/>
                    <a:lumOff val="25000"/>
                  </a:schemeClr>
                </a:solidFill>
                <a:latin typeface="Open Sans"/>
                <a:ea typeface="Open Sans"/>
                <a:cs typeface="Open Sans"/>
                <a:sym typeface="Open Sans"/>
              </a:rPr>
              <a:t> </a:t>
            </a:r>
            <a:r>
              <a:rPr lang="en-US" sz="1800" dirty="0" err="1">
                <a:solidFill>
                  <a:schemeClr val="tx1">
                    <a:lumMod val="75000"/>
                    <a:lumOff val="25000"/>
                  </a:schemeClr>
                </a:solidFill>
                <a:latin typeface="Open Sans"/>
                <a:ea typeface="Open Sans"/>
                <a:cs typeface="Open Sans"/>
                <a:sym typeface="Open Sans"/>
              </a:rPr>
              <a:t>país</a:t>
            </a:r>
            <a:endParaRPr sz="1800" dirty="0">
              <a:solidFill>
                <a:schemeClr val="tx1">
                  <a:lumMod val="75000"/>
                  <a:lumOff val="25000"/>
                </a:schemeClr>
              </a:solidFill>
              <a:latin typeface="Open Sans"/>
              <a:ea typeface="Open Sans"/>
              <a:cs typeface="Open Sans"/>
              <a:sym typeface="Open Sans"/>
            </a:endParaRPr>
          </a:p>
          <a:p>
            <a:pPr marL="914400" lvl="1" indent="-342900" algn="just" rtl="0">
              <a:lnSpc>
                <a:spcPct val="100000"/>
              </a:lnSpc>
              <a:spcBef>
                <a:spcPts val="600"/>
              </a:spcBef>
              <a:spcAft>
                <a:spcPts val="0"/>
              </a:spcAft>
              <a:buClr>
                <a:srgbClr val="000000"/>
              </a:buClr>
              <a:buSzPts val="1800"/>
              <a:buChar char="•"/>
            </a:pPr>
            <a:r>
              <a:rPr lang="en-US" sz="1800" dirty="0" err="1">
                <a:solidFill>
                  <a:schemeClr val="tx1">
                    <a:lumMod val="75000"/>
                    <a:lumOff val="25000"/>
                  </a:schemeClr>
                </a:solidFill>
                <a:latin typeface="Open Sans"/>
                <a:ea typeface="Open Sans"/>
                <a:cs typeface="Open Sans"/>
                <a:sym typeface="Open Sans"/>
              </a:rPr>
              <a:t>Acceso</a:t>
            </a:r>
            <a:r>
              <a:rPr lang="en-US" sz="1800" dirty="0">
                <a:solidFill>
                  <a:schemeClr val="tx1">
                    <a:lumMod val="75000"/>
                    <a:lumOff val="25000"/>
                  </a:schemeClr>
                </a:solidFill>
                <a:latin typeface="Open Sans"/>
                <a:ea typeface="Open Sans"/>
                <a:cs typeface="Open Sans"/>
                <a:sym typeface="Open Sans"/>
              </a:rPr>
              <a:t> a </a:t>
            </a:r>
            <a:r>
              <a:rPr lang="en-US" sz="1800" dirty="0" err="1">
                <a:solidFill>
                  <a:schemeClr val="tx1">
                    <a:lumMod val="75000"/>
                    <a:lumOff val="25000"/>
                  </a:schemeClr>
                </a:solidFill>
                <a:latin typeface="Open Sans"/>
                <a:ea typeface="Open Sans"/>
                <a:cs typeface="Open Sans"/>
                <a:sym typeface="Open Sans"/>
              </a:rPr>
              <a:t>leyes</a:t>
            </a:r>
            <a:r>
              <a:rPr lang="en-US" sz="1800" dirty="0">
                <a:solidFill>
                  <a:schemeClr val="tx1">
                    <a:lumMod val="75000"/>
                    <a:lumOff val="25000"/>
                  </a:schemeClr>
                </a:solidFill>
                <a:latin typeface="Open Sans"/>
                <a:ea typeface="Open Sans"/>
                <a:cs typeface="Open Sans"/>
                <a:sym typeface="Open Sans"/>
              </a:rPr>
              <a:t>/</a:t>
            </a:r>
            <a:r>
              <a:rPr lang="en-US" sz="1800" dirty="0" err="1">
                <a:solidFill>
                  <a:schemeClr val="tx1">
                    <a:lumMod val="75000"/>
                    <a:lumOff val="25000"/>
                  </a:schemeClr>
                </a:solidFill>
                <a:latin typeface="Open Sans"/>
                <a:ea typeface="Open Sans"/>
                <a:cs typeface="Open Sans"/>
                <a:sym typeface="Open Sans"/>
              </a:rPr>
              <a:t>legislación</a:t>
            </a:r>
            <a:endParaRPr sz="1800" dirty="0">
              <a:solidFill>
                <a:schemeClr val="tx1">
                  <a:lumMod val="75000"/>
                  <a:lumOff val="25000"/>
                </a:schemeClr>
              </a:solidFill>
              <a:latin typeface="Open Sans"/>
              <a:ea typeface="Open Sans"/>
              <a:cs typeface="Open Sans"/>
              <a:sym typeface="Open Sans"/>
            </a:endParaRPr>
          </a:p>
          <a:p>
            <a:pPr marL="914400" lvl="1" indent="-342900" algn="just" rtl="0">
              <a:lnSpc>
                <a:spcPct val="100000"/>
              </a:lnSpc>
              <a:spcBef>
                <a:spcPts val="600"/>
              </a:spcBef>
              <a:spcAft>
                <a:spcPts val="0"/>
              </a:spcAft>
              <a:buClr>
                <a:srgbClr val="000000"/>
              </a:buClr>
              <a:buSzPts val="1800"/>
              <a:buChar char="•"/>
            </a:pPr>
            <a:r>
              <a:rPr lang="en-US" sz="1800" dirty="0" err="1">
                <a:solidFill>
                  <a:schemeClr val="tx1">
                    <a:lumMod val="75000"/>
                    <a:lumOff val="25000"/>
                  </a:schemeClr>
                </a:solidFill>
                <a:latin typeface="Open Sans"/>
                <a:ea typeface="Open Sans"/>
                <a:cs typeface="Open Sans"/>
                <a:sym typeface="Open Sans"/>
              </a:rPr>
              <a:t>Navegando</a:t>
            </a:r>
            <a:r>
              <a:rPr lang="en-US" sz="1800" dirty="0">
                <a:solidFill>
                  <a:schemeClr val="tx1">
                    <a:lumMod val="75000"/>
                    <a:lumOff val="25000"/>
                  </a:schemeClr>
                </a:solidFill>
                <a:latin typeface="Open Sans"/>
                <a:ea typeface="Open Sans"/>
                <a:cs typeface="Open Sans"/>
                <a:sym typeface="Open Sans"/>
              </a:rPr>
              <a:t> entre </a:t>
            </a:r>
            <a:r>
              <a:rPr lang="en-US" sz="1800" dirty="0" err="1">
                <a:solidFill>
                  <a:schemeClr val="tx1">
                    <a:lumMod val="75000"/>
                    <a:lumOff val="25000"/>
                  </a:schemeClr>
                </a:solidFill>
                <a:latin typeface="Open Sans"/>
                <a:ea typeface="Open Sans"/>
                <a:cs typeface="Open Sans"/>
                <a:sym typeface="Open Sans"/>
              </a:rPr>
              <a:t>leyes</a:t>
            </a:r>
            <a:r>
              <a:rPr lang="en-US" sz="1800" dirty="0">
                <a:solidFill>
                  <a:schemeClr val="tx1">
                    <a:lumMod val="75000"/>
                    <a:lumOff val="25000"/>
                  </a:schemeClr>
                </a:solidFill>
                <a:latin typeface="Open Sans"/>
                <a:ea typeface="Open Sans"/>
                <a:cs typeface="Open Sans"/>
                <a:sym typeface="Open Sans"/>
              </a:rPr>
              <a:t>/</a:t>
            </a:r>
            <a:r>
              <a:rPr lang="en-US" sz="1800" dirty="0" err="1">
                <a:solidFill>
                  <a:schemeClr val="tx1">
                    <a:lumMod val="75000"/>
                    <a:lumOff val="25000"/>
                  </a:schemeClr>
                </a:solidFill>
                <a:latin typeface="Open Sans"/>
                <a:ea typeface="Open Sans"/>
                <a:cs typeface="Open Sans"/>
                <a:sym typeface="Open Sans"/>
              </a:rPr>
              <a:t>legislación</a:t>
            </a:r>
            <a:r>
              <a:rPr lang="en-US" sz="1800" dirty="0">
                <a:solidFill>
                  <a:schemeClr val="tx1">
                    <a:lumMod val="75000"/>
                    <a:lumOff val="25000"/>
                  </a:schemeClr>
                </a:solidFill>
                <a:latin typeface="Open Sans"/>
                <a:ea typeface="Open Sans"/>
                <a:cs typeface="Open Sans"/>
                <a:sym typeface="Open Sans"/>
              </a:rPr>
              <a:t> </a:t>
            </a:r>
            <a:r>
              <a:rPr lang="en-US" sz="1800" dirty="0" err="1">
                <a:solidFill>
                  <a:schemeClr val="tx1">
                    <a:lumMod val="75000"/>
                    <a:lumOff val="25000"/>
                  </a:schemeClr>
                </a:solidFill>
                <a:latin typeface="Open Sans"/>
                <a:ea typeface="Open Sans"/>
                <a:cs typeface="Open Sans"/>
                <a:sym typeface="Open Sans"/>
              </a:rPr>
              <a:t>por</a:t>
            </a:r>
            <a:r>
              <a:rPr lang="en-US" sz="1800" dirty="0">
                <a:solidFill>
                  <a:schemeClr val="tx1">
                    <a:lumMod val="75000"/>
                    <a:lumOff val="25000"/>
                  </a:schemeClr>
                </a:solidFill>
                <a:latin typeface="Open Sans"/>
                <a:ea typeface="Open Sans"/>
                <a:cs typeface="Open Sans"/>
                <a:sym typeface="Open Sans"/>
              </a:rPr>
              <a:t> </a:t>
            </a:r>
            <a:r>
              <a:rPr lang="en-US" sz="1800" dirty="0" err="1">
                <a:solidFill>
                  <a:schemeClr val="tx1">
                    <a:lumMod val="75000"/>
                    <a:lumOff val="25000"/>
                  </a:schemeClr>
                </a:solidFill>
                <a:latin typeface="Open Sans"/>
                <a:ea typeface="Open Sans"/>
                <a:cs typeface="Open Sans"/>
                <a:sym typeface="Open Sans"/>
              </a:rPr>
              <a:t>tema</a:t>
            </a:r>
            <a:endParaRPr sz="1800" dirty="0">
              <a:solidFill>
                <a:schemeClr val="tx1">
                  <a:lumMod val="75000"/>
                  <a:lumOff val="25000"/>
                </a:schemeClr>
              </a:solidFill>
              <a:latin typeface="Open Sans"/>
              <a:ea typeface="Open Sans"/>
              <a:cs typeface="Open Sans"/>
              <a:sym typeface="Open Sans"/>
            </a:endParaRPr>
          </a:p>
          <a:p>
            <a:pPr marL="914400" lvl="1" indent="-342900" algn="just" rtl="0">
              <a:lnSpc>
                <a:spcPct val="100000"/>
              </a:lnSpc>
              <a:spcBef>
                <a:spcPts val="600"/>
              </a:spcBef>
              <a:spcAft>
                <a:spcPts val="0"/>
              </a:spcAft>
              <a:buClr>
                <a:srgbClr val="000000"/>
              </a:buClr>
              <a:buSzPts val="1800"/>
              <a:buChar char="•"/>
            </a:pPr>
            <a:r>
              <a:rPr lang="en-US" sz="1800" dirty="0" err="1">
                <a:solidFill>
                  <a:schemeClr val="tx1">
                    <a:lumMod val="75000"/>
                    <a:lumOff val="25000"/>
                  </a:schemeClr>
                </a:solidFill>
                <a:latin typeface="Open Sans"/>
                <a:ea typeface="Open Sans"/>
                <a:cs typeface="Open Sans"/>
                <a:sym typeface="Open Sans"/>
              </a:rPr>
              <a:t>Acceso</a:t>
            </a:r>
            <a:r>
              <a:rPr lang="en-US" sz="1800" dirty="0">
                <a:solidFill>
                  <a:schemeClr val="tx1">
                    <a:lumMod val="75000"/>
                    <a:lumOff val="25000"/>
                  </a:schemeClr>
                </a:solidFill>
                <a:latin typeface="Open Sans"/>
                <a:ea typeface="Open Sans"/>
                <a:cs typeface="Open Sans"/>
                <a:sym typeface="Open Sans"/>
              </a:rPr>
              <a:t> a </a:t>
            </a:r>
            <a:r>
              <a:rPr lang="en-US" sz="1800" dirty="0" err="1">
                <a:solidFill>
                  <a:schemeClr val="tx1">
                    <a:lumMod val="75000"/>
                    <a:lumOff val="25000"/>
                  </a:schemeClr>
                </a:solidFill>
                <a:latin typeface="Open Sans"/>
                <a:ea typeface="Open Sans"/>
                <a:cs typeface="Open Sans"/>
                <a:sym typeface="Open Sans"/>
              </a:rPr>
              <a:t>leyes</a:t>
            </a:r>
            <a:r>
              <a:rPr lang="en-US" sz="1800" dirty="0">
                <a:solidFill>
                  <a:schemeClr val="tx1">
                    <a:lumMod val="75000"/>
                    <a:lumOff val="25000"/>
                  </a:schemeClr>
                </a:solidFill>
                <a:latin typeface="Open Sans"/>
                <a:ea typeface="Open Sans"/>
                <a:cs typeface="Open Sans"/>
                <a:sym typeface="Open Sans"/>
              </a:rPr>
              <a:t>/</a:t>
            </a:r>
            <a:r>
              <a:rPr lang="en-US" sz="1800" dirty="0" err="1">
                <a:solidFill>
                  <a:schemeClr val="tx1">
                    <a:lumMod val="75000"/>
                    <a:lumOff val="25000"/>
                  </a:schemeClr>
                </a:solidFill>
                <a:latin typeface="Open Sans"/>
                <a:ea typeface="Open Sans"/>
                <a:cs typeface="Open Sans"/>
                <a:sym typeface="Open Sans"/>
              </a:rPr>
              <a:t>legislación</a:t>
            </a:r>
            <a:r>
              <a:rPr lang="en-US" sz="1800" dirty="0">
                <a:solidFill>
                  <a:schemeClr val="tx1">
                    <a:lumMod val="75000"/>
                    <a:lumOff val="25000"/>
                  </a:schemeClr>
                </a:solidFill>
                <a:latin typeface="Open Sans"/>
                <a:ea typeface="Open Sans"/>
                <a:cs typeface="Open Sans"/>
                <a:sym typeface="Open Sans"/>
              </a:rPr>
              <a:t> </a:t>
            </a:r>
            <a:r>
              <a:rPr lang="en-US" sz="1800" dirty="0" err="1">
                <a:solidFill>
                  <a:schemeClr val="tx1">
                    <a:lumMod val="75000"/>
                    <a:lumOff val="25000"/>
                  </a:schemeClr>
                </a:solidFill>
                <a:latin typeface="Open Sans"/>
                <a:ea typeface="Open Sans"/>
                <a:cs typeface="Open Sans"/>
                <a:sym typeface="Open Sans"/>
              </a:rPr>
              <a:t>en</a:t>
            </a:r>
            <a:r>
              <a:rPr lang="en-US" sz="1800" dirty="0">
                <a:solidFill>
                  <a:schemeClr val="tx1">
                    <a:lumMod val="75000"/>
                    <a:lumOff val="25000"/>
                  </a:schemeClr>
                </a:solidFill>
                <a:latin typeface="Open Sans"/>
                <a:ea typeface="Open Sans"/>
                <a:cs typeface="Open Sans"/>
                <a:sym typeface="Open Sans"/>
              </a:rPr>
              <a:t> NATLEX</a:t>
            </a:r>
            <a:endParaRPr sz="1800" dirty="0">
              <a:solidFill>
                <a:schemeClr val="tx1">
                  <a:lumMod val="75000"/>
                  <a:lumOff val="25000"/>
                </a:schemeClr>
              </a:solidFill>
              <a:latin typeface="Open Sans"/>
              <a:ea typeface="Open Sans"/>
              <a:cs typeface="Open Sans"/>
              <a:sym typeface="Open Sans"/>
            </a:endParaRPr>
          </a:p>
          <a:p>
            <a:pPr marL="228600" lvl="0" indent="-228600" algn="l" rtl="0">
              <a:lnSpc>
                <a:spcPct val="90000"/>
              </a:lnSpc>
              <a:spcBef>
                <a:spcPts val="1000"/>
              </a:spcBef>
              <a:spcAft>
                <a:spcPts val="0"/>
              </a:spcAft>
              <a:buClr>
                <a:srgbClr val="000000"/>
              </a:buClr>
              <a:buSzPts val="1800"/>
              <a:buFont typeface="Arial"/>
              <a:buChar char="•"/>
            </a:pPr>
            <a:r>
              <a:rPr lang="en-US" sz="1800" dirty="0">
                <a:solidFill>
                  <a:schemeClr val="tx1">
                    <a:lumMod val="75000"/>
                    <a:lumOff val="25000"/>
                  </a:schemeClr>
                </a:solidFill>
                <a:latin typeface="Open Sans"/>
                <a:ea typeface="Open Sans"/>
                <a:cs typeface="Open Sans"/>
                <a:sym typeface="Open Sans"/>
              </a:rPr>
              <a:t>NORMLEX	</a:t>
            </a:r>
            <a:endParaRPr sz="2800" dirty="0">
              <a:solidFill>
                <a:schemeClr val="tx1">
                  <a:lumMod val="75000"/>
                  <a:lumOff val="25000"/>
                </a:schemeClr>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dirty="0" err="1">
                <a:solidFill>
                  <a:schemeClr val="tx1">
                    <a:lumMod val="75000"/>
                    <a:lumOff val="25000"/>
                  </a:schemeClr>
                </a:solidFill>
                <a:latin typeface="Open Sans"/>
                <a:ea typeface="Open Sans"/>
                <a:cs typeface="Open Sans"/>
                <a:sym typeface="Open Sans"/>
              </a:rPr>
              <a:t>Síntesis</a:t>
            </a:r>
            <a:r>
              <a:rPr lang="en-US" sz="1800" dirty="0">
                <a:solidFill>
                  <a:schemeClr val="tx1">
                    <a:lumMod val="75000"/>
                    <a:lumOff val="25000"/>
                  </a:schemeClr>
                </a:solidFill>
                <a:latin typeface="Open Sans"/>
                <a:ea typeface="Open Sans"/>
                <a:cs typeface="Open Sans"/>
                <a:sym typeface="Open Sans"/>
              </a:rPr>
              <a:t>	</a:t>
            </a:r>
            <a:endParaRPr sz="1800" dirty="0">
              <a:solidFill>
                <a:schemeClr val="tx1">
                  <a:lumMod val="75000"/>
                  <a:lumOff val="25000"/>
                </a:schemeClr>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000" b="0" i="0" u="sng" strike="noStrike" cap="none" dirty="0" err="1">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Atribución</a:t>
            </a:r>
            <a:r>
              <a:rPr lang="en-US" sz="1000" b="0" i="0" u="sng" strike="noStrike" cap="none"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4.0 </a:t>
            </a:r>
            <a:r>
              <a:rPr lang="en-US" sz="1000" b="0" i="0" u="sng" strike="noStrike" cap="none" dirty="0" err="1">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Internacional</a:t>
            </a:r>
            <a:r>
              <a:rPr lang="en-US" sz="1000" b="0" i="0" u="sng"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(CC BY-SA 4.0)</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Conocer los recursos adicionales existentes relacionados con derecho y justicia global. </a:t>
            </a:r>
            <a:endParaRPr>
              <a:solidFill>
                <a:srgbClr val="3F3F3F"/>
              </a:solidFill>
              <a:latin typeface="Open Sans"/>
              <a:ea typeface="Open Sans"/>
              <a:cs typeface="Open Sans"/>
              <a:sym typeface="Open Sans"/>
            </a:endParaRPr>
          </a:p>
          <a:p>
            <a:pPr marL="355600" lvl="0" indent="-355600" algn="l" rtl="0">
              <a:lnSpc>
                <a:spcPct val="150000"/>
              </a:lnSpc>
              <a:spcBef>
                <a:spcPts val="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Comprender las colecciones adicionales y cómo usarlas. </a:t>
            </a:r>
            <a:endParaRPr>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Introducción</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110700" y="1945951"/>
            <a:ext cx="11596500" cy="47397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rgbClr val="3F3F3F"/>
              </a:buClr>
              <a:buSzPts val="2400"/>
              <a:buFont typeface="Open Sans"/>
              <a:buChar char="●"/>
            </a:pPr>
            <a:r>
              <a:rPr lang="es-ES" dirty="0">
                <a:solidFill>
                  <a:srgbClr val="3F3F3F"/>
                </a:solidFill>
                <a:latin typeface="Open Sans"/>
                <a:ea typeface="Open Sans"/>
                <a:cs typeface="Open Sans"/>
                <a:sym typeface="Open Sans"/>
              </a:rPr>
              <a:t>Esta lección se centra en los recursos clave específicos de la disciplina (derecho y justicia) a los que se puede acceder a través del Portal Unificado de Contenidos de Research4Life. La lección revisa tres bases de datos llamadas: </a:t>
            </a:r>
          </a:p>
          <a:p>
            <a:pPr marL="457200" lvl="0" indent="-381000" algn="just" rtl="0">
              <a:lnSpc>
                <a:spcPct val="100000"/>
              </a:lnSpc>
              <a:spcBef>
                <a:spcPts val="600"/>
              </a:spcBef>
              <a:spcAft>
                <a:spcPts val="0"/>
              </a:spcAft>
              <a:buClr>
                <a:srgbClr val="3F3F3F"/>
              </a:buClr>
              <a:buSzPts val="2400"/>
              <a:buChar char="●"/>
            </a:pPr>
            <a:r>
              <a:rPr lang="es-ES" b="1" dirty="0">
                <a:solidFill>
                  <a:srgbClr val="3F3F3F"/>
                </a:solidFill>
                <a:latin typeface="Open Sans"/>
                <a:ea typeface="Open Sans"/>
                <a:cs typeface="Open Sans"/>
                <a:sym typeface="Open Sans"/>
              </a:rPr>
              <a:t>NATLEX</a:t>
            </a:r>
            <a:r>
              <a:rPr lang="es-ES" dirty="0">
                <a:solidFill>
                  <a:srgbClr val="3F3F3F"/>
                </a:solidFill>
                <a:latin typeface="Open Sans"/>
                <a:ea typeface="Open Sans"/>
                <a:cs typeface="Open Sans"/>
                <a:sym typeface="Open Sans"/>
              </a:rPr>
              <a:t> y </a:t>
            </a:r>
          </a:p>
          <a:p>
            <a:pPr marL="457200" lvl="0" indent="-381000" algn="just" rtl="0">
              <a:lnSpc>
                <a:spcPct val="100000"/>
              </a:lnSpc>
              <a:spcBef>
                <a:spcPts val="600"/>
              </a:spcBef>
              <a:spcAft>
                <a:spcPts val="0"/>
              </a:spcAft>
              <a:buClr>
                <a:srgbClr val="3F3F3F"/>
              </a:buClr>
              <a:buSzPts val="2400"/>
              <a:buChar char="●"/>
            </a:pPr>
            <a:r>
              <a:rPr lang="es-ES" b="1" dirty="0">
                <a:solidFill>
                  <a:srgbClr val="3F3F3F"/>
                </a:solidFill>
                <a:latin typeface="Open Sans"/>
                <a:ea typeface="Open Sans"/>
                <a:cs typeface="Open Sans"/>
                <a:sym typeface="Open Sans"/>
              </a:rPr>
              <a:t>NORMLEX</a:t>
            </a:r>
            <a:r>
              <a:rPr lang="es-ES" dirty="0">
                <a:solidFill>
                  <a:srgbClr val="3F3F3F"/>
                </a:solidFill>
                <a:latin typeface="Open Sans"/>
                <a:ea typeface="Open Sans"/>
                <a:cs typeface="Open Sans"/>
                <a:sym typeface="Open Sans"/>
              </a:rPr>
              <a:t>.</a:t>
            </a:r>
            <a:r>
              <a:rPr lang="es-ES" b="1" dirty="0">
                <a:solidFill>
                  <a:srgbClr val="3F3F3F"/>
                </a:solidFill>
                <a:latin typeface="Open Sans"/>
                <a:ea typeface="Open Sans"/>
                <a:cs typeface="Open Sans"/>
                <a:sym typeface="Open Sans"/>
              </a:rPr>
              <a:t> </a:t>
            </a:r>
          </a:p>
          <a:p>
            <a:pPr marL="457200" lvl="0" indent="-381000" algn="just" rtl="0">
              <a:lnSpc>
                <a:spcPct val="100000"/>
              </a:lnSpc>
              <a:spcBef>
                <a:spcPts val="600"/>
              </a:spcBef>
              <a:spcAft>
                <a:spcPts val="600"/>
              </a:spcAft>
              <a:buClr>
                <a:srgbClr val="3F3F3F"/>
              </a:buClr>
              <a:buSzPts val="2400"/>
              <a:buChar char="●"/>
            </a:pPr>
            <a:r>
              <a:rPr lang="es-ES" dirty="0">
                <a:solidFill>
                  <a:srgbClr val="3F3F3F"/>
                </a:solidFill>
                <a:latin typeface="Open Sans"/>
                <a:ea typeface="Open Sans"/>
                <a:cs typeface="Open Sans"/>
                <a:sym typeface="Open Sans"/>
              </a:rPr>
              <a:t>El acceso está disponible a través de la opción de </a:t>
            </a:r>
            <a:r>
              <a:rPr lang="es-ES" b="1" dirty="0">
                <a:solidFill>
                  <a:srgbClr val="3F3F3F"/>
                </a:solidFill>
                <a:latin typeface="Open Sans"/>
                <a:ea typeface="Open Sans"/>
                <a:cs typeface="Open Sans"/>
                <a:sym typeface="Open Sans"/>
              </a:rPr>
              <a:t>Bases de datos</a:t>
            </a:r>
            <a:r>
              <a:rPr lang="es-ES" dirty="0">
                <a:solidFill>
                  <a:srgbClr val="3F3F3F"/>
                </a:solidFill>
                <a:latin typeface="Open Sans"/>
                <a:ea typeface="Open Sans"/>
                <a:cs typeface="Open Sans"/>
                <a:sym typeface="Open Sans"/>
              </a:rPr>
              <a:t> en el menú desplegable de la </a:t>
            </a:r>
            <a:r>
              <a:rPr lang="es-ES" b="1" dirty="0">
                <a:solidFill>
                  <a:srgbClr val="3F3F3F"/>
                </a:solidFill>
                <a:latin typeface="Open Sans"/>
                <a:ea typeface="Open Sans"/>
                <a:cs typeface="Open Sans"/>
                <a:sym typeface="Open Sans"/>
              </a:rPr>
              <a:t>página principal de Research4Life</a:t>
            </a:r>
            <a:r>
              <a:rPr lang="es-ES" dirty="0">
                <a:solidFill>
                  <a:srgbClr val="3F3F3F"/>
                </a:solidFill>
                <a:latin typeface="Open Sans"/>
                <a:ea typeface="Open Sans"/>
                <a:cs typeface="Open Sans"/>
                <a:sym typeface="Open Sans"/>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NATLEX </a:t>
            </a:r>
            <a:endParaRPr>
              <a:latin typeface="Open Sans"/>
              <a:ea typeface="Open Sans"/>
              <a:cs typeface="Open Sans"/>
              <a:sym typeface="Open Sans"/>
            </a:endParaRPr>
          </a:p>
        </p:txBody>
      </p:sp>
      <p:sp>
        <p:nvSpPr>
          <p:cNvPr id="196" name="Google Shape;196;p30"/>
          <p:cNvSpPr txBox="1">
            <a:spLocks noGrp="1"/>
          </p:cNvSpPr>
          <p:nvPr>
            <p:ph type="body" idx="1"/>
          </p:nvPr>
        </p:nvSpPr>
        <p:spPr>
          <a:xfrm>
            <a:off x="0" y="1858375"/>
            <a:ext cx="11749500" cy="4789800"/>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600"/>
              </a:spcBef>
              <a:spcAft>
                <a:spcPts val="0"/>
              </a:spcAft>
              <a:buClr>
                <a:schemeClr val="dk1"/>
              </a:buClr>
              <a:buSzPts val="2200"/>
              <a:buChar char="●"/>
            </a:pPr>
            <a:r>
              <a:rPr lang="en-US" sz="2200">
                <a:solidFill>
                  <a:schemeClr val="dk1"/>
                </a:solidFill>
                <a:latin typeface="Open Sans"/>
                <a:ea typeface="Open Sans"/>
                <a:cs typeface="Open Sans"/>
                <a:sym typeface="Open Sans"/>
              </a:rPr>
              <a:t>NATLEX es una base de datos de </a:t>
            </a:r>
            <a:r>
              <a:rPr lang="en-US" sz="2200" b="1">
                <a:solidFill>
                  <a:schemeClr val="dk1"/>
                </a:solidFill>
                <a:latin typeface="Open Sans"/>
                <a:ea typeface="Open Sans"/>
                <a:cs typeface="Open Sans"/>
                <a:sym typeface="Open Sans"/>
              </a:rPr>
              <a:t>legislación laboral, seguridad social y derechos humanos</a:t>
            </a:r>
            <a:r>
              <a:rPr lang="en-US" sz="2200">
                <a:solidFill>
                  <a:schemeClr val="dk1"/>
                </a:solidFill>
                <a:latin typeface="Open Sans"/>
                <a:ea typeface="Open Sans"/>
                <a:cs typeface="Open Sans"/>
                <a:sym typeface="Open Sans"/>
              </a:rPr>
              <a:t> relacionada, que es mantenida por el </a:t>
            </a:r>
            <a:r>
              <a:rPr lang="en-US" sz="2200" b="1">
                <a:solidFill>
                  <a:schemeClr val="dk1"/>
                </a:solidFill>
                <a:latin typeface="Open Sans"/>
                <a:ea typeface="Open Sans"/>
                <a:cs typeface="Open Sans"/>
                <a:sym typeface="Open Sans"/>
              </a:rPr>
              <a:t>Departamento de Normas Internacionales de la OIT.</a:t>
            </a:r>
            <a:r>
              <a:rPr lang="en-US" sz="2200">
                <a:solidFill>
                  <a:schemeClr val="dk1"/>
                </a:solidFill>
                <a:latin typeface="Open Sans"/>
                <a:ea typeface="Open Sans"/>
                <a:cs typeface="Open Sans"/>
                <a:sym typeface="Open Sans"/>
              </a:rPr>
              <a:t> </a:t>
            </a:r>
            <a:endParaRPr sz="2200">
              <a:solidFill>
                <a:schemeClr val="dk1"/>
              </a:solidFill>
              <a:latin typeface="Open Sans"/>
              <a:ea typeface="Open Sans"/>
              <a:cs typeface="Open Sans"/>
              <a:sym typeface="Open Sans"/>
            </a:endParaRPr>
          </a:p>
          <a:p>
            <a:pPr marL="457200" lvl="0" indent="-368300" algn="just" rtl="0">
              <a:lnSpc>
                <a:spcPct val="100000"/>
              </a:lnSpc>
              <a:spcBef>
                <a:spcPts val="6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NATLEX contiene: </a:t>
            </a:r>
            <a:endParaRPr sz="2200">
              <a:solidFill>
                <a:schemeClr val="dk1"/>
              </a:solidFill>
              <a:latin typeface="Open Sans"/>
              <a:ea typeface="Open Sans"/>
              <a:cs typeface="Open Sans"/>
              <a:sym typeface="Open Sans"/>
            </a:endParaRPr>
          </a:p>
          <a:p>
            <a:pPr marL="914400" lvl="1" indent="-368300" algn="just" rtl="0">
              <a:lnSpc>
                <a:spcPct val="100000"/>
              </a:lnSpc>
              <a:spcBef>
                <a:spcPts val="6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Más de 100,000 registros que cubren más de 196 países, así como 160 territorios, provincias y otras subdivisiones.</a:t>
            </a:r>
            <a:endParaRPr sz="2200">
              <a:solidFill>
                <a:schemeClr val="dk1"/>
              </a:solidFill>
              <a:latin typeface="Open Sans"/>
              <a:ea typeface="Open Sans"/>
              <a:cs typeface="Open Sans"/>
              <a:sym typeface="Open Sans"/>
            </a:endParaRPr>
          </a:p>
          <a:p>
            <a:pPr marL="914400" lvl="1" indent="-368300" algn="just" rtl="0">
              <a:lnSpc>
                <a:spcPct val="100000"/>
              </a:lnSpc>
              <a:spcBef>
                <a:spcPts val="6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Los registros en NATLEX proporcionan textos completos o resúmenes de legislación e información de citas y están indexados por clasificaciones de temas.</a:t>
            </a:r>
            <a:endParaRPr sz="2200">
              <a:solidFill>
                <a:schemeClr val="dk1"/>
              </a:solidFill>
              <a:latin typeface="Open Sans"/>
              <a:ea typeface="Open Sans"/>
              <a:cs typeface="Open Sans"/>
              <a:sym typeface="Open Sans"/>
            </a:endParaRPr>
          </a:p>
          <a:p>
            <a:pPr marL="914400" lvl="1" indent="-368300" algn="just" rtl="0">
              <a:lnSpc>
                <a:spcPct val="100000"/>
              </a:lnSpc>
              <a:spcBef>
                <a:spcPts val="6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El idioma del registro puede variar entre inglés, francés y español, puesto que son los tres idiomas oficiales de la OIT. </a:t>
            </a:r>
            <a:endParaRPr sz="2200">
              <a:solidFill>
                <a:schemeClr val="dk1"/>
              </a:solidFill>
              <a:latin typeface="Open Sans"/>
              <a:ea typeface="Open Sans"/>
              <a:cs typeface="Open Sans"/>
              <a:sym typeface="Open Sans"/>
            </a:endParaRPr>
          </a:p>
          <a:p>
            <a:pPr marL="914400" lvl="1" indent="-368300" algn="just" rtl="0">
              <a:lnSpc>
                <a:spcPct val="100000"/>
              </a:lnSpc>
              <a:spcBef>
                <a:spcPts val="600"/>
              </a:spcBef>
              <a:spcAft>
                <a:spcPts val="600"/>
              </a:spcAft>
              <a:buClr>
                <a:schemeClr val="dk1"/>
              </a:buClr>
              <a:buSzPts val="2200"/>
              <a:buFont typeface="Open Sans"/>
              <a:buChar char="○"/>
            </a:pPr>
            <a:r>
              <a:rPr lang="en-US" sz="2200">
                <a:solidFill>
                  <a:schemeClr val="dk1"/>
                </a:solidFill>
                <a:latin typeface="Open Sans"/>
                <a:ea typeface="Open Sans"/>
                <a:cs typeface="Open Sans"/>
                <a:sym typeface="Open Sans"/>
              </a:rPr>
              <a:t>El texto completo de la legislación o fuente electrónica seleccionada está vinculado desde los registros </a:t>
            </a:r>
            <a:endParaRPr sz="1800">
              <a:solidFill>
                <a:srgbClr val="3F3F3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2031100"/>
            <a:ext cx="2914198"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1" name="Google Shape;201;p10"/>
          <p:cNvSpPr txBox="1">
            <a:spLocks noGrp="1"/>
          </p:cNvSpPr>
          <p:nvPr>
            <p:ph type="title"/>
          </p:nvPr>
        </p:nvSpPr>
        <p:spPr>
          <a:xfrm>
            <a:off x="-1" y="0"/>
            <a:ext cx="8409709" cy="15181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4000">
                <a:solidFill>
                  <a:srgbClr val="586F7C"/>
                </a:solidFill>
                <a:latin typeface="Open Sans"/>
                <a:ea typeface="Open Sans"/>
                <a:cs typeface="Open Sans"/>
                <a:sym typeface="Open Sans"/>
              </a:rPr>
              <a:t>Acceso a NATLEX desde el Portal Unificado de Contenidos de R4L</a:t>
            </a:r>
            <a:endParaRPr>
              <a:solidFill>
                <a:srgbClr val="586F7C"/>
              </a:solidFill>
              <a:latin typeface="Open Sans"/>
              <a:ea typeface="Open Sans"/>
              <a:cs typeface="Open Sans"/>
              <a:sym typeface="Open Sans"/>
            </a:endParaRPr>
          </a:p>
        </p:txBody>
      </p:sp>
      <p:sp>
        <p:nvSpPr>
          <p:cNvPr id="202" name="Google Shape;202;p10"/>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pic>
        <p:nvPicPr>
          <p:cNvPr id="203" name="Google Shape;203;p10"/>
          <p:cNvPicPr preferRelativeResize="0"/>
          <p:nvPr/>
        </p:nvPicPr>
        <p:blipFill rotWithShape="1">
          <a:blip r:embed="rId4">
            <a:alphaModFix/>
          </a:blip>
          <a:srcRect/>
          <a:stretch/>
        </p:blipFill>
        <p:spPr>
          <a:xfrm>
            <a:off x="-38030" y="1838491"/>
            <a:ext cx="1581150" cy="1917565"/>
          </a:xfrm>
          <a:prstGeom prst="rect">
            <a:avLst/>
          </a:prstGeom>
          <a:noFill/>
          <a:ln>
            <a:noFill/>
          </a:ln>
        </p:spPr>
      </p:pic>
      <p:sp>
        <p:nvSpPr>
          <p:cNvPr id="204" name="Google Shape;204;p10"/>
          <p:cNvSpPr/>
          <p:nvPr/>
        </p:nvSpPr>
        <p:spPr>
          <a:xfrm>
            <a:off x="169994" y="2636912"/>
            <a:ext cx="1263536" cy="2859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5" name="Google Shape;205;p10"/>
          <p:cNvSpPr txBox="1"/>
          <p:nvPr/>
        </p:nvSpPr>
        <p:spPr>
          <a:xfrm>
            <a:off x="542994" y="5240199"/>
            <a:ext cx="11039400" cy="1200600"/>
          </a:xfrm>
          <a:prstGeom prst="rect">
            <a:avLst/>
          </a:prstGeom>
          <a:noFill/>
          <a:ln>
            <a:noFill/>
          </a:ln>
        </p:spPr>
        <p:txBody>
          <a:bodyPr spcFirstLastPara="1" wrap="square" lIns="91425" tIns="45700" rIns="91425" bIns="45700" anchor="t" anchorCtr="0">
            <a:spAutoFit/>
          </a:bodyPr>
          <a:lstStyle/>
          <a:p>
            <a:pPr marL="76200" marR="0" lvl="0" indent="0" algn="just" rtl="0">
              <a:lnSpc>
                <a:spcPct val="100000"/>
              </a:lnSpc>
              <a:spcBef>
                <a:spcPts val="0"/>
              </a:spcBef>
              <a:spcAft>
                <a:spcPts val="0"/>
              </a:spcAft>
              <a:buClr>
                <a:srgbClr val="000000"/>
              </a:buClr>
              <a:buSzPts val="2400"/>
              <a:buFont typeface="Arial"/>
              <a:buNone/>
            </a:pPr>
            <a:r>
              <a:rPr lang="es-ES" sz="2400" b="0" i="0" u="none" strike="noStrike" cap="none" dirty="0">
                <a:solidFill>
                  <a:srgbClr val="3F3F3F"/>
                </a:solidFill>
                <a:latin typeface="Open Sans"/>
                <a:ea typeface="Open Sans"/>
                <a:cs typeface="Open Sans"/>
                <a:sym typeface="Open Sans"/>
              </a:rPr>
              <a:t>Para acceder a la base de datos, hacer clic en </a:t>
            </a:r>
            <a:r>
              <a:rPr lang="es-ES" sz="2400" b="1" i="0" u="none" strike="noStrike" cap="none" dirty="0">
                <a:solidFill>
                  <a:srgbClr val="3F3F3F"/>
                </a:solidFill>
                <a:latin typeface="Open Sans"/>
                <a:ea typeface="Open Sans"/>
                <a:cs typeface="Open Sans"/>
                <a:sym typeface="Open Sans"/>
              </a:rPr>
              <a:t>Bases de datos </a:t>
            </a:r>
            <a:r>
              <a:rPr lang="es-ES" sz="2400" b="0" i="0" u="none" strike="noStrike" cap="none" dirty="0">
                <a:solidFill>
                  <a:srgbClr val="3F3F3F"/>
                </a:solidFill>
                <a:latin typeface="Open Sans"/>
                <a:ea typeface="Open Sans"/>
                <a:cs typeface="Open Sans"/>
                <a:sym typeface="Open Sans"/>
              </a:rPr>
              <a:t>en la página de inicio del portal unificado de Research4life, hacer clic en la letra N y seleccionar </a:t>
            </a:r>
            <a:r>
              <a:rPr lang="es-ES" sz="2400" b="1" i="0" u="none" strike="noStrike" cap="none" dirty="0">
                <a:solidFill>
                  <a:srgbClr val="3F3F3F"/>
                </a:solidFill>
                <a:latin typeface="Open Sans"/>
                <a:ea typeface="Open Sans"/>
                <a:cs typeface="Open Sans"/>
                <a:sym typeface="Open Sans"/>
              </a:rPr>
              <a:t>NATLEX</a:t>
            </a:r>
            <a:r>
              <a:rPr lang="es-ES" sz="2400" b="0" i="0" u="none" strike="noStrike" cap="none" dirty="0">
                <a:solidFill>
                  <a:srgbClr val="3F3F3F"/>
                </a:solidFill>
                <a:latin typeface="Open Sans"/>
                <a:ea typeface="Open Sans"/>
                <a:cs typeface="Open Sans"/>
                <a:sym typeface="Open Sans"/>
              </a:rPr>
              <a:t> como se muestra arriba. Lo mismo para </a:t>
            </a:r>
            <a:r>
              <a:rPr lang="es-ES" sz="2400" b="1" i="0" u="none" strike="noStrike" cap="none" dirty="0">
                <a:solidFill>
                  <a:srgbClr val="3F3F3F"/>
                </a:solidFill>
                <a:latin typeface="Open Sans"/>
                <a:ea typeface="Open Sans"/>
                <a:cs typeface="Open Sans"/>
                <a:sym typeface="Open Sans"/>
              </a:rPr>
              <a:t>NORMLEX</a:t>
            </a:r>
            <a:endParaRPr lang="es-ES" sz="2400" b="1" i="0" u="none" strike="noStrike" cap="none" dirty="0">
              <a:solidFill>
                <a:srgbClr val="3F3F3F"/>
              </a:solidFill>
              <a:sym typeface="Arial"/>
            </a:endParaRPr>
          </a:p>
        </p:txBody>
      </p:sp>
      <p:pic>
        <p:nvPicPr>
          <p:cNvPr id="207" name="Google Shape;207;p10"/>
          <p:cNvPicPr preferRelativeResize="0"/>
          <p:nvPr/>
        </p:nvPicPr>
        <p:blipFill rotWithShape="1">
          <a:blip r:embed="rId5">
            <a:alphaModFix/>
          </a:blip>
          <a:srcRect/>
          <a:stretch/>
        </p:blipFill>
        <p:spPr>
          <a:xfrm>
            <a:off x="5775450" y="2031100"/>
            <a:ext cx="5962375" cy="2835661"/>
          </a:xfrm>
          <a:prstGeom prst="rect">
            <a:avLst/>
          </a:prstGeom>
          <a:noFill/>
          <a:ln>
            <a:noFill/>
          </a:ln>
        </p:spPr>
      </p:pic>
      <p:cxnSp>
        <p:nvCxnSpPr>
          <p:cNvPr id="208" name="Google Shape;208;p10"/>
          <p:cNvCxnSpPr/>
          <p:nvPr/>
        </p:nvCxnSpPr>
        <p:spPr>
          <a:xfrm flipV="1">
            <a:off x="1469777" y="2616884"/>
            <a:ext cx="737791" cy="297601"/>
          </a:xfrm>
          <a:prstGeom prst="straightConnector1">
            <a:avLst/>
          </a:prstGeom>
          <a:noFill/>
          <a:ln w="28575" cap="flat" cmpd="sng">
            <a:solidFill>
              <a:srgbClr val="FF0000">
                <a:alpha val="61568"/>
              </a:srgbClr>
            </a:solidFill>
            <a:prstDash val="solid"/>
            <a:round/>
            <a:headEnd type="none" w="sm" len="sm"/>
            <a:tailEnd type="triangle" w="med" len="med"/>
          </a:ln>
        </p:spPr>
      </p:cxnSp>
      <p:cxnSp>
        <p:nvCxnSpPr>
          <p:cNvPr id="209" name="Google Shape;209;p10"/>
          <p:cNvCxnSpPr/>
          <p:nvPr/>
        </p:nvCxnSpPr>
        <p:spPr>
          <a:xfrm rot="10800000" flipH="1">
            <a:off x="3108524" y="2319284"/>
            <a:ext cx="2613600" cy="595200"/>
          </a:xfrm>
          <a:prstGeom prst="straightConnector1">
            <a:avLst/>
          </a:prstGeom>
          <a:noFill/>
          <a:ln w="28575" cap="flat" cmpd="sng">
            <a:solidFill>
              <a:srgbClr val="FF0000">
                <a:alpha val="61568"/>
              </a:srgbClr>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0" y="330686"/>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NATLEX página de inicio</a:t>
            </a:r>
            <a:endParaRPr>
              <a:latin typeface="Open Sans"/>
              <a:ea typeface="Open Sans"/>
              <a:cs typeface="Open Sans"/>
              <a:sym typeface="Open Sans"/>
            </a:endParaRPr>
          </a:p>
        </p:txBody>
      </p:sp>
      <p:sp>
        <p:nvSpPr>
          <p:cNvPr id="216" name="Google Shape;216;p32"/>
          <p:cNvSpPr txBox="1">
            <a:spLocks noGrp="1"/>
          </p:cNvSpPr>
          <p:nvPr>
            <p:ph type="body" idx="1"/>
          </p:nvPr>
        </p:nvSpPr>
        <p:spPr>
          <a:xfrm>
            <a:off x="-76200" y="1745435"/>
            <a:ext cx="3288600" cy="467256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1600">
                <a:solidFill>
                  <a:srgbClr val="424242"/>
                </a:solidFill>
                <a:latin typeface="Open Sans"/>
                <a:ea typeface="Open Sans"/>
                <a:cs typeface="Open Sans"/>
                <a:sym typeface="Open Sans"/>
              </a:rPr>
              <a:t>La página de inicio enumera leyes/legislación reciente añadida a NATLEX </a:t>
            </a:r>
            <a:r>
              <a:rPr lang="en-US" sz="1600" b="1">
                <a:solidFill>
                  <a:srgbClr val="424242"/>
                </a:solidFill>
                <a:latin typeface="Open Sans"/>
                <a:ea typeface="Open Sans"/>
                <a:cs typeface="Open Sans"/>
                <a:sym typeface="Open Sans"/>
              </a:rPr>
              <a:t>por país.</a:t>
            </a:r>
            <a:endParaRPr sz="1600" b="1">
              <a:solidFill>
                <a:srgbClr val="424242"/>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1600">
                <a:solidFill>
                  <a:srgbClr val="424242"/>
                </a:solidFill>
                <a:latin typeface="Open Sans"/>
                <a:ea typeface="Open Sans"/>
                <a:cs typeface="Open Sans"/>
                <a:sym typeface="Open Sans"/>
              </a:rPr>
              <a:t>Los usuarios pueden cambiar para ver las leyes/legislación </a:t>
            </a:r>
            <a:r>
              <a:rPr lang="en-US" sz="1600" b="1">
                <a:solidFill>
                  <a:srgbClr val="424242"/>
                </a:solidFill>
                <a:latin typeface="Open Sans"/>
                <a:ea typeface="Open Sans"/>
                <a:cs typeface="Open Sans"/>
                <a:sym typeface="Open Sans"/>
              </a:rPr>
              <a:t>por tema.</a:t>
            </a:r>
            <a:endParaRPr sz="1600" b="1">
              <a:solidFill>
                <a:srgbClr val="424242"/>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1600">
                <a:solidFill>
                  <a:srgbClr val="424242"/>
                </a:solidFill>
                <a:latin typeface="Open Sans"/>
                <a:ea typeface="Open Sans"/>
                <a:cs typeface="Open Sans"/>
                <a:sym typeface="Open Sans"/>
              </a:rPr>
              <a:t>NATLEX también proporciona enlaces a otras bases de datos específicas de la ley.</a:t>
            </a:r>
            <a:endParaRPr sz="1600">
              <a:solidFill>
                <a:srgbClr val="424242"/>
              </a:solidFill>
              <a:latin typeface="Open Sans"/>
              <a:ea typeface="Open Sans"/>
              <a:cs typeface="Open Sans"/>
              <a:sym typeface="Open Sans"/>
            </a:endParaRPr>
          </a:p>
          <a:p>
            <a:pPr marL="914400" lvl="1" indent="-355600" algn="l" rtl="0">
              <a:lnSpc>
                <a:spcPct val="100000"/>
              </a:lnSpc>
              <a:spcBef>
                <a:spcPts val="1000"/>
              </a:spcBef>
              <a:spcAft>
                <a:spcPts val="0"/>
              </a:spcAft>
              <a:buClr>
                <a:schemeClr val="dk1"/>
              </a:buClr>
              <a:buSzPts val="2000"/>
              <a:buChar char="○"/>
            </a:pPr>
            <a:r>
              <a:rPr lang="en-US" sz="1600">
                <a:solidFill>
                  <a:srgbClr val="424242"/>
                </a:solidFill>
                <a:latin typeface="Open Sans"/>
                <a:ea typeface="Open Sans"/>
                <a:cs typeface="Open Sans"/>
                <a:sym typeface="Open Sans"/>
              </a:rPr>
              <a:t>Estos están disponibles bajo el título </a:t>
            </a:r>
            <a:r>
              <a:rPr lang="en-US" sz="1600" b="1">
                <a:solidFill>
                  <a:srgbClr val="424242"/>
                </a:solidFill>
                <a:latin typeface="Open Sans"/>
                <a:ea typeface="Open Sans"/>
                <a:cs typeface="Open Sans"/>
                <a:sym typeface="Open Sans"/>
              </a:rPr>
              <a:t>Véase también más detalles sobre temas específicos</a:t>
            </a:r>
            <a:r>
              <a:rPr lang="en-US" sz="1600">
                <a:solidFill>
                  <a:srgbClr val="424242"/>
                </a:solidFill>
                <a:latin typeface="Open Sans"/>
                <a:ea typeface="Open Sans"/>
                <a:cs typeface="Open Sans"/>
                <a:sym typeface="Open Sans"/>
              </a:rPr>
              <a:t>.</a:t>
            </a:r>
            <a:endParaRPr>
              <a:solidFill>
                <a:srgbClr val="424242"/>
              </a:solidFill>
            </a:endParaRPr>
          </a:p>
        </p:txBody>
      </p:sp>
      <p:pic>
        <p:nvPicPr>
          <p:cNvPr id="217" name="Google Shape;217;p32"/>
          <p:cNvPicPr preferRelativeResize="0"/>
          <p:nvPr/>
        </p:nvPicPr>
        <p:blipFill rotWithShape="1">
          <a:blip r:embed="rId3">
            <a:alphaModFix/>
          </a:blip>
          <a:srcRect t="4848" b="4856"/>
          <a:stretch/>
        </p:blipFill>
        <p:spPr>
          <a:xfrm>
            <a:off x="3429065" y="2315496"/>
            <a:ext cx="8462898" cy="4026309"/>
          </a:xfrm>
          <a:prstGeom prst="rect">
            <a:avLst/>
          </a:prstGeom>
          <a:noFill/>
          <a:ln>
            <a:noFill/>
          </a:ln>
        </p:spPr>
      </p:pic>
      <p:sp>
        <p:nvSpPr>
          <p:cNvPr id="218" name="Google Shape;218;p32"/>
          <p:cNvSpPr/>
          <p:nvPr/>
        </p:nvSpPr>
        <p:spPr>
          <a:xfrm>
            <a:off x="3421625" y="3362625"/>
            <a:ext cx="1201800" cy="1276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9" name="Google Shape;219;p32"/>
          <p:cNvSpPr/>
          <p:nvPr/>
        </p:nvSpPr>
        <p:spPr>
          <a:xfrm>
            <a:off x="9094400" y="5742050"/>
            <a:ext cx="550800" cy="285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0" name="Google Shape;220;p32"/>
          <p:cNvSpPr/>
          <p:nvPr/>
        </p:nvSpPr>
        <p:spPr>
          <a:xfrm>
            <a:off x="9665099" y="5732200"/>
            <a:ext cx="633300" cy="285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1" name="Google Shape;221;p32"/>
          <p:cNvSpPr/>
          <p:nvPr/>
        </p:nvSpPr>
        <p:spPr>
          <a:xfrm>
            <a:off x="10301749" y="3522405"/>
            <a:ext cx="1612500" cy="28956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1" y="330686"/>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Navegando sobre leyes/legislación por país</a:t>
            </a:r>
            <a:endParaRPr sz="3500">
              <a:solidFill>
                <a:srgbClr val="586F7C"/>
              </a:solidFill>
              <a:latin typeface="Open Sans"/>
              <a:ea typeface="Open Sans"/>
              <a:cs typeface="Open Sans"/>
              <a:sym typeface="Open Sans"/>
            </a:endParaRPr>
          </a:p>
        </p:txBody>
      </p:sp>
      <p:sp>
        <p:nvSpPr>
          <p:cNvPr id="228" name="Google Shape;228;p33"/>
          <p:cNvSpPr txBox="1">
            <a:spLocks noGrp="1"/>
          </p:cNvSpPr>
          <p:nvPr>
            <p:ph type="body" idx="1"/>
          </p:nvPr>
        </p:nvSpPr>
        <p:spPr>
          <a:xfrm>
            <a:off x="224600" y="1798825"/>
            <a:ext cx="11726700" cy="4774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Hacer clic en </a:t>
            </a:r>
            <a:r>
              <a:rPr lang="en-US" sz="1800" b="1">
                <a:solidFill>
                  <a:srgbClr val="3F3F3F"/>
                </a:solidFill>
                <a:latin typeface="Open Sans"/>
                <a:ea typeface="Open Sans"/>
                <a:cs typeface="Open Sans"/>
                <a:sym typeface="Open Sans"/>
              </a:rPr>
              <a:t>Búsqueda por país </a:t>
            </a:r>
            <a:r>
              <a:rPr lang="en-US" sz="1800">
                <a:solidFill>
                  <a:srgbClr val="3F3F3F"/>
                </a:solidFill>
                <a:latin typeface="Open Sans"/>
                <a:ea typeface="Open Sans"/>
                <a:cs typeface="Open Sans"/>
                <a:sym typeface="Open Sans"/>
              </a:rPr>
              <a:t>en la página de inicio de NATLEX.</a:t>
            </a:r>
            <a:endParaRPr sz="1800">
              <a:solidFill>
                <a:srgbClr val="3F3F3F"/>
              </a:solidFill>
              <a:latin typeface="Open Sans"/>
              <a:ea typeface="Open Sans"/>
              <a:cs typeface="Open Sans"/>
              <a:sym typeface="Open Sans"/>
            </a:endParaRPr>
          </a:p>
          <a:p>
            <a:pPr marL="457200" lvl="0" indent="-342900" algn="l"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Se mostrarán todos los países con leyes/legislación sobre NATLEX: seleccionar el país de interés.</a:t>
            </a:r>
            <a:endParaRPr sz="1800">
              <a:solidFill>
                <a:srgbClr val="3F3F3F"/>
              </a:solidFill>
              <a:latin typeface="Open Sans"/>
              <a:ea typeface="Open Sans"/>
              <a:cs typeface="Open Sans"/>
              <a:sym typeface="Open Sans"/>
            </a:endParaRPr>
          </a:p>
          <a:p>
            <a:pPr marL="457200" lvl="0" indent="-342900" algn="l"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La base de datos muestra el país seleccionado junto con el número de leyes y legislación de ese país a las que se puede acceder desde la base de datos NATLEX.</a:t>
            </a:r>
            <a:endParaRPr sz="1800">
              <a:solidFill>
                <a:srgbClr val="3F3F3F"/>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sz="1800">
              <a:solidFill>
                <a:srgbClr val="3F3F3F"/>
              </a:solidFill>
              <a:latin typeface="Open Sans"/>
              <a:ea typeface="Open Sans"/>
              <a:cs typeface="Open Sans"/>
              <a:sym typeface="Open Sans"/>
            </a:endParaRPr>
          </a:p>
          <a:p>
            <a:pPr marL="457200" lvl="0" indent="-342900" algn="l" rtl="0">
              <a:lnSpc>
                <a:spcPct val="100000"/>
              </a:lnSpc>
              <a:spcBef>
                <a:spcPts val="1000"/>
              </a:spcBef>
              <a:spcAft>
                <a:spcPts val="0"/>
              </a:spcAft>
              <a:buClr>
                <a:schemeClr val="dk1"/>
              </a:buClr>
              <a:buSzPts val="1800"/>
              <a:buChar char="●"/>
            </a:pPr>
            <a:r>
              <a:rPr lang="en-US" sz="1800" b="1">
                <a:solidFill>
                  <a:srgbClr val="3F3F3F"/>
                </a:solidFill>
                <a:latin typeface="Open Sans"/>
                <a:ea typeface="Open Sans"/>
                <a:cs typeface="Open Sans"/>
                <a:sym typeface="Open Sans"/>
              </a:rPr>
              <a:t>Por ejemplo,</a:t>
            </a:r>
            <a:endParaRPr sz="1800" b="1">
              <a:solidFill>
                <a:srgbClr val="3F3F3F"/>
              </a:solidFill>
              <a:latin typeface="Open Sans"/>
              <a:ea typeface="Open Sans"/>
              <a:cs typeface="Open Sans"/>
              <a:sym typeface="Open Sans"/>
            </a:endParaRPr>
          </a:p>
          <a:p>
            <a:pPr marL="457200" lvl="0" indent="-342900" algn="l"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Seleccionar </a:t>
            </a:r>
            <a:r>
              <a:rPr lang="en-US" sz="1800" b="1">
                <a:solidFill>
                  <a:srgbClr val="3F3F3F"/>
                </a:solidFill>
                <a:latin typeface="Open Sans"/>
                <a:ea typeface="Open Sans"/>
                <a:cs typeface="Open Sans"/>
                <a:sym typeface="Open Sans"/>
              </a:rPr>
              <a:t>Zimbabue</a:t>
            </a:r>
            <a:r>
              <a:rPr lang="en-US" sz="1800">
                <a:solidFill>
                  <a:srgbClr val="3F3F3F"/>
                </a:solidFill>
                <a:latin typeface="Open Sans"/>
                <a:ea typeface="Open Sans"/>
                <a:cs typeface="Open Sans"/>
                <a:sym typeface="Open Sans"/>
              </a:rPr>
              <a:t>, y la base de datos muestra que tiene 395 leyes o artículos de legislación de ese país.</a:t>
            </a:r>
            <a:endParaRPr sz="1800">
              <a:solidFill>
                <a:srgbClr val="3F3F3F"/>
              </a:solidFill>
              <a:latin typeface="Open Sans"/>
              <a:ea typeface="Open Sans"/>
              <a:cs typeface="Open Sans"/>
              <a:sym typeface="Open Sans"/>
            </a:endParaRPr>
          </a:p>
          <a:p>
            <a:pPr marL="457200" lvl="0" indent="-342900" algn="l"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Las leyes/legislación se pueden desglosar aún más por tema.</a:t>
            </a:r>
            <a:endParaRPr sz="1800">
              <a:solidFill>
                <a:srgbClr val="3F3F3F"/>
              </a:solidFill>
              <a:latin typeface="Open Sans"/>
              <a:ea typeface="Open Sans"/>
              <a:cs typeface="Open Sans"/>
              <a:sym typeface="Open Sans"/>
            </a:endParaRPr>
          </a:p>
          <a:p>
            <a:pPr marL="457200" lvl="0" indent="-342900" algn="l"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Seleccionar los temas que se mostrarán por orden de la OIT o por orden alfabético. Algunos temas tienen múltiples subtemas.</a:t>
            </a:r>
            <a:endParaRPr sz="1800">
              <a:solidFill>
                <a:srgbClr val="3F3F3F"/>
              </a:solidFill>
              <a:latin typeface="Open Sans"/>
              <a:ea typeface="Open Sans"/>
              <a:cs typeface="Open Sans"/>
              <a:sym typeface="Open Sans"/>
            </a:endParaRPr>
          </a:p>
          <a:p>
            <a:pPr marL="457200" lvl="0" indent="-342900" algn="l"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Para mostrar los subtemas, hacer clic en la pestaña </a:t>
            </a:r>
            <a:r>
              <a:rPr lang="en-US" sz="1800" b="1">
                <a:solidFill>
                  <a:srgbClr val="3F3F3F"/>
                </a:solidFill>
                <a:latin typeface="Open Sans"/>
                <a:ea typeface="Open Sans"/>
                <a:cs typeface="Open Sans"/>
                <a:sym typeface="Open Sans"/>
              </a:rPr>
              <a:t>Show/Hide sub-topics  </a:t>
            </a:r>
            <a:r>
              <a:rPr lang="en-US" sz="1800" i="1">
                <a:solidFill>
                  <a:srgbClr val="3F3F3F"/>
                </a:solidFill>
                <a:latin typeface="Open Sans"/>
                <a:ea typeface="Open Sans"/>
                <a:cs typeface="Open Sans"/>
                <a:sym typeface="Open Sans"/>
              </a:rPr>
              <a:t>[Mostrar/Ocultar]</a:t>
            </a:r>
            <a:r>
              <a:rPr lang="en-US" sz="1800">
                <a:solidFill>
                  <a:srgbClr val="3F3F3F"/>
                </a:solidFill>
                <a:latin typeface="Open Sans"/>
                <a:ea typeface="Open Sans"/>
                <a:cs typeface="Open Sans"/>
                <a:sym typeface="Open Sans"/>
              </a:rPr>
              <a:t> subtemas o hacer clic en el botón + junto al tema.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 NATLEX - Búsqueda por país</a:t>
            </a:r>
            <a:endParaRPr sz="3200">
              <a:solidFill>
                <a:srgbClr val="586F7C"/>
              </a:solidFill>
              <a:latin typeface="Open Sans"/>
              <a:ea typeface="Open Sans"/>
              <a:cs typeface="Open Sans"/>
              <a:sym typeface="Open Sans"/>
            </a:endParaRPr>
          </a:p>
        </p:txBody>
      </p:sp>
      <p:sp>
        <p:nvSpPr>
          <p:cNvPr id="235" name="Google Shape;235;p13"/>
          <p:cNvSpPr txBox="1">
            <a:spLocks noGrp="1"/>
          </p:cNvSpPr>
          <p:nvPr>
            <p:ph type="body" idx="1"/>
          </p:nvPr>
        </p:nvSpPr>
        <p:spPr>
          <a:xfrm>
            <a:off x="103675" y="2782326"/>
            <a:ext cx="3015900" cy="2297700"/>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Resultados de búsqueda que muestran +400 leyes o artículos de legislación en </a:t>
            </a:r>
            <a:r>
              <a:rPr lang="en-US" b="1">
                <a:solidFill>
                  <a:srgbClr val="3F3F3F"/>
                </a:solidFill>
                <a:latin typeface="Open Sans"/>
                <a:ea typeface="Open Sans"/>
                <a:cs typeface="Open Sans"/>
                <a:sym typeface="Open Sans"/>
              </a:rPr>
              <a:t>Zimbabwe</a:t>
            </a:r>
            <a:r>
              <a:rPr lang="en-US">
                <a:solidFill>
                  <a:srgbClr val="3F3F3F"/>
                </a:solidFill>
                <a:latin typeface="Open Sans"/>
                <a:ea typeface="Open Sans"/>
                <a:cs typeface="Open Sans"/>
                <a:sym typeface="Open Sans"/>
              </a:rPr>
              <a:t>.</a:t>
            </a:r>
            <a:endParaRPr>
              <a:solidFill>
                <a:srgbClr val="3F3F3F"/>
              </a:solidFill>
              <a:latin typeface="Open Sans"/>
              <a:ea typeface="Open Sans"/>
              <a:cs typeface="Open Sans"/>
              <a:sym typeface="Open Sans"/>
            </a:endParaRPr>
          </a:p>
        </p:txBody>
      </p:sp>
      <p:pic>
        <p:nvPicPr>
          <p:cNvPr id="236" name="Google Shape;236;p13"/>
          <p:cNvPicPr preferRelativeResize="0"/>
          <p:nvPr/>
        </p:nvPicPr>
        <p:blipFill rotWithShape="1">
          <a:blip r:embed="rId3">
            <a:alphaModFix/>
          </a:blip>
          <a:srcRect/>
          <a:stretch/>
        </p:blipFill>
        <p:spPr>
          <a:xfrm>
            <a:off x="4063975" y="1829400"/>
            <a:ext cx="5847200" cy="494292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1354</Words>
  <Application>Microsoft Office PowerPoint</Application>
  <PresentationFormat>Widescreen</PresentationFormat>
  <Paragraphs>123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Open Sans</vt:lpstr>
      <vt:lpstr>Gill Sans</vt:lpstr>
      <vt:lpstr>Trebuchet MS</vt:lpstr>
      <vt:lpstr>Simple Light</vt:lpstr>
      <vt:lpstr>Recursos específicos adicionales</vt:lpstr>
      <vt:lpstr>Contenido</vt:lpstr>
      <vt:lpstr>Objetivos de aprendizaje</vt:lpstr>
      <vt:lpstr>Introducción</vt:lpstr>
      <vt:lpstr>NATLEX </vt:lpstr>
      <vt:lpstr>Acceso a NATLEX desde el Portal Unificado de Contenidos de R4L</vt:lpstr>
      <vt:lpstr>NATLEX página de inicio</vt:lpstr>
      <vt:lpstr>Navegando sobre leyes/legislación por país</vt:lpstr>
      <vt:lpstr> NATLEX - Búsqueda por país</vt:lpstr>
      <vt:lpstr>Acceso a leyes/legislación</vt:lpstr>
      <vt:lpstr>Acceso a leyes/legislación  continuación</vt:lpstr>
      <vt:lpstr>Búsqueda por leyes/legislación en NATLEX</vt:lpstr>
      <vt:lpstr>NORMLEX</vt:lpstr>
      <vt:lpstr>NORMLEX  continuación</vt:lpstr>
      <vt:lpstr>Síntesis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específicos adicionales</dc:title>
  <dc:creator>Marcia Mabhula</dc:creator>
  <cp:lastModifiedBy>Marcia Mabhula</cp:lastModifiedBy>
  <cp:revision>9</cp:revision>
  <dcterms:created xsi:type="dcterms:W3CDTF">2020-02-14T15:04:15Z</dcterms:created>
  <dcterms:modified xsi:type="dcterms:W3CDTF">2023-03-30T11:19:36Z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71BAB2F3-960D-4BE7-A643-B5C34EC7BE9C</vt:lpwstr>
  </property>
  <property fmtid="{D5CDD505-2E9C-101B-9397-08002B2CF9AE}" pid="6" name="ArticulateProjectFull">
    <vt:lpwstr>C:\Users\Client\Documents\Research4life F2F materials 2021\20210621_M4_L4.5EN.Global Justice.ppta</vt:lpwstr>
  </property>
</Properties>
</file>