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mM3KEZchg2UOVoU7Ja1VP2U2S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1254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atentscope.wipo.int/search/es/help/querySyntaxHelp.js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atentscope.wipo.int/search/es/help/fieldsHelp.js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wipo.int/edocs/pubdocs/es/patents/434/wipo_pub_l434_08.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ipo.int/edocs/pubdocs/es/patents/434/wipo_pub_l434_08.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wipo.int/edocs/pubdocs/es/patents/434/wipo_pub_l434_08.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wipo.int/edocs/pubdocs/es/patents/434/wipo_pub_l434_08.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atentscope.wipo.int/search/es/help/news.js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1150" algn="just" rtl="0">
              <a:lnSpc>
                <a:spcPct val="100000"/>
              </a:lnSpc>
              <a:spcBef>
                <a:spcPts val="600"/>
              </a:spcBef>
              <a:spcAft>
                <a:spcPts val="0"/>
              </a:spcAft>
              <a:buSzPts val="1300"/>
              <a:buFont typeface="Open Sans"/>
              <a:buChar char="•"/>
            </a:pPr>
            <a:r>
              <a:rPr lang="en-US" sz="1000">
                <a:latin typeface="Open Sans"/>
                <a:ea typeface="Open Sans"/>
                <a:cs typeface="Open Sans"/>
                <a:sym typeface="Open Sans"/>
              </a:rPr>
              <a:t>El servicio de búsqueda de PATENTSCOPE ofrece una amplia gama de operadores que se pueden utilizar para combinar términos de búsqueda, incluidos operadores booleanos, operadores de proximidad y operadores de rango. Estos operadores permiten a los usuarios personalizar los resultados de búsqueda. Los operadores comodín se pueden utilizar para buscar variantes de términos basados en un tronco común o raíz. Para obtener más información sobre los operadores disponibles en el servicio de búsqueda PATENTSCOPE consultar la opción de </a:t>
            </a:r>
            <a:r>
              <a:rPr lang="en-US" sz="1000" u="sng">
                <a:solidFill>
                  <a:srgbClr val="0000F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sintaxis de consulta</a:t>
            </a:r>
            <a:r>
              <a:rPr lang="en-US" sz="1000">
                <a:latin typeface="Open Sans"/>
                <a:ea typeface="Open Sans"/>
                <a:cs typeface="Open Sans"/>
                <a:sym typeface="Open Sans"/>
              </a:rPr>
              <a:t> (WIPO, 2021c). </a:t>
            </a:r>
            <a:endParaRPr sz="1000">
              <a:latin typeface="Open Sans"/>
              <a:ea typeface="Open Sans"/>
              <a:cs typeface="Open Sans"/>
              <a:sym typeface="Open Sans"/>
            </a:endParaRPr>
          </a:p>
          <a:p>
            <a:pPr marL="457200" lvl="0" indent="-311150" algn="just" rtl="0">
              <a:lnSpc>
                <a:spcPct val="100000"/>
              </a:lnSpc>
              <a:spcBef>
                <a:spcPts val="600"/>
              </a:spcBef>
              <a:spcAft>
                <a:spcPts val="0"/>
              </a:spcAft>
              <a:buSzPts val="1300"/>
              <a:buFont typeface="Open Sans"/>
              <a:buChar char="•"/>
            </a:pPr>
            <a:r>
              <a:rPr lang="en-US" sz="1000">
                <a:latin typeface="Open Sans"/>
                <a:ea typeface="Open Sans"/>
                <a:cs typeface="Open Sans"/>
                <a:sym typeface="Open Sans"/>
              </a:rPr>
              <a:t>La interfaz de la búsqueda avanzada utiliza códigos para definir los campos en los que se deben encontrar términos de búsqueda. Más información sobre estos códigos en la página de </a:t>
            </a:r>
            <a:r>
              <a:rPr lang="en-US" sz="1000" u="sng">
                <a:solidFill>
                  <a:srgbClr val="0000F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definición de campos</a:t>
            </a:r>
            <a:endParaRPr sz="1100">
              <a:solidFill>
                <a:srgbClr val="000000"/>
              </a:solidFill>
              <a:latin typeface="Open Sans"/>
              <a:ea typeface="Open Sans"/>
              <a:cs typeface="Open Sans"/>
              <a:sym typeface="Open Sans"/>
            </a:endParaRPr>
          </a:p>
          <a:p>
            <a:pPr marL="171450" lvl="0" indent="-82550" algn="l" rtl="0">
              <a:lnSpc>
                <a:spcPct val="100000"/>
              </a:lnSpc>
              <a:spcBef>
                <a:spcPts val="600"/>
              </a:spcBef>
              <a:spcAft>
                <a:spcPts val="0"/>
              </a:spcAft>
              <a:buSzPts val="1400"/>
              <a:buFont typeface="Arial"/>
              <a:buNone/>
            </a:pPr>
            <a:endParaRPr b="0"/>
          </a:p>
        </p:txBody>
      </p:sp>
      <p:sp>
        <p:nvSpPr>
          <p:cNvPr id="154" name="Google Shape;1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2" name="Google Shape;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8" name="Google Shape;1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5" name="Google Shape;1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83" name="Google Shape;18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0" name="Google Shape;19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just" rtl="0">
              <a:lnSpc>
                <a:spcPct val="100000"/>
              </a:lnSpc>
              <a:spcBef>
                <a:spcPts val="600"/>
              </a:spcBef>
              <a:spcAft>
                <a:spcPts val="600"/>
              </a:spcAft>
              <a:buSzPts val="1400"/>
              <a:buChar char="•"/>
            </a:pPr>
            <a:r>
              <a:rPr lang="en-US" sz="1100">
                <a:latin typeface="Open Sans"/>
                <a:ea typeface="Open Sans"/>
                <a:cs typeface="Open Sans"/>
                <a:sym typeface="Open Sans"/>
              </a:rPr>
              <a:t>Marcar la caja de </a:t>
            </a:r>
            <a:r>
              <a:rPr lang="en-US" sz="1100" b="1">
                <a:latin typeface="Open Sans"/>
                <a:ea typeface="Open Sans"/>
                <a:cs typeface="Open Sans"/>
                <a:sym typeface="Open Sans"/>
              </a:rPr>
              <a:t>Separación automática de palabras</a:t>
            </a:r>
            <a:r>
              <a:rPr lang="en-US" sz="1100">
                <a:latin typeface="Open Sans"/>
                <a:ea typeface="Open Sans"/>
                <a:cs typeface="Open Sans"/>
                <a:sym typeface="Open Sans"/>
              </a:rPr>
              <a:t> en lexemas para incluir otras formas de raíz de la palabra. La opción </a:t>
            </a:r>
            <a:r>
              <a:rPr lang="en-US" sz="1100" b="1">
                <a:latin typeface="Open Sans"/>
                <a:ea typeface="Open Sans"/>
                <a:cs typeface="Open Sans"/>
                <a:sym typeface="Open Sans"/>
              </a:rPr>
              <a:t>Stem</a:t>
            </a:r>
            <a:r>
              <a:rPr lang="en-US" sz="1100">
                <a:latin typeface="Open Sans"/>
                <a:ea typeface="Open Sans"/>
                <a:cs typeface="Open Sans"/>
                <a:sym typeface="Open Sans"/>
              </a:rPr>
              <a:t> [tronco] usa la raíz de la palabra: escribiendo “</a:t>
            </a:r>
            <a:r>
              <a:rPr lang="en-US" sz="1100" b="1">
                <a:latin typeface="Open Sans"/>
                <a:ea typeface="Open Sans"/>
                <a:cs typeface="Open Sans"/>
                <a:sym typeface="Open Sans"/>
              </a:rPr>
              <a:t>cell</a:t>
            </a:r>
            <a:r>
              <a:rPr lang="en-US" sz="1100">
                <a:latin typeface="Open Sans"/>
                <a:ea typeface="Open Sans"/>
                <a:cs typeface="Open Sans"/>
                <a:sym typeface="Open Sans"/>
              </a:rPr>
              <a:t>”, los resultados incluirán  “</a:t>
            </a:r>
            <a:r>
              <a:rPr lang="en-US" sz="1100" b="1">
                <a:latin typeface="Open Sans"/>
                <a:ea typeface="Open Sans"/>
                <a:cs typeface="Open Sans"/>
                <a:sym typeface="Open Sans"/>
              </a:rPr>
              <a:t>cell</a:t>
            </a:r>
            <a:r>
              <a:rPr lang="en-US" sz="1100">
                <a:latin typeface="Open Sans"/>
                <a:ea typeface="Open Sans"/>
                <a:cs typeface="Open Sans"/>
                <a:sym typeface="Open Sans"/>
              </a:rPr>
              <a:t>”, “</a:t>
            </a:r>
            <a:r>
              <a:rPr lang="en-US" sz="1100" b="1">
                <a:latin typeface="Open Sans"/>
                <a:ea typeface="Open Sans"/>
                <a:cs typeface="Open Sans"/>
                <a:sym typeface="Open Sans"/>
              </a:rPr>
              <a:t>cells</a:t>
            </a:r>
            <a:r>
              <a:rPr lang="en-US" sz="1100">
                <a:latin typeface="Open Sans"/>
                <a:ea typeface="Open Sans"/>
                <a:cs typeface="Open Sans"/>
                <a:sym typeface="Open Sans"/>
              </a:rPr>
              <a:t>”, etc. El tronco o derivación está relacionado con el idioma de la búsqueda, en este ejemplo, es la derivación en inglés. Hacer clic en los ejemplos de consulta para obtener más sugerencias por el sistema. Hacer clic para incluirlos en el recuadro de búsqueda. </a:t>
            </a:r>
            <a:endParaRPr>
              <a:latin typeface="Open Sans"/>
              <a:ea typeface="Open Sans"/>
              <a:cs typeface="Open Sans"/>
              <a:sym typeface="Open Sans"/>
            </a:endParaRPr>
          </a:p>
        </p:txBody>
      </p:sp>
      <p:sp>
        <p:nvSpPr>
          <p:cNvPr id="199" name="Google Shape;199;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just" rtl="0">
              <a:lnSpc>
                <a:spcPct val="100000"/>
              </a:lnSpc>
              <a:spcBef>
                <a:spcPts val="600"/>
              </a:spcBef>
              <a:spcAft>
                <a:spcPts val="0"/>
              </a:spcAft>
              <a:buSzPts val="1100"/>
              <a:buFont typeface="Open Sans"/>
              <a:buChar char="●"/>
            </a:pPr>
            <a:r>
              <a:rPr lang="en-US" sz="1100">
                <a:latin typeface="Open Sans"/>
                <a:ea typeface="Open Sans"/>
                <a:cs typeface="Open Sans"/>
                <a:sym typeface="Open Sans"/>
              </a:rPr>
              <a:t>La búsqueda combinada por campos brinda una </a:t>
            </a:r>
            <a:r>
              <a:rPr lang="en-US" sz="1100" b="1">
                <a:latin typeface="Open Sans"/>
                <a:ea typeface="Open Sans"/>
                <a:cs typeface="Open Sans"/>
                <a:sym typeface="Open Sans"/>
              </a:rPr>
              <a:t>lista de campos de búsqueda</a:t>
            </a:r>
            <a:r>
              <a:rPr lang="en-US" sz="1100">
                <a:latin typeface="Open Sans"/>
                <a:ea typeface="Open Sans"/>
                <a:cs typeface="Open Sans"/>
                <a:sym typeface="Open Sans"/>
              </a:rPr>
              <a:t> preestablecidos que se pueden combinar de acuerdo con las necesidades de los usuarios, de manera conjunta deben utilizarse diferentes conceptos tales como: fecha, inventor, empresa, etc. Básicamente, es posible cualquier combinación de los campos de búsqueda disponibles en esta opción.</a:t>
            </a:r>
            <a:endParaRPr>
              <a:latin typeface="Open Sans"/>
              <a:ea typeface="Open Sans"/>
              <a:cs typeface="Open Sans"/>
              <a:sym typeface="Open Sans"/>
            </a:endParaRPr>
          </a:p>
        </p:txBody>
      </p:sp>
      <p:sp>
        <p:nvSpPr>
          <p:cNvPr id="210" name="Google Shape;210;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19" name="Google Shape;219;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2" name="Google Shape;232;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1" name="Google Shape;241;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Están disponibles los siguientes idiomas: chino, danés, holandés, inglés, francés, alemán, italiano, japonés, coreano, polaco, portugués, ruso, español y sueco.</a:t>
            </a:r>
            <a:endParaRPr sz="1100">
              <a:latin typeface="Open Sans"/>
              <a:ea typeface="Open Sans"/>
              <a:cs typeface="Open Sans"/>
              <a:sym typeface="Open Sans"/>
            </a:endParaRPr>
          </a:p>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Simplemente ingresar uno o más términos en uno de esos idiomas en el cuadro de búsqueda y el sistema sugerirá variantes y traducirá los términos, lo que permite al usuario buscar documentos de patente divulgados en todos estos idiomas.</a:t>
            </a:r>
            <a:endParaRPr sz="11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a:p>
        </p:txBody>
      </p:sp>
      <p:sp>
        <p:nvSpPr>
          <p:cNvPr id="249" name="Google Shape;249;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6" name="Google Shape;256;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58750" algn="l" rtl="0">
              <a:lnSpc>
                <a:spcPct val="100000"/>
              </a:lnSpc>
              <a:spcBef>
                <a:spcPts val="0"/>
              </a:spcBef>
              <a:spcAft>
                <a:spcPts val="0"/>
              </a:spcAft>
              <a:buSzPts val="1200"/>
              <a:buFont typeface="Open Sans"/>
              <a:buChar char="•"/>
            </a:pPr>
            <a:r>
              <a:rPr lang="en-US" sz="1000">
                <a:latin typeface="Open Sans"/>
                <a:ea typeface="Open Sans"/>
                <a:cs typeface="Open Sans"/>
                <a:sym typeface="Open Sans"/>
              </a:rPr>
              <a:t>La </a:t>
            </a:r>
            <a:r>
              <a:rPr lang="en-US" sz="1000" b="1">
                <a:latin typeface="Open Sans"/>
                <a:ea typeface="Open Sans"/>
                <a:cs typeface="Open Sans"/>
                <a:sym typeface="Open Sans"/>
              </a:rPr>
              <a:t>precisión</a:t>
            </a:r>
            <a:r>
              <a:rPr lang="en-US" sz="1000">
                <a:latin typeface="Open Sans"/>
                <a:ea typeface="Open Sans"/>
                <a:cs typeface="Open Sans"/>
                <a:sym typeface="Open Sans"/>
              </a:rPr>
              <a:t> se define como la proporción de documentos relevantes en el conjunto de todos los documentos devueltos por una consulta de búsqueda. Es una medida de exactitud.</a:t>
            </a:r>
            <a:endParaRPr sz="1000">
              <a:latin typeface="Open Sans"/>
              <a:ea typeface="Open Sans"/>
              <a:cs typeface="Open Sans"/>
              <a:sym typeface="Open Sans"/>
            </a:endParaRPr>
          </a:p>
          <a:p>
            <a:pPr marL="171450" lvl="0" indent="-158750" algn="l" rtl="0">
              <a:lnSpc>
                <a:spcPct val="100000"/>
              </a:lnSpc>
              <a:spcBef>
                <a:spcPts val="0"/>
              </a:spcBef>
              <a:spcAft>
                <a:spcPts val="0"/>
              </a:spcAft>
              <a:buSzPts val="1200"/>
              <a:buFont typeface="Open Sans"/>
              <a:buChar char="•"/>
            </a:pPr>
            <a:r>
              <a:rPr lang="en-US" sz="1000">
                <a:latin typeface="Open Sans"/>
                <a:ea typeface="Open Sans"/>
                <a:cs typeface="Open Sans"/>
                <a:sym typeface="Open Sans"/>
              </a:rPr>
              <a:t>La </a:t>
            </a:r>
            <a:r>
              <a:rPr lang="en-US" sz="1000" b="1">
                <a:latin typeface="Open Sans"/>
                <a:ea typeface="Open Sans"/>
                <a:cs typeface="Open Sans"/>
                <a:sym typeface="Open Sans"/>
              </a:rPr>
              <a:t>recuperación</a:t>
            </a:r>
            <a:r>
              <a:rPr lang="en-US" sz="1000">
                <a:latin typeface="Open Sans"/>
                <a:ea typeface="Open Sans"/>
                <a:cs typeface="Open Sans"/>
                <a:sym typeface="Open Sans"/>
              </a:rPr>
              <a:t> se define como el número de documentos relevantes recuperados como una fracción de todos los documentos relevantes. Es una medida de completitud.</a:t>
            </a:r>
            <a:endParaRPr sz="1000">
              <a:latin typeface="Open Sans"/>
              <a:ea typeface="Open Sans"/>
              <a:cs typeface="Open Sans"/>
              <a:sym typeface="Open Sans"/>
            </a:endParaRPr>
          </a:p>
          <a:p>
            <a:pPr marL="457200" lvl="0" indent="0" algn="l" rtl="0">
              <a:lnSpc>
                <a:spcPct val="100000"/>
              </a:lnSpc>
              <a:spcBef>
                <a:spcPts val="0"/>
              </a:spcBef>
              <a:spcAft>
                <a:spcPts val="0"/>
              </a:spcAft>
              <a:buSzPts val="1400"/>
              <a:buNone/>
            </a:pPr>
            <a:endParaRPr sz="1000" b="1">
              <a:latin typeface="Open Sans"/>
              <a:ea typeface="Open Sans"/>
              <a:cs typeface="Open Sans"/>
              <a:sym typeface="Open Sans"/>
            </a:endParaRPr>
          </a:p>
          <a:p>
            <a:pPr marL="0" lvl="0" indent="0" algn="l" rtl="0">
              <a:lnSpc>
                <a:spcPct val="100000"/>
              </a:lnSpc>
              <a:spcBef>
                <a:spcPts val="0"/>
              </a:spcBef>
              <a:spcAft>
                <a:spcPts val="0"/>
              </a:spcAft>
              <a:buSzPts val="1400"/>
              <a:buNone/>
            </a:pPr>
            <a:r>
              <a:rPr lang="en-US" sz="1000">
                <a:latin typeface="Open Sans"/>
                <a:ea typeface="Open Sans"/>
                <a:cs typeface="Open Sans"/>
                <a:sym typeface="Open Sans"/>
              </a:rPr>
              <a:t>C</a:t>
            </a:r>
            <a:r>
              <a:rPr lang="en-US" sz="900">
                <a:latin typeface="Open Sans"/>
                <a:ea typeface="Open Sans"/>
                <a:cs typeface="Open Sans"/>
                <a:sym typeface="Open Sans"/>
              </a:rPr>
              <a:t>onsultar la </a:t>
            </a:r>
            <a:r>
              <a:rPr lang="en-US" sz="900" u="sng">
                <a:solidFill>
                  <a:schemeClr val="hlink"/>
                </a:solidFill>
                <a:latin typeface="Open Sans"/>
                <a:ea typeface="Open Sans"/>
                <a:cs typeface="Open Sans"/>
                <a:sym typeface="Open Sans"/>
                <a:hlinkClick r:id="rId3"/>
              </a:rPr>
              <a:t>PATENTSCOPE Guía del usuario</a:t>
            </a:r>
            <a:r>
              <a:rPr lang="en-US" sz="900">
                <a:latin typeface="Open Sans"/>
                <a:ea typeface="Open Sans"/>
                <a:cs typeface="Open Sans"/>
                <a:sym typeface="Open Sans"/>
              </a:rPr>
              <a:t> para obtener información sobre cómo realizar búsquedas plurilingües.</a:t>
            </a:r>
            <a:endParaRPr sz="1000" b="1">
              <a:latin typeface="Open Sans"/>
              <a:ea typeface="Open Sans"/>
              <a:cs typeface="Open Sans"/>
              <a:sym typeface="Open Sans"/>
            </a:endParaRPr>
          </a:p>
          <a:p>
            <a:pPr marL="171450" lvl="0" indent="-82550" algn="l" rtl="0">
              <a:lnSpc>
                <a:spcPct val="100000"/>
              </a:lnSpc>
              <a:spcBef>
                <a:spcPts val="0"/>
              </a:spcBef>
              <a:spcAft>
                <a:spcPts val="0"/>
              </a:spcAft>
              <a:buSzPts val="1400"/>
              <a:buFont typeface="Arial"/>
              <a:buNone/>
            </a:pPr>
            <a:endParaRPr/>
          </a:p>
        </p:txBody>
      </p:sp>
      <p:sp>
        <p:nvSpPr>
          <p:cNvPr id="264" name="Google Shape;264;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SzPts val="1300"/>
              <a:buFont typeface="Open Sans"/>
              <a:buChar char="•"/>
            </a:pPr>
            <a:r>
              <a:rPr lang="en-US" sz="1100">
                <a:solidFill>
                  <a:srgbClr val="000000"/>
                </a:solidFill>
                <a:latin typeface="Open Sans"/>
                <a:ea typeface="Open Sans"/>
                <a:cs typeface="Open Sans"/>
                <a:sym typeface="Open Sans"/>
              </a:rPr>
              <a:t>Si no tiene una cuenta de la OMPI para iniciar sesión, consultar la </a:t>
            </a:r>
            <a:r>
              <a:rPr lang="en-US" sz="1100" u="sng">
                <a:solidFill>
                  <a:schemeClr val="hlink"/>
                </a:solidFill>
                <a:latin typeface="Open Sans"/>
                <a:ea typeface="Open Sans"/>
                <a:cs typeface="Open Sans"/>
                <a:sym typeface="Open Sans"/>
                <a:hlinkClick r:id="rId3"/>
              </a:rPr>
              <a:t>PATENTSCOPE Guía del usuario</a:t>
            </a:r>
            <a:r>
              <a:rPr lang="en-US" sz="1100">
                <a:solidFill>
                  <a:srgbClr val="000000"/>
                </a:solidFill>
                <a:latin typeface="Open Sans"/>
                <a:ea typeface="Open Sans"/>
                <a:cs typeface="Open Sans"/>
                <a:sym typeface="Open Sans"/>
              </a:rPr>
              <a:t> para obtener información sobre cómo crear una cuenta.</a:t>
            </a:r>
            <a:endParaRPr sz="1100">
              <a:latin typeface="Open Sans"/>
              <a:ea typeface="Open Sans"/>
              <a:cs typeface="Open Sans"/>
              <a:sym typeface="Open Sans"/>
            </a:endParaRPr>
          </a:p>
        </p:txBody>
      </p:sp>
      <p:sp>
        <p:nvSpPr>
          <p:cNvPr id="271" name="Google Shape;271;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Los usuarios pueden enviar una consulta directamente o verificar la estructura usando el botón mostrar en el editor; de esta manera se procesan los datos de entrada para convertir el nombre compuesto, INN, InchI o SMILES en la estructura correspondiente.</a:t>
            </a:r>
            <a:endParaRPr/>
          </a:p>
          <a:p>
            <a:pPr marL="171450" lvl="0" indent="-82550" algn="l" rtl="0">
              <a:lnSpc>
                <a:spcPct val="100000"/>
              </a:lnSpc>
              <a:spcBef>
                <a:spcPts val="0"/>
              </a:spcBef>
              <a:spcAft>
                <a:spcPts val="0"/>
              </a:spcAft>
              <a:buSzPts val="1400"/>
              <a:buFont typeface="Arial"/>
              <a:buNone/>
            </a:pPr>
            <a:endParaRPr/>
          </a:p>
        </p:txBody>
      </p:sp>
      <p:sp>
        <p:nvSpPr>
          <p:cNvPr id="280" name="Google Shape;2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89" name="Google Shape;28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97" name="Google Shape;29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Open Sans"/>
                <a:ea typeface="Open Sans"/>
                <a:cs typeface="Open Sans"/>
                <a:sym typeface="Open Sans"/>
              </a:rPr>
              <a:t>Consultar la </a:t>
            </a:r>
            <a:r>
              <a:rPr lang="en-US" sz="1100" u="sng">
                <a:solidFill>
                  <a:schemeClr val="hlink"/>
                </a:solidFill>
                <a:latin typeface="Open Sans"/>
                <a:ea typeface="Open Sans"/>
                <a:cs typeface="Open Sans"/>
                <a:sym typeface="Open Sans"/>
                <a:hlinkClick r:id="rId3"/>
              </a:rPr>
              <a:t>PATENTSCOPE Guía del usuario</a:t>
            </a:r>
            <a:r>
              <a:rPr lang="en-US" sz="1100">
                <a:latin typeface="Open Sans"/>
                <a:ea typeface="Open Sans"/>
                <a:cs typeface="Open Sans"/>
                <a:sym typeface="Open Sans"/>
              </a:rPr>
              <a:t> para obtener información sobre cómo buscar por Subestructura.</a:t>
            </a:r>
            <a:endParaRPr sz="1100">
              <a:latin typeface="Open Sans"/>
              <a:ea typeface="Open Sans"/>
              <a:cs typeface="Open Sans"/>
              <a:sym typeface="Open Sans"/>
            </a:endParaRPr>
          </a:p>
          <a:p>
            <a:pPr marL="0" lvl="0" indent="0" algn="l" rtl="0">
              <a:lnSpc>
                <a:spcPct val="100000"/>
              </a:lnSpc>
              <a:spcBef>
                <a:spcPts val="0"/>
              </a:spcBef>
              <a:spcAft>
                <a:spcPts val="0"/>
              </a:spcAft>
              <a:buSzPts val="1400"/>
              <a:buNone/>
            </a:pPr>
            <a:endParaRPr/>
          </a:p>
        </p:txBody>
      </p:sp>
      <p:sp>
        <p:nvSpPr>
          <p:cNvPr id="305" name="Google Shape;30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2" name="Google Shape;31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sz="1100">
                <a:latin typeface="Open Sans"/>
                <a:ea typeface="Open Sans"/>
                <a:cs typeface="Open Sans"/>
                <a:sym typeface="Open Sans"/>
              </a:rPr>
              <a:t>Consultar la </a:t>
            </a:r>
            <a:r>
              <a:rPr lang="en-US" sz="1100" u="sng">
                <a:solidFill>
                  <a:schemeClr val="hlink"/>
                </a:solidFill>
                <a:latin typeface="Open Sans"/>
                <a:ea typeface="Open Sans"/>
                <a:cs typeface="Open Sans"/>
                <a:sym typeface="Open Sans"/>
                <a:hlinkClick r:id="rId3"/>
              </a:rPr>
              <a:t>PATENTSCOPE Guía del usuario</a:t>
            </a:r>
            <a:r>
              <a:rPr lang="en-US" sz="1100">
                <a:latin typeface="Open Sans"/>
                <a:ea typeface="Open Sans"/>
                <a:cs typeface="Open Sans"/>
                <a:sym typeface="Open Sans"/>
              </a:rPr>
              <a:t> para obtener información sobre cómo buscar en la interfaz de navegación. </a:t>
            </a:r>
            <a:endParaRPr b="0"/>
          </a:p>
          <a:p>
            <a:pPr marL="457200" marR="0" lvl="0" indent="-228600" algn="l" rtl="0">
              <a:lnSpc>
                <a:spcPct val="100000"/>
              </a:lnSpc>
              <a:spcBef>
                <a:spcPts val="600"/>
              </a:spcBef>
              <a:spcAft>
                <a:spcPts val="0"/>
              </a:spcAft>
              <a:buClr>
                <a:srgbClr val="000000"/>
              </a:buClr>
              <a:buSzPts val="1400"/>
              <a:buFont typeface="Arial"/>
              <a:buNone/>
            </a:pPr>
            <a:br>
              <a:rPr lang="en-US"/>
            </a:br>
            <a:endParaRPr/>
          </a:p>
        </p:txBody>
      </p:sp>
      <p:sp>
        <p:nvSpPr>
          <p:cNvPr id="319" name="Google Shape;31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29" name="Google Shape;32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c10c3fd152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1c10c3fd15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c10c3fd152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1c10c3fd15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1400"/>
              <a:buNone/>
            </a:pPr>
            <a:r>
              <a:rPr lang="en-US" sz="1000">
                <a:latin typeface="Open Sans"/>
                <a:ea typeface="Open Sans"/>
                <a:cs typeface="Open Sans"/>
                <a:sym typeface="Open Sans"/>
              </a:rPr>
              <a:t>El sistema de búsqueda de PATENTSCOPE mejora constantemente para proporcionar nuevas funciones y contenido a sus usuarios. Para mantenerse actualizado sobre los últimos desarrollos del sistema de búsqueda, se recomienda echar un vistazo al apartado de </a:t>
            </a:r>
            <a:r>
              <a:rPr lang="en-US" sz="1000" u="sng">
                <a:solidFill>
                  <a:srgbClr val="0000F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Novedades sobre Patentscope</a:t>
            </a:r>
            <a:endParaRPr sz="1100" i="0" u="sng" strike="noStrike" cap="none">
              <a:solidFill>
                <a:schemeClr val="dk1"/>
              </a:solidFill>
              <a:latin typeface="Open Sans"/>
              <a:ea typeface="Open Sans"/>
              <a:cs typeface="Open Sans"/>
              <a:sym typeface="Open Sans"/>
            </a:endParaRPr>
          </a:p>
          <a:p>
            <a:pPr marL="171450" lvl="0" indent="-82550" algn="l" rtl="0">
              <a:lnSpc>
                <a:spcPct val="100000"/>
              </a:lnSpc>
              <a:spcBef>
                <a:spcPts val="600"/>
              </a:spcBef>
              <a:spcAft>
                <a:spcPts val="0"/>
              </a:spcAft>
              <a:buSzPts val="1400"/>
              <a:buFont typeface="Arial"/>
              <a:buNone/>
            </a:pP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8" name="Google Shape;118;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65100" algn="l" rtl="0">
              <a:lnSpc>
                <a:spcPct val="100000"/>
              </a:lnSpc>
              <a:spcBef>
                <a:spcPts val="0"/>
              </a:spcBef>
              <a:spcAft>
                <a:spcPts val="0"/>
              </a:spcAft>
              <a:buSzPts val="1300"/>
              <a:buFont typeface="Open Sans"/>
              <a:buChar char="•"/>
            </a:pPr>
            <a:r>
              <a:rPr lang="en-US" sz="1100">
                <a:latin typeface="Open Sans"/>
                <a:ea typeface="Open Sans"/>
                <a:cs typeface="Open Sans"/>
                <a:sym typeface="Open Sans"/>
              </a:rPr>
              <a:t>Para acceder a los distintos campos de búsqueda, hacer clic en la flecha junto al recuadro de la página principal.</a:t>
            </a:r>
            <a:endParaRPr sz="1100">
              <a:latin typeface="Open Sans"/>
              <a:ea typeface="Open Sans"/>
              <a:cs typeface="Open Sans"/>
              <a:sym typeface="Open Sans"/>
            </a:endParaRPr>
          </a:p>
        </p:txBody>
      </p:sp>
      <p:sp>
        <p:nvSpPr>
          <p:cNvPr id="138" name="Google Shape;1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wipo.int/edocs/pubdocs/es/patents/434/wipo_pub_l434_08.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wipo.int/patentscope/es/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Desarrollo e innovación</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Clr>
                <a:schemeClr val="dk1"/>
              </a:buClr>
              <a:buSzPts val="4400"/>
              <a:buFont typeface="Arial"/>
              <a:buNone/>
            </a:pPr>
            <a:r>
              <a:rPr lang="en-US" sz="3500" b="1">
                <a:solidFill>
                  <a:srgbClr val="004890"/>
                </a:solidFill>
                <a:latin typeface="Open Sans"/>
                <a:ea typeface="Open Sans"/>
                <a:cs typeface="Open Sans"/>
                <a:sym typeface="Open Sans"/>
              </a:rPr>
              <a:t>Recursos específicos adicionales</a:t>
            </a:r>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Clr>
                <a:schemeClr val="dk1"/>
              </a:buCl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Google Shape;150;p7"/>
          <p:cNvSpPr txBox="1">
            <a:spLocks noGrp="1"/>
          </p:cNvSpPr>
          <p:nvPr>
            <p:ph type="title"/>
          </p:nvPr>
        </p:nvSpPr>
        <p:spPr>
          <a:xfrm>
            <a:off x="0" y="378800"/>
            <a:ext cx="83319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Búsqueda simple en PATENTSCOPE</a:t>
            </a:r>
            <a:endParaRPr>
              <a:solidFill>
                <a:srgbClr val="586F7C"/>
              </a:solidFill>
              <a:latin typeface="Open Sans"/>
              <a:ea typeface="Open Sans"/>
              <a:cs typeface="Open Sans"/>
              <a:sym typeface="Open Sans"/>
            </a:endParaRPr>
          </a:p>
        </p:txBody>
      </p:sp>
      <p:sp>
        <p:nvSpPr>
          <p:cNvPr id="151" name="Google Shape;151;p7"/>
          <p:cNvSpPr txBox="1">
            <a:spLocks noGrp="1"/>
          </p:cNvSpPr>
          <p:nvPr>
            <p:ph type="body" idx="1"/>
          </p:nvPr>
        </p:nvSpPr>
        <p:spPr>
          <a:xfrm>
            <a:off x="348951" y="1875621"/>
            <a:ext cx="11182800" cy="4656000"/>
          </a:xfrm>
          <a:prstGeom prst="rect">
            <a:avLst/>
          </a:prstGeom>
          <a:noFill/>
          <a:ln>
            <a:noFill/>
          </a:ln>
        </p:spPr>
        <p:txBody>
          <a:bodyPr spcFirstLastPara="1" wrap="square" lIns="91425" tIns="45700" rIns="91425" bIns="45700" anchor="t" anchorCtr="0">
            <a:noAutofit/>
          </a:bodyPr>
          <a:lstStyle/>
          <a:p>
            <a:pPr marL="457200" lvl="0" indent="-419100" algn="just" rtl="0">
              <a:lnSpc>
                <a:spcPct val="100000"/>
              </a:lnSpc>
              <a:spcBef>
                <a:spcPts val="0"/>
              </a:spcBef>
              <a:spcAft>
                <a:spcPts val="0"/>
              </a:spcAft>
              <a:buClr>
                <a:srgbClr val="3F3F3F"/>
              </a:buClr>
              <a:buSzPts val="3000"/>
              <a:buFont typeface="Open Sans"/>
              <a:buChar char="●"/>
            </a:pPr>
            <a:r>
              <a:rPr lang="en-US" sz="3000" b="1">
                <a:solidFill>
                  <a:srgbClr val="3F3F3F"/>
                </a:solidFill>
                <a:latin typeface="Open Sans"/>
                <a:ea typeface="Open Sans"/>
                <a:cs typeface="Open Sans"/>
                <a:sym typeface="Open Sans"/>
              </a:rPr>
              <a:t>Seleccionar uno</a:t>
            </a:r>
            <a:r>
              <a:rPr lang="en-US" sz="3000">
                <a:solidFill>
                  <a:srgbClr val="3F3F3F"/>
                </a:solidFill>
                <a:latin typeface="Open Sans"/>
                <a:ea typeface="Open Sans"/>
                <a:cs typeface="Open Sans"/>
                <a:sym typeface="Open Sans"/>
              </a:rPr>
              <a:t> de los siete campos de búsqueda disponibles en el menú desplegable. </a:t>
            </a:r>
            <a:endParaRPr sz="3000">
              <a:solidFill>
                <a:srgbClr val="3F3F3F"/>
              </a:solidFill>
              <a:latin typeface="Open Sans"/>
              <a:ea typeface="Open Sans"/>
              <a:cs typeface="Open Sans"/>
              <a:sym typeface="Open Sans"/>
            </a:endParaRPr>
          </a:p>
          <a:p>
            <a:pPr marL="457200" lvl="0" indent="-419100" algn="just" rtl="0">
              <a:lnSpc>
                <a:spcPct val="100000"/>
              </a:lnSpc>
              <a:spcBef>
                <a:spcPts val="0"/>
              </a:spcBef>
              <a:spcAft>
                <a:spcPts val="0"/>
              </a:spcAft>
              <a:buClr>
                <a:srgbClr val="3F3F3F"/>
              </a:buClr>
              <a:buSzPts val="3000"/>
              <a:buFont typeface="Open Sans"/>
              <a:buChar char="●"/>
            </a:pPr>
            <a:r>
              <a:rPr lang="en-US" sz="3000">
                <a:solidFill>
                  <a:srgbClr val="3F3F3F"/>
                </a:solidFill>
                <a:latin typeface="Open Sans"/>
                <a:ea typeface="Open Sans"/>
                <a:cs typeface="Open Sans"/>
                <a:sym typeface="Open Sans"/>
              </a:rPr>
              <a:t>Seleccionar </a:t>
            </a:r>
            <a:r>
              <a:rPr lang="en-US" sz="3000" b="1">
                <a:solidFill>
                  <a:srgbClr val="3F3F3F"/>
                </a:solidFill>
                <a:latin typeface="Open Sans"/>
                <a:ea typeface="Open Sans"/>
                <a:cs typeface="Open Sans"/>
                <a:sym typeface="Open Sans"/>
              </a:rPr>
              <a:t>un idioma relacionado</a:t>
            </a:r>
            <a:r>
              <a:rPr lang="en-US" sz="3000">
                <a:solidFill>
                  <a:srgbClr val="3F3F3F"/>
                </a:solidFill>
                <a:latin typeface="Open Sans"/>
                <a:ea typeface="Open Sans"/>
                <a:cs typeface="Open Sans"/>
                <a:sym typeface="Open Sans"/>
              </a:rPr>
              <a:t> al seleccionar el campo de </a:t>
            </a:r>
            <a:r>
              <a:rPr lang="en-US" sz="3000" b="1">
                <a:solidFill>
                  <a:srgbClr val="3F3F3F"/>
                </a:solidFill>
                <a:latin typeface="Open Sans"/>
                <a:ea typeface="Open Sans"/>
                <a:cs typeface="Open Sans"/>
                <a:sym typeface="Open Sans"/>
              </a:rPr>
              <a:t>texto completo</a:t>
            </a:r>
            <a:r>
              <a:rPr lang="en-US" sz="3000">
                <a:solidFill>
                  <a:srgbClr val="3F3F3F"/>
                </a:solidFill>
                <a:latin typeface="Open Sans"/>
                <a:ea typeface="Open Sans"/>
                <a:cs typeface="Open Sans"/>
                <a:sym typeface="Open Sans"/>
              </a:rPr>
              <a:t>. </a:t>
            </a:r>
            <a:endParaRPr sz="3000">
              <a:solidFill>
                <a:srgbClr val="3F3F3F"/>
              </a:solidFill>
              <a:latin typeface="Open Sans"/>
              <a:ea typeface="Open Sans"/>
              <a:cs typeface="Open Sans"/>
              <a:sym typeface="Open Sans"/>
            </a:endParaRPr>
          </a:p>
          <a:p>
            <a:pPr marL="457200" lvl="0" indent="-419100" algn="just" rtl="0">
              <a:lnSpc>
                <a:spcPct val="100000"/>
              </a:lnSpc>
              <a:spcBef>
                <a:spcPts val="0"/>
              </a:spcBef>
              <a:spcAft>
                <a:spcPts val="0"/>
              </a:spcAft>
              <a:buClr>
                <a:srgbClr val="3F3F3F"/>
              </a:buClr>
              <a:buSzPts val="3000"/>
              <a:buFont typeface="Open Sans"/>
              <a:buChar char="●"/>
            </a:pPr>
            <a:r>
              <a:rPr lang="en-US" sz="3000">
                <a:solidFill>
                  <a:srgbClr val="3F3F3F"/>
                </a:solidFill>
                <a:latin typeface="Open Sans"/>
                <a:ea typeface="Open Sans"/>
                <a:cs typeface="Open Sans"/>
                <a:sym typeface="Open Sans"/>
              </a:rPr>
              <a:t>Ingresar cada término en el campo seleccionado</a:t>
            </a:r>
            <a:endParaRPr sz="3000">
              <a:solidFill>
                <a:srgbClr val="3F3F3F"/>
              </a:solidFill>
              <a:latin typeface="Open Sans"/>
              <a:ea typeface="Open Sans"/>
              <a:cs typeface="Open Sans"/>
              <a:sym typeface="Open Sans"/>
            </a:endParaRPr>
          </a:p>
          <a:p>
            <a:pPr marL="457200" lvl="0" indent="-419100" algn="just" rtl="0">
              <a:lnSpc>
                <a:spcPct val="100000"/>
              </a:lnSpc>
              <a:spcBef>
                <a:spcPts val="0"/>
              </a:spcBef>
              <a:spcAft>
                <a:spcPts val="0"/>
              </a:spcAft>
              <a:buClr>
                <a:srgbClr val="3F3F3F"/>
              </a:buClr>
              <a:buSzPts val="3000"/>
              <a:buFont typeface="Century Gothic"/>
              <a:buChar char="●"/>
            </a:pPr>
            <a:r>
              <a:rPr lang="en-US" sz="3000">
                <a:solidFill>
                  <a:srgbClr val="3F3F3F"/>
                </a:solidFill>
                <a:latin typeface="Open Sans"/>
                <a:ea typeface="Open Sans"/>
                <a:cs typeface="Open Sans"/>
                <a:sym typeface="Open Sans"/>
              </a:rPr>
              <a:t>Seleccionar la colección(es) de interés desde la opción de menú de </a:t>
            </a:r>
            <a:r>
              <a:rPr lang="en-US" sz="3000" b="1">
                <a:solidFill>
                  <a:srgbClr val="3F3F3F"/>
                </a:solidFill>
                <a:latin typeface="Open Sans"/>
                <a:ea typeface="Open Sans"/>
                <a:cs typeface="Open Sans"/>
                <a:sym typeface="Open Sans"/>
              </a:rPr>
              <a:t>Configuración </a:t>
            </a:r>
            <a:r>
              <a:rPr lang="en-US" sz="3000">
                <a:solidFill>
                  <a:srgbClr val="3F3F3F"/>
                </a:solidFill>
                <a:latin typeface="Open Sans"/>
                <a:ea typeface="Open Sans"/>
                <a:cs typeface="Open Sans"/>
                <a:sym typeface="Open Sans"/>
              </a:rPr>
              <a:t>ubicada en la parte superior derecha, hacer clic en la pestaña de </a:t>
            </a:r>
            <a:r>
              <a:rPr lang="en-US" sz="3000" b="1">
                <a:solidFill>
                  <a:srgbClr val="3F3F3F"/>
                </a:solidFill>
                <a:latin typeface="Open Sans"/>
                <a:ea typeface="Open Sans"/>
                <a:cs typeface="Open Sans"/>
                <a:sym typeface="Open Sans"/>
              </a:rPr>
              <a:t>Oficina</a:t>
            </a:r>
            <a:r>
              <a:rPr lang="en-US" sz="3000">
                <a:solidFill>
                  <a:srgbClr val="3F3F3F"/>
                </a:solidFill>
                <a:latin typeface="Open Sans"/>
                <a:ea typeface="Open Sans"/>
                <a:cs typeface="Open Sans"/>
                <a:sym typeface="Open Sans"/>
              </a:rPr>
              <a:t>.</a:t>
            </a:r>
            <a:endParaRPr sz="3000">
              <a:solidFill>
                <a:srgbClr val="3F3F3F"/>
              </a:solidFill>
              <a:latin typeface="Open Sans"/>
              <a:ea typeface="Open Sans"/>
              <a:cs typeface="Open Sans"/>
              <a:sym typeface="Open Sans"/>
            </a:endParaRPr>
          </a:p>
          <a:p>
            <a:pPr marL="457200" lvl="0" indent="-419100" algn="just" rtl="0">
              <a:lnSpc>
                <a:spcPct val="100000"/>
              </a:lnSpc>
              <a:spcBef>
                <a:spcPts val="0"/>
              </a:spcBef>
              <a:spcAft>
                <a:spcPts val="0"/>
              </a:spcAft>
              <a:buClr>
                <a:srgbClr val="3F3F3F"/>
              </a:buClr>
              <a:buSzPts val="3000"/>
              <a:buFont typeface="Open Sans"/>
              <a:buChar char="●"/>
            </a:pPr>
            <a:r>
              <a:rPr lang="en-US" sz="3000">
                <a:solidFill>
                  <a:srgbClr val="3F3F3F"/>
                </a:solidFill>
                <a:latin typeface="Open Sans"/>
                <a:ea typeface="Open Sans"/>
                <a:cs typeface="Open Sans"/>
                <a:sym typeface="Open Sans"/>
              </a:rPr>
              <a:t>Finalmente hacer clic en la lupa.</a:t>
            </a:r>
            <a:endParaRPr sz="3200">
              <a:solidFill>
                <a:srgbClr val="3F3F3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179625" y="291575"/>
            <a:ext cx="80745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Búsqueda avanzada en PATENTSCOPE</a:t>
            </a:r>
            <a:endParaRPr>
              <a:solidFill>
                <a:srgbClr val="586F7C"/>
              </a:solidFill>
              <a:latin typeface="Open Sans"/>
              <a:ea typeface="Open Sans"/>
              <a:cs typeface="Open Sans"/>
              <a:sym typeface="Open Sans"/>
            </a:endParaRPr>
          </a:p>
        </p:txBody>
      </p:sp>
      <p:sp>
        <p:nvSpPr>
          <p:cNvPr id="157" name="Google Shape;157;p11"/>
          <p:cNvSpPr txBox="1">
            <a:spLocks noGrp="1"/>
          </p:cNvSpPr>
          <p:nvPr>
            <p:ph type="body" idx="1"/>
          </p:nvPr>
        </p:nvSpPr>
        <p:spPr>
          <a:xfrm>
            <a:off x="179626" y="1730825"/>
            <a:ext cx="4139100" cy="4327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Esta función crea consultas de búsqueda complejas utilizando un número ilimitado de términos.</a:t>
            </a:r>
            <a:endParaRPr sz="20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Para acceder a este tipo de búsqueda hacer clic en la </a:t>
            </a:r>
            <a:r>
              <a:rPr lang="en-US" sz="2000" b="1">
                <a:solidFill>
                  <a:srgbClr val="3F3F3F"/>
                </a:solidFill>
                <a:latin typeface="Open Sans"/>
                <a:ea typeface="Open Sans"/>
                <a:cs typeface="Open Sans"/>
                <a:sym typeface="Open Sans"/>
              </a:rPr>
              <a:t>Búsqueda avanzada</a:t>
            </a:r>
            <a:r>
              <a:rPr lang="en-US" sz="2000">
                <a:solidFill>
                  <a:srgbClr val="3F3F3F"/>
                </a:solidFill>
                <a:latin typeface="Open Sans"/>
                <a:ea typeface="Open Sans"/>
                <a:cs typeface="Open Sans"/>
                <a:sym typeface="Open Sans"/>
              </a:rPr>
              <a:t>, ubicada en el menú </a:t>
            </a:r>
            <a:r>
              <a:rPr lang="en-US" sz="2000" b="1">
                <a:solidFill>
                  <a:srgbClr val="3F3F3F"/>
                </a:solidFill>
                <a:latin typeface="Open Sans"/>
                <a:ea typeface="Open Sans"/>
                <a:cs typeface="Open Sans"/>
                <a:sym typeface="Open Sans"/>
              </a:rPr>
              <a:t>Búsqueda.</a:t>
            </a:r>
            <a:endParaRPr sz="2000" b="1">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La interfaz de </a:t>
            </a:r>
            <a:r>
              <a:rPr lang="en-US" sz="2000" b="1">
                <a:solidFill>
                  <a:srgbClr val="3F3F3F"/>
                </a:solidFill>
                <a:latin typeface="Open Sans"/>
                <a:ea typeface="Open Sans"/>
                <a:cs typeface="Open Sans"/>
                <a:sym typeface="Open Sans"/>
              </a:rPr>
              <a:t>Búsqueda avanzada</a:t>
            </a:r>
            <a:r>
              <a:rPr lang="en-US" sz="2000">
                <a:solidFill>
                  <a:srgbClr val="3F3F3F"/>
                </a:solidFill>
                <a:latin typeface="Open Sans"/>
                <a:ea typeface="Open Sans"/>
                <a:cs typeface="Open Sans"/>
                <a:sym typeface="Open Sans"/>
              </a:rPr>
              <a:t> utiliza </a:t>
            </a:r>
            <a:r>
              <a:rPr lang="en-US" sz="2000" b="1">
                <a:solidFill>
                  <a:srgbClr val="3F3F3F"/>
                </a:solidFill>
                <a:latin typeface="Open Sans"/>
                <a:ea typeface="Open Sans"/>
                <a:cs typeface="Open Sans"/>
                <a:sym typeface="Open Sans"/>
              </a:rPr>
              <a:t>códigos de campo </a:t>
            </a:r>
            <a:r>
              <a:rPr lang="en-US" sz="2000">
                <a:solidFill>
                  <a:srgbClr val="3F3F3F"/>
                </a:solidFill>
                <a:latin typeface="Open Sans"/>
                <a:ea typeface="Open Sans"/>
                <a:cs typeface="Open Sans"/>
                <a:sym typeface="Open Sans"/>
              </a:rPr>
              <a:t>para definir los campos en los que se van a encontrar los términos de búsqueda.</a:t>
            </a:r>
            <a:endParaRPr sz="2000">
              <a:solidFill>
                <a:srgbClr val="3F3F3F"/>
              </a:solidFill>
              <a:latin typeface="Open Sans"/>
              <a:ea typeface="Open Sans"/>
              <a:cs typeface="Open Sans"/>
              <a:sym typeface="Open Sans"/>
            </a:endParaRPr>
          </a:p>
        </p:txBody>
      </p:sp>
      <p:pic>
        <p:nvPicPr>
          <p:cNvPr id="158" name="Google Shape;158;p11"/>
          <p:cNvPicPr preferRelativeResize="0"/>
          <p:nvPr/>
        </p:nvPicPr>
        <p:blipFill rotWithShape="1">
          <a:blip r:embed="rId3">
            <a:alphaModFix/>
          </a:blip>
          <a:srcRect/>
          <a:stretch/>
        </p:blipFill>
        <p:spPr>
          <a:xfrm>
            <a:off x="4471425" y="2091950"/>
            <a:ext cx="7284625" cy="4149600"/>
          </a:xfrm>
          <a:prstGeom prst="rect">
            <a:avLst/>
          </a:prstGeom>
          <a:noFill/>
          <a:ln>
            <a:noFill/>
          </a:ln>
        </p:spPr>
      </p:pic>
      <p:sp>
        <p:nvSpPr>
          <p:cNvPr id="159" name="Google Shape;159;p11"/>
          <p:cNvSpPr/>
          <p:nvPr/>
        </p:nvSpPr>
        <p:spPr>
          <a:xfrm>
            <a:off x="8303092" y="3021401"/>
            <a:ext cx="1304100" cy="284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0" y="302612"/>
            <a:ext cx="79683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Cómo usar la interfaz de </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Búsqueda avanzada</a:t>
            </a:r>
            <a:endParaRPr>
              <a:solidFill>
                <a:srgbClr val="586F7C"/>
              </a:solidFill>
              <a:latin typeface="Open Sans"/>
              <a:ea typeface="Open Sans"/>
              <a:cs typeface="Open Sans"/>
              <a:sym typeface="Open Sans"/>
            </a:endParaRPr>
          </a:p>
        </p:txBody>
      </p:sp>
      <p:sp>
        <p:nvSpPr>
          <p:cNvPr id="165" name="Google Shape;165;p12"/>
          <p:cNvSpPr txBox="1">
            <a:spLocks noGrp="1"/>
          </p:cNvSpPr>
          <p:nvPr>
            <p:ph type="body" idx="1"/>
          </p:nvPr>
        </p:nvSpPr>
        <p:spPr>
          <a:xfrm>
            <a:off x="0" y="1816275"/>
            <a:ext cx="11422505" cy="4715154"/>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Introducir </a:t>
            </a:r>
            <a:r>
              <a:rPr lang="en-US" b="1">
                <a:solidFill>
                  <a:srgbClr val="3F3F3F"/>
                </a:solidFill>
                <a:latin typeface="Open Sans"/>
                <a:ea typeface="Open Sans"/>
                <a:cs typeface="Open Sans"/>
                <a:sym typeface="Open Sans"/>
              </a:rPr>
              <a:t>palabras clave/ operadores booleanos / código de campo</a:t>
            </a:r>
            <a:r>
              <a:rPr lang="en-US">
                <a:solidFill>
                  <a:srgbClr val="3F3F3F"/>
                </a:solidFill>
                <a:latin typeface="Open Sans"/>
                <a:ea typeface="Open Sans"/>
                <a:cs typeface="Open Sans"/>
                <a:sym typeface="Open Sans"/>
              </a:rPr>
              <a:t>, etc., ir al menú de ayuda en la interfaz de búsqueda (seleccionar </a:t>
            </a:r>
            <a:r>
              <a:rPr lang="en-US" b="1">
                <a:solidFill>
                  <a:srgbClr val="3F3F3F"/>
                </a:solidFill>
                <a:latin typeface="Open Sans"/>
                <a:ea typeface="Open Sans"/>
                <a:cs typeface="Open Sans"/>
                <a:sym typeface="Open Sans"/>
              </a:rPr>
              <a:t>Ayuda rápida para búsqueda avanzada</a:t>
            </a:r>
            <a:r>
              <a:rPr lang="en-US">
                <a:solidFill>
                  <a:srgbClr val="3F3F3F"/>
                </a:solidFill>
                <a:latin typeface="Open Sans"/>
                <a:ea typeface="Open Sans"/>
                <a:cs typeface="Open Sans"/>
                <a:sym typeface="Open Sans"/>
              </a:rPr>
              <a:t> y luego </a:t>
            </a:r>
            <a:r>
              <a:rPr lang="en-US" b="1">
                <a:solidFill>
                  <a:srgbClr val="3F3F3F"/>
                </a:solidFill>
                <a:latin typeface="Open Sans"/>
                <a:ea typeface="Open Sans"/>
                <a:cs typeface="Open Sans"/>
                <a:sym typeface="Open Sans"/>
              </a:rPr>
              <a:t>Sintaxis de la consulta</a:t>
            </a:r>
            <a:r>
              <a:rPr lang="en-US">
                <a:solidFill>
                  <a:srgbClr val="3F3F3F"/>
                </a:solidFill>
                <a:latin typeface="Open Sans"/>
                <a:ea typeface="Open Sans"/>
                <a:cs typeface="Open Sans"/>
                <a:sym typeface="Open Sans"/>
              </a:rPr>
              <a:t>) para obtener la lista completa de </a:t>
            </a:r>
            <a:r>
              <a:rPr lang="en-US" b="1">
                <a:solidFill>
                  <a:srgbClr val="3F3F3F"/>
                </a:solidFill>
                <a:latin typeface="Open Sans"/>
                <a:ea typeface="Open Sans"/>
                <a:cs typeface="Open Sans"/>
                <a:sym typeface="Open Sans"/>
              </a:rPr>
              <a:t>Expresiones booleanas</a:t>
            </a:r>
            <a:r>
              <a:rPr lang="en-US">
                <a:solidFill>
                  <a:srgbClr val="3F3F3F"/>
                </a:solidFill>
                <a:latin typeface="Open Sans"/>
                <a:ea typeface="Open Sans"/>
                <a:cs typeface="Open Sans"/>
                <a:sym typeface="Open Sans"/>
              </a:rPr>
              <a:t> y </a:t>
            </a:r>
            <a:r>
              <a:rPr lang="en-US" b="1">
                <a:solidFill>
                  <a:srgbClr val="3F3F3F"/>
                </a:solidFill>
                <a:latin typeface="Open Sans"/>
                <a:ea typeface="Open Sans"/>
                <a:cs typeface="Open Sans"/>
                <a:sym typeface="Open Sans"/>
              </a:rPr>
              <a:t>Definición de los campos</a:t>
            </a:r>
            <a:r>
              <a:rPr lang="en-US">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marL="457200" lvl="0" indent="0" algn="just" rtl="0">
              <a:lnSpc>
                <a:spcPct val="100000"/>
              </a:lnSpc>
              <a:spcBef>
                <a:spcPts val="600"/>
              </a:spcBef>
              <a:spcAft>
                <a:spcPts val="0"/>
              </a:spcAft>
              <a:buSzPts val="2400"/>
              <a:buNone/>
            </a:pPr>
            <a:endParaRPr>
              <a:solidFill>
                <a:srgbClr val="3F3F3F"/>
              </a:solidFill>
              <a:latin typeface="Open Sans"/>
              <a:ea typeface="Open Sans"/>
              <a:cs typeface="Open Sans"/>
              <a:sym typeface="Open Sans"/>
            </a:endParaRPr>
          </a:p>
          <a:p>
            <a:pPr marL="457200" lvl="0" indent="-381000" algn="just" rtl="0">
              <a:lnSpc>
                <a:spcPct val="100000"/>
              </a:lnSpc>
              <a:spcBef>
                <a:spcPts val="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Seleccionar el </a:t>
            </a:r>
            <a:r>
              <a:rPr lang="en-US" b="1">
                <a:solidFill>
                  <a:srgbClr val="3F3F3F"/>
                </a:solidFill>
                <a:latin typeface="Open Sans"/>
                <a:ea typeface="Open Sans"/>
                <a:cs typeface="Open Sans"/>
                <a:sym typeface="Open Sans"/>
              </a:rPr>
              <a:t>idioma</a:t>
            </a:r>
            <a:r>
              <a:rPr lang="en-US">
                <a:solidFill>
                  <a:srgbClr val="3F3F3F"/>
                </a:solidFill>
                <a:latin typeface="Open Sans"/>
                <a:ea typeface="Open Sans"/>
                <a:cs typeface="Open Sans"/>
                <a:sym typeface="Open Sans"/>
              </a:rPr>
              <a:t> en el que se realiza la búsqueda, hay 11 idiomas disponibles. </a:t>
            </a:r>
            <a:endParaRPr>
              <a:solidFill>
                <a:srgbClr val="3F3F3F"/>
              </a:solidFill>
              <a:latin typeface="Open Sans"/>
              <a:ea typeface="Open Sans"/>
              <a:cs typeface="Open Sans"/>
              <a:sym typeface="Open Sans"/>
            </a:endParaRPr>
          </a:p>
          <a:p>
            <a:pPr marL="457200" lvl="0" indent="0" algn="just" rtl="0">
              <a:lnSpc>
                <a:spcPct val="100000"/>
              </a:lnSpc>
              <a:spcBef>
                <a:spcPts val="600"/>
              </a:spcBef>
              <a:spcAft>
                <a:spcPts val="0"/>
              </a:spcAft>
              <a:buSzPts val="2400"/>
              <a:buNone/>
            </a:pPr>
            <a:endParaRPr>
              <a:solidFill>
                <a:srgbClr val="3F3F3F"/>
              </a:solidFill>
              <a:latin typeface="Open Sans"/>
              <a:ea typeface="Open Sans"/>
              <a:cs typeface="Open Sans"/>
              <a:sym typeface="Open Sans"/>
            </a:endParaRPr>
          </a:p>
          <a:p>
            <a:pPr marL="457200" lvl="0" indent="-381000" algn="just" rtl="0">
              <a:lnSpc>
                <a:spcPct val="100000"/>
              </a:lnSpc>
              <a:spcBef>
                <a:spcPts val="60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Seleccionar la colección(es) de interés.</a:t>
            </a:r>
            <a:endParaRPr>
              <a:solidFill>
                <a:srgbClr val="3F3F3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p1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Font typeface="Arial"/>
              <a:buNone/>
            </a:pPr>
            <a:r>
              <a:rPr lang="en-US" sz="3400">
                <a:solidFill>
                  <a:srgbClr val="586F7C"/>
                </a:solidFill>
                <a:latin typeface="Open Sans"/>
                <a:ea typeface="Open Sans"/>
                <a:cs typeface="Open Sans"/>
                <a:sym typeface="Open Sans"/>
              </a:rPr>
              <a:t>Ejemplos de cómo usar la </a:t>
            </a:r>
            <a:endParaRPr sz="34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586F7C"/>
              </a:buClr>
              <a:buSzPts val="3700"/>
              <a:buNone/>
            </a:pPr>
            <a:r>
              <a:rPr lang="en-US" sz="3400">
                <a:solidFill>
                  <a:srgbClr val="586F7C"/>
                </a:solidFill>
                <a:latin typeface="Open Sans"/>
                <a:ea typeface="Open Sans"/>
                <a:cs typeface="Open Sans"/>
                <a:sym typeface="Open Sans"/>
              </a:rPr>
              <a:t>Búsqueda avanzada en PATENTSCOPE </a:t>
            </a:r>
            <a:br>
              <a:rPr lang="en-US" sz="3300">
                <a:solidFill>
                  <a:srgbClr val="586F7C"/>
                </a:solidFill>
                <a:latin typeface="Open Sans"/>
                <a:ea typeface="Open Sans"/>
                <a:cs typeface="Open Sans"/>
                <a:sym typeface="Open Sans"/>
              </a:rPr>
            </a:br>
            <a:endParaRPr sz="3300">
              <a:solidFill>
                <a:srgbClr val="586F7C"/>
              </a:solidFill>
              <a:latin typeface="Open Sans"/>
              <a:ea typeface="Open Sans"/>
              <a:cs typeface="Open Sans"/>
              <a:sym typeface="Open Sans"/>
            </a:endParaRPr>
          </a:p>
        </p:txBody>
      </p:sp>
      <p:sp>
        <p:nvSpPr>
          <p:cNvPr id="171" name="Google Shape;171;p17"/>
          <p:cNvSpPr txBox="1">
            <a:spLocks noGrp="1"/>
          </p:cNvSpPr>
          <p:nvPr>
            <p:ph type="body" idx="1"/>
          </p:nvPr>
        </p:nvSpPr>
        <p:spPr>
          <a:xfrm>
            <a:off x="0" y="1701974"/>
            <a:ext cx="12185968" cy="4584525"/>
          </a:xfrm>
          <a:prstGeom prst="rect">
            <a:avLst/>
          </a:prstGeom>
          <a:noFill/>
          <a:ln>
            <a:noFill/>
          </a:ln>
        </p:spPr>
        <p:txBody>
          <a:bodyPr spcFirstLastPara="1" wrap="square" lIns="91425" tIns="45700" rIns="91425" bIns="45700" anchor="t" anchorCtr="0">
            <a:noAutofit/>
          </a:bodyPr>
          <a:lstStyle/>
          <a:p>
            <a:pPr marL="457200" lvl="0" indent="-361950" algn="just" rtl="0">
              <a:lnSpc>
                <a:spcPct val="100000"/>
              </a:lnSpc>
              <a:spcBef>
                <a:spcPts val="600"/>
              </a:spcBef>
              <a:spcAft>
                <a:spcPts val="0"/>
              </a:spcAft>
              <a:buClr>
                <a:srgbClr val="3F3F3F"/>
              </a:buClr>
              <a:buSzPts val="2100"/>
              <a:buAutoNum type="arabicPeriod"/>
            </a:pPr>
            <a:r>
              <a:rPr lang="en-US" sz="2100" i="1">
                <a:solidFill>
                  <a:srgbClr val="3F3F3F"/>
                </a:solidFill>
                <a:latin typeface="Open Sans"/>
                <a:ea typeface="Open Sans"/>
                <a:cs typeface="Open Sans"/>
                <a:sym typeface="Open Sans"/>
              </a:rPr>
              <a:t>Búsqueda de invenciones realizadas por </a:t>
            </a:r>
            <a:r>
              <a:rPr lang="en-US" sz="2100" b="1" i="1">
                <a:solidFill>
                  <a:srgbClr val="3F3F3F"/>
                </a:solidFill>
                <a:latin typeface="Open Sans"/>
                <a:ea typeface="Open Sans"/>
                <a:cs typeface="Open Sans"/>
                <a:sym typeface="Open Sans"/>
              </a:rPr>
              <a:t>Steve Jobs</a:t>
            </a:r>
            <a:r>
              <a:rPr lang="en-US" sz="2100" i="1">
                <a:solidFill>
                  <a:srgbClr val="3F3F3F"/>
                </a:solidFill>
                <a:latin typeface="Open Sans"/>
                <a:ea typeface="Open Sans"/>
                <a:cs typeface="Open Sans"/>
                <a:sym typeface="Open Sans"/>
              </a:rPr>
              <a:t> durante el periodo de </a:t>
            </a:r>
            <a:r>
              <a:rPr lang="en-US" sz="2100" b="1" i="1">
                <a:solidFill>
                  <a:srgbClr val="3F3F3F"/>
                </a:solidFill>
                <a:latin typeface="Open Sans"/>
                <a:ea typeface="Open Sans"/>
                <a:cs typeface="Open Sans"/>
                <a:sym typeface="Open Sans"/>
              </a:rPr>
              <a:t>2007 a 2009</a:t>
            </a:r>
            <a:r>
              <a:rPr lang="en-US" sz="2100" i="1">
                <a:solidFill>
                  <a:srgbClr val="3F3F3F"/>
                </a:solidFill>
                <a:latin typeface="Open Sans"/>
                <a:ea typeface="Open Sans"/>
                <a:cs typeface="Open Sans"/>
                <a:sym typeface="Open Sans"/>
              </a:rPr>
              <a:t> bajo la palabra clave de </a:t>
            </a:r>
            <a:r>
              <a:rPr lang="en-US" sz="2100" b="1" i="1">
                <a:solidFill>
                  <a:srgbClr val="3F3F3F"/>
                </a:solidFill>
                <a:latin typeface="Open Sans"/>
                <a:ea typeface="Open Sans"/>
                <a:cs typeface="Open Sans"/>
                <a:sym typeface="Open Sans"/>
              </a:rPr>
              <a:t>touch</a:t>
            </a:r>
            <a:r>
              <a:rPr lang="en-US" sz="2100" i="1">
                <a:solidFill>
                  <a:srgbClr val="3F3F3F"/>
                </a:solidFill>
                <a:latin typeface="Open Sans"/>
                <a:ea typeface="Open Sans"/>
                <a:cs typeface="Open Sans"/>
                <a:sym typeface="Open Sans"/>
              </a:rPr>
              <a:t> [toque] en la descripción</a:t>
            </a:r>
            <a:r>
              <a:rPr lang="en-US" sz="2100">
                <a:solidFill>
                  <a:srgbClr val="3F3F3F"/>
                </a:solidFill>
                <a:latin typeface="Open Sans"/>
                <a:ea typeface="Open Sans"/>
                <a:cs typeface="Open Sans"/>
                <a:sym typeface="Open Sans"/>
              </a:rPr>
              <a:t>:</a:t>
            </a:r>
            <a:endParaRPr sz="210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000"/>
              <a:buNone/>
            </a:pPr>
            <a:endParaRPr sz="210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000"/>
              <a:buNone/>
            </a:pPr>
            <a:endParaRPr sz="2100">
              <a:solidFill>
                <a:srgbClr val="3F3F3F"/>
              </a:solidFill>
              <a:latin typeface="Open Sans"/>
              <a:ea typeface="Open Sans"/>
              <a:cs typeface="Open Sans"/>
              <a:sym typeface="Open Sans"/>
            </a:endParaRPr>
          </a:p>
          <a:p>
            <a:pPr marL="457200" lvl="0" indent="-361950" algn="just" rtl="0">
              <a:lnSpc>
                <a:spcPct val="100000"/>
              </a:lnSpc>
              <a:spcBef>
                <a:spcPts val="600"/>
              </a:spcBef>
              <a:spcAft>
                <a:spcPts val="0"/>
              </a:spcAft>
              <a:buClr>
                <a:srgbClr val="3F3F3F"/>
              </a:buClr>
              <a:buSzPts val="2100"/>
              <a:buChar char="●"/>
            </a:pPr>
            <a:r>
              <a:rPr lang="en-US" sz="2100">
                <a:solidFill>
                  <a:srgbClr val="3F3F3F"/>
                </a:solidFill>
                <a:latin typeface="Open Sans"/>
                <a:ea typeface="Open Sans"/>
                <a:cs typeface="Open Sans"/>
                <a:sym typeface="Open Sans"/>
              </a:rPr>
              <a:t>Esta consulta de búsqueda utiliza códigos de campo, un operador booleano y un operador de rango. </a:t>
            </a:r>
            <a:endParaRPr sz="2100">
              <a:solidFill>
                <a:srgbClr val="3F3F3F"/>
              </a:solidFill>
              <a:latin typeface="Open Sans"/>
              <a:ea typeface="Open Sans"/>
              <a:cs typeface="Open Sans"/>
              <a:sym typeface="Open Sans"/>
            </a:endParaRPr>
          </a:p>
          <a:p>
            <a:pPr marL="457200" lvl="0" indent="-361950" algn="just" rtl="0">
              <a:lnSpc>
                <a:spcPct val="100000"/>
              </a:lnSpc>
              <a:spcBef>
                <a:spcPts val="600"/>
              </a:spcBef>
              <a:spcAft>
                <a:spcPts val="0"/>
              </a:spcAft>
              <a:buClr>
                <a:srgbClr val="3F3F3F"/>
              </a:buClr>
              <a:buSzPts val="2100"/>
              <a:buChar char="●"/>
            </a:pPr>
            <a:r>
              <a:rPr lang="en-US" sz="2100">
                <a:solidFill>
                  <a:srgbClr val="3F3F3F"/>
                </a:solidFill>
                <a:latin typeface="Open Sans"/>
                <a:ea typeface="Open Sans"/>
                <a:cs typeface="Open Sans"/>
                <a:sym typeface="Open Sans"/>
              </a:rPr>
              <a:t>Los códigos de campo son </a:t>
            </a:r>
            <a:r>
              <a:rPr lang="en-US" sz="2100" b="1">
                <a:solidFill>
                  <a:srgbClr val="3F3F3F"/>
                </a:solidFill>
                <a:latin typeface="Open Sans"/>
                <a:ea typeface="Open Sans"/>
                <a:cs typeface="Open Sans"/>
                <a:sym typeface="Open Sans"/>
              </a:rPr>
              <a:t>IN </a:t>
            </a:r>
            <a:r>
              <a:rPr lang="en-US" sz="2100">
                <a:solidFill>
                  <a:srgbClr val="3F3F3F"/>
                </a:solidFill>
                <a:latin typeface="Open Sans"/>
                <a:ea typeface="Open Sans"/>
                <a:cs typeface="Open Sans"/>
                <a:sym typeface="Open Sans"/>
              </a:rPr>
              <a:t>para inventor, </a:t>
            </a:r>
            <a:r>
              <a:rPr lang="en-US" sz="2100" b="1">
                <a:solidFill>
                  <a:srgbClr val="3F3F3F"/>
                </a:solidFill>
                <a:latin typeface="Open Sans"/>
                <a:ea typeface="Open Sans"/>
                <a:cs typeface="Open Sans"/>
                <a:sym typeface="Open Sans"/>
              </a:rPr>
              <a:t>DP</a:t>
            </a:r>
            <a:r>
              <a:rPr lang="en-US" sz="2100">
                <a:solidFill>
                  <a:srgbClr val="3F3F3F"/>
                </a:solidFill>
                <a:latin typeface="Open Sans"/>
                <a:ea typeface="Open Sans"/>
                <a:cs typeface="Open Sans"/>
                <a:sym typeface="Open Sans"/>
              </a:rPr>
              <a:t> para fecha de publicación y </a:t>
            </a:r>
            <a:r>
              <a:rPr lang="en-US" sz="2100" b="1">
                <a:solidFill>
                  <a:srgbClr val="3F3F3F"/>
                </a:solidFill>
                <a:latin typeface="Open Sans"/>
                <a:ea typeface="Open Sans"/>
                <a:cs typeface="Open Sans"/>
                <a:sym typeface="Open Sans"/>
              </a:rPr>
              <a:t>EN_DE</a:t>
            </a:r>
            <a:r>
              <a:rPr lang="en-US" sz="2100">
                <a:solidFill>
                  <a:srgbClr val="3F3F3F"/>
                </a:solidFill>
                <a:latin typeface="Open Sans"/>
                <a:ea typeface="Open Sans"/>
                <a:cs typeface="Open Sans"/>
                <a:sym typeface="Open Sans"/>
              </a:rPr>
              <a:t> para descripción en inglés.</a:t>
            </a:r>
            <a:endParaRPr sz="2100">
              <a:solidFill>
                <a:srgbClr val="3F3F3F"/>
              </a:solidFill>
              <a:latin typeface="Open Sans"/>
              <a:ea typeface="Open Sans"/>
              <a:cs typeface="Open Sans"/>
              <a:sym typeface="Open Sans"/>
            </a:endParaRPr>
          </a:p>
          <a:p>
            <a:pPr marL="457200" lvl="0" indent="-361950" algn="just" rtl="0">
              <a:lnSpc>
                <a:spcPct val="100000"/>
              </a:lnSpc>
              <a:spcBef>
                <a:spcPts val="600"/>
              </a:spcBef>
              <a:spcAft>
                <a:spcPts val="0"/>
              </a:spcAft>
              <a:buClr>
                <a:srgbClr val="3F3F3F"/>
              </a:buClr>
              <a:buSzPts val="2100"/>
              <a:buChar char="●"/>
            </a:pPr>
            <a:r>
              <a:rPr lang="en-US" sz="2100">
                <a:solidFill>
                  <a:srgbClr val="3F3F3F"/>
                </a:solidFill>
                <a:latin typeface="Open Sans"/>
                <a:ea typeface="Open Sans"/>
                <a:cs typeface="Open Sans"/>
                <a:sym typeface="Open Sans"/>
              </a:rPr>
              <a:t>El operador booleano </a:t>
            </a:r>
            <a:r>
              <a:rPr lang="en-US" sz="2100" b="1">
                <a:solidFill>
                  <a:srgbClr val="3F3F3F"/>
                </a:solidFill>
                <a:latin typeface="Open Sans"/>
                <a:ea typeface="Open Sans"/>
                <a:cs typeface="Open Sans"/>
                <a:sym typeface="Open Sans"/>
              </a:rPr>
              <a:t>AND</a:t>
            </a:r>
            <a:r>
              <a:rPr lang="en-US" sz="2100">
                <a:solidFill>
                  <a:srgbClr val="3F3F3F"/>
                </a:solidFill>
                <a:latin typeface="Open Sans"/>
                <a:ea typeface="Open Sans"/>
                <a:cs typeface="Open Sans"/>
                <a:sym typeface="Open Sans"/>
              </a:rPr>
              <a:t> [y] se utiliza para garantizar que todos los términos de búsqueda se incluyan en los resultados de la búsqueda (es decir, que los resultados sean para Jobs como inventor, dentro del rango de fecha de publicación dado y utilizando la palabra touch. </a:t>
            </a:r>
            <a:endParaRPr sz="2100">
              <a:solidFill>
                <a:srgbClr val="3F3F3F"/>
              </a:solidFill>
              <a:latin typeface="Open Sans"/>
              <a:ea typeface="Open Sans"/>
              <a:cs typeface="Open Sans"/>
              <a:sym typeface="Open Sans"/>
            </a:endParaRPr>
          </a:p>
          <a:p>
            <a:pPr marL="457200" lvl="0" indent="-361950" algn="just" rtl="0">
              <a:lnSpc>
                <a:spcPct val="100000"/>
              </a:lnSpc>
              <a:spcBef>
                <a:spcPts val="600"/>
              </a:spcBef>
              <a:spcAft>
                <a:spcPts val="0"/>
              </a:spcAft>
              <a:buClr>
                <a:srgbClr val="3F3F3F"/>
              </a:buClr>
              <a:buSzPts val="2100"/>
              <a:buChar char="●"/>
            </a:pPr>
            <a:r>
              <a:rPr lang="en-US" sz="2100">
                <a:solidFill>
                  <a:srgbClr val="3F3F3F"/>
                </a:solidFill>
                <a:latin typeface="Open Sans"/>
                <a:ea typeface="Open Sans"/>
                <a:cs typeface="Open Sans"/>
                <a:sym typeface="Open Sans"/>
              </a:rPr>
              <a:t>El operador de rango </a:t>
            </a:r>
            <a:r>
              <a:rPr lang="en-US" sz="2100" b="1">
                <a:solidFill>
                  <a:srgbClr val="3F3F3F"/>
                </a:solidFill>
                <a:latin typeface="Open Sans"/>
                <a:ea typeface="Open Sans"/>
                <a:cs typeface="Open Sans"/>
                <a:sym typeface="Open Sans"/>
              </a:rPr>
              <a:t>TO</a:t>
            </a:r>
            <a:r>
              <a:rPr lang="en-US" sz="2100">
                <a:solidFill>
                  <a:srgbClr val="3F3F3F"/>
                </a:solidFill>
                <a:latin typeface="Open Sans"/>
                <a:ea typeface="Open Sans"/>
                <a:cs typeface="Open Sans"/>
                <a:sym typeface="Open Sans"/>
              </a:rPr>
              <a:t> [a] se utiliza para definir un rango de tiempo entre la fecha de publicación. </a:t>
            </a:r>
            <a:endParaRPr sz="210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endParaRPr sz="1700">
              <a:solidFill>
                <a:srgbClr val="3F3F3F"/>
              </a:solidFill>
              <a:latin typeface="Open Sans"/>
              <a:ea typeface="Open Sans"/>
              <a:cs typeface="Open Sans"/>
              <a:sym typeface="Open Sans"/>
            </a:endParaRPr>
          </a:p>
        </p:txBody>
      </p:sp>
      <p:pic>
        <p:nvPicPr>
          <p:cNvPr id="172" name="Google Shape;172;p17" descr="https://lh4.googleusercontent.com/gpow0ZYek3m4SKj60uFf8iN-ii4t2AxQGKW-RN946uaEPeiqOSXAJapj0gcCZLdze3VWD9YYoNvZYgTzPsJATa2JLAwAvNKWmBrIJ9jj4d3DUdM1J8Bzmwps1cWu7lUAZbcldCE"/>
          <p:cNvPicPr preferRelativeResize="0"/>
          <p:nvPr/>
        </p:nvPicPr>
        <p:blipFill rotWithShape="1">
          <a:blip r:embed="rId3">
            <a:alphaModFix/>
          </a:blip>
          <a:srcRect/>
          <a:stretch/>
        </p:blipFill>
        <p:spPr>
          <a:xfrm>
            <a:off x="316493" y="2797720"/>
            <a:ext cx="11552982" cy="2302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Font typeface="Arial"/>
              <a:buNone/>
            </a:pPr>
            <a:r>
              <a:rPr lang="en-US" sz="3400">
                <a:solidFill>
                  <a:srgbClr val="586F7C"/>
                </a:solidFill>
                <a:latin typeface="Open Sans"/>
                <a:ea typeface="Open Sans"/>
                <a:cs typeface="Open Sans"/>
                <a:sym typeface="Open Sans"/>
              </a:rPr>
              <a:t>Ejemplos de cómo usar la </a:t>
            </a:r>
            <a:endParaRPr sz="34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586F7C"/>
              </a:buClr>
              <a:buSzPts val="3300"/>
              <a:buNone/>
            </a:pPr>
            <a:r>
              <a:rPr lang="en-US" sz="3400">
                <a:solidFill>
                  <a:srgbClr val="586F7C"/>
                </a:solidFill>
                <a:latin typeface="Open Sans"/>
                <a:ea typeface="Open Sans"/>
                <a:cs typeface="Open Sans"/>
                <a:sym typeface="Open Sans"/>
              </a:rPr>
              <a:t>Búsqueda avanzada en PATENTSCOPE </a:t>
            </a:r>
            <a:r>
              <a:rPr lang="en-US" sz="3300">
                <a:solidFill>
                  <a:srgbClr val="586F7C"/>
                </a:solidFill>
                <a:latin typeface="Open Sans"/>
                <a:ea typeface="Open Sans"/>
                <a:cs typeface="Open Sans"/>
                <a:sym typeface="Open Sans"/>
              </a:rPr>
              <a:t> </a:t>
            </a:r>
            <a:br>
              <a:rPr lang="en-US" sz="3300">
                <a:solidFill>
                  <a:srgbClr val="586F7C"/>
                </a:solidFill>
                <a:latin typeface="Open Sans"/>
                <a:ea typeface="Open Sans"/>
                <a:cs typeface="Open Sans"/>
                <a:sym typeface="Open Sans"/>
              </a:rPr>
            </a:br>
            <a:endParaRPr sz="3300">
              <a:solidFill>
                <a:srgbClr val="586F7C"/>
              </a:solidFill>
              <a:latin typeface="Open Sans"/>
              <a:ea typeface="Open Sans"/>
              <a:cs typeface="Open Sans"/>
              <a:sym typeface="Open Sans"/>
            </a:endParaRPr>
          </a:p>
        </p:txBody>
      </p:sp>
      <p:sp>
        <p:nvSpPr>
          <p:cNvPr id="178" name="Google Shape;178;p18"/>
          <p:cNvSpPr txBox="1">
            <a:spLocks noGrp="1"/>
          </p:cNvSpPr>
          <p:nvPr>
            <p:ph type="body" idx="1"/>
          </p:nvPr>
        </p:nvSpPr>
        <p:spPr>
          <a:xfrm>
            <a:off x="0" y="1701974"/>
            <a:ext cx="12185968" cy="458452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sz="2200" i="1">
                <a:solidFill>
                  <a:schemeClr val="dk1"/>
                </a:solidFill>
                <a:latin typeface="Open Sans"/>
                <a:ea typeface="Open Sans"/>
                <a:cs typeface="Open Sans"/>
                <a:sym typeface="Open Sans"/>
              </a:rPr>
              <a:t>2. Búsqueda de invenciones relacionadas con la tala de troncos de árboles. </a:t>
            </a:r>
            <a:endParaRPr sz="2200">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000"/>
              <a:buNone/>
            </a:pPr>
            <a:endParaRPr sz="2200">
              <a:solidFill>
                <a:srgbClr val="3F3F3F"/>
              </a:solidFill>
              <a:latin typeface="Open Sans"/>
              <a:ea typeface="Open Sans"/>
              <a:cs typeface="Open Sans"/>
              <a:sym typeface="Open Sans"/>
            </a:endParaRPr>
          </a:p>
          <a:p>
            <a:pPr marL="457200" lvl="0" indent="-368300" algn="just" rtl="0">
              <a:lnSpc>
                <a:spcPct val="100000"/>
              </a:lnSpc>
              <a:spcBef>
                <a:spcPts val="6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Esta búsqueda recupera cerca de 10,000 resultados, muchos de ellos no relacionados con la tala de troncos de árboles. </a:t>
            </a:r>
            <a:endParaRPr sz="2200">
              <a:solidFill>
                <a:schemeClr val="dk1"/>
              </a:solidFill>
              <a:latin typeface="Open Sans"/>
              <a:ea typeface="Open Sans"/>
              <a:cs typeface="Open Sans"/>
              <a:sym typeface="Open Sans"/>
            </a:endParaRPr>
          </a:p>
          <a:p>
            <a:pPr marL="0" lvl="0" indent="0" algn="just" rtl="0">
              <a:lnSpc>
                <a:spcPct val="100000"/>
              </a:lnSpc>
              <a:spcBef>
                <a:spcPts val="600"/>
              </a:spcBef>
              <a:spcAft>
                <a:spcPts val="0"/>
              </a:spcAft>
              <a:buSzPts val="2400"/>
              <a:buNone/>
            </a:pPr>
            <a:endParaRPr sz="2200">
              <a:solidFill>
                <a:srgbClr val="3F3F3F"/>
              </a:solidFill>
              <a:latin typeface="Open Sans"/>
              <a:ea typeface="Open Sans"/>
              <a:cs typeface="Open Sans"/>
              <a:sym typeface="Open Sans"/>
            </a:endParaRPr>
          </a:p>
          <a:p>
            <a:pPr marL="457200" lvl="0" indent="-368300" algn="just" rtl="0">
              <a:lnSpc>
                <a:spcPct val="100000"/>
              </a:lnSpc>
              <a:spcBef>
                <a:spcPts val="60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Esta consulta de búsqueda recupera algunos cientos de resultados; la mayoría de los cuales están relacionados con la industria de la madera. </a:t>
            </a:r>
            <a:endParaRPr sz="2200">
              <a:solidFill>
                <a:schemeClr val="dk1"/>
              </a:solidFill>
              <a:latin typeface="Open Sans"/>
              <a:ea typeface="Open Sans"/>
              <a:cs typeface="Open Sans"/>
              <a:sym typeface="Open Sans"/>
            </a:endParaRPr>
          </a:p>
          <a:p>
            <a:pPr marL="457200" lvl="0" indent="-368300" algn="just" rtl="0">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Utiliza un operador de proximidad NEAR para garantizar que los dos términos estén cerca uno del otro en los resultados y especifica que deben estar dentro de 5 palabras entre sí, definiendo el valor como </a:t>
            </a:r>
            <a:r>
              <a:rPr lang="en-US" sz="2200" b="1">
                <a:solidFill>
                  <a:schemeClr val="dk1"/>
                </a:solidFill>
                <a:latin typeface="Open Sans"/>
                <a:ea typeface="Open Sans"/>
                <a:cs typeface="Open Sans"/>
                <a:sym typeface="Open Sans"/>
              </a:rPr>
              <a:t>NEAR5</a:t>
            </a:r>
            <a:r>
              <a:rPr lang="en-US" sz="2200">
                <a:solidFill>
                  <a:schemeClr val="dk1"/>
                </a:solidFill>
                <a:latin typeface="Open Sans"/>
                <a:ea typeface="Open Sans"/>
                <a:cs typeface="Open Sans"/>
                <a:sym typeface="Open Sans"/>
              </a:rPr>
              <a:t> [cerca de 5]. </a:t>
            </a:r>
            <a:endParaRPr sz="2200">
              <a:solidFill>
                <a:schemeClr val="dk1"/>
              </a:solidFill>
              <a:latin typeface="Open Sans"/>
              <a:ea typeface="Open Sans"/>
              <a:cs typeface="Open Sans"/>
              <a:sym typeface="Open Sans"/>
            </a:endParaRPr>
          </a:p>
          <a:p>
            <a:pPr marL="457200" lvl="0" indent="-368300" algn="just" rtl="0">
              <a:lnSpc>
                <a:spcPct val="100000"/>
              </a:lnSpc>
              <a:spcBef>
                <a:spcPts val="0"/>
              </a:spcBef>
              <a:spcAft>
                <a:spcPts val="0"/>
              </a:spcAft>
              <a:buClr>
                <a:schemeClr val="dk1"/>
              </a:buClr>
              <a:buSzPts val="2200"/>
              <a:buFont typeface="Open Sans"/>
              <a:buChar char="●"/>
            </a:pPr>
            <a:r>
              <a:rPr lang="en-US" sz="2200">
                <a:solidFill>
                  <a:schemeClr val="dk1"/>
                </a:solidFill>
                <a:latin typeface="Open Sans"/>
                <a:ea typeface="Open Sans"/>
                <a:cs typeface="Open Sans"/>
                <a:sym typeface="Open Sans"/>
              </a:rPr>
              <a:t>De manera similar, los usuarios podrían especificar que los términos deben estar dentro de cualquier otro número de palabras entre sí. P. ej. NEAR4 [cerca de 4] o NEAR100 [cerca de 100].</a:t>
            </a:r>
            <a:endParaRPr sz="2200">
              <a:solidFill>
                <a:srgbClr val="3F3F3F"/>
              </a:solidFill>
              <a:latin typeface="Open Sans"/>
              <a:ea typeface="Open Sans"/>
              <a:cs typeface="Open Sans"/>
              <a:sym typeface="Open Sans"/>
            </a:endParaRPr>
          </a:p>
        </p:txBody>
      </p:sp>
      <p:pic>
        <p:nvPicPr>
          <p:cNvPr id="179" name="Google Shape;179;p18" descr="https://lh5.googleusercontent.com/PdEx0b7o70OUjquEGAZng_PkY2AShaLx-jEQShv4bCd-ciYn6_p0MaBccS3iUE1J-qusyRgKKIP3bSjw2TbGuQBmuOBROfMaN4c-FZJtmm0V4U8WTYV9s7Kr6btJOpj_qOmXn-Q"/>
          <p:cNvPicPr preferRelativeResize="0"/>
          <p:nvPr/>
        </p:nvPicPr>
        <p:blipFill rotWithShape="1">
          <a:blip r:embed="rId3">
            <a:alphaModFix/>
          </a:blip>
          <a:srcRect/>
          <a:stretch/>
        </p:blipFill>
        <p:spPr>
          <a:xfrm>
            <a:off x="183401" y="2124554"/>
            <a:ext cx="10017473" cy="366087"/>
          </a:xfrm>
          <a:prstGeom prst="rect">
            <a:avLst/>
          </a:prstGeom>
          <a:noFill/>
          <a:ln>
            <a:noFill/>
          </a:ln>
        </p:spPr>
      </p:pic>
      <p:pic>
        <p:nvPicPr>
          <p:cNvPr id="180" name="Google Shape;180;p18" descr="https://lh4.googleusercontent.com/iv06wOE4fcWMPoDDRyqqJZ3AKifgK7_Cx1bQ1DVoPjVpmsALVe4OEIaZ0zaKFwhmbRIjfcsfyrGFjv-oK6tzDr_4_qBt4kzsYVOQZBSwoxtjEhQywBv5utBy3vDmG6JtdSic8EM"/>
          <p:cNvPicPr preferRelativeResize="0"/>
          <p:nvPr/>
        </p:nvPicPr>
        <p:blipFill rotWithShape="1">
          <a:blip r:embed="rId4">
            <a:alphaModFix/>
          </a:blip>
          <a:srcRect/>
          <a:stretch/>
        </p:blipFill>
        <p:spPr>
          <a:xfrm>
            <a:off x="56745" y="3332159"/>
            <a:ext cx="10270783" cy="4428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Font typeface="Arial"/>
              <a:buNone/>
            </a:pPr>
            <a:r>
              <a:rPr lang="en-US" sz="3400">
                <a:solidFill>
                  <a:srgbClr val="586F7C"/>
                </a:solidFill>
                <a:latin typeface="Open Sans"/>
                <a:ea typeface="Open Sans"/>
                <a:cs typeface="Open Sans"/>
                <a:sym typeface="Open Sans"/>
              </a:rPr>
              <a:t>Ejemplos de cómo usar la </a:t>
            </a:r>
            <a:endParaRPr sz="34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586F7C"/>
              </a:buClr>
              <a:buSzPts val="3300"/>
              <a:buNone/>
            </a:pPr>
            <a:r>
              <a:rPr lang="en-US" sz="3400">
                <a:solidFill>
                  <a:srgbClr val="586F7C"/>
                </a:solidFill>
                <a:latin typeface="Open Sans"/>
                <a:ea typeface="Open Sans"/>
                <a:cs typeface="Open Sans"/>
                <a:sym typeface="Open Sans"/>
              </a:rPr>
              <a:t>Búsqueda avanzada en PATENTSCOPE</a:t>
            </a:r>
            <a:br>
              <a:rPr lang="en-US" sz="3300">
                <a:solidFill>
                  <a:srgbClr val="586F7C"/>
                </a:solidFill>
                <a:latin typeface="Open Sans"/>
                <a:ea typeface="Open Sans"/>
                <a:cs typeface="Open Sans"/>
                <a:sym typeface="Open Sans"/>
              </a:rPr>
            </a:br>
            <a:endParaRPr sz="3300">
              <a:solidFill>
                <a:srgbClr val="586F7C"/>
              </a:solidFill>
              <a:latin typeface="Open Sans"/>
              <a:ea typeface="Open Sans"/>
              <a:cs typeface="Open Sans"/>
              <a:sym typeface="Open Sans"/>
            </a:endParaRPr>
          </a:p>
        </p:txBody>
      </p:sp>
      <p:sp>
        <p:nvSpPr>
          <p:cNvPr id="186" name="Google Shape;186;p23"/>
          <p:cNvSpPr txBox="1">
            <a:spLocks noGrp="1"/>
          </p:cNvSpPr>
          <p:nvPr>
            <p:ph type="body" idx="1"/>
          </p:nvPr>
        </p:nvSpPr>
        <p:spPr>
          <a:xfrm>
            <a:off x="0" y="1701974"/>
            <a:ext cx="12185968" cy="458452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endParaRPr sz="2300" i="1">
              <a:solidFill>
                <a:schemeClr val="dk1"/>
              </a:solidFill>
              <a:latin typeface="Open Sans"/>
              <a:ea typeface="Open Sans"/>
              <a:cs typeface="Open Sans"/>
              <a:sym typeface="Open Sans"/>
            </a:endParaRPr>
          </a:p>
          <a:p>
            <a:pPr marL="0" lvl="0" indent="0" algn="just" rtl="0">
              <a:lnSpc>
                <a:spcPct val="100000"/>
              </a:lnSpc>
              <a:spcBef>
                <a:spcPts val="600"/>
              </a:spcBef>
              <a:spcAft>
                <a:spcPts val="0"/>
              </a:spcAft>
              <a:buSzPts val="2400"/>
              <a:buNone/>
            </a:pPr>
            <a:r>
              <a:rPr lang="en-US" sz="2300" i="1">
                <a:solidFill>
                  <a:schemeClr val="dk1"/>
                </a:solidFill>
                <a:latin typeface="Open Sans"/>
                <a:ea typeface="Open Sans"/>
                <a:cs typeface="Open Sans"/>
                <a:sym typeface="Open Sans"/>
              </a:rPr>
              <a:t>3. Búsqueda de instrumentos quirúrgicos a los que se hace referencia antes del párrafo </a:t>
            </a:r>
            <a:r>
              <a:rPr lang="en-US" sz="2300" b="1" i="1">
                <a:solidFill>
                  <a:schemeClr val="dk1"/>
                </a:solidFill>
                <a:latin typeface="Open Sans"/>
                <a:ea typeface="Open Sans"/>
                <a:cs typeface="Open Sans"/>
                <a:sym typeface="Open Sans"/>
              </a:rPr>
              <a:t>“Field of the invention”</a:t>
            </a:r>
            <a:r>
              <a:rPr lang="en-US" sz="2300" i="1">
                <a:solidFill>
                  <a:schemeClr val="dk1"/>
                </a:solidFill>
                <a:latin typeface="Open Sans"/>
                <a:ea typeface="Open Sans"/>
                <a:cs typeface="Open Sans"/>
                <a:sym typeface="Open Sans"/>
              </a:rPr>
              <a:t> [campo de la invención]:</a:t>
            </a:r>
            <a:endParaRPr sz="2300" i="1">
              <a:solidFill>
                <a:schemeClr val="dk1"/>
              </a:solidFill>
              <a:latin typeface="Open Sans"/>
              <a:ea typeface="Open Sans"/>
              <a:cs typeface="Open Sans"/>
              <a:sym typeface="Open Sans"/>
            </a:endParaRPr>
          </a:p>
          <a:p>
            <a:pPr marL="76200" lvl="0" indent="0" algn="l" rtl="0">
              <a:lnSpc>
                <a:spcPct val="150000"/>
              </a:lnSpc>
              <a:spcBef>
                <a:spcPts val="1000"/>
              </a:spcBef>
              <a:spcAft>
                <a:spcPts val="0"/>
              </a:spcAft>
              <a:buClr>
                <a:schemeClr val="dk1"/>
              </a:buClr>
              <a:buSzPts val="2400"/>
              <a:buNone/>
            </a:pPr>
            <a:endParaRPr sz="3600">
              <a:solidFill>
                <a:srgbClr val="3F3F3F"/>
              </a:solidFill>
              <a:latin typeface="Open Sans"/>
              <a:ea typeface="Open Sans"/>
              <a:cs typeface="Open Sans"/>
              <a:sym typeface="Open Sans"/>
            </a:endParaRPr>
          </a:p>
          <a:p>
            <a:pPr marL="457200" lvl="0" indent="0" algn="just" rtl="0">
              <a:lnSpc>
                <a:spcPct val="100000"/>
              </a:lnSpc>
              <a:spcBef>
                <a:spcPts val="600"/>
              </a:spcBef>
              <a:spcAft>
                <a:spcPts val="0"/>
              </a:spcAft>
              <a:buSzPts val="2400"/>
              <a:buNone/>
            </a:pPr>
            <a:endParaRPr sz="2300">
              <a:solidFill>
                <a:schemeClr val="dk1"/>
              </a:solidFill>
              <a:latin typeface="Open Sans"/>
              <a:ea typeface="Open Sans"/>
              <a:cs typeface="Open Sans"/>
              <a:sym typeface="Open Sans"/>
            </a:endParaRPr>
          </a:p>
          <a:p>
            <a:pPr marL="457200" lvl="0" indent="-374650" algn="just" rtl="0">
              <a:lnSpc>
                <a:spcPct val="100000"/>
              </a:lnSpc>
              <a:spcBef>
                <a:spcPts val="60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El operador de </a:t>
            </a:r>
            <a:r>
              <a:rPr lang="en-US" sz="2300" b="1">
                <a:solidFill>
                  <a:schemeClr val="dk1"/>
                </a:solidFill>
                <a:latin typeface="Open Sans"/>
                <a:ea typeface="Open Sans"/>
                <a:cs typeface="Open Sans"/>
                <a:sym typeface="Open Sans"/>
              </a:rPr>
              <a:t>BEFORE</a:t>
            </a:r>
            <a:r>
              <a:rPr lang="en-US" sz="2300">
                <a:solidFill>
                  <a:schemeClr val="dk1"/>
                </a:solidFill>
                <a:latin typeface="Open Sans"/>
                <a:ea typeface="Open Sans"/>
                <a:cs typeface="Open Sans"/>
                <a:sym typeface="Open Sans"/>
              </a:rPr>
              <a:t> </a:t>
            </a:r>
            <a:r>
              <a:rPr lang="en-US" sz="2300" i="1">
                <a:solidFill>
                  <a:schemeClr val="dk1"/>
                </a:solidFill>
                <a:latin typeface="Open Sans"/>
                <a:ea typeface="Open Sans"/>
                <a:cs typeface="Open Sans"/>
                <a:sym typeface="Open Sans"/>
              </a:rPr>
              <a:t>[antes] </a:t>
            </a:r>
            <a:r>
              <a:rPr lang="en-US" sz="2300">
                <a:solidFill>
                  <a:schemeClr val="dk1"/>
                </a:solidFill>
                <a:latin typeface="Open Sans"/>
                <a:ea typeface="Open Sans"/>
                <a:cs typeface="Open Sans"/>
                <a:sym typeface="Open Sans"/>
              </a:rPr>
              <a:t>permite definir la parte de la descripción que se debe realizar en la búsqueda: sólo se recuperan los documentos que contengan la frase “</a:t>
            </a:r>
            <a:r>
              <a:rPr lang="en-US" sz="2300" b="1">
                <a:solidFill>
                  <a:schemeClr val="dk1"/>
                </a:solidFill>
                <a:latin typeface="Open Sans"/>
                <a:ea typeface="Open Sans"/>
                <a:cs typeface="Open Sans"/>
                <a:sym typeface="Open Sans"/>
              </a:rPr>
              <a:t>surgical instruments</a:t>
            </a:r>
            <a:r>
              <a:rPr lang="en-US" sz="2300">
                <a:solidFill>
                  <a:schemeClr val="dk1"/>
                </a:solidFill>
                <a:latin typeface="Open Sans"/>
                <a:ea typeface="Open Sans"/>
                <a:cs typeface="Open Sans"/>
                <a:sym typeface="Open Sans"/>
              </a:rPr>
              <a:t>” </a:t>
            </a:r>
            <a:r>
              <a:rPr lang="en-US" sz="2300" i="1">
                <a:solidFill>
                  <a:schemeClr val="dk1"/>
                </a:solidFill>
                <a:latin typeface="Open Sans"/>
                <a:ea typeface="Open Sans"/>
                <a:cs typeface="Open Sans"/>
                <a:sym typeface="Open Sans"/>
              </a:rPr>
              <a:t>[instrumentos quirúrgicos]</a:t>
            </a:r>
            <a:r>
              <a:rPr lang="en-US" sz="2300">
                <a:solidFill>
                  <a:schemeClr val="dk1"/>
                </a:solidFill>
                <a:latin typeface="Open Sans"/>
                <a:ea typeface="Open Sans"/>
                <a:cs typeface="Open Sans"/>
                <a:sym typeface="Open Sans"/>
              </a:rPr>
              <a:t> ubicada 100 palabras después del campo de la invención. </a:t>
            </a:r>
            <a:endParaRPr sz="3600">
              <a:solidFill>
                <a:srgbClr val="3F3F3F"/>
              </a:solidFill>
              <a:latin typeface="Open Sans"/>
              <a:ea typeface="Open Sans"/>
              <a:cs typeface="Open Sans"/>
              <a:sym typeface="Open Sans"/>
            </a:endParaRPr>
          </a:p>
        </p:txBody>
      </p:sp>
      <p:pic>
        <p:nvPicPr>
          <p:cNvPr id="187" name="Google Shape;187;p23" descr="https://lh6.googleusercontent.com/FiRcjqr8PSLMIMLpH4CVtCBmEGKc_yyf9d-S7nhp-50tSSaterTxGmRJkLFuq1fGzgM8Zk_qSht_6UPlo31O_9HU2b76HamSLaESB5LhvxG5HbvjTD_Abid7G-ugeXBSwNSGe6w"/>
          <p:cNvPicPr preferRelativeResize="0"/>
          <p:nvPr/>
        </p:nvPicPr>
        <p:blipFill rotWithShape="1">
          <a:blip r:embed="rId3">
            <a:alphaModFix/>
          </a:blip>
          <a:srcRect/>
          <a:stretch/>
        </p:blipFill>
        <p:spPr>
          <a:xfrm>
            <a:off x="261049" y="3144470"/>
            <a:ext cx="11051147" cy="5690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Ampliar la búsqueda con función de términos relacionados</a:t>
            </a:r>
            <a:endParaRPr sz="3300">
              <a:solidFill>
                <a:srgbClr val="586F7C"/>
              </a:solidFill>
              <a:latin typeface="Open Sans"/>
              <a:ea typeface="Open Sans"/>
              <a:cs typeface="Open Sans"/>
              <a:sym typeface="Open Sans"/>
            </a:endParaRPr>
          </a:p>
        </p:txBody>
      </p:sp>
      <p:sp>
        <p:nvSpPr>
          <p:cNvPr id="193" name="Google Shape;193;p24"/>
          <p:cNvSpPr txBox="1">
            <a:spLocks noGrp="1"/>
          </p:cNvSpPr>
          <p:nvPr>
            <p:ph type="body" idx="1"/>
          </p:nvPr>
        </p:nvSpPr>
        <p:spPr>
          <a:xfrm>
            <a:off x="-1" y="1701974"/>
            <a:ext cx="11560629" cy="4584525"/>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Esta función permite ampliar una consulta con sinónimos que </a:t>
            </a:r>
            <a:r>
              <a:rPr lang="en-US" sz="2000" b="1">
                <a:solidFill>
                  <a:srgbClr val="3F3F3F"/>
                </a:solidFill>
                <a:latin typeface="Open Sans"/>
                <a:ea typeface="Open Sans"/>
                <a:cs typeface="Open Sans"/>
                <a:sym typeface="Open Sans"/>
              </a:rPr>
              <a:t>PATENTSCOPE </a:t>
            </a:r>
            <a:r>
              <a:rPr lang="en-US" sz="2000">
                <a:solidFill>
                  <a:srgbClr val="3F3F3F"/>
                </a:solidFill>
                <a:latin typeface="Open Sans"/>
                <a:ea typeface="Open Sans"/>
                <a:cs typeface="Open Sans"/>
                <a:sym typeface="Open Sans"/>
              </a:rPr>
              <a:t>proporciona automáticamente.</a:t>
            </a:r>
            <a:endParaRPr sz="2000">
              <a:solidFill>
                <a:srgbClr val="3F3F3F"/>
              </a:solidFill>
              <a:latin typeface="Open Sans"/>
              <a:ea typeface="Open Sans"/>
              <a:cs typeface="Open Sans"/>
              <a:sym typeface="Open Sans"/>
            </a:endParaRPr>
          </a:p>
          <a:p>
            <a:pPr marL="457200" lvl="0" indent="-355600" algn="l" rtl="0">
              <a:lnSpc>
                <a:spcPct val="100000"/>
              </a:lnSpc>
              <a:spcBef>
                <a:spcPts val="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Ingresar una consulta en el </a:t>
            </a:r>
            <a:r>
              <a:rPr lang="en-US" sz="2000" b="1">
                <a:solidFill>
                  <a:srgbClr val="3F3F3F"/>
                </a:solidFill>
                <a:latin typeface="Open Sans"/>
                <a:ea typeface="Open Sans"/>
                <a:cs typeface="Open Sans"/>
                <a:sym typeface="Open Sans"/>
              </a:rPr>
              <a:t>recuadro de consulta</a:t>
            </a:r>
            <a:r>
              <a:rPr lang="en-US" sz="2000">
                <a:solidFill>
                  <a:srgbClr val="3F3F3F"/>
                </a:solidFill>
                <a:latin typeface="Open Sans"/>
                <a:ea typeface="Open Sans"/>
                <a:cs typeface="Open Sans"/>
                <a:sym typeface="Open Sans"/>
              </a:rPr>
              <a:t> y hacer clic en el botón </a:t>
            </a:r>
            <a:r>
              <a:rPr lang="en-US" sz="2000" b="1">
                <a:solidFill>
                  <a:srgbClr val="3F3F3F"/>
                </a:solidFill>
                <a:latin typeface="Open Sans"/>
                <a:ea typeface="Open Sans"/>
                <a:cs typeface="Open Sans"/>
                <a:sym typeface="Open Sans"/>
              </a:rPr>
              <a:t>Ampliar con términos relacionados</a:t>
            </a:r>
            <a:r>
              <a:rPr lang="en-US" sz="2000">
                <a:solidFill>
                  <a:srgbClr val="3F3F3F"/>
                </a:solidFill>
                <a:latin typeface="Open Sans"/>
                <a:ea typeface="Open Sans"/>
                <a:cs typeface="Open Sans"/>
                <a:sym typeface="Open Sans"/>
              </a:rPr>
              <a:t> como se muestra a continuación.</a:t>
            </a:r>
            <a:endParaRPr sz="2000">
              <a:solidFill>
                <a:srgbClr val="3F3F3F"/>
              </a:solidFill>
              <a:latin typeface="Open Sans"/>
              <a:ea typeface="Open Sans"/>
              <a:cs typeface="Open Sans"/>
              <a:sym typeface="Open Sans"/>
            </a:endParaRPr>
          </a:p>
          <a:p>
            <a:pPr marL="0" lvl="0" indent="0" algn="l" rtl="0">
              <a:lnSpc>
                <a:spcPct val="100000"/>
              </a:lnSpc>
              <a:spcBef>
                <a:spcPts val="1000"/>
              </a:spcBef>
              <a:spcAft>
                <a:spcPts val="0"/>
              </a:spcAft>
              <a:buSzPts val="2400"/>
              <a:buNone/>
            </a:pPr>
            <a:endParaRPr>
              <a:solidFill>
                <a:srgbClr val="3F3F3F"/>
              </a:solidFill>
            </a:endParaRPr>
          </a:p>
        </p:txBody>
      </p:sp>
      <p:pic>
        <p:nvPicPr>
          <p:cNvPr id="194" name="Google Shape;194;p24"/>
          <p:cNvPicPr preferRelativeResize="0"/>
          <p:nvPr/>
        </p:nvPicPr>
        <p:blipFill rotWithShape="1">
          <a:blip r:embed="rId3">
            <a:alphaModFix/>
          </a:blip>
          <a:srcRect/>
          <a:stretch/>
        </p:blipFill>
        <p:spPr>
          <a:xfrm>
            <a:off x="3306184" y="3028921"/>
            <a:ext cx="5579625" cy="3735175"/>
          </a:xfrm>
          <a:prstGeom prst="rect">
            <a:avLst/>
          </a:prstGeom>
          <a:noFill/>
          <a:ln>
            <a:noFill/>
          </a:ln>
        </p:spPr>
      </p:pic>
      <p:sp>
        <p:nvSpPr>
          <p:cNvPr id="195" name="Google Shape;195;p24"/>
          <p:cNvSpPr/>
          <p:nvPr/>
        </p:nvSpPr>
        <p:spPr>
          <a:xfrm>
            <a:off x="3332126" y="4417275"/>
            <a:ext cx="1510200" cy="284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Font typeface="Arial"/>
              <a:buNone/>
            </a:pPr>
            <a:r>
              <a:rPr lang="en-US" sz="3300">
                <a:solidFill>
                  <a:srgbClr val="586F7C"/>
                </a:solidFill>
                <a:latin typeface="Open Sans"/>
                <a:ea typeface="Open Sans"/>
                <a:cs typeface="Open Sans"/>
                <a:sym typeface="Open Sans"/>
              </a:rPr>
              <a:t>Ampliar la búsqueda con función de términos relacionados</a:t>
            </a:r>
            <a:endParaRPr/>
          </a:p>
        </p:txBody>
      </p:sp>
      <p:sp>
        <p:nvSpPr>
          <p:cNvPr id="202" name="Google Shape;202;g829bd93e03_0_0"/>
          <p:cNvSpPr txBox="1">
            <a:spLocks noGrp="1"/>
          </p:cNvSpPr>
          <p:nvPr>
            <p:ph type="body" idx="1"/>
          </p:nvPr>
        </p:nvSpPr>
        <p:spPr>
          <a:xfrm>
            <a:off x="0" y="1793250"/>
            <a:ext cx="3663300" cy="4575000"/>
          </a:xfrm>
          <a:prstGeom prst="rect">
            <a:avLst/>
          </a:prstGeom>
          <a:noFill/>
          <a:ln>
            <a:noFill/>
          </a:ln>
        </p:spPr>
        <p:txBody>
          <a:bodyPr spcFirstLastPara="1" wrap="square" lIns="91425" tIns="45700" rIns="91425" bIns="45700" anchor="t" anchorCtr="0">
            <a:noAutofit/>
          </a:bodyPr>
          <a:lstStyle/>
          <a:p>
            <a:pPr marL="457200" lvl="0" indent="-374650" algn="l" rtl="0">
              <a:lnSpc>
                <a:spcPct val="100000"/>
              </a:lnSpc>
              <a:spcBef>
                <a:spcPts val="1000"/>
              </a:spcBef>
              <a:spcAft>
                <a:spcPts val="0"/>
              </a:spcAft>
              <a:buClr>
                <a:schemeClr val="dk1"/>
              </a:buClr>
              <a:buSzPts val="2300"/>
              <a:buChar char="●"/>
            </a:pPr>
            <a:r>
              <a:rPr lang="en-US" sz="1900">
                <a:solidFill>
                  <a:srgbClr val="3F3F3F"/>
                </a:solidFill>
                <a:latin typeface="Open Sans"/>
                <a:ea typeface="Open Sans"/>
                <a:cs typeface="Open Sans"/>
                <a:sym typeface="Open Sans"/>
              </a:rPr>
              <a:t>La opción de </a:t>
            </a:r>
            <a:r>
              <a:rPr lang="en-US" sz="1900" b="1">
                <a:solidFill>
                  <a:srgbClr val="3F3F3F"/>
                </a:solidFill>
                <a:latin typeface="Open Sans"/>
                <a:ea typeface="Open Sans"/>
                <a:cs typeface="Open Sans"/>
                <a:sym typeface="Open Sans"/>
              </a:rPr>
              <a:t>Ampliar con términos relacionados </a:t>
            </a:r>
            <a:r>
              <a:rPr lang="en-US" sz="1900">
                <a:solidFill>
                  <a:srgbClr val="3F3F3F"/>
                </a:solidFill>
                <a:latin typeface="Open Sans"/>
                <a:ea typeface="Open Sans"/>
                <a:cs typeface="Open Sans"/>
                <a:sym typeface="Open Sans"/>
              </a:rPr>
              <a:t>sirve para ejecutar una búsqueda más ampliada sobre un término.</a:t>
            </a:r>
            <a:endParaRPr sz="2300">
              <a:solidFill>
                <a:srgbClr val="3F3F3F"/>
              </a:solidFill>
            </a:endParaRPr>
          </a:p>
          <a:p>
            <a:pPr marL="457200" lvl="0" indent="-374650" algn="l" rtl="0">
              <a:lnSpc>
                <a:spcPct val="100000"/>
              </a:lnSpc>
              <a:spcBef>
                <a:spcPts val="1000"/>
              </a:spcBef>
              <a:spcAft>
                <a:spcPts val="0"/>
              </a:spcAft>
              <a:buClr>
                <a:schemeClr val="dk1"/>
              </a:buClr>
              <a:buSzPts val="2300"/>
              <a:buChar char="●"/>
            </a:pPr>
            <a:r>
              <a:rPr lang="en-US" sz="1900">
                <a:solidFill>
                  <a:srgbClr val="3F3F3F"/>
                </a:solidFill>
                <a:latin typeface="Open Sans"/>
                <a:ea typeface="Open Sans"/>
                <a:cs typeface="Open Sans"/>
                <a:sym typeface="Open Sans"/>
              </a:rPr>
              <a:t>Marcar la caja </a:t>
            </a:r>
            <a:r>
              <a:rPr lang="en-US" sz="1900" b="1">
                <a:solidFill>
                  <a:srgbClr val="3F3F3F"/>
                </a:solidFill>
                <a:latin typeface="Open Sans"/>
                <a:ea typeface="Open Sans"/>
                <a:cs typeface="Open Sans"/>
                <a:sym typeface="Open Sans"/>
              </a:rPr>
              <a:t>Separación automática de palabras en lexemas</a:t>
            </a:r>
            <a:r>
              <a:rPr lang="en-US" sz="1900">
                <a:solidFill>
                  <a:srgbClr val="3F3F3F"/>
                </a:solidFill>
                <a:latin typeface="Open Sans"/>
                <a:ea typeface="Open Sans"/>
                <a:cs typeface="Open Sans"/>
                <a:sym typeface="Open Sans"/>
              </a:rPr>
              <a:t>  para incluir otras raíces con las que puede contar la palabra a buscar</a:t>
            </a:r>
            <a:endParaRPr sz="2300">
              <a:solidFill>
                <a:srgbClr val="3F3F3F"/>
              </a:solidFill>
            </a:endParaRPr>
          </a:p>
          <a:p>
            <a:pPr marL="914400" lvl="1" indent="-349250" algn="l" rtl="0">
              <a:lnSpc>
                <a:spcPct val="100000"/>
              </a:lnSpc>
              <a:spcBef>
                <a:spcPts val="2100"/>
              </a:spcBef>
              <a:spcAft>
                <a:spcPts val="0"/>
              </a:spcAft>
              <a:buClr>
                <a:schemeClr val="dk1"/>
              </a:buClr>
              <a:buSzPts val="1900"/>
              <a:buChar char="○"/>
            </a:pPr>
            <a:r>
              <a:rPr lang="en-US" sz="1900">
                <a:solidFill>
                  <a:srgbClr val="3F3F3F"/>
                </a:solidFill>
                <a:latin typeface="Open Sans"/>
                <a:ea typeface="Open Sans"/>
                <a:cs typeface="Open Sans"/>
                <a:sym typeface="Open Sans"/>
              </a:rPr>
              <a:t>P.ej. escribiendo “cell”, los resultados pueden incluir “cell”, “cells”, etc. </a:t>
            </a:r>
            <a:endParaRPr sz="1900">
              <a:solidFill>
                <a:srgbClr val="3F3F3F"/>
              </a:solidFill>
              <a:latin typeface="Open Sans"/>
              <a:ea typeface="Open Sans"/>
              <a:cs typeface="Open Sans"/>
              <a:sym typeface="Open Sans"/>
            </a:endParaRPr>
          </a:p>
        </p:txBody>
      </p:sp>
      <p:sp>
        <p:nvSpPr>
          <p:cNvPr id="203" name="Google Shape;203;g829bd93e03_0_0"/>
          <p:cNvSpPr/>
          <p:nvPr/>
        </p:nvSpPr>
        <p:spPr>
          <a:xfrm>
            <a:off x="11632367" y="5636302"/>
            <a:ext cx="314794" cy="34477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4" name="Google Shape;204;g829bd93e03_0_0"/>
          <p:cNvPicPr preferRelativeResize="0"/>
          <p:nvPr/>
        </p:nvPicPr>
        <p:blipFill rotWithShape="1">
          <a:blip r:embed="rId3">
            <a:alphaModFix/>
          </a:blip>
          <a:srcRect/>
          <a:stretch/>
        </p:blipFill>
        <p:spPr>
          <a:xfrm>
            <a:off x="4099225" y="1793262"/>
            <a:ext cx="7664266" cy="4996888"/>
          </a:xfrm>
          <a:prstGeom prst="rect">
            <a:avLst/>
          </a:prstGeom>
          <a:noFill/>
          <a:ln w="25400" cap="flat" cmpd="sng">
            <a:solidFill>
              <a:schemeClr val="lt1"/>
            </a:solidFill>
            <a:prstDash val="solid"/>
            <a:round/>
            <a:headEnd type="none" w="sm" len="sm"/>
            <a:tailEnd type="none" w="sm" len="sm"/>
          </a:ln>
        </p:spPr>
      </p:pic>
      <p:sp>
        <p:nvSpPr>
          <p:cNvPr id="205" name="Google Shape;205;g829bd93e03_0_0"/>
          <p:cNvSpPr/>
          <p:nvPr/>
        </p:nvSpPr>
        <p:spPr>
          <a:xfrm>
            <a:off x="10372069" y="6239247"/>
            <a:ext cx="1184100" cy="517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6" name="Google Shape;206;g829bd93e03_0_0"/>
          <p:cNvSpPr/>
          <p:nvPr/>
        </p:nvSpPr>
        <p:spPr>
          <a:xfrm>
            <a:off x="4099217" y="5099875"/>
            <a:ext cx="2967600" cy="4089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Búsqueda por Combinación de campos</a:t>
            </a:r>
            <a:endParaRPr>
              <a:solidFill>
                <a:srgbClr val="586F7C"/>
              </a:solidFill>
              <a:latin typeface="Open Sans"/>
              <a:ea typeface="Open Sans"/>
              <a:cs typeface="Open Sans"/>
              <a:sym typeface="Open Sans"/>
            </a:endParaRPr>
          </a:p>
        </p:txBody>
      </p:sp>
      <p:sp>
        <p:nvSpPr>
          <p:cNvPr id="213" name="Google Shape;213;p25"/>
          <p:cNvSpPr txBox="1">
            <a:spLocks noGrp="1"/>
          </p:cNvSpPr>
          <p:nvPr>
            <p:ph type="body" idx="1"/>
          </p:nvPr>
        </p:nvSpPr>
        <p:spPr>
          <a:xfrm>
            <a:off x="0" y="1896850"/>
            <a:ext cx="5213100" cy="4575000"/>
          </a:xfrm>
          <a:prstGeom prst="rect">
            <a:avLst/>
          </a:prstGeom>
          <a:noFill/>
          <a:ln>
            <a:noFill/>
          </a:ln>
        </p:spPr>
        <p:txBody>
          <a:bodyPr spcFirstLastPara="1" wrap="square" lIns="91425" tIns="45700" rIns="91425" bIns="45700" anchor="t" anchorCtr="0">
            <a:noAutofit/>
          </a:bodyPr>
          <a:lstStyle/>
          <a:p>
            <a:pPr marL="457200" lvl="0" indent="-361950" algn="just" rtl="0">
              <a:lnSpc>
                <a:spcPct val="100000"/>
              </a:lnSpc>
              <a:spcBef>
                <a:spcPts val="600"/>
              </a:spcBef>
              <a:spcAft>
                <a:spcPts val="0"/>
              </a:spcAft>
              <a:buClr>
                <a:schemeClr val="dk1"/>
              </a:buClr>
              <a:buSzPts val="2100"/>
              <a:buFont typeface="Open Sans"/>
              <a:buChar char="●"/>
            </a:pPr>
            <a:r>
              <a:rPr lang="en-US" sz="2100">
                <a:solidFill>
                  <a:schemeClr val="dk1"/>
                </a:solidFill>
                <a:latin typeface="Open Sans"/>
                <a:ea typeface="Open Sans"/>
                <a:cs typeface="Open Sans"/>
                <a:sym typeface="Open Sans"/>
              </a:rPr>
              <a:t>La interfaz de </a:t>
            </a:r>
            <a:r>
              <a:rPr lang="en-US" sz="2100" b="1">
                <a:solidFill>
                  <a:schemeClr val="dk1"/>
                </a:solidFill>
                <a:latin typeface="Open Sans"/>
                <a:ea typeface="Open Sans"/>
                <a:cs typeface="Open Sans"/>
                <a:sym typeface="Open Sans"/>
              </a:rPr>
              <a:t>Combinación de campos</a:t>
            </a:r>
            <a:r>
              <a:rPr lang="en-US" sz="2100">
                <a:solidFill>
                  <a:schemeClr val="dk1"/>
                </a:solidFill>
                <a:latin typeface="Open Sans"/>
                <a:ea typeface="Open Sans"/>
                <a:cs typeface="Open Sans"/>
                <a:sym typeface="Open Sans"/>
              </a:rPr>
              <a:t> se puede utilizar para estructurar una búsqueda dirigida utilizando criterios de búsqueda específicos en cualquier campo de búsqueda (p. ej. título, resumen, descripción, etc.) </a:t>
            </a:r>
            <a:endParaRPr sz="2100">
              <a:solidFill>
                <a:schemeClr val="dk1"/>
              </a:solidFill>
              <a:latin typeface="Open Sans"/>
              <a:ea typeface="Open Sans"/>
              <a:cs typeface="Open Sans"/>
              <a:sym typeface="Open Sans"/>
            </a:endParaRPr>
          </a:p>
          <a:p>
            <a:pPr marL="457200" lvl="0" indent="0" algn="just" rtl="0">
              <a:lnSpc>
                <a:spcPct val="100000"/>
              </a:lnSpc>
              <a:spcBef>
                <a:spcPts val="600"/>
              </a:spcBef>
              <a:spcAft>
                <a:spcPts val="0"/>
              </a:spcAft>
              <a:buSzPts val="2400"/>
              <a:buNone/>
            </a:pPr>
            <a:endParaRPr sz="2100">
              <a:solidFill>
                <a:schemeClr val="dk1"/>
              </a:solidFill>
              <a:latin typeface="Open Sans"/>
              <a:ea typeface="Open Sans"/>
              <a:cs typeface="Open Sans"/>
              <a:sym typeface="Open Sans"/>
            </a:endParaRPr>
          </a:p>
          <a:p>
            <a:pPr marL="457200" lvl="0" indent="-361950" algn="just" rtl="0">
              <a:lnSpc>
                <a:spcPct val="100000"/>
              </a:lnSpc>
              <a:spcBef>
                <a:spcPts val="600"/>
              </a:spcBef>
              <a:spcAft>
                <a:spcPts val="0"/>
              </a:spcAft>
              <a:buClr>
                <a:schemeClr val="dk1"/>
              </a:buClr>
              <a:buSzPts val="2100"/>
              <a:buFont typeface="Open Sans"/>
              <a:buChar char="●"/>
            </a:pPr>
            <a:r>
              <a:rPr lang="en-US" sz="2100">
                <a:solidFill>
                  <a:schemeClr val="dk1"/>
                </a:solidFill>
                <a:latin typeface="Open Sans"/>
                <a:ea typeface="Open Sans"/>
                <a:cs typeface="Open Sans"/>
                <a:sym typeface="Open Sans"/>
              </a:rPr>
              <a:t>Para acceder a la búsqueda avanzada hacer clic en </a:t>
            </a:r>
            <a:r>
              <a:rPr lang="en-US" sz="2100" b="1">
                <a:solidFill>
                  <a:schemeClr val="dk1"/>
                </a:solidFill>
                <a:latin typeface="Open Sans"/>
                <a:ea typeface="Open Sans"/>
                <a:cs typeface="Open Sans"/>
                <a:sym typeface="Open Sans"/>
              </a:rPr>
              <a:t>Combinación de campos</a:t>
            </a:r>
            <a:r>
              <a:rPr lang="en-US" sz="2100">
                <a:solidFill>
                  <a:schemeClr val="dk1"/>
                </a:solidFill>
                <a:latin typeface="Open Sans"/>
                <a:ea typeface="Open Sans"/>
                <a:cs typeface="Open Sans"/>
                <a:sym typeface="Open Sans"/>
              </a:rPr>
              <a:t> ubicado en el menú de </a:t>
            </a:r>
            <a:r>
              <a:rPr lang="en-US" sz="2100" b="1">
                <a:solidFill>
                  <a:schemeClr val="dk1"/>
                </a:solidFill>
                <a:latin typeface="Open Sans"/>
                <a:ea typeface="Open Sans"/>
                <a:cs typeface="Open Sans"/>
                <a:sym typeface="Open Sans"/>
              </a:rPr>
              <a:t>Búsqueda</a:t>
            </a:r>
            <a:r>
              <a:rPr lang="en-US" sz="2100" b="1" i="1">
                <a:solidFill>
                  <a:schemeClr val="dk1"/>
                </a:solidFill>
                <a:latin typeface="Open Sans"/>
                <a:ea typeface="Open Sans"/>
                <a:cs typeface="Open Sans"/>
                <a:sym typeface="Open Sans"/>
              </a:rPr>
              <a:t>.</a:t>
            </a:r>
            <a:r>
              <a:rPr lang="en-US" sz="2100" i="1">
                <a:solidFill>
                  <a:schemeClr val="dk1"/>
                </a:solidFill>
                <a:latin typeface="Open Sans"/>
                <a:ea typeface="Open Sans"/>
                <a:cs typeface="Open Sans"/>
                <a:sym typeface="Open Sans"/>
              </a:rPr>
              <a:t> </a:t>
            </a:r>
            <a:endParaRPr sz="3000">
              <a:solidFill>
                <a:srgbClr val="3F3F3F"/>
              </a:solidFill>
              <a:latin typeface="Open Sans"/>
              <a:ea typeface="Open Sans"/>
              <a:cs typeface="Open Sans"/>
              <a:sym typeface="Open Sans"/>
            </a:endParaRPr>
          </a:p>
          <a:p>
            <a:pPr marL="0" lvl="0" indent="0" algn="just" rtl="0">
              <a:lnSpc>
                <a:spcPct val="100000"/>
              </a:lnSpc>
              <a:spcBef>
                <a:spcPts val="1000"/>
              </a:spcBef>
              <a:spcAft>
                <a:spcPts val="0"/>
              </a:spcAft>
              <a:buSzPts val="2400"/>
              <a:buNone/>
            </a:pPr>
            <a:endParaRPr sz="2000" b="1">
              <a:solidFill>
                <a:srgbClr val="3F3F3F"/>
              </a:solidFill>
              <a:latin typeface="Open Sans"/>
              <a:ea typeface="Open Sans"/>
              <a:cs typeface="Open Sans"/>
              <a:sym typeface="Open Sans"/>
            </a:endParaRPr>
          </a:p>
        </p:txBody>
      </p:sp>
      <p:sp>
        <p:nvSpPr>
          <p:cNvPr id="214" name="Google Shape;214;p25"/>
          <p:cNvSpPr/>
          <p:nvPr/>
        </p:nvSpPr>
        <p:spPr>
          <a:xfrm>
            <a:off x="11632367" y="5636302"/>
            <a:ext cx="314794" cy="34477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5" name="Google Shape;215;p25"/>
          <p:cNvPicPr preferRelativeResize="0"/>
          <p:nvPr/>
        </p:nvPicPr>
        <p:blipFill rotWithShape="1">
          <a:blip r:embed="rId3">
            <a:alphaModFix/>
          </a:blip>
          <a:srcRect/>
          <a:stretch/>
        </p:blipFill>
        <p:spPr>
          <a:xfrm>
            <a:off x="5508925" y="1713812"/>
            <a:ext cx="6352053" cy="50934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Cómo usar la búsqueda por Combinación de campos </a:t>
            </a:r>
            <a:endParaRPr>
              <a:solidFill>
                <a:srgbClr val="586F7C"/>
              </a:solidFill>
              <a:latin typeface="Open Sans"/>
              <a:ea typeface="Open Sans"/>
              <a:cs typeface="Open Sans"/>
              <a:sym typeface="Open Sans"/>
            </a:endParaRPr>
          </a:p>
        </p:txBody>
      </p:sp>
      <p:sp>
        <p:nvSpPr>
          <p:cNvPr id="222" name="Google Shape;222;p26"/>
          <p:cNvSpPr txBox="1">
            <a:spLocks noGrp="1"/>
          </p:cNvSpPr>
          <p:nvPr>
            <p:ph type="body" idx="1"/>
          </p:nvPr>
        </p:nvSpPr>
        <p:spPr>
          <a:xfrm>
            <a:off x="0" y="1733299"/>
            <a:ext cx="11947161" cy="4574883"/>
          </a:xfrm>
          <a:prstGeom prst="rect">
            <a:avLst/>
          </a:prstGeom>
          <a:noFill/>
          <a:ln>
            <a:noFill/>
          </a:ln>
        </p:spPr>
        <p:txBody>
          <a:bodyPr spcFirstLastPara="1" wrap="square" lIns="91425" tIns="45700" rIns="91425" bIns="45700" anchor="t" anchorCtr="0">
            <a:noAutofit/>
          </a:bodyPr>
          <a:lstStyle/>
          <a:p>
            <a:pPr marL="457200" lvl="0" indent="-361950" algn="just" rtl="0">
              <a:lnSpc>
                <a:spcPct val="100000"/>
              </a:lnSpc>
              <a:spcBef>
                <a:spcPts val="0"/>
              </a:spcBef>
              <a:spcAft>
                <a:spcPts val="0"/>
              </a:spcAft>
              <a:buClr>
                <a:schemeClr val="dk1"/>
              </a:buClr>
              <a:buSzPts val="2100"/>
              <a:buFont typeface="Open Sans"/>
              <a:buChar char="●"/>
            </a:pPr>
            <a:r>
              <a:rPr lang="en-US" sz="2100">
                <a:solidFill>
                  <a:schemeClr val="dk1"/>
                </a:solidFill>
                <a:latin typeface="Open Sans"/>
                <a:ea typeface="Open Sans"/>
                <a:cs typeface="Open Sans"/>
                <a:sym typeface="Open Sans"/>
              </a:rPr>
              <a:t>Seleccionar los campos de interés con la fecha del menú desplegable. </a:t>
            </a:r>
            <a:endParaRPr sz="2100">
              <a:solidFill>
                <a:schemeClr val="dk1"/>
              </a:solidFill>
              <a:latin typeface="Open Sans"/>
              <a:ea typeface="Open Sans"/>
              <a:cs typeface="Open Sans"/>
              <a:sym typeface="Open Sans"/>
            </a:endParaRPr>
          </a:p>
          <a:p>
            <a:pPr marL="457200" lvl="0" indent="-361950" algn="just" rtl="0">
              <a:lnSpc>
                <a:spcPct val="100000"/>
              </a:lnSpc>
              <a:spcBef>
                <a:spcPts val="0"/>
              </a:spcBef>
              <a:spcAft>
                <a:spcPts val="0"/>
              </a:spcAft>
              <a:buClr>
                <a:schemeClr val="dk1"/>
              </a:buClr>
              <a:buSzPts val="2100"/>
              <a:buFont typeface="Open Sans"/>
              <a:buChar char="●"/>
            </a:pPr>
            <a:r>
              <a:rPr lang="en-US" sz="2100">
                <a:solidFill>
                  <a:schemeClr val="dk1"/>
                </a:solidFill>
                <a:latin typeface="Open Sans"/>
                <a:ea typeface="Open Sans"/>
                <a:cs typeface="Open Sans"/>
                <a:sym typeface="Open Sans"/>
              </a:rPr>
              <a:t>Usar las opciones de AND/OR para incluir los campos. </a:t>
            </a:r>
            <a:endParaRPr sz="2100">
              <a:solidFill>
                <a:schemeClr val="dk1"/>
              </a:solidFill>
              <a:latin typeface="Open Sans"/>
              <a:ea typeface="Open Sans"/>
              <a:cs typeface="Open Sans"/>
              <a:sym typeface="Open Sans"/>
            </a:endParaRPr>
          </a:p>
          <a:p>
            <a:pPr marL="457200" lvl="0" indent="-361950" algn="just" rtl="0">
              <a:lnSpc>
                <a:spcPct val="100000"/>
              </a:lnSpc>
              <a:spcBef>
                <a:spcPts val="0"/>
              </a:spcBef>
              <a:spcAft>
                <a:spcPts val="0"/>
              </a:spcAft>
              <a:buClr>
                <a:schemeClr val="dk1"/>
              </a:buClr>
              <a:buSzPts val="2100"/>
              <a:buFont typeface="Open Sans"/>
              <a:buChar char="●"/>
            </a:pPr>
            <a:r>
              <a:rPr lang="en-US" sz="2100">
                <a:solidFill>
                  <a:schemeClr val="dk1"/>
                </a:solidFill>
                <a:latin typeface="Open Sans"/>
                <a:ea typeface="Open Sans"/>
                <a:cs typeface="Open Sans"/>
                <a:sym typeface="Open Sans"/>
              </a:rPr>
              <a:t>Para agregar más campos o eliminar uno o más campos, hacer clic en los signos de + o – .</a:t>
            </a:r>
            <a:endParaRPr sz="2100">
              <a:solidFill>
                <a:schemeClr val="dk1"/>
              </a:solidFill>
              <a:latin typeface="Open Sans"/>
              <a:ea typeface="Open Sans"/>
              <a:cs typeface="Open Sans"/>
              <a:sym typeface="Open Sans"/>
            </a:endParaRPr>
          </a:p>
          <a:p>
            <a:pPr marL="914400" lvl="0" indent="0" algn="just" rtl="0">
              <a:lnSpc>
                <a:spcPct val="100000"/>
              </a:lnSpc>
              <a:spcBef>
                <a:spcPts val="1000"/>
              </a:spcBef>
              <a:spcAft>
                <a:spcPts val="0"/>
              </a:spcAft>
              <a:buSzPts val="2400"/>
              <a:buNone/>
            </a:pPr>
            <a:endParaRPr sz="2800">
              <a:solidFill>
                <a:schemeClr val="dk1"/>
              </a:solidFill>
              <a:latin typeface="Open Sans"/>
              <a:ea typeface="Open Sans"/>
              <a:cs typeface="Open Sans"/>
              <a:sym typeface="Open Sans"/>
            </a:endParaRPr>
          </a:p>
          <a:p>
            <a:pPr marL="0" lvl="0" indent="0" algn="just" rtl="0">
              <a:lnSpc>
                <a:spcPct val="100000"/>
              </a:lnSpc>
              <a:spcBef>
                <a:spcPts val="1000"/>
              </a:spcBef>
              <a:spcAft>
                <a:spcPts val="0"/>
              </a:spcAft>
              <a:buSzPts val="2400"/>
              <a:buNone/>
            </a:pPr>
            <a:endParaRPr sz="2800">
              <a:solidFill>
                <a:schemeClr val="dk1"/>
              </a:solidFill>
              <a:latin typeface="Open Sans"/>
              <a:ea typeface="Open Sans"/>
              <a:cs typeface="Open Sans"/>
              <a:sym typeface="Open Sans"/>
            </a:endParaRPr>
          </a:p>
          <a:p>
            <a:pPr marL="457200" lvl="0" indent="-361950" algn="just" rtl="0">
              <a:lnSpc>
                <a:spcPct val="100000"/>
              </a:lnSpc>
              <a:spcBef>
                <a:spcPts val="0"/>
              </a:spcBef>
              <a:spcAft>
                <a:spcPts val="0"/>
              </a:spcAft>
              <a:buClr>
                <a:schemeClr val="dk1"/>
              </a:buClr>
              <a:buSzPts val="2100"/>
              <a:buFont typeface="Open Sans"/>
              <a:buChar char="●"/>
            </a:pPr>
            <a:r>
              <a:rPr lang="en-US" sz="2100">
                <a:solidFill>
                  <a:schemeClr val="dk1"/>
                </a:solidFill>
                <a:latin typeface="Open Sans"/>
                <a:ea typeface="Open Sans"/>
                <a:cs typeface="Open Sans"/>
                <a:sym typeface="Open Sans"/>
              </a:rPr>
              <a:t>Seleccionar el idioma deseado para realizar la búsqueda desde el menú desplegable. </a:t>
            </a:r>
            <a:endParaRPr sz="3400">
              <a:latin typeface="Open Sans"/>
              <a:ea typeface="Open Sans"/>
              <a:cs typeface="Open Sans"/>
              <a:sym typeface="Open Sans"/>
            </a:endParaRPr>
          </a:p>
          <a:p>
            <a:pPr marL="0" lvl="0" indent="0" algn="just" rtl="0">
              <a:lnSpc>
                <a:spcPct val="100000"/>
              </a:lnSpc>
              <a:spcBef>
                <a:spcPts val="1000"/>
              </a:spcBef>
              <a:spcAft>
                <a:spcPts val="0"/>
              </a:spcAft>
              <a:buSzPts val="2400"/>
              <a:buNone/>
            </a:pPr>
            <a:endParaRPr sz="2800">
              <a:solidFill>
                <a:schemeClr val="dk1"/>
              </a:solidFill>
              <a:latin typeface="Open Sans"/>
              <a:ea typeface="Open Sans"/>
              <a:cs typeface="Open Sans"/>
              <a:sym typeface="Open Sans"/>
            </a:endParaRPr>
          </a:p>
          <a:p>
            <a:pPr marL="0" lvl="0" indent="0" algn="just" rtl="0">
              <a:lnSpc>
                <a:spcPct val="100000"/>
              </a:lnSpc>
              <a:spcBef>
                <a:spcPts val="1000"/>
              </a:spcBef>
              <a:spcAft>
                <a:spcPts val="0"/>
              </a:spcAft>
              <a:buSzPts val="2400"/>
              <a:buNone/>
            </a:pPr>
            <a:endParaRPr sz="2800">
              <a:solidFill>
                <a:schemeClr val="dk1"/>
              </a:solidFill>
              <a:latin typeface="Open Sans"/>
              <a:ea typeface="Open Sans"/>
              <a:cs typeface="Open Sans"/>
              <a:sym typeface="Open Sans"/>
            </a:endParaRPr>
          </a:p>
          <a:p>
            <a:pPr marL="457200" lvl="0" indent="-361950" algn="just" rtl="0">
              <a:lnSpc>
                <a:spcPct val="100000"/>
              </a:lnSpc>
              <a:spcBef>
                <a:spcPts val="600"/>
              </a:spcBef>
              <a:spcAft>
                <a:spcPts val="0"/>
              </a:spcAft>
              <a:buClr>
                <a:schemeClr val="dk1"/>
              </a:buClr>
              <a:buSzPts val="2100"/>
              <a:buFont typeface="Open Sans"/>
              <a:buChar char="●"/>
            </a:pPr>
            <a:r>
              <a:rPr lang="en-US" sz="2100">
                <a:solidFill>
                  <a:schemeClr val="dk1"/>
                </a:solidFill>
                <a:latin typeface="Open Sans"/>
                <a:ea typeface="Open Sans"/>
                <a:cs typeface="Open Sans"/>
                <a:sym typeface="Open Sans"/>
              </a:rPr>
              <a:t>Seleccionar la colección(es) de interés desde el menú desplegable. </a:t>
            </a:r>
            <a:endParaRPr sz="3400">
              <a:latin typeface="Open Sans"/>
              <a:ea typeface="Open Sans"/>
              <a:cs typeface="Open Sans"/>
              <a:sym typeface="Open Sans"/>
            </a:endParaRPr>
          </a:p>
          <a:p>
            <a:pPr marL="457200" lvl="0" indent="-228600" algn="just" rtl="0">
              <a:lnSpc>
                <a:spcPct val="100000"/>
              </a:lnSpc>
              <a:spcBef>
                <a:spcPts val="1000"/>
              </a:spcBef>
              <a:spcAft>
                <a:spcPts val="0"/>
              </a:spcAft>
              <a:buClr>
                <a:schemeClr val="dk2"/>
              </a:buClr>
              <a:buSzPts val="2400"/>
              <a:buNone/>
            </a:pPr>
            <a:endParaRPr sz="1800">
              <a:solidFill>
                <a:schemeClr val="dk1"/>
              </a:solidFill>
              <a:latin typeface="Open Sans"/>
              <a:ea typeface="Open Sans"/>
              <a:cs typeface="Open Sans"/>
              <a:sym typeface="Open Sans"/>
            </a:endParaRPr>
          </a:p>
        </p:txBody>
      </p:sp>
      <p:sp>
        <p:nvSpPr>
          <p:cNvPr id="223" name="Google Shape;223;p26"/>
          <p:cNvSpPr/>
          <p:nvPr/>
        </p:nvSpPr>
        <p:spPr>
          <a:xfrm>
            <a:off x="11632367" y="5636302"/>
            <a:ext cx="314794" cy="34477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4" name="Google Shape;224;p26"/>
          <p:cNvPicPr preferRelativeResize="0"/>
          <p:nvPr/>
        </p:nvPicPr>
        <p:blipFill rotWithShape="1">
          <a:blip r:embed="rId3">
            <a:alphaModFix/>
          </a:blip>
          <a:srcRect/>
          <a:stretch/>
        </p:blipFill>
        <p:spPr>
          <a:xfrm>
            <a:off x="2232401" y="2988075"/>
            <a:ext cx="6281650" cy="569581"/>
          </a:xfrm>
          <a:prstGeom prst="rect">
            <a:avLst/>
          </a:prstGeom>
          <a:noFill/>
          <a:ln>
            <a:noFill/>
          </a:ln>
        </p:spPr>
      </p:pic>
      <p:pic>
        <p:nvPicPr>
          <p:cNvPr id="225" name="Google Shape;225;p26"/>
          <p:cNvPicPr preferRelativeResize="0"/>
          <p:nvPr/>
        </p:nvPicPr>
        <p:blipFill rotWithShape="1">
          <a:blip r:embed="rId4">
            <a:alphaModFix/>
          </a:blip>
          <a:srcRect/>
          <a:stretch/>
        </p:blipFill>
        <p:spPr>
          <a:xfrm>
            <a:off x="980350" y="5981079"/>
            <a:ext cx="10561075" cy="736529"/>
          </a:xfrm>
          <a:prstGeom prst="rect">
            <a:avLst/>
          </a:prstGeom>
          <a:noFill/>
          <a:ln>
            <a:noFill/>
          </a:ln>
        </p:spPr>
      </p:pic>
      <p:sp>
        <p:nvSpPr>
          <p:cNvPr id="226" name="Google Shape;226;p26"/>
          <p:cNvSpPr/>
          <p:nvPr/>
        </p:nvSpPr>
        <p:spPr>
          <a:xfrm>
            <a:off x="10992724" y="5981086"/>
            <a:ext cx="548700" cy="736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27" name="Google Shape;227;p26"/>
          <p:cNvPicPr preferRelativeResize="0"/>
          <p:nvPr/>
        </p:nvPicPr>
        <p:blipFill rotWithShape="1">
          <a:blip r:embed="rId5">
            <a:alphaModFix/>
          </a:blip>
          <a:srcRect/>
          <a:stretch/>
        </p:blipFill>
        <p:spPr>
          <a:xfrm>
            <a:off x="980350" y="4423850"/>
            <a:ext cx="10561075" cy="736500"/>
          </a:xfrm>
          <a:prstGeom prst="rect">
            <a:avLst/>
          </a:prstGeom>
          <a:noFill/>
          <a:ln>
            <a:noFill/>
          </a:ln>
        </p:spPr>
      </p:pic>
      <p:sp>
        <p:nvSpPr>
          <p:cNvPr id="228" name="Google Shape;228;p26"/>
          <p:cNvSpPr/>
          <p:nvPr/>
        </p:nvSpPr>
        <p:spPr>
          <a:xfrm>
            <a:off x="10992724" y="4423861"/>
            <a:ext cx="548700" cy="736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459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Contenido</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000000"/>
              </a:buClr>
              <a:buSzPts val="2800"/>
              <a:buFont typeface="Arial"/>
              <a:buChar char="•"/>
            </a:pPr>
            <a:r>
              <a:rPr lang="en-US" sz="2800">
                <a:solidFill>
                  <a:srgbClr val="3F3F3F"/>
                </a:solidFill>
                <a:latin typeface="Open Sans"/>
                <a:ea typeface="Open Sans"/>
                <a:cs typeface="Open Sans"/>
                <a:sym typeface="Open Sans"/>
              </a:rPr>
              <a:t>Introducción</a:t>
            </a:r>
            <a:endParaRPr>
              <a:solidFill>
                <a:srgbClr val="3F3F3F"/>
              </a:solidFill>
            </a:endParaRPr>
          </a:p>
          <a:p>
            <a:pPr marL="228600" lvl="0" indent="-228600" algn="l" rtl="0">
              <a:lnSpc>
                <a:spcPct val="90000"/>
              </a:lnSpc>
              <a:spcBef>
                <a:spcPts val="1000"/>
              </a:spcBef>
              <a:spcAft>
                <a:spcPts val="0"/>
              </a:spcAft>
              <a:buClr>
                <a:srgbClr val="000000"/>
              </a:buClr>
              <a:buSzPts val="2800"/>
              <a:buFont typeface="Arial"/>
              <a:buChar char="•"/>
            </a:pPr>
            <a:r>
              <a:rPr lang="en-US" sz="2800">
                <a:solidFill>
                  <a:srgbClr val="3F3F3F"/>
                </a:solidFill>
                <a:latin typeface="Open Sans"/>
                <a:ea typeface="Open Sans"/>
                <a:cs typeface="Open Sans"/>
                <a:sym typeface="Open Sans"/>
              </a:rPr>
              <a:t>Acceso a PATENTSCOPE</a:t>
            </a:r>
            <a:endParaRPr>
              <a:solidFill>
                <a:srgbClr val="3F3F3F"/>
              </a:solidFill>
            </a:endParaRPr>
          </a:p>
          <a:p>
            <a:pPr marL="228600" lvl="0" indent="-228600" algn="l" rtl="0">
              <a:lnSpc>
                <a:spcPct val="90000"/>
              </a:lnSpc>
              <a:spcBef>
                <a:spcPts val="1000"/>
              </a:spcBef>
              <a:spcAft>
                <a:spcPts val="0"/>
              </a:spcAft>
              <a:buClr>
                <a:srgbClr val="000000"/>
              </a:buClr>
              <a:buSzPts val="2800"/>
              <a:buFont typeface="Arial"/>
              <a:buChar char="•"/>
            </a:pPr>
            <a:r>
              <a:rPr lang="en-US" sz="2800">
                <a:solidFill>
                  <a:srgbClr val="3F3F3F"/>
                </a:solidFill>
                <a:latin typeface="Open Sans"/>
                <a:ea typeface="Open Sans"/>
                <a:cs typeface="Open Sans"/>
                <a:sym typeface="Open Sans"/>
              </a:rPr>
              <a:t>Búsqueda en PATENTSCOPE	</a:t>
            </a:r>
            <a:endParaRPr>
              <a:solidFill>
                <a:srgbClr val="3F3F3F"/>
              </a:solidFill>
            </a:endParaRPr>
          </a:p>
          <a:p>
            <a:pPr marL="685800" lvl="1" indent="-228600" algn="l" rtl="0">
              <a:lnSpc>
                <a:spcPct val="90000"/>
              </a:lnSpc>
              <a:spcBef>
                <a:spcPts val="500"/>
              </a:spcBef>
              <a:spcAft>
                <a:spcPts val="0"/>
              </a:spcAft>
              <a:buClr>
                <a:srgbClr val="000000"/>
              </a:buClr>
              <a:buSzPts val="2400"/>
              <a:buFont typeface="Arial"/>
              <a:buChar char="•"/>
            </a:pPr>
            <a:r>
              <a:rPr lang="en-US" sz="2400">
                <a:solidFill>
                  <a:srgbClr val="3F3F3F"/>
                </a:solidFill>
                <a:latin typeface="Open Sans"/>
                <a:ea typeface="Open Sans"/>
                <a:cs typeface="Open Sans"/>
                <a:sym typeface="Open Sans"/>
              </a:rPr>
              <a:t>Búsqueda simple	</a:t>
            </a:r>
            <a:endParaRPr>
              <a:solidFill>
                <a:srgbClr val="3F3F3F"/>
              </a:solidFill>
            </a:endParaRPr>
          </a:p>
          <a:p>
            <a:pPr marL="685800" lvl="1" indent="-228600" algn="l" rtl="0">
              <a:lnSpc>
                <a:spcPct val="90000"/>
              </a:lnSpc>
              <a:spcBef>
                <a:spcPts val="500"/>
              </a:spcBef>
              <a:spcAft>
                <a:spcPts val="0"/>
              </a:spcAft>
              <a:buClr>
                <a:srgbClr val="000000"/>
              </a:buClr>
              <a:buSzPts val="2400"/>
              <a:buFont typeface="Arial"/>
              <a:buChar char="•"/>
            </a:pPr>
            <a:r>
              <a:rPr lang="en-US" sz="2400">
                <a:solidFill>
                  <a:srgbClr val="3F3F3F"/>
                </a:solidFill>
                <a:latin typeface="Open Sans"/>
                <a:ea typeface="Open Sans"/>
                <a:cs typeface="Open Sans"/>
                <a:sym typeface="Open Sans"/>
              </a:rPr>
              <a:t>Búsqueda avanzada	</a:t>
            </a:r>
            <a:endParaRPr>
              <a:solidFill>
                <a:srgbClr val="3F3F3F"/>
              </a:solidFill>
            </a:endParaRPr>
          </a:p>
          <a:p>
            <a:pPr marL="228600" lvl="0" indent="-228600" algn="l" rtl="0">
              <a:lnSpc>
                <a:spcPct val="90000"/>
              </a:lnSpc>
              <a:spcBef>
                <a:spcPts val="1000"/>
              </a:spcBef>
              <a:spcAft>
                <a:spcPts val="0"/>
              </a:spcAft>
              <a:buClr>
                <a:srgbClr val="000000"/>
              </a:buClr>
              <a:buSzPts val="2800"/>
              <a:buFont typeface="Arial"/>
              <a:buChar char="•"/>
            </a:pPr>
            <a:r>
              <a:rPr lang="en-US" sz="2800">
                <a:solidFill>
                  <a:srgbClr val="3F3F3F"/>
                </a:solidFill>
                <a:latin typeface="Open Sans"/>
                <a:ea typeface="Open Sans"/>
                <a:cs typeface="Open Sans"/>
                <a:sym typeface="Open Sans"/>
              </a:rPr>
              <a:t>Navegación en PATENTSCOPE	</a:t>
            </a:r>
            <a:endParaRPr>
              <a:solidFill>
                <a:srgbClr val="3F3F3F"/>
              </a:solidFill>
            </a:endParaRPr>
          </a:p>
          <a:p>
            <a:pPr marL="228600" lvl="0" indent="-228600" algn="l" rtl="0">
              <a:lnSpc>
                <a:spcPct val="90000"/>
              </a:lnSpc>
              <a:spcBef>
                <a:spcPts val="1000"/>
              </a:spcBef>
              <a:spcAft>
                <a:spcPts val="0"/>
              </a:spcAft>
              <a:buClr>
                <a:srgbClr val="000000"/>
              </a:buClr>
              <a:buSzPts val="2800"/>
              <a:buFont typeface="Arial"/>
              <a:buChar char="•"/>
            </a:pPr>
            <a:r>
              <a:rPr lang="en-US" sz="2800">
                <a:solidFill>
                  <a:srgbClr val="3F3F3F"/>
                </a:solidFill>
                <a:latin typeface="Open Sans"/>
                <a:ea typeface="Open Sans"/>
                <a:cs typeface="Open Sans"/>
                <a:sym typeface="Open Sans"/>
              </a:rPr>
              <a:t>Síntesis</a:t>
            </a:r>
            <a:endParaRPr>
              <a:solidFill>
                <a:srgbClr val="3F3F3F"/>
              </a:solidFill>
            </a:endParaRP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buClr>
                <a:schemeClr val="dk1"/>
              </a:buClr>
              <a:buSzPts val="1200"/>
            </a:pP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000" b="0" i="0" u="sng" strike="noStrike" cap="none" dirty="0" err="1">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Atribución</a:t>
            </a:r>
            <a:r>
              <a:rPr lang="en-US" sz="1000" b="0" i="0" u="sng" strike="noStrike" cap="none" dirty="0">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4.0 </a:t>
            </a:r>
            <a:r>
              <a:rPr lang="en-US" sz="1000" b="0" i="0" u="sng" strike="noStrike" cap="none" dirty="0" err="1">
                <a:solidFill>
                  <a:schemeClr val="accent5"/>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Internacional</a:t>
            </a:r>
            <a:r>
              <a:rPr lang="en-US" sz="1000" b="0" i="0" u="sng"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Google Shape;83;p39"/>
          <p:cNvSpPr txBox="1">
            <a:spLocks noGrp="1"/>
          </p:cNvSpPr>
          <p:nvPr/>
        </p:nvSpPr>
        <p:spPr>
          <a:xfrm>
            <a:off x="9264352" y="6422624"/>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rPr>
              <a:t>v1.3 febrero de 2023</a:t>
            </a:r>
            <a:endParaRPr lang="es-E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7"/>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Búsqueda por campo: Ejemplo 1</a:t>
            </a:r>
            <a:endParaRPr>
              <a:latin typeface="Open Sans"/>
              <a:ea typeface="Open Sans"/>
              <a:cs typeface="Open Sans"/>
              <a:sym typeface="Open Sans"/>
            </a:endParaRPr>
          </a:p>
        </p:txBody>
      </p:sp>
      <p:sp>
        <p:nvSpPr>
          <p:cNvPr id="235" name="Google Shape;235;p27"/>
          <p:cNvSpPr txBox="1">
            <a:spLocks noGrp="1"/>
          </p:cNvSpPr>
          <p:nvPr>
            <p:ph type="body" idx="1"/>
          </p:nvPr>
        </p:nvSpPr>
        <p:spPr>
          <a:xfrm>
            <a:off x="457200" y="1967518"/>
            <a:ext cx="11266714" cy="486723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sz="1700">
                <a:solidFill>
                  <a:schemeClr val="dk1"/>
                </a:solidFill>
                <a:latin typeface="Open Sans"/>
                <a:ea typeface="Open Sans"/>
                <a:cs typeface="Open Sans"/>
                <a:sym typeface="Open Sans"/>
              </a:rPr>
              <a:t>Buscando las invenciones presentadas por Shimano en 2017. </a:t>
            </a:r>
            <a:endParaRPr sz="1700">
              <a:solidFill>
                <a:schemeClr val="dk1"/>
              </a:solidFill>
              <a:latin typeface="Open Sans"/>
              <a:ea typeface="Open Sans"/>
              <a:cs typeface="Open Sans"/>
              <a:sym typeface="Open Sans"/>
            </a:endParaRPr>
          </a:p>
          <a:p>
            <a:pPr marL="457200" lvl="0" indent="-336550" algn="just" rtl="0">
              <a:lnSpc>
                <a:spcPct val="100000"/>
              </a:lnSpc>
              <a:spcBef>
                <a:spcPts val="600"/>
              </a:spcBef>
              <a:spcAft>
                <a:spcPts val="0"/>
              </a:spcAft>
              <a:buClr>
                <a:schemeClr val="dk1"/>
              </a:buClr>
              <a:buSzPts val="1700"/>
              <a:buFont typeface="Open Sans"/>
              <a:buChar char="●"/>
            </a:pPr>
            <a:r>
              <a:rPr lang="en-US" sz="1700">
                <a:solidFill>
                  <a:schemeClr val="dk1"/>
                </a:solidFill>
                <a:latin typeface="Open Sans"/>
                <a:ea typeface="Open Sans"/>
                <a:cs typeface="Open Sans"/>
                <a:sym typeface="Open Sans"/>
              </a:rPr>
              <a:t>En el recuadro desplegable, seleccionar el campo de </a:t>
            </a:r>
            <a:r>
              <a:rPr lang="en-US" sz="1700" b="1">
                <a:solidFill>
                  <a:schemeClr val="dk1"/>
                </a:solidFill>
                <a:latin typeface="Open Sans"/>
                <a:ea typeface="Open Sans"/>
                <a:cs typeface="Open Sans"/>
                <a:sym typeface="Open Sans"/>
              </a:rPr>
              <a:t>Nombre de la persona solicitante</a:t>
            </a:r>
            <a:r>
              <a:rPr lang="en-US" sz="1700">
                <a:solidFill>
                  <a:schemeClr val="dk1"/>
                </a:solidFill>
                <a:latin typeface="Open Sans"/>
                <a:ea typeface="Open Sans"/>
                <a:cs typeface="Open Sans"/>
                <a:sym typeface="Open Sans"/>
              </a:rPr>
              <a:t> e ingresar Shimano; después seleccionar el operador </a:t>
            </a:r>
            <a:r>
              <a:rPr lang="en-US" sz="1700" b="1">
                <a:solidFill>
                  <a:schemeClr val="dk1"/>
                </a:solidFill>
                <a:latin typeface="Open Sans"/>
                <a:ea typeface="Open Sans"/>
                <a:cs typeface="Open Sans"/>
                <a:sym typeface="Open Sans"/>
              </a:rPr>
              <a:t>AND</a:t>
            </a:r>
            <a:r>
              <a:rPr lang="en-US" sz="1700">
                <a:solidFill>
                  <a:schemeClr val="dk1"/>
                </a:solidFill>
                <a:latin typeface="Open Sans"/>
                <a:ea typeface="Open Sans"/>
                <a:cs typeface="Open Sans"/>
                <a:sym typeface="Open Sans"/>
              </a:rPr>
              <a:t>, y seleccionar el campo </a:t>
            </a:r>
            <a:r>
              <a:rPr lang="en-US" sz="1700" b="1">
                <a:solidFill>
                  <a:schemeClr val="dk1"/>
                </a:solidFill>
                <a:latin typeface="Open Sans"/>
                <a:ea typeface="Open Sans"/>
                <a:cs typeface="Open Sans"/>
                <a:sym typeface="Open Sans"/>
              </a:rPr>
              <a:t>Fecha de publicación </a:t>
            </a:r>
            <a:r>
              <a:rPr lang="en-US" sz="1700">
                <a:solidFill>
                  <a:schemeClr val="dk1"/>
                </a:solidFill>
                <a:latin typeface="Open Sans"/>
                <a:ea typeface="Open Sans"/>
                <a:cs typeface="Open Sans"/>
                <a:sym typeface="Open Sans"/>
              </a:rPr>
              <a:t>e ingresar el año 2017.</a:t>
            </a:r>
            <a:endParaRPr sz="1700">
              <a:solidFill>
                <a:schemeClr val="dk1"/>
              </a:solidFill>
              <a:latin typeface="Open Sans"/>
              <a:ea typeface="Open Sans"/>
              <a:cs typeface="Open Sans"/>
              <a:sym typeface="Open Sans"/>
            </a:endParaRPr>
          </a:p>
          <a:p>
            <a:pPr marL="457200" lvl="0" indent="0" algn="just" rtl="0">
              <a:lnSpc>
                <a:spcPct val="100000"/>
              </a:lnSpc>
              <a:spcBef>
                <a:spcPts val="1000"/>
              </a:spcBef>
              <a:spcAft>
                <a:spcPts val="0"/>
              </a:spcAft>
              <a:buSzPts val="2400"/>
              <a:buNone/>
            </a:pPr>
            <a:endParaRPr sz="2000">
              <a:solidFill>
                <a:srgbClr val="3F3F3F"/>
              </a:solidFill>
              <a:latin typeface="Open Sans"/>
              <a:ea typeface="Open Sans"/>
              <a:cs typeface="Open Sans"/>
              <a:sym typeface="Open Sans"/>
            </a:endParaRPr>
          </a:p>
        </p:txBody>
      </p:sp>
      <p:pic>
        <p:nvPicPr>
          <p:cNvPr id="236" name="Google Shape;236;p27"/>
          <p:cNvPicPr preferRelativeResize="0"/>
          <p:nvPr/>
        </p:nvPicPr>
        <p:blipFill rotWithShape="1">
          <a:blip r:embed="rId3">
            <a:alphaModFix/>
          </a:blip>
          <a:srcRect/>
          <a:stretch/>
        </p:blipFill>
        <p:spPr>
          <a:xfrm>
            <a:off x="1494052" y="3338350"/>
            <a:ext cx="9378925" cy="3285400"/>
          </a:xfrm>
          <a:prstGeom prst="rect">
            <a:avLst/>
          </a:prstGeom>
          <a:noFill/>
          <a:ln>
            <a:noFill/>
          </a:ln>
        </p:spPr>
      </p:pic>
      <p:sp>
        <p:nvSpPr>
          <p:cNvPr id="237" name="Google Shape;237;p27"/>
          <p:cNvSpPr/>
          <p:nvPr/>
        </p:nvSpPr>
        <p:spPr>
          <a:xfrm>
            <a:off x="3402725" y="3338350"/>
            <a:ext cx="2311800" cy="32853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Búsqueda por campo: Ejemplo 2</a:t>
            </a:r>
            <a:endParaRPr>
              <a:solidFill>
                <a:schemeClr val="lt1"/>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a:solidFill>
                <a:srgbClr val="586F7C"/>
              </a:solidFill>
              <a:latin typeface="Open Sans"/>
              <a:ea typeface="Open Sans"/>
              <a:cs typeface="Open Sans"/>
              <a:sym typeface="Open Sans"/>
            </a:endParaRPr>
          </a:p>
        </p:txBody>
      </p:sp>
      <p:sp>
        <p:nvSpPr>
          <p:cNvPr id="244" name="Google Shape;244;p28"/>
          <p:cNvSpPr txBox="1">
            <a:spLocks noGrp="1"/>
          </p:cNvSpPr>
          <p:nvPr>
            <p:ph type="body" idx="1"/>
          </p:nvPr>
        </p:nvSpPr>
        <p:spPr>
          <a:xfrm>
            <a:off x="252600" y="1762972"/>
            <a:ext cx="11266800" cy="2859900"/>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Búsqueda de aplicaciones que contengan microchip con disponibilidad de licencia. </a:t>
            </a:r>
            <a:endParaRPr sz="2200">
              <a:solidFill>
                <a:srgbClr val="3F3F3F"/>
              </a:solidFill>
              <a:latin typeface="Open Sans"/>
              <a:ea typeface="Open Sans"/>
              <a:cs typeface="Open Sans"/>
              <a:sym typeface="Open Sans"/>
            </a:endParaRPr>
          </a:p>
          <a:p>
            <a:pPr marL="457200" lvl="0" indent="-368300" algn="just" rtl="0">
              <a:lnSpc>
                <a:spcPct val="100000"/>
              </a:lnSpc>
              <a:spcBef>
                <a:spcPts val="10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En el cuadro desplegable, seleccionar la opción de </a:t>
            </a:r>
            <a:r>
              <a:rPr lang="en-US" sz="2200" b="1">
                <a:solidFill>
                  <a:srgbClr val="3F3F3F"/>
                </a:solidFill>
                <a:latin typeface="Open Sans"/>
                <a:ea typeface="Open Sans"/>
                <a:cs typeface="Open Sans"/>
                <a:sym typeface="Open Sans"/>
              </a:rPr>
              <a:t>English Claims</a:t>
            </a:r>
            <a:r>
              <a:rPr lang="en-US" sz="2200">
                <a:solidFill>
                  <a:srgbClr val="3F3F3F"/>
                </a:solidFill>
                <a:latin typeface="Open Sans"/>
                <a:ea typeface="Open Sans"/>
                <a:cs typeface="Open Sans"/>
                <a:sym typeface="Open Sans"/>
              </a:rPr>
              <a:t> [reclamaciones en inglés] e ingresar el valor de </a:t>
            </a:r>
            <a:r>
              <a:rPr lang="en-US" sz="2200" b="1">
                <a:solidFill>
                  <a:srgbClr val="3F3F3F"/>
                </a:solidFill>
                <a:latin typeface="Open Sans"/>
                <a:ea typeface="Open Sans"/>
                <a:cs typeface="Open Sans"/>
                <a:sym typeface="Open Sans"/>
              </a:rPr>
              <a:t>microchip</a:t>
            </a:r>
            <a:r>
              <a:rPr lang="en-US" sz="2200">
                <a:solidFill>
                  <a:srgbClr val="3F3F3F"/>
                </a:solidFill>
                <a:latin typeface="Open Sans"/>
                <a:ea typeface="Open Sans"/>
                <a:cs typeface="Open Sans"/>
                <a:sym typeface="Open Sans"/>
              </a:rPr>
              <a:t>, luego seleccionar la opción de </a:t>
            </a:r>
            <a:r>
              <a:rPr lang="en-US" sz="2200" b="1">
                <a:solidFill>
                  <a:srgbClr val="3F3F3F"/>
                </a:solidFill>
                <a:latin typeface="Open Sans"/>
                <a:ea typeface="Open Sans"/>
                <a:cs typeface="Open Sans"/>
                <a:sym typeface="Open Sans"/>
              </a:rPr>
              <a:t>Licensing availability</a:t>
            </a:r>
            <a:r>
              <a:rPr lang="en-US" sz="2200">
                <a:solidFill>
                  <a:srgbClr val="3F3F3F"/>
                </a:solidFill>
                <a:latin typeface="Open Sans"/>
                <a:ea typeface="Open Sans"/>
                <a:cs typeface="Open Sans"/>
                <a:sym typeface="Open Sans"/>
              </a:rPr>
              <a:t> [disponibilidad de licencia](en la última fila de la interfaz seleccionar la opción de Field Combination)</a:t>
            </a:r>
            <a:endParaRPr sz="1800" b="1">
              <a:solidFill>
                <a:srgbClr val="3F3F3F"/>
              </a:solidFill>
              <a:latin typeface="Open Sans"/>
              <a:ea typeface="Open Sans"/>
              <a:cs typeface="Open Sans"/>
              <a:sym typeface="Open Sans"/>
            </a:endParaRPr>
          </a:p>
        </p:txBody>
      </p:sp>
      <p:pic>
        <p:nvPicPr>
          <p:cNvPr id="245" name="Google Shape;245;p28" descr="https://lh4.googleusercontent.com/E1i3P3AzcZM6k2QVCrmwM0Rxq2mhwX6VPFO7CNwRYWmkjPc_QJXzkcxT9vLHmXB3EuYqWnLp3kQ6BRTQUydlqv4NnPo7ZqxREZZ_DJMssvbRreBHBXgjMoOn3E7Wb4L3OE71VTQ"/>
          <p:cNvPicPr preferRelativeResize="0"/>
          <p:nvPr/>
        </p:nvPicPr>
        <p:blipFill rotWithShape="1">
          <a:blip r:embed="rId3">
            <a:alphaModFix/>
          </a:blip>
          <a:srcRect/>
          <a:stretch/>
        </p:blipFill>
        <p:spPr>
          <a:xfrm>
            <a:off x="539045" y="3705811"/>
            <a:ext cx="11184869" cy="28598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81850" y="349226"/>
            <a:ext cx="7707000" cy="98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Búsqueda Plurilingüe  </a:t>
            </a:r>
            <a:endParaRPr>
              <a:latin typeface="Open Sans"/>
              <a:ea typeface="Open Sans"/>
              <a:cs typeface="Open Sans"/>
              <a:sym typeface="Open Sans"/>
            </a:endParaRPr>
          </a:p>
        </p:txBody>
      </p:sp>
      <p:sp>
        <p:nvSpPr>
          <p:cNvPr id="252" name="Google Shape;252;p29"/>
          <p:cNvSpPr txBox="1">
            <a:spLocks noGrp="1"/>
          </p:cNvSpPr>
          <p:nvPr>
            <p:ph type="body" idx="1"/>
          </p:nvPr>
        </p:nvSpPr>
        <p:spPr>
          <a:xfrm>
            <a:off x="253227" y="1925693"/>
            <a:ext cx="10584662" cy="47899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La búsqueda plurilingüe (CLIR por sus siglas en inglés significa: </a:t>
            </a:r>
            <a:r>
              <a:rPr lang="en-US" sz="2000" b="1">
                <a:solidFill>
                  <a:srgbClr val="3F3F3F"/>
                </a:solidFill>
                <a:latin typeface="Open Sans"/>
                <a:ea typeface="Open Sans"/>
                <a:cs typeface="Open Sans"/>
                <a:sym typeface="Open Sans"/>
              </a:rPr>
              <a:t>Cross Lingual Information Retrieval) </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Este tipo de búsqueda amplía la búsqueda al incluir documentos de patente, se encuentra disponible a través de la lista de resultados que se han publicado en distintos idiomas aparte del inglés en la opción de </a:t>
            </a:r>
            <a:r>
              <a:rPr lang="en-US" sz="2000" b="1">
                <a:solidFill>
                  <a:srgbClr val="3F3F3F"/>
                </a:solidFill>
                <a:latin typeface="Open Sans"/>
                <a:ea typeface="Open Sans"/>
                <a:cs typeface="Open Sans"/>
                <a:sym typeface="Open Sans"/>
              </a:rPr>
              <a:t>Búsqueda.</a:t>
            </a:r>
            <a:endParaRPr i="1">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Esta herramienta amplía la búsqueda al incluir documentos de patente en la lista de resultados que se divulgaron en idiomas extranjeros.</a:t>
            </a:r>
            <a:endParaRPr sz="2000">
              <a:solidFill>
                <a:srgbClr val="3F3F3F"/>
              </a:solidFill>
              <a:latin typeface="Open Sans"/>
              <a:ea typeface="Open Sans"/>
              <a:cs typeface="Open Sans"/>
              <a:sym typeface="Open Sans"/>
            </a:endParaRPr>
          </a:p>
          <a:p>
            <a:pPr marL="914400" lvl="1" indent="-355600" algn="l"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Por ejemplo, si se ingresa la palabra clave en </a:t>
            </a:r>
            <a:r>
              <a:rPr lang="en-US">
                <a:solidFill>
                  <a:srgbClr val="3F3F3F"/>
                </a:solidFill>
                <a:latin typeface="Open Sans"/>
                <a:ea typeface="Open Sans"/>
                <a:cs typeface="Open Sans"/>
                <a:sym typeface="Open Sans"/>
              </a:rPr>
              <a:t>español</a:t>
            </a:r>
            <a:r>
              <a:rPr lang="en-US" sz="2000">
                <a:solidFill>
                  <a:srgbClr val="3F3F3F"/>
                </a:solidFill>
                <a:latin typeface="Open Sans"/>
                <a:ea typeface="Open Sans"/>
                <a:cs typeface="Open Sans"/>
                <a:sym typeface="Open Sans"/>
              </a:rPr>
              <a:t>, la lista de resultados incluirá esa palabra clave y sus sinónimos en </a:t>
            </a:r>
            <a:r>
              <a:rPr lang="en-US">
                <a:solidFill>
                  <a:srgbClr val="3F3F3F"/>
                </a:solidFill>
                <a:latin typeface="Open Sans"/>
                <a:ea typeface="Open Sans"/>
                <a:cs typeface="Open Sans"/>
                <a:sym typeface="Open Sans"/>
              </a:rPr>
              <a:t>español</a:t>
            </a:r>
            <a:r>
              <a:rPr lang="en-US" sz="2000">
                <a:solidFill>
                  <a:srgbClr val="3F3F3F"/>
                </a:solidFill>
                <a:latin typeface="Open Sans"/>
                <a:ea typeface="Open Sans"/>
                <a:cs typeface="Open Sans"/>
                <a:sym typeface="Open Sans"/>
              </a:rPr>
              <a:t>, así como la traducción de la palabra clave y los sinónimos a 13 idiomas.</a:t>
            </a:r>
            <a:endParaRPr sz="20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La herramienta primero encuentra sinónimos de la consulta y luego traduce todo a 13 idiomas.</a:t>
            </a:r>
            <a:endParaRPr sz="2000">
              <a:solidFill>
                <a:srgbClr val="3F3F3F"/>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La función de Búsqueda plurilingüe</a:t>
            </a:r>
            <a:endParaRPr>
              <a:latin typeface="Open Sans"/>
              <a:ea typeface="Open Sans"/>
              <a:cs typeface="Open Sans"/>
              <a:sym typeface="Open Sans"/>
            </a:endParaRPr>
          </a:p>
        </p:txBody>
      </p:sp>
      <p:sp>
        <p:nvSpPr>
          <p:cNvPr id="259" name="Google Shape;259;p30"/>
          <p:cNvSpPr txBox="1">
            <a:spLocks noGrp="1"/>
          </p:cNvSpPr>
          <p:nvPr>
            <p:ph type="body" idx="1"/>
          </p:nvPr>
        </p:nvSpPr>
        <p:spPr>
          <a:xfrm>
            <a:off x="0" y="1847015"/>
            <a:ext cx="11842230" cy="4749727"/>
          </a:xfrm>
          <a:prstGeom prst="rect">
            <a:avLst/>
          </a:prstGeom>
          <a:noFill/>
          <a:ln>
            <a:noFill/>
          </a:ln>
        </p:spPr>
        <p:txBody>
          <a:bodyPr spcFirstLastPara="1" wrap="square" lIns="91425" tIns="45700" rIns="91425" bIns="45700" anchor="t" anchorCtr="0">
            <a:noAutofit/>
          </a:bodyPr>
          <a:lstStyle/>
          <a:p>
            <a:pPr marL="457200" lvl="0" indent="-374650" algn="just" rtl="0">
              <a:lnSpc>
                <a:spcPct val="100000"/>
              </a:lnSpc>
              <a:spcBef>
                <a:spcPts val="1000"/>
              </a:spcBef>
              <a:spcAft>
                <a:spcPts val="0"/>
              </a:spcAft>
              <a:buClr>
                <a:schemeClr val="dk1"/>
              </a:buClr>
              <a:buSzPts val="2300"/>
              <a:buChar char="●"/>
            </a:pPr>
            <a:r>
              <a:rPr lang="en-US" sz="1700">
                <a:solidFill>
                  <a:srgbClr val="3F3F3F"/>
                </a:solidFill>
                <a:latin typeface="Open Sans"/>
                <a:ea typeface="Open Sans"/>
                <a:cs typeface="Open Sans"/>
                <a:sym typeface="Open Sans"/>
              </a:rPr>
              <a:t>Ingresar uno o más términos en uno de esos idiomas en el cuadro de búsqueda y el sistema sugerirá variantes y traducirá los términos, lo que permite al usuario buscar documentos de patente divulgados en todos estos idiomas.</a:t>
            </a:r>
            <a:endParaRPr sz="2300">
              <a:solidFill>
                <a:srgbClr val="3F3F3F"/>
              </a:solidFill>
            </a:endParaRPr>
          </a:p>
        </p:txBody>
      </p:sp>
      <p:pic>
        <p:nvPicPr>
          <p:cNvPr id="260" name="Google Shape;260;p30"/>
          <p:cNvPicPr preferRelativeResize="0"/>
          <p:nvPr/>
        </p:nvPicPr>
        <p:blipFill rotWithShape="1">
          <a:blip r:embed="rId3">
            <a:alphaModFix/>
          </a:blip>
          <a:srcRect/>
          <a:stretch/>
        </p:blipFill>
        <p:spPr>
          <a:xfrm>
            <a:off x="2146200" y="2722976"/>
            <a:ext cx="8207239" cy="4135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Buscar con la función </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Búsqueda plurilingüe</a:t>
            </a:r>
            <a:endParaRPr>
              <a:solidFill>
                <a:schemeClr val="lt1"/>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a:solidFill>
                <a:srgbClr val="586F7C"/>
              </a:solidFill>
              <a:latin typeface="Open Sans"/>
              <a:ea typeface="Open Sans"/>
              <a:cs typeface="Open Sans"/>
              <a:sym typeface="Open Sans"/>
            </a:endParaRPr>
          </a:p>
        </p:txBody>
      </p:sp>
      <p:sp>
        <p:nvSpPr>
          <p:cNvPr id="267" name="Google Shape;267;p31"/>
          <p:cNvSpPr txBox="1">
            <a:spLocks noGrp="1"/>
          </p:cNvSpPr>
          <p:nvPr>
            <p:ph type="body" idx="1"/>
          </p:nvPr>
        </p:nvSpPr>
        <p:spPr>
          <a:xfrm>
            <a:off x="0" y="1637150"/>
            <a:ext cx="12069600" cy="5044200"/>
          </a:xfrm>
          <a:prstGeom prst="rect">
            <a:avLst/>
          </a:prstGeom>
          <a:noFill/>
          <a:ln>
            <a:noFill/>
          </a:ln>
        </p:spPr>
        <p:txBody>
          <a:bodyPr spcFirstLastPara="1" wrap="square" lIns="91425" tIns="45700" rIns="91425" bIns="45700" anchor="t" anchorCtr="0">
            <a:noAutofit/>
          </a:bodyPr>
          <a:lstStyle/>
          <a:p>
            <a:pPr marL="419100" lvl="0" indent="-342900" algn="just" rtl="0">
              <a:lnSpc>
                <a:spcPct val="100000"/>
              </a:lnSpc>
              <a:spcBef>
                <a:spcPts val="1000"/>
              </a:spcBef>
              <a:spcAft>
                <a:spcPts val="0"/>
              </a:spcAft>
              <a:buClr>
                <a:schemeClr val="dk1"/>
              </a:buClr>
              <a:buSzPts val="1800"/>
              <a:buAutoNum type="arabicPeriod"/>
            </a:pPr>
            <a:r>
              <a:rPr lang="en-US" sz="1800">
                <a:solidFill>
                  <a:srgbClr val="3F3F3F"/>
                </a:solidFill>
                <a:latin typeface="Open Sans"/>
                <a:ea typeface="Open Sans"/>
                <a:cs typeface="Open Sans"/>
                <a:sym typeface="Open Sans"/>
              </a:rPr>
              <a:t>Introducir la consulta de búsqueda en el cuadro de búsqueda. Es posible ingresar hasta 5 palabras clave, además del uso de "..." para la búsqueda de frases.</a:t>
            </a:r>
            <a:endParaRPr sz="1800">
              <a:solidFill>
                <a:srgbClr val="3F3F3F"/>
              </a:solidFill>
              <a:latin typeface="Open Sans"/>
              <a:ea typeface="Open Sans"/>
              <a:cs typeface="Open Sans"/>
              <a:sym typeface="Open Sans"/>
            </a:endParaRPr>
          </a:p>
          <a:p>
            <a:pPr marL="419100" lvl="0" indent="-342900" algn="just" rtl="0">
              <a:lnSpc>
                <a:spcPct val="100000"/>
              </a:lnSpc>
              <a:spcBef>
                <a:spcPts val="1000"/>
              </a:spcBef>
              <a:spcAft>
                <a:spcPts val="0"/>
              </a:spcAft>
              <a:buClr>
                <a:schemeClr val="dk1"/>
              </a:buClr>
              <a:buSzPts val="1800"/>
              <a:buAutoNum type="arabicPeriod"/>
            </a:pPr>
            <a:r>
              <a:rPr lang="en-US" sz="1800">
                <a:solidFill>
                  <a:srgbClr val="3F3F3F"/>
                </a:solidFill>
                <a:latin typeface="Open Sans"/>
                <a:ea typeface="Open Sans"/>
                <a:cs typeface="Open Sans"/>
                <a:sym typeface="Open Sans"/>
              </a:rPr>
              <a:t>Seleccionar el idioma de la consulta.</a:t>
            </a:r>
            <a:endParaRPr sz="1800">
              <a:solidFill>
                <a:srgbClr val="3F3F3F"/>
              </a:solidFill>
              <a:latin typeface="Open Sans"/>
              <a:ea typeface="Open Sans"/>
              <a:cs typeface="Open Sans"/>
              <a:sym typeface="Open Sans"/>
            </a:endParaRPr>
          </a:p>
          <a:p>
            <a:pPr marL="419100" lvl="0" indent="-342900" algn="just" rtl="0">
              <a:lnSpc>
                <a:spcPct val="100000"/>
              </a:lnSpc>
              <a:spcBef>
                <a:spcPts val="1000"/>
              </a:spcBef>
              <a:spcAft>
                <a:spcPts val="0"/>
              </a:spcAft>
              <a:buClr>
                <a:schemeClr val="dk1"/>
              </a:buClr>
              <a:buSzPts val="1800"/>
              <a:buAutoNum type="arabicPeriod"/>
            </a:pPr>
            <a:r>
              <a:rPr lang="en-US" sz="1800">
                <a:solidFill>
                  <a:srgbClr val="3F3F3F"/>
                </a:solidFill>
                <a:latin typeface="Open Sans"/>
                <a:ea typeface="Open Sans"/>
                <a:cs typeface="Open Sans"/>
                <a:sym typeface="Open Sans"/>
              </a:rPr>
              <a:t>Seleccionar el </a:t>
            </a:r>
            <a:r>
              <a:rPr lang="en-US" sz="1800" b="1">
                <a:solidFill>
                  <a:srgbClr val="3F3F3F"/>
                </a:solidFill>
                <a:latin typeface="Open Sans"/>
                <a:ea typeface="Open Sans"/>
                <a:cs typeface="Open Sans"/>
                <a:sym typeface="Open Sans"/>
              </a:rPr>
              <a:t>Modo de búsqueda</a:t>
            </a:r>
            <a:r>
              <a:rPr lang="en-US" sz="1800">
                <a:solidFill>
                  <a:srgbClr val="3F3F3F"/>
                </a:solidFill>
                <a:latin typeface="Open Sans"/>
                <a:ea typeface="Open Sans"/>
                <a:cs typeface="Open Sans"/>
                <a:sym typeface="Open Sans"/>
              </a:rPr>
              <a:t>:</a:t>
            </a:r>
            <a:endParaRPr sz="1800">
              <a:solidFill>
                <a:srgbClr val="3F3F3F"/>
              </a:solidFill>
              <a:latin typeface="Open Sans"/>
              <a:ea typeface="Open Sans"/>
              <a:cs typeface="Open Sans"/>
              <a:sym typeface="Open Sans"/>
            </a:endParaRPr>
          </a:p>
          <a:p>
            <a:pPr marL="914400" lvl="1" indent="-342900" algn="just"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La opción </a:t>
            </a:r>
            <a:r>
              <a:rPr lang="en-US" sz="1800" b="1">
                <a:solidFill>
                  <a:srgbClr val="3F3F3F"/>
                </a:solidFill>
                <a:latin typeface="Open Sans"/>
                <a:ea typeface="Open Sans"/>
                <a:cs typeface="Open Sans"/>
                <a:sym typeface="Open Sans"/>
              </a:rPr>
              <a:t>Supervisado </a:t>
            </a:r>
            <a:r>
              <a:rPr lang="en-US" sz="1800">
                <a:solidFill>
                  <a:srgbClr val="3F3F3F"/>
                </a:solidFill>
                <a:latin typeface="Open Sans"/>
                <a:ea typeface="Open Sans"/>
                <a:cs typeface="Open Sans"/>
                <a:sym typeface="Open Sans"/>
              </a:rPr>
              <a:t>permite seleccionar el dominio técnico asociado y las variantes correspondientes.</a:t>
            </a:r>
            <a:endParaRPr sz="1800">
              <a:solidFill>
                <a:srgbClr val="3F3F3F"/>
              </a:solidFill>
              <a:latin typeface="Open Sans"/>
              <a:ea typeface="Open Sans"/>
              <a:cs typeface="Open Sans"/>
              <a:sym typeface="Open Sans"/>
            </a:endParaRPr>
          </a:p>
          <a:p>
            <a:pPr marL="914400" lvl="1" indent="-342900" algn="just"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La opción </a:t>
            </a:r>
            <a:r>
              <a:rPr lang="en-US" sz="1800" b="1">
                <a:solidFill>
                  <a:srgbClr val="3F3F3F"/>
                </a:solidFill>
                <a:latin typeface="Open Sans"/>
                <a:ea typeface="Open Sans"/>
                <a:cs typeface="Open Sans"/>
                <a:sym typeface="Open Sans"/>
              </a:rPr>
              <a:t>Automático</a:t>
            </a:r>
            <a:r>
              <a:rPr lang="en-US" sz="1800">
                <a:solidFill>
                  <a:srgbClr val="3F3F3F"/>
                </a:solidFill>
                <a:latin typeface="Open Sans"/>
                <a:ea typeface="Open Sans"/>
                <a:cs typeface="Open Sans"/>
                <a:sym typeface="Open Sans"/>
              </a:rPr>
              <a:t> genera los resultados inmediatamente sin ninguna entrada adicional del usuario.</a:t>
            </a:r>
            <a:endParaRPr sz="1800">
              <a:solidFill>
                <a:srgbClr val="3F3F3F"/>
              </a:solidFill>
              <a:latin typeface="Open Sans"/>
              <a:ea typeface="Open Sans"/>
              <a:cs typeface="Open Sans"/>
              <a:sym typeface="Open Sans"/>
            </a:endParaRPr>
          </a:p>
          <a:p>
            <a:pPr marL="457200" lvl="0" indent="-342900" algn="just" rtl="0">
              <a:lnSpc>
                <a:spcPct val="100000"/>
              </a:lnSpc>
              <a:spcBef>
                <a:spcPts val="1000"/>
              </a:spcBef>
              <a:spcAft>
                <a:spcPts val="0"/>
              </a:spcAft>
              <a:buClr>
                <a:schemeClr val="dk1"/>
              </a:buClr>
              <a:buSzPts val="1800"/>
              <a:buAutoNum type="arabicPeriod"/>
            </a:pPr>
            <a:r>
              <a:rPr lang="en-US" sz="1800">
                <a:solidFill>
                  <a:srgbClr val="3F3F3F"/>
                </a:solidFill>
                <a:latin typeface="Open Sans"/>
                <a:ea typeface="Open Sans"/>
                <a:cs typeface="Open Sans"/>
                <a:sym typeface="Open Sans"/>
              </a:rPr>
              <a:t>Seleccione el </a:t>
            </a:r>
            <a:r>
              <a:rPr lang="en-US" sz="1800" b="1">
                <a:solidFill>
                  <a:srgbClr val="3F3F3F"/>
                </a:solidFill>
                <a:latin typeface="Open Sans"/>
                <a:ea typeface="Open Sans"/>
                <a:cs typeface="Open Sans"/>
                <a:sym typeface="Open Sans"/>
              </a:rPr>
              <a:t>Nivel de precisión</a:t>
            </a:r>
            <a:r>
              <a:rPr lang="en-US" sz="1800">
                <a:solidFill>
                  <a:srgbClr val="3F3F3F"/>
                </a:solidFill>
                <a:latin typeface="Open Sans"/>
                <a:ea typeface="Open Sans"/>
                <a:cs typeface="Open Sans"/>
                <a:sym typeface="Open Sans"/>
              </a:rPr>
              <a:t>.</a:t>
            </a:r>
            <a:endParaRPr sz="1800">
              <a:solidFill>
                <a:srgbClr val="3F3F3F"/>
              </a:solidFill>
              <a:latin typeface="Open Sans"/>
              <a:ea typeface="Open Sans"/>
              <a:cs typeface="Open Sans"/>
              <a:sym typeface="Open Sans"/>
            </a:endParaRPr>
          </a:p>
          <a:p>
            <a:pPr marL="914400" lvl="1" indent="-342900" algn="just"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Si se prefiere </a:t>
            </a:r>
            <a:r>
              <a:rPr lang="en-US" sz="1800" b="1">
                <a:solidFill>
                  <a:srgbClr val="3F3F3F"/>
                </a:solidFill>
                <a:latin typeface="Open Sans"/>
                <a:ea typeface="Open Sans"/>
                <a:cs typeface="Open Sans"/>
                <a:sym typeface="Open Sans"/>
              </a:rPr>
              <a:t>una Mayor pertinencia,</a:t>
            </a:r>
            <a:r>
              <a:rPr lang="en-US" sz="1800">
                <a:solidFill>
                  <a:srgbClr val="3F3F3F"/>
                </a:solidFill>
                <a:latin typeface="Open Sans"/>
                <a:ea typeface="Open Sans"/>
                <a:cs typeface="Open Sans"/>
                <a:sym typeface="Open Sans"/>
              </a:rPr>
              <a:t> se creará una consulta ampliada para recuperar sólo los resultados más relevantes con el riesgo de perder algunos resultados.</a:t>
            </a:r>
            <a:endParaRPr sz="1800">
              <a:solidFill>
                <a:srgbClr val="3F3F3F"/>
              </a:solidFill>
              <a:latin typeface="Open Sans"/>
              <a:ea typeface="Open Sans"/>
              <a:cs typeface="Open Sans"/>
              <a:sym typeface="Open Sans"/>
            </a:endParaRPr>
          </a:p>
          <a:p>
            <a:pPr marL="914400" lvl="1" indent="-342900" algn="just"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Si se prefiere </a:t>
            </a:r>
            <a:r>
              <a:rPr lang="en-US" sz="1800" b="1">
                <a:solidFill>
                  <a:srgbClr val="3F3F3F"/>
                </a:solidFill>
                <a:latin typeface="Open Sans"/>
                <a:ea typeface="Open Sans"/>
                <a:cs typeface="Open Sans"/>
                <a:sym typeface="Open Sans"/>
              </a:rPr>
              <a:t>una Muy pertinencia</a:t>
            </a:r>
            <a:r>
              <a:rPr lang="en-US" sz="1800">
                <a:solidFill>
                  <a:srgbClr val="3F3F3F"/>
                </a:solidFill>
                <a:latin typeface="Open Sans"/>
                <a:ea typeface="Open Sans"/>
                <a:cs typeface="Open Sans"/>
                <a:sym typeface="Open Sans"/>
              </a:rPr>
              <a:t>, se creará una consulta ampliada para recuperar más resultados a expensas de la precisión.</a:t>
            </a:r>
            <a:endParaRPr sz="1800">
              <a:solidFill>
                <a:srgbClr val="3F3F3F"/>
              </a:solidFill>
              <a:latin typeface="Open Sans"/>
              <a:ea typeface="Open Sans"/>
              <a:cs typeface="Open Sans"/>
              <a:sym typeface="Open Sans"/>
            </a:endParaRPr>
          </a:p>
          <a:p>
            <a:pPr marL="419100" lvl="0" indent="-342900" algn="just" rtl="0">
              <a:lnSpc>
                <a:spcPct val="100000"/>
              </a:lnSpc>
              <a:spcBef>
                <a:spcPts val="1000"/>
              </a:spcBef>
              <a:spcAft>
                <a:spcPts val="0"/>
              </a:spcAft>
              <a:buClr>
                <a:schemeClr val="dk1"/>
              </a:buClr>
              <a:buSzPts val="1800"/>
              <a:buAutoNum type="arabicPeriod"/>
            </a:pPr>
            <a:r>
              <a:rPr lang="en-US" sz="1800">
                <a:solidFill>
                  <a:srgbClr val="3F3F3F"/>
                </a:solidFill>
                <a:latin typeface="Open Sans"/>
                <a:ea typeface="Open Sans"/>
                <a:cs typeface="Open Sans"/>
                <a:sym typeface="Open Sans"/>
              </a:rPr>
              <a:t>Hacer clic en el botón </a:t>
            </a:r>
            <a:r>
              <a:rPr lang="en-US" sz="1800" b="1">
                <a:solidFill>
                  <a:srgbClr val="3F3F3F"/>
                </a:solidFill>
                <a:latin typeface="Open Sans"/>
                <a:ea typeface="Open Sans"/>
                <a:cs typeface="Open Sans"/>
                <a:sym typeface="Open Sans"/>
              </a:rPr>
              <a:t>Búsqueda </a:t>
            </a:r>
            <a:r>
              <a:rPr lang="en-US" sz="1800">
                <a:solidFill>
                  <a:srgbClr val="3F3F3F"/>
                </a:solidFill>
                <a:latin typeface="Open Sans"/>
                <a:ea typeface="Open Sans"/>
                <a:cs typeface="Open Sans"/>
                <a:sym typeface="Open Sans"/>
              </a:rPr>
              <a:t>(modo automático) o seleccionar dominios (modo supervisado).</a:t>
            </a:r>
            <a:endParaRPr>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title"/>
          </p:nvPr>
        </p:nvSpPr>
        <p:spPr>
          <a:xfrm>
            <a:off x="1" y="330686"/>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Compuestos químicos </a:t>
            </a:r>
            <a:endParaRPr sz="35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r>
              <a:rPr lang="en-US" sz="3500">
                <a:solidFill>
                  <a:srgbClr val="586F7C"/>
                </a:solidFill>
                <a:latin typeface="Open Sans"/>
                <a:ea typeface="Open Sans"/>
                <a:cs typeface="Open Sans"/>
                <a:sym typeface="Open Sans"/>
              </a:rPr>
              <a:t>(desde el menú de búsqueda) </a:t>
            </a:r>
            <a:endParaRPr sz="3500">
              <a:solidFill>
                <a:srgbClr val="586F7C"/>
              </a:solidFill>
              <a:latin typeface="Open Sans"/>
              <a:ea typeface="Open Sans"/>
              <a:cs typeface="Open Sans"/>
              <a:sym typeface="Open Sans"/>
            </a:endParaRPr>
          </a:p>
        </p:txBody>
      </p:sp>
      <p:sp>
        <p:nvSpPr>
          <p:cNvPr id="274" name="Google Shape;274;p32"/>
          <p:cNvSpPr txBox="1">
            <a:spLocks noGrp="1"/>
          </p:cNvSpPr>
          <p:nvPr>
            <p:ph type="body" idx="1"/>
          </p:nvPr>
        </p:nvSpPr>
        <p:spPr>
          <a:xfrm>
            <a:off x="183676" y="1819300"/>
            <a:ext cx="11558700" cy="1723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Esta característica está disponible desde el menú Buscar para usuarios registrados.</a:t>
            </a:r>
            <a:endParaRPr sz="20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La búsqueda de </a:t>
            </a:r>
            <a:r>
              <a:rPr lang="en-US" sz="2000" b="1">
                <a:solidFill>
                  <a:srgbClr val="3F3F3F"/>
                </a:solidFill>
                <a:latin typeface="Open Sans"/>
                <a:ea typeface="Open Sans"/>
                <a:cs typeface="Open Sans"/>
                <a:sym typeface="Open Sans"/>
              </a:rPr>
              <a:t>estructuras químicas</a:t>
            </a:r>
            <a:r>
              <a:rPr lang="en-US" sz="2000">
                <a:solidFill>
                  <a:srgbClr val="3F3F3F"/>
                </a:solidFill>
                <a:latin typeface="Open Sans"/>
                <a:ea typeface="Open Sans"/>
                <a:cs typeface="Open Sans"/>
                <a:sym typeface="Open Sans"/>
              </a:rPr>
              <a:t> permite a los usuarios buscar información química en </a:t>
            </a:r>
            <a:r>
              <a:rPr lang="en-US" sz="2000" b="1">
                <a:solidFill>
                  <a:srgbClr val="3F3F3F"/>
                </a:solidFill>
                <a:latin typeface="Open Sans"/>
                <a:ea typeface="Open Sans"/>
                <a:cs typeface="Open Sans"/>
                <a:sym typeface="Open Sans"/>
              </a:rPr>
              <a:t>PATENTSCOPE</a:t>
            </a:r>
            <a:r>
              <a:rPr lang="en-US" sz="2000">
                <a:solidFill>
                  <a:srgbClr val="3F3F3F"/>
                </a:solidFill>
                <a:latin typeface="Open Sans"/>
                <a:ea typeface="Open Sans"/>
                <a:cs typeface="Open Sans"/>
                <a:sym typeface="Open Sans"/>
              </a:rPr>
              <a:t>.</a:t>
            </a:r>
            <a:endParaRPr sz="20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Hay cuatro opciones para realizar una búsqueda como se muestra a continuación.</a:t>
            </a:r>
            <a:endParaRPr sz="2000">
              <a:solidFill>
                <a:srgbClr val="3F3F3F"/>
              </a:solidFill>
              <a:latin typeface="Open Sans"/>
              <a:ea typeface="Open Sans"/>
              <a:cs typeface="Open Sans"/>
              <a:sym typeface="Open Sans"/>
            </a:endParaRPr>
          </a:p>
        </p:txBody>
      </p:sp>
      <p:pic>
        <p:nvPicPr>
          <p:cNvPr id="275" name="Google Shape;275;p32"/>
          <p:cNvPicPr preferRelativeResize="0"/>
          <p:nvPr/>
        </p:nvPicPr>
        <p:blipFill rotWithShape="1">
          <a:blip r:embed="rId3">
            <a:alphaModFix/>
          </a:blip>
          <a:srcRect/>
          <a:stretch/>
        </p:blipFill>
        <p:spPr>
          <a:xfrm>
            <a:off x="1502525" y="3543100"/>
            <a:ext cx="7446907" cy="3314900"/>
          </a:xfrm>
          <a:prstGeom prst="rect">
            <a:avLst/>
          </a:prstGeom>
          <a:noFill/>
          <a:ln>
            <a:noFill/>
          </a:ln>
        </p:spPr>
      </p:pic>
      <p:sp>
        <p:nvSpPr>
          <p:cNvPr id="276" name="Google Shape;276;p32"/>
          <p:cNvSpPr/>
          <p:nvPr/>
        </p:nvSpPr>
        <p:spPr>
          <a:xfrm>
            <a:off x="1514050" y="4174550"/>
            <a:ext cx="7344000" cy="327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Opción Convertir una estructura</a:t>
            </a:r>
            <a:endParaRPr sz="3200">
              <a:solidFill>
                <a:srgbClr val="586F7C"/>
              </a:solidFill>
              <a:latin typeface="Open Sans"/>
              <a:ea typeface="Open Sans"/>
              <a:cs typeface="Open Sans"/>
              <a:sym typeface="Open Sans"/>
            </a:endParaRPr>
          </a:p>
        </p:txBody>
      </p:sp>
      <p:sp>
        <p:nvSpPr>
          <p:cNvPr id="283" name="Google Shape;283;p13"/>
          <p:cNvSpPr txBox="1">
            <a:spLocks noGrp="1"/>
          </p:cNvSpPr>
          <p:nvPr>
            <p:ph type="body" idx="1"/>
          </p:nvPr>
        </p:nvSpPr>
        <p:spPr>
          <a:xfrm>
            <a:off x="102275" y="1737923"/>
            <a:ext cx="11662200" cy="4748700"/>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000"/>
              <a:buChar char="●"/>
            </a:pPr>
            <a:r>
              <a:rPr lang="en-US" sz="2000">
                <a:solidFill>
                  <a:srgbClr val="3F3F3F"/>
                </a:solidFill>
                <a:highlight>
                  <a:schemeClr val="lt1"/>
                </a:highlight>
                <a:latin typeface="Open Sans"/>
                <a:ea typeface="Open Sans"/>
                <a:cs typeface="Open Sans"/>
                <a:sym typeface="Open Sans"/>
              </a:rPr>
              <a:t>Esto permite a los usuarios seleccionar el tipo de entrada de la búsqueda.</a:t>
            </a:r>
            <a:endParaRPr sz="2000">
              <a:solidFill>
                <a:srgbClr val="3F3F3F"/>
              </a:solidFill>
              <a:highlight>
                <a:schemeClr val="lt1"/>
              </a:highlight>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000"/>
              <a:buChar char="●"/>
            </a:pPr>
            <a:r>
              <a:rPr lang="en-US" sz="2000">
                <a:solidFill>
                  <a:srgbClr val="3F3F3F"/>
                </a:solidFill>
                <a:highlight>
                  <a:schemeClr val="lt1"/>
                </a:highlight>
                <a:latin typeface="Open Sans"/>
                <a:ea typeface="Open Sans"/>
                <a:cs typeface="Open Sans"/>
                <a:sym typeface="Open Sans"/>
              </a:rPr>
              <a:t>Las diferentes opciones para ingresar una búsqueda incluyen el nombre del </a:t>
            </a:r>
            <a:r>
              <a:rPr lang="en-US" sz="2000" b="1">
                <a:solidFill>
                  <a:srgbClr val="3F3F3F"/>
                </a:solidFill>
                <a:highlight>
                  <a:schemeClr val="lt1"/>
                </a:highlight>
                <a:latin typeface="Open Sans"/>
                <a:ea typeface="Open Sans"/>
                <a:cs typeface="Open Sans"/>
                <a:sym typeface="Open Sans"/>
              </a:rPr>
              <a:t>compuesto químico</a:t>
            </a:r>
            <a:r>
              <a:rPr lang="en-US" sz="2000">
                <a:solidFill>
                  <a:srgbClr val="3F3F3F"/>
                </a:solidFill>
                <a:highlight>
                  <a:schemeClr val="lt1"/>
                </a:highlight>
                <a:latin typeface="Open Sans"/>
                <a:ea typeface="Open Sans"/>
                <a:cs typeface="Open Sans"/>
                <a:sym typeface="Open Sans"/>
              </a:rPr>
              <a:t>, como su nombre trivial, nombre comercial, nombre IUPAC o nombre CAS, la d</a:t>
            </a:r>
            <a:r>
              <a:rPr lang="en-US" sz="2000" b="1">
                <a:solidFill>
                  <a:srgbClr val="3F3F3F"/>
                </a:solidFill>
                <a:highlight>
                  <a:schemeClr val="lt1"/>
                </a:highlight>
                <a:latin typeface="Open Sans"/>
                <a:ea typeface="Open Sans"/>
                <a:cs typeface="Open Sans"/>
                <a:sym typeface="Open Sans"/>
              </a:rPr>
              <a:t>enominación común internacional INN, InchI, InchIkeys</a:t>
            </a:r>
            <a:r>
              <a:rPr lang="en-US" sz="2000">
                <a:solidFill>
                  <a:srgbClr val="3F3F3F"/>
                </a:solidFill>
                <a:highlight>
                  <a:schemeClr val="lt1"/>
                </a:highlight>
                <a:latin typeface="Open Sans"/>
                <a:ea typeface="Open Sans"/>
                <a:cs typeface="Open Sans"/>
                <a:sym typeface="Open Sans"/>
              </a:rPr>
              <a:t> o </a:t>
            </a:r>
            <a:r>
              <a:rPr lang="en-US" sz="2000" b="1">
                <a:solidFill>
                  <a:srgbClr val="3F3F3F"/>
                </a:solidFill>
                <a:highlight>
                  <a:schemeClr val="lt1"/>
                </a:highlight>
                <a:latin typeface="Open Sans"/>
                <a:ea typeface="Open Sans"/>
                <a:cs typeface="Open Sans"/>
                <a:sym typeface="Open Sans"/>
              </a:rPr>
              <a:t>SMILES.</a:t>
            </a:r>
            <a:endParaRPr sz="2000" b="1">
              <a:solidFill>
                <a:srgbClr val="3F3F3F"/>
              </a:solidFill>
              <a:highlight>
                <a:schemeClr val="lt1"/>
              </a:highlight>
              <a:latin typeface="Open Sans"/>
              <a:ea typeface="Open Sans"/>
              <a:cs typeface="Open Sans"/>
              <a:sym typeface="Open Sans"/>
            </a:endParaRPr>
          </a:p>
        </p:txBody>
      </p:sp>
      <p:pic>
        <p:nvPicPr>
          <p:cNvPr id="284" name="Google Shape;284;p13"/>
          <p:cNvPicPr preferRelativeResize="0"/>
          <p:nvPr/>
        </p:nvPicPr>
        <p:blipFill rotWithShape="1">
          <a:blip r:embed="rId3">
            <a:alphaModFix/>
          </a:blip>
          <a:srcRect/>
          <a:stretch/>
        </p:blipFill>
        <p:spPr>
          <a:xfrm>
            <a:off x="1298138" y="3186950"/>
            <a:ext cx="9066074" cy="3671050"/>
          </a:xfrm>
          <a:prstGeom prst="rect">
            <a:avLst/>
          </a:prstGeom>
          <a:noFill/>
          <a:ln>
            <a:noFill/>
          </a:ln>
        </p:spPr>
      </p:pic>
      <p:sp>
        <p:nvSpPr>
          <p:cNvPr id="285" name="Google Shape;285;p13"/>
          <p:cNvSpPr/>
          <p:nvPr/>
        </p:nvSpPr>
        <p:spPr>
          <a:xfrm>
            <a:off x="2047450" y="4250750"/>
            <a:ext cx="2618400" cy="327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Opción Editor de estructuras</a:t>
            </a:r>
            <a:endParaRPr sz="3200">
              <a:solidFill>
                <a:srgbClr val="586F7C"/>
              </a:solidFill>
              <a:latin typeface="Open Sans"/>
              <a:ea typeface="Open Sans"/>
              <a:cs typeface="Open Sans"/>
              <a:sym typeface="Open Sans"/>
            </a:endParaRPr>
          </a:p>
        </p:txBody>
      </p:sp>
      <p:sp>
        <p:nvSpPr>
          <p:cNvPr id="292" name="Google Shape;292;p33"/>
          <p:cNvSpPr txBox="1">
            <a:spLocks noGrp="1"/>
          </p:cNvSpPr>
          <p:nvPr>
            <p:ph type="body" idx="1"/>
          </p:nvPr>
        </p:nvSpPr>
        <p:spPr>
          <a:xfrm>
            <a:off x="-122750" y="1797531"/>
            <a:ext cx="12192000" cy="1690200"/>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1800"/>
              <a:buChar char="●"/>
            </a:pPr>
            <a:r>
              <a:rPr lang="en-US" sz="1800">
                <a:solidFill>
                  <a:srgbClr val="3F3F3F"/>
                </a:solidFill>
                <a:latin typeface="Open Sans"/>
                <a:ea typeface="Open Sans"/>
                <a:cs typeface="Open Sans"/>
                <a:sym typeface="Open Sans"/>
              </a:rPr>
              <a:t>El editor de estructuras permite a los usuarios </a:t>
            </a:r>
            <a:r>
              <a:rPr lang="en-US" sz="1800" b="1">
                <a:solidFill>
                  <a:srgbClr val="3F3F3F"/>
                </a:solidFill>
                <a:latin typeface="Open Sans"/>
                <a:ea typeface="Open Sans"/>
                <a:cs typeface="Open Sans"/>
                <a:sym typeface="Open Sans"/>
              </a:rPr>
              <a:t>dibujar o editar una estructura</a:t>
            </a:r>
            <a:r>
              <a:rPr lang="en-US" sz="1800">
                <a:solidFill>
                  <a:srgbClr val="3F3F3F"/>
                </a:solidFill>
                <a:latin typeface="Open Sans"/>
                <a:ea typeface="Open Sans"/>
                <a:cs typeface="Open Sans"/>
                <a:sym typeface="Open Sans"/>
              </a:rPr>
              <a:t>. Las estructuras químicas, las reacciones y los fragmentos se pueden dibujar usando los símbolos familiares de los bocetos químicos en papel.</a:t>
            </a:r>
            <a:endParaRPr sz="1800">
              <a:solidFill>
                <a:srgbClr val="3F3F3F"/>
              </a:solidFill>
              <a:latin typeface="Open Sans"/>
              <a:ea typeface="Open Sans"/>
              <a:cs typeface="Open Sans"/>
              <a:sym typeface="Open Sans"/>
            </a:endParaRPr>
          </a:p>
        </p:txBody>
      </p:sp>
      <p:pic>
        <p:nvPicPr>
          <p:cNvPr id="293" name="Google Shape;293;p33"/>
          <p:cNvPicPr preferRelativeResize="0"/>
          <p:nvPr/>
        </p:nvPicPr>
        <p:blipFill rotWithShape="1">
          <a:blip r:embed="rId3">
            <a:alphaModFix/>
          </a:blip>
          <a:srcRect/>
          <a:stretch/>
        </p:blipFill>
        <p:spPr>
          <a:xfrm>
            <a:off x="2883850" y="2500198"/>
            <a:ext cx="6046421" cy="4281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78600" y="232647"/>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Opción Cargar una estructura</a:t>
            </a:r>
            <a:endParaRPr sz="3200">
              <a:solidFill>
                <a:srgbClr val="586F7C"/>
              </a:solidFill>
              <a:latin typeface="Open Sans"/>
              <a:ea typeface="Open Sans"/>
              <a:cs typeface="Open Sans"/>
              <a:sym typeface="Open Sans"/>
            </a:endParaRPr>
          </a:p>
        </p:txBody>
      </p:sp>
      <p:sp>
        <p:nvSpPr>
          <p:cNvPr id="300" name="Google Shape;300;p34"/>
          <p:cNvSpPr txBox="1">
            <a:spLocks noGrp="1"/>
          </p:cNvSpPr>
          <p:nvPr>
            <p:ph type="body" idx="1"/>
          </p:nvPr>
        </p:nvSpPr>
        <p:spPr>
          <a:xfrm>
            <a:off x="78600" y="1781174"/>
            <a:ext cx="12034800" cy="2973600"/>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1800"/>
              <a:buChar char="●"/>
            </a:pPr>
            <a:r>
              <a:rPr lang="en-US" sz="1800">
                <a:solidFill>
                  <a:srgbClr val="3F3F3F"/>
                </a:solidFill>
                <a:highlight>
                  <a:schemeClr val="lt1"/>
                </a:highlight>
                <a:latin typeface="Open Sans"/>
                <a:ea typeface="Open Sans"/>
                <a:cs typeface="Open Sans"/>
                <a:sym typeface="Open Sans"/>
              </a:rPr>
              <a:t>La opción </a:t>
            </a:r>
            <a:r>
              <a:rPr lang="en-US" sz="1800" b="1">
                <a:solidFill>
                  <a:srgbClr val="3F3F3F"/>
                </a:solidFill>
                <a:highlight>
                  <a:schemeClr val="lt1"/>
                </a:highlight>
                <a:latin typeface="Open Sans"/>
                <a:ea typeface="Open Sans"/>
                <a:cs typeface="Open Sans"/>
                <a:sym typeface="Open Sans"/>
              </a:rPr>
              <a:t>Cargar estructura </a:t>
            </a:r>
            <a:r>
              <a:rPr lang="en-US" sz="1800">
                <a:solidFill>
                  <a:srgbClr val="3F3F3F"/>
                </a:solidFill>
                <a:highlight>
                  <a:schemeClr val="lt1"/>
                </a:highlight>
                <a:latin typeface="Open Sans"/>
                <a:ea typeface="Open Sans"/>
                <a:cs typeface="Open Sans"/>
                <a:sym typeface="Open Sans"/>
              </a:rPr>
              <a:t>permite a los usuarios cargar un archivo de descripción química en un formato compatible; por ejemplo: MOL, SMILES, así como una representación de mapa de bits del compuesto químico, como formato png, gif, tiff o jpeg.</a:t>
            </a:r>
            <a:endParaRPr sz="1800">
              <a:solidFill>
                <a:srgbClr val="3F3F3F"/>
              </a:solidFill>
              <a:highlight>
                <a:schemeClr val="lt1"/>
              </a:highlight>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1800"/>
              <a:buChar char="●"/>
            </a:pPr>
            <a:r>
              <a:rPr lang="en-US" sz="1800">
                <a:solidFill>
                  <a:srgbClr val="3F3F3F"/>
                </a:solidFill>
                <a:highlight>
                  <a:schemeClr val="lt1"/>
                </a:highlight>
                <a:latin typeface="Open Sans"/>
                <a:ea typeface="Open Sans"/>
                <a:cs typeface="Open Sans"/>
                <a:sym typeface="Open Sans"/>
              </a:rPr>
              <a:t>El botón </a:t>
            </a:r>
            <a:r>
              <a:rPr lang="en-US" sz="1800" b="1">
                <a:solidFill>
                  <a:srgbClr val="3F3F3F"/>
                </a:solidFill>
                <a:highlight>
                  <a:schemeClr val="lt1"/>
                </a:highlight>
                <a:latin typeface="Open Sans"/>
                <a:ea typeface="Open Sans"/>
                <a:cs typeface="Open Sans"/>
                <a:sym typeface="Open Sans"/>
              </a:rPr>
              <a:t>Buscar el núcleo base [“scaffold”]</a:t>
            </a:r>
            <a:r>
              <a:rPr lang="en-US" sz="1800">
                <a:solidFill>
                  <a:srgbClr val="3F3F3F"/>
                </a:solidFill>
                <a:highlight>
                  <a:schemeClr val="lt1"/>
                </a:highlight>
                <a:latin typeface="Open Sans"/>
                <a:ea typeface="Open Sans"/>
                <a:cs typeface="Open Sans"/>
                <a:sym typeface="Open Sans"/>
              </a:rPr>
              <a:t> amplía la búsqueda ya que el compuesto se buscará de manera más general, teniendo en cuenta solo la primera parte de la InchIKey.</a:t>
            </a:r>
            <a:endParaRPr sz="1800">
              <a:solidFill>
                <a:srgbClr val="3F3F3F"/>
              </a:solidFill>
              <a:highlight>
                <a:schemeClr val="lt1"/>
              </a:highlight>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1800"/>
              <a:buChar char="●"/>
            </a:pPr>
            <a:r>
              <a:rPr lang="en-US" sz="1800">
                <a:solidFill>
                  <a:srgbClr val="3F3F3F"/>
                </a:solidFill>
                <a:highlight>
                  <a:schemeClr val="lt1"/>
                </a:highlight>
                <a:latin typeface="Open Sans"/>
                <a:ea typeface="Open Sans"/>
                <a:cs typeface="Open Sans"/>
                <a:sym typeface="Open Sans"/>
              </a:rPr>
              <a:t>El núcleo base es el esqueleto básico de una molécula al que se adjuntan otros grupos y fracciones en la pestaña del editor de estructura.</a:t>
            </a:r>
            <a:endParaRPr sz="1800">
              <a:solidFill>
                <a:srgbClr val="3F3F3F"/>
              </a:solidFill>
              <a:highlight>
                <a:schemeClr val="lt1"/>
              </a:highlight>
              <a:latin typeface="Open Sans"/>
              <a:ea typeface="Open Sans"/>
              <a:cs typeface="Open Sans"/>
              <a:sym typeface="Open Sans"/>
            </a:endParaRPr>
          </a:p>
          <a:p>
            <a:pPr marL="412750" lvl="0" indent="-171450" algn="just" rtl="0">
              <a:lnSpc>
                <a:spcPct val="100000"/>
              </a:lnSpc>
              <a:spcBef>
                <a:spcPts val="1000"/>
              </a:spcBef>
              <a:spcAft>
                <a:spcPts val="0"/>
              </a:spcAft>
              <a:buClr>
                <a:schemeClr val="dk1"/>
              </a:buClr>
              <a:buSzPts val="1800"/>
              <a:buNone/>
            </a:pPr>
            <a:endParaRPr sz="1800">
              <a:solidFill>
                <a:srgbClr val="3F3F3F"/>
              </a:solidFill>
              <a:highlight>
                <a:schemeClr val="lt1"/>
              </a:highlight>
              <a:latin typeface="Open Sans"/>
              <a:ea typeface="Open Sans"/>
              <a:cs typeface="Open Sans"/>
              <a:sym typeface="Open Sans"/>
            </a:endParaRPr>
          </a:p>
        </p:txBody>
      </p:sp>
      <p:pic>
        <p:nvPicPr>
          <p:cNvPr id="301" name="Google Shape;301;p34"/>
          <p:cNvPicPr preferRelativeResize="0"/>
          <p:nvPr/>
        </p:nvPicPr>
        <p:blipFill rotWithShape="1">
          <a:blip r:embed="rId3">
            <a:alphaModFix/>
          </a:blip>
          <a:srcRect/>
          <a:stretch/>
        </p:blipFill>
        <p:spPr>
          <a:xfrm>
            <a:off x="1169300" y="4133954"/>
            <a:ext cx="9876236" cy="2724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Búsqueda por Subestructura</a:t>
            </a:r>
            <a:endParaRPr sz="3200">
              <a:solidFill>
                <a:srgbClr val="586F7C"/>
              </a:solidFill>
              <a:latin typeface="Open Sans"/>
              <a:ea typeface="Open Sans"/>
              <a:cs typeface="Open Sans"/>
              <a:sym typeface="Open Sans"/>
            </a:endParaRPr>
          </a:p>
        </p:txBody>
      </p:sp>
      <p:sp>
        <p:nvSpPr>
          <p:cNvPr id="308" name="Google Shape;308;p35"/>
          <p:cNvSpPr txBox="1">
            <a:spLocks noGrp="1"/>
          </p:cNvSpPr>
          <p:nvPr>
            <p:ph type="body" idx="1"/>
          </p:nvPr>
        </p:nvSpPr>
        <p:spPr>
          <a:xfrm>
            <a:off x="0" y="1676028"/>
            <a:ext cx="10523095" cy="4736470"/>
          </a:xfrm>
          <a:prstGeom prst="rect">
            <a:avLst/>
          </a:prstGeom>
          <a:noFill/>
          <a:ln>
            <a:noFill/>
          </a:ln>
        </p:spPr>
        <p:txBody>
          <a:bodyPr spcFirstLastPara="1" wrap="square" lIns="91425" tIns="45700" rIns="91425" bIns="45700" anchor="t" anchorCtr="0">
            <a:noAutofit/>
          </a:bodyPr>
          <a:lstStyle/>
          <a:p>
            <a:pPr marL="469900" lvl="0" indent="-342900" algn="just" rtl="0">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Esta función permite a los usuarios buscar subestructuras dentro de compuestos químicos.</a:t>
            </a:r>
            <a:endParaRPr>
              <a:solidFill>
                <a:srgbClr val="3F3F3F"/>
              </a:solidFill>
              <a:latin typeface="Open Sans"/>
              <a:ea typeface="Open Sans"/>
              <a:cs typeface="Open Sans"/>
              <a:sym typeface="Open Sans"/>
            </a:endParaRPr>
          </a:p>
          <a:p>
            <a:pPr marL="469900" lvl="0" indent="-342900" algn="just" rtl="0">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La "Búsqueda de subestructuras" se puede enviar desde el editor de estructuras.</a:t>
            </a:r>
            <a:endParaRPr>
              <a:solidFill>
                <a:srgbClr val="3F3F3F"/>
              </a:solidFill>
              <a:latin typeface="Open Sans"/>
              <a:ea typeface="Open Sans"/>
              <a:cs typeface="Open Sans"/>
              <a:sym typeface="Open Sans"/>
            </a:endParaRPr>
          </a:p>
          <a:p>
            <a:pPr marL="469900" lvl="0" indent="-342900" algn="just" rtl="0">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Consulte la </a:t>
            </a:r>
            <a:r>
              <a:rPr lang="en-US" b="1">
                <a:solidFill>
                  <a:srgbClr val="3F3F3F"/>
                </a:solidFill>
                <a:latin typeface="Open Sans"/>
                <a:ea typeface="Open Sans"/>
                <a:cs typeface="Open Sans"/>
                <a:sym typeface="Open Sans"/>
              </a:rPr>
              <a:t>Guía del usuario de Patentscope</a:t>
            </a:r>
            <a:r>
              <a:rPr lang="en-US">
                <a:solidFill>
                  <a:srgbClr val="3F3F3F"/>
                </a:solidFill>
                <a:latin typeface="Open Sans"/>
                <a:ea typeface="Open Sans"/>
                <a:cs typeface="Open Sans"/>
                <a:sym typeface="Open Sans"/>
              </a:rPr>
              <a:t> para obtener más información sobre la </a:t>
            </a:r>
            <a:r>
              <a:rPr lang="en-US" b="1">
                <a:solidFill>
                  <a:srgbClr val="3F3F3F"/>
                </a:solidFill>
                <a:latin typeface="Open Sans"/>
                <a:ea typeface="Open Sans"/>
                <a:cs typeface="Open Sans"/>
                <a:sym typeface="Open Sans"/>
              </a:rPr>
              <a:t>búsqueda por Subestructura</a:t>
            </a:r>
            <a:r>
              <a:rPr lang="en-US">
                <a:solidFill>
                  <a:srgbClr val="3F3F3F"/>
                </a:solidFill>
                <a:latin typeface="Open Sans"/>
                <a:ea typeface="Open Sans"/>
                <a:cs typeface="Open Sans"/>
                <a:sym typeface="Open Sans"/>
              </a:rPr>
              <a:t>.</a:t>
            </a:r>
            <a:endParaRPr>
              <a:solidFill>
                <a:srgbClr val="3F3F3F"/>
              </a:solidFill>
              <a:latin typeface="Open Sans"/>
              <a:ea typeface="Open Sans"/>
              <a:cs typeface="Open Sans"/>
              <a:sym typeface="Open Sans"/>
            </a:endParaRPr>
          </a:p>
          <a:p>
            <a:pPr marL="457200" lvl="0" indent="0" algn="just" rtl="0">
              <a:lnSpc>
                <a:spcPct val="150000"/>
              </a:lnSpc>
              <a:spcBef>
                <a:spcPts val="1000"/>
              </a:spcBef>
              <a:spcAft>
                <a:spcPts val="0"/>
              </a:spcAft>
              <a:buSzPts val="2400"/>
              <a:buNone/>
            </a:pPr>
            <a:endParaRPr>
              <a:solidFill>
                <a:srgbClr val="3F3F3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Objetivos de aprendizaje</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Conocer los recursos adicionales existentes relacionados con el desarrollo e innovación.</a:t>
            </a:r>
            <a:endParaRPr>
              <a:solidFill>
                <a:srgbClr val="3F3F3F"/>
              </a:solidFill>
              <a:latin typeface="Open Sans"/>
              <a:ea typeface="Open Sans"/>
              <a:cs typeface="Open Sans"/>
              <a:sym typeface="Open Sans"/>
            </a:endParaRPr>
          </a:p>
          <a:p>
            <a:pPr marL="355600" lvl="0" indent="-355600" algn="l" rtl="0">
              <a:lnSpc>
                <a:spcPct val="150000"/>
              </a:lnSpc>
              <a:spcBef>
                <a:spcPts val="0"/>
              </a:spcBef>
              <a:spcAft>
                <a:spcPts val="0"/>
              </a:spcAft>
              <a:buClr>
                <a:srgbClr val="3F3F3F"/>
              </a:buClr>
              <a:buSzPts val="2400"/>
              <a:buFont typeface="Open Sans"/>
              <a:buChar char="●"/>
            </a:pPr>
            <a:r>
              <a:rPr lang="en-US">
                <a:solidFill>
                  <a:srgbClr val="3F3F3F"/>
                </a:solidFill>
                <a:latin typeface="Open Sans"/>
                <a:ea typeface="Open Sans"/>
                <a:cs typeface="Open Sans"/>
                <a:sym typeface="Open Sans"/>
              </a:rPr>
              <a:t>Aprender sobre el funcionamiento de las colecciones adicionales.</a:t>
            </a: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Navegación en PATENTSCOPE</a:t>
            </a:r>
            <a:endParaRPr sz="3200">
              <a:solidFill>
                <a:srgbClr val="586F7C"/>
              </a:solidFill>
              <a:latin typeface="Open Sans"/>
              <a:ea typeface="Open Sans"/>
              <a:cs typeface="Open Sans"/>
              <a:sym typeface="Open Sans"/>
            </a:endParaRPr>
          </a:p>
        </p:txBody>
      </p:sp>
      <p:sp>
        <p:nvSpPr>
          <p:cNvPr id="315" name="Google Shape;315;p36"/>
          <p:cNvSpPr txBox="1">
            <a:spLocks noGrp="1"/>
          </p:cNvSpPr>
          <p:nvPr>
            <p:ph type="body" idx="1"/>
          </p:nvPr>
        </p:nvSpPr>
        <p:spPr>
          <a:xfrm>
            <a:off x="284814" y="1915870"/>
            <a:ext cx="11497456" cy="4454949"/>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1000"/>
              </a:spcBef>
              <a:spcAft>
                <a:spcPts val="0"/>
              </a:spcAft>
              <a:buSzPts val="2400"/>
              <a:buNone/>
            </a:pPr>
            <a:r>
              <a:rPr lang="en-US">
                <a:solidFill>
                  <a:schemeClr val="dk1"/>
                </a:solidFill>
                <a:latin typeface="Open Sans"/>
                <a:ea typeface="Open Sans"/>
                <a:cs typeface="Open Sans"/>
                <a:sym typeface="Open Sans"/>
              </a:rPr>
              <a:t>El menú de navegación está disponible en la </a:t>
            </a:r>
            <a:r>
              <a:rPr lang="en-US" b="1">
                <a:solidFill>
                  <a:schemeClr val="dk1"/>
                </a:solidFill>
                <a:latin typeface="Open Sans"/>
                <a:ea typeface="Open Sans"/>
                <a:cs typeface="Open Sans"/>
                <a:sym typeface="Open Sans"/>
              </a:rPr>
              <a:t>interfaz de búsqueda de PATENTSCOPE</a:t>
            </a:r>
            <a:r>
              <a:rPr lang="en-US">
                <a:solidFill>
                  <a:schemeClr val="dk1"/>
                </a:solidFill>
                <a:latin typeface="Open Sans"/>
                <a:ea typeface="Open Sans"/>
                <a:cs typeface="Open Sans"/>
                <a:sym typeface="Open Sans"/>
              </a:rPr>
              <a:t> y permite explorar:</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Búsqueda por semana (PCT)</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Archivo de la Gaceta</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Lista de secuencias </a:t>
            </a:r>
            <a:endParaRPr>
              <a:solidFill>
                <a:schemeClr val="dk1"/>
              </a:solidFill>
              <a:latin typeface="Open Sans"/>
              <a:ea typeface="Open Sans"/>
              <a:cs typeface="Open Sans"/>
              <a:sym typeface="Open Sans"/>
            </a:endParaRPr>
          </a:p>
          <a:p>
            <a:pPr marL="914400" lvl="1" indent="-355600" algn="just" rtl="0">
              <a:lnSpc>
                <a:spcPct val="100000"/>
              </a:lnSpc>
              <a:spcBef>
                <a:spcPts val="0"/>
              </a:spcBef>
              <a:spcAft>
                <a:spcPts val="0"/>
              </a:spcAft>
              <a:buClr>
                <a:schemeClr val="dk1"/>
              </a:buClr>
              <a:buSzPts val="2000"/>
              <a:buChar char="○"/>
            </a:pPr>
            <a:r>
              <a:rPr lang="en-US">
                <a:solidFill>
                  <a:schemeClr val="dk1"/>
                </a:solidFill>
                <a:latin typeface="Open Sans"/>
                <a:ea typeface="Open Sans"/>
                <a:cs typeface="Open Sans"/>
                <a:sym typeface="Open Sans"/>
              </a:rPr>
              <a:t>Entradas en la fase nacional - Descarga completa</a:t>
            </a:r>
            <a:endParaRPr>
              <a:solidFill>
                <a:schemeClr val="dk1"/>
              </a:solidFill>
              <a:latin typeface="Open Sans"/>
              <a:ea typeface="Open Sans"/>
              <a:cs typeface="Open Sans"/>
              <a:sym typeface="Open Sans"/>
            </a:endParaRPr>
          </a:p>
          <a:p>
            <a:pPr marL="914400" lvl="1" indent="-355600" algn="just" rtl="0">
              <a:lnSpc>
                <a:spcPct val="100000"/>
              </a:lnSpc>
              <a:spcBef>
                <a:spcPts val="0"/>
              </a:spcBef>
              <a:spcAft>
                <a:spcPts val="0"/>
              </a:spcAft>
              <a:buClr>
                <a:schemeClr val="dk1"/>
              </a:buClr>
              <a:buSzPts val="2000"/>
              <a:buChar char="○"/>
            </a:pPr>
            <a:r>
              <a:rPr lang="en-US">
                <a:solidFill>
                  <a:schemeClr val="dk1"/>
                </a:solidFill>
                <a:latin typeface="Open Sans"/>
                <a:ea typeface="Open Sans"/>
                <a:cs typeface="Open Sans"/>
                <a:sym typeface="Open Sans"/>
              </a:rPr>
              <a:t>Entradas en la fase Nacional - Descarga incremental (últimos 7 días) </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Fichero de referencia</a:t>
            </a:r>
            <a:endParaRPr>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914400" lvl="1" indent="-355600" algn="just" rtl="0">
              <a:lnSpc>
                <a:spcPct val="100000"/>
              </a:lnSpc>
              <a:spcBef>
                <a:spcPts val="0"/>
              </a:spcBef>
              <a:spcAft>
                <a:spcPts val="0"/>
              </a:spcAft>
              <a:buClr>
                <a:schemeClr val="dk1"/>
              </a:buClr>
              <a:buSzPts val="2000"/>
              <a:buFont typeface="Open Sans"/>
              <a:buChar char="○"/>
            </a:pPr>
            <a:r>
              <a:rPr lang="en-US">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Fichero de referencia Descargar la Norma ST. 37</a:t>
            </a:r>
            <a:endParaRPr>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914400" lvl="1" indent="-355600" algn="just" rtl="0">
              <a:lnSpc>
                <a:spcPct val="100000"/>
              </a:lnSpc>
              <a:spcBef>
                <a:spcPts val="0"/>
              </a:spcBef>
              <a:spcAft>
                <a:spcPts val="0"/>
              </a:spcAft>
              <a:buClr>
                <a:schemeClr val="dk1"/>
              </a:buClr>
              <a:buSzPts val="2000"/>
              <a:buFont typeface="Open Sans"/>
              <a:buChar char="○"/>
            </a:pPr>
            <a:r>
              <a:rPr lang="en-US">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Fichero de referencia Descargar el año en curso </a:t>
            </a:r>
            <a:endParaRPr>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914400" lvl="1" indent="-355600" algn="just" rtl="0">
              <a:lnSpc>
                <a:spcPct val="100000"/>
              </a:lnSpc>
              <a:spcBef>
                <a:spcPts val="0"/>
              </a:spcBef>
              <a:spcAft>
                <a:spcPts val="0"/>
              </a:spcAft>
              <a:buClr>
                <a:schemeClr val="dk1"/>
              </a:buClr>
              <a:buSzPts val="2000"/>
              <a:buFont typeface="Open Sans"/>
              <a:buChar char="○"/>
            </a:pPr>
            <a:r>
              <a:rPr lang="en-US">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Fichero de referencia Descargar todo </a:t>
            </a:r>
            <a:endParaRPr>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1111"/>
              <a:buNone/>
            </a:pPr>
            <a:r>
              <a:rPr lang="en-US" sz="2880">
                <a:solidFill>
                  <a:srgbClr val="586F7C"/>
                </a:solidFill>
                <a:latin typeface="Open Sans"/>
                <a:ea typeface="Open Sans"/>
                <a:cs typeface="Open Sans"/>
                <a:sym typeface="Open Sans"/>
              </a:rPr>
              <a:t>Cómo utilizar la interfaz de búsqueda de navegación </a:t>
            </a:r>
            <a:br>
              <a:rPr lang="en-US" sz="2880">
                <a:solidFill>
                  <a:srgbClr val="586F7C"/>
                </a:solidFill>
                <a:latin typeface="Open Sans"/>
                <a:ea typeface="Open Sans"/>
                <a:cs typeface="Open Sans"/>
                <a:sym typeface="Open Sans"/>
              </a:rPr>
            </a:br>
            <a:endParaRPr sz="2880">
              <a:solidFill>
                <a:srgbClr val="586F7C"/>
              </a:solidFill>
              <a:latin typeface="Open Sans"/>
              <a:ea typeface="Open Sans"/>
              <a:cs typeface="Open Sans"/>
              <a:sym typeface="Open Sans"/>
            </a:endParaRPr>
          </a:p>
        </p:txBody>
      </p:sp>
      <p:sp>
        <p:nvSpPr>
          <p:cNvPr id="322" name="Google Shape;322;p37"/>
          <p:cNvSpPr txBox="1">
            <a:spLocks noGrp="1"/>
          </p:cNvSpPr>
          <p:nvPr>
            <p:ph type="body" idx="1"/>
          </p:nvPr>
        </p:nvSpPr>
        <p:spPr>
          <a:xfrm>
            <a:off x="-1" y="1676028"/>
            <a:ext cx="11617377" cy="1247054"/>
          </a:xfrm>
          <a:prstGeom prst="rect">
            <a:avLst/>
          </a:prstGeom>
          <a:noFill/>
          <a:ln>
            <a:noFill/>
          </a:ln>
        </p:spPr>
        <p:txBody>
          <a:bodyPr spcFirstLastPara="1" wrap="square" lIns="91425" tIns="45700" rIns="91425" bIns="45700" anchor="t" anchorCtr="0">
            <a:noAutofit/>
          </a:bodyPr>
          <a:lstStyle/>
          <a:p>
            <a:pPr marL="469900" lvl="0" indent="-323850" algn="just" rtl="0">
              <a:lnSpc>
                <a:spcPct val="100000"/>
              </a:lnSpc>
              <a:spcBef>
                <a:spcPts val="1000"/>
              </a:spcBef>
              <a:spcAft>
                <a:spcPts val="0"/>
              </a:spcAft>
              <a:buClr>
                <a:schemeClr val="dk1"/>
              </a:buClr>
              <a:buSzPts val="1900"/>
              <a:buChar char="●"/>
            </a:pPr>
            <a:r>
              <a:rPr lang="en-US" sz="1900">
                <a:solidFill>
                  <a:srgbClr val="3F3F3F"/>
                </a:solidFill>
                <a:latin typeface="Open Sans"/>
                <a:ea typeface="Open Sans"/>
                <a:cs typeface="Open Sans"/>
                <a:sym typeface="Open Sans"/>
              </a:rPr>
              <a:t>Al seleccionar uno de los campos de búsqueda disponibles del menú desplegable, se abrirá una página nueva sobre el campo seleccionado y allí se podrá buscar contenido.</a:t>
            </a:r>
            <a:endParaRPr sz="1900">
              <a:solidFill>
                <a:srgbClr val="3F3F3F"/>
              </a:solidFill>
              <a:latin typeface="Open Sans"/>
              <a:ea typeface="Open Sans"/>
              <a:cs typeface="Open Sans"/>
              <a:sym typeface="Open Sans"/>
            </a:endParaRPr>
          </a:p>
        </p:txBody>
      </p:sp>
      <p:sp>
        <p:nvSpPr>
          <p:cNvPr id="323" name="Google Shape;323;p37"/>
          <p:cNvSpPr/>
          <p:nvPr/>
        </p:nvSpPr>
        <p:spPr>
          <a:xfrm>
            <a:off x="4123896" y="2773642"/>
            <a:ext cx="3369600" cy="33528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24" name="Google Shape;324;p37"/>
          <p:cNvPicPr preferRelativeResize="0"/>
          <p:nvPr/>
        </p:nvPicPr>
        <p:blipFill rotWithShape="1">
          <a:blip r:embed="rId3">
            <a:alphaModFix/>
          </a:blip>
          <a:srcRect/>
          <a:stretch/>
        </p:blipFill>
        <p:spPr>
          <a:xfrm>
            <a:off x="1400225" y="2523146"/>
            <a:ext cx="8803019" cy="4334850"/>
          </a:xfrm>
          <a:prstGeom prst="rect">
            <a:avLst/>
          </a:prstGeom>
          <a:noFill/>
          <a:ln w="25400" cap="flat" cmpd="sng">
            <a:solidFill>
              <a:schemeClr val="lt1"/>
            </a:solidFill>
            <a:prstDash val="solid"/>
            <a:round/>
            <a:headEnd type="none" w="sm" len="sm"/>
            <a:tailEnd type="none" w="sm" len="sm"/>
          </a:ln>
        </p:spPr>
      </p:pic>
      <p:sp>
        <p:nvSpPr>
          <p:cNvPr id="325" name="Google Shape;325;p37"/>
          <p:cNvSpPr/>
          <p:nvPr/>
        </p:nvSpPr>
        <p:spPr>
          <a:xfrm>
            <a:off x="4123900" y="2697450"/>
            <a:ext cx="4079400" cy="3507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Síntesis</a:t>
            </a:r>
            <a:endParaRPr>
              <a:solidFill>
                <a:srgbClr val="586F7C"/>
              </a:solidFill>
              <a:latin typeface="Open Sans"/>
              <a:ea typeface="Open Sans"/>
              <a:cs typeface="Open Sans"/>
              <a:sym typeface="Open Sans"/>
            </a:endParaRPr>
          </a:p>
        </p:txBody>
      </p:sp>
      <p:sp>
        <p:nvSpPr>
          <p:cNvPr id="332" name="Google Shape;332;p42"/>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355600" lvl="0" indent="-355600" algn="l" rtl="0">
              <a:lnSpc>
                <a:spcPct val="150000"/>
              </a:lnSpc>
              <a:spcBef>
                <a:spcPts val="0"/>
              </a:spcBef>
              <a:spcAft>
                <a:spcPts val="0"/>
              </a:spcAft>
              <a:buClr>
                <a:schemeClr val="dk2"/>
              </a:buClr>
              <a:buSzPts val="2700"/>
              <a:buChar char="●"/>
            </a:pPr>
            <a:r>
              <a:rPr lang="en-US" sz="2700">
                <a:solidFill>
                  <a:srgbClr val="3F3F3F"/>
                </a:solidFill>
                <a:latin typeface="Open Sans"/>
                <a:ea typeface="Open Sans"/>
                <a:cs typeface="Open Sans"/>
                <a:sym typeface="Open Sans"/>
              </a:rPr>
              <a:t>Esta lección presenta a los usuarios PATENTSCOPE, un sistema gratuito de búsqueda de patentes administrado por la OMPI.</a:t>
            </a:r>
            <a:endParaRPr sz="2700">
              <a:solidFill>
                <a:srgbClr val="3F3F3F"/>
              </a:solidFill>
              <a:latin typeface="Open Sans"/>
              <a:ea typeface="Open Sans"/>
              <a:cs typeface="Open Sans"/>
              <a:sym typeface="Open Sans"/>
            </a:endParaRPr>
          </a:p>
          <a:p>
            <a:pPr marL="355600" lvl="0" indent="-355600" algn="l" rtl="0">
              <a:lnSpc>
                <a:spcPct val="150000"/>
              </a:lnSpc>
              <a:spcBef>
                <a:spcPts val="0"/>
              </a:spcBef>
              <a:spcAft>
                <a:spcPts val="0"/>
              </a:spcAft>
              <a:buClr>
                <a:schemeClr val="dk2"/>
              </a:buClr>
              <a:buSzPts val="2700"/>
              <a:buChar char="●"/>
            </a:pPr>
            <a:r>
              <a:rPr lang="en-US" sz="2700">
                <a:solidFill>
                  <a:srgbClr val="3F3F3F"/>
                </a:solidFill>
                <a:latin typeface="Open Sans"/>
                <a:ea typeface="Open Sans"/>
                <a:cs typeface="Open Sans"/>
                <a:sym typeface="Open Sans"/>
              </a:rPr>
              <a:t>La lección explora formas de acceder, buscar y explorar la base de datos.</a:t>
            </a:r>
            <a:endParaRPr sz="2700">
              <a:solidFill>
                <a:srgbClr val="3F3F3F"/>
              </a:solidFill>
              <a:latin typeface="Open Sans"/>
              <a:ea typeface="Open Sans"/>
              <a:cs typeface="Open Sans"/>
              <a:sym typeface="Open Sans"/>
            </a:endParaRPr>
          </a:p>
          <a:p>
            <a:pPr marL="355600" lvl="0" indent="-355600" algn="l" rtl="0">
              <a:lnSpc>
                <a:spcPct val="150000"/>
              </a:lnSpc>
              <a:spcBef>
                <a:spcPts val="0"/>
              </a:spcBef>
              <a:spcAft>
                <a:spcPts val="0"/>
              </a:spcAft>
              <a:buClr>
                <a:schemeClr val="dk2"/>
              </a:buClr>
              <a:buSzPts val="2700"/>
              <a:buChar char="●"/>
            </a:pPr>
            <a:r>
              <a:rPr lang="en-US" sz="2700">
                <a:solidFill>
                  <a:srgbClr val="3F3F3F"/>
                </a:solidFill>
                <a:latin typeface="Open Sans"/>
                <a:ea typeface="Open Sans"/>
                <a:cs typeface="Open Sans"/>
                <a:sym typeface="Open Sans"/>
              </a:rPr>
              <a:t>Para encontrar más información sobre cómo usar la base de datos consultar la </a:t>
            </a:r>
            <a:r>
              <a:rPr lang="en-US" sz="2700" u="sng">
                <a:solidFill>
                  <a:schemeClr val="hlink"/>
                </a:solidFill>
                <a:latin typeface="Open Sans"/>
                <a:ea typeface="Open Sans"/>
                <a:cs typeface="Open Sans"/>
                <a:sym typeface="Open Sans"/>
                <a:hlinkClick r:id="rId3"/>
              </a:rPr>
              <a:t>Guía del usuario de PATENTSCOPE</a:t>
            </a:r>
            <a:r>
              <a:rPr lang="en-US" sz="2700">
                <a:solidFill>
                  <a:srgbClr val="3F3F3F"/>
                </a:solidFill>
                <a:latin typeface="Open Sans"/>
                <a:ea typeface="Open Sans"/>
                <a:cs typeface="Open Sans"/>
                <a:sym typeface="Open Sans"/>
              </a:rPr>
              <a:t> y los tutoriales asociados.</a:t>
            </a:r>
            <a:endParaRPr sz="2700">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SzPts val="2400"/>
              <a:buNone/>
            </a:pPr>
            <a:endParaRPr sz="2700">
              <a:solidFill>
                <a:srgbClr val="3F3F3F"/>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c10c3fd152_0_5"/>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338" name="Google Shape;338;g1c10c3fd152_0_5"/>
          <p:cNvSpPr txBox="1">
            <a:spLocks noGrp="1"/>
          </p:cNvSpPr>
          <p:nvPr>
            <p:ph type="body" idx="1"/>
          </p:nvPr>
        </p:nvSpPr>
        <p:spPr>
          <a:xfrm>
            <a:off x="541770" y="2094525"/>
            <a:ext cx="11016900" cy="35994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Visitarnos en https://www.research4life.org/es/</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Comunicarse con nosotros por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Descubrir otros materiales didácticos [</a:t>
            </a:r>
            <a:r>
              <a:rPr lang="en-US" sz="2000" u="sng">
                <a:solidFill>
                  <a:srgbClr val="0097A7"/>
                </a:solidFill>
                <a:latin typeface="Open Sans"/>
                <a:ea typeface="Open Sans"/>
                <a:cs typeface="Open Sans"/>
                <a:sym typeface="Open Sans"/>
              </a:rPr>
              <a:t>https://www.research4life.org/es/training/</a:t>
            </a:r>
            <a:r>
              <a:rPr lang="en-US" sz="2000">
                <a:solidFill>
                  <a:srgbClr val="586F7C"/>
                </a:solidFill>
                <a:latin typeface="Open Sans"/>
                <a:ea typeface="Open Sans"/>
                <a:cs typeface="Open Sans"/>
                <a:sym typeface="Open Sans"/>
              </a:rPr>
              <a:t>]</a:t>
            </a:r>
            <a:endParaRPr sz="2000"/>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Suscribirse al boletín de Research4Life [</a:t>
            </a:r>
            <a:r>
              <a:rPr lang="en-US" sz="2000" u="sng">
                <a:solidFill>
                  <a:srgbClr val="0097A7"/>
                </a:solidFill>
                <a:latin typeface="Open Sans"/>
                <a:ea typeface="Open Sans"/>
                <a:cs typeface="Open Sans"/>
                <a:sym typeface="Open Sans"/>
              </a:rPr>
              <a:t>https://www.research4life.org/es/newsletter/</a:t>
            </a:r>
            <a:r>
              <a:rPr lang="en-US" sz="2000">
                <a:solidFill>
                  <a:srgbClr val="586F7C"/>
                </a:solidFill>
                <a:latin typeface="Open Sans"/>
                <a:ea typeface="Open Sans"/>
                <a:cs typeface="Open Sans"/>
                <a:sym typeface="Open Sans"/>
              </a:rPr>
              <a:t>]</a:t>
            </a:r>
            <a:endParaRPr sz="2000"/>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Ver los videos de Research4Life [</a:t>
            </a:r>
            <a:r>
              <a:rPr lang="en-US" sz="2000" u="sng">
                <a:solidFill>
                  <a:srgbClr val="0097A7"/>
                </a:solidFill>
                <a:latin typeface="Open Sans"/>
                <a:ea typeface="Open Sans"/>
                <a:cs typeface="Open Sans"/>
                <a:sym typeface="Open Sans"/>
              </a:rPr>
              <a:t>https://bit.ly/2w3CU5C</a:t>
            </a:r>
            <a:r>
              <a:rPr lang="en-US" sz="2000">
                <a:solidFill>
                  <a:srgbClr val="586F7C"/>
                </a:solidFill>
                <a:latin typeface="Open Sans"/>
                <a:ea typeface="Open Sans"/>
                <a:cs typeface="Open Sans"/>
                <a:sym typeface="Open Sans"/>
              </a:rPr>
              <a:t>]</a:t>
            </a:r>
            <a:endParaRPr sz="2000"/>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Seguirnos en Twitter @r4lpartnership y Facebook @R4Lpartnership</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g1c10c3fd152_0_10"/>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44" name="Google Shape;344;g1c10c3fd152_0_10"/>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45" name="Google Shape;345;g1c10c3fd152_0_10"/>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46" name="Google Shape;346;g1c10c3fd152_0_10"/>
          <p:cNvPicPr preferRelativeResize="0"/>
          <p:nvPr/>
        </p:nvPicPr>
        <p:blipFill rotWithShape="1">
          <a:blip r:embed="rId6">
            <a:alphaModFix/>
          </a:blip>
          <a:srcRect/>
          <a:stretch/>
        </p:blipFill>
        <p:spPr>
          <a:xfrm>
            <a:off x="8080643" y="6191271"/>
            <a:ext cx="1468375" cy="567895"/>
          </a:xfrm>
          <a:prstGeom prst="rect">
            <a:avLst/>
          </a:prstGeom>
          <a:noFill/>
          <a:ln>
            <a:noFill/>
          </a:ln>
        </p:spPr>
      </p:pic>
      <p:pic>
        <p:nvPicPr>
          <p:cNvPr id="347" name="Google Shape;347;g1c10c3fd152_0_10"/>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48" name="Google Shape;348;g1c10c3fd152_0_10"/>
          <p:cNvSpPr/>
          <p:nvPr/>
        </p:nvSpPr>
        <p:spPr>
          <a:xfrm>
            <a:off x="1163160" y="2456975"/>
            <a:ext cx="9298800" cy="344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Para mayor información sobre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349" name="Google Shape;349;g1c10c3fd152_0_10"/>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SzPts val="1800"/>
            </a:pP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Introducción</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110694" y="1722275"/>
            <a:ext cx="11596624" cy="4963337"/>
          </a:xfrm>
          <a:prstGeom prst="rect">
            <a:avLst/>
          </a:prstGeom>
          <a:noFill/>
          <a:ln>
            <a:noFill/>
          </a:ln>
        </p:spPr>
        <p:txBody>
          <a:bodyPr spcFirstLastPara="1" wrap="square" lIns="91425" tIns="45700" rIns="91425" bIns="45700" anchor="t" anchorCtr="0">
            <a:noAutofit/>
          </a:bodyPr>
          <a:lstStyle/>
          <a:p>
            <a:pPr marL="457200" lvl="0" indent="-438150" algn="just" rtl="0">
              <a:lnSpc>
                <a:spcPct val="100000"/>
              </a:lnSpc>
              <a:spcBef>
                <a:spcPts val="600"/>
              </a:spcBef>
              <a:spcAft>
                <a:spcPts val="0"/>
              </a:spcAft>
              <a:buClr>
                <a:schemeClr val="dk1"/>
              </a:buClr>
              <a:buSzPts val="3300"/>
              <a:buFont typeface="Open Sans"/>
              <a:buChar char="●"/>
            </a:pPr>
            <a:r>
              <a:rPr lang="en-US" sz="2000">
                <a:solidFill>
                  <a:schemeClr val="dk1"/>
                </a:solidFill>
                <a:latin typeface="Open Sans"/>
                <a:ea typeface="Open Sans"/>
                <a:cs typeface="Open Sans"/>
                <a:sym typeface="Open Sans"/>
              </a:rPr>
              <a:t>Esta lección se enfoca en los recursos clave específicos de la disciplina (en este caso Desarrollo e Innovación) de ARDI.</a:t>
            </a:r>
            <a:endParaRPr sz="3300">
              <a:solidFill>
                <a:srgbClr val="3F3F3F"/>
              </a:solidFill>
              <a:latin typeface="Open Sans"/>
              <a:ea typeface="Open Sans"/>
              <a:cs typeface="Open Sans"/>
              <a:sym typeface="Open Sans"/>
            </a:endParaRPr>
          </a:p>
          <a:p>
            <a:pPr marL="457200" lvl="0" indent="-355600" algn="l" rtl="0">
              <a:lnSpc>
                <a:spcPct val="9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La lección revisa la base de datos </a:t>
            </a:r>
            <a:r>
              <a:rPr lang="en-US" sz="2000" b="1">
                <a:solidFill>
                  <a:srgbClr val="3F3F3F"/>
                </a:solidFill>
                <a:latin typeface="Open Sans"/>
                <a:ea typeface="Open Sans"/>
                <a:cs typeface="Open Sans"/>
                <a:sym typeface="Open Sans"/>
              </a:rPr>
              <a:t>PATENTSCOPE</a:t>
            </a:r>
            <a:r>
              <a:rPr lang="en-US" sz="2000">
                <a:solidFill>
                  <a:srgbClr val="3F3F3F"/>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a:p>
            <a:pPr marL="457200" lvl="0" indent="-355600" algn="l" rtl="0">
              <a:lnSpc>
                <a:spcPct val="9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PATENTSCOPE es el sistema mundial de búsqueda de patentes de la OMPI, disponible en:  </a:t>
            </a:r>
            <a:r>
              <a:rPr lang="en-US" sz="2000" u="sng">
                <a:solidFill>
                  <a:schemeClr val="hlink"/>
                </a:solidFill>
                <a:latin typeface="Open Sans"/>
                <a:ea typeface="Open Sans"/>
                <a:cs typeface="Open Sans"/>
                <a:sym typeface="Open Sans"/>
                <a:hlinkClick r:id="rId3"/>
              </a:rPr>
              <a:t>https://www.wipo.int/patentscope/es/index.html</a:t>
            </a:r>
            <a:r>
              <a:rPr lang="en-US" sz="2000">
                <a:solidFill>
                  <a:srgbClr val="3F3F3F"/>
                </a:solidFill>
                <a:latin typeface="Open Sans"/>
                <a:ea typeface="Open Sans"/>
                <a:cs typeface="Open Sans"/>
                <a:sym typeface="Open Sans"/>
              </a:rPr>
              <a:t> </a:t>
            </a:r>
            <a:endParaRPr sz="2000">
              <a:solidFill>
                <a:schemeClr val="accent5"/>
              </a:solidFill>
            </a:endParaRPr>
          </a:p>
          <a:p>
            <a:pPr marL="457200" lvl="0" indent="-355600" algn="just" rtl="0">
              <a:lnSpc>
                <a:spcPct val="100000"/>
              </a:lnSpc>
              <a:spcBef>
                <a:spcPts val="60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Está administrado por la OMPI para hacer de una manera asequible la presentación de una solicitud de patente a un gran número de países.</a:t>
            </a:r>
            <a:endParaRPr sz="2000">
              <a:solidFill>
                <a:srgbClr val="3F3F3F"/>
              </a:solidFill>
              <a:latin typeface="Open Sans"/>
              <a:ea typeface="Open Sans"/>
              <a:cs typeface="Open Sans"/>
              <a:sym typeface="Open Sans"/>
            </a:endParaRPr>
          </a:p>
          <a:p>
            <a:pPr marL="457200" lvl="0" indent="-355600" algn="just" rtl="0">
              <a:lnSpc>
                <a:spcPct val="100000"/>
              </a:lnSpc>
              <a:spcBef>
                <a:spcPts val="60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La base de datos está disponible de </a:t>
            </a:r>
            <a:r>
              <a:rPr lang="en-US" sz="2000" b="1">
                <a:solidFill>
                  <a:srgbClr val="3F3F3F"/>
                </a:solidFill>
                <a:latin typeface="Open Sans"/>
                <a:ea typeface="Open Sans"/>
                <a:cs typeface="Open Sans"/>
                <a:sym typeface="Open Sans"/>
              </a:rPr>
              <a:t>manera gratuita </a:t>
            </a:r>
            <a:r>
              <a:rPr lang="en-US" sz="2000">
                <a:solidFill>
                  <a:srgbClr val="3F3F3F"/>
                </a:solidFill>
                <a:latin typeface="Open Sans"/>
                <a:ea typeface="Open Sans"/>
                <a:cs typeface="Open Sans"/>
                <a:sym typeface="Open Sans"/>
              </a:rPr>
              <a:t>y da </a:t>
            </a:r>
            <a:r>
              <a:rPr lang="en-US" sz="2000" b="1">
                <a:solidFill>
                  <a:srgbClr val="3F3F3F"/>
                </a:solidFill>
                <a:latin typeface="Open Sans"/>
                <a:ea typeface="Open Sans"/>
                <a:cs typeface="Open Sans"/>
                <a:sym typeface="Open Sans"/>
              </a:rPr>
              <a:t>acceso a millones</a:t>
            </a:r>
            <a:r>
              <a:rPr lang="en-US" sz="2000">
                <a:solidFill>
                  <a:srgbClr val="3F3F3F"/>
                </a:solidFill>
                <a:latin typeface="Open Sans"/>
                <a:ea typeface="Open Sans"/>
                <a:cs typeface="Open Sans"/>
                <a:sym typeface="Open Sans"/>
              </a:rPr>
              <a:t> de documentos de </a:t>
            </a:r>
            <a:r>
              <a:rPr lang="en-US" sz="2000" b="1">
                <a:solidFill>
                  <a:srgbClr val="3F3F3F"/>
                </a:solidFill>
                <a:latin typeface="Open Sans"/>
                <a:ea typeface="Open Sans"/>
                <a:cs typeface="Open Sans"/>
                <a:sym typeface="Open Sans"/>
              </a:rPr>
              <a:t>patente en texto completo</a:t>
            </a:r>
            <a:r>
              <a:rPr lang="en-US" sz="2000">
                <a:solidFill>
                  <a:srgbClr val="3F3F3F"/>
                </a:solidFill>
                <a:latin typeface="Open Sans"/>
                <a:ea typeface="Open Sans"/>
                <a:cs typeface="Open Sans"/>
                <a:sym typeface="Open Sans"/>
              </a:rPr>
              <a:t> que se pueden buscar además </a:t>
            </a:r>
            <a:r>
              <a:rPr lang="en-US" sz="2000" b="1">
                <a:solidFill>
                  <a:srgbClr val="3F3F3F"/>
                </a:solidFill>
                <a:latin typeface="Open Sans"/>
                <a:ea typeface="Open Sans"/>
                <a:cs typeface="Open Sans"/>
                <a:sym typeface="Open Sans"/>
              </a:rPr>
              <a:t>en distintos idiomas</a:t>
            </a:r>
            <a:r>
              <a:rPr lang="en-US" sz="2000">
                <a:solidFill>
                  <a:srgbClr val="3F3F3F"/>
                </a:solidFill>
                <a:latin typeface="Open Sans"/>
                <a:ea typeface="Open Sans"/>
                <a:cs typeface="Open Sans"/>
                <a:sym typeface="Open Sans"/>
              </a:rPr>
              <a:t>. </a:t>
            </a:r>
            <a:endParaRPr sz="2000">
              <a:solidFill>
                <a:srgbClr val="3F3F3F"/>
              </a:solidFill>
              <a:latin typeface="Open Sans"/>
              <a:ea typeface="Open Sans"/>
              <a:cs typeface="Open Sans"/>
              <a:sym typeface="Open Sans"/>
            </a:endParaRPr>
          </a:p>
          <a:p>
            <a:pPr marL="457200" lvl="0" indent="-355600" algn="just" rtl="0">
              <a:lnSpc>
                <a:spcPct val="100000"/>
              </a:lnSpc>
              <a:spcBef>
                <a:spcPts val="600"/>
              </a:spcBef>
              <a:spcAft>
                <a:spcPts val="0"/>
              </a:spcAft>
              <a:buClr>
                <a:srgbClr val="3F3F3F"/>
              </a:buClr>
              <a:buSzPts val="2000"/>
              <a:buFont typeface="Open Sans"/>
              <a:buChar char="●"/>
            </a:pPr>
            <a:r>
              <a:rPr lang="en-US" sz="2000">
                <a:solidFill>
                  <a:srgbClr val="3F3F3F"/>
                </a:solidFill>
                <a:latin typeface="Open Sans"/>
                <a:ea typeface="Open Sans"/>
                <a:cs typeface="Open Sans"/>
                <a:sym typeface="Open Sans"/>
              </a:rPr>
              <a:t>No es necesario inscribirse para usar la base de datos.</a:t>
            </a:r>
            <a:endParaRPr sz="2000">
              <a:solidFill>
                <a:srgbClr val="3F3F3F"/>
              </a:solidFill>
              <a:latin typeface="Open Sans"/>
              <a:ea typeface="Open Sans"/>
              <a:cs typeface="Open Sans"/>
              <a:sym typeface="Open Sans"/>
            </a:endParaRPr>
          </a:p>
          <a:p>
            <a:pPr marL="457200" lvl="0" indent="-355600" algn="just" rtl="0">
              <a:lnSpc>
                <a:spcPct val="100000"/>
              </a:lnSpc>
              <a:spcBef>
                <a:spcPts val="600"/>
              </a:spcBef>
              <a:spcAft>
                <a:spcPts val="600"/>
              </a:spcAft>
              <a:buClr>
                <a:srgbClr val="3F3F3F"/>
              </a:buClr>
              <a:buSzPts val="2000"/>
              <a:buFont typeface="Open Sans"/>
              <a:buChar char="●"/>
            </a:pPr>
            <a:r>
              <a:rPr lang="en-US" sz="2000">
                <a:solidFill>
                  <a:srgbClr val="3F3F3F"/>
                </a:solidFill>
                <a:latin typeface="Open Sans"/>
                <a:ea typeface="Open Sans"/>
                <a:cs typeface="Open Sans"/>
                <a:sym typeface="Open Sans"/>
              </a:rPr>
              <a:t>Sin embargo, la creación de una cuenta permite al usuario guardar sus consultas y configuraciones preferidas y descargar los primeros 10,000 registros de la lista de resultados. </a:t>
            </a:r>
            <a:endParaRPr sz="2000">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Acceso a PATENTSCOPE</a:t>
            </a:r>
            <a:endParaRPr>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190787" y="1653993"/>
            <a:ext cx="11092543"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Para acceder a </a:t>
            </a:r>
            <a:r>
              <a:rPr lang="en-US" sz="2000" b="1">
                <a:solidFill>
                  <a:schemeClr val="dk1"/>
                </a:solidFill>
                <a:latin typeface="Open Sans"/>
                <a:ea typeface="Open Sans"/>
                <a:cs typeface="Open Sans"/>
                <a:sym typeface="Open Sans"/>
              </a:rPr>
              <a:t>PATENTSCOPE</a:t>
            </a:r>
            <a:r>
              <a:rPr lang="en-US" sz="2000">
                <a:solidFill>
                  <a:schemeClr val="dk1"/>
                </a:solidFill>
                <a:latin typeface="Open Sans"/>
                <a:ea typeface="Open Sans"/>
                <a:cs typeface="Open Sans"/>
                <a:sym typeface="Open Sans"/>
              </a:rPr>
              <a:t> es necesario visitar la página de inicio y hacer clic en </a:t>
            </a:r>
            <a:r>
              <a:rPr lang="en-US" sz="2000" b="1">
                <a:solidFill>
                  <a:schemeClr val="dk1"/>
                </a:solidFill>
                <a:latin typeface="Open Sans"/>
                <a:ea typeface="Open Sans"/>
                <a:cs typeface="Open Sans"/>
                <a:sym typeface="Open Sans"/>
              </a:rPr>
              <a:t>Acceso a la base de datos PATENTSCOPE. </a:t>
            </a:r>
            <a:endParaRPr/>
          </a:p>
          <a:p>
            <a:pPr marL="355600" lvl="0" indent="-203200" algn="l" rtl="0">
              <a:lnSpc>
                <a:spcPct val="150000"/>
              </a:lnSpc>
              <a:spcBef>
                <a:spcPts val="0"/>
              </a:spcBef>
              <a:spcAft>
                <a:spcPts val="0"/>
              </a:spcAft>
              <a:buClr>
                <a:schemeClr val="dk2"/>
              </a:buClr>
              <a:buSzPts val="2200"/>
              <a:buNone/>
            </a:pPr>
            <a:endParaRPr sz="2000" b="1">
              <a:solidFill>
                <a:schemeClr val="dk1"/>
              </a:solidFill>
              <a:latin typeface="Open Sans"/>
              <a:ea typeface="Open Sans"/>
              <a:cs typeface="Open Sans"/>
              <a:sym typeface="Open Sans"/>
            </a:endParaRPr>
          </a:p>
        </p:txBody>
      </p:sp>
      <p:pic>
        <p:nvPicPr>
          <p:cNvPr id="106" name="Google Shape;106;p40"/>
          <p:cNvPicPr preferRelativeResize="0"/>
          <p:nvPr/>
        </p:nvPicPr>
        <p:blipFill rotWithShape="1">
          <a:blip r:embed="rId3">
            <a:alphaModFix/>
          </a:blip>
          <a:srcRect/>
          <a:stretch/>
        </p:blipFill>
        <p:spPr>
          <a:xfrm>
            <a:off x="2213250" y="2622025"/>
            <a:ext cx="6505749" cy="4116750"/>
          </a:xfrm>
          <a:prstGeom prst="rect">
            <a:avLst/>
          </a:prstGeom>
          <a:noFill/>
          <a:ln>
            <a:noFill/>
          </a:ln>
        </p:spPr>
      </p:pic>
      <p:cxnSp>
        <p:nvCxnSpPr>
          <p:cNvPr id="107" name="Google Shape;107;p40"/>
          <p:cNvCxnSpPr/>
          <p:nvPr/>
        </p:nvCxnSpPr>
        <p:spPr>
          <a:xfrm>
            <a:off x="1057125" y="5539225"/>
            <a:ext cx="1221300" cy="9159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0" y="437222"/>
            <a:ext cx="7805057" cy="1080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97297"/>
              <a:buNone/>
            </a:pPr>
            <a:r>
              <a:rPr lang="en-US">
                <a:solidFill>
                  <a:srgbClr val="586F7C"/>
                </a:solidFill>
                <a:latin typeface="Open Sans"/>
                <a:ea typeface="Open Sans"/>
                <a:cs typeface="Open Sans"/>
                <a:sym typeface="Open Sans"/>
              </a:rPr>
              <a:t>Interfaz de búsqueda de PATENTSCOPE </a:t>
            </a:r>
            <a:endParaRPr>
              <a:solidFill>
                <a:srgbClr val="586F7C"/>
              </a:solidFill>
              <a:latin typeface="Open Sans"/>
              <a:ea typeface="Open Sans"/>
              <a:cs typeface="Open Sans"/>
              <a:sym typeface="Open Sans"/>
            </a:endParaRPr>
          </a:p>
        </p:txBody>
      </p:sp>
      <p:sp>
        <p:nvSpPr>
          <p:cNvPr id="113" name="Google Shape;113;p4"/>
          <p:cNvSpPr txBox="1">
            <a:spLocks noGrp="1"/>
          </p:cNvSpPr>
          <p:nvPr>
            <p:ph type="body" idx="1"/>
          </p:nvPr>
        </p:nvSpPr>
        <p:spPr>
          <a:xfrm>
            <a:off x="121765" y="1780220"/>
            <a:ext cx="5522400" cy="4572000"/>
          </a:xfrm>
          <a:prstGeom prst="rect">
            <a:avLst/>
          </a:prstGeom>
          <a:noFill/>
          <a:ln>
            <a:noFill/>
          </a:ln>
        </p:spPr>
        <p:txBody>
          <a:bodyPr spcFirstLastPara="1" wrap="square" lIns="91425" tIns="45700" rIns="91425" bIns="45700" anchor="t" anchorCtr="0">
            <a:noAutofit/>
          </a:bodyPr>
          <a:lstStyle/>
          <a:p>
            <a:pPr marL="355600" lvl="0" indent="-323850" algn="just" rtl="0">
              <a:lnSpc>
                <a:spcPct val="100000"/>
              </a:lnSpc>
              <a:spcBef>
                <a:spcPts val="0"/>
              </a:spcBef>
              <a:spcAft>
                <a:spcPts val="0"/>
              </a:spcAft>
              <a:buClr>
                <a:srgbClr val="3F3F3F"/>
              </a:buClr>
              <a:buSzPts val="1720"/>
              <a:buChar char="●"/>
            </a:pPr>
            <a:r>
              <a:rPr lang="en-US" sz="1700">
                <a:solidFill>
                  <a:srgbClr val="3F3F3F"/>
                </a:solidFill>
                <a:latin typeface="Open Sans"/>
                <a:ea typeface="Open Sans"/>
                <a:cs typeface="Open Sans"/>
                <a:sym typeface="Open Sans"/>
              </a:rPr>
              <a:t>La interfaz de búsqueda de </a:t>
            </a:r>
            <a:r>
              <a:rPr lang="en-US" sz="1700" b="1">
                <a:solidFill>
                  <a:srgbClr val="3F3F3F"/>
                </a:solidFill>
                <a:latin typeface="Open Sans"/>
                <a:ea typeface="Open Sans"/>
                <a:cs typeface="Open Sans"/>
                <a:sym typeface="Open Sans"/>
              </a:rPr>
              <a:t>PATENTSCOPE</a:t>
            </a:r>
            <a:r>
              <a:rPr lang="en-US" sz="1700">
                <a:solidFill>
                  <a:srgbClr val="3F3F3F"/>
                </a:solidFill>
                <a:latin typeface="Open Sans"/>
                <a:ea typeface="Open Sans"/>
                <a:cs typeface="Open Sans"/>
                <a:sym typeface="Open Sans"/>
              </a:rPr>
              <a:t> está disponible en </a:t>
            </a:r>
            <a:r>
              <a:rPr lang="en-US" sz="1700" b="1">
                <a:solidFill>
                  <a:srgbClr val="3F3F3F"/>
                </a:solidFill>
                <a:latin typeface="Open Sans"/>
                <a:ea typeface="Open Sans"/>
                <a:cs typeface="Open Sans"/>
                <a:sym typeface="Open Sans"/>
              </a:rPr>
              <a:t>diez idiomas</a:t>
            </a:r>
            <a:r>
              <a:rPr lang="en-US" sz="1700">
                <a:solidFill>
                  <a:srgbClr val="3F3F3F"/>
                </a:solidFill>
                <a:latin typeface="Open Sans"/>
                <a:ea typeface="Open Sans"/>
                <a:cs typeface="Open Sans"/>
                <a:sym typeface="Open Sans"/>
              </a:rPr>
              <a:t>.</a:t>
            </a:r>
            <a:endParaRPr sz="2100">
              <a:solidFill>
                <a:srgbClr val="3F3F3F"/>
              </a:solidFill>
            </a:endParaRPr>
          </a:p>
          <a:p>
            <a:pPr marL="355600" lvl="0" indent="-323850" algn="just" rtl="0">
              <a:lnSpc>
                <a:spcPct val="100000"/>
              </a:lnSpc>
              <a:spcBef>
                <a:spcPts val="0"/>
              </a:spcBef>
              <a:spcAft>
                <a:spcPts val="0"/>
              </a:spcAft>
              <a:buClr>
                <a:srgbClr val="3F3F3F"/>
              </a:buClr>
              <a:buSzPts val="1720"/>
              <a:buChar char="●"/>
            </a:pPr>
            <a:r>
              <a:rPr lang="en-US" sz="1700" b="1">
                <a:solidFill>
                  <a:srgbClr val="3F3F3F"/>
                </a:solidFill>
                <a:latin typeface="Open Sans"/>
                <a:ea typeface="Open Sans"/>
                <a:cs typeface="Open Sans"/>
                <a:sym typeface="Open Sans"/>
              </a:rPr>
              <a:t>PATENTSCOPE Mobile</a:t>
            </a:r>
            <a:r>
              <a:rPr lang="en-US" sz="1700">
                <a:solidFill>
                  <a:srgbClr val="3F3F3F"/>
                </a:solidFill>
                <a:latin typeface="Open Sans"/>
                <a:ea typeface="Open Sans"/>
                <a:cs typeface="Open Sans"/>
                <a:sym typeface="Open Sans"/>
              </a:rPr>
              <a:t>, es una interfaz disponible para teléfonos celulares.</a:t>
            </a:r>
            <a:endParaRPr sz="2100">
              <a:solidFill>
                <a:srgbClr val="3F3F3F"/>
              </a:solidFill>
            </a:endParaRPr>
          </a:p>
          <a:p>
            <a:pPr marL="812800" lvl="1" indent="-323850" algn="just" rtl="0">
              <a:lnSpc>
                <a:spcPct val="100000"/>
              </a:lnSpc>
              <a:spcBef>
                <a:spcPts val="0"/>
              </a:spcBef>
              <a:spcAft>
                <a:spcPts val="0"/>
              </a:spcAft>
              <a:buClr>
                <a:srgbClr val="3F3F3F"/>
              </a:buClr>
              <a:buSzPts val="1720"/>
              <a:buChar char="○"/>
            </a:pPr>
            <a:r>
              <a:rPr lang="en-US" sz="1700">
                <a:solidFill>
                  <a:srgbClr val="3F3F3F"/>
                </a:solidFill>
                <a:latin typeface="Open Sans"/>
                <a:ea typeface="Open Sans"/>
                <a:cs typeface="Open Sans"/>
                <a:sym typeface="Open Sans"/>
              </a:rPr>
              <a:t>Es simple y rápida, permitiendo a usuarios desde teléfonos inteligentes buscar y navegar entre millones de documentos de patentes.</a:t>
            </a:r>
            <a:endParaRPr sz="1700">
              <a:solidFill>
                <a:srgbClr val="3F3F3F"/>
              </a:solidFill>
            </a:endParaRPr>
          </a:p>
          <a:p>
            <a:pPr marL="355600" lvl="0" indent="-323850" algn="just" rtl="0">
              <a:lnSpc>
                <a:spcPct val="100000"/>
              </a:lnSpc>
              <a:spcBef>
                <a:spcPts val="0"/>
              </a:spcBef>
              <a:spcAft>
                <a:spcPts val="0"/>
              </a:spcAft>
              <a:buClr>
                <a:srgbClr val="3F3F3F"/>
              </a:buClr>
              <a:buSzPts val="1720"/>
              <a:buChar char="●"/>
            </a:pPr>
            <a:r>
              <a:rPr lang="en-US" sz="1700">
                <a:solidFill>
                  <a:srgbClr val="3F3F3F"/>
                </a:solidFill>
                <a:latin typeface="Open Sans"/>
                <a:ea typeface="Open Sans"/>
                <a:cs typeface="Open Sans"/>
                <a:sym typeface="Open Sans"/>
              </a:rPr>
              <a:t>Para iniciar sesión en </a:t>
            </a:r>
            <a:r>
              <a:rPr lang="en-US" sz="1700" b="1">
                <a:solidFill>
                  <a:srgbClr val="3F3F3F"/>
                </a:solidFill>
                <a:latin typeface="Open Sans"/>
                <a:ea typeface="Open Sans"/>
                <a:cs typeface="Open Sans"/>
                <a:sym typeface="Open Sans"/>
              </a:rPr>
              <a:t>PATENTSCOPE</a:t>
            </a:r>
            <a:r>
              <a:rPr lang="en-US" sz="1700">
                <a:solidFill>
                  <a:srgbClr val="3F3F3F"/>
                </a:solidFill>
                <a:latin typeface="Open Sans"/>
                <a:ea typeface="Open Sans"/>
                <a:cs typeface="Open Sans"/>
                <a:sym typeface="Open Sans"/>
              </a:rPr>
              <a:t>, hacer clic en la opción de </a:t>
            </a:r>
            <a:r>
              <a:rPr lang="en-US" sz="1700" b="1">
                <a:solidFill>
                  <a:srgbClr val="3F3F3F"/>
                </a:solidFill>
                <a:latin typeface="Open Sans"/>
                <a:ea typeface="Open Sans"/>
                <a:cs typeface="Open Sans"/>
                <a:sym typeface="Open Sans"/>
              </a:rPr>
              <a:t>Conectarse</a:t>
            </a:r>
            <a:r>
              <a:rPr lang="en-US" sz="1700">
                <a:solidFill>
                  <a:srgbClr val="3F3F3F"/>
                </a:solidFill>
                <a:latin typeface="Open Sans"/>
                <a:ea typeface="Open Sans"/>
                <a:cs typeface="Open Sans"/>
                <a:sym typeface="Open Sans"/>
              </a:rPr>
              <a:t>.</a:t>
            </a:r>
            <a:endParaRPr sz="2100">
              <a:solidFill>
                <a:srgbClr val="3F3F3F"/>
              </a:solidFill>
            </a:endParaRPr>
          </a:p>
          <a:p>
            <a:pPr marL="355600" lvl="0" indent="-347980" algn="just" rtl="0">
              <a:lnSpc>
                <a:spcPct val="100000"/>
              </a:lnSpc>
              <a:spcBef>
                <a:spcPts val="0"/>
              </a:spcBef>
              <a:spcAft>
                <a:spcPts val="0"/>
              </a:spcAft>
              <a:buClr>
                <a:srgbClr val="3F3F3F"/>
              </a:buClr>
              <a:buSzPts val="2100"/>
              <a:buFont typeface="Open Sans"/>
              <a:buChar char="●"/>
            </a:pPr>
            <a:r>
              <a:rPr lang="en-US" sz="1700">
                <a:solidFill>
                  <a:srgbClr val="3F3F3F"/>
                </a:solidFill>
                <a:latin typeface="Open Sans"/>
                <a:ea typeface="Open Sans"/>
                <a:cs typeface="Open Sans"/>
                <a:sym typeface="Open Sans"/>
              </a:rPr>
              <a:t>Iniciar sesión, permite guardar consultas y configuraciones preferidas y descargar los primeros 10,000 registros de la lista de resultados. </a:t>
            </a:r>
            <a:endParaRPr sz="1700">
              <a:solidFill>
                <a:srgbClr val="3F3F3F"/>
              </a:solidFill>
              <a:latin typeface="Open Sans"/>
              <a:ea typeface="Open Sans"/>
              <a:cs typeface="Open Sans"/>
              <a:sym typeface="Open Sans"/>
            </a:endParaRPr>
          </a:p>
          <a:p>
            <a:pPr marL="355600" lvl="0" indent="-322580" algn="just" rtl="0">
              <a:lnSpc>
                <a:spcPct val="100000"/>
              </a:lnSpc>
              <a:spcBef>
                <a:spcPts val="0"/>
              </a:spcBef>
              <a:spcAft>
                <a:spcPts val="0"/>
              </a:spcAft>
              <a:buClr>
                <a:srgbClr val="3F3F3F"/>
              </a:buClr>
              <a:buSzPts val="1700"/>
              <a:buFont typeface="Open Sans"/>
              <a:buChar char="●"/>
            </a:pPr>
            <a:r>
              <a:rPr lang="en-US" sz="1700">
                <a:solidFill>
                  <a:srgbClr val="3F3F3F"/>
                </a:solidFill>
                <a:latin typeface="Open Sans"/>
                <a:ea typeface="Open Sans"/>
                <a:cs typeface="Open Sans"/>
                <a:sym typeface="Open Sans"/>
              </a:rPr>
              <a:t>Tomar en cuenta que se requiere una configuración de cuenta, aunque no es un requerimiento para que usuarios no inscritos a </a:t>
            </a:r>
            <a:r>
              <a:rPr lang="en-US" sz="1700" b="1">
                <a:solidFill>
                  <a:srgbClr val="3F3F3F"/>
                </a:solidFill>
                <a:latin typeface="Open Sans"/>
                <a:ea typeface="Open Sans"/>
                <a:cs typeface="Open Sans"/>
                <a:sym typeface="Open Sans"/>
              </a:rPr>
              <a:t>PATENTSCOPE </a:t>
            </a:r>
            <a:r>
              <a:rPr lang="en-US" sz="1700">
                <a:solidFill>
                  <a:srgbClr val="3F3F3F"/>
                </a:solidFill>
                <a:latin typeface="Open Sans"/>
                <a:ea typeface="Open Sans"/>
                <a:cs typeface="Open Sans"/>
                <a:sym typeface="Open Sans"/>
              </a:rPr>
              <a:t>puedan consultarla. </a:t>
            </a:r>
            <a:endParaRPr sz="1700">
              <a:solidFill>
                <a:srgbClr val="3F3F3F"/>
              </a:solidFill>
              <a:latin typeface="Open Sans"/>
              <a:ea typeface="Open Sans"/>
              <a:cs typeface="Open Sans"/>
              <a:sym typeface="Open Sans"/>
            </a:endParaRPr>
          </a:p>
          <a:p>
            <a:pPr marL="457200" lvl="0" indent="0" algn="just" rtl="0">
              <a:lnSpc>
                <a:spcPct val="100000"/>
              </a:lnSpc>
              <a:spcBef>
                <a:spcPts val="0"/>
              </a:spcBef>
              <a:spcAft>
                <a:spcPts val="0"/>
              </a:spcAft>
              <a:buSzPts val="2400"/>
              <a:buNone/>
            </a:pPr>
            <a:endParaRPr sz="2100">
              <a:solidFill>
                <a:srgbClr val="3F3F3F"/>
              </a:solidFill>
            </a:endParaRPr>
          </a:p>
        </p:txBody>
      </p:sp>
      <p:pic>
        <p:nvPicPr>
          <p:cNvPr id="114" name="Google Shape;114;p4"/>
          <p:cNvPicPr preferRelativeResize="0"/>
          <p:nvPr/>
        </p:nvPicPr>
        <p:blipFill rotWithShape="1">
          <a:blip r:embed="rId3">
            <a:alphaModFix/>
          </a:blip>
          <a:srcRect/>
          <a:stretch/>
        </p:blipFill>
        <p:spPr>
          <a:xfrm>
            <a:off x="5910075" y="2453075"/>
            <a:ext cx="6086200" cy="3226266"/>
          </a:xfrm>
          <a:prstGeom prst="rect">
            <a:avLst/>
          </a:prstGeom>
          <a:noFill/>
          <a:ln>
            <a:noFill/>
          </a:ln>
        </p:spPr>
      </p:pic>
      <p:cxnSp>
        <p:nvCxnSpPr>
          <p:cNvPr id="115" name="Google Shape;115;p4"/>
          <p:cNvCxnSpPr/>
          <p:nvPr/>
        </p:nvCxnSpPr>
        <p:spPr>
          <a:xfrm rot="10800000" flipH="1">
            <a:off x="8889900" y="2688300"/>
            <a:ext cx="1080900" cy="9750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g727b3dbef2_0_52"/>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Búsqueda en PATENTSCOPE</a:t>
            </a:r>
            <a:endParaRPr>
              <a:solidFill>
                <a:srgbClr val="586F7C"/>
              </a:solidFill>
              <a:latin typeface="Open Sans"/>
              <a:ea typeface="Open Sans"/>
              <a:cs typeface="Open Sans"/>
              <a:sym typeface="Open Sans"/>
            </a:endParaRPr>
          </a:p>
        </p:txBody>
      </p:sp>
      <p:pic>
        <p:nvPicPr>
          <p:cNvPr id="121" name="Google Shape;121;g727b3dbef2_0_52"/>
          <p:cNvPicPr preferRelativeResize="0"/>
          <p:nvPr/>
        </p:nvPicPr>
        <p:blipFill rotWithShape="1">
          <a:blip r:embed="rId3">
            <a:alphaModFix/>
          </a:blip>
          <a:srcRect/>
          <a:stretch/>
        </p:blipFill>
        <p:spPr>
          <a:xfrm>
            <a:off x="2481549" y="2565986"/>
            <a:ext cx="8066325" cy="4292014"/>
          </a:xfrm>
          <a:prstGeom prst="rect">
            <a:avLst/>
          </a:prstGeom>
          <a:noFill/>
          <a:ln>
            <a:noFill/>
          </a:ln>
        </p:spPr>
      </p:pic>
      <p:sp>
        <p:nvSpPr>
          <p:cNvPr id="122" name="Google Shape;122;g727b3dbef2_0_52"/>
          <p:cNvSpPr txBox="1">
            <a:spLocks noGrp="1"/>
          </p:cNvSpPr>
          <p:nvPr>
            <p:ph type="body" idx="1"/>
          </p:nvPr>
        </p:nvSpPr>
        <p:spPr>
          <a:xfrm>
            <a:off x="69775" y="1706025"/>
            <a:ext cx="12122100" cy="1080900"/>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600"/>
              </a:spcBef>
              <a:spcAft>
                <a:spcPts val="600"/>
              </a:spcAft>
              <a:buClr>
                <a:srgbClr val="3F3F3F"/>
              </a:buClr>
              <a:buSzPts val="2400"/>
              <a:buNone/>
            </a:pPr>
            <a:r>
              <a:rPr lang="en-US">
                <a:solidFill>
                  <a:srgbClr val="3F3F3F"/>
                </a:solidFill>
                <a:latin typeface="Open Sans"/>
                <a:ea typeface="Open Sans"/>
                <a:cs typeface="Open Sans"/>
                <a:sym typeface="Open Sans"/>
              </a:rPr>
              <a:t>Existen 5 formas de realizar una búsqueda utilizando el servicio de búsqueda PATENTSCOPE. Estas opciones se pueden seleccionar desde el menú de </a:t>
            </a:r>
            <a:r>
              <a:rPr lang="en-US" b="1">
                <a:solidFill>
                  <a:srgbClr val="3F3F3F"/>
                </a:solidFill>
                <a:latin typeface="Open Sans"/>
                <a:ea typeface="Open Sans"/>
                <a:cs typeface="Open Sans"/>
                <a:sym typeface="Open Sans"/>
              </a:rPr>
              <a:t>Búsqueda</a:t>
            </a:r>
            <a:endParaRPr b="1">
              <a:solidFill>
                <a:srgbClr val="3F3F3F"/>
              </a:solidFill>
              <a:latin typeface="Open Sans"/>
              <a:ea typeface="Open Sans"/>
              <a:cs typeface="Open Sans"/>
              <a:sym typeface="Open Sans"/>
            </a:endParaRPr>
          </a:p>
        </p:txBody>
      </p:sp>
      <p:sp>
        <p:nvSpPr>
          <p:cNvPr id="123" name="Google Shape;123;g727b3dbef2_0_52"/>
          <p:cNvSpPr/>
          <p:nvPr/>
        </p:nvSpPr>
        <p:spPr>
          <a:xfrm>
            <a:off x="6794050" y="3217050"/>
            <a:ext cx="2846400" cy="1600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4" name="Google Shape;124;g727b3dbef2_0_52"/>
          <p:cNvSpPr/>
          <p:nvPr/>
        </p:nvSpPr>
        <p:spPr>
          <a:xfrm>
            <a:off x="6794042" y="2912258"/>
            <a:ext cx="728100" cy="3048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 name="Google Shape;125;g727b3dbef2_0_52"/>
          <p:cNvSpPr/>
          <p:nvPr/>
        </p:nvSpPr>
        <p:spPr>
          <a:xfrm>
            <a:off x="5428298" y="5592900"/>
            <a:ext cx="4648500" cy="7959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Búsqueda simple en PATENTSCOPE </a:t>
            </a:r>
            <a:endParaRPr>
              <a:solidFill>
                <a:srgbClr val="586F7C"/>
              </a:solidFill>
              <a:latin typeface="Open Sans"/>
              <a:ea typeface="Open Sans"/>
              <a:cs typeface="Open Sans"/>
              <a:sym typeface="Open Sans"/>
            </a:endParaRPr>
          </a:p>
        </p:txBody>
      </p:sp>
      <p:grpSp>
        <p:nvGrpSpPr>
          <p:cNvPr id="131" name="Google Shape;131;p5"/>
          <p:cNvGrpSpPr/>
          <p:nvPr/>
        </p:nvGrpSpPr>
        <p:grpSpPr>
          <a:xfrm>
            <a:off x="134887" y="2153098"/>
            <a:ext cx="11722327" cy="4247698"/>
            <a:chOff x="134888" y="244932"/>
            <a:chExt cx="11722327" cy="4247698"/>
          </a:xfrm>
        </p:grpSpPr>
        <p:sp>
          <p:nvSpPr>
            <p:cNvPr id="132" name="Google Shape;132;p5"/>
            <p:cNvSpPr/>
            <p:nvPr/>
          </p:nvSpPr>
          <p:spPr>
            <a:xfrm rot="5400000">
              <a:off x="5425796" y="-1938789"/>
              <a:ext cx="4247698" cy="8615140"/>
            </a:xfrm>
            <a:prstGeom prst="round2SameRect">
              <a:avLst>
                <a:gd name="adj1" fmla="val 16667"/>
                <a:gd name="adj2" fmla="val 0"/>
              </a:avLst>
            </a:prstGeom>
            <a:noFill/>
            <a:ln w="25400" cap="flat" cmpd="sng">
              <a:solidFill>
                <a:srgbClr val="F8981D">
                  <a:alpha val="8745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
            <p:cNvSpPr/>
            <p:nvPr/>
          </p:nvSpPr>
          <p:spPr>
            <a:xfrm>
              <a:off x="134888" y="790083"/>
              <a:ext cx="3077179" cy="3277350"/>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
            <p:cNvSpPr txBox="1"/>
            <p:nvPr/>
          </p:nvSpPr>
          <p:spPr>
            <a:xfrm>
              <a:off x="285103" y="940298"/>
              <a:ext cx="2776749" cy="2976920"/>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2700" b="0" i="0" u="none" strike="noStrike" cap="none">
                  <a:solidFill>
                    <a:schemeClr val="lt1"/>
                  </a:solidFill>
                  <a:latin typeface="Open Sans"/>
                  <a:ea typeface="Open Sans"/>
                  <a:cs typeface="Open Sans"/>
                  <a:sym typeface="Open Sans"/>
                </a:rPr>
                <a:t>La </a:t>
              </a:r>
              <a:r>
                <a:rPr lang="en-US" sz="2700" b="1" i="0" u="none" strike="noStrike" cap="none">
                  <a:solidFill>
                    <a:schemeClr val="lt1"/>
                  </a:solidFill>
                  <a:latin typeface="Open Sans"/>
                  <a:ea typeface="Open Sans"/>
                  <a:cs typeface="Open Sans"/>
                  <a:sym typeface="Open Sans"/>
                </a:rPr>
                <a:t>interfaz de búsqueda simple </a:t>
              </a:r>
              <a:r>
                <a:rPr lang="en-US" sz="2700" b="0" i="0" u="none" strike="noStrike" cap="none">
                  <a:solidFill>
                    <a:schemeClr val="lt1"/>
                  </a:solidFill>
                  <a:latin typeface="Open Sans"/>
                  <a:ea typeface="Open Sans"/>
                  <a:cs typeface="Open Sans"/>
                  <a:sym typeface="Open Sans"/>
                </a:rPr>
                <a:t>permite a los usuarios buscar bajo las siguientes opciones:</a:t>
              </a:r>
              <a:endParaRPr sz="2700" b="0" i="0" u="none" strike="noStrike" cap="none">
                <a:solidFill>
                  <a:schemeClr val="lt1"/>
                </a:solidFill>
                <a:latin typeface="Open Sans"/>
                <a:ea typeface="Open Sans"/>
                <a:cs typeface="Open Sans"/>
                <a:sym typeface="Open Sans"/>
              </a:endParaRPr>
            </a:p>
          </p:txBody>
        </p:sp>
      </p:grpSp>
      <p:sp>
        <p:nvSpPr>
          <p:cNvPr id="135" name="Google Shape;135;p5"/>
          <p:cNvSpPr txBox="1"/>
          <p:nvPr/>
        </p:nvSpPr>
        <p:spPr>
          <a:xfrm>
            <a:off x="3380325" y="2377050"/>
            <a:ext cx="8066400" cy="3909600"/>
          </a:xfrm>
          <a:prstGeom prst="rect">
            <a:avLst/>
          </a:prstGeom>
          <a:noFill/>
          <a:ln>
            <a:noFill/>
          </a:ln>
        </p:spPr>
        <p:txBody>
          <a:bodyPr spcFirstLastPara="1" wrap="square" lIns="91425" tIns="91425" rIns="91425" bIns="91425" anchor="t" anchorCtr="0">
            <a:spAutoFit/>
          </a:bodyPr>
          <a:lstStyle/>
          <a:p>
            <a:pPr marL="453390" marR="0" lvl="0" indent="-353695" algn="just" rtl="0">
              <a:lnSpc>
                <a:spcPct val="100000"/>
              </a:lnSpc>
              <a:spcBef>
                <a:spcPts val="0"/>
              </a:spcBef>
              <a:spcAft>
                <a:spcPts val="0"/>
              </a:spcAft>
              <a:buClr>
                <a:schemeClr val="dk1"/>
              </a:buClr>
              <a:buSzPts val="2000"/>
              <a:buFont typeface="Open Sans"/>
              <a:buChar char="●"/>
            </a:pPr>
            <a:r>
              <a:rPr lang="en-US" sz="2000" b="0" i="0" u="none" strike="noStrike" cap="none">
                <a:solidFill>
                  <a:schemeClr val="dk1"/>
                </a:solidFill>
                <a:latin typeface="Open Sans"/>
                <a:ea typeface="Open Sans"/>
                <a:cs typeface="Open Sans"/>
                <a:sym typeface="Open Sans"/>
              </a:rPr>
              <a:t>Un número específico:  que sirve como referencia para un documento de patente en la prensa, en un juicio, etc. </a:t>
            </a:r>
            <a:endParaRPr sz="2000" b="0" i="0" u="none" strike="noStrike" cap="none">
              <a:solidFill>
                <a:schemeClr val="dk1"/>
              </a:solidFill>
              <a:latin typeface="Open Sans"/>
              <a:ea typeface="Open Sans"/>
              <a:cs typeface="Open Sans"/>
              <a:sym typeface="Open Sans"/>
            </a:endParaRPr>
          </a:p>
          <a:p>
            <a:pPr marL="453390" marR="0" lvl="0" indent="-353695" algn="just" rtl="0">
              <a:lnSpc>
                <a:spcPct val="100000"/>
              </a:lnSpc>
              <a:spcBef>
                <a:spcPts val="0"/>
              </a:spcBef>
              <a:spcAft>
                <a:spcPts val="0"/>
              </a:spcAft>
              <a:buClr>
                <a:schemeClr val="dk1"/>
              </a:buClr>
              <a:buSzPts val="2000"/>
              <a:buFont typeface="Open Sans"/>
              <a:buChar char="●"/>
            </a:pPr>
            <a:r>
              <a:rPr lang="en-US" sz="2000" b="0" i="0" u="none" strike="noStrike" cap="none">
                <a:solidFill>
                  <a:schemeClr val="dk1"/>
                </a:solidFill>
                <a:latin typeface="Open Sans"/>
                <a:ea typeface="Open Sans"/>
                <a:cs typeface="Open Sans"/>
                <a:sym typeface="Open Sans"/>
              </a:rPr>
              <a:t>Usando el nombre de un individuo, un inventor, un solicitante, etc. </a:t>
            </a:r>
            <a:endParaRPr sz="2000" b="0" i="0" u="none" strike="noStrike" cap="none">
              <a:solidFill>
                <a:schemeClr val="dk1"/>
              </a:solidFill>
              <a:latin typeface="Open Sans"/>
              <a:ea typeface="Open Sans"/>
              <a:cs typeface="Open Sans"/>
              <a:sym typeface="Open Sans"/>
            </a:endParaRPr>
          </a:p>
          <a:p>
            <a:pPr marL="453390" marR="0" lvl="0" indent="-353695" algn="just" rtl="0">
              <a:lnSpc>
                <a:spcPct val="100000"/>
              </a:lnSpc>
              <a:spcBef>
                <a:spcPts val="0"/>
              </a:spcBef>
              <a:spcAft>
                <a:spcPts val="0"/>
              </a:spcAft>
              <a:buClr>
                <a:schemeClr val="dk1"/>
              </a:buClr>
              <a:buSzPts val="2000"/>
              <a:buFont typeface="Open Sans"/>
              <a:buChar char="●"/>
            </a:pPr>
            <a:r>
              <a:rPr lang="en-US" sz="2000" b="0" i="0" u="none" strike="noStrike" cap="none">
                <a:solidFill>
                  <a:schemeClr val="dk1"/>
                </a:solidFill>
                <a:latin typeface="Open Sans"/>
                <a:ea typeface="Open Sans"/>
                <a:cs typeface="Open Sans"/>
                <a:sym typeface="Open Sans"/>
              </a:rPr>
              <a:t>Usando el nombre de una empresa, ya sea por interés personal, con fines de fusión o adquisición o para realizar un seguimiento del trabajo de un competidor. </a:t>
            </a:r>
            <a:endParaRPr sz="2000" b="0" i="0" u="none" strike="noStrike" cap="none">
              <a:solidFill>
                <a:schemeClr val="dk1"/>
              </a:solidFill>
              <a:latin typeface="Open Sans"/>
              <a:ea typeface="Open Sans"/>
              <a:cs typeface="Open Sans"/>
              <a:sym typeface="Open Sans"/>
            </a:endParaRPr>
          </a:p>
          <a:p>
            <a:pPr marL="453390" marR="0" lvl="0" indent="-366395" algn="just" rtl="0">
              <a:lnSpc>
                <a:spcPct val="100000"/>
              </a:lnSpc>
              <a:spcBef>
                <a:spcPts val="0"/>
              </a:spcBef>
              <a:spcAft>
                <a:spcPts val="0"/>
              </a:spcAft>
              <a:buClr>
                <a:schemeClr val="dk1"/>
              </a:buClr>
              <a:buSzPts val="2200"/>
              <a:buFont typeface="Open Sans"/>
              <a:buChar char="●"/>
            </a:pPr>
            <a:r>
              <a:rPr lang="en-US" sz="2000" b="0" i="0" u="none" strike="noStrike" cap="none">
                <a:solidFill>
                  <a:schemeClr val="dk1"/>
                </a:solidFill>
                <a:latin typeface="Open Sans"/>
                <a:ea typeface="Open Sans"/>
                <a:cs typeface="Open Sans"/>
                <a:sym typeface="Open Sans"/>
              </a:rPr>
              <a:t>Usando el código IPC</a:t>
            </a:r>
            <a:r>
              <a:rPr lang="en-US" sz="2100">
                <a:solidFill>
                  <a:schemeClr val="dk1"/>
                </a:solidFill>
                <a:latin typeface="Open Sans"/>
                <a:ea typeface="Open Sans"/>
                <a:cs typeface="Open Sans"/>
                <a:sym typeface="Open Sans"/>
              </a:rPr>
              <a:t> </a:t>
            </a:r>
            <a:r>
              <a:rPr lang="en-US" sz="2000">
                <a:solidFill>
                  <a:schemeClr val="dk1"/>
                </a:solidFill>
                <a:latin typeface="Open Sans"/>
                <a:ea typeface="Open Sans"/>
                <a:cs typeface="Open Sans"/>
                <a:sym typeface="Open Sans"/>
              </a:rPr>
              <a:t>(Clasificación internacional de patentes, por sus siglas en inglés) </a:t>
            </a:r>
            <a:r>
              <a:rPr lang="en-US" sz="2000" b="0" i="0" u="none" strike="noStrike" cap="none">
                <a:solidFill>
                  <a:schemeClr val="dk1"/>
                </a:solidFill>
                <a:latin typeface="Open Sans"/>
                <a:ea typeface="Open Sans"/>
                <a:cs typeface="Open Sans"/>
                <a:sym typeface="Open Sans"/>
              </a:rPr>
              <a:t>con una fecha en específica.</a:t>
            </a:r>
            <a:endParaRPr sz="2000" b="0" i="0" u="none" strike="noStrike" cap="none">
              <a:solidFill>
                <a:schemeClr val="dk1"/>
              </a:solidFill>
              <a:latin typeface="Open Sans"/>
              <a:ea typeface="Open Sans"/>
              <a:cs typeface="Open Sans"/>
              <a:sym typeface="Open Sans"/>
            </a:endParaRPr>
          </a:p>
          <a:p>
            <a:pPr marL="453390" marR="0" lvl="0" indent="-353695" algn="just" rtl="0">
              <a:lnSpc>
                <a:spcPct val="100000"/>
              </a:lnSpc>
              <a:spcBef>
                <a:spcPts val="0"/>
              </a:spcBef>
              <a:spcAft>
                <a:spcPts val="0"/>
              </a:spcAft>
              <a:buClr>
                <a:schemeClr val="dk1"/>
              </a:buClr>
              <a:buSzPts val="2000"/>
              <a:buFont typeface="Open Sans"/>
              <a:buChar char="●"/>
            </a:pPr>
            <a:r>
              <a:rPr lang="en-US" sz="2000" b="0" i="0" u="none" strike="noStrike" cap="none">
                <a:solidFill>
                  <a:schemeClr val="dk1"/>
                </a:solidFill>
                <a:latin typeface="Open Sans"/>
                <a:ea typeface="Open Sans"/>
                <a:cs typeface="Open Sans"/>
                <a:sym typeface="Open Sans"/>
              </a:rPr>
              <a:t>Búsqueda de un tema expresado a través de palabras clave simples o un concepto específico para recuperar un número limitado de resultados. </a:t>
            </a:r>
            <a:endParaRPr sz="20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0" y="378812"/>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Búsqueda en campos de </a:t>
            </a:r>
            <a:endParaRPr sz="33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PATENTSCOPE</a:t>
            </a:r>
            <a:endParaRPr sz="3300">
              <a:solidFill>
                <a:srgbClr val="586F7C"/>
              </a:solidFill>
              <a:latin typeface="Open Sans"/>
              <a:ea typeface="Open Sans"/>
              <a:cs typeface="Open Sans"/>
              <a:sym typeface="Open Sans"/>
            </a:endParaRPr>
          </a:p>
        </p:txBody>
      </p:sp>
      <p:grpSp>
        <p:nvGrpSpPr>
          <p:cNvPr id="141" name="Google Shape;141;p6"/>
          <p:cNvGrpSpPr/>
          <p:nvPr/>
        </p:nvGrpSpPr>
        <p:grpSpPr>
          <a:xfrm>
            <a:off x="412475" y="1870690"/>
            <a:ext cx="11399773" cy="4712400"/>
            <a:chOff x="0" y="12580"/>
            <a:chExt cx="11399773" cy="4712400"/>
          </a:xfrm>
        </p:grpSpPr>
        <p:sp>
          <p:nvSpPr>
            <p:cNvPr id="142" name="Google Shape;142;p6"/>
            <p:cNvSpPr/>
            <p:nvPr/>
          </p:nvSpPr>
          <p:spPr>
            <a:xfrm>
              <a:off x="0" y="12580"/>
              <a:ext cx="11399773" cy="65520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txBox="1"/>
            <p:nvPr/>
          </p:nvSpPr>
          <p:spPr>
            <a:xfrm>
              <a:off x="31984" y="44564"/>
              <a:ext cx="11335805" cy="591232"/>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Open Sans"/>
                  <a:ea typeface="Open Sans"/>
                  <a:cs typeface="Open Sans"/>
                  <a:sym typeface="Open Sans"/>
                </a:rPr>
                <a:t>Cuenta con siete campos de búsqueda predefinidos, cada uno con un criterio de búsqueda diferente, descritos a continuación:</a:t>
              </a:r>
              <a:endParaRPr sz="2000" b="0" i="0" u="none" strike="noStrike" cap="none">
                <a:solidFill>
                  <a:schemeClr val="lt1"/>
                </a:solidFill>
                <a:latin typeface="Open Sans"/>
                <a:ea typeface="Open Sans"/>
                <a:cs typeface="Open Sans"/>
                <a:sym typeface="Open Sans"/>
              </a:endParaRPr>
            </a:p>
          </p:txBody>
        </p:sp>
        <p:sp>
          <p:nvSpPr>
            <p:cNvPr id="144" name="Google Shape;144;p6"/>
            <p:cNvSpPr/>
            <p:nvPr/>
          </p:nvSpPr>
          <p:spPr>
            <a:xfrm>
              <a:off x="0" y="667780"/>
              <a:ext cx="11399773" cy="40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6"/>
            <p:cNvSpPr txBox="1"/>
            <p:nvPr/>
          </p:nvSpPr>
          <p:spPr>
            <a:xfrm>
              <a:off x="0" y="667780"/>
              <a:ext cx="11399773" cy="4057200"/>
            </a:xfrm>
            <a:prstGeom prst="rect">
              <a:avLst/>
            </a:prstGeom>
            <a:noFill/>
            <a:ln>
              <a:noFill/>
            </a:ln>
          </p:spPr>
          <p:txBody>
            <a:bodyPr spcFirstLastPara="1" wrap="square" lIns="361925" tIns="25400" rIns="142225" bIns="25400" anchor="t" anchorCtr="0">
              <a:noAutofit/>
            </a:bodyPr>
            <a:lstStyle/>
            <a:p>
              <a:pPr marL="457200" marR="0" lvl="0" indent="-342900" algn="just"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Front page [portada]</a:t>
              </a:r>
              <a:r>
                <a:rPr lang="en-US" sz="1800" b="0" i="0" u="none" strike="noStrike" cap="none">
                  <a:solidFill>
                    <a:schemeClr val="dk1"/>
                  </a:solidFill>
                  <a:latin typeface="Open Sans"/>
                  <a:ea typeface="Open Sans"/>
                  <a:cs typeface="Open Sans"/>
                  <a:sym typeface="Open Sans"/>
                </a:rPr>
                <a:t>: los términos de búsqueda ingresados en este campo se buscarán en la portada del documento.  </a:t>
              </a:r>
              <a:endParaRPr sz="1800" b="0" i="0" u="none" strike="noStrike" cap="none">
                <a:solidFill>
                  <a:schemeClr val="dk1"/>
                </a:solidFill>
                <a:latin typeface="Open Sans"/>
                <a:ea typeface="Open Sans"/>
                <a:cs typeface="Open Sans"/>
                <a:sym typeface="Open Sans"/>
              </a:endParaRPr>
            </a:p>
            <a:p>
              <a:pPr marL="457200" marR="0" lvl="0" indent="-342900" algn="just"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Open Sans"/>
                  <a:ea typeface="Open Sans"/>
                  <a:cs typeface="Open Sans"/>
                  <a:sym typeface="Open Sans"/>
                </a:rPr>
                <a:t>Any field [cualquier campo]</a:t>
              </a:r>
              <a:r>
                <a:rPr lang="en-US" sz="1800" b="0" i="0" u="none" strike="noStrike" cap="none">
                  <a:solidFill>
                    <a:schemeClr val="dk1"/>
                  </a:solidFill>
                  <a:latin typeface="Open Sans"/>
                  <a:ea typeface="Open Sans"/>
                  <a:cs typeface="Open Sans"/>
                  <a:sym typeface="Open Sans"/>
                </a:rPr>
                <a:t>: los términos de búsqueda ingresados en este campo se buscarán en cualquier campo del documento.  </a:t>
              </a:r>
              <a:endParaRPr sz="1800" b="0" i="0" u="none" strike="noStrike" cap="none">
                <a:solidFill>
                  <a:schemeClr val="dk1"/>
                </a:solidFill>
                <a:latin typeface="Open Sans"/>
                <a:ea typeface="Open Sans"/>
                <a:cs typeface="Open Sans"/>
                <a:sym typeface="Open Sans"/>
              </a:endParaRPr>
            </a:p>
            <a:p>
              <a:pPr marL="457200" marR="0" lvl="0" indent="-342900" algn="just"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Open Sans"/>
                  <a:ea typeface="Open Sans"/>
                  <a:cs typeface="Open Sans"/>
                  <a:sym typeface="Open Sans"/>
                </a:rPr>
                <a:t>Full-text [texto completo]</a:t>
              </a:r>
              <a:r>
                <a:rPr lang="en-US" sz="1800" b="0" i="0" u="none" strike="noStrike" cap="none">
                  <a:solidFill>
                    <a:schemeClr val="dk1"/>
                  </a:solidFill>
                  <a:latin typeface="Open Sans"/>
                  <a:ea typeface="Open Sans"/>
                  <a:cs typeface="Open Sans"/>
                  <a:sym typeface="Open Sans"/>
                </a:rPr>
                <a:t>: los términos de búsqueda ingresados en este campo se buscarán en el texto completo del documento. </a:t>
              </a:r>
              <a:endParaRPr sz="1800" b="0" i="0" u="none" strike="noStrike" cap="none">
                <a:solidFill>
                  <a:schemeClr val="dk1"/>
                </a:solidFill>
                <a:latin typeface="Open Sans"/>
                <a:ea typeface="Open Sans"/>
                <a:cs typeface="Open Sans"/>
                <a:sym typeface="Open Sans"/>
              </a:endParaRPr>
            </a:p>
            <a:p>
              <a:pPr marL="457200" marR="0" lvl="0" indent="-342900" algn="just" rtl="0">
                <a:lnSpc>
                  <a:spcPct val="100000"/>
                </a:lnSpc>
                <a:spcBef>
                  <a:spcPts val="0"/>
                </a:spcBef>
                <a:spcAft>
                  <a:spcPts val="0"/>
                </a:spcAft>
                <a:buClr>
                  <a:schemeClr val="dk1"/>
                </a:buClr>
                <a:buSzPts val="1800"/>
                <a:buFont typeface="Noto Sans Symbols"/>
                <a:buChar char="●"/>
              </a:pPr>
              <a:r>
                <a:rPr lang="en-US" sz="1800" b="1" i="0" u="none" strike="noStrike" cap="none">
                  <a:solidFill>
                    <a:schemeClr val="dk1"/>
                  </a:solidFill>
                  <a:latin typeface="Open Sans"/>
                  <a:ea typeface="Open Sans"/>
                  <a:cs typeface="Open Sans"/>
                  <a:sym typeface="Open Sans"/>
                </a:rPr>
                <a:t>ID/Number [identificación/número]</a:t>
              </a:r>
              <a:r>
                <a:rPr lang="en-US" sz="1800" b="0" i="0" u="none" strike="noStrike" cap="none">
                  <a:solidFill>
                    <a:schemeClr val="dk1"/>
                  </a:solidFill>
                  <a:latin typeface="Open Sans"/>
                  <a:ea typeface="Open Sans"/>
                  <a:cs typeface="Open Sans"/>
                  <a:sym typeface="Open Sans"/>
                </a:rPr>
                <a:t>: al ingresar el número de publicación, presentación, etc. en este campo. </a:t>
              </a:r>
              <a:endParaRPr sz="1800" b="0" i="0" u="none" strike="noStrike" cap="none">
                <a:solidFill>
                  <a:schemeClr val="dk1"/>
                </a:solidFill>
                <a:latin typeface="Open Sans"/>
                <a:ea typeface="Open Sans"/>
                <a:cs typeface="Open Sans"/>
                <a:sym typeface="Open Sans"/>
              </a:endParaRPr>
            </a:p>
            <a:p>
              <a:pPr marL="4572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Sugerencia: este campo es muy útil cuando se cuenta con el número de documento de una patente en específico. </a:t>
              </a:r>
              <a:endParaRPr sz="1800" b="0" i="0" u="none" strike="noStrike" cap="none">
                <a:solidFill>
                  <a:schemeClr val="dk1"/>
                </a:solidFill>
                <a:latin typeface="Open Sans"/>
                <a:ea typeface="Open Sans"/>
                <a:cs typeface="Open Sans"/>
                <a:sym typeface="Open Sans"/>
              </a:endParaRPr>
            </a:p>
            <a:p>
              <a:pPr marL="457200" marR="0" lvl="0" indent="-342900" algn="just" rtl="0">
                <a:lnSpc>
                  <a:spcPct val="100000"/>
                </a:lnSpc>
                <a:spcBef>
                  <a:spcPts val="0"/>
                </a:spcBef>
                <a:spcAft>
                  <a:spcPts val="0"/>
                </a:spcAft>
                <a:buClr>
                  <a:schemeClr val="dk1"/>
                </a:buClr>
                <a:buSzPts val="1800"/>
                <a:buFont typeface="Century Gothic"/>
                <a:buChar char="●"/>
              </a:pPr>
              <a:r>
                <a:rPr lang="en-US" sz="1800" b="1" i="0" u="none" strike="noStrike" cap="none">
                  <a:solidFill>
                    <a:schemeClr val="dk1"/>
                  </a:solidFill>
                  <a:latin typeface="Open Sans"/>
                  <a:ea typeface="Open Sans"/>
                  <a:cs typeface="Open Sans"/>
                  <a:sym typeface="Open Sans"/>
                </a:rPr>
                <a:t>IPC [clasificación internacional de patentes (CIP)]</a:t>
              </a:r>
              <a:r>
                <a:rPr lang="en-US" sz="1800" b="0" i="0" u="none" strike="noStrike" cap="none">
                  <a:solidFill>
                    <a:schemeClr val="dk1"/>
                  </a:solidFill>
                  <a:latin typeface="Open Sans"/>
                  <a:ea typeface="Open Sans"/>
                  <a:cs typeface="Open Sans"/>
                  <a:sym typeface="Open Sans"/>
                </a:rPr>
                <a:t>: aquí se puede ingresar cualquier código de la clasificación internacional de patentes. </a:t>
              </a:r>
              <a:endParaRPr sz="1800" b="0" i="0" u="none" strike="noStrike" cap="none">
                <a:solidFill>
                  <a:schemeClr val="dk1"/>
                </a:solidFill>
                <a:latin typeface="Open Sans"/>
                <a:ea typeface="Open Sans"/>
                <a:cs typeface="Open Sans"/>
                <a:sym typeface="Open Sans"/>
              </a:endParaRPr>
            </a:p>
            <a:p>
              <a:pPr marL="457200" marR="0" lvl="0" indent="-342900" algn="just" rtl="0">
                <a:lnSpc>
                  <a:spcPct val="100000"/>
                </a:lnSpc>
                <a:spcBef>
                  <a:spcPts val="600"/>
                </a:spcBef>
                <a:spcAft>
                  <a:spcPts val="0"/>
                </a:spcAft>
                <a:buClr>
                  <a:schemeClr val="dk1"/>
                </a:buClr>
                <a:buSzPts val="1800"/>
                <a:buFont typeface="Noto Sans Symbols"/>
                <a:buChar char="●"/>
              </a:pPr>
              <a:r>
                <a:rPr lang="en-US" sz="1800" b="1" i="0" u="none" strike="noStrike" cap="none">
                  <a:solidFill>
                    <a:schemeClr val="dk1"/>
                  </a:solidFill>
                  <a:latin typeface="Open Sans"/>
                  <a:ea typeface="Open Sans"/>
                  <a:cs typeface="Open Sans"/>
                  <a:sym typeface="Open Sans"/>
                </a:rPr>
                <a:t>Names [nombres]</a:t>
              </a:r>
              <a:r>
                <a:rPr lang="en-US" sz="1800" b="0" i="0" u="none" strike="noStrike" cap="none">
                  <a:solidFill>
                    <a:schemeClr val="dk1"/>
                  </a:solidFill>
                  <a:latin typeface="Open Sans"/>
                  <a:ea typeface="Open Sans"/>
                  <a:cs typeface="Open Sans"/>
                  <a:sym typeface="Open Sans"/>
                </a:rPr>
                <a:t>: buscando el nombre de un inventor, solicitante, empresa, etc. </a:t>
              </a:r>
              <a:endParaRPr sz="1800" b="0" i="0" u="none" strike="noStrike" cap="none">
                <a:solidFill>
                  <a:schemeClr val="dk1"/>
                </a:solidFill>
                <a:latin typeface="Open Sans"/>
                <a:ea typeface="Open Sans"/>
                <a:cs typeface="Open Sans"/>
                <a:sym typeface="Open Sans"/>
              </a:endParaRPr>
            </a:p>
            <a:p>
              <a:pPr marL="457200" marR="0" lvl="0" indent="-342900" algn="just" rtl="0">
                <a:lnSpc>
                  <a:spcPct val="100000"/>
                </a:lnSpc>
                <a:spcBef>
                  <a:spcPts val="600"/>
                </a:spcBef>
                <a:spcAft>
                  <a:spcPts val="0"/>
                </a:spcAft>
                <a:buClr>
                  <a:schemeClr val="dk1"/>
                </a:buClr>
                <a:buSzPts val="1800"/>
                <a:buFont typeface="Noto Sans Symbols"/>
                <a:buChar char="●"/>
              </a:pPr>
              <a:r>
                <a:rPr lang="en-US" sz="1800" b="1" i="0" u="none" strike="noStrike" cap="none">
                  <a:solidFill>
                    <a:schemeClr val="dk1"/>
                  </a:solidFill>
                  <a:latin typeface="Open Sans"/>
                  <a:ea typeface="Open Sans"/>
                  <a:cs typeface="Open Sans"/>
                  <a:sym typeface="Open Sans"/>
                </a:rPr>
                <a:t>Dates [fechas de publicación]</a:t>
              </a:r>
              <a:r>
                <a:rPr lang="en-US" sz="1800" b="0" i="0" u="none" strike="noStrike" cap="none">
                  <a:solidFill>
                    <a:schemeClr val="dk1"/>
                  </a:solidFill>
                  <a:latin typeface="Open Sans"/>
                  <a:ea typeface="Open Sans"/>
                  <a:cs typeface="Open Sans"/>
                  <a:sym typeface="Open Sans"/>
                </a:rPr>
                <a:t>: buscando una fecha de presentación o de publicación. </a:t>
              </a:r>
              <a:endParaRPr sz="2700" b="1" i="0" u="none" strike="noStrike" cap="none">
                <a:solidFill>
                  <a:srgbClr val="3F3F3F"/>
                </a:solidFill>
                <a:latin typeface="Open Sans"/>
                <a:ea typeface="Open Sans"/>
                <a:cs typeface="Open Sans"/>
                <a:sym typeface="Open Sans"/>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3245</Words>
  <Application>Microsoft Office PowerPoint</Application>
  <PresentationFormat>Widescreen</PresentationFormat>
  <Paragraphs>224</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Open Sans</vt:lpstr>
      <vt:lpstr>Noto Sans Symbols</vt:lpstr>
      <vt:lpstr>Gill Sans</vt:lpstr>
      <vt:lpstr>Trebuchet MS</vt:lpstr>
      <vt:lpstr>Century Gothic</vt:lpstr>
      <vt:lpstr>Simple Light</vt:lpstr>
      <vt:lpstr>Recursos específicos adicionales</vt:lpstr>
      <vt:lpstr>Contenido</vt:lpstr>
      <vt:lpstr>Objetivos de aprendizaje</vt:lpstr>
      <vt:lpstr>Introducción</vt:lpstr>
      <vt:lpstr>Acceso a PATENTSCOPE</vt:lpstr>
      <vt:lpstr>Interfaz de búsqueda de PATENTSCOPE </vt:lpstr>
      <vt:lpstr>Búsqueda en PATENTSCOPE</vt:lpstr>
      <vt:lpstr>Búsqueda simple en PATENTSCOPE </vt:lpstr>
      <vt:lpstr>Búsqueda en campos de  PATENTSCOPE</vt:lpstr>
      <vt:lpstr>Búsqueda simple en PATENTSCOPE</vt:lpstr>
      <vt:lpstr>Búsqueda avanzada en PATENTSCOPE</vt:lpstr>
      <vt:lpstr>Cómo usar la interfaz de  Búsqueda avanzada</vt:lpstr>
      <vt:lpstr>Ejemplos de cómo usar la  Búsqueda avanzada en PATENTSCOPE  </vt:lpstr>
      <vt:lpstr>Ejemplos de cómo usar la  Búsqueda avanzada en PATENTSCOPE   </vt:lpstr>
      <vt:lpstr>Ejemplos de cómo usar la  Búsqueda avanzada en PATENTSCOPE </vt:lpstr>
      <vt:lpstr>Ampliar la búsqueda con función de términos relacionados</vt:lpstr>
      <vt:lpstr>Ampliar la búsqueda con función de términos relacionados</vt:lpstr>
      <vt:lpstr>Búsqueda por Combinación de campos</vt:lpstr>
      <vt:lpstr>Cómo usar la búsqueda por Combinación de campos </vt:lpstr>
      <vt:lpstr>Búsqueda por campo: Ejemplo 1</vt:lpstr>
      <vt:lpstr>Búsqueda por campo: Ejemplo 2 </vt:lpstr>
      <vt:lpstr>Búsqueda Plurilingüe  </vt:lpstr>
      <vt:lpstr>La función de Búsqueda plurilingüe</vt:lpstr>
      <vt:lpstr>Buscar con la función  Búsqueda plurilingüe </vt:lpstr>
      <vt:lpstr>Compuestos químicos  (desde el menú de búsqueda) </vt:lpstr>
      <vt:lpstr>Opción Convertir una estructura</vt:lpstr>
      <vt:lpstr>Opción Editor de estructuras</vt:lpstr>
      <vt:lpstr>Opción Cargar una estructura</vt:lpstr>
      <vt:lpstr>Búsqueda por Subestructura</vt:lpstr>
      <vt:lpstr>Navegación en PATENTSCOPE</vt:lpstr>
      <vt:lpstr>Cómo utilizar la interfaz de búsqueda de navegación  </vt:lpstr>
      <vt:lpstr>Síntesis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específicos adicionales</dc:title>
  <dc:creator>Marcia Mabhula</dc:creator>
  <cp:lastModifiedBy>Marcia Mabhula</cp:lastModifiedBy>
  <cp:revision>4</cp:revision>
  <dcterms:created xsi:type="dcterms:W3CDTF">2020-02-14T15:04:15Z</dcterms:created>
  <dcterms:modified xsi:type="dcterms:W3CDTF">2023-03-30T11:02:31Z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F20F37CD-8E68-4D97-88CC-9126F6756CCB</vt:lpwstr>
  </property>
  <property fmtid="{D5CDD505-2E9C-101B-9397-08002B2CF9AE}" pid="6" name="ArticulateProjectFull">
    <vt:lpwstr>C:\Users\Client\Documents\Research4life F2F materials 2021\20210621_M4_L4.4EN.Development and Innovation.ppta</vt:lpwstr>
  </property>
</Properties>
</file>