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omments/comment1.xml" ContentType="application/vnd.openxmlformats-officedocument.presentationml.comment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12192000" cy="6858000"/>
  <p:notesSz cx="6858000" cy="9144000"/>
  <p:embeddedFontLst>
    <p:embeddedFont>
      <p:font typeface="Calibri" panose="020F0502020204030204" pitchFamily="34" charset="0"/>
      <p:regular r:id="rId31"/>
      <p:bold r:id="rId32"/>
      <p:italic r:id="rId33"/>
      <p:boldItalic r:id="rId34"/>
    </p:embeddedFont>
    <p:embeddedFont>
      <p:font typeface="Open Sans" panose="020B0606030504020204" pitchFamily="34" charset="0"/>
      <p:regular r:id="rId35"/>
      <p:bold r:id="rId36"/>
      <p:italic r:id="rId37"/>
      <p:boldItalic r:id="rId38"/>
    </p:embeddedFont>
    <p:embeddedFont>
      <p:font typeface="Trebuchet MS" panose="020B0603020202020204" pitchFamily="34"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3" roundtripDataSignature="AMtx7mhJ0t5EqPq+wWUdxsh5rsXv99iaO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lor Trillo" initials="" lastIdx="16" clrIdx="0"/>
  <p:cmAuthor id="1" name="Lupe gc"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94"/>
  </p:normalViewPr>
  <p:slideViewPr>
    <p:cSldViewPr snapToGrid="0">
      <p:cViewPr varScale="1">
        <p:scale>
          <a:sx n="78" d="100"/>
          <a:sy n="78" d="100"/>
        </p:scale>
        <p:origin x="850"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customschemas.google.com/relationships/presentationmetadata" Target="meta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11.fntdata"/></Relationships>
</file>

<file path=ppt/comments/comment1.xml><?xml version="1.0" encoding="utf-8"?>
<p:cmLst xmlns:a="http://schemas.openxmlformats.org/drawingml/2006/main" xmlns:r="http://schemas.openxmlformats.org/officeDocument/2006/relationships" xmlns:p="http://schemas.openxmlformats.org/presentationml/2006/main">
  <p:cm authorId="0" dt="2023-01-15T09:06:39.172" idx="12">
    <p:pos x="2858" y="1206"/>
    <p:text>Yo lo que hice fue copiar la tabla no como imagen para que no aparezcan las palabras subrayadas en rojo como en este caso...</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nSANOV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123226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5" name="Google Shape;65;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628650" lvl="1" indent="-82550" algn="l" rtl="0">
              <a:lnSpc>
                <a:spcPct val="100000"/>
              </a:lnSpc>
              <a:spcBef>
                <a:spcPts val="0"/>
              </a:spcBef>
              <a:spcAft>
                <a:spcPts val="0"/>
              </a:spcAft>
              <a:buSzPts val="1400"/>
              <a:buFont typeface="Arial"/>
              <a:buNone/>
            </a:pPr>
            <a:r>
              <a:rPr lang="en-US"/>
              <a:t>La opción "Búsqueda avanzada" también está disponible y se explicará más adelante en esta sección.</a:t>
            </a:r>
            <a:endParaRPr/>
          </a:p>
          <a:p>
            <a:pPr marL="628650" lvl="1" indent="-82550" algn="l" rtl="0">
              <a:lnSpc>
                <a:spcPct val="100000"/>
              </a:lnSpc>
              <a:spcBef>
                <a:spcPts val="0"/>
              </a:spcBef>
              <a:spcAft>
                <a:spcPts val="0"/>
              </a:spcAft>
              <a:buSzPts val="1400"/>
              <a:buFont typeface="Arial"/>
              <a:buNone/>
            </a:pPr>
            <a:r>
              <a:rPr lang="en-US"/>
              <a:t>Los resultados de búsqueda recuperados para "Resistencia a los antimicrobianos" se pueden refinar con "Filtros"</a:t>
            </a:r>
            <a:endParaRPr/>
          </a:p>
          <a:p>
            <a:pPr marL="628650" lvl="1" indent="-82550" algn="l" rtl="0">
              <a:lnSpc>
                <a:spcPct val="100000"/>
              </a:lnSpc>
              <a:spcBef>
                <a:spcPts val="0"/>
              </a:spcBef>
              <a:spcAft>
                <a:spcPts val="0"/>
              </a:spcAft>
              <a:buSzPts val="1400"/>
              <a:buFont typeface="Arial"/>
              <a:buNone/>
            </a:pPr>
            <a:r>
              <a:rPr lang="en-US"/>
              <a:t>Explicación de los filtros AGRIS;</a:t>
            </a:r>
            <a:endParaRPr/>
          </a:p>
          <a:p>
            <a:pPr marL="628650" lvl="1" indent="-82550" algn="l" rtl="0">
              <a:lnSpc>
                <a:spcPct val="100000"/>
              </a:lnSpc>
              <a:spcBef>
                <a:spcPts val="0"/>
              </a:spcBef>
              <a:spcAft>
                <a:spcPts val="0"/>
              </a:spcAft>
              <a:buSzPts val="1400"/>
              <a:buFont typeface="Arial"/>
              <a:buNone/>
            </a:pPr>
            <a:r>
              <a:rPr lang="en-US"/>
              <a:t>“enlaces de texto completo” que lleva al texto completo del registro;</a:t>
            </a:r>
            <a:endParaRPr/>
          </a:p>
          <a:p>
            <a:pPr marL="628650" lvl="1" indent="-82550" algn="l" rtl="0">
              <a:lnSpc>
                <a:spcPct val="100000"/>
              </a:lnSpc>
              <a:spcBef>
                <a:spcPts val="0"/>
              </a:spcBef>
              <a:spcAft>
                <a:spcPts val="0"/>
              </a:spcAft>
              <a:buSzPts val="1400"/>
              <a:buFont typeface="Arial"/>
              <a:buNone/>
            </a:pPr>
            <a:r>
              <a:rPr lang="en-US"/>
              <a:t>“fecha de publicación” donde la cronología de la investigación es importante;</a:t>
            </a:r>
            <a:endParaRPr/>
          </a:p>
          <a:p>
            <a:pPr marL="628650" lvl="1" indent="-82550" algn="l" rtl="0">
              <a:lnSpc>
                <a:spcPct val="100000"/>
              </a:lnSpc>
              <a:spcBef>
                <a:spcPts val="0"/>
              </a:spcBef>
              <a:spcAft>
                <a:spcPts val="0"/>
              </a:spcAft>
              <a:buSzPts val="1400"/>
              <a:buFont typeface="Arial"/>
              <a:buNone/>
            </a:pPr>
            <a:r>
              <a:rPr lang="en-US"/>
              <a:t>“proveedor de datos” cuando el usuario necesita recursos de una organización específica;</a:t>
            </a:r>
            <a:endParaRPr/>
          </a:p>
          <a:p>
            <a:pPr marL="628650" lvl="1" indent="-82550" algn="l" rtl="0">
              <a:lnSpc>
                <a:spcPct val="100000"/>
              </a:lnSpc>
              <a:spcBef>
                <a:spcPts val="0"/>
              </a:spcBef>
              <a:spcAft>
                <a:spcPts val="0"/>
              </a:spcAft>
              <a:buSzPts val="1400"/>
              <a:buFont typeface="Arial"/>
              <a:buNone/>
            </a:pPr>
            <a:r>
              <a:rPr lang="en-US"/>
              <a:t>“tipo de resultados” donde la distinción del tipo de recurso es importante;</a:t>
            </a:r>
            <a:endParaRPr/>
          </a:p>
          <a:p>
            <a:pPr marL="628650" lvl="1" indent="-82550" algn="l" rtl="0">
              <a:lnSpc>
                <a:spcPct val="100000"/>
              </a:lnSpc>
              <a:spcBef>
                <a:spcPts val="0"/>
              </a:spcBef>
              <a:spcAft>
                <a:spcPts val="0"/>
              </a:spcAft>
              <a:buSzPts val="1400"/>
              <a:buFont typeface="Arial"/>
              <a:buNone/>
            </a:pPr>
            <a:r>
              <a:rPr lang="en-US"/>
              <a:t>“incluyendo registros de agregadores” para ampliar la búsqueda más allá del contenido de AGRIS; y</a:t>
            </a:r>
            <a:endParaRPr/>
          </a:p>
          <a:p>
            <a:pPr marL="628650" lvl="1" indent="-82550" algn="l" rtl="0">
              <a:lnSpc>
                <a:spcPct val="100000"/>
              </a:lnSpc>
              <a:spcBef>
                <a:spcPts val="0"/>
              </a:spcBef>
              <a:spcAft>
                <a:spcPts val="0"/>
              </a:spcAft>
              <a:buSzPts val="1400"/>
              <a:buFont typeface="Arial"/>
              <a:buNone/>
            </a:pPr>
            <a:r>
              <a:rPr lang="en-US"/>
              <a:t>“búsqueda multilingüe” para buscar palabras clave en otros idiomas.</a:t>
            </a:r>
            <a:endParaRPr/>
          </a:p>
          <a:p>
            <a:pPr marL="628650" lvl="1" indent="-82550" algn="l" rtl="0">
              <a:lnSpc>
                <a:spcPct val="100000"/>
              </a:lnSpc>
              <a:spcBef>
                <a:spcPts val="0"/>
              </a:spcBef>
              <a:spcAft>
                <a:spcPts val="0"/>
              </a:spcAft>
              <a:buSzPts val="1400"/>
              <a:buFont typeface="Arial"/>
              <a:buNone/>
            </a:pPr>
            <a:endParaRPr/>
          </a:p>
          <a:p>
            <a:pPr marL="457200" lvl="1" indent="0" algn="l" rtl="0">
              <a:lnSpc>
                <a:spcPct val="100000"/>
              </a:lnSpc>
              <a:spcBef>
                <a:spcPts val="0"/>
              </a:spcBef>
              <a:spcAft>
                <a:spcPts val="0"/>
              </a:spcAft>
              <a:buSzPts val="1400"/>
              <a:buFont typeface="Arial"/>
              <a:buNone/>
            </a:pPr>
            <a:endParaRPr/>
          </a:p>
          <a:p>
            <a:pPr marL="0" lvl="0" indent="0" algn="l" rtl="0">
              <a:lnSpc>
                <a:spcPct val="100000"/>
              </a:lnSpc>
              <a:spcBef>
                <a:spcPts val="0"/>
              </a:spcBef>
              <a:spcAft>
                <a:spcPts val="0"/>
              </a:spcAft>
              <a:buSzPts val="1400"/>
              <a:buFont typeface="Arial"/>
              <a:buNone/>
            </a:pPr>
            <a:endParaRPr/>
          </a:p>
        </p:txBody>
      </p:sp>
      <p:sp>
        <p:nvSpPr>
          <p:cNvPr id="150" name="Google Shape;15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Calibri"/>
              <a:buNone/>
            </a:pPr>
            <a:r>
              <a:rPr lang="en-US"/>
              <a:t>AGROVOC es el Tesauro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8"/>
                  </a:ext>
                </a:extLst>
              </a:rPr>
              <a:t>multingue</a:t>
            </a:r>
            <a:r>
              <a:rPr lang="en-US"/>
              <a:t> de la FAO que los contribuyentes y proveedores de datos  utilizan para describir sus colecciones.</a:t>
            </a:r>
            <a:endParaRPr/>
          </a:p>
          <a:p>
            <a:pPr marL="171450" lvl="0" indent="-82550" algn="l" rtl="0">
              <a:lnSpc>
                <a:spcPct val="100000"/>
              </a:lnSpc>
              <a:spcBef>
                <a:spcPts val="0"/>
              </a:spcBef>
              <a:spcAft>
                <a:spcPts val="0"/>
              </a:spcAft>
              <a:buSzPts val="1400"/>
              <a:buFont typeface="Arial"/>
              <a:buNone/>
            </a:pPr>
            <a:endParaRPr/>
          </a:p>
        </p:txBody>
      </p:sp>
      <p:sp>
        <p:nvSpPr>
          <p:cNvPr id="161" name="Google Shape;16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829bd93e0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g829bd93e03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0"/>
                  </a:ext>
                </a:extLst>
              </a:rPr>
              <a:t>Cuando hace</a:t>
            </a:r>
            <a:r>
              <a:rPr lang="en-US"/>
              <a:t> clic en un título en AGRIS, primero se muestra el "proveedor de datos" en el área central para indicar desde dónde se indexa este registro.</a:t>
            </a:r>
            <a:endParaRPr/>
          </a:p>
          <a:p>
            <a:pPr marL="171450" lvl="0" indent="-82550" algn="l" rtl="0">
              <a:lnSpc>
                <a:spcPct val="100000"/>
              </a:lnSpc>
              <a:spcBef>
                <a:spcPts val="0"/>
              </a:spcBef>
              <a:spcAft>
                <a:spcPts val="0"/>
              </a:spcAft>
              <a:buSzPts val="1400"/>
              <a:buFont typeface="Arial"/>
              <a:buNone/>
            </a:pPr>
            <a:r>
              <a:rPr lang="en-US"/>
              <a:t>Luego, se muestra el "título" con la información del "autor" seguido de un "resumen" en este registro de muestra.</a:t>
            </a:r>
            <a:endParaRPr/>
          </a:p>
          <a:p>
            <a:pPr marL="171450" lvl="0" indent="-82550" algn="l" rtl="0">
              <a:lnSpc>
                <a:spcPct val="100000"/>
              </a:lnSpc>
              <a:spcBef>
                <a:spcPts val="0"/>
              </a:spcBef>
              <a:spcAft>
                <a:spcPts val="0"/>
              </a:spcAft>
              <a:buSzPts val="1400"/>
              <a:buFont typeface="Arial"/>
              <a:buNone/>
            </a:pPr>
            <a:r>
              <a:rPr lang="en-US"/>
              <a:t>Verificar el resumen es un paso clave para ver si un título es relevante para el tema de investigación.</a:t>
            </a:r>
            <a:endParaRPr/>
          </a:p>
          <a:p>
            <a:pPr marL="171450" lvl="0" indent="-82550" algn="l" rtl="0">
              <a:lnSpc>
                <a:spcPct val="100000"/>
              </a:lnSpc>
              <a:spcBef>
                <a:spcPts val="0"/>
              </a:spcBef>
              <a:spcAft>
                <a:spcPts val="0"/>
              </a:spcAft>
              <a:buSzPts val="1400"/>
              <a:buFont typeface="Arial"/>
              <a:buNone/>
            </a:pPr>
            <a:r>
              <a:rPr lang="en-US"/>
              <a:t>En el lado derecho de la página, los usuarios reciben enlaces al texto completo de la publicación, si está disponible.</a:t>
            </a:r>
            <a:endParaRPr/>
          </a:p>
          <a:p>
            <a:pPr marL="171450" lvl="0" indent="-82550" algn="l" rtl="0">
              <a:lnSpc>
                <a:spcPct val="100000"/>
              </a:lnSpc>
              <a:spcBef>
                <a:spcPts val="0"/>
              </a:spcBef>
              <a:spcAft>
                <a:spcPts val="0"/>
              </a:spcAft>
              <a:buSzPts val="1400"/>
              <a:buFont typeface="Arial"/>
              <a:buNone/>
            </a:pPr>
            <a:r>
              <a:rPr lang="en-US"/>
              <a:t>Los enlaces de texto completo van seguidos de los detalles del registro bibliográfico, incluido el editor, el idioma y el año en que comenzó a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1"/>
                  </a:ext>
                </a:extLst>
              </a:rPr>
              <a:t>indexarse en</a:t>
            </a:r>
            <a:r>
              <a:rPr lang="en-US"/>
              <a:t> AGRIS.</a:t>
            </a:r>
            <a:endParaRPr/>
          </a:p>
        </p:txBody>
      </p:sp>
      <p:sp>
        <p:nvSpPr>
          <p:cNvPr id="169" name="Google Shape;169;g829bd93e03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p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176" name="Google Shape;176;p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5" name="Google Shape;185;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7" name="Google Shape;19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209" name="Google Shape;209;p1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8"/>
                  </a:ext>
                </a:extLst>
              </a:rPr>
              <a:t>Ser multilingüe es una de las muchas características excelentes de AGRIS y </a:t>
            </a:r>
            <a:r>
              <a:rPr lang="en-US"/>
              <a:t>el filtrado de idiomas puede ser particularmente útil para los países de habla no inglesa que comúnmente están subrepresentados en el panorama de la comunicación académica.</a:t>
            </a:r>
            <a:endParaRPr/>
          </a:p>
        </p:txBody>
      </p:sp>
      <p:sp>
        <p:nvSpPr>
          <p:cNvPr id="216" name="Google Shape;216;p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5" name="Google Shape;225;p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a:t>AGRIS recibe metadatos en varios formatos, como el formato XML de perfil de aplicación (AP) de AGRIS como estándar mínimo o mejor.</a:t>
            </a:r>
            <a:endParaRPr/>
          </a:p>
          <a:p>
            <a:pPr marL="171450" lvl="0" indent="-171450" algn="l" rtl="0">
              <a:lnSpc>
                <a:spcPct val="100000"/>
              </a:lnSpc>
              <a:spcBef>
                <a:spcPts val="0"/>
              </a:spcBef>
              <a:spcAft>
                <a:spcPts val="0"/>
              </a:spcAft>
              <a:buSzPts val="1400"/>
              <a:buFont typeface="Arial"/>
              <a:buChar char="•"/>
            </a:pPr>
            <a:r>
              <a:rPr lang="en-US"/>
              <a:t>En el sitio web AIMS de la FAO se proporcionan recomendaciones de un conjunto de propiedades de metadatos y vocabularios de codificación. Los metadatos bibliográficos significativos están destinados a ayudar a los proveedores de contenido a seleccionar las propiedades de metadatos apropiadas para la creación, gestión e intercambio de información bibliográfica significativa en repositorios abiertos.</a:t>
            </a:r>
            <a:endParaRPr/>
          </a:p>
          <a:p>
            <a:pPr marL="171450" lvl="0" indent="-171450" algn="l" rtl="0">
              <a:lnSpc>
                <a:spcPct val="100000"/>
              </a:lnSpc>
              <a:spcBef>
                <a:spcPts val="0"/>
              </a:spcBef>
              <a:spcAft>
                <a:spcPts val="0"/>
              </a:spcAft>
              <a:buSzPts val="1400"/>
              <a:buFont typeface="Arial"/>
              <a:buChar char="•"/>
            </a:pPr>
            <a:r>
              <a:rPr lang="en-US"/>
              <a:t>Los formatos estándar de metadatos más comunes son: Crossref, DOAJ, Endnote, MARC21, MODS, Simple DC y PubMed. Cuando existe la necesidad de crear metadatos desde cero, se recomienda utilizar un software de gestión de referencias para exportar los datos en formato XML. También hay aplicaciones de software de gestión de referencias que se pueden descargar de forma gratuita, por ejemplo, Mendeley o Zotero.</a:t>
            </a:r>
            <a:endParaRPr/>
          </a:p>
        </p:txBody>
      </p:sp>
      <p:sp>
        <p:nvSpPr>
          <p:cNvPr id="226" name="Google Shape;226;p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p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233" name="Google Shape;233;p2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7" name="Google Shape;77;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240" name="Google Shape;240;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246" name="Google Shape;24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258" name="Google Shape;258;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267" name="Google Shape;267;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3" name="Google Shape;273;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274" name="Google Shape;274;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 name="Google Shape;283;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284" name="Google Shape;284;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a8917ac7ae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0" name="Google Shape;290;ga8917ac7a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727b3dbef2_0_8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6" name="Google Shape;296;g727b3dbef2_0_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2" name="Google Shape;30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r>
              <a:rPr lang="en-US"/>
              <a:t>En esta lección, los alumnos conocerán la base de datos AGRIS y recursos externos adicionales específicos de disciplina en los campos de las ciencias agrícolas.</a:t>
            </a:r>
            <a:endParaRPr/>
          </a:p>
        </p:txBody>
      </p:sp>
      <p:sp>
        <p:nvSpPr>
          <p:cNvPr id="87" name="Google Shape;8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Font typeface="Arial"/>
              <a:buNone/>
            </a:pPr>
            <a:r>
              <a:rPr lang="en-US"/>
              <a:t>AGRIS es una red de más de 447 proveedores de datos (centros de investigación, instituciones académicas, editoriales, organismos gubernamentales, programas de desarrollo, organizaciones internacionales y nacionales) de hasta 148 países.</a:t>
            </a:r>
            <a:endParaRPr/>
          </a:p>
        </p:txBody>
      </p:sp>
      <p:sp>
        <p:nvSpPr>
          <p:cNvPr id="94" name="Google Shape;9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b="0"/>
              <a:t>AGROVOC es un vocabulario controlado que cubre todas las áreas de interés de la Organización de las Naciones Unidas para la Agricultura y la Alimentación (FAO), incluidos alimentos, nutrición, agricultura, pesca, silvicultura, medio ambiente, etc. Es publicado por la FAO y editado por una comunidad de expertos. . Es ampliamente utilizado en bibliotecas especializadas, así como en bibliotecas y repositorios digitales para indexar contenido y con fines de minería de datos. También se utiliza como un recurso de etiquetado especializado para la organización de contenido por parte de la FAO y terceros interesados.</a:t>
            </a:r>
            <a:endParaRPr/>
          </a:p>
          <a:p>
            <a:pPr marL="171450" lvl="0" indent="-82550" algn="l" rtl="0">
              <a:lnSpc>
                <a:spcPct val="100000"/>
              </a:lnSpc>
              <a:spcBef>
                <a:spcPts val="0"/>
              </a:spcBef>
              <a:spcAft>
                <a:spcPts val="0"/>
              </a:spcAft>
              <a:buSzPts val="1400"/>
              <a:buFont typeface="Arial"/>
              <a:buNone/>
            </a:pPr>
            <a:endParaRPr b="0"/>
          </a:p>
          <a:p>
            <a:pPr marL="171450" lvl="0" indent="-171450" algn="l" rtl="0">
              <a:lnSpc>
                <a:spcPct val="100000"/>
              </a:lnSpc>
              <a:spcBef>
                <a:spcPts val="0"/>
              </a:spcBef>
              <a:spcAft>
                <a:spcPts val="0"/>
              </a:spcAft>
              <a:buSzPts val="1400"/>
              <a:buFont typeface="Arial"/>
              <a:buChar char="•"/>
            </a:pPr>
            <a:r>
              <a:rPr lang="en-US" b="0"/>
              <a:t>AGROVOC consta de +37.000 conceptos y +750.000 términos en hasta 37 idiomas.</a:t>
            </a:r>
            <a:endParaRPr/>
          </a:p>
          <a:p>
            <a:pPr marL="171450" lvl="0" indent="-82550" algn="l" rtl="0">
              <a:lnSpc>
                <a:spcPct val="100000"/>
              </a:lnSpc>
              <a:spcBef>
                <a:spcPts val="0"/>
              </a:spcBef>
              <a:spcAft>
                <a:spcPts val="0"/>
              </a:spcAft>
              <a:buSzPts val="1400"/>
              <a:buFont typeface="Arial"/>
              <a:buNone/>
            </a:pPr>
            <a:endParaRPr b="0"/>
          </a:p>
          <a:p>
            <a:pPr marL="171450" lvl="0" indent="-171450" algn="l" rtl="0">
              <a:lnSpc>
                <a:spcPct val="100000"/>
              </a:lnSpc>
              <a:spcBef>
                <a:spcPts val="0"/>
              </a:spcBef>
              <a:spcAft>
                <a:spcPts val="0"/>
              </a:spcAft>
              <a:buSzPts val="1400"/>
              <a:buFont typeface="Arial"/>
              <a:buChar char="•"/>
            </a:pPr>
            <a:r>
              <a:rPr lang="en-US" b="0"/>
              <a:t>AGRIS es una marca internacional con una audiencia internacional para los proveedores de datos que aumenta la visibilidad de los recursos, creando la oportunidad de contribuir a la agricultura y las ciencias relacionadas a nivel mundial.</a:t>
            </a:r>
            <a:endParaRPr/>
          </a:p>
          <a:p>
            <a:pPr marL="171450" lvl="0" indent="-171450" algn="l" rtl="0">
              <a:lnSpc>
                <a:spcPct val="100000"/>
              </a:lnSpc>
              <a:spcBef>
                <a:spcPts val="0"/>
              </a:spcBef>
              <a:spcAft>
                <a:spcPts val="0"/>
              </a:spcAft>
              <a:buSzPts val="1400"/>
              <a:buFont typeface="Arial"/>
              <a:buChar char="•"/>
            </a:pPr>
            <a:r>
              <a:rPr lang="en-US" b="0"/>
              <a:t>Los proveedores de datos de AGRIS pueden enviar información científica no publicada, informes técnicos, tesis, disertaciones, documentos de conferencias).</a:t>
            </a:r>
            <a:endParaRPr/>
          </a:p>
          <a:p>
            <a:pPr marL="171450" lvl="0" indent="-171450" algn="l" rtl="0">
              <a:lnSpc>
                <a:spcPct val="100000"/>
              </a:lnSpc>
              <a:spcBef>
                <a:spcPts val="0"/>
              </a:spcBef>
              <a:spcAft>
                <a:spcPts val="0"/>
              </a:spcAft>
              <a:buSzPts val="1400"/>
              <a:buFont typeface="Arial"/>
              <a:buChar char="•"/>
            </a:pPr>
            <a:r>
              <a:rPr lang="en-US" b="0"/>
              <a:t>AGRIS apoya tanto a países desarrollados como en vías de desarrollo.</a:t>
            </a:r>
            <a:endParaRPr/>
          </a:p>
          <a:p>
            <a:pPr marL="171450" lvl="0" indent="-82550" algn="l" rtl="0">
              <a:lnSpc>
                <a:spcPct val="100000"/>
              </a:lnSpc>
              <a:spcBef>
                <a:spcPts val="0"/>
              </a:spcBef>
              <a:spcAft>
                <a:spcPts val="0"/>
              </a:spcAft>
              <a:buSzPts val="1400"/>
              <a:buFont typeface="Arial"/>
              <a:buNone/>
            </a:pPr>
            <a:endParaRPr b="0"/>
          </a:p>
          <a:p>
            <a:pPr marL="171450" lvl="0" indent="-171450" algn="l" rtl="0">
              <a:lnSpc>
                <a:spcPct val="100000"/>
              </a:lnSpc>
              <a:spcBef>
                <a:spcPts val="0"/>
              </a:spcBef>
              <a:spcAft>
                <a:spcPts val="0"/>
              </a:spcAft>
              <a:buSzPts val="1400"/>
              <a:buFont typeface="Arial"/>
              <a:buChar char="•"/>
            </a:pPr>
            <a:r>
              <a:rPr lang="en-US" b="0"/>
              <a:t>La audiencia son investigadores, profesores y estudiantes de posgrado en busca de bibliografías; bibliotecarios, catalogadores; editores de revistas, organizadores de conferencias y tomadores de decisiones en el tema agrícola.</a:t>
            </a:r>
            <a:endParaRPr b="0"/>
          </a:p>
          <a:p>
            <a:pPr marL="171450" lvl="0" indent="-82550" algn="l" rtl="0">
              <a:lnSpc>
                <a:spcPct val="100000"/>
              </a:lnSpc>
              <a:spcBef>
                <a:spcPts val="0"/>
              </a:spcBef>
              <a:spcAft>
                <a:spcPts val="0"/>
              </a:spcAft>
              <a:buSzPts val="1400"/>
              <a:buFont typeface="Arial"/>
              <a:buNone/>
            </a:pPr>
            <a:endParaRPr/>
          </a:p>
        </p:txBody>
      </p:sp>
      <p:sp>
        <p:nvSpPr>
          <p:cNvPr id="100" name="Google Shape;100;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106" name="Google Shape;10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119" name="Google Shape;11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126" name="Google Shape;12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143" name="Google Shape;14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g7119cced83_0_58"/>
          <p:cNvSpPr txBox="1">
            <a:spLocks noGrp="1"/>
          </p:cNvSpPr>
          <p:nvPr>
            <p:ph type="ctrTitle"/>
          </p:nvPr>
        </p:nvSpPr>
        <p:spPr>
          <a:xfrm>
            <a:off x="415611" y="992767"/>
            <a:ext cx="11360700" cy="27369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a:endParaRPr/>
          </a:p>
        </p:txBody>
      </p:sp>
      <p:sp>
        <p:nvSpPr>
          <p:cNvPr id="15" name="Google Shape;15;g7119cced83_0_58"/>
          <p:cNvSpPr txBox="1">
            <a:spLocks noGrp="1"/>
          </p:cNvSpPr>
          <p:nvPr>
            <p:ph type="subTitle" idx="1"/>
          </p:nvPr>
        </p:nvSpPr>
        <p:spPr>
          <a:xfrm>
            <a:off x="415600" y="3778833"/>
            <a:ext cx="11360700" cy="10569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16" name="Google Shape;16;g7119cced83_0_58"/>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7" name="Google Shape;17;g7119cced83_0_58"/>
          <p:cNvPicPr preferRelativeResize="0"/>
          <p:nvPr/>
        </p:nvPicPr>
        <p:blipFill rotWithShape="1">
          <a:blip r:embed="rId2">
            <a:alphaModFix/>
          </a:blip>
          <a:srcRect/>
          <a:stretch/>
        </p:blipFill>
        <p:spPr>
          <a:xfrm>
            <a:off x="4647435" y="0"/>
            <a:ext cx="7544565" cy="244043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6"/>
        <p:cNvGrpSpPr/>
        <p:nvPr/>
      </p:nvGrpSpPr>
      <p:grpSpPr>
        <a:xfrm>
          <a:off x="0" y="0"/>
          <a:ext cx="0" cy="0"/>
          <a:chOff x="0" y="0"/>
          <a:chExt cx="0" cy="0"/>
        </a:xfrm>
      </p:grpSpPr>
      <p:sp>
        <p:nvSpPr>
          <p:cNvPr id="57" name="Google Shape;57;g7119cced83_0_90"/>
          <p:cNvSpPr txBox="1">
            <a:spLocks noGrp="1"/>
          </p:cNvSpPr>
          <p:nvPr>
            <p:ph type="body" idx="1"/>
          </p:nvPr>
        </p:nvSpPr>
        <p:spPr>
          <a:xfrm>
            <a:off x="415600" y="5640767"/>
            <a:ext cx="7998300" cy="806700"/>
          </a:xfrm>
          <a:prstGeom prst="rect">
            <a:avLst/>
          </a:prstGeom>
          <a:noFill/>
          <a:ln>
            <a:noFill/>
          </a:ln>
        </p:spPr>
        <p:txBody>
          <a:bodyPr spcFirstLastPara="1" wrap="square" lIns="121900" tIns="121900" rIns="121900" bIns="121900" anchor="ctr" anchorCtr="0">
            <a:noAutofit/>
          </a:bodyPr>
          <a:lstStyle>
            <a:lvl1pPr marL="457200" lvl="0" indent="-228600" algn="l">
              <a:lnSpc>
                <a:spcPct val="100000"/>
              </a:lnSpc>
              <a:spcBef>
                <a:spcPts val="0"/>
              </a:spcBef>
              <a:spcAft>
                <a:spcPts val="0"/>
              </a:spcAft>
              <a:buSzPts val="2400"/>
              <a:buNone/>
              <a:defRPr/>
            </a:lvl1pPr>
          </a:lstStyle>
          <a:p>
            <a:endParaRPr/>
          </a:p>
        </p:txBody>
      </p:sp>
      <p:sp>
        <p:nvSpPr>
          <p:cNvPr id="58" name="Google Shape;58;g7119cced83_0_90"/>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9"/>
        <p:cNvGrpSpPr/>
        <p:nvPr/>
      </p:nvGrpSpPr>
      <p:grpSpPr>
        <a:xfrm>
          <a:off x="0" y="0"/>
          <a:ext cx="0" cy="0"/>
          <a:chOff x="0" y="0"/>
          <a:chExt cx="0" cy="0"/>
        </a:xfrm>
      </p:grpSpPr>
      <p:sp>
        <p:nvSpPr>
          <p:cNvPr id="60" name="Google Shape;60;g7119cced83_0_93"/>
          <p:cNvSpPr txBox="1">
            <a:spLocks noGrp="1"/>
          </p:cNvSpPr>
          <p:nvPr>
            <p:ph type="title" hasCustomPrompt="1"/>
          </p:nvPr>
        </p:nvSpPr>
        <p:spPr>
          <a:xfrm>
            <a:off x="415600" y="1474833"/>
            <a:ext cx="11360700" cy="26181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t>xx%</a:t>
            </a:r>
          </a:p>
        </p:txBody>
      </p:sp>
      <p:sp>
        <p:nvSpPr>
          <p:cNvPr id="61" name="Google Shape;61;g7119cced83_0_93"/>
          <p:cNvSpPr txBox="1">
            <a:spLocks noGrp="1"/>
          </p:cNvSpPr>
          <p:nvPr>
            <p:ph type="body" idx="1"/>
          </p:nvPr>
        </p:nvSpPr>
        <p:spPr>
          <a:xfrm>
            <a:off x="415600" y="4202967"/>
            <a:ext cx="11360700" cy="1734300"/>
          </a:xfrm>
          <a:prstGeom prst="rect">
            <a:avLst/>
          </a:prstGeom>
          <a:noFill/>
          <a:ln>
            <a:noFill/>
          </a:ln>
        </p:spPr>
        <p:txBody>
          <a:bodyPr spcFirstLastPara="1" wrap="square" lIns="121900" tIns="121900" rIns="121900" bIns="121900" anchor="t" anchorCtr="0">
            <a:noAutofit/>
          </a:bodyPr>
          <a:lstStyle>
            <a:lvl1pPr marL="457200" lvl="0" indent="-381000" algn="ctr">
              <a:lnSpc>
                <a:spcPct val="115000"/>
              </a:lnSpc>
              <a:spcBef>
                <a:spcPts val="0"/>
              </a:spcBef>
              <a:spcAft>
                <a:spcPts val="0"/>
              </a:spcAft>
              <a:buSzPts val="2400"/>
              <a:buChar char="●"/>
              <a:defRPr/>
            </a:lvl1pPr>
            <a:lvl2pPr marL="914400" lvl="1" indent="-349250" algn="ctr">
              <a:lnSpc>
                <a:spcPct val="115000"/>
              </a:lnSpc>
              <a:spcBef>
                <a:spcPts val="2100"/>
              </a:spcBef>
              <a:spcAft>
                <a:spcPts val="0"/>
              </a:spcAft>
              <a:buSzPts val="1900"/>
              <a:buChar char="○"/>
              <a:defRPr/>
            </a:lvl2pPr>
            <a:lvl3pPr marL="1371600" lvl="2" indent="-349250" algn="ctr">
              <a:lnSpc>
                <a:spcPct val="115000"/>
              </a:lnSpc>
              <a:spcBef>
                <a:spcPts val="2100"/>
              </a:spcBef>
              <a:spcAft>
                <a:spcPts val="0"/>
              </a:spcAft>
              <a:buSzPts val="1900"/>
              <a:buChar char="■"/>
              <a:defRPr/>
            </a:lvl3pPr>
            <a:lvl4pPr marL="1828800" lvl="3" indent="-349250" algn="ctr">
              <a:lnSpc>
                <a:spcPct val="115000"/>
              </a:lnSpc>
              <a:spcBef>
                <a:spcPts val="2100"/>
              </a:spcBef>
              <a:spcAft>
                <a:spcPts val="0"/>
              </a:spcAft>
              <a:buSzPts val="1900"/>
              <a:buChar char="●"/>
              <a:defRPr/>
            </a:lvl4pPr>
            <a:lvl5pPr marL="2286000" lvl="4" indent="-349250" algn="ctr">
              <a:lnSpc>
                <a:spcPct val="115000"/>
              </a:lnSpc>
              <a:spcBef>
                <a:spcPts val="2100"/>
              </a:spcBef>
              <a:spcAft>
                <a:spcPts val="0"/>
              </a:spcAft>
              <a:buSzPts val="1900"/>
              <a:buChar char="○"/>
              <a:defRPr/>
            </a:lvl5pPr>
            <a:lvl6pPr marL="2743200" lvl="5" indent="-349250" algn="ctr">
              <a:lnSpc>
                <a:spcPct val="115000"/>
              </a:lnSpc>
              <a:spcBef>
                <a:spcPts val="2100"/>
              </a:spcBef>
              <a:spcAft>
                <a:spcPts val="0"/>
              </a:spcAft>
              <a:buSzPts val="1900"/>
              <a:buChar char="■"/>
              <a:defRPr/>
            </a:lvl6pPr>
            <a:lvl7pPr marL="3200400" lvl="6" indent="-349250" algn="ctr">
              <a:lnSpc>
                <a:spcPct val="115000"/>
              </a:lnSpc>
              <a:spcBef>
                <a:spcPts val="2100"/>
              </a:spcBef>
              <a:spcAft>
                <a:spcPts val="0"/>
              </a:spcAft>
              <a:buSzPts val="1900"/>
              <a:buChar char="●"/>
              <a:defRPr/>
            </a:lvl7pPr>
            <a:lvl8pPr marL="3657600" lvl="7" indent="-349250" algn="ctr">
              <a:lnSpc>
                <a:spcPct val="115000"/>
              </a:lnSpc>
              <a:spcBef>
                <a:spcPts val="2100"/>
              </a:spcBef>
              <a:spcAft>
                <a:spcPts val="0"/>
              </a:spcAft>
              <a:buSzPts val="1900"/>
              <a:buChar char="○"/>
              <a:defRPr/>
            </a:lvl8pPr>
            <a:lvl9pPr marL="4114800" lvl="8" indent="-349250" algn="ctr">
              <a:lnSpc>
                <a:spcPct val="115000"/>
              </a:lnSpc>
              <a:spcBef>
                <a:spcPts val="2100"/>
              </a:spcBef>
              <a:spcAft>
                <a:spcPts val="2100"/>
              </a:spcAft>
              <a:buSzPts val="1900"/>
              <a:buChar char="■"/>
              <a:defRPr/>
            </a:lvl9pPr>
          </a:lstStyle>
          <a:p>
            <a:endParaRPr/>
          </a:p>
        </p:txBody>
      </p:sp>
      <p:sp>
        <p:nvSpPr>
          <p:cNvPr id="62" name="Google Shape;62;g7119cced83_0_93"/>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Google Shape;19;g7119cced83_0_99"/>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3600"/>
              <a:buFont typeface="Trebuchet MS"/>
              <a:buNone/>
              <a:defRPr>
                <a:solidFill>
                  <a:srgbClr val="FFFFFF"/>
                </a:solidFill>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20" name="Google Shape;20;g7119cced83_0_99"/>
          <p:cNvSpPr txBox="1">
            <a:spLocks noGrp="1"/>
          </p:cNvSpPr>
          <p:nvPr>
            <p:ph type="body" idx="1"/>
          </p:nvPr>
        </p:nvSpPr>
        <p:spPr>
          <a:xfrm>
            <a:off x="680321" y="2336873"/>
            <a:ext cx="9613800" cy="35994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chemeClr val="lt1"/>
              </a:buClr>
              <a:buSzPts val="2400"/>
              <a:buChar char="●"/>
              <a:defRPr sz="2400"/>
            </a:lvl1pPr>
            <a:lvl2pPr marL="914400" lvl="1" indent="-355600" algn="l">
              <a:lnSpc>
                <a:spcPct val="90000"/>
              </a:lnSpc>
              <a:spcBef>
                <a:spcPts val="2100"/>
              </a:spcBef>
              <a:spcAft>
                <a:spcPts val="0"/>
              </a:spcAft>
              <a:buClr>
                <a:schemeClr val="lt1"/>
              </a:buClr>
              <a:buSzPts val="2000"/>
              <a:buChar char="○"/>
              <a:defRPr sz="2000"/>
            </a:lvl2pPr>
            <a:lvl3pPr marL="1371600" lvl="2" indent="-342900" algn="l">
              <a:lnSpc>
                <a:spcPct val="90000"/>
              </a:lnSpc>
              <a:spcBef>
                <a:spcPts val="2100"/>
              </a:spcBef>
              <a:spcAft>
                <a:spcPts val="0"/>
              </a:spcAft>
              <a:buClr>
                <a:schemeClr val="lt1"/>
              </a:buClr>
              <a:buSzPts val="1800"/>
              <a:buChar char="■"/>
              <a:defRPr sz="1800"/>
            </a:lvl3pPr>
            <a:lvl4pPr marL="1828800" lvl="3" indent="-330200" algn="l">
              <a:lnSpc>
                <a:spcPct val="90000"/>
              </a:lnSpc>
              <a:spcBef>
                <a:spcPts val="2100"/>
              </a:spcBef>
              <a:spcAft>
                <a:spcPts val="0"/>
              </a:spcAft>
              <a:buClr>
                <a:schemeClr val="lt1"/>
              </a:buClr>
              <a:buSzPts val="1600"/>
              <a:buChar char="●"/>
              <a:defRPr sz="1600"/>
            </a:lvl4pPr>
            <a:lvl5pPr marL="2286000" lvl="4" indent="-330200" algn="l">
              <a:lnSpc>
                <a:spcPct val="90000"/>
              </a:lnSpc>
              <a:spcBef>
                <a:spcPts val="2100"/>
              </a:spcBef>
              <a:spcAft>
                <a:spcPts val="0"/>
              </a:spcAft>
              <a:buClr>
                <a:schemeClr val="lt1"/>
              </a:buClr>
              <a:buSzPts val="1600"/>
              <a:buChar char="○"/>
              <a:defRPr sz="1600"/>
            </a:lvl5pPr>
            <a:lvl6pPr marL="2743200" lvl="5" indent="-342900" algn="l">
              <a:lnSpc>
                <a:spcPct val="90000"/>
              </a:lnSpc>
              <a:spcBef>
                <a:spcPts val="2100"/>
              </a:spcBef>
              <a:spcAft>
                <a:spcPts val="0"/>
              </a:spcAft>
              <a:buClr>
                <a:schemeClr val="lt1"/>
              </a:buClr>
              <a:buSzPts val="1800"/>
              <a:buChar char="■"/>
              <a:defRPr/>
            </a:lvl6pPr>
            <a:lvl7pPr marL="3200400" lvl="6" indent="-342900" algn="l">
              <a:lnSpc>
                <a:spcPct val="90000"/>
              </a:lnSpc>
              <a:spcBef>
                <a:spcPts val="2100"/>
              </a:spcBef>
              <a:spcAft>
                <a:spcPts val="0"/>
              </a:spcAft>
              <a:buClr>
                <a:schemeClr val="lt1"/>
              </a:buClr>
              <a:buSzPts val="1800"/>
              <a:buChar char="●"/>
              <a:defRPr/>
            </a:lvl7pPr>
            <a:lvl8pPr marL="3657600" lvl="7" indent="-342900" algn="l">
              <a:lnSpc>
                <a:spcPct val="90000"/>
              </a:lnSpc>
              <a:spcBef>
                <a:spcPts val="2100"/>
              </a:spcBef>
              <a:spcAft>
                <a:spcPts val="0"/>
              </a:spcAft>
              <a:buClr>
                <a:schemeClr val="lt1"/>
              </a:buClr>
              <a:buSzPts val="1800"/>
              <a:buChar char="○"/>
              <a:defRPr/>
            </a:lvl8pPr>
            <a:lvl9pPr marL="4114800" lvl="8" indent="-342900" algn="l">
              <a:lnSpc>
                <a:spcPct val="90000"/>
              </a:lnSpc>
              <a:spcBef>
                <a:spcPts val="2100"/>
              </a:spcBef>
              <a:spcAft>
                <a:spcPts val="2100"/>
              </a:spcAft>
              <a:buClr>
                <a:schemeClr val="lt1"/>
              </a:buClr>
              <a:buSzPts val="1800"/>
              <a:buChar char="■"/>
              <a:defRPr/>
            </a:lvl9pPr>
          </a:lstStyle>
          <a:p>
            <a:endParaRPr/>
          </a:p>
        </p:txBody>
      </p:sp>
      <p:sp>
        <p:nvSpPr>
          <p:cNvPr id="21" name="Google Shape;21;g7119cced83_0_99"/>
          <p:cNvSpPr txBox="1">
            <a:spLocks noGrp="1"/>
          </p:cNvSpPr>
          <p:nvPr>
            <p:ph type="dt" idx="10"/>
          </p:nvPr>
        </p:nvSpPr>
        <p:spPr>
          <a:xfrm>
            <a:off x="9357855" y="6492875"/>
            <a:ext cx="2743200" cy="3651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2" name="Google Shape;22;g7119cced83_0_99"/>
          <p:cNvSpPr txBox="1">
            <a:spLocks noGrp="1"/>
          </p:cNvSpPr>
          <p:nvPr>
            <p:ph type="ftr" idx="11"/>
          </p:nvPr>
        </p:nvSpPr>
        <p:spPr>
          <a:xfrm>
            <a:off x="680321" y="5936188"/>
            <a:ext cx="68706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3" name="Google Shape;23;g7119cced83_0_99"/>
          <p:cNvSpPr txBox="1">
            <a:spLocks noGrp="1"/>
          </p:cNvSpPr>
          <p:nvPr>
            <p:ph type="sldNum" idx="12"/>
          </p:nvPr>
        </p:nvSpPr>
        <p:spPr>
          <a:xfrm>
            <a:off x="10729455" y="753227"/>
            <a:ext cx="1154100" cy="1090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4" name="Google Shape;24;g7119cced83_0_99"/>
          <p:cNvSpPr/>
          <p:nvPr/>
        </p:nvSpPr>
        <p:spPr>
          <a:xfrm>
            <a:off x="5732813" y="1604188"/>
            <a:ext cx="2900100" cy="69600"/>
          </a:xfrm>
          <a:prstGeom prst="rect">
            <a:avLst/>
          </a:prstGeom>
          <a:solidFill>
            <a:srgbClr val="4EB74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 name="Google Shape;25;g7119cced83_0_99"/>
          <p:cNvSpPr/>
          <p:nvPr/>
        </p:nvSpPr>
        <p:spPr>
          <a:xfrm>
            <a:off x="0" y="1604187"/>
            <a:ext cx="2704011" cy="69509"/>
          </a:xfrm>
          <a:prstGeom prst="rect">
            <a:avLst/>
          </a:prstGeom>
          <a:solidFill>
            <a:srgbClr val="F49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6" name="Google Shape;26;g7119cced83_0_99"/>
          <p:cNvSpPr/>
          <p:nvPr/>
        </p:nvSpPr>
        <p:spPr>
          <a:xfrm rot="10800000" flipH="1">
            <a:off x="2704011" y="1604187"/>
            <a:ext cx="3028802" cy="69509"/>
          </a:xfrm>
          <a:prstGeom prst="rect">
            <a:avLst/>
          </a:prstGeom>
          <a:solidFill>
            <a:srgbClr val="154A9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27" name="Google Shape;27;g7119cced83_0_99"/>
          <p:cNvPicPr preferRelativeResize="0"/>
          <p:nvPr/>
        </p:nvPicPr>
        <p:blipFill rotWithShape="1">
          <a:blip r:embed="rId2">
            <a:alphaModFix/>
          </a:blip>
          <a:srcRect/>
          <a:stretch/>
        </p:blipFill>
        <p:spPr>
          <a:xfrm>
            <a:off x="7800126" y="134938"/>
            <a:ext cx="4391874" cy="160181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g7119cced83_0_62"/>
          <p:cNvSpPr txBox="1">
            <a:spLocks noGrp="1"/>
          </p:cNvSpPr>
          <p:nvPr>
            <p:ph type="title"/>
          </p:nvPr>
        </p:nvSpPr>
        <p:spPr>
          <a:xfrm>
            <a:off x="415600" y="2867800"/>
            <a:ext cx="11360700" cy="11223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30" name="Google Shape;30;g7119cced83_0_62"/>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1"/>
        <p:cNvGrpSpPr/>
        <p:nvPr/>
      </p:nvGrpSpPr>
      <p:grpSpPr>
        <a:xfrm>
          <a:off x="0" y="0"/>
          <a:ext cx="0" cy="0"/>
          <a:chOff x="0" y="0"/>
          <a:chExt cx="0" cy="0"/>
        </a:xfrm>
      </p:grpSpPr>
      <p:sp>
        <p:nvSpPr>
          <p:cNvPr id="32" name="Google Shape;32;g7119cced83_0_65"/>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3" name="Google Shape;33;g7119cced83_0_65"/>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34" name="Google Shape;34;g7119cced83_0_65"/>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5"/>
        <p:cNvGrpSpPr/>
        <p:nvPr/>
      </p:nvGrpSpPr>
      <p:grpSpPr>
        <a:xfrm>
          <a:off x="0" y="0"/>
          <a:ext cx="0" cy="0"/>
          <a:chOff x="0" y="0"/>
          <a:chExt cx="0" cy="0"/>
        </a:xfrm>
      </p:grpSpPr>
      <p:sp>
        <p:nvSpPr>
          <p:cNvPr id="36" name="Google Shape;36;g7119cced83_0_69"/>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7" name="Google Shape;37;g7119cced83_0_69"/>
          <p:cNvSpPr txBox="1">
            <a:spLocks noGrp="1"/>
          </p:cNvSpPr>
          <p:nvPr>
            <p:ph type="body" idx="1"/>
          </p:nvPr>
        </p:nvSpPr>
        <p:spPr>
          <a:xfrm>
            <a:off x="4156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38" name="Google Shape;38;g7119cced83_0_69"/>
          <p:cNvSpPr txBox="1">
            <a:spLocks noGrp="1"/>
          </p:cNvSpPr>
          <p:nvPr>
            <p:ph type="body" idx="2"/>
          </p:nvPr>
        </p:nvSpPr>
        <p:spPr>
          <a:xfrm>
            <a:off x="64432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39" name="Google Shape;39;g7119cced83_0_69"/>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g7119cced83_0_7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42" name="Google Shape;42;g7119cced83_0_7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3"/>
        <p:cNvGrpSpPr/>
        <p:nvPr/>
      </p:nvGrpSpPr>
      <p:grpSpPr>
        <a:xfrm>
          <a:off x="0" y="0"/>
          <a:ext cx="0" cy="0"/>
          <a:chOff x="0" y="0"/>
          <a:chExt cx="0" cy="0"/>
        </a:xfrm>
      </p:grpSpPr>
      <p:sp>
        <p:nvSpPr>
          <p:cNvPr id="44" name="Google Shape;44;g7119cced83_0_77"/>
          <p:cNvSpPr txBox="1">
            <a:spLocks noGrp="1"/>
          </p:cNvSpPr>
          <p:nvPr>
            <p:ph type="title"/>
          </p:nvPr>
        </p:nvSpPr>
        <p:spPr>
          <a:xfrm>
            <a:off x="415600" y="740800"/>
            <a:ext cx="3744000" cy="1007700"/>
          </a:xfrm>
          <a:prstGeom prst="rect">
            <a:avLst/>
          </a:prstGeom>
          <a:noFill/>
          <a:ln>
            <a:noFill/>
          </a:ln>
        </p:spPr>
        <p:txBody>
          <a:bodyPr spcFirstLastPara="1" wrap="square" lIns="121900" tIns="121900" rIns="121900" bIns="121900" anchor="b" anchorCtr="0">
            <a:no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a:endParaRPr/>
          </a:p>
        </p:txBody>
      </p:sp>
      <p:sp>
        <p:nvSpPr>
          <p:cNvPr id="45" name="Google Shape;45;g7119cced83_0_77"/>
          <p:cNvSpPr txBox="1">
            <a:spLocks noGrp="1"/>
          </p:cNvSpPr>
          <p:nvPr>
            <p:ph type="body" idx="1"/>
          </p:nvPr>
        </p:nvSpPr>
        <p:spPr>
          <a:xfrm>
            <a:off x="415600" y="1852800"/>
            <a:ext cx="3744000" cy="4239300"/>
          </a:xfrm>
          <a:prstGeom prst="rect">
            <a:avLst/>
          </a:prstGeom>
          <a:noFill/>
          <a:ln>
            <a:noFill/>
          </a:ln>
        </p:spPr>
        <p:txBody>
          <a:bodyPr spcFirstLastPara="1" wrap="square" lIns="121900" tIns="121900" rIns="121900" bIns="12190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46" name="Google Shape;46;g7119cced83_0_7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7"/>
        <p:cNvGrpSpPr/>
        <p:nvPr/>
      </p:nvGrpSpPr>
      <p:grpSpPr>
        <a:xfrm>
          <a:off x="0" y="0"/>
          <a:ext cx="0" cy="0"/>
          <a:chOff x="0" y="0"/>
          <a:chExt cx="0" cy="0"/>
        </a:xfrm>
      </p:grpSpPr>
      <p:sp>
        <p:nvSpPr>
          <p:cNvPr id="48" name="Google Shape;48;g7119cced83_0_81"/>
          <p:cNvSpPr txBox="1">
            <a:spLocks noGrp="1"/>
          </p:cNvSpPr>
          <p:nvPr>
            <p:ph type="title"/>
          </p:nvPr>
        </p:nvSpPr>
        <p:spPr>
          <a:xfrm>
            <a:off x="653667" y="600200"/>
            <a:ext cx="8490300" cy="5454300"/>
          </a:xfrm>
          <a:prstGeom prst="rect">
            <a:avLst/>
          </a:prstGeom>
          <a:noFill/>
          <a:ln>
            <a:noFill/>
          </a:ln>
        </p:spPr>
        <p:txBody>
          <a:bodyPr spcFirstLastPara="1" wrap="square" lIns="121900" tIns="121900" rIns="121900" bIns="121900" anchor="ctr" anchorCtr="0">
            <a:no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a:endParaRPr/>
          </a:p>
        </p:txBody>
      </p:sp>
      <p:sp>
        <p:nvSpPr>
          <p:cNvPr id="49" name="Google Shape;49;g7119cced83_0_8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0"/>
        <p:cNvGrpSpPr/>
        <p:nvPr/>
      </p:nvGrpSpPr>
      <p:grpSpPr>
        <a:xfrm>
          <a:off x="0" y="0"/>
          <a:ext cx="0" cy="0"/>
          <a:chOff x="0" y="0"/>
          <a:chExt cx="0" cy="0"/>
        </a:xfrm>
      </p:grpSpPr>
      <p:sp>
        <p:nvSpPr>
          <p:cNvPr id="51" name="Google Shape;51;g7119cced83_0_84"/>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g7119cced83_0_84"/>
          <p:cNvSpPr txBox="1">
            <a:spLocks noGrp="1"/>
          </p:cNvSpPr>
          <p:nvPr>
            <p:ph type="title"/>
          </p:nvPr>
        </p:nvSpPr>
        <p:spPr>
          <a:xfrm>
            <a:off x="354000" y="1644233"/>
            <a:ext cx="5393700" cy="19764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a:endParaRPr/>
          </a:p>
        </p:txBody>
      </p:sp>
      <p:sp>
        <p:nvSpPr>
          <p:cNvPr id="53" name="Google Shape;53;g7119cced83_0_84"/>
          <p:cNvSpPr txBox="1">
            <a:spLocks noGrp="1"/>
          </p:cNvSpPr>
          <p:nvPr>
            <p:ph type="subTitle" idx="1"/>
          </p:nvPr>
        </p:nvSpPr>
        <p:spPr>
          <a:xfrm>
            <a:off x="354000" y="3737433"/>
            <a:ext cx="5393700" cy="16467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54" name="Google Shape;54;g7119cced83_0_84"/>
          <p:cNvSpPr txBox="1">
            <a:spLocks noGrp="1"/>
          </p:cNvSpPr>
          <p:nvPr>
            <p:ph type="body" idx="2"/>
          </p:nvPr>
        </p:nvSpPr>
        <p:spPr>
          <a:xfrm>
            <a:off x="6586000" y="965433"/>
            <a:ext cx="5115900" cy="4926900"/>
          </a:xfrm>
          <a:prstGeom prst="rect">
            <a:avLst/>
          </a:prstGeom>
          <a:noFill/>
          <a:ln>
            <a:noFill/>
          </a:ln>
        </p:spPr>
        <p:txBody>
          <a:bodyPr spcFirstLastPara="1" wrap="square" lIns="121900" tIns="121900" rIns="121900" bIns="121900" anchor="ctr"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55" name="Google Shape;55;g7119cced83_0_8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9"/>
        <p:cNvGrpSpPr/>
        <p:nvPr/>
      </p:nvGrpSpPr>
      <p:grpSpPr>
        <a:xfrm>
          <a:off x="0" y="0"/>
          <a:ext cx="0" cy="0"/>
          <a:chOff x="0" y="0"/>
          <a:chExt cx="0" cy="0"/>
        </a:xfrm>
      </p:grpSpPr>
      <p:sp>
        <p:nvSpPr>
          <p:cNvPr id="10" name="Google Shape;10;g7119cced83_0_5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9pPr>
          </a:lstStyle>
          <a:p>
            <a:endParaRPr/>
          </a:p>
        </p:txBody>
      </p:sp>
      <p:sp>
        <p:nvSpPr>
          <p:cNvPr id="11" name="Google Shape;11;g7119cced83_0_54"/>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marR="0" lvl="0" indent="-381000"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1pPr>
            <a:lvl2pPr marL="914400" marR="0" lvl="1"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2pPr>
            <a:lvl3pPr marL="1371600" marR="0" lvl="2"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3pPr>
            <a:lvl4pPr marL="1828800" marR="0" lvl="3"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4pPr>
            <a:lvl5pPr marL="2286000" marR="0" lvl="4"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5pPr>
            <a:lvl6pPr marL="2743200" marR="0" lvl="5"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6pPr>
            <a:lvl7pPr marL="3200400" marR="0" lvl="6"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7pPr>
            <a:lvl8pPr marL="3657600" marR="0" lvl="7"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8pPr>
            <a:lvl9pPr marL="4114800" marR="0" lvl="8" indent="-349250" algn="l" rtl="0">
              <a:lnSpc>
                <a:spcPct val="115000"/>
              </a:lnSpc>
              <a:spcBef>
                <a:spcPts val="2100"/>
              </a:spcBef>
              <a:spcAft>
                <a:spcPts val="2100"/>
              </a:spcAft>
              <a:buClr>
                <a:schemeClr val="dk2"/>
              </a:buClr>
              <a:buSzPts val="1900"/>
              <a:buFont typeface="Arial"/>
              <a:buChar char="■"/>
              <a:defRPr sz="1900" b="0" i="0" u="none" strike="noStrike" cap="none">
                <a:solidFill>
                  <a:schemeClr val="dk2"/>
                </a:solidFill>
                <a:latin typeface="Arial"/>
                <a:ea typeface="Arial"/>
                <a:cs typeface="Arial"/>
                <a:sym typeface="Arial"/>
              </a:defRPr>
            </a:lvl9pPr>
          </a:lstStyle>
          <a:p>
            <a:endParaRPr/>
          </a:p>
        </p:txBody>
      </p:sp>
      <p:sp>
        <p:nvSpPr>
          <p:cNvPr id="12" name="Google Shape;12;g7119cced83_0_5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hyperlink" Target="mailto:agris@fao.or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s://dgroups.org/fao/agris" TargetMode="External"/><Relationship Id="rId4" Type="http://schemas.openxmlformats.org/officeDocument/2006/relationships/hyperlink" Target="http://agris.fao.org/agris-search/info.action"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creativecommons.org/licenses/by/4.0/deed.es"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pubag.nal.usda.gov/"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r4l@research4life.org"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hyperlink" Target="http://www.research4life.org/es/" TargetMode="External"/><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hyperlink" Target="mailto:r4l@research4life.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agris.fao.org/agris-search/index.do;jsessionid=9B64075013390105A1C4BA4255D7F2C4?request_locale=es&amp;recordID=&amp;sourceQuery=&amp;query=&amp;sortField=&amp;sortOrder=&amp;countryResource=&amp;agrovocString=&amp;advQuery=&amp;centerString=&amp;enableField="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fao.org/home/es"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fao.org/agrovoc/e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agris.fao.org/agris-search/index.do"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38"/>
          <p:cNvSpPr txBox="1">
            <a:spLocks noGrp="1"/>
          </p:cNvSpPr>
          <p:nvPr>
            <p:ph type="subTitle" idx="1"/>
          </p:nvPr>
        </p:nvSpPr>
        <p:spPr>
          <a:xfrm>
            <a:off x="0" y="4029770"/>
            <a:ext cx="12192000" cy="722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rgbClr val="FFFFFF"/>
              </a:buClr>
              <a:buSzPts val="3600"/>
              <a:buNone/>
            </a:pPr>
            <a:r>
              <a:rPr lang="en-US" sz="3400">
                <a:solidFill>
                  <a:srgbClr val="004890"/>
                </a:solidFill>
                <a:latin typeface="Open Sans"/>
                <a:ea typeface="Open Sans"/>
                <a:cs typeface="Open Sans"/>
                <a:sym typeface="Open Sans"/>
              </a:rPr>
              <a:t>Agricultura</a:t>
            </a:r>
            <a:endParaRPr sz="3400">
              <a:solidFill>
                <a:srgbClr val="004890"/>
              </a:solidFill>
              <a:latin typeface="Open Sans"/>
              <a:ea typeface="Open Sans"/>
              <a:cs typeface="Open Sans"/>
              <a:sym typeface="Open Sans"/>
            </a:endParaRPr>
          </a:p>
        </p:txBody>
      </p:sp>
      <p:sp>
        <p:nvSpPr>
          <p:cNvPr id="68" name="Google Shape;68;p38"/>
          <p:cNvSpPr txBox="1">
            <a:spLocks noGrp="1"/>
          </p:cNvSpPr>
          <p:nvPr>
            <p:ph type="ctrTitle"/>
          </p:nvPr>
        </p:nvSpPr>
        <p:spPr>
          <a:xfrm>
            <a:off x="-2" y="2036456"/>
            <a:ext cx="12192000" cy="1596900"/>
          </a:xfrm>
          <a:prstGeom prst="rect">
            <a:avLst/>
          </a:prstGeom>
          <a:noFill/>
          <a:ln>
            <a:noFill/>
          </a:ln>
        </p:spPr>
        <p:txBody>
          <a:bodyPr spcFirstLastPara="1" wrap="square" lIns="91425" tIns="45700" rIns="91425" bIns="0" anchor="b" anchorCtr="0">
            <a:noAutofit/>
          </a:bodyPr>
          <a:lstStyle/>
          <a:p>
            <a:pPr marL="0" lvl="0" indent="0" algn="ctr" rtl="0">
              <a:lnSpc>
                <a:spcPct val="90000"/>
              </a:lnSpc>
              <a:spcBef>
                <a:spcPts val="0"/>
              </a:spcBef>
              <a:spcAft>
                <a:spcPts val="0"/>
              </a:spcAft>
              <a:buClr>
                <a:schemeClr val="dk1"/>
              </a:buClr>
              <a:buSzPts val="4400"/>
              <a:buFont typeface="Arial"/>
              <a:buNone/>
            </a:pPr>
            <a:r>
              <a:rPr lang="en-US" sz="3500" b="1">
                <a:solidFill>
                  <a:srgbClr val="004890"/>
                </a:solidFill>
                <a:latin typeface="Open Sans"/>
                <a:ea typeface="Open Sans"/>
                <a:cs typeface="Open Sans"/>
                <a:sym typeface="Open Sans"/>
              </a:rPr>
              <a:t>Recursos adicionales específicos de la disciplina</a:t>
            </a:r>
            <a:endParaRPr/>
          </a:p>
        </p:txBody>
      </p:sp>
      <p:sp>
        <p:nvSpPr>
          <p:cNvPr id="69" name="Google Shape;69;p38"/>
          <p:cNvSpPr txBox="1"/>
          <p:nvPr/>
        </p:nvSpPr>
        <p:spPr>
          <a:xfrm>
            <a:off x="-2" y="5606084"/>
            <a:ext cx="12192000" cy="369300"/>
          </a:xfrm>
          <a:prstGeom prst="rect">
            <a:avLst/>
          </a:prstGeom>
          <a:solidFill>
            <a:srgbClr val="586F7C"/>
          </a:solidFill>
          <a:ln>
            <a:noFill/>
          </a:ln>
        </p:spPr>
        <p:txBody>
          <a:bodyPr spcFirstLastPara="1" wrap="square" lIns="91425" tIns="45700" rIns="91425" bIns="45700" anchor="t" anchorCtr="0">
            <a:spAutoFit/>
          </a:bodyPr>
          <a:lstStyle/>
          <a:p>
            <a:pPr lvl="0" algn="ctr">
              <a:buSzPts val="1800"/>
            </a:pPr>
            <a:r>
              <a:rPr lang="en-US" sz="1800" b="1" i="0" u="none" strike="noStrike" cap="none" dirty="0">
                <a:solidFill>
                  <a:schemeClr val="lt1"/>
                </a:solidFill>
                <a:latin typeface="Open Sans"/>
                <a:ea typeface="Open Sans"/>
                <a:cs typeface="Open Sans"/>
                <a:sym typeface="Open Sans"/>
              </a:rPr>
              <a:t>Research4Life </a:t>
            </a:r>
            <a:r>
              <a:rPr lang="en-US" sz="1800" b="1" i="0" u="none" strike="noStrike" cap="none" dirty="0" err="1">
                <a:solidFill>
                  <a:schemeClr val="lt1"/>
                </a:solidFill>
                <a:latin typeface="Open Sans"/>
                <a:ea typeface="Open Sans"/>
                <a:cs typeface="Open Sans"/>
                <a:sym typeface="Open Sans"/>
              </a:rPr>
              <a:t>es</a:t>
            </a:r>
            <a:r>
              <a:rPr lang="en-US" sz="1800" b="1" i="0" u="none" strike="noStrike" cap="none" dirty="0">
                <a:solidFill>
                  <a:schemeClr val="lt1"/>
                </a:solidFill>
                <a:latin typeface="Open Sans"/>
                <a:ea typeface="Open Sans"/>
                <a:cs typeface="Open Sans"/>
                <a:sym typeface="Open Sans"/>
              </a:rPr>
              <a:t> </a:t>
            </a:r>
            <a:r>
              <a:rPr lang="en-US" sz="1800" b="1" i="0" u="none" strike="noStrike" cap="none" dirty="0" err="1">
                <a:solidFill>
                  <a:schemeClr val="lt1"/>
                </a:solidFill>
                <a:latin typeface="Open Sans"/>
                <a:ea typeface="Open Sans"/>
                <a:cs typeface="Open Sans"/>
                <a:sym typeface="Open Sans"/>
              </a:rPr>
              <a:t>una</a:t>
            </a:r>
            <a:r>
              <a:rPr lang="en-US" sz="1800" b="1" i="0" u="none" strike="noStrike" cap="none" dirty="0">
                <a:solidFill>
                  <a:schemeClr val="lt1"/>
                </a:solidFill>
                <a:latin typeface="Open Sans"/>
                <a:ea typeface="Open Sans"/>
                <a:cs typeface="Open Sans"/>
                <a:sym typeface="Open Sans"/>
              </a:rPr>
              <a:t> </a:t>
            </a:r>
            <a:r>
              <a:rPr lang="en-US" sz="1800" b="1" i="0" u="none" strike="noStrike" cap="none" dirty="0" err="1">
                <a:solidFill>
                  <a:schemeClr val="lt1"/>
                </a:solidFill>
                <a:latin typeface="Open Sans"/>
                <a:ea typeface="Open Sans"/>
                <a:cs typeface="Open Sans"/>
                <a:sym typeface="Open Sans"/>
              </a:rPr>
              <a:t>colaboración</a:t>
            </a:r>
            <a:r>
              <a:rPr lang="en-US" sz="1800" b="1" i="0" u="none" strike="noStrike" cap="none" dirty="0">
                <a:solidFill>
                  <a:schemeClr val="lt1"/>
                </a:solidFill>
                <a:latin typeface="Open Sans"/>
                <a:ea typeface="Open Sans"/>
                <a:cs typeface="Open Sans"/>
                <a:sym typeface="Open Sans"/>
              </a:rPr>
              <a:t> </a:t>
            </a:r>
            <a:r>
              <a:rPr lang="en-US" sz="1800" b="1" i="0" u="none" strike="noStrike" cap="none" dirty="0" err="1">
                <a:solidFill>
                  <a:schemeClr val="lt1"/>
                </a:solidFill>
                <a:latin typeface="Open Sans"/>
                <a:ea typeface="Open Sans"/>
                <a:cs typeface="Open Sans"/>
                <a:sym typeface="Open Sans"/>
              </a:rPr>
              <a:t>público-privada</a:t>
            </a:r>
            <a:r>
              <a:rPr lang="en-US" sz="1800" b="1" i="0" u="none" strike="noStrike" cap="none" dirty="0">
                <a:solidFill>
                  <a:schemeClr val="lt1"/>
                </a:solidFill>
                <a:latin typeface="Open Sans"/>
                <a:ea typeface="Open Sans"/>
                <a:cs typeface="Open Sans"/>
                <a:sym typeface="Open Sans"/>
              </a:rPr>
              <a:t> de </a:t>
            </a:r>
            <a:r>
              <a:rPr lang="en-US" sz="1800" b="1" i="0" u="none" strike="noStrike" cap="none" dirty="0" err="1">
                <a:solidFill>
                  <a:schemeClr val="lt1"/>
                </a:solidFill>
                <a:latin typeface="Open Sans"/>
                <a:ea typeface="Open Sans"/>
                <a:cs typeface="Open Sans"/>
                <a:sym typeface="Open Sans"/>
              </a:rPr>
              <a:t>cinco</a:t>
            </a:r>
            <a:r>
              <a:rPr lang="en-US" sz="1800" b="1" i="0" u="none" strike="noStrike" cap="none" dirty="0">
                <a:solidFill>
                  <a:schemeClr val="lt1"/>
                </a:solidFill>
                <a:latin typeface="Open Sans"/>
                <a:ea typeface="Open Sans"/>
                <a:cs typeface="Open Sans"/>
                <a:sym typeface="Open Sans"/>
              </a:rPr>
              <a:t> </a:t>
            </a:r>
            <a:r>
              <a:rPr lang="en-US" sz="1800" b="1" dirty="0" err="1">
                <a:solidFill>
                  <a:schemeClr val="lt1"/>
                </a:solidFill>
                <a:latin typeface="Open Sans"/>
                <a:ea typeface="Open Sans"/>
                <a:cs typeface="Open Sans"/>
                <a:sym typeface="Open Sans"/>
              </a:rPr>
              <a:t>colecciones</a:t>
            </a:r>
            <a:r>
              <a:rPr lang="en-US" sz="1800" b="1" dirty="0">
                <a:solidFill>
                  <a:schemeClr val="lt1"/>
                </a:solidFill>
                <a:latin typeface="Open Sans"/>
                <a:ea typeface="Open Sans"/>
                <a:cs typeface="Open Sans"/>
                <a:sym typeface="Open Sans"/>
              </a:rPr>
              <a:t>:</a:t>
            </a:r>
            <a:endParaRPr sz="1400" b="0" i="0" u="none" strike="noStrike" cap="none" dirty="0">
              <a:solidFill>
                <a:srgbClr val="000000"/>
              </a:solidFill>
              <a:latin typeface="Arial"/>
              <a:ea typeface="Arial"/>
              <a:cs typeface="Arial"/>
              <a:sym typeface="Arial"/>
            </a:endParaRPr>
          </a:p>
        </p:txBody>
      </p:sp>
      <p:pic>
        <p:nvPicPr>
          <p:cNvPr id="70" name="Google Shape;70;p38"/>
          <p:cNvPicPr preferRelativeResize="0"/>
          <p:nvPr/>
        </p:nvPicPr>
        <p:blipFill rotWithShape="1">
          <a:blip r:embed="rId3">
            <a:alphaModFix/>
          </a:blip>
          <a:srcRect/>
          <a:stretch/>
        </p:blipFill>
        <p:spPr>
          <a:xfrm>
            <a:off x="841600" y="6148180"/>
            <a:ext cx="1523874" cy="633932"/>
          </a:xfrm>
          <a:prstGeom prst="rect">
            <a:avLst/>
          </a:prstGeom>
          <a:noFill/>
          <a:ln>
            <a:noFill/>
          </a:ln>
        </p:spPr>
      </p:pic>
      <p:pic>
        <p:nvPicPr>
          <p:cNvPr id="71" name="Google Shape;71;p38"/>
          <p:cNvPicPr preferRelativeResize="0"/>
          <p:nvPr/>
        </p:nvPicPr>
        <p:blipFill rotWithShape="1">
          <a:blip r:embed="rId4">
            <a:alphaModFix/>
          </a:blip>
          <a:srcRect/>
          <a:stretch/>
        </p:blipFill>
        <p:spPr>
          <a:xfrm>
            <a:off x="3026669" y="6207625"/>
            <a:ext cx="1962613" cy="515078"/>
          </a:xfrm>
          <a:prstGeom prst="rect">
            <a:avLst/>
          </a:prstGeom>
          <a:noFill/>
          <a:ln>
            <a:noFill/>
          </a:ln>
        </p:spPr>
      </p:pic>
      <p:pic>
        <p:nvPicPr>
          <p:cNvPr id="72" name="Google Shape;72;p38"/>
          <p:cNvPicPr preferRelativeResize="0"/>
          <p:nvPr/>
        </p:nvPicPr>
        <p:blipFill rotWithShape="1">
          <a:blip r:embed="rId5">
            <a:alphaModFix/>
          </a:blip>
          <a:srcRect/>
          <a:stretch/>
        </p:blipFill>
        <p:spPr>
          <a:xfrm>
            <a:off x="5650478" y="6118184"/>
            <a:ext cx="1612438" cy="693960"/>
          </a:xfrm>
          <a:prstGeom prst="rect">
            <a:avLst/>
          </a:prstGeom>
          <a:noFill/>
          <a:ln>
            <a:noFill/>
          </a:ln>
        </p:spPr>
      </p:pic>
      <p:pic>
        <p:nvPicPr>
          <p:cNvPr id="73" name="Google Shape;73;p38"/>
          <p:cNvPicPr preferRelativeResize="0"/>
          <p:nvPr/>
        </p:nvPicPr>
        <p:blipFill rotWithShape="1">
          <a:blip r:embed="rId6">
            <a:alphaModFix/>
          </a:blip>
          <a:srcRect/>
          <a:stretch/>
        </p:blipFill>
        <p:spPr>
          <a:xfrm>
            <a:off x="7920080" y="6181191"/>
            <a:ext cx="1468376" cy="567894"/>
          </a:xfrm>
          <a:prstGeom prst="rect">
            <a:avLst/>
          </a:prstGeom>
          <a:noFill/>
          <a:ln>
            <a:noFill/>
          </a:ln>
        </p:spPr>
      </p:pic>
      <p:pic>
        <p:nvPicPr>
          <p:cNvPr id="74" name="Google Shape;74;p38"/>
          <p:cNvPicPr preferRelativeResize="0"/>
          <p:nvPr/>
        </p:nvPicPr>
        <p:blipFill rotWithShape="1">
          <a:blip r:embed="rId7">
            <a:alphaModFix/>
          </a:blip>
          <a:srcRect/>
          <a:stretch/>
        </p:blipFill>
        <p:spPr>
          <a:xfrm>
            <a:off x="9938199" y="6141339"/>
            <a:ext cx="1523874" cy="64764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51"/>
        <p:cNvGrpSpPr/>
        <p:nvPr/>
      </p:nvGrpSpPr>
      <p:grpSpPr>
        <a:xfrm>
          <a:off x="0" y="0"/>
          <a:ext cx="0" cy="0"/>
          <a:chOff x="0" y="0"/>
          <a:chExt cx="0" cy="0"/>
        </a:xfrm>
      </p:grpSpPr>
      <p:sp>
        <p:nvSpPr>
          <p:cNvPr id="152" name="Google Shape;152;p7"/>
          <p:cNvSpPr txBox="1">
            <a:spLocks noGrp="1"/>
          </p:cNvSpPr>
          <p:nvPr>
            <p:ph type="title"/>
          </p:nvPr>
        </p:nvSpPr>
        <p:spPr>
          <a:xfrm>
            <a:off x="0" y="378812"/>
            <a:ext cx="7968343"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86F7C"/>
              </a:buClr>
              <a:buSzPts val="3700"/>
              <a:buNone/>
            </a:pPr>
            <a:r>
              <a:rPr lang="en-US">
                <a:solidFill>
                  <a:srgbClr val="586F7C"/>
                </a:solidFill>
                <a:latin typeface="Open Sans"/>
                <a:ea typeface="Open Sans"/>
                <a:cs typeface="Open Sans"/>
                <a:sym typeface="Open Sans"/>
              </a:rPr>
              <a:t>Filtros en página de resultados de búsqueda AGRIS</a:t>
            </a:r>
            <a:endParaRPr>
              <a:solidFill>
                <a:srgbClr val="586F7C"/>
              </a:solidFill>
              <a:latin typeface="Open Sans"/>
              <a:ea typeface="Open Sans"/>
              <a:cs typeface="Open Sans"/>
              <a:sym typeface="Open Sans"/>
            </a:endParaRPr>
          </a:p>
        </p:txBody>
      </p:sp>
      <p:sp>
        <p:nvSpPr>
          <p:cNvPr id="153" name="Google Shape;153;p7"/>
          <p:cNvSpPr txBox="1">
            <a:spLocks noGrp="1"/>
          </p:cNvSpPr>
          <p:nvPr>
            <p:ph type="body" idx="1"/>
          </p:nvPr>
        </p:nvSpPr>
        <p:spPr>
          <a:xfrm>
            <a:off x="277587" y="1749288"/>
            <a:ext cx="5447352" cy="4996070"/>
          </a:xfrm>
          <a:prstGeom prst="rect">
            <a:avLst/>
          </a:prstGeom>
          <a:noFill/>
          <a:ln>
            <a:noFill/>
          </a:ln>
        </p:spPr>
        <p:txBody>
          <a:bodyPr spcFirstLastPara="1" wrap="square" lIns="91425" tIns="45700" rIns="91425" bIns="45700" anchor="t" anchorCtr="0">
            <a:noAutofit/>
          </a:bodyPr>
          <a:lstStyle/>
          <a:p>
            <a:pPr marL="76200" lvl="0" indent="0" algn="l" rtl="0">
              <a:lnSpc>
                <a:spcPct val="100000"/>
              </a:lnSpc>
              <a:spcBef>
                <a:spcPts val="1000"/>
              </a:spcBef>
              <a:spcAft>
                <a:spcPts val="0"/>
              </a:spcAft>
              <a:buClr>
                <a:schemeClr val="dk1"/>
              </a:buClr>
              <a:buSzPts val="2400"/>
              <a:buNone/>
            </a:pPr>
            <a:r>
              <a:rPr lang="en-US">
                <a:solidFill>
                  <a:srgbClr val="3F3F3F"/>
                </a:solidFill>
                <a:latin typeface="Open Sans"/>
                <a:ea typeface="Open Sans"/>
                <a:cs typeface="Open Sans"/>
                <a:sym typeface="Open Sans"/>
              </a:rPr>
              <a:t>Los filtros de AGRIS permiten a los usuarios:</a:t>
            </a:r>
            <a:endParaRPr/>
          </a:p>
          <a:p>
            <a:pPr marL="457200" lvl="0" indent="-381000" algn="l" rtl="0">
              <a:lnSpc>
                <a:spcPct val="10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Limitar los resultados de búsqueda a registros con/sin enlaces al texto completo.</a:t>
            </a:r>
            <a:endParaRPr/>
          </a:p>
          <a:p>
            <a:pPr marL="457200" lvl="0" indent="-381000" algn="l" rtl="0">
              <a:lnSpc>
                <a:spcPct val="10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Habilitar o deshabilitar los resultados de agregadores.</a:t>
            </a:r>
            <a:endParaRPr/>
          </a:p>
          <a:p>
            <a:pPr marL="457200" lvl="0" indent="-381000" algn="l" rtl="0">
              <a:lnSpc>
                <a:spcPct val="10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Refinar por fecha de publicación.</a:t>
            </a:r>
            <a:endParaRPr/>
          </a:p>
          <a:p>
            <a:pPr marL="457200" lvl="0" indent="-381000" algn="l" rtl="0">
              <a:lnSpc>
                <a:spcPct val="10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Recuperar resultados en diferentes idiomas.</a:t>
            </a:r>
            <a:endParaRPr/>
          </a:p>
        </p:txBody>
      </p:sp>
      <p:cxnSp>
        <p:nvCxnSpPr>
          <p:cNvPr id="154" name="Google Shape;154;p7"/>
          <p:cNvCxnSpPr/>
          <p:nvPr/>
        </p:nvCxnSpPr>
        <p:spPr>
          <a:xfrm rot="10800000" flipH="1">
            <a:off x="4859712" y="2877558"/>
            <a:ext cx="2979595" cy="154748"/>
          </a:xfrm>
          <a:prstGeom prst="straightConnector1">
            <a:avLst/>
          </a:prstGeom>
          <a:noFill/>
          <a:ln w="19050" cap="flat" cmpd="sng">
            <a:solidFill>
              <a:srgbClr val="00B050"/>
            </a:solidFill>
            <a:prstDash val="solid"/>
            <a:round/>
            <a:headEnd type="none" w="sm" len="sm"/>
            <a:tailEnd type="triangle" w="med" len="med"/>
          </a:ln>
        </p:spPr>
      </p:cxnSp>
      <p:cxnSp>
        <p:nvCxnSpPr>
          <p:cNvPr id="155" name="Google Shape;155;p7"/>
          <p:cNvCxnSpPr/>
          <p:nvPr/>
        </p:nvCxnSpPr>
        <p:spPr>
          <a:xfrm rot="10800000" flipH="1">
            <a:off x="4859712" y="3947532"/>
            <a:ext cx="2979595" cy="310593"/>
          </a:xfrm>
          <a:prstGeom prst="straightConnector1">
            <a:avLst/>
          </a:prstGeom>
          <a:noFill/>
          <a:ln w="19050" cap="flat" cmpd="sng">
            <a:solidFill>
              <a:srgbClr val="00B050"/>
            </a:solidFill>
            <a:prstDash val="solid"/>
            <a:round/>
            <a:headEnd type="none" w="sm" len="sm"/>
            <a:tailEnd type="triangle" w="med" len="med"/>
          </a:ln>
        </p:spPr>
      </p:cxnSp>
      <p:cxnSp>
        <p:nvCxnSpPr>
          <p:cNvPr id="156" name="Google Shape;156;p7"/>
          <p:cNvCxnSpPr/>
          <p:nvPr/>
        </p:nvCxnSpPr>
        <p:spPr>
          <a:xfrm rot="10800000" flipH="1">
            <a:off x="5542156" y="4727956"/>
            <a:ext cx="2467932" cy="357000"/>
          </a:xfrm>
          <a:prstGeom prst="straightConnector1">
            <a:avLst/>
          </a:prstGeom>
          <a:noFill/>
          <a:ln w="19050" cap="flat" cmpd="sng">
            <a:solidFill>
              <a:srgbClr val="00B050"/>
            </a:solidFill>
            <a:prstDash val="solid"/>
            <a:round/>
            <a:headEnd type="none" w="sm" len="sm"/>
            <a:tailEnd type="triangle" w="med" len="med"/>
          </a:ln>
        </p:spPr>
      </p:cxnSp>
      <p:cxnSp>
        <p:nvCxnSpPr>
          <p:cNvPr id="157" name="Google Shape;157;p7"/>
          <p:cNvCxnSpPr/>
          <p:nvPr/>
        </p:nvCxnSpPr>
        <p:spPr>
          <a:xfrm>
            <a:off x="4445531" y="5675971"/>
            <a:ext cx="3522812" cy="144966"/>
          </a:xfrm>
          <a:prstGeom prst="straightConnector1">
            <a:avLst/>
          </a:prstGeom>
          <a:noFill/>
          <a:ln w="19050" cap="flat" cmpd="sng">
            <a:solidFill>
              <a:srgbClr val="00B050"/>
            </a:solidFill>
            <a:prstDash val="solid"/>
            <a:round/>
            <a:headEnd type="none" w="sm" len="sm"/>
            <a:tailEnd type="triangle" w="med" len="med"/>
          </a:ln>
        </p:spPr>
      </p:cxnSp>
      <p:pic>
        <p:nvPicPr>
          <p:cNvPr id="158" name="Google Shape;158;p7"/>
          <p:cNvPicPr preferRelativeResize="0"/>
          <p:nvPr/>
        </p:nvPicPr>
        <p:blipFill rotWithShape="1">
          <a:blip r:embed="rId3">
            <a:alphaModFix/>
          </a:blip>
          <a:srcRect/>
          <a:stretch/>
        </p:blipFill>
        <p:spPr>
          <a:xfrm>
            <a:off x="8180869" y="2094673"/>
            <a:ext cx="3327400" cy="43053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62"/>
        <p:cNvGrpSpPr/>
        <p:nvPr/>
      </p:nvGrpSpPr>
      <p:grpSpPr>
        <a:xfrm>
          <a:off x="0" y="0"/>
          <a:ext cx="0" cy="0"/>
          <a:chOff x="0" y="0"/>
          <a:chExt cx="0" cy="0"/>
        </a:xfrm>
      </p:grpSpPr>
      <p:sp>
        <p:nvSpPr>
          <p:cNvPr id="163" name="Google Shape;163;p11"/>
          <p:cNvSpPr txBox="1">
            <a:spLocks noGrp="1"/>
          </p:cNvSpPr>
          <p:nvPr>
            <p:ph type="title"/>
          </p:nvPr>
        </p:nvSpPr>
        <p:spPr>
          <a:xfrm>
            <a:off x="0" y="378812"/>
            <a:ext cx="7968343"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86F7C"/>
              </a:buClr>
              <a:buSzPts val="3300"/>
              <a:buNone/>
            </a:pPr>
            <a:r>
              <a:rPr lang="en-US" sz="3300">
                <a:solidFill>
                  <a:srgbClr val="586F7C"/>
                </a:solidFill>
                <a:latin typeface="Open Sans"/>
                <a:ea typeface="Open Sans"/>
                <a:cs typeface="Open Sans"/>
                <a:sym typeface="Open Sans"/>
              </a:rPr>
              <a:t>Palabras clave AGROVOC</a:t>
            </a:r>
            <a:endParaRPr sz="3300">
              <a:solidFill>
                <a:srgbClr val="586F7C"/>
              </a:solidFill>
              <a:latin typeface="Open Sans"/>
              <a:ea typeface="Open Sans"/>
              <a:cs typeface="Open Sans"/>
              <a:sym typeface="Open Sans"/>
            </a:endParaRPr>
          </a:p>
        </p:txBody>
      </p:sp>
      <p:sp>
        <p:nvSpPr>
          <p:cNvPr id="164" name="Google Shape;164;p11"/>
          <p:cNvSpPr txBox="1">
            <a:spLocks noGrp="1"/>
          </p:cNvSpPr>
          <p:nvPr>
            <p:ph type="body" idx="1"/>
          </p:nvPr>
        </p:nvSpPr>
        <p:spPr>
          <a:xfrm>
            <a:off x="-1" y="2743200"/>
            <a:ext cx="6939644" cy="3543299"/>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1000"/>
              </a:spcBef>
              <a:spcAft>
                <a:spcPts val="0"/>
              </a:spcAft>
              <a:buClr>
                <a:schemeClr val="dk1"/>
              </a:buClr>
              <a:buSzPts val="2400"/>
              <a:buChar char="●"/>
            </a:pPr>
            <a:r>
              <a:rPr lang="en-US" sz="2000" dirty="0">
                <a:solidFill>
                  <a:srgbClr val="3F3F3F"/>
                </a:solidFill>
                <a:latin typeface="Open Sans"/>
                <a:ea typeface="Open Sans"/>
                <a:cs typeface="Open Sans"/>
                <a:sym typeface="Open Sans"/>
              </a:rPr>
              <a:t>La </a:t>
            </a:r>
            <a:r>
              <a:rPr lang="en-US" sz="2000" dirty="0" err="1">
                <a:solidFill>
                  <a:srgbClr val="3F3F3F"/>
                </a:solidFill>
                <a:latin typeface="Open Sans"/>
                <a:ea typeface="Open Sans"/>
                <a:cs typeface="Open Sans"/>
                <a:sym typeface="Open Sans"/>
              </a:rPr>
              <a:t>mayoría</a:t>
            </a:r>
            <a:r>
              <a:rPr lang="en-US" sz="2000" dirty="0">
                <a:solidFill>
                  <a:srgbClr val="3F3F3F"/>
                </a:solidFill>
                <a:latin typeface="Open Sans"/>
                <a:ea typeface="Open Sans"/>
                <a:cs typeface="Open Sans"/>
                <a:sym typeface="Open Sans"/>
              </a:rPr>
              <a:t> de </a:t>
            </a:r>
            <a:r>
              <a:rPr lang="en-US" sz="2000" dirty="0" err="1">
                <a:solidFill>
                  <a:srgbClr val="3F3F3F"/>
                </a:solidFill>
                <a:latin typeface="Open Sans"/>
                <a:ea typeface="Open Sans"/>
                <a:cs typeface="Open Sans"/>
                <a:sym typeface="Open Sans"/>
              </a:rPr>
              <a:t>los</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registros</a:t>
            </a:r>
            <a:r>
              <a:rPr lang="en-US" sz="2000" dirty="0">
                <a:solidFill>
                  <a:srgbClr val="3F3F3F"/>
                </a:solidFill>
                <a:latin typeface="Open Sans"/>
                <a:ea typeface="Open Sans"/>
                <a:cs typeface="Open Sans"/>
                <a:sym typeface="Open Sans"/>
              </a:rPr>
              <a:t> AGRIS </a:t>
            </a:r>
            <a:r>
              <a:rPr lang="en-US" sz="2000" dirty="0" err="1">
                <a:solidFill>
                  <a:srgbClr val="3F3F3F"/>
                </a:solidFill>
                <a:latin typeface="Open Sans"/>
                <a:ea typeface="Open Sans"/>
                <a:cs typeface="Open Sans"/>
                <a:sym typeface="Open Sans"/>
              </a:rPr>
              <a:t>están</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indexados</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por</a:t>
            </a:r>
            <a:r>
              <a:rPr lang="en-US" sz="2000" dirty="0">
                <a:solidFill>
                  <a:srgbClr val="3F3F3F"/>
                </a:solidFill>
                <a:latin typeface="Open Sans"/>
                <a:ea typeface="Open Sans"/>
                <a:cs typeface="Open Sans"/>
                <a:sym typeface="Open Sans"/>
              </a:rPr>
              <a:t> </a:t>
            </a:r>
            <a:r>
              <a:rPr lang="en-US" sz="2000" b="1" dirty="0">
                <a:solidFill>
                  <a:srgbClr val="3F3F3F"/>
                </a:solidFill>
                <a:latin typeface="Open Sans"/>
                <a:ea typeface="Open Sans"/>
                <a:cs typeface="Open Sans"/>
                <a:sym typeface="Open Sans"/>
              </a:rPr>
              <a:t>AGROVOC</a:t>
            </a:r>
            <a:r>
              <a:rPr lang="en-US" sz="2000" dirty="0">
                <a:solidFill>
                  <a:srgbClr val="3F3F3F"/>
                </a:solidFill>
                <a:latin typeface="Open Sans"/>
                <a:ea typeface="Open Sans"/>
                <a:cs typeface="Open Sans"/>
                <a:sym typeface="Open Sans"/>
              </a:rPr>
              <a:t>.</a:t>
            </a:r>
            <a:endParaRPr dirty="0">
              <a:solidFill>
                <a:srgbClr val="3F3F3F"/>
              </a:solidFill>
            </a:endParaRPr>
          </a:p>
          <a:p>
            <a:pPr marL="457200" lvl="0" indent="-381000" algn="l" rtl="0">
              <a:lnSpc>
                <a:spcPct val="100000"/>
              </a:lnSpc>
              <a:spcBef>
                <a:spcPts val="1000"/>
              </a:spcBef>
              <a:spcAft>
                <a:spcPts val="0"/>
              </a:spcAft>
              <a:buClr>
                <a:schemeClr val="dk1"/>
              </a:buClr>
              <a:buSzPts val="2400"/>
              <a:buChar char="●"/>
            </a:pPr>
            <a:r>
              <a:rPr lang="en-US" sz="2000" dirty="0">
                <a:solidFill>
                  <a:srgbClr val="3F3F3F"/>
                </a:solidFill>
                <a:latin typeface="Open Sans"/>
                <a:ea typeface="Open Sans"/>
                <a:cs typeface="Open Sans"/>
                <a:sym typeface="Open Sans"/>
              </a:rPr>
              <a:t>Las </a:t>
            </a:r>
            <a:r>
              <a:rPr lang="en-US" sz="2000" b="1" dirty="0">
                <a:solidFill>
                  <a:srgbClr val="3F3F3F"/>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9"/>
                  </a:ext>
                </a:extLst>
              </a:rPr>
              <a:t>“</a:t>
            </a:r>
            <a:r>
              <a:rPr lang="en-US" sz="2000" b="1" dirty="0" err="1">
                <a:solidFill>
                  <a:srgbClr val="3F3F3F"/>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9"/>
                  </a:ext>
                </a:extLst>
              </a:rPr>
              <a:t>Descriptores</a:t>
            </a:r>
            <a:r>
              <a:rPr lang="en-US" sz="2000" b="1" dirty="0">
                <a:solidFill>
                  <a:srgbClr val="3F3F3F"/>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9"/>
                  </a:ext>
                </a:extLst>
              </a:rPr>
              <a:t> AGROVOC </a:t>
            </a:r>
            <a:r>
              <a:rPr lang="en-US" sz="2000" b="1" dirty="0" err="1">
                <a:solidFill>
                  <a:srgbClr val="3F3F3F"/>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9"/>
                  </a:ext>
                </a:extLst>
              </a:rPr>
              <a:t>más</a:t>
            </a:r>
            <a:r>
              <a:rPr lang="en-US" sz="2000" b="1" dirty="0">
                <a:solidFill>
                  <a:srgbClr val="3F3F3F"/>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9"/>
                  </a:ext>
                </a:extLst>
              </a:rPr>
              <a:t> </a:t>
            </a:r>
            <a:r>
              <a:rPr lang="en-US" sz="2000" b="1" dirty="0" err="1">
                <a:solidFill>
                  <a:srgbClr val="3F3F3F"/>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9"/>
                  </a:ext>
                </a:extLst>
              </a:rPr>
              <a:t>frecuentes</a:t>
            </a:r>
            <a:r>
              <a:rPr lang="en-US" sz="2000" b="1" dirty="0">
                <a:solidFill>
                  <a:srgbClr val="3F3F3F"/>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9"/>
                  </a:ext>
                </a:extLst>
              </a:rPr>
              <a:t> para </a:t>
            </a:r>
            <a:r>
              <a:rPr lang="en-US" sz="2000" b="1" dirty="0" err="1">
                <a:solidFill>
                  <a:srgbClr val="3F3F3F"/>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9"/>
                  </a:ext>
                </a:extLst>
              </a:rPr>
              <a:t>estos</a:t>
            </a:r>
            <a:r>
              <a:rPr lang="en-US" sz="2000" b="1" dirty="0">
                <a:solidFill>
                  <a:srgbClr val="3F3F3F"/>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9"/>
                  </a:ext>
                </a:extLst>
              </a:rPr>
              <a:t> </a:t>
            </a:r>
            <a:r>
              <a:rPr lang="en-US" sz="2000" b="1" dirty="0" err="1">
                <a:solidFill>
                  <a:srgbClr val="3F3F3F"/>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9"/>
                  </a:ext>
                </a:extLst>
              </a:rPr>
              <a:t>resultados</a:t>
            </a:r>
            <a:r>
              <a:rPr lang="en-US" sz="2000" b="1" dirty="0">
                <a:solidFill>
                  <a:srgbClr val="3F3F3F"/>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9"/>
                  </a:ext>
                </a:extLst>
              </a:rPr>
              <a:t>” </a:t>
            </a:r>
            <a:r>
              <a:rPr lang="en-US" sz="2000" dirty="0">
                <a:solidFill>
                  <a:srgbClr val="3F3F3F"/>
                </a:solidFill>
                <a:latin typeface="Open Sans"/>
                <a:ea typeface="Open Sans"/>
                <a:cs typeface="Open Sans"/>
                <a:sym typeface="Open Sans"/>
              </a:rPr>
              <a:t>es </a:t>
            </a:r>
            <a:r>
              <a:rPr lang="en-US" sz="2000" dirty="0" err="1">
                <a:solidFill>
                  <a:srgbClr val="3F3F3F"/>
                </a:solidFill>
                <a:latin typeface="Open Sans"/>
                <a:ea typeface="Open Sans"/>
                <a:cs typeface="Open Sans"/>
                <a:sym typeface="Open Sans"/>
              </a:rPr>
              <a:t>una</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herramienta</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muy</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útil</a:t>
            </a:r>
            <a:r>
              <a:rPr lang="en-US" sz="2000" dirty="0">
                <a:solidFill>
                  <a:srgbClr val="3F3F3F"/>
                </a:solidFill>
                <a:latin typeface="Open Sans"/>
                <a:ea typeface="Open Sans"/>
                <a:cs typeface="Open Sans"/>
                <a:sym typeface="Open Sans"/>
              </a:rPr>
              <a:t> para </a:t>
            </a:r>
            <a:r>
              <a:rPr lang="en-US" sz="2000" dirty="0" err="1">
                <a:solidFill>
                  <a:srgbClr val="3F3F3F"/>
                </a:solidFill>
                <a:latin typeface="Open Sans"/>
                <a:ea typeface="Open Sans"/>
                <a:cs typeface="Open Sans"/>
                <a:sym typeface="Open Sans"/>
              </a:rPr>
              <a:t>ayudar</a:t>
            </a:r>
            <a:r>
              <a:rPr lang="en-US" sz="2000" dirty="0">
                <a:solidFill>
                  <a:srgbClr val="3F3F3F"/>
                </a:solidFill>
                <a:latin typeface="Open Sans"/>
                <a:ea typeface="Open Sans"/>
                <a:cs typeface="Open Sans"/>
                <a:sym typeface="Open Sans"/>
              </a:rPr>
              <a:t> a </a:t>
            </a:r>
            <a:r>
              <a:rPr lang="en-US" sz="2000" dirty="0" err="1">
                <a:solidFill>
                  <a:srgbClr val="3F3F3F"/>
                </a:solidFill>
                <a:latin typeface="Open Sans"/>
                <a:ea typeface="Open Sans"/>
                <a:cs typeface="Open Sans"/>
                <a:sym typeface="Open Sans"/>
              </a:rPr>
              <a:t>encontrar</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los</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registros</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precisos</a:t>
            </a:r>
            <a:r>
              <a:rPr lang="en-US" sz="2000" dirty="0">
                <a:solidFill>
                  <a:srgbClr val="3F3F3F"/>
                </a:solidFill>
                <a:latin typeface="Open Sans"/>
                <a:ea typeface="Open Sans"/>
                <a:cs typeface="Open Sans"/>
                <a:sym typeface="Open Sans"/>
              </a:rPr>
              <a:t> y </a:t>
            </a:r>
            <a:r>
              <a:rPr lang="en-US" sz="2000" dirty="0" err="1">
                <a:solidFill>
                  <a:srgbClr val="3F3F3F"/>
                </a:solidFill>
                <a:latin typeface="Open Sans"/>
                <a:ea typeface="Open Sans"/>
                <a:cs typeface="Open Sans"/>
                <a:sym typeface="Open Sans"/>
              </a:rPr>
              <a:t>más</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relevantes</a:t>
            </a:r>
            <a:r>
              <a:rPr lang="en-US" sz="2000" dirty="0">
                <a:solidFill>
                  <a:srgbClr val="3F3F3F"/>
                </a:solidFill>
                <a:latin typeface="Open Sans"/>
                <a:ea typeface="Open Sans"/>
                <a:cs typeface="Open Sans"/>
                <a:sym typeface="Open Sans"/>
              </a:rPr>
              <a:t> para sus </a:t>
            </a:r>
            <a:r>
              <a:rPr lang="en-US" sz="2000" dirty="0" err="1">
                <a:solidFill>
                  <a:srgbClr val="3F3F3F"/>
                </a:solidFill>
                <a:latin typeface="Open Sans"/>
                <a:ea typeface="Open Sans"/>
                <a:cs typeface="Open Sans"/>
                <a:sym typeface="Open Sans"/>
              </a:rPr>
              <a:t>términos</a:t>
            </a:r>
            <a:r>
              <a:rPr lang="en-US" sz="2000" dirty="0">
                <a:solidFill>
                  <a:srgbClr val="3F3F3F"/>
                </a:solidFill>
                <a:latin typeface="Open Sans"/>
                <a:ea typeface="Open Sans"/>
                <a:cs typeface="Open Sans"/>
                <a:sym typeface="Open Sans"/>
              </a:rPr>
              <a:t> de </a:t>
            </a:r>
            <a:r>
              <a:rPr lang="en-US" sz="2000" dirty="0" err="1">
                <a:solidFill>
                  <a:srgbClr val="3F3F3F"/>
                </a:solidFill>
                <a:latin typeface="Open Sans"/>
                <a:ea typeface="Open Sans"/>
                <a:cs typeface="Open Sans"/>
                <a:sym typeface="Open Sans"/>
              </a:rPr>
              <a:t>búsqueda</a:t>
            </a:r>
            <a:r>
              <a:rPr lang="en-US" sz="2000" dirty="0">
                <a:solidFill>
                  <a:srgbClr val="3F3F3F"/>
                </a:solidFill>
                <a:latin typeface="Open Sans"/>
                <a:ea typeface="Open Sans"/>
                <a:cs typeface="Open Sans"/>
                <a:sym typeface="Open Sans"/>
              </a:rPr>
              <a:t>.</a:t>
            </a:r>
            <a:endParaRPr dirty="0">
              <a:solidFill>
                <a:srgbClr val="3F3F3F"/>
              </a:solidFill>
            </a:endParaRPr>
          </a:p>
        </p:txBody>
      </p:sp>
      <p:pic>
        <p:nvPicPr>
          <p:cNvPr id="165" name="Google Shape;165;p11"/>
          <p:cNvPicPr preferRelativeResize="0"/>
          <p:nvPr/>
        </p:nvPicPr>
        <p:blipFill rotWithShape="1">
          <a:blip r:embed="rId3">
            <a:alphaModFix/>
          </a:blip>
          <a:srcRect/>
          <a:stretch/>
        </p:blipFill>
        <p:spPr>
          <a:xfrm>
            <a:off x="8102754" y="2151876"/>
            <a:ext cx="3390900" cy="3937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g829bd93e03_0_0"/>
          <p:cNvSpPr txBox="1">
            <a:spLocks noGrp="1"/>
          </p:cNvSpPr>
          <p:nvPr>
            <p:ph type="title"/>
          </p:nvPr>
        </p:nvSpPr>
        <p:spPr>
          <a:xfrm>
            <a:off x="0" y="378812"/>
            <a:ext cx="7707086"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US">
                <a:solidFill>
                  <a:srgbClr val="586F7C"/>
                </a:solidFill>
                <a:latin typeface="Open Sans"/>
                <a:ea typeface="Open Sans"/>
                <a:cs typeface="Open Sans"/>
                <a:sym typeface="Open Sans"/>
              </a:rPr>
              <a:t>Detalles bibliográficos en un registro AGRIS</a:t>
            </a:r>
            <a:endParaRPr>
              <a:latin typeface="Open Sans"/>
              <a:ea typeface="Open Sans"/>
              <a:cs typeface="Open Sans"/>
              <a:sym typeface="Open Sans"/>
            </a:endParaRPr>
          </a:p>
        </p:txBody>
      </p:sp>
      <p:pic>
        <p:nvPicPr>
          <p:cNvPr id="172" name="Google Shape;172;g829bd93e03_0_0"/>
          <p:cNvPicPr preferRelativeResize="0"/>
          <p:nvPr/>
        </p:nvPicPr>
        <p:blipFill rotWithShape="1">
          <a:blip r:embed="rId3">
            <a:alphaModFix/>
          </a:blip>
          <a:srcRect/>
          <a:stretch/>
        </p:blipFill>
        <p:spPr>
          <a:xfrm>
            <a:off x="1451415" y="1728437"/>
            <a:ext cx="7772400" cy="50983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12"/>
          <p:cNvSpPr txBox="1">
            <a:spLocks noGrp="1"/>
          </p:cNvSpPr>
          <p:nvPr>
            <p:ph type="title"/>
          </p:nvPr>
        </p:nvSpPr>
        <p:spPr>
          <a:xfrm>
            <a:off x="0" y="378812"/>
            <a:ext cx="7707086"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US">
                <a:solidFill>
                  <a:srgbClr val="586F7C"/>
                </a:solidFill>
                <a:latin typeface="Open Sans"/>
                <a:ea typeface="Open Sans"/>
                <a:cs typeface="Open Sans"/>
                <a:sym typeface="Open Sans"/>
              </a:rPr>
              <a:t>Opciones para refinar en AGRIS</a:t>
            </a:r>
            <a:endParaRPr>
              <a:latin typeface="Open Sans"/>
              <a:ea typeface="Open Sans"/>
              <a:cs typeface="Open Sans"/>
              <a:sym typeface="Open Sans"/>
            </a:endParaRPr>
          </a:p>
        </p:txBody>
      </p:sp>
      <p:sp>
        <p:nvSpPr>
          <p:cNvPr id="179" name="Google Shape;179;p12"/>
          <p:cNvSpPr txBox="1">
            <a:spLocks noGrp="1"/>
          </p:cNvSpPr>
          <p:nvPr>
            <p:ph type="body" idx="1"/>
          </p:nvPr>
        </p:nvSpPr>
        <p:spPr>
          <a:xfrm>
            <a:off x="157443" y="1684929"/>
            <a:ext cx="11774362" cy="1571227"/>
          </a:xfrm>
          <a:prstGeom prst="rect">
            <a:avLst/>
          </a:prstGeom>
          <a:noFill/>
          <a:ln>
            <a:noFill/>
          </a:ln>
        </p:spPr>
        <p:txBody>
          <a:bodyPr spcFirstLastPara="1" wrap="square" lIns="91425" tIns="45700" rIns="91425" bIns="45700" anchor="t" anchorCtr="0">
            <a:noAutofit/>
          </a:bodyPr>
          <a:lstStyle/>
          <a:p>
            <a:pPr marL="457200" lvl="0" indent="-349250" algn="l" rtl="0">
              <a:lnSpc>
                <a:spcPct val="100000"/>
              </a:lnSpc>
              <a:spcBef>
                <a:spcPts val="1000"/>
              </a:spcBef>
              <a:spcAft>
                <a:spcPts val="0"/>
              </a:spcAft>
              <a:buClr>
                <a:schemeClr val="dk1"/>
              </a:buClr>
              <a:buSzPts val="1900"/>
              <a:buChar char="●"/>
            </a:pPr>
            <a:r>
              <a:rPr lang="en-US" sz="1900" dirty="0">
                <a:solidFill>
                  <a:schemeClr val="dk1"/>
                </a:solidFill>
                <a:latin typeface="Open Sans"/>
                <a:ea typeface="Open Sans"/>
                <a:cs typeface="Open Sans"/>
                <a:sym typeface="Open Sans"/>
              </a:rPr>
              <a:t>Los </a:t>
            </a:r>
            <a:r>
              <a:rPr lang="en-US" sz="1900" dirty="0" err="1">
                <a:solidFill>
                  <a:schemeClr val="dk1"/>
                </a:solidFill>
                <a:latin typeface="Open Sans"/>
                <a:ea typeface="Open Sans"/>
                <a:cs typeface="Open Sans"/>
                <a:sym typeface="Open Sans"/>
              </a:rPr>
              <a:t>usuarios</a:t>
            </a:r>
            <a:r>
              <a:rPr lang="en-US" sz="1900" dirty="0">
                <a:solidFill>
                  <a:schemeClr val="dk1"/>
                </a:solidFill>
                <a:latin typeface="Open Sans"/>
                <a:ea typeface="Open Sans"/>
                <a:cs typeface="Open Sans"/>
                <a:sym typeface="Open Sans"/>
              </a:rPr>
              <a:t> </a:t>
            </a:r>
            <a:r>
              <a:rPr lang="en-US" sz="1900" dirty="0" err="1">
                <a:solidFill>
                  <a:schemeClr val="dk1"/>
                </a:solidFill>
                <a:latin typeface="Open Sans"/>
                <a:ea typeface="Open Sans"/>
                <a:cs typeface="Open Sans"/>
                <a:sym typeface="Open Sans"/>
              </a:rPr>
              <a:t>pueden</a:t>
            </a:r>
            <a:r>
              <a:rPr lang="en-US" sz="1900" dirty="0">
                <a:solidFill>
                  <a:schemeClr val="dk1"/>
                </a:solidFill>
                <a:latin typeface="Open Sans"/>
                <a:ea typeface="Open Sans"/>
                <a:cs typeface="Open Sans"/>
                <a:sym typeface="Open Sans"/>
              </a:rPr>
              <a:t> </a:t>
            </a:r>
            <a:r>
              <a:rPr lang="en-US" sz="1900" dirty="0" err="1">
                <a:solidFill>
                  <a:schemeClr val="dk1"/>
                </a:solidFill>
                <a:latin typeface="Open Sans"/>
                <a:ea typeface="Open Sans"/>
                <a:cs typeface="Open Sans"/>
                <a:sym typeface="Open Sans"/>
              </a:rPr>
              <a:t>revisar</a:t>
            </a:r>
            <a:r>
              <a:rPr lang="en-US" sz="1900" dirty="0">
                <a:solidFill>
                  <a:schemeClr val="dk1"/>
                </a:solidFill>
                <a:latin typeface="Open Sans"/>
                <a:ea typeface="Open Sans"/>
                <a:cs typeface="Open Sans"/>
                <a:sym typeface="Open Sans"/>
              </a:rPr>
              <a:t> sus </a:t>
            </a:r>
            <a:r>
              <a:rPr lang="en-US" sz="1900" dirty="0" err="1">
                <a:solidFill>
                  <a:schemeClr val="dk1"/>
                </a:solidFill>
                <a:latin typeface="Open Sans"/>
                <a:ea typeface="Open Sans"/>
                <a:cs typeface="Open Sans"/>
                <a:sym typeface="Open Sans"/>
              </a:rPr>
              <a:t>búsquedas</a:t>
            </a:r>
            <a:r>
              <a:rPr lang="en-US" sz="1900" dirty="0">
                <a:solidFill>
                  <a:schemeClr val="dk1"/>
                </a:solidFill>
                <a:latin typeface="Open Sans"/>
                <a:ea typeface="Open Sans"/>
                <a:cs typeface="Open Sans"/>
                <a:sym typeface="Open Sans"/>
              </a:rPr>
              <a:t> </a:t>
            </a:r>
            <a:r>
              <a:rPr lang="en-US" sz="1900" dirty="0" err="1">
                <a:solidFill>
                  <a:schemeClr val="dk1"/>
                </a:solidFill>
                <a:latin typeface="Open Sans"/>
                <a:ea typeface="Open Sans"/>
                <a:cs typeface="Open Sans"/>
                <a:sym typeface="Open Sans"/>
              </a:rPr>
              <a:t>utilizando</a:t>
            </a:r>
            <a:r>
              <a:rPr lang="en-US" sz="1900" dirty="0">
                <a:solidFill>
                  <a:schemeClr val="dk1"/>
                </a:solidFill>
                <a:latin typeface="Open Sans"/>
                <a:ea typeface="Open Sans"/>
                <a:cs typeface="Open Sans"/>
                <a:sym typeface="Open Sans"/>
              </a:rPr>
              <a:t> la </a:t>
            </a:r>
            <a:r>
              <a:rPr lang="en-US" sz="1900" dirty="0" err="1">
                <a:solidFill>
                  <a:schemeClr val="dk1"/>
                </a:solidFill>
                <a:latin typeface="Open Sans"/>
                <a:ea typeface="Open Sans"/>
                <a:cs typeface="Open Sans"/>
                <a:sym typeface="Open Sans"/>
              </a:rPr>
              <a:t>opción</a:t>
            </a:r>
            <a:r>
              <a:rPr lang="en-US" sz="1900" dirty="0">
                <a:solidFill>
                  <a:schemeClr val="dk1"/>
                </a:solidFill>
                <a:latin typeface="Open Sans"/>
                <a:ea typeface="Open Sans"/>
                <a:cs typeface="Open Sans"/>
                <a:sym typeface="Open Sans"/>
              </a:rPr>
              <a:t> </a:t>
            </a:r>
            <a:r>
              <a:rPr lang="en-US" sz="1900" b="1" dirty="0" err="1">
                <a:solidFill>
                  <a:schemeClr val="dk1"/>
                </a:solidFill>
                <a:latin typeface="Open Sans"/>
                <a:ea typeface="Open Sans"/>
                <a:cs typeface="Open Sans"/>
                <a:sym typeface="Open Sans"/>
              </a:rPr>
              <a:t>Ir</a:t>
            </a:r>
            <a:r>
              <a:rPr lang="en-US" sz="1900" b="1" dirty="0">
                <a:solidFill>
                  <a:schemeClr val="dk1"/>
                </a:solidFill>
                <a:latin typeface="Open Sans"/>
                <a:ea typeface="Open Sans"/>
                <a:cs typeface="Open Sans"/>
                <a:sym typeface="Open Sans"/>
              </a:rPr>
              <a:t> a </a:t>
            </a:r>
            <a:r>
              <a:rPr lang="en-US" sz="1900" b="1" dirty="0" err="1">
                <a:solidFill>
                  <a:schemeClr val="dk1"/>
                </a:solidFill>
                <a:latin typeface="Open Sans"/>
                <a:ea typeface="Open Sans"/>
                <a:cs typeface="Open Sans"/>
                <a:sym typeface="Open Sans"/>
              </a:rPr>
              <a:t>búsqueda</a:t>
            </a:r>
            <a:r>
              <a:rPr lang="en-US" sz="1900" b="1" dirty="0">
                <a:solidFill>
                  <a:schemeClr val="dk1"/>
                </a:solidFill>
                <a:latin typeface="Open Sans"/>
                <a:ea typeface="Open Sans"/>
                <a:cs typeface="Open Sans"/>
                <a:sym typeface="Open Sans"/>
              </a:rPr>
              <a:t> </a:t>
            </a:r>
            <a:r>
              <a:rPr lang="en-US" sz="1900" b="1" dirty="0" err="1">
                <a:solidFill>
                  <a:schemeClr val="dk1"/>
                </a:solidFill>
                <a:latin typeface="Open Sans"/>
                <a:ea typeface="Open Sans"/>
                <a:cs typeface="Open Sans"/>
                <a:sym typeface="Open Sans"/>
              </a:rPr>
              <a:t>avanzada</a:t>
            </a:r>
            <a:r>
              <a:rPr lang="en-US" sz="1900" dirty="0">
                <a:solidFill>
                  <a:schemeClr val="dk1"/>
                </a:solidFill>
                <a:latin typeface="Open Sans"/>
                <a:ea typeface="Open Sans"/>
                <a:cs typeface="Open Sans"/>
                <a:sym typeface="Open Sans"/>
              </a:rPr>
              <a:t>. Al </a:t>
            </a:r>
            <a:r>
              <a:rPr lang="en-US" sz="1900" dirty="0" err="1">
                <a:solidFill>
                  <a:schemeClr val="dk1"/>
                </a:solidFill>
                <a:latin typeface="Open Sans"/>
                <a:ea typeface="Open Sans"/>
                <a:cs typeface="Open Sans"/>
                <a:sym typeface="Open Sans"/>
              </a:rPr>
              <a:t>hacer</a:t>
            </a:r>
            <a:r>
              <a:rPr lang="en-US" sz="1900" dirty="0">
                <a:solidFill>
                  <a:schemeClr val="dk1"/>
                </a:solidFill>
                <a:latin typeface="Open Sans"/>
                <a:ea typeface="Open Sans"/>
                <a:cs typeface="Open Sans"/>
                <a:sym typeface="Open Sans"/>
              </a:rPr>
              <a:t> </a:t>
            </a:r>
            <a:r>
              <a:rPr lang="en-US" sz="1900" dirty="0" err="1">
                <a:solidFill>
                  <a:schemeClr val="dk1"/>
                </a:solidFill>
                <a:latin typeface="Open Sans"/>
                <a:ea typeface="Open Sans"/>
                <a:cs typeface="Open Sans"/>
                <a:sym typeface="Open Sans"/>
              </a:rPr>
              <a:t>clic</a:t>
            </a:r>
            <a:r>
              <a:rPr lang="en-US" sz="1900" dirty="0">
                <a:solidFill>
                  <a:schemeClr val="dk1"/>
                </a:solidFill>
                <a:latin typeface="Open Sans"/>
                <a:ea typeface="Open Sans"/>
                <a:cs typeface="Open Sans"/>
                <a:sym typeface="Open Sans"/>
              </a:rPr>
              <a:t> </a:t>
            </a:r>
            <a:r>
              <a:rPr lang="en-US" sz="1900" dirty="0" err="1">
                <a:solidFill>
                  <a:schemeClr val="dk1"/>
                </a:solidFill>
                <a:latin typeface="Open Sans"/>
                <a:ea typeface="Open Sans"/>
                <a:cs typeface="Open Sans"/>
                <a:sym typeface="Open Sans"/>
              </a:rPr>
              <a:t>en</a:t>
            </a:r>
            <a:r>
              <a:rPr lang="en-US" sz="1900" dirty="0">
                <a:solidFill>
                  <a:schemeClr val="dk1"/>
                </a:solidFill>
                <a:latin typeface="Open Sans"/>
                <a:ea typeface="Open Sans"/>
                <a:cs typeface="Open Sans"/>
                <a:sym typeface="Open Sans"/>
              </a:rPr>
              <a:t> </a:t>
            </a:r>
            <a:r>
              <a:rPr lang="en-US" sz="1900" dirty="0" err="1">
                <a:solidFill>
                  <a:schemeClr val="dk1"/>
                </a:solidFill>
                <a:latin typeface="Open Sans"/>
                <a:ea typeface="Open Sans"/>
                <a:cs typeface="Open Sans"/>
                <a:sym typeface="Open Sans"/>
              </a:rPr>
              <a:t>esta</a:t>
            </a:r>
            <a:r>
              <a:rPr lang="en-US" sz="1900" dirty="0">
                <a:solidFill>
                  <a:schemeClr val="dk1"/>
                </a:solidFill>
                <a:latin typeface="Open Sans"/>
                <a:ea typeface="Open Sans"/>
                <a:cs typeface="Open Sans"/>
                <a:sym typeface="Open Sans"/>
              </a:rPr>
              <a:t> </a:t>
            </a:r>
            <a:r>
              <a:rPr lang="en-US" sz="1900" dirty="0" err="1">
                <a:solidFill>
                  <a:schemeClr val="dk1"/>
                </a:solidFill>
                <a:latin typeface="Open Sans"/>
                <a:ea typeface="Open Sans"/>
                <a:cs typeface="Open Sans"/>
                <a:sym typeface="Open Sans"/>
              </a:rPr>
              <a:t>opción</a:t>
            </a:r>
            <a:r>
              <a:rPr lang="en-US" sz="1900" dirty="0">
                <a:solidFill>
                  <a:schemeClr val="dk1"/>
                </a:solidFill>
                <a:latin typeface="Open Sans"/>
                <a:ea typeface="Open Sans"/>
                <a:cs typeface="Open Sans"/>
                <a:sym typeface="Open Sans"/>
              </a:rPr>
              <a:t>, </a:t>
            </a:r>
            <a:r>
              <a:rPr lang="en-US" sz="1900" dirty="0" err="1">
                <a:solidFill>
                  <a:schemeClr val="dk1"/>
                </a:solidFill>
                <a:latin typeface="Open Sans"/>
                <a:ea typeface="Open Sans"/>
                <a:cs typeface="Open Sans"/>
                <a:sym typeface="Open Sans"/>
              </a:rPr>
              <a:t>aparece</a:t>
            </a:r>
            <a:r>
              <a:rPr lang="en-US" sz="1900" dirty="0">
                <a:solidFill>
                  <a:schemeClr val="dk1"/>
                </a:solidFill>
                <a:latin typeface="Open Sans"/>
                <a:ea typeface="Open Sans"/>
                <a:cs typeface="Open Sans"/>
                <a:sym typeface="Open Sans"/>
              </a:rPr>
              <a:t> un nuevo conjunto de </a:t>
            </a:r>
            <a:r>
              <a:rPr lang="en-US" sz="1900" dirty="0" err="1">
                <a:solidFill>
                  <a:schemeClr val="dk1"/>
                </a:solidFill>
                <a:latin typeface="Open Sans"/>
                <a:ea typeface="Open Sans"/>
                <a:cs typeface="Open Sans"/>
                <a:sym typeface="Open Sans"/>
              </a:rPr>
              <a:t>opciones</a:t>
            </a:r>
            <a:r>
              <a:rPr lang="en-US" sz="1900" dirty="0">
                <a:solidFill>
                  <a:schemeClr val="dk1"/>
                </a:solidFill>
                <a:latin typeface="Open Sans"/>
                <a:ea typeface="Open Sans"/>
                <a:cs typeface="Open Sans"/>
                <a:sym typeface="Open Sans"/>
              </a:rPr>
              <a:t>.</a:t>
            </a:r>
            <a:endParaRPr sz="1900" dirty="0"/>
          </a:p>
          <a:p>
            <a:pPr marL="457200" lvl="0" indent="-349250" algn="l" rtl="0">
              <a:lnSpc>
                <a:spcPct val="100000"/>
              </a:lnSpc>
              <a:spcBef>
                <a:spcPts val="1000"/>
              </a:spcBef>
              <a:spcAft>
                <a:spcPts val="0"/>
              </a:spcAft>
              <a:buClr>
                <a:schemeClr val="dk1"/>
              </a:buClr>
              <a:buSzPts val="1900"/>
              <a:buChar char="●"/>
            </a:pPr>
            <a:r>
              <a:rPr lang="en-US" sz="1900" dirty="0">
                <a:solidFill>
                  <a:schemeClr val="dk1"/>
                </a:solidFill>
                <a:latin typeface="Open Sans"/>
                <a:ea typeface="Open Sans"/>
                <a:cs typeface="Open Sans"/>
                <a:sym typeface="Open Sans"/>
              </a:rPr>
              <a:t>Los </a:t>
            </a:r>
            <a:r>
              <a:rPr lang="en-US" sz="1900" dirty="0" err="1">
                <a:solidFill>
                  <a:schemeClr val="dk1"/>
                </a:solidFill>
                <a:latin typeface="Open Sans"/>
                <a:ea typeface="Open Sans"/>
                <a:cs typeface="Open Sans"/>
                <a:sym typeface="Open Sans"/>
              </a:rPr>
              <a:t>usuarios</a:t>
            </a:r>
            <a:r>
              <a:rPr lang="en-US" sz="1900" dirty="0">
                <a:solidFill>
                  <a:schemeClr val="dk1"/>
                </a:solidFill>
                <a:latin typeface="Open Sans"/>
                <a:ea typeface="Open Sans"/>
                <a:cs typeface="Open Sans"/>
                <a:sym typeface="Open Sans"/>
              </a:rPr>
              <a:t> </a:t>
            </a:r>
            <a:r>
              <a:rPr lang="en-US" sz="1900" dirty="0" err="1">
                <a:solidFill>
                  <a:schemeClr val="dk1"/>
                </a:solidFill>
                <a:latin typeface="Open Sans"/>
                <a:ea typeface="Open Sans"/>
                <a:cs typeface="Open Sans"/>
                <a:sym typeface="Open Sans"/>
              </a:rPr>
              <a:t>pueden</a:t>
            </a:r>
            <a:r>
              <a:rPr lang="en-US" sz="1900" dirty="0">
                <a:solidFill>
                  <a:schemeClr val="dk1"/>
                </a:solidFill>
                <a:latin typeface="Open Sans"/>
                <a:ea typeface="Open Sans"/>
                <a:cs typeface="Open Sans"/>
                <a:sym typeface="Open Sans"/>
              </a:rPr>
              <a:t> </a:t>
            </a:r>
            <a:r>
              <a:rPr lang="en-US" sz="1900" dirty="0" err="1">
                <a:solidFill>
                  <a:schemeClr val="dk1"/>
                </a:solidFill>
                <a:latin typeface="Open Sans"/>
                <a:ea typeface="Open Sans"/>
                <a:cs typeface="Open Sans"/>
                <a:sym typeface="Open Sans"/>
              </a:rPr>
              <a:t>seleccionar</a:t>
            </a:r>
            <a:r>
              <a:rPr lang="en-US" sz="1900" dirty="0">
                <a:solidFill>
                  <a:schemeClr val="dk1"/>
                </a:solidFill>
                <a:latin typeface="Open Sans"/>
                <a:ea typeface="Open Sans"/>
                <a:cs typeface="Open Sans"/>
                <a:sym typeface="Open Sans"/>
              </a:rPr>
              <a:t> </a:t>
            </a:r>
            <a:r>
              <a:rPr lang="en-US" sz="1900" dirty="0" err="1">
                <a:solidFill>
                  <a:schemeClr val="dk1"/>
                </a:solidFill>
                <a:latin typeface="Open Sans"/>
                <a:ea typeface="Open Sans"/>
                <a:cs typeface="Open Sans"/>
                <a:sym typeface="Open Sans"/>
              </a:rPr>
              <a:t>cualquier</a:t>
            </a:r>
            <a:r>
              <a:rPr lang="en-US" sz="1900" dirty="0">
                <a:solidFill>
                  <a:schemeClr val="dk1"/>
                </a:solidFill>
                <a:latin typeface="Open Sans"/>
                <a:ea typeface="Open Sans"/>
                <a:cs typeface="Open Sans"/>
                <a:sym typeface="Open Sans"/>
              </a:rPr>
              <a:t> campo del </a:t>
            </a:r>
            <a:r>
              <a:rPr lang="en-US" sz="1900" dirty="0">
                <a:solidFill>
                  <a:schemeClr val="dk1"/>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2"/>
                  </a:ext>
                </a:extLst>
              </a:rPr>
              <a:t>menu </a:t>
            </a:r>
            <a:r>
              <a:rPr lang="en-US" sz="1900" dirty="0" err="1">
                <a:solidFill>
                  <a:schemeClr val="dk1"/>
                </a:solidFill>
                <a:latin typeface="Open Sans"/>
                <a:ea typeface="Open Sans"/>
                <a:cs typeface="Open Sans"/>
                <a:sym typeface="Open Sans"/>
              </a:rPr>
              <a:t>desplegable</a:t>
            </a:r>
            <a:r>
              <a:rPr lang="en-US" sz="1900" dirty="0">
                <a:solidFill>
                  <a:schemeClr val="dk1"/>
                </a:solidFill>
                <a:latin typeface="Open Sans"/>
                <a:ea typeface="Open Sans"/>
                <a:cs typeface="Open Sans"/>
                <a:sym typeface="Open Sans"/>
              </a:rPr>
              <a:t> para </a:t>
            </a:r>
            <a:r>
              <a:rPr lang="en-US" sz="1900" dirty="0" err="1">
                <a:solidFill>
                  <a:schemeClr val="dk1"/>
                </a:solidFill>
                <a:latin typeface="Open Sans"/>
                <a:ea typeface="Open Sans"/>
                <a:cs typeface="Open Sans"/>
                <a:sym typeface="Open Sans"/>
              </a:rPr>
              <a:t>refinar</a:t>
            </a:r>
            <a:r>
              <a:rPr lang="en-US" sz="1900" dirty="0">
                <a:solidFill>
                  <a:schemeClr val="dk1"/>
                </a:solidFill>
                <a:latin typeface="Open Sans"/>
                <a:ea typeface="Open Sans"/>
                <a:cs typeface="Open Sans"/>
                <a:sym typeface="Open Sans"/>
              </a:rPr>
              <a:t> sus </a:t>
            </a:r>
            <a:r>
              <a:rPr lang="en-US" sz="1900" dirty="0" err="1">
                <a:solidFill>
                  <a:schemeClr val="dk1"/>
                </a:solidFill>
                <a:latin typeface="Open Sans"/>
                <a:ea typeface="Open Sans"/>
                <a:cs typeface="Open Sans"/>
                <a:sym typeface="Open Sans"/>
              </a:rPr>
              <a:t>resultados</a:t>
            </a:r>
            <a:r>
              <a:rPr lang="en-US" sz="1900" dirty="0">
                <a:solidFill>
                  <a:schemeClr val="dk1"/>
                </a:solidFill>
                <a:latin typeface="Open Sans"/>
                <a:ea typeface="Open Sans"/>
                <a:cs typeface="Open Sans"/>
                <a:sym typeface="Open Sans"/>
              </a:rPr>
              <a:t>, </a:t>
            </a:r>
            <a:r>
              <a:rPr lang="en-US" sz="1900" dirty="0" err="1">
                <a:solidFill>
                  <a:schemeClr val="dk1"/>
                </a:solidFill>
                <a:latin typeface="Open Sans"/>
                <a:ea typeface="Open Sans"/>
                <a:cs typeface="Open Sans"/>
                <a:sym typeface="Open Sans"/>
              </a:rPr>
              <a:t>como</a:t>
            </a:r>
            <a:r>
              <a:rPr lang="en-US" sz="1900" dirty="0">
                <a:solidFill>
                  <a:schemeClr val="dk1"/>
                </a:solidFill>
                <a:latin typeface="Open Sans"/>
                <a:ea typeface="Open Sans"/>
                <a:cs typeface="Open Sans"/>
                <a:sym typeface="Open Sans"/>
              </a:rPr>
              <a:t> un </a:t>
            </a:r>
            <a:r>
              <a:rPr lang="en-US" sz="1900" dirty="0" err="1">
                <a:solidFill>
                  <a:schemeClr val="dk1"/>
                </a:solidFill>
                <a:latin typeface="Open Sans"/>
                <a:ea typeface="Open Sans"/>
                <a:cs typeface="Open Sans"/>
                <a:sym typeface="Open Sans"/>
              </a:rPr>
              <a:t>término</a:t>
            </a:r>
            <a:r>
              <a:rPr lang="en-US" sz="1900" dirty="0">
                <a:solidFill>
                  <a:schemeClr val="dk1"/>
                </a:solidFill>
                <a:latin typeface="Open Sans"/>
                <a:ea typeface="Open Sans"/>
                <a:cs typeface="Open Sans"/>
                <a:sym typeface="Open Sans"/>
              </a:rPr>
              <a:t> de AGROVOC o </a:t>
            </a:r>
            <a:r>
              <a:rPr lang="en-US" sz="1900" dirty="0" err="1">
                <a:solidFill>
                  <a:schemeClr val="dk1"/>
                </a:solidFill>
                <a:latin typeface="Open Sans"/>
                <a:ea typeface="Open Sans"/>
                <a:cs typeface="Open Sans"/>
                <a:sym typeface="Open Sans"/>
              </a:rPr>
              <a:t>buscar</a:t>
            </a:r>
            <a:r>
              <a:rPr lang="en-US" sz="1900" dirty="0">
                <a:solidFill>
                  <a:schemeClr val="dk1"/>
                </a:solidFill>
                <a:latin typeface="Open Sans"/>
                <a:ea typeface="Open Sans"/>
                <a:cs typeface="Open Sans"/>
                <a:sym typeface="Open Sans"/>
              </a:rPr>
              <a:t> un </a:t>
            </a:r>
            <a:r>
              <a:rPr lang="en-US" sz="1900" dirty="0" err="1">
                <a:solidFill>
                  <a:schemeClr val="dk1"/>
                </a:solidFill>
                <a:latin typeface="Open Sans"/>
                <a:ea typeface="Open Sans"/>
                <a:cs typeface="Open Sans"/>
                <a:sym typeface="Open Sans"/>
              </a:rPr>
              <a:t>autor</a:t>
            </a:r>
            <a:r>
              <a:rPr lang="en-US" sz="1900" dirty="0">
                <a:solidFill>
                  <a:schemeClr val="dk1"/>
                </a:solidFill>
                <a:latin typeface="Open Sans"/>
                <a:ea typeface="Open Sans"/>
                <a:cs typeface="Open Sans"/>
                <a:sym typeface="Open Sans"/>
              </a:rPr>
              <a:t> </a:t>
            </a:r>
            <a:r>
              <a:rPr lang="en-US" sz="1900" dirty="0" err="1">
                <a:solidFill>
                  <a:schemeClr val="dk1"/>
                </a:solidFill>
                <a:latin typeface="Open Sans"/>
                <a:ea typeface="Open Sans"/>
                <a:cs typeface="Open Sans"/>
                <a:sym typeface="Open Sans"/>
              </a:rPr>
              <a:t>específico</a:t>
            </a:r>
            <a:r>
              <a:rPr lang="en-US" sz="1900" dirty="0">
                <a:solidFill>
                  <a:schemeClr val="dk1"/>
                </a:solidFill>
                <a:latin typeface="Open Sans"/>
                <a:ea typeface="Open Sans"/>
                <a:cs typeface="Open Sans"/>
                <a:sym typeface="Open Sans"/>
              </a:rPr>
              <a:t>.</a:t>
            </a:r>
            <a:endParaRPr sz="1900" dirty="0"/>
          </a:p>
        </p:txBody>
      </p:sp>
      <p:pic>
        <p:nvPicPr>
          <p:cNvPr id="180" name="Google Shape;180;p12"/>
          <p:cNvPicPr preferRelativeResize="0"/>
          <p:nvPr/>
        </p:nvPicPr>
        <p:blipFill rotWithShape="1">
          <a:blip r:embed="rId3">
            <a:alphaModFix/>
          </a:blip>
          <a:srcRect/>
          <a:stretch/>
        </p:blipFill>
        <p:spPr>
          <a:xfrm>
            <a:off x="157443" y="4000490"/>
            <a:ext cx="5427992" cy="2038350"/>
          </a:xfrm>
          <a:prstGeom prst="rect">
            <a:avLst/>
          </a:prstGeom>
          <a:noFill/>
          <a:ln w="9525" cap="flat" cmpd="sng">
            <a:solidFill>
              <a:schemeClr val="dk1"/>
            </a:solidFill>
            <a:prstDash val="solid"/>
            <a:round/>
            <a:headEnd type="none" w="sm" len="sm"/>
            <a:tailEnd type="none" w="sm" len="sm"/>
          </a:ln>
        </p:spPr>
      </p:pic>
      <p:pic>
        <p:nvPicPr>
          <p:cNvPr id="181" name="Google Shape;181;p12"/>
          <p:cNvPicPr preferRelativeResize="0"/>
          <p:nvPr/>
        </p:nvPicPr>
        <p:blipFill rotWithShape="1">
          <a:blip r:embed="rId4">
            <a:alphaModFix/>
          </a:blip>
          <a:srcRect/>
          <a:stretch/>
        </p:blipFill>
        <p:spPr>
          <a:xfrm>
            <a:off x="5921296" y="3222704"/>
            <a:ext cx="6221896" cy="3543890"/>
          </a:xfrm>
          <a:prstGeom prst="rect">
            <a:avLst/>
          </a:prstGeom>
          <a:noFill/>
          <a:ln w="9525" cap="flat" cmpd="sng">
            <a:solidFill>
              <a:schemeClr val="dk1"/>
            </a:solidFill>
            <a:prstDash val="solid"/>
            <a:round/>
            <a:headEnd type="none" w="sm" len="sm"/>
            <a:tailEnd type="none" w="sm" len="sm"/>
          </a:ln>
        </p:spPr>
      </p:pic>
      <p:sp>
        <p:nvSpPr>
          <p:cNvPr id="182" name="Google Shape;182;p12"/>
          <p:cNvSpPr/>
          <p:nvPr/>
        </p:nvSpPr>
        <p:spPr>
          <a:xfrm>
            <a:off x="4516244" y="4192859"/>
            <a:ext cx="1069191" cy="245326"/>
          </a:xfrm>
          <a:prstGeom prst="rect">
            <a:avLst/>
          </a:prstGeom>
          <a:noFill/>
          <a:ln w="2540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187" name="Google Shape;187;p14"/>
          <p:cNvPicPr preferRelativeResize="0"/>
          <p:nvPr/>
        </p:nvPicPr>
        <p:blipFill rotWithShape="1">
          <a:blip r:embed="rId3">
            <a:alphaModFix/>
          </a:blip>
          <a:srcRect/>
          <a:stretch/>
        </p:blipFill>
        <p:spPr>
          <a:xfrm>
            <a:off x="5655767" y="4109992"/>
            <a:ext cx="6299200" cy="2286000"/>
          </a:xfrm>
          <a:prstGeom prst="rect">
            <a:avLst/>
          </a:prstGeom>
          <a:noFill/>
          <a:ln w="9525" cap="flat" cmpd="sng">
            <a:solidFill>
              <a:schemeClr val="dk1"/>
            </a:solidFill>
            <a:prstDash val="solid"/>
            <a:round/>
            <a:headEnd type="none" w="sm" len="sm"/>
            <a:tailEnd type="none" w="sm" len="sm"/>
          </a:ln>
        </p:spPr>
      </p:pic>
      <p:pic>
        <p:nvPicPr>
          <p:cNvPr id="188" name="Google Shape;188;p14"/>
          <p:cNvPicPr preferRelativeResize="0"/>
          <p:nvPr/>
        </p:nvPicPr>
        <p:blipFill rotWithShape="1">
          <a:blip r:embed="rId4">
            <a:alphaModFix/>
          </a:blip>
          <a:srcRect/>
          <a:stretch/>
        </p:blipFill>
        <p:spPr>
          <a:xfrm>
            <a:off x="237033" y="4129688"/>
            <a:ext cx="5015188" cy="2349500"/>
          </a:xfrm>
          <a:prstGeom prst="rect">
            <a:avLst/>
          </a:prstGeom>
          <a:noFill/>
          <a:ln w="9525" cap="flat" cmpd="sng">
            <a:solidFill>
              <a:schemeClr val="dk1"/>
            </a:solidFill>
            <a:prstDash val="solid"/>
            <a:round/>
            <a:headEnd type="none" w="sm" len="sm"/>
            <a:tailEnd type="none" w="sm" len="sm"/>
          </a:ln>
        </p:spPr>
      </p:pic>
      <p:sp>
        <p:nvSpPr>
          <p:cNvPr id="189" name="Google Shape;189;p14"/>
          <p:cNvSpPr txBox="1">
            <a:spLocks noGrp="1"/>
          </p:cNvSpPr>
          <p:nvPr>
            <p:ph type="title"/>
          </p:nvPr>
        </p:nvSpPr>
        <p:spPr>
          <a:xfrm>
            <a:off x="0" y="378812"/>
            <a:ext cx="814039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600"/>
              <a:buFont typeface="Trebuchet MS"/>
              <a:buNone/>
            </a:pPr>
            <a:r>
              <a:rPr lang="en-US" sz="3200">
                <a:solidFill>
                  <a:srgbClr val="586F7C"/>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3"/>
                  </a:ext>
                </a:extLst>
              </a:rPr>
              <a:t>Visualización (inglés) / búsqueda de términos en varios idiomas</a:t>
            </a:r>
            <a:endParaRPr sz="3200">
              <a:solidFill>
                <a:srgbClr val="586F7C"/>
              </a:solidFill>
            </a:endParaRPr>
          </a:p>
        </p:txBody>
      </p:sp>
      <p:sp>
        <p:nvSpPr>
          <p:cNvPr id="190" name="Google Shape;190;p14"/>
          <p:cNvSpPr txBox="1"/>
          <p:nvPr/>
        </p:nvSpPr>
        <p:spPr>
          <a:xfrm>
            <a:off x="156117" y="1677017"/>
            <a:ext cx="11719932" cy="2042367"/>
          </a:xfrm>
          <a:prstGeom prst="rect">
            <a:avLst/>
          </a:prstGeom>
          <a:noFill/>
          <a:ln>
            <a:noFill/>
          </a:ln>
        </p:spPr>
        <p:txBody>
          <a:bodyPr spcFirstLastPara="1" wrap="square" lIns="68550" tIns="34275" rIns="68550" bIns="34275" anchor="t" anchorCtr="0">
            <a:noAutofit/>
          </a:bodyPr>
          <a:lstStyle/>
          <a:p>
            <a:pPr marL="457200" marR="0" lvl="0" indent="-261937" algn="l" rtl="0">
              <a:lnSpc>
                <a:spcPct val="100000"/>
              </a:lnSpc>
              <a:spcBef>
                <a:spcPts val="1000"/>
              </a:spcBef>
              <a:spcAft>
                <a:spcPts val="0"/>
              </a:spcAft>
              <a:buClr>
                <a:srgbClr val="262626"/>
              </a:buClr>
              <a:buSzPts val="2300"/>
              <a:buFont typeface="Arial"/>
              <a:buChar char="●"/>
            </a:pPr>
            <a:r>
              <a:rPr lang="en-US" sz="2300" b="0" i="0" u="none" strike="noStrike" cap="none" dirty="0">
                <a:solidFill>
                  <a:srgbClr val="424242"/>
                </a:solidFill>
                <a:latin typeface="Open Sans"/>
                <a:ea typeface="Open Sans"/>
                <a:cs typeface="Open Sans"/>
                <a:sym typeface="Open Sans"/>
              </a:rPr>
              <a:t>La </a:t>
            </a:r>
            <a:r>
              <a:rPr lang="en-US" sz="2300" b="0" i="0" u="none" strike="noStrike" cap="none" dirty="0" err="1">
                <a:solidFill>
                  <a:srgbClr val="424242"/>
                </a:solidFill>
                <a:latin typeface="Open Sans"/>
                <a:ea typeface="Open Sans"/>
                <a:cs typeface="Open Sans"/>
                <a:sym typeface="Open Sans"/>
              </a:rPr>
              <a:t>opción</a:t>
            </a:r>
            <a:r>
              <a:rPr lang="en-US" sz="2300" b="0" i="0" u="none" strike="noStrike" cap="none" dirty="0">
                <a:solidFill>
                  <a:srgbClr val="424242"/>
                </a:solidFill>
                <a:latin typeface="Open Sans"/>
                <a:ea typeface="Open Sans"/>
                <a:cs typeface="Open Sans"/>
                <a:sym typeface="Open Sans"/>
              </a:rPr>
              <a:t> de </a:t>
            </a:r>
            <a:r>
              <a:rPr lang="en-US" sz="2300" b="0" i="0" u="none" strike="noStrike" cap="none" dirty="0" err="1">
                <a:solidFill>
                  <a:srgbClr val="424242"/>
                </a:solidFill>
                <a:latin typeface="Open Sans"/>
                <a:ea typeface="Open Sans"/>
                <a:cs typeface="Open Sans"/>
                <a:sym typeface="Open Sans"/>
              </a:rPr>
              <a:t>idioma</a:t>
            </a:r>
            <a:r>
              <a:rPr lang="en-US" sz="2300" b="0" i="0" u="none" strike="noStrike" cap="none" dirty="0">
                <a:solidFill>
                  <a:srgbClr val="424242"/>
                </a:solidFill>
                <a:latin typeface="Open Sans"/>
                <a:ea typeface="Open Sans"/>
                <a:cs typeface="Open Sans"/>
                <a:sym typeface="Open Sans"/>
              </a:rPr>
              <a:t> de </a:t>
            </a:r>
            <a:r>
              <a:rPr lang="en-US" sz="2300" b="0" i="0" u="none" strike="noStrike" cap="none" dirty="0" err="1">
                <a:solidFill>
                  <a:srgbClr val="424242"/>
                </a:solidFill>
                <a:latin typeface="Open Sans"/>
                <a:ea typeface="Open Sans"/>
                <a:cs typeface="Open Sans"/>
                <a:sym typeface="Open Sans"/>
              </a:rPr>
              <a:t>visualización</a:t>
            </a:r>
            <a:r>
              <a:rPr lang="en-US" sz="2300" b="0" i="0" u="none" strike="noStrike" cap="none" dirty="0">
                <a:solidFill>
                  <a:srgbClr val="424242"/>
                </a:solidFill>
                <a:latin typeface="Open Sans"/>
                <a:ea typeface="Open Sans"/>
                <a:cs typeface="Open Sans"/>
                <a:sym typeface="Open Sans"/>
              </a:rPr>
              <a:t> </a:t>
            </a:r>
            <a:r>
              <a:rPr lang="en-US" sz="2300" b="0" i="0" u="none" strike="noStrike" cap="none" dirty="0" err="1">
                <a:solidFill>
                  <a:srgbClr val="424242"/>
                </a:solidFill>
                <a:latin typeface="Open Sans"/>
                <a:ea typeface="Open Sans"/>
                <a:cs typeface="Open Sans"/>
                <a:sym typeface="Open Sans"/>
              </a:rPr>
              <a:t>predeterminado</a:t>
            </a:r>
            <a:r>
              <a:rPr lang="en-US" sz="2300" b="0" i="0" u="none" strike="noStrike" cap="none" dirty="0">
                <a:solidFill>
                  <a:srgbClr val="424242"/>
                </a:solidFill>
                <a:latin typeface="Open Sans"/>
                <a:ea typeface="Open Sans"/>
                <a:cs typeface="Open Sans"/>
                <a:sym typeface="Open Sans"/>
              </a:rPr>
              <a:t> de AGRIS es </a:t>
            </a:r>
            <a:r>
              <a:rPr lang="en-US" sz="2300" b="0" i="0" u="none" strike="noStrike" cap="none" dirty="0" err="1">
                <a:solidFill>
                  <a:srgbClr val="424242"/>
                </a:solidFill>
                <a:latin typeface="Open Sans"/>
                <a:ea typeface="Open Sans"/>
                <a:cs typeface="Open Sans"/>
                <a:sym typeface="Open Sans"/>
              </a:rPr>
              <a:t>en</a:t>
            </a:r>
            <a:r>
              <a:rPr lang="en-US" sz="2300" b="0" i="0" u="none" strike="noStrike" cap="none" dirty="0">
                <a:solidFill>
                  <a:srgbClr val="424242"/>
                </a:solidFill>
                <a:latin typeface="Open Sans"/>
                <a:ea typeface="Open Sans"/>
                <a:cs typeface="Open Sans"/>
                <a:sym typeface="Open Sans"/>
              </a:rPr>
              <a:t> </a:t>
            </a:r>
            <a:r>
              <a:rPr lang="en-US" sz="2300" b="0" i="0" u="none" strike="noStrike" cap="none" dirty="0" err="1">
                <a:solidFill>
                  <a:srgbClr val="424242"/>
                </a:solidFill>
                <a:latin typeface="Open Sans"/>
                <a:ea typeface="Open Sans"/>
                <a:cs typeface="Open Sans"/>
                <a:sym typeface="Open Sans"/>
              </a:rPr>
              <a:t>inglés</a:t>
            </a:r>
            <a:r>
              <a:rPr lang="en-US" sz="2300" b="0" i="0" u="none" strike="noStrike" cap="none" dirty="0">
                <a:solidFill>
                  <a:srgbClr val="424242"/>
                </a:solidFill>
                <a:latin typeface="Open Sans"/>
                <a:ea typeface="Open Sans"/>
                <a:cs typeface="Open Sans"/>
                <a:sym typeface="Open Sans"/>
              </a:rPr>
              <a:t>. </a:t>
            </a:r>
            <a:r>
              <a:rPr lang="en-US" sz="2300" b="0" i="0" u="none" strike="noStrike" cap="none" dirty="0" err="1">
                <a:solidFill>
                  <a:srgbClr val="424242"/>
                </a:solidFill>
                <a:latin typeface="Open Sans"/>
                <a:ea typeface="Open Sans"/>
                <a:cs typeface="Open Sans"/>
                <a:sym typeface="Open Sans"/>
              </a:rPr>
              <a:t>Esta</a:t>
            </a:r>
            <a:r>
              <a:rPr lang="en-US" sz="2300" b="0" i="0" u="none" strike="noStrike" cap="none" dirty="0">
                <a:solidFill>
                  <a:srgbClr val="424242"/>
                </a:solidFill>
                <a:latin typeface="Open Sans"/>
                <a:ea typeface="Open Sans"/>
                <a:cs typeface="Open Sans"/>
                <a:sym typeface="Open Sans"/>
              </a:rPr>
              <a:t> </a:t>
            </a:r>
            <a:r>
              <a:rPr lang="en-US" sz="2300" b="0" i="0" u="none" strike="noStrike" cap="none" dirty="0" err="1">
                <a:solidFill>
                  <a:srgbClr val="424242"/>
                </a:solidFill>
                <a:latin typeface="Open Sans"/>
                <a:ea typeface="Open Sans"/>
                <a:cs typeface="Open Sans"/>
                <a:sym typeface="Open Sans"/>
              </a:rPr>
              <a:t>búsqueda</a:t>
            </a:r>
            <a:r>
              <a:rPr lang="en-US" sz="2300" b="0" i="0" u="none" strike="noStrike" cap="none" dirty="0">
                <a:solidFill>
                  <a:srgbClr val="424242"/>
                </a:solidFill>
                <a:latin typeface="Open Sans"/>
                <a:ea typeface="Open Sans"/>
                <a:cs typeface="Open Sans"/>
                <a:sym typeface="Open Sans"/>
              </a:rPr>
              <a:t> </a:t>
            </a:r>
            <a:r>
              <a:rPr lang="en-US" sz="2300" b="0" i="0" u="none" strike="noStrike" cap="none" dirty="0" err="1">
                <a:solidFill>
                  <a:srgbClr val="424242"/>
                </a:solidFill>
                <a:latin typeface="Open Sans"/>
                <a:ea typeface="Open Sans"/>
                <a:cs typeface="Open Sans"/>
                <a:sym typeface="Open Sans"/>
              </a:rPr>
              <a:t>está</a:t>
            </a:r>
            <a:r>
              <a:rPr lang="en-US" sz="2300" b="0" i="0" u="none" strike="noStrike" cap="none" dirty="0">
                <a:solidFill>
                  <a:srgbClr val="424242"/>
                </a:solidFill>
                <a:latin typeface="Open Sans"/>
                <a:ea typeface="Open Sans"/>
                <a:cs typeface="Open Sans"/>
                <a:sym typeface="Open Sans"/>
              </a:rPr>
              <a:t> </a:t>
            </a:r>
            <a:r>
              <a:rPr lang="en-US" sz="2300" b="0" i="0" u="none" strike="noStrike" cap="none" dirty="0" err="1">
                <a:solidFill>
                  <a:srgbClr val="424242"/>
                </a:solidFill>
                <a:latin typeface="Open Sans"/>
                <a:ea typeface="Open Sans"/>
                <a:cs typeface="Open Sans"/>
                <a:sym typeface="Open Sans"/>
              </a:rPr>
              <a:t>en</a:t>
            </a:r>
            <a:r>
              <a:rPr lang="en-US" sz="2300" b="0" i="0" u="none" strike="noStrike" cap="none" dirty="0">
                <a:solidFill>
                  <a:srgbClr val="424242"/>
                </a:solidFill>
                <a:latin typeface="Open Sans"/>
                <a:ea typeface="Open Sans"/>
                <a:cs typeface="Open Sans"/>
                <a:sym typeface="Open Sans"/>
              </a:rPr>
              <a:t> </a:t>
            </a:r>
            <a:r>
              <a:rPr lang="en-US" sz="2300" b="0" i="0" u="none" strike="noStrike" cap="none" dirty="0" err="1">
                <a:solidFill>
                  <a:srgbClr val="424242"/>
                </a:solidFill>
                <a:latin typeface="Open Sans"/>
                <a:ea typeface="Open Sans"/>
                <a:cs typeface="Open Sans"/>
                <a:sym typeface="Open Sans"/>
              </a:rPr>
              <a:t>inglés</a:t>
            </a:r>
            <a:r>
              <a:rPr lang="en-US" sz="2300" b="0" i="0" u="none" strike="noStrike" cap="none" dirty="0">
                <a:solidFill>
                  <a:srgbClr val="424242"/>
                </a:solidFill>
                <a:latin typeface="Open Sans"/>
                <a:ea typeface="Open Sans"/>
                <a:cs typeface="Open Sans"/>
                <a:sym typeface="Open Sans"/>
              </a:rPr>
              <a:t> (cultivation of rice) y </a:t>
            </a:r>
            <a:r>
              <a:rPr lang="en-US" sz="2300" b="0" i="0" u="none" strike="noStrike" cap="none" dirty="0" err="1">
                <a:solidFill>
                  <a:srgbClr val="424242"/>
                </a:solidFill>
                <a:latin typeface="Open Sans"/>
                <a:ea typeface="Open Sans"/>
                <a:cs typeface="Open Sans"/>
                <a:sym typeface="Open Sans"/>
              </a:rPr>
              <a:t>en</a:t>
            </a:r>
            <a:r>
              <a:rPr lang="en-US" sz="2300" b="0" i="0" u="none" strike="noStrike" cap="none" dirty="0">
                <a:solidFill>
                  <a:srgbClr val="424242"/>
                </a:solidFill>
                <a:latin typeface="Open Sans"/>
                <a:ea typeface="Open Sans"/>
                <a:cs typeface="Open Sans"/>
                <a:sym typeface="Open Sans"/>
              </a:rPr>
              <a:t> </a:t>
            </a:r>
            <a:r>
              <a:rPr lang="en-US" sz="2300" b="0" i="0" u="none" strike="noStrike" cap="none" dirty="0" err="1">
                <a:solidFill>
                  <a:srgbClr val="424242"/>
                </a:solidFill>
                <a:latin typeface="Open Sans"/>
                <a:ea typeface="Open Sans"/>
                <a:cs typeface="Open Sans"/>
                <a:sym typeface="Open Sans"/>
              </a:rPr>
              <a:t>español</a:t>
            </a:r>
            <a:r>
              <a:rPr lang="en-US" sz="2300" b="0" i="0" u="none" strike="noStrike" cap="none" dirty="0">
                <a:solidFill>
                  <a:srgbClr val="424242"/>
                </a:solidFill>
                <a:latin typeface="Open Sans"/>
                <a:ea typeface="Open Sans"/>
                <a:cs typeface="Open Sans"/>
                <a:sym typeface="Open Sans"/>
              </a:rPr>
              <a:t> (</a:t>
            </a:r>
            <a:r>
              <a:rPr lang="en-US" sz="2300" b="0" i="0" u="none" strike="noStrike" cap="none" dirty="0" err="1">
                <a:solidFill>
                  <a:srgbClr val="424242"/>
                </a:solidFill>
                <a:latin typeface="Open Sans"/>
                <a:ea typeface="Open Sans"/>
                <a:cs typeface="Open Sans"/>
                <a:sym typeface="Open Sans"/>
              </a:rPr>
              <a:t>cultivo</a:t>
            </a:r>
            <a:r>
              <a:rPr lang="en-US" sz="2300" b="0" i="0" u="none" strike="noStrike" cap="none" dirty="0">
                <a:solidFill>
                  <a:srgbClr val="424242"/>
                </a:solidFill>
                <a:latin typeface="Open Sans"/>
                <a:ea typeface="Open Sans"/>
                <a:cs typeface="Open Sans"/>
                <a:sym typeface="Open Sans"/>
              </a:rPr>
              <a:t> de arroz).  Los </a:t>
            </a:r>
            <a:r>
              <a:rPr lang="en-US" sz="2300" b="0" i="0" u="none" strike="noStrike" cap="none" dirty="0" err="1">
                <a:solidFill>
                  <a:srgbClr val="424242"/>
                </a:solidFill>
                <a:latin typeface="Open Sans"/>
                <a:ea typeface="Open Sans"/>
                <a:cs typeface="Open Sans"/>
                <a:sym typeface="Open Sans"/>
              </a:rPr>
              <a:t>resultados</a:t>
            </a:r>
            <a:r>
              <a:rPr lang="en-US" sz="2300" b="0" i="0" u="none" strike="noStrike" cap="none" dirty="0">
                <a:solidFill>
                  <a:srgbClr val="424242"/>
                </a:solidFill>
                <a:latin typeface="Open Sans"/>
                <a:ea typeface="Open Sans"/>
                <a:cs typeface="Open Sans"/>
                <a:sym typeface="Open Sans"/>
              </a:rPr>
              <a:t> de la </a:t>
            </a:r>
            <a:r>
              <a:rPr lang="en-US" sz="2300" b="0" i="0" u="none" strike="noStrike" cap="none" dirty="0" err="1">
                <a:solidFill>
                  <a:srgbClr val="424242"/>
                </a:solidFill>
                <a:latin typeface="Open Sans"/>
                <a:ea typeface="Open Sans"/>
                <a:cs typeface="Open Sans"/>
                <a:sym typeface="Open Sans"/>
              </a:rPr>
              <a:t>búsqueda</a:t>
            </a:r>
            <a:r>
              <a:rPr lang="en-US" sz="2300" b="0" i="0" u="none" strike="noStrike" cap="none" dirty="0">
                <a:solidFill>
                  <a:srgbClr val="424242"/>
                </a:solidFill>
                <a:latin typeface="Open Sans"/>
                <a:ea typeface="Open Sans"/>
                <a:cs typeface="Open Sans"/>
                <a:sym typeface="Open Sans"/>
              </a:rPr>
              <a:t> </a:t>
            </a:r>
            <a:r>
              <a:rPr lang="en-US" sz="2300" b="0" i="0" u="none" strike="noStrike" cap="none" dirty="0" err="1">
                <a:solidFill>
                  <a:srgbClr val="424242"/>
                </a:solidFill>
                <a:latin typeface="Open Sans"/>
                <a:ea typeface="Open Sans"/>
                <a:cs typeface="Open Sans"/>
                <a:sym typeface="Open Sans"/>
              </a:rPr>
              <a:t>fueron</a:t>
            </a:r>
            <a:r>
              <a:rPr lang="en-US" sz="2300" b="0" i="0" u="none" strike="noStrike" cap="none" dirty="0">
                <a:solidFill>
                  <a:srgbClr val="424242"/>
                </a:solidFill>
                <a:latin typeface="Open Sans"/>
                <a:ea typeface="Open Sans"/>
                <a:cs typeface="Open Sans"/>
                <a:sym typeface="Open Sans"/>
              </a:rPr>
              <a:t> </a:t>
            </a:r>
            <a:r>
              <a:rPr lang="en-US" sz="2300" b="1" i="0" u="none" strike="noStrike" cap="none" dirty="0">
                <a:solidFill>
                  <a:srgbClr val="424242"/>
                </a:solidFill>
                <a:latin typeface="Open Sans"/>
                <a:ea typeface="Open Sans"/>
                <a:cs typeface="Open Sans"/>
                <a:sym typeface="Open Sans"/>
              </a:rPr>
              <a:t>8,009</a:t>
            </a:r>
            <a:r>
              <a:rPr lang="en-US" sz="2300" b="0" i="0" u="none" strike="noStrike" cap="none" dirty="0">
                <a:solidFill>
                  <a:srgbClr val="424242"/>
                </a:solidFill>
                <a:latin typeface="Open Sans"/>
                <a:ea typeface="Open Sans"/>
                <a:cs typeface="Open Sans"/>
                <a:sym typeface="Open Sans"/>
              </a:rPr>
              <a:t> </a:t>
            </a:r>
            <a:r>
              <a:rPr lang="en-US" sz="2300" b="0" i="0" u="none" strike="noStrike" cap="none" dirty="0" err="1">
                <a:solidFill>
                  <a:srgbClr val="424242"/>
                </a:solidFill>
                <a:latin typeface="Open Sans"/>
                <a:ea typeface="Open Sans"/>
                <a:cs typeface="Open Sans"/>
                <a:sym typeface="Open Sans"/>
              </a:rPr>
              <a:t>citas</a:t>
            </a:r>
            <a:r>
              <a:rPr lang="en-US" sz="2300" b="0" i="0" u="none" strike="noStrike" cap="none" dirty="0">
                <a:solidFill>
                  <a:srgbClr val="424242"/>
                </a:solidFill>
                <a:latin typeface="Open Sans"/>
                <a:ea typeface="Open Sans"/>
                <a:cs typeface="Open Sans"/>
                <a:sym typeface="Open Sans"/>
              </a:rPr>
              <a:t> </a:t>
            </a:r>
            <a:r>
              <a:rPr lang="en-US" sz="2300" b="0" i="0" u="none" strike="noStrike" cap="none" dirty="0" err="1">
                <a:solidFill>
                  <a:srgbClr val="424242"/>
                </a:solidFill>
                <a:latin typeface="Open Sans"/>
                <a:ea typeface="Open Sans"/>
                <a:cs typeface="Open Sans"/>
                <a:sym typeface="Open Sans"/>
              </a:rPr>
              <a:t>en</a:t>
            </a:r>
            <a:r>
              <a:rPr lang="en-US" sz="2300" b="0" i="0" u="none" strike="noStrike" cap="none" dirty="0">
                <a:solidFill>
                  <a:srgbClr val="424242"/>
                </a:solidFill>
                <a:latin typeface="Open Sans"/>
                <a:ea typeface="Open Sans"/>
                <a:cs typeface="Open Sans"/>
                <a:sym typeface="Open Sans"/>
              </a:rPr>
              <a:t> </a:t>
            </a:r>
            <a:r>
              <a:rPr lang="en-US" sz="2300" b="0" i="0" u="none" strike="noStrike" cap="none" dirty="0" err="1">
                <a:solidFill>
                  <a:srgbClr val="424242"/>
                </a:solidFill>
                <a:latin typeface="Open Sans"/>
                <a:ea typeface="Open Sans"/>
                <a:cs typeface="Open Sans"/>
                <a:sym typeface="Open Sans"/>
              </a:rPr>
              <a:t>inglés</a:t>
            </a:r>
            <a:r>
              <a:rPr lang="en-US" sz="2300" b="0" i="0" u="none" strike="noStrike" cap="none" dirty="0">
                <a:solidFill>
                  <a:srgbClr val="424242"/>
                </a:solidFill>
                <a:latin typeface="Open Sans"/>
                <a:ea typeface="Open Sans"/>
                <a:cs typeface="Open Sans"/>
                <a:sym typeface="Open Sans"/>
              </a:rPr>
              <a:t> y </a:t>
            </a:r>
            <a:r>
              <a:rPr lang="en-US" sz="2300" b="1" i="0" u="none" strike="noStrike" cap="none" dirty="0">
                <a:solidFill>
                  <a:srgbClr val="424242"/>
                </a:solidFill>
                <a:latin typeface="Open Sans"/>
                <a:ea typeface="Open Sans"/>
                <a:cs typeface="Open Sans"/>
                <a:sym typeface="Open Sans"/>
              </a:rPr>
              <a:t>5,287</a:t>
            </a:r>
            <a:r>
              <a:rPr lang="en-US" sz="2300" b="0" i="0" u="none" strike="noStrike" cap="none" dirty="0">
                <a:solidFill>
                  <a:srgbClr val="424242"/>
                </a:solidFill>
                <a:latin typeface="Open Sans"/>
                <a:ea typeface="Open Sans"/>
                <a:cs typeface="Open Sans"/>
                <a:sym typeface="Open Sans"/>
              </a:rPr>
              <a:t> </a:t>
            </a:r>
            <a:r>
              <a:rPr lang="en-US" sz="2300" b="0" i="0" u="none" strike="noStrike" cap="none" dirty="0" err="1">
                <a:solidFill>
                  <a:srgbClr val="424242"/>
                </a:solidFill>
                <a:latin typeface="Open Sans"/>
                <a:ea typeface="Open Sans"/>
                <a:cs typeface="Open Sans"/>
                <a:sym typeface="Open Sans"/>
              </a:rPr>
              <a:t>en</a:t>
            </a:r>
            <a:r>
              <a:rPr lang="en-US" sz="2300" b="0" i="0" u="none" strike="noStrike" cap="none" dirty="0">
                <a:solidFill>
                  <a:srgbClr val="424242"/>
                </a:solidFill>
                <a:latin typeface="Open Sans"/>
                <a:ea typeface="Open Sans"/>
                <a:cs typeface="Open Sans"/>
                <a:sym typeface="Open Sans"/>
              </a:rPr>
              <a:t> </a:t>
            </a:r>
            <a:r>
              <a:rPr lang="en-US" sz="2300" b="0" i="0" u="none" strike="noStrike" cap="none" dirty="0" err="1">
                <a:solidFill>
                  <a:srgbClr val="424242"/>
                </a:solidFill>
                <a:latin typeface="Open Sans"/>
                <a:ea typeface="Open Sans"/>
                <a:cs typeface="Open Sans"/>
                <a:sym typeface="Open Sans"/>
              </a:rPr>
              <a:t>español</a:t>
            </a:r>
            <a:r>
              <a:rPr lang="en-US" sz="2300" b="0" i="0" u="none" strike="noStrike" cap="none" dirty="0">
                <a:solidFill>
                  <a:srgbClr val="424242"/>
                </a:solidFill>
                <a:latin typeface="Open Sans"/>
                <a:ea typeface="Open Sans"/>
                <a:cs typeface="Open Sans"/>
                <a:sym typeface="Open Sans"/>
              </a:rPr>
              <a:t>.</a:t>
            </a:r>
            <a:endParaRPr sz="2300" b="0" i="0" u="none" strike="noStrike" cap="none" dirty="0">
              <a:solidFill>
                <a:srgbClr val="424242"/>
              </a:solidFill>
              <a:latin typeface="Arial"/>
              <a:ea typeface="Arial"/>
              <a:cs typeface="Arial"/>
              <a:sym typeface="Arial"/>
            </a:endParaRPr>
          </a:p>
          <a:p>
            <a:pPr marL="457200" marR="0" lvl="0" indent="-261937" algn="l" rtl="0">
              <a:lnSpc>
                <a:spcPct val="100000"/>
              </a:lnSpc>
              <a:spcBef>
                <a:spcPts val="1000"/>
              </a:spcBef>
              <a:spcAft>
                <a:spcPts val="0"/>
              </a:spcAft>
              <a:buClr>
                <a:srgbClr val="262626"/>
              </a:buClr>
              <a:buSzPts val="2300"/>
              <a:buFont typeface="Arial"/>
              <a:buChar char="●"/>
            </a:pPr>
            <a:r>
              <a:rPr lang="en-US" sz="2300" b="0" i="0" u="none" strike="noStrike" cap="none" dirty="0">
                <a:solidFill>
                  <a:srgbClr val="424242"/>
                </a:solidFill>
                <a:latin typeface="Open Sans"/>
                <a:ea typeface="Open Sans"/>
                <a:cs typeface="Open Sans"/>
                <a:sym typeface="Open Sans"/>
              </a:rPr>
              <a:t>Nota:  AGRIS </a:t>
            </a:r>
            <a:r>
              <a:rPr lang="en-US" sz="2300" b="0" i="0" u="none" strike="noStrike" cap="none" dirty="0" err="1">
                <a:solidFill>
                  <a:srgbClr val="424242"/>
                </a:solidFill>
                <a:latin typeface="Open Sans"/>
                <a:ea typeface="Open Sans"/>
                <a:cs typeface="Open Sans"/>
                <a:sym typeface="Open Sans"/>
              </a:rPr>
              <a:t>contiene</a:t>
            </a:r>
            <a:r>
              <a:rPr lang="en-US" sz="2300" b="0" i="0" u="none" strike="noStrike" cap="none" dirty="0">
                <a:solidFill>
                  <a:srgbClr val="424242"/>
                </a:solidFill>
                <a:latin typeface="Open Sans"/>
                <a:ea typeface="Open Sans"/>
                <a:cs typeface="Open Sans"/>
                <a:sym typeface="Open Sans"/>
              </a:rPr>
              <a:t> </a:t>
            </a:r>
            <a:r>
              <a:rPr lang="en-US" sz="2300" b="0" i="0" u="none" strike="noStrike" cap="none" dirty="0" err="1">
                <a:solidFill>
                  <a:srgbClr val="424242"/>
                </a:solidFill>
                <a:latin typeface="Open Sans"/>
                <a:ea typeface="Open Sans"/>
                <a:cs typeface="Open Sans"/>
                <a:sym typeface="Open Sans"/>
              </a:rPr>
              <a:t>numerosa</a:t>
            </a:r>
            <a:r>
              <a:rPr lang="en-US" sz="2300" b="0" i="0" u="none" strike="noStrike" cap="none" dirty="0">
                <a:solidFill>
                  <a:srgbClr val="424242"/>
                </a:solidFill>
                <a:latin typeface="Open Sans"/>
                <a:ea typeface="Open Sans"/>
                <a:cs typeface="Open Sans"/>
                <a:sym typeface="Open Sans"/>
              </a:rPr>
              <a:t> </a:t>
            </a:r>
            <a:r>
              <a:rPr lang="en-US" sz="2300" b="0" i="0" u="none" strike="noStrike" cap="none" dirty="0" err="1">
                <a:solidFill>
                  <a:srgbClr val="424242"/>
                </a:solidFill>
                <a:latin typeface="Open Sans"/>
                <a:ea typeface="Open Sans"/>
                <a:cs typeface="Open Sans"/>
                <a:sym typeface="Open Sans"/>
              </a:rPr>
              <a:t>información</a:t>
            </a:r>
            <a:r>
              <a:rPr lang="en-US" sz="2300" b="0" i="0" u="none" strike="noStrike" cap="none" dirty="0">
                <a:solidFill>
                  <a:srgbClr val="424242"/>
                </a:solidFill>
                <a:latin typeface="Open Sans"/>
                <a:ea typeface="Open Sans"/>
                <a:cs typeface="Open Sans"/>
                <a:sym typeface="Open Sans"/>
              </a:rPr>
              <a:t> </a:t>
            </a:r>
            <a:r>
              <a:rPr lang="en-US" sz="2300" b="0" i="0" u="none" strike="noStrike" cap="none" dirty="0" err="1">
                <a:solidFill>
                  <a:srgbClr val="424242"/>
                </a:solidFill>
                <a:latin typeface="Open Sans"/>
                <a:ea typeface="Open Sans"/>
                <a:cs typeface="Open Sans"/>
                <a:sym typeface="Open Sans"/>
              </a:rPr>
              <a:t>en</a:t>
            </a:r>
            <a:r>
              <a:rPr lang="en-US" sz="2300" b="0" i="0" u="none" strike="noStrike" cap="none" dirty="0">
                <a:solidFill>
                  <a:srgbClr val="424242"/>
                </a:solidFill>
                <a:latin typeface="Open Sans"/>
                <a:ea typeface="Open Sans"/>
                <a:cs typeface="Open Sans"/>
                <a:sym typeface="Open Sans"/>
              </a:rPr>
              <a:t> </a:t>
            </a:r>
            <a:r>
              <a:rPr lang="en-US" sz="2300" b="0" i="0" u="none" strike="noStrike" cap="none" dirty="0" err="1">
                <a:solidFill>
                  <a:srgbClr val="424242"/>
                </a:solidFill>
                <a:latin typeface="Open Sans"/>
                <a:ea typeface="Open Sans"/>
                <a:cs typeface="Open Sans"/>
                <a:sym typeface="Open Sans"/>
              </a:rPr>
              <a:t>diferentes</a:t>
            </a:r>
            <a:r>
              <a:rPr lang="en-US" sz="2300" b="0" i="0" u="none" strike="noStrike" cap="none" dirty="0">
                <a:solidFill>
                  <a:srgbClr val="424242"/>
                </a:solidFill>
                <a:latin typeface="Open Sans"/>
                <a:ea typeface="Open Sans"/>
                <a:cs typeface="Open Sans"/>
                <a:sym typeface="Open Sans"/>
              </a:rPr>
              <a:t> </a:t>
            </a:r>
            <a:r>
              <a:rPr lang="en-US" sz="2300" b="0" i="0" u="none" strike="noStrike" cap="none" dirty="0" err="1">
                <a:solidFill>
                  <a:srgbClr val="424242"/>
                </a:solidFill>
                <a:latin typeface="Open Sans"/>
                <a:ea typeface="Open Sans"/>
                <a:cs typeface="Open Sans"/>
                <a:sym typeface="Open Sans"/>
              </a:rPr>
              <a:t>idiomas</a:t>
            </a:r>
            <a:r>
              <a:rPr lang="en-US" sz="2300" b="0" i="0" u="none" strike="noStrike" cap="none" dirty="0">
                <a:solidFill>
                  <a:srgbClr val="424242"/>
                </a:solidFill>
                <a:latin typeface="Open Sans"/>
                <a:ea typeface="Open Sans"/>
                <a:cs typeface="Open Sans"/>
                <a:sym typeface="Open Sans"/>
              </a:rPr>
              <a:t> </a:t>
            </a:r>
            <a:r>
              <a:rPr lang="en-US" sz="2300" b="0" i="0" u="none" strike="noStrike" cap="none" dirty="0" err="1">
                <a:solidFill>
                  <a:srgbClr val="424242"/>
                </a:solidFill>
                <a:latin typeface="Open Sans"/>
                <a:ea typeface="Open Sans"/>
                <a:cs typeface="Open Sans"/>
                <a:sym typeface="Open Sans"/>
              </a:rPr>
              <a:t>utilizando</a:t>
            </a:r>
            <a:r>
              <a:rPr lang="en-US" sz="2300" b="0" i="0" u="none" strike="noStrike" cap="none" dirty="0">
                <a:solidFill>
                  <a:srgbClr val="424242"/>
                </a:solidFill>
                <a:latin typeface="Open Sans"/>
                <a:ea typeface="Open Sans"/>
                <a:cs typeface="Open Sans"/>
                <a:sym typeface="Open Sans"/>
              </a:rPr>
              <a:t> AGROVOC, </a:t>
            </a:r>
            <a:r>
              <a:rPr lang="en-US" sz="2300" b="0" i="0" u="none" strike="noStrike" cap="none" dirty="0" err="1">
                <a:solidFill>
                  <a:srgbClr val="424242"/>
                </a:solidFill>
                <a:latin typeface="Open Sans"/>
                <a:ea typeface="Open Sans"/>
                <a:cs typeface="Open Sans"/>
                <a:sym typeface="Open Sans"/>
              </a:rPr>
              <a:t>el</a:t>
            </a:r>
            <a:r>
              <a:rPr lang="en-US" sz="2300" b="0" i="0" u="none" strike="noStrike" cap="none" dirty="0">
                <a:solidFill>
                  <a:srgbClr val="424242"/>
                </a:solidFill>
                <a:latin typeface="Open Sans"/>
                <a:ea typeface="Open Sans"/>
                <a:cs typeface="Open Sans"/>
                <a:sym typeface="Open Sans"/>
              </a:rPr>
              <a:t> </a:t>
            </a:r>
            <a:r>
              <a:rPr lang="en-US" sz="2300" b="0" i="0" u="none" strike="noStrike" cap="none" dirty="0" err="1">
                <a:solidFill>
                  <a:srgbClr val="424242"/>
                </a:solidFill>
                <a:latin typeface="Open Sans"/>
                <a:ea typeface="Open Sans"/>
                <a:cs typeface="Open Sans"/>
                <a:sym typeface="Open Sans"/>
              </a:rPr>
              <a:t>tesauro</a:t>
            </a:r>
            <a:r>
              <a:rPr lang="en-US" sz="2300" b="0" i="0" u="none" strike="noStrike" cap="none" dirty="0">
                <a:solidFill>
                  <a:srgbClr val="424242"/>
                </a:solidFill>
                <a:latin typeface="Open Sans"/>
                <a:ea typeface="Open Sans"/>
                <a:cs typeface="Open Sans"/>
                <a:sym typeface="Open Sans"/>
              </a:rPr>
              <a:t> </a:t>
            </a:r>
            <a:r>
              <a:rPr lang="en-US" sz="2300" b="0" i="0" u="none" strike="noStrike" cap="none" dirty="0" err="1">
                <a:solidFill>
                  <a:srgbClr val="424242"/>
                </a:solidFill>
                <a:latin typeface="Open Sans"/>
                <a:ea typeface="Open Sans"/>
                <a:cs typeface="Open Sans"/>
                <a:sym typeface="Open Sans"/>
              </a:rPr>
              <a:t>multiling</a:t>
            </a:r>
            <a:r>
              <a:rPr lang="en-US" sz="2300" b="0" i="0" u="none" strike="noStrike" cap="none" dirty="0" err="1">
                <a:solidFill>
                  <a:srgbClr val="424242"/>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4"/>
                  </a:ext>
                </a:extLst>
              </a:rPr>
              <a:t>u</a:t>
            </a:r>
            <a:r>
              <a:rPr lang="en-US" sz="2300" b="0" i="0" u="none" strike="noStrike" cap="none" dirty="0" err="1">
                <a:solidFill>
                  <a:srgbClr val="424242"/>
                </a:solidFill>
                <a:latin typeface="Open Sans"/>
                <a:ea typeface="Open Sans"/>
                <a:cs typeface="Open Sans"/>
                <a:sym typeface="Open Sans"/>
              </a:rPr>
              <a:t>e</a:t>
            </a:r>
            <a:r>
              <a:rPr lang="en-US" sz="2300" b="0" i="0" u="none" strike="noStrike" cap="none" dirty="0">
                <a:solidFill>
                  <a:srgbClr val="424242"/>
                </a:solidFill>
                <a:latin typeface="Open Sans"/>
                <a:ea typeface="Open Sans"/>
                <a:cs typeface="Open Sans"/>
                <a:sym typeface="Open Sans"/>
              </a:rPr>
              <a:t> de la FAO </a:t>
            </a:r>
            <a:r>
              <a:rPr lang="en-US" sz="2300" b="0" i="0" u="none" strike="noStrike" cap="none" dirty="0" err="1">
                <a:solidFill>
                  <a:srgbClr val="424242"/>
                </a:solidFill>
                <a:latin typeface="Open Sans"/>
                <a:ea typeface="Open Sans"/>
                <a:cs typeface="Open Sans"/>
                <a:sym typeface="Open Sans"/>
              </a:rPr>
              <a:t>en</a:t>
            </a:r>
            <a:r>
              <a:rPr lang="en-US" sz="2300" b="0" i="0" u="none" strike="noStrike" cap="none" dirty="0">
                <a:solidFill>
                  <a:srgbClr val="424242"/>
                </a:solidFill>
                <a:latin typeface="Open Sans"/>
                <a:ea typeface="Open Sans"/>
                <a:cs typeface="Open Sans"/>
                <a:sym typeface="Open Sans"/>
              </a:rPr>
              <a:t> </a:t>
            </a:r>
            <a:r>
              <a:rPr lang="en-US" sz="2300" b="0" i="0" u="none" strike="noStrike" cap="none" dirty="0" err="1">
                <a:solidFill>
                  <a:srgbClr val="424242"/>
                </a:solidFill>
                <a:latin typeface="Open Sans"/>
                <a:ea typeface="Open Sans"/>
                <a:cs typeface="Open Sans"/>
                <a:sym typeface="Open Sans"/>
              </a:rPr>
              <a:t>más</a:t>
            </a:r>
            <a:r>
              <a:rPr lang="en-US" sz="2300" b="0" i="0" u="none" strike="noStrike" cap="none" dirty="0">
                <a:solidFill>
                  <a:srgbClr val="424242"/>
                </a:solidFill>
                <a:latin typeface="Open Sans"/>
                <a:ea typeface="Open Sans"/>
                <a:cs typeface="Open Sans"/>
                <a:sym typeface="Open Sans"/>
              </a:rPr>
              <a:t> de 40 </a:t>
            </a:r>
            <a:r>
              <a:rPr lang="en-US" sz="2300" b="0" i="0" u="none" strike="noStrike" cap="none" dirty="0" err="1">
                <a:solidFill>
                  <a:srgbClr val="424242"/>
                </a:solidFill>
                <a:latin typeface="Open Sans"/>
                <a:ea typeface="Open Sans"/>
                <a:cs typeface="Open Sans"/>
                <a:sym typeface="Open Sans"/>
              </a:rPr>
              <a:t>idiomas</a:t>
            </a:r>
            <a:r>
              <a:rPr lang="en-US" sz="2300" b="0" i="0" u="none" strike="noStrike" cap="none" dirty="0">
                <a:solidFill>
                  <a:srgbClr val="424242"/>
                </a:solidFill>
                <a:latin typeface="Open Sans"/>
                <a:ea typeface="Open Sans"/>
                <a:cs typeface="Open Sans"/>
                <a:sym typeface="Open Sans"/>
              </a:rPr>
              <a:t>.</a:t>
            </a:r>
            <a:endParaRPr sz="2300" b="0" i="0" u="none" strike="noStrike" cap="none" dirty="0">
              <a:solidFill>
                <a:srgbClr val="424242"/>
              </a:solidFill>
              <a:latin typeface="Open Sans"/>
              <a:ea typeface="Open Sans"/>
              <a:cs typeface="Open Sans"/>
              <a:sym typeface="Open Sans"/>
            </a:endParaRPr>
          </a:p>
        </p:txBody>
      </p:sp>
      <p:sp>
        <p:nvSpPr>
          <p:cNvPr id="191" name="Google Shape;191;p14"/>
          <p:cNvSpPr/>
          <p:nvPr/>
        </p:nvSpPr>
        <p:spPr>
          <a:xfrm>
            <a:off x="6410015" y="4348598"/>
            <a:ext cx="1301407" cy="216996"/>
          </a:xfrm>
          <a:prstGeom prst="rect">
            <a:avLst/>
          </a:prstGeom>
          <a:noFill/>
          <a:ln w="19050" cap="flat" cmpd="sng">
            <a:solidFill>
              <a:srgbClr val="00B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92" name="Google Shape;192;p14"/>
          <p:cNvSpPr/>
          <p:nvPr/>
        </p:nvSpPr>
        <p:spPr>
          <a:xfrm>
            <a:off x="842270" y="4359748"/>
            <a:ext cx="1082023" cy="205846"/>
          </a:xfrm>
          <a:prstGeom prst="rect">
            <a:avLst/>
          </a:prstGeom>
          <a:noFill/>
          <a:ln w="19050" cap="flat" cmpd="sng">
            <a:solidFill>
              <a:srgbClr val="00B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93" name="Google Shape;193;p14"/>
          <p:cNvSpPr/>
          <p:nvPr/>
        </p:nvSpPr>
        <p:spPr>
          <a:xfrm>
            <a:off x="310871" y="6113544"/>
            <a:ext cx="1780688" cy="363414"/>
          </a:xfrm>
          <a:prstGeom prst="rect">
            <a:avLst/>
          </a:prstGeom>
          <a:noFill/>
          <a:ln w="19050" cap="flat" cmpd="sng">
            <a:solidFill>
              <a:srgbClr val="00B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94" name="Google Shape;194;p14"/>
          <p:cNvSpPr/>
          <p:nvPr/>
        </p:nvSpPr>
        <p:spPr>
          <a:xfrm>
            <a:off x="5741167" y="6113545"/>
            <a:ext cx="2231955" cy="363414"/>
          </a:xfrm>
          <a:prstGeom prst="rect">
            <a:avLst/>
          </a:prstGeom>
          <a:noFill/>
          <a:ln w="19050" cap="flat" cmpd="sng">
            <a:solidFill>
              <a:srgbClr val="00B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pic>
        <p:nvPicPr>
          <p:cNvPr id="199" name="Google Shape;199;p15"/>
          <p:cNvPicPr preferRelativeResize="0"/>
          <p:nvPr/>
        </p:nvPicPr>
        <p:blipFill rotWithShape="1">
          <a:blip r:embed="rId3">
            <a:alphaModFix/>
          </a:blip>
          <a:srcRect/>
          <a:stretch/>
        </p:blipFill>
        <p:spPr>
          <a:xfrm>
            <a:off x="1841400" y="3923578"/>
            <a:ext cx="7772400" cy="2543175"/>
          </a:xfrm>
          <a:prstGeom prst="rect">
            <a:avLst/>
          </a:prstGeom>
          <a:noFill/>
          <a:ln>
            <a:noFill/>
          </a:ln>
        </p:spPr>
      </p:pic>
      <p:sp>
        <p:nvSpPr>
          <p:cNvPr id="200" name="Google Shape;200;p15"/>
          <p:cNvSpPr txBox="1">
            <a:spLocks noGrp="1"/>
          </p:cNvSpPr>
          <p:nvPr>
            <p:ph type="title"/>
          </p:nvPr>
        </p:nvSpPr>
        <p:spPr>
          <a:xfrm>
            <a:off x="0" y="601833"/>
            <a:ext cx="961380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600"/>
              <a:buFont typeface="Trebuchet MS"/>
              <a:buNone/>
            </a:pPr>
            <a:r>
              <a:rPr lang="en-US">
                <a:solidFill>
                  <a:srgbClr val="586F7C"/>
                </a:solidFill>
                <a:latin typeface="Open Sans"/>
                <a:ea typeface="Open Sans"/>
                <a:cs typeface="Open Sans"/>
                <a:sym typeface="Open Sans"/>
              </a:rPr>
              <a:t>Visualización de idiomas y búsquedas</a:t>
            </a:r>
            <a:endParaRPr>
              <a:solidFill>
                <a:srgbClr val="586F7C"/>
              </a:solidFill>
            </a:endParaRPr>
          </a:p>
        </p:txBody>
      </p:sp>
      <p:sp>
        <p:nvSpPr>
          <p:cNvPr id="201" name="Google Shape;201;p15"/>
          <p:cNvSpPr txBox="1">
            <a:spLocks noGrp="1"/>
          </p:cNvSpPr>
          <p:nvPr>
            <p:ph type="body" idx="1"/>
          </p:nvPr>
        </p:nvSpPr>
        <p:spPr>
          <a:xfrm>
            <a:off x="680321" y="2336873"/>
            <a:ext cx="5510272" cy="3599400"/>
          </a:xfrm>
          <a:prstGeom prst="rect">
            <a:avLst/>
          </a:prstGeom>
          <a:noFill/>
          <a:ln>
            <a:noFill/>
          </a:ln>
        </p:spPr>
        <p:txBody>
          <a:bodyPr spcFirstLastPara="1" wrap="square" lIns="91425" tIns="45700" rIns="91425" bIns="45700" anchor="t" anchorCtr="0">
            <a:noAutofit/>
          </a:bodyPr>
          <a:lstStyle/>
          <a:p>
            <a:pPr marL="457200" lvl="0" indent="-381000" algn="l" rtl="0">
              <a:lnSpc>
                <a:spcPct val="90000"/>
              </a:lnSpc>
              <a:spcBef>
                <a:spcPts val="1000"/>
              </a:spcBef>
              <a:spcAft>
                <a:spcPts val="0"/>
              </a:spcAft>
              <a:buSzPts val="2400"/>
              <a:buFont typeface="Noto Sans Symbols"/>
              <a:buChar char="▪"/>
            </a:pPr>
            <a:r>
              <a:rPr lang="en-US"/>
              <a:t> </a:t>
            </a:r>
            <a:endParaRPr/>
          </a:p>
        </p:txBody>
      </p:sp>
      <p:sp>
        <p:nvSpPr>
          <p:cNvPr id="202" name="Google Shape;202;p15"/>
          <p:cNvSpPr txBox="1"/>
          <p:nvPr/>
        </p:nvSpPr>
        <p:spPr>
          <a:xfrm>
            <a:off x="114636" y="1636399"/>
            <a:ext cx="11493788" cy="1781358"/>
          </a:xfrm>
          <a:prstGeom prst="rect">
            <a:avLst/>
          </a:prstGeom>
          <a:noFill/>
          <a:ln>
            <a:noFill/>
          </a:ln>
        </p:spPr>
        <p:txBody>
          <a:bodyPr spcFirstLastPara="1" wrap="square" lIns="91425" tIns="45700" rIns="91425" bIns="45700" anchor="t" anchorCtr="0">
            <a:noAutofit/>
          </a:bodyPr>
          <a:lstStyle/>
          <a:p>
            <a:pPr marL="457200" marR="0" lvl="0" indent="-349250" algn="l" rtl="0">
              <a:lnSpc>
                <a:spcPct val="100000"/>
              </a:lnSpc>
              <a:spcBef>
                <a:spcPts val="1000"/>
              </a:spcBef>
              <a:spcAft>
                <a:spcPts val="0"/>
              </a:spcAft>
              <a:buClr>
                <a:srgbClr val="262626"/>
              </a:buClr>
              <a:buSzPts val="1900"/>
              <a:buFont typeface="Arial"/>
              <a:buChar char="●"/>
            </a:pPr>
            <a:r>
              <a:rPr lang="en-US" sz="1900" b="0" i="0" u="none" strike="noStrike" cap="none" dirty="0">
                <a:solidFill>
                  <a:srgbClr val="262626"/>
                </a:solidFill>
                <a:latin typeface="Open Sans"/>
                <a:ea typeface="Open Sans"/>
                <a:cs typeface="Open Sans"/>
                <a:sym typeface="Open Sans"/>
              </a:rPr>
              <a:t>Dos </a:t>
            </a:r>
            <a:r>
              <a:rPr lang="en-US" sz="1900" b="0" i="0" u="none" strike="noStrike" cap="none" dirty="0" err="1">
                <a:solidFill>
                  <a:srgbClr val="262626"/>
                </a:solidFill>
                <a:latin typeface="Open Sans"/>
                <a:ea typeface="Open Sans"/>
                <a:cs typeface="Open Sans"/>
                <a:sym typeface="Open Sans"/>
              </a:rPr>
              <a:t>opciones</a:t>
            </a:r>
            <a:r>
              <a:rPr lang="en-US" sz="1900" b="0" i="0" u="none" strike="noStrike" cap="none" dirty="0">
                <a:solidFill>
                  <a:srgbClr val="262626"/>
                </a:solidFill>
                <a:latin typeface="Open Sans"/>
                <a:ea typeface="Open Sans"/>
                <a:cs typeface="Open Sans"/>
                <a:sym typeface="Open Sans"/>
              </a:rPr>
              <a:t> </a:t>
            </a:r>
            <a:r>
              <a:rPr lang="en-US" sz="1900" b="0" i="0" u="none" strike="noStrike" cap="none" dirty="0" err="1">
                <a:solidFill>
                  <a:srgbClr val="262626"/>
                </a:solidFill>
                <a:latin typeface="Open Sans"/>
                <a:ea typeface="Open Sans"/>
                <a:cs typeface="Open Sans"/>
                <a:sym typeface="Open Sans"/>
              </a:rPr>
              <a:t>útiles</a:t>
            </a:r>
            <a:r>
              <a:rPr lang="en-US" sz="1900" b="0" i="0" u="none" strike="noStrike" cap="none" dirty="0">
                <a:solidFill>
                  <a:srgbClr val="262626"/>
                </a:solidFill>
                <a:latin typeface="Open Sans"/>
                <a:ea typeface="Open Sans"/>
                <a:cs typeface="Open Sans"/>
                <a:sym typeface="Open Sans"/>
              </a:rPr>
              <a:t> son las de </a:t>
            </a:r>
            <a:r>
              <a:rPr lang="en-US" sz="1900" b="1" i="0" u="none" strike="noStrike" cap="none" dirty="0" err="1">
                <a:solidFill>
                  <a:srgbClr val="262626"/>
                </a:solidFill>
                <a:latin typeface="Open Sans"/>
                <a:ea typeface="Open Sans"/>
                <a:cs typeface="Open Sans"/>
                <a:sym typeface="Open Sans"/>
              </a:rPr>
              <a:t>idioma</a:t>
            </a:r>
            <a:r>
              <a:rPr lang="en-US" sz="1900" b="1" i="0" u="none" strike="noStrike" cap="none" dirty="0">
                <a:solidFill>
                  <a:srgbClr val="262626"/>
                </a:solidFill>
                <a:latin typeface="Open Sans"/>
                <a:ea typeface="Open Sans"/>
                <a:cs typeface="Open Sans"/>
                <a:sym typeface="Open Sans"/>
              </a:rPr>
              <a:t> de </a:t>
            </a:r>
            <a:r>
              <a:rPr lang="en-US" sz="1900" b="1" i="0" u="none" strike="noStrike" cap="none" dirty="0" err="1">
                <a:solidFill>
                  <a:srgbClr val="262626"/>
                </a:solidFill>
                <a:latin typeface="Open Sans"/>
                <a:ea typeface="Open Sans"/>
                <a:cs typeface="Open Sans"/>
                <a:sym typeface="Open Sans"/>
              </a:rPr>
              <a:t>visualización</a:t>
            </a:r>
            <a:r>
              <a:rPr lang="en-US" sz="1900" b="1" i="0" u="none" strike="noStrike" cap="none" dirty="0">
                <a:solidFill>
                  <a:srgbClr val="262626"/>
                </a:solidFill>
                <a:latin typeface="Open Sans"/>
                <a:ea typeface="Open Sans"/>
                <a:cs typeface="Open Sans"/>
                <a:sym typeface="Open Sans"/>
              </a:rPr>
              <a:t> </a:t>
            </a:r>
            <a:r>
              <a:rPr lang="en-US" sz="1900" b="0" i="0" u="none" strike="noStrike" cap="none" dirty="0">
                <a:solidFill>
                  <a:srgbClr val="262626"/>
                </a:solidFill>
                <a:latin typeface="Open Sans"/>
                <a:ea typeface="Open Sans"/>
                <a:cs typeface="Open Sans"/>
                <a:sym typeface="Open Sans"/>
              </a:rPr>
              <a:t>de AGRIS y la </a:t>
            </a:r>
            <a:r>
              <a:rPr lang="en-US" sz="1900" b="0" i="0" u="none" strike="noStrike" cap="none" dirty="0" err="1">
                <a:solidFill>
                  <a:srgbClr val="262626"/>
                </a:solidFill>
                <a:latin typeface="Open Sans"/>
                <a:ea typeface="Open Sans"/>
                <a:cs typeface="Open Sans"/>
                <a:sym typeface="Open Sans"/>
              </a:rPr>
              <a:t>opción</a:t>
            </a:r>
            <a:r>
              <a:rPr lang="en-US" sz="1900" b="0" i="0" u="none" strike="noStrike" cap="none" dirty="0">
                <a:solidFill>
                  <a:srgbClr val="262626"/>
                </a:solidFill>
                <a:latin typeface="Open Sans"/>
                <a:ea typeface="Open Sans"/>
                <a:cs typeface="Open Sans"/>
                <a:sym typeface="Open Sans"/>
              </a:rPr>
              <a:t> del </a:t>
            </a:r>
            <a:r>
              <a:rPr lang="en-US" sz="1900" b="0" i="0" u="none" strike="noStrike" cap="none" dirty="0" err="1">
                <a:solidFill>
                  <a:srgbClr val="262626"/>
                </a:solidFill>
                <a:latin typeface="Open Sans"/>
                <a:ea typeface="Open Sans"/>
                <a:cs typeface="Open Sans"/>
                <a:sym typeface="Open Sans"/>
              </a:rPr>
              <a:t>menú</a:t>
            </a:r>
            <a:r>
              <a:rPr lang="en-US" sz="1900" b="0" i="0" u="none" strike="noStrike" cap="none" dirty="0">
                <a:solidFill>
                  <a:srgbClr val="262626"/>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5"/>
                  </a:ext>
                </a:extLst>
              </a:rPr>
              <a:t> </a:t>
            </a:r>
            <a:r>
              <a:rPr lang="en-US" sz="1900" b="0" i="0" u="none" strike="noStrike" cap="none" dirty="0" err="1">
                <a:solidFill>
                  <a:srgbClr val="262626"/>
                </a:solidFill>
                <a:latin typeface="Open Sans"/>
                <a:ea typeface="Open Sans"/>
                <a:cs typeface="Open Sans"/>
                <a:sym typeface="Open Sans"/>
              </a:rPr>
              <a:t>desplegable</a:t>
            </a:r>
            <a:r>
              <a:rPr lang="en-US" sz="1900" b="0" i="0" u="none" strike="noStrike" cap="none" dirty="0">
                <a:solidFill>
                  <a:srgbClr val="262626"/>
                </a:solidFill>
                <a:latin typeface="Open Sans"/>
                <a:ea typeface="Open Sans"/>
                <a:cs typeface="Open Sans"/>
                <a:sym typeface="Open Sans"/>
              </a:rPr>
              <a:t> </a:t>
            </a:r>
            <a:r>
              <a:rPr lang="en-US" sz="1900" b="1" i="0" u="none" strike="noStrike" cap="none" dirty="0" err="1">
                <a:solidFill>
                  <a:srgbClr val="262626"/>
                </a:solidFill>
                <a:latin typeface="Open Sans"/>
                <a:ea typeface="Open Sans"/>
                <a:cs typeface="Open Sans"/>
                <a:sym typeface="Open Sans"/>
              </a:rPr>
              <a:t>Idioma</a:t>
            </a:r>
            <a:r>
              <a:rPr lang="en-US" sz="1900" b="0" i="0" u="none" strike="noStrike" cap="none" dirty="0">
                <a:solidFill>
                  <a:srgbClr val="262626"/>
                </a:solidFill>
                <a:latin typeface="Open Sans"/>
                <a:ea typeface="Open Sans"/>
                <a:cs typeface="Open Sans"/>
                <a:sym typeface="Open Sans"/>
              </a:rPr>
              <a:t> para </a:t>
            </a:r>
            <a:r>
              <a:rPr lang="en-US" sz="1900" b="0" i="0" u="none" strike="noStrike" cap="none" dirty="0" err="1">
                <a:solidFill>
                  <a:srgbClr val="262626"/>
                </a:solidFill>
                <a:latin typeface="Open Sans"/>
                <a:ea typeface="Open Sans"/>
                <a:cs typeface="Open Sans"/>
                <a:sym typeface="Open Sans"/>
              </a:rPr>
              <a:t>el</a:t>
            </a:r>
            <a:r>
              <a:rPr lang="en-US" sz="1900" b="0" i="0" u="none" strike="noStrike" cap="none" dirty="0">
                <a:solidFill>
                  <a:srgbClr val="262626"/>
                </a:solidFill>
                <a:latin typeface="Open Sans"/>
                <a:ea typeface="Open Sans"/>
                <a:cs typeface="Open Sans"/>
                <a:sym typeface="Open Sans"/>
              </a:rPr>
              <a:t> material </a:t>
            </a:r>
            <a:r>
              <a:rPr lang="en-US" sz="1900" b="0" i="0" u="none" strike="noStrike" cap="none" dirty="0" err="1">
                <a:solidFill>
                  <a:srgbClr val="262626"/>
                </a:solidFill>
                <a:latin typeface="Open Sans"/>
                <a:ea typeface="Open Sans"/>
                <a:cs typeface="Open Sans"/>
                <a:sym typeface="Open Sans"/>
              </a:rPr>
              <a:t>en</a:t>
            </a:r>
            <a:r>
              <a:rPr lang="en-US" sz="1900" b="0" i="0" u="none" strike="noStrike" cap="none" dirty="0">
                <a:solidFill>
                  <a:srgbClr val="262626"/>
                </a:solidFill>
                <a:latin typeface="Open Sans"/>
                <a:ea typeface="Open Sans"/>
                <a:cs typeface="Open Sans"/>
                <a:sym typeface="Open Sans"/>
              </a:rPr>
              <a:t> un </a:t>
            </a:r>
            <a:r>
              <a:rPr lang="en-US" sz="1900" b="0" i="0" u="none" strike="noStrike" cap="none" dirty="0" err="1">
                <a:solidFill>
                  <a:srgbClr val="262626"/>
                </a:solidFill>
                <a:latin typeface="Open Sans"/>
                <a:ea typeface="Open Sans"/>
                <a:cs typeface="Open Sans"/>
                <a:sym typeface="Open Sans"/>
              </a:rPr>
              <a:t>idioma</a:t>
            </a:r>
            <a:r>
              <a:rPr lang="en-US" sz="1900" b="0" i="0" u="none" strike="noStrike" cap="none" dirty="0">
                <a:solidFill>
                  <a:srgbClr val="262626"/>
                </a:solidFill>
                <a:latin typeface="Open Sans"/>
                <a:ea typeface="Open Sans"/>
                <a:cs typeface="Open Sans"/>
                <a:sym typeface="Open Sans"/>
              </a:rPr>
              <a:t> </a:t>
            </a:r>
            <a:r>
              <a:rPr lang="en-US" sz="1900" b="0" i="0" u="none" strike="noStrike" cap="none" dirty="0" err="1">
                <a:solidFill>
                  <a:srgbClr val="262626"/>
                </a:solidFill>
                <a:latin typeface="Open Sans"/>
                <a:ea typeface="Open Sans"/>
                <a:cs typeface="Open Sans"/>
                <a:sym typeface="Open Sans"/>
              </a:rPr>
              <a:t>específico</a:t>
            </a:r>
            <a:r>
              <a:rPr lang="en-US" sz="1900" b="0" i="0" u="none" strike="noStrike" cap="none" dirty="0">
                <a:solidFill>
                  <a:srgbClr val="262626"/>
                </a:solidFill>
                <a:latin typeface="Open Sans"/>
                <a:ea typeface="Open Sans"/>
                <a:cs typeface="Open Sans"/>
                <a:sym typeface="Open Sans"/>
              </a:rPr>
              <a:t>.</a:t>
            </a:r>
            <a:endParaRPr sz="1900" b="0" i="0" u="none" strike="noStrike" cap="none" dirty="0">
              <a:solidFill>
                <a:srgbClr val="262626"/>
              </a:solidFill>
              <a:latin typeface="Arial"/>
              <a:ea typeface="Arial"/>
              <a:cs typeface="Arial"/>
              <a:sym typeface="Arial"/>
            </a:endParaRPr>
          </a:p>
          <a:p>
            <a:pPr marL="457200" marR="0" lvl="0" indent="-349250" algn="l" rtl="0">
              <a:lnSpc>
                <a:spcPct val="100000"/>
              </a:lnSpc>
              <a:spcBef>
                <a:spcPts val="1000"/>
              </a:spcBef>
              <a:spcAft>
                <a:spcPts val="0"/>
              </a:spcAft>
              <a:buClr>
                <a:srgbClr val="262626"/>
              </a:buClr>
              <a:buSzPts val="1900"/>
              <a:buFont typeface="Arial"/>
              <a:buChar char="●"/>
            </a:pPr>
            <a:r>
              <a:rPr lang="en-US" sz="1900" b="0" i="0" u="none" strike="noStrike" cap="none" dirty="0" err="1">
                <a:solidFill>
                  <a:srgbClr val="262626"/>
                </a:solidFill>
                <a:latin typeface="Open Sans"/>
                <a:ea typeface="Open Sans"/>
                <a:cs typeface="Open Sans"/>
                <a:sym typeface="Open Sans"/>
              </a:rPr>
              <a:t>En</a:t>
            </a:r>
            <a:r>
              <a:rPr lang="en-US" sz="1900" b="0" i="0" u="none" strike="noStrike" cap="none" dirty="0">
                <a:solidFill>
                  <a:srgbClr val="262626"/>
                </a:solidFill>
                <a:latin typeface="Open Sans"/>
                <a:ea typeface="Open Sans"/>
                <a:cs typeface="Open Sans"/>
                <a:sym typeface="Open Sans"/>
              </a:rPr>
              <a:t> </a:t>
            </a:r>
            <a:r>
              <a:rPr lang="en-US" sz="1900" b="0" i="0" u="none" strike="noStrike" cap="none" dirty="0" err="1">
                <a:solidFill>
                  <a:srgbClr val="262626"/>
                </a:solidFill>
                <a:latin typeface="Open Sans"/>
                <a:ea typeface="Open Sans"/>
                <a:cs typeface="Open Sans"/>
                <a:sym typeface="Open Sans"/>
              </a:rPr>
              <a:t>este</a:t>
            </a:r>
            <a:r>
              <a:rPr lang="en-US" sz="1900" b="0" i="0" u="none" strike="noStrike" cap="none" dirty="0">
                <a:solidFill>
                  <a:srgbClr val="262626"/>
                </a:solidFill>
                <a:latin typeface="Open Sans"/>
                <a:ea typeface="Open Sans"/>
                <a:cs typeface="Open Sans"/>
                <a:sym typeface="Open Sans"/>
              </a:rPr>
              <a:t> </a:t>
            </a:r>
            <a:r>
              <a:rPr lang="en-US" sz="1900" b="0" i="0" u="none" strike="noStrike" cap="none" dirty="0" err="1">
                <a:solidFill>
                  <a:srgbClr val="262626"/>
                </a:solidFill>
                <a:latin typeface="Open Sans"/>
                <a:ea typeface="Open Sans"/>
                <a:cs typeface="Open Sans"/>
                <a:sym typeface="Open Sans"/>
              </a:rPr>
              <a:t>ejemplo</a:t>
            </a:r>
            <a:r>
              <a:rPr lang="en-US" sz="1900" b="0" i="0" u="none" strike="noStrike" cap="none" dirty="0">
                <a:solidFill>
                  <a:srgbClr val="262626"/>
                </a:solidFill>
                <a:latin typeface="Open Sans"/>
                <a:ea typeface="Open Sans"/>
                <a:cs typeface="Open Sans"/>
                <a:sym typeface="Open Sans"/>
              </a:rPr>
              <a:t>, la </a:t>
            </a:r>
            <a:r>
              <a:rPr lang="en-US" sz="1900" b="0" i="0" u="none" strike="noStrike" cap="none" dirty="0" err="1">
                <a:solidFill>
                  <a:srgbClr val="262626"/>
                </a:solidFill>
                <a:latin typeface="Open Sans"/>
                <a:ea typeface="Open Sans"/>
                <a:cs typeface="Open Sans"/>
                <a:sym typeface="Open Sans"/>
              </a:rPr>
              <a:t>pantalla</a:t>
            </a:r>
            <a:r>
              <a:rPr lang="en-US" sz="1900" b="0" i="0" u="none" strike="noStrike" cap="none" dirty="0">
                <a:solidFill>
                  <a:srgbClr val="262626"/>
                </a:solidFill>
                <a:latin typeface="Open Sans"/>
                <a:ea typeface="Open Sans"/>
                <a:cs typeface="Open Sans"/>
                <a:sym typeface="Open Sans"/>
              </a:rPr>
              <a:t> </a:t>
            </a:r>
            <a:r>
              <a:rPr lang="en-US" sz="1900" b="0" i="0" u="none" strike="noStrike" cap="none" dirty="0" err="1">
                <a:solidFill>
                  <a:srgbClr val="262626"/>
                </a:solidFill>
                <a:latin typeface="Open Sans"/>
                <a:ea typeface="Open Sans"/>
                <a:cs typeface="Open Sans"/>
                <a:sym typeface="Open Sans"/>
              </a:rPr>
              <a:t>está</a:t>
            </a:r>
            <a:r>
              <a:rPr lang="en-US" sz="1900" b="0" i="0" u="none" strike="noStrike" cap="none" dirty="0">
                <a:solidFill>
                  <a:srgbClr val="262626"/>
                </a:solidFill>
                <a:latin typeface="Open Sans"/>
                <a:ea typeface="Open Sans"/>
                <a:cs typeface="Open Sans"/>
                <a:sym typeface="Open Sans"/>
              </a:rPr>
              <a:t> </a:t>
            </a:r>
            <a:r>
              <a:rPr lang="en-US" sz="1900" b="0" i="0" u="none" strike="noStrike" cap="none" dirty="0" err="1">
                <a:solidFill>
                  <a:srgbClr val="262626"/>
                </a:solidFill>
                <a:latin typeface="Open Sans"/>
                <a:ea typeface="Open Sans"/>
                <a:cs typeface="Open Sans"/>
                <a:sym typeface="Open Sans"/>
              </a:rPr>
              <a:t>en</a:t>
            </a:r>
            <a:r>
              <a:rPr lang="en-US" sz="1900" b="0" i="0" u="none" strike="noStrike" cap="none" dirty="0">
                <a:solidFill>
                  <a:srgbClr val="262626"/>
                </a:solidFill>
                <a:latin typeface="Open Sans"/>
                <a:ea typeface="Open Sans"/>
                <a:cs typeface="Open Sans"/>
                <a:sym typeface="Open Sans"/>
              </a:rPr>
              <a:t> </a:t>
            </a:r>
            <a:r>
              <a:rPr lang="en-US" sz="1900" b="0" i="0" u="none" strike="noStrike" cap="none" dirty="0" err="1">
                <a:solidFill>
                  <a:srgbClr val="262626"/>
                </a:solidFill>
                <a:latin typeface="Open Sans"/>
                <a:ea typeface="Open Sans"/>
                <a:cs typeface="Open Sans"/>
                <a:sym typeface="Open Sans"/>
              </a:rPr>
              <a:t>francés</a:t>
            </a:r>
            <a:r>
              <a:rPr lang="en-US" sz="1900" b="0" i="0" u="none" strike="noStrike" cap="none" dirty="0">
                <a:solidFill>
                  <a:srgbClr val="262626"/>
                </a:solidFill>
                <a:latin typeface="Open Sans"/>
                <a:ea typeface="Open Sans"/>
                <a:cs typeface="Open Sans"/>
                <a:sym typeface="Open Sans"/>
              </a:rPr>
              <a:t>, y se </a:t>
            </a:r>
            <a:r>
              <a:rPr lang="en-US" sz="1900" b="0" i="0" u="none" strike="noStrike" cap="none" dirty="0" err="1">
                <a:solidFill>
                  <a:srgbClr val="262626"/>
                </a:solidFill>
                <a:latin typeface="Open Sans"/>
                <a:ea typeface="Open Sans"/>
                <a:cs typeface="Open Sans"/>
                <a:sym typeface="Open Sans"/>
              </a:rPr>
              <a:t>s</a:t>
            </a:r>
            <a:r>
              <a:rPr lang="en-US" sz="1900" b="0" i="0" u="none" strike="noStrike" cap="none" dirty="0" err="1">
                <a:solidFill>
                  <a:srgbClr val="262626"/>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6"/>
                  </a:ext>
                </a:extLst>
              </a:rPr>
              <a:t>elecciona</a:t>
            </a:r>
            <a:r>
              <a:rPr lang="en-US" sz="1900" b="0" i="0" u="none" strike="noStrike" cap="none" dirty="0">
                <a:solidFill>
                  <a:srgbClr val="262626"/>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6"/>
                  </a:ext>
                </a:extLst>
              </a:rPr>
              <a:t> </a:t>
            </a:r>
            <a:r>
              <a:rPr lang="en-US" sz="1900" b="0" i="0" u="none" strike="noStrike" cap="none" dirty="0" err="1">
                <a:solidFill>
                  <a:srgbClr val="262626"/>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6"/>
                  </a:ext>
                </a:extLst>
              </a:rPr>
              <a:t>francés</a:t>
            </a:r>
            <a:r>
              <a:rPr lang="en-US" sz="1900" b="0" i="0" u="none" strike="noStrike" cap="none" dirty="0">
                <a:solidFill>
                  <a:srgbClr val="262626"/>
                </a:solidFill>
                <a:latin typeface="Open Sans"/>
                <a:ea typeface="Open Sans"/>
                <a:cs typeface="Open Sans"/>
                <a:sym typeface="Open Sans"/>
              </a:rPr>
              <a:t> </a:t>
            </a:r>
            <a:r>
              <a:rPr lang="en-US" sz="1900" b="0" i="0" u="none" strike="noStrike" cap="none" dirty="0" err="1">
                <a:solidFill>
                  <a:srgbClr val="262626"/>
                </a:solidFill>
                <a:latin typeface="Open Sans"/>
                <a:ea typeface="Open Sans"/>
                <a:cs typeface="Open Sans"/>
                <a:sym typeface="Open Sans"/>
              </a:rPr>
              <a:t>en</a:t>
            </a:r>
            <a:r>
              <a:rPr lang="en-US" sz="1900" b="0" i="0" u="none" strike="noStrike" cap="none" dirty="0">
                <a:solidFill>
                  <a:srgbClr val="262626"/>
                </a:solidFill>
                <a:latin typeface="Open Sans"/>
                <a:ea typeface="Open Sans"/>
                <a:cs typeface="Open Sans"/>
                <a:sym typeface="Open Sans"/>
              </a:rPr>
              <a:t> </a:t>
            </a:r>
            <a:r>
              <a:rPr lang="en-US" sz="1900" b="0" i="0" u="none" strike="noStrike" cap="none" dirty="0" err="1">
                <a:solidFill>
                  <a:srgbClr val="262626"/>
                </a:solidFill>
                <a:latin typeface="Open Sans"/>
                <a:ea typeface="Open Sans"/>
                <a:cs typeface="Open Sans"/>
                <a:sym typeface="Open Sans"/>
              </a:rPr>
              <a:t>el</a:t>
            </a:r>
            <a:r>
              <a:rPr lang="en-US" sz="1900" b="0" i="0" u="none" strike="noStrike" cap="none" dirty="0">
                <a:solidFill>
                  <a:srgbClr val="262626"/>
                </a:solidFill>
                <a:latin typeface="Open Sans"/>
                <a:ea typeface="Open Sans"/>
                <a:cs typeface="Open Sans"/>
                <a:sym typeface="Open Sans"/>
              </a:rPr>
              <a:t> </a:t>
            </a:r>
            <a:r>
              <a:rPr lang="en-US" sz="1900" b="0" i="0" u="none" strike="noStrike" cap="none" dirty="0" err="1">
                <a:solidFill>
                  <a:srgbClr val="262626"/>
                </a:solidFill>
                <a:latin typeface="Open Sans"/>
                <a:ea typeface="Open Sans"/>
                <a:cs typeface="Open Sans"/>
                <a:sym typeface="Open Sans"/>
              </a:rPr>
              <a:t>menú</a:t>
            </a:r>
            <a:r>
              <a:rPr lang="en-US" sz="1900" b="0" i="0" u="none" strike="noStrike" cap="none" dirty="0">
                <a:solidFill>
                  <a:srgbClr val="262626"/>
                </a:solidFill>
                <a:latin typeface="Open Sans"/>
                <a:ea typeface="Open Sans"/>
                <a:cs typeface="Open Sans"/>
                <a:sym typeface="Open Sans"/>
              </a:rPr>
              <a:t> </a:t>
            </a:r>
            <a:r>
              <a:rPr lang="en-US" sz="1900" b="0" i="0" u="none" strike="noStrike" cap="none" dirty="0" err="1">
                <a:solidFill>
                  <a:srgbClr val="262626"/>
                </a:solidFill>
                <a:latin typeface="Open Sans"/>
                <a:ea typeface="Open Sans"/>
                <a:cs typeface="Open Sans"/>
                <a:sym typeface="Open Sans"/>
              </a:rPr>
              <a:t>desplegable</a:t>
            </a:r>
            <a:r>
              <a:rPr lang="en-US" sz="1900" b="0" i="0" u="none" strike="noStrike" cap="none" dirty="0">
                <a:solidFill>
                  <a:srgbClr val="262626"/>
                </a:solidFill>
                <a:latin typeface="Open Sans"/>
                <a:ea typeface="Open Sans"/>
                <a:cs typeface="Open Sans"/>
                <a:sym typeface="Open Sans"/>
              </a:rPr>
              <a:t> de </a:t>
            </a:r>
            <a:r>
              <a:rPr lang="en-US" sz="1900" b="0" i="0" u="none" strike="noStrike" cap="none" dirty="0" err="1">
                <a:solidFill>
                  <a:srgbClr val="262626"/>
                </a:solidFill>
                <a:latin typeface="Open Sans"/>
                <a:ea typeface="Open Sans"/>
                <a:cs typeface="Open Sans"/>
                <a:sym typeface="Open Sans"/>
              </a:rPr>
              <a:t>idiomas</a:t>
            </a:r>
            <a:r>
              <a:rPr lang="en-US" sz="1900" b="0" i="0" u="none" strike="noStrike" cap="none" dirty="0">
                <a:solidFill>
                  <a:srgbClr val="262626"/>
                </a:solidFill>
                <a:latin typeface="Open Sans"/>
                <a:ea typeface="Open Sans"/>
                <a:cs typeface="Open Sans"/>
                <a:sym typeface="Open Sans"/>
              </a:rPr>
              <a:t> con la </a:t>
            </a:r>
            <a:r>
              <a:rPr lang="en-US" sz="1900" b="0" i="0" u="none" strike="noStrike" cap="none" dirty="0" err="1">
                <a:solidFill>
                  <a:srgbClr val="262626"/>
                </a:solidFill>
                <a:latin typeface="Open Sans"/>
                <a:ea typeface="Open Sans"/>
                <a:cs typeface="Open Sans"/>
                <a:sym typeface="Open Sans"/>
              </a:rPr>
              <a:t>búsqueda</a:t>
            </a:r>
            <a:r>
              <a:rPr lang="en-US" sz="1900" b="0" i="0" u="none" strike="noStrike" cap="none" dirty="0">
                <a:solidFill>
                  <a:srgbClr val="262626"/>
                </a:solidFill>
                <a:latin typeface="Open Sans"/>
                <a:ea typeface="Open Sans"/>
                <a:cs typeface="Open Sans"/>
                <a:sym typeface="Open Sans"/>
              </a:rPr>
              <a:t> </a:t>
            </a:r>
            <a:r>
              <a:rPr lang="en-US" sz="1900" b="1" i="0" u="none" strike="noStrike" cap="none" dirty="0">
                <a:solidFill>
                  <a:srgbClr val="262626"/>
                </a:solidFill>
                <a:latin typeface="Open Sans"/>
                <a:ea typeface="Open Sans"/>
                <a:cs typeface="Open Sans"/>
                <a:sym typeface="Open Sans"/>
              </a:rPr>
              <a:t>culture du </a:t>
            </a:r>
            <a:r>
              <a:rPr lang="en-US" sz="1900" b="1" i="0" u="none" strike="noStrike" cap="none" dirty="0" err="1">
                <a:solidFill>
                  <a:srgbClr val="262626"/>
                </a:solidFill>
                <a:latin typeface="Open Sans"/>
                <a:ea typeface="Open Sans"/>
                <a:cs typeface="Open Sans"/>
                <a:sym typeface="Open Sans"/>
              </a:rPr>
              <a:t>riz</a:t>
            </a:r>
            <a:r>
              <a:rPr lang="en-US" sz="1900" b="1" i="0" u="none" strike="noStrike" cap="none" dirty="0">
                <a:solidFill>
                  <a:srgbClr val="262626"/>
                </a:solidFill>
                <a:latin typeface="Open Sans"/>
                <a:ea typeface="Open Sans"/>
                <a:cs typeface="Open Sans"/>
                <a:sym typeface="Open Sans"/>
              </a:rPr>
              <a:t> </a:t>
            </a:r>
            <a:r>
              <a:rPr lang="en-US" sz="1900" b="0" i="0" u="none" strike="noStrike" cap="none" dirty="0">
                <a:solidFill>
                  <a:srgbClr val="262626"/>
                </a:solidFill>
                <a:latin typeface="Open Sans"/>
                <a:ea typeface="Open Sans"/>
                <a:cs typeface="Open Sans"/>
                <a:sym typeface="Open Sans"/>
              </a:rPr>
              <a:t>(</a:t>
            </a:r>
            <a:r>
              <a:rPr lang="en-US" sz="1900" b="0" i="0" u="none" strike="noStrike" cap="none" dirty="0" err="1">
                <a:solidFill>
                  <a:srgbClr val="262626"/>
                </a:solidFill>
                <a:latin typeface="Open Sans"/>
                <a:ea typeface="Open Sans"/>
                <a:cs typeface="Open Sans"/>
                <a:sym typeface="Open Sans"/>
              </a:rPr>
              <a:t>cultivo</a:t>
            </a:r>
            <a:r>
              <a:rPr lang="en-US" sz="1900" b="0" i="0" u="none" strike="noStrike" cap="none" dirty="0">
                <a:solidFill>
                  <a:srgbClr val="262626"/>
                </a:solidFill>
                <a:latin typeface="Open Sans"/>
                <a:ea typeface="Open Sans"/>
                <a:cs typeface="Open Sans"/>
                <a:sym typeface="Open Sans"/>
              </a:rPr>
              <a:t> de arroz) – </a:t>
            </a:r>
            <a:r>
              <a:rPr lang="en-US" sz="1900" b="1" i="0" u="none" strike="noStrike" cap="none" dirty="0">
                <a:solidFill>
                  <a:srgbClr val="262626"/>
                </a:solidFill>
                <a:latin typeface="Open Sans"/>
                <a:ea typeface="Open Sans"/>
                <a:cs typeface="Open Sans"/>
                <a:sym typeface="Open Sans"/>
              </a:rPr>
              <a:t>5,732</a:t>
            </a:r>
            <a:r>
              <a:rPr lang="en-US" sz="1900" b="0" i="0" u="none" strike="noStrike" cap="none" dirty="0">
                <a:solidFill>
                  <a:srgbClr val="262626"/>
                </a:solidFill>
                <a:latin typeface="Open Sans"/>
                <a:ea typeface="Open Sans"/>
                <a:cs typeface="Open Sans"/>
                <a:sym typeface="Open Sans"/>
              </a:rPr>
              <a:t> </a:t>
            </a:r>
            <a:r>
              <a:rPr lang="en-US" sz="1900" b="0" i="0" u="none" strike="noStrike" cap="none" dirty="0" err="1">
                <a:solidFill>
                  <a:srgbClr val="262626"/>
                </a:solidFill>
                <a:latin typeface="Open Sans"/>
                <a:ea typeface="Open Sans"/>
                <a:cs typeface="Open Sans"/>
                <a:sym typeface="Open Sans"/>
              </a:rPr>
              <a:t>citas</a:t>
            </a:r>
            <a:r>
              <a:rPr lang="en-US" sz="1900" b="0" i="0" u="none" strike="noStrike" cap="none" dirty="0">
                <a:solidFill>
                  <a:srgbClr val="262626"/>
                </a:solidFill>
                <a:latin typeface="Open Sans"/>
                <a:ea typeface="Open Sans"/>
                <a:cs typeface="Open Sans"/>
                <a:sym typeface="Open Sans"/>
              </a:rPr>
              <a:t>.</a:t>
            </a:r>
            <a:endParaRPr sz="1400" b="0" i="0" u="none" strike="noStrike" cap="none" dirty="0">
              <a:solidFill>
                <a:srgbClr val="262626"/>
              </a:solidFill>
              <a:latin typeface="Arial"/>
              <a:ea typeface="Arial"/>
              <a:cs typeface="Arial"/>
              <a:sym typeface="Arial"/>
            </a:endParaRPr>
          </a:p>
          <a:p>
            <a:pPr marL="457200" marR="0" lvl="0" indent="-349250" algn="l" rtl="0">
              <a:lnSpc>
                <a:spcPct val="100000"/>
              </a:lnSpc>
              <a:spcBef>
                <a:spcPts val="1000"/>
              </a:spcBef>
              <a:spcAft>
                <a:spcPts val="0"/>
              </a:spcAft>
              <a:buClr>
                <a:srgbClr val="262626"/>
              </a:buClr>
              <a:buSzPts val="1900"/>
              <a:buFont typeface="Arial"/>
              <a:buChar char="●"/>
            </a:pPr>
            <a:r>
              <a:rPr lang="en-US" sz="1900" b="0" i="0" u="none" strike="noStrike" cap="none" dirty="0" err="1">
                <a:solidFill>
                  <a:srgbClr val="262626"/>
                </a:solidFill>
                <a:latin typeface="Open Sans"/>
                <a:ea typeface="Open Sans"/>
                <a:cs typeface="Open Sans"/>
                <a:sym typeface="Open Sans"/>
              </a:rPr>
              <a:t>En</a:t>
            </a:r>
            <a:r>
              <a:rPr lang="en-US" sz="1900" b="0" i="0" u="none" strike="noStrike" cap="none" dirty="0">
                <a:solidFill>
                  <a:srgbClr val="262626"/>
                </a:solidFill>
                <a:latin typeface="Open Sans"/>
                <a:ea typeface="Open Sans"/>
                <a:cs typeface="Open Sans"/>
                <a:sym typeface="Open Sans"/>
              </a:rPr>
              <a:t> </a:t>
            </a:r>
            <a:r>
              <a:rPr lang="en-US" sz="1900" b="0" i="0" u="none" strike="noStrike" cap="none" dirty="0" err="1">
                <a:solidFill>
                  <a:srgbClr val="262626"/>
                </a:solidFill>
                <a:latin typeface="Open Sans"/>
                <a:ea typeface="Open Sans"/>
                <a:cs typeface="Open Sans"/>
                <a:sym typeface="Open Sans"/>
              </a:rPr>
              <a:t>el</a:t>
            </a:r>
            <a:r>
              <a:rPr lang="en-US" sz="1900" b="0" i="0" u="none" strike="noStrike" cap="none" dirty="0">
                <a:solidFill>
                  <a:srgbClr val="262626"/>
                </a:solidFill>
                <a:latin typeface="Open Sans"/>
                <a:ea typeface="Open Sans"/>
                <a:cs typeface="Open Sans"/>
                <a:sym typeface="Open Sans"/>
              </a:rPr>
              <a:t> </a:t>
            </a:r>
            <a:r>
              <a:rPr lang="en-US" sz="1900" b="0" i="0" u="none" strike="noStrike" cap="none" dirty="0" err="1">
                <a:solidFill>
                  <a:srgbClr val="262626"/>
                </a:solidFill>
                <a:latin typeface="Open Sans"/>
                <a:ea typeface="Open Sans"/>
                <a:cs typeface="Open Sans"/>
                <a:sym typeface="Open Sans"/>
              </a:rPr>
              <a:t>recuadro</a:t>
            </a:r>
            <a:r>
              <a:rPr lang="en-US" sz="1900" b="0" i="0" u="none" strike="noStrike" cap="none" dirty="0">
                <a:solidFill>
                  <a:srgbClr val="262626"/>
                </a:solidFill>
                <a:latin typeface="Open Sans"/>
                <a:ea typeface="Open Sans"/>
                <a:cs typeface="Open Sans"/>
                <a:sym typeface="Open Sans"/>
              </a:rPr>
              <a:t> de </a:t>
            </a:r>
            <a:r>
              <a:rPr lang="en-US" sz="1900" b="0" i="0" u="none" strike="noStrike" cap="none" dirty="0" err="1">
                <a:solidFill>
                  <a:srgbClr val="262626"/>
                </a:solidFill>
                <a:latin typeface="Open Sans"/>
                <a:ea typeface="Open Sans"/>
                <a:cs typeface="Open Sans"/>
                <a:sym typeface="Open Sans"/>
              </a:rPr>
              <a:t>búsqueda</a:t>
            </a:r>
            <a:r>
              <a:rPr lang="en-US" sz="1900" b="0" i="0" u="none" strike="noStrike" cap="none" dirty="0">
                <a:solidFill>
                  <a:srgbClr val="262626"/>
                </a:solidFill>
                <a:latin typeface="Open Sans"/>
                <a:ea typeface="Open Sans"/>
                <a:cs typeface="Open Sans"/>
                <a:sym typeface="Open Sans"/>
              </a:rPr>
              <a:t>, las </a:t>
            </a:r>
            <a:r>
              <a:rPr lang="en-US" sz="1900" b="0" i="0" u="none" strike="noStrike" cap="none" dirty="0" err="1">
                <a:solidFill>
                  <a:srgbClr val="262626"/>
                </a:solidFill>
                <a:latin typeface="Open Sans"/>
                <a:ea typeface="Open Sans"/>
                <a:cs typeface="Open Sans"/>
                <a:sym typeface="Open Sans"/>
              </a:rPr>
              <a:t>búsquedas</a:t>
            </a:r>
            <a:r>
              <a:rPr lang="en-US" sz="1900" b="0" i="0" u="none" strike="noStrike" cap="none" dirty="0">
                <a:solidFill>
                  <a:srgbClr val="262626"/>
                </a:solidFill>
                <a:latin typeface="Open Sans"/>
                <a:ea typeface="Open Sans"/>
                <a:cs typeface="Open Sans"/>
                <a:sym typeface="Open Sans"/>
              </a:rPr>
              <a:t> se </a:t>
            </a:r>
            <a:r>
              <a:rPr lang="en-US" sz="1900" b="0" i="0" u="none" strike="noStrike" cap="none" dirty="0" err="1">
                <a:solidFill>
                  <a:srgbClr val="262626"/>
                </a:solidFill>
                <a:latin typeface="Open Sans"/>
                <a:ea typeface="Open Sans"/>
                <a:cs typeface="Open Sans"/>
                <a:sym typeface="Open Sans"/>
              </a:rPr>
              <a:t>pueden</a:t>
            </a:r>
            <a:r>
              <a:rPr lang="en-US" sz="1900" b="0" i="0" u="none" strike="noStrike" cap="none" dirty="0">
                <a:solidFill>
                  <a:srgbClr val="262626"/>
                </a:solidFill>
                <a:latin typeface="Open Sans"/>
                <a:ea typeface="Open Sans"/>
                <a:cs typeface="Open Sans"/>
                <a:sym typeface="Open Sans"/>
              </a:rPr>
              <a:t> </a:t>
            </a:r>
            <a:r>
              <a:rPr lang="en-US" sz="1900" b="0" i="0" u="none" strike="noStrike" cap="none" dirty="0" err="1">
                <a:solidFill>
                  <a:srgbClr val="262626"/>
                </a:solidFill>
                <a:latin typeface="Open Sans"/>
                <a:ea typeface="Open Sans"/>
                <a:cs typeface="Open Sans"/>
                <a:sym typeface="Open Sans"/>
              </a:rPr>
              <a:t>hacer</a:t>
            </a:r>
            <a:r>
              <a:rPr lang="en-US" sz="1900" b="0" i="0" u="none" strike="noStrike" cap="none" dirty="0">
                <a:solidFill>
                  <a:srgbClr val="262626"/>
                </a:solidFill>
                <a:latin typeface="Open Sans"/>
                <a:ea typeface="Open Sans"/>
                <a:cs typeface="Open Sans"/>
                <a:sym typeface="Open Sans"/>
              </a:rPr>
              <a:t> </a:t>
            </a:r>
            <a:r>
              <a:rPr lang="en-US" sz="1900" b="0" i="0" u="none" strike="noStrike" cap="none" dirty="0" err="1">
                <a:solidFill>
                  <a:srgbClr val="262626"/>
                </a:solidFill>
                <a:latin typeface="Open Sans"/>
                <a:ea typeface="Open Sans"/>
                <a:cs typeface="Open Sans"/>
                <a:sym typeface="Open Sans"/>
              </a:rPr>
              <a:t>en</a:t>
            </a:r>
            <a:r>
              <a:rPr lang="en-US" sz="1900" b="0" i="0" u="none" strike="noStrike" cap="none" dirty="0">
                <a:solidFill>
                  <a:srgbClr val="262626"/>
                </a:solidFill>
                <a:latin typeface="Open Sans"/>
                <a:ea typeface="Open Sans"/>
                <a:cs typeface="Open Sans"/>
                <a:sym typeface="Open Sans"/>
              </a:rPr>
              <a:t> </a:t>
            </a:r>
            <a:r>
              <a:rPr lang="en-US" sz="1900" b="0" i="0" u="none" strike="noStrike" cap="none" dirty="0" err="1">
                <a:solidFill>
                  <a:srgbClr val="262626"/>
                </a:solidFill>
                <a:latin typeface="Open Sans"/>
                <a:ea typeface="Open Sans"/>
                <a:cs typeface="Open Sans"/>
                <a:sym typeface="Open Sans"/>
              </a:rPr>
              <a:t>varios</a:t>
            </a:r>
            <a:r>
              <a:rPr lang="en-US" sz="1900" b="0" i="0" u="none" strike="noStrike" cap="none" dirty="0">
                <a:solidFill>
                  <a:srgbClr val="262626"/>
                </a:solidFill>
                <a:latin typeface="Open Sans"/>
                <a:ea typeface="Open Sans"/>
                <a:cs typeface="Open Sans"/>
                <a:sym typeface="Open Sans"/>
              </a:rPr>
              <a:t> </a:t>
            </a:r>
            <a:r>
              <a:rPr lang="en-US" sz="1900" b="0" i="0" u="none" strike="noStrike" cap="none" dirty="0" err="1">
                <a:solidFill>
                  <a:srgbClr val="262626"/>
                </a:solidFill>
                <a:latin typeface="Open Sans"/>
                <a:ea typeface="Open Sans"/>
                <a:cs typeface="Open Sans"/>
                <a:sym typeface="Open Sans"/>
              </a:rPr>
              <a:t>idiomas</a:t>
            </a:r>
            <a:r>
              <a:rPr lang="en-US" sz="1900" b="0" i="0" u="none" strike="noStrike" cap="none" dirty="0">
                <a:solidFill>
                  <a:srgbClr val="262626"/>
                </a:solidFill>
                <a:latin typeface="Open Sans"/>
                <a:ea typeface="Open Sans"/>
                <a:cs typeface="Open Sans"/>
                <a:sym typeface="Open Sans"/>
              </a:rPr>
              <a:t>. Por </a:t>
            </a:r>
            <a:r>
              <a:rPr lang="en-US" sz="1900" b="0" i="0" u="none" strike="noStrike" cap="none" dirty="0" err="1">
                <a:solidFill>
                  <a:srgbClr val="262626"/>
                </a:solidFill>
                <a:latin typeface="Open Sans"/>
                <a:ea typeface="Open Sans"/>
                <a:cs typeface="Open Sans"/>
                <a:sym typeface="Open Sans"/>
              </a:rPr>
              <a:t>ejemplo</a:t>
            </a:r>
            <a:r>
              <a:rPr lang="en-US" sz="1900" b="0" i="0" u="none" strike="noStrike" cap="none" dirty="0">
                <a:solidFill>
                  <a:srgbClr val="262626"/>
                </a:solidFill>
                <a:latin typeface="Open Sans"/>
                <a:ea typeface="Open Sans"/>
                <a:cs typeface="Open Sans"/>
                <a:sym typeface="Open Sans"/>
              </a:rPr>
              <a:t>, la </a:t>
            </a:r>
            <a:r>
              <a:rPr lang="en-US" sz="1900" b="0" i="0" u="none" strike="noStrike" cap="none" dirty="0" err="1">
                <a:solidFill>
                  <a:srgbClr val="262626"/>
                </a:solidFill>
                <a:latin typeface="Open Sans"/>
                <a:ea typeface="Open Sans"/>
                <a:cs typeface="Open Sans"/>
                <a:sym typeface="Open Sans"/>
              </a:rPr>
              <a:t>búsqueda</a:t>
            </a:r>
            <a:r>
              <a:rPr lang="en-US" sz="1900" b="0" i="0" u="none" strike="noStrike" cap="none" dirty="0">
                <a:solidFill>
                  <a:srgbClr val="262626"/>
                </a:solidFill>
                <a:latin typeface="Open Sans"/>
                <a:ea typeface="Open Sans"/>
                <a:cs typeface="Open Sans"/>
                <a:sym typeface="Open Sans"/>
              </a:rPr>
              <a:t> </a:t>
            </a:r>
            <a:r>
              <a:rPr lang="en-US" sz="1900" b="1" i="0" u="none" strike="noStrike" cap="none" dirty="0">
                <a:solidFill>
                  <a:srgbClr val="262626"/>
                </a:solidFill>
                <a:latin typeface="Open Sans"/>
                <a:ea typeface="Open Sans"/>
                <a:cs typeface="Open Sans"/>
                <a:sym typeface="Open Sans"/>
              </a:rPr>
              <a:t>rice cultivation </a:t>
            </a:r>
            <a:r>
              <a:rPr lang="en-US" sz="1900" b="0" i="0" u="none" strike="noStrike" cap="none" dirty="0">
                <a:solidFill>
                  <a:srgbClr val="262626"/>
                </a:solidFill>
                <a:latin typeface="Open Sans"/>
                <a:ea typeface="Open Sans"/>
                <a:cs typeface="Open Sans"/>
                <a:sym typeface="Open Sans"/>
              </a:rPr>
              <a:t>(</a:t>
            </a:r>
            <a:r>
              <a:rPr lang="en-US" sz="1900" b="0" i="0" u="none" strike="noStrike" cap="none" dirty="0" err="1">
                <a:solidFill>
                  <a:srgbClr val="262626"/>
                </a:solidFill>
                <a:latin typeface="Open Sans"/>
                <a:ea typeface="Open Sans"/>
                <a:cs typeface="Open Sans"/>
                <a:sym typeface="Open Sans"/>
              </a:rPr>
              <a:t>cultivo</a:t>
            </a:r>
            <a:r>
              <a:rPr lang="en-US" sz="1900" b="0" i="0" u="none" strike="noStrike" cap="none" dirty="0">
                <a:solidFill>
                  <a:srgbClr val="262626"/>
                </a:solidFill>
                <a:latin typeface="Open Sans"/>
                <a:ea typeface="Open Sans"/>
                <a:cs typeface="Open Sans"/>
                <a:sym typeface="Open Sans"/>
              </a:rPr>
              <a:t> de arroz) </a:t>
            </a:r>
            <a:r>
              <a:rPr lang="en-US" sz="1900" b="0" i="0" u="none" strike="noStrike" cap="none" dirty="0" err="1">
                <a:solidFill>
                  <a:srgbClr val="262626"/>
                </a:solidFill>
                <a:latin typeface="Open Sans"/>
                <a:ea typeface="Open Sans"/>
                <a:cs typeface="Open Sans"/>
                <a:sym typeface="Open Sans"/>
              </a:rPr>
              <a:t>en</a:t>
            </a:r>
            <a:r>
              <a:rPr lang="en-US" sz="1900" b="0" i="0" u="none" strike="noStrike" cap="none" dirty="0">
                <a:solidFill>
                  <a:srgbClr val="262626"/>
                </a:solidFill>
                <a:latin typeface="Open Sans"/>
                <a:ea typeface="Open Sans"/>
                <a:cs typeface="Open Sans"/>
                <a:sym typeface="Open Sans"/>
              </a:rPr>
              <a:t> </a:t>
            </a:r>
            <a:r>
              <a:rPr lang="en-US" sz="1900" b="0" i="0" u="none" strike="noStrike" cap="none" dirty="0" err="1">
                <a:solidFill>
                  <a:srgbClr val="262626"/>
                </a:solidFill>
                <a:latin typeface="Open Sans"/>
                <a:ea typeface="Open Sans"/>
                <a:cs typeface="Open Sans"/>
                <a:sym typeface="Open Sans"/>
              </a:rPr>
              <a:t>inglés</a:t>
            </a:r>
            <a:r>
              <a:rPr lang="en-US" sz="1900" b="0" i="0" u="none" strike="noStrike" cap="none" dirty="0">
                <a:solidFill>
                  <a:srgbClr val="262626"/>
                </a:solidFill>
                <a:latin typeface="Open Sans"/>
                <a:ea typeface="Open Sans"/>
                <a:cs typeface="Open Sans"/>
                <a:sym typeface="Open Sans"/>
              </a:rPr>
              <a:t> </a:t>
            </a:r>
            <a:r>
              <a:rPr lang="en-US" sz="1900" b="0" i="0" u="none" strike="noStrike" cap="none" dirty="0" err="1">
                <a:solidFill>
                  <a:srgbClr val="262626"/>
                </a:solidFill>
                <a:latin typeface="Open Sans"/>
                <a:ea typeface="Open Sans"/>
                <a:cs typeface="Open Sans"/>
                <a:sym typeface="Open Sans"/>
              </a:rPr>
              <a:t>tiene</a:t>
            </a:r>
            <a:r>
              <a:rPr lang="en-US" sz="1900" b="0" i="0" u="none" strike="noStrike" cap="none" dirty="0">
                <a:solidFill>
                  <a:srgbClr val="262626"/>
                </a:solidFill>
                <a:latin typeface="Open Sans"/>
                <a:ea typeface="Open Sans"/>
                <a:cs typeface="Open Sans"/>
                <a:sym typeface="Open Sans"/>
              </a:rPr>
              <a:t> </a:t>
            </a:r>
            <a:r>
              <a:rPr lang="en-US" sz="1900" b="1" i="0" u="none" strike="noStrike" cap="none" dirty="0">
                <a:solidFill>
                  <a:srgbClr val="262626"/>
                </a:solidFill>
                <a:latin typeface="Open Sans"/>
                <a:ea typeface="Open Sans"/>
                <a:cs typeface="Open Sans"/>
                <a:sym typeface="Open Sans"/>
              </a:rPr>
              <a:t>8,009</a:t>
            </a:r>
            <a:r>
              <a:rPr lang="en-US" sz="1900" b="0" i="0" u="none" strike="noStrike" cap="none" dirty="0">
                <a:solidFill>
                  <a:srgbClr val="262626"/>
                </a:solidFill>
                <a:latin typeface="Open Sans"/>
                <a:ea typeface="Open Sans"/>
                <a:cs typeface="Open Sans"/>
                <a:sym typeface="Open Sans"/>
              </a:rPr>
              <a:t> </a:t>
            </a:r>
            <a:r>
              <a:rPr lang="en-US" sz="1900" b="0" i="0" u="none" strike="noStrike" cap="none" dirty="0" err="1">
                <a:solidFill>
                  <a:srgbClr val="262626"/>
                </a:solidFill>
                <a:latin typeface="Open Sans"/>
                <a:ea typeface="Open Sans"/>
                <a:cs typeface="Open Sans"/>
                <a:sym typeface="Open Sans"/>
              </a:rPr>
              <a:t>citas</a:t>
            </a:r>
            <a:r>
              <a:rPr lang="en-US" sz="1900" b="0" i="0" u="none" strike="noStrike" cap="none" dirty="0">
                <a:solidFill>
                  <a:srgbClr val="262626"/>
                </a:solidFill>
                <a:latin typeface="Open Sans"/>
                <a:ea typeface="Open Sans"/>
                <a:cs typeface="Open Sans"/>
                <a:sym typeface="Open Sans"/>
              </a:rPr>
              <a:t>.</a:t>
            </a:r>
            <a:endParaRPr sz="1900" b="0" i="0" u="none" strike="noStrike" cap="none" dirty="0">
              <a:solidFill>
                <a:srgbClr val="262626"/>
              </a:solidFill>
              <a:latin typeface="Arial"/>
              <a:ea typeface="Arial"/>
              <a:cs typeface="Arial"/>
              <a:sym typeface="Arial"/>
            </a:endParaRPr>
          </a:p>
        </p:txBody>
      </p:sp>
      <p:sp>
        <p:nvSpPr>
          <p:cNvPr id="203" name="Google Shape;203;p15"/>
          <p:cNvSpPr/>
          <p:nvPr/>
        </p:nvSpPr>
        <p:spPr>
          <a:xfrm>
            <a:off x="1863664" y="6247760"/>
            <a:ext cx="2081048" cy="238039"/>
          </a:xfrm>
          <a:prstGeom prst="rect">
            <a:avLst/>
          </a:prstGeom>
          <a:noFill/>
          <a:ln w="19050" cap="flat" cmpd="sng">
            <a:solidFill>
              <a:srgbClr val="00B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04" name="Google Shape;204;p15"/>
          <p:cNvSpPr/>
          <p:nvPr/>
        </p:nvSpPr>
        <p:spPr>
          <a:xfrm>
            <a:off x="2518375" y="4838186"/>
            <a:ext cx="1002600" cy="238200"/>
          </a:xfrm>
          <a:prstGeom prst="rect">
            <a:avLst/>
          </a:prstGeom>
          <a:noFill/>
          <a:ln w="19050" cap="flat" cmpd="sng">
            <a:solidFill>
              <a:srgbClr val="00B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205" name="Google Shape;205;p15"/>
          <p:cNvCxnSpPr/>
          <p:nvPr/>
        </p:nvCxnSpPr>
        <p:spPr>
          <a:xfrm>
            <a:off x="3122341" y="5076386"/>
            <a:ext cx="178420" cy="1179781"/>
          </a:xfrm>
          <a:prstGeom prst="straightConnector1">
            <a:avLst/>
          </a:prstGeom>
          <a:noFill/>
          <a:ln w="19050" cap="flat" cmpd="sng">
            <a:solidFill>
              <a:srgbClr val="00B050"/>
            </a:solidFill>
            <a:prstDash val="solid"/>
            <a:round/>
            <a:headEnd type="none" w="sm" len="sm"/>
            <a:tailEnd type="triangle" w="med" len="med"/>
          </a:ln>
        </p:spPr>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17"/>
          <p:cNvSpPr txBox="1">
            <a:spLocks noGrp="1"/>
          </p:cNvSpPr>
          <p:nvPr>
            <p:ph type="title"/>
          </p:nvPr>
        </p:nvSpPr>
        <p:spPr>
          <a:xfrm>
            <a:off x="0" y="378812"/>
            <a:ext cx="7707086"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US">
                <a:solidFill>
                  <a:srgbClr val="586F7C"/>
                </a:solidFill>
                <a:latin typeface="Open Sans"/>
                <a:ea typeface="Open Sans"/>
                <a:cs typeface="Open Sans"/>
                <a:sym typeface="Open Sans"/>
              </a:rPr>
              <a:t>Búsqueda avanzada en AGRIS</a:t>
            </a:r>
            <a:endParaRPr>
              <a:latin typeface="Open Sans"/>
              <a:ea typeface="Open Sans"/>
              <a:cs typeface="Open Sans"/>
              <a:sym typeface="Open Sans"/>
            </a:endParaRPr>
          </a:p>
        </p:txBody>
      </p:sp>
      <p:sp>
        <p:nvSpPr>
          <p:cNvPr id="212" name="Google Shape;212;p17"/>
          <p:cNvSpPr txBox="1">
            <a:spLocks noGrp="1"/>
          </p:cNvSpPr>
          <p:nvPr>
            <p:ph type="body" idx="1"/>
          </p:nvPr>
        </p:nvSpPr>
        <p:spPr>
          <a:xfrm>
            <a:off x="457199" y="1863345"/>
            <a:ext cx="11307337" cy="4553784"/>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1000"/>
              </a:spcBef>
              <a:spcAft>
                <a:spcPts val="0"/>
              </a:spcAft>
              <a:buClr>
                <a:schemeClr val="dk1"/>
              </a:buClr>
              <a:buSzPts val="2400"/>
              <a:buFont typeface="Arial"/>
              <a:buChar char="•"/>
            </a:pPr>
            <a:r>
              <a:rPr lang="en-US">
                <a:solidFill>
                  <a:srgbClr val="3F3F3F"/>
                </a:solidFill>
                <a:latin typeface="Open Sans"/>
                <a:ea typeface="Open Sans"/>
                <a:cs typeface="Open Sans"/>
                <a:sym typeface="Open Sans"/>
              </a:rPr>
              <a:t>Un </a:t>
            </a:r>
            <a:r>
              <a:rPr lang="en-US" b="1">
                <a:solidFill>
                  <a:srgbClr val="3F3F3F"/>
                </a:solidFill>
                <a:latin typeface="Open Sans"/>
                <a:ea typeface="Open Sans"/>
                <a:cs typeface="Open Sans"/>
                <a:sym typeface="Open Sans"/>
              </a:rPr>
              <a:t>recuadro de búsqueda refinada </a:t>
            </a:r>
            <a:r>
              <a:rPr lang="en-US">
                <a:solidFill>
                  <a:srgbClr val="3F3F3F"/>
                </a:solidFill>
                <a:latin typeface="Open Sans"/>
                <a:ea typeface="Open Sans"/>
                <a:cs typeface="Open Sans"/>
                <a:sym typeface="Open Sans"/>
              </a:rPr>
              <a:t>está disponible para revisar sus términos de búsqueda existentes.</a:t>
            </a:r>
            <a:endParaRPr>
              <a:solidFill>
                <a:srgbClr val="3F3F3F"/>
              </a:solidFill>
            </a:endParaRPr>
          </a:p>
          <a:p>
            <a:pPr marL="457200" lvl="0" indent="-381000" algn="l" rtl="0">
              <a:lnSpc>
                <a:spcPct val="100000"/>
              </a:lnSpc>
              <a:spcBef>
                <a:spcPts val="1000"/>
              </a:spcBef>
              <a:spcAft>
                <a:spcPts val="0"/>
              </a:spcAft>
              <a:buClr>
                <a:schemeClr val="dk1"/>
              </a:buClr>
              <a:buSzPts val="2400"/>
              <a:buFont typeface="Arial"/>
              <a:buChar char="•"/>
            </a:pPr>
            <a:r>
              <a:rPr lang="en-US">
                <a:solidFill>
                  <a:srgbClr val="3F3F3F"/>
                </a:solidFill>
                <a:latin typeface="Open Sans"/>
                <a:ea typeface="Open Sans"/>
                <a:cs typeface="Open Sans"/>
                <a:sym typeface="Open Sans"/>
              </a:rPr>
              <a:t>Los usuarios pueden revisar su búsqueda agregando otro término o frase o hacer una nueva búsqueda usando el recuadro de búsqueda.</a:t>
            </a:r>
            <a:endParaRPr>
              <a:solidFill>
                <a:srgbClr val="3F3F3F"/>
              </a:solidFill>
            </a:endParaRPr>
          </a:p>
          <a:p>
            <a:pPr marL="457200" lvl="0" indent="-381000" algn="l" rtl="0">
              <a:lnSpc>
                <a:spcPct val="100000"/>
              </a:lnSpc>
              <a:spcBef>
                <a:spcPts val="1000"/>
              </a:spcBef>
              <a:spcAft>
                <a:spcPts val="0"/>
              </a:spcAft>
              <a:buClr>
                <a:schemeClr val="dk1"/>
              </a:buClr>
              <a:buSzPts val="2400"/>
              <a:buFont typeface="Arial"/>
              <a:buChar char="•"/>
            </a:pPr>
            <a:r>
              <a:rPr lang="en-US">
                <a:solidFill>
                  <a:srgbClr val="3F3F3F"/>
                </a:solidFill>
                <a:latin typeface="Open Sans"/>
                <a:ea typeface="Open Sans"/>
                <a:cs typeface="Open Sans"/>
                <a:sym typeface="Open Sans"/>
              </a:rPr>
              <a:t>Esta función permite a los usuarios refinar su búsqueda con solo el título de “texto completo”, la elección de bases de datos o publicación, fecha, idioma, tipo de contenido, país y elección del proveedor de contenido.  </a:t>
            </a:r>
            <a:endParaRPr>
              <a:solidFill>
                <a:srgbClr val="3F3F3F"/>
              </a:solidFill>
              <a:latin typeface="Open Sans"/>
              <a:ea typeface="Open Sans"/>
              <a:cs typeface="Open Sans"/>
              <a:sym typeface="Open Sans"/>
            </a:endParaRPr>
          </a:p>
          <a:p>
            <a:pPr marL="76200" lvl="0" indent="0" algn="l" rtl="0">
              <a:lnSpc>
                <a:spcPct val="100000"/>
              </a:lnSpc>
              <a:spcBef>
                <a:spcPts val="1000"/>
              </a:spcBef>
              <a:spcAft>
                <a:spcPts val="0"/>
              </a:spcAft>
              <a:buClr>
                <a:schemeClr val="dk1"/>
              </a:buClr>
              <a:buSzPts val="2400"/>
              <a:buNone/>
            </a:pPr>
            <a:r>
              <a:rPr lang="en-US">
                <a:solidFill>
                  <a:srgbClr val="3F3F3F"/>
                </a:solidFill>
                <a:latin typeface="Open Sans"/>
                <a:ea typeface="Open Sans"/>
                <a:cs typeface="Open Sans"/>
                <a:sym typeface="Open Sans"/>
              </a:rPr>
              <a:t>*Como ejemplo, en la siguiente diapositiva, los resultados de búsqueda de "</a:t>
            </a:r>
            <a:r>
              <a:rPr lang="en-US" b="1">
                <a:solidFill>
                  <a:srgbClr val="3F3F3F"/>
                </a:solidFill>
                <a:latin typeface="Open Sans"/>
                <a:ea typeface="Open Sans"/>
                <a:cs typeface="Open Sans"/>
                <a:sym typeface="Open Sans"/>
              </a:rPr>
              <a:t>Antimicrobial Resistance</a:t>
            </a:r>
            <a:r>
              <a:rPr lang="en-US">
                <a:solidFill>
                  <a:srgbClr val="3F3F3F"/>
                </a:solidFill>
                <a:latin typeface="Open Sans"/>
                <a:ea typeface="Open Sans"/>
                <a:cs typeface="Open Sans"/>
                <a:sym typeface="Open Sans"/>
              </a:rPr>
              <a:t>" [resistencia de antimicrobianos] se restringen al agregar la palabra “</a:t>
            </a:r>
            <a:r>
              <a:rPr lang="en-US" b="1">
                <a:solidFill>
                  <a:srgbClr val="3F3F3F"/>
                </a:solidFill>
                <a:latin typeface="Open Sans"/>
                <a:ea typeface="Open Sans"/>
                <a:cs typeface="Open Sans"/>
                <a:sym typeface="Open Sans"/>
              </a:rPr>
              <a:t>Farm</a:t>
            </a:r>
            <a:r>
              <a:rPr lang="en-US">
                <a:solidFill>
                  <a:srgbClr val="3F3F3F"/>
                </a:solidFill>
                <a:latin typeface="Open Sans"/>
                <a:ea typeface="Open Sans"/>
                <a:cs typeface="Open Sans"/>
                <a:sym typeface="Open Sans"/>
              </a:rPr>
              <a:t>” [granja].</a:t>
            </a:r>
            <a:endParaRPr>
              <a:solidFill>
                <a:srgbClr val="3F3F3F"/>
              </a:solidFill>
              <a:latin typeface="Open Sans"/>
              <a:ea typeface="Open Sans"/>
              <a:cs typeface="Open Sans"/>
              <a:sym typeface="Open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18"/>
          <p:cNvSpPr txBox="1">
            <a:spLocks noGrp="1"/>
          </p:cNvSpPr>
          <p:nvPr>
            <p:ph type="title"/>
          </p:nvPr>
        </p:nvSpPr>
        <p:spPr>
          <a:xfrm>
            <a:off x="0" y="378812"/>
            <a:ext cx="7707086"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US">
                <a:solidFill>
                  <a:srgbClr val="586F7C"/>
                </a:solidFill>
                <a:latin typeface="Open Sans"/>
                <a:ea typeface="Open Sans"/>
                <a:cs typeface="Open Sans"/>
                <a:sym typeface="Open Sans"/>
              </a:rPr>
              <a:t>Búsqueda avanzada en AGRIS</a:t>
            </a:r>
            <a:endParaRPr>
              <a:latin typeface="Open Sans"/>
              <a:ea typeface="Open Sans"/>
              <a:cs typeface="Open Sans"/>
              <a:sym typeface="Open Sans"/>
            </a:endParaRPr>
          </a:p>
        </p:txBody>
      </p:sp>
      <p:sp>
        <p:nvSpPr>
          <p:cNvPr id="219" name="Google Shape;219;p18"/>
          <p:cNvSpPr txBox="1"/>
          <p:nvPr/>
        </p:nvSpPr>
        <p:spPr>
          <a:xfrm>
            <a:off x="0" y="2020444"/>
            <a:ext cx="2498271" cy="360094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900"/>
              <a:buFont typeface="Arial"/>
              <a:buNone/>
            </a:pPr>
            <a:r>
              <a:rPr lang="en-US" sz="1900" b="0" i="0" u="none" strike="noStrike" cap="none" dirty="0">
                <a:solidFill>
                  <a:srgbClr val="3F3F3F"/>
                </a:solidFill>
                <a:latin typeface="Open Sans"/>
                <a:ea typeface="Open Sans"/>
                <a:cs typeface="Open Sans"/>
                <a:sym typeface="Open Sans"/>
              </a:rPr>
              <a:t>Los </a:t>
            </a:r>
            <a:r>
              <a:rPr lang="en-US" sz="1900" b="0" i="0" u="none" strike="noStrike" cap="none" dirty="0" err="1">
                <a:solidFill>
                  <a:srgbClr val="3F3F3F"/>
                </a:solidFill>
                <a:latin typeface="Open Sans"/>
                <a:ea typeface="Open Sans"/>
                <a:cs typeface="Open Sans"/>
                <a:sym typeface="Open Sans"/>
              </a:rPr>
              <a:t>resultados</a:t>
            </a:r>
            <a:r>
              <a:rPr lang="en-US" sz="1900" b="0" i="0" u="none" strike="noStrike" cap="none" dirty="0">
                <a:solidFill>
                  <a:srgbClr val="3F3F3F"/>
                </a:solidFill>
                <a:latin typeface="Open Sans"/>
                <a:ea typeface="Open Sans"/>
                <a:cs typeface="Open Sans"/>
                <a:sym typeface="Open Sans"/>
              </a:rPr>
              <a:t> de la </a:t>
            </a:r>
            <a:r>
              <a:rPr lang="en-US" sz="1900" b="0" i="0" u="none" strike="noStrike" cap="none" dirty="0" err="1">
                <a:solidFill>
                  <a:srgbClr val="3F3F3F"/>
                </a:solidFill>
                <a:latin typeface="Open Sans"/>
                <a:ea typeface="Open Sans"/>
                <a:cs typeface="Open Sans"/>
                <a:sym typeface="Open Sans"/>
              </a:rPr>
              <a:t>búsqueda</a:t>
            </a:r>
            <a:r>
              <a:rPr lang="en-US" sz="1900" b="0" i="0" u="none" strike="noStrike" cap="none" dirty="0">
                <a:solidFill>
                  <a:srgbClr val="3F3F3F"/>
                </a:solidFill>
                <a:latin typeface="Open Sans"/>
                <a:ea typeface="Open Sans"/>
                <a:cs typeface="Open Sans"/>
                <a:sym typeface="Open Sans"/>
              </a:rPr>
              <a:t> </a:t>
            </a:r>
            <a:r>
              <a:rPr lang="en-US" sz="1900" b="0" i="0" u="none" strike="noStrike" cap="none" dirty="0" err="1">
                <a:solidFill>
                  <a:srgbClr val="3F3F3F"/>
                </a:solidFill>
                <a:latin typeface="Open Sans"/>
                <a:ea typeface="Open Sans"/>
                <a:cs typeface="Open Sans"/>
                <a:sym typeface="Open Sans"/>
              </a:rPr>
              <a:t>están</a:t>
            </a:r>
            <a:r>
              <a:rPr lang="en-US" sz="1900" b="0" i="0" u="none" strike="noStrike" cap="none" dirty="0">
                <a:solidFill>
                  <a:srgbClr val="3F3F3F"/>
                </a:solidFill>
                <a:latin typeface="Open Sans"/>
                <a:ea typeface="Open Sans"/>
                <a:cs typeface="Open Sans"/>
                <a:sym typeface="Open Sans"/>
              </a:rPr>
              <a:t> a la </a:t>
            </a:r>
            <a:r>
              <a:rPr lang="en-US" sz="1900" b="0" i="0" u="none" strike="noStrike" cap="none" dirty="0" err="1">
                <a:solidFill>
                  <a:srgbClr val="3F3F3F"/>
                </a:solidFill>
                <a:latin typeface="Open Sans"/>
                <a:ea typeface="Open Sans"/>
                <a:cs typeface="Open Sans"/>
                <a:sym typeface="Open Sans"/>
              </a:rPr>
              <a:t>izquierda</a:t>
            </a:r>
            <a:r>
              <a:rPr lang="en-US" sz="1900" b="0" i="0" u="none" strike="noStrike" cap="none" dirty="0">
                <a:solidFill>
                  <a:srgbClr val="3F3F3F"/>
                </a:solidFill>
                <a:latin typeface="Open Sans"/>
                <a:ea typeface="Open Sans"/>
                <a:cs typeface="Open Sans"/>
                <a:sym typeface="Open Sans"/>
              </a:rPr>
              <a:t>.</a:t>
            </a:r>
            <a:endParaRPr sz="1400" b="0" i="0" u="none" strike="noStrike" cap="none" dirty="0">
              <a:solidFill>
                <a:srgbClr val="3F3F3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900"/>
              <a:buFont typeface="Arial"/>
              <a:buNone/>
            </a:pPr>
            <a:endParaRPr sz="1900" b="0" i="0" u="none" strike="noStrike" cap="none" dirty="0">
              <a:solidFill>
                <a:srgbClr val="3F3F3F"/>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900"/>
              <a:buFont typeface="Arial"/>
              <a:buNone/>
            </a:pPr>
            <a:r>
              <a:rPr lang="en-US" sz="1900" b="0" i="0" u="none" strike="noStrike" cap="none" dirty="0">
                <a:solidFill>
                  <a:srgbClr val="3F3F3F"/>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9"/>
                  </a:ext>
                </a:extLst>
              </a:rPr>
              <a:t>La </a:t>
            </a:r>
            <a:r>
              <a:rPr lang="en-US" sz="1900" b="0" i="0" u="none" strike="noStrike" cap="none" dirty="0" err="1">
                <a:solidFill>
                  <a:srgbClr val="3F3F3F"/>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9"/>
                  </a:ext>
                </a:extLst>
              </a:rPr>
              <a:t>opción</a:t>
            </a:r>
            <a:r>
              <a:rPr lang="en-US" sz="1900" b="0" i="0" u="none" strike="noStrike" cap="none" dirty="0">
                <a:solidFill>
                  <a:srgbClr val="3F3F3F"/>
                </a:solidFill>
                <a:latin typeface="Open Sans"/>
                <a:ea typeface="Open Sans"/>
                <a:cs typeface="Open Sans"/>
                <a:sym typeface="Open Sans"/>
              </a:rPr>
              <a:t> </a:t>
            </a:r>
            <a:r>
              <a:rPr lang="en-US" sz="1900" b="1" i="0" u="none" strike="noStrike" cap="none" dirty="0" err="1">
                <a:solidFill>
                  <a:srgbClr val="3F3F3F"/>
                </a:solidFill>
                <a:latin typeface="Open Sans"/>
                <a:ea typeface="Open Sans"/>
                <a:cs typeface="Open Sans"/>
                <a:sym typeface="Open Sans"/>
              </a:rPr>
              <a:t>Ir</a:t>
            </a:r>
            <a:r>
              <a:rPr lang="en-US" sz="1900" b="1" i="0" u="none" strike="noStrike" cap="none" dirty="0">
                <a:solidFill>
                  <a:srgbClr val="3F3F3F"/>
                </a:solidFill>
                <a:latin typeface="Open Sans"/>
                <a:ea typeface="Open Sans"/>
                <a:cs typeface="Open Sans"/>
                <a:sym typeface="Open Sans"/>
              </a:rPr>
              <a:t> a </a:t>
            </a:r>
            <a:r>
              <a:rPr lang="en-US" sz="1900" b="1" i="0" u="none" strike="noStrike" cap="none" dirty="0" err="1">
                <a:solidFill>
                  <a:srgbClr val="3F3F3F"/>
                </a:solidFill>
                <a:latin typeface="Open Sans"/>
                <a:ea typeface="Open Sans"/>
                <a:cs typeface="Open Sans"/>
                <a:sym typeface="Open Sans"/>
              </a:rPr>
              <a:t>búsqueda</a:t>
            </a:r>
            <a:r>
              <a:rPr lang="en-US" sz="1900" b="1" i="0" u="none" strike="noStrike" cap="none" dirty="0">
                <a:solidFill>
                  <a:srgbClr val="3F3F3F"/>
                </a:solidFill>
                <a:latin typeface="Open Sans"/>
                <a:ea typeface="Open Sans"/>
                <a:cs typeface="Open Sans"/>
                <a:sym typeface="Open Sans"/>
              </a:rPr>
              <a:t> </a:t>
            </a:r>
            <a:r>
              <a:rPr lang="en-US" sz="1900" b="1" i="0" u="none" strike="noStrike" cap="none" dirty="0" err="1">
                <a:solidFill>
                  <a:srgbClr val="3F3F3F"/>
                </a:solidFill>
                <a:latin typeface="Open Sans"/>
                <a:ea typeface="Open Sans"/>
                <a:cs typeface="Open Sans"/>
                <a:sym typeface="Open Sans"/>
              </a:rPr>
              <a:t>avanzada</a:t>
            </a:r>
            <a:r>
              <a:rPr lang="en-US" sz="1900" b="1" i="0" u="none" strike="noStrike" cap="none" dirty="0">
                <a:solidFill>
                  <a:srgbClr val="3F3F3F"/>
                </a:solidFill>
                <a:latin typeface="Open Sans"/>
                <a:ea typeface="Open Sans"/>
                <a:cs typeface="Open Sans"/>
                <a:sym typeface="Open Sans"/>
              </a:rPr>
              <a:t> </a:t>
            </a:r>
            <a:r>
              <a:rPr lang="en-US" sz="1900" b="0" i="0" u="none" strike="noStrike" cap="none" dirty="0">
                <a:solidFill>
                  <a:srgbClr val="3F3F3F"/>
                </a:solidFill>
                <a:latin typeface="Open Sans"/>
                <a:ea typeface="Open Sans"/>
                <a:cs typeface="Open Sans"/>
                <a:sym typeface="Open Sans"/>
              </a:rPr>
              <a:t>se </a:t>
            </a:r>
            <a:r>
              <a:rPr lang="en-US" sz="1900" b="0" i="0" u="none" strike="noStrike" cap="none" dirty="0" err="1">
                <a:solidFill>
                  <a:srgbClr val="3F3F3F"/>
                </a:solidFill>
                <a:latin typeface="Open Sans"/>
                <a:ea typeface="Open Sans"/>
                <a:cs typeface="Open Sans"/>
                <a:sym typeface="Open Sans"/>
              </a:rPr>
              <a:t>encuentra</a:t>
            </a:r>
            <a:r>
              <a:rPr lang="en-US" sz="1900" b="0" i="0" u="none" strike="noStrike" cap="none" dirty="0">
                <a:solidFill>
                  <a:srgbClr val="3F3F3F"/>
                </a:solidFill>
                <a:latin typeface="Open Sans"/>
                <a:ea typeface="Open Sans"/>
                <a:cs typeface="Open Sans"/>
                <a:sym typeface="Open Sans"/>
              </a:rPr>
              <a:t> </a:t>
            </a:r>
            <a:r>
              <a:rPr lang="en-US" sz="1900" b="0" i="0" u="none" strike="noStrike" cap="none" dirty="0" err="1">
                <a:solidFill>
                  <a:srgbClr val="3F3F3F"/>
                </a:solidFill>
                <a:latin typeface="Open Sans"/>
                <a:ea typeface="Open Sans"/>
                <a:cs typeface="Open Sans"/>
                <a:sym typeface="Open Sans"/>
              </a:rPr>
              <a:t>en</a:t>
            </a:r>
            <a:r>
              <a:rPr lang="en-US" sz="1900" b="0" i="0" u="none" strike="noStrike" cap="none" dirty="0">
                <a:solidFill>
                  <a:srgbClr val="3F3F3F"/>
                </a:solidFill>
                <a:latin typeface="Open Sans"/>
                <a:ea typeface="Open Sans"/>
                <a:cs typeface="Open Sans"/>
                <a:sym typeface="Open Sans"/>
              </a:rPr>
              <a:t> la </a:t>
            </a:r>
            <a:r>
              <a:rPr lang="en-US" sz="1900" b="0" i="0" u="none" strike="noStrike" cap="none" dirty="0" err="1">
                <a:solidFill>
                  <a:srgbClr val="3F3F3F"/>
                </a:solidFill>
                <a:latin typeface="Open Sans"/>
                <a:ea typeface="Open Sans"/>
                <a:cs typeface="Open Sans"/>
                <a:sym typeface="Open Sans"/>
              </a:rPr>
              <a:t>esquina</a:t>
            </a:r>
            <a:r>
              <a:rPr lang="en-US" sz="1900" b="0" i="0" u="none" strike="noStrike" cap="none" dirty="0">
                <a:solidFill>
                  <a:srgbClr val="3F3F3F"/>
                </a:solidFill>
                <a:latin typeface="Open Sans"/>
                <a:ea typeface="Open Sans"/>
                <a:cs typeface="Open Sans"/>
                <a:sym typeface="Open Sans"/>
              </a:rPr>
              <a:t> superior </a:t>
            </a:r>
            <a:r>
              <a:rPr lang="en-US" sz="1900" b="0" i="0" u="none" strike="noStrike" cap="none" dirty="0" err="1">
                <a:solidFill>
                  <a:srgbClr val="3F3F3F"/>
                </a:solidFill>
                <a:latin typeface="Open Sans"/>
                <a:ea typeface="Open Sans"/>
                <a:cs typeface="Open Sans"/>
                <a:sym typeface="Open Sans"/>
              </a:rPr>
              <a:t>derecha</a:t>
            </a:r>
            <a:r>
              <a:rPr lang="en-US" sz="1900" b="0" i="0" u="none" strike="noStrike" cap="none" dirty="0">
                <a:solidFill>
                  <a:srgbClr val="3F3F3F"/>
                </a:solidFill>
                <a:latin typeface="Open Sans"/>
                <a:ea typeface="Open Sans"/>
                <a:cs typeface="Open Sans"/>
                <a:sym typeface="Open Sans"/>
              </a:rPr>
              <a:t> y de </a:t>
            </a:r>
            <a:r>
              <a:rPr lang="en-US" sz="1900" b="0" i="0" u="none" strike="noStrike" cap="none" dirty="0" err="1">
                <a:solidFill>
                  <a:srgbClr val="3F3F3F"/>
                </a:solidFill>
                <a:latin typeface="Open Sans"/>
                <a:ea typeface="Open Sans"/>
                <a:cs typeface="Open Sans"/>
                <a:sym typeface="Open Sans"/>
              </a:rPr>
              <a:t>ahí</a:t>
            </a:r>
            <a:r>
              <a:rPr lang="en-US" sz="1900" b="0" i="0" u="none" strike="noStrike" cap="none" dirty="0">
                <a:solidFill>
                  <a:srgbClr val="3F3F3F"/>
                </a:solidFill>
                <a:latin typeface="Open Sans"/>
                <a:ea typeface="Open Sans"/>
                <a:cs typeface="Open Sans"/>
                <a:sym typeface="Open Sans"/>
              </a:rPr>
              <a:t> </a:t>
            </a:r>
            <a:r>
              <a:rPr lang="en-US" sz="1900" b="0" i="0" u="none" strike="noStrike" cap="none" dirty="0" err="1">
                <a:solidFill>
                  <a:srgbClr val="3F3F3F"/>
                </a:solidFill>
                <a:latin typeface="Open Sans"/>
                <a:ea typeface="Open Sans"/>
                <a:cs typeface="Open Sans"/>
                <a:sym typeface="Open Sans"/>
              </a:rPr>
              <a:t>puede</a:t>
            </a:r>
            <a:r>
              <a:rPr lang="en-US" sz="1900" b="0" i="0" u="none" strike="noStrike" cap="none" dirty="0">
                <a:solidFill>
                  <a:srgbClr val="3F3F3F"/>
                </a:solidFill>
                <a:latin typeface="Open Sans"/>
                <a:ea typeface="Open Sans"/>
                <a:cs typeface="Open Sans"/>
                <a:sym typeface="Open Sans"/>
              </a:rPr>
              <a:t> </a:t>
            </a:r>
            <a:r>
              <a:rPr lang="en-US" sz="1900" b="0" i="0" u="none" strike="noStrike" cap="none" dirty="0" err="1">
                <a:solidFill>
                  <a:srgbClr val="3F3F3F"/>
                </a:solidFill>
                <a:latin typeface="Open Sans"/>
                <a:ea typeface="Open Sans"/>
                <a:cs typeface="Open Sans"/>
                <a:sym typeface="Open Sans"/>
              </a:rPr>
              <a:t>refinarla</a:t>
            </a:r>
            <a:r>
              <a:rPr lang="en-US" sz="1900" b="0" i="0" u="none" strike="noStrike" cap="none" dirty="0">
                <a:solidFill>
                  <a:srgbClr val="3F3F3F"/>
                </a:solidFill>
                <a:latin typeface="Open Sans"/>
                <a:ea typeface="Open Sans"/>
                <a:cs typeface="Open Sans"/>
                <a:sym typeface="Open Sans"/>
              </a:rPr>
              <a:t> </a:t>
            </a:r>
            <a:r>
              <a:rPr lang="en-US" sz="1900" b="0" i="0" u="none" strike="noStrike" cap="none" dirty="0" err="1">
                <a:solidFill>
                  <a:srgbClr val="3F3F3F"/>
                </a:solidFill>
                <a:latin typeface="Open Sans"/>
                <a:ea typeface="Open Sans"/>
                <a:cs typeface="Open Sans"/>
                <a:sym typeface="Open Sans"/>
              </a:rPr>
              <a:t>búsqueda</a:t>
            </a:r>
            <a:r>
              <a:rPr lang="en-US" sz="1900" b="0" i="0" u="none" strike="noStrike" cap="none" dirty="0">
                <a:solidFill>
                  <a:srgbClr val="3F3F3F"/>
                </a:solidFill>
                <a:latin typeface="Open Sans"/>
                <a:ea typeface="Open Sans"/>
                <a:cs typeface="Open Sans"/>
                <a:sym typeface="Open Sans"/>
              </a:rPr>
              <a:t> </a:t>
            </a:r>
            <a:r>
              <a:rPr lang="en-US" sz="1900" b="0" i="0" u="none" strike="noStrike" cap="none" dirty="0" err="1">
                <a:solidFill>
                  <a:srgbClr val="3F3F3F"/>
                </a:solidFill>
                <a:latin typeface="Open Sans"/>
                <a:ea typeface="Open Sans"/>
                <a:cs typeface="Open Sans"/>
                <a:sym typeface="Open Sans"/>
              </a:rPr>
              <a:t>realizada</a:t>
            </a:r>
            <a:r>
              <a:rPr lang="en-US" sz="1900" b="0" i="0" u="none" strike="noStrike" cap="none" dirty="0">
                <a:solidFill>
                  <a:srgbClr val="3F3F3F"/>
                </a:solidFill>
                <a:latin typeface="Open Sans"/>
                <a:ea typeface="Open Sans"/>
                <a:cs typeface="Open Sans"/>
                <a:sym typeface="Open Sans"/>
              </a:rPr>
              <a:t>.</a:t>
            </a:r>
            <a:endParaRPr sz="1900" b="0" i="0" u="none" strike="noStrike" cap="none" dirty="0">
              <a:solidFill>
                <a:srgbClr val="3F3F3F"/>
              </a:solidFill>
              <a:latin typeface="Open Sans"/>
              <a:ea typeface="Open Sans"/>
              <a:cs typeface="Open Sans"/>
              <a:sym typeface="Open Sans"/>
            </a:endParaRPr>
          </a:p>
        </p:txBody>
      </p:sp>
      <p:sp>
        <p:nvSpPr>
          <p:cNvPr id="220" name="Google Shape;220;p18"/>
          <p:cNvSpPr/>
          <p:nvPr/>
        </p:nvSpPr>
        <p:spPr>
          <a:xfrm>
            <a:off x="2557670" y="2542532"/>
            <a:ext cx="4558747" cy="2645485"/>
          </a:xfrm>
          <a:prstGeom prst="rect">
            <a:avLst/>
          </a:prstGeom>
          <a:noFill/>
          <a:ln w="25400" cap="flat" cmpd="sng">
            <a:solidFill>
              <a:srgbClr val="00B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B050"/>
              </a:solidFill>
              <a:latin typeface="Arial"/>
              <a:ea typeface="Arial"/>
              <a:cs typeface="Arial"/>
              <a:sym typeface="Arial"/>
            </a:endParaRPr>
          </a:p>
        </p:txBody>
      </p:sp>
      <p:pic>
        <p:nvPicPr>
          <p:cNvPr id="221" name="Google Shape;221;p18"/>
          <p:cNvPicPr preferRelativeResize="0"/>
          <p:nvPr/>
        </p:nvPicPr>
        <p:blipFill rotWithShape="1">
          <a:blip r:embed="rId3">
            <a:alphaModFix/>
          </a:blip>
          <a:srcRect/>
          <a:stretch/>
        </p:blipFill>
        <p:spPr>
          <a:xfrm>
            <a:off x="2557670" y="2562341"/>
            <a:ext cx="4561794" cy="2491400"/>
          </a:xfrm>
          <a:prstGeom prst="rect">
            <a:avLst/>
          </a:prstGeom>
          <a:noFill/>
          <a:ln>
            <a:noFill/>
          </a:ln>
        </p:spPr>
      </p:pic>
      <p:pic>
        <p:nvPicPr>
          <p:cNvPr id="222" name="Google Shape;222;p18"/>
          <p:cNvPicPr preferRelativeResize="0"/>
          <p:nvPr/>
        </p:nvPicPr>
        <p:blipFill rotWithShape="1">
          <a:blip r:embed="rId4">
            <a:alphaModFix/>
          </a:blip>
          <a:srcRect/>
          <a:stretch/>
        </p:blipFill>
        <p:spPr>
          <a:xfrm>
            <a:off x="7324825" y="1904925"/>
            <a:ext cx="4773852" cy="4808696"/>
          </a:xfrm>
          <a:prstGeom prst="rect">
            <a:avLst/>
          </a:prstGeom>
          <a:noFill/>
          <a:ln w="19050" cap="flat" cmpd="sng">
            <a:solidFill>
              <a:srgbClr val="00B050"/>
            </a:solidFill>
            <a:prstDash val="solid"/>
            <a:round/>
            <a:headEnd type="none" w="sm" len="sm"/>
            <a:tailEnd type="none" w="sm" len="sm"/>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23"/>
          <p:cNvSpPr txBox="1">
            <a:spLocks noGrp="1"/>
          </p:cNvSpPr>
          <p:nvPr>
            <p:ph type="title"/>
          </p:nvPr>
        </p:nvSpPr>
        <p:spPr>
          <a:xfrm>
            <a:off x="0" y="725321"/>
            <a:ext cx="961380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US">
                <a:solidFill>
                  <a:srgbClr val="586F7C"/>
                </a:solidFill>
                <a:latin typeface="Open Sans"/>
                <a:ea typeface="Open Sans"/>
                <a:cs typeface="Open Sans"/>
                <a:sym typeface="Open Sans"/>
              </a:rPr>
              <a:t>¿Cómo convertirse en proveedor de datos?</a:t>
            </a:r>
            <a:endParaRPr>
              <a:latin typeface="Open Sans"/>
              <a:ea typeface="Open Sans"/>
              <a:cs typeface="Open Sans"/>
              <a:sym typeface="Open Sans"/>
            </a:endParaRPr>
          </a:p>
        </p:txBody>
      </p:sp>
      <p:sp>
        <p:nvSpPr>
          <p:cNvPr id="229" name="Google Shape;229;p23"/>
          <p:cNvSpPr txBox="1">
            <a:spLocks noGrp="1"/>
          </p:cNvSpPr>
          <p:nvPr>
            <p:ph type="body" idx="1"/>
          </p:nvPr>
        </p:nvSpPr>
        <p:spPr>
          <a:xfrm>
            <a:off x="0" y="1873519"/>
            <a:ext cx="11936186" cy="4749727"/>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1000"/>
              </a:spcBef>
              <a:spcAft>
                <a:spcPts val="0"/>
              </a:spcAft>
              <a:buClr>
                <a:schemeClr val="dk1"/>
              </a:buClr>
              <a:buSzPts val="2400"/>
              <a:buChar char="●"/>
            </a:pPr>
            <a:r>
              <a:rPr lang="en-US" sz="2000" dirty="0">
                <a:solidFill>
                  <a:srgbClr val="3F3F3F"/>
                </a:solidFill>
                <a:latin typeface="Open Sans"/>
                <a:ea typeface="Open Sans"/>
                <a:cs typeface="Open Sans"/>
                <a:sym typeface="Open Sans"/>
              </a:rPr>
              <a:t>Las </a:t>
            </a:r>
            <a:r>
              <a:rPr lang="en-US" sz="2000" dirty="0" err="1">
                <a:solidFill>
                  <a:srgbClr val="3F3F3F"/>
                </a:solidFill>
                <a:latin typeface="Open Sans"/>
                <a:ea typeface="Open Sans"/>
                <a:cs typeface="Open Sans"/>
                <a:sym typeface="Open Sans"/>
              </a:rPr>
              <a:t>organizaciones</a:t>
            </a:r>
            <a:r>
              <a:rPr lang="en-US" sz="2000" dirty="0">
                <a:solidFill>
                  <a:srgbClr val="3F3F3F"/>
                </a:solidFill>
                <a:latin typeface="Open Sans"/>
                <a:ea typeface="Open Sans"/>
                <a:cs typeface="Open Sans"/>
                <a:sym typeface="Open Sans"/>
              </a:rPr>
              <a:t> que son </a:t>
            </a:r>
            <a:r>
              <a:rPr lang="en-US" sz="2000" dirty="0" err="1">
                <a:solidFill>
                  <a:srgbClr val="3F3F3F"/>
                </a:solidFill>
                <a:latin typeface="Open Sans"/>
                <a:ea typeface="Open Sans"/>
                <a:cs typeface="Open Sans"/>
                <a:sym typeface="Open Sans"/>
              </a:rPr>
              <a:t>elegibles</a:t>
            </a:r>
            <a:r>
              <a:rPr lang="en-US" sz="2000" dirty="0">
                <a:solidFill>
                  <a:srgbClr val="3F3F3F"/>
                </a:solidFill>
                <a:latin typeface="Open Sans"/>
                <a:ea typeface="Open Sans"/>
                <a:cs typeface="Open Sans"/>
                <a:sym typeface="Open Sans"/>
              </a:rPr>
              <a:t> para </a:t>
            </a:r>
            <a:r>
              <a:rPr lang="en-US" sz="2000" dirty="0" err="1">
                <a:solidFill>
                  <a:srgbClr val="3F3F3F"/>
                </a:solidFill>
                <a:latin typeface="Open Sans"/>
                <a:ea typeface="Open Sans"/>
                <a:cs typeface="Open Sans"/>
                <a:sym typeface="Open Sans"/>
              </a:rPr>
              <a:t>convertirse</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en</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proveedores</a:t>
            </a:r>
            <a:r>
              <a:rPr lang="en-US" sz="2000" dirty="0">
                <a:solidFill>
                  <a:srgbClr val="3F3F3F"/>
                </a:solidFill>
                <a:latin typeface="Open Sans"/>
                <a:ea typeface="Open Sans"/>
                <a:cs typeface="Open Sans"/>
                <a:sym typeface="Open Sans"/>
              </a:rPr>
              <a:t> de </a:t>
            </a:r>
            <a:r>
              <a:rPr lang="en-US" sz="2000" dirty="0" err="1">
                <a:solidFill>
                  <a:srgbClr val="3F3F3F"/>
                </a:solidFill>
                <a:latin typeface="Open Sans"/>
                <a:ea typeface="Open Sans"/>
                <a:cs typeface="Open Sans"/>
                <a:sym typeface="Open Sans"/>
              </a:rPr>
              <a:t>datos</a:t>
            </a:r>
            <a:r>
              <a:rPr lang="en-US" sz="2000" dirty="0">
                <a:solidFill>
                  <a:srgbClr val="3F3F3F"/>
                </a:solidFill>
                <a:latin typeface="Open Sans"/>
                <a:ea typeface="Open Sans"/>
                <a:cs typeface="Open Sans"/>
                <a:sym typeface="Open Sans"/>
              </a:rPr>
              <a:t> AGRIS son </a:t>
            </a:r>
            <a:r>
              <a:rPr lang="en-US" sz="2000" dirty="0" err="1">
                <a:solidFill>
                  <a:srgbClr val="3F3F3F"/>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0"/>
                  </a:ext>
                </a:extLst>
              </a:rPr>
              <a:t>repositorios</a:t>
            </a:r>
            <a:r>
              <a:rPr lang="en-US" sz="2000" dirty="0">
                <a:solidFill>
                  <a:srgbClr val="3F3F3F"/>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0"/>
                  </a:ext>
                </a:extLst>
              </a:rPr>
              <a:t> </a:t>
            </a:r>
            <a:r>
              <a:rPr lang="en-US" sz="2000" dirty="0" err="1">
                <a:solidFill>
                  <a:srgbClr val="3F3F3F"/>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0"/>
                  </a:ext>
                </a:extLst>
              </a:rPr>
              <a:t>institucionales</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editores</a:t>
            </a:r>
            <a:r>
              <a:rPr lang="en-US" sz="2000" dirty="0">
                <a:solidFill>
                  <a:srgbClr val="3F3F3F"/>
                </a:solidFill>
                <a:latin typeface="Open Sans"/>
                <a:ea typeface="Open Sans"/>
                <a:cs typeface="Open Sans"/>
                <a:sym typeface="Open Sans"/>
              </a:rPr>
              <a:t> de </a:t>
            </a:r>
            <a:r>
              <a:rPr lang="en-US" sz="2000" dirty="0" err="1">
                <a:solidFill>
                  <a:srgbClr val="3F3F3F"/>
                </a:solidFill>
                <a:latin typeface="Open Sans"/>
                <a:ea typeface="Open Sans"/>
                <a:cs typeface="Open Sans"/>
                <a:sym typeface="Open Sans"/>
              </a:rPr>
              <a:t>revistas</a:t>
            </a:r>
            <a:r>
              <a:rPr lang="en-US" sz="2000" dirty="0">
                <a:solidFill>
                  <a:srgbClr val="3F3F3F"/>
                </a:solidFill>
                <a:latin typeface="Open Sans"/>
                <a:ea typeface="Open Sans"/>
                <a:cs typeface="Open Sans"/>
                <a:sym typeface="Open Sans"/>
              </a:rPr>
              <a:t> y </a:t>
            </a:r>
            <a:r>
              <a:rPr lang="en-US" sz="2000" dirty="0" err="1">
                <a:solidFill>
                  <a:srgbClr val="3F3F3F"/>
                </a:solidFill>
                <a:latin typeface="Open Sans"/>
                <a:ea typeface="Open Sans"/>
                <a:cs typeface="Open Sans"/>
                <a:sym typeface="Open Sans"/>
              </a:rPr>
              <a:t>agregadores</a:t>
            </a:r>
            <a:r>
              <a:rPr lang="en-US" sz="2000" dirty="0">
                <a:solidFill>
                  <a:srgbClr val="3F3F3F"/>
                </a:solidFill>
                <a:latin typeface="Open Sans"/>
                <a:ea typeface="Open Sans"/>
                <a:cs typeface="Open Sans"/>
                <a:sym typeface="Open Sans"/>
              </a:rPr>
              <a:t>. </a:t>
            </a:r>
            <a:endParaRPr sz="2000" dirty="0">
              <a:solidFill>
                <a:srgbClr val="3F3F3F"/>
              </a:solidFill>
              <a:latin typeface="Open Sans"/>
              <a:ea typeface="Open Sans"/>
              <a:cs typeface="Open Sans"/>
              <a:sym typeface="Open Sans"/>
            </a:endParaRPr>
          </a:p>
          <a:p>
            <a:pPr marL="914400" lvl="1" indent="-355600" algn="l" rtl="0">
              <a:lnSpc>
                <a:spcPct val="100000"/>
              </a:lnSpc>
              <a:spcBef>
                <a:spcPts val="2100"/>
              </a:spcBef>
              <a:spcAft>
                <a:spcPts val="0"/>
              </a:spcAft>
              <a:buClr>
                <a:schemeClr val="dk1"/>
              </a:buClr>
              <a:buSzPts val="2000"/>
              <a:buChar char="○"/>
            </a:pPr>
            <a:r>
              <a:rPr lang="en-US" dirty="0">
                <a:solidFill>
                  <a:srgbClr val="3F3F3F"/>
                </a:solidFill>
                <a:latin typeface="Open Sans"/>
                <a:ea typeface="Open Sans"/>
                <a:cs typeface="Open Sans"/>
                <a:sym typeface="Open Sans"/>
              </a:rPr>
              <a:t>No se </a:t>
            </a:r>
            <a:r>
              <a:rPr lang="en-US" dirty="0" err="1">
                <a:solidFill>
                  <a:srgbClr val="3F3F3F"/>
                </a:solidFill>
                <a:latin typeface="Open Sans"/>
                <a:ea typeface="Open Sans"/>
                <a:cs typeface="Open Sans"/>
                <a:sym typeface="Open Sans"/>
              </a:rPr>
              <a:t>aceptan</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colaboradores</a:t>
            </a:r>
            <a:r>
              <a:rPr lang="en-US" dirty="0">
                <a:solidFill>
                  <a:srgbClr val="3F3F3F"/>
                </a:solidFill>
                <a:latin typeface="Open Sans"/>
                <a:ea typeface="Open Sans"/>
                <a:cs typeface="Open Sans"/>
                <a:sym typeface="Open Sans"/>
              </a:rPr>
              <a:t> de </a:t>
            </a:r>
            <a:r>
              <a:rPr lang="en-US" dirty="0" err="1">
                <a:solidFill>
                  <a:srgbClr val="3F3F3F"/>
                </a:solidFill>
                <a:latin typeface="Open Sans"/>
                <a:ea typeface="Open Sans"/>
                <a:cs typeface="Open Sans"/>
                <a:sym typeface="Open Sans"/>
              </a:rPr>
              <a:t>autores</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individuales</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como</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proveedores</a:t>
            </a:r>
            <a:r>
              <a:rPr lang="en-US" dirty="0">
                <a:solidFill>
                  <a:srgbClr val="3F3F3F"/>
                </a:solidFill>
                <a:latin typeface="Open Sans"/>
                <a:ea typeface="Open Sans"/>
                <a:cs typeface="Open Sans"/>
                <a:sym typeface="Open Sans"/>
              </a:rPr>
              <a:t> de </a:t>
            </a:r>
            <a:r>
              <a:rPr lang="en-US" dirty="0" err="1">
                <a:solidFill>
                  <a:srgbClr val="3F3F3F"/>
                </a:solidFill>
                <a:latin typeface="Open Sans"/>
                <a:ea typeface="Open Sans"/>
                <a:cs typeface="Open Sans"/>
                <a:sym typeface="Open Sans"/>
              </a:rPr>
              <a:t>datos</a:t>
            </a:r>
            <a:r>
              <a:rPr lang="en-US" dirty="0">
                <a:solidFill>
                  <a:srgbClr val="3F3F3F"/>
                </a:solidFill>
                <a:latin typeface="Open Sans"/>
                <a:ea typeface="Open Sans"/>
                <a:cs typeface="Open Sans"/>
                <a:sym typeface="Open Sans"/>
              </a:rPr>
              <a:t>.</a:t>
            </a:r>
            <a:endParaRPr dirty="0">
              <a:solidFill>
                <a:srgbClr val="3F3F3F"/>
              </a:solidFill>
            </a:endParaRPr>
          </a:p>
          <a:p>
            <a:pPr marL="457200" lvl="0" indent="-381000" algn="l" rtl="0">
              <a:lnSpc>
                <a:spcPct val="100000"/>
              </a:lnSpc>
              <a:spcBef>
                <a:spcPts val="1000"/>
              </a:spcBef>
              <a:spcAft>
                <a:spcPts val="0"/>
              </a:spcAft>
              <a:buClr>
                <a:schemeClr val="dk1"/>
              </a:buClr>
              <a:buSzPts val="2400"/>
              <a:buChar char="●"/>
            </a:pPr>
            <a:r>
              <a:rPr lang="en-US" sz="2000" dirty="0">
                <a:solidFill>
                  <a:srgbClr val="3F3F3F"/>
                </a:solidFill>
                <a:latin typeface="Open Sans"/>
                <a:ea typeface="Open Sans"/>
                <a:cs typeface="Open Sans"/>
                <a:sym typeface="Open Sans"/>
              </a:rPr>
              <a:t>Los </a:t>
            </a:r>
            <a:r>
              <a:rPr lang="en-US" sz="2000" dirty="0" err="1">
                <a:solidFill>
                  <a:srgbClr val="3F3F3F"/>
                </a:solidFill>
                <a:latin typeface="Open Sans"/>
                <a:ea typeface="Open Sans"/>
                <a:cs typeface="Open Sans"/>
                <a:sym typeface="Open Sans"/>
              </a:rPr>
              <a:t>recursos</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deben</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1"/>
                  </a:ext>
                </a:extLst>
              </a:rPr>
              <a:t>estar</a:t>
            </a:r>
            <a:r>
              <a:rPr lang="en-US" sz="2000" dirty="0">
                <a:solidFill>
                  <a:srgbClr val="3F3F3F"/>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1"/>
                  </a:ext>
                </a:extLst>
              </a:rPr>
              <a:t> </a:t>
            </a:r>
            <a:r>
              <a:rPr lang="en-US" sz="2000" dirty="0" err="1">
                <a:solidFill>
                  <a:srgbClr val="3F3F3F"/>
                </a:solidFill>
                <a:latin typeface="Open Sans"/>
                <a:ea typeface="Open Sans"/>
                <a:cs typeface="Open Sans"/>
                <a:sym typeface="Open Sans"/>
              </a:rPr>
              <a:t>en</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el</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área</a:t>
            </a:r>
            <a:r>
              <a:rPr lang="en-US" sz="2000" dirty="0">
                <a:solidFill>
                  <a:srgbClr val="3F3F3F"/>
                </a:solidFill>
                <a:latin typeface="Open Sans"/>
                <a:ea typeface="Open Sans"/>
                <a:cs typeface="Open Sans"/>
                <a:sym typeface="Open Sans"/>
              </a:rPr>
              <a:t> de la </a:t>
            </a:r>
            <a:r>
              <a:rPr lang="en-US" sz="2000" dirty="0" err="1">
                <a:solidFill>
                  <a:srgbClr val="3F3F3F"/>
                </a:solidFill>
                <a:latin typeface="Open Sans"/>
                <a:ea typeface="Open Sans"/>
                <a:cs typeface="Open Sans"/>
                <a:sym typeface="Open Sans"/>
              </a:rPr>
              <a:t>alimentación</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nutrición</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agricultura</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silvicultura</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pesca</a:t>
            </a:r>
            <a:r>
              <a:rPr lang="en-US" sz="2000" dirty="0">
                <a:solidFill>
                  <a:srgbClr val="3F3F3F"/>
                </a:solidFill>
                <a:latin typeface="Open Sans"/>
                <a:ea typeface="Open Sans"/>
                <a:cs typeface="Open Sans"/>
                <a:sym typeface="Open Sans"/>
              </a:rPr>
              <a:t>, medio </a:t>
            </a:r>
            <a:r>
              <a:rPr lang="en-US" sz="2000" dirty="0" err="1">
                <a:solidFill>
                  <a:srgbClr val="3F3F3F"/>
                </a:solidFill>
                <a:latin typeface="Open Sans"/>
                <a:ea typeface="Open Sans"/>
                <a:cs typeface="Open Sans"/>
                <a:sym typeface="Open Sans"/>
              </a:rPr>
              <a:t>ambiente</a:t>
            </a:r>
            <a:r>
              <a:rPr lang="en-US" sz="2000" dirty="0">
                <a:solidFill>
                  <a:srgbClr val="3F3F3F"/>
                </a:solidFill>
                <a:latin typeface="Open Sans"/>
                <a:ea typeface="Open Sans"/>
                <a:cs typeface="Open Sans"/>
                <a:sym typeface="Open Sans"/>
              </a:rPr>
              <a:t> u </a:t>
            </a:r>
            <a:r>
              <a:rPr lang="en-US" sz="2000" dirty="0" err="1">
                <a:solidFill>
                  <a:srgbClr val="3F3F3F"/>
                </a:solidFill>
                <a:latin typeface="Open Sans"/>
                <a:ea typeface="Open Sans"/>
                <a:cs typeface="Open Sans"/>
                <a:sym typeface="Open Sans"/>
              </a:rPr>
              <a:t>otras</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ciencias</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relacionadas</a:t>
            </a:r>
            <a:r>
              <a:rPr lang="en-US" sz="2000" dirty="0">
                <a:solidFill>
                  <a:srgbClr val="3F3F3F"/>
                </a:solidFill>
                <a:latin typeface="Open Sans"/>
                <a:ea typeface="Open Sans"/>
                <a:cs typeface="Open Sans"/>
                <a:sym typeface="Open Sans"/>
              </a:rPr>
              <a:t> que se </a:t>
            </a:r>
            <a:r>
              <a:rPr lang="en-US" sz="2000" dirty="0" err="1">
                <a:solidFill>
                  <a:srgbClr val="3F3F3F"/>
                </a:solidFill>
                <a:latin typeface="Open Sans"/>
                <a:ea typeface="Open Sans"/>
                <a:cs typeface="Open Sans"/>
                <a:sym typeface="Open Sans"/>
              </a:rPr>
              <a:t>incluyen</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en</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el</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tesauro</a:t>
            </a:r>
            <a:r>
              <a:rPr lang="en-US" sz="2000" dirty="0">
                <a:solidFill>
                  <a:srgbClr val="3F3F3F"/>
                </a:solidFill>
                <a:latin typeface="Open Sans"/>
                <a:ea typeface="Open Sans"/>
                <a:cs typeface="Open Sans"/>
                <a:sym typeface="Open Sans"/>
              </a:rPr>
              <a:t> AGROVOC.</a:t>
            </a:r>
            <a:endParaRPr sz="2000" dirty="0">
              <a:solidFill>
                <a:srgbClr val="3F3F3F"/>
              </a:solidFill>
            </a:endParaRPr>
          </a:p>
          <a:p>
            <a:pPr marL="457200" lvl="0" indent="-381000" algn="l" rtl="0">
              <a:lnSpc>
                <a:spcPct val="100000"/>
              </a:lnSpc>
              <a:spcBef>
                <a:spcPts val="1000"/>
              </a:spcBef>
              <a:spcAft>
                <a:spcPts val="0"/>
              </a:spcAft>
              <a:buClr>
                <a:schemeClr val="dk1"/>
              </a:buClr>
              <a:buSzPts val="2400"/>
              <a:buChar char="●"/>
            </a:pPr>
            <a:r>
              <a:rPr lang="en-US" sz="2000" dirty="0">
                <a:solidFill>
                  <a:srgbClr val="3F3F3F"/>
                </a:solidFill>
                <a:latin typeface="Open Sans"/>
                <a:ea typeface="Open Sans"/>
                <a:cs typeface="Open Sans"/>
                <a:sym typeface="Open Sans"/>
              </a:rPr>
              <a:t>Si </a:t>
            </a:r>
            <a:r>
              <a:rPr lang="en-US" sz="2000" dirty="0" err="1">
                <a:solidFill>
                  <a:srgbClr val="3F3F3F"/>
                </a:solidFill>
                <a:latin typeface="Open Sans"/>
                <a:ea typeface="Open Sans"/>
                <a:cs typeface="Open Sans"/>
                <a:sym typeface="Open Sans"/>
              </a:rPr>
              <a:t>está</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interesado</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en</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inscribirse</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como</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proveedor</a:t>
            </a:r>
            <a:r>
              <a:rPr lang="en-US" sz="2000" dirty="0">
                <a:solidFill>
                  <a:srgbClr val="3F3F3F"/>
                </a:solidFill>
                <a:latin typeface="Open Sans"/>
                <a:ea typeface="Open Sans"/>
                <a:cs typeface="Open Sans"/>
                <a:sym typeface="Open Sans"/>
              </a:rPr>
              <a:t> de </a:t>
            </a:r>
            <a:r>
              <a:rPr lang="en-US" sz="2000" dirty="0" err="1">
                <a:solidFill>
                  <a:srgbClr val="3F3F3F"/>
                </a:solidFill>
                <a:latin typeface="Open Sans"/>
                <a:ea typeface="Open Sans"/>
                <a:cs typeface="Open Sans"/>
                <a:sym typeface="Open Sans"/>
              </a:rPr>
              <a:t>datos</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comuníquese</a:t>
            </a:r>
            <a:r>
              <a:rPr lang="en-US" sz="2000" dirty="0">
                <a:solidFill>
                  <a:srgbClr val="3F3F3F"/>
                </a:solidFill>
                <a:latin typeface="Open Sans"/>
                <a:ea typeface="Open Sans"/>
                <a:cs typeface="Open Sans"/>
                <a:sym typeface="Open Sans"/>
              </a:rPr>
              <a:t> con </a:t>
            </a:r>
            <a:r>
              <a:rPr lang="en-US" sz="2000" u="sng" dirty="0">
                <a:solidFill>
                  <a:schemeClr val="accent5"/>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agris@fao.org</a:t>
            </a:r>
            <a:r>
              <a:rPr lang="en-US" sz="2000" dirty="0">
                <a:solidFill>
                  <a:schemeClr val="accent5"/>
                </a:solidFill>
                <a:latin typeface="Open Sans"/>
                <a:ea typeface="Open Sans"/>
                <a:cs typeface="Open Sans"/>
                <a:sym typeface="Open Sans"/>
              </a:rPr>
              <a:t> </a:t>
            </a:r>
            <a:endParaRPr sz="2000" dirty="0">
              <a:solidFill>
                <a:schemeClr val="accent5"/>
              </a:solidFill>
              <a:latin typeface="Open Sans"/>
              <a:ea typeface="Open Sans"/>
              <a:cs typeface="Open Sans"/>
              <a:sym typeface="Open Sans"/>
            </a:endParaRPr>
          </a:p>
          <a:p>
            <a:pPr marL="457200" lvl="0" indent="-381000" algn="l" rtl="0">
              <a:lnSpc>
                <a:spcPct val="100000"/>
              </a:lnSpc>
              <a:spcBef>
                <a:spcPts val="1000"/>
              </a:spcBef>
              <a:spcAft>
                <a:spcPts val="0"/>
              </a:spcAft>
              <a:buClr>
                <a:schemeClr val="dk1"/>
              </a:buClr>
              <a:buSzPts val="2400"/>
              <a:buChar char="●"/>
            </a:pPr>
            <a:r>
              <a:rPr lang="en-US" sz="2000" dirty="0" err="1">
                <a:solidFill>
                  <a:srgbClr val="3F3F3F"/>
                </a:solidFill>
                <a:latin typeface="Open Sans"/>
                <a:ea typeface="Open Sans"/>
                <a:cs typeface="Open Sans"/>
                <a:sym typeface="Open Sans"/>
              </a:rPr>
              <a:t>En</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el</a:t>
            </a:r>
            <a:r>
              <a:rPr lang="en-US" sz="2000" dirty="0">
                <a:solidFill>
                  <a:srgbClr val="3F3F3F"/>
                </a:solidFill>
                <a:latin typeface="Open Sans"/>
                <a:ea typeface="Open Sans"/>
                <a:cs typeface="Open Sans"/>
                <a:sym typeface="Open Sans"/>
              </a:rPr>
              <a:t> sitio web AIMS de la FAO se </a:t>
            </a:r>
            <a:r>
              <a:rPr lang="en-US" sz="2000" dirty="0" err="1">
                <a:solidFill>
                  <a:srgbClr val="3F3F3F"/>
                </a:solidFill>
                <a:latin typeface="Open Sans"/>
                <a:ea typeface="Open Sans"/>
                <a:cs typeface="Open Sans"/>
                <a:sym typeface="Open Sans"/>
              </a:rPr>
              <a:t>proporcionan</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recomendaciones</a:t>
            </a:r>
            <a:r>
              <a:rPr lang="en-US" sz="2000" dirty="0">
                <a:solidFill>
                  <a:srgbClr val="3F3F3F"/>
                </a:solidFill>
                <a:latin typeface="Open Sans"/>
                <a:ea typeface="Open Sans"/>
                <a:cs typeface="Open Sans"/>
                <a:sym typeface="Open Sans"/>
              </a:rPr>
              <a:t> de un conjunto de </a:t>
            </a:r>
            <a:r>
              <a:rPr lang="en-US" sz="2000" dirty="0" err="1">
                <a:solidFill>
                  <a:srgbClr val="3F3F3F"/>
                </a:solidFill>
                <a:latin typeface="Open Sans"/>
                <a:ea typeface="Open Sans"/>
                <a:cs typeface="Open Sans"/>
                <a:sym typeface="Open Sans"/>
              </a:rPr>
              <a:t>propiedades</a:t>
            </a:r>
            <a:r>
              <a:rPr lang="en-US" sz="2000" dirty="0">
                <a:solidFill>
                  <a:srgbClr val="3F3F3F"/>
                </a:solidFill>
                <a:latin typeface="Open Sans"/>
                <a:ea typeface="Open Sans"/>
                <a:cs typeface="Open Sans"/>
                <a:sym typeface="Open Sans"/>
              </a:rPr>
              <a:t> de </a:t>
            </a:r>
            <a:r>
              <a:rPr lang="en-US" sz="2000" dirty="0" err="1">
                <a:solidFill>
                  <a:srgbClr val="3F3F3F"/>
                </a:solidFill>
                <a:latin typeface="Open Sans"/>
                <a:ea typeface="Open Sans"/>
                <a:cs typeface="Open Sans"/>
                <a:sym typeface="Open Sans"/>
              </a:rPr>
              <a:t>metadatos</a:t>
            </a:r>
            <a:r>
              <a:rPr lang="en-US" sz="2000" dirty="0">
                <a:solidFill>
                  <a:srgbClr val="3F3F3F"/>
                </a:solidFill>
                <a:latin typeface="Open Sans"/>
                <a:ea typeface="Open Sans"/>
                <a:cs typeface="Open Sans"/>
                <a:sym typeface="Open Sans"/>
              </a:rPr>
              <a:t> y </a:t>
            </a:r>
            <a:r>
              <a:rPr lang="en-US" sz="2000" dirty="0" err="1">
                <a:solidFill>
                  <a:srgbClr val="3F3F3F"/>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2"/>
                  </a:ext>
                </a:extLst>
              </a:rPr>
              <a:t>vocabularios</a:t>
            </a:r>
            <a:r>
              <a:rPr lang="en-US" sz="2000" dirty="0">
                <a:solidFill>
                  <a:srgbClr val="3F3F3F"/>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2"/>
                  </a:ext>
                </a:extLst>
              </a:rPr>
              <a:t> </a:t>
            </a:r>
            <a:r>
              <a:rPr lang="en-US" sz="2000" dirty="0">
                <a:solidFill>
                  <a:srgbClr val="3F3F3F"/>
                </a:solidFill>
                <a:latin typeface="Open Sans"/>
                <a:ea typeface="Open Sans"/>
                <a:cs typeface="Open Sans"/>
                <a:sym typeface="Open Sans"/>
              </a:rPr>
              <a:t>de </a:t>
            </a:r>
            <a:r>
              <a:rPr lang="en-US" sz="2000" dirty="0" err="1">
                <a:solidFill>
                  <a:srgbClr val="3F3F3F"/>
                </a:solidFill>
                <a:latin typeface="Open Sans"/>
                <a:ea typeface="Open Sans"/>
                <a:cs typeface="Open Sans"/>
                <a:sym typeface="Open Sans"/>
              </a:rPr>
              <a:t>codificación</a:t>
            </a:r>
            <a:r>
              <a:rPr lang="en-US" sz="2000" dirty="0">
                <a:solidFill>
                  <a:srgbClr val="3F3F3F"/>
                </a:solidFill>
                <a:latin typeface="Open Sans"/>
                <a:ea typeface="Open Sans"/>
                <a:cs typeface="Open Sans"/>
                <a:sym typeface="Open Sans"/>
              </a:rPr>
              <a:t>.</a:t>
            </a:r>
            <a:endParaRPr sz="2000" dirty="0">
              <a:solidFill>
                <a:srgbClr val="3F3F3F"/>
              </a:solidFill>
            </a:endParaRPr>
          </a:p>
          <a:p>
            <a:pPr marL="457200" lvl="0" indent="-381000" algn="l" rtl="0">
              <a:lnSpc>
                <a:spcPct val="100000"/>
              </a:lnSpc>
              <a:spcBef>
                <a:spcPts val="1000"/>
              </a:spcBef>
              <a:spcAft>
                <a:spcPts val="0"/>
              </a:spcAft>
              <a:buClr>
                <a:schemeClr val="dk1"/>
              </a:buClr>
              <a:buSzPts val="2400"/>
              <a:buChar char="●"/>
            </a:pPr>
            <a:r>
              <a:rPr lang="en-US" sz="2000" dirty="0">
                <a:solidFill>
                  <a:srgbClr val="3F3F3F"/>
                </a:solidFill>
                <a:latin typeface="Open Sans"/>
                <a:ea typeface="Open Sans"/>
                <a:cs typeface="Open Sans"/>
                <a:sym typeface="Open Sans"/>
              </a:rPr>
              <a:t>Se </a:t>
            </a:r>
            <a:r>
              <a:rPr lang="en-US" sz="2000" dirty="0" err="1">
                <a:solidFill>
                  <a:srgbClr val="3F3F3F"/>
                </a:solidFill>
                <a:latin typeface="Open Sans"/>
                <a:ea typeface="Open Sans"/>
                <a:cs typeface="Open Sans"/>
                <a:sym typeface="Open Sans"/>
              </a:rPr>
              <a:t>puede</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encontrar</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más</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información</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sobre</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cómo</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proporcionar</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datos</a:t>
            </a:r>
            <a:r>
              <a:rPr lang="en-US" sz="2000" dirty="0">
                <a:solidFill>
                  <a:srgbClr val="3F3F3F"/>
                </a:solidFill>
                <a:latin typeface="Open Sans"/>
                <a:ea typeface="Open Sans"/>
                <a:cs typeface="Open Sans"/>
                <a:sym typeface="Open Sans"/>
              </a:rPr>
              <a:t> a AGRIS </a:t>
            </a:r>
            <a:r>
              <a:rPr lang="en-US" sz="2000" dirty="0" err="1">
                <a:solidFill>
                  <a:srgbClr val="3F3F3F"/>
                </a:solidFill>
                <a:latin typeface="Open Sans"/>
                <a:ea typeface="Open Sans"/>
                <a:cs typeface="Open Sans"/>
                <a:sym typeface="Open Sans"/>
              </a:rPr>
              <a:t>en</a:t>
            </a:r>
            <a:r>
              <a:rPr lang="en-US" sz="2000" dirty="0">
                <a:solidFill>
                  <a:srgbClr val="3F3F3F"/>
                </a:solidFill>
                <a:latin typeface="Open Sans"/>
                <a:ea typeface="Open Sans"/>
                <a:cs typeface="Open Sans"/>
                <a:sym typeface="Open Sans"/>
              </a:rPr>
              <a:t> </a:t>
            </a:r>
            <a:r>
              <a:rPr lang="en-US" sz="2000" u="sng" dirty="0">
                <a:solidFill>
                  <a:schemeClr val="accent5"/>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http://agris.fao.org/agris-search/info.action</a:t>
            </a:r>
            <a:r>
              <a:rPr lang="en-US" sz="2000" dirty="0">
                <a:solidFill>
                  <a:srgbClr val="3F3F3F"/>
                </a:solidFill>
                <a:latin typeface="Open Sans"/>
                <a:ea typeface="Open Sans"/>
                <a:cs typeface="Open Sans"/>
                <a:sym typeface="Open Sans"/>
              </a:rPr>
              <a:t>. AGRIS </a:t>
            </a:r>
            <a:r>
              <a:rPr lang="en-US" sz="2000" dirty="0" err="1">
                <a:solidFill>
                  <a:srgbClr val="3F3F3F"/>
                </a:solidFill>
                <a:latin typeface="Open Sans"/>
                <a:ea typeface="Open Sans"/>
                <a:cs typeface="Open Sans"/>
                <a:sym typeface="Open Sans"/>
              </a:rPr>
              <a:t>también</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cuenta</a:t>
            </a:r>
            <a:r>
              <a:rPr lang="en-US" sz="2000" dirty="0">
                <a:solidFill>
                  <a:srgbClr val="3F3F3F"/>
                </a:solidFill>
                <a:latin typeface="Open Sans"/>
                <a:ea typeface="Open Sans"/>
                <a:cs typeface="Open Sans"/>
                <a:sym typeface="Open Sans"/>
              </a:rPr>
              <a:t> con </a:t>
            </a:r>
            <a:r>
              <a:rPr lang="en-US" sz="2000" dirty="0" err="1">
                <a:solidFill>
                  <a:srgbClr val="3F3F3F"/>
                </a:solidFill>
                <a:latin typeface="Open Sans"/>
                <a:ea typeface="Open Sans"/>
                <a:cs typeface="Open Sans"/>
                <a:sym typeface="Open Sans"/>
              </a:rPr>
              <a:t>una</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lista</a:t>
            </a:r>
            <a:r>
              <a:rPr lang="en-US" sz="2000" dirty="0">
                <a:solidFill>
                  <a:srgbClr val="3F3F3F"/>
                </a:solidFill>
                <a:latin typeface="Open Sans"/>
                <a:ea typeface="Open Sans"/>
                <a:cs typeface="Open Sans"/>
                <a:sym typeface="Open Sans"/>
              </a:rPr>
              <a:t> de </a:t>
            </a:r>
            <a:r>
              <a:rPr lang="en-US" sz="2000" dirty="0" err="1">
                <a:solidFill>
                  <a:srgbClr val="3F3F3F"/>
                </a:solidFill>
                <a:latin typeface="Open Sans"/>
                <a:ea typeface="Open Sans"/>
                <a:cs typeface="Open Sans"/>
                <a:sym typeface="Open Sans"/>
              </a:rPr>
              <a:t>correo</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dedicada</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en</a:t>
            </a:r>
            <a:r>
              <a:rPr lang="en-US" sz="2000" dirty="0">
                <a:solidFill>
                  <a:srgbClr val="3F3F3F"/>
                </a:solidFill>
                <a:latin typeface="Open Sans"/>
                <a:ea typeface="Open Sans"/>
                <a:cs typeface="Open Sans"/>
                <a:sym typeface="Open Sans"/>
              </a:rPr>
              <a:t> </a:t>
            </a:r>
            <a:r>
              <a:rPr lang="en-US" sz="2000" u="sng" dirty="0">
                <a:solidFill>
                  <a:schemeClr val="accent5"/>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https://dgroups.org/fao/agris</a:t>
            </a:r>
            <a:r>
              <a:rPr lang="en-US" sz="2000" dirty="0">
                <a:solidFill>
                  <a:schemeClr val="accent5"/>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donde</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cualquier</a:t>
            </a:r>
            <a:r>
              <a:rPr lang="en-US" sz="2000" dirty="0">
                <a:solidFill>
                  <a:srgbClr val="3F3F3F"/>
                </a:solidFill>
                <a:latin typeface="Open Sans"/>
                <a:ea typeface="Open Sans"/>
                <a:cs typeface="Open Sans"/>
                <a:sym typeface="Open Sans"/>
              </a:rPr>
              <a:t> persona </a:t>
            </a:r>
            <a:r>
              <a:rPr lang="en-US" sz="2000" dirty="0" err="1">
                <a:solidFill>
                  <a:srgbClr val="3F3F3F"/>
                </a:solidFill>
                <a:latin typeface="Open Sans"/>
                <a:ea typeface="Open Sans"/>
                <a:cs typeface="Open Sans"/>
                <a:sym typeface="Open Sans"/>
              </a:rPr>
              <a:t>interesada</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puede</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unirse</a:t>
            </a:r>
            <a:r>
              <a:rPr lang="en-US" sz="2000" dirty="0">
                <a:solidFill>
                  <a:srgbClr val="3F3F3F"/>
                </a:solidFill>
                <a:latin typeface="Open Sans"/>
                <a:ea typeface="Open Sans"/>
                <a:cs typeface="Open Sans"/>
                <a:sym typeface="Open Sans"/>
              </a:rPr>
              <a:t> a la </a:t>
            </a:r>
            <a:r>
              <a:rPr lang="en-US" sz="2000" dirty="0" err="1">
                <a:solidFill>
                  <a:srgbClr val="3F3F3F"/>
                </a:solidFill>
                <a:latin typeface="Open Sans"/>
                <a:ea typeface="Open Sans"/>
                <a:cs typeface="Open Sans"/>
                <a:sym typeface="Open Sans"/>
              </a:rPr>
              <a:t>lista</a:t>
            </a:r>
            <a:r>
              <a:rPr lang="en-US" sz="2000" dirty="0">
                <a:solidFill>
                  <a:srgbClr val="3F3F3F"/>
                </a:solidFill>
                <a:latin typeface="Open Sans"/>
                <a:ea typeface="Open Sans"/>
                <a:cs typeface="Open Sans"/>
                <a:sym typeface="Open Sans"/>
              </a:rPr>
              <a:t> para </a:t>
            </a:r>
            <a:r>
              <a:rPr lang="en-US" sz="2000" dirty="0" err="1">
                <a:solidFill>
                  <a:srgbClr val="3F3F3F"/>
                </a:solidFill>
                <a:latin typeface="Open Sans"/>
                <a:ea typeface="Open Sans"/>
                <a:cs typeface="Open Sans"/>
                <a:sym typeface="Open Sans"/>
              </a:rPr>
              <a:t>mantenerse</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actualizado</a:t>
            </a:r>
            <a:r>
              <a:rPr lang="en-US" sz="2000" dirty="0">
                <a:solidFill>
                  <a:srgbClr val="3F3F3F"/>
                </a:solidFill>
                <a:latin typeface="Open Sans"/>
                <a:ea typeface="Open Sans"/>
                <a:cs typeface="Open Sans"/>
                <a:sym typeface="Open Sans"/>
              </a:rPr>
              <a:t> con la base de </a:t>
            </a:r>
            <a:r>
              <a:rPr lang="en-US" sz="2000" dirty="0" err="1">
                <a:solidFill>
                  <a:srgbClr val="3F3F3F"/>
                </a:solidFill>
                <a:latin typeface="Open Sans"/>
                <a:ea typeface="Open Sans"/>
                <a:cs typeface="Open Sans"/>
                <a:sym typeface="Open Sans"/>
              </a:rPr>
              <a:t>datos</a:t>
            </a:r>
            <a:r>
              <a:rPr lang="en-US" sz="2000" dirty="0">
                <a:solidFill>
                  <a:srgbClr val="3F3F3F"/>
                </a:solidFill>
                <a:latin typeface="Open Sans"/>
                <a:ea typeface="Open Sans"/>
                <a:cs typeface="Open Sans"/>
                <a:sym typeface="Open Sans"/>
              </a:rPr>
              <a:t> y </a:t>
            </a:r>
            <a:r>
              <a:rPr lang="en-US" sz="2000" dirty="0" err="1">
                <a:solidFill>
                  <a:srgbClr val="3F3F3F"/>
                </a:solidFill>
                <a:latin typeface="Open Sans"/>
                <a:ea typeface="Open Sans"/>
                <a:cs typeface="Open Sans"/>
                <a:sym typeface="Open Sans"/>
              </a:rPr>
              <a:t>actividades</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relevantes</a:t>
            </a:r>
            <a:r>
              <a:rPr lang="en-US" sz="2000" dirty="0">
                <a:solidFill>
                  <a:srgbClr val="3F3F3F"/>
                </a:solidFill>
                <a:latin typeface="Open Sans"/>
                <a:ea typeface="Open Sans"/>
                <a:cs typeface="Open Sans"/>
                <a:sym typeface="Open Sans"/>
              </a:rPr>
              <a:t>.</a:t>
            </a:r>
            <a:endParaRPr sz="2000" dirty="0">
              <a:solidFill>
                <a:srgbClr val="3F3F3F"/>
              </a:solidFill>
              <a:latin typeface="Open Sans"/>
              <a:ea typeface="Open Sans"/>
              <a:cs typeface="Open Sans"/>
              <a:sym typeface="Open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24"/>
          <p:cNvSpPr txBox="1">
            <a:spLocks noGrp="1"/>
          </p:cNvSpPr>
          <p:nvPr>
            <p:ph type="title"/>
          </p:nvPr>
        </p:nvSpPr>
        <p:spPr>
          <a:xfrm>
            <a:off x="0" y="375557"/>
            <a:ext cx="8066314"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US" sz="3500">
                <a:solidFill>
                  <a:srgbClr val="586F7C"/>
                </a:solidFill>
                <a:latin typeface="Open Sans"/>
                <a:ea typeface="Open Sans"/>
                <a:cs typeface="Open Sans"/>
                <a:sym typeface="Open Sans"/>
              </a:rPr>
              <a:t>Bases de datos en Agricultura</a:t>
            </a:r>
            <a:endParaRPr sz="3500">
              <a:solidFill>
                <a:srgbClr val="586F7C"/>
              </a:solidFill>
              <a:latin typeface="Open Sans"/>
              <a:ea typeface="Open Sans"/>
              <a:cs typeface="Open Sans"/>
              <a:sym typeface="Open Sans"/>
            </a:endParaRPr>
          </a:p>
        </p:txBody>
      </p:sp>
      <p:sp>
        <p:nvSpPr>
          <p:cNvPr id="236" name="Google Shape;236;p24"/>
          <p:cNvSpPr txBox="1">
            <a:spLocks noGrp="1"/>
          </p:cNvSpPr>
          <p:nvPr>
            <p:ph type="body" idx="1"/>
          </p:nvPr>
        </p:nvSpPr>
        <p:spPr>
          <a:xfrm>
            <a:off x="506185" y="1671431"/>
            <a:ext cx="11136085" cy="4811012"/>
          </a:xfrm>
          <a:prstGeom prst="rect">
            <a:avLst/>
          </a:prstGeom>
          <a:noFill/>
          <a:ln>
            <a:noFill/>
          </a:ln>
        </p:spPr>
        <p:txBody>
          <a:bodyPr spcFirstLastPara="1" wrap="square" lIns="91425" tIns="45700" rIns="91425" bIns="45700" anchor="t" anchorCtr="0">
            <a:noAutofit/>
          </a:bodyPr>
          <a:lstStyle/>
          <a:p>
            <a:pPr marL="76200" lvl="0" indent="0" algn="l" rtl="0">
              <a:lnSpc>
                <a:spcPct val="200000"/>
              </a:lnSpc>
              <a:spcBef>
                <a:spcPts val="1000"/>
              </a:spcBef>
              <a:spcAft>
                <a:spcPts val="0"/>
              </a:spcAft>
              <a:buClr>
                <a:schemeClr val="dk1"/>
              </a:buClr>
              <a:buSzPts val="2400"/>
              <a:buNone/>
            </a:pPr>
            <a:r>
              <a:rPr lang="en-US">
                <a:solidFill>
                  <a:srgbClr val="3F3F3F"/>
                </a:solidFill>
                <a:latin typeface="Open Sans"/>
                <a:ea typeface="Open Sans"/>
                <a:cs typeface="Open Sans"/>
                <a:sym typeface="Open Sans"/>
              </a:rPr>
              <a:t>Esta sección presenta dos de las bases de datos que están disponibles a través del Portal AGORA o del Portal Unificado de Contenidos de Research4Life, de la lista de Bases de datos o externamente en las URLs indicadas.</a:t>
            </a:r>
            <a:endParaRPr>
              <a:solidFill>
                <a:srgbClr val="3F3F3F"/>
              </a:solidFill>
            </a:endParaRPr>
          </a:p>
          <a:p>
            <a:pPr marL="533400" lvl="0" indent="-457200" algn="l" rtl="0">
              <a:lnSpc>
                <a:spcPct val="200000"/>
              </a:lnSpc>
              <a:spcBef>
                <a:spcPts val="1000"/>
              </a:spcBef>
              <a:spcAft>
                <a:spcPts val="0"/>
              </a:spcAft>
              <a:buClr>
                <a:schemeClr val="dk1"/>
              </a:buClr>
              <a:buSzPts val="2400"/>
              <a:buFont typeface="Arial"/>
              <a:buAutoNum type="arabicPeriod"/>
            </a:pPr>
            <a:r>
              <a:rPr lang="en-US">
                <a:solidFill>
                  <a:srgbClr val="3F3F3F"/>
                </a:solidFill>
                <a:latin typeface="Open Sans"/>
                <a:ea typeface="Open Sans"/>
                <a:cs typeface="Open Sans"/>
                <a:sym typeface="Open Sans"/>
              </a:rPr>
              <a:t>CAB Abstract</a:t>
            </a:r>
            <a:endParaRPr>
              <a:solidFill>
                <a:srgbClr val="3F3F3F"/>
              </a:solidFill>
            </a:endParaRPr>
          </a:p>
          <a:p>
            <a:pPr marL="533400" lvl="0" indent="-457200" algn="l" rtl="0">
              <a:lnSpc>
                <a:spcPct val="200000"/>
              </a:lnSpc>
              <a:spcBef>
                <a:spcPts val="1000"/>
              </a:spcBef>
              <a:spcAft>
                <a:spcPts val="0"/>
              </a:spcAft>
              <a:buClr>
                <a:schemeClr val="dk1"/>
              </a:buClr>
              <a:buSzPts val="2400"/>
              <a:buFont typeface="Arial"/>
              <a:buAutoNum type="arabicPeriod"/>
            </a:pPr>
            <a:r>
              <a:rPr lang="en-US">
                <a:solidFill>
                  <a:srgbClr val="3F3F3F"/>
                </a:solidFill>
                <a:latin typeface="Open Sans"/>
                <a:ea typeface="Open Sans"/>
                <a:cs typeface="Open Sans"/>
                <a:sym typeface="Open Sans"/>
              </a:rPr>
              <a:t>USDA National Agricultural Library - PubAg</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39"/>
          <p:cNvSpPr txBox="1">
            <a:spLocks noGrp="1"/>
          </p:cNvSpPr>
          <p:nvPr>
            <p:ph type="title"/>
          </p:nvPr>
        </p:nvSpPr>
        <p:spPr>
          <a:xfrm>
            <a:off x="0" y="45989"/>
            <a:ext cx="9613800" cy="1080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600"/>
              <a:buFont typeface="Trebuchet MS"/>
              <a:buNone/>
            </a:pPr>
            <a:r>
              <a:rPr lang="en-US">
                <a:solidFill>
                  <a:srgbClr val="586F7C"/>
                </a:solidFill>
                <a:latin typeface="Open Sans"/>
                <a:ea typeface="Open Sans"/>
                <a:cs typeface="Open Sans"/>
                <a:sym typeface="Open Sans"/>
              </a:rPr>
              <a:t>Contenido</a:t>
            </a:r>
            <a:endParaRPr>
              <a:solidFill>
                <a:srgbClr val="586F7C"/>
              </a:solidFill>
              <a:latin typeface="Open Sans"/>
              <a:ea typeface="Open Sans"/>
              <a:cs typeface="Open Sans"/>
              <a:sym typeface="Open Sans"/>
            </a:endParaRPr>
          </a:p>
        </p:txBody>
      </p:sp>
      <p:sp>
        <p:nvSpPr>
          <p:cNvPr id="80" name="Google Shape;80;p39"/>
          <p:cNvSpPr txBox="1">
            <a:spLocks noGrp="1"/>
          </p:cNvSpPr>
          <p:nvPr>
            <p:ph type="body" idx="1"/>
          </p:nvPr>
        </p:nvSpPr>
        <p:spPr>
          <a:xfrm>
            <a:off x="473530" y="1740212"/>
            <a:ext cx="10597241" cy="4513631"/>
          </a:xfrm>
          <a:prstGeom prst="rect">
            <a:avLst/>
          </a:prstGeom>
          <a:noFill/>
          <a:ln>
            <a:noFill/>
          </a:ln>
        </p:spPr>
        <p:txBody>
          <a:bodyPr spcFirstLastPara="1" wrap="square" lIns="91425" tIns="45700" rIns="91425" bIns="45700" anchor="t" anchorCtr="0">
            <a:noAutofit/>
          </a:bodyPr>
          <a:lstStyle/>
          <a:p>
            <a:pPr marL="228600" lvl="0" indent="-228600" algn="l" rtl="0">
              <a:lnSpc>
                <a:spcPct val="150000"/>
              </a:lnSpc>
              <a:spcBef>
                <a:spcPts val="1000"/>
              </a:spcBef>
              <a:spcAft>
                <a:spcPts val="0"/>
              </a:spcAft>
              <a:buClr>
                <a:srgbClr val="000000"/>
              </a:buClr>
              <a:buSzPts val="2000"/>
              <a:buFont typeface="Arial"/>
              <a:buChar char="•"/>
            </a:pPr>
            <a:r>
              <a:rPr lang="en-US" sz="2000">
                <a:solidFill>
                  <a:srgbClr val="3F3F3F"/>
                </a:solidFill>
                <a:latin typeface="Open Sans"/>
                <a:ea typeface="Open Sans"/>
                <a:cs typeface="Open Sans"/>
                <a:sym typeface="Open Sans"/>
              </a:rPr>
              <a:t>Introduction</a:t>
            </a:r>
            <a:endParaRPr>
              <a:solidFill>
                <a:srgbClr val="3F3F3F"/>
              </a:solidFill>
            </a:endParaRPr>
          </a:p>
          <a:p>
            <a:pPr marL="228600" lvl="0" indent="-228600" algn="l" rtl="0">
              <a:lnSpc>
                <a:spcPct val="150000"/>
              </a:lnSpc>
              <a:spcBef>
                <a:spcPts val="1000"/>
              </a:spcBef>
              <a:spcAft>
                <a:spcPts val="0"/>
              </a:spcAft>
              <a:buClr>
                <a:srgbClr val="000000"/>
              </a:buClr>
              <a:buSzPts val="2000"/>
              <a:buFont typeface="Arial"/>
              <a:buChar char="•"/>
            </a:pPr>
            <a:r>
              <a:rPr lang="en-US" sz="2000">
                <a:solidFill>
                  <a:srgbClr val="3F3F3F"/>
                </a:solidFill>
                <a:latin typeface="Open Sans"/>
                <a:ea typeface="Open Sans"/>
                <a:cs typeface="Open Sans"/>
                <a:sym typeface="Open Sans"/>
              </a:rPr>
              <a:t>AGRIS – Sistema Internacional de Información de Ciencia y Tecnología Agrícolas</a:t>
            </a:r>
            <a:endParaRPr>
              <a:solidFill>
                <a:srgbClr val="3F3F3F"/>
              </a:solidFill>
            </a:endParaRPr>
          </a:p>
          <a:p>
            <a:pPr marL="685800" lvl="1" indent="-228600" algn="l" rtl="0">
              <a:lnSpc>
                <a:spcPct val="150000"/>
              </a:lnSpc>
              <a:spcBef>
                <a:spcPts val="500"/>
              </a:spcBef>
              <a:spcAft>
                <a:spcPts val="0"/>
              </a:spcAft>
              <a:buClr>
                <a:srgbClr val="000000"/>
              </a:buClr>
              <a:buSzPts val="2000"/>
              <a:buFont typeface="Arial"/>
              <a:buChar char="•"/>
            </a:pPr>
            <a:r>
              <a:rPr lang="en-US">
                <a:solidFill>
                  <a:srgbClr val="3F3F3F"/>
                </a:solidFill>
                <a:latin typeface="Open Sans"/>
                <a:ea typeface="Open Sans"/>
                <a:cs typeface="Open Sans"/>
                <a:sym typeface="Open Sans"/>
              </a:rPr>
              <a:t>Cobertura de contenido</a:t>
            </a:r>
            <a:endParaRPr>
              <a:solidFill>
                <a:srgbClr val="3F3F3F"/>
              </a:solidFill>
            </a:endParaRPr>
          </a:p>
          <a:p>
            <a:pPr marL="685800" lvl="1" indent="-228600" algn="l" rtl="0">
              <a:lnSpc>
                <a:spcPct val="150000"/>
              </a:lnSpc>
              <a:spcBef>
                <a:spcPts val="500"/>
              </a:spcBef>
              <a:spcAft>
                <a:spcPts val="0"/>
              </a:spcAft>
              <a:buClr>
                <a:srgbClr val="000000"/>
              </a:buClr>
              <a:buSzPts val="2000"/>
              <a:buFont typeface="Arial"/>
              <a:buChar char="•"/>
            </a:pPr>
            <a:r>
              <a:rPr lang="en-US">
                <a:solidFill>
                  <a:srgbClr val="3F3F3F"/>
                </a:solidFill>
                <a:latin typeface="Open Sans"/>
                <a:ea typeface="Open Sans"/>
                <a:cs typeface="Open Sans"/>
                <a:sym typeface="Open Sans"/>
              </a:rPr>
              <a:t>¿Cómo buscar en la base de datos AGRIS?	</a:t>
            </a:r>
            <a:endParaRPr>
              <a:solidFill>
                <a:srgbClr val="3F3F3F"/>
              </a:solidFill>
            </a:endParaRPr>
          </a:p>
          <a:p>
            <a:pPr marL="685800" lvl="1" indent="-228600" algn="l" rtl="0">
              <a:lnSpc>
                <a:spcPct val="150000"/>
              </a:lnSpc>
              <a:spcBef>
                <a:spcPts val="500"/>
              </a:spcBef>
              <a:spcAft>
                <a:spcPts val="0"/>
              </a:spcAft>
              <a:buClr>
                <a:srgbClr val="000000"/>
              </a:buClr>
              <a:buSzPts val="2000"/>
              <a:buFont typeface="Arial"/>
              <a:buChar char="•"/>
            </a:pPr>
            <a:r>
              <a:rPr lang="en-US">
                <a:solidFill>
                  <a:srgbClr val="3F3F3F"/>
                </a:solidFill>
                <a:latin typeface="Open Sans"/>
                <a:ea typeface="Open Sans"/>
                <a:cs typeface="Open Sans"/>
                <a:sym typeface="Open Sans"/>
              </a:rPr>
              <a:t>¿Cómo convertirse en un proveedor de datos?	</a:t>
            </a:r>
            <a:endParaRPr>
              <a:solidFill>
                <a:srgbClr val="3F3F3F"/>
              </a:solidFill>
            </a:endParaRPr>
          </a:p>
          <a:p>
            <a:pPr marL="228600" lvl="0" indent="-228600" algn="l" rtl="0">
              <a:lnSpc>
                <a:spcPct val="150000"/>
              </a:lnSpc>
              <a:spcBef>
                <a:spcPts val="1000"/>
              </a:spcBef>
              <a:spcAft>
                <a:spcPts val="0"/>
              </a:spcAft>
              <a:buClr>
                <a:srgbClr val="000000"/>
              </a:buClr>
              <a:buSzPts val="2000"/>
              <a:buFont typeface="Arial"/>
              <a:buChar char="•"/>
            </a:pPr>
            <a:r>
              <a:rPr lang="en-US" sz="2000">
                <a:solidFill>
                  <a:srgbClr val="3F3F3F"/>
                </a:solidFill>
                <a:latin typeface="Open Sans"/>
                <a:ea typeface="Open Sans"/>
                <a:cs typeface="Open Sans"/>
                <a:sym typeface="Open Sans"/>
              </a:rPr>
              <a:t>Base de datos en agricultura	</a:t>
            </a:r>
            <a:endParaRPr>
              <a:solidFill>
                <a:srgbClr val="3F3F3F"/>
              </a:solidFill>
            </a:endParaRPr>
          </a:p>
          <a:p>
            <a:pPr marL="685800" lvl="1" indent="-228600" algn="l" rtl="0">
              <a:lnSpc>
                <a:spcPct val="150000"/>
              </a:lnSpc>
              <a:spcBef>
                <a:spcPts val="500"/>
              </a:spcBef>
              <a:spcAft>
                <a:spcPts val="0"/>
              </a:spcAft>
              <a:buClr>
                <a:srgbClr val="000000"/>
              </a:buClr>
              <a:buSzPts val="2000"/>
              <a:buFont typeface="Arial"/>
              <a:buChar char="•"/>
            </a:pPr>
            <a:r>
              <a:rPr lang="en-US">
                <a:solidFill>
                  <a:srgbClr val="3F3F3F"/>
                </a:solidFill>
                <a:latin typeface="Open Sans"/>
                <a:ea typeface="Open Sans"/>
                <a:cs typeface="Open Sans"/>
                <a:sym typeface="Open Sans"/>
              </a:rPr>
              <a:t>CAB Abstract</a:t>
            </a:r>
            <a:endParaRPr>
              <a:solidFill>
                <a:srgbClr val="3F3F3F"/>
              </a:solidFill>
            </a:endParaRPr>
          </a:p>
          <a:p>
            <a:pPr marL="685800" lvl="1" indent="-228600" algn="l" rtl="0">
              <a:lnSpc>
                <a:spcPct val="150000"/>
              </a:lnSpc>
              <a:spcBef>
                <a:spcPts val="500"/>
              </a:spcBef>
              <a:spcAft>
                <a:spcPts val="0"/>
              </a:spcAft>
              <a:buClr>
                <a:srgbClr val="000000"/>
              </a:buClr>
              <a:buSzPts val="2000"/>
              <a:buFont typeface="Arial"/>
              <a:buChar char="•"/>
            </a:pPr>
            <a:r>
              <a:rPr lang="en-US">
                <a:solidFill>
                  <a:srgbClr val="3F3F3F"/>
                </a:solidFill>
                <a:latin typeface="Open Sans"/>
                <a:ea typeface="Open Sans"/>
                <a:cs typeface="Open Sans"/>
                <a:sym typeface="Open Sans"/>
              </a:rPr>
              <a:t>Biblioteca Nacional Agrícola de USDA: PubAg</a:t>
            </a:r>
            <a:endParaRPr>
              <a:solidFill>
                <a:srgbClr val="3F3F3F"/>
              </a:solidFill>
              <a:latin typeface="Open Sans"/>
              <a:ea typeface="Open Sans"/>
              <a:cs typeface="Open Sans"/>
              <a:sym typeface="Open Sans"/>
            </a:endParaRPr>
          </a:p>
        </p:txBody>
      </p:sp>
      <p:pic>
        <p:nvPicPr>
          <p:cNvPr id="82" name="Google Shape;82;p39"/>
          <p:cNvPicPr preferRelativeResize="0"/>
          <p:nvPr/>
        </p:nvPicPr>
        <p:blipFill rotWithShape="1">
          <a:blip r:embed="rId3">
            <a:alphaModFix/>
          </a:blip>
          <a:srcRect/>
          <a:stretch/>
        </p:blipFill>
        <p:spPr>
          <a:xfrm>
            <a:off x="81466" y="6515076"/>
            <a:ext cx="699175" cy="233648"/>
          </a:xfrm>
          <a:prstGeom prst="rect">
            <a:avLst/>
          </a:prstGeom>
          <a:noFill/>
          <a:ln>
            <a:noFill/>
          </a:ln>
        </p:spPr>
      </p:pic>
      <p:sp>
        <p:nvSpPr>
          <p:cNvPr id="83" name="Google Shape;83;p39"/>
          <p:cNvSpPr txBox="1"/>
          <p:nvPr/>
        </p:nvSpPr>
        <p:spPr>
          <a:xfrm>
            <a:off x="770025" y="6455513"/>
            <a:ext cx="9783900" cy="287400"/>
          </a:xfrm>
          <a:prstGeom prst="rect">
            <a:avLst/>
          </a:prstGeom>
          <a:noFill/>
          <a:ln>
            <a:noFill/>
          </a:ln>
        </p:spPr>
        <p:txBody>
          <a:bodyPr spcFirstLastPara="1" wrap="square" lIns="91425" tIns="91425" rIns="91425" bIns="91425" anchor="t" anchorCtr="0">
            <a:noAutofit/>
          </a:bodyPr>
          <a:lstStyle/>
          <a:p>
            <a:pPr lvl="0">
              <a:buSzPts val="1200"/>
            </a:pPr>
            <a:r>
              <a:rPr lang="es-ES" sz="1000" b="0" i="0" u="none"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rPr>
              <a:t>Esta presentación tiene licencia de Creative Commons </a:t>
            </a:r>
            <a:r>
              <a:rPr lang="es-ES" sz="1000" b="0" i="0" u="sng" strike="noStrike" cap="none" dirty="0">
                <a:solidFill>
                  <a:schemeClr val="hlink"/>
                </a:solidFill>
                <a:latin typeface="Open Sans" panose="020B0606030504020204" pitchFamily="34" charset="0"/>
                <a:ea typeface="Open Sans" panose="020B0606030504020204" pitchFamily="34" charset="0"/>
                <a:cs typeface="Open Sans" panose="020B0606030504020204" pitchFamily="34" charset="0"/>
                <a:sym typeface="Arial"/>
                <a:hlinkClick r:id="rId4"/>
              </a:rPr>
              <a:t>Atribución 4.0 Internacional</a:t>
            </a:r>
            <a:r>
              <a:rPr lang="es-ES" sz="1000" b="0" i="0" u="sng"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hlinkClick r:id="rId4">
                  <a:extLst>
                    <a:ext uri="{A12FA001-AC4F-418D-AE19-62706E023703}">
                      <ahyp:hlinkClr xmlns:ahyp="http://schemas.microsoft.com/office/drawing/2018/hyperlinkcolor" val="tx"/>
                    </a:ext>
                  </a:extLst>
                </a:hlinkClick>
              </a:rPr>
              <a:t> </a:t>
            </a:r>
            <a:r>
              <a:rPr lang="es-ES" sz="1000" b="0" i="0" u="none"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rPr>
              <a:t>(</a:t>
            </a:r>
            <a:r>
              <a:rPr lang="es-ES" sz="1000" dirty="0">
                <a:solidFill>
                  <a:schemeClr val="dk1"/>
                </a:solidFill>
                <a:latin typeface="Open Sans" panose="020B0606030504020204" pitchFamily="34" charset="0"/>
                <a:ea typeface="Open Sans" panose="020B0606030504020204" pitchFamily="34" charset="0"/>
                <a:cs typeface="Open Sans" panose="020B0606030504020204" pitchFamily="34" charset="0"/>
              </a:rPr>
              <a:t>CC BY-SA 4.0</a:t>
            </a:r>
            <a:r>
              <a:rPr lang="es-ES" sz="1000" b="0" i="0" u="none"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rPr>
              <a:t>)</a:t>
            </a:r>
          </a:p>
        </p:txBody>
      </p:sp>
      <p:sp>
        <p:nvSpPr>
          <p:cNvPr id="7" name="Google Shape;83;p39"/>
          <p:cNvSpPr txBox="1">
            <a:spLocks noGrp="1"/>
          </p:cNvSpPr>
          <p:nvPr/>
        </p:nvSpPr>
        <p:spPr>
          <a:xfrm>
            <a:off x="9323294" y="6468850"/>
            <a:ext cx="2743200" cy="3261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lnSpc>
                <a:spcPct val="100000"/>
              </a:lnSpc>
              <a:spcBef>
                <a:spcPts val="0"/>
              </a:spcBef>
              <a:spcAft>
                <a:spcPts val="0"/>
              </a:spcAft>
              <a:buClr>
                <a:schemeClr val="dk1"/>
              </a:buClr>
              <a:buSzPts val="1400"/>
              <a:buFont typeface="Arial"/>
              <a:buNone/>
            </a:pPr>
            <a:r>
              <a:rPr lang="es-ES" sz="1000" dirty="0">
                <a:solidFill>
                  <a:schemeClr val="dk1"/>
                </a:solidFill>
                <a:latin typeface="Open Sans" panose="020B0606030504020204" pitchFamily="34" charset="0"/>
                <a:ea typeface="Open Sans" panose="020B0606030504020204" pitchFamily="34" charset="0"/>
                <a:cs typeface="Open Sans" panose="020B0606030504020204" pitchFamily="34" charset="0"/>
              </a:rPr>
              <a:t>v1.3 febrero de 2023</a:t>
            </a:r>
            <a:endParaRPr lang="es-ES" sz="1000" dirty="0">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13"/>
          <p:cNvSpPr txBox="1">
            <a:spLocks noGrp="1"/>
          </p:cNvSpPr>
          <p:nvPr>
            <p:ph type="title"/>
          </p:nvPr>
        </p:nvSpPr>
        <p:spPr>
          <a:xfrm>
            <a:off x="0" y="546652"/>
            <a:ext cx="7315200" cy="97147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600">
                <a:solidFill>
                  <a:srgbClr val="586F7C"/>
                </a:solidFill>
                <a:latin typeface="Open Sans"/>
                <a:ea typeface="Open Sans"/>
                <a:cs typeface="Open Sans"/>
                <a:sym typeface="Open Sans"/>
              </a:rPr>
              <a:t>CAB Abstracts</a:t>
            </a:r>
            <a:endParaRPr sz="3600">
              <a:solidFill>
                <a:srgbClr val="586F7C"/>
              </a:solidFill>
              <a:latin typeface="Open Sans"/>
              <a:ea typeface="Open Sans"/>
              <a:cs typeface="Open Sans"/>
              <a:sym typeface="Open Sans"/>
            </a:endParaRPr>
          </a:p>
        </p:txBody>
      </p:sp>
      <p:sp>
        <p:nvSpPr>
          <p:cNvPr id="243" name="Google Shape;243;p13"/>
          <p:cNvSpPr txBox="1">
            <a:spLocks noGrp="1"/>
          </p:cNvSpPr>
          <p:nvPr>
            <p:ph type="body" idx="1"/>
          </p:nvPr>
        </p:nvSpPr>
        <p:spPr>
          <a:xfrm>
            <a:off x="1" y="1530246"/>
            <a:ext cx="12034156" cy="3444894"/>
          </a:xfrm>
          <a:prstGeom prst="rect">
            <a:avLst/>
          </a:prstGeom>
          <a:noFill/>
          <a:ln>
            <a:noFill/>
          </a:ln>
        </p:spPr>
        <p:txBody>
          <a:bodyPr spcFirstLastPara="1" wrap="square" lIns="91425" tIns="45700" rIns="91425" bIns="45700" anchor="t" anchorCtr="0">
            <a:noAutofit/>
          </a:bodyPr>
          <a:lstStyle/>
          <a:p>
            <a:pPr marL="412750" lvl="0" indent="-285750" algn="just" rtl="0">
              <a:lnSpc>
                <a:spcPct val="100000"/>
              </a:lnSpc>
              <a:spcBef>
                <a:spcPts val="1000"/>
              </a:spcBef>
              <a:spcAft>
                <a:spcPts val="0"/>
              </a:spcAft>
              <a:buClr>
                <a:schemeClr val="dk1"/>
              </a:buClr>
              <a:buSzPts val="2400"/>
              <a:buChar char="●"/>
            </a:pPr>
            <a:r>
              <a:rPr lang="en-US">
                <a:solidFill>
                  <a:schemeClr val="dk1"/>
                </a:solidFill>
                <a:latin typeface="Open Sans"/>
                <a:ea typeface="Open Sans"/>
                <a:cs typeface="Open Sans"/>
                <a:sym typeface="Open Sans"/>
              </a:rPr>
              <a:t>CAB Abstracts es una base de datos integral para las ciencias biológicas aplicadas. </a:t>
            </a:r>
            <a:endParaRPr>
              <a:solidFill>
                <a:schemeClr val="dk1"/>
              </a:solidFill>
              <a:latin typeface="Open Sans"/>
              <a:ea typeface="Open Sans"/>
              <a:cs typeface="Open Sans"/>
              <a:sym typeface="Open Sans"/>
            </a:endParaRPr>
          </a:p>
          <a:p>
            <a:pPr marL="412750" lvl="0" indent="-285750" algn="just" rtl="0">
              <a:lnSpc>
                <a:spcPct val="100000"/>
              </a:lnSpc>
              <a:spcBef>
                <a:spcPts val="1000"/>
              </a:spcBef>
              <a:spcAft>
                <a:spcPts val="0"/>
              </a:spcAft>
              <a:buClr>
                <a:schemeClr val="dk1"/>
              </a:buClr>
              <a:buSzPts val="2400"/>
              <a:buChar char="●"/>
            </a:pPr>
            <a:r>
              <a:rPr lang="en-US">
                <a:solidFill>
                  <a:schemeClr val="dk1"/>
                </a:solidFill>
                <a:latin typeface="Open Sans"/>
                <a:ea typeface="Open Sans"/>
                <a:cs typeface="Open Sans"/>
                <a:sym typeface="Open Sans"/>
              </a:rPr>
              <a:t>Es publicado por CABI (anteriormente Centre for Agriculture and Biosciences International). </a:t>
            </a:r>
            <a:endParaRPr>
              <a:solidFill>
                <a:schemeClr val="dk1"/>
              </a:solidFill>
              <a:latin typeface="Open Sans"/>
              <a:ea typeface="Open Sans"/>
              <a:cs typeface="Open Sans"/>
              <a:sym typeface="Open Sans"/>
            </a:endParaRPr>
          </a:p>
          <a:p>
            <a:pPr marL="412750" lvl="0" indent="-285750" algn="just" rtl="0">
              <a:lnSpc>
                <a:spcPct val="100000"/>
              </a:lnSpc>
              <a:spcBef>
                <a:spcPts val="1000"/>
              </a:spcBef>
              <a:spcAft>
                <a:spcPts val="0"/>
              </a:spcAft>
              <a:buClr>
                <a:schemeClr val="dk1"/>
              </a:buClr>
              <a:buSzPts val="2400"/>
              <a:buChar char="●"/>
            </a:pPr>
            <a:r>
              <a:rPr lang="en-US">
                <a:solidFill>
                  <a:schemeClr val="dk1"/>
                </a:solidFill>
                <a:latin typeface="Open Sans"/>
                <a:ea typeface="Open Sans"/>
                <a:cs typeface="Open Sans"/>
                <a:sym typeface="Open Sans"/>
              </a:rPr>
              <a:t>CAB Abstracts brinda a los usuarios acceso a más de </a:t>
            </a:r>
            <a:r>
              <a:rPr lang="en-US" b="1">
                <a:solidFill>
                  <a:schemeClr val="dk1"/>
                </a:solidFill>
                <a:latin typeface="Open Sans"/>
                <a:ea typeface="Open Sans"/>
                <a:cs typeface="Open Sans"/>
                <a:sym typeface="Open Sans"/>
              </a:rPr>
              <a:t>13 millones </a:t>
            </a:r>
            <a:r>
              <a:rPr lang="en-US">
                <a:solidFill>
                  <a:schemeClr val="dk1"/>
                </a:solidFill>
                <a:latin typeface="Open Sans"/>
                <a:ea typeface="Open Sans"/>
                <a:cs typeface="Open Sans"/>
                <a:sym typeface="Open Sans"/>
              </a:rPr>
              <a:t>de registros  desde 1973 en adelante.</a:t>
            </a:r>
            <a:endParaRPr/>
          </a:p>
          <a:p>
            <a:pPr marL="412750" lvl="0" indent="-285750" algn="just" rtl="0">
              <a:lnSpc>
                <a:spcPct val="100000"/>
              </a:lnSpc>
              <a:spcBef>
                <a:spcPts val="1000"/>
              </a:spcBef>
              <a:spcAft>
                <a:spcPts val="0"/>
              </a:spcAft>
              <a:buClr>
                <a:schemeClr val="dk1"/>
              </a:buClr>
              <a:buSzPts val="2400"/>
              <a:buChar char="●"/>
            </a:pPr>
            <a:r>
              <a:rPr lang="en-US">
                <a:solidFill>
                  <a:schemeClr val="dk1"/>
                </a:solidFill>
                <a:latin typeface="Open Sans"/>
                <a:ea typeface="Open Sans"/>
                <a:cs typeface="Open Sans"/>
                <a:sym typeface="Open Sans"/>
              </a:rPr>
              <a:t>La cobertura de temas incluye agricultura, medio ambiente, ciencias veterinarias, economía aplicada, ciencias de los alimentos y nutrición. </a:t>
            </a:r>
            <a:endParaRPr>
              <a:solidFill>
                <a:schemeClr val="dk1"/>
              </a:solidFill>
              <a:latin typeface="Open Sans"/>
              <a:ea typeface="Open Sans"/>
              <a:cs typeface="Open Sans"/>
              <a:sym typeface="Open Sans"/>
            </a:endParaRPr>
          </a:p>
          <a:p>
            <a:pPr marL="469900" lvl="0" indent="-342900" algn="just" rtl="0">
              <a:lnSpc>
                <a:spcPct val="100000"/>
              </a:lnSpc>
              <a:spcBef>
                <a:spcPts val="1000"/>
              </a:spcBef>
              <a:spcAft>
                <a:spcPts val="0"/>
              </a:spcAft>
              <a:buClr>
                <a:schemeClr val="dk1"/>
              </a:buClr>
              <a:buSzPts val="2400"/>
              <a:buChar char="●"/>
            </a:pPr>
            <a:r>
              <a:rPr lang="en-US">
                <a:solidFill>
                  <a:schemeClr val="dk1"/>
                </a:solidFill>
                <a:latin typeface="Open Sans"/>
                <a:ea typeface="Open Sans"/>
                <a:cs typeface="Open Sans"/>
                <a:sym typeface="Open Sans"/>
              </a:rPr>
              <a:t>CAB Abstracts está indexada en CAB Thesaurus, lo que facilita la búsqueda y brinda acceso más preciso a las investigaciones relevantes. </a:t>
            </a:r>
            <a:endParaRPr>
              <a:solidFill>
                <a:schemeClr val="dk1"/>
              </a:solidFill>
              <a:latin typeface="Open Sans"/>
              <a:ea typeface="Open Sans"/>
              <a:cs typeface="Open Sans"/>
              <a:sym typeface="Open Sans"/>
            </a:endParaRPr>
          </a:p>
          <a:p>
            <a:pPr marL="469900" lvl="0" indent="-342900" algn="just" rtl="0">
              <a:lnSpc>
                <a:spcPct val="100000"/>
              </a:lnSpc>
              <a:spcBef>
                <a:spcPts val="1000"/>
              </a:spcBef>
              <a:spcAft>
                <a:spcPts val="0"/>
              </a:spcAft>
              <a:buClr>
                <a:schemeClr val="dk1"/>
              </a:buClr>
              <a:buSzPts val="2400"/>
              <a:buChar char="●"/>
            </a:pPr>
            <a:r>
              <a:rPr lang="en-US">
                <a:solidFill>
                  <a:schemeClr val="dk1"/>
                </a:solidFill>
                <a:latin typeface="Open Sans"/>
                <a:ea typeface="Open Sans"/>
                <a:cs typeface="Open Sans"/>
                <a:sym typeface="Open Sans"/>
              </a:rPr>
              <a:t>CAB Abstracts tiene enfoque internacional con fuerte representación en los países en desarrollo.</a:t>
            </a:r>
            <a:endParaRPr>
              <a:solidFill>
                <a:schemeClr val="dk1"/>
              </a:solidFill>
              <a:latin typeface="Open Sans"/>
              <a:ea typeface="Open Sans"/>
              <a:cs typeface="Open Sans"/>
              <a:sym typeface="Open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pic>
        <p:nvPicPr>
          <p:cNvPr id="248" name="Google Shape;248;p9"/>
          <p:cNvPicPr preferRelativeResize="0"/>
          <p:nvPr/>
        </p:nvPicPr>
        <p:blipFill rotWithShape="1">
          <a:blip r:embed="rId3">
            <a:alphaModFix/>
          </a:blip>
          <a:srcRect/>
          <a:stretch/>
        </p:blipFill>
        <p:spPr>
          <a:xfrm>
            <a:off x="2982892" y="2793234"/>
            <a:ext cx="2997200" cy="1409700"/>
          </a:xfrm>
          <a:prstGeom prst="rect">
            <a:avLst/>
          </a:prstGeom>
          <a:noFill/>
          <a:ln>
            <a:noFill/>
          </a:ln>
        </p:spPr>
      </p:pic>
      <p:pic>
        <p:nvPicPr>
          <p:cNvPr id="249" name="Google Shape;249;p9"/>
          <p:cNvPicPr preferRelativeResize="0"/>
          <p:nvPr/>
        </p:nvPicPr>
        <p:blipFill rotWithShape="1">
          <a:blip r:embed="rId4">
            <a:alphaModFix/>
          </a:blip>
          <a:srcRect/>
          <a:stretch/>
        </p:blipFill>
        <p:spPr>
          <a:xfrm>
            <a:off x="104750" y="2705985"/>
            <a:ext cx="2205808" cy="3162300"/>
          </a:xfrm>
          <a:prstGeom prst="rect">
            <a:avLst/>
          </a:prstGeom>
          <a:noFill/>
          <a:ln>
            <a:noFill/>
          </a:ln>
        </p:spPr>
      </p:pic>
      <p:sp>
        <p:nvSpPr>
          <p:cNvPr id="250" name="Google Shape;250;p9"/>
          <p:cNvSpPr txBox="1">
            <a:spLocks noGrp="1"/>
          </p:cNvSpPr>
          <p:nvPr>
            <p:ph type="title"/>
          </p:nvPr>
        </p:nvSpPr>
        <p:spPr>
          <a:xfrm>
            <a:off x="0" y="317839"/>
            <a:ext cx="8216400" cy="1080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600"/>
              <a:buNone/>
            </a:pPr>
            <a:r>
              <a:rPr lang="en-US">
                <a:solidFill>
                  <a:srgbClr val="586F7C"/>
                </a:solidFill>
                <a:latin typeface="Open Sans"/>
                <a:ea typeface="Open Sans"/>
                <a:cs typeface="Open Sans"/>
                <a:sym typeface="Open Sans"/>
              </a:rPr>
              <a:t>CAB Abstracts </a:t>
            </a:r>
            <a:endParaRPr>
              <a:solidFill>
                <a:srgbClr val="586F7C"/>
              </a:solidFill>
              <a:latin typeface="Open Sans"/>
              <a:ea typeface="Open Sans"/>
              <a:cs typeface="Open Sans"/>
              <a:sym typeface="Open Sans"/>
            </a:endParaRPr>
          </a:p>
        </p:txBody>
      </p:sp>
      <p:sp>
        <p:nvSpPr>
          <p:cNvPr id="251" name="Google Shape;251;p9"/>
          <p:cNvSpPr txBox="1">
            <a:spLocks noGrp="1"/>
          </p:cNvSpPr>
          <p:nvPr>
            <p:ph type="body" idx="1"/>
          </p:nvPr>
        </p:nvSpPr>
        <p:spPr>
          <a:xfrm>
            <a:off x="103350" y="1715911"/>
            <a:ext cx="11985300" cy="4684789"/>
          </a:xfrm>
          <a:prstGeom prst="rect">
            <a:avLst/>
          </a:prstGeom>
          <a:noFill/>
          <a:ln>
            <a:noFill/>
          </a:ln>
        </p:spPr>
        <p:txBody>
          <a:bodyPr spcFirstLastPara="1" wrap="square" lIns="91425" tIns="45700" rIns="91425" bIns="45700" anchor="t" anchorCtr="0">
            <a:noAutofit/>
          </a:bodyPr>
          <a:lstStyle/>
          <a:p>
            <a:pPr marL="12700" lvl="0" indent="0" algn="l" rtl="0">
              <a:lnSpc>
                <a:spcPct val="100000"/>
              </a:lnSpc>
              <a:spcBef>
                <a:spcPts val="0"/>
              </a:spcBef>
              <a:spcAft>
                <a:spcPts val="0"/>
              </a:spcAft>
              <a:buClr>
                <a:schemeClr val="dk1"/>
              </a:buClr>
              <a:buSzPts val="2200"/>
              <a:buNone/>
            </a:pPr>
            <a:r>
              <a:rPr lang="en-US" sz="2200">
                <a:solidFill>
                  <a:srgbClr val="3F3F3F"/>
                </a:solidFill>
                <a:latin typeface="Open Sans"/>
                <a:ea typeface="Open Sans"/>
                <a:cs typeface="Open Sans"/>
                <a:sym typeface="Open Sans"/>
              </a:rPr>
              <a:t>Luego de conectarse en </a:t>
            </a:r>
            <a:r>
              <a:rPr lang="en-US" sz="2200" b="1">
                <a:solidFill>
                  <a:srgbClr val="3F3F3F"/>
                </a:solidFill>
                <a:latin typeface="Open Sans"/>
                <a:ea typeface="Open Sans"/>
                <a:cs typeface="Open Sans"/>
                <a:sym typeface="Open Sans"/>
              </a:rPr>
              <a:t>AGORA </a:t>
            </a:r>
            <a:r>
              <a:rPr lang="en-US" sz="2200">
                <a:solidFill>
                  <a:srgbClr val="3F3F3F"/>
                </a:solidFill>
                <a:latin typeface="Open Sans"/>
                <a:ea typeface="Open Sans"/>
                <a:cs typeface="Open Sans"/>
                <a:sym typeface="Open Sans"/>
              </a:rPr>
              <a:t>o</a:t>
            </a:r>
            <a:r>
              <a:rPr lang="en-US" sz="2200" b="1">
                <a:solidFill>
                  <a:srgbClr val="3F3F3F"/>
                </a:solidFill>
                <a:latin typeface="Open Sans"/>
                <a:ea typeface="Open Sans"/>
                <a:cs typeface="Open Sans"/>
                <a:sym typeface="Open Sans"/>
              </a:rPr>
              <a:t> Portal Unificado de Contenidos</a:t>
            </a:r>
            <a:r>
              <a:rPr lang="en-US" sz="2200">
                <a:solidFill>
                  <a:srgbClr val="3F3F3F"/>
                </a:solidFill>
                <a:latin typeface="Open Sans"/>
                <a:ea typeface="Open Sans"/>
                <a:cs typeface="Open Sans"/>
                <a:sym typeface="Open Sans"/>
              </a:rPr>
              <a:t>, abrir la lista de </a:t>
            </a:r>
            <a:r>
              <a:rPr lang="en-US" sz="2200" b="1">
                <a:solidFill>
                  <a:srgbClr val="3F3F3F"/>
                </a:solidFill>
                <a:latin typeface="Open Sans"/>
                <a:ea typeface="Open Sans"/>
                <a:cs typeface="Open Sans"/>
                <a:sym typeface="Open Sans"/>
              </a:rPr>
              <a:t>Contenidos</a:t>
            </a:r>
            <a:r>
              <a:rPr lang="en-US" sz="2200">
                <a:solidFill>
                  <a:srgbClr val="3F3F3F"/>
                </a:solidFill>
                <a:latin typeface="Open Sans"/>
                <a:ea typeface="Open Sans"/>
                <a:cs typeface="Open Sans"/>
                <a:sym typeface="Open Sans"/>
              </a:rPr>
              <a:t>, desplazarse hasta </a:t>
            </a:r>
            <a:r>
              <a:rPr lang="en-US" sz="2200" b="1">
                <a:solidFill>
                  <a:srgbClr val="3F3F3F"/>
                </a:solidFill>
                <a:latin typeface="Open Sans"/>
                <a:ea typeface="Open Sans"/>
                <a:cs typeface="Open Sans"/>
                <a:sym typeface="Open Sans"/>
              </a:rPr>
              <a:t>Bases de datos, </a:t>
            </a:r>
            <a:r>
              <a:rPr lang="en-US" sz="2200">
                <a:solidFill>
                  <a:srgbClr val="262626"/>
                </a:solidFill>
                <a:latin typeface="Open Sans"/>
                <a:ea typeface="Open Sans"/>
                <a:cs typeface="Open Sans"/>
                <a:sym typeface="Open Sans"/>
              </a:rPr>
              <a:t>y seleccionar C para abrir </a:t>
            </a:r>
            <a:r>
              <a:rPr lang="en-US" sz="2200" b="1">
                <a:solidFill>
                  <a:srgbClr val="262626"/>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3"/>
                  </a:ext>
                </a:extLst>
              </a:rPr>
              <a:t>CAB Abstracts.</a:t>
            </a:r>
            <a:endParaRPr sz="2200">
              <a:solidFill>
                <a:srgbClr val="262626"/>
              </a:solidFill>
              <a:latin typeface="Open Sans"/>
              <a:ea typeface="Open Sans"/>
              <a:cs typeface="Open Sans"/>
              <a:sym typeface="Open Sans"/>
            </a:endParaRPr>
          </a:p>
          <a:p>
            <a:pPr marL="355600" lvl="0" indent="-203200" algn="l" rtl="0">
              <a:lnSpc>
                <a:spcPct val="100000"/>
              </a:lnSpc>
              <a:spcBef>
                <a:spcPts val="0"/>
              </a:spcBef>
              <a:spcAft>
                <a:spcPts val="0"/>
              </a:spcAft>
              <a:buClr>
                <a:schemeClr val="dk2"/>
              </a:buClr>
              <a:buSzPts val="2200"/>
              <a:buNone/>
            </a:pPr>
            <a:endParaRPr sz="2200">
              <a:solidFill>
                <a:srgbClr val="3F3F3F"/>
              </a:solidFill>
              <a:latin typeface="Open Sans"/>
              <a:ea typeface="Open Sans"/>
              <a:cs typeface="Open Sans"/>
              <a:sym typeface="Open Sans"/>
            </a:endParaRPr>
          </a:p>
        </p:txBody>
      </p:sp>
      <p:pic>
        <p:nvPicPr>
          <p:cNvPr id="252" name="Google Shape;252;p9"/>
          <p:cNvPicPr preferRelativeResize="0"/>
          <p:nvPr/>
        </p:nvPicPr>
        <p:blipFill rotWithShape="1">
          <a:blip r:embed="rId5">
            <a:alphaModFix/>
          </a:blip>
          <a:srcRect l="12190" t="13653" r="5484" b="9423"/>
          <a:stretch/>
        </p:blipFill>
        <p:spPr>
          <a:xfrm>
            <a:off x="6850006" y="2915753"/>
            <a:ext cx="5077993" cy="3305824"/>
          </a:xfrm>
          <a:prstGeom prst="rect">
            <a:avLst/>
          </a:prstGeom>
          <a:noFill/>
          <a:ln>
            <a:noFill/>
          </a:ln>
        </p:spPr>
      </p:pic>
      <p:cxnSp>
        <p:nvCxnSpPr>
          <p:cNvPr id="253" name="Google Shape;253;p9"/>
          <p:cNvCxnSpPr/>
          <p:nvPr/>
        </p:nvCxnSpPr>
        <p:spPr>
          <a:xfrm rot="10800000" flipH="1">
            <a:off x="1491954" y="3183467"/>
            <a:ext cx="1490938" cy="1064585"/>
          </a:xfrm>
          <a:prstGeom prst="straightConnector1">
            <a:avLst/>
          </a:prstGeom>
          <a:noFill/>
          <a:ln w="19050" cap="flat" cmpd="sng">
            <a:solidFill>
              <a:srgbClr val="00B050"/>
            </a:solidFill>
            <a:prstDash val="solid"/>
            <a:round/>
            <a:headEnd type="none" w="sm" len="sm"/>
            <a:tailEnd type="triangle" w="med" len="med"/>
          </a:ln>
        </p:spPr>
      </p:cxnSp>
      <p:cxnSp>
        <p:nvCxnSpPr>
          <p:cNvPr id="254" name="Google Shape;254;p9"/>
          <p:cNvCxnSpPr/>
          <p:nvPr/>
        </p:nvCxnSpPr>
        <p:spPr>
          <a:xfrm rot="10800000" flipH="1">
            <a:off x="4921956" y="3307969"/>
            <a:ext cx="1957567" cy="190115"/>
          </a:xfrm>
          <a:prstGeom prst="straightConnector1">
            <a:avLst/>
          </a:prstGeom>
          <a:noFill/>
          <a:ln w="19050" cap="flat" cmpd="sng">
            <a:solidFill>
              <a:srgbClr val="00B050"/>
            </a:solidFill>
            <a:prstDash val="solid"/>
            <a:round/>
            <a:headEnd type="none" w="sm" len="sm"/>
            <a:tailEnd type="triangle" w="med" len="med"/>
          </a:ln>
        </p:spPr>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25"/>
          <p:cNvSpPr txBox="1">
            <a:spLocks noGrp="1"/>
          </p:cNvSpPr>
          <p:nvPr>
            <p:ph type="title"/>
          </p:nvPr>
        </p:nvSpPr>
        <p:spPr>
          <a:xfrm>
            <a:off x="0" y="437222"/>
            <a:ext cx="73152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CAB Abstracts </a:t>
            </a:r>
            <a:r>
              <a:rPr lang="en-US" sz="2400">
                <a:solidFill>
                  <a:srgbClr val="586F7C"/>
                </a:solidFill>
                <a:latin typeface="Open Sans"/>
                <a:ea typeface="Open Sans"/>
                <a:cs typeface="Open Sans"/>
                <a:sym typeface="Open Sans"/>
              </a:rPr>
              <a:t>(continuación)</a:t>
            </a:r>
            <a:endParaRPr sz="3200">
              <a:solidFill>
                <a:srgbClr val="586F7C"/>
              </a:solidFill>
              <a:latin typeface="Open Sans"/>
              <a:ea typeface="Open Sans"/>
              <a:cs typeface="Open Sans"/>
              <a:sym typeface="Open Sans"/>
            </a:endParaRPr>
          </a:p>
        </p:txBody>
      </p:sp>
      <p:pic>
        <p:nvPicPr>
          <p:cNvPr id="261" name="Google Shape;261;p25" descr="https://lh5.googleusercontent.com/vt73Y7231_AmlF6XO6pCr_m4j_yGCQuOpYvH97AYAXar3s5mC88-FJ5xuBVQIjU3EYbHK7sPj-iEj2Fk6piP3W3ymcTM8QJzd92BT8kl85ES2qQ0dKB1mxuy4qbOPl9D8cmkwQI"/>
          <p:cNvPicPr preferRelativeResize="0"/>
          <p:nvPr/>
        </p:nvPicPr>
        <p:blipFill rotWithShape="1">
          <a:blip r:embed="rId3">
            <a:alphaModFix/>
          </a:blip>
          <a:srcRect/>
          <a:stretch/>
        </p:blipFill>
        <p:spPr>
          <a:xfrm>
            <a:off x="11290" y="2681115"/>
            <a:ext cx="5002197" cy="1797504"/>
          </a:xfrm>
          <a:prstGeom prst="rect">
            <a:avLst/>
          </a:prstGeom>
          <a:noFill/>
          <a:ln>
            <a:noFill/>
          </a:ln>
        </p:spPr>
      </p:pic>
      <p:sp>
        <p:nvSpPr>
          <p:cNvPr id="262" name="Google Shape;262;p25"/>
          <p:cNvSpPr txBox="1"/>
          <p:nvPr/>
        </p:nvSpPr>
        <p:spPr>
          <a:xfrm>
            <a:off x="174554" y="1914973"/>
            <a:ext cx="4182957" cy="369291"/>
          </a:xfrm>
          <a:prstGeom prst="rect">
            <a:avLst/>
          </a:prstGeom>
          <a:noFill/>
          <a:ln w="1905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Open Sans"/>
                <a:ea typeface="Open Sans"/>
                <a:cs typeface="Open Sans"/>
                <a:sym typeface="Open Sans"/>
              </a:rPr>
              <a:t>CAB Abstracts página de búsqueda</a:t>
            </a:r>
            <a:endParaRPr sz="1800" b="1" i="0" u="none" strike="noStrike" cap="none">
              <a:solidFill>
                <a:srgbClr val="000000"/>
              </a:solidFill>
              <a:latin typeface="Open Sans"/>
              <a:ea typeface="Open Sans"/>
              <a:cs typeface="Open Sans"/>
              <a:sym typeface="Open Sans"/>
            </a:endParaRPr>
          </a:p>
        </p:txBody>
      </p:sp>
      <p:pic>
        <p:nvPicPr>
          <p:cNvPr id="263" name="Google Shape;263;p25"/>
          <p:cNvPicPr preferRelativeResize="0"/>
          <p:nvPr/>
        </p:nvPicPr>
        <p:blipFill rotWithShape="1">
          <a:blip r:embed="rId4">
            <a:alphaModFix/>
          </a:blip>
          <a:srcRect/>
          <a:stretch/>
        </p:blipFill>
        <p:spPr>
          <a:xfrm>
            <a:off x="4538134" y="1914973"/>
            <a:ext cx="7637786" cy="4572741"/>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26"/>
          <p:cNvSpPr txBox="1">
            <a:spLocks noGrp="1"/>
          </p:cNvSpPr>
          <p:nvPr>
            <p:ph type="title"/>
          </p:nvPr>
        </p:nvSpPr>
        <p:spPr>
          <a:xfrm>
            <a:off x="0" y="437222"/>
            <a:ext cx="73152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Biblioteca Nacional de Agricultura USDA - PubAg</a:t>
            </a:r>
            <a:endParaRPr sz="3200">
              <a:solidFill>
                <a:srgbClr val="586F7C"/>
              </a:solidFill>
              <a:latin typeface="Open Sans"/>
              <a:ea typeface="Open Sans"/>
              <a:cs typeface="Open Sans"/>
              <a:sym typeface="Open Sans"/>
            </a:endParaRPr>
          </a:p>
        </p:txBody>
      </p:sp>
      <p:sp>
        <p:nvSpPr>
          <p:cNvPr id="270" name="Google Shape;270;p26"/>
          <p:cNvSpPr txBox="1">
            <a:spLocks noGrp="1"/>
          </p:cNvSpPr>
          <p:nvPr>
            <p:ph type="body" idx="1"/>
          </p:nvPr>
        </p:nvSpPr>
        <p:spPr>
          <a:xfrm>
            <a:off x="90311" y="1684308"/>
            <a:ext cx="11446329" cy="4736470"/>
          </a:xfrm>
          <a:prstGeom prst="rect">
            <a:avLst/>
          </a:prstGeom>
          <a:noFill/>
          <a:ln>
            <a:noFill/>
          </a:ln>
        </p:spPr>
        <p:txBody>
          <a:bodyPr spcFirstLastPara="1" wrap="square" lIns="91425" tIns="45700" rIns="91425" bIns="45700" anchor="t" anchorCtr="0">
            <a:noAutofit/>
          </a:bodyPr>
          <a:lstStyle/>
          <a:p>
            <a:pPr marL="412750" lvl="0" indent="-285750" algn="just" rtl="0">
              <a:lnSpc>
                <a:spcPct val="100000"/>
              </a:lnSpc>
              <a:spcBef>
                <a:spcPts val="1000"/>
              </a:spcBef>
              <a:spcAft>
                <a:spcPts val="0"/>
              </a:spcAft>
              <a:buClr>
                <a:schemeClr val="dk1"/>
              </a:buClr>
              <a:buSzPts val="2400"/>
              <a:buChar char="●"/>
            </a:pPr>
            <a:r>
              <a:rPr lang="en-US" dirty="0" err="1">
                <a:solidFill>
                  <a:srgbClr val="3F3F3F"/>
                </a:solidFill>
                <a:latin typeface="Open Sans"/>
                <a:ea typeface="Open Sans"/>
                <a:cs typeface="Open Sans"/>
                <a:sym typeface="Open Sans"/>
              </a:rPr>
              <a:t>PubAg</a:t>
            </a:r>
            <a:r>
              <a:rPr lang="en-US" dirty="0">
                <a:solidFill>
                  <a:srgbClr val="3F3F3F"/>
                </a:solidFill>
                <a:latin typeface="Open Sans"/>
                <a:ea typeface="Open Sans"/>
                <a:cs typeface="Open Sans"/>
                <a:sym typeface="Open Sans"/>
              </a:rPr>
              <a:t> es un motor de </a:t>
            </a:r>
            <a:r>
              <a:rPr lang="en-US" dirty="0" err="1">
                <a:solidFill>
                  <a:srgbClr val="3F3F3F"/>
                </a:solidFill>
                <a:latin typeface="Open Sans"/>
                <a:ea typeface="Open Sans"/>
                <a:cs typeface="Open Sans"/>
                <a:sym typeface="Open Sans"/>
              </a:rPr>
              <a:t>búsqueda</a:t>
            </a:r>
            <a:r>
              <a:rPr lang="en-US" dirty="0">
                <a:solidFill>
                  <a:srgbClr val="3F3F3F"/>
                </a:solidFill>
                <a:latin typeface="Open Sans"/>
                <a:ea typeface="Open Sans"/>
                <a:cs typeface="Open Sans"/>
                <a:sym typeface="Open Sans"/>
              </a:rPr>
              <a:t> que </a:t>
            </a:r>
            <a:r>
              <a:rPr lang="en-US" dirty="0" err="1">
                <a:solidFill>
                  <a:srgbClr val="3F3F3F"/>
                </a:solidFill>
                <a:latin typeface="Open Sans"/>
                <a:ea typeface="Open Sans"/>
                <a:cs typeface="Open Sans"/>
                <a:sym typeface="Open Sans"/>
              </a:rPr>
              <a:t>brinda</a:t>
            </a:r>
            <a:r>
              <a:rPr lang="en-US" dirty="0">
                <a:solidFill>
                  <a:srgbClr val="3F3F3F"/>
                </a:solidFill>
                <a:latin typeface="Open Sans"/>
                <a:ea typeface="Open Sans"/>
                <a:cs typeface="Open Sans"/>
                <a:sym typeface="Open Sans"/>
              </a:rPr>
              <a:t> al </a:t>
            </a:r>
            <a:r>
              <a:rPr lang="en-US" dirty="0" err="1">
                <a:solidFill>
                  <a:srgbClr val="3F3F3F"/>
                </a:solidFill>
                <a:latin typeface="Open Sans"/>
                <a:ea typeface="Open Sans"/>
                <a:cs typeface="Open Sans"/>
                <a:sym typeface="Open Sans"/>
              </a:rPr>
              <a:t>público</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acceso</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mejorado</a:t>
            </a:r>
            <a:r>
              <a:rPr lang="en-US" dirty="0">
                <a:solidFill>
                  <a:srgbClr val="3F3F3F"/>
                </a:solidFill>
                <a:latin typeface="Open Sans"/>
                <a:ea typeface="Open Sans"/>
                <a:cs typeface="Open Sans"/>
                <a:sym typeface="Open Sans"/>
              </a:rPr>
              <a:t> a las </a:t>
            </a:r>
            <a:r>
              <a:rPr lang="en-US" dirty="0" err="1">
                <a:solidFill>
                  <a:srgbClr val="3F3F3F"/>
                </a:solidFill>
                <a:latin typeface="Open Sans"/>
                <a:ea typeface="Open Sans"/>
                <a:cs typeface="Open Sans"/>
                <a:sym typeface="Open Sans"/>
              </a:rPr>
              <a:t>investigaciones</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publicadas</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por</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científicos</a:t>
            </a:r>
            <a:r>
              <a:rPr lang="en-US" dirty="0">
                <a:solidFill>
                  <a:srgbClr val="3F3F3F"/>
                </a:solidFill>
                <a:latin typeface="Open Sans"/>
                <a:ea typeface="Open Sans"/>
                <a:cs typeface="Open Sans"/>
                <a:sym typeface="Open Sans"/>
              </a:rPr>
              <a:t> del </a:t>
            </a:r>
            <a:r>
              <a:rPr lang="en-US" dirty="0" err="1">
                <a:solidFill>
                  <a:srgbClr val="3F3F3F"/>
                </a:solidFill>
                <a:latin typeface="Open Sans"/>
                <a:ea typeface="Open Sans"/>
                <a:cs typeface="Open Sans"/>
                <a:sym typeface="Open Sans"/>
              </a:rPr>
              <a:t>Departamento</a:t>
            </a:r>
            <a:r>
              <a:rPr lang="en-US" dirty="0">
                <a:solidFill>
                  <a:srgbClr val="3F3F3F"/>
                </a:solidFill>
                <a:latin typeface="Open Sans"/>
                <a:ea typeface="Open Sans"/>
                <a:cs typeface="Open Sans"/>
                <a:sym typeface="Open Sans"/>
              </a:rPr>
              <a:t> de Agricultura de </a:t>
            </a:r>
            <a:r>
              <a:rPr lang="en-US" dirty="0" err="1">
                <a:solidFill>
                  <a:srgbClr val="3F3F3F"/>
                </a:solidFill>
                <a:latin typeface="Open Sans"/>
                <a:ea typeface="Open Sans"/>
                <a:cs typeface="Open Sans"/>
                <a:sym typeface="Open Sans"/>
              </a:rPr>
              <a:t>los</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Estados</a:t>
            </a:r>
            <a:r>
              <a:rPr lang="en-US" dirty="0">
                <a:solidFill>
                  <a:srgbClr val="3F3F3F"/>
                </a:solidFill>
                <a:latin typeface="Open Sans"/>
                <a:ea typeface="Open Sans"/>
                <a:cs typeface="Open Sans"/>
                <a:sym typeface="Open Sans"/>
              </a:rPr>
              <a:t> Unidos.</a:t>
            </a:r>
            <a:endParaRPr dirty="0">
              <a:solidFill>
                <a:srgbClr val="3F3F3F"/>
              </a:solidFill>
            </a:endParaRPr>
          </a:p>
          <a:p>
            <a:pPr marL="412750" lvl="0" indent="-285750" algn="just" rtl="0">
              <a:lnSpc>
                <a:spcPct val="100000"/>
              </a:lnSpc>
              <a:spcBef>
                <a:spcPts val="1000"/>
              </a:spcBef>
              <a:spcAft>
                <a:spcPts val="0"/>
              </a:spcAft>
              <a:buClr>
                <a:schemeClr val="dk1"/>
              </a:buClr>
              <a:buSzPts val="2400"/>
              <a:buChar char="●"/>
            </a:pPr>
            <a:r>
              <a:rPr lang="en-US" dirty="0">
                <a:solidFill>
                  <a:srgbClr val="3F3F3F"/>
                </a:solidFill>
                <a:latin typeface="Open Sans"/>
                <a:ea typeface="Open Sans"/>
                <a:cs typeface="Open Sans"/>
                <a:sym typeface="Open Sans"/>
              </a:rPr>
              <a:t>Es </a:t>
            </a:r>
            <a:r>
              <a:rPr lang="en-US" dirty="0" err="1">
                <a:solidFill>
                  <a:srgbClr val="3F3F3F"/>
                </a:solidFill>
                <a:latin typeface="Open Sans"/>
                <a:ea typeface="Open Sans"/>
                <a:cs typeface="Open Sans"/>
                <a:sym typeface="Open Sans"/>
              </a:rPr>
              <a:t>proporcionado</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por</a:t>
            </a:r>
            <a:r>
              <a:rPr lang="en-US" dirty="0">
                <a:solidFill>
                  <a:srgbClr val="3F3F3F"/>
                </a:solidFill>
                <a:latin typeface="Open Sans"/>
                <a:ea typeface="Open Sans"/>
                <a:cs typeface="Open Sans"/>
                <a:sym typeface="Open Sans"/>
              </a:rPr>
              <a:t> la </a:t>
            </a:r>
            <a:r>
              <a:rPr lang="en-US" dirty="0" err="1">
                <a:solidFill>
                  <a:srgbClr val="3F3F3F"/>
                </a:solidFill>
                <a:latin typeface="Open Sans"/>
                <a:ea typeface="Open Sans"/>
                <a:cs typeface="Open Sans"/>
                <a:sym typeface="Open Sans"/>
              </a:rPr>
              <a:t>Biblioteca</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Agrícola</a:t>
            </a:r>
            <a:r>
              <a:rPr lang="en-US" dirty="0">
                <a:solidFill>
                  <a:srgbClr val="3F3F3F"/>
                </a:solidFill>
                <a:latin typeface="Open Sans"/>
                <a:ea typeface="Open Sans"/>
                <a:cs typeface="Open Sans"/>
                <a:sym typeface="Open Sans"/>
              </a:rPr>
              <a:t> Nacional del </a:t>
            </a:r>
            <a:r>
              <a:rPr lang="en-US" dirty="0" err="1">
                <a:solidFill>
                  <a:srgbClr val="3F3F3F"/>
                </a:solidFill>
                <a:latin typeface="Open Sans"/>
                <a:ea typeface="Open Sans"/>
                <a:cs typeface="Open Sans"/>
                <a:sym typeface="Open Sans"/>
              </a:rPr>
              <a:t>Departamento</a:t>
            </a:r>
            <a:r>
              <a:rPr lang="en-US" dirty="0">
                <a:solidFill>
                  <a:srgbClr val="3F3F3F"/>
                </a:solidFill>
                <a:latin typeface="Open Sans"/>
                <a:ea typeface="Open Sans"/>
                <a:cs typeface="Open Sans"/>
                <a:sym typeface="Open Sans"/>
              </a:rPr>
              <a:t> de Agricultura de </a:t>
            </a:r>
            <a:r>
              <a:rPr lang="en-US" dirty="0" err="1">
                <a:solidFill>
                  <a:srgbClr val="3F3F3F"/>
                </a:solidFill>
                <a:latin typeface="Open Sans"/>
                <a:ea typeface="Open Sans"/>
                <a:cs typeface="Open Sans"/>
                <a:sym typeface="Open Sans"/>
              </a:rPr>
              <a:t>los</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Estados</a:t>
            </a:r>
            <a:r>
              <a:rPr lang="en-US" dirty="0">
                <a:solidFill>
                  <a:srgbClr val="3F3F3F"/>
                </a:solidFill>
                <a:latin typeface="Open Sans"/>
                <a:ea typeface="Open Sans"/>
                <a:cs typeface="Open Sans"/>
                <a:sym typeface="Open Sans"/>
              </a:rPr>
              <a:t> Unidos (USDA).</a:t>
            </a:r>
            <a:endParaRPr dirty="0">
              <a:solidFill>
                <a:srgbClr val="3F3F3F"/>
              </a:solidFill>
            </a:endParaRPr>
          </a:p>
          <a:p>
            <a:pPr marL="412750" lvl="0" indent="-285750" algn="just" rtl="0">
              <a:lnSpc>
                <a:spcPct val="100000"/>
              </a:lnSpc>
              <a:spcBef>
                <a:spcPts val="1000"/>
              </a:spcBef>
              <a:spcAft>
                <a:spcPts val="0"/>
              </a:spcAft>
              <a:buClr>
                <a:schemeClr val="dk1"/>
              </a:buClr>
              <a:buSzPts val="2400"/>
              <a:buChar char="●"/>
            </a:pPr>
            <a:r>
              <a:rPr lang="en-US" dirty="0" err="1">
                <a:solidFill>
                  <a:srgbClr val="3F3F3F"/>
                </a:solidFill>
                <a:latin typeface="Open Sans"/>
                <a:ea typeface="Open Sans"/>
                <a:cs typeface="Open Sans"/>
                <a:sym typeface="Open Sans"/>
              </a:rPr>
              <a:t>PubAg</a:t>
            </a:r>
            <a:r>
              <a:rPr lang="en-US" dirty="0">
                <a:solidFill>
                  <a:srgbClr val="3F3F3F"/>
                </a:solidFill>
                <a:latin typeface="Open Sans"/>
                <a:ea typeface="Open Sans"/>
                <a:cs typeface="Open Sans"/>
                <a:sym typeface="Open Sans"/>
              </a:rPr>
              <a:t> es un portal para </a:t>
            </a:r>
            <a:r>
              <a:rPr lang="en-US" dirty="0" err="1">
                <a:solidFill>
                  <a:srgbClr val="3F3F3F"/>
                </a:solidFill>
                <a:latin typeface="Open Sans"/>
                <a:ea typeface="Open Sans"/>
                <a:cs typeface="Open Sans"/>
                <a:sym typeface="Open Sans"/>
              </a:rPr>
              <a:t>investigaciones</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agrícolas</a:t>
            </a:r>
            <a:r>
              <a:rPr lang="en-US" dirty="0">
                <a:solidFill>
                  <a:srgbClr val="3F3F3F"/>
                </a:solidFill>
                <a:latin typeface="Open Sans"/>
                <a:ea typeface="Open Sans"/>
                <a:cs typeface="Open Sans"/>
                <a:sym typeface="Open Sans"/>
              </a:rPr>
              <a:t> de gran </a:t>
            </a:r>
            <a:r>
              <a:rPr lang="en-US" dirty="0" err="1">
                <a:solidFill>
                  <a:srgbClr val="3F3F3F"/>
                </a:solidFill>
                <a:latin typeface="Open Sans"/>
                <a:ea typeface="Open Sans"/>
                <a:cs typeface="Open Sans"/>
                <a:sym typeface="Open Sans"/>
              </a:rPr>
              <a:t>relevancia</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4"/>
                  </a:ext>
                </a:extLst>
              </a:rPr>
              <a:t>creado</a:t>
            </a:r>
            <a:r>
              <a:rPr lang="en-US" dirty="0">
                <a:solidFill>
                  <a:srgbClr val="3F3F3F"/>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4"/>
                  </a:ext>
                </a:extLst>
              </a:rPr>
              <a:t> </a:t>
            </a:r>
            <a:r>
              <a:rPr lang="en-US" dirty="0" err="1">
                <a:solidFill>
                  <a:srgbClr val="3F3F3F"/>
                </a:solidFill>
                <a:latin typeface="Open Sans"/>
                <a:ea typeface="Open Sans"/>
                <a:cs typeface="Open Sans"/>
                <a:sym typeface="Open Sans"/>
              </a:rPr>
              <a:t>por</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el</a:t>
            </a:r>
            <a:r>
              <a:rPr lang="en-US" dirty="0">
                <a:solidFill>
                  <a:srgbClr val="3F3F3F"/>
                </a:solidFill>
                <a:latin typeface="Open Sans"/>
                <a:ea typeface="Open Sans"/>
                <a:cs typeface="Open Sans"/>
                <a:sym typeface="Open Sans"/>
              </a:rPr>
              <a:t> USDA y </a:t>
            </a:r>
            <a:r>
              <a:rPr lang="en-US" dirty="0" err="1">
                <a:solidFill>
                  <a:srgbClr val="3F3F3F"/>
                </a:solidFill>
                <a:latin typeface="Open Sans"/>
                <a:ea typeface="Open Sans"/>
                <a:cs typeface="Open Sans"/>
                <a:sym typeface="Open Sans"/>
              </a:rPr>
              <a:t>otras</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similares</a:t>
            </a:r>
            <a:r>
              <a:rPr lang="en-US" dirty="0">
                <a:solidFill>
                  <a:srgbClr val="3F3F3F"/>
                </a:solidFill>
                <a:latin typeface="Open Sans"/>
                <a:ea typeface="Open Sans"/>
                <a:cs typeface="Open Sans"/>
                <a:sym typeface="Open Sans"/>
              </a:rPr>
              <a:t>.</a:t>
            </a:r>
            <a:endParaRPr dirty="0">
              <a:solidFill>
                <a:srgbClr val="3F3F3F"/>
              </a:solidFill>
            </a:endParaRPr>
          </a:p>
          <a:p>
            <a:pPr marL="412750" lvl="0" indent="-285750" algn="just" rtl="0">
              <a:lnSpc>
                <a:spcPct val="100000"/>
              </a:lnSpc>
              <a:spcBef>
                <a:spcPts val="1000"/>
              </a:spcBef>
              <a:spcAft>
                <a:spcPts val="0"/>
              </a:spcAft>
              <a:buClr>
                <a:schemeClr val="dk1"/>
              </a:buClr>
              <a:buSzPts val="2400"/>
              <a:buChar char="●"/>
            </a:pPr>
            <a:r>
              <a:rPr lang="en-US" dirty="0" err="1">
                <a:solidFill>
                  <a:srgbClr val="3F3F3F"/>
                </a:solidFill>
                <a:latin typeface="Open Sans"/>
                <a:ea typeface="Open Sans"/>
                <a:cs typeface="Open Sans"/>
                <a:sym typeface="Open Sans"/>
              </a:rPr>
              <a:t>PubAg</a:t>
            </a:r>
            <a:r>
              <a:rPr lang="en-US" dirty="0">
                <a:solidFill>
                  <a:srgbClr val="3F3F3F"/>
                </a:solidFill>
                <a:latin typeface="Open Sans"/>
                <a:ea typeface="Open Sans"/>
                <a:cs typeface="Open Sans"/>
                <a:sym typeface="Open Sans"/>
              </a:rPr>
              <a:t> es </a:t>
            </a:r>
            <a:r>
              <a:rPr lang="en-US" dirty="0" err="1">
                <a:solidFill>
                  <a:srgbClr val="3F3F3F"/>
                </a:solidFill>
                <a:latin typeface="Open Sans"/>
                <a:ea typeface="Open Sans"/>
                <a:cs typeface="Open Sans"/>
                <a:sym typeface="Open Sans"/>
              </a:rPr>
              <a:t>fácil</a:t>
            </a:r>
            <a:r>
              <a:rPr lang="en-US" dirty="0">
                <a:solidFill>
                  <a:srgbClr val="3F3F3F"/>
                </a:solidFill>
                <a:latin typeface="Open Sans"/>
                <a:ea typeface="Open Sans"/>
                <a:cs typeface="Open Sans"/>
                <a:sym typeface="Open Sans"/>
              </a:rPr>
              <a:t> de usar y </a:t>
            </a:r>
            <a:r>
              <a:rPr lang="en-US" dirty="0" err="1">
                <a:solidFill>
                  <a:srgbClr val="3F3F3F"/>
                </a:solidFill>
                <a:latin typeface="Open Sans"/>
                <a:ea typeface="Open Sans"/>
                <a:cs typeface="Open Sans"/>
                <a:sym typeface="Open Sans"/>
              </a:rPr>
              <a:t>sirve</a:t>
            </a:r>
            <a:r>
              <a:rPr lang="en-US" dirty="0">
                <a:solidFill>
                  <a:srgbClr val="3F3F3F"/>
                </a:solidFill>
                <a:latin typeface="Open Sans"/>
                <a:ea typeface="Open Sans"/>
                <a:cs typeface="Open Sans"/>
                <a:sym typeface="Open Sans"/>
              </a:rPr>
              <a:t> a </a:t>
            </a:r>
            <a:r>
              <a:rPr lang="en-US" dirty="0" err="1">
                <a:solidFill>
                  <a:srgbClr val="3F3F3F"/>
                </a:solidFill>
                <a:latin typeface="Open Sans"/>
                <a:ea typeface="Open Sans"/>
                <a:cs typeface="Open Sans"/>
                <a:sym typeface="Open Sans"/>
              </a:rPr>
              <a:t>diversos</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usuarios</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incluido</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el</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público</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agricultores</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científicos</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académicos</a:t>
            </a:r>
            <a:r>
              <a:rPr lang="en-US" dirty="0">
                <a:solidFill>
                  <a:srgbClr val="3F3F3F"/>
                </a:solidFill>
                <a:latin typeface="Open Sans"/>
                <a:ea typeface="Open Sans"/>
                <a:cs typeface="Open Sans"/>
                <a:sym typeface="Open Sans"/>
              </a:rPr>
              <a:t> y </a:t>
            </a:r>
            <a:r>
              <a:rPr lang="en-US" dirty="0" err="1">
                <a:solidFill>
                  <a:srgbClr val="3F3F3F"/>
                </a:solidFill>
                <a:latin typeface="Open Sans"/>
                <a:ea typeface="Open Sans"/>
                <a:cs typeface="Open Sans"/>
                <a:sym typeface="Open Sans"/>
              </a:rPr>
              <a:t>estudiantes</a:t>
            </a:r>
            <a:r>
              <a:rPr lang="en-US" dirty="0">
                <a:solidFill>
                  <a:srgbClr val="3F3F3F"/>
                </a:solidFill>
                <a:latin typeface="Open Sans"/>
                <a:ea typeface="Open Sans"/>
                <a:cs typeface="Open Sans"/>
                <a:sym typeface="Open Sans"/>
              </a:rPr>
              <a:t>. </a:t>
            </a:r>
            <a:endParaRPr dirty="0">
              <a:solidFill>
                <a:srgbClr val="3F3F3F"/>
              </a:solidFill>
              <a:latin typeface="Open Sans"/>
              <a:ea typeface="Open Sans"/>
              <a:cs typeface="Open Sans"/>
              <a:sym typeface="Open Sans"/>
            </a:endParaRPr>
          </a:p>
          <a:p>
            <a:pPr marL="412750" lvl="0" indent="-285750" algn="just" rtl="0">
              <a:lnSpc>
                <a:spcPct val="100000"/>
              </a:lnSpc>
              <a:spcBef>
                <a:spcPts val="1000"/>
              </a:spcBef>
              <a:spcAft>
                <a:spcPts val="0"/>
              </a:spcAft>
              <a:buClr>
                <a:schemeClr val="dk1"/>
              </a:buClr>
              <a:buSzPts val="2400"/>
              <a:buChar char="●"/>
            </a:pPr>
            <a:r>
              <a:rPr lang="en-US" dirty="0">
                <a:solidFill>
                  <a:srgbClr val="3F3F3F"/>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5"/>
                  </a:ext>
                </a:extLst>
              </a:rPr>
              <a:t>No </a:t>
            </a:r>
            <a:r>
              <a:rPr lang="en-US" dirty="0" err="1">
                <a:solidFill>
                  <a:srgbClr val="3F3F3F"/>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5"/>
                  </a:ext>
                </a:extLst>
              </a:rPr>
              <a:t>requiere</a:t>
            </a:r>
            <a:r>
              <a:rPr lang="en-US" dirty="0">
                <a:solidFill>
                  <a:srgbClr val="3F3F3F"/>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5"/>
                  </a:ext>
                </a:extLst>
              </a:rPr>
              <a:t> de </a:t>
            </a:r>
            <a:r>
              <a:rPr lang="en-US" dirty="0" err="1">
                <a:solidFill>
                  <a:srgbClr val="3F3F3F"/>
                </a:solidFill>
                <a:latin typeface="Open Sans"/>
                <a:ea typeface="Open Sans"/>
                <a:cs typeface="Open Sans"/>
                <a:sym typeface="Open Sans"/>
              </a:rPr>
              <a:t>nombre</a:t>
            </a:r>
            <a:r>
              <a:rPr lang="en-US" dirty="0">
                <a:solidFill>
                  <a:srgbClr val="3F3F3F"/>
                </a:solidFill>
                <a:latin typeface="Open Sans"/>
                <a:ea typeface="Open Sans"/>
                <a:cs typeface="Open Sans"/>
                <a:sym typeface="Open Sans"/>
              </a:rPr>
              <a:t> de </a:t>
            </a:r>
            <a:r>
              <a:rPr lang="en-US" dirty="0" err="1">
                <a:solidFill>
                  <a:srgbClr val="3F3F3F"/>
                </a:solidFill>
                <a:latin typeface="Open Sans"/>
                <a:ea typeface="Open Sans"/>
                <a:cs typeface="Open Sans"/>
                <a:sym typeface="Open Sans"/>
              </a:rPr>
              <a:t>usuario</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contraseña</a:t>
            </a:r>
            <a:r>
              <a:rPr lang="en-US" dirty="0">
                <a:solidFill>
                  <a:srgbClr val="3F3F3F"/>
                </a:solidFill>
                <a:latin typeface="Open Sans"/>
                <a:ea typeface="Open Sans"/>
                <a:cs typeface="Open Sans"/>
                <a:sym typeface="Open Sans"/>
              </a:rPr>
              <a:t> o </a:t>
            </a:r>
            <a:r>
              <a:rPr lang="en-US" dirty="0" err="1">
                <a:solidFill>
                  <a:srgbClr val="3F3F3F"/>
                </a:solidFill>
                <a:latin typeface="Open Sans"/>
                <a:ea typeface="Open Sans"/>
                <a:cs typeface="Open Sans"/>
                <a:sym typeface="Open Sans"/>
              </a:rPr>
              <a:t>cualquier</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otra</a:t>
            </a:r>
            <a:r>
              <a:rPr lang="en-US" dirty="0">
                <a:solidFill>
                  <a:srgbClr val="3F3F3F"/>
                </a:solidFill>
                <a:latin typeface="Open Sans"/>
                <a:ea typeface="Open Sans"/>
                <a:cs typeface="Open Sans"/>
                <a:sym typeface="Open Sans"/>
              </a:rPr>
              <a:t> forma de </a:t>
            </a:r>
            <a:r>
              <a:rPr lang="en-US" dirty="0" err="1">
                <a:solidFill>
                  <a:srgbClr val="3F3F3F"/>
                </a:solidFill>
                <a:latin typeface="Open Sans"/>
                <a:ea typeface="Open Sans"/>
                <a:cs typeface="Open Sans"/>
                <a:sym typeface="Open Sans"/>
              </a:rPr>
              <a:t>inscripción</a:t>
            </a:r>
            <a:r>
              <a:rPr lang="en-US" dirty="0">
                <a:solidFill>
                  <a:srgbClr val="3F3F3F"/>
                </a:solidFill>
                <a:latin typeface="Open Sans"/>
                <a:ea typeface="Open Sans"/>
                <a:cs typeface="Open Sans"/>
                <a:sym typeface="Open Sans"/>
              </a:rPr>
              <a:t> para usar </a:t>
            </a:r>
            <a:r>
              <a:rPr lang="en-US" dirty="0" err="1">
                <a:solidFill>
                  <a:srgbClr val="3F3F3F"/>
                </a:solidFill>
                <a:latin typeface="Open Sans"/>
                <a:ea typeface="Open Sans"/>
                <a:cs typeface="Open Sans"/>
                <a:sym typeface="Open Sans"/>
              </a:rPr>
              <a:t>PubAg</a:t>
            </a:r>
            <a:r>
              <a:rPr lang="en-US" dirty="0">
                <a:solidFill>
                  <a:srgbClr val="3F3F3F"/>
                </a:solidFill>
                <a:latin typeface="Open Sans"/>
                <a:ea typeface="Open Sans"/>
                <a:cs typeface="Open Sans"/>
                <a:sym typeface="Open Sans"/>
              </a:rPr>
              <a:t>.</a:t>
            </a:r>
            <a:endParaRPr dirty="0">
              <a:solidFill>
                <a:srgbClr val="3F3F3F"/>
              </a:solidFill>
              <a:latin typeface="Open Sans"/>
              <a:ea typeface="Open Sans"/>
              <a:cs typeface="Open Sans"/>
              <a:sym typeface="Open San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27"/>
          <p:cNvSpPr txBox="1">
            <a:spLocks noGrp="1"/>
          </p:cNvSpPr>
          <p:nvPr>
            <p:ph type="title"/>
          </p:nvPr>
        </p:nvSpPr>
        <p:spPr>
          <a:xfrm>
            <a:off x="0" y="437222"/>
            <a:ext cx="73152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Biblioteca Nacional de Agricultura USDA – PubAg </a:t>
            </a:r>
            <a:r>
              <a:rPr lang="en-US" sz="2400">
                <a:solidFill>
                  <a:srgbClr val="586F7C"/>
                </a:solidFill>
                <a:latin typeface="Open Sans"/>
                <a:ea typeface="Open Sans"/>
                <a:cs typeface="Open Sans"/>
                <a:sym typeface="Open Sans"/>
              </a:rPr>
              <a:t>(continuación)</a:t>
            </a:r>
            <a:endParaRPr sz="3200">
              <a:solidFill>
                <a:srgbClr val="586F7C"/>
              </a:solidFill>
              <a:latin typeface="Open Sans"/>
              <a:ea typeface="Open Sans"/>
              <a:cs typeface="Open Sans"/>
              <a:sym typeface="Open Sans"/>
            </a:endParaRPr>
          </a:p>
        </p:txBody>
      </p:sp>
      <p:sp>
        <p:nvSpPr>
          <p:cNvPr id="277" name="Google Shape;277;p27"/>
          <p:cNvSpPr txBox="1">
            <a:spLocks noGrp="1"/>
          </p:cNvSpPr>
          <p:nvPr>
            <p:ph type="body" idx="1"/>
          </p:nvPr>
        </p:nvSpPr>
        <p:spPr>
          <a:xfrm>
            <a:off x="0" y="1942664"/>
            <a:ext cx="11446329" cy="4736470"/>
          </a:xfrm>
          <a:prstGeom prst="rect">
            <a:avLst/>
          </a:prstGeom>
          <a:noFill/>
          <a:ln>
            <a:noFill/>
          </a:ln>
        </p:spPr>
        <p:txBody>
          <a:bodyPr spcFirstLastPara="1" wrap="square" lIns="91425" tIns="45700" rIns="91425" bIns="45700" anchor="t" anchorCtr="0">
            <a:noAutofit/>
          </a:bodyPr>
          <a:lstStyle/>
          <a:p>
            <a:pPr marL="127000" lvl="0" indent="0" algn="just" rtl="0">
              <a:lnSpc>
                <a:spcPct val="100000"/>
              </a:lnSpc>
              <a:spcBef>
                <a:spcPts val="1000"/>
              </a:spcBef>
              <a:spcAft>
                <a:spcPts val="0"/>
              </a:spcAft>
              <a:buClr>
                <a:schemeClr val="dk1"/>
              </a:buClr>
              <a:buSzPts val="2000"/>
              <a:buNone/>
            </a:pPr>
            <a:r>
              <a:rPr lang="en-US" sz="2000">
                <a:solidFill>
                  <a:srgbClr val="3F3F3F"/>
                </a:solidFill>
                <a:latin typeface="Open Sans"/>
                <a:ea typeface="Open Sans"/>
                <a:cs typeface="Open Sans"/>
                <a:sym typeface="Open Sans"/>
              </a:rPr>
              <a:t>Disponible en: </a:t>
            </a:r>
            <a:r>
              <a:rPr lang="en-US" sz="2000" u="sng">
                <a:solidFill>
                  <a:schemeClr val="accent5"/>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https://pubag.nal.usda.gov</a:t>
            </a:r>
            <a:endParaRPr sz="2000">
              <a:solidFill>
                <a:schemeClr val="accent5"/>
              </a:solidFill>
              <a:latin typeface="Open Sans"/>
              <a:ea typeface="Open Sans"/>
              <a:cs typeface="Open Sans"/>
              <a:sym typeface="Open Sans"/>
            </a:endParaRPr>
          </a:p>
          <a:p>
            <a:pPr marL="469900" lvl="0" indent="-215900" algn="just" rtl="0">
              <a:lnSpc>
                <a:spcPct val="100000"/>
              </a:lnSpc>
              <a:spcBef>
                <a:spcPts val="1000"/>
              </a:spcBef>
              <a:spcAft>
                <a:spcPts val="0"/>
              </a:spcAft>
              <a:buClr>
                <a:schemeClr val="dk1"/>
              </a:buClr>
              <a:buSzPts val="2000"/>
              <a:buNone/>
            </a:pPr>
            <a:endParaRPr sz="2000">
              <a:solidFill>
                <a:schemeClr val="dk1"/>
              </a:solidFill>
              <a:latin typeface="Open Sans"/>
              <a:ea typeface="Open Sans"/>
              <a:cs typeface="Open Sans"/>
              <a:sym typeface="Open Sans"/>
            </a:endParaRPr>
          </a:p>
          <a:p>
            <a:pPr marL="469900" lvl="0" indent="-215900" algn="just" rtl="0">
              <a:lnSpc>
                <a:spcPct val="100000"/>
              </a:lnSpc>
              <a:spcBef>
                <a:spcPts val="1000"/>
              </a:spcBef>
              <a:spcAft>
                <a:spcPts val="0"/>
              </a:spcAft>
              <a:buClr>
                <a:schemeClr val="dk1"/>
              </a:buClr>
              <a:buSzPts val="2000"/>
              <a:buNone/>
            </a:pPr>
            <a:endParaRPr sz="2000">
              <a:solidFill>
                <a:schemeClr val="dk1"/>
              </a:solidFill>
              <a:latin typeface="Open Sans"/>
              <a:ea typeface="Open Sans"/>
              <a:cs typeface="Open Sans"/>
              <a:sym typeface="Open Sans"/>
            </a:endParaRPr>
          </a:p>
        </p:txBody>
      </p:sp>
      <p:sp>
        <p:nvSpPr>
          <p:cNvPr id="278" name="Google Shape;278;p27"/>
          <p:cNvSpPr txBox="1"/>
          <p:nvPr/>
        </p:nvSpPr>
        <p:spPr>
          <a:xfrm>
            <a:off x="163286" y="4126233"/>
            <a:ext cx="4865914" cy="369332"/>
          </a:xfrm>
          <a:prstGeom prst="rect">
            <a:avLst/>
          </a:prstGeom>
          <a:noFill/>
          <a:ln w="1905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3F3F3F"/>
                </a:solidFill>
                <a:latin typeface="Open Sans"/>
                <a:ea typeface="Open Sans"/>
                <a:cs typeface="Open Sans"/>
                <a:sym typeface="Open Sans"/>
              </a:rPr>
              <a:t>PubAg página de búsqueda</a:t>
            </a:r>
            <a:endParaRPr sz="1800" b="1" i="0" u="none" strike="noStrike" cap="none">
              <a:solidFill>
                <a:srgbClr val="3F3F3F"/>
              </a:solidFill>
              <a:latin typeface="Open Sans"/>
              <a:ea typeface="Open Sans"/>
              <a:cs typeface="Open Sans"/>
              <a:sym typeface="Open Sans"/>
            </a:endParaRPr>
          </a:p>
        </p:txBody>
      </p:sp>
      <p:pic>
        <p:nvPicPr>
          <p:cNvPr id="279" name="Google Shape;279;p27"/>
          <p:cNvPicPr preferRelativeResize="0"/>
          <p:nvPr/>
        </p:nvPicPr>
        <p:blipFill rotWithShape="1">
          <a:blip r:embed="rId4">
            <a:alphaModFix/>
          </a:blip>
          <a:srcRect/>
          <a:stretch/>
        </p:blipFill>
        <p:spPr>
          <a:xfrm>
            <a:off x="0" y="5190614"/>
            <a:ext cx="5117924" cy="998458"/>
          </a:xfrm>
          <a:prstGeom prst="rect">
            <a:avLst/>
          </a:prstGeom>
          <a:noFill/>
          <a:ln>
            <a:noFill/>
          </a:ln>
        </p:spPr>
      </p:pic>
      <p:pic>
        <p:nvPicPr>
          <p:cNvPr id="280" name="Google Shape;280;p27"/>
          <p:cNvPicPr preferRelativeResize="0"/>
          <p:nvPr/>
        </p:nvPicPr>
        <p:blipFill rotWithShape="1">
          <a:blip r:embed="rId5">
            <a:alphaModFix/>
          </a:blip>
          <a:srcRect/>
          <a:stretch/>
        </p:blipFill>
        <p:spPr>
          <a:xfrm>
            <a:off x="5418667" y="2183200"/>
            <a:ext cx="6705298" cy="4005872"/>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28"/>
          <p:cNvSpPr txBox="1">
            <a:spLocks noGrp="1"/>
          </p:cNvSpPr>
          <p:nvPr>
            <p:ph type="title"/>
          </p:nvPr>
        </p:nvSpPr>
        <p:spPr>
          <a:xfrm>
            <a:off x="0" y="378812"/>
            <a:ext cx="8131629"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4000">
                <a:solidFill>
                  <a:srgbClr val="586F7C"/>
                </a:solidFill>
                <a:latin typeface="Open Sans"/>
                <a:ea typeface="Open Sans"/>
                <a:cs typeface="Open Sans"/>
                <a:sym typeface="Open Sans"/>
              </a:rPr>
              <a:t>Síntesis</a:t>
            </a:r>
            <a:endParaRPr>
              <a:solidFill>
                <a:srgbClr val="586F7C"/>
              </a:solidFill>
              <a:latin typeface="Open Sans"/>
              <a:ea typeface="Open Sans"/>
              <a:cs typeface="Open Sans"/>
              <a:sym typeface="Open Sans"/>
            </a:endParaRPr>
          </a:p>
        </p:txBody>
      </p:sp>
      <p:sp>
        <p:nvSpPr>
          <p:cNvPr id="287" name="Google Shape;287;p28"/>
          <p:cNvSpPr txBox="1">
            <a:spLocks noGrp="1"/>
          </p:cNvSpPr>
          <p:nvPr>
            <p:ph type="body" idx="1"/>
          </p:nvPr>
        </p:nvSpPr>
        <p:spPr>
          <a:xfrm>
            <a:off x="212270" y="1796144"/>
            <a:ext cx="11462659" cy="4882242"/>
          </a:xfrm>
          <a:prstGeom prst="rect">
            <a:avLst/>
          </a:prstGeom>
          <a:noFill/>
          <a:ln>
            <a:noFill/>
          </a:ln>
        </p:spPr>
        <p:txBody>
          <a:bodyPr spcFirstLastPara="1" wrap="square" lIns="91425" tIns="45700" rIns="91425" bIns="45700" anchor="t" anchorCtr="0">
            <a:noAutofit/>
          </a:bodyPr>
          <a:lstStyle/>
          <a:p>
            <a:pPr marL="355600" lvl="0" indent="-342900" algn="l" rtl="0">
              <a:lnSpc>
                <a:spcPct val="150000"/>
              </a:lnSpc>
              <a:spcBef>
                <a:spcPts val="0"/>
              </a:spcBef>
              <a:spcAft>
                <a:spcPts val="0"/>
              </a:spcAft>
              <a:buClr>
                <a:schemeClr val="dk2"/>
              </a:buClr>
              <a:buSzPts val="2200"/>
              <a:buChar char="●"/>
            </a:pPr>
            <a:r>
              <a:rPr lang="en-US">
                <a:solidFill>
                  <a:srgbClr val="3F3F3F"/>
                </a:solidFill>
                <a:latin typeface="Open Sans"/>
                <a:ea typeface="Open Sans"/>
                <a:cs typeface="Open Sans"/>
                <a:sym typeface="Open Sans"/>
              </a:rPr>
              <a:t>Esta lección se enfocó en las bases de datos para el descubrimiento en la agricultura.</a:t>
            </a:r>
            <a:endParaRPr/>
          </a:p>
          <a:p>
            <a:pPr marL="355600" lvl="0" indent="-342900" algn="l" rtl="0">
              <a:lnSpc>
                <a:spcPct val="150000"/>
              </a:lnSpc>
              <a:spcBef>
                <a:spcPts val="0"/>
              </a:spcBef>
              <a:spcAft>
                <a:spcPts val="0"/>
              </a:spcAft>
              <a:buClr>
                <a:schemeClr val="dk2"/>
              </a:buClr>
              <a:buSzPts val="2200"/>
              <a:buChar char="●"/>
            </a:pPr>
            <a:r>
              <a:rPr lang="en-US">
                <a:solidFill>
                  <a:srgbClr val="3F3F3F"/>
                </a:solidFill>
                <a:latin typeface="Open Sans"/>
                <a:ea typeface="Open Sans"/>
                <a:cs typeface="Open Sans"/>
                <a:sym typeface="Open Sans"/>
              </a:rPr>
              <a:t>La lección introdujo a los alumnos a AGRIS y proporcionó capacitación sobre cómo utilizar y contribuir a AGRIS.</a:t>
            </a:r>
            <a:endParaRPr/>
          </a:p>
          <a:p>
            <a:pPr marL="355600" lvl="0" indent="-342900" algn="l" rtl="0">
              <a:lnSpc>
                <a:spcPct val="150000"/>
              </a:lnSpc>
              <a:spcBef>
                <a:spcPts val="0"/>
              </a:spcBef>
              <a:spcAft>
                <a:spcPts val="0"/>
              </a:spcAft>
              <a:buClr>
                <a:schemeClr val="dk2"/>
              </a:buClr>
              <a:buSzPts val="2200"/>
              <a:buChar char="●"/>
            </a:pPr>
            <a:r>
              <a:rPr lang="en-US">
                <a:solidFill>
                  <a:srgbClr val="3F3F3F"/>
                </a:solidFill>
                <a:latin typeface="Open Sans"/>
                <a:ea typeface="Open Sans"/>
                <a:cs typeface="Open Sans"/>
                <a:sym typeface="Open Sans"/>
              </a:rPr>
              <a:t>Los estudiantes también conocieron CAB Abstracts y USDA National Agricultural Library – PubAg, estos recursos se pueden usar para buscar contenido relacionado con la agricultura.</a:t>
            </a:r>
            <a:endParaRPr>
              <a:solidFill>
                <a:srgbClr val="3F3F3F"/>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ga8917ac7ae_0_0"/>
          <p:cNvSpPr txBox="1">
            <a:spLocks noGrp="1"/>
          </p:cNvSpPr>
          <p:nvPr>
            <p:ph type="title"/>
          </p:nvPr>
        </p:nvSpPr>
        <p:spPr>
          <a:xfrm>
            <a:off x="0" y="437222"/>
            <a:ext cx="8203500" cy="1080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Font typeface="Gill Sans"/>
              <a:buNone/>
            </a:pPr>
            <a:r>
              <a:rPr lang="en-US">
                <a:solidFill>
                  <a:srgbClr val="586F7C"/>
                </a:solidFill>
                <a:latin typeface="Open Sans"/>
                <a:ea typeface="Open Sans"/>
                <a:cs typeface="Open Sans"/>
                <a:sym typeface="Open Sans"/>
              </a:rPr>
              <a:t>Referencias y recursos útiles</a:t>
            </a:r>
            <a:endParaRPr>
              <a:solidFill>
                <a:srgbClr val="586F7C"/>
              </a:solidFill>
              <a:latin typeface="Open Sans"/>
              <a:ea typeface="Open Sans"/>
              <a:cs typeface="Open Sans"/>
              <a:sym typeface="Open Sans"/>
            </a:endParaRPr>
          </a:p>
        </p:txBody>
      </p:sp>
      <p:sp>
        <p:nvSpPr>
          <p:cNvPr id="293" name="Google Shape;293;ga8917ac7ae_0_0"/>
          <p:cNvSpPr txBox="1">
            <a:spLocks noGrp="1"/>
          </p:cNvSpPr>
          <p:nvPr>
            <p:ph type="body" idx="1"/>
          </p:nvPr>
        </p:nvSpPr>
        <p:spPr>
          <a:xfrm>
            <a:off x="184569" y="1839649"/>
            <a:ext cx="11887982" cy="4760847"/>
          </a:xfrm>
          <a:prstGeom prst="rect">
            <a:avLst/>
          </a:prstGeom>
          <a:noFill/>
          <a:ln>
            <a:noFill/>
          </a:ln>
        </p:spPr>
        <p:txBody>
          <a:bodyPr spcFirstLastPara="1" wrap="square" lIns="91425" tIns="45700" rIns="91425" bIns="45700" anchor="ctr" anchorCtr="0">
            <a:noAutofit/>
          </a:bodyPr>
          <a:lstStyle/>
          <a:p>
            <a:pPr marL="457200" lvl="0" indent="-304800" algn="l" rtl="0">
              <a:lnSpc>
                <a:spcPct val="150000"/>
              </a:lnSpc>
              <a:spcBef>
                <a:spcPts val="0"/>
              </a:spcBef>
              <a:spcAft>
                <a:spcPts val="0"/>
              </a:spcAft>
              <a:buClr>
                <a:schemeClr val="dk1"/>
              </a:buClr>
              <a:buSzPts val="1200"/>
              <a:buFont typeface="Open Sans"/>
              <a:buChar char="●"/>
            </a:pPr>
            <a:r>
              <a:rPr lang="en-US" sz="1400" dirty="0" err="1">
                <a:solidFill>
                  <a:srgbClr val="262626"/>
                </a:solidFill>
                <a:latin typeface="Open Sans"/>
                <a:ea typeface="Open Sans"/>
                <a:cs typeface="Open Sans"/>
                <a:sym typeface="Open Sans"/>
              </a:rPr>
              <a:t>CABi</a:t>
            </a:r>
            <a:r>
              <a:rPr lang="en-US" sz="1400" dirty="0">
                <a:solidFill>
                  <a:srgbClr val="262626"/>
                </a:solidFill>
                <a:latin typeface="Open Sans"/>
                <a:ea typeface="Open Sans"/>
                <a:cs typeface="Open Sans"/>
                <a:sym typeface="Open Sans"/>
              </a:rPr>
              <a:t>. 2020. CABI Direct. In: CABI Direct [</a:t>
            </a:r>
            <a:r>
              <a:rPr lang="en-US" sz="1400" dirty="0" err="1">
                <a:solidFill>
                  <a:srgbClr val="262626"/>
                </a:solidFill>
                <a:latin typeface="Open Sans"/>
                <a:ea typeface="Open Sans"/>
                <a:cs typeface="Open Sans"/>
                <a:sym typeface="Open Sans"/>
              </a:rPr>
              <a:t>en</a:t>
            </a:r>
            <a:r>
              <a:rPr lang="en-US" sz="1400" dirty="0">
                <a:solidFill>
                  <a:srgbClr val="262626"/>
                </a:solidFill>
                <a:latin typeface="Open Sans"/>
                <a:ea typeface="Open Sans"/>
                <a:cs typeface="Open Sans"/>
                <a:sym typeface="Open Sans"/>
              </a:rPr>
              <a:t> </a:t>
            </a:r>
            <a:r>
              <a:rPr lang="en-US" sz="1400" dirty="0" err="1">
                <a:solidFill>
                  <a:srgbClr val="262626"/>
                </a:solidFill>
                <a:latin typeface="Open Sans"/>
                <a:ea typeface="Open Sans"/>
                <a:cs typeface="Open Sans"/>
                <a:sym typeface="Open Sans"/>
              </a:rPr>
              <a:t>línea</a:t>
            </a:r>
            <a:r>
              <a:rPr lang="en-US" sz="1400" dirty="0">
                <a:solidFill>
                  <a:srgbClr val="262626"/>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6"/>
                  </a:ext>
                </a:extLst>
              </a:rPr>
              <a:t>]</a:t>
            </a:r>
            <a:r>
              <a:rPr lang="en-US" sz="1400" dirty="0">
                <a:solidFill>
                  <a:srgbClr val="262626"/>
                </a:solidFill>
                <a:latin typeface="Open Sans"/>
                <a:ea typeface="Open Sans"/>
                <a:cs typeface="Open Sans"/>
                <a:sym typeface="Open Sans"/>
              </a:rPr>
              <a:t>. [</a:t>
            </a:r>
            <a:r>
              <a:rPr lang="en-US" sz="1400" dirty="0" err="1">
                <a:solidFill>
                  <a:srgbClr val="262626"/>
                </a:solidFill>
                <a:latin typeface="Open Sans"/>
                <a:ea typeface="Open Sans"/>
                <a:cs typeface="Open Sans"/>
                <a:sym typeface="Open Sans"/>
              </a:rPr>
              <a:t>Consultado</a:t>
            </a:r>
            <a:r>
              <a:rPr lang="en-US" sz="1400" dirty="0">
                <a:solidFill>
                  <a:srgbClr val="262626"/>
                </a:solidFill>
                <a:latin typeface="Open Sans"/>
                <a:ea typeface="Open Sans"/>
                <a:cs typeface="Open Sans"/>
                <a:sym typeface="Open Sans"/>
              </a:rPr>
              <a:t> </a:t>
            </a:r>
            <a:r>
              <a:rPr lang="en-US" sz="1400" dirty="0" err="1">
                <a:solidFill>
                  <a:srgbClr val="262626"/>
                </a:solidFill>
                <a:latin typeface="Open Sans"/>
                <a:ea typeface="Open Sans"/>
                <a:cs typeface="Open Sans"/>
                <a:sym typeface="Open Sans"/>
              </a:rPr>
              <a:t>el</a:t>
            </a:r>
            <a:r>
              <a:rPr lang="en-US" sz="1400" dirty="0">
                <a:solidFill>
                  <a:srgbClr val="262626"/>
                </a:solidFill>
                <a:latin typeface="Open Sans"/>
                <a:ea typeface="Open Sans"/>
                <a:cs typeface="Open Sans"/>
                <a:sym typeface="Open Sans"/>
              </a:rPr>
              <a:t> 29 de </a:t>
            </a:r>
            <a:r>
              <a:rPr lang="en-US" sz="1400" dirty="0" err="1">
                <a:solidFill>
                  <a:srgbClr val="262626"/>
                </a:solidFill>
                <a:latin typeface="Open Sans"/>
                <a:ea typeface="Open Sans"/>
                <a:cs typeface="Open Sans"/>
                <a:sym typeface="Open Sans"/>
              </a:rPr>
              <a:t>septiembre</a:t>
            </a:r>
            <a:r>
              <a:rPr lang="en-US" sz="1400" dirty="0">
                <a:solidFill>
                  <a:srgbClr val="262626"/>
                </a:solidFill>
                <a:latin typeface="Open Sans"/>
                <a:ea typeface="Open Sans"/>
                <a:cs typeface="Open Sans"/>
                <a:sym typeface="Open Sans"/>
              </a:rPr>
              <a:t> de 2020]. https://</a:t>
            </a:r>
            <a:r>
              <a:rPr lang="en-US" sz="1400" dirty="0" err="1">
                <a:solidFill>
                  <a:srgbClr val="262626"/>
                </a:solidFill>
                <a:latin typeface="Open Sans"/>
                <a:ea typeface="Open Sans"/>
                <a:cs typeface="Open Sans"/>
                <a:sym typeface="Open Sans"/>
              </a:rPr>
              <a:t>www.cabdirect.org</a:t>
            </a:r>
            <a:r>
              <a:rPr lang="en-US" sz="1400" dirty="0">
                <a:solidFill>
                  <a:srgbClr val="262626"/>
                </a:solidFill>
                <a:latin typeface="Open Sans"/>
                <a:ea typeface="Open Sans"/>
                <a:cs typeface="Open Sans"/>
                <a:sym typeface="Open Sans"/>
              </a:rPr>
              <a:t>/</a:t>
            </a:r>
            <a:r>
              <a:rPr lang="en-US" sz="1400" dirty="0" err="1">
                <a:solidFill>
                  <a:srgbClr val="262626"/>
                </a:solidFill>
                <a:latin typeface="Open Sans"/>
                <a:ea typeface="Open Sans"/>
                <a:cs typeface="Open Sans"/>
                <a:sym typeface="Open Sans"/>
              </a:rPr>
              <a:t>cabdirect</a:t>
            </a:r>
            <a:r>
              <a:rPr lang="en-US" sz="1400" dirty="0">
                <a:solidFill>
                  <a:srgbClr val="262626"/>
                </a:solidFill>
                <a:latin typeface="Open Sans"/>
                <a:ea typeface="Open Sans"/>
                <a:cs typeface="Open Sans"/>
                <a:sym typeface="Open Sans"/>
              </a:rPr>
              <a:t>/about </a:t>
            </a:r>
            <a:endParaRPr sz="1400" dirty="0">
              <a:solidFill>
                <a:srgbClr val="262626"/>
              </a:solidFill>
              <a:latin typeface="Open Sans"/>
              <a:ea typeface="Open Sans"/>
              <a:cs typeface="Open Sans"/>
              <a:sym typeface="Open Sans"/>
            </a:endParaRPr>
          </a:p>
          <a:p>
            <a:pPr marL="457200" lvl="0" indent="-304800" algn="l" rtl="0">
              <a:lnSpc>
                <a:spcPct val="150000"/>
              </a:lnSpc>
              <a:spcBef>
                <a:spcPts val="0"/>
              </a:spcBef>
              <a:spcAft>
                <a:spcPts val="0"/>
              </a:spcAft>
              <a:buClr>
                <a:schemeClr val="dk1"/>
              </a:buClr>
              <a:buSzPts val="1200"/>
              <a:buFont typeface="Open Sans"/>
              <a:buChar char="●"/>
            </a:pPr>
            <a:r>
              <a:rPr lang="en-US" sz="1400" dirty="0">
                <a:solidFill>
                  <a:srgbClr val="262626"/>
                </a:solidFill>
                <a:latin typeface="Open Sans"/>
                <a:ea typeface="Open Sans"/>
                <a:cs typeface="Open Sans"/>
                <a:sym typeface="Open Sans"/>
              </a:rPr>
              <a:t>FAO. 2019. How to submit data to AGRIS. Instructions to data providers. </a:t>
            </a:r>
            <a:r>
              <a:rPr lang="en-US" sz="1400" dirty="0" err="1">
                <a:solidFill>
                  <a:srgbClr val="262626"/>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7"/>
                  </a:ext>
                </a:extLst>
              </a:rPr>
              <a:t>En</a:t>
            </a:r>
            <a:r>
              <a:rPr lang="en-US" sz="1400" dirty="0">
                <a:solidFill>
                  <a:srgbClr val="262626"/>
                </a:solidFill>
                <a:latin typeface="Open Sans"/>
                <a:ea typeface="Open Sans"/>
                <a:cs typeface="Open Sans"/>
                <a:sym typeface="Open Sans"/>
              </a:rPr>
              <a:t>: Agricultural Information Management Standards (AIMS) [</a:t>
            </a:r>
            <a:r>
              <a:rPr lang="en-US" sz="1400" dirty="0" err="1">
                <a:solidFill>
                  <a:srgbClr val="262626"/>
                </a:solidFill>
                <a:latin typeface="Open Sans"/>
                <a:ea typeface="Open Sans"/>
                <a:cs typeface="Open Sans"/>
                <a:sym typeface="Open Sans"/>
              </a:rPr>
              <a:t>en</a:t>
            </a:r>
            <a:r>
              <a:rPr lang="en-US" sz="1400" dirty="0">
                <a:solidFill>
                  <a:srgbClr val="262626"/>
                </a:solidFill>
                <a:latin typeface="Open Sans"/>
                <a:ea typeface="Open Sans"/>
                <a:cs typeface="Open Sans"/>
                <a:sym typeface="Open Sans"/>
              </a:rPr>
              <a:t> </a:t>
            </a:r>
            <a:r>
              <a:rPr lang="en-US" sz="1400" dirty="0" err="1">
                <a:solidFill>
                  <a:srgbClr val="262626"/>
                </a:solidFill>
                <a:latin typeface="Open Sans"/>
                <a:ea typeface="Open Sans"/>
                <a:cs typeface="Open Sans"/>
                <a:sym typeface="Open Sans"/>
              </a:rPr>
              <a:t>línea</a:t>
            </a:r>
            <a:r>
              <a:rPr lang="en-US" sz="1400" dirty="0">
                <a:solidFill>
                  <a:srgbClr val="262626"/>
                </a:solidFill>
                <a:latin typeface="Open Sans"/>
                <a:ea typeface="Open Sans"/>
                <a:cs typeface="Open Sans"/>
                <a:sym typeface="Open Sans"/>
              </a:rPr>
              <a:t>]. [</a:t>
            </a:r>
            <a:r>
              <a:rPr lang="en-US" sz="1400" dirty="0" err="1">
                <a:solidFill>
                  <a:srgbClr val="262626"/>
                </a:solidFill>
                <a:latin typeface="Open Sans"/>
                <a:ea typeface="Open Sans"/>
                <a:cs typeface="Open Sans"/>
                <a:sym typeface="Open Sans"/>
              </a:rPr>
              <a:t>Consultado</a:t>
            </a:r>
            <a:r>
              <a:rPr lang="en-US" sz="1400" dirty="0">
                <a:solidFill>
                  <a:srgbClr val="262626"/>
                </a:solidFill>
                <a:latin typeface="Open Sans"/>
                <a:ea typeface="Open Sans"/>
                <a:cs typeface="Open Sans"/>
                <a:sym typeface="Open Sans"/>
              </a:rPr>
              <a:t> </a:t>
            </a:r>
            <a:r>
              <a:rPr lang="en-US" sz="1400" dirty="0" err="1">
                <a:solidFill>
                  <a:srgbClr val="262626"/>
                </a:solidFill>
                <a:latin typeface="Open Sans"/>
                <a:ea typeface="Open Sans"/>
                <a:cs typeface="Open Sans"/>
                <a:sym typeface="Open Sans"/>
              </a:rPr>
              <a:t>el</a:t>
            </a:r>
            <a:r>
              <a:rPr lang="en-US" sz="1400" dirty="0">
                <a:solidFill>
                  <a:srgbClr val="262626"/>
                </a:solidFill>
                <a:latin typeface="Open Sans"/>
                <a:ea typeface="Open Sans"/>
                <a:cs typeface="Open Sans"/>
                <a:sym typeface="Open Sans"/>
              </a:rPr>
              <a:t> 29 de </a:t>
            </a:r>
            <a:r>
              <a:rPr lang="en-US" sz="1400" dirty="0" err="1">
                <a:solidFill>
                  <a:srgbClr val="262626"/>
                </a:solidFill>
                <a:latin typeface="Open Sans"/>
                <a:ea typeface="Open Sans"/>
                <a:cs typeface="Open Sans"/>
                <a:sym typeface="Open Sans"/>
              </a:rPr>
              <a:t>septiembre</a:t>
            </a:r>
            <a:r>
              <a:rPr lang="en-US" sz="1400" dirty="0">
                <a:solidFill>
                  <a:srgbClr val="262626"/>
                </a:solidFill>
                <a:latin typeface="Open Sans"/>
                <a:ea typeface="Open Sans"/>
                <a:cs typeface="Open Sans"/>
                <a:sym typeface="Open Sans"/>
              </a:rPr>
              <a:t> de 2020]. http://</a:t>
            </a:r>
            <a:r>
              <a:rPr lang="en-US" sz="1400" dirty="0" err="1">
                <a:solidFill>
                  <a:srgbClr val="262626"/>
                </a:solidFill>
                <a:latin typeface="Open Sans"/>
                <a:ea typeface="Open Sans"/>
                <a:cs typeface="Open Sans"/>
                <a:sym typeface="Open Sans"/>
              </a:rPr>
              <a:t>aims.fao.org</a:t>
            </a:r>
            <a:r>
              <a:rPr lang="en-US" sz="1400" dirty="0">
                <a:solidFill>
                  <a:srgbClr val="262626"/>
                </a:solidFill>
                <a:latin typeface="Open Sans"/>
                <a:ea typeface="Open Sans"/>
                <a:cs typeface="Open Sans"/>
                <a:sym typeface="Open Sans"/>
              </a:rPr>
              <a:t>/how-submit-data-</a:t>
            </a:r>
            <a:r>
              <a:rPr lang="en-US" sz="1400" dirty="0" err="1">
                <a:solidFill>
                  <a:srgbClr val="262626"/>
                </a:solidFill>
                <a:latin typeface="Open Sans"/>
                <a:ea typeface="Open Sans"/>
                <a:cs typeface="Open Sans"/>
                <a:sym typeface="Open Sans"/>
              </a:rPr>
              <a:t>agris</a:t>
            </a:r>
            <a:r>
              <a:rPr lang="en-US" sz="1400" dirty="0">
                <a:solidFill>
                  <a:srgbClr val="262626"/>
                </a:solidFill>
                <a:latin typeface="Open Sans"/>
                <a:ea typeface="Open Sans"/>
                <a:cs typeface="Open Sans"/>
                <a:sym typeface="Open Sans"/>
              </a:rPr>
              <a:t>-instructions-data-providers </a:t>
            </a:r>
            <a:endParaRPr sz="1400" dirty="0">
              <a:solidFill>
                <a:srgbClr val="262626"/>
              </a:solidFill>
              <a:latin typeface="Open Sans"/>
              <a:ea typeface="Open Sans"/>
              <a:cs typeface="Open Sans"/>
              <a:sym typeface="Open Sans"/>
            </a:endParaRPr>
          </a:p>
          <a:p>
            <a:pPr marL="457200" lvl="0" indent="-304800" algn="l" rtl="0">
              <a:lnSpc>
                <a:spcPct val="150000"/>
              </a:lnSpc>
              <a:spcBef>
                <a:spcPts val="0"/>
              </a:spcBef>
              <a:spcAft>
                <a:spcPts val="0"/>
              </a:spcAft>
              <a:buClr>
                <a:schemeClr val="dk1"/>
              </a:buClr>
              <a:buSzPts val="1200"/>
              <a:buFont typeface="Open Sans"/>
              <a:buChar char="●"/>
            </a:pPr>
            <a:r>
              <a:rPr lang="en-US" sz="1400" dirty="0">
                <a:solidFill>
                  <a:srgbClr val="262626"/>
                </a:solidFill>
                <a:latin typeface="Open Sans"/>
                <a:ea typeface="Open Sans"/>
                <a:cs typeface="Open Sans"/>
                <a:sym typeface="Open Sans"/>
              </a:rPr>
              <a:t>FAO. 2020c. AGROVOC. </a:t>
            </a:r>
            <a:r>
              <a:rPr lang="en-US" sz="1400" dirty="0" err="1">
                <a:solidFill>
                  <a:srgbClr val="262626"/>
                </a:solidFill>
                <a:latin typeface="Open Sans"/>
                <a:ea typeface="Open Sans"/>
                <a:cs typeface="Open Sans"/>
                <a:sym typeface="Open Sans"/>
              </a:rPr>
              <a:t>En</a:t>
            </a:r>
            <a:r>
              <a:rPr lang="en-US" sz="1400" dirty="0">
                <a:solidFill>
                  <a:srgbClr val="262626"/>
                </a:solidFill>
                <a:latin typeface="Open Sans"/>
                <a:ea typeface="Open Sans"/>
                <a:cs typeface="Open Sans"/>
                <a:sym typeface="Open Sans"/>
              </a:rPr>
              <a:t>: Agricultural Information Management Standards (AIMS) [</a:t>
            </a:r>
            <a:r>
              <a:rPr lang="en-US" sz="1400" dirty="0" err="1">
                <a:solidFill>
                  <a:srgbClr val="262626"/>
                </a:solidFill>
                <a:latin typeface="Open Sans"/>
                <a:ea typeface="Open Sans"/>
                <a:cs typeface="Open Sans"/>
                <a:sym typeface="Open Sans"/>
              </a:rPr>
              <a:t>en</a:t>
            </a:r>
            <a:r>
              <a:rPr lang="en-US" sz="1400" dirty="0">
                <a:solidFill>
                  <a:srgbClr val="262626"/>
                </a:solidFill>
                <a:latin typeface="Open Sans"/>
                <a:ea typeface="Open Sans"/>
                <a:cs typeface="Open Sans"/>
                <a:sym typeface="Open Sans"/>
              </a:rPr>
              <a:t> </a:t>
            </a:r>
            <a:r>
              <a:rPr lang="en-US" sz="1400" dirty="0" err="1">
                <a:solidFill>
                  <a:srgbClr val="262626"/>
                </a:solidFill>
                <a:latin typeface="Open Sans"/>
                <a:ea typeface="Open Sans"/>
                <a:cs typeface="Open Sans"/>
                <a:sym typeface="Open Sans"/>
              </a:rPr>
              <a:t>línea</a:t>
            </a:r>
            <a:r>
              <a:rPr lang="en-US" sz="1400" dirty="0">
                <a:solidFill>
                  <a:srgbClr val="262626"/>
                </a:solidFill>
                <a:latin typeface="Open Sans"/>
                <a:ea typeface="Open Sans"/>
                <a:cs typeface="Open Sans"/>
                <a:sym typeface="Open Sans"/>
              </a:rPr>
              <a:t>]. [</a:t>
            </a:r>
            <a:r>
              <a:rPr lang="en-US" sz="1400" dirty="0" err="1">
                <a:solidFill>
                  <a:srgbClr val="262626"/>
                </a:solidFill>
                <a:latin typeface="Open Sans"/>
                <a:ea typeface="Open Sans"/>
                <a:cs typeface="Open Sans"/>
                <a:sym typeface="Open Sans"/>
              </a:rPr>
              <a:t>Consultado</a:t>
            </a:r>
            <a:r>
              <a:rPr lang="en-US" sz="1400" dirty="0">
                <a:solidFill>
                  <a:srgbClr val="262626"/>
                </a:solidFill>
                <a:latin typeface="Open Sans"/>
                <a:ea typeface="Open Sans"/>
                <a:cs typeface="Open Sans"/>
                <a:sym typeface="Open Sans"/>
              </a:rPr>
              <a:t> </a:t>
            </a:r>
            <a:r>
              <a:rPr lang="en-US" sz="1400" dirty="0" err="1">
                <a:solidFill>
                  <a:srgbClr val="262626"/>
                </a:solidFill>
                <a:latin typeface="Open Sans"/>
                <a:ea typeface="Open Sans"/>
                <a:cs typeface="Open Sans"/>
                <a:sym typeface="Open Sans"/>
              </a:rPr>
              <a:t>el</a:t>
            </a:r>
            <a:r>
              <a:rPr lang="en-US" sz="1400" dirty="0">
                <a:solidFill>
                  <a:srgbClr val="262626"/>
                </a:solidFill>
                <a:latin typeface="Open Sans"/>
                <a:ea typeface="Open Sans"/>
                <a:cs typeface="Open Sans"/>
                <a:sym typeface="Open Sans"/>
              </a:rPr>
              <a:t> 25 de </a:t>
            </a:r>
            <a:r>
              <a:rPr lang="en-US" sz="1400" dirty="0" err="1">
                <a:solidFill>
                  <a:srgbClr val="262626"/>
                </a:solidFill>
                <a:latin typeface="Open Sans"/>
                <a:ea typeface="Open Sans"/>
                <a:cs typeface="Open Sans"/>
                <a:sym typeface="Open Sans"/>
              </a:rPr>
              <a:t>septiembre</a:t>
            </a:r>
            <a:r>
              <a:rPr lang="en-US" sz="1400" dirty="0">
                <a:solidFill>
                  <a:srgbClr val="262626"/>
                </a:solidFill>
                <a:latin typeface="Open Sans"/>
                <a:ea typeface="Open Sans"/>
                <a:cs typeface="Open Sans"/>
                <a:sym typeface="Open Sans"/>
              </a:rPr>
              <a:t> de 2020]. http://</a:t>
            </a:r>
            <a:r>
              <a:rPr lang="en-US" sz="1400" dirty="0" err="1">
                <a:solidFill>
                  <a:srgbClr val="262626"/>
                </a:solidFill>
                <a:latin typeface="Open Sans"/>
                <a:ea typeface="Open Sans"/>
                <a:cs typeface="Open Sans"/>
                <a:sym typeface="Open Sans"/>
              </a:rPr>
              <a:t>aims.fao.org</a:t>
            </a:r>
            <a:r>
              <a:rPr lang="en-US" sz="1400" dirty="0">
                <a:solidFill>
                  <a:srgbClr val="262626"/>
                </a:solidFill>
                <a:latin typeface="Open Sans"/>
                <a:ea typeface="Open Sans"/>
                <a:cs typeface="Open Sans"/>
                <a:sym typeface="Open Sans"/>
              </a:rPr>
              <a:t>/vest-registry/vocabularies/</a:t>
            </a:r>
            <a:r>
              <a:rPr lang="en-US" sz="1400" dirty="0" err="1">
                <a:solidFill>
                  <a:srgbClr val="262626"/>
                </a:solidFill>
                <a:latin typeface="Open Sans"/>
                <a:ea typeface="Open Sans"/>
                <a:cs typeface="Open Sans"/>
                <a:sym typeface="Open Sans"/>
              </a:rPr>
              <a:t>agrovoc</a:t>
            </a:r>
            <a:r>
              <a:rPr lang="en-US" sz="1400" dirty="0">
                <a:solidFill>
                  <a:srgbClr val="262626"/>
                </a:solidFill>
                <a:latin typeface="Open Sans"/>
                <a:ea typeface="Open Sans"/>
                <a:cs typeface="Open Sans"/>
                <a:sym typeface="Open Sans"/>
              </a:rPr>
              <a:t> </a:t>
            </a:r>
            <a:endParaRPr sz="1400" dirty="0">
              <a:solidFill>
                <a:srgbClr val="262626"/>
              </a:solidFill>
              <a:latin typeface="Open Sans"/>
              <a:ea typeface="Open Sans"/>
              <a:cs typeface="Open Sans"/>
              <a:sym typeface="Open Sans"/>
            </a:endParaRPr>
          </a:p>
          <a:p>
            <a:pPr marL="457200" lvl="0" indent="-304800" algn="l" rtl="0">
              <a:lnSpc>
                <a:spcPct val="150000"/>
              </a:lnSpc>
              <a:spcBef>
                <a:spcPts val="0"/>
              </a:spcBef>
              <a:spcAft>
                <a:spcPts val="0"/>
              </a:spcAft>
              <a:buClr>
                <a:schemeClr val="dk1"/>
              </a:buClr>
              <a:buSzPts val="1200"/>
              <a:buFont typeface="Open Sans"/>
              <a:buChar char="●"/>
            </a:pPr>
            <a:r>
              <a:rPr lang="en-US" sz="1400" dirty="0">
                <a:solidFill>
                  <a:srgbClr val="262626"/>
                </a:solidFill>
                <a:latin typeface="Open Sans"/>
                <a:ea typeface="Open Sans"/>
                <a:cs typeface="Open Sans"/>
                <a:sym typeface="Open Sans"/>
              </a:rPr>
              <a:t>FAO. 2020a. AGRIS: Agricultural Science and Technology Information. </a:t>
            </a:r>
            <a:r>
              <a:rPr lang="en-US" sz="1400" dirty="0" err="1">
                <a:solidFill>
                  <a:srgbClr val="262626"/>
                </a:solidFill>
                <a:latin typeface="Open Sans"/>
                <a:ea typeface="Open Sans"/>
                <a:cs typeface="Open Sans"/>
                <a:sym typeface="Open Sans"/>
              </a:rPr>
              <a:t>En</a:t>
            </a:r>
            <a:r>
              <a:rPr lang="en-US" sz="1400" dirty="0">
                <a:solidFill>
                  <a:srgbClr val="262626"/>
                </a:solidFill>
                <a:latin typeface="Open Sans"/>
                <a:ea typeface="Open Sans"/>
                <a:cs typeface="Open Sans"/>
                <a:sym typeface="Open Sans"/>
              </a:rPr>
              <a:t>: AGRIS [</a:t>
            </a:r>
            <a:r>
              <a:rPr lang="en-US" sz="1400" dirty="0" err="1">
                <a:solidFill>
                  <a:srgbClr val="262626"/>
                </a:solidFill>
                <a:latin typeface="Open Sans"/>
                <a:ea typeface="Open Sans"/>
                <a:cs typeface="Open Sans"/>
                <a:sym typeface="Open Sans"/>
              </a:rPr>
              <a:t>en</a:t>
            </a:r>
            <a:r>
              <a:rPr lang="en-US" sz="1400" dirty="0">
                <a:solidFill>
                  <a:srgbClr val="262626"/>
                </a:solidFill>
                <a:latin typeface="Open Sans"/>
                <a:ea typeface="Open Sans"/>
                <a:cs typeface="Open Sans"/>
                <a:sym typeface="Open Sans"/>
              </a:rPr>
              <a:t> </a:t>
            </a:r>
            <a:r>
              <a:rPr lang="en-US" sz="1400" dirty="0" err="1">
                <a:solidFill>
                  <a:srgbClr val="262626"/>
                </a:solidFill>
                <a:latin typeface="Open Sans"/>
                <a:ea typeface="Open Sans"/>
                <a:cs typeface="Open Sans"/>
                <a:sym typeface="Open Sans"/>
              </a:rPr>
              <a:t>línea</a:t>
            </a:r>
            <a:r>
              <a:rPr lang="en-US" sz="1400" dirty="0">
                <a:solidFill>
                  <a:srgbClr val="262626"/>
                </a:solidFill>
                <a:latin typeface="Open Sans"/>
                <a:ea typeface="Open Sans"/>
                <a:cs typeface="Open Sans"/>
                <a:sym typeface="Open Sans"/>
              </a:rPr>
              <a:t>]. [</a:t>
            </a:r>
            <a:r>
              <a:rPr lang="en-US" sz="1400" dirty="0" err="1">
                <a:solidFill>
                  <a:srgbClr val="262626"/>
                </a:solidFill>
                <a:latin typeface="Open Sans"/>
                <a:ea typeface="Open Sans"/>
                <a:cs typeface="Open Sans"/>
                <a:sym typeface="Open Sans"/>
              </a:rPr>
              <a:t>Consultado</a:t>
            </a:r>
            <a:r>
              <a:rPr lang="en-US" sz="1400" dirty="0">
                <a:solidFill>
                  <a:srgbClr val="262626"/>
                </a:solidFill>
                <a:latin typeface="Open Sans"/>
                <a:ea typeface="Open Sans"/>
                <a:cs typeface="Open Sans"/>
                <a:sym typeface="Open Sans"/>
              </a:rPr>
              <a:t> </a:t>
            </a:r>
            <a:r>
              <a:rPr lang="en-US" sz="1400" dirty="0" err="1">
                <a:solidFill>
                  <a:srgbClr val="262626"/>
                </a:solidFill>
                <a:latin typeface="Open Sans"/>
                <a:ea typeface="Open Sans"/>
                <a:cs typeface="Open Sans"/>
                <a:sym typeface="Open Sans"/>
              </a:rPr>
              <a:t>el</a:t>
            </a:r>
            <a:r>
              <a:rPr lang="en-US" sz="1400" dirty="0">
                <a:solidFill>
                  <a:srgbClr val="262626"/>
                </a:solidFill>
                <a:latin typeface="Open Sans"/>
                <a:ea typeface="Open Sans"/>
                <a:cs typeface="Open Sans"/>
                <a:sym typeface="Open Sans"/>
              </a:rPr>
              <a:t> 25 de </a:t>
            </a:r>
            <a:r>
              <a:rPr lang="en-US" sz="1400" dirty="0" err="1">
                <a:solidFill>
                  <a:srgbClr val="262626"/>
                </a:solidFill>
                <a:latin typeface="Open Sans"/>
                <a:ea typeface="Open Sans"/>
                <a:cs typeface="Open Sans"/>
                <a:sym typeface="Open Sans"/>
              </a:rPr>
              <a:t>septiembre</a:t>
            </a:r>
            <a:r>
              <a:rPr lang="en-US" sz="1400" dirty="0">
                <a:solidFill>
                  <a:srgbClr val="262626"/>
                </a:solidFill>
                <a:latin typeface="Open Sans"/>
                <a:ea typeface="Open Sans"/>
                <a:cs typeface="Open Sans"/>
                <a:sym typeface="Open Sans"/>
              </a:rPr>
              <a:t> de 2020]. http://</a:t>
            </a:r>
            <a:r>
              <a:rPr lang="en-US" sz="1400" dirty="0" err="1">
                <a:solidFill>
                  <a:srgbClr val="262626"/>
                </a:solidFill>
                <a:latin typeface="Open Sans"/>
                <a:ea typeface="Open Sans"/>
                <a:cs typeface="Open Sans"/>
                <a:sym typeface="Open Sans"/>
              </a:rPr>
              <a:t>agris.fao.org</a:t>
            </a:r>
            <a:r>
              <a:rPr lang="en-US" sz="1400" dirty="0">
                <a:solidFill>
                  <a:srgbClr val="262626"/>
                </a:solidFill>
                <a:latin typeface="Open Sans"/>
                <a:ea typeface="Open Sans"/>
                <a:cs typeface="Open Sans"/>
                <a:sym typeface="Open Sans"/>
              </a:rPr>
              <a:t>/</a:t>
            </a:r>
            <a:r>
              <a:rPr lang="en-US" sz="1400" dirty="0" err="1">
                <a:solidFill>
                  <a:srgbClr val="262626"/>
                </a:solidFill>
                <a:latin typeface="Open Sans"/>
                <a:ea typeface="Open Sans"/>
                <a:cs typeface="Open Sans"/>
                <a:sym typeface="Open Sans"/>
              </a:rPr>
              <a:t>agris</a:t>
            </a:r>
            <a:r>
              <a:rPr lang="en-US" sz="1400" dirty="0">
                <a:solidFill>
                  <a:srgbClr val="262626"/>
                </a:solidFill>
                <a:latin typeface="Open Sans"/>
                <a:ea typeface="Open Sans"/>
                <a:cs typeface="Open Sans"/>
                <a:sym typeface="Open Sans"/>
              </a:rPr>
              <a:t>-search/</a:t>
            </a:r>
            <a:r>
              <a:rPr lang="en-US" sz="1400" dirty="0" err="1">
                <a:solidFill>
                  <a:srgbClr val="262626"/>
                </a:solidFill>
                <a:latin typeface="Open Sans"/>
                <a:ea typeface="Open Sans"/>
                <a:cs typeface="Open Sans"/>
                <a:sym typeface="Open Sans"/>
              </a:rPr>
              <a:t>index.do</a:t>
            </a:r>
            <a:r>
              <a:rPr lang="en-US" sz="1400" dirty="0">
                <a:solidFill>
                  <a:srgbClr val="262626"/>
                </a:solidFill>
                <a:latin typeface="Open Sans"/>
                <a:ea typeface="Open Sans"/>
                <a:cs typeface="Open Sans"/>
                <a:sym typeface="Open Sans"/>
              </a:rPr>
              <a:t> </a:t>
            </a:r>
            <a:endParaRPr sz="1400" dirty="0">
              <a:solidFill>
                <a:srgbClr val="262626"/>
              </a:solidFill>
              <a:latin typeface="Open Sans"/>
              <a:ea typeface="Open Sans"/>
              <a:cs typeface="Open Sans"/>
              <a:sym typeface="Open Sans"/>
            </a:endParaRPr>
          </a:p>
          <a:p>
            <a:pPr marL="457200" lvl="0" indent="-304800" algn="l" rtl="0">
              <a:lnSpc>
                <a:spcPct val="150000"/>
              </a:lnSpc>
              <a:spcBef>
                <a:spcPts val="0"/>
              </a:spcBef>
              <a:spcAft>
                <a:spcPts val="0"/>
              </a:spcAft>
              <a:buClr>
                <a:srgbClr val="CC0000"/>
              </a:buClr>
              <a:buSzPts val="1200"/>
              <a:buFont typeface="Open Sans"/>
              <a:buChar char="●"/>
            </a:pPr>
            <a:r>
              <a:rPr lang="en-US" sz="1400" dirty="0">
                <a:solidFill>
                  <a:srgbClr val="262626"/>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8"/>
                  </a:ext>
                </a:extLst>
              </a:rPr>
              <a:t>Research4Life. 2021. Training Presentations. </a:t>
            </a:r>
            <a:r>
              <a:rPr lang="en-US" sz="1400" dirty="0" err="1">
                <a:solidFill>
                  <a:srgbClr val="262626"/>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8"/>
                  </a:ext>
                </a:extLst>
              </a:rPr>
              <a:t>En</a:t>
            </a:r>
            <a:r>
              <a:rPr lang="en-US" sz="1400" dirty="0">
                <a:solidFill>
                  <a:srgbClr val="262626"/>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8"/>
                  </a:ext>
                </a:extLst>
              </a:rPr>
              <a:t>: Research4Life  Training/Librarians Hub  [</a:t>
            </a:r>
            <a:r>
              <a:rPr lang="en-US" sz="1400" dirty="0" err="1">
                <a:solidFill>
                  <a:srgbClr val="262626"/>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8"/>
                  </a:ext>
                </a:extLst>
              </a:rPr>
              <a:t>en</a:t>
            </a:r>
            <a:r>
              <a:rPr lang="en-US" sz="1400" dirty="0">
                <a:solidFill>
                  <a:srgbClr val="262626"/>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8"/>
                  </a:ext>
                </a:extLst>
              </a:rPr>
              <a:t> </a:t>
            </a:r>
            <a:r>
              <a:rPr lang="en-US" sz="1400" dirty="0" err="1">
                <a:solidFill>
                  <a:srgbClr val="262626"/>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8"/>
                  </a:ext>
                </a:extLst>
              </a:rPr>
              <a:t>línea</a:t>
            </a:r>
            <a:r>
              <a:rPr lang="en-US" sz="1400" dirty="0">
                <a:solidFill>
                  <a:srgbClr val="262626"/>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8"/>
                  </a:ext>
                </a:extLst>
              </a:rPr>
              <a:t>]. [</a:t>
            </a:r>
            <a:r>
              <a:rPr lang="en-US" sz="1400" dirty="0" err="1">
                <a:solidFill>
                  <a:srgbClr val="262626"/>
                </a:solidFill>
                <a:latin typeface="Open Sans"/>
                <a:ea typeface="Open Sans"/>
                <a:cs typeface="Open Sans"/>
                <a:sym typeface="Open Sans"/>
              </a:rPr>
              <a:t>Consultado</a:t>
            </a:r>
            <a:r>
              <a:rPr lang="en-US" sz="1400" dirty="0">
                <a:solidFill>
                  <a:srgbClr val="262626"/>
                </a:solidFill>
                <a:latin typeface="Open Sans"/>
                <a:ea typeface="Open Sans"/>
                <a:cs typeface="Open Sans"/>
                <a:sym typeface="Open Sans"/>
              </a:rPr>
              <a:t> </a:t>
            </a:r>
            <a:r>
              <a:rPr lang="en-US" sz="1400" dirty="0" err="1">
                <a:solidFill>
                  <a:srgbClr val="262626"/>
                </a:solidFill>
                <a:latin typeface="Open Sans"/>
                <a:ea typeface="Open Sans"/>
                <a:cs typeface="Open Sans"/>
                <a:sym typeface="Open Sans"/>
              </a:rPr>
              <a:t>el</a:t>
            </a:r>
            <a:r>
              <a:rPr lang="en-US" sz="1400" dirty="0">
                <a:solidFill>
                  <a:srgbClr val="262626"/>
                </a:solidFill>
                <a:latin typeface="Open Sans"/>
                <a:ea typeface="Open Sans"/>
                <a:cs typeface="Open Sans"/>
                <a:sym typeface="Open Sans"/>
              </a:rPr>
              <a:t> 31 de </a:t>
            </a:r>
            <a:r>
              <a:rPr lang="en-US" sz="1400" dirty="0" err="1">
                <a:solidFill>
                  <a:srgbClr val="262626"/>
                </a:solidFill>
                <a:latin typeface="Open Sans"/>
                <a:ea typeface="Open Sans"/>
                <a:cs typeface="Open Sans"/>
                <a:sym typeface="Open Sans"/>
              </a:rPr>
              <a:t>diciembre</a:t>
            </a:r>
            <a:r>
              <a:rPr lang="en-US" sz="1400" dirty="0">
                <a:solidFill>
                  <a:srgbClr val="262626"/>
                </a:solidFill>
                <a:latin typeface="Open Sans"/>
                <a:ea typeface="Open Sans"/>
                <a:cs typeface="Open Sans"/>
                <a:sym typeface="Open Sans"/>
              </a:rPr>
              <a:t> de 2021</a:t>
            </a:r>
            <a:r>
              <a:rPr lang="en-US" sz="1400" dirty="0">
                <a:solidFill>
                  <a:srgbClr val="262626"/>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9"/>
                  </a:ext>
                </a:extLst>
              </a:rPr>
              <a:t>]. https://www.research4life.org/training/librarians-hub/</a:t>
            </a:r>
            <a:endParaRPr sz="1400" dirty="0">
              <a:solidFill>
                <a:srgbClr val="262626"/>
              </a:solidFill>
              <a:latin typeface="Open Sans"/>
              <a:ea typeface="Open Sans"/>
              <a:cs typeface="Open Sans"/>
              <a:sym typeface="Open Sans"/>
            </a:endParaRPr>
          </a:p>
          <a:p>
            <a:pPr marL="457200" lvl="0" indent="-304800" algn="l" rtl="0">
              <a:lnSpc>
                <a:spcPct val="150000"/>
              </a:lnSpc>
              <a:spcBef>
                <a:spcPts val="0"/>
              </a:spcBef>
              <a:spcAft>
                <a:spcPts val="0"/>
              </a:spcAft>
              <a:buClr>
                <a:schemeClr val="dk1"/>
              </a:buClr>
              <a:buSzPts val="1200"/>
              <a:buFont typeface="Open Sans"/>
              <a:buChar char="●"/>
            </a:pPr>
            <a:r>
              <a:rPr lang="en-US" sz="1400" dirty="0" err="1">
                <a:solidFill>
                  <a:srgbClr val="262626"/>
                </a:solidFill>
                <a:latin typeface="Open Sans"/>
                <a:ea typeface="Open Sans"/>
                <a:cs typeface="Open Sans"/>
                <a:sym typeface="Open Sans"/>
              </a:rPr>
              <a:t>Subirats</a:t>
            </a:r>
            <a:r>
              <a:rPr lang="en-US" sz="1400" dirty="0">
                <a:solidFill>
                  <a:srgbClr val="262626"/>
                </a:solidFill>
                <a:latin typeface="Open Sans"/>
                <a:ea typeface="Open Sans"/>
                <a:cs typeface="Open Sans"/>
                <a:sym typeface="Open Sans"/>
              </a:rPr>
              <a:t>, I. &amp; Zeng, M.L. 2012. Meaningful Bibliographic Metadata (M2B). </a:t>
            </a:r>
            <a:r>
              <a:rPr lang="en-US" sz="1400" dirty="0" err="1">
                <a:solidFill>
                  <a:srgbClr val="262626"/>
                </a:solidFill>
                <a:latin typeface="Open Sans"/>
                <a:ea typeface="Open Sans"/>
                <a:cs typeface="Open Sans"/>
                <a:sym typeface="Open Sans"/>
              </a:rPr>
              <a:t>En</a:t>
            </a:r>
            <a:r>
              <a:rPr lang="en-US" sz="1400" dirty="0">
                <a:solidFill>
                  <a:srgbClr val="262626"/>
                </a:solidFill>
                <a:latin typeface="Open Sans"/>
                <a:ea typeface="Open Sans"/>
                <a:cs typeface="Open Sans"/>
                <a:sym typeface="Open Sans"/>
              </a:rPr>
              <a:t>: Agricultural Information Management Standards (AIMS) [</a:t>
            </a:r>
            <a:r>
              <a:rPr lang="en-US" sz="1400" dirty="0" err="1">
                <a:solidFill>
                  <a:srgbClr val="262626"/>
                </a:solidFill>
                <a:latin typeface="Open Sans"/>
                <a:ea typeface="Open Sans"/>
                <a:cs typeface="Open Sans"/>
                <a:sym typeface="Open Sans"/>
              </a:rPr>
              <a:t>en</a:t>
            </a:r>
            <a:r>
              <a:rPr lang="en-US" sz="1400" dirty="0">
                <a:solidFill>
                  <a:srgbClr val="262626"/>
                </a:solidFill>
                <a:latin typeface="Open Sans"/>
                <a:ea typeface="Open Sans"/>
                <a:cs typeface="Open Sans"/>
                <a:sym typeface="Open Sans"/>
              </a:rPr>
              <a:t> </a:t>
            </a:r>
            <a:r>
              <a:rPr lang="en-US" sz="1400" dirty="0" err="1">
                <a:solidFill>
                  <a:srgbClr val="262626"/>
                </a:solidFill>
                <a:latin typeface="Open Sans"/>
                <a:ea typeface="Open Sans"/>
                <a:cs typeface="Open Sans"/>
                <a:sym typeface="Open Sans"/>
              </a:rPr>
              <a:t>línea</a:t>
            </a:r>
            <a:r>
              <a:rPr lang="en-US" sz="1400" dirty="0">
                <a:solidFill>
                  <a:srgbClr val="262626"/>
                </a:solidFill>
                <a:latin typeface="Open Sans"/>
                <a:ea typeface="Open Sans"/>
                <a:cs typeface="Open Sans"/>
                <a:sym typeface="Open Sans"/>
              </a:rPr>
              <a:t>]. [</a:t>
            </a:r>
            <a:r>
              <a:rPr lang="en-US" sz="1400" dirty="0" err="1">
                <a:solidFill>
                  <a:srgbClr val="262626"/>
                </a:solidFill>
                <a:latin typeface="Open Sans"/>
                <a:ea typeface="Open Sans"/>
                <a:cs typeface="Open Sans"/>
                <a:sym typeface="Open Sans"/>
              </a:rPr>
              <a:t>Consultado</a:t>
            </a:r>
            <a:r>
              <a:rPr lang="en-US" sz="1400" dirty="0">
                <a:solidFill>
                  <a:srgbClr val="262626"/>
                </a:solidFill>
                <a:latin typeface="Open Sans"/>
                <a:ea typeface="Open Sans"/>
                <a:cs typeface="Open Sans"/>
                <a:sym typeface="Open Sans"/>
              </a:rPr>
              <a:t> </a:t>
            </a:r>
            <a:r>
              <a:rPr lang="en-US" sz="1400" dirty="0" err="1">
                <a:solidFill>
                  <a:srgbClr val="262626"/>
                </a:solidFill>
                <a:latin typeface="Open Sans"/>
                <a:ea typeface="Open Sans"/>
                <a:cs typeface="Open Sans"/>
                <a:sym typeface="Open Sans"/>
              </a:rPr>
              <a:t>el</a:t>
            </a:r>
            <a:r>
              <a:rPr lang="en-US" sz="1400" dirty="0">
                <a:solidFill>
                  <a:srgbClr val="262626"/>
                </a:solidFill>
                <a:latin typeface="Open Sans"/>
                <a:ea typeface="Open Sans"/>
                <a:cs typeface="Open Sans"/>
                <a:sym typeface="Open Sans"/>
              </a:rPr>
              <a:t> 29 de </a:t>
            </a:r>
            <a:r>
              <a:rPr lang="en-US" sz="1400" dirty="0" err="1">
                <a:solidFill>
                  <a:srgbClr val="262626"/>
                </a:solidFill>
                <a:latin typeface="Open Sans"/>
                <a:ea typeface="Open Sans"/>
                <a:cs typeface="Open Sans"/>
                <a:sym typeface="Open Sans"/>
              </a:rPr>
              <a:t>septiembre</a:t>
            </a:r>
            <a:r>
              <a:rPr lang="en-US" sz="1400" dirty="0">
                <a:solidFill>
                  <a:srgbClr val="262626"/>
                </a:solidFill>
                <a:latin typeface="Open Sans"/>
                <a:ea typeface="Open Sans"/>
                <a:cs typeface="Open Sans"/>
                <a:sym typeface="Open Sans"/>
              </a:rPr>
              <a:t> de 2020]. http://</a:t>
            </a:r>
            <a:r>
              <a:rPr lang="en-US" sz="1400" dirty="0" err="1">
                <a:solidFill>
                  <a:srgbClr val="262626"/>
                </a:solidFill>
                <a:latin typeface="Open Sans"/>
                <a:ea typeface="Open Sans"/>
                <a:cs typeface="Open Sans"/>
                <a:sym typeface="Open Sans"/>
              </a:rPr>
              <a:t>aims.fao.org</a:t>
            </a:r>
            <a:r>
              <a:rPr lang="en-US" sz="1400" dirty="0">
                <a:solidFill>
                  <a:srgbClr val="262626"/>
                </a:solidFill>
                <a:latin typeface="Open Sans"/>
                <a:ea typeface="Open Sans"/>
                <a:cs typeface="Open Sans"/>
                <a:sym typeface="Open Sans"/>
              </a:rPr>
              <a:t>/metadata/m2b </a:t>
            </a:r>
            <a:endParaRPr sz="1400" dirty="0">
              <a:solidFill>
                <a:srgbClr val="262626"/>
              </a:solidFill>
              <a:latin typeface="Open Sans"/>
              <a:ea typeface="Open Sans"/>
              <a:cs typeface="Open Sans"/>
              <a:sym typeface="Open Sans"/>
            </a:endParaRPr>
          </a:p>
          <a:p>
            <a:pPr marL="457200" lvl="0" indent="-304800" algn="l" rtl="0">
              <a:lnSpc>
                <a:spcPct val="150000"/>
              </a:lnSpc>
              <a:spcBef>
                <a:spcPts val="0"/>
              </a:spcBef>
              <a:spcAft>
                <a:spcPts val="0"/>
              </a:spcAft>
              <a:buClr>
                <a:schemeClr val="dk1"/>
              </a:buClr>
              <a:buSzPts val="1200"/>
              <a:buFont typeface="Open Sans"/>
              <a:buChar char="●"/>
            </a:pPr>
            <a:r>
              <a:rPr lang="en-US" sz="1400" dirty="0">
                <a:solidFill>
                  <a:srgbClr val="262626"/>
                </a:solidFill>
                <a:latin typeface="Open Sans"/>
                <a:ea typeface="Open Sans"/>
                <a:cs typeface="Open Sans"/>
                <a:sym typeface="Open Sans"/>
              </a:rPr>
              <a:t>USDA National Agricultural Library. 2020. </a:t>
            </a:r>
            <a:r>
              <a:rPr lang="en-US" sz="1400" dirty="0" err="1">
                <a:solidFill>
                  <a:srgbClr val="262626"/>
                </a:solidFill>
                <a:latin typeface="Open Sans"/>
                <a:ea typeface="Open Sans"/>
                <a:cs typeface="Open Sans"/>
                <a:sym typeface="Open Sans"/>
              </a:rPr>
              <a:t>PubAg</a:t>
            </a:r>
            <a:r>
              <a:rPr lang="en-US" sz="1400" dirty="0">
                <a:solidFill>
                  <a:srgbClr val="262626"/>
                </a:solidFill>
                <a:latin typeface="Open Sans"/>
                <a:ea typeface="Open Sans"/>
                <a:cs typeface="Open Sans"/>
                <a:sym typeface="Open Sans"/>
              </a:rPr>
              <a:t>. </a:t>
            </a:r>
            <a:r>
              <a:rPr lang="en-US" sz="1400" dirty="0" err="1">
                <a:solidFill>
                  <a:srgbClr val="262626"/>
                </a:solidFill>
                <a:latin typeface="Open Sans"/>
                <a:ea typeface="Open Sans"/>
                <a:cs typeface="Open Sans"/>
                <a:sym typeface="Open Sans"/>
              </a:rPr>
              <a:t>En</a:t>
            </a:r>
            <a:r>
              <a:rPr lang="en-US" sz="1400" dirty="0">
                <a:solidFill>
                  <a:srgbClr val="262626"/>
                </a:solidFill>
                <a:latin typeface="Open Sans"/>
                <a:ea typeface="Open Sans"/>
                <a:cs typeface="Open Sans"/>
                <a:sym typeface="Open Sans"/>
              </a:rPr>
              <a:t>: USDA National Agricultural Library [</a:t>
            </a:r>
            <a:r>
              <a:rPr lang="en-US" sz="1400" dirty="0" err="1">
                <a:solidFill>
                  <a:srgbClr val="262626"/>
                </a:solidFill>
                <a:latin typeface="Open Sans"/>
                <a:ea typeface="Open Sans"/>
                <a:cs typeface="Open Sans"/>
                <a:sym typeface="Open Sans"/>
              </a:rPr>
              <a:t>en</a:t>
            </a:r>
            <a:r>
              <a:rPr lang="en-US" sz="1400" dirty="0">
                <a:solidFill>
                  <a:srgbClr val="262626"/>
                </a:solidFill>
                <a:latin typeface="Open Sans"/>
                <a:ea typeface="Open Sans"/>
                <a:cs typeface="Open Sans"/>
                <a:sym typeface="Open Sans"/>
              </a:rPr>
              <a:t> </a:t>
            </a:r>
            <a:r>
              <a:rPr lang="en-US" sz="1400" dirty="0" err="1">
                <a:solidFill>
                  <a:srgbClr val="262626"/>
                </a:solidFill>
                <a:latin typeface="Open Sans"/>
                <a:ea typeface="Open Sans"/>
                <a:cs typeface="Open Sans"/>
                <a:sym typeface="Open Sans"/>
              </a:rPr>
              <a:t>línea</a:t>
            </a:r>
            <a:r>
              <a:rPr lang="en-US" sz="1400" dirty="0">
                <a:solidFill>
                  <a:srgbClr val="262626"/>
                </a:solidFill>
                <a:latin typeface="Open Sans"/>
                <a:ea typeface="Open Sans"/>
                <a:cs typeface="Open Sans"/>
                <a:sym typeface="Open Sans"/>
              </a:rPr>
              <a:t>]. [</a:t>
            </a:r>
            <a:r>
              <a:rPr lang="en-US" sz="1400" dirty="0" err="1">
                <a:solidFill>
                  <a:srgbClr val="262626"/>
                </a:solidFill>
                <a:latin typeface="Open Sans"/>
                <a:ea typeface="Open Sans"/>
                <a:cs typeface="Open Sans"/>
                <a:sym typeface="Open Sans"/>
              </a:rPr>
              <a:t>Consultado</a:t>
            </a:r>
            <a:r>
              <a:rPr lang="en-US" sz="1400" dirty="0">
                <a:solidFill>
                  <a:srgbClr val="262626"/>
                </a:solidFill>
                <a:latin typeface="Open Sans"/>
                <a:ea typeface="Open Sans"/>
                <a:cs typeface="Open Sans"/>
                <a:sym typeface="Open Sans"/>
              </a:rPr>
              <a:t> </a:t>
            </a:r>
            <a:r>
              <a:rPr lang="en-US" sz="1400" dirty="0" err="1">
                <a:solidFill>
                  <a:srgbClr val="262626"/>
                </a:solidFill>
                <a:latin typeface="Open Sans"/>
                <a:ea typeface="Open Sans"/>
                <a:cs typeface="Open Sans"/>
                <a:sym typeface="Open Sans"/>
              </a:rPr>
              <a:t>el</a:t>
            </a:r>
            <a:r>
              <a:rPr lang="en-US" sz="1400" dirty="0">
                <a:solidFill>
                  <a:srgbClr val="262626"/>
                </a:solidFill>
                <a:latin typeface="Open Sans"/>
                <a:ea typeface="Open Sans"/>
                <a:cs typeface="Open Sans"/>
                <a:sym typeface="Open Sans"/>
              </a:rPr>
              <a:t> 29 de </a:t>
            </a:r>
            <a:r>
              <a:rPr lang="en-US" sz="1400" dirty="0" err="1">
                <a:solidFill>
                  <a:srgbClr val="262626"/>
                </a:solidFill>
                <a:latin typeface="Open Sans"/>
                <a:ea typeface="Open Sans"/>
                <a:cs typeface="Open Sans"/>
                <a:sym typeface="Open Sans"/>
              </a:rPr>
              <a:t>septiembre</a:t>
            </a:r>
            <a:r>
              <a:rPr lang="en-US" sz="1400" dirty="0">
                <a:solidFill>
                  <a:srgbClr val="262626"/>
                </a:solidFill>
                <a:latin typeface="Open Sans"/>
                <a:ea typeface="Open Sans"/>
                <a:cs typeface="Open Sans"/>
                <a:sym typeface="Open Sans"/>
              </a:rPr>
              <a:t> de 2020]. https://</a:t>
            </a:r>
            <a:r>
              <a:rPr lang="en-US" sz="1400" dirty="0" err="1">
                <a:solidFill>
                  <a:srgbClr val="262626"/>
                </a:solidFill>
                <a:latin typeface="Open Sans"/>
                <a:ea typeface="Open Sans"/>
                <a:cs typeface="Open Sans"/>
                <a:sym typeface="Open Sans"/>
              </a:rPr>
              <a:t>pubag.nal.usda.gov</a:t>
            </a:r>
            <a:r>
              <a:rPr lang="en-US" sz="1400" dirty="0">
                <a:solidFill>
                  <a:srgbClr val="262626"/>
                </a:solidFill>
                <a:latin typeface="Open Sans"/>
                <a:ea typeface="Open Sans"/>
                <a:cs typeface="Open Sans"/>
                <a:sym typeface="Open Sans"/>
              </a:rPr>
              <a:t>/</a:t>
            </a:r>
            <a:r>
              <a:rPr lang="en-US" sz="1400" dirty="0" err="1">
                <a:solidFill>
                  <a:srgbClr val="262626"/>
                </a:solidFill>
                <a:latin typeface="Open Sans"/>
                <a:ea typeface="Open Sans"/>
                <a:cs typeface="Open Sans"/>
                <a:sym typeface="Open Sans"/>
              </a:rPr>
              <a:t>faq</a:t>
            </a:r>
            <a:endParaRPr sz="1400" dirty="0">
              <a:solidFill>
                <a:srgbClr val="262626"/>
              </a:solidFill>
              <a:latin typeface="Open Sans"/>
              <a:ea typeface="Open Sans"/>
              <a:cs typeface="Open Sans"/>
              <a:sym typeface="Open Sans"/>
            </a:endParaRPr>
          </a:p>
          <a:p>
            <a:pPr marL="457200" lvl="0" indent="-304800" algn="l" rtl="0">
              <a:lnSpc>
                <a:spcPct val="150000"/>
              </a:lnSpc>
              <a:spcBef>
                <a:spcPts val="0"/>
              </a:spcBef>
              <a:spcAft>
                <a:spcPts val="0"/>
              </a:spcAft>
              <a:buClr>
                <a:schemeClr val="dk1"/>
              </a:buClr>
              <a:buSzPts val="1200"/>
              <a:buFont typeface="Open Sans"/>
              <a:buChar char="●"/>
            </a:pPr>
            <a:r>
              <a:rPr lang="en-US" sz="1400" dirty="0">
                <a:solidFill>
                  <a:srgbClr val="262626"/>
                </a:solidFill>
                <a:latin typeface="Open Sans"/>
                <a:ea typeface="Open Sans"/>
                <a:cs typeface="Open Sans"/>
                <a:sym typeface="Open Sans"/>
              </a:rPr>
              <a:t>FAO. 2020b. What is AGRIS? </a:t>
            </a:r>
            <a:r>
              <a:rPr lang="en-US" sz="1400" dirty="0" err="1">
                <a:solidFill>
                  <a:srgbClr val="262626"/>
                </a:solidFill>
                <a:latin typeface="Open Sans"/>
                <a:ea typeface="Open Sans"/>
                <a:cs typeface="Open Sans"/>
                <a:sym typeface="Open Sans"/>
              </a:rPr>
              <a:t>En</a:t>
            </a:r>
            <a:r>
              <a:rPr lang="en-US" sz="1400" dirty="0">
                <a:solidFill>
                  <a:srgbClr val="262626"/>
                </a:solidFill>
                <a:latin typeface="Open Sans"/>
                <a:ea typeface="Open Sans"/>
                <a:cs typeface="Open Sans"/>
                <a:sym typeface="Open Sans"/>
              </a:rPr>
              <a:t>: AGRIS [</a:t>
            </a:r>
            <a:r>
              <a:rPr lang="en-US" sz="1400" dirty="0" err="1">
                <a:solidFill>
                  <a:srgbClr val="262626"/>
                </a:solidFill>
                <a:latin typeface="Open Sans"/>
                <a:ea typeface="Open Sans"/>
                <a:cs typeface="Open Sans"/>
                <a:sym typeface="Open Sans"/>
              </a:rPr>
              <a:t>en</a:t>
            </a:r>
            <a:r>
              <a:rPr lang="en-US" sz="1400" dirty="0">
                <a:solidFill>
                  <a:srgbClr val="262626"/>
                </a:solidFill>
                <a:latin typeface="Open Sans"/>
                <a:ea typeface="Open Sans"/>
                <a:cs typeface="Open Sans"/>
                <a:sym typeface="Open Sans"/>
              </a:rPr>
              <a:t> </a:t>
            </a:r>
            <a:r>
              <a:rPr lang="en-US" sz="1400" dirty="0" err="1">
                <a:solidFill>
                  <a:srgbClr val="262626"/>
                </a:solidFill>
                <a:latin typeface="Open Sans"/>
                <a:ea typeface="Open Sans"/>
                <a:cs typeface="Open Sans"/>
                <a:sym typeface="Open Sans"/>
              </a:rPr>
              <a:t>línea</a:t>
            </a:r>
            <a:r>
              <a:rPr lang="en-US" sz="1400" dirty="0">
                <a:solidFill>
                  <a:srgbClr val="262626"/>
                </a:solidFill>
                <a:latin typeface="Open Sans"/>
                <a:ea typeface="Open Sans"/>
                <a:cs typeface="Open Sans"/>
                <a:sym typeface="Open Sans"/>
              </a:rPr>
              <a:t>]. [</a:t>
            </a:r>
            <a:r>
              <a:rPr lang="en-US" sz="1400" dirty="0" err="1">
                <a:solidFill>
                  <a:srgbClr val="262626"/>
                </a:solidFill>
                <a:latin typeface="Open Sans"/>
                <a:ea typeface="Open Sans"/>
                <a:cs typeface="Open Sans"/>
                <a:sym typeface="Open Sans"/>
              </a:rPr>
              <a:t>Consultado</a:t>
            </a:r>
            <a:r>
              <a:rPr lang="en-US" sz="1400" dirty="0">
                <a:solidFill>
                  <a:srgbClr val="262626"/>
                </a:solidFill>
                <a:latin typeface="Open Sans"/>
                <a:ea typeface="Open Sans"/>
                <a:cs typeface="Open Sans"/>
                <a:sym typeface="Open Sans"/>
              </a:rPr>
              <a:t> </a:t>
            </a:r>
            <a:r>
              <a:rPr lang="en-US" sz="1400" dirty="0" err="1">
                <a:solidFill>
                  <a:srgbClr val="262626"/>
                </a:solidFill>
                <a:latin typeface="Open Sans"/>
                <a:ea typeface="Open Sans"/>
                <a:cs typeface="Open Sans"/>
                <a:sym typeface="Open Sans"/>
              </a:rPr>
              <a:t>el</a:t>
            </a:r>
            <a:r>
              <a:rPr lang="en-US" sz="1400" dirty="0">
                <a:solidFill>
                  <a:srgbClr val="262626"/>
                </a:solidFill>
                <a:latin typeface="Open Sans"/>
                <a:ea typeface="Open Sans"/>
                <a:cs typeface="Open Sans"/>
                <a:sym typeface="Open Sans"/>
              </a:rPr>
              <a:t> 29 de </a:t>
            </a:r>
            <a:r>
              <a:rPr lang="en-US" sz="1400" dirty="0" err="1">
                <a:solidFill>
                  <a:srgbClr val="262626"/>
                </a:solidFill>
                <a:latin typeface="Open Sans"/>
                <a:ea typeface="Open Sans"/>
                <a:cs typeface="Open Sans"/>
                <a:sym typeface="Open Sans"/>
              </a:rPr>
              <a:t>septiembre</a:t>
            </a:r>
            <a:r>
              <a:rPr lang="en-US" sz="1400" dirty="0">
                <a:solidFill>
                  <a:srgbClr val="262626"/>
                </a:solidFill>
                <a:latin typeface="Open Sans"/>
                <a:ea typeface="Open Sans"/>
                <a:cs typeface="Open Sans"/>
                <a:sym typeface="Open Sans"/>
              </a:rPr>
              <a:t> de 2020]. https://</a:t>
            </a:r>
            <a:r>
              <a:rPr lang="en-US" sz="1400" dirty="0" err="1">
                <a:solidFill>
                  <a:srgbClr val="262626"/>
                </a:solidFill>
                <a:latin typeface="Open Sans"/>
                <a:ea typeface="Open Sans"/>
                <a:cs typeface="Open Sans"/>
                <a:sym typeface="Open Sans"/>
              </a:rPr>
              <a:t>agris.fao.org</a:t>
            </a:r>
            <a:r>
              <a:rPr lang="en-US" sz="1400" dirty="0">
                <a:solidFill>
                  <a:srgbClr val="262626"/>
                </a:solidFill>
                <a:latin typeface="Open Sans"/>
                <a:ea typeface="Open Sans"/>
                <a:cs typeface="Open Sans"/>
                <a:sym typeface="Open Sans"/>
              </a:rPr>
              <a:t>/</a:t>
            </a:r>
            <a:r>
              <a:rPr lang="en-US" sz="1400" dirty="0" err="1">
                <a:solidFill>
                  <a:srgbClr val="262626"/>
                </a:solidFill>
                <a:latin typeface="Open Sans"/>
                <a:ea typeface="Open Sans"/>
                <a:cs typeface="Open Sans"/>
                <a:sym typeface="Open Sans"/>
              </a:rPr>
              <a:t>agris</a:t>
            </a:r>
            <a:r>
              <a:rPr lang="en-US" sz="1400" dirty="0">
                <a:solidFill>
                  <a:srgbClr val="262626"/>
                </a:solidFill>
                <a:latin typeface="Open Sans"/>
                <a:ea typeface="Open Sans"/>
                <a:cs typeface="Open Sans"/>
                <a:sym typeface="Open Sans"/>
              </a:rPr>
              <a:t>-search/</a:t>
            </a:r>
            <a:r>
              <a:rPr lang="en-US" sz="1400" dirty="0" err="1">
                <a:solidFill>
                  <a:srgbClr val="262626"/>
                </a:solidFill>
                <a:latin typeface="Open Sans"/>
                <a:ea typeface="Open Sans"/>
                <a:cs typeface="Open Sans"/>
                <a:sym typeface="Open Sans"/>
              </a:rPr>
              <a:t>info.action</a:t>
            </a:r>
            <a:endParaRPr sz="1400" dirty="0">
              <a:solidFill>
                <a:srgbClr val="262626"/>
              </a:solidFill>
              <a:latin typeface="Open Sans"/>
              <a:ea typeface="Open Sans"/>
              <a:cs typeface="Open Sans"/>
              <a:sym typeface="Open San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g727b3dbef2_0_81"/>
          <p:cNvSpPr txBox="1">
            <a:spLocks noGrp="1"/>
          </p:cNvSpPr>
          <p:nvPr>
            <p:ph type="title"/>
          </p:nvPr>
        </p:nvSpPr>
        <p:spPr>
          <a:xfrm>
            <a:off x="0" y="437222"/>
            <a:ext cx="8203500" cy="1080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Font typeface="Gill Sans"/>
              <a:buNone/>
            </a:pPr>
            <a:r>
              <a:rPr lang="en-US">
                <a:solidFill>
                  <a:srgbClr val="586F7C"/>
                </a:solidFill>
                <a:latin typeface="Open Sans"/>
                <a:ea typeface="Open Sans"/>
                <a:cs typeface="Open Sans"/>
                <a:sym typeface="Open Sans"/>
              </a:rPr>
              <a:t>Le invitamos a:</a:t>
            </a:r>
            <a:endParaRPr>
              <a:solidFill>
                <a:srgbClr val="586F7C"/>
              </a:solidFill>
              <a:latin typeface="Open Sans"/>
              <a:ea typeface="Open Sans"/>
              <a:cs typeface="Open Sans"/>
              <a:sym typeface="Open Sans"/>
            </a:endParaRPr>
          </a:p>
        </p:txBody>
      </p:sp>
      <p:sp>
        <p:nvSpPr>
          <p:cNvPr id="299" name="Google Shape;299;g727b3dbef2_0_81"/>
          <p:cNvSpPr txBox="1">
            <a:spLocks noGrp="1"/>
          </p:cNvSpPr>
          <p:nvPr>
            <p:ph type="body" idx="1"/>
          </p:nvPr>
        </p:nvSpPr>
        <p:spPr>
          <a:xfrm>
            <a:off x="123986" y="1722572"/>
            <a:ext cx="11795871" cy="4306275"/>
          </a:xfrm>
          <a:prstGeom prst="rect">
            <a:avLst/>
          </a:prstGeom>
          <a:noFill/>
          <a:ln>
            <a:noFill/>
          </a:ln>
        </p:spPr>
        <p:txBody>
          <a:bodyPr spcFirstLastPara="1" wrap="square" lIns="91425" tIns="45700" rIns="91425" bIns="45700" anchor="t" anchorCtr="0">
            <a:noAutofit/>
          </a:bodyPr>
          <a:lstStyle/>
          <a:p>
            <a:pPr marL="0" lvl="0" indent="-88900" algn="l" rtl="0">
              <a:lnSpc>
                <a:spcPct val="200000"/>
              </a:lnSpc>
              <a:spcBef>
                <a:spcPts val="0"/>
              </a:spcBef>
              <a:spcAft>
                <a:spcPts val="0"/>
              </a:spcAft>
              <a:buClr>
                <a:srgbClr val="586F7C"/>
              </a:buClr>
              <a:buSzPts val="1400"/>
              <a:buFont typeface="Open Sans"/>
              <a:buChar char="●"/>
            </a:pPr>
            <a:r>
              <a:rPr lang="en-US" sz="2200">
                <a:solidFill>
                  <a:srgbClr val="586F7C"/>
                </a:solidFill>
                <a:latin typeface="Open Sans"/>
                <a:ea typeface="Open Sans"/>
                <a:cs typeface="Open Sans"/>
                <a:sym typeface="Open Sans"/>
              </a:rPr>
              <a:t>Visitarnos en https://www.research4life.org/es/</a:t>
            </a:r>
            <a:endParaRPr sz="2200">
              <a:solidFill>
                <a:srgbClr val="586F7C"/>
              </a:solidFill>
              <a:latin typeface="Open Sans"/>
              <a:ea typeface="Open Sans"/>
              <a:cs typeface="Open Sans"/>
              <a:sym typeface="Open Sans"/>
            </a:endParaRPr>
          </a:p>
          <a:p>
            <a:pPr marL="0" lvl="0" indent="-88900" algn="l" rtl="0">
              <a:lnSpc>
                <a:spcPct val="200000"/>
              </a:lnSpc>
              <a:spcBef>
                <a:spcPts val="0"/>
              </a:spcBef>
              <a:spcAft>
                <a:spcPts val="0"/>
              </a:spcAft>
              <a:buClr>
                <a:srgbClr val="586F7C"/>
              </a:buClr>
              <a:buSzPts val="1400"/>
              <a:buFont typeface="Open Sans"/>
              <a:buChar char="●"/>
            </a:pPr>
            <a:r>
              <a:rPr lang="en-US" sz="2200">
                <a:solidFill>
                  <a:srgbClr val="586F7C"/>
                </a:solidFill>
                <a:latin typeface="Open Sans"/>
                <a:ea typeface="Open Sans"/>
                <a:cs typeface="Open Sans"/>
                <a:sym typeface="Open Sans"/>
              </a:rPr>
              <a:t>Comunicarse con nosotros por </a:t>
            </a:r>
            <a:r>
              <a:rPr lang="en-US" sz="2200">
                <a:solidFill>
                  <a:srgbClr val="586F7C"/>
                </a:solidFill>
                <a:uFill>
                  <a:noFill/>
                </a:u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r4l@research4life.org</a:t>
            </a:r>
            <a:r>
              <a:rPr lang="en-US" sz="2200">
                <a:solidFill>
                  <a:srgbClr val="586F7C"/>
                </a:solidFill>
                <a:latin typeface="Open Sans"/>
                <a:ea typeface="Open Sans"/>
                <a:cs typeface="Open Sans"/>
                <a:sym typeface="Open Sans"/>
              </a:rPr>
              <a:t> </a:t>
            </a:r>
            <a:endParaRPr sz="2200">
              <a:solidFill>
                <a:srgbClr val="586F7C"/>
              </a:solidFill>
              <a:latin typeface="Open Sans"/>
              <a:ea typeface="Open Sans"/>
              <a:cs typeface="Open Sans"/>
              <a:sym typeface="Open Sans"/>
            </a:endParaRPr>
          </a:p>
          <a:p>
            <a:pPr marL="0" lvl="0" indent="-88900" algn="l" rtl="0">
              <a:lnSpc>
                <a:spcPct val="200000"/>
              </a:lnSpc>
              <a:spcBef>
                <a:spcPts val="0"/>
              </a:spcBef>
              <a:spcAft>
                <a:spcPts val="0"/>
              </a:spcAft>
              <a:buClr>
                <a:srgbClr val="586F7C"/>
              </a:buClr>
              <a:buSzPts val="1400"/>
              <a:buFont typeface="Open Sans"/>
              <a:buChar char="●"/>
            </a:pPr>
            <a:r>
              <a:rPr lang="en-US" sz="2200">
                <a:solidFill>
                  <a:srgbClr val="586F7C"/>
                </a:solidFill>
                <a:latin typeface="Open Sans"/>
                <a:ea typeface="Open Sans"/>
                <a:cs typeface="Open Sans"/>
                <a:sym typeface="Open Sans"/>
              </a:rPr>
              <a:t>Descubrir otros materiales didácticos [</a:t>
            </a:r>
            <a:r>
              <a:rPr lang="en-US" sz="2200" u="sng">
                <a:solidFill>
                  <a:srgbClr val="0097A7"/>
                </a:solidFill>
                <a:latin typeface="Open Sans"/>
                <a:ea typeface="Open Sans"/>
                <a:cs typeface="Open Sans"/>
                <a:sym typeface="Open Sans"/>
              </a:rPr>
              <a:t>https://www.research4life.org/es/training/</a:t>
            </a:r>
            <a:r>
              <a:rPr lang="en-US" sz="2200">
                <a:solidFill>
                  <a:srgbClr val="586F7C"/>
                </a:solidFill>
                <a:latin typeface="Open Sans"/>
                <a:ea typeface="Open Sans"/>
                <a:cs typeface="Open Sans"/>
                <a:sym typeface="Open Sans"/>
              </a:rPr>
              <a:t>]</a:t>
            </a:r>
            <a:endParaRPr/>
          </a:p>
          <a:p>
            <a:pPr marL="0" lvl="0" indent="-88900" algn="l" rtl="0">
              <a:lnSpc>
                <a:spcPct val="200000"/>
              </a:lnSpc>
              <a:spcBef>
                <a:spcPts val="0"/>
              </a:spcBef>
              <a:spcAft>
                <a:spcPts val="0"/>
              </a:spcAft>
              <a:buClr>
                <a:srgbClr val="586F7C"/>
              </a:buClr>
              <a:buSzPts val="1400"/>
              <a:buFont typeface="Open Sans"/>
              <a:buChar char="●"/>
            </a:pPr>
            <a:r>
              <a:rPr lang="en-US" sz="2200">
                <a:solidFill>
                  <a:srgbClr val="586F7C"/>
                </a:solidFill>
                <a:latin typeface="Open Sans"/>
                <a:ea typeface="Open Sans"/>
                <a:cs typeface="Open Sans"/>
                <a:sym typeface="Open Sans"/>
              </a:rPr>
              <a:t>Suscribirse al boletín de Research4Life [</a:t>
            </a:r>
            <a:r>
              <a:rPr lang="en-US" sz="2200" u="sng">
                <a:solidFill>
                  <a:srgbClr val="0097A7"/>
                </a:solidFill>
                <a:latin typeface="Open Sans"/>
                <a:ea typeface="Open Sans"/>
                <a:cs typeface="Open Sans"/>
                <a:sym typeface="Open Sans"/>
              </a:rPr>
              <a:t>https://www.research4life.org/es/newsletter/</a:t>
            </a:r>
            <a:r>
              <a:rPr lang="en-US" sz="2200">
                <a:solidFill>
                  <a:srgbClr val="586F7C"/>
                </a:solidFill>
                <a:latin typeface="Open Sans"/>
                <a:ea typeface="Open Sans"/>
                <a:cs typeface="Open Sans"/>
                <a:sym typeface="Open Sans"/>
              </a:rPr>
              <a:t>]</a:t>
            </a:r>
            <a:endParaRPr/>
          </a:p>
          <a:p>
            <a:pPr marL="0" lvl="0" indent="-88900" algn="l" rtl="0">
              <a:lnSpc>
                <a:spcPct val="200000"/>
              </a:lnSpc>
              <a:spcBef>
                <a:spcPts val="0"/>
              </a:spcBef>
              <a:spcAft>
                <a:spcPts val="0"/>
              </a:spcAft>
              <a:buClr>
                <a:srgbClr val="586F7C"/>
              </a:buClr>
              <a:buSzPts val="1400"/>
              <a:buFont typeface="Open Sans"/>
              <a:buChar char="●"/>
            </a:pPr>
            <a:r>
              <a:rPr lang="en-US" sz="2200">
                <a:solidFill>
                  <a:srgbClr val="586F7C"/>
                </a:solidFill>
                <a:latin typeface="Open Sans"/>
                <a:ea typeface="Open Sans"/>
                <a:cs typeface="Open Sans"/>
                <a:sym typeface="Open Sans"/>
              </a:rPr>
              <a:t>Ver los videos de Research4Life [</a:t>
            </a:r>
            <a:r>
              <a:rPr lang="en-US" sz="2200" u="sng">
                <a:solidFill>
                  <a:srgbClr val="0097A7"/>
                </a:solidFill>
                <a:latin typeface="Open Sans"/>
                <a:ea typeface="Open Sans"/>
                <a:cs typeface="Open Sans"/>
                <a:sym typeface="Open Sans"/>
              </a:rPr>
              <a:t>https://bit.ly/2w3CU5C</a:t>
            </a:r>
            <a:r>
              <a:rPr lang="en-US" sz="2200">
                <a:solidFill>
                  <a:srgbClr val="586F7C"/>
                </a:solidFill>
                <a:latin typeface="Open Sans"/>
                <a:ea typeface="Open Sans"/>
                <a:cs typeface="Open Sans"/>
                <a:sym typeface="Open Sans"/>
              </a:rPr>
              <a:t>]</a:t>
            </a:r>
            <a:endParaRPr/>
          </a:p>
          <a:p>
            <a:pPr marL="0" lvl="0" indent="-88900" algn="l" rtl="0">
              <a:lnSpc>
                <a:spcPct val="200000"/>
              </a:lnSpc>
              <a:spcBef>
                <a:spcPts val="0"/>
              </a:spcBef>
              <a:spcAft>
                <a:spcPts val="0"/>
              </a:spcAft>
              <a:buClr>
                <a:srgbClr val="586F7C"/>
              </a:buClr>
              <a:buSzPts val="1400"/>
              <a:buFont typeface="Open Sans"/>
              <a:buChar char="●"/>
            </a:pPr>
            <a:r>
              <a:rPr lang="en-US" sz="2200">
                <a:solidFill>
                  <a:srgbClr val="586F7C"/>
                </a:solidFill>
                <a:latin typeface="Open Sans"/>
                <a:ea typeface="Open Sans"/>
                <a:cs typeface="Open Sans"/>
                <a:sym typeface="Open Sans"/>
              </a:rPr>
              <a:t>Seguirnos en Twitter @r4lpartnership y Facebook @R4Lpartnership</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pic>
        <p:nvPicPr>
          <p:cNvPr id="304" name="Google Shape;304;p1"/>
          <p:cNvPicPr preferRelativeResize="0"/>
          <p:nvPr/>
        </p:nvPicPr>
        <p:blipFill rotWithShape="1">
          <a:blip r:embed="rId3">
            <a:alphaModFix/>
          </a:blip>
          <a:srcRect/>
          <a:stretch/>
        </p:blipFill>
        <p:spPr>
          <a:xfrm>
            <a:off x="1325050" y="6158249"/>
            <a:ext cx="1523874" cy="633932"/>
          </a:xfrm>
          <a:prstGeom prst="rect">
            <a:avLst/>
          </a:prstGeom>
          <a:noFill/>
          <a:ln>
            <a:noFill/>
          </a:ln>
        </p:spPr>
      </p:pic>
      <p:pic>
        <p:nvPicPr>
          <p:cNvPr id="305" name="Google Shape;305;p1"/>
          <p:cNvPicPr preferRelativeResize="0"/>
          <p:nvPr/>
        </p:nvPicPr>
        <p:blipFill rotWithShape="1">
          <a:blip r:embed="rId4">
            <a:alphaModFix/>
          </a:blip>
          <a:srcRect/>
          <a:stretch/>
        </p:blipFill>
        <p:spPr>
          <a:xfrm>
            <a:off x="3280294" y="6217682"/>
            <a:ext cx="1962613" cy="515078"/>
          </a:xfrm>
          <a:prstGeom prst="rect">
            <a:avLst/>
          </a:prstGeom>
          <a:noFill/>
          <a:ln>
            <a:noFill/>
          </a:ln>
        </p:spPr>
      </p:pic>
      <p:pic>
        <p:nvPicPr>
          <p:cNvPr id="306" name="Google Shape;306;p1"/>
          <p:cNvPicPr preferRelativeResize="0"/>
          <p:nvPr/>
        </p:nvPicPr>
        <p:blipFill rotWithShape="1">
          <a:blip r:embed="rId5">
            <a:alphaModFix/>
          </a:blip>
          <a:srcRect/>
          <a:stretch/>
        </p:blipFill>
        <p:spPr>
          <a:xfrm>
            <a:off x="5987741" y="6128240"/>
            <a:ext cx="1612438" cy="693960"/>
          </a:xfrm>
          <a:prstGeom prst="rect">
            <a:avLst/>
          </a:prstGeom>
          <a:noFill/>
          <a:ln>
            <a:noFill/>
          </a:ln>
        </p:spPr>
      </p:pic>
      <p:pic>
        <p:nvPicPr>
          <p:cNvPr id="307" name="Google Shape;307;p1"/>
          <p:cNvPicPr preferRelativeResize="0"/>
          <p:nvPr/>
        </p:nvPicPr>
        <p:blipFill rotWithShape="1">
          <a:blip r:embed="rId6">
            <a:alphaModFix/>
          </a:blip>
          <a:srcRect/>
          <a:stretch/>
        </p:blipFill>
        <p:spPr>
          <a:xfrm>
            <a:off x="8080643" y="6191271"/>
            <a:ext cx="1468376" cy="567894"/>
          </a:xfrm>
          <a:prstGeom prst="rect">
            <a:avLst/>
          </a:prstGeom>
          <a:noFill/>
          <a:ln>
            <a:noFill/>
          </a:ln>
        </p:spPr>
      </p:pic>
      <p:pic>
        <p:nvPicPr>
          <p:cNvPr id="308" name="Google Shape;308;p1"/>
          <p:cNvPicPr preferRelativeResize="0"/>
          <p:nvPr/>
        </p:nvPicPr>
        <p:blipFill rotWithShape="1">
          <a:blip r:embed="rId7">
            <a:alphaModFix/>
          </a:blip>
          <a:srcRect/>
          <a:stretch/>
        </p:blipFill>
        <p:spPr>
          <a:xfrm>
            <a:off x="10029499" y="6163201"/>
            <a:ext cx="1468374" cy="624061"/>
          </a:xfrm>
          <a:prstGeom prst="rect">
            <a:avLst/>
          </a:prstGeom>
          <a:noFill/>
          <a:ln>
            <a:noFill/>
          </a:ln>
        </p:spPr>
      </p:pic>
      <p:sp>
        <p:nvSpPr>
          <p:cNvPr id="309" name="Google Shape;309;p1"/>
          <p:cNvSpPr/>
          <p:nvPr/>
        </p:nvSpPr>
        <p:spPr>
          <a:xfrm>
            <a:off x="875105" y="2480541"/>
            <a:ext cx="9298800" cy="344705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0" i="0" u="none" strike="noStrike" cap="none" dirty="0">
                <a:solidFill>
                  <a:srgbClr val="F8981D"/>
                </a:solidFill>
                <a:latin typeface="Open Sans"/>
                <a:ea typeface="Open Sans"/>
                <a:cs typeface="Open Sans"/>
                <a:sym typeface="Open Sans"/>
              </a:rPr>
              <a:t>Para mayor </a:t>
            </a:r>
            <a:r>
              <a:rPr lang="en-US" sz="3000" b="0" i="0" u="none" strike="noStrike" cap="none" dirty="0" err="1">
                <a:solidFill>
                  <a:srgbClr val="F8981D"/>
                </a:solidFill>
                <a:latin typeface="Open Sans"/>
                <a:ea typeface="Open Sans"/>
                <a:cs typeface="Open Sans"/>
                <a:sym typeface="Open Sans"/>
              </a:rPr>
              <a:t>información</a:t>
            </a:r>
            <a:r>
              <a:rPr lang="en-US" sz="3000" b="0" i="0" u="none" strike="noStrike" cap="none" dirty="0">
                <a:solidFill>
                  <a:srgbClr val="F8981D"/>
                </a:solidFill>
                <a:latin typeface="Open Sans"/>
                <a:ea typeface="Open Sans"/>
                <a:cs typeface="Open Sans"/>
                <a:sym typeface="Open Sans"/>
              </a:rPr>
              <a:t> </a:t>
            </a:r>
            <a:r>
              <a:rPr lang="en-US" sz="3000" b="0" i="0" u="none" strike="noStrike" cap="none" dirty="0" err="1">
                <a:solidFill>
                  <a:srgbClr val="F8981D"/>
                </a:solidFill>
                <a:latin typeface="Open Sans"/>
                <a:ea typeface="Open Sans"/>
                <a:cs typeface="Open Sans"/>
                <a:sym typeface="Open Sans"/>
              </a:rPr>
              <a:t>sobre</a:t>
            </a:r>
            <a:r>
              <a:rPr lang="en-US" sz="3000" b="0" i="0" u="none" strike="noStrike" cap="none" dirty="0">
                <a:solidFill>
                  <a:srgbClr val="F8981D"/>
                </a:solidFill>
                <a:latin typeface="Open Sans"/>
                <a:ea typeface="Open Sans"/>
                <a:cs typeface="Open Sans"/>
                <a:sym typeface="Open Sans"/>
              </a:rPr>
              <a:t> Research4Life</a:t>
            </a:r>
            <a:endParaRPr sz="3000" b="0" i="0" u="none" strike="noStrike" cap="none" dirty="0">
              <a:solidFill>
                <a:srgbClr val="F8981D"/>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3000"/>
              <a:buFont typeface="Arial"/>
              <a:buNone/>
            </a:pPr>
            <a:endParaRPr sz="3000" b="0" i="0" u="none" strike="noStrike" cap="none" dirty="0">
              <a:solidFill>
                <a:srgbClr val="F8981D"/>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3000"/>
              <a:buFont typeface="Arial"/>
              <a:buNone/>
            </a:pPr>
            <a:r>
              <a:rPr lang="en-US" sz="3000" b="0" i="0" u="sng" strike="noStrike" cap="none" dirty="0">
                <a:solidFill>
                  <a:schemeClr val="hlink"/>
                </a:solidFill>
                <a:latin typeface="Open Sans"/>
                <a:ea typeface="Open Sans"/>
                <a:cs typeface="Open Sans"/>
                <a:sym typeface="Open Sans"/>
                <a:hlinkClick r:id="rId8"/>
              </a:rPr>
              <a:t>http://www.research4life.org/es/</a:t>
            </a:r>
            <a:endParaRPr sz="3000" b="0" i="0" u="none" strike="noStrike" cap="none" dirty="0">
              <a:solidFill>
                <a:srgbClr val="004890"/>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3000"/>
              <a:buFont typeface="Arial"/>
              <a:buNone/>
            </a:pPr>
            <a:br>
              <a:rPr lang="en-US" sz="3000" b="0" i="0" u="none" strike="noStrike" cap="none" dirty="0">
                <a:solidFill>
                  <a:srgbClr val="F8981D"/>
                </a:solidFill>
                <a:latin typeface="Open Sans"/>
                <a:ea typeface="Open Sans"/>
                <a:cs typeface="Open Sans"/>
                <a:sym typeface="Open Sans"/>
              </a:rPr>
            </a:br>
            <a:r>
              <a:rPr lang="en-US" sz="3000" b="0" i="0" u="sng" strike="noStrike" cap="none" dirty="0">
                <a:solidFill>
                  <a:schemeClr val="hlink"/>
                </a:solidFill>
                <a:latin typeface="Open Sans"/>
                <a:ea typeface="Open Sans"/>
                <a:cs typeface="Open Sans"/>
                <a:sym typeface="Open Sans"/>
                <a:hlinkClick r:id="rId9"/>
              </a:rPr>
              <a:t>r4l@research4life.org</a:t>
            </a:r>
            <a:r>
              <a:rPr lang="en-US" sz="3000" b="0" i="0" u="none" strike="noStrike" cap="none" dirty="0">
                <a:solidFill>
                  <a:srgbClr val="004890"/>
                </a:solidFill>
                <a:latin typeface="Open Sans"/>
                <a:ea typeface="Open Sans"/>
                <a:cs typeface="Open Sans"/>
                <a:sym typeface="Open Sans"/>
              </a:rPr>
              <a:t>  </a:t>
            </a:r>
            <a:endParaRPr sz="3000" b="0" i="0" u="none" strike="noStrike" cap="none" dirty="0">
              <a:solidFill>
                <a:srgbClr val="00489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000"/>
              <a:buFont typeface="Arial"/>
              <a:buNone/>
            </a:pPr>
            <a:br>
              <a:rPr lang="en-US" sz="2000" b="0" i="0" u="none" strike="noStrike" cap="none" dirty="0">
                <a:solidFill>
                  <a:srgbClr val="F8981D"/>
                </a:solidFill>
                <a:latin typeface="Open Sans"/>
                <a:ea typeface="Open Sans"/>
                <a:cs typeface="Open Sans"/>
                <a:sym typeface="Open Sans"/>
              </a:rPr>
            </a:br>
            <a:br>
              <a:rPr lang="en-US" sz="2000" b="0" i="0" u="none" strike="noStrike" cap="none" dirty="0">
                <a:solidFill>
                  <a:srgbClr val="586F7C"/>
                </a:solidFill>
                <a:latin typeface="Open Sans"/>
                <a:ea typeface="Open Sans"/>
                <a:cs typeface="Open Sans"/>
                <a:sym typeface="Open Sans"/>
              </a:rPr>
            </a:br>
            <a:br>
              <a:rPr lang="en-US" sz="1400" b="0" i="0" u="none" strike="noStrike" cap="none" dirty="0">
                <a:solidFill>
                  <a:srgbClr val="F8981D"/>
                </a:solidFill>
                <a:latin typeface="Open Sans"/>
                <a:ea typeface="Open Sans"/>
                <a:cs typeface="Open Sans"/>
                <a:sym typeface="Open Sans"/>
              </a:rPr>
            </a:br>
            <a:endParaRPr sz="1400" b="0" i="0" u="none" strike="noStrike" cap="none" dirty="0">
              <a:solidFill>
                <a:srgbClr val="F8981D"/>
              </a:solidFill>
              <a:latin typeface="Open Sans"/>
              <a:ea typeface="Open Sans"/>
              <a:cs typeface="Open Sans"/>
              <a:sym typeface="Open Sans"/>
            </a:endParaRPr>
          </a:p>
        </p:txBody>
      </p:sp>
      <p:sp>
        <p:nvSpPr>
          <p:cNvPr id="310" name="Google Shape;310;p1"/>
          <p:cNvSpPr txBox="1"/>
          <p:nvPr/>
        </p:nvSpPr>
        <p:spPr>
          <a:xfrm>
            <a:off x="-2" y="5674296"/>
            <a:ext cx="12192000" cy="369300"/>
          </a:xfrm>
          <a:prstGeom prst="rect">
            <a:avLst/>
          </a:prstGeom>
          <a:solidFill>
            <a:srgbClr val="586F7C"/>
          </a:solidFill>
          <a:ln>
            <a:noFill/>
          </a:ln>
        </p:spPr>
        <p:txBody>
          <a:bodyPr spcFirstLastPara="1" wrap="square" lIns="91425" tIns="45700" rIns="91425" bIns="45700" anchor="t" anchorCtr="0">
            <a:noAutofit/>
          </a:bodyPr>
          <a:lstStyle/>
          <a:p>
            <a:pPr lvl="0" algn="ctr">
              <a:buSzPts val="1800"/>
            </a:pPr>
            <a:r>
              <a:rPr lang="en-US" sz="1800" b="1" i="0" u="none" strike="noStrike" cap="none" dirty="0">
                <a:solidFill>
                  <a:schemeClr val="lt1"/>
                </a:solidFill>
                <a:latin typeface="Open Sans"/>
                <a:ea typeface="Open Sans"/>
                <a:cs typeface="Open Sans"/>
                <a:sym typeface="Open Sans"/>
              </a:rPr>
              <a:t>Research4Life </a:t>
            </a:r>
            <a:r>
              <a:rPr lang="en-US" sz="1800" b="1" i="0" u="none" strike="noStrike" cap="none" dirty="0" err="1">
                <a:solidFill>
                  <a:schemeClr val="lt1"/>
                </a:solidFill>
                <a:latin typeface="Open Sans"/>
                <a:ea typeface="Open Sans"/>
                <a:cs typeface="Open Sans"/>
                <a:sym typeface="Open Sans"/>
              </a:rPr>
              <a:t>es</a:t>
            </a:r>
            <a:r>
              <a:rPr lang="en-US" sz="1800" b="1" i="0" u="none" strike="noStrike" cap="none" dirty="0">
                <a:solidFill>
                  <a:schemeClr val="lt1"/>
                </a:solidFill>
                <a:latin typeface="Open Sans"/>
                <a:ea typeface="Open Sans"/>
                <a:cs typeface="Open Sans"/>
                <a:sym typeface="Open Sans"/>
              </a:rPr>
              <a:t> </a:t>
            </a:r>
            <a:r>
              <a:rPr lang="en-US" sz="1800" b="1" i="0" u="none" strike="noStrike" cap="none" dirty="0" err="1">
                <a:solidFill>
                  <a:schemeClr val="lt1"/>
                </a:solidFill>
                <a:latin typeface="Open Sans"/>
                <a:ea typeface="Open Sans"/>
                <a:cs typeface="Open Sans"/>
                <a:sym typeface="Open Sans"/>
              </a:rPr>
              <a:t>una</a:t>
            </a:r>
            <a:r>
              <a:rPr lang="en-US" sz="1800" b="1" i="0" u="none" strike="noStrike" cap="none" dirty="0">
                <a:solidFill>
                  <a:schemeClr val="lt1"/>
                </a:solidFill>
                <a:latin typeface="Open Sans"/>
                <a:ea typeface="Open Sans"/>
                <a:cs typeface="Open Sans"/>
                <a:sym typeface="Open Sans"/>
              </a:rPr>
              <a:t> </a:t>
            </a:r>
            <a:r>
              <a:rPr lang="en-US" sz="1800" b="1" i="0" u="none" strike="noStrike" cap="none" dirty="0" err="1">
                <a:solidFill>
                  <a:schemeClr val="lt1"/>
                </a:solidFill>
                <a:latin typeface="Open Sans"/>
                <a:ea typeface="Open Sans"/>
                <a:cs typeface="Open Sans"/>
                <a:sym typeface="Open Sans"/>
              </a:rPr>
              <a:t>colaboración</a:t>
            </a:r>
            <a:r>
              <a:rPr lang="en-US" sz="1800" b="1" i="0" u="none" strike="noStrike" cap="none" dirty="0">
                <a:solidFill>
                  <a:schemeClr val="lt1"/>
                </a:solidFill>
                <a:latin typeface="Open Sans"/>
                <a:ea typeface="Open Sans"/>
                <a:cs typeface="Open Sans"/>
                <a:sym typeface="Open Sans"/>
              </a:rPr>
              <a:t> </a:t>
            </a:r>
            <a:r>
              <a:rPr lang="en-US" sz="1800" b="1" i="0" u="none" strike="noStrike" cap="none" dirty="0" err="1">
                <a:solidFill>
                  <a:schemeClr val="lt1"/>
                </a:solidFill>
                <a:latin typeface="Open Sans"/>
                <a:ea typeface="Open Sans"/>
                <a:cs typeface="Open Sans"/>
                <a:sym typeface="Open Sans"/>
              </a:rPr>
              <a:t>público-privada</a:t>
            </a:r>
            <a:r>
              <a:rPr lang="en-US" sz="1800" b="1" i="0" u="none" strike="noStrike" cap="none" dirty="0">
                <a:solidFill>
                  <a:schemeClr val="lt1"/>
                </a:solidFill>
                <a:latin typeface="Open Sans"/>
                <a:ea typeface="Open Sans"/>
                <a:cs typeface="Open Sans"/>
                <a:sym typeface="Open Sans"/>
              </a:rPr>
              <a:t> de </a:t>
            </a:r>
            <a:r>
              <a:rPr lang="en-US" sz="1800" b="1" i="0" u="none" strike="noStrike" cap="none" dirty="0" err="1">
                <a:solidFill>
                  <a:schemeClr val="lt1"/>
                </a:solidFill>
                <a:latin typeface="Open Sans"/>
                <a:ea typeface="Open Sans"/>
                <a:cs typeface="Open Sans"/>
                <a:sym typeface="Open Sans"/>
              </a:rPr>
              <a:t>cinco</a:t>
            </a:r>
            <a:r>
              <a:rPr lang="en-US" sz="1800" b="1" i="0" u="none" strike="noStrike" cap="none" dirty="0">
                <a:solidFill>
                  <a:schemeClr val="lt1"/>
                </a:solidFill>
                <a:latin typeface="Open Sans"/>
                <a:ea typeface="Open Sans"/>
                <a:cs typeface="Open Sans"/>
                <a:sym typeface="Open Sans"/>
              </a:rPr>
              <a:t> </a:t>
            </a:r>
            <a:r>
              <a:rPr lang="en-US" sz="1800" b="1" dirty="0" err="1">
                <a:solidFill>
                  <a:schemeClr val="lt1"/>
                </a:solidFill>
                <a:latin typeface="Open Sans"/>
                <a:ea typeface="Open Sans"/>
                <a:cs typeface="Open Sans"/>
                <a:sym typeface="Open Sans"/>
              </a:rPr>
              <a:t>colecciones</a:t>
            </a:r>
            <a:r>
              <a:rPr lang="en-US" sz="1800" b="0" i="0" u="none" strike="noStrike" cap="none" dirty="0">
                <a:solidFill>
                  <a:schemeClr val="lt1"/>
                </a:solidFill>
                <a:latin typeface="Open Sans"/>
                <a:ea typeface="Open Sans"/>
                <a:cs typeface="Open Sans"/>
                <a:sym typeface="Open Sans"/>
              </a:rPr>
              <a:t>:</a:t>
            </a:r>
            <a:endParaRPr sz="1800" b="0" i="0" u="none" strike="noStrike" cap="none" dirty="0">
              <a:solidFill>
                <a:schemeClr val="lt1"/>
              </a:solidFill>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2"/>
          <p:cNvSpPr txBox="1">
            <a:spLocks noGrp="1"/>
          </p:cNvSpPr>
          <p:nvPr>
            <p:ph type="title"/>
          </p:nvPr>
        </p:nvSpPr>
        <p:spPr>
          <a:xfrm>
            <a:off x="0" y="609678"/>
            <a:ext cx="7707086"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Gill Sans"/>
              <a:buNone/>
            </a:pPr>
            <a:r>
              <a:rPr lang="en-US">
                <a:solidFill>
                  <a:srgbClr val="586F7C"/>
                </a:solidFill>
                <a:latin typeface="Open Sans"/>
                <a:ea typeface="Open Sans"/>
                <a:cs typeface="Open Sans"/>
                <a:sym typeface="Open Sans"/>
              </a:rPr>
              <a:t>Objetivos de aprendizaje</a:t>
            </a:r>
            <a:endParaRPr>
              <a:solidFill>
                <a:srgbClr val="586F7C"/>
              </a:solidFill>
              <a:latin typeface="Open Sans"/>
              <a:ea typeface="Open Sans"/>
              <a:cs typeface="Open Sans"/>
              <a:sym typeface="Open Sans"/>
            </a:endParaRPr>
          </a:p>
        </p:txBody>
      </p:sp>
      <p:sp>
        <p:nvSpPr>
          <p:cNvPr id="90" name="Google Shape;90;p2"/>
          <p:cNvSpPr txBox="1">
            <a:spLocks noGrp="1"/>
          </p:cNvSpPr>
          <p:nvPr>
            <p:ph type="body" idx="1"/>
          </p:nvPr>
        </p:nvSpPr>
        <p:spPr>
          <a:xfrm>
            <a:off x="554815" y="2014144"/>
            <a:ext cx="9613800" cy="3599400"/>
          </a:xfrm>
          <a:prstGeom prst="rect">
            <a:avLst/>
          </a:prstGeom>
          <a:noFill/>
          <a:ln>
            <a:noFill/>
          </a:ln>
        </p:spPr>
        <p:txBody>
          <a:bodyPr spcFirstLastPara="1" wrap="square" lIns="91425" tIns="45700" rIns="91425" bIns="45700" anchor="t" anchorCtr="0">
            <a:normAutofit/>
          </a:bodyPr>
          <a:lstStyle/>
          <a:p>
            <a:pPr marL="355600" lvl="0" indent="-342900" algn="l" rtl="0">
              <a:lnSpc>
                <a:spcPct val="150000"/>
              </a:lnSpc>
              <a:spcBef>
                <a:spcPts val="0"/>
              </a:spcBef>
              <a:spcAft>
                <a:spcPts val="0"/>
              </a:spcAft>
              <a:buClr>
                <a:schemeClr val="dk2"/>
              </a:buClr>
              <a:buSzPts val="2200"/>
              <a:buChar char="●"/>
            </a:pPr>
            <a:r>
              <a:rPr lang="en-US">
                <a:solidFill>
                  <a:srgbClr val="3F3F3F"/>
                </a:solidFill>
                <a:latin typeface="Open Sans"/>
                <a:ea typeface="Open Sans"/>
                <a:cs typeface="Open Sans"/>
                <a:sym typeface="Open Sans"/>
              </a:rPr>
              <a:t>Familiarizarse con los recursos de </a:t>
            </a:r>
            <a:r>
              <a:rPr lang="en-US">
                <a:solidFill>
                  <a:srgbClr val="3F3F3F"/>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descubrimiento </a:t>
            </a:r>
            <a:r>
              <a:rPr lang="en-US">
                <a:solidFill>
                  <a:srgbClr val="3F3F3F"/>
                </a:solidFill>
                <a:latin typeface="Open Sans"/>
                <a:ea typeface="Open Sans"/>
                <a:cs typeface="Open Sans"/>
                <a:sym typeface="Open Sans"/>
              </a:rPr>
              <a:t>relacionados con la agricultura.</a:t>
            </a:r>
            <a:endParaRPr>
              <a:solidFill>
                <a:srgbClr val="3F3F3F"/>
              </a:solidFill>
              <a:latin typeface="Open Sans"/>
              <a:ea typeface="Open Sans"/>
              <a:cs typeface="Open Sans"/>
              <a:sym typeface="Open Sans"/>
            </a:endParaRPr>
          </a:p>
          <a:p>
            <a:pPr marL="355600" lvl="0" indent="-342900" algn="l" rtl="0">
              <a:lnSpc>
                <a:spcPct val="150000"/>
              </a:lnSpc>
              <a:spcBef>
                <a:spcPts val="0"/>
              </a:spcBef>
              <a:spcAft>
                <a:spcPts val="0"/>
              </a:spcAft>
              <a:buClr>
                <a:schemeClr val="dk2"/>
              </a:buClr>
              <a:buSzPts val="2200"/>
              <a:buChar char="●"/>
            </a:pPr>
            <a:r>
              <a:rPr lang="en-US">
                <a:solidFill>
                  <a:srgbClr val="3F3F3F"/>
                </a:solidFill>
                <a:latin typeface="Open Sans"/>
                <a:ea typeface="Open Sans"/>
                <a:cs typeface="Open Sans"/>
                <a:sym typeface="Open Sans"/>
              </a:rPr>
              <a:t>Comprender cómo utilizar y contribuir con AGRIS.</a:t>
            </a:r>
            <a:endParaRPr>
              <a:solidFill>
                <a:srgbClr val="3F3F3F"/>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3"/>
          <p:cNvSpPr txBox="1">
            <a:spLocks noGrp="1"/>
          </p:cNvSpPr>
          <p:nvPr>
            <p:ph type="title"/>
          </p:nvPr>
        </p:nvSpPr>
        <p:spPr>
          <a:xfrm>
            <a:off x="0" y="675861"/>
            <a:ext cx="9613800" cy="82494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600">
                <a:solidFill>
                  <a:srgbClr val="586F7C"/>
                </a:solidFill>
                <a:latin typeface="Open Sans"/>
                <a:ea typeface="Open Sans"/>
                <a:cs typeface="Open Sans"/>
                <a:sym typeface="Open Sans"/>
              </a:rPr>
              <a:t>¿Qué es AGRIS ?</a:t>
            </a:r>
            <a:endParaRPr sz="3600">
              <a:solidFill>
                <a:srgbClr val="586F7C"/>
              </a:solidFill>
              <a:latin typeface="Open Sans"/>
              <a:ea typeface="Open Sans"/>
              <a:cs typeface="Open Sans"/>
              <a:sym typeface="Open Sans"/>
            </a:endParaRPr>
          </a:p>
        </p:txBody>
      </p:sp>
      <p:sp>
        <p:nvSpPr>
          <p:cNvPr id="97" name="Google Shape;97;p3"/>
          <p:cNvSpPr txBox="1">
            <a:spLocks noGrp="1"/>
          </p:cNvSpPr>
          <p:nvPr>
            <p:ph type="body" idx="1"/>
          </p:nvPr>
        </p:nvSpPr>
        <p:spPr>
          <a:xfrm>
            <a:off x="544303" y="1814446"/>
            <a:ext cx="11200022" cy="4582599"/>
          </a:xfrm>
          <a:prstGeom prst="rect">
            <a:avLst/>
          </a:prstGeom>
          <a:noFill/>
          <a:ln>
            <a:noFill/>
          </a:ln>
        </p:spPr>
        <p:txBody>
          <a:bodyPr spcFirstLastPara="1" wrap="square" lIns="91425" tIns="45700" rIns="91425" bIns="45700" anchor="t" anchorCtr="0">
            <a:noAutofit/>
          </a:bodyPr>
          <a:lstStyle/>
          <a:p>
            <a:pPr marL="355600" lvl="0" indent="-342900" algn="l" rtl="0">
              <a:lnSpc>
                <a:spcPct val="150000"/>
              </a:lnSpc>
              <a:spcBef>
                <a:spcPts val="0"/>
              </a:spcBef>
              <a:spcAft>
                <a:spcPts val="0"/>
              </a:spcAft>
              <a:buClr>
                <a:schemeClr val="dk2"/>
              </a:buClr>
              <a:buSzPts val="2200"/>
              <a:buChar char="●"/>
            </a:pPr>
            <a:r>
              <a:rPr lang="en-US" sz="2300">
                <a:solidFill>
                  <a:srgbClr val="3F3F3F"/>
                </a:solidFill>
                <a:latin typeface="Open Sans"/>
                <a:ea typeface="Open Sans"/>
                <a:cs typeface="Open Sans"/>
                <a:sym typeface="Open Sans"/>
              </a:rPr>
              <a:t>AGRIS significa </a:t>
            </a:r>
            <a:r>
              <a:rPr lang="en-US" sz="2300" u="sng">
                <a:solidFill>
                  <a:srgbClr val="FFC000"/>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Sistema Internacional de Información de Ciencia y Tecnología Agrícolas</a:t>
            </a:r>
            <a:r>
              <a:rPr lang="en-US" sz="2300">
                <a:solidFill>
                  <a:srgbClr val="FFC000"/>
                </a:solidFill>
                <a:latin typeface="Open Sans"/>
                <a:ea typeface="Open Sans"/>
                <a:cs typeface="Open Sans"/>
                <a:sym typeface="Open Sans"/>
              </a:rPr>
              <a:t> </a:t>
            </a:r>
            <a:r>
              <a:rPr lang="en-US" sz="1800">
                <a:solidFill>
                  <a:srgbClr val="3F3F3F"/>
                </a:solidFill>
                <a:latin typeface="Open Sans"/>
                <a:ea typeface="Open Sans"/>
                <a:cs typeface="Open Sans"/>
                <a:sym typeface="Open Sans"/>
              </a:rPr>
              <a:t>[</a:t>
            </a:r>
            <a:r>
              <a:rPr lang="en-US" sz="1800" u="sng">
                <a:solidFill>
                  <a:schemeClr val="dk1"/>
                </a:solidFill>
                <a:latin typeface="Open Sans"/>
                <a:ea typeface="Open Sans"/>
                <a:cs typeface="Open Sans"/>
                <a:sym typeface="Open Sans"/>
              </a:rPr>
              <a:t>International Information System of Agricultural Science and </a:t>
            </a:r>
            <a:r>
              <a:rPr lang="en-US" sz="1800" u="sng">
                <a:solidFill>
                  <a:schemeClr val="dk1"/>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Technology].</a:t>
            </a:r>
            <a:endParaRPr sz="2300">
              <a:solidFill>
                <a:srgbClr val="F8981D"/>
              </a:solidFill>
              <a:latin typeface="Open Sans"/>
              <a:ea typeface="Open Sans"/>
              <a:cs typeface="Open Sans"/>
              <a:sym typeface="Open Sans"/>
            </a:endParaRPr>
          </a:p>
          <a:p>
            <a:pPr marL="355600" lvl="0" indent="-342900" algn="l" rtl="0">
              <a:lnSpc>
                <a:spcPct val="150000"/>
              </a:lnSpc>
              <a:spcBef>
                <a:spcPts val="0"/>
              </a:spcBef>
              <a:spcAft>
                <a:spcPts val="0"/>
              </a:spcAft>
              <a:buClr>
                <a:schemeClr val="dk2"/>
              </a:buClr>
              <a:buSzPts val="2200"/>
              <a:buChar char="●"/>
            </a:pPr>
            <a:r>
              <a:rPr lang="en-US" sz="2300">
                <a:solidFill>
                  <a:srgbClr val="3F3F3F"/>
                </a:solidFill>
                <a:latin typeface="Open Sans"/>
                <a:ea typeface="Open Sans"/>
                <a:cs typeface="Open Sans"/>
                <a:sym typeface="Open Sans"/>
              </a:rPr>
              <a:t>El mantenimiento de AGRIS ha estado a cargo de la </a:t>
            </a:r>
            <a:r>
              <a:rPr lang="en-US" sz="2300" u="sng">
                <a:solidFill>
                  <a:srgbClr val="FFC000"/>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Organización de las Naciones Unidas para la Alimentación y la Agricultura </a:t>
            </a:r>
            <a:r>
              <a:rPr lang="en-US" sz="2300">
                <a:solidFill>
                  <a:srgbClr val="3F3F3F"/>
                </a:solidFill>
                <a:latin typeface="Open Sans"/>
                <a:ea typeface="Open Sans"/>
                <a:cs typeface="Open Sans"/>
                <a:sym typeface="Open Sans"/>
              </a:rPr>
              <a:t>(FAO) desde 1974.</a:t>
            </a:r>
            <a:endParaRPr>
              <a:solidFill>
                <a:srgbClr val="3F3F3F"/>
              </a:solidFill>
            </a:endParaRPr>
          </a:p>
          <a:p>
            <a:pPr marL="355600" lvl="0" indent="-342900" algn="l" rtl="0">
              <a:lnSpc>
                <a:spcPct val="150000"/>
              </a:lnSpc>
              <a:spcBef>
                <a:spcPts val="0"/>
              </a:spcBef>
              <a:spcAft>
                <a:spcPts val="0"/>
              </a:spcAft>
              <a:buClr>
                <a:schemeClr val="dk2"/>
              </a:buClr>
              <a:buSzPts val="2200"/>
              <a:buChar char="●"/>
            </a:pPr>
            <a:r>
              <a:rPr lang="en-US" sz="2300">
                <a:solidFill>
                  <a:srgbClr val="3F3F3F"/>
                </a:solidFill>
                <a:latin typeface="Open Sans"/>
                <a:ea typeface="Open Sans"/>
                <a:cs typeface="Open Sans"/>
                <a:sym typeface="Open Sans"/>
              </a:rPr>
              <a:t>Su objetivo principal es mejorar el acceso e intercambio de información sobre investigación agrícola a países </a:t>
            </a:r>
            <a:r>
              <a:rPr lang="en-US" sz="2300">
                <a:solidFill>
                  <a:srgbClr val="3F3F3F"/>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desarrollado</a:t>
            </a:r>
            <a:r>
              <a:rPr lang="en-US" sz="2300">
                <a:solidFill>
                  <a:srgbClr val="3F3F3F"/>
                </a:solidFill>
                <a:latin typeface="Open Sans"/>
                <a:ea typeface="Open Sans"/>
                <a:cs typeface="Open Sans"/>
                <a:sym typeface="Open Sans"/>
              </a:rPr>
              <a:t> y en desarrollo</a:t>
            </a:r>
            <a:r>
              <a:rPr lang="en-US" sz="2300">
                <a:solidFill>
                  <a:srgbClr val="424242"/>
                </a:solidFill>
                <a:latin typeface="Open Sans"/>
                <a:ea typeface="Open Sans"/>
                <a:cs typeface="Open Sans"/>
                <a:sym typeface="Open Sans"/>
              </a:rPr>
              <a:t>.</a:t>
            </a:r>
            <a:endParaRPr sz="2000">
              <a:solidFill>
                <a:srgbClr val="424242"/>
              </a:solidFill>
            </a:endParaRPr>
          </a:p>
          <a:p>
            <a:pPr marL="355600" lvl="0" indent="-342900" algn="l" rtl="0">
              <a:lnSpc>
                <a:spcPct val="150000"/>
              </a:lnSpc>
              <a:spcBef>
                <a:spcPts val="0"/>
              </a:spcBef>
              <a:spcAft>
                <a:spcPts val="0"/>
              </a:spcAft>
              <a:buClr>
                <a:schemeClr val="dk2"/>
              </a:buClr>
              <a:buSzPts val="2200"/>
              <a:buChar char="●"/>
            </a:pPr>
            <a:r>
              <a:rPr lang="en-US" sz="2300">
                <a:solidFill>
                  <a:srgbClr val="424242"/>
                </a:solidFill>
                <a:latin typeface="Open Sans"/>
                <a:ea typeface="Open Sans"/>
                <a:cs typeface="Open Sans"/>
                <a:sym typeface="Open Sans"/>
              </a:rPr>
              <a:t>Más de 500 proveedores de datos de 148 países brindan acceso gratuito a más de 13,5 millones de registros bibliográficos en hasta 90 idiomas diferentes</a:t>
            </a:r>
            <a:endParaRPr>
              <a:solidFill>
                <a:srgbClr val="424242"/>
              </a:solidFill>
            </a:endParaRPr>
          </a:p>
          <a:p>
            <a:pPr marL="355600" lvl="0" indent="-203200" algn="l" rtl="0">
              <a:lnSpc>
                <a:spcPct val="150000"/>
              </a:lnSpc>
              <a:spcBef>
                <a:spcPts val="0"/>
              </a:spcBef>
              <a:spcAft>
                <a:spcPts val="0"/>
              </a:spcAft>
              <a:buClr>
                <a:schemeClr val="dk2"/>
              </a:buClr>
              <a:buSzPts val="2200"/>
              <a:buNone/>
            </a:pPr>
            <a:endParaRPr sz="2300">
              <a:solidFill>
                <a:srgbClr val="F8981D"/>
              </a:solidFill>
              <a:latin typeface="Open Sans"/>
              <a:ea typeface="Open Sans"/>
              <a:cs typeface="Open Sans"/>
              <a:sym typeface="Open Sans"/>
            </a:endParaRPr>
          </a:p>
          <a:p>
            <a:pPr marL="355600" lvl="0" indent="-203200" algn="l" rtl="0">
              <a:lnSpc>
                <a:spcPct val="150000"/>
              </a:lnSpc>
              <a:spcBef>
                <a:spcPts val="0"/>
              </a:spcBef>
              <a:spcAft>
                <a:spcPts val="0"/>
              </a:spcAft>
              <a:buClr>
                <a:schemeClr val="dk2"/>
              </a:buClr>
              <a:buSzPts val="2200"/>
              <a:buNone/>
            </a:pPr>
            <a:endParaRPr sz="2300">
              <a:solidFill>
                <a:schemeClr val="dk1"/>
              </a:solidFill>
              <a:latin typeface="Open Sans"/>
              <a:ea typeface="Open Sans"/>
              <a:cs typeface="Open Sans"/>
              <a:sym typeface="Open Sans"/>
            </a:endParaRPr>
          </a:p>
          <a:p>
            <a:pPr marL="12700" lvl="0" indent="0" algn="l" rtl="0">
              <a:lnSpc>
                <a:spcPct val="150000"/>
              </a:lnSpc>
              <a:spcBef>
                <a:spcPts val="0"/>
              </a:spcBef>
              <a:spcAft>
                <a:spcPts val="0"/>
              </a:spcAft>
              <a:buClr>
                <a:schemeClr val="dk2"/>
              </a:buClr>
              <a:buSzPts val="2200"/>
              <a:buNone/>
            </a:pPr>
            <a:endParaRPr sz="2300">
              <a:solidFill>
                <a:schemeClr val="dk1"/>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40"/>
          <p:cNvSpPr txBox="1">
            <a:spLocks noGrp="1"/>
          </p:cNvSpPr>
          <p:nvPr>
            <p:ph type="title"/>
          </p:nvPr>
        </p:nvSpPr>
        <p:spPr>
          <a:xfrm>
            <a:off x="0" y="437222"/>
            <a:ext cx="8216400" cy="1080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600"/>
              <a:buNone/>
            </a:pPr>
            <a:r>
              <a:rPr lang="en-US">
                <a:solidFill>
                  <a:srgbClr val="586F7C"/>
                </a:solidFill>
                <a:latin typeface="Open Sans"/>
                <a:ea typeface="Open Sans"/>
                <a:cs typeface="Open Sans"/>
                <a:sym typeface="Open Sans"/>
              </a:rPr>
              <a:t>Cobertura del contenido</a:t>
            </a:r>
            <a:endParaRPr>
              <a:solidFill>
                <a:srgbClr val="586F7C"/>
              </a:solidFill>
              <a:latin typeface="Open Sans"/>
              <a:ea typeface="Open Sans"/>
              <a:cs typeface="Open Sans"/>
              <a:sym typeface="Open Sans"/>
            </a:endParaRPr>
          </a:p>
        </p:txBody>
      </p:sp>
      <p:sp>
        <p:nvSpPr>
          <p:cNvPr id="103" name="Google Shape;103;p40"/>
          <p:cNvSpPr txBox="1">
            <a:spLocks noGrp="1"/>
          </p:cNvSpPr>
          <p:nvPr>
            <p:ph type="body" idx="1"/>
          </p:nvPr>
        </p:nvSpPr>
        <p:spPr>
          <a:xfrm>
            <a:off x="206829" y="1878582"/>
            <a:ext cx="11480346" cy="4522124"/>
          </a:xfrm>
          <a:prstGeom prst="rect">
            <a:avLst/>
          </a:prstGeom>
          <a:noFill/>
          <a:ln>
            <a:noFill/>
          </a:ln>
        </p:spPr>
        <p:txBody>
          <a:bodyPr spcFirstLastPara="1" wrap="square" lIns="91425" tIns="45700" rIns="91425" bIns="45700" anchor="t" anchorCtr="0">
            <a:noAutofit/>
          </a:bodyPr>
          <a:lstStyle/>
          <a:p>
            <a:pPr marL="355600" lvl="0" indent="-342900" algn="l" rtl="0">
              <a:lnSpc>
                <a:spcPct val="100000"/>
              </a:lnSpc>
              <a:spcBef>
                <a:spcPts val="0"/>
              </a:spcBef>
              <a:spcAft>
                <a:spcPts val="0"/>
              </a:spcAft>
              <a:buClr>
                <a:schemeClr val="dk2"/>
              </a:buClr>
              <a:buSzPts val="2200"/>
              <a:buChar char="●"/>
            </a:pPr>
            <a:r>
              <a:rPr lang="en-US" sz="2000">
                <a:solidFill>
                  <a:srgbClr val="3F3F3F"/>
                </a:solidFill>
                <a:latin typeface="Open Sans"/>
                <a:ea typeface="Open Sans"/>
                <a:cs typeface="Open Sans"/>
                <a:sym typeface="Open Sans"/>
              </a:rPr>
              <a:t>AGRIS contiene un conjunto de datos de recursos bibliográficos multilingües sobre investigación agrícola y otros temas relacionados.</a:t>
            </a:r>
            <a:endParaRPr>
              <a:solidFill>
                <a:srgbClr val="3F3F3F"/>
              </a:solidFill>
            </a:endParaRPr>
          </a:p>
          <a:p>
            <a:pPr marL="355600" lvl="0" indent="-203200" algn="l" rtl="0">
              <a:lnSpc>
                <a:spcPct val="100000"/>
              </a:lnSpc>
              <a:spcBef>
                <a:spcPts val="0"/>
              </a:spcBef>
              <a:spcAft>
                <a:spcPts val="0"/>
              </a:spcAft>
              <a:buClr>
                <a:schemeClr val="dk2"/>
              </a:buClr>
              <a:buSzPts val="2200"/>
              <a:buNone/>
            </a:pPr>
            <a:endParaRPr sz="2000">
              <a:solidFill>
                <a:srgbClr val="3F3F3F"/>
              </a:solidFill>
              <a:latin typeface="Open Sans"/>
              <a:ea typeface="Open Sans"/>
              <a:cs typeface="Open Sans"/>
              <a:sym typeface="Open Sans"/>
            </a:endParaRPr>
          </a:p>
          <a:p>
            <a:pPr marL="355600" lvl="0" indent="-342900" algn="l" rtl="0">
              <a:lnSpc>
                <a:spcPct val="100000"/>
              </a:lnSpc>
              <a:spcBef>
                <a:spcPts val="0"/>
              </a:spcBef>
              <a:spcAft>
                <a:spcPts val="0"/>
              </a:spcAft>
              <a:buClr>
                <a:schemeClr val="dk2"/>
              </a:buClr>
              <a:buSzPts val="2200"/>
              <a:buChar char="●"/>
            </a:pPr>
            <a:r>
              <a:rPr lang="en-US" sz="2000">
                <a:solidFill>
                  <a:srgbClr val="3F3F3F"/>
                </a:solidFill>
                <a:latin typeface="Open Sans"/>
                <a:ea typeface="Open Sans"/>
                <a:cs typeface="Open Sans"/>
                <a:sym typeface="Open Sans"/>
              </a:rPr>
              <a:t>Los proveedores de datos de AGRIS envían metadatos bibliográficos de conjuntos de datos, artículos de revistas, capítulos de libros, monografías, literatura gris y otros tipos de contenido relacionados con la agricultura.</a:t>
            </a:r>
            <a:endParaRPr>
              <a:solidFill>
                <a:srgbClr val="3F3F3F"/>
              </a:solidFill>
            </a:endParaRPr>
          </a:p>
          <a:p>
            <a:pPr marL="355600" lvl="0" indent="-203200" algn="l" rtl="0">
              <a:lnSpc>
                <a:spcPct val="100000"/>
              </a:lnSpc>
              <a:spcBef>
                <a:spcPts val="0"/>
              </a:spcBef>
              <a:spcAft>
                <a:spcPts val="0"/>
              </a:spcAft>
              <a:buClr>
                <a:schemeClr val="dk2"/>
              </a:buClr>
              <a:buSzPts val="2200"/>
              <a:buNone/>
            </a:pPr>
            <a:endParaRPr sz="2000">
              <a:solidFill>
                <a:srgbClr val="3F3F3F"/>
              </a:solidFill>
              <a:latin typeface="Open Sans"/>
              <a:ea typeface="Open Sans"/>
              <a:cs typeface="Open Sans"/>
              <a:sym typeface="Open Sans"/>
            </a:endParaRPr>
          </a:p>
          <a:p>
            <a:pPr marL="355600" lvl="0" indent="-342900" algn="l" rtl="0">
              <a:lnSpc>
                <a:spcPct val="100000"/>
              </a:lnSpc>
              <a:spcBef>
                <a:spcPts val="0"/>
              </a:spcBef>
              <a:spcAft>
                <a:spcPts val="0"/>
              </a:spcAft>
              <a:buClr>
                <a:schemeClr val="dk2"/>
              </a:buClr>
              <a:buSzPts val="2200"/>
              <a:buChar char="●"/>
            </a:pPr>
            <a:r>
              <a:rPr lang="en-US" sz="2000">
                <a:solidFill>
                  <a:srgbClr val="3F3F3F"/>
                </a:solidFill>
                <a:latin typeface="Open Sans"/>
                <a:ea typeface="Open Sans"/>
                <a:cs typeface="Open Sans"/>
                <a:sym typeface="Open Sans"/>
              </a:rPr>
              <a:t>Los registros de AGRIS están totalmente indexados por Google Académico. El 85% de los registros de AGRIS están indexados por el </a:t>
            </a:r>
            <a:r>
              <a:rPr lang="en-US" sz="2000" u="sng">
                <a:solidFill>
                  <a:srgbClr val="FFC000"/>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tesauro multilingüe AGROVOC</a:t>
            </a:r>
            <a:r>
              <a:rPr lang="en-US" sz="2000" u="sng">
                <a:solidFill>
                  <a:schemeClr val="accent5"/>
                </a:solidFill>
                <a:latin typeface="Open Sans"/>
                <a:ea typeface="Open Sans"/>
                <a:cs typeface="Open Sans"/>
                <a:sym typeface="Open Sans"/>
              </a:rPr>
              <a:t>;</a:t>
            </a:r>
            <a:endParaRPr>
              <a:solidFill>
                <a:schemeClr val="accent1"/>
              </a:solidFill>
            </a:endParaRPr>
          </a:p>
          <a:p>
            <a:pPr marL="812800" lvl="1" indent="-342900" algn="l" rtl="0">
              <a:lnSpc>
                <a:spcPct val="100000"/>
              </a:lnSpc>
              <a:spcBef>
                <a:spcPts val="0"/>
              </a:spcBef>
              <a:spcAft>
                <a:spcPts val="0"/>
              </a:spcAft>
              <a:buClr>
                <a:schemeClr val="dk2"/>
              </a:buClr>
              <a:buSzPts val="2200"/>
              <a:buChar char="○"/>
            </a:pPr>
            <a:r>
              <a:rPr lang="en-US">
                <a:solidFill>
                  <a:srgbClr val="3F3F3F"/>
                </a:solidFill>
                <a:latin typeface="Open Sans"/>
                <a:ea typeface="Open Sans"/>
                <a:cs typeface="Open Sans"/>
                <a:sym typeface="Open Sans"/>
              </a:rPr>
              <a:t>Cubre todas las áreas de interés de la FAO, incluidas la alimentación, la nutrición, la agricultura, la pesca, la silvicultura, el medio ambiente y más. </a:t>
            </a:r>
            <a:endParaRPr>
              <a:solidFill>
                <a:srgbClr val="3F3F3F"/>
              </a:solidFill>
            </a:endParaRPr>
          </a:p>
          <a:p>
            <a:pPr marL="355600" lvl="0" indent="-203200" algn="l" rtl="0">
              <a:lnSpc>
                <a:spcPct val="100000"/>
              </a:lnSpc>
              <a:spcBef>
                <a:spcPts val="0"/>
              </a:spcBef>
              <a:spcAft>
                <a:spcPts val="0"/>
              </a:spcAft>
              <a:buClr>
                <a:schemeClr val="dk2"/>
              </a:buClr>
              <a:buSzPts val="2200"/>
              <a:buNone/>
            </a:pPr>
            <a:endParaRPr sz="2000">
              <a:solidFill>
                <a:srgbClr val="3F3F3F"/>
              </a:solidFill>
              <a:latin typeface="Open Sans"/>
              <a:ea typeface="Open Sans"/>
              <a:cs typeface="Open Sans"/>
              <a:sym typeface="Open Sans"/>
            </a:endParaRPr>
          </a:p>
          <a:p>
            <a:pPr marL="355600" lvl="0" indent="-342900" algn="l" rtl="0">
              <a:lnSpc>
                <a:spcPct val="100000"/>
              </a:lnSpc>
              <a:spcBef>
                <a:spcPts val="0"/>
              </a:spcBef>
              <a:spcAft>
                <a:spcPts val="0"/>
              </a:spcAft>
              <a:buClr>
                <a:schemeClr val="dk2"/>
              </a:buClr>
              <a:buSzPts val="2200"/>
              <a:buChar char="●"/>
            </a:pPr>
            <a:r>
              <a:rPr lang="en-US" sz="2000">
                <a:solidFill>
                  <a:srgbClr val="3F3F3F"/>
                </a:solidFill>
                <a:latin typeface="Open Sans"/>
                <a:ea typeface="Open Sans"/>
                <a:cs typeface="Open Sans"/>
                <a:sym typeface="Open Sans"/>
              </a:rPr>
              <a:t>Hasta 400,000 usuarios acceden a AGRIS cada mes desde más de 200 países y territorios.</a:t>
            </a:r>
            <a:endParaRPr>
              <a:solidFill>
                <a:srgbClr val="3F3F3F"/>
              </a:solidFill>
            </a:endParaRPr>
          </a:p>
          <a:p>
            <a:pPr marL="355600" lvl="0" indent="-342900" algn="l" rtl="0">
              <a:lnSpc>
                <a:spcPct val="100000"/>
              </a:lnSpc>
              <a:spcBef>
                <a:spcPts val="0"/>
              </a:spcBef>
              <a:spcAft>
                <a:spcPts val="0"/>
              </a:spcAft>
              <a:buClr>
                <a:schemeClr val="dk2"/>
              </a:buClr>
              <a:buSzPts val="2200"/>
              <a:buChar char="●"/>
            </a:pPr>
            <a:r>
              <a:rPr lang="en-US" sz="2000">
                <a:solidFill>
                  <a:srgbClr val="3F3F3F"/>
                </a:solidFill>
                <a:latin typeface="Open Sans"/>
                <a:ea typeface="Open Sans"/>
                <a:cs typeface="Open Sans"/>
                <a:sym typeface="Open Sans"/>
              </a:rPr>
              <a:t>La audiencia incluye investigadores, estudiantes de posgrado, bibliotecarios y muchos otros.</a:t>
            </a:r>
            <a:endParaRPr sz="2000">
              <a:solidFill>
                <a:srgbClr val="3F3F3F"/>
              </a:solidFill>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0"/>
          <p:cNvSpPr txBox="1">
            <a:spLocks noGrp="1"/>
          </p:cNvSpPr>
          <p:nvPr>
            <p:ph type="title"/>
          </p:nvPr>
        </p:nvSpPr>
        <p:spPr>
          <a:xfrm>
            <a:off x="0" y="437222"/>
            <a:ext cx="8216400" cy="1080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600"/>
              <a:buNone/>
            </a:pPr>
            <a:r>
              <a:rPr lang="en-US">
                <a:solidFill>
                  <a:srgbClr val="586F7C"/>
                </a:solidFill>
                <a:latin typeface="Open Sans"/>
                <a:ea typeface="Open Sans"/>
                <a:cs typeface="Open Sans"/>
                <a:sym typeface="Open Sans"/>
              </a:rPr>
              <a:t>Acceso a AGRIS</a:t>
            </a:r>
            <a:endParaRPr>
              <a:solidFill>
                <a:srgbClr val="586F7C"/>
              </a:solidFill>
              <a:latin typeface="Open Sans"/>
              <a:ea typeface="Open Sans"/>
              <a:cs typeface="Open Sans"/>
              <a:sym typeface="Open Sans"/>
            </a:endParaRPr>
          </a:p>
        </p:txBody>
      </p:sp>
      <p:sp>
        <p:nvSpPr>
          <p:cNvPr id="109" name="Google Shape;109;p10"/>
          <p:cNvSpPr txBox="1">
            <a:spLocks noGrp="1"/>
          </p:cNvSpPr>
          <p:nvPr>
            <p:ph type="body" idx="1"/>
          </p:nvPr>
        </p:nvSpPr>
        <p:spPr>
          <a:xfrm>
            <a:off x="124478" y="1749907"/>
            <a:ext cx="11878443" cy="1564793"/>
          </a:xfrm>
          <a:prstGeom prst="rect">
            <a:avLst/>
          </a:prstGeom>
          <a:noFill/>
          <a:ln>
            <a:noFill/>
          </a:ln>
        </p:spPr>
        <p:txBody>
          <a:bodyPr spcFirstLastPara="1" wrap="square" lIns="91425" tIns="45700" rIns="91425" bIns="45700" anchor="t" anchorCtr="0">
            <a:noAutofit/>
          </a:bodyPr>
          <a:lstStyle/>
          <a:p>
            <a:pPr marL="12700" lvl="0" indent="0" algn="l" rtl="0">
              <a:lnSpc>
                <a:spcPct val="100000"/>
              </a:lnSpc>
              <a:spcBef>
                <a:spcPts val="0"/>
              </a:spcBef>
              <a:spcAft>
                <a:spcPts val="0"/>
              </a:spcAft>
              <a:buClr>
                <a:schemeClr val="dk1"/>
              </a:buClr>
              <a:buSzPts val="2200"/>
              <a:buNone/>
            </a:pPr>
            <a:r>
              <a:rPr lang="en-US" sz="2200">
                <a:solidFill>
                  <a:srgbClr val="424242"/>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Luego de iniciar sesión en </a:t>
            </a:r>
            <a:r>
              <a:rPr lang="en-US" sz="2200" b="1">
                <a:solidFill>
                  <a:srgbClr val="424242"/>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AGORA </a:t>
            </a:r>
            <a:r>
              <a:rPr lang="en-US" sz="2200">
                <a:solidFill>
                  <a:srgbClr val="424242"/>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o en el</a:t>
            </a:r>
            <a:r>
              <a:rPr lang="en-US" sz="2200" b="1">
                <a:solidFill>
                  <a:srgbClr val="424242"/>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 Portal Unificado de Contenidos</a:t>
            </a:r>
            <a:r>
              <a:rPr lang="en-US" sz="2200">
                <a:solidFill>
                  <a:srgbClr val="424242"/>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 abrir la lista de </a:t>
            </a:r>
            <a:r>
              <a:rPr lang="en-US" sz="2200" b="1">
                <a:solidFill>
                  <a:srgbClr val="424242"/>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Contenidos</a:t>
            </a:r>
            <a:r>
              <a:rPr lang="en-US" sz="2200">
                <a:solidFill>
                  <a:srgbClr val="424242"/>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 desplazarse hacia abajo por los títulos hasta llegar a </a:t>
            </a:r>
            <a:r>
              <a:rPr lang="en-US" sz="2200" b="1">
                <a:solidFill>
                  <a:srgbClr val="424242"/>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rPr>
              <a:t>Colecciones gratuitas </a:t>
            </a:r>
            <a:r>
              <a:rPr lang="en-US" sz="2200">
                <a:solidFill>
                  <a:srgbClr val="424242"/>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rPr>
              <a:t>y hacer clic en </a:t>
            </a:r>
            <a:r>
              <a:rPr lang="en-US" sz="2200" b="1">
                <a:solidFill>
                  <a:srgbClr val="424242"/>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2"/>
                  </a:ext>
                </a:extLst>
              </a:rPr>
              <a:t>AGRIS </a:t>
            </a:r>
            <a:r>
              <a:rPr lang="en-US" sz="2200">
                <a:solidFill>
                  <a:srgbClr val="424242"/>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
                  </a:ext>
                </a:extLst>
              </a:rPr>
              <a:t>o abrir directamente:</a:t>
            </a:r>
            <a:endParaRPr sz="2200">
              <a:solidFill>
                <a:srgbClr val="424242"/>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
                </a:ext>
              </a:extLst>
            </a:endParaRPr>
          </a:p>
          <a:p>
            <a:pPr marL="12700" lvl="0" indent="0" algn="l" rtl="0">
              <a:lnSpc>
                <a:spcPct val="100000"/>
              </a:lnSpc>
              <a:spcBef>
                <a:spcPts val="0"/>
              </a:spcBef>
              <a:spcAft>
                <a:spcPts val="0"/>
              </a:spcAft>
              <a:buClr>
                <a:schemeClr val="dk1"/>
              </a:buClr>
              <a:buSzPts val="2200"/>
              <a:buNone/>
            </a:pPr>
            <a:r>
              <a:rPr lang="en-US" sz="2200" u="sng">
                <a:solidFill>
                  <a:srgbClr val="424242"/>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5"/>
                  </a:ext>
                </a:extLst>
              </a:rPr>
              <a:t>https://agris.fao.org/agris-search/index.do</a:t>
            </a:r>
            <a:r>
              <a:rPr lang="en-US" sz="2200">
                <a:solidFill>
                  <a:srgbClr val="424242"/>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6"/>
                  </a:ext>
                </a:extLst>
              </a:rPr>
              <a:t> </a:t>
            </a:r>
            <a:endParaRPr sz="2200">
              <a:solidFill>
                <a:srgbClr val="424242"/>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7"/>
                </a:ext>
              </a:extLst>
            </a:endParaRPr>
          </a:p>
          <a:p>
            <a:pPr marL="355600" lvl="0" indent="-203200" algn="l" rtl="0">
              <a:lnSpc>
                <a:spcPct val="100000"/>
              </a:lnSpc>
              <a:spcBef>
                <a:spcPts val="0"/>
              </a:spcBef>
              <a:spcAft>
                <a:spcPts val="0"/>
              </a:spcAft>
              <a:buClr>
                <a:schemeClr val="dk2"/>
              </a:buClr>
              <a:buSzPts val="2200"/>
              <a:buNone/>
            </a:pPr>
            <a:endParaRPr sz="2200" i="1">
              <a:solidFill>
                <a:srgbClr val="424242"/>
              </a:solidFill>
              <a:latin typeface="Open Sans"/>
              <a:ea typeface="Open Sans"/>
              <a:cs typeface="Open Sans"/>
              <a:sym typeface="Open Sans"/>
            </a:endParaRPr>
          </a:p>
          <a:p>
            <a:pPr marL="355600" lvl="0" indent="-203200" algn="l" rtl="0">
              <a:lnSpc>
                <a:spcPct val="100000"/>
              </a:lnSpc>
              <a:spcBef>
                <a:spcPts val="0"/>
              </a:spcBef>
              <a:spcAft>
                <a:spcPts val="0"/>
              </a:spcAft>
              <a:buClr>
                <a:schemeClr val="dk2"/>
              </a:buClr>
              <a:buSzPts val="2200"/>
              <a:buNone/>
            </a:pPr>
            <a:endParaRPr sz="2200" i="1">
              <a:solidFill>
                <a:srgbClr val="424242"/>
              </a:solidFill>
              <a:latin typeface="Open Sans"/>
              <a:ea typeface="Open Sans"/>
              <a:cs typeface="Open Sans"/>
              <a:sym typeface="Open Sans"/>
            </a:endParaRPr>
          </a:p>
          <a:p>
            <a:pPr marL="355600" lvl="0" indent="-203200" algn="l" rtl="0">
              <a:lnSpc>
                <a:spcPct val="100000"/>
              </a:lnSpc>
              <a:spcBef>
                <a:spcPts val="0"/>
              </a:spcBef>
              <a:spcAft>
                <a:spcPts val="0"/>
              </a:spcAft>
              <a:buClr>
                <a:schemeClr val="dk2"/>
              </a:buClr>
              <a:buSzPts val="2200"/>
              <a:buNone/>
            </a:pPr>
            <a:endParaRPr sz="2200" i="1">
              <a:solidFill>
                <a:srgbClr val="424242"/>
              </a:solidFill>
              <a:latin typeface="Open Sans"/>
              <a:ea typeface="Open Sans"/>
              <a:cs typeface="Open Sans"/>
              <a:sym typeface="Open Sans"/>
            </a:endParaRPr>
          </a:p>
          <a:p>
            <a:pPr marL="355600" lvl="0" indent="-203200" algn="l" rtl="0">
              <a:lnSpc>
                <a:spcPct val="100000"/>
              </a:lnSpc>
              <a:spcBef>
                <a:spcPts val="0"/>
              </a:spcBef>
              <a:spcAft>
                <a:spcPts val="0"/>
              </a:spcAft>
              <a:buClr>
                <a:schemeClr val="dk2"/>
              </a:buClr>
              <a:buSzPts val="2200"/>
              <a:buNone/>
            </a:pPr>
            <a:endParaRPr sz="2200">
              <a:solidFill>
                <a:srgbClr val="424242"/>
              </a:solidFill>
              <a:latin typeface="Open Sans"/>
              <a:ea typeface="Open Sans"/>
              <a:cs typeface="Open Sans"/>
              <a:sym typeface="Open Sans"/>
            </a:endParaRPr>
          </a:p>
        </p:txBody>
      </p:sp>
      <p:pic>
        <p:nvPicPr>
          <p:cNvPr id="110" name="Google Shape;110;p10"/>
          <p:cNvPicPr preferRelativeResize="0"/>
          <p:nvPr/>
        </p:nvPicPr>
        <p:blipFill rotWithShape="1">
          <a:blip r:embed="rId4">
            <a:alphaModFix/>
          </a:blip>
          <a:srcRect/>
          <a:stretch/>
        </p:blipFill>
        <p:spPr>
          <a:xfrm>
            <a:off x="230743" y="3390900"/>
            <a:ext cx="5049261" cy="2824163"/>
          </a:xfrm>
          <a:prstGeom prst="rect">
            <a:avLst/>
          </a:prstGeom>
          <a:noFill/>
          <a:ln>
            <a:noFill/>
          </a:ln>
        </p:spPr>
      </p:pic>
      <p:pic>
        <p:nvPicPr>
          <p:cNvPr id="111" name="Google Shape;111;p10"/>
          <p:cNvPicPr preferRelativeResize="0"/>
          <p:nvPr/>
        </p:nvPicPr>
        <p:blipFill rotWithShape="1">
          <a:blip r:embed="rId5">
            <a:alphaModFix/>
          </a:blip>
          <a:srcRect/>
          <a:stretch/>
        </p:blipFill>
        <p:spPr>
          <a:xfrm>
            <a:off x="5956216" y="3390900"/>
            <a:ext cx="1819275" cy="2400300"/>
          </a:xfrm>
          <a:prstGeom prst="rect">
            <a:avLst/>
          </a:prstGeom>
          <a:noFill/>
          <a:ln>
            <a:noFill/>
          </a:ln>
        </p:spPr>
      </p:pic>
      <p:pic>
        <p:nvPicPr>
          <p:cNvPr id="112" name="Google Shape;112;p10"/>
          <p:cNvPicPr preferRelativeResize="0"/>
          <p:nvPr/>
        </p:nvPicPr>
        <p:blipFill rotWithShape="1">
          <a:blip r:embed="rId6">
            <a:alphaModFix/>
          </a:blip>
          <a:srcRect r="29946"/>
          <a:stretch/>
        </p:blipFill>
        <p:spPr>
          <a:xfrm>
            <a:off x="8616541" y="3613126"/>
            <a:ext cx="3312862" cy="1955848"/>
          </a:xfrm>
          <a:prstGeom prst="rect">
            <a:avLst/>
          </a:prstGeom>
          <a:noFill/>
          <a:ln>
            <a:noFill/>
          </a:ln>
        </p:spPr>
      </p:pic>
      <p:sp>
        <p:nvSpPr>
          <p:cNvPr id="113" name="Google Shape;113;p10"/>
          <p:cNvSpPr/>
          <p:nvPr/>
        </p:nvSpPr>
        <p:spPr>
          <a:xfrm>
            <a:off x="5999080" y="4760118"/>
            <a:ext cx="1819275" cy="197644"/>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14" name="Google Shape;114;p10"/>
          <p:cNvSpPr/>
          <p:nvPr/>
        </p:nvSpPr>
        <p:spPr>
          <a:xfrm>
            <a:off x="9994953" y="4269580"/>
            <a:ext cx="1006422" cy="321470"/>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115" name="Google Shape;115;p10"/>
          <p:cNvCxnSpPr>
            <a:stCxn id="113" idx="3"/>
          </p:cNvCxnSpPr>
          <p:nvPr/>
        </p:nvCxnSpPr>
        <p:spPr>
          <a:xfrm rot="10800000" flipH="1">
            <a:off x="7818355" y="3814640"/>
            <a:ext cx="798300" cy="1044300"/>
          </a:xfrm>
          <a:prstGeom prst="straightConnector1">
            <a:avLst/>
          </a:prstGeom>
          <a:noFill/>
          <a:ln w="28575" cap="flat" cmpd="sng">
            <a:solidFill>
              <a:srgbClr val="FF0000"/>
            </a:solidFill>
            <a:prstDash val="solid"/>
            <a:round/>
            <a:headEnd type="none" w="sm" len="sm"/>
            <a:tailEnd type="stealth" w="med" len="med"/>
          </a:ln>
        </p:spPr>
      </p:cxnSp>
      <p:cxnSp>
        <p:nvCxnSpPr>
          <p:cNvPr id="116" name="Google Shape;116;p10"/>
          <p:cNvCxnSpPr/>
          <p:nvPr/>
        </p:nvCxnSpPr>
        <p:spPr>
          <a:xfrm>
            <a:off x="9994953" y="3814763"/>
            <a:ext cx="706385" cy="454817"/>
          </a:xfrm>
          <a:prstGeom prst="straightConnector1">
            <a:avLst/>
          </a:prstGeom>
          <a:noFill/>
          <a:ln w="28575" cap="flat" cmpd="sng">
            <a:solidFill>
              <a:srgbClr val="FF0000"/>
            </a:solidFill>
            <a:prstDash val="solid"/>
            <a:round/>
            <a:headEnd type="none" w="sm" len="sm"/>
            <a:tailEnd type="stealth" w="med" len="med"/>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4"/>
          <p:cNvSpPr txBox="1">
            <a:spLocks noGrp="1"/>
          </p:cNvSpPr>
          <p:nvPr>
            <p:ph type="title"/>
          </p:nvPr>
        </p:nvSpPr>
        <p:spPr>
          <a:xfrm>
            <a:off x="0" y="637254"/>
            <a:ext cx="8686800" cy="10809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SzPct val="108108"/>
              <a:buNone/>
            </a:pPr>
            <a:r>
              <a:rPr lang="en-US">
                <a:solidFill>
                  <a:srgbClr val="586F7C"/>
                </a:solidFill>
                <a:latin typeface="Open Sans"/>
                <a:ea typeface="Open Sans"/>
                <a:cs typeface="Open Sans"/>
                <a:sym typeface="Open Sans"/>
              </a:rPr>
              <a:t>¿Cómo buscar en la base de datos AGRIS?</a:t>
            </a:r>
            <a:endParaRPr>
              <a:solidFill>
                <a:srgbClr val="586F7C"/>
              </a:solidFill>
              <a:latin typeface="Open Sans"/>
              <a:ea typeface="Open Sans"/>
              <a:cs typeface="Open Sans"/>
              <a:sym typeface="Open Sans"/>
            </a:endParaRPr>
          </a:p>
        </p:txBody>
      </p:sp>
      <p:sp>
        <p:nvSpPr>
          <p:cNvPr id="122" name="Google Shape;122;p4"/>
          <p:cNvSpPr txBox="1">
            <a:spLocks noGrp="1"/>
          </p:cNvSpPr>
          <p:nvPr>
            <p:ph type="body" idx="1"/>
          </p:nvPr>
        </p:nvSpPr>
        <p:spPr>
          <a:xfrm>
            <a:off x="155800" y="1626675"/>
            <a:ext cx="6582900" cy="5185800"/>
          </a:xfrm>
          <a:prstGeom prst="rect">
            <a:avLst/>
          </a:prstGeom>
          <a:noFill/>
          <a:ln>
            <a:noFill/>
          </a:ln>
        </p:spPr>
        <p:txBody>
          <a:bodyPr spcFirstLastPara="1" wrap="square" lIns="91425" tIns="45700" rIns="91425" bIns="45700" anchor="t" anchorCtr="0">
            <a:noAutofit/>
          </a:bodyPr>
          <a:lstStyle/>
          <a:p>
            <a:pPr marL="355600" lvl="0" indent="-342900" algn="l" rtl="0">
              <a:lnSpc>
                <a:spcPct val="100000"/>
              </a:lnSpc>
              <a:spcBef>
                <a:spcPts val="0"/>
              </a:spcBef>
              <a:spcAft>
                <a:spcPts val="0"/>
              </a:spcAft>
              <a:buClr>
                <a:schemeClr val="dk2"/>
              </a:buClr>
              <a:buSzPts val="2200"/>
              <a:buChar char="●"/>
            </a:pPr>
            <a:r>
              <a:rPr lang="en-US" sz="1900">
                <a:solidFill>
                  <a:srgbClr val="3F3F3F"/>
                </a:solidFill>
                <a:latin typeface="Open Sans"/>
                <a:ea typeface="Open Sans"/>
                <a:cs typeface="Open Sans"/>
                <a:sym typeface="Open Sans"/>
              </a:rPr>
              <a:t>La interfaz permite a los usuarios realizar búsquedas básicas.</a:t>
            </a:r>
            <a:endParaRPr>
              <a:solidFill>
                <a:srgbClr val="3F3F3F"/>
              </a:solidFill>
            </a:endParaRPr>
          </a:p>
          <a:p>
            <a:pPr marL="355600" lvl="0" indent="-342900" algn="l" rtl="0">
              <a:lnSpc>
                <a:spcPct val="100000"/>
              </a:lnSpc>
              <a:spcBef>
                <a:spcPts val="0"/>
              </a:spcBef>
              <a:spcAft>
                <a:spcPts val="0"/>
              </a:spcAft>
              <a:buClr>
                <a:schemeClr val="dk2"/>
              </a:buClr>
              <a:buSzPts val="2200"/>
              <a:buChar char="●"/>
            </a:pPr>
            <a:r>
              <a:rPr lang="en-US" sz="1900">
                <a:solidFill>
                  <a:srgbClr val="3F3F3F"/>
                </a:solidFill>
                <a:latin typeface="Open Sans"/>
                <a:ea typeface="Open Sans"/>
                <a:cs typeface="Open Sans"/>
                <a:sym typeface="Open Sans"/>
              </a:rPr>
              <a:t>El usuario puede realizar un </a:t>
            </a:r>
            <a:r>
              <a:rPr lang="en-US" sz="1900" b="1">
                <a:solidFill>
                  <a:srgbClr val="3F3F3F"/>
                </a:solidFill>
                <a:latin typeface="Open Sans"/>
                <a:ea typeface="Open Sans"/>
                <a:cs typeface="Open Sans"/>
                <a:sym typeface="Open Sans"/>
              </a:rPr>
              <a:t>búsqueda simple</a:t>
            </a:r>
            <a:r>
              <a:rPr lang="en-US" sz="1900">
                <a:solidFill>
                  <a:srgbClr val="3F3F3F"/>
                </a:solidFill>
                <a:latin typeface="Open Sans"/>
                <a:ea typeface="Open Sans"/>
                <a:cs typeface="Open Sans"/>
                <a:sym typeface="Open Sans"/>
              </a:rPr>
              <a:t> </a:t>
            </a:r>
            <a:r>
              <a:rPr lang="en-US" sz="1900" b="1">
                <a:solidFill>
                  <a:srgbClr val="3F3F3F"/>
                </a:solidFill>
                <a:latin typeface="Open Sans"/>
                <a:ea typeface="Open Sans"/>
                <a:cs typeface="Open Sans"/>
                <a:sym typeface="Open Sans"/>
              </a:rPr>
              <a:t>(básica) </a:t>
            </a:r>
            <a:r>
              <a:rPr lang="en-US" sz="1900">
                <a:solidFill>
                  <a:srgbClr val="3F3F3F"/>
                </a:solidFill>
                <a:latin typeface="Open Sans"/>
                <a:ea typeface="Open Sans"/>
                <a:cs typeface="Open Sans"/>
                <a:sym typeface="Open Sans"/>
              </a:rPr>
              <a:t>con cualquier palabra clave a través del </a:t>
            </a:r>
            <a:r>
              <a:rPr lang="en-US" sz="1900" b="1">
                <a:solidFill>
                  <a:srgbClr val="3F3F3F"/>
                </a:solidFill>
                <a:latin typeface="Open Sans"/>
                <a:ea typeface="Open Sans"/>
                <a:cs typeface="Open Sans"/>
                <a:sym typeface="Open Sans"/>
              </a:rPr>
              <a:t>recuadro de búsqueda</a:t>
            </a:r>
            <a:r>
              <a:rPr lang="en-US" sz="1900">
                <a:solidFill>
                  <a:srgbClr val="3F3F3F"/>
                </a:solidFill>
                <a:latin typeface="Open Sans"/>
                <a:ea typeface="Open Sans"/>
                <a:cs typeface="Open Sans"/>
                <a:sym typeface="Open Sans"/>
              </a:rPr>
              <a:t>.</a:t>
            </a:r>
            <a:endParaRPr>
              <a:solidFill>
                <a:srgbClr val="3F3F3F"/>
              </a:solidFill>
            </a:endParaRPr>
          </a:p>
          <a:p>
            <a:pPr marL="355600" lvl="0" indent="-342900" algn="l" rtl="0">
              <a:lnSpc>
                <a:spcPct val="100000"/>
              </a:lnSpc>
              <a:spcBef>
                <a:spcPts val="0"/>
              </a:spcBef>
              <a:spcAft>
                <a:spcPts val="0"/>
              </a:spcAft>
              <a:buClr>
                <a:schemeClr val="dk2"/>
              </a:buClr>
              <a:buSzPts val="2200"/>
              <a:buChar char="●"/>
            </a:pPr>
            <a:r>
              <a:rPr lang="en-US" sz="1900">
                <a:solidFill>
                  <a:srgbClr val="3F3F3F"/>
                </a:solidFill>
                <a:latin typeface="Open Sans"/>
                <a:ea typeface="Open Sans"/>
                <a:cs typeface="Open Sans"/>
                <a:sym typeface="Open Sans"/>
              </a:rPr>
              <a:t>Los usuarios también pueden filtrar su búsqueda por tipo de recursos: </a:t>
            </a:r>
            <a:r>
              <a:rPr lang="en-US" sz="1900" b="1">
                <a:solidFill>
                  <a:srgbClr val="3F3F3F"/>
                </a:solidFill>
                <a:latin typeface="Open Sans"/>
                <a:ea typeface="Open Sans"/>
                <a:cs typeface="Open Sans"/>
                <a:sym typeface="Open Sans"/>
              </a:rPr>
              <a:t>publicaciones</a:t>
            </a:r>
            <a:r>
              <a:rPr lang="en-US" sz="1900">
                <a:solidFill>
                  <a:srgbClr val="3F3F3F"/>
                </a:solidFill>
                <a:latin typeface="Open Sans"/>
                <a:ea typeface="Open Sans"/>
                <a:cs typeface="Open Sans"/>
                <a:sym typeface="Open Sans"/>
              </a:rPr>
              <a:t> o </a:t>
            </a:r>
            <a:r>
              <a:rPr lang="en-US" sz="1900" b="1">
                <a:solidFill>
                  <a:srgbClr val="3F3F3F"/>
                </a:solidFill>
                <a:latin typeface="Open Sans"/>
                <a:ea typeface="Open Sans"/>
                <a:cs typeface="Open Sans"/>
                <a:sym typeface="Open Sans"/>
              </a:rPr>
              <a:t>base de datos </a:t>
            </a:r>
            <a:r>
              <a:rPr lang="en-US" sz="1900">
                <a:solidFill>
                  <a:srgbClr val="3F3F3F"/>
                </a:solidFill>
                <a:latin typeface="Open Sans"/>
                <a:ea typeface="Open Sans"/>
                <a:cs typeface="Open Sans"/>
                <a:sym typeface="Open Sans"/>
              </a:rPr>
              <a:t>o ambos</a:t>
            </a:r>
            <a:endParaRPr>
              <a:solidFill>
                <a:srgbClr val="3F3F3F"/>
              </a:solidFill>
            </a:endParaRPr>
          </a:p>
          <a:p>
            <a:pPr marL="355600" lvl="0" indent="-342900" algn="l" rtl="0">
              <a:lnSpc>
                <a:spcPct val="100000"/>
              </a:lnSpc>
              <a:spcBef>
                <a:spcPts val="0"/>
              </a:spcBef>
              <a:spcAft>
                <a:spcPts val="0"/>
              </a:spcAft>
              <a:buClr>
                <a:schemeClr val="dk2"/>
              </a:buClr>
              <a:buSzPts val="2200"/>
              <a:buChar char="●"/>
            </a:pPr>
            <a:r>
              <a:rPr lang="en-US" sz="1900">
                <a:solidFill>
                  <a:srgbClr val="3F3F3F"/>
                </a:solidFill>
                <a:latin typeface="Open Sans"/>
                <a:ea typeface="Open Sans"/>
                <a:cs typeface="Open Sans"/>
                <a:sym typeface="Open Sans"/>
              </a:rPr>
              <a:t>Los</a:t>
            </a:r>
            <a:r>
              <a:rPr lang="en-US" sz="1900" b="1">
                <a:solidFill>
                  <a:srgbClr val="3F3F3F"/>
                </a:solidFill>
                <a:latin typeface="Open Sans"/>
                <a:ea typeface="Open Sans"/>
                <a:cs typeface="Open Sans"/>
                <a:sym typeface="Open Sans"/>
              </a:rPr>
              <a:t> filtros de Idioma </a:t>
            </a:r>
            <a:r>
              <a:rPr lang="en-US" sz="1900">
                <a:solidFill>
                  <a:srgbClr val="3F3F3F"/>
                </a:solidFill>
                <a:latin typeface="Open Sans"/>
                <a:ea typeface="Open Sans"/>
                <a:cs typeface="Open Sans"/>
                <a:sym typeface="Open Sans"/>
              </a:rPr>
              <a:t>también se pueden usar para recuperar resultados en un idioma particular.</a:t>
            </a:r>
            <a:endParaRPr/>
          </a:p>
          <a:p>
            <a:pPr marL="355600" lvl="0" indent="-342900" algn="l" rtl="0">
              <a:lnSpc>
                <a:spcPct val="100000"/>
              </a:lnSpc>
              <a:spcBef>
                <a:spcPts val="0"/>
              </a:spcBef>
              <a:spcAft>
                <a:spcPts val="0"/>
              </a:spcAft>
              <a:buClr>
                <a:schemeClr val="dk2"/>
              </a:buClr>
              <a:buSzPts val="2200"/>
              <a:buChar char="●"/>
            </a:pPr>
            <a:r>
              <a:rPr lang="en-US" sz="1900">
                <a:solidFill>
                  <a:srgbClr val="3F3F3F"/>
                </a:solidFill>
                <a:latin typeface="Open Sans"/>
                <a:ea typeface="Open Sans"/>
                <a:cs typeface="Open Sans"/>
                <a:sym typeface="Open Sans"/>
              </a:rPr>
              <a:t>Los</a:t>
            </a:r>
            <a:r>
              <a:rPr lang="en-US" sz="1900" b="1">
                <a:solidFill>
                  <a:srgbClr val="3F3F3F"/>
                </a:solidFill>
                <a:latin typeface="Open Sans"/>
                <a:ea typeface="Open Sans"/>
                <a:cs typeface="Open Sans"/>
                <a:sym typeface="Open Sans"/>
              </a:rPr>
              <a:t> filtros de proveedores de datos </a:t>
            </a:r>
            <a:r>
              <a:rPr lang="en-US" sz="1900">
                <a:solidFill>
                  <a:srgbClr val="3F3F3F"/>
                </a:solidFill>
                <a:latin typeface="Open Sans"/>
                <a:ea typeface="Open Sans"/>
                <a:cs typeface="Open Sans"/>
                <a:sym typeface="Open Sans"/>
              </a:rPr>
              <a:t>se pueden usar para recuperar resultados de proveedores de cada uno de los países listados</a:t>
            </a:r>
            <a:endParaRPr sz="1900">
              <a:solidFill>
                <a:srgbClr val="3F3F3F"/>
              </a:solidFill>
              <a:latin typeface="Open Sans"/>
              <a:ea typeface="Open Sans"/>
              <a:cs typeface="Open Sans"/>
              <a:sym typeface="Open Sans"/>
            </a:endParaRPr>
          </a:p>
          <a:p>
            <a:pPr marL="457200" lvl="0" indent="0" algn="l" rtl="0">
              <a:lnSpc>
                <a:spcPct val="100000"/>
              </a:lnSpc>
              <a:spcBef>
                <a:spcPts val="0"/>
              </a:spcBef>
              <a:spcAft>
                <a:spcPts val="0"/>
              </a:spcAft>
              <a:buSzPts val="2400"/>
              <a:buNone/>
            </a:pPr>
            <a:endParaRPr sz="1900">
              <a:solidFill>
                <a:srgbClr val="3F3F3F"/>
              </a:solidFill>
              <a:latin typeface="Open Sans"/>
              <a:ea typeface="Open Sans"/>
              <a:cs typeface="Open Sans"/>
              <a:sym typeface="Open Sans"/>
            </a:endParaRPr>
          </a:p>
          <a:p>
            <a:pPr marL="12700" lvl="0" indent="0" algn="l" rtl="0">
              <a:lnSpc>
                <a:spcPct val="100000"/>
              </a:lnSpc>
              <a:spcBef>
                <a:spcPts val="0"/>
              </a:spcBef>
              <a:spcAft>
                <a:spcPts val="0"/>
              </a:spcAft>
              <a:buClr>
                <a:schemeClr val="dk2"/>
              </a:buClr>
              <a:buSzPts val="2200"/>
              <a:buNone/>
            </a:pPr>
            <a:r>
              <a:rPr lang="en-US" sz="1900">
                <a:solidFill>
                  <a:srgbClr val="3F3F3F"/>
                </a:solidFill>
                <a:latin typeface="Open Sans"/>
                <a:ea typeface="Open Sans"/>
                <a:cs typeface="Open Sans"/>
                <a:sym typeface="Open Sans"/>
              </a:rPr>
              <a:t>*Tener en cuenta que AGRIS indexa conjuntos de datos, así como publicaciones como artículos, actas, informes con y sin texto completo.</a:t>
            </a:r>
            <a:endParaRPr sz="1900">
              <a:solidFill>
                <a:srgbClr val="3F3F3F"/>
              </a:solidFill>
              <a:latin typeface="Open Sans"/>
              <a:ea typeface="Open Sans"/>
              <a:cs typeface="Open Sans"/>
              <a:sym typeface="Open Sans"/>
            </a:endParaRPr>
          </a:p>
        </p:txBody>
      </p:sp>
      <p:pic>
        <p:nvPicPr>
          <p:cNvPr id="123" name="Google Shape;123;p4"/>
          <p:cNvPicPr preferRelativeResize="0"/>
          <p:nvPr/>
        </p:nvPicPr>
        <p:blipFill rotWithShape="1">
          <a:blip r:embed="rId3">
            <a:alphaModFix/>
          </a:blip>
          <a:srcRect/>
          <a:stretch/>
        </p:blipFill>
        <p:spPr>
          <a:xfrm>
            <a:off x="6570292" y="1766887"/>
            <a:ext cx="5166468" cy="490537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27"/>
        <p:cNvGrpSpPr/>
        <p:nvPr/>
      </p:nvGrpSpPr>
      <p:grpSpPr>
        <a:xfrm>
          <a:off x="0" y="0"/>
          <a:ext cx="0" cy="0"/>
          <a:chOff x="0" y="0"/>
          <a:chExt cx="0" cy="0"/>
        </a:xfrm>
      </p:grpSpPr>
      <p:pic>
        <p:nvPicPr>
          <p:cNvPr id="128" name="Google Shape;128;p5"/>
          <p:cNvPicPr preferRelativeResize="0"/>
          <p:nvPr/>
        </p:nvPicPr>
        <p:blipFill rotWithShape="1">
          <a:blip r:embed="rId3">
            <a:alphaModFix/>
          </a:blip>
          <a:srcRect/>
          <a:stretch/>
        </p:blipFill>
        <p:spPr>
          <a:xfrm>
            <a:off x="5575610" y="5173579"/>
            <a:ext cx="6594090" cy="1696618"/>
          </a:xfrm>
          <a:prstGeom prst="rect">
            <a:avLst/>
          </a:prstGeom>
          <a:noFill/>
          <a:ln>
            <a:noFill/>
          </a:ln>
        </p:spPr>
      </p:pic>
      <p:pic>
        <p:nvPicPr>
          <p:cNvPr id="129" name="Google Shape;129;p5"/>
          <p:cNvPicPr preferRelativeResize="0"/>
          <p:nvPr/>
        </p:nvPicPr>
        <p:blipFill rotWithShape="1">
          <a:blip r:embed="rId4">
            <a:alphaModFix/>
          </a:blip>
          <a:srcRect/>
          <a:stretch/>
        </p:blipFill>
        <p:spPr>
          <a:xfrm>
            <a:off x="5575610" y="3233368"/>
            <a:ext cx="6493413" cy="1886404"/>
          </a:xfrm>
          <a:prstGeom prst="rect">
            <a:avLst/>
          </a:prstGeom>
          <a:noFill/>
          <a:ln>
            <a:noFill/>
          </a:ln>
        </p:spPr>
      </p:pic>
      <p:pic>
        <p:nvPicPr>
          <p:cNvPr id="130" name="Google Shape;130;p5"/>
          <p:cNvPicPr preferRelativeResize="0"/>
          <p:nvPr/>
        </p:nvPicPr>
        <p:blipFill rotWithShape="1">
          <a:blip r:embed="rId5">
            <a:alphaModFix/>
          </a:blip>
          <a:srcRect/>
          <a:stretch/>
        </p:blipFill>
        <p:spPr>
          <a:xfrm>
            <a:off x="5408340" y="1684422"/>
            <a:ext cx="6624909" cy="1571735"/>
          </a:xfrm>
          <a:prstGeom prst="rect">
            <a:avLst/>
          </a:prstGeom>
          <a:noFill/>
          <a:ln>
            <a:noFill/>
          </a:ln>
        </p:spPr>
      </p:pic>
      <p:sp>
        <p:nvSpPr>
          <p:cNvPr id="131" name="Google Shape;131;p5"/>
          <p:cNvSpPr txBox="1">
            <a:spLocks noGrp="1"/>
          </p:cNvSpPr>
          <p:nvPr>
            <p:ph type="title"/>
          </p:nvPr>
        </p:nvSpPr>
        <p:spPr>
          <a:xfrm>
            <a:off x="0" y="378812"/>
            <a:ext cx="7837714"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86F7C"/>
              </a:buClr>
              <a:buSzPts val="3700"/>
              <a:buNone/>
            </a:pPr>
            <a:r>
              <a:rPr lang="en-US">
                <a:solidFill>
                  <a:srgbClr val="586F7C"/>
                </a:solidFill>
                <a:latin typeface="Open Sans"/>
                <a:ea typeface="Open Sans"/>
                <a:cs typeface="Open Sans"/>
                <a:sym typeface="Open Sans"/>
              </a:rPr>
              <a:t>Búsqueda básica con filtro por tipo de recurso</a:t>
            </a:r>
            <a:endParaRPr>
              <a:solidFill>
                <a:srgbClr val="586F7C"/>
              </a:solidFill>
              <a:latin typeface="Open Sans"/>
              <a:ea typeface="Open Sans"/>
              <a:cs typeface="Open Sans"/>
              <a:sym typeface="Open Sans"/>
            </a:endParaRPr>
          </a:p>
        </p:txBody>
      </p:sp>
      <p:sp>
        <p:nvSpPr>
          <p:cNvPr id="132" name="Google Shape;132;p5"/>
          <p:cNvSpPr txBox="1">
            <a:spLocks noGrp="1"/>
          </p:cNvSpPr>
          <p:nvPr>
            <p:ph type="body" idx="1"/>
          </p:nvPr>
        </p:nvSpPr>
        <p:spPr>
          <a:xfrm>
            <a:off x="0" y="1810196"/>
            <a:ext cx="5666014" cy="5047804"/>
          </a:xfrm>
          <a:prstGeom prst="rect">
            <a:avLst/>
          </a:prstGeom>
          <a:noFill/>
          <a:ln>
            <a:noFill/>
          </a:ln>
        </p:spPr>
        <p:txBody>
          <a:bodyPr spcFirstLastPara="1" wrap="square" lIns="91425" tIns="45700" rIns="91425" bIns="45700" anchor="t" anchorCtr="0">
            <a:noAutofit/>
          </a:bodyPr>
          <a:lstStyle/>
          <a:p>
            <a:pPr marL="457200" lvl="0" indent="-355600" algn="l" rtl="0">
              <a:lnSpc>
                <a:spcPct val="100000"/>
              </a:lnSpc>
              <a:spcBef>
                <a:spcPts val="1000"/>
              </a:spcBef>
              <a:spcAft>
                <a:spcPts val="0"/>
              </a:spcAft>
              <a:buClr>
                <a:schemeClr val="dk1"/>
              </a:buClr>
              <a:buSzPts val="2000"/>
              <a:buChar char="●"/>
            </a:pPr>
            <a:r>
              <a:rPr lang="en-US" sz="1800">
                <a:solidFill>
                  <a:srgbClr val="3F3F3F"/>
                </a:solidFill>
                <a:latin typeface="Open Sans"/>
                <a:ea typeface="Open Sans"/>
                <a:cs typeface="Open Sans"/>
                <a:sym typeface="Open Sans"/>
              </a:rPr>
              <a:t>Paso 1 muestra un ejemplo de búsqueda básica con palabras clave “</a:t>
            </a:r>
            <a:r>
              <a:rPr lang="en-US" sz="1800" b="1">
                <a:solidFill>
                  <a:srgbClr val="3F3F3F"/>
                </a:solidFill>
                <a:latin typeface="Open Sans"/>
                <a:ea typeface="Open Sans"/>
                <a:cs typeface="Open Sans"/>
                <a:sym typeface="Open Sans"/>
              </a:rPr>
              <a:t>Antimicrobial Resistance</a:t>
            </a:r>
            <a:r>
              <a:rPr lang="en-US" sz="1800">
                <a:solidFill>
                  <a:srgbClr val="3F3F3F"/>
                </a:solidFill>
                <a:latin typeface="Open Sans"/>
                <a:ea typeface="Open Sans"/>
                <a:cs typeface="Open Sans"/>
                <a:sym typeface="Open Sans"/>
              </a:rPr>
              <a:t>” [resistencia a los antimicrobianos]</a:t>
            </a:r>
            <a:endParaRPr sz="1800">
              <a:solidFill>
                <a:srgbClr val="3F3F3F"/>
              </a:solidFill>
            </a:endParaRPr>
          </a:p>
          <a:p>
            <a:pPr marL="457200" lvl="0" indent="-355600" algn="l" rtl="0">
              <a:lnSpc>
                <a:spcPct val="100000"/>
              </a:lnSpc>
              <a:spcBef>
                <a:spcPts val="1000"/>
              </a:spcBef>
              <a:spcAft>
                <a:spcPts val="0"/>
              </a:spcAft>
              <a:buClr>
                <a:schemeClr val="dk1"/>
              </a:buClr>
              <a:buSzPts val="2000"/>
              <a:buChar char="●"/>
            </a:pPr>
            <a:r>
              <a:rPr lang="en-US" sz="1800">
                <a:solidFill>
                  <a:srgbClr val="3F3F3F"/>
                </a:solidFill>
                <a:latin typeface="Open Sans"/>
                <a:ea typeface="Open Sans"/>
                <a:cs typeface="Open Sans"/>
                <a:sym typeface="Open Sans"/>
              </a:rPr>
              <a:t>La búsqueda inicial se realiza seleccionando </a:t>
            </a:r>
            <a:r>
              <a:rPr lang="en-US" sz="1800" b="1">
                <a:solidFill>
                  <a:srgbClr val="3F3F3F"/>
                </a:solidFill>
                <a:latin typeface="Open Sans"/>
                <a:ea typeface="Open Sans"/>
                <a:cs typeface="Open Sans"/>
                <a:sym typeface="Open Sans"/>
              </a:rPr>
              <a:t>publicaciones</a:t>
            </a:r>
            <a:r>
              <a:rPr lang="en-US" sz="1800">
                <a:solidFill>
                  <a:srgbClr val="3F3F3F"/>
                </a:solidFill>
                <a:latin typeface="Open Sans"/>
                <a:ea typeface="Open Sans"/>
                <a:cs typeface="Open Sans"/>
                <a:sym typeface="Open Sans"/>
              </a:rPr>
              <a:t> y </a:t>
            </a:r>
            <a:r>
              <a:rPr lang="en-US" sz="1800" b="1">
                <a:solidFill>
                  <a:srgbClr val="3F3F3F"/>
                </a:solidFill>
                <a:latin typeface="Open Sans"/>
                <a:ea typeface="Open Sans"/>
                <a:cs typeface="Open Sans"/>
                <a:sym typeface="Open Sans"/>
              </a:rPr>
              <a:t>bases de datos.</a:t>
            </a:r>
            <a:endParaRPr sz="1800">
              <a:solidFill>
                <a:srgbClr val="3F3F3F"/>
              </a:solidFill>
            </a:endParaRPr>
          </a:p>
          <a:p>
            <a:pPr marL="457200" lvl="0" indent="-355600" algn="l" rtl="0">
              <a:lnSpc>
                <a:spcPct val="100000"/>
              </a:lnSpc>
              <a:spcBef>
                <a:spcPts val="1000"/>
              </a:spcBef>
              <a:spcAft>
                <a:spcPts val="0"/>
              </a:spcAft>
              <a:buClr>
                <a:schemeClr val="dk1"/>
              </a:buClr>
              <a:buSzPts val="2000"/>
              <a:buChar char="●"/>
            </a:pPr>
            <a:r>
              <a:rPr lang="en-US" sz="1800">
                <a:solidFill>
                  <a:srgbClr val="3F3F3F"/>
                </a:solidFill>
                <a:latin typeface="Open Sans"/>
                <a:ea typeface="Open Sans"/>
                <a:cs typeface="Open Sans"/>
                <a:sym typeface="Open Sans"/>
              </a:rPr>
              <a:t>Paso 2 muestra que la búsqueda tiene 6,115 resultados sobre el tema.</a:t>
            </a:r>
            <a:endParaRPr sz="1800">
              <a:solidFill>
                <a:srgbClr val="3F3F3F"/>
              </a:solidFill>
            </a:endParaRPr>
          </a:p>
          <a:p>
            <a:pPr marL="457200" lvl="0" indent="-355600" algn="l" rtl="0">
              <a:lnSpc>
                <a:spcPct val="100000"/>
              </a:lnSpc>
              <a:spcBef>
                <a:spcPts val="1000"/>
              </a:spcBef>
              <a:spcAft>
                <a:spcPts val="0"/>
              </a:spcAft>
              <a:buClr>
                <a:schemeClr val="dk1"/>
              </a:buClr>
              <a:buSzPts val="2000"/>
              <a:buChar char="●"/>
            </a:pPr>
            <a:r>
              <a:rPr lang="en-US" sz="1800">
                <a:solidFill>
                  <a:srgbClr val="3F3F3F"/>
                </a:solidFill>
                <a:latin typeface="Open Sans"/>
                <a:ea typeface="Open Sans"/>
                <a:cs typeface="Open Sans"/>
                <a:sym typeface="Open Sans"/>
              </a:rPr>
              <a:t>Paso 2 muestra que los resultados todavía se pueden filtrar por </a:t>
            </a:r>
            <a:r>
              <a:rPr lang="en-US" sz="1800" b="1">
                <a:solidFill>
                  <a:srgbClr val="3F3F3F"/>
                </a:solidFill>
                <a:latin typeface="Open Sans"/>
                <a:ea typeface="Open Sans"/>
                <a:cs typeface="Open Sans"/>
                <a:sym typeface="Open Sans"/>
              </a:rPr>
              <a:t>pertinencia</a:t>
            </a:r>
            <a:r>
              <a:rPr lang="en-US" sz="1800">
                <a:solidFill>
                  <a:srgbClr val="3F3F3F"/>
                </a:solidFill>
                <a:latin typeface="Open Sans"/>
                <a:ea typeface="Open Sans"/>
                <a:cs typeface="Open Sans"/>
                <a:sym typeface="Open Sans"/>
              </a:rPr>
              <a:t>. </a:t>
            </a:r>
            <a:endParaRPr/>
          </a:p>
          <a:p>
            <a:pPr marL="457200" lvl="0" indent="-355600" algn="l" rtl="0">
              <a:lnSpc>
                <a:spcPct val="100000"/>
              </a:lnSpc>
              <a:spcBef>
                <a:spcPts val="1000"/>
              </a:spcBef>
              <a:spcAft>
                <a:spcPts val="0"/>
              </a:spcAft>
              <a:buClr>
                <a:schemeClr val="dk1"/>
              </a:buClr>
              <a:buSzPts val="2000"/>
              <a:buChar char="●"/>
            </a:pPr>
            <a:r>
              <a:rPr lang="en-US" sz="1800">
                <a:solidFill>
                  <a:srgbClr val="3F3F3F"/>
                </a:solidFill>
                <a:latin typeface="Open Sans"/>
                <a:ea typeface="Open Sans"/>
                <a:cs typeface="Open Sans"/>
                <a:sym typeface="Open Sans"/>
              </a:rPr>
              <a:t>Paso 3 muestra que al seleccionar </a:t>
            </a:r>
            <a:r>
              <a:rPr lang="en-US" sz="1800" b="1">
                <a:solidFill>
                  <a:srgbClr val="3F3F3F"/>
                </a:solidFill>
                <a:latin typeface="Open Sans"/>
                <a:ea typeface="Open Sans"/>
                <a:cs typeface="Open Sans"/>
                <a:sym typeface="Open Sans"/>
              </a:rPr>
              <a:t>Bases de datos</a:t>
            </a:r>
            <a:r>
              <a:rPr lang="en-US" sz="1800">
                <a:solidFill>
                  <a:srgbClr val="3F3F3F"/>
                </a:solidFill>
                <a:latin typeface="Open Sans"/>
                <a:ea typeface="Open Sans"/>
                <a:cs typeface="Open Sans"/>
                <a:sym typeface="Open Sans"/>
              </a:rPr>
              <a:t>, el número de resultados cambia de 6,115 a 2 en total.</a:t>
            </a:r>
            <a:endParaRPr sz="1800">
              <a:solidFill>
                <a:srgbClr val="3F3F3F"/>
              </a:solidFill>
            </a:endParaRPr>
          </a:p>
          <a:p>
            <a:pPr marL="914400" lvl="1" indent="-355600" algn="l" rtl="0">
              <a:lnSpc>
                <a:spcPct val="100000"/>
              </a:lnSpc>
              <a:spcBef>
                <a:spcPts val="2100"/>
              </a:spcBef>
              <a:spcAft>
                <a:spcPts val="0"/>
              </a:spcAft>
              <a:buClr>
                <a:schemeClr val="dk1"/>
              </a:buClr>
              <a:buSzPts val="2000"/>
              <a:buChar char="○"/>
            </a:pPr>
            <a:r>
              <a:rPr lang="en-US" sz="1800">
                <a:solidFill>
                  <a:srgbClr val="3F3F3F"/>
                </a:solidFill>
                <a:latin typeface="Open Sans"/>
                <a:ea typeface="Open Sans"/>
                <a:cs typeface="Open Sans"/>
                <a:sym typeface="Open Sans"/>
              </a:rPr>
              <a:t>El ícono junto al título representa las bases de datos.</a:t>
            </a:r>
            <a:endParaRPr sz="1800">
              <a:solidFill>
                <a:srgbClr val="3F3F3F"/>
              </a:solidFill>
              <a:latin typeface="Open Sans"/>
              <a:ea typeface="Open Sans"/>
              <a:cs typeface="Open Sans"/>
              <a:sym typeface="Open Sans"/>
            </a:endParaRPr>
          </a:p>
        </p:txBody>
      </p:sp>
      <p:sp>
        <p:nvSpPr>
          <p:cNvPr id="133" name="Google Shape;133;p5"/>
          <p:cNvSpPr/>
          <p:nvPr/>
        </p:nvSpPr>
        <p:spPr>
          <a:xfrm>
            <a:off x="9780813" y="2480351"/>
            <a:ext cx="2252435" cy="296303"/>
          </a:xfrm>
          <a:prstGeom prst="rect">
            <a:avLst/>
          </a:prstGeom>
          <a:noFill/>
          <a:ln w="25400" cap="flat" cmpd="sng">
            <a:solidFill>
              <a:srgbClr val="00B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34" name="Google Shape;134;p5"/>
          <p:cNvSpPr/>
          <p:nvPr/>
        </p:nvSpPr>
        <p:spPr>
          <a:xfrm>
            <a:off x="5575611" y="1798000"/>
            <a:ext cx="2209800" cy="484414"/>
          </a:xfrm>
          <a:prstGeom prst="rect">
            <a:avLst/>
          </a:prstGeom>
          <a:noFill/>
          <a:ln w="25400" cap="flat" cmpd="sng">
            <a:solidFill>
              <a:srgbClr val="00B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35" name="Google Shape;135;p5"/>
          <p:cNvSpPr/>
          <p:nvPr/>
        </p:nvSpPr>
        <p:spPr>
          <a:xfrm>
            <a:off x="5597911" y="4852769"/>
            <a:ext cx="1650377" cy="293914"/>
          </a:xfrm>
          <a:prstGeom prst="rect">
            <a:avLst/>
          </a:prstGeom>
          <a:noFill/>
          <a:ln w="25400" cap="flat" cmpd="sng">
            <a:solidFill>
              <a:srgbClr val="00B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36" name="Google Shape;136;p5"/>
          <p:cNvSpPr/>
          <p:nvPr/>
        </p:nvSpPr>
        <p:spPr>
          <a:xfrm>
            <a:off x="10285805" y="5669506"/>
            <a:ext cx="955819" cy="307778"/>
          </a:xfrm>
          <a:prstGeom prst="rect">
            <a:avLst/>
          </a:prstGeom>
          <a:noFill/>
          <a:ln w="25400" cap="flat" cmpd="sng">
            <a:solidFill>
              <a:srgbClr val="00B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37" name="Google Shape;137;p5"/>
          <p:cNvSpPr txBox="1"/>
          <p:nvPr/>
        </p:nvSpPr>
        <p:spPr>
          <a:xfrm>
            <a:off x="8203096" y="1802296"/>
            <a:ext cx="23854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0000"/>
                </a:solidFill>
                <a:latin typeface="Open Sans"/>
                <a:ea typeface="Open Sans"/>
                <a:cs typeface="Open Sans"/>
                <a:sym typeface="Open Sans"/>
              </a:rPr>
              <a:t>1</a:t>
            </a:r>
            <a:endParaRPr sz="1400" b="0" i="0" u="none" strike="noStrike" cap="none">
              <a:solidFill>
                <a:srgbClr val="000000"/>
              </a:solidFill>
              <a:latin typeface="Arial"/>
              <a:ea typeface="Arial"/>
              <a:cs typeface="Arial"/>
              <a:sym typeface="Arial"/>
            </a:endParaRPr>
          </a:p>
        </p:txBody>
      </p:sp>
      <p:sp>
        <p:nvSpPr>
          <p:cNvPr id="138" name="Google Shape;138;p5"/>
          <p:cNvSpPr txBox="1"/>
          <p:nvPr/>
        </p:nvSpPr>
        <p:spPr>
          <a:xfrm>
            <a:off x="8203096" y="3480867"/>
            <a:ext cx="20540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0000"/>
                </a:solidFill>
                <a:latin typeface="Open Sans"/>
                <a:ea typeface="Open Sans"/>
                <a:cs typeface="Open Sans"/>
                <a:sym typeface="Open Sans"/>
              </a:rPr>
              <a:t>2</a:t>
            </a:r>
            <a:endParaRPr sz="1400" b="0" i="0" u="none" strike="noStrike" cap="none">
              <a:solidFill>
                <a:srgbClr val="000000"/>
              </a:solidFill>
              <a:latin typeface="Arial"/>
              <a:ea typeface="Arial"/>
              <a:cs typeface="Arial"/>
              <a:sym typeface="Arial"/>
            </a:endParaRPr>
          </a:p>
        </p:txBody>
      </p:sp>
      <p:sp>
        <p:nvSpPr>
          <p:cNvPr id="139" name="Google Shape;139;p5"/>
          <p:cNvSpPr txBox="1"/>
          <p:nvPr/>
        </p:nvSpPr>
        <p:spPr>
          <a:xfrm>
            <a:off x="8305800" y="5302393"/>
            <a:ext cx="324678"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0000"/>
                </a:solidFill>
                <a:latin typeface="Open Sans"/>
                <a:ea typeface="Open Sans"/>
                <a:cs typeface="Open Sans"/>
                <a:sym typeface="Open Sans"/>
              </a:rPr>
              <a:t>3</a:t>
            </a:r>
            <a:endParaRPr sz="1400" b="0" i="0" u="none" strike="noStrike" cap="none">
              <a:solidFill>
                <a:srgbClr val="000000"/>
              </a:solidFill>
              <a:latin typeface="Arial"/>
              <a:ea typeface="Arial"/>
              <a:cs typeface="Arial"/>
              <a:sym typeface="Arial"/>
            </a:endParaRPr>
          </a:p>
        </p:txBody>
      </p:sp>
      <p:sp>
        <p:nvSpPr>
          <p:cNvPr id="140" name="Google Shape;140;p5"/>
          <p:cNvSpPr/>
          <p:nvPr/>
        </p:nvSpPr>
        <p:spPr>
          <a:xfrm>
            <a:off x="5676287" y="6576283"/>
            <a:ext cx="1337830" cy="281717"/>
          </a:xfrm>
          <a:prstGeom prst="rect">
            <a:avLst/>
          </a:prstGeom>
          <a:noFill/>
          <a:ln w="25400" cap="flat" cmpd="sng">
            <a:solidFill>
              <a:srgbClr val="00B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44"/>
        <p:cNvGrpSpPr/>
        <p:nvPr/>
      </p:nvGrpSpPr>
      <p:grpSpPr>
        <a:xfrm>
          <a:off x="0" y="0"/>
          <a:ext cx="0" cy="0"/>
          <a:chOff x="0" y="0"/>
          <a:chExt cx="0" cy="0"/>
        </a:xfrm>
      </p:grpSpPr>
      <p:sp>
        <p:nvSpPr>
          <p:cNvPr id="145" name="Google Shape;145;p6"/>
          <p:cNvSpPr txBox="1">
            <a:spLocks noGrp="1"/>
          </p:cNvSpPr>
          <p:nvPr>
            <p:ph type="title"/>
          </p:nvPr>
        </p:nvSpPr>
        <p:spPr>
          <a:xfrm>
            <a:off x="0" y="378812"/>
            <a:ext cx="7837714"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86F7C"/>
              </a:buClr>
              <a:buSzPts val="3700"/>
              <a:buNone/>
            </a:pPr>
            <a:r>
              <a:rPr lang="en-US">
                <a:solidFill>
                  <a:srgbClr val="586F7C"/>
                </a:solidFill>
                <a:latin typeface="Open Sans"/>
                <a:ea typeface="Open Sans"/>
                <a:cs typeface="Open Sans"/>
                <a:sym typeface="Open Sans"/>
              </a:rPr>
              <a:t>Filtrar resultados por tipo de contenido</a:t>
            </a:r>
            <a:endParaRPr>
              <a:solidFill>
                <a:srgbClr val="586F7C"/>
              </a:solidFill>
              <a:latin typeface="Open Sans"/>
              <a:ea typeface="Open Sans"/>
              <a:cs typeface="Open Sans"/>
              <a:sym typeface="Open Sans"/>
            </a:endParaRPr>
          </a:p>
        </p:txBody>
      </p:sp>
      <p:sp>
        <p:nvSpPr>
          <p:cNvPr id="146" name="Google Shape;146;p6"/>
          <p:cNvSpPr txBox="1">
            <a:spLocks noGrp="1"/>
          </p:cNvSpPr>
          <p:nvPr>
            <p:ph type="body" idx="1"/>
          </p:nvPr>
        </p:nvSpPr>
        <p:spPr>
          <a:xfrm>
            <a:off x="179614" y="1604211"/>
            <a:ext cx="6590153" cy="4796589"/>
          </a:xfrm>
          <a:prstGeom prst="rect">
            <a:avLst/>
          </a:prstGeom>
          <a:noFill/>
          <a:ln>
            <a:noFill/>
          </a:ln>
        </p:spPr>
        <p:txBody>
          <a:bodyPr spcFirstLastPara="1" wrap="square" lIns="91425" tIns="45700" rIns="91425" bIns="45700" anchor="t" anchorCtr="0">
            <a:noAutofit/>
          </a:bodyPr>
          <a:lstStyle/>
          <a:p>
            <a:pPr marL="76200" lvl="0" indent="0" algn="just" rtl="0">
              <a:lnSpc>
                <a:spcPct val="100000"/>
              </a:lnSpc>
              <a:spcBef>
                <a:spcPts val="1000"/>
              </a:spcBef>
              <a:spcAft>
                <a:spcPts val="0"/>
              </a:spcAft>
              <a:buClr>
                <a:schemeClr val="dk1"/>
              </a:buClr>
              <a:buSzPts val="2400"/>
              <a:buNone/>
            </a:pPr>
            <a:r>
              <a:rPr lang="en-US" sz="2000">
                <a:solidFill>
                  <a:srgbClr val="3F3F3F"/>
                </a:solidFill>
                <a:latin typeface="Open Sans"/>
                <a:ea typeface="Open Sans"/>
                <a:cs typeface="Open Sans"/>
                <a:sym typeface="Open Sans"/>
              </a:rPr>
              <a:t>Una vez completada la búsqueda, los resultados de AGRIS se pueden filtrar por tipo de contenido, como:</a:t>
            </a:r>
            <a:endParaRPr>
              <a:solidFill>
                <a:srgbClr val="3F3F3F"/>
              </a:solidFill>
            </a:endParaRPr>
          </a:p>
          <a:p>
            <a:pPr marL="819150" lvl="1" indent="-285750" algn="just" rtl="0">
              <a:lnSpc>
                <a:spcPct val="100000"/>
              </a:lnSpc>
              <a:spcBef>
                <a:spcPts val="2100"/>
              </a:spcBef>
              <a:spcAft>
                <a:spcPts val="0"/>
              </a:spcAft>
              <a:buClr>
                <a:schemeClr val="dk1"/>
              </a:buClr>
              <a:buSzPts val="2000"/>
              <a:buChar char="○"/>
            </a:pPr>
            <a:r>
              <a:rPr lang="en-US">
                <a:solidFill>
                  <a:srgbClr val="3F3F3F"/>
                </a:solidFill>
                <a:latin typeface="Open Sans"/>
                <a:ea typeface="Open Sans"/>
                <a:cs typeface="Open Sans"/>
                <a:sym typeface="Open Sans"/>
              </a:rPr>
              <a:t>bibliografía, </a:t>
            </a:r>
            <a:endParaRPr>
              <a:solidFill>
                <a:srgbClr val="3F3F3F"/>
              </a:solidFill>
              <a:latin typeface="Open Sans"/>
              <a:ea typeface="Open Sans"/>
              <a:cs typeface="Open Sans"/>
              <a:sym typeface="Open Sans"/>
            </a:endParaRPr>
          </a:p>
          <a:p>
            <a:pPr marL="819150" lvl="1" indent="-285750" algn="just" rtl="0">
              <a:lnSpc>
                <a:spcPct val="100000"/>
              </a:lnSpc>
              <a:spcBef>
                <a:spcPts val="2100"/>
              </a:spcBef>
              <a:spcAft>
                <a:spcPts val="0"/>
              </a:spcAft>
              <a:buClr>
                <a:schemeClr val="dk1"/>
              </a:buClr>
              <a:buSzPts val="2000"/>
              <a:buChar char="○"/>
            </a:pPr>
            <a:r>
              <a:rPr lang="en-US">
                <a:solidFill>
                  <a:srgbClr val="3F3F3F"/>
                </a:solidFill>
                <a:latin typeface="Open Sans"/>
                <a:ea typeface="Open Sans"/>
                <a:cs typeface="Open Sans"/>
                <a:sym typeface="Open Sans"/>
              </a:rPr>
              <a:t>libro, </a:t>
            </a:r>
            <a:endParaRPr>
              <a:solidFill>
                <a:srgbClr val="3F3F3F"/>
              </a:solidFill>
              <a:latin typeface="Open Sans"/>
              <a:ea typeface="Open Sans"/>
              <a:cs typeface="Open Sans"/>
              <a:sym typeface="Open Sans"/>
            </a:endParaRPr>
          </a:p>
          <a:p>
            <a:pPr marL="819150" lvl="1" indent="-285750" algn="just" rtl="0">
              <a:lnSpc>
                <a:spcPct val="100000"/>
              </a:lnSpc>
              <a:spcBef>
                <a:spcPts val="2100"/>
              </a:spcBef>
              <a:spcAft>
                <a:spcPts val="0"/>
              </a:spcAft>
              <a:buClr>
                <a:schemeClr val="dk1"/>
              </a:buClr>
              <a:buSzPts val="2000"/>
              <a:buChar char="○"/>
            </a:pPr>
            <a:r>
              <a:rPr lang="en-US">
                <a:solidFill>
                  <a:srgbClr val="3F3F3F"/>
                </a:solidFill>
                <a:latin typeface="Open Sans"/>
                <a:ea typeface="Open Sans"/>
                <a:cs typeface="Open Sans"/>
                <a:sym typeface="Open Sans"/>
              </a:rPr>
              <a:t>conferencia, </a:t>
            </a:r>
            <a:endParaRPr/>
          </a:p>
          <a:p>
            <a:pPr marL="819150" lvl="1" indent="-285750" algn="just" rtl="0">
              <a:lnSpc>
                <a:spcPct val="100000"/>
              </a:lnSpc>
              <a:spcBef>
                <a:spcPts val="2100"/>
              </a:spcBef>
              <a:spcAft>
                <a:spcPts val="0"/>
              </a:spcAft>
              <a:buClr>
                <a:schemeClr val="dk1"/>
              </a:buClr>
              <a:buSzPts val="2000"/>
              <a:buChar char="○"/>
            </a:pPr>
            <a:r>
              <a:rPr lang="en-US">
                <a:solidFill>
                  <a:srgbClr val="3F3F3F"/>
                </a:solidFill>
                <a:latin typeface="Open Sans"/>
                <a:ea typeface="Open Sans"/>
                <a:cs typeface="Open Sans"/>
                <a:sym typeface="Open Sans"/>
              </a:rPr>
              <a:t>base de datos,</a:t>
            </a:r>
            <a:endParaRPr>
              <a:solidFill>
                <a:srgbClr val="3F3F3F"/>
              </a:solidFill>
              <a:latin typeface="Open Sans"/>
              <a:ea typeface="Open Sans"/>
              <a:cs typeface="Open Sans"/>
              <a:sym typeface="Open Sans"/>
            </a:endParaRPr>
          </a:p>
          <a:p>
            <a:pPr marL="819150" lvl="1" indent="-285750" algn="just" rtl="0">
              <a:lnSpc>
                <a:spcPct val="100000"/>
              </a:lnSpc>
              <a:spcBef>
                <a:spcPts val="2100"/>
              </a:spcBef>
              <a:spcAft>
                <a:spcPts val="0"/>
              </a:spcAft>
              <a:buClr>
                <a:schemeClr val="dk1"/>
              </a:buClr>
              <a:buSzPts val="2000"/>
              <a:buChar char="○"/>
            </a:pPr>
            <a:r>
              <a:rPr lang="en-US">
                <a:solidFill>
                  <a:srgbClr val="3F3F3F"/>
                </a:solidFill>
                <a:latin typeface="Open Sans"/>
                <a:ea typeface="Open Sans"/>
                <a:cs typeface="Open Sans"/>
                <a:sym typeface="Open Sans"/>
              </a:rPr>
              <a:t>artículo de revista, </a:t>
            </a:r>
            <a:endParaRPr>
              <a:solidFill>
                <a:srgbClr val="3F3F3F"/>
              </a:solidFill>
              <a:latin typeface="Open Sans"/>
              <a:ea typeface="Open Sans"/>
              <a:cs typeface="Open Sans"/>
              <a:sym typeface="Open Sans"/>
            </a:endParaRPr>
          </a:p>
          <a:p>
            <a:pPr marL="819150" lvl="1" indent="-285750" algn="just" rtl="0">
              <a:lnSpc>
                <a:spcPct val="100000"/>
              </a:lnSpc>
              <a:spcBef>
                <a:spcPts val="2100"/>
              </a:spcBef>
              <a:spcAft>
                <a:spcPts val="0"/>
              </a:spcAft>
              <a:buClr>
                <a:schemeClr val="dk1"/>
              </a:buClr>
              <a:buSzPts val="2000"/>
              <a:buChar char="○"/>
            </a:pPr>
            <a:r>
              <a:rPr lang="en-US">
                <a:solidFill>
                  <a:srgbClr val="3F3F3F"/>
                </a:solidFill>
                <a:latin typeface="Open Sans"/>
                <a:ea typeface="Open Sans"/>
                <a:cs typeface="Open Sans"/>
                <a:sym typeface="Open Sans"/>
              </a:rPr>
              <a:t>tesis </a:t>
            </a:r>
            <a:endParaRPr>
              <a:solidFill>
                <a:srgbClr val="3F3F3F"/>
              </a:solidFill>
            </a:endParaRPr>
          </a:p>
          <a:p>
            <a:pPr marL="819150" lvl="1" indent="-285750" algn="just" rtl="0">
              <a:lnSpc>
                <a:spcPct val="100000"/>
              </a:lnSpc>
              <a:spcBef>
                <a:spcPts val="2100"/>
              </a:spcBef>
              <a:spcAft>
                <a:spcPts val="0"/>
              </a:spcAft>
              <a:buClr>
                <a:schemeClr val="dk1"/>
              </a:buClr>
              <a:buSzPts val="2000"/>
              <a:buChar char="○"/>
            </a:pPr>
            <a:r>
              <a:rPr lang="en-US">
                <a:solidFill>
                  <a:srgbClr val="3F3F3F"/>
                </a:solidFill>
                <a:latin typeface="Open Sans"/>
                <a:ea typeface="Open Sans"/>
                <a:cs typeface="Open Sans"/>
                <a:sym typeface="Open Sans"/>
              </a:rPr>
              <a:t>otro</a:t>
            </a:r>
            <a:endParaRPr>
              <a:solidFill>
                <a:srgbClr val="3F3F3F"/>
              </a:solidFill>
              <a:latin typeface="Open Sans"/>
              <a:ea typeface="Open Sans"/>
              <a:cs typeface="Open Sans"/>
              <a:sym typeface="Open Sans"/>
            </a:endParaRPr>
          </a:p>
        </p:txBody>
      </p:sp>
      <p:pic>
        <p:nvPicPr>
          <p:cNvPr id="147" name="Google Shape;147;p6"/>
          <p:cNvPicPr preferRelativeResize="0"/>
          <p:nvPr/>
        </p:nvPicPr>
        <p:blipFill rotWithShape="1">
          <a:blip r:embed="rId3">
            <a:alphaModFix/>
          </a:blip>
          <a:srcRect/>
          <a:stretch/>
        </p:blipFill>
        <p:spPr>
          <a:xfrm>
            <a:off x="7194550" y="2764883"/>
            <a:ext cx="3289300" cy="284480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3000</Words>
  <Application>Microsoft Office PowerPoint</Application>
  <PresentationFormat>Widescreen</PresentationFormat>
  <Paragraphs>196</Paragraphs>
  <Slides>28</Slides>
  <Notes>28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Open Sans</vt:lpstr>
      <vt:lpstr>Noto Sans Symbols</vt:lpstr>
      <vt:lpstr>Gill Sans</vt:lpstr>
      <vt:lpstr>Trebuchet MS</vt:lpstr>
      <vt:lpstr>Simple Light</vt:lpstr>
      <vt:lpstr>Recursos adicionales específicos de la disciplina</vt:lpstr>
      <vt:lpstr>Contenido</vt:lpstr>
      <vt:lpstr>Objetivos de aprendizaje</vt:lpstr>
      <vt:lpstr>¿Qué es AGRIS ?</vt:lpstr>
      <vt:lpstr>Cobertura del contenido</vt:lpstr>
      <vt:lpstr>Acceso a AGRIS</vt:lpstr>
      <vt:lpstr>¿Cómo buscar en la base de datos AGRIS?</vt:lpstr>
      <vt:lpstr>Búsqueda básica con filtro por tipo de recurso</vt:lpstr>
      <vt:lpstr>Filtrar resultados por tipo de contenido</vt:lpstr>
      <vt:lpstr>Filtros en página de resultados de búsqueda AGRIS</vt:lpstr>
      <vt:lpstr>Palabras clave AGROVOC</vt:lpstr>
      <vt:lpstr>Detalles bibliográficos en un registro AGRIS</vt:lpstr>
      <vt:lpstr>Opciones para refinar en AGRIS</vt:lpstr>
      <vt:lpstr>Visualización (inglés) / búsqueda de términos en varios idiomas</vt:lpstr>
      <vt:lpstr>Visualización de idiomas y búsquedas</vt:lpstr>
      <vt:lpstr>Búsqueda avanzada en AGRIS</vt:lpstr>
      <vt:lpstr>Búsqueda avanzada en AGRIS</vt:lpstr>
      <vt:lpstr>¿Cómo convertirse en proveedor de datos?</vt:lpstr>
      <vt:lpstr>Bases de datos en Agricultura</vt:lpstr>
      <vt:lpstr>CAB Abstracts</vt:lpstr>
      <vt:lpstr>CAB Abstracts </vt:lpstr>
      <vt:lpstr>CAB Abstracts (continuación)</vt:lpstr>
      <vt:lpstr>Biblioteca Nacional de Agricultura USDA - PubAg</vt:lpstr>
      <vt:lpstr>Biblioteca Nacional de Agricultura USDA – PubAg (continuación)</vt:lpstr>
      <vt:lpstr>Síntesis</vt:lpstr>
      <vt:lpstr>Referencias y recursos útiles</vt:lpstr>
      <vt:lpstr>Le invitamos 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Recursos adicionales específicos de la disciplina</dc:title>
  <dc:creator>Marcia Mabhula</dc:creator>
  <cp:lastModifiedBy>Marcia Mabhula</cp:lastModifiedBy>
  <cp:revision>6</cp:revision>
  <dcterms:created xsi:type="dcterms:W3CDTF">2020-02-14T15:04:15Z</dcterms:created>
  <dcterms:modified xsi:type="dcterms:W3CDTF">2023-03-30T10:55:42Z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Research4Life.M1.Lesson1.1_Scientific landscape</vt:lpwstr>
  </property>
  <property fmtid="{D5CDD505-2E9C-101B-9397-08002B2CF9AE}" pid="3" name="ArticulateUseProject">
    <vt:lpwstr>1</vt:lpwstr>
  </property>
  <property fmtid="{D5CDD505-2E9C-101B-9397-08002B2CF9AE}" pid="4" name="ArticulateProjectVersion">
    <vt:lpwstr>8</vt:lpwstr>
  </property>
  <property fmtid="{D5CDD505-2E9C-101B-9397-08002B2CF9AE}" pid="5" name="ArticulateGUID">
    <vt:lpwstr>790D1ACA-E519-4F74-98AA-E767FEBD10F5</vt:lpwstr>
  </property>
  <property fmtid="{D5CDD505-2E9C-101B-9397-08002B2CF9AE}" pid="6" name="ArticulateProjectFull">
    <vt:lpwstr>C:\Users\Client\Documents\Research4life F2F materials 2021\20210621_M4_L4.2EN.Databases for Discovery in Agriculture.ppta</vt:lpwstr>
  </property>
</Properties>
</file>