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309"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Lst>
  <p:sldSz cx="12192000" cy="6858000"/>
  <p:notesSz cx="6858000" cy="9144000"/>
  <p:embeddedFontLst>
    <p:embeddedFont>
      <p:font typeface="Calibri" panose="020F0502020204030204" pitchFamily="34" charset="0"/>
      <p:regular r:id="rId57"/>
      <p:bold r:id="rId58"/>
      <p:italic r:id="rId59"/>
      <p:boldItalic r:id="rId60"/>
    </p:embeddedFont>
    <p:embeddedFont>
      <p:font typeface="Century Gothic" panose="020B0502020202020204" pitchFamily="34" charset="0"/>
      <p:regular r:id="rId61"/>
      <p:bold r:id="rId62"/>
      <p:italic r:id="rId63"/>
      <p:boldItalic r:id="rId64"/>
    </p:embeddedFont>
    <p:embeddedFont>
      <p:font typeface="Open Sans" panose="020B0606030504020204" pitchFamily="34" charset="0"/>
      <p:regular r:id="rId65"/>
      <p:bold r:id="rId66"/>
      <p:italic r:id="rId67"/>
      <p:boldItalic r:id="rId68"/>
    </p:embeddedFont>
    <p:embeddedFont>
      <p:font typeface="Trebuchet MS" panose="020B0603020202020204" pitchFamily="34" charset="0"/>
      <p:regular r:id="rId69"/>
      <p:bold r:id="rId70"/>
      <p:italic r:id="rId71"/>
      <p:boldItalic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3" roundtripDataSignature="AMtx7mgjj2SWcM7+6D2HjyM9nvS9BSFZF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or Trillo" initials="" lastIdx="39" clrIdx="0"/>
  <p:cmAuthor id="1" name="Gaby Caro" initials="GC"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6615235-6484-4096-B301-D385AB6C151C}">
  <a:tblStyle styleId="{26615235-6484-4096-B301-D385AB6C151C}"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C8493E08-08DE-476B-9A60-01E372AB6D51}"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1E8"/>
          </a:solidFill>
        </a:fill>
      </a:tcStyle>
    </a:wholeTbl>
    <a:band1H>
      <a:tcTxStyle b="off" i="off"/>
      <a:tcStyle>
        <a:tcBdr/>
        <a:fill>
          <a:solidFill>
            <a:srgbClr val="FFE2CD"/>
          </a:solidFill>
        </a:fill>
      </a:tcStyle>
    </a:band1H>
    <a:band2H>
      <a:tcTxStyle b="off" i="off"/>
      <a:tcStyle>
        <a:tcBdr/>
      </a:tcStyle>
    </a:band2H>
    <a:band1V>
      <a:tcTxStyle b="off" i="off"/>
      <a:tcStyle>
        <a:tcBdr/>
        <a:fill>
          <a:solidFill>
            <a:srgbClr val="FFE2CD"/>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663" autoAdjust="0"/>
  </p:normalViewPr>
  <p:slideViewPr>
    <p:cSldViewPr snapToGrid="0">
      <p:cViewPr varScale="1">
        <p:scale>
          <a:sx n="69" d="100"/>
          <a:sy n="69" d="100"/>
        </p:scale>
        <p:origin x="1205"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7.fntdata"/><Relationship Id="rId68" Type="http://schemas.openxmlformats.org/officeDocument/2006/relationships/font" Target="fonts/font12.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font" Target="fonts/font10.fntdata"/><Relationship Id="rId74"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font" Target="fonts/font13.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70" Type="http://schemas.openxmlformats.org/officeDocument/2006/relationships/font" Target="fonts/font14.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font" Target="fonts/font9.fntdata"/><Relationship Id="rId73" Type="http://customschemas.google.com/relationships/presentationmetadata" Target="meta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15.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235545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56" name="Google Shape;15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62" name="Google Shape;16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68" name="Google Shape;16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74" name="Google Shape;17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829bd93e0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829bd93e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81" name="Google Shape;181;g829bd93e0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90" name="Google Shape;19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98" name="Google Shape;198;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878e0c40ae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g878e0c40ae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g878e0c40ae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878e0c40a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878e0c40a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g878e0c40a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44" name="Google Shape;244;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51" name="Google Shape;251;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87083fd04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g87083fd04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g87083fd04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65" name="Google Shape;2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75" name="Google Shape;275;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85" name="Google Shape;285;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Font typeface="Arial"/>
              <a:buNone/>
            </a:pPr>
            <a:endParaRPr/>
          </a:p>
        </p:txBody>
      </p:sp>
      <p:sp>
        <p:nvSpPr>
          <p:cNvPr id="295" name="Google Shape;29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Font typeface="Arial"/>
              <a:buNone/>
            </a:pPr>
            <a:endParaRPr/>
          </a:p>
        </p:txBody>
      </p:sp>
      <p:sp>
        <p:nvSpPr>
          <p:cNvPr id="305" name="Google Shape;305;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Puede seleccionar el idioma de presentación a español. Puede utilizar español también para las búsquedas pero recuerde que los resultados serán en inglés. </a:t>
            </a:r>
            <a:endParaRPr/>
          </a:p>
        </p:txBody>
      </p:sp>
      <p:sp>
        <p:nvSpPr>
          <p:cNvPr id="320" name="Google Shape;32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30" name="Google Shape;33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Font typeface="Arial"/>
              <a:buNone/>
            </a:pPr>
            <a:endParaRPr/>
          </a:p>
        </p:txBody>
      </p:sp>
      <p:sp>
        <p:nvSpPr>
          <p:cNvPr id="337" name="Google Shape;337;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La interfaz se encuentra en español pero los contenidos están en inglés. </a:t>
            </a:r>
            <a:endParaRPr/>
          </a:p>
        </p:txBody>
      </p:sp>
      <p:sp>
        <p:nvSpPr>
          <p:cNvPr id="347" name="Google Shape;34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8" name="Google Shape;35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8" name="Google Shape;36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
        <p:nvSpPr>
          <p:cNvPr id="376" name="Google Shape;376;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89" name="Google Shape;389;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00" name="Google Shape;400;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9" name="Google Shape;409;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9" name="Google Shape;419;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Font typeface="Arial"/>
              <a:buNone/>
            </a:pPr>
            <a:endParaRPr/>
          </a:p>
        </p:txBody>
      </p:sp>
      <p:sp>
        <p:nvSpPr>
          <p:cNvPr id="429" name="Google Shape;429;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Font typeface="Arial"/>
              <a:buNone/>
            </a:pPr>
            <a:endParaRPr/>
          </a:p>
        </p:txBody>
      </p:sp>
      <p:sp>
        <p:nvSpPr>
          <p:cNvPr id="445" name="Google Shape;445;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01600" algn="l" rtl="0">
              <a:lnSpc>
                <a:spcPct val="100000"/>
              </a:lnSpc>
              <a:spcBef>
                <a:spcPts val="0"/>
              </a:spcBef>
              <a:spcAft>
                <a:spcPts val="0"/>
              </a:spcAft>
              <a:buSzPts val="1100"/>
              <a:buFont typeface="Arial"/>
              <a:buNone/>
            </a:pPr>
            <a:endParaRPr/>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Font typeface="Arial"/>
              <a:buNone/>
            </a:pPr>
            <a:endParaRPr/>
          </a:p>
        </p:txBody>
      </p:sp>
      <p:sp>
        <p:nvSpPr>
          <p:cNvPr id="454" name="Google Shape;454;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3" name="Google Shape;463;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1935f35cc86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1935f35cc86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9" name="Google Shape;469;g1935f35cc86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2" name="Google Shape;472;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1" name="Google Shape;481;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6" name="Google Shape;496;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6" name="Google Shape;506;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4" name="Google Shape;514;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4" name="Google Shape;524;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4" name="Google Shape;534;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08" name="Google Shape;10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Varias de las colecciones gratuitas enumeradas en la página de contenidos de Hinari se mencionarán en la sección siguiente.</a:t>
            </a:r>
            <a:endParaRPr/>
          </a:p>
          <a:p>
            <a:pPr marL="0" lvl="0" indent="0" algn="l" rtl="0">
              <a:lnSpc>
                <a:spcPct val="100000"/>
              </a:lnSpc>
              <a:spcBef>
                <a:spcPts val="0"/>
              </a:spcBef>
              <a:spcAft>
                <a:spcPts val="0"/>
              </a:spcAft>
              <a:buSzPts val="1400"/>
              <a:buNone/>
            </a:pPr>
            <a:endParaRPr/>
          </a:p>
        </p:txBody>
      </p:sp>
      <p:sp>
        <p:nvSpPr>
          <p:cNvPr id="545" name="Google Shape;545;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2" name="Google Shape;552;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8" name="Google Shape;558;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559" name="Google Shape;559;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727b3dbef2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5" name="Google Shape;565;g727b3dbef2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1" name="Google Shape;57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21" name="Google Shape;121;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34" name="Google Shape;13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8765038b9c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g8765038b9c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g8765038b9c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727b3dbef2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49" name="Google Shape;149;g727b3dbef2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bestpractice.bmj.com/info/us/toolkit/ebm-tools/a-glossary-of-ebm-term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learn.maricopa.edu/courses/804760/pages/understanding-pre-appraised-sources?module_item_id=5387411"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pdqa.gov.hk/english/ebeplatform/ebm/ebm_bestevid.php"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4.0/deed.e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hsl.unc.edu/Services/Tutorials/ebm/welcome.ht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sites.google.com/site/ebmlibrarian/"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s://www.evidencealerts.com/"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hiru.mcmaster.ca/hiru/HIRU_McMaster_PLUS_projects.aspx"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www.tripdatabase.com/"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mailto:r4l@research4life.org"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hyperlink" Target="http://www.research4life.org/es/" TargetMode="External"/><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mailto:r4l@research4life.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guides.dml.georgetown.edu/ebm/definingeb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ctrTitle"/>
          </p:nvPr>
        </p:nvSpPr>
        <p:spPr>
          <a:xfrm>
            <a:off x="0" y="1977174"/>
            <a:ext cx="12192000" cy="1596900"/>
          </a:xfrm>
          <a:prstGeom prst="rect">
            <a:avLst/>
          </a:prstGeom>
          <a:noFill/>
          <a:ln>
            <a:noFill/>
          </a:ln>
        </p:spPr>
        <p:txBody>
          <a:bodyPr spcFirstLastPara="1" wrap="square" lIns="91425" tIns="45700" rIns="91425" bIns="0" anchor="b" anchorCtr="0">
            <a:noAutofit/>
          </a:bodyPr>
          <a:lstStyle/>
          <a:p>
            <a:pPr marL="0" lvl="0" indent="0" algn="ctr" rtl="0">
              <a:lnSpc>
                <a:spcPct val="90000"/>
              </a:lnSpc>
              <a:spcBef>
                <a:spcPts val="0"/>
              </a:spcBef>
              <a:spcAft>
                <a:spcPts val="0"/>
              </a:spcAft>
              <a:buClr>
                <a:schemeClr val="dk1"/>
              </a:buClr>
              <a:buSzPts val="4400"/>
              <a:buFont typeface="Arial"/>
              <a:buNone/>
            </a:pPr>
            <a:r>
              <a:rPr lang="en-US" sz="3500" b="1">
                <a:solidFill>
                  <a:srgbClr val="004890"/>
                </a:solidFill>
                <a:latin typeface="Open Sans"/>
                <a:ea typeface="Open Sans"/>
                <a:cs typeface="Open Sans"/>
                <a:sym typeface="Open Sans"/>
              </a:rPr>
              <a:t>Recursos adicionales específicos de la disciplina</a:t>
            </a:r>
            <a:endParaRPr/>
          </a:p>
        </p:txBody>
      </p:sp>
      <p:sp>
        <p:nvSpPr>
          <p:cNvPr id="70" name="Google Shape;70;p38"/>
          <p:cNvSpPr txBox="1"/>
          <p:nvPr/>
        </p:nvSpPr>
        <p:spPr>
          <a:xfrm>
            <a:off x="-2" y="5606084"/>
            <a:ext cx="12192000" cy="369300"/>
          </a:xfrm>
          <a:prstGeom prst="rect">
            <a:avLst/>
          </a:prstGeom>
          <a:solidFill>
            <a:srgbClr val="586F7C"/>
          </a:solidFill>
          <a:ln>
            <a:noFill/>
          </a:ln>
        </p:spPr>
        <p:txBody>
          <a:bodyPr spcFirstLastPara="1" wrap="square" lIns="91425" tIns="45700" rIns="91425" bIns="45700" anchor="t" anchorCtr="0">
            <a:spAutoFit/>
          </a:bodyPr>
          <a:lstStyle/>
          <a:p>
            <a:pPr lvl="0" algn="ctr"/>
            <a:r>
              <a:rPr lang="en-US" sz="1800" b="1" i="0" u="none" strike="noStrike" cap="none" dirty="0">
                <a:solidFill>
                  <a:schemeClr val="lt1"/>
                </a:solidFill>
                <a:latin typeface="Open Sans"/>
                <a:ea typeface="Open Sans"/>
                <a:cs typeface="Open Sans"/>
                <a:sym typeface="Open Sans"/>
              </a:rPr>
              <a:t>Research4Life </a:t>
            </a:r>
            <a:r>
              <a:rPr lang="en-US" sz="1800" b="1" i="0" u="none" strike="noStrike" cap="none" dirty="0" err="1">
                <a:solidFill>
                  <a:schemeClr val="lt1"/>
                </a:solidFill>
                <a:latin typeface="Open Sans"/>
                <a:ea typeface="Open Sans"/>
                <a:cs typeface="Open Sans"/>
                <a:sym typeface="Open Sans"/>
              </a:rPr>
              <a:t>es</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una</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colaboración</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público-privada</a:t>
            </a:r>
            <a:r>
              <a:rPr lang="en-US" sz="1800" b="1" i="0" u="none" strike="noStrike" cap="none" dirty="0">
                <a:solidFill>
                  <a:schemeClr val="lt1"/>
                </a:solidFill>
                <a:latin typeface="Open Sans"/>
                <a:ea typeface="Open Sans"/>
                <a:cs typeface="Open Sans"/>
                <a:sym typeface="Open Sans"/>
              </a:rPr>
              <a:t> de </a:t>
            </a:r>
            <a:r>
              <a:rPr lang="en-US" sz="1800" b="1" i="0" u="none" strike="noStrike" cap="none" dirty="0" err="1">
                <a:solidFill>
                  <a:schemeClr val="lt1"/>
                </a:solidFill>
                <a:latin typeface="Open Sans"/>
                <a:ea typeface="Open Sans"/>
                <a:cs typeface="Open Sans"/>
                <a:sym typeface="Open Sans"/>
              </a:rPr>
              <a:t>cinco</a:t>
            </a:r>
            <a:r>
              <a:rPr lang="en-US" sz="1800" b="1" i="0" u="none" strike="noStrike" cap="none" dirty="0">
                <a:solidFill>
                  <a:schemeClr val="lt1"/>
                </a:solidFill>
                <a:latin typeface="Open Sans"/>
                <a:ea typeface="Open Sans"/>
                <a:cs typeface="Open Sans"/>
                <a:sym typeface="Open Sans"/>
              </a:rPr>
              <a:t> </a:t>
            </a:r>
            <a:r>
              <a:rPr lang="en-US" sz="1800" b="1" dirty="0" err="1">
                <a:solidFill>
                  <a:schemeClr val="lt1"/>
                </a:solidFill>
                <a:latin typeface="Open Sans"/>
                <a:ea typeface="Open Sans"/>
                <a:cs typeface="Open Sans"/>
                <a:sym typeface="Open Sans"/>
              </a:rPr>
              <a:t>colecciones</a:t>
            </a:r>
            <a:r>
              <a:rPr lang="en-US" sz="1800" b="1" dirty="0">
                <a:solidFill>
                  <a:schemeClr val="lt1"/>
                </a:solidFill>
                <a:latin typeface="Open Sans"/>
                <a:ea typeface="Open Sans"/>
                <a:cs typeface="Open Sans"/>
                <a:sym typeface="Open Sans"/>
              </a:rPr>
              <a:t>:</a:t>
            </a:r>
            <a:endParaRPr sz="1800" b="1" i="0" u="none" strike="noStrike" cap="none" dirty="0">
              <a:solidFill>
                <a:schemeClr val="lt1"/>
              </a:solidFill>
              <a:latin typeface="Open Sans"/>
              <a:ea typeface="Open Sans"/>
              <a:cs typeface="Open Sans"/>
              <a:sym typeface="Open Sans"/>
            </a:endParaRPr>
          </a:p>
        </p:txBody>
      </p:sp>
      <p:pic>
        <p:nvPicPr>
          <p:cNvPr id="71" name="Google Shape;71;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2" name="Google Shape;72;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3" name="Google Shape;73;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4" name="Google Shape;74;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5" name="Google Shape;75;p38"/>
          <p:cNvPicPr preferRelativeResize="0"/>
          <p:nvPr/>
        </p:nvPicPr>
        <p:blipFill rotWithShape="1">
          <a:blip r:embed="rId7">
            <a:alphaModFix/>
          </a:blip>
          <a:srcRect/>
          <a:stretch/>
        </p:blipFill>
        <p:spPr>
          <a:xfrm>
            <a:off x="9938199" y="6141339"/>
            <a:ext cx="1523874" cy="647649"/>
          </a:xfrm>
          <a:prstGeom prst="rect">
            <a:avLst/>
          </a:prstGeom>
          <a:noFill/>
          <a:ln>
            <a:noFill/>
          </a:ln>
        </p:spPr>
      </p:pic>
      <p:sp>
        <p:nvSpPr>
          <p:cNvPr id="76" name="Google Shape;76;p38"/>
          <p:cNvSpPr txBox="1">
            <a:spLocks noGrp="1"/>
          </p:cNvSpPr>
          <p:nvPr>
            <p:ph type="subTitle" idx="1"/>
          </p:nvPr>
        </p:nvSpPr>
        <p:spPr>
          <a:xfrm>
            <a:off x="0" y="4029770"/>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FFFFFF"/>
              </a:buClr>
              <a:buSzPts val="3600"/>
              <a:buNone/>
            </a:pPr>
            <a:r>
              <a:rPr lang="en-US" sz="3400" dirty="0" err="1">
                <a:solidFill>
                  <a:srgbClr val="004890"/>
                </a:solidFill>
                <a:latin typeface="Open Sans"/>
                <a:ea typeface="Open Sans"/>
                <a:cs typeface="Open Sans"/>
                <a:sym typeface="Open Sans"/>
              </a:rPr>
              <a:t>Medicina-basada</a:t>
            </a:r>
            <a:r>
              <a:rPr lang="en-US" sz="3400" dirty="0">
                <a:solidFill>
                  <a:srgbClr val="004890"/>
                </a:solidFill>
                <a:latin typeface="Open Sans"/>
                <a:ea typeface="Open Sans"/>
                <a:cs typeface="Open Sans"/>
                <a:sym typeface="Open Sans"/>
              </a:rPr>
              <a:t> </a:t>
            </a:r>
            <a:r>
              <a:rPr lang="en-US" sz="3400" dirty="0" err="1">
                <a:solidFill>
                  <a:srgbClr val="004890"/>
                </a:solidFill>
                <a:latin typeface="Open Sans"/>
                <a:ea typeface="Open Sans"/>
                <a:cs typeface="Open Sans"/>
                <a:sym typeface="Open Sans"/>
              </a:rPr>
              <a:t>en</a:t>
            </a:r>
            <a:r>
              <a:rPr lang="en-US" sz="3400" dirty="0">
                <a:solidFill>
                  <a:srgbClr val="004890"/>
                </a:solidFill>
                <a:latin typeface="Open Sans"/>
                <a:ea typeface="Open Sans"/>
                <a:cs typeface="Open Sans"/>
                <a:sym typeface="Open Sans"/>
              </a:rPr>
              <a:t> </a:t>
            </a:r>
            <a:r>
              <a:rPr lang="en-US" sz="3400" dirty="0" err="1">
                <a:solidFill>
                  <a:srgbClr val="004890"/>
                </a:solidFill>
                <a:latin typeface="Open Sans"/>
                <a:ea typeface="Open Sans"/>
                <a:cs typeface="Open Sans"/>
                <a:sym typeface="Open Sans"/>
              </a:rPr>
              <a:t>evidencia</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9"/>
          <p:cNvSpPr txBox="1">
            <a:spLocks noGrp="1"/>
          </p:cNvSpPr>
          <p:nvPr>
            <p:ph type="title"/>
          </p:nvPr>
        </p:nvSpPr>
        <p:spPr>
          <a:xfrm>
            <a:off x="0" y="251487"/>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sz="3500">
                <a:solidFill>
                  <a:srgbClr val="586F7C"/>
                </a:solidFill>
                <a:latin typeface="Open Sans"/>
                <a:ea typeface="Open Sans"/>
                <a:cs typeface="Open Sans"/>
                <a:sym typeface="Open Sans"/>
              </a:rPr>
              <a:t>Revisión de la literatura tradicional</a:t>
            </a:r>
            <a:br>
              <a:rPr lang="en-US" sz="3500">
                <a:solidFill>
                  <a:srgbClr val="586F7C"/>
                </a:solidFill>
                <a:latin typeface="Open Sans"/>
                <a:ea typeface="Open Sans"/>
                <a:cs typeface="Open Sans"/>
                <a:sym typeface="Open Sans"/>
              </a:rPr>
            </a:br>
            <a:r>
              <a:rPr lang="en-US" sz="3500">
                <a:solidFill>
                  <a:srgbClr val="586F7C"/>
                </a:solidFill>
                <a:latin typeface="Open Sans"/>
                <a:ea typeface="Open Sans"/>
                <a:cs typeface="Open Sans"/>
                <a:sym typeface="Open Sans"/>
              </a:rPr>
              <a:t>(narrativa) vs. revisión sistemática</a:t>
            </a:r>
            <a:endParaRPr sz="3500">
              <a:solidFill>
                <a:srgbClr val="586F7C"/>
              </a:solidFill>
              <a:latin typeface="Open Sans"/>
              <a:ea typeface="Open Sans"/>
              <a:cs typeface="Open Sans"/>
              <a:sym typeface="Open Sans"/>
            </a:endParaRPr>
          </a:p>
        </p:txBody>
      </p:sp>
      <p:graphicFrame>
        <p:nvGraphicFramePr>
          <p:cNvPr id="159" name="Google Shape;159;p9"/>
          <p:cNvGraphicFramePr/>
          <p:nvPr/>
        </p:nvGraphicFramePr>
        <p:xfrm>
          <a:off x="638460" y="1874520"/>
          <a:ext cx="10738950" cy="4599250"/>
        </p:xfrm>
        <a:graphic>
          <a:graphicData uri="http://schemas.openxmlformats.org/drawingml/2006/table">
            <a:tbl>
              <a:tblPr firstRow="1" bandRow="1">
                <a:noFill/>
                <a:tableStyleId>{26615235-6484-4096-B301-D385AB6C151C}</a:tableStyleId>
              </a:tblPr>
              <a:tblGrid>
                <a:gridCol w="3579650">
                  <a:extLst>
                    <a:ext uri="{9D8B030D-6E8A-4147-A177-3AD203B41FA5}">
                      <a16:colId xmlns:a16="http://schemas.microsoft.com/office/drawing/2014/main" val="20000"/>
                    </a:ext>
                  </a:extLst>
                </a:gridCol>
                <a:gridCol w="3579650">
                  <a:extLst>
                    <a:ext uri="{9D8B030D-6E8A-4147-A177-3AD203B41FA5}">
                      <a16:colId xmlns:a16="http://schemas.microsoft.com/office/drawing/2014/main" val="20001"/>
                    </a:ext>
                  </a:extLst>
                </a:gridCol>
                <a:gridCol w="3579650">
                  <a:extLst>
                    <a:ext uri="{9D8B030D-6E8A-4147-A177-3AD203B41FA5}">
                      <a16:colId xmlns:a16="http://schemas.microsoft.com/office/drawing/2014/main" val="20002"/>
                    </a:ext>
                  </a:extLst>
                </a:gridCol>
              </a:tblGrid>
              <a:tr h="413100">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rgbClr val="3F3F3F"/>
                          </a:solidFill>
                          <a:latin typeface="Open Sans"/>
                          <a:ea typeface="Open Sans"/>
                          <a:cs typeface="Open Sans"/>
                          <a:sym typeface="Open Sans"/>
                        </a:rPr>
                        <a:t>Etapa de revisión</a:t>
                      </a:r>
                      <a:endParaRPr sz="2000" b="1" i="0" u="none" strike="noStrike" cap="none">
                        <a:solidFill>
                          <a:srgbClr val="3F3F3F"/>
                        </a:solidFill>
                        <a:latin typeface="Open Sans"/>
                        <a:ea typeface="Open Sans"/>
                        <a:cs typeface="Open Sans"/>
                        <a:sym typeface="Open Sans"/>
                      </a:endParaRPr>
                    </a:p>
                  </a:txBody>
                  <a:tcPr marL="68575" marR="68575" marT="34275" marB="34275">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rgbClr val="3F3F3F"/>
                          </a:solidFill>
                          <a:latin typeface="Open Sans"/>
                          <a:ea typeface="Open Sans"/>
                          <a:cs typeface="Open Sans"/>
                          <a:sym typeface="Open Sans"/>
                        </a:rPr>
                        <a:t>Revisión narrativa</a:t>
                      </a:r>
                      <a:endParaRPr sz="2000" b="1" i="0" u="none" strike="noStrike" cap="none">
                        <a:solidFill>
                          <a:srgbClr val="3F3F3F"/>
                        </a:solidFill>
                        <a:latin typeface="Open Sans"/>
                        <a:ea typeface="Open Sans"/>
                        <a:cs typeface="Open Sans"/>
                        <a:sym typeface="Open Sans"/>
                      </a:endParaRPr>
                    </a:p>
                  </a:txBody>
                  <a:tcPr marL="68575" marR="68575" marT="34275" marB="34275">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rgbClr val="3F3F3F"/>
                          </a:solidFill>
                          <a:latin typeface="Open Sans"/>
                          <a:ea typeface="Open Sans"/>
                          <a:cs typeface="Open Sans"/>
                          <a:sym typeface="Open Sans"/>
                        </a:rPr>
                        <a:t>Revisión sistemática</a:t>
                      </a:r>
                      <a:endParaRPr sz="2000" b="1" i="0" u="none" strike="noStrike" cap="none">
                        <a:solidFill>
                          <a:srgbClr val="3F3F3F"/>
                        </a:solidFill>
                        <a:latin typeface="Open Sans"/>
                        <a:ea typeface="Open Sans"/>
                        <a:cs typeface="Open Sans"/>
                        <a:sym typeface="Open Sans"/>
                      </a:endParaRPr>
                    </a:p>
                  </a:txBody>
                  <a:tcPr marL="68575" marR="68575" marT="34275" marB="34275">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908825">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rgbClr val="3F3F3F"/>
                          </a:solidFill>
                          <a:latin typeface="Open Sans"/>
                          <a:ea typeface="Open Sans"/>
                          <a:cs typeface="Open Sans"/>
                          <a:sym typeface="Open Sans"/>
                        </a:rPr>
                        <a:t>Pregunta de revisión</a:t>
                      </a:r>
                      <a:endParaRPr sz="1700" i="0" u="none" strike="noStrike" cap="none">
                        <a:solidFill>
                          <a:srgbClr val="3F3F3F"/>
                        </a:solidFill>
                        <a:latin typeface="Open Sans"/>
                        <a:ea typeface="Open Sans"/>
                        <a:cs typeface="Open Sans"/>
                        <a:sym typeface="Open Sans"/>
                      </a:endParaRPr>
                    </a:p>
                  </a:txBody>
                  <a:tcPr marL="68575" marR="68575" marT="34275" marB="342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rgbClr val="3F3F3F"/>
                          </a:solidFill>
                          <a:latin typeface="Open Sans"/>
                          <a:ea typeface="Open Sans"/>
                          <a:cs typeface="Open Sans"/>
                          <a:sym typeface="Open Sans"/>
                        </a:rPr>
                        <a:t>La pregunta es genérica y los términos no están bien definidos</a:t>
                      </a:r>
                      <a:endParaRPr sz="1700" i="0" u="none" strike="noStrike" cap="none">
                        <a:solidFill>
                          <a:srgbClr val="3F3F3F"/>
                        </a:solidFill>
                        <a:latin typeface="Open Sans"/>
                        <a:ea typeface="Open Sans"/>
                        <a:cs typeface="Open Sans"/>
                        <a:sym typeface="Open Sans"/>
                      </a:endParaRPr>
                    </a:p>
                  </a:txBody>
                  <a:tcPr marL="68575" marR="68575" marT="34275" marB="342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rgbClr val="3F3F3F"/>
                          </a:solidFill>
                          <a:latin typeface="Open Sans"/>
                          <a:ea typeface="Open Sans"/>
                          <a:cs typeface="Open Sans"/>
                          <a:sym typeface="Open Sans"/>
                        </a:rPr>
                        <a:t>La pregunta es específica; los términos y el protocolo se definen de antemano</a:t>
                      </a:r>
                      <a:endParaRPr sz="1700" i="0" u="none" strike="noStrike" cap="none">
                        <a:solidFill>
                          <a:srgbClr val="3F3F3F"/>
                        </a:solidFill>
                        <a:latin typeface="Open Sans"/>
                        <a:ea typeface="Open Sans"/>
                        <a:cs typeface="Open Sans"/>
                        <a:sym typeface="Open Sans"/>
                      </a:endParaRPr>
                    </a:p>
                  </a:txBody>
                  <a:tcPr marL="68575" marR="68575" marT="34275" marB="342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184250">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rgbClr val="3F3F3F"/>
                          </a:solidFill>
                          <a:latin typeface="Open Sans"/>
                          <a:ea typeface="Open Sans"/>
                          <a:cs typeface="Open Sans"/>
                          <a:sym typeface="Open Sans"/>
                        </a:rPr>
                        <a:t>Estudio de selección</a:t>
                      </a:r>
                      <a:endParaRPr sz="1700" i="0" u="none" strike="noStrike" cap="none">
                        <a:solidFill>
                          <a:srgbClr val="3F3F3F"/>
                        </a:solidFill>
                        <a:latin typeface="Open Sans"/>
                        <a:ea typeface="Open Sans"/>
                        <a:cs typeface="Open Sans"/>
                        <a:sym typeface="Open Sans"/>
                      </a:endParaRPr>
                    </a:p>
                  </a:txBody>
                  <a:tcPr marL="68575" marR="68575" marT="34275" marB="342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rgbClr val="3F3F3F"/>
                          </a:solidFill>
                          <a:latin typeface="Open Sans"/>
                          <a:ea typeface="Open Sans"/>
                          <a:cs typeface="Open Sans"/>
                          <a:sym typeface="Open Sans"/>
                        </a:rPr>
                        <a:t>Muestreo de conveniencia y selección sesgada</a:t>
                      </a:r>
                      <a:endParaRPr sz="1700" i="0" u="none" strike="noStrike" cap="none">
                        <a:solidFill>
                          <a:srgbClr val="3F3F3F"/>
                        </a:solidFill>
                        <a:latin typeface="Open Sans"/>
                        <a:ea typeface="Open Sans"/>
                        <a:cs typeface="Open Sans"/>
                        <a:sym typeface="Open Sans"/>
                      </a:endParaRPr>
                    </a:p>
                  </a:txBody>
                  <a:tcPr marL="68575" marR="68575" marT="34275" marB="342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rgbClr val="3F3F3F"/>
                          </a:solidFill>
                          <a:latin typeface="Open Sans"/>
                          <a:ea typeface="Open Sans"/>
                          <a:cs typeface="Open Sans"/>
                          <a:sym typeface="Open Sans"/>
                        </a:rPr>
                        <a:t>Búsquedas exhaustivas con criterios predefinidos aplicados para la selección por más de un revisor</a:t>
                      </a:r>
                      <a:endParaRPr sz="1700" i="0" u="none" strike="noStrike" cap="none">
                        <a:solidFill>
                          <a:srgbClr val="3F3F3F"/>
                        </a:solidFill>
                        <a:latin typeface="Open Sans"/>
                        <a:ea typeface="Open Sans"/>
                        <a:cs typeface="Open Sans"/>
                        <a:sym typeface="Open Sans"/>
                      </a:endParaRPr>
                    </a:p>
                  </a:txBody>
                  <a:tcPr marL="68575" marR="68575" marT="34275" marB="342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908825">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rgbClr val="3F3F3F"/>
                          </a:solidFill>
                          <a:latin typeface="Open Sans"/>
                          <a:ea typeface="Open Sans"/>
                          <a:cs typeface="Open Sans"/>
                          <a:sym typeface="Open Sans"/>
                        </a:rPr>
                        <a:t>Evaluación de calidad</a:t>
                      </a:r>
                      <a:endParaRPr sz="1700" i="0" u="none" strike="noStrike" cap="none">
                        <a:solidFill>
                          <a:srgbClr val="3F3F3F"/>
                        </a:solidFill>
                        <a:latin typeface="Open Sans"/>
                        <a:ea typeface="Open Sans"/>
                        <a:cs typeface="Open Sans"/>
                        <a:sym typeface="Open Sans"/>
                      </a:endParaRPr>
                    </a:p>
                  </a:txBody>
                  <a:tcPr marL="68575" marR="68575" marT="34275" marB="342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rgbClr val="3F3F3F"/>
                          </a:solidFill>
                          <a:latin typeface="Open Sans"/>
                          <a:ea typeface="Open Sans"/>
                          <a:cs typeface="Open Sans"/>
                          <a:sym typeface="Open Sans"/>
                        </a:rPr>
                        <a:t>No</a:t>
                      </a:r>
                      <a:endParaRPr sz="1700" i="0" u="none" strike="noStrike" cap="none">
                        <a:solidFill>
                          <a:srgbClr val="3F3F3F"/>
                        </a:solidFill>
                        <a:latin typeface="Open Sans"/>
                        <a:ea typeface="Open Sans"/>
                        <a:cs typeface="Open Sans"/>
                        <a:sym typeface="Open Sans"/>
                      </a:endParaRPr>
                    </a:p>
                  </a:txBody>
                  <a:tcPr marL="68575" marR="68575" marT="34275" marB="342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rgbClr val="3F3F3F"/>
                          </a:solidFill>
                          <a:latin typeface="Open Sans"/>
                          <a:ea typeface="Open Sans"/>
                          <a:cs typeface="Open Sans"/>
                          <a:sym typeface="Open Sans"/>
                        </a:rPr>
                        <a:t>Estudios seleccionados evaluados por riesgo de sesgo y calidad de los estudios</a:t>
                      </a:r>
                      <a:endParaRPr sz="1700" i="0" u="none" strike="noStrike" cap="none">
                        <a:solidFill>
                          <a:srgbClr val="3F3F3F"/>
                        </a:solidFill>
                        <a:latin typeface="Open Sans"/>
                        <a:ea typeface="Open Sans"/>
                        <a:cs typeface="Open Sans"/>
                        <a:sym typeface="Open Sans"/>
                      </a:endParaRPr>
                    </a:p>
                  </a:txBody>
                  <a:tcPr marL="68575" marR="68575" marT="34275" marB="342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184250">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rgbClr val="3F3F3F"/>
                          </a:solidFill>
                          <a:latin typeface="Open Sans"/>
                          <a:ea typeface="Open Sans"/>
                          <a:cs typeface="Open Sans"/>
                          <a:sym typeface="Open Sans"/>
                        </a:rPr>
                        <a:t>Síntesis</a:t>
                      </a:r>
                      <a:endParaRPr sz="1700" i="0" u="none" strike="noStrike" cap="none">
                        <a:solidFill>
                          <a:srgbClr val="3F3F3F"/>
                        </a:solidFill>
                        <a:latin typeface="Open Sans"/>
                        <a:ea typeface="Open Sans"/>
                        <a:cs typeface="Open Sans"/>
                        <a:sym typeface="Open Sans"/>
                      </a:endParaRPr>
                    </a:p>
                  </a:txBody>
                  <a:tcPr marL="68575" marR="68575" marT="34275" marB="342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rgbClr val="3F3F3F"/>
                          </a:solidFill>
                          <a:latin typeface="Open Sans"/>
                          <a:ea typeface="Open Sans"/>
                          <a:cs typeface="Open Sans"/>
                          <a:sym typeface="Open Sans"/>
                        </a:rPr>
                        <a:t>Cualitativo y narrativo; se puede utilizar el recuento de votos</a:t>
                      </a:r>
                      <a:endParaRPr sz="1700" i="0" u="none" strike="noStrike" cap="none">
                        <a:solidFill>
                          <a:srgbClr val="3F3F3F"/>
                        </a:solidFill>
                        <a:latin typeface="Open Sans"/>
                        <a:ea typeface="Open Sans"/>
                        <a:cs typeface="Open Sans"/>
                        <a:sym typeface="Open Sans"/>
                      </a:endParaRPr>
                    </a:p>
                  </a:txBody>
                  <a:tcPr marL="68575" marR="68575" marT="34275" marB="342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rgbClr val="3F3F3F"/>
                          </a:solidFill>
                          <a:latin typeface="Open Sans"/>
                          <a:ea typeface="Open Sans"/>
                          <a:cs typeface="Open Sans"/>
                          <a:sym typeface="Open Sans"/>
                        </a:rPr>
                        <a:t>A veces cuantitativo, incluido el metanálisis con riesgo de sesgo considerado</a:t>
                      </a:r>
                      <a:endParaRPr sz="1700" i="0" u="none" strike="noStrike" cap="none">
                        <a:solidFill>
                          <a:srgbClr val="3F3F3F"/>
                        </a:solidFill>
                        <a:latin typeface="Open Sans"/>
                        <a:ea typeface="Open Sans"/>
                        <a:cs typeface="Open Sans"/>
                        <a:sym typeface="Open Sans"/>
                      </a:endParaRPr>
                    </a:p>
                  </a:txBody>
                  <a:tcPr marL="68575" marR="68575" marT="34275" marB="342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3"/>
        <p:cNvGrpSpPr/>
        <p:nvPr/>
      </p:nvGrpSpPr>
      <p:grpSpPr>
        <a:xfrm>
          <a:off x="0" y="0"/>
          <a:ext cx="0" cy="0"/>
          <a:chOff x="0" y="0"/>
          <a:chExt cx="0" cy="0"/>
        </a:xfrm>
      </p:grpSpPr>
      <p:sp>
        <p:nvSpPr>
          <p:cNvPr id="164" name="Google Shape;164;p5"/>
          <p:cNvSpPr txBox="1">
            <a:spLocks noGrp="1"/>
          </p:cNvSpPr>
          <p:nvPr>
            <p:ph type="title"/>
          </p:nvPr>
        </p:nvSpPr>
        <p:spPr>
          <a:xfrm>
            <a:off x="0" y="378812"/>
            <a:ext cx="7837714"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Definiciones de otros tipos de estudio</a:t>
            </a:r>
            <a:endParaRPr>
              <a:solidFill>
                <a:srgbClr val="586F7C"/>
              </a:solidFill>
              <a:latin typeface="Open Sans"/>
              <a:ea typeface="Open Sans"/>
              <a:cs typeface="Open Sans"/>
              <a:sym typeface="Open Sans"/>
            </a:endParaRPr>
          </a:p>
        </p:txBody>
      </p:sp>
      <p:sp>
        <p:nvSpPr>
          <p:cNvPr id="165" name="Google Shape;165;p5"/>
          <p:cNvSpPr txBox="1">
            <a:spLocks noGrp="1"/>
          </p:cNvSpPr>
          <p:nvPr>
            <p:ph type="body" idx="1"/>
          </p:nvPr>
        </p:nvSpPr>
        <p:spPr>
          <a:xfrm>
            <a:off x="197004" y="1717069"/>
            <a:ext cx="11798100" cy="5021933"/>
          </a:xfrm>
          <a:prstGeom prst="rect">
            <a:avLst/>
          </a:prstGeom>
          <a:noFill/>
          <a:ln>
            <a:noFill/>
          </a:ln>
        </p:spPr>
        <p:txBody>
          <a:bodyPr spcFirstLastPara="1" wrap="square" lIns="91425" tIns="45700" rIns="91425" bIns="45700" anchor="t" anchorCtr="0">
            <a:noAutofit/>
          </a:bodyPr>
          <a:lstStyle/>
          <a:p>
            <a:pPr marL="457200" lvl="0" indent="-349250" algn="l" rtl="0">
              <a:lnSpc>
                <a:spcPct val="90000"/>
              </a:lnSpc>
              <a:spcBef>
                <a:spcPts val="1000"/>
              </a:spcBef>
              <a:spcAft>
                <a:spcPts val="0"/>
              </a:spcAft>
              <a:buClr>
                <a:srgbClr val="000000"/>
              </a:buClr>
              <a:buSzPts val="1900"/>
              <a:buFont typeface="Century Gothic"/>
              <a:buChar char="●"/>
            </a:pPr>
            <a:r>
              <a:rPr lang="en-US" sz="1900" b="1" dirty="0" err="1">
                <a:solidFill>
                  <a:srgbClr val="3F3F3F"/>
                </a:solidFill>
                <a:latin typeface="Open Sans"/>
                <a:ea typeface="Open Sans"/>
                <a:cs typeface="Open Sans"/>
                <a:sym typeface="Open Sans"/>
              </a:rPr>
              <a:t>Ensayo</a:t>
            </a:r>
            <a:r>
              <a:rPr lang="en-US" sz="1900" b="1" dirty="0">
                <a:solidFill>
                  <a:srgbClr val="3F3F3F"/>
                </a:solidFill>
                <a:latin typeface="Open Sans"/>
                <a:ea typeface="Open Sans"/>
                <a:cs typeface="Open Sans"/>
                <a:sym typeface="Open Sans"/>
              </a:rPr>
              <a:t> </a:t>
            </a:r>
            <a:r>
              <a:rPr lang="en-US" sz="1900" b="1" dirty="0" err="1">
                <a:solidFill>
                  <a:srgbClr val="3F3F3F"/>
                </a:solidFill>
                <a:latin typeface="Open Sans"/>
                <a:ea typeface="Open Sans"/>
                <a:cs typeface="Open Sans"/>
                <a:sym typeface="Open Sans"/>
              </a:rPr>
              <a:t>controlado</a:t>
            </a:r>
            <a:r>
              <a:rPr lang="en-US" sz="1900" b="1" dirty="0">
                <a:solidFill>
                  <a:srgbClr val="3F3F3F"/>
                </a:solidFill>
                <a:latin typeface="Open Sans"/>
                <a:ea typeface="Open Sans"/>
                <a:cs typeface="Open Sans"/>
                <a:sym typeface="Open Sans"/>
              </a:rPr>
              <a:t> </a:t>
            </a:r>
            <a:r>
              <a:rPr lang="en-US" sz="1900" b="1" dirty="0" err="1">
                <a:solidFill>
                  <a:srgbClr val="3F3F3F"/>
                </a:solidFill>
                <a:latin typeface="Open Sans"/>
                <a:ea typeface="Open Sans"/>
                <a:cs typeface="Open Sans"/>
                <a:sym typeface="Open Sans"/>
              </a:rPr>
              <a:t>aleatorio</a:t>
            </a:r>
            <a:r>
              <a:rPr lang="en-US" sz="1900" b="1" dirty="0">
                <a:solidFill>
                  <a:srgbClr val="3F3F3F"/>
                </a:solidFill>
                <a:latin typeface="Open Sans"/>
                <a:ea typeface="Open Sans"/>
                <a:cs typeface="Open Sans"/>
                <a:sym typeface="Open Sans"/>
              </a:rPr>
              <a:t>:</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ensayo</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en</a:t>
            </a:r>
            <a:r>
              <a:rPr lang="en-US" sz="1900" dirty="0">
                <a:solidFill>
                  <a:srgbClr val="3F3F3F"/>
                </a:solidFill>
                <a:latin typeface="Open Sans"/>
                <a:ea typeface="Open Sans"/>
                <a:cs typeface="Open Sans"/>
                <a:sym typeface="Open Sans"/>
              </a:rPr>
              <a:t> el que </a:t>
            </a:r>
            <a:r>
              <a:rPr lang="en-US" sz="1900" dirty="0" err="1">
                <a:solidFill>
                  <a:srgbClr val="3F3F3F"/>
                </a:solidFill>
                <a:latin typeface="Open Sans"/>
                <a:ea typeface="Open Sans"/>
                <a:cs typeface="Open Sans"/>
                <a:sym typeface="Open Sans"/>
              </a:rPr>
              <a:t>los</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participantes</a:t>
            </a:r>
            <a:r>
              <a:rPr lang="en-US" sz="1900" dirty="0">
                <a:solidFill>
                  <a:srgbClr val="3F3F3F"/>
                </a:solidFill>
                <a:latin typeface="Open Sans"/>
                <a:ea typeface="Open Sans"/>
                <a:cs typeface="Open Sans"/>
                <a:sym typeface="Open Sans"/>
              </a:rPr>
              <a:t> se </a:t>
            </a:r>
            <a:r>
              <a:rPr lang="en-US" sz="1900" dirty="0" err="1">
                <a:solidFill>
                  <a:srgbClr val="3F3F3F"/>
                </a:solidFill>
                <a:latin typeface="Open Sans"/>
                <a:ea typeface="Open Sans"/>
                <a:cs typeface="Open Sans"/>
                <a:sym typeface="Open Sans"/>
              </a:rPr>
              <a:t>asignan</a:t>
            </a:r>
            <a:r>
              <a:rPr lang="en-US" sz="1900" dirty="0">
                <a:solidFill>
                  <a:srgbClr val="3F3F3F"/>
                </a:solidFill>
                <a:latin typeface="Open Sans"/>
                <a:ea typeface="Open Sans"/>
                <a:cs typeface="Open Sans"/>
                <a:sym typeface="Open Sans"/>
              </a:rPr>
              <a:t> al azar a dos o </a:t>
            </a:r>
            <a:r>
              <a:rPr lang="en-US" sz="1900" dirty="0" err="1">
                <a:solidFill>
                  <a:srgbClr val="3F3F3F"/>
                </a:solidFill>
                <a:latin typeface="Open Sans"/>
                <a:ea typeface="Open Sans"/>
                <a:cs typeface="Open Sans"/>
                <a:sym typeface="Open Sans"/>
              </a:rPr>
              <a:t>más</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grupos</a:t>
            </a:r>
            <a:r>
              <a:rPr lang="en-US" sz="1900" dirty="0">
                <a:solidFill>
                  <a:srgbClr val="3F3F3F"/>
                </a:solidFill>
                <a:latin typeface="Open Sans"/>
                <a:ea typeface="Open Sans"/>
                <a:cs typeface="Open Sans"/>
                <a:sym typeface="Open Sans"/>
              </a:rPr>
              <a:t>: al </a:t>
            </a:r>
            <a:r>
              <a:rPr lang="en-US" sz="1900" dirty="0" err="1">
                <a:solidFill>
                  <a:srgbClr val="3F3F3F"/>
                </a:solidFill>
                <a:latin typeface="Open Sans"/>
                <a:ea typeface="Open Sans"/>
                <a:cs typeface="Open Sans"/>
                <a:sym typeface="Open Sans"/>
              </a:rPr>
              <a:t>menos</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uno</a:t>
            </a:r>
            <a:r>
              <a:rPr lang="en-US" sz="1900" dirty="0">
                <a:solidFill>
                  <a:srgbClr val="3F3F3F"/>
                </a:solidFill>
                <a:latin typeface="Open Sans"/>
                <a:ea typeface="Open Sans"/>
                <a:cs typeface="Open Sans"/>
                <a:sym typeface="Open Sans"/>
              </a:rPr>
              <a:t> (el </a:t>
            </a:r>
            <a:r>
              <a:rPr lang="en-US" sz="1900" dirty="0" err="1">
                <a:solidFill>
                  <a:srgbClr val="3F3F3F"/>
                </a:solidFill>
                <a:latin typeface="Open Sans"/>
                <a:ea typeface="Open Sans"/>
                <a:cs typeface="Open Sans"/>
                <a:sym typeface="Open Sans"/>
              </a:rPr>
              <a:t>grupo</a:t>
            </a:r>
            <a:r>
              <a:rPr lang="en-US" sz="1900" dirty="0">
                <a:solidFill>
                  <a:srgbClr val="3F3F3F"/>
                </a:solidFill>
                <a:latin typeface="Open Sans"/>
                <a:ea typeface="Open Sans"/>
                <a:cs typeface="Open Sans"/>
                <a:sym typeface="Open Sans"/>
              </a:rPr>
              <a:t> experimental) </a:t>
            </a:r>
            <a:r>
              <a:rPr lang="en-US" sz="1900" dirty="0" err="1">
                <a:solidFill>
                  <a:srgbClr val="3F3F3F"/>
                </a:solidFill>
                <a:latin typeface="Open Sans"/>
                <a:ea typeface="Open Sans"/>
                <a:cs typeface="Open Sans"/>
                <a:sym typeface="Open Sans"/>
              </a:rPr>
              <a:t>recibe</a:t>
            </a:r>
            <a:r>
              <a:rPr lang="en-US" sz="1900" dirty="0">
                <a:solidFill>
                  <a:srgbClr val="3F3F3F"/>
                </a:solidFill>
                <a:latin typeface="Open Sans"/>
                <a:ea typeface="Open Sans"/>
                <a:cs typeface="Open Sans"/>
                <a:sym typeface="Open Sans"/>
              </a:rPr>
              <a:t> la </a:t>
            </a:r>
            <a:r>
              <a:rPr lang="en-US" sz="1900" dirty="0" err="1">
                <a:solidFill>
                  <a:srgbClr val="3F3F3F"/>
                </a:solidFill>
                <a:latin typeface="Open Sans"/>
                <a:ea typeface="Open Sans"/>
                <a:cs typeface="Open Sans"/>
                <a:sym typeface="Open Sans"/>
              </a:rPr>
              <a:t>intervención</a:t>
            </a:r>
            <a:r>
              <a:rPr lang="en-US" sz="1900" dirty="0">
                <a:solidFill>
                  <a:srgbClr val="3F3F3F"/>
                </a:solidFill>
                <a:latin typeface="Open Sans"/>
                <a:ea typeface="Open Sans"/>
                <a:cs typeface="Open Sans"/>
                <a:sym typeface="Open Sans"/>
              </a:rPr>
              <a:t> que se </a:t>
            </a:r>
            <a:r>
              <a:rPr lang="en-US" sz="1900" dirty="0" err="1">
                <a:solidFill>
                  <a:srgbClr val="3F3F3F"/>
                </a:solidFill>
                <a:latin typeface="Open Sans"/>
                <a:ea typeface="Open Sans"/>
                <a:cs typeface="Open Sans"/>
                <a:sym typeface="Open Sans"/>
              </a:rPr>
              <a:t>está</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probando</a:t>
            </a:r>
            <a:r>
              <a:rPr lang="en-US" sz="1900" dirty="0">
                <a:solidFill>
                  <a:srgbClr val="3F3F3F"/>
                </a:solidFill>
                <a:latin typeface="Open Sans"/>
                <a:ea typeface="Open Sans"/>
                <a:cs typeface="Open Sans"/>
                <a:sym typeface="Open Sans"/>
              </a:rPr>
              <a:t> y </a:t>
            </a:r>
            <a:r>
              <a:rPr lang="en-US" sz="1900" dirty="0" err="1">
                <a:solidFill>
                  <a:srgbClr val="3F3F3F"/>
                </a:solidFill>
                <a:latin typeface="Open Sans"/>
                <a:ea typeface="Open Sans"/>
                <a:cs typeface="Open Sans"/>
                <a:sym typeface="Open Sans"/>
              </a:rPr>
              <a:t>otro</a:t>
            </a:r>
            <a:r>
              <a:rPr lang="en-US" sz="1900" dirty="0">
                <a:solidFill>
                  <a:srgbClr val="3F3F3F"/>
                </a:solidFill>
                <a:latin typeface="Open Sans"/>
                <a:ea typeface="Open Sans"/>
                <a:cs typeface="Open Sans"/>
                <a:sym typeface="Open Sans"/>
              </a:rPr>
              <a:t> (el </a:t>
            </a:r>
            <a:r>
              <a:rPr lang="en-US" sz="1900" dirty="0" err="1">
                <a:solidFill>
                  <a:srgbClr val="3F3F3F"/>
                </a:solidFill>
                <a:latin typeface="Open Sans"/>
                <a:ea typeface="Open Sans"/>
                <a:cs typeface="Open Sans"/>
                <a:sym typeface="Open Sans"/>
              </a:rPr>
              <a:t>grupo</a:t>
            </a:r>
            <a:r>
              <a:rPr lang="en-US" sz="1900" dirty="0">
                <a:solidFill>
                  <a:srgbClr val="3F3F3F"/>
                </a:solidFill>
                <a:latin typeface="Open Sans"/>
                <a:ea typeface="Open Sans"/>
                <a:cs typeface="Open Sans"/>
                <a:sym typeface="Open Sans"/>
              </a:rPr>
              <a:t> de </a:t>
            </a:r>
            <a:r>
              <a:rPr lang="en-US" sz="1900" dirty="0" err="1">
                <a:solidFill>
                  <a:srgbClr val="3F3F3F"/>
                </a:solidFill>
                <a:latin typeface="Open Sans"/>
                <a:ea typeface="Open Sans"/>
                <a:cs typeface="Open Sans"/>
                <a:sym typeface="Open Sans"/>
              </a:rPr>
              <a:t>comparación</a:t>
            </a:r>
            <a:r>
              <a:rPr lang="en-US" sz="1900" dirty="0">
                <a:solidFill>
                  <a:srgbClr val="3F3F3F"/>
                </a:solidFill>
                <a:latin typeface="Open Sans"/>
                <a:ea typeface="Open Sans"/>
                <a:cs typeface="Open Sans"/>
                <a:sym typeface="Open Sans"/>
              </a:rPr>
              <a:t> o control) </a:t>
            </a:r>
            <a:r>
              <a:rPr lang="en-US" sz="1900" dirty="0" err="1">
                <a:solidFill>
                  <a:srgbClr val="3F3F3F"/>
                </a:solidFill>
                <a:latin typeface="Open Sans"/>
                <a:ea typeface="Open Sans"/>
                <a:cs typeface="Open Sans"/>
                <a:sym typeface="Open Sans"/>
              </a:rPr>
              <a:t>recibe</a:t>
            </a:r>
            <a:r>
              <a:rPr lang="en-US" sz="1900" dirty="0">
                <a:solidFill>
                  <a:srgbClr val="3F3F3F"/>
                </a:solidFill>
                <a:latin typeface="Open Sans"/>
                <a:ea typeface="Open Sans"/>
                <a:cs typeface="Open Sans"/>
                <a:sym typeface="Open Sans"/>
              </a:rPr>
              <a:t> un </a:t>
            </a:r>
            <a:r>
              <a:rPr lang="en-US" sz="1900" dirty="0" err="1">
                <a:solidFill>
                  <a:srgbClr val="3F3F3F"/>
                </a:solidFill>
                <a:latin typeface="Open Sans"/>
                <a:ea typeface="Open Sans"/>
                <a:cs typeface="Open Sans"/>
                <a:sym typeface="Open Sans"/>
              </a:rPr>
              <a:t>tratamiento</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alternativo</a:t>
            </a:r>
            <a:r>
              <a:rPr lang="en-US" sz="1900" dirty="0">
                <a:solidFill>
                  <a:srgbClr val="3F3F3F"/>
                </a:solidFill>
                <a:latin typeface="Open Sans"/>
                <a:ea typeface="Open Sans"/>
                <a:cs typeface="Open Sans"/>
                <a:sym typeface="Open Sans"/>
              </a:rPr>
              <a:t> o un placebo. Este </a:t>
            </a:r>
            <a:r>
              <a:rPr lang="en-US" sz="1900" dirty="0" err="1">
                <a:solidFill>
                  <a:srgbClr val="3F3F3F"/>
                </a:solidFill>
                <a:latin typeface="Open Sans"/>
                <a:ea typeface="Open Sans"/>
                <a:cs typeface="Open Sans"/>
                <a:sym typeface="Open Sans"/>
              </a:rPr>
              <a:t>diseño</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permite</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evaluar</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los</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efectos</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relativos</a:t>
            </a:r>
            <a:r>
              <a:rPr lang="en-US" sz="1900" dirty="0">
                <a:solidFill>
                  <a:srgbClr val="3F3F3F"/>
                </a:solidFill>
                <a:latin typeface="Open Sans"/>
                <a:ea typeface="Open Sans"/>
                <a:cs typeface="Open Sans"/>
                <a:sym typeface="Open Sans"/>
              </a:rPr>
              <a:t> de las </a:t>
            </a:r>
            <a:r>
              <a:rPr lang="en-US" sz="1900" dirty="0" err="1">
                <a:solidFill>
                  <a:srgbClr val="3F3F3F"/>
                </a:solidFill>
                <a:latin typeface="Open Sans"/>
                <a:ea typeface="Open Sans"/>
                <a:cs typeface="Open Sans"/>
                <a:sym typeface="Open Sans"/>
              </a:rPr>
              <a:t>intervenciones</a:t>
            </a:r>
            <a:r>
              <a:rPr lang="en-US" sz="1900" dirty="0">
                <a:solidFill>
                  <a:srgbClr val="3F3F3F"/>
                </a:solidFill>
                <a:latin typeface="Open Sans"/>
                <a:ea typeface="Open Sans"/>
                <a:cs typeface="Open Sans"/>
                <a:sym typeface="Open Sans"/>
              </a:rPr>
              <a:t>.</a:t>
            </a:r>
            <a:endParaRPr dirty="0"/>
          </a:p>
          <a:p>
            <a:pPr marL="457200" lvl="0" indent="-349250" algn="l" rtl="0">
              <a:lnSpc>
                <a:spcPct val="90000"/>
              </a:lnSpc>
              <a:spcBef>
                <a:spcPts val="1000"/>
              </a:spcBef>
              <a:spcAft>
                <a:spcPts val="0"/>
              </a:spcAft>
              <a:buClr>
                <a:srgbClr val="000000"/>
              </a:buClr>
              <a:buSzPts val="1900"/>
              <a:buFont typeface="Century Gothic"/>
              <a:buChar char="●"/>
            </a:pPr>
            <a:r>
              <a:rPr lang="en-US" sz="1900" b="1" dirty="0" err="1">
                <a:solidFill>
                  <a:srgbClr val="3F3F3F"/>
                </a:solidFill>
                <a:latin typeface="Open Sans"/>
                <a:ea typeface="Open Sans"/>
                <a:cs typeface="Open Sans"/>
                <a:sym typeface="Open Sans"/>
              </a:rPr>
              <a:t>Ensayo</a:t>
            </a:r>
            <a:r>
              <a:rPr lang="en-US" sz="1900" b="1" dirty="0">
                <a:solidFill>
                  <a:srgbClr val="3F3F3F"/>
                </a:solidFill>
                <a:latin typeface="Open Sans"/>
                <a:ea typeface="Open Sans"/>
                <a:cs typeface="Open Sans"/>
                <a:sym typeface="Open Sans"/>
              </a:rPr>
              <a:t> </a:t>
            </a:r>
            <a:r>
              <a:rPr lang="en-US" sz="1900" b="1" dirty="0" err="1">
                <a:solidFill>
                  <a:srgbClr val="3F3F3F"/>
                </a:solidFill>
                <a:latin typeface="Open Sans"/>
                <a:ea typeface="Open Sans"/>
                <a:cs typeface="Open Sans"/>
                <a:sym typeface="Open Sans"/>
              </a:rPr>
              <a:t>clínico</a:t>
            </a:r>
            <a:r>
              <a:rPr lang="en-US" sz="1900" b="1" dirty="0">
                <a:solidFill>
                  <a:srgbClr val="3F3F3F"/>
                </a:solidFill>
                <a:latin typeface="Open Sans"/>
                <a:ea typeface="Open Sans"/>
                <a:cs typeface="Open Sans"/>
                <a:sym typeface="Open Sans"/>
              </a:rPr>
              <a:t> </a:t>
            </a:r>
            <a:r>
              <a:rPr lang="en-US" sz="1900" b="1" dirty="0" err="1">
                <a:solidFill>
                  <a:srgbClr val="3F3F3F"/>
                </a:solidFill>
                <a:latin typeface="Open Sans"/>
                <a:ea typeface="Open Sans"/>
                <a:cs typeface="Open Sans"/>
                <a:sym typeface="Open Sans"/>
              </a:rPr>
              <a:t>controlado</a:t>
            </a:r>
            <a:r>
              <a:rPr lang="en-US" sz="1900" b="1" dirty="0">
                <a:solidFill>
                  <a:srgbClr val="3F3F3F"/>
                </a:solidFill>
                <a:latin typeface="Open Sans"/>
                <a:ea typeface="Open Sans"/>
                <a:cs typeface="Open Sans"/>
                <a:sym typeface="Open Sans"/>
              </a:rPr>
              <a:t>:</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ensayo</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en</a:t>
            </a:r>
            <a:r>
              <a:rPr lang="en-US" sz="1900" dirty="0">
                <a:solidFill>
                  <a:srgbClr val="3F3F3F"/>
                </a:solidFill>
                <a:latin typeface="Open Sans"/>
                <a:ea typeface="Open Sans"/>
                <a:cs typeface="Open Sans"/>
                <a:sym typeface="Open Sans"/>
              </a:rPr>
              <a:t> el que </a:t>
            </a:r>
            <a:r>
              <a:rPr lang="en-US" sz="1900" dirty="0" err="1">
                <a:solidFill>
                  <a:srgbClr val="3F3F3F"/>
                </a:solidFill>
                <a:latin typeface="Open Sans"/>
                <a:ea typeface="Open Sans"/>
                <a:cs typeface="Open Sans"/>
                <a:sym typeface="Open Sans"/>
              </a:rPr>
              <a:t>los</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participantes</a:t>
            </a:r>
            <a:r>
              <a:rPr lang="en-US" sz="1900" dirty="0">
                <a:solidFill>
                  <a:srgbClr val="3F3F3F"/>
                </a:solidFill>
                <a:latin typeface="Open Sans"/>
                <a:ea typeface="Open Sans"/>
                <a:cs typeface="Open Sans"/>
                <a:sym typeface="Open Sans"/>
              </a:rPr>
              <a:t> se </a:t>
            </a:r>
            <a:r>
              <a:rPr lang="en-US" sz="1900" dirty="0" err="1">
                <a:solidFill>
                  <a:srgbClr val="3F3F3F"/>
                </a:solidFill>
                <a:latin typeface="Open Sans"/>
                <a:ea typeface="Open Sans"/>
                <a:cs typeface="Open Sans"/>
                <a:sym typeface="Open Sans"/>
              </a:rPr>
              <a:t>asignan</a:t>
            </a:r>
            <a:r>
              <a:rPr lang="en-US" sz="1900" dirty="0">
                <a:solidFill>
                  <a:srgbClr val="3F3F3F"/>
                </a:solidFill>
                <a:latin typeface="Open Sans"/>
                <a:ea typeface="Open Sans"/>
                <a:cs typeface="Open Sans"/>
                <a:sym typeface="Open Sans"/>
              </a:rPr>
              <a:t> a dos o </a:t>
            </a:r>
            <a:r>
              <a:rPr lang="en-US" sz="1900" dirty="0" err="1">
                <a:solidFill>
                  <a:srgbClr val="3F3F3F"/>
                </a:solidFill>
                <a:latin typeface="Open Sans"/>
                <a:ea typeface="Open Sans"/>
                <a:cs typeface="Open Sans"/>
                <a:sym typeface="Open Sans"/>
              </a:rPr>
              <a:t>más</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grupos</a:t>
            </a:r>
            <a:r>
              <a:rPr lang="en-US" sz="1900" dirty="0">
                <a:solidFill>
                  <a:srgbClr val="3F3F3F"/>
                </a:solidFill>
                <a:latin typeface="Open Sans"/>
                <a:ea typeface="Open Sans"/>
                <a:cs typeface="Open Sans"/>
                <a:sym typeface="Open Sans"/>
              </a:rPr>
              <a:t> de </a:t>
            </a:r>
            <a:r>
              <a:rPr lang="en-US" sz="1900" dirty="0" err="1">
                <a:solidFill>
                  <a:srgbClr val="3F3F3F"/>
                </a:solidFill>
                <a:latin typeface="Open Sans"/>
                <a:ea typeface="Open Sans"/>
                <a:cs typeface="Open Sans"/>
                <a:sym typeface="Open Sans"/>
              </a:rPr>
              <a:t>tratamiento</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diferentes</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En</a:t>
            </a:r>
            <a:r>
              <a:rPr lang="en-US" sz="1900" dirty="0">
                <a:solidFill>
                  <a:srgbClr val="3F3F3F"/>
                </a:solidFill>
                <a:latin typeface="Open Sans"/>
                <a:ea typeface="Open Sans"/>
                <a:cs typeface="Open Sans"/>
                <a:sym typeface="Open Sans"/>
              </a:rPr>
              <a:t> Clinical Evidence, se </a:t>
            </a:r>
            <a:r>
              <a:rPr lang="en-US" sz="1900" dirty="0" err="1">
                <a:solidFill>
                  <a:srgbClr val="3F3F3F"/>
                </a:solidFill>
                <a:latin typeface="Open Sans"/>
                <a:ea typeface="Open Sans"/>
                <a:cs typeface="Open Sans"/>
                <a:sym typeface="Open Sans"/>
              </a:rPr>
              <a:t>utiliza</a:t>
            </a:r>
            <a:r>
              <a:rPr lang="en-US" sz="1900" dirty="0">
                <a:solidFill>
                  <a:srgbClr val="3F3F3F"/>
                </a:solidFill>
                <a:latin typeface="Open Sans"/>
                <a:ea typeface="Open Sans"/>
                <a:cs typeface="Open Sans"/>
                <a:sym typeface="Open Sans"/>
              </a:rPr>
              <a:t> el </a:t>
            </a:r>
            <a:r>
              <a:rPr lang="en-US" sz="1900" dirty="0" err="1">
                <a:solidFill>
                  <a:srgbClr val="3F3F3F"/>
                </a:solidFill>
                <a:latin typeface="Open Sans"/>
                <a:ea typeface="Open Sans"/>
                <a:cs typeface="Open Sans"/>
                <a:sym typeface="Open Sans"/>
              </a:rPr>
              <a:t>término</a:t>
            </a:r>
            <a:r>
              <a:rPr lang="en-US" sz="1900" dirty="0">
                <a:solidFill>
                  <a:srgbClr val="3F3F3F"/>
                </a:solidFill>
                <a:latin typeface="Open Sans"/>
                <a:ea typeface="Open Sans"/>
                <a:cs typeface="Open Sans"/>
                <a:sym typeface="Open Sans"/>
              </a:rPr>
              <a:t> para </a:t>
            </a:r>
            <a:r>
              <a:rPr lang="en-US" sz="1900" dirty="0" err="1">
                <a:solidFill>
                  <a:srgbClr val="3F3F3F"/>
                </a:solidFill>
                <a:latin typeface="Open Sans"/>
                <a:ea typeface="Open Sans"/>
                <a:cs typeface="Open Sans"/>
                <a:sym typeface="Open Sans"/>
              </a:rPr>
              <a:t>referir</a:t>
            </a:r>
            <a:r>
              <a:rPr lang="en-US" sz="1900" dirty="0">
                <a:solidFill>
                  <a:srgbClr val="3F3F3F"/>
                </a:solidFill>
                <a:latin typeface="Open Sans"/>
                <a:ea typeface="Open Sans"/>
                <a:cs typeface="Open Sans"/>
                <a:sym typeface="Open Sans"/>
              </a:rPr>
              <a:t> a </a:t>
            </a:r>
            <a:r>
              <a:rPr lang="en-US" sz="1900" dirty="0" err="1">
                <a:solidFill>
                  <a:srgbClr val="3F3F3F"/>
                </a:solidFill>
                <a:latin typeface="Open Sans"/>
                <a:ea typeface="Open Sans"/>
                <a:cs typeface="Open Sans"/>
                <a:sym typeface="Open Sans"/>
              </a:rPr>
              <a:t>los</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ensayos</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controlados</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en</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los</a:t>
            </a:r>
            <a:r>
              <a:rPr lang="en-US" sz="1900" dirty="0">
                <a:solidFill>
                  <a:srgbClr val="3F3F3F"/>
                </a:solidFill>
                <a:latin typeface="Open Sans"/>
                <a:ea typeface="Open Sans"/>
                <a:cs typeface="Open Sans"/>
                <a:sym typeface="Open Sans"/>
              </a:rPr>
              <a:t> que el </a:t>
            </a:r>
            <a:r>
              <a:rPr lang="en-US" sz="1900" dirty="0" err="1">
                <a:solidFill>
                  <a:srgbClr val="3F3F3F"/>
                </a:solidFill>
                <a:latin typeface="Open Sans"/>
                <a:ea typeface="Open Sans"/>
                <a:cs typeface="Open Sans"/>
                <a:sym typeface="Open Sans"/>
              </a:rPr>
              <a:t>tratamiento</a:t>
            </a:r>
            <a:r>
              <a:rPr lang="en-US" sz="1900" dirty="0">
                <a:solidFill>
                  <a:srgbClr val="3F3F3F"/>
                </a:solidFill>
                <a:latin typeface="Open Sans"/>
                <a:ea typeface="Open Sans"/>
                <a:cs typeface="Open Sans"/>
                <a:sym typeface="Open Sans"/>
              </a:rPr>
              <a:t> se </a:t>
            </a:r>
            <a:r>
              <a:rPr lang="en-US" sz="1900" dirty="0" err="1">
                <a:solidFill>
                  <a:srgbClr val="3F3F3F"/>
                </a:solidFill>
                <a:latin typeface="Open Sans"/>
                <a:ea typeface="Open Sans"/>
                <a:cs typeface="Open Sans"/>
                <a:sym typeface="Open Sans"/>
              </a:rPr>
              <a:t>asigna</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mediante</a:t>
            </a:r>
            <a:r>
              <a:rPr lang="en-US" sz="1900" dirty="0">
                <a:solidFill>
                  <a:srgbClr val="3F3F3F"/>
                </a:solidFill>
                <a:latin typeface="Open Sans"/>
                <a:ea typeface="Open Sans"/>
                <a:cs typeface="Open Sans"/>
                <a:sym typeface="Open Sans"/>
              </a:rPr>
              <a:t> un </a:t>
            </a:r>
            <a:r>
              <a:rPr lang="en-US" sz="1900" dirty="0" err="1">
                <a:solidFill>
                  <a:srgbClr val="3F3F3F"/>
                </a:solidFill>
                <a:latin typeface="Open Sans"/>
                <a:ea typeface="Open Sans"/>
                <a:cs typeface="Open Sans"/>
                <a:sym typeface="Open Sans"/>
              </a:rPr>
              <a:t>método</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diferente</a:t>
            </a:r>
            <a:r>
              <a:rPr lang="en-US" sz="1900" dirty="0">
                <a:solidFill>
                  <a:srgbClr val="3F3F3F"/>
                </a:solidFill>
                <a:latin typeface="Open Sans"/>
                <a:ea typeface="Open Sans"/>
                <a:cs typeface="Open Sans"/>
                <a:sym typeface="Open Sans"/>
              </a:rPr>
              <a:t> a la </a:t>
            </a:r>
            <a:r>
              <a:rPr lang="en-US" sz="1900" dirty="0" err="1">
                <a:solidFill>
                  <a:srgbClr val="3F3F3F"/>
                </a:solidFill>
                <a:latin typeface="Open Sans"/>
                <a:ea typeface="Open Sans"/>
                <a:cs typeface="Open Sans"/>
                <a:sym typeface="Open Sans"/>
              </a:rPr>
              <a:t>asignación</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aleatoria</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Cuando</a:t>
            </a:r>
            <a:r>
              <a:rPr lang="en-US" sz="1900" dirty="0">
                <a:solidFill>
                  <a:srgbClr val="3F3F3F"/>
                </a:solidFill>
                <a:latin typeface="Open Sans"/>
                <a:ea typeface="Open Sans"/>
                <a:cs typeface="Open Sans"/>
                <a:sym typeface="Open Sans"/>
              </a:rPr>
              <a:t> el </a:t>
            </a:r>
            <a:r>
              <a:rPr lang="en-US" sz="1900" dirty="0" err="1">
                <a:solidFill>
                  <a:srgbClr val="3F3F3F"/>
                </a:solidFill>
                <a:latin typeface="Open Sans"/>
                <a:ea typeface="Open Sans"/>
                <a:cs typeface="Open Sans"/>
                <a:sym typeface="Open Sans"/>
              </a:rPr>
              <a:t>método</a:t>
            </a:r>
            <a:r>
              <a:rPr lang="en-US" sz="1900" dirty="0">
                <a:solidFill>
                  <a:srgbClr val="3F3F3F"/>
                </a:solidFill>
                <a:latin typeface="Open Sans"/>
                <a:ea typeface="Open Sans"/>
                <a:cs typeface="Open Sans"/>
                <a:sym typeface="Open Sans"/>
              </a:rPr>
              <a:t> de </a:t>
            </a:r>
            <a:r>
              <a:rPr lang="en-US" sz="1900" dirty="0" err="1">
                <a:solidFill>
                  <a:srgbClr val="3F3F3F"/>
                </a:solidFill>
                <a:latin typeface="Open Sans"/>
                <a:ea typeface="Open Sans"/>
                <a:cs typeface="Open Sans"/>
                <a:sym typeface="Open Sans"/>
              </a:rPr>
              <a:t>asignación</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es</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mediante</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selección</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aleatoria</a:t>
            </a:r>
            <a:r>
              <a:rPr lang="en-US" sz="1900" dirty="0">
                <a:solidFill>
                  <a:srgbClr val="3F3F3F"/>
                </a:solidFill>
                <a:latin typeface="Open Sans"/>
                <a:ea typeface="Open Sans"/>
                <a:cs typeface="Open Sans"/>
                <a:sym typeface="Open Sans"/>
              </a:rPr>
              <a:t>, el </a:t>
            </a:r>
            <a:r>
              <a:rPr lang="en-US" sz="1900" dirty="0" err="1">
                <a:solidFill>
                  <a:srgbClr val="3F3F3F"/>
                </a:solidFill>
                <a:latin typeface="Open Sans"/>
                <a:ea typeface="Open Sans"/>
                <a:cs typeface="Open Sans"/>
                <a:sym typeface="Open Sans"/>
              </a:rPr>
              <a:t>estudio</a:t>
            </a:r>
            <a:r>
              <a:rPr lang="en-US" sz="1900" dirty="0">
                <a:solidFill>
                  <a:srgbClr val="3F3F3F"/>
                </a:solidFill>
                <a:latin typeface="Open Sans"/>
                <a:ea typeface="Open Sans"/>
                <a:cs typeface="Open Sans"/>
                <a:sym typeface="Open Sans"/>
              </a:rPr>
              <a:t> se </a:t>
            </a:r>
            <a:r>
              <a:rPr lang="en-US" sz="1900" dirty="0" err="1">
                <a:solidFill>
                  <a:srgbClr val="3F3F3F"/>
                </a:solidFill>
                <a:latin typeface="Open Sans"/>
                <a:ea typeface="Open Sans"/>
                <a:cs typeface="Open Sans"/>
                <a:sym typeface="Open Sans"/>
              </a:rPr>
              <a:t>denomina</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ensayo</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controlado</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aleatorio</a:t>
            </a:r>
            <a:r>
              <a:rPr lang="en-US" sz="1900" dirty="0">
                <a:solidFill>
                  <a:srgbClr val="3F3F3F"/>
                </a:solidFill>
                <a:latin typeface="Open Sans"/>
                <a:ea typeface="Open Sans"/>
                <a:cs typeface="Open Sans"/>
                <a:sym typeface="Open Sans"/>
              </a:rPr>
              <a:t> (ECA). Los </a:t>
            </a:r>
            <a:r>
              <a:rPr lang="en-US" sz="1900" dirty="0" err="1">
                <a:solidFill>
                  <a:srgbClr val="3F3F3F"/>
                </a:solidFill>
                <a:latin typeface="Open Sans"/>
                <a:ea typeface="Open Sans"/>
                <a:cs typeface="Open Sans"/>
                <a:sym typeface="Open Sans"/>
              </a:rPr>
              <a:t>ensayos</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controlados</a:t>
            </a:r>
            <a:r>
              <a:rPr lang="en-US" sz="1900" dirty="0">
                <a:solidFill>
                  <a:srgbClr val="3F3F3F"/>
                </a:solidFill>
                <a:latin typeface="Open Sans"/>
                <a:ea typeface="Open Sans"/>
                <a:cs typeface="Open Sans"/>
                <a:sym typeface="Open Sans"/>
              </a:rPr>
              <a:t> no </a:t>
            </a:r>
            <a:r>
              <a:rPr lang="en-US" sz="1900" dirty="0" err="1">
                <a:solidFill>
                  <a:srgbClr val="3F3F3F"/>
                </a:solidFill>
                <a:latin typeface="Open Sans"/>
                <a:ea typeface="Open Sans"/>
                <a:cs typeface="Open Sans"/>
                <a:sym typeface="Open Sans"/>
              </a:rPr>
              <a:t>aleatorios</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tienen</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más</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probabilidades</a:t>
            </a:r>
            <a:r>
              <a:rPr lang="en-US" sz="1900" dirty="0">
                <a:solidFill>
                  <a:srgbClr val="3F3F3F"/>
                </a:solidFill>
                <a:latin typeface="Open Sans"/>
                <a:ea typeface="Open Sans"/>
                <a:cs typeface="Open Sans"/>
                <a:sym typeface="Open Sans"/>
              </a:rPr>
              <a:t> de </a:t>
            </a:r>
            <a:r>
              <a:rPr lang="en-US" sz="1900" dirty="0" err="1">
                <a:solidFill>
                  <a:srgbClr val="3F3F3F"/>
                </a:solidFill>
                <a:latin typeface="Open Sans"/>
                <a:ea typeface="Open Sans"/>
                <a:cs typeface="Open Sans"/>
                <a:sym typeface="Open Sans"/>
              </a:rPr>
              <a:t>sufrir</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sesgos</a:t>
            </a:r>
            <a:r>
              <a:rPr lang="en-US" sz="1900" dirty="0">
                <a:solidFill>
                  <a:srgbClr val="3F3F3F"/>
                </a:solidFill>
                <a:latin typeface="Open Sans"/>
                <a:ea typeface="Open Sans"/>
                <a:cs typeface="Open Sans"/>
                <a:sym typeface="Open Sans"/>
              </a:rPr>
              <a:t> que </a:t>
            </a:r>
            <a:r>
              <a:rPr lang="en-US" sz="1900" dirty="0" err="1">
                <a:solidFill>
                  <a:srgbClr val="3F3F3F"/>
                </a:solidFill>
                <a:latin typeface="Open Sans"/>
                <a:ea typeface="Open Sans"/>
                <a:cs typeface="Open Sans"/>
                <a:sym typeface="Open Sans"/>
              </a:rPr>
              <a:t>los</a:t>
            </a:r>
            <a:r>
              <a:rPr lang="en-US" sz="1900" dirty="0">
                <a:solidFill>
                  <a:srgbClr val="3F3F3F"/>
                </a:solidFill>
                <a:latin typeface="Open Sans"/>
                <a:ea typeface="Open Sans"/>
                <a:cs typeface="Open Sans"/>
                <a:sym typeface="Open Sans"/>
              </a:rPr>
              <a:t> ECA.</a:t>
            </a:r>
            <a:endParaRPr dirty="0"/>
          </a:p>
          <a:p>
            <a:pPr marL="457200" lvl="0" indent="-349250" algn="l" rtl="0">
              <a:lnSpc>
                <a:spcPct val="90000"/>
              </a:lnSpc>
              <a:spcBef>
                <a:spcPts val="1000"/>
              </a:spcBef>
              <a:spcAft>
                <a:spcPts val="0"/>
              </a:spcAft>
              <a:buClr>
                <a:srgbClr val="000000"/>
              </a:buClr>
              <a:buSzPts val="1900"/>
              <a:buFont typeface="Century Gothic"/>
              <a:buChar char="●"/>
            </a:pPr>
            <a:r>
              <a:rPr lang="en-US" sz="1900" b="1" dirty="0" err="1">
                <a:solidFill>
                  <a:srgbClr val="3F3F3F"/>
                </a:solidFill>
                <a:latin typeface="Open Sans"/>
                <a:ea typeface="Open Sans"/>
                <a:cs typeface="Open Sans"/>
                <a:sym typeface="Open Sans"/>
              </a:rPr>
              <a:t>Estudio</a:t>
            </a:r>
            <a:r>
              <a:rPr lang="en-US" sz="1900" b="1" dirty="0">
                <a:solidFill>
                  <a:srgbClr val="3F3F3F"/>
                </a:solidFill>
                <a:latin typeface="Open Sans"/>
                <a:ea typeface="Open Sans"/>
                <a:cs typeface="Open Sans"/>
                <a:sym typeface="Open Sans"/>
              </a:rPr>
              <a:t> de </a:t>
            </a:r>
            <a:r>
              <a:rPr lang="en-US" sz="1900" b="1" dirty="0" err="1">
                <a:solidFill>
                  <a:srgbClr val="3F3F3F"/>
                </a:solidFill>
                <a:latin typeface="Open Sans"/>
                <a:ea typeface="Open Sans"/>
                <a:cs typeface="Open Sans"/>
                <a:sym typeface="Open Sans"/>
              </a:rPr>
              <a:t>cohorte</a:t>
            </a:r>
            <a:r>
              <a:rPr lang="en-US" sz="1900" b="1" dirty="0">
                <a:solidFill>
                  <a:srgbClr val="3F3F3F"/>
                </a:solidFill>
                <a:latin typeface="Open Sans"/>
                <a:ea typeface="Open Sans"/>
                <a:cs typeface="Open Sans"/>
                <a:sym typeface="Open Sans"/>
              </a:rPr>
              <a:t>:</a:t>
            </a:r>
            <a:r>
              <a:rPr lang="en-US" sz="1900" dirty="0">
                <a:solidFill>
                  <a:srgbClr val="3F3F3F"/>
                </a:solidFill>
                <a:latin typeface="Open Sans"/>
                <a:ea typeface="Open Sans"/>
                <a:cs typeface="Open Sans"/>
                <a:sym typeface="Open Sans"/>
              </a:rPr>
              <a:t> un </a:t>
            </a:r>
            <a:r>
              <a:rPr lang="en-US" sz="1900" dirty="0" err="1">
                <a:solidFill>
                  <a:srgbClr val="3F3F3F"/>
                </a:solidFill>
                <a:latin typeface="Open Sans"/>
                <a:ea typeface="Open Sans"/>
                <a:cs typeface="Open Sans"/>
                <a:sym typeface="Open Sans"/>
              </a:rPr>
              <a:t>diseño</a:t>
            </a:r>
            <a:r>
              <a:rPr lang="en-US" sz="1900" dirty="0">
                <a:solidFill>
                  <a:srgbClr val="3F3F3F"/>
                </a:solidFill>
                <a:latin typeface="Open Sans"/>
                <a:ea typeface="Open Sans"/>
                <a:cs typeface="Open Sans"/>
                <a:sym typeface="Open Sans"/>
              </a:rPr>
              <a:t> de </a:t>
            </a:r>
            <a:r>
              <a:rPr lang="en-US" sz="1900" dirty="0" err="1">
                <a:solidFill>
                  <a:srgbClr val="3F3F3F"/>
                </a:solidFill>
                <a:latin typeface="Open Sans"/>
                <a:ea typeface="Open Sans"/>
                <a:cs typeface="Open Sans"/>
                <a:sym typeface="Open Sans"/>
              </a:rPr>
              <a:t>estudio</a:t>
            </a:r>
            <a:r>
              <a:rPr lang="en-US" sz="1900" dirty="0">
                <a:solidFill>
                  <a:srgbClr val="3F3F3F"/>
                </a:solidFill>
                <a:latin typeface="Open Sans"/>
                <a:ea typeface="Open Sans"/>
                <a:cs typeface="Open Sans"/>
                <a:sym typeface="Open Sans"/>
              </a:rPr>
              <a:t> no experimental que </a:t>
            </a:r>
            <a:r>
              <a:rPr lang="en-US" sz="1900" dirty="0" err="1">
                <a:solidFill>
                  <a:srgbClr val="3F3F3F"/>
                </a:solidFill>
                <a:latin typeface="Open Sans"/>
                <a:ea typeface="Open Sans"/>
                <a:cs typeface="Open Sans"/>
                <a:sym typeface="Open Sans"/>
              </a:rPr>
              <a:t>sigue</a:t>
            </a:r>
            <a:r>
              <a:rPr lang="en-US" sz="1900" dirty="0">
                <a:solidFill>
                  <a:srgbClr val="3F3F3F"/>
                </a:solidFill>
                <a:latin typeface="Open Sans"/>
                <a:ea typeface="Open Sans"/>
                <a:cs typeface="Open Sans"/>
                <a:sym typeface="Open Sans"/>
              </a:rPr>
              <a:t> a un </a:t>
            </a:r>
            <a:r>
              <a:rPr lang="en-US" sz="1900" dirty="0" err="1">
                <a:solidFill>
                  <a:srgbClr val="3F3F3F"/>
                </a:solidFill>
                <a:latin typeface="Open Sans"/>
                <a:ea typeface="Open Sans"/>
                <a:cs typeface="Open Sans"/>
                <a:sym typeface="Open Sans"/>
              </a:rPr>
              <a:t>grupo</a:t>
            </a:r>
            <a:r>
              <a:rPr lang="en-US" sz="1900" dirty="0">
                <a:solidFill>
                  <a:srgbClr val="3F3F3F"/>
                </a:solidFill>
                <a:latin typeface="Open Sans"/>
                <a:ea typeface="Open Sans"/>
                <a:cs typeface="Open Sans"/>
                <a:sym typeface="Open Sans"/>
              </a:rPr>
              <a:t> de personas (</a:t>
            </a:r>
            <a:r>
              <a:rPr lang="en-US" sz="1900" dirty="0" err="1">
                <a:solidFill>
                  <a:srgbClr val="3F3F3F"/>
                </a:solidFill>
                <a:latin typeface="Open Sans"/>
                <a:ea typeface="Open Sans"/>
                <a:cs typeface="Open Sans"/>
                <a:sym typeface="Open Sans"/>
              </a:rPr>
              <a:t>una</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cohorte</a:t>
            </a:r>
            <a:r>
              <a:rPr lang="en-US" sz="1900" dirty="0">
                <a:solidFill>
                  <a:srgbClr val="3F3F3F"/>
                </a:solidFill>
                <a:latin typeface="Open Sans"/>
                <a:ea typeface="Open Sans"/>
                <a:cs typeface="Open Sans"/>
                <a:sym typeface="Open Sans"/>
              </a:rPr>
              <a:t>) y </a:t>
            </a:r>
            <a:r>
              <a:rPr lang="en-US" sz="1900" dirty="0" err="1">
                <a:solidFill>
                  <a:srgbClr val="3F3F3F"/>
                </a:solidFill>
                <a:latin typeface="Open Sans"/>
                <a:ea typeface="Open Sans"/>
                <a:cs typeface="Open Sans"/>
                <a:sym typeface="Open Sans"/>
              </a:rPr>
              <a:t>luego</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analiza</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cómo</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los</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eventos</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difieren</a:t>
            </a:r>
            <a:r>
              <a:rPr lang="en-US" sz="1900" dirty="0">
                <a:solidFill>
                  <a:srgbClr val="3F3F3F"/>
                </a:solidFill>
                <a:latin typeface="Open Sans"/>
                <a:ea typeface="Open Sans"/>
                <a:cs typeface="Open Sans"/>
                <a:sym typeface="Open Sans"/>
              </a:rPr>
              <a:t> entre las personas </a:t>
            </a:r>
            <a:r>
              <a:rPr lang="en-US" sz="1900" dirty="0" err="1">
                <a:solidFill>
                  <a:srgbClr val="3F3F3F"/>
                </a:solidFill>
                <a:latin typeface="Open Sans"/>
                <a:ea typeface="Open Sans"/>
                <a:cs typeface="Open Sans"/>
                <a:sym typeface="Open Sans"/>
              </a:rPr>
              <a:t>dentro</a:t>
            </a:r>
            <a:r>
              <a:rPr lang="en-US" sz="1900" dirty="0">
                <a:solidFill>
                  <a:srgbClr val="3F3F3F"/>
                </a:solidFill>
                <a:latin typeface="Open Sans"/>
                <a:ea typeface="Open Sans"/>
                <a:cs typeface="Open Sans"/>
                <a:sym typeface="Open Sans"/>
              </a:rPr>
              <a:t> del </a:t>
            </a:r>
            <a:r>
              <a:rPr lang="en-US" sz="1900" dirty="0" err="1">
                <a:solidFill>
                  <a:srgbClr val="3F3F3F"/>
                </a:solidFill>
                <a:latin typeface="Open Sans"/>
                <a:ea typeface="Open Sans"/>
                <a:cs typeface="Open Sans"/>
                <a:sym typeface="Open Sans"/>
              </a:rPr>
              <a:t>grupo</a:t>
            </a:r>
            <a:r>
              <a:rPr lang="en-US" sz="1900" dirty="0">
                <a:solidFill>
                  <a:srgbClr val="3F3F3F"/>
                </a:solidFill>
                <a:latin typeface="Open Sans"/>
                <a:ea typeface="Open Sans"/>
                <a:cs typeface="Open Sans"/>
                <a:sym typeface="Open Sans"/>
              </a:rPr>
              <a:t>. Un </a:t>
            </a:r>
            <a:r>
              <a:rPr lang="en-US" sz="1900" dirty="0" err="1">
                <a:solidFill>
                  <a:srgbClr val="3F3F3F"/>
                </a:solidFill>
                <a:latin typeface="Open Sans"/>
                <a:ea typeface="Open Sans"/>
                <a:cs typeface="Open Sans"/>
                <a:sym typeface="Open Sans"/>
              </a:rPr>
              <a:t>estudio</a:t>
            </a:r>
            <a:r>
              <a:rPr lang="en-US" sz="1900" dirty="0">
                <a:solidFill>
                  <a:srgbClr val="3F3F3F"/>
                </a:solidFill>
                <a:latin typeface="Open Sans"/>
                <a:ea typeface="Open Sans"/>
                <a:cs typeface="Open Sans"/>
                <a:sym typeface="Open Sans"/>
              </a:rPr>
              <a:t> que </a:t>
            </a:r>
            <a:r>
              <a:rPr lang="en-US" sz="1900" dirty="0" err="1">
                <a:solidFill>
                  <a:srgbClr val="3F3F3F"/>
                </a:solidFill>
                <a:latin typeface="Open Sans"/>
                <a:ea typeface="Open Sans"/>
                <a:cs typeface="Open Sans"/>
                <a:sym typeface="Open Sans"/>
              </a:rPr>
              <a:t>examina</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una</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cohorte</a:t>
            </a:r>
            <a:r>
              <a:rPr lang="en-US" sz="1900" dirty="0">
                <a:solidFill>
                  <a:srgbClr val="3F3F3F"/>
                </a:solidFill>
                <a:latin typeface="Open Sans"/>
                <a:ea typeface="Open Sans"/>
                <a:cs typeface="Open Sans"/>
                <a:sym typeface="Open Sans"/>
              </a:rPr>
              <a:t>, que </a:t>
            </a:r>
            <a:r>
              <a:rPr lang="en-US" sz="1900" dirty="0" err="1">
                <a:solidFill>
                  <a:srgbClr val="3F3F3F"/>
                </a:solidFill>
                <a:latin typeface="Open Sans"/>
                <a:ea typeface="Open Sans"/>
                <a:cs typeface="Open Sans"/>
                <a:sym typeface="Open Sans"/>
              </a:rPr>
              <a:t>difiere</a:t>
            </a:r>
            <a:r>
              <a:rPr lang="en-US" sz="1900" dirty="0">
                <a:solidFill>
                  <a:srgbClr val="3F3F3F"/>
                </a:solidFill>
                <a:latin typeface="Open Sans"/>
                <a:ea typeface="Open Sans"/>
                <a:cs typeface="Open Sans"/>
                <a:sym typeface="Open Sans"/>
              </a:rPr>
              <a:t> con </a:t>
            </a:r>
            <a:r>
              <a:rPr lang="en-US" sz="1900" dirty="0" err="1">
                <a:solidFill>
                  <a:srgbClr val="3F3F3F"/>
                </a:solidFill>
                <a:latin typeface="Open Sans"/>
                <a:ea typeface="Open Sans"/>
                <a:cs typeface="Open Sans"/>
                <a:sym typeface="Open Sans"/>
              </a:rPr>
              <a:t>respecto</a:t>
            </a:r>
            <a:r>
              <a:rPr lang="en-US" sz="1900" dirty="0">
                <a:solidFill>
                  <a:srgbClr val="3F3F3F"/>
                </a:solidFill>
                <a:latin typeface="Open Sans"/>
                <a:ea typeface="Open Sans"/>
                <a:cs typeface="Open Sans"/>
                <a:sym typeface="Open Sans"/>
              </a:rPr>
              <a:t> a la </a:t>
            </a:r>
            <a:r>
              <a:rPr lang="en-US" sz="1900" dirty="0" err="1">
                <a:solidFill>
                  <a:srgbClr val="3F3F3F"/>
                </a:solidFill>
                <a:latin typeface="Open Sans"/>
                <a:ea typeface="Open Sans"/>
                <a:cs typeface="Open Sans"/>
                <a:sym typeface="Open Sans"/>
              </a:rPr>
              <a:t>exposición</a:t>
            </a:r>
            <a:r>
              <a:rPr lang="en-US" sz="1900" dirty="0">
                <a:solidFill>
                  <a:srgbClr val="3F3F3F"/>
                </a:solidFill>
                <a:latin typeface="Open Sans"/>
                <a:ea typeface="Open Sans"/>
                <a:cs typeface="Open Sans"/>
                <a:sym typeface="Open Sans"/>
              </a:rPr>
              <a:t> a </a:t>
            </a:r>
            <a:r>
              <a:rPr lang="en-US" sz="1900" dirty="0" err="1">
                <a:solidFill>
                  <a:srgbClr val="3F3F3F"/>
                </a:solidFill>
                <a:latin typeface="Open Sans"/>
                <a:ea typeface="Open Sans"/>
                <a:cs typeface="Open Sans"/>
                <a:sym typeface="Open Sans"/>
              </a:rPr>
              <a:t>algún</a:t>
            </a:r>
            <a:r>
              <a:rPr lang="en-US" sz="1900" dirty="0">
                <a:solidFill>
                  <a:srgbClr val="3F3F3F"/>
                </a:solidFill>
                <a:latin typeface="Open Sans"/>
                <a:ea typeface="Open Sans"/>
                <a:cs typeface="Open Sans"/>
                <a:sym typeface="Open Sans"/>
              </a:rPr>
              <a:t> factor de </a:t>
            </a:r>
            <a:r>
              <a:rPr lang="en-US" sz="1900" dirty="0" err="1">
                <a:solidFill>
                  <a:srgbClr val="3F3F3F"/>
                </a:solidFill>
                <a:latin typeface="Open Sans"/>
                <a:ea typeface="Open Sans"/>
                <a:cs typeface="Open Sans"/>
                <a:sym typeface="Open Sans"/>
              </a:rPr>
              <a:t>riesgo</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sospechoso</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por</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ejemplo</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fumar</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es</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útil</a:t>
            </a:r>
            <a:r>
              <a:rPr lang="en-US" sz="1900" dirty="0">
                <a:solidFill>
                  <a:srgbClr val="3F3F3F"/>
                </a:solidFill>
                <a:latin typeface="Open Sans"/>
                <a:ea typeface="Open Sans"/>
                <a:cs typeface="Open Sans"/>
                <a:sym typeface="Open Sans"/>
              </a:rPr>
              <a:t> para </a:t>
            </a:r>
            <a:r>
              <a:rPr lang="en-US" sz="1900" dirty="0" err="1">
                <a:solidFill>
                  <a:srgbClr val="3F3F3F"/>
                </a:solidFill>
                <a:latin typeface="Open Sans"/>
                <a:ea typeface="Open Sans"/>
                <a:cs typeface="Open Sans"/>
                <a:sym typeface="Open Sans"/>
              </a:rPr>
              <a:t>tratar</a:t>
            </a:r>
            <a:r>
              <a:rPr lang="en-US" sz="1900" dirty="0">
                <a:solidFill>
                  <a:srgbClr val="3F3F3F"/>
                </a:solidFill>
                <a:latin typeface="Open Sans"/>
                <a:ea typeface="Open Sans"/>
                <a:cs typeface="Open Sans"/>
                <a:sym typeface="Open Sans"/>
              </a:rPr>
              <a:t> de </a:t>
            </a:r>
            <a:r>
              <a:rPr lang="en-US" sz="1900" dirty="0" err="1">
                <a:solidFill>
                  <a:srgbClr val="3F3F3F"/>
                </a:solidFill>
                <a:latin typeface="Open Sans"/>
                <a:ea typeface="Open Sans"/>
                <a:cs typeface="Open Sans"/>
                <a:sym typeface="Open Sans"/>
              </a:rPr>
              <a:t>determinar</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si</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es</a:t>
            </a:r>
            <a:r>
              <a:rPr lang="en-US" sz="1900" dirty="0">
                <a:solidFill>
                  <a:srgbClr val="3F3F3F"/>
                </a:solidFill>
                <a:latin typeface="Open Sans"/>
                <a:ea typeface="Open Sans"/>
                <a:cs typeface="Open Sans"/>
                <a:sym typeface="Open Sans"/>
              </a:rPr>
              <a:t> probable que la </a:t>
            </a:r>
            <a:r>
              <a:rPr lang="en-US" sz="1900" dirty="0" err="1">
                <a:solidFill>
                  <a:srgbClr val="3F3F3F"/>
                </a:solidFill>
                <a:latin typeface="Open Sans"/>
                <a:ea typeface="Open Sans"/>
                <a:cs typeface="Open Sans"/>
                <a:sym typeface="Open Sans"/>
              </a:rPr>
              <a:t>exposición</a:t>
            </a:r>
            <a:r>
              <a:rPr lang="en-US" sz="1900" dirty="0">
                <a:solidFill>
                  <a:srgbClr val="3F3F3F"/>
                </a:solidFill>
                <a:latin typeface="Open Sans"/>
                <a:ea typeface="Open Sans"/>
                <a:cs typeface="Open Sans"/>
                <a:sym typeface="Open Sans"/>
              </a:rPr>
              <a:t> cause </a:t>
            </a:r>
            <a:r>
              <a:rPr lang="en-US" sz="1900" dirty="0" err="1">
                <a:solidFill>
                  <a:srgbClr val="3F3F3F"/>
                </a:solidFill>
                <a:latin typeface="Open Sans"/>
                <a:ea typeface="Open Sans"/>
                <a:cs typeface="Open Sans"/>
                <a:sym typeface="Open Sans"/>
              </a:rPr>
              <a:t>eventos</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específicos</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por</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ejemplo</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cáncer</a:t>
            </a:r>
            <a:r>
              <a:rPr lang="en-US" sz="1900" dirty="0">
                <a:solidFill>
                  <a:srgbClr val="3F3F3F"/>
                </a:solidFill>
                <a:latin typeface="Open Sans"/>
                <a:ea typeface="Open Sans"/>
                <a:cs typeface="Open Sans"/>
                <a:sym typeface="Open Sans"/>
              </a:rPr>
              <a:t> de </a:t>
            </a:r>
            <a:r>
              <a:rPr lang="en-US" sz="1900" dirty="0" err="1">
                <a:solidFill>
                  <a:srgbClr val="3F3F3F"/>
                </a:solidFill>
                <a:latin typeface="Open Sans"/>
                <a:ea typeface="Open Sans"/>
                <a:cs typeface="Open Sans"/>
                <a:sym typeface="Open Sans"/>
              </a:rPr>
              <a:t>pulmón</a:t>
            </a:r>
            <a:r>
              <a:rPr lang="en-US" sz="1900" dirty="0">
                <a:solidFill>
                  <a:srgbClr val="3F3F3F"/>
                </a:solidFill>
                <a:latin typeface="Open Sans"/>
                <a:ea typeface="Open Sans"/>
                <a:cs typeface="Open Sans"/>
                <a:sym typeface="Open Sans"/>
              </a:rPr>
              <a:t>). Los </a:t>
            </a:r>
            <a:r>
              <a:rPr lang="en-US" sz="1900" dirty="0" err="1">
                <a:solidFill>
                  <a:srgbClr val="3F3F3F"/>
                </a:solidFill>
                <a:latin typeface="Open Sans"/>
                <a:ea typeface="Open Sans"/>
                <a:cs typeface="Open Sans"/>
                <a:sym typeface="Open Sans"/>
              </a:rPr>
              <a:t>estudios</a:t>
            </a:r>
            <a:r>
              <a:rPr lang="en-US" sz="1900" dirty="0">
                <a:solidFill>
                  <a:srgbClr val="3F3F3F"/>
                </a:solidFill>
                <a:latin typeface="Open Sans"/>
                <a:ea typeface="Open Sans"/>
                <a:cs typeface="Open Sans"/>
                <a:sym typeface="Open Sans"/>
              </a:rPr>
              <a:t> de </a:t>
            </a:r>
            <a:r>
              <a:rPr lang="en-US" sz="1900" dirty="0" err="1">
                <a:solidFill>
                  <a:srgbClr val="3F3F3F"/>
                </a:solidFill>
                <a:latin typeface="Open Sans"/>
                <a:ea typeface="Open Sans"/>
                <a:cs typeface="Open Sans"/>
                <a:sym typeface="Open Sans"/>
              </a:rPr>
              <a:t>cohortes</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prospectivos</a:t>
            </a:r>
            <a:r>
              <a:rPr lang="en-US" sz="1900" dirty="0">
                <a:solidFill>
                  <a:srgbClr val="3F3F3F"/>
                </a:solidFill>
                <a:latin typeface="Open Sans"/>
                <a:ea typeface="Open Sans"/>
                <a:cs typeface="Open Sans"/>
                <a:sym typeface="Open Sans"/>
              </a:rPr>
              <a:t> (que </a:t>
            </a:r>
            <a:r>
              <a:rPr lang="en-US" sz="1900" dirty="0" err="1">
                <a:solidFill>
                  <a:srgbClr val="3F3F3F"/>
                </a:solidFill>
                <a:latin typeface="Open Sans"/>
                <a:ea typeface="Open Sans"/>
                <a:cs typeface="Open Sans"/>
                <a:sym typeface="Open Sans"/>
              </a:rPr>
              <a:t>rastrean</a:t>
            </a:r>
            <a:r>
              <a:rPr lang="en-US" sz="1900" dirty="0">
                <a:solidFill>
                  <a:srgbClr val="3F3F3F"/>
                </a:solidFill>
                <a:latin typeface="Open Sans"/>
                <a:ea typeface="Open Sans"/>
                <a:cs typeface="Open Sans"/>
                <a:sym typeface="Open Sans"/>
              </a:rPr>
              <a:t> a </a:t>
            </a:r>
            <a:r>
              <a:rPr lang="en-US" sz="1900" dirty="0" err="1">
                <a:solidFill>
                  <a:srgbClr val="3F3F3F"/>
                </a:solidFill>
                <a:latin typeface="Open Sans"/>
                <a:ea typeface="Open Sans"/>
                <a:cs typeface="Open Sans"/>
                <a:sym typeface="Open Sans"/>
              </a:rPr>
              <a:t>los</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participantes</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hacia</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adelante</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en</a:t>
            </a:r>
            <a:r>
              <a:rPr lang="en-US" sz="1900" dirty="0">
                <a:solidFill>
                  <a:srgbClr val="3F3F3F"/>
                </a:solidFill>
                <a:latin typeface="Open Sans"/>
                <a:ea typeface="Open Sans"/>
                <a:cs typeface="Open Sans"/>
                <a:sym typeface="Open Sans"/>
              </a:rPr>
              <a:t> el </a:t>
            </a:r>
            <a:r>
              <a:rPr lang="en-US" sz="1900" dirty="0" err="1">
                <a:solidFill>
                  <a:srgbClr val="3F3F3F"/>
                </a:solidFill>
                <a:latin typeface="Open Sans"/>
                <a:ea typeface="Open Sans"/>
                <a:cs typeface="Open Sans"/>
                <a:sym typeface="Open Sans"/>
              </a:rPr>
              <a:t>tiempo</a:t>
            </a:r>
            <a:r>
              <a:rPr lang="en-US" sz="1900" dirty="0">
                <a:solidFill>
                  <a:srgbClr val="3F3F3F"/>
                </a:solidFill>
                <a:latin typeface="Open Sans"/>
                <a:ea typeface="Open Sans"/>
                <a:cs typeface="Open Sans"/>
                <a:sym typeface="Open Sans"/>
              </a:rPr>
              <a:t>) son </a:t>
            </a:r>
            <a:r>
              <a:rPr lang="en-US" sz="1900" dirty="0" err="1">
                <a:solidFill>
                  <a:srgbClr val="3F3F3F"/>
                </a:solidFill>
                <a:latin typeface="Open Sans"/>
                <a:ea typeface="Open Sans"/>
                <a:cs typeface="Open Sans"/>
                <a:sym typeface="Open Sans"/>
              </a:rPr>
              <a:t>más</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confiables</a:t>
            </a:r>
            <a:r>
              <a:rPr lang="en-US" sz="1900" dirty="0">
                <a:solidFill>
                  <a:srgbClr val="3F3F3F"/>
                </a:solidFill>
                <a:latin typeface="Open Sans"/>
                <a:ea typeface="Open Sans"/>
                <a:cs typeface="Open Sans"/>
                <a:sym typeface="Open Sans"/>
              </a:rPr>
              <a:t> que </a:t>
            </a:r>
            <a:r>
              <a:rPr lang="en-US" sz="1900" dirty="0" err="1">
                <a:solidFill>
                  <a:srgbClr val="3F3F3F"/>
                </a:solidFill>
                <a:latin typeface="Open Sans"/>
                <a:ea typeface="Open Sans"/>
                <a:cs typeface="Open Sans"/>
                <a:sym typeface="Open Sans"/>
              </a:rPr>
              <a:t>los</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estudios</a:t>
            </a:r>
            <a:r>
              <a:rPr lang="en-US" sz="1900" dirty="0">
                <a:solidFill>
                  <a:srgbClr val="3F3F3F"/>
                </a:solidFill>
                <a:latin typeface="Open Sans"/>
                <a:ea typeface="Open Sans"/>
                <a:cs typeface="Open Sans"/>
                <a:sym typeface="Open Sans"/>
              </a:rPr>
              <a:t> de </a:t>
            </a:r>
            <a:r>
              <a:rPr lang="en-US" sz="1900" dirty="0" err="1">
                <a:solidFill>
                  <a:srgbClr val="3F3F3F"/>
                </a:solidFill>
                <a:latin typeface="Open Sans"/>
                <a:ea typeface="Open Sans"/>
                <a:cs typeface="Open Sans"/>
                <a:sym typeface="Open Sans"/>
              </a:rPr>
              <a:t>cohortes</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retrospectivos</a:t>
            </a:r>
            <a:r>
              <a:rPr lang="en-US" sz="1900" dirty="0">
                <a:solidFill>
                  <a:srgbClr val="3F3F3F"/>
                </a:solidFill>
                <a:latin typeface="Open Sans"/>
                <a:ea typeface="Open Sans"/>
                <a:cs typeface="Open Sans"/>
                <a:sym typeface="Open Sans"/>
              </a:rPr>
              <a:t>.</a:t>
            </a:r>
            <a:endParaRPr sz="2300" dirty="0">
              <a:solidFill>
                <a:srgbClr val="3F3F3F"/>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9"/>
        <p:cNvGrpSpPr/>
        <p:nvPr/>
      </p:nvGrpSpPr>
      <p:grpSpPr>
        <a:xfrm>
          <a:off x="0" y="0"/>
          <a:ext cx="0" cy="0"/>
          <a:chOff x="0" y="0"/>
          <a:chExt cx="0" cy="0"/>
        </a:xfrm>
      </p:grpSpPr>
      <p:sp>
        <p:nvSpPr>
          <p:cNvPr id="170" name="Google Shape;170;p6"/>
          <p:cNvSpPr txBox="1">
            <a:spLocks noGrp="1"/>
          </p:cNvSpPr>
          <p:nvPr>
            <p:ph type="title"/>
          </p:nvPr>
        </p:nvSpPr>
        <p:spPr>
          <a:xfrm>
            <a:off x="0" y="378812"/>
            <a:ext cx="7837714"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Definiciones </a:t>
            </a:r>
            <a:r>
              <a:rPr lang="en-US" sz="3200">
                <a:solidFill>
                  <a:srgbClr val="586F7C"/>
                </a:solidFill>
                <a:latin typeface="Open Sans"/>
                <a:ea typeface="Open Sans"/>
                <a:cs typeface="Open Sans"/>
                <a:sym typeface="Open Sans"/>
              </a:rPr>
              <a:t>(continuación)</a:t>
            </a:r>
            <a:endParaRPr sz="3200">
              <a:solidFill>
                <a:srgbClr val="586F7C"/>
              </a:solidFill>
              <a:latin typeface="Open Sans"/>
              <a:ea typeface="Open Sans"/>
              <a:cs typeface="Open Sans"/>
              <a:sym typeface="Open Sans"/>
            </a:endParaRPr>
          </a:p>
        </p:txBody>
      </p:sp>
      <p:sp>
        <p:nvSpPr>
          <p:cNvPr id="171" name="Google Shape;171;p6"/>
          <p:cNvSpPr txBox="1">
            <a:spLocks noGrp="1"/>
          </p:cNvSpPr>
          <p:nvPr>
            <p:ph type="body" idx="1"/>
          </p:nvPr>
        </p:nvSpPr>
        <p:spPr>
          <a:xfrm>
            <a:off x="0" y="1757225"/>
            <a:ext cx="11054400" cy="4970100"/>
          </a:xfrm>
          <a:prstGeom prst="rect">
            <a:avLst/>
          </a:prstGeom>
          <a:noFill/>
          <a:ln>
            <a:noFill/>
          </a:ln>
        </p:spPr>
        <p:txBody>
          <a:bodyPr spcFirstLastPara="1" wrap="square" lIns="91425" tIns="45700" rIns="91425" bIns="45700" anchor="t" anchorCtr="0">
            <a:noAutofit/>
          </a:bodyPr>
          <a:lstStyle/>
          <a:p>
            <a:pPr marL="457200" lvl="0" indent="-374650" algn="l" rtl="0">
              <a:lnSpc>
                <a:spcPct val="90000"/>
              </a:lnSpc>
              <a:spcBef>
                <a:spcPts val="1000"/>
              </a:spcBef>
              <a:spcAft>
                <a:spcPts val="0"/>
              </a:spcAft>
              <a:buClr>
                <a:srgbClr val="000000"/>
              </a:buClr>
              <a:buSzPts val="2300"/>
              <a:buChar char="●"/>
            </a:pPr>
            <a:r>
              <a:rPr lang="en-US" sz="2300" b="1" dirty="0" err="1">
                <a:solidFill>
                  <a:srgbClr val="3F3F3F"/>
                </a:solidFill>
                <a:latin typeface="Open Sans"/>
                <a:ea typeface="Open Sans"/>
                <a:cs typeface="Open Sans"/>
                <a:sym typeface="Open Sans"/>
              </a:rPr>
              <a:t>Estudio</a:t>
            </a:r>
            <a:r>
              <a:rPr lang="en-US" sz="2300" b="1" dirty="0">
                <a:solidFill>
                  <a:srgbClr val="3F3F3F"/>
                </a:solidFill>
                <a:latin typeface="Open Sans"/>
                <a:ea typeface="Open Sans"/>
                <a:cs typeface="Open Sans"/>
                <a:sym typeface="Open Sans"/>
              </a:rPr>
              <a:t> de </a:t>
            </a:r>
            <a:r>
              <a:rPr lang="en-US" sz="2300" b="1" dirty="0" err="1">
                <a:solidFill>
                  <a:srgbClr val="3F3F3F"/>
                </a:solidFill>
                <a:latin typeface="Open Sans"/>
                <a:ea typeface="Open Sans"/>
                <a:cs typeface="Open Sans"/>
                <a:sym typeface="Open Sans"/>
              </a:rPr>
              <a:t>casos</a:t>
            </a:r>
            <a:r>
              <a:rPr lang="en-US" sz="2300" b="1" dirty="0">
                <a:solidFill>
                  <a:srgbClr val="3F3F3F"/>
                </a:solidFill>
                <a:latin typeface="Open Sans"/>
                <a:ea typeface="Open Sans"/>
                <a:cs typeface="Open Sans"/>
                <a:sym typeface="Open Sans"/>
              </a:rPr>
              <a:t> y control:</a:t>
            </a:r>
            <a:r>
              <a:rPr lang="en-US" sz="2300" dirty="0">
                <a:solidFill>
                  <a:srgbClr val="3F3F3F"/>
                </a:solidFill>
                <a:latin typeface="Open Sans"/>
                <a:ea typeface="Open Sans"/>
                <a:cs typeface="Open Sans"/>
                <a:sym typeface="Open Sans"/>
              </a:rPr>
              <a:t> un </a:t>
            </a:r>
            <a:r>
              <a:rPr lang="en-US" sz="2300" dirty="0" err="1">
                <a:solidFill>
                  <a:srgbClr val="3F3F3F"/>
                </a:solidFill>
                <a:latin typeface="Open Sans"/>
                <a:ea typeface="Open Sans"/>
                <a:cs typeface="Open Sans"/>
                <a:sym typeface="Open Sans"/>
              </a:rPr>
              <a:t>diseño</a:t>
            </a:r>
            <a:r>
              <a:rPr lang="en-US" sz="2300" dirty="0">
                <a:solidFill>
                  <a:srgbClr val="3F3F3F"/>
                </a:solidFill>
                <a:latin typeface="Open Sans"/>
                <a:ea typeface="Open Sans"/>
                <a:cs typeface="Open Sans"/>
                <a:sym typeface="Open Sans"/>
              </a:rPr>
              <a:t> de </a:t>
            </a:r>
            <a:r>
              <a:rPr lang="en-US" sz="2300" dirty="0" err="1">
                <a:solidFill>
                  <a:srgbClr val="3F3F3F"/>
                </a:solidFill>
                <a:latin typeface="Open Sans"/>
                <a:ea typeface="Open Sans"/>
                <a:cs typeface="Open Sans"/>
                <a:sym typeface="Open Sans"/>
              </a:rPr>
              <a:t>estudio</a:t>
            </a:r>
            <a:r>
              <a:rPr lang="en-US" sz="2300" dirty="0">
                <a:solidFill>
                  <a:srgbClr val="3F3F3F"/>
                </a:solidFill>
                <a:latin typeface="Open Sans"/>
                <a:ea typeface="Open Sans"/>
                <a:cs typeface="Open Sans"/>
                <a:sym typeface="Open Sans"/>
              </a:rPr>
              <a:t> que </a:t>
            </a:r>
            <a:r>
              <a:rPr lang="en-US" sz="2300" dirty="0" err="1">
                <a:solidFill>
                  <a:srgbClr val="3F3F3F"/>
                </a:solidFill>
                <a:latin typeface="Open Sans"/>
                <a:ea typeface="Open Sans"/>
                <a:cs typeface="Open Sans"/>
                <a:sym typeface="Open Sans"/>
              </a:rPr>
              <a:t>examina</a:t>
            </a:r>
            <a:r>
              <a:rPr lang="en-US" sz="2300" dirty="0">
                <a:solidFill>
                  <a:srgbClr val="3F3F3F"/>
                </a:solidFill>
                <a:latin typeface="Open Sans"/>
                <a:ea typeface="Open Sans"/>
                <a:cs typeface="Open Sans"/>
                <a:sym typeface="Open Sans"/>
              </a:rPr>
              <a:t> un </a:t>
            </a:r>
            <a:r>
              <a:rPr lang="en-US" sz="2300" dirty="0" err="1">
                <a:solidFill>
                  <a:srgbClr val="3F3F3F"/>
                </a:solidFill>
                <a:latin typeface="Open Sans"/>
                <a:ea typeface="Open Sans"/>
                <a:cs typeface="Open Sans"/>
                <a:sym typeface="Open Sans"/>
              </a:rPr>
              <a:t>grupo</a:t>
            </a:r>
            <a:r>
              <a:rPr lang="en-US" sz="2300" dirty="0">
                <a:solidFill>
                  <a:srgbClr val="3F3F3F"/>
                </a:solidFill>
                <a:latin typeface="Open Sans"/>
                <a:ea typeface="Open Sans"/>
                <a:cs typeface="Open Sans"/>
                <a:sym typeface="Open Sans"/>
              </a:rPr>
              <a:t> de personas que </a:t>
            </a:r>
            <a:r>
              <a:rPr lang="en-US" sz="2300" dirty="0" err="1">
                <a:solidFill>
                  <a:srgbClr val="3F3F3F"/>
                </a:solidFill>
                <a:latin typeface="Open Sans"/>
                <a:ea typeface="Open Sans"/>
                <a:cs typeface="Open Sans"/>
                <a:sym typeface="Open Sans"/>
              </a:rPr>
              <a:t>han</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experimentado</a:t>
            </a:r>
            <a:r>
              <a:rPr lang="en-US" sz="2300" dirty="0">
                <a:solidFill>
                  <a:srgbClr val="3F3F3F"/>
                </a:solidFill>
                <a:latin typeface="Open Sans"/>
                <a:ea typeface="Open Sans"/>
                <a:cs typeface="Open Sans"/>
                <a:sym typeface="Open Sans"/>
              </a:rPr>
              <a:t> un </a:t>
            </a:r>
            <a:r>
              <a:rPr lang="en-US" sz="2300" dirty="0" err="1">
                <a:solidFill>
                  <a:srgbClr val="3F3F3F"/>
                </a:solidFill>
                <a:latin typeface="Open Sans"/>
                <a:ea typeface="Open Sans"/>
                <a:cs typeface="Open Sans"/>
                <a:sym typeface="Open Sans"/>
              </a:rPr>
              <a:t>evento</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generalmente</a:t>
            </a:r>
            <a:r>
              <a:rPr lang="en-US" sz="2300" dirty="0">
                <a:solidFill>
                  <a:srgbClr val="3F3F3F"/>
                </a:solidFill>
                <a:latin typeface="Open Sans"/>
                <a:ea typeface="Open Sans"/>
                <a:cs typeface="Open Sans"/>
                <a:sym typeface="Open Sans"/>
              </a:rPr>
              <a:t> un </a:t>
            </a:r>
            <a:r>
              <a:rPr lang="en-US" sz="2300" dirty="0" err="1">
                <a:solidFill>
                  <a:srgbClr val="3F3F3F"/>
                </a:solidFill>
                <a:latin typeface="Open Sans"/>
                <a:ea typeface="Open Sans"/>
                <a:cs typeface="Open Sans"/>
                <a:sym typeface="Open Sans"/>
              </a:rPr>
              <a:t>evento</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adverso</a:t>
            </a:r>
            <a:r>
              <a:rPr lang="en-US" sz="2300" dirty="0">
                <a:solidFill>
                  <a:srgbClr val="3F3F3F"/>
                </a:solidFill>
                <a:latin typeface="Open Sans"/>
                <a:ea typeface="Open Sans"/>
                <a:cs typeface="Open Sans"/>
                <a:sym typeface="Open Sans"/>
              </a:rPr>
              <a:t>) y un </a:t>
            </a:r>
            <a:r>
              <a:rPr lang="en-US" sz="2300" dirty="0" err="1">
                <a:solidFill>
                  <a:srgbClr val="3F3F3F"/>
                </a:solidFill>
                <a:latin typeface="Open Sans"/>
                <a:ea typeface="Open Sans"/>
                <a:cs typeface="Open Sans"/>
                <a:sym typeface="Open Sans"/>
              </a:rPr>
              <a:t>grupo</a:t>
            </a:r>
            <a:r>
              <a:rPr lang="en-US" sz="2300" dirty="0">
                <a:solidFill>
                  <a:srgbClr val="3F3F3F"/>
                </a:solidFill>
                <a:latin typeface="Open Sans"/>
                <a:ea typeface="Open Sans"/>
                <a:cs typeface="Open Sans"/>
                <a:sym typeface="Open Sans"/>
              </a:rPr>
              <a:t> de personas que no </a:t>
            </a:r>
            <a:r>
              <a:rPr lang="en-US" sz="2300" dirty="0" err="1">
                <a:solidFill>
                  <a:srgbClr val="3F3F3F"/>
                </a:solidFill>
                <a:latin typeface="Open Sans"/>
                <a:ea typeface="Open Sans"/>
                <a:cs typeface="Open Sans"/>
                <a:sym typeface="Open Sans"/>
              </a:rPr>
              <a:t>han</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experimentado</a:t>
            </a:r>
            <a:r>
              <a:rPr lang="en-US" sz="2300" dirty="0">
                <a:solidFill>
                  <a:srgbClr val="3F3F3F"/>
                </a:solidFill>
                <a:latin typeface="Open Sans"/>
                <a:ea typeface="Open Sans"/>
                <a:cs typeface="Open Sans"/>
                <a:sym typeface="Open Sans"/>
              </a:rPr>
              <a:t> el </a:t>
            </a:r>
            <a:r>
              <a:rPr lang="en-US" sz="2300" dirty="0" err="1">
                <a:solidFill>
                  <a:srgbClr val="3F3F3F"/>
                </a:solidFill>
                <a:latin typeface="Open Sans"/>
                <a:ea typeface="Open Sans"/>
                <a:cs typeface="Open Sans"/>
                <a:sym typeface="Open Sans"/>
              </a:rPr>
              <a:t>mismo</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evento</a:t>
            </a:r>
            <a:r>
              <a:rPr lang="en-US" sz="2300" dirty="0">
                <a:solidFill>
                  <a:srgbClr val="3F3F3F"/>
                </a:solidFill>
                <a:latin typeface="Open Sans"/>
                <a:ea typeface="Open Sans"/>
                <a:cs typeface="Open Sans"/>
                <a:sym typeface="Open Sans"/>
              </a:rPr>
              <a:t> y se </a:t>
            </a:r>
            <a:r>
              <a:rPr lang="en-US" sz="2300" dirty="0" err="1">
                <a:solidFill>
                  <a:srgbClr val="3F3F3F"/>
                </a:solidFill>
                <a:latin typeface="Open Sans"/>
                <a:ea typeface="Open Sans"/>
                <a:cs typeface="Open Sans"/>
                <a:sym typeface="Open Sans"/>
              </a:rPr>
              <a:t>analiza</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cómo</a:t>
            </a:r>
            <a:r>
              <a:rPr lang="en-US" sz="2300" dirty="0">
                <a:solidFill>
                  <a:srgbClr val="3F3F3F"/>
                </a:solidFill>
                <a:latin typeface="Open Sans"/>
                <a:ea typeface="Open Sans"/>
                <a:cs typeface="Open Sans"/>
                <a:sym typeface="Open Sans"/>
              </a:rPr>
              <a:t> la </a:t>
            </a:r>
            <a:r>
              <a:rPr lang="en-US" sz="2300" dirty="0" err="1">
                <a:solidFill>
                  <a:srgbClr val="3F3F3F"/>
                </a:solidFill>
                <a:latin typeface="Open Sans"/>
                <a:ea typeface="Open Sans"/>
                <a:cs typeface="Open Sans"/>
                <a:sym typeface="Open Sans"/>
              </a:rPr>
              <a:t>exposición</a:t>
            </a:r>
            <a:r>
              <a:rPr lang="en-US" sz="2300" dirty="0">
                <a:solidFill>
                  <a:srgbClr val="3F3F3F"/>
                </a:solidFill>
                <a:latin typeface="Open Sans"/>
                <a:ea typeface="Open Sans"/>
                <a:cs typeface="Open Sans"/>
                <a:sym typeface="Open Sans"/>
              </a:rPr>
              <a:t> a </a:t>
            </a:r>
            <a:r>
              <a:rPr lang="en-US" sz="2300" dirty="0" err="1">
                <a:solidFill>
                  <a:srgbClr val="3F3F3F"/>
                </a:solidFill>
                <a:latin typeface="Open Sans"/>
                <a:ea typeface="Open Sans"/>
                <a:cs typeface="Open Sans"/>
                <a:sym typeface="Open Sans"/>
              </a:rPr>
              <a:t>agentes</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sospechosos</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generalmente</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nocivos</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difirió</a:t>
            </a:r>
            <a:r>
              <a:rPr lang="en-US" sz="2300" dirty="0">
                <a:solidFill>
                  <a:srgbClr val="3F3F3F"/>
                </a:solidFill>
                <a:latin typeface="Open Sans"/>
                <a:ea typeface="Open Sans"/>
                <a:cs typeface="Open Sans"/>
                <a:sym typeface="Open Sans"/>
              </a:rPr>
              <a:t> entre </a:t>
            </a:r>
            <a:r>
              <a:rPr lang="en-US" sz="2300" dirty="0" err="1">
                <a:solidFill>
                  <a:srgbClr val="3F3F3F"/>
                </a:solidFill>
                <a:latin typeface="Open Sans"/>
                <a:ea typeface="Open Sans"/>
                <a:cs typeface="Open Sans"/>
                <a:sym typeface="Open Sans"/>
              </a:rPr>
              <a:t>los</a:t>
            </a:r>
            <a:r>
              <a:rPr lang="en-US" sz="2300" dirty="0">
                <a:solidFill>
                  <a:srgbClr val="3F3F3F"/>
                </a:solidFill>
                <a:latin typeface="Open Sans"/>
                <a:ea typeface="Open Sans"/>
                <a:cs typeface="Open Sans"/>
                <a:sym typeface="Open Sans"/>
              </a:rPr>
              <a:t> dos </a:t>
            </a:r>
            <a:r>
              <a:rPr lang="en-US" sz="2300" dirty="0" err="1">
                <a:solidFill>
                  <a:srgbClr val="3F3F3F"/>
                </a:solidFill>
                <a:latin typeface="Open Sans"/>
                <a:ea typeface="Open Sans"/>
                <a:cs typeface="Open Sans"/>
                <a:sym typeface="Open Sans"/>
              </a:rPr>
              <a:t>grupos</a:t>
            </a:r>
            <a:r>
              <a:rPr lang="en-US" sz="2300" dirty="0">
                <a:solidFill>
                  <a:srgbClr val="3F3F3F"/>
                </a:solidFill>
                <a:latin typeface="Open Sans"/>
                <a:ea typeface="Open Sans"/>
                <a:cs typeface="Open Sans"/>
                <a:sym typeface="Open Sans"/>
              </a:rPr>
              <a:t>. Este </a:t>
            </a:r>
            <a:r>
              <a:rPr lang="en-US" sz="2300" dirty="0" err="1">
                <a:solidFill>
                  <a:srgbClr val="3F3F3F"/>
                </a:solidFill>
                <a:latin typeface="Open Sans"/>
                <a:ea typeface="Open Sans"/>
                <a:cs typeface="Open Sans"/>
                <a:sym typeface="Open Sans"/>
              </a:rPr>
              <a:t>tipo</a:t>
            </a:r>
            <a:r>
              <a:rPr lang="en-US" sz="2300" dirty="0">
                <a:solidFill>
                  <a:srgbClr val="3F3F3F"/>
                </a:solidFill>
                <a:latin typeface="Open Sans"/>
                <a:ea typeface="Open Sans"/>
                <a:cs typeface="Open Sans"/>
                <a:sym typeface="Open Sans"/>
              </a:rPr>
              <a:t> de </a:t>
            </a:r>
            <a:r>
              <a:rPr lang="en-US" sz="2300" dirty="0" err="1">
                <a:solidFill>
                  <a:srgbClr val="3F3F3F"/>
                </a:solidFill>
                <a:latin typeface="Open Sans"/>
                <a:ea typeface="Open Sans"/>
                <a:cs typeface="Open Sans"/>
                <a:sym typeface="Open Sans"/>
              </a:rPr>
              <a:t>diseño</a:t>
            </a:r>
            <a:r>
              <a:rPr lang="en-US" sz="2300" dirty="0">
                <a:solidFill>
                  <a:srgbClr val="3F3F3F"/>
                </a:solidFill>
                <a:latin typeface="Open Sans"/>
                <a:ea typeface="Open Sans"/>
                <a:cs typeface="Open Sans"/>
                <a:sym typeface="Open Sans"/>
              </a:rPr>
              <a:t> de </a:t>
            </a:r>
            <a:r>
              <a:rPr lang="en-US" sz="2300" dirty="0" err="1">
                <a:solidFill>
                  <a:srgbClr val="3F3F3F"/>
                </a:solidFill>
                <a:latin typeface="Open Sans"/>
                <a:ea typeface="Open Sans"/>
                <a:cs typeface="Open Sans"/>
                <a:sym typeface="Open Sans"/>
              </a:rPr>
              <a:t>estudio</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es</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más</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útil</a:t>
            </a:r>
            <a:r>
              <a:rPr lang="en-US" sz="2300" dirty="0">
                <a:solidFill>
                  <a:srgbClr val="3F3F3F"/>
                </a:solidFill>
                <a:latin typeface="Open Sans"/>
                <a:ea typeface="Open Sans"/>
                <a:cs typeface="Open Sans"/>
                <a:sym typeface="Open Sans"/>
              </a:rPr>
              <a:t> para </a:t>
            </a:r>
            <a:r>
              <a:rPr lang="en-US" sz="2300" dirty="0" err="1">
                <a:solidFill>
                  <a:srgbClr val="3F3F3F"/>
                </a:solidFill>
                <a:latin typeface="Open Sans"/>
                <a:ea typeface="Open Sans"/>
                <a:cs typeface="Open Sans"/>
                <a:sym typeface="Open Sans"/>
              </a:rPr>
              <a:t>tratar</a:t>
            </a:r>
            <a:r>
              <a:rPr lang="en-US" sz="2300" dirty="0">
                <a:solidFill>
                  <a:srgbClr val="3F3F3F"/>
                </a:solidFill>
                <a:latin typeface="Open Sans"/>
                <a:ea typeface="Open Sans"/>
                <a:cs typeface="Open Sans"/>
                <a:sym typeface="Open Sans"/>
              </a:rPr>
              <a:t> de </a:t>
            </a:r>
            <a:r>
              <a:rPr lang="en-US" sz="2300" dirty="0" err="1">
                <a:solidFill>
                  <a:srgbClr val="3F3F3F"/>
                </a:solidFill>
                <a:latin typeface="Open Sans"/>
                <a:ea typeface="Open Sans"/>
                <a:cs typeface="Open Sans"/>
                <a:sym typeface="Open Sans"/>
              </a:rPr>
              <a:t>determinar</a:t>
            </a:r>
            <a:r>
              <a:rPr lang="en-US" sz="2300" dirty="0">
                <a:solidFill>
                  <a:srgbClr val="3F3F3F"/>
                </a:solidFill>
                <a:latin typeface="Open Sans"/>
                <a:ea typeface="Open Sans"/>
                <a:cs typeface="Open Sans"/>
                <a:sym typeface="Open Sans"/>
              </a:rPr>
              <a:t> la causa de </a:t>
            </a:r>
            <a:r>
              <a:rPr lang="en-US" sz="2300" dirty="0" err="1">
                <a:solidFill>
                  <a:srgbClr val="3F3F3F"/>
                </a:solidFill>
                <a:latin typeface="Open Sans"/>
                <a:ea typeface="Open Sans"/>
                <a:cs typeface="Open Sans"/>
                <a:sym typeface="Open Sans"/>
              </a:rPr>
              <a:t>eventos</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raros</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como</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cánceres</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raros</a:t>
            </a:r>
            <a:r>
              <a:rPr lang="en-US" sz="2300" dirty="0">
                <a:solidFill>
                  <a:srgbClr val="3F3F3F"/>
                </a:solidFill>
                <a:latin typeface="Open Sans"/>
                <a:ea typeface="Open Sans"/>
                <a:cs typeface="Open Sans"/>
                <a:sym typeface="Open Sans"/>
              </a:rPr>
              <a:t>.</a:t>
            </a:r>
            <a:endParaRPr dirty="0"/>
          </a:p>
          <a:p>
            <a:pPr marL="457200" lvl="0" indent="-374650" algn="l" rtl="0">
              <a:lnSpc>
                <a:spcPct val="90000"/>
              </a:lnSpc>
              <a:spcBef>
                <a:spcPts val="1000"/>
              </a:spcBef>
              <a:spcAft>
                <a:spcPts val="0"/>
              </a:spcAft>
              <a:buClr>
                <a:srgbClr val="000000"/>
              </a:buClr>
              <a:buSzPts val="2300"/>
              <a:buChar char="●"/>
            </a:pPr>
            <a:r>
              <a:rPr lang="en-US" sz="2300" b="1" dirty="0" err="1">
                <a:solidFill>
                  <a:srgbClr val="3F3F3F"/>
                </a:solidFill>
                <a:latin typeface="Open Sans"/>
                <a:ea typeface="Open Sans"/>
                <a:cs typeface="Open Sans"/>
                <a:sym typeface="Open Sans"/>
              </a:rPr>
              <a:t>Serie</a:t>
            </a:r>
            <a:r>
              <a:rPr lang="en-US" sz="2300" b="1" dirty="0">
                <a:solidFill>
                  <a:srgbClr val="3F3F3F"/>
                </a:solidFill>
                <a:latin typeface="Open Sans"/>
                <a:ea typeface="Open Sans"/>
                <a:cs typeface="Open Sans"/>
                <a:sym typeface="Open Sans"/>
              </a:rPr>
              <a:t> de </a:t>
            </a:r>
            <a:r>
              <a:rPr lang="en-US" sz="2300" b="1" dirty="0" err="1">
                <a:solidFill>
                  <a:srgbClr val="3F3F3F"/>
                </a:solidFill>
                <a:latin typeface="Open Sans"/>
                <a:ea typeface="Open Sans"/>
                <a:cs typeface="Open Sans"/>
                <a:sym typeface="Open Sans"/>
              </a:rPr>
              <a:t>casos</a:t>
            </a:r>
            <a:r>
              <a:rPr lang="en-US" sz="2300" b="1" dirty="0">
                <a:solidFill>
                  <a:srgbClr val="3F3F3F"/>
                </a:solidFill>
                <a:latin typeface="Open Sans"/>
                <a:ea typeface="Open Sans"/>
                <a:cs typeface="Open Sans"/>
                <a:sym typeface="Open Sans"/>
              </a:rPr>
              <a:t>:</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análisis</a:t>
            </a:r>
            <a:r>
              <a:rPr lang="en-US" sz="2300" dirty="0">
                <a:solidFill>
                  <a:srgbClr val="3F3F3F"/>
                </a:solidFill>
                <a:latin typeface="Open Sans"/>
                <a:ea typeface="Open Sans"/>
                <a:cs typeface="Open Sans"/>
                <a:sym typeface="Open Sans"/>
              </a:rPr>
              <a:t> de series de personas con la </a:t>
            </a:r>
            <a:r>
              <a:rPr lang="en-US" sz="2300" dirty="0" err="1">
                <a:solidFill>
                  <a:srgbClr val="3F3F3F"/>
                </a:solidFill>
                <a:latin typeface="Open Sans"/>
                <a:ea typeface="Open Sans"/>
                <a:cs typeface="Open Sans"/>
                <a:sym typeface="Open Sans"/>
              </a:rPr>
              <a:t>enfermedad</a:t>
            </a:r>
            <a:r>
              <a:rPr lang="en-US" sz="2300" dirty="0">
                <a:solidFill>
                  <a:srgbClr val="3F3F3F"/>
                </a:solidFill>
                <a:latin typeface="Open Sans"/>
                <a:ea typeface="Open Sans"/>
                <a:cs typeface="Open Sans"/>
                <a:sym typeface="Open Sans"/>
              </a:rPr>
              <a:t> (no hay </a:t>
            </a:r>
            <a:r>
              <a:rPr lang="en-US" sz="2300" dirty="0" err="1">
                <a:solidFill>
                  <a:srgbClr val="3F3F3F"/>
                </a:solidFill>
                <a:latin typeface="Open Sans"/>
                <a:ea typeface="Open Sans"/>
                <a:cs typeface="Open Sans"/>
                <a:sym typeface="Open Sans"/>
              </a:rPr>
              <a:t>grupo</a:t>
            </a:r>
            <a:r>
              <a:rPr lang="en-US" sz="2300" dirty="0">
                <a:solidFill>
                  <a:srgbClr val="3F3F3F"/>
                </a:solidFill>
                <a:latin typeface="Open Sans"/>
                <a:ea typeface="Open Sans"/>
                <a:cs typeface="Open Sans"/>
                <a:sym typeface="Open Sans"/>
              </a:rPr>
              <a:t> de </a:t>
            </a:r>
            <a:r>
              <a:rPr lang="en-US" sz="2300" dirty="0" err="1">
                <a:solidFill>
                  <a:srgbClr val="3F3F3F"/>
                </a:solidFill>
                <a:latin typeface="Open Sans"/>
                <a:ea typeface="Open Sans"/>
                <a:cs typeface="Open Sans"/>
                <a:sym typeface="Open Sans"/>
              </a:rPr>
              <a:t>comparación</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en</a:t>
            </a:r>
            <a:r>
              <a:rPr lang="en-US" sz="2300" dirty="0">
                <a:solidFill>
                  <a:srgbClr val="3F3F3F"/>
                </a:solidFill>
                <a:latin typeface="Open Sans"/>
                <a:ea typeface="Open Sans"/>
                <a:cs typeface="Open Sans"/>
                <a:sym typeface="Open Sans"/>
              </a:rPr>
              <a:t> las series de </a:t>
            </a:r>
            <a:r>
              <a:rPr lang="en-US" sz="2300" dirty="0" err="1">
                <a:solidFill>
                  <a:srgbClr val="3F3F3F"/>
                </a:solidFill>
                <a:latin typeface="Open Sans"/>
                <a:ea typeface="Open Sans"/>
                <a:cs typeface="Open Sans"/>
                <a:sym typeface="Open Sans"/>
              </a:rPr>
              <a:t>casos</a:t>
            </a:r>
            <a:r>
              <a:rPr lang="en-US" sz="2300" dirty="0">
                <a:solidFill>
                  <a:srgbClr val="3F3F3F"/>
                </a:solidFill>
                <a:latin typeface="Open Sans"/>
                <a:ea typeface="Open Sans"/>
                <a:cs typeface="Open Sans"/>
                <a:sym typeface="Open Sans"/>
              </a:rPr>
              <a:t>). </a:t>
            </a:r>
            <a:endParaRPr dirty="0"/>
          </a:p>
          <a:p>
            <a:pPr marL="82550" lvl="0" indent="0" algn="l" rtl="0">
              <a:lnSpc>
                <a:spcPct val="90000"/>
              </a:lnSpc>
              <a:spcBef>
                <a:spcPts val="1000"/>
              </a:spcBef>
              <a:spcAft>
                <a:spcPts val="0"/>
              </a:spcAft>
              <a:buClr>
                <a:srgbClr val="3C78D8"/>
              </a:buClr>
              <a:buSzPts val="2300"/>
              <a:buNone/>
            </a:pPr>
            <a:endParaRPr sz="1700" dirty="0">
              <a:solidFill>
                <a:srgbClr val="3C78D8"/>
              </a:solidFill>
              <a:latin typeface="Open Sans"/>
              <a:ea typeface="Open Sans"/>
              <a:cs typeface="Open Sans"/>
              <a:sym typeface="Open Sans"/>
            </a:endParaRPr>
          </a:p>
          <a:p>
            <a:pPr marL="82550" lvl="0" indent="0" algn="l" rtl="0">
              <a:lnSpc>
                <a:spcPct val="90000"/>
              </a:lnSpc>
              <a:spcBef>
                <a:spcPts val="1000"/>
              </a:spcBef>
              <a:spcAft>
                <a:spcPts val="0"/>
              </a:spcAft>
              <a:buClr>
                <a:srgbClr val="3C78D8"/>
              </a:buClr>
              <a:buSzPts val="2300"/>
              <a:buNone/>
            </a:pPr>
            <a:r>
              <a:rPr lang="en-US" sz="1700" dirty="0">
                <a:solidFill>
                  <a:srgbClr val="3F3F3F"/>
                </a:solidFill>
                <a:latin typeface="Open Sans"/>
                <a:ea typeface="Open Sans"/>
                <a:cs typeface="Open Sans"/>
                <a:sym typeface="Open Sans"/>
              </a:rPr>
              <a:t>BMJ Glossary of EBM Terms: </a:t>
            </a:r>
            <a:r>
              <a:rPr lang="en-US" sz="1700"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https://bestpractice.bmj.com/info/us/toolkit/ebm-tools/a-glossary-of-ebm-terms/</a:t>
            </a:r>
            <a:r>
              <a:rPr lang="en-US" sz="1700" dirty="0">
                <a:solidFill>
                  <a:srgbClr val="3C78D8"/>
                </a:solidFill>
                <a:latin typeface="Open Sans"/>
                <a:ea typeface="Open Sans"/>
                <a:cs typeface="Open Sans"/>
                <a:sym typeface="Open Sans"/>
              </a:rPr>
              <a:t> </a:t>
            </a:r>
            <a:r>
              <a:rPr lang="en-US" sz="1700" dirty="0">
                <a:solidFill>
                  <a:srgbClr val="3F3F3F"/>
                </a:solidFill>
                <a:latin typeface="Open Sans"/>
                <a:ea typeface="Open Sans"/>
                <a:cs typeface="Open Sans"/>
                <a:sym typeface="Open Sans"/>
              </a:rPr>
              <a:t>[</a:t>
            </a:r>
            <a:r>
              <a:rPr lang="en-US" sz="1700" dirty="0" err="1">
                <a:solidFill>
                  <a:srgbClr val="3F3F3F"/>
                </a:solidFill>
                <a:latin typeface="Open Sans"/>
                <a:ea typeface="Open Sans"/>
                <a:cs typeface="Open Sans"/>
                <a:sym typeface="Open Sans"/>
              </a:rPr>
              <a:t>Consultado</a:t>
            </a:r>
            <a:r>
              <a:rPr lang="en-US" sz="1700" dirty="0">
                <a:solidFill>
                  <a:srgbClr val="3F3F3F"/>
                </a:solidFill>
                <a:latin typeface="Open Sans"/>
                <a:ea typeface="Open Sans"/>
                <a:cs typeface="Open Sans"/>
                <a:sym typeface="Open Sans"/>
              </a:rPr>
              <a:t> el 24 de </a:t>
            </a:r>
            <a:r>
              <a:rPr lang="en-US" sz="1700" dirty="0" err="1">
                <a:solidFill>
                  <a:srgbClr val="3F3F3F"/>
                </a:solidFill>
                <a:latin typeface="Open Sans"/>
                <a:ea typeface="Open Sans"/>
                <a:cs typeface="Open Sans"/>
                <a:sym typeface="Open Sans"/>
              </a:rPr>
              <a:t>junio</a:t>
            </a:r>
            <a:r>
              <a:rPr lang="en-US" sz="1700" dirty="0">
                <a:solidFill>
                  <a:srgbClr val="3F3F3F"/>
                </a:solidFill>
                <a:latin typeface="Open Sans"/>
                <a:ea typeface="Open Sans"/>
                <a:cs typeface="Open Sans"/>
                <a:sym typeface="Open Sans"/>
              </a:rPr>
              <a:t> de 2022]</a:t>
            </a:r>
            <a:endParaRPr dirty="0"/>
          </a:p>
          <a:p>
            <a:pPr marL="76200" lvl="0" indent="0" algn="just" rtl="0">
              <a:lnSpc>
                <a:spcPct val="100000"/>
              </a:lnSpc>
              <a:spcBef>
                <a:spcPts val="1000"/>
              </a:spcBef>
              <a:spcAft>
                <a:spcPts val="0"/>
              </a:spcAft>
              <a:buClr>
                <a:schemeClr val="dk1"/>
              </a:buClr>
              <a:buSzPts val="2400"/>
              <a:buNone/>
            </a:pPr>
            <a:endParaRPr sz="2100" dirty="0">
              <a:solidFill>
                <a:srgbClr val="000000"/>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5"/>
        <p:cNvGrpSpPr/>
        <p:nvPr/>
      </p:nvGrpSpPr>
      <p:grpSpPr>
        <a:xfrm>
          <a:off x="0" y="0"/>
          <a:ext cx="0" cy="0"/>
          <a:chOff x="0" y="0"/>
          <a:chExt cx="0" cy="0"/>
        </a:xfrm>
      </p:grpSpPr>
      <p:sp>
        <p:nvSpPr>
          <p:cNvPr id="176" name="Google Shape;176;p11"/>
          <p:cNvSpPr txBox="1">
            <a:spLocks noGrp="1"/>
          </p:cNvSpPr>
          <p:nvPr>
            <p:ph type="title"/>
          </p:nvPr>
        </p:nvSpPr>
        <p:spPr>
          <a:xfrm>
            <a:off x="0" y="378812"/>
            <a:ext cx="7968343"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Tipos de recursos PBE</a:t>
            </a:r>
            <a:endParaRPr>
              <a:solidFill>
                <a:srgbClr val="586F7C"/>
              </a:solidFill>
              <a:latin typeface="Open Sans"/>
              <a:ea typeface="Open Sans"/>
              <a:cs typeface="Open Sans"/>
              <a:sym typeface="Open Sans"/>
            </a:endParaRPr>
          </a:p>
        </p:txBody>
      </p:sp>
      <p:sp>
        <p:nvSpPr>
          <p:cNvPr id="177" name="Google Shape;177;p11"/>
          <p:cNvSpPr txBox="1">
            <a:spLocks noGrp="1"/>
          </p:cNvSpPr>
          <p:nvPr>
            <p:ph type="body" idx="1"/>
          </p:nvPr>
        </p:nvSpPr>
        <p:spPr>
          <a:xfrm>
            <a:off x="241932" y="1704972"/>
            <a:ext cx="11557586" cy="5153027"/>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0"/>
              </a:spcBef>
              <a:spcAft>
                <a:spcPts val="0"/>
              </a:spcAft>
              <a:buClr>
                <a:srgbClr val="000000"/>
              </a:buClr>
              <a:buSzPts val="2400"/>
              <a:buChar char="●"/>
            </a:pPr>
            <a:r>
              <a:rPr lang="en-US" b="1" dirty="0" err="1">
                <a:solidFill>
                  <a:srgbClr val="3F3F3F"/>
                </a:solidFill>
                <a:latin typeface="Open Sans"/>
                <a:ea typeface="Open Sans"/>
                <a:cs typeface="Open Sans"/>
                <a:sym typeface="Open Sans"/>
              </a:rPr>
              <a:t>Literatura</a:t>
            </a:r>
            <a:r>
              <a:rPr lang="en-US" b="1" dirty="0">
                <a:solidFill>
                  <a:srgbClr val="3F3F3F"/>
                </a:solidFill>
                <a:latin typeface="Open Sans"/>
                <a:ea typeface="Open Sans"/>
                <a:cs typeface="Open Sans"/>
                <a:sym typeface="Open Sans"/>
              </a:rPr>
              <a:t> pre-</a:t>
            </a:r>
            <a:r>
              <a:rPr lang="en-US" b="1" dirty="0" err="1">
                <a:solidFill>
                  <a:srgbClr val="3F3F3F"/>
                </a:solidFill>
                <a:latin typeface="Open Sans"/>
                <a:ea typeface="Open Sans"/>
                <a:cs typeface="Open Sans"/>
                <a:sym typeface="Open Sans"/>
              </a:rPr>
              <a:t>evaluada</a:t>
            </a:r>
            <a:r>
              <a:rPr lang="en-US" b="1"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utiliza</a:t>
            </a:r>
            <a:r>
              <a:rPr lang="en-US" dirty="0">
                <a:solidFill>
                  <a:srgbClr val="3F3F3F"/>
                </a:solidFill>
                <a:latin typeface="Open Sans"/>
                <a:ea typeface="Open Sans"/>
                <a:cs typeface="Open Sans"/>
                <a:sym typeface="Open Sans"/>
              </a:rPr>
              <a:t> un </a:t>
            </a:r>
            <a:r>
              <a:rPr lang="en-US" dirty="0" err="1">
                <a:solidFill>
                  <a:srgbClr val="3F3F3F"/>
                </a:solidFill>
                <a:latin typeface="Open Sans"/>
                <a:ea typeface="Open Sans"/>
                <a:cs typeface="Open Sans"/>
                <a:sym typeface="Open Sans"/>
              </a:rPr>
              <a:t>proceso</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revisión</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explícito</a:t>
            </a:r>
            <a:r>
              <a:rPr lang="en-US" dirty="0">
                <a:solidFill>
                  <a:srgbClr val="3F3F3F"/>
                </a:solidFill>
                <a:latin typeface="Open Sans"/>
                <a:ea typeface="Open Sans"/>
                <a:cs typeface="Open Sans"/>
                <a:sym typeface="Open Sans"/>
              </a:rPr>
              <a:t> - </a:t>
            </a:r>
            <a:r>
              <a:rPr lang="en-US" dirty="0" err="1">
                <a:solidFill>
                  <a:srgbClr val="3F3F3F"/>
                </a:solidFill>
                <a:latin typeface="Open Sans"/>
                <a:ea typeface="Open Sans"/>
                <a:cs typeface="Open Sans"/>
                <a:sym typeface="Open Sans"/>
              </a:rPr>
              <a:t>por</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expertos</a:t>
            </a:r>
            <a:r>
              <a:rPr lang="en-US" dirty="0">
                <a:solidFill>
                  <a:srgbClr val="3F3F3F"/>
                </a:solidFill>
                <a:latin typeface="Open Sans"/>
                <a:ea typeface="Open Sans"/>
                <a:cs typeface="Open Sans"/>
                <a:sym typeface="Open Sans"/>
              </a:rPr>
              <a:t> – para </a:t>
            </a:r>
            <a:r>
              <a:rPr lang="en-US" dirty="0" err="1">
                <a:solidFill>
                  <a:srgbClr val="3F3F3F"/>
                </a:solidFill>
                <a:latin typeface="Open Sans"/>
                <a:ea typeface="Open Sans"/>
                <a:cs typeface="Open Sans"/>
                <a:sym typeface="Open Sans"/>
              </a:rPr>
              <a:t>encontrar</a:t>
            </a:r>
            <a:r>
              <a:rPr lang="en-US" dirty="0">
                <a:solidFill>
                  <a:srgbClr val="3F3F3F"/>
                </a:solidFill>
                <a:latin typeface="Open Sans"/>
                <a:ea typeface="Open Sans"/>
                <a:cs typeface="Open Sans"/>
                <a:sym typeface="Open Sans"/>
              </a:rPr>
              <a:t> y </a:t>
            </a:r>
            <a:r>
              <a:rPr lang="en-US" dirty="0" err="1">
                <a:solidFill>
                  <a:srgbClr val="3F3F3F"/>
                </a:solidFill>
                <a:latin typeface="Open Sans"/>
                <a:ea typeface="Open Sans"/>
                <a:cs typeface="Open Sans"/>
                <a:sym typeface="Open Sans"/>
              </a:rPr>
              <a:t>evaluar</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evidencia</a:t>
            </a:r>
            <a:r>
              <a:rPr lang="en-US" dirty="0">
                <a:solidFill>
                  <a:srgbClr val="3F3F3F"/>
                </a:solidFill>
                <a:latin typeface="Open Sans"/>
                <a:ea typeface="Open Sans"/>
                <a:cs typeface="Open Sans"/>
                <a:sym typeface="Open Sans"/>
              </a:rPr>
              <a:t>; para </a:t>
            </a:r>
            <a:r>
              <a:rPr lang="en-US" dirty="0" err="1">
                <a:solidFill>
                  <a:srgbClr val="3F3F3F"/>
                </a:solidFill>
                <a:latin typeface="Open Sans"/>
                <a:ea typeface="Open Sans"/>
                <a:cs typeface="Open Sans"/>
                <a:sym typeface="Open Sans"/>
              </a:rPr>
              <a:t>proporcionar</a:t>
            </a:r>
            <a:r>
              <a:rPr lang="en-US" dirty="0">
                <a:solidFill>
                  <a:srgbClr val="3F3F3F"/>
                </a:solidFill>
                <a:latin typeface="Open Sans"/>
                <a:ea typeface="Open Sans"/>
                <a:cs typeface="Open Sans"/>
                <a:sym typeface="Open Sans"/>
              </a:rPr>
              <a:t> a </a:t>
            </a:r>
            <a:r>
              <a:rPr lang="en-US" dirty="0" err="1">
                <a:solidFill>
                  <a:srgbClr val="3F3F3F"/>
                </a:solidFill>
                <a:latin typeface="Open Sans"/>
                <a:ea typeface="Open Sans"/>
                <a:cs typeface="Open Sans"/>
                <a:sym typeface="Open Sans"/>
              </a:rPr>
              <a:t>los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médicos</a:t>
            </a:r>
            <a:r>
              <a:rPr lang="en-US" dirty="0">
                <a:solidFill>
                  <a:srgbClr val="3F3F3F"/>
                </a:solidFill>
                <a:latin typeface="Open Sans"/>
                <a:ea typeface="Open Sans"/>
                <a:cs typeface="Open Sans"/>
                <a:sym typeface="Open Sans"/>
              </a:rPr>
              <a:t> las </a:t>
            </a:r>
            <a:r>
              <a:rPr lang="en-US" dirty="0" err="1">
                <a:solidFill>
                  <a:srgbClr val="3F3F3F"/>
                </a:solidFill>
                <a:latin typeface="Open Sans"/>
                <a:ea typeface="Open Sans"/>
                <a:cs typeface="Open Sans"/>
                <a:sym typeface="Open Sans"/>
              </a:rPr>
              <a:t>mejor</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evidencia</a:t>
            </a:r>
            <a:r>
              <a:rPr lang="en-US" dirty="0">
                <a:solidFill>
                  <a:srgbClr val="3F3F3F"/>
                </a:solidFill>
                <a:latin typeface="Open Sans"/>
                <a:ea typeface="Open Sans"/>
                <a:cs typeface="Open Sans"/>
                <a:sym typeface="Open Sans"/>
              </a:rPr>
              <a:t>, a menudo </a:t>
            </a:r>
            <a:r>
              <a:rPr lang="en-US" dirty="0" err="1">
                <a:solidFill>
                  <a:srgbClr val="3F3F3F"/>
                </a:solidFill>
                <a:latin typeface="Open Sans"/>
                <a:ea typeface="Open Sans"/>
                <a:cs typeface="Open Sans"/>
                <a:sym typeface="Open Sans"/>
              </a:rPr>
              <a:t>en</a:t>
            </a:r>
            <a:r>
              <a:rPr lang="en-US" dirty="0">
                <a:solidFill>
                  <a:srgbClr val="3F3F3F"/>
                </a:solidFill>
                <a:latin typeface="Open Sans"/>
                <a:ea typeface="Open Sans"/>
                <a:cs typeface="Open Sans"/>
                <a:sym typeface="Open Sans"/>
              </a:rPr>
              <a:t> el </a:t>
            </a:r>
            <a:r>
              <a:rPr lang="en-US" dirty="0" err="1">
                <a:solidFill>
                  <a:srgbClr val="3F3F3F"/>
                </a:solidFill>
                <a:latin typeface="Open Sans"/>
                <a:ea typeface="Open Sans"/>
                <a:cs typeface="Open Sans"/>
                <a:sym typeface="Open Sans"/>
              </a:rPr>
              <a:t>punto</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atención</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resúmenes</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evidencia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revistas</a:t>
            </a:r>
            <a:r>
              <a:rPr lang="en-US" dirty="0">
                <a:solidFill>
                  <a:srgbClr val="3F3F3F"/>
                </a:solidFill>
                <a:latin typeface="Open Sans"/>
                <a:ea typeface="Open Sans"/>
                <a:cs typeface="Open Sans"/>
                <a:sym typeface="Open Sans"/>
              </a:rPr>
              <a:t> que </a:t>
            </a:r>
            <a:r>
              <a:rPr lang="en-US" dirty="0" err="1">
                <a:solidFill>
                  <a:srgbClr val="3F3F3F"/>
                </a:solidFill>
                <a:latin typeface="Open Sans"/>
                <a:ea typeface="Open Sans"/>
                <a:cs typeface="Open Sans"/>
                <a:sym typeface="Open Sans"/>
              </a:rPr>
              <a:t>resumen</a:t>
            </a:r>
            <a:r>
              <a:rPr lang="en-US" dirty="0">
                <a:solidFill>
                  <a:srgbClr val="3F3F3F"/>
                </a:solidFill>
                <a:latin typeface="Open Sans"/>
                <a:ea typeface="Open Sans"/>
                <a:cs typeface="Open Sans"/>
                <a:sym typeface="Open Sans"/>
              </a:rPr>
              <a:t> la </a:t>
            </a:r>
            <a:r>
              <a:rPr lang="en-US" dirty="0" err="1">
                <a:solidFill>
                  <a:srgbClr val="3F3F3F"/>
                </a:solidFill>
                <a:latin typeface="Open Sans"/>
                <a:ea typeface="Open Sans"/>
                <a:cs typeface="Open Sans"/>
                <a:sym typeface="Open Sans"/>
              </a:rPr>
              <a:t>investigación</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guías</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práctica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clínica</a:t>
            </a:r>
            <a:r>
              <a:rPr lang="en-US" dirty="0">
                <a:solidFill>
                  <a:srgbClr val="3F3F3F"/>
                </a:solidFill>
                <a:latin typeface="Open Sans"/>
                <a:ea typeface="Open Sans"/>
                <a:cs typeface="Open Sans"/>
                <a:sym typeface="Open Sans"/>
              </a:rPr>
              <a:t>). </a:t>
            </a:r>
            <a:r>
              <a:rPr lang="en-US" sz="1800"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https://learn.maricopa.edu/courses/804760/pages/understanding-pre-appraised-sources?module_item_id=5387411</a:t>
            </a:r>
            <a:r>
              <a:rPr lang="en-US" sz="1800" dirty="0">
                <a:solidFill>
                  <a:srgbClr val="3F3F3F"/>
                </a:solidFill>
                <a:latin typeface="Open Sans"/>
                <a:ea typeface="Open Sans"/>
                <a:cs typeface="Open Sans"/>
                <a:sym typeface="Open Sans"/>
              </a:rPr>
              <a:t>; (</a:t>
            </a:r>
            <a:r>
              <a:rPr lang="en-US" sz="1800" dirty="0" err="1">
                <a:solidFill>
                  <a:srgbClr val="3F3F3F"/>
                </a:solidFill>
                <a:latin typeface="Open Sans"/>
                <a:ea typeface="Open Sans"/>
                <a:cs typeface="Open Sans"/>
                <a:sym typeface="Open Sans"/>
              </a:rPr>
              <a:t>Consultado</a:t>
            </a:r>
            <a:r>
              <a:rPr lang="en-US" sz="1800" dirty="0">
                <a:solidFill>
                  <a:srgbClr val="3F3F3F"/>
                </a:solidFill>
                <a:latin typeface="Open Sans"/>
                <a:ea typeface="Open Sans"/>
                <a:cs typeface="Open Sans"/>
                <a:sym typeface="Open Sans"/>
              </a:rPr>
              <a:t> el 24 de </a:t>
            </a:r>
            <a:r>
              <a:rPr lang="en-US" sz="1800" dirty="0" err="1">
                <a:solidFill>
                  <a:srgbClr val="3F3F3F"/>
                </a:solidFill>
                <a:latin typeface="Open Sans"/>
                <a:ea typeface="Open Sans"/>
                <a:cs typeface="Open Sans"/>
                <a:sym typeface="Open Sans"/>
              </a:rPr>
              <a:t>enero</a:t>
            </a:r>
            <a:r>
              <a:rPr lang="en-US" sz="1800" dirty="0">
                <a:solidFill>
                  <a:srgbClr val="3F3F3F"/>
                </a:solidFill>
                <a:latin typeface="Open Sans"/>
                <a:ea typeface="Open Sans"/>
                <a:cs typeface="Open Sans"/>
                <a:sym typeface="Open Sans"/>
              </a:rPr>
              <a:t> de 2022)</a:t>
            </a:r>
            <a:endParaRPr dirty="0">
              <a:solidFill>
                <a:srgbClr val="3F3F3F"/>
              </a:solidFill>
              <a:latin typeface="Open Sans"/>
              <a:ea typeface="Open Sans"/>
              <a:cs typeface="Open Sans"/>
              <a:sym typeface="Open Sans"/>
            </a:endParaRPr>
          </a:p>
          <a:p>
            <a:pPr marL="0" lvl="0" indent="0" algn="l" rtl="0">
              <a:lnSpc>
                <a:spcPct val="90000"/>
              </a:lnSpc>
              <a:spcBef>
                <a:spcPts val="0"/>
              </a:spcBef>
              <a:spcAft>
                <a:spcPts val="0"/>
              </a:spcAft>
              <a:buSzPts val="2400"/>
              <a:buFont typeface="Arial"/>
              <a:buNone/>
            </a:pPr>
            <a:endParaRPr sz="900" dirty="0">
              <a:solidFill>
                <a:srgbClr val="000000"/>
              </a:solidFill>
              <a:latin typeface="Open Sans"/>
              <a:ea typeface="Open Sans"/>
              <a:cs typeface="Open Sans"/>
              <a:sym typeface="Open Sans"/>
            </a:endParaRPr>
          </a:p>
          <a:p>
            <a:pPr marL="457200" lvl="0" indent="-381000" algn="l" rtl="0">
              <a:lnSpc>
                <a:spcPct val="90000"/>
              </a:lnSpc>
              <a:spcBef>
                <a:spcPts val="0"/>
              </a:spcBef>
              <a:spcAft>
                <a:spcPts val="0"/>
              </a:spcAft>
              <a:buClr>
                <a:srgbClr val="000000"/>
              </a:buClr>
              <a:buSzPts val="2400"/>
              <a:buChar char="●"/>
            </a:pPr>
            <a:r>
              <a:rPr lang="en-US" b="1" dirty="0">
                <a:solidFill>
                  <a:srgbClr val="000000"/>
                </a:solidFill>
                <a:latin typeface="Open Sans"/>
                <a:ea typeface="Open Sans"/>
                <a:cs typeface="Open Sans"/>
                <a:sym typeface="Open Sans"/>
              </a:rPr>
              <a:t>Fuentes </a:t>
            </a:r>
            <a:r>
              <a:rPr lang="en-US" b="1" dirty="0" err="1">
                <a:solidFill>
                  <a:srgbClr val="000000"/>
                </a:solidFill>
                <a:latin typeface="Open Sans"/>
                <a:ea typeface="Open Sans"/>
                <a:cs typeface="Open Sans"/>
                <a:sym typeface="Open Sans"/>
              </a:rPr>
              <a:t>primarias</a:t>
            </a:r>
            <a:r>
              <a:rPr lang="en-US" b="1" dirty="0">
                <a:solidFill>
                  <a:srgbClr val="000000"/>
                </a:solidFill>
                <a:latin typeface="Open Sans"/>
                <a:ea typeface="Open Sans"/>
                <a:cs typeface="Open Sans"/>
                <a:sym typeface="Open Sans"/>
              </a:rPr>
              <a:t> o no-</a:t>
            </a:r>
            <a:r>
              <a:rPr lang="en-US" b="1" dirty="0" err="1">
                <a:solidFill>
                  <a:srgbClr val="000000"/>
                </a:solidFill>
                <a:latin typeface="Open Sans"/>
                <a:ea typeface="Open Sans"/>
                <a:cs typeface="Open Sans"/>
                <a:sym typeface="Open Sans"/>
              </a:rPr>
              <a:t>evaluadas</a:t>
            </a:r>
            <a:r>
              <a:rPr lang="en-US" dirty="0">
                <a:solidFill>
                  <a:srgbClr val="000000"/>
                </a:solidFill>
                <a:latin typeface="Open Sans"/>
                <a:ea typeface="Open Sans"/>
                <a:cs typeface="Open Sans"/>
                <a:sym typeface="Open Sans"/>
              </a:rPr>
              <a:t> (</a:t>
            </a:r>
            <a:r>
              <a:rPr lang="en-US" dirty="0" err="1">
                <a:solidFill>
                  <a:srgbClr val="000000"/>
                </a:solidFill>
                <a:latin typeface="Open Sans"/>
                <a:ea typeface="Open Sans"/>
                <a:cs typeface="Open Sans"/>
                <a:sym typeface="Open Sans"/>
              </a:rPr>
              <a:t>artículos</a:t>
            </a:r>
            <a:r>
              <a:rPr lang="en-US" dirty="0">
                <a:solidFill>
                  <a:srgbClr val="000000"/>
                </a:solidFill>
                <a:latin typeface="Open Sans"/>
                <a:ea typeface="Open Sans"/>
                <a:cs typeface="Open Sans"/>
                <a:sym typeface="Open Sans"/>
              </a:rPr>
              <a:t> de </a:t>
            </a:r>
            <a:r>
              <a:rPr lang="en-US" dirty="0" err="1">
                <a:solidFill>
                  <a:srgbClr val="000000"/>
                </a:solidFill>
                <a:latin typeface="Open Sans"/>
                <a:ea typeface="Open Sans"/>
                <a:cs typeface="Open Sans"/>
                <a:sym typeface="Open Sans"/>
              </a:rPr>
              <a:t>investigación</a:t>
            </a:r>
            <a:r>
              <a:rPr lang="en-US" dirty="0">
                <a:solidFill>
                  <a:srgbClr val="000000"/>
                </a:solidFill>
                <a:latin typeface="Open Sans"/>
                <a:ea typeface="Open Sans"/>
                <a:cs typeface="Open Sans"/>
                <a:sym typeface="Open Sans"/>
              </a:rPr>
              <a:t> </a:t>
            </a:r>
            <a:r>
              <a:rPr lang="en-US" dirty="0" err="1">
                <a:solidFill>
                  <a:srgbClr val="000000"/>
                </a:solidFill>
                <a:latin typeface="Open Sans"/>
                <a:ea typeface="Open Sans"/>
                <a:cs typeface="Open Sans"/>
                <a:sym typeface="Open Sans"/>
              </a:rPr>
              <a:t>individuales</a:t>
            </a:r>
            <a:r>
              <a:rPr lang="en-US" dirty="0">
                <a:solidFill>
                  <a:srgbClr val="000000"/>
                </a:solidFill>
                <a:latin typeface="Open Sans"/>
                <a:ea typeface="Open Sans"/>
                <a:cs typeface="Open Sans"/>
                <a:sym typeface="Open Sans"/>
              </a:rPr>
              <a:t>) </a:t>
            </a:r>
            <a:r>
              <a:rPr lang="en-US" dirty="0" err="1">
                <a:solidFill>
                  <a:srgbClr val="000000"/>
                </a:solidFill>
                <a:latin typeface="Open Sans"/>
                <a:ea typeface="Open Sans"/>
                <a:cs typeface="Open Sans"/>
                <a:sym typeface="Open Sans"/>
              </a:rPr>
              <a:t>responden</a:t>
            </a:r>
            <a:r>
              <a:rPr lang="en-US" dirty="0">
                <a:solidFill>
                  <a:srgbClr val="000000"/>
                </a:solidFill>
                <a:latin typeface="Open Sans"/>
                <a:ea typeface="Open Sans"/>
                <a:cs typeface="Open Sans"/>
                <a:sym typeface="Open Sans"/>
              </a:rPr>
              <a:t> a </a:t>
            </a:r>
            <a:r>
              <a:rPr lang="en-US" dirty="0" err="1">
                <a:solidFill>
                  <a:srgbClr val="000000"/>
                </a:solidFill>
                <a:latin typeface="Open Sans"/>
                <a:ea typeface="Open Sans"/>
                <a:cs typeface="Open Sans"/>
                <a:sym typeface="Open Sans"/>
              </a:rPr>
              <a:t>preguntas</a:t>
            </a:r>
            <a:r>
              <a:rPr lang="en-US" dirty="0">
                <a:solidFill>
                  <a:srgbClr val="000000"/>
                </a:solidFill>
                <a:latin typeface="Open Sans"/>
                <a:ea typeface="Open Sans"/>
                <a:cs typeface="Open Sans"/>
                <a:sym typeface="Open Sans"/>
              </a:rPr>
              <a:t> </a:t>
            </a:r>
            <a:r>
              <a:rPr lang="en-US" dirty="0" err="1">
                <a:solidFill>
                  <a:srgbClr val="000000"/>
                </a:solidFill>
                <a:latin typeface="Open Sans"/>
                <a:ea typeface="Open Sans"/>
                <a:cs typeface="Open Sans"/>
                <a:sym typeface="Open Sans"/>
              </a:rPr>
              <a:t>muy</a:t>
            </a:r>
            <a:r>
              <a:rPr lang="en-US" dirty="0">
                <a:solidFill>
                  <a:srgbClr val="000000"/>
                </a:solidFill>
                <a:latin typeface="Open Sans"/>
                <a:ea typeface="Open Sans"/>
                <a:cs typeface="Open Sans"/>
                <a:sym typeface="Open Sans"/>
              </a:rPr>
              <a:t> </a:t>
            </a:r>
            <a:r>
              <a:rPr lang="en-US" dirty="0" err="1">
                <a:solidFill>
                  <a:srgbClr val="000000"/>
                </a:solidFill>
                <a:latin typeface="Open Sans"/>
                <a:ea typeface="Open Sans"/>
                <a:cs typeface="Open Sans"/>
                <a:sym typeface="Open Sans"/>
              </a:rPr>
              <a:t>específicas</a:t>
            </a:r>
            <a:r>
              <a:rPr lang="en-US" dirty="0">
                <a:solidFill>
                  <a:srgbClr val="000000"/>
                </a:solidFill>
                <a:latin typeface="Open Sans"/>
                <a:ea typeface="Open Sans"/>
                <a:cs typeface="Open Sans"/>
                <a:sym typeface="Open Sans"/>
              </a:rPr>
              <a:t> y </a:t>
            </a:r>
            <a:r>
              <a:rPr lang="en-US" dirty="0" err="1">
                <a:solidFill>
                  <a:srgbClr val="000000"/>
                </a:solidFill>
                <a:latin typeface="Open Sans"/>
                <a:ea typeface="Open Sans"/>
                <a:cs typeface="Open Sans"/>
                <a:sym typeface="Open Sans"/>
              </a:rPr>
              <a:t>proporcionan</a:t>
            </a:r>
            <a:r>
              <a:rPr lang="en-US" dirty="0">
                <a:solidFill>
                  <a:srgbClr val="000000"/>
                </a:solidFill>
                <a:latin typeface="Open Sans"/>
                <a:ea typeface="Open Sans"/>
                <a:cs typeface="Open Sans"/>
                <a:sym typeface="Open Sans"/>
              </a:rPr>
              <a:t> </a:t>
            </a:r>
            <a:r>
              <a:rPr lang="en-US" dirty="0" err="1">
                <a:solidFill>
                  <a:srgbClr val="000000"/>
                </a:solidFill>
                <a:latin typeface="Open Sans"/>
                <a:ea typeface="Open Sans"/>
                <a:cs typeface="Open Sans"/>
                <a:sym typeface="Open Sans"/>
              </a:rPr>
              <a:t>los</a:t>
            </a:r>
            <a:r>
              <a:rPr lang="en-US" dirty="0">
                <a:solidFill>
                  <a:srgbClr val="000000"/>
                </a:solidFill>
                <a:latin typeface="Open Sans"/>
                <a:ea typeface="Open Sans"/>
                <a:cs typeface="Open Sans"/>
                <a:sym typeface="Open Sans"/>
              </a:rPr>
              <a:t> </a:t>
            </a:r>
            <a:r>
              <a:rPr lang="en-US" dirty="0" err="1">
                <a:solidFill>
                  <a:srgbClr val="000000"/>
                </a:solidFill>
                <a:latin typeface="Open Sans"/>
                <a:ea typeface="Open Sans"/>
                <a:cs typeface="Open Sans"/>
                <a:sym typeface="Open Sans"/>
              </a:rPr>
              <a:t>datos</a:t>
            </a:r>
            <a:r>
              <a:rPr lang="en-US" dirty="0">
                <a:solidFill>
                  <a:srgbClr val="000000"/>
                </a:solidFill>
                <a:latin typeface="Open Sans"/>
                <a:ea typeface="Open Sans"/>
                <a:cs typeface="Open Sans"/>
                <a:sym typeface="Open Sans"/>
              </a:rPr>
              <a:t> </a:t>
            </a:r>
            <a:r>
              <a:rPr lang="en-US" dirty="0" err="1">
                <a:solidFill>
                  <a:srgbClr val="000000"/>
                </a:solidFill>
                <a:latin typeface="Open Sans"/>
                <a:ea typeface="Open Sans"/>
                <a:cs typeface="Open Sans"/>
                <a:sym typeface="Open Sans"/>
              </a:rPr>
              <a:t>más</a:t>
            </a:r>
            <a:r>
              <a:rPr lang="en-US" dirty="0">
                <a:solidFill>
                  <a:srgbClr val="000000"/>
                </a:solidFill>
                <a:latin typeface="Open Sans"/>
                <a:ea typeface="Open Sans"/>
                <a:cs typeface="Open Sans"/>
                <a:sym typeface="Open Sans"/>
              </a:rPr>
              <a:t> </a:t>
            </a:r>
            <a:r>
              <a:rPr lang="en-US" dirty="0" err="1">
                <a:solidFill>
                  <a:srgbClr val="000000"/>
                </a:solidFill>
                <a:latin typeface="Open Sans"/>
                <a:ea typeface="Open Sans"/>
                <a:cs typeface="Open Sans"/>
                <a:sym typeface="Open Sans"/>
              </a:rPr>
              <a:t>recientes</a:t>
            </a:r>
            <a:r>
              <a:rPr lang="en-US" dirty="0">
                <a:solidFill>
                  <a:srgbClr val="000000"/>
                </a:solidFill>
                <a:latin typeface="Open Sans"/>
                <a:ea typeface="Open Sans"/>
                <a:cs typeface="Open Sans"/>
                <a:sym typeface="Open Sans"/>
              </a:rPr>
              <a:t>. El </a:t>
            </a:r>
            <a:r>
              <a:rPr lang="en-US" dirty="0" err="1">
                <a:solidFill>
                  <a:srgbClr val="000000"/>
                </a:solidFill>
                <a:latin typeface="Open Sans"/>
                <a:ea typeface="Open Sans"/>
                <a:cs typeface="Open Sans"/>
                <a:sym typeface="Open Sans"/>
              </a:rPr>
              <a:t>usuario</a:t>
            </a:r>
            <a:r>
              <a:rPr lang="en-US" dirty="0">
                <a:solidFill>
                  <a:srgbClr val="000000"/>
                </a:solidFill>
                <a:latin typeface="Open Sans"/>
                <a:ea typeface="Open Sans"/>
                <a:cs typeface="Open Sans"/>
                <a:sym typeface="Open Sans"/>
              </a:rPr>
              <a:t> </a:t>
            </a:r>
            <a:r>
              <a:rPr lang="en-US" dirty="0" err="1">
                <a:solidFill>
                  <a:srgbClr val="000000"/>
                </a:solidFill>
                <a:latin typeface="Open Sans"/>
                <a:ea typeface="Open Sans"/>
                <a:cs typeface="Open Sans"/>
                <a:sym typeface="Open Sans"/>
              </a:rPr>
              <a:t>debe</a:t>
            </a:r>
            <a:r>
              <a:rPr lang="en-US" dirty="0">
                <a:solidFill>
                  <a:srgbClr val="000000"/>
                </a:solidFill>
                <a:latin typeface="Open Sans"/>
                <a:ea typeface="Open Sans"/>
                <a:cs typeface="Open Sans"/>
                <a:sym typeface="Open Sans"/>
              </a:rPr>
              <a:t> </a:t>
            </a:r>
            <a:r>
              <a:rPr lang="en-US" dirty="0" err="1">
                <a:solidFill>
                  <a:srgbClr val="000000"/>
                </a:solidFill>
                <a:latin typeface="Open Sans"/>
                <a:ea typeface="Open Sans"/>
                <a:cs typeface="Open Sans"/>
                <a:sym typeface="Open Sans"/>
              </a:rPr>
              <a:t>poder</a:t>
            </a:r>
            <a:r>
              <a:rPr lang="en-US" dirty="0">
                <a:solidFill>
                  <a:srgbClr val="000000"/>
                </a:solidFill>
                <a:latin typeface="Open Sans"/>
                <a:ea typeface="Open Sans"/>
                <a:cs typeface="Open Sans"/>
                <a:sym typeface="Open Sans"/>
              </a:rPr>
              <a:t> </a:t>
            </a:r>
            <a:r>
              <a:rPr lang="en-US" dirty="0" err="1">
                <a:solidFill>
                  <a:srgbClr val="000000"/>
                </a:solidFill>
                <a:latin typeface="Open Sans"/>
                <a:ea typeface="Open Sans"/>
                <a:cs typeface="Open Sans"/>
                <a:sym typeface="Open Sans"/>
              </a:rPr>
              <a:t>buscar</a:t>
            </a:r>
            <a:r>
              <a:rPr lang="en-US" dirty="0">
                <a:solidFill>
                  <a:srgbClr val="000000"/>
                </a:solidFill>
                <a:latin typeface="Open Sans"/>
                <a:ea typeface="Open Sans"/>
                <a:cs typeface="Open Sans"/>
                <a:sym typeface="Open Sans"/>
              </a:rPr>
              <a:t> de </a:t>
            </a:r>
            <a:r>
              <a:rPr lang="en-US" dirty="0" err="1">
                <a:solidFill>
                  <a:srgbClr val="000000"/>
                </a:solidFill>
                <a:latin typeface="Open Sans"/>
                <a:ea typeface="Open Sans"/>
                <a:cs typeface="Open Sans"/>
                <a:sym typeface="Open Sans"/>
              </a:rPr>
              <a:t>manera</a:t>
            </a:r>
            <a:r>
              <a:rPr lang="en-US" dirty="0">
                <a:solidFill>
                  <a:srgbClr val="000000"/>
                </a:solidFill>
                <a:latin typeface="Open Sans"/>
                <a:ea typeface="Open Sans"/>
                <a:cs typeface="Open Sans"/>
                <a:sym typeface="Open Sans"/>
              </a:rPr>
              <a:t> </a:t>
            </a:r>
            <a:r>
              <a:rPr lang="en-US" dirty="0" err="1">
                <a:solidFill>
                  <a:srgbClr val="000000"/>
                </a:solidFill>
                <a:latin typeface="Open Sans"/>
                <a:ea typeface="Open Sans"/>
                <a:cs typeface="Open Sans"/>
                <a:sym typeface="Open Sans"/>
              </a:rPr>
              <a:t>eficiente</a:t>
            </a:r>
            <a:r>
              <a:rPr lang="en-US" dirty="0">
                <a:solidFill>
                  <a:srgbClr val="000000"/>
                </a:solidFill>
                <a:latin typeface="Open Sans"/>
                <a:ea typeface="Open Sans"/>
                <a:cs typeface="Open Sans"/>
                <a:sym typeface="Open Sans"/>
              </a:rPr>
              <a:t> y </a:t>
            </a:r>
            <a:r>
              <a:rPr lang="en-US" dirty="0" err="1">
                <a:solidFill>
                  <a:srgbClr val="000000"/>
                </a:solidFill>
                <a:latin typeface="Open Sans"/>
                <a:ea typeface="Open Sans"/>
                <a:cs typeface="Open Sans"/>
                <a:sym typeface="Open Sans"/>
              </a:rPr>
              <a:t>evaluar</a:t>
            </a:r>
            <a:r>
              <a:rPr lang="en-US" dirty="0">
                <a:solidFill>
                  <a:srgbClr val="000000"/>
                </a:solidFill>
                <a:latin typeface="Open Sans"/>
                <a:ea typeface="Open Sans"/>
                <a:cs typeface="Open Sans"/>
                <a:sym typeface="Open Sans"/>
              </a:rPr>
              <a:t> </a:t>
            </a:r>
            <a:r>
              <a:rPr lang="en-US" dirty="0" err="1">
                <a:solidFill>
                  <a:srgbClr val="000000"/>
                </a:solidFill>
                <a:latin typeface="Open Sans"/>
                <a:ea typeface="Open Sans"/>
                <a:cs typeface="Open Sans"/>
                <a:sym typeface="Open Sans"/>
              </a:rPr>
              <a:t>críticamente</a:t>
            </a:r>
            <a:r>
              <a:rPr lang="en-US" dirty="0">
                <a:solidFill>
                  <a:srgbClr val="000000"/>
                </a:solidFill>
                <a:latin typeface="Open Sans"/>
                <a:ea typeface="Open Sans"/>
                <a:cs typeface="Open Sans"/>
                <a:sym typeface="Open Sans"/>
              </a:rPr>
              <a:t> la </a:t>
            </a:r>
            <a:r>
              <a:rPr lang="en-US" dirty="0" err="1">
                <a:solidFill>
                  <a:srgbClr val="000000"/>
                </a:solidFill>
                <a:latin typeface="Open Sans"/>
                <a:ea typeface="Open Sans"/>
                <a:cs typeface="Open Sans"/>
                <a:sym typeface="Open Sans"/>
              </a:rPr>
              <a:t>información</a:t>
            </a:r>
            <a:r>
              <a:rPr lang="en-US" dirty="0">
                <a:solidFill>
                  <a:srgbClr val="000000"/>
                </a:solidFill>
                <a:latin typeface="Open Sans"/>
                <a:ea typeface="Open Sans"/>
                <a:cs typeface="Open Sans"/>
                <a:sym typeface="Open Sans"/>
              </a:rPr>
              <a:t>.</a:t>
            </a:r>
            <a:endParaRPr dirty="0">
              <a:solidFill>
                <a:srgbClr val="000000"/>
              </a:solidFill>
              <a:latin typeface="Open Sans"/>
              <a:ea typeface="Open Sans"/>
              <a:cs typeface="Open Sans"/>
              <a:sym typeface="Open Sans"/>
            </a:endParaRPr>
          </a:p>
          <a:p>
            <a:pPr marL="457200" lvl="0" indent="-381000" algn="l" rtl="0">
              <a:lnSpc>
                <a:spcPct val="90000"/>
              </a:lnSpc>
              <a:spcBef>
                <a:spcPts val="0"/>
              </a:spcBef>
              <a:spcAft>
                <a:spcPts val="0"/>
              </a:spcAft>
              <a:buClr>
                <a:srgbClr val="000000"/>
              </a:buClr>
              <a:buSzPts val="2400"/>
              <a:buFont typeface="Open Sans"/>
              <a:buChar char="●"/>
            </a:pPr>
            <a:r>
              <a:rPr lang="en-US" dirty="0" err="1">
                <a:solidFill>
                  <a:srgbClr val="000000"/>
                </a:solidFill>
                <a:latin typeface="Open Sans"/>
                <a:ea typeface="Open Sans"/>
                <a:cs typeface="Open Sans"/>
                <a:sym typeface="Open Sans"/>
              </a:rPr>
              <a:t>Independientemente</a:t>
            </a:r>
            <a:r>
              <a:rPr lang="en-US" dirty="0">
                <a:solidFill>
                  <a:srgbClr val="000000"/>
                </a:solidFill>
                <a:latin typeface="Open Sans"/>
                <a:ea typeface="Open Sans"/>
                <a:cs typeface="Open Sans"/>
                <a:sym typeface="Open Sans"/>
              </a:rPr>
              <a:t> de la </a:t>
            </a:r>
            <a:r>
              <a:rPr lang="en-US" dirty="0" err="1">
                <a:solidFill>
                  <a:srgbClr val="000000"/>
                </a:solidFill>
                <a:latin typeface="Open Sans"/>
                <a:ea typeface="Open Sans"/>
                <a:cs typeface="Open Sans"/>
                <a:sym typeface="Open Sans"/>
              </a:rPr>
              <a:t>categoría</a:t>
            </a:r>
            <a:r>
              <a:rPr lang="en-US" dirty="0">
                <a:solidFill>
                  <a:srgbClr val="000000"/>
                </a:solidFill>
                <a:latin typeface="Open Sans"/>
                <a:ea typeface="Open Sans"/>
                <a:cs typeface="Open Sans"/>
                <a:sym typeface="Open Sans"/>
              </a:rPr>
              <a:t>, las </a:t>
            </a:r>
            <a:r>
              <a:rPr lang="en-US" dirty="0" err="1">
                <a:solidFill>
                  <a:srgbClr val="000000"/>
                </a:solidFill>
                <a:latin typeface="Open Sans"/>
                <a:ea typeface="Open Sans"/>
                <a:cs typeface="Open Sans"/>
                <a:sym typeface="Open Sans"/>
              </a:rPr>
              <a:t>fuentes</a:t>
            </a:r>
            <a:r>
              <a:rPr lang="en-US" dirty="0">
                <a:solidFill>
                  <a:srgbClr val="000000"/>
                </a:solidFill>
                <a:latin typeface="Open Sans"/>
                <a:ea typeface="Open Sans"/>
                <a:cs typeface="Open Sans"/>
                <a:sym typeface="Open Sans"/>
              </a:rPr>
              <a:t> </a:t>
            </a:r>
            <a:r>
              <a:rPr lang="en-US" dirty="0" err="1">
                <a:solidFill>
                  <a:srgbClr val="000000"/>
                </a:solidFill>
                <a:latin typeface="Open Sans"/>
                <a:ea typeface="Open Sans"/>
                <a:cs typeface="Open Sans"/>
                <a:sym typeface="Open Sans"/>
              </a:rPr>
              <a:t>deben</a:t>
            </a:r>
            <a:r>
              <a:rPr lang="en-US" dirty="0">
                <a:solidFill>
                  <a:srgbClr val="000000"/>
                </a:solidFill>
                <a:latin typeface="Open Sans"/>
                <a:ea typeface="Open Sans"/>
                <a:cs typeface="Open Sans"/>
                <a:sym typeface="Open Sans"/>
              </a:rPr>
              <a:t> </a:t>
            </a:r>
            <a:r>
              <a:rPr lang="en-US" dirty="0" err="1">
                <a:solidFill>
                  <a:srgbClr val="000000"/>
                </a:solidFill>
                <a:latin typeface="Open Sans"/>
                <a:ea typeface="Open Sans"/>
                <a:cs typeface="Open Sans"/>
                <a:sym typeface="Open Sans"/>
              </a:rPr>
              <a:t>ser</a:t>
            </a:r>
            <a:r>
              <a:rPr lang="en-US" dirty="0">
                <a:solidFill>
                  <a:srgbClr val="000000"/>
                </a:solidFill>
                <a:latin typeface="Open Sans"/>
                <a:ea typeface="Open Sans"/>
                <a:cs typeface="Open Sans"/>
                <a:sym typeface="Open Sans"/>
              </a:rPr>
              <a:t> </a:t>
            </a:r>
            <a:r>
              <a:rPr lang="en-US" dirty="0" err="1">
                <a:solidFill>
                  <a:srgbClr val="000000"/>
                </a:solidFill>
                <a:latin typeface="Open Sans"/>
                <a:ea typeface="Open Sans"/>
                <a:cs typeface="Open Sans"/>
                <a:sym typeface="Open Sans"/>
              </a:rPr>
              <a:t>evaluadas</a:t>
            </a:r>
            <a:r>
              <a:rPr lang="en-US" dirty="0">
                <a:solidFill>
                  <a:srgbClr val="000000"/>
                </a:solidFill>
                <a:latin typeface="Open Sans"/>
                <a:ea typeface="Open Sans"/>
                <a:cs typeface="Open Sans"/>
                <a:sym typeface="Open Sans"/>
              </a:rPr>
              <a:t> </a:t>
            </a:r>
            <a:r>
              <a:rPr lang="en-US" dirty="0" err="1">
                <a:solidFill>
                  <a:srgbClr val="000000"/>
                </a:solidFill>
                <a:latin typeface="Open Sans"/>
                <a:ea typeface="Open Sans"/>
                <a:cs typeface="Open Sans"/>
                <a:sym typeface="Open Sans"/>
              </a:rPr>
              <a:t>por</a:t>
            </a:r>
            <a:r>
              <a:rPr lang="en-US" dirty="0">
                <a:solidFill>
                  <a:srgbClr val="000000"/>
                </a:solidFill>
                <a:latin typeface="Open Sans"/>
                <a:ea typeface="Open Sans"/>
                <a:cs typeface="Open Sans"/>
                <a:sym typeface="Open Sans"/>
              </a:rPr>
              <a:t> el </a:t>
            </a:r>
            <a:r>
              <a:rPr lang="en-US" dirty="0" err="1">
                <a:solidFill>
                  <a:srgbClr val="000000"/>
                </a:solidFill>
                <a:latin typeface="Open Sans"/>
                <a:ea typeface="Open Sans"/>
                <a:cs typeface="Open Sans"/>
                <a:sym typeface="Open Sans"/>
              </a:rPr>
              <a:t>usuario</a:t>
            </a:r>
            <a:r>
              <a:rPr lang="en-US" dirty="0">
                <a:solidFill>
                  <a:srgbClr val="000000"/>
                </a:solidFill>
                <a:latin typeface="Open Sans"/>
                <a:ea typeface="Open Sans"/>
                <a:cs typeface="Open Sans"/>
                <a:sym typeface="Open Sans"/>
              </a:rPr>
              <a:t>.</a:t>
            </a:r>
            <a:endParaRPr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400"/>
              <a:buNone/>
            </a:pPr>
            <a:r>
              <a:rPr lang="en-US" sz="1800" dirty="0">
                <a:solidFill>
                  <a:srgbClr val="000000"/>
                </a:solidFill>
                <a:latin typeface="Open Sans"/>
                <a:ea typeface="Open Sans"/>
                <a:cs typeface="Open Sans"/>
                <a:sym typeface="Open Sans"/>
              </a:rPr>
              <a:t>      </a:t>
            </a:r>
            <a:r>
              <a:rPr lang="en-US" sz="1800" dirty="0">
                <a:solidFill>
                  <a:srgbClr val="3C78D8"/>
                </a:solidFill>
                <a:latin typeface="Open Sans"/>
                <a:ea typeface="Open Sans"/>
                <a:cs typeface="Open Sans"/>
                <a:sym typeface="Open Sans"/>
              </a:rPr>
              <a:t> </a:t>
            </a:r>
            <a:r>
              <a:rPr lang="en-US" sz="1800" u="sng" dirty="0">
                <a:solidFill>
                  <a:schemeClr val="accent5"/>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www.pdqa.gov.hk/english/ebeplatform/ebm/ebm_bestevid.php</a:t>
            </a:r>
            <a:r>
              <a:rPr lang="en-US" dirty="0">
                <a:solidFill>
                  <a:schemeClr val="accent5"/>
                </a:solidFill>
                <a:latin typeface="Open Sans"/>
                <a:ea typeface="Open Sans"/>
                <a:cs typeface="Open Sans"/>
                <a:sym typeface="Open Sans"/>
              </a:rPr>
              <a:t> </a:t>
            </a:r>
            <a:r>
              <a:rPr lang="en-US" dirty="0">
                <a:solidFill>
                  <a:srgbClr val="3F3F3F"/>
                </a:solidFill>
                <a:latin typeface="Open Sans"/>
                <a:ea typeface="Open Sans"/>
                <a:cs typeface="Open Sans"/>
                <a:sym typeface="Open Sans"/>
              </a:rPr>
              <a:t>[</a:t>
            </a:r>
            <a:r>
              <a:rPr lang="en-US" sz="1800" dirty="0" err="1">
                <a:solidFill>
                  <a:srgbClr val="3F3F3F"/>
                </a:solidFill>
                <a:latin typeface="Open Sans"/>
                <a:ea typeface="Open Sans"/>
                <a:cs typeface="Open Sans"/>
                <a:sym typeface="Open Sans"/>
              </a:rPr>
              <a:t>Consultado</a:t>
            </a:r>
            <a:r>
              <a:rPr lang="en-US" sz="1800" dirty="0">
                <a:solidFill>
                  <a:srgbClr val="3F3F3F"/>
                </a:solidFill>
                <a:latin typeface="Open Sans"/>
                <a:ea typeface="Open Sans"/>
                <a:cs typeface="Open Sans"/>
                <a:sym typeface="Open Sans"/>
              </a:rPr>
              <a:t> el 24 de </a:t>
            </a:r>
            <a:r>
              <a:rPr lang="en-US" sz="1800" dirty="0" err="1">
                <a:solidFill>
                  <a:srgbClr val="3F3F3F"/>
                </a:solidFill>
                <a:latin typeface="Open Sans"/>
                <a:ea typeface="Open Sans"/>
                <a:cs typeface="Open Sans"/>
                <a:sym typeface="Open Sans"/>
              </a:rPr>
              <a:t>enero</a:t>
            </a:r>
            <a:r>
              <a:rPr lang="en-US" sz="1800" dirty="0">
                <a:solidFill>
                  <a:srgbClr val="3F3F3F"/>
                </a:solidFill>
                <a:latin typeface="Open Sans"/>
                <a:ea typeface="Open Sans"/>
                <a:cs typeface="Open Sans"/>
                <a:sym typeface="Open Sans"/>
              </a:rPr>
              <a:t> de 2022]</a:t>
            </a:r>
            <a:endParaRPr dirty="0">
              <a:solidFill>
                <a:srgbClr val="3F3F3F"/>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829bd93e03_0_0"/>
          <p:cNvSpPr txBox="1">
            <a:spLocks noGrp="1"/>
          </p:cNvSpPr>
          <p:nvPr>
            <p:ph type="title"/>
          </p:nvPr>
        </p:nvSpPr>
        <p:spPr>
          <a:xfrm>
            <a:off x="0" y="378812"/>
            <a:ext cx="7707086"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Fuentes para encontrar estudios primarios</a:t>
            </a:r>
            <a:endParaRPr sz="3000">
              <a:solidFill>
                <a:srgbClr val="586F7C"/>
              </a:solidFill>
              <a:latin typeface="Open Sans"/>
              <a:ea typeface="Open Sans"/>
              <a:cs typeface="Open Sans"/>
              <a:sym typeface="Open Sans"/>
            </a:endParaRPr>
          </a:p>
        </p:txBody>
      </p:sp>
      <p:sp>
        <p:nvSpPr>
          <p:cNvPr id="184" name="Google Shape;184;g829bd93e03_0_0"/>
          <p:cNvSpPr txBox="1"/>
          <p:nvPr/>
        </p:nvSpPr>
        <p:spPr>
          <a:xfrm>
            <a:off x="6096000" y="1722375"/>
            <a:ext cx="5858400" cy="13098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FFFF"/>
              </a:buClr>
              <a:buSzPts val="3600"/>
              <a:buFont typeface="Trebuchet MS"/>
              <a:buNone/>
            </a:pPr>
            <a:r>
              <a:rPr lang="en-US" sz="2400" b="1" i="0" u="none" strike="noStrike" cap="none" dirty="0" err="1">
                <a:solidFill>
                  <a:schemeClr val="tx1"/>
                </a:solidFill>
                <a:latin typeface="Open Sans"/>
                <a:ea typeface="Open Sans"/>
                <a:cs typeface="Open Sans"/>
                <a:sym typeface="Open Sans"/>
              </a:rPr>
              <a:t>Prioridad</a:t>
            </a:r>
            <a:r>
              <a:rPr lang="en-US" sz="2400" b="1" i="0" u="none" strike="noStrike" cap="none" dirty="0">
                <a:solidFill>
                  <a:schemeClr val="tx1"/>
                </a:solidFill>
                <a:latin typeface="Open Sans"/>
                <a:ea typeface="Open Sans"/>
                <a:cs typeface="Open Sans"/>
                <a:sym typeface="Open Sans"/>
              </a:rPr>
              <a:t> </a:t>
            </a:r>
            <a:r>
              <a:rPr lang="en-US" sz="2400" b="1" i="0" u="none" strike="noStrike" cap="none" dirty="0">
                <a:solidFill>
                  <a:schemeClr val="tx1"/>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2</a:t>
            </a:r>
            <a:r>
              <a:rPr lang="en-US" sz="2400" b="1" i="0" u="none" strike="noStrike" cap="none" dirty="0">
                <a:solidFill>
                  <a:schemeClr val="tx1"/>
                </a:solidFill>
                <a:latin typeface="Open Sans"/>
                <a:ea typeface="Open Sans"/>
                <a:cs typeface="Open Sans"/>
                <a:sym typeface="Open Sans"/>
              </a:rPr>
              <a:t>: Fuentes </a:t>
            </a:r>
            <a:r>
              <a:rPr lang="en-US" sz="2400" b="1" i="0" u="none" strike="noStrike" cap="none" dirty="0" err="1">
                <a:solidFill>
                  <a:schemeClr val="tx1"/>
                </a:solidFill>
                <a:latin typeface="Open Sans"/>
                <a:ea typeface="Open Sans"/>
                <a:cs typeface="Open Sans"/>
                <a:sym typeface="Open Sans"/>
              </a:rPr>
              <a:t>primarias</a:t>
            </a:r>
            <a:r>
              <a:rPr lang="en-US" sz="2400" b="1" i="0" u="none" strike="noStrike" cap="none" dirty="0">
                <a:solidFill>
                  <a:schemeClr val="tx1"/>
                </a:solidFill>
                <a:latin typeface="Open Sans"/>
                <a:ea typeface="Open Sans"/>
                <a:cs typeface="Open Sans"/>
                <a:sym typeface="Open Sans"/>
              </a:rPr>
              <a:t> no </a:t>
            </a:r>
            <a:r>
              <a:rPr lang="en-US" sz="2400" b="1" i="0" u="none" strike="noStrike" cap="none" dirty="0" err="1">
                <a:solidFill>
                  <a:schemeClr val="tx1"/>
                </a:solidFill>
                <a:latin typeface="Open Sans"/>
                <a:ea typeface="Open Sans"/>
                <a:cs typeface="Open Sans"/>
                <a:sym typeface="Open Sans"/>
              </a:rPr>
              <a:t>filtradas</a:t>
            </a:r>
            <a:r>
              <a:rPr lang="en-US" sz="2400" b="1" i="0" u="none" strike="noStrike" cap="none" dirty="0">
                <a:solidFill>
                  <a:schemeClr val="tx1"/>
                </a:solidFill>
                <a:latin typeface="Open Sans"/>
                <a:ea typeface="Open Sans"/>
                <a:cs typeface="Open Sans"/>
                <a:sym typeface="Open Sans"/>
              </a:rPr>
              <a:t> </a:t>
            </a:r>
            <a:r>
              <a:rPr lang="en-US" sz="2400" b="0" i="0" u="none" strike="noStrike" cap="none" dirty="0">
                <a:solidFill>
                  <a:srgbClr val="3F3F3F"/>
                </a:solidFill>
                <a:latin typeface="Open Sans"/>
                <a:ea typeface="Open Sans"/>
                <a:cs typeface="Open Sans"/>
                <a:sym typeface="Open Sans"/>
              </a:rPr>
              <a:t>(no </a:t>
            </a:r>
            <a:r>
              <a:rPr lang="en-US" sz="2400" b="0" i="0" u="none" strike="noStrike" cap="none" dirty="0" err="1">
                <a:solidFill>
                  <a:srgbClr val="3F3F3F"/>
                </a:solidFill>
                <a:latin typeface="Open Sans"/>
                <a:ea typeface="Open Sans"/>
                <a:cs typeface="Open Sans"/>
                <a:sym typeface="Open Sans"/>
              </a:rPr>
              <a:t>evaluadas</a:t>
            </a:r>
            <a:r>
              <a:rPr lang="en-US" sz="2400" b="0" i="0" u="none" strike="noStrike" cap="none" dirty="0">
                <a:solidFill>
                  <a:srgbClr val="3F3F3F"/>
                </a:solidFill>
                <a:latin typeface="Open Sans"/>
                <a:ea typeface="Open Sans"/>
                <a:cs typeface="Open Sans"/>
                <a:sym typeface="Open Sans"/>
              </a:rPr>
              <a:t>): Medline (PubMed), Scopus, Google/Scholar...   </a:t>
            </a:r>
            <a:endParaRPr sz="1400" b="0" i="0" u="none" strike="noStrike" cap="none" dirty="0">
              <a:solidFill>
                <a:srgbClr val="3F3F3F"/>
              </a:solidFill>
              <a:latin typeface="Arial"/>
              <a:ea typeface="Arial"/>
              <a:cs typeface="Arial"/>
              <a:sym typeface="Arial"/>
            </a:endParaRPr>
          </a:p>
        </p:txBody>
      </p:sp>
      <p:sp>
        <p:nvSpPr>
          <p:cNvPr id="185" name="Google Shape;185;g829bd93e03_0_0"/>
          <p:cNvSpPr txBox="1"/>
          <p:nvPr/>
        </p:nvSpPr>
        <p:spPr>
          <a:xfrm>
            <a:off x="110422" y="1722381"/>
            <a:ext cx="5526290" cy="1509982"/>
          </a:xfrm>
          <a:prstGeom prst="rect">
            <a:avLst/>
          </a:pr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400" b="1" i="0" u="none" strike="noStrike" cap="none" dirty="0" err="1">
                <a:solidFill>
                  <a:schemeClr val="tx1"/>
                </a:solidFill>
                <a:latin typeface="Open Sans"/>
                <a:ea typeface="Open Sans"/>
                <a:cs typeface="Open Sans"/>
                <a:sym typeface="Open Sans"/>
              </a:rPr>
              <a:t>Prioridad</a:t>
            </a:r>
            <a:r>
              <a:rPr lang="en-US" sz="2400" b="1" i="0" u="none" strike="noStrike" cap="none" dirty="0">
                <a:solidFill>
                  <a:schemeClr val="tx1"/>
                </a:solidFill>
                <a:latin typeface="Open Sans"/>
                <a:ea typeface="Open Sans"/>
                <a:cs typeface="Open Sans"/>
                <a:sym typeface="Open Sans"/>
              </a:rPr>
              <a:t> 1: </a:t>
            </a:r>
            <a:r>
              <a:rPr lang="en-US" sz="2400" b="1" i="0" u="none" strike="noStrike" cap="none" dirty="0" err="1">
                <a:solidFill>
                  <a:schemeClr val="tx1"/>
                </a:solidFill>
                <a:latin typeface="Open Sans"/>
                <a:ea typeface="Open Sans"/>
                <a:cs typeface="Open Sans"/>
                <a:sym typeface="Open Sans"/>
              </a:rPr>
              <a:t>Bibliografía</a:t>
            </a:r>
            <a:r>
              <a:rPr lang="en-US" sz="2400" b="1" i="0" u="none" strike="noStrike" cap="none" dirty="0">
                <a:solidFill>
                  <a:schemeClr val="tx1"/>
                </a:solidFill>
                <a:latin typeface="Open Sans"/>
                <a:ea typeface="Open Sans"/>
                <a:cs typeface="Open Sans"/>
                <a:sym typeface="Open Sans"/>
              </a:rPr>
              <a:t> </a:t>
            </a:r>
            <a:r>
              <a:rPr lang="en-US" sz="2400" b="1" i="0" u="none" strike="noStrike" cap="none" dirty="0" err="1">
                <a:solidFill>
                  <a:schemeClr val="tx1"/>
                </a:solidFill>
                <a:latin typeface="Open Sans"/>
                <a:ea typeface="Open Sans"/>
                <a:cs typeface="Open Sans"/>
                <a:sym typeface="Open Sans"/>
              </a:rPr>
              <a:t>filtrada</a:t>
            </a:r>
            <a:r>
              <a:rPr lang="en-US" sz="2400" b="0" i="0" u="none" strike="noStrike" cap="none" dirty="0">
                <a:solidFill>
                  <a:schemeClr val="tx1"/>
                </a:solidFill>
                <a:latin typeface="Open Sans"/>
                <a:ea typeface="Open Sans"/>
                <a:cs typeface="Open Sans"/>
                <a:sym typeface="Open Sans"/>
              </a:rPr>
              <a:t> </a:t>
            </a:r>
            <a:r>
              <a:rPr lang="en-US" sz="2400" b="0" i="0" u="none" strike="noStrike" cap="none" dirty="0">
                <a:solidFill>
                  <a:srgbClr val="3F3F3F"/>
                </a:solidFill>
                <a:latin typeface="Open Sans"/>
                <a:ea typeface="Open Sans"/>
                <a:cs typeface="Open Sans"/>
                <a:sym typeface="Open Sans"/>
              </a:rPr>
              <a:t>(pre-</a:t>
            </a:r>
            <a:r>
              <a:rPr lang="en-US" sz="2400" b="0" i="0" u="none" strike="noStrike" cap="none" dirty="0" err="1">
                <a:solidFill>
                  <a:srgbClr val="3F3F3F"/>
                </a:solidFill>
                <a:latin typeface="Open Sans"/>
                <a:ea typeface="Open Sans"/>
                <a:cs typeface="Open Sans"/>
                <a:sym typeface="Open Sans"/>
              </a:rPr>
              <a:t>evaluada</a:t>
            </a:r>
            <a:r>
              <a:rPr lang="en-US" sz="2400" b="0" i="0" u="none" strike="noStrike" cap="none" dirty="0">
                <a:solidFill>
                  <a:srgbClr val="3F3F3F"/>
                </a:solidFill>
                <a:latin typeface="Open Sans"/>
                <a:ea typeface="Open Sans"/>
                <a:cs typeface="Open Sans"/>
                <a:sym typeface="Open Sans"/>
              </a:rPr>
              <a:t>): Cochrane Library, Joanna Briggs Institute EBP Database …</a:t>
            </a:r>
            <a:endParaRPr sz="1400" b="0" i="0" u="none" strike="noStrike" cap="none" dirty="0">
              <a:solidFill>
                <a:srgbClr val="3F3F3F"/>
              </a:solidFill>
              <a:latin typeface="Arial"/>
              <a:ea typeface="Arial"/>
              <a:cs typeface="Arial"/>
              <a:sym typeface="Arial"/>
            </a:endParaRPr>
          </a:p>
        </p:txBody>
      </p:sp>
      <p:sp>
        <p:nvSpPr>
          <p:cNvPr id="186" name="Google Shape;186;g829bd93e03_0_0"/>
          <p:cNvSpPr txBox="1"/>
          <p:nvPr/>
        </p:nvSpPr>
        <p:spPr>
          <a:xfrm>
            <a:off x="135474" y="3232363"/>
            <a:ext cx="5845530" cy="3162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3F3F3F"/>
                </a:solidFill>
                <a:latin typeface="Open Sans"/>
                <a:ea typeface="Open Sans"/>
                <a:cs typeface="Open Sans"/>
                <a:sym typeface="Open Sans"/>
              </a:rPr>
              <a:t>Ahorrar tiempo.</a:t>
            </a:r>
            <a:endParaRPr sz="1400" b="0" i="0" u="none" strike="noStrike" cap="none">
              <a:solidFill>
                <a:srgbClr val="3F3F3F"/>
              </a:solidFill>
              <a:latin typeface="Arial"/>
              <a:ea typeface="Arial"/>
              <a:cs typeface="Arial"/>
              <a:sym typeface="Arial"/>
            </a:endParaRPr>
          </a:p>
          <a:p>
            <a:pPr marL="342900" marR="0" lvl="0" indent="-342900" algn="l" rtl="0">
              <a:lnSpc>
                <a:spcPct val="100000"/>
              </a:lnSpc>
              <a:spcBef>
                <a:spcPts val="480"/>
              </a:spcBef>
              <a:spcAft>
                <a:spcPts val="0"/>
              </a:spcAft>
              <a:buClr>
                <a:srgbClr val="000000"/>
              </a:buClr>
              <a:buSzPts val="2400"/>
              <a:buFont typeface="Arial"/>
              <a:buChar char="•"/>
            </a:pPr>
            <a:r>
              <a:rPr lang="en-US" sz="2400" b="0" i="0" u="none" strike="noStrike" cap="none">
                <a:solidFill>
                  <a:srgbClr val="3F3F3F"/>
                </a:solidFill>
                <a:latin typeface="Open Sans"/>
                <a:ea typeface="Open Sans"/>
                <a:cs typeface="Open Sans"/>
                <a:sym typeface="Open Sans"/>
              </a:rPr>
              <a:t>Consultar a los expertos.</a:t>
            </a:r>
            <a:endParaRPr sz="1400" b="0" i="0" u="none" strike="noStrike" cap="none">
              <a:solidFill>
                <a:srgbClr val="3F3F3F"/>
              </a:solidFill>
              <a:latin typeface="Arial"/>
              <a:ea typeface="Arial"/>
              <a:cs typeface="Arial"/>
              <a:sym typeface="Arial"/>
            </a:endParaRPr>
          </a:p>
          <a:p>
            <a:pPr marL="342900" marR="0" lvl="0" indent="-342900" algn="l" rtl="0">
              <a:lnSpc>
                <a:spcPct val="100000"/>
              </a:lnSpc>
              <a:spcBef>
                <a:spcPts val="480"/>
              </a:spcBef>
              <a:spcAft>
                <a:spcPts val="0"/>
              </a:spcAft>
              <a:buClr>
                <a:srgbClr val="000000"/>
              </a:buClr>
              <a:buSzPts val="2400"/>
              <a:buFont typeface="Arial"/>
              <a:buChar char="•"/>
            </a:pPr>
            <a:r>
              <a:rPr lang="en-US" sz="2400" b="0" i="0" u="none" strike="noStrike" cap="none">
                <a:solidFill>
                  <a:srgbClr val="3F3F3F"/>
                </a:solidFill>
                <a:latin typeface="Open Sans"/>
                <a:ea typeface="Open Sans"/>
                <a:cs typeface="Open Sans"/>
                <a:sym typeface="Open Sans"/>
              </a:rPr>
              <a:t>Utilizar solamente investigaciones  de calidad.</a:t>
            </a:r>
            <a:endParaRPr sz="1400" b="0" i="0" u="none" strike="noStrike" cap="none">
              <a:solidFill>
                <a:srgbClr val="3F3F3F"/>
              </a:solidFill>
              <a:latin typeface="Arial"/>
              <a:ea typeface="Arial"/>
              <a:cs typeface="Arial"/>
              <a:sym typeface="Arial"/>
            </a:endParaRPr>
          </a:p>
          <a:p>
            <a:pPr marL="342900" marR="0" lvl="0" indent="-342900" algn="l" rtl="0">
              <a:lnSpc>
                <a:spcPct val="100000"/>
              </a:lnSpc>
              <a:spcBef>
                <a:spcPts val="480"/>
              </a:spcBef>
              <a:spcAft>
                <a:spcPts val="0"/>
              </a:spcAft>
              <a:buClr>
                <a:srgbClr val="000000"/>
              </a:buClr>
              <a:buSzPts val="2400"/>
              <a:buFont typeface="Arial"/>
              <a:buChar char="•"/>
            </a:pPr>
            <a:r>
              <a:rPr lang="en-US" sz="2400" b="0" i="0" u="none" strike="noStrike" cap="none">
                <a:solidFill>
                  <a:srgbClr val="3F3F3F"/>
                </a:solidFill>
                <a:latin typeface="Open Sans"/>
                <a:ea typeface="Open Sans"/>
                <a:cs typeface="Open Sans"/>
                <a:sym typeface="Open Sans"/>
              </a:rPr>
              <a:t>Utilizar en el punto de atención.</a:t>
            </a:r>
            <a:endParaRPr sz="1400" b="0" i="0" u="none" strike="noStrike" cap="none">
              <a:solidFill>
                <a:srgbClr val="3F3F3F"/>
              </a:solidFill>
              <a:latin typeface="Arial"/>
              <a:ea typeface="Arial"/>
              <a:cs typeface="Arial"/>
              <a:sym typeface="Arial"/>
            </a:endParaRPr>
          </a:p>
          <a:p>
            <a:pPr marL="342900" marR="0" lvl="0" indent="-342900" algn="l" rtl="0">
              <a:lnSpc>
                <a:spcPct val="100000"/>
              </a:lnSpc>
              <a:spcBef>
                <a:spcPts val="480"/>
              </a:spcBef>
              <a:spcAft>
                <a:spcPts val="0"/>
              </a:spcAft>
              <a:buClr>
                <a:srgbClr val="000000"/>
              </a:buClr>
              <a:buSzPts val="2400"/>
              <a:buFont typeface="Arial"/>
              <a:buChar char="•"/>
            </a:pPr>
            <a:r>
              <a:rPr lang="en-US" sz="2400" b="0" i="0" u="none" strike="noStrike" cap="none">
                <a:solidFill>
                  <a:srgbClr val="3F3F3F"/>
                </a:solidFill>
                <a:latin typeface="Open Sans"/>
                <a:ea typeface="Open Sans"/>
                <a:cs typeface="Open Sans"/>
                <a:sym typeface="Open Sans"/>
              </a:rPr>
              <a:t>No todos los médicos necesitan o quieren realizar búsquedas bibliográficas y evaluaciones clínicas.</a:t>
            </a:r>
            <a:endParaRPr sz="1400" b="0" i="0" u="none" strike="noStrike" cap="none">
              <a:solidFill>
                <a:srgbClr val="3F3F3F"/>
              </a:solidFill>
              <a:latin typeface="Arial"/>
              <a:ea typeface="Arial"/>
              <a:cs typeface="Arial"/>
              <a:sym typeface="Arial"/>
            </a:endParaRPr>
          </a:p>
        </p:txBody>
      </p:sp>
      <p:sp>
        <p:nvSpPr>
          <p:cNvPr id="187" name="Google Shape;187;g829bd93e03_0_0"/>
          <p:cNvSpPr/>
          <p:nvPr/>
        </p:nvSpPr>
        <p:spPr>
          <a:xfrm>
            <a:off x="5981004" y="3232363"/>
            <a:ext cx="6096000" cy="267765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3F3F3F"/>
                </a:solidFill>
                <a:latin typeface="Open Sans"/>
                <a:ea typeface="Open Sans"/>
                <a:cs typeface="Open Sans"/>
                <a:sym typeface="Open Sans"/>
              </a:rPr>
              <a:t>Crear búsquedas exhaustivas.</a:t>
            </a:r>
            <a:endParaRPr sz="1400" b="0" i="0" u="none" strike="noStrike" cap="none">
              <a:solidFill>
                <a:srgbClr val="3F3F3F"/>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3F3F3F"/>
                </a:solidFill>
                <a:latin typeface="Open Sans"/>
                <a:ea typeface="Open Sans"/>
                <a:cs typeface="Open Sans"/>
                <a:sym typeface="Open Sans"/>
              </a:rPr>
              <a:t>Realizar revisiones sistemáticas.</a:t>
            </a:r>
            <a:endParaRPr sz="1400" b="0" i="0" u="none" strike="noStrike" cap="none">
              <a:solidFill>
                <a:srgbClr val="3F3F3F"/>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3F3F3F"/>
                </a:solidFill>
                <a:latin typeface="Open Sans"/>
                <a:ea typeface="Open Sans"/>
                <a:cs typeface="Open Sans"/>
                <a:sym typeface="Open Sans"/>
              </a:rPr>
              <a:t>Realizar una búsqueda de sinónimos utilizando tesauros.</a:t>
            </a:r>
            <a:endParaRPr sz="1400" b="0" i="0" u="none" strike="noStrike" cap="none">
              <a:solidFill>
                <a:srgbClr val="3F3F3F"/>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3F3F3F"/>
                </a:solidFill>
                <a:latin typeface="Open Sans"/>
                <a:ea typeface="Open Sans"/>
                <a:cs typeface="Open Sans"/>
                <a:sym typeface="Open Sans"/>
              </a:rPr>
              <a:t>Configurar y distribuir alertas.</a:t>
            </a:r>
            <a:endParaRPr sz="1400" b="0" i="0" u="none" strike="noStrike" cap="none">
              <a:solidFill>
                <a:srgbClr val="3F3F3F"/>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3F3F3F"/>
                </a:solidFill>
                <a:latin typeface="Open Sans"/>
                <a:ea typeface="Open Sans"/>
                <a:cs typeface="Open Sans"/>
                <a:sym typeface="Open Sans"/>
              </a:rPr>
              <a:t>Limitar a poblaciones y tipos de publicación.</a:t>
            </a:r>
            <a:endParaRPr sz="1400" b="0" i="0" u="none" strike="noStrike" cap="none">
              <a:solidFill>
                <a:srgbClr val="3F3F3F"/>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1"/>
        <p:cNvGrpSpPr/>
        <p:nvPr/>
      </p:nvGrpSpPr>
      <p:grpSpPr>
        <a:xfrm>
          <a:off x="0" y="0"/>
          <a:ext cx="0" cy="0"/>
          <a:chOff x="0" y="0"/>
          <a:chExt cx="0" cy="0"/>
        </a:xfrm>
      </p:grpSpPr>
      <p:sp>
        <p:nvSpPr>
          <p:cNvPr id="192" name="Google Shape;192;p7"/>
          <p:cNvSpPr txBox="1">
            <a:spLocks noGrp="1"/>
          </p:cNvSpPr>
          <p:nvPr>
            <p:ph type="title"/>
          </p:nvPr>
        </p:nvSpPr>
        <p:spPr>
          <a:xfrm>
            <a:off x="0" y="397862"/>
            <a:ext cx="6696075"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dirty="0" err="1">
                <a:solidFill>
                  <a:srgbClr val="586F7C"/>
                </a:solidFill>
                <a:latin typeface="Open Sans"/>
                <a:ea typeface="Open Sans"/>
                <a:cs typeface="Open Sans"/>
                <a:sym typeface="Open Sans"/>
              </a:rPr>
              <a:t>Jerarquía</a:t>
            </a:r>
            <a:r>
              <a:rPr lang="en-US" dirty="0">
                <a:solidFill>
                  <a:srgbClr val="586F7C"/>
                </a:solidFill>
                <a:latin typeface="Open Sans"/>
                <a:ea typeface="Open Sans"/>
                <a:cs typeface="Open Sans"/>
                <a:sym typeface="Open Sans"/>
              </a:rPr>
              <a:t> de la </a:t>
            </a:r>
            <a:r>
              <a:rPr lang="en-US" dirty="0" err="1">
                <a:solidFill>
                  <a:srgbClr val="586F7C"/>
                </a:solidFill>
                <a:latin typeface="Open Sans"/>
                <a:ea typeface="Open Sans"/>
                <a:cs typeface="Open Sans"/>
                <a:sym typeface="Open Sans"/>
              </a:rPr>
              <a:t>evidencia</a:t>
            </a:r>
            <a:r>
              <a:rPr lang="en-US" dirty="0">
                <a:solidFill>
                  <a:srgbClr val="586F7C"/>
                </a:solidFill>
                <a:latin typeface="Open Sans"/>
                <a:ea typeface="Open Sans"/>
                <a:cs typeface="Open Sans"/>
                <a:sym typeface="Open Sans"/>
              </a:rPr>
              <a:t> y</a:t>
            </a:r>
            <a:br>
              <a:rPr lang="en-US" dirty="0">
                <a:solidFill>
                  <a:srgbClr val="586F7C"/>
                </a:solidFill>
                <a:latin typeface="Open Sans"/>
                <a:ea typeface="Open Sans"/>
                <a:cs typeface="Open Sans"/>
                <a:sym typeface="Open Sans"/>
              </a:rPr>
            </a:br>
            <a:r>
              <a:rPr lang="en-US" dirty="0" err="1">
                <a:solidFill>
                  <a:srgbClr val="586F7C"/>
                </a:solidFill>
                <a:latin typeface="Open Sans"/>
                <a:ea typeface="Open Sans"/>
                <a:cs typeface="Open Sans"/>
                <a:sym typeface="Open Sans"/>
              </a:rPr>
              <a:t>enfoques</a:t>
            </a:r>
            <a:r>
              <a:rPr lang="en-US" dirty="0">
                <a:solidFill>
                  <a:srgbClr val="586F7C"/>
                </a:solidFill>
                <a:latin typeface="Open Sans"/>
                <a:ea typeface="Open Sans"/>
                <a:cs typeface="Open Sans"/>
                <a:sym typeface="Open Sans"/>
              </a:rPr>
              <a:t> de </a:t>
            </a:r>
            <a:r>
              <a:rPr lang="en-US" dirty="0" err="1">
                <a:solidFill>
                  <a:srgbClr val="586F7C"/>
                </a:solidFill>
                <a:latin typeface="Open Sans"/>
                <a:ea typeface="Open Sans"/>
                <a:cs typeface="Open Sans"/>
                <a:sym typeface="Open Sans"/>
              </a:rPr>
              <a:t>búsqueda</a:t>
            </a:r>
            <a:endParaRPr dirty="0">
              <a:solidFill>
                <a:srgbClr val="586F7C"/>
              </a:solidFill>
              <a:latin typeface="Open Sans"/>
              <a:ea typeface="Open Sans"/>
              <a:cs typeface="Open Sans"/>
              <a:sym typeface="Open Sans"/>
            </a:endParaRPr>
          </a:p>
        </p:txBody>
      </p:sp>
      <p:graphicFrame>
        <p:nvGraphicFramePr>
          <p:cNvPr id="193" name="Google Shape;193;p7"/>
          <p:cNvGraphicFramePr/>
          <p:nvPr/>
        </p:nvGraphicFramePr>
        <p:xfrm>
          <a:off x="8471909" y="2472189"/>
          <a:ext cx="1899650" cy="3426475"/>
        </p:xfrm>
        <a:graphic>
          <a:graphicData uri="http://schemas.openxmlformats.org/drawingml/2006/table">
            <a:tbl>
              <a:tblPr firstRow="1" bandRow="1">
                <a:noFill/>
                <a:tableStyleId>{C8493E08-08DE-476B-9A60-01E372AB6D51}</a:tableStyleId>
              </a:tblPr>
              <a:tblGrid>
                <a:gridCol w="1899650">
                  <a:extLst>
                    <a:ext uri="{9D8B030D-6E8A-4147-A177-3AD203B41FA5}">
                      <a16:colId xmlns:a16="http://schemas.microsoft.com/office/drawing/2014/main" val="20000"/>
                    </a:ext>
                  </a:extLst>
                </a:gridCol>
              </a:tblGrid>
              <a:tr h="747575">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solidFill>
                            <a:schemeClr val="dk1"/>
                          </a:solidFill>
                        </a:rPr>
                        <a:t>Cochrane Database de revisiones sistemáticas</a:t>
                      </a:r>
                      <a:br>
                        <a:rPr lang="en-US" sz="1100" b="0" u="none" strike="noStrike" cap="none">
                          <a:solidFill>
                            <a:schemeClr val="dk1"/>
                          </a:solidFill>
                        </a:rPr>
                      </a:br>
                      <a:endParaRPr sz="1100" b="0" u="none" strike="noStrike" cap="none">
                        <a:solidFill>
                          <a:schemeClr val="dk1"/>
                        </a:solidFill>
                      </a:endParaRPr>
                    </a:p>
                    <a:p>
                      <a:pPr marL="0" marR="0" lvl="0" indent="0" algn="l" rtl="0">
                        <a:lnSpc>
                          <a:spcPct val="100000"/>
                        </a:lnSpc>
                        <a:spcBef>
                          <a:spcPts val="0"/>
                        </a:spcBef>
                        <a:spcAft>
                          <a:spcPts val="0"/>
                        </a:spcAft>
                        <a:buClr>
                          <a:srgbClr val="000000"/>
                        </a:buClr>
                        <a:buSzPts val="1100"/>
                        <a:buFont typeface="Arial"/>
                        <a:buNone/>
                      </a:pPr>
                      <a:endParaRPr sz="1100" b="0" u="none" strike="noStrike" cap="none">
                        <a:solidFill>
                          <a:schemeClr val="dk1"/>
                        </a:solidFill>
                      </a:endParaRPr>
                    </a:p>
                  </a:txBody>
                  <a:tcPr marL="68550" marR="68550" marT="34275" marB="34275">
                    <a:solidFill>
                      <a:srgbClr val="C00000">
                        <a:alpha val="33333"/>
                      </a:srgbClr>
                    </a:solidFill>
                  </a:tcPr>
                </a:tc>
                <a:extLst>
                  <a:ext uri="{0D108BD9-81ED-4DB2-BD59-A6C34878D82A}">
                    <a16:rowId xmlns:a16="http://schemas.microsoft.com/office/drawing/2014/main" val="10000"/>
                  </a:ext>
                </a:extLst>
              </a:tr>
              <a:tr h="739200">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rPr>
                        <a:t>EBM Guidelines</a:t>
                      </a:r>
                      <a:br>
                        <a:rPr lang="en-US" sz="1100" b="1" i="0" u="none" strike="noStrike" cap="none">
                          <a:solidFill>
                            <a:schemeClr val="dk1"/>
                          </a:solidFill>
                        </a:rPr>
                      </a:br>
                      <a:r>
                        <a:rPr lang="en-US" sz="1100" b="1" i="0" u="none" strike="noStrike" cap="none">
                          <a:solidFill>
                            <a:schemeClr val="dk1"/>
                          </a:solidFill>
                        </a:rPr>
                        <a:t>Essential Evidence Plus</a:t>
                      </a:r>
                      <a:endParaRPr sz="1400" u="none" strike="noStrike" cap="none"/>
                    </a:p>
                    <a:p>
                      <a:pPr marL="0" marR="0" lvl="0" indent="0" algn="l" rtl="0">
                        <a:lnSpc>
                          <a:spcPct val="100000"/>
                        </a:lnSpc>
                        <a:spcBef>
                          <a:spcPts val="0"/>
                        </a:spcBef>
                        <a:spcAft>
                          <a:spcPts val="0"/>
                        </a:spcAft>
                        <a:buClr>
                          <a:srgbClr val="000000"/>
                        </a:buClr>
                        <a:buSzPts val="1100"/>
                        <a:buFont typeface="Arial"/>
                        <a:buNone/>
                      </a:pPr>
                      <a:endParaRPr sz="1100" b="1" u="none" strike="noStrike" cap="none">
                        <a:solidFill>
                          <a:schemeClr val="dk1"/>
                        </a:solidFill>
                      </a:endParaRPr>
                    </a:p>
                  </a:txBody>
                  <a:tcPr marL="68550" marR="68550" marT="34275" marB="34275">
                    <a:solidFill>
                      <a:srgbClr val="FFFF00">
                        <a:alpha val="51372"/>
                      </a:srgbClr>
                    </a:solidFill>
                  </a:tcPr>
                </a:tc>
                <a:extLst>
                  <a:ext uri="{0D108BD9-81ED-4DB2-BD59-A6C34878D82A}">
                    <a16:rowId xmlns:a16="http://schemas.microsoft.com/office/drawing/2014/main" val="10001"/>
                  </a:ext>
                </a:extLst>
              </a:tr>
              <a:tr h="458600">
                <a:tc>
                  <a:txBody>
                    <a:bodyPr/>
                    <a:lstStyle/>
                    <a:p>
                      <a:pPr marL="0" marR="0" lvl="0" indent="0" algn="l" rtl="0">
                        <a:lnSpc>
                          <a:spcPct val="100000"/>
                        </a:lnSpc>
                        <a:spcBef>
                          <a:spcPts val="0"/>
                        </a:spcBef>
                        <a:spcAft>
                          <a:spcPts val="0"/>
                        </a:spcAft>
                        <a:buClr>
                          <a:schemeClr val="dk1"/>
                        </a:buClr>
                        <a:buSzPts val="1100"/>
                        <a:buFont typeface="Arial"/>
                        <a:buNone/>
                      </a:pPr>
                      <a:r>
                        <a:rPr lang="en-US" sz="1100" b="1" u="none" strike="noStrike" cap="none">
                          <a:solidFill>
                            <a:schemeClr val="dk1"/>
                          </a:solidFill>
                        </a:rPr>
                        <a:t>PubMed</a:t>
                      </a:r>
                      <a:endParaRPr sz="1400" u="none" strike="noStrike" cap="none"/>
                    </a:p>
                    <a:p>
                      <a:pPr marL="0" marR="0" lvl="0" indent="0" algn="l" rtl="0">
                        <a:lnSpc>
                          <a:spcPct val="100000"/>
                        </a:lnSpc>
                        <a:spcBef>
                          <a:spcPts val="0"/>
                        </a:spcBef>
                        <a:spcAft>
                          <a:spcPts val="0"/>
                        </a:spcAft>
                        <a:buClr>
                          <a:schemeClr val="dk1"/>
                        </a:buClr>
                        <a:buSzPts val="1100"/>
                        <a:buFont typeface="Arial"/>
                        <a:buNone/>
                      </a:pPr>
                      <a:r>
                        <a:rPr lang="en-US" sz="1100" b="1" u="none" strike="noStrike" cap="none">
                          <a:solidFill>
                            <a:schemeClr val="dk1"/>
                          </a:solidFill>
                        </a:rPr>
                        <a:t>CINAHL</a:t>
                      </a:r>
                      <a:endParaRPr sz="1400" u="none" strike="noStrike" cap="none"/>
                    </a:p>
                  </a:txBody>
                  <a:tcPr marL="68550" marR="68550" marT="34275" marB="34275">
                    <a:solidFill>
                      <a:srgbClr val="92D050">
                        <a:alpha val="40000"/>
                      </a:srgbClr>
                    </a:solidFill>
                  </a:tcPr>
                </a:tc>
                <a:extLst>
                  <a:ext uri="{0D108BD9-81ED-4DB2-BD59-A6C34878D82A}">
                    <a16:rowId xmlns:a16="http://schemas.microsoft.com/office/drawing/2014/main" val="10002"/>
                  </a:ext>
                </a:extLst>
              </a:tr>
              <a:tr h="571525">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t>CENTRAL</a:t>
                      </a:r>
                      <a:endParaRPr sz="1400" u="none" strike="noStrike" cap="none"/>
                    </a:p>
                    <a:p>
                      <a:pPr marL="0" marR="0" lvl="0" indent="0" algn="l" rtl="0">
                        <a:lnSpc>
                          <a:spcPct val="100000"/>
                        </a:lnSpc>
                        <a:spcBef>
                          <a:spcPts val="0"/>
                        </a:spcBef>
                        <a:spcAft>
                          <a:spcPts val="0"/>
                        </a:spcAft>
                        <a:buClr>
                          <a:srgbClr val="000000"/>
                        </a:buClr>
                        <a:buSzPts val="1100"/>
                        <a:buFont typeface="Arial"/>
                        <a:buNone/>
                      </a:pPr>
                      <a:r>
                        <a:rPr lang="en-US" sz="1100" b="1" u="none" strike="noStrike" cap="none"/>
                        <a:t>PubMed</a:t>
                      </a:r>
                      <a:endParaRPr sz="1400" u="none" strike="noStrike" cap="none"/>
                    </a:p>
                    <a:p>
                      <a:pPr marL="0" marR="0" lvl="0" indent="0" algn="l" rtl="0">
                        <a:lnSpc>
                          <a:spcPct val="100000"/>
                        </a:lnSpc>
                        <a:spcBef>
                          <a:spcPts val="0"/>
                        </a:spcBef>
                        <a:spcAft>
                          <a:spcPts val="0"/>
                        </a:spcAft>
                        <a:buClr>
                          <a:srgbClr val="000000"/>
                        </a:buClr>
                        <a:buSzPts val="1100"/>
                        <a:buFont typeface="Arial"/>
                        <a:buNone/>
                      </a:pPr>
                      <a:r>
                        <a:rPr lang="en-US" sz="1100" b="1" u="none" strike="noStrike" cap="none">
                          <a:solidFill>
                            <a:schemeClr val="dk1"/>
                          </a:solidFill>
                        </a:rPr>
                        <a:t>CINAHL</a:t>
                      </a:r>
                      <a:endParaRPr sz="1400" u="none" strike="noStrike" cap="none"/>
                    </a:p>
                  </a:txBody>
                  <a:tcPr marL="68550" marR="68550" marT="34275" marB="34275">
                    <a:solidFill>
                      <a:srgbClr val="7030A0">
                        <a:alpha val="41568"/>
                      </a:srgbClr>
                    </a:solidFill>
                  </a:tcPr>
                </a:tc>
                <a:extLst>
                  <a:ext uri="{0D108BD9-81ED-4DB2-BD59-A6C34878D82A}">
                    <a16:rowId xmlns:a16="http://schemas.microsoft.com/office/drawing/2014/main" val="10003"/>
                  </a:ext>
                </a:extLst>
              </a:tr>
              <a:tr h="408825">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t>PubMed</a:t>
                      </a:r>
                      <a:endParaRPr sz="1400" u="none" strike="noStrike" cap="none"/>
                    </a:p>
                    <a:p>
                      <a:pPr marL="0" marR="0" lvl="0" indent="0" algn="l" rtl="0">
                        <a:lnSpc>
                          <a:spcPct val="100000"/>
                        </a:lnSpc>
                        <a:spcBef>
                          <a:spcPts val="0"/>
                        </a:spcBef>
                        <a:spcAft>
                          <a:spcPts val="0"/>
                        </a:spcAft>
                        <a:buClr>
                          <a:srgbClr val="000000"/>
                        </a:buClr>
                        <a:buSzPts val="1100"/>
                        <a:buFont typeface="Arial"/>
                        <a:buNone/>
                      </a:pPr>
                      <a:r>
                        <a:rPr lang="en-US" sz="1100" b="1" u="none" strike="noStrike" cap="none">
                          <a:solidFill>
                            <a:schemeClr val="dk1"/>
                          </a:solidFill>
                        </a:rPr>
                        <a:t>CINAHL</a:t>
                      </a:r>
                      <a:endParaRPr sz="1400" u="none" strike="noStrike" cap="none"/>
                    </a:p>
                  </a:txBody>
                  <a:tcPr marL="68550" marR="68550" marT="34275" marB="34275">
                    <a:solidFill>
                      <a:srgbClr val="F77B43">
                        <a:alpha val="70588"/>
                      </a:srgbClr>
                    </a:solidFill>
                  </a:tcPr>
                </a:tc>
                <a:extLst>
                  <a:ext uri="{0D108BD9-81ED-4DB2-BD59-A6C34878D82A}">
                    <a16:rowId xmlns:a16="http://schemas.microsoft.com/office/drawing/2014/main" val="10004"/>
                  </a:ext>
                </a:extLst>
              </a:tr>
              <a:tr h="500750">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rPr>
                        <a:t>Libros de texto</a:t>
                      </a:r>
                      <a:endParaRPr sz="1100" i="1" u="none" strike="noStrike" cap="none">
                        <a:solidFill>
                          <a:srgbClr val="C00000"/>
                        </a:solidFill>
                      </a:endParaRPr>
                    </a:p>
                  </a:txBody>
                  <a:tcPr marL="68550" marR="68550" marT="34275" marB="34275">
                    <a:solidFill>
                      <a:srgbClr val="50EC12">
                        <a:alpha val="76470"/>
                      </a:srgbClr>
                    </a:solidFill>
                  </a:tcPr>
                </a:tc>
                <a:extLst>
                  <a:ext uri="{0D108BD9-81ED-4DB2-BD59-A6C34878D82A}">
                    <a16:rowId xmlns:a16="http://schemas.microsoft.com/office/drawing/2014/main" val="10005"/>
                  </a:ext>
                </a:extLst>
              </a:tr>
            </a:tbl>
          </a:graphicData>
        </a:graphic>
      </p:graphicFrame>
      <p:pic>
        <p:nvPicPr>
          <p:cNvPr id="194" name="Google Shape;194;p7"/>
          <p:cNvPicPr preferRelativeResize="0"/>
          <p:nvPr/>
        </p:nvPicPr>
        <p:blipFill rotWithShape="1">
          <a:blip r:embed="rId3">
            <a:alphaModFix/>
          </a:blip>
          <a:srcRect r="17872"/>
          <a:stretch/>
        </p:blipFill>
        <p:spPr>
          <a:xfrm>
            <a:off x="1032387" y="1799832"/>
            <a:ext cx="6553206" cy="4686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2"/>
          <p:cNvSpPr txBox="1">
            <a:spLocks noGrp="1"/>
          </p:cNvSpPr>
          <p:nvPr>
            <p:ph type="title"/>
          </p:nvPr>
        </p:nvSpPr>
        <p:spPr>
          <a:xfrm>
            <a:off x="0" y="512627"/>
            <a:ext cx="7707086"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Los 5 pasos del proceso PBE</a:t>
            </a:r>
            <a:endParaRPr>
              <a:latin typeface="Open Sans"/>
              <a:ea typeface="Open Sans"/>
              <a:cs typeface="Open Sans"/>
              <a:sym typeface="Open Sans"/>
            </a:endParaRPr>
          </a:p>
        </p:txBody>
      </p:sp>
      <p:sp>
        <p:nvSpPr>
          <p:cNvPr id="201" name="Google Shape;201;p12"/>
          <p:cNvSpPr txBox="1">
            <a:spLocks noGrp="1"/>
          </p:cNvSpPr>
          <p:nvPr>
            <p:ph type="body" idx="1"/>
          </p:nvPr>
        </p:nvSpPr>
        <p:spPr>
          <a:xfrm>
            <a:off x="14758" y="1717166"/>
            <a:ext cx="5385679" cy="5022850"/>
          </a:xfrm>
          <a:prstGeom prst="rect">
            <a:avLst/>
          </a:prstGeom>
          <a:noFill/>
          <a:ln>
            <a:noFill/>
          </a:ln>
        </p:spPr>
        <p:txBody>
          <a:bodyPr spcFirstLastPara="1" wrap="square" lIns="91425" tIns="45700" rIns="91425" bIns="45700" anchor="t" anchorCtr="0">
            <a:noAutofit/>
          </a:bodyPr>
          <a:lstStyle/>
          <a:p>
            <a:pPr marL="558800" lvl="1" indent="0" algn="l" rtl="0">
              <a:lnSpc>
                <a:spcPct val="80000"/>
              </a:lnSpc>
              <a:spcBef>
                <a:spcPts val="440"/>
              </a:spcBef>
              <a:spcAft>
                <a:spcPts val="0"/>
              </a:spcAft>
              <a:buSzPts val="2000"/>
              <a:buNone/>
            </a:pPr>
            <a:r>
              <a:rPr lang="en-US" sz="2200" dirty="0">
                <a:solidFill>
                  <a:srgbClr val="000000"/>
                </a:solidFill>
                <a:latin typeface="Open Sans"/>
                <a:ea typeface="Open Sans"/>
                <a:cs typeface="Open Sans"/>
                <a:sym typeface="Open Sans"/>
              </a:rPr>
              <a:t>1. </a:t>
            </a:r>
            <a:r>
              <a:rPr lang="en-US" sz="2200" b="1" dirty="0">
                <a:solidFill>
                  <a:srgbClr val="FF0000"/>
                </a:solidFill>
                <a:latin typeface="Open Sans"/>
                <a:ea typeface="Open Sans"/>
                <a:cs typeface="Open Sans"/>
                <a:sym typeface="Open Sans"/>
              </a:rPr>
              <a:t>PREGUNTAR (ask)</a:t>
            </a:r>
            <a:r>
              <a:rPr lang="en-US" sz="2200" dirty="0">
                <a:solidFill>
                  <a:srgbClr val="000000"/>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formular</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una</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pregunta</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clínica</a:t>
            </a:r>
            <a:r>
              <a:rPr lang="en-US" sz="2200" dirty="0">
                <a:solidFill>
                  <a:srgbClr val="3F3F3F"/>
                </a:solidFill>
                <a:latin typeface="Open Sans"/>
                <a:ea typeface="Open Sans"/>
                <a:cs typeface="Open Sans"/>
                <a:sym typeface="Open Sans"/>
              </a:rPr>
              <a:t> que </a:t>
            </a:r>
            <a:r>
              <a:rPr lang="en-US" sz="2200" dirty="0" err="1">
                <a:solidFill>
                  <a:srgbClr val="3F3F3F"/>
                </a:solidFill>
                <a:latin typeface="Open Sans"/>
                <a:ea typeface="Open Sans"/>
                <a:cs typeface="Open Sans"/>
                <a:sym typeface="Open Sans"/>
              </a:rPr>
              <a:t>pueda</a:t>
            </a:r>
            <a:r>
              <a:rPr lang="en-US" sz="2200" dirty="0">
                <a:solidFill>
                  <a:srgbClr val="3F3F3F"/>
                </a:solidFill>
                <a:latin typeface="Open Sans"/>
                <a:ea typeface="Open Sans"/>
                <a:cs typeface="Open Sans"/>
                <a:sym typeface="Open Sans"/>
              </a:rPr>
              <a:t> responder.</a:t>
            </a:r>
            <a:endParaRPr dirty="0"/>
          </a:p>
          <a:p>
            <a:pPr marL="558800" lvl="1" indent="0" algn="l" rtl="0">
              <a:lnSpc>
                <a:spcPct val="80000"/>
              </a:lnSpc>
              <a:spcBef>
                <a:spcPts val="440"/>
              </a:spcBef>
              <a:spcAft>
                <a:spcPts val="0"/>
              </a:spcAft>
              <a:buSzPts val="2000"/>
              <a:buNone/>
            </a:pPr>
            <a:br>
              <a:rPr lang="en-US" sz="2200" dirty="0">
                <a:solidFill>
                  <a:srgbClr val="000000"/>
                </a:solidFill>
                <a:latin typeface="Open Sans"/>
                <a:ea typeface="Open Sans"/>
                <a:cs typeface="Open Sans"/>
                <a:sym typeface="Open Sans"/>
              </a:rPr>
            </a:br>
            <a:r>
              <a:rPr lang="en-US" sz="2200" dirty="0">
                <a:solidFill>
                  <a:srgbClr val="000000"/>
                </a:solidFill>
                <a:latin typeface="Open Sans"/>
                <a:ea typeface="Open Sans"/>
                <a:cs typeface="Open Sans"/>
                <a:sym typeface="Open Sans"/>
              </a:rPr>
              <a:t>2. </a:t>
            </a:r>
            <a:r>
              <a:rPr lang="en-US" sz="2200" b="1" dirty="0">
                <a:solidFill>
                  <a:srgbClr val="FF0000"/>
                </a:solidFill>
                <a:latin typeface="Open Sans"/>
                <a:ea typeface="Open Sans"/>
                <a:cs typeface="Open Sans"/>
                <a:sym typeface="Open Sans"/>
              </a:rPr>
              <a:t>ACCEDER (access)</a:t>
            </a:r>
            <a:r>
              <a:rPr lang="en-US" sz="2200" dirty="0">
                <a:solidFill>
                  <a:srgbClr val="000000"/>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localizar</a:t>
            </a:r>
            <a:r>
              <a:rPr lang="en-US" sz="2200" dirty="0">
                <a:solidFill>
                  <a:srgbClr val="3F3F3F"/>
                </a:solidFill>
                <a:latin typeface="Open Sans"/>
                <a:ea typeface="Open Sans"/>
                <a:cs typeface="Open Sans"/>
                <a:sym typeface="Open Sans"/>
              </a:rPr>
              <a:t> la </a:t>
            </a:r>
            <a:r>
              <a:rPr lang="en-US" sz="2200" dirty="0" err="1">
                <a:solidFill>
                  <a:srgbClr val="3F3F3F"/>
                </a:solidFill>
                <a:latin typeface="Open Sans"/>
                <a:ea typeface="Open Sans"/>
                <a:cs typeface="Open Sans"/>
                <a:sym typeface="Open Sans"/>
              </a:rPr>
              <a:t>mejor</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evidencia</a:t>
            </a:r>
            <a:r>
              <a:rPr lang="en-US" sz="2200" dirty="0">
                <a:solidFill>
                  <a:srgbClr val="3F3F3F"/>
                </a:solidFill>
                <a:latin typeface="Open Sans"/>
                <a:ea typeface="Open Sans"/>
                <a:cs typeface="Open Sans"/>
                <a:sym typeface="Open Sans"/>
              </a:rPr>
              <a:t>.</a:t>
            </a:r>
            <a:endParaRPr dirty="0"/>
          </a:p>
          <a:p>
            <a:pPr marL="558800" lvl="1" indent="0" algn="l" rtl="0">
              <a:lnSpc>
                <a:spcPct val="80000"/>
              </a:lnSpc>
              <a:spcBef>
                <a:spcPts val="440"/>
              </a:spcBef>
              <a:spcAft>
                <a:spcPts val="0"/>
              </a:spcAft>
              <a:buSzPts val="2000"/>
              <a:buNone/>
            </a:pPr>
            <a:endParaRPr sz="2200" dirty="0">
              <a:solidFill>
                <a:srgbClr val="3F3F3F"/>
              </a:solidFill>
              <a:latin typeface="Open Sans"/>
              <a:ea typeface="Open Sans"/>
              <a:cs typeface="Open Sans"/>
              <a:sym typeface="Open Sans"/>
            </a:endParaRPr>
          </a:p>
          <a:p>
            <a:pPr marL="558800" lvl="1" indent="0" algn="l" rtl="0">
              <a:lnSpc>
                <a:spcPct val="80000"/>
              </a:lnSpc>
              <a:spcBef>
                <a:spcPts val="440"/>
              </a:spcBef>
              <a:spcAft>
                <a:spcPts val="0"/>
              </a:spcAft>
              <a:buSzPts val="2000"/>
              <a:buNone/>
            </a:pPr>
            <a:r>
              <a:rPr lang="en-US" sz="2200" dirty="0">
                <a:solidFill>
                  <a:srgbClr val="000000"/>
                </a:solidFill>
                <a:latin typeface="Open Sans"/>
                <a:ea typeface="Open Sans"/>
                <a:cs typeface="Open Sans"/>
                <a:sym typeface="Open Sans"/>
              </a:rPr>
              <a:t>3.	</a:t>
            </a:r>
            <a:r>
              <a:rPr lang="en-US" sz="2200" b="1" dirty="0">
                <a:solidFill>
                  <a:srgbClr val="FF0000"/>
                </a:solidFill>
                <a:latin typeface="Open Sans"/>
                <a:ea typeface="Open Sans"/>
                <a:cs typeface="Open Sans"/>
                <a:sym typeface="Open Sans"/>
              </a:rPr>
              <a:t>VALORAR (appraise)</a:t>
            </a:r>
            <a:r>
              <a:rPr lang="en-US" sz="2200" dirty="0">
                <a:solidFill>
                  <a:srgbClr val="000000"/>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valorar</a:t>
            </a:r>
            <a:r>
              <a:rPr lang="en-US" sz="2200" dirty="0">
                <a:solidFill>
                  <a:srgbClr val="3F3F3F"/>
                </a:solidFill>
                <a:latin typeface="Open Sans"/>
                <a:ea typeface="Open Sans"/>
                <a:cs typeface="Open Sans"/>
                <a:sym typeface="Open Sans"/>
              </a:rPr>
              <a:t> la </a:t>
            </a:r>
            <a:r>
              <a:rPr lang="en-US" sz="2200" dirty="0" err="1">
                <a:solidFill>
                  <a:srgbClr val="3F3F3F"/>
                </a:solidFill>
                <a:latin typeface="Open Sans"/>
                <a:ea typeface="Open Sans"/>
                <a:cs typeface="Open Sans"/>
                <a:sym typeface="Open Sans"/>
              </a:rPr>
              <a:t>evidencia</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por</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su</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validez</a:t>
            </a:r>
            <a:r>
              <a:rPr lang="en-US" sz="2200" dirty="0">
                <a:solidFill>
                  <a:srgbClr val="3F3F3F"/>
                </a:solidFill>
                <a:latin typeface="Open Sans"/>
                <a:ea typeface="Open Sans"/>
                <a:cs typeface="Open Sans"/>
                <a:sym typeface="Open Sans"/>
              </a:rPr>
              <a:t> y </a:t>
            </a:r>
            <a:r>
              <a:rPr lang="en-US" sz="2200" dirty="0" err="1">
                <a:solidFill>
                  <a:srgbClr val="3F3F3F"/>
                </a:solidFill>
                <a:latin typeface="Open Sans"/>
                <a:ea typeface="Open Sans"/>
                <a:cs typeface="Open Sans"/>
                <a:sym typeface="Open Sans"/>
              </a:rPr>
              <a:t>utilidad</a:t>
            </a:r>
            <a:r>
              <a:rPr lang="en-US" sz="2200" dirty="0">
                <a:solidFill>
                  <a:srgbClr val="3F3F3F"/>
                </a:solidFill>
                <a:latin typeface="Open Sans"/>
                <a:ea typeface="Open Sans"/>
                <a:cs typeface="Open Sans"/>
                <a:sym typeface="Open Sans"/>
              </a:rPr>
              <a:t>.</a:t>
            </a:r>
            <a:endParaRPr dirty="0"/>
          </a:p>
          <a:p>
            <a:pPr marL="558800" lvl="1" indent="0" algn="l" rtl="0">
              <a:lnSpc>
                <a:spcPct val="80000"/>
              </a:lnSpc>
              <a:spcBef>
                <a:spcPts val="440"/>
              </a:spcBef>
              <a:spcAft>
                <a:spcPts val="0"/>
              </a:spcAft>
              <a:buSzPts val="2000"/>
              <a:buNone/>
            </a:pPr>
            <a:endParaRPr sz="2200" dirty="0">
              <a:solidFill>
                <a:srgbClr val="000000"/>
              </a:solidFill>
              <a:latin typeface="Open Sans"/>
              <a:ea typeface="Open Sans"/>
              <a:cs typeface="Open Sans"/>
              <a:sym typeface="Open Sans"/>
            </a:endParaRPr>
          </a:p>
          <a:p>
            <a:pPr marL="558800" lvl="1" indent="0" algn="l" rtl="0">
              <a:lnSpc>
                <a:spcPct val="80000"/>
              </a:lnSpc>
              <a:spcBef>
                <a:spcPts val="440"/>
              </a:spcBef>
              <a:spcAft>
                <a:spcPts val="0"/>
              </a:spcAft>
              <a:buSzPts val="2000"/>
              <a:buNone/>
            </a:pPr>
            <a:r>
              <a:rPr lang="en-US" sz="2200" dirty="0">
                <a:solidFill>
                  <a:srgbClr val="000000"/>
                </a:solidFill>
                <a:latin typeface="Open Sans"/>
                <a:ea typeface="Open Sans"/>
                <a:cs typeface="Open Sans"/>
                <a:sym typeface="Open Sans"/>
              </a:rPr>
              <a:t>4. </a:t>
            </a:r>
            <a:r>
              <a:rPr lang="en-US" sz="2200" b="1" dirty="0">
                <a:solidFill>
                  <a:srgbClr val="FF0000"/>
                </a:solidFill>
                <a:latin typeface="Open Sans"/>
                <a:ea typeface="Open Sans"/>
                <a:cs typeface="Open Sans"/>
                <a:sym typeface="Open Sans"/>
              </a:rPr>
              <a:t>APLICAR (apply)</a:t>
            </a:r>
            <a:r>
              <a:rPr lang="en-US" sz="2200" dirty="0">
                <a:solidFill>
                  <a:srgbClr val="000000"/>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integrar</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los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resultados</a:t>
            </a:r>
            <a:r>
              <a:rPr lang="en-US" sz="2200" dirty="0">
                <a:solidFill>
                  <a:srgbClr val="3F3F3F"/>
                </a:solidFill>
                <a:latin typeface="Open Sans"/>
                <a:ea typeface="Open Sans"/>
                <a:cs typeface="Open Sans"/>
                <a:sym typeface="Open Sans"/>
              </a:rPr>
              <a:t> con la </a:t>
            </a:r>
            <a:r>
              <a:rPr lang="en-US" sz="2200" dirty="0" err="1">
                <a:solidFill>
                  <a:srgbClr val="3F3F3F"/>
                </a:solidFill>
                <a:latin typeface="Open Sans"/>
                <a:ea typeface="Open Sans"/>
                <a:cs typeface="Open Sans"/>
                <a:sym typeface="Open Sans"/>
              </a:rPr>
              <a:t>propia</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experiencia</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clínica</a:t>
            </a:r>
            <a:r>
              <a:rPr lang="en-US" sz="2200" dirty="0">
                <a:solidFill>
                  <a:srgbClr val="3F3F3F"/>
                </a:solidFill>
                <a:latin typeface="Open Sans"/>
                <a:ea typeface="Open Sans"/>
                <a:cs typeface="Open Sans"/>
                <a:sym typeface="Open Sans"/>
              </a:rPr>
              <a:t> y </a:t>
            </a:r>
            <a:r>
              <a:rPr lang="en-US" sz="2200" dirty="0" err="1">
                <a:solidFill>
                  <a:srgbClr val="3F3F3F"/>
                </a:solidFill>
                <a:latin typeface="Open Sans"/>
                <a:ea typeface="Open Sans"/>
                <a:cs typeface="Open Sans"/>
                <a:sym typeface="Open Sans"/>
              </a:rPr>
              <a:t>los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valores</a:t>
            </a:r>
            <a:r>
              <a:rPr lang="en-US" sz="2200" dirty="0">
                <a:solidFill>
                  <a:srgbClr val="3F3F3F"/>
                </a:solidFill>
                <a:latin typeface="Open Sans"/>
                <a:ea typeface="Open Sans"/>
                <a:cs typeface="Open Sans"/>
                <a:sym typeface="Open Sans"/>
              </a:rPr>
              <a:t> de </a:t>
            </a:r>
            <a:r>
              <a:rPr lang="en-US" sz="2200" dirty="0" err="1">
                <a:solidFill>
                  <a:srgbClr val="3F3F3F"/>
                </a:solidFill>
                <a:latin typeface="Open Sans"/>
                <a:ea typeface="Open Sans"/>
                <a:cs typeface="Open Sans"/>
                <a:sym typeface="Open Sans"/>
              </a:rPr>
              <a:t>su</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paciente</a:t>
            </a:r>
            <a:r>
              <a:rPr lang="en-US" sz="2200" dirty="0">
                <a:solidFill>
                  <a:srgbClr val="3F3F3F"/>
                </a:solidFill>
                <a:latin typeface="Open Sans"/>
                <a:ea typeface="Open Sans"/>
                <a:cs typeface="Open Sans"/>
                <a:sym typeface="Open Sans"/>
              </a:rPr>
              <a:t> / </a:t>
            </a:r>
            <a:r>
              <a:rPr lang="en-US" sz="2200" dirty="0" err="1">
                <a:solidFill>
                  <a:srgbClr val="3F3F3F"/>
                </a:solidFill>
                <a:latin typeface="Open Sans"/>
                <a:ea typeface="Open Sans"/>
                <a:cs typeface="Open Sans"/>
                <a:sym typeface="Open Sans"/>
              </a:rPr>
              <a:t>condiciones</a:t>
            </a:r>
            <a:r>
              <a:rPr lang="en-US" sz="2200" dirty="0">
                <a:solidFill>
                  <a:srgbClr val="3F3F3F"/>
                </a:solidFill>
                <a:latin typeface="Open Sans"/>
                <a:ea typeface="Open Sans"/>
                <a:cs typeface="Open Sans"/>
                <a:sym typeface="Open Sans"/>
              </a:rPr>
              <a:t> locales</a:t>
            </a:r>
            <a:r>
              <a:rPr lang="en-US" sz="2200" dirty="0">
                <a:solidFill>
                  <a:srgbClr val="000000"/>
                </a:solidFill>
                <a:latin typeface="Open Sans"/>
                <a:ea typeface="Open Sans"/>
                <a:cs typeface="Open Sans"/>
                <a:sym typeface="Open Sans"/>
              </a:rPr>
              <a:t>. </a:t>
            </a:r>
            <a:endParaRPr dirty="0"/>
          </a:p>
          <a:p>
            <a:pPr marL="558800" lvl="1" indent="0" algn="l" rtl="0">
              <a:lnSpc>
                <a:spcPct val="80000"/>
              </a:lnSpc>
              <a:spcBef>
                <a:spcPts val="440"/>
              </a:spcBef>
              <a:spcAft>
                <a:spcPts val="0"/>
              </a:spcAft>
              <a:buSzPts val="2000"/>
              <a:buNone/>
            </a:pPr>
            <a:endParaRPr sz="2200" dirty="0">
              <a:solidFill>
                <a:srgbClr val="000000"/>
              </a:solidFill>
              <a:latin typeface="Open Sans"/>
              <a:ea typeface="Open Sans"/>
              <a:cs typeface="Open Sans"/>
              <a:sym typeface="Open Sans"/>
            </a:endParaRPr>
          </a:p>
          <a:p>
            <a:pPr marL="558800" lvl="1" indent="0" algn="l" rtl="0">
              <a:lnSpc>
                <a:spcPct val="80000"/>
              </a:lnSpc>
              <a:spcBef>
                <a:spcPts val="440"/>
              </a:spcBef>
              <a:spcAft>
                <a:spcPts val="0"/>
              </a:spcAft>
              <a:buSzPts val="2000"/>
              <a:buNone/>
            </a:pPr>
            <a:r>
              <a:rPr lang="en-US" sz="2200" dirty="0">
                <a:solidFill>
                  <a:srgbClr val="000000"/>
                </a:solidFill>
                <a:latin typeface="Open Sans"/>
                <a:ea typeface="Open Sans"/>
                <a:cs typeface="Open Sans"/>
                <a:sym typeface="Open Sans"/>
              </a:rPr>
              <a:t>5. </a:t>
            </a:r>
            <a:r>
              <a:rPr lang="en-US" sz="2200" b="1" dirty="0">
                <a:solidFill>
                  <a:srgbClr val="FF0000"/>
                </a:solidFill>
                <a:latin typeface="Open Sans"/>
                <a:ea typeface="Open Sans"/>
                <a:cs typeface="Open Sans"/>
                <a:sym typeface="Open Sans"/>
              </a:rPr>
              <a:t>EVALUAR (assess)</a:t>
            </a:r>
            <a:r>
              <a:rPr lang="en-US" sz="2200" dirty="0">
                <a:solidFill>
                  <a:srgbClr val="000000"/>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evaluar</a:t>
            </a:r>
            <a:r>
              <a:rPr lang="en-US" sz="2200" dirty="0">
                <a:solidFill>
                  <a:srgbClr val="3F3F3F"/>
                </a:solidFill>
                <a:latin typeface="Open Sans"/>
                <a:ea typeface="Open Sans"/>
                <a:cs typeface="Open Sans"/>
                <a:sym typeface="Open Sans"/>
              </a:rPr>
              <a:t> la </a:t>
            </a:r>
            <a:r>
              <a:rPr lang="en-US" sz="2200" dirty="0" err="1">
                <a:solidFill>
                  <a:srgbClr val="3F3F3F"/>
                </a:solidFill>
                <a:latin typeface="Open Sans"/>
                <a:ea typeface="Open Sans"/>
                <a:cs typeface="Open Sans"/>
                <a:sym typeface="Open Sans"/>
              </a:rPr>
              <a:t>efectividad</a:t>
            </a:r>
            <a:r>
              <a:rPr lang="en-US" sz="2200" dirty="0">
                <a:solidFill>
                  <a:srgbClr val="3F3F3F"/>
                </a:solidFill>
                <a:latin typeface="Open Sans"/>
                <a:ea typeface="Open Sans"/>
                <a:cs typeface="Open Sans"/>
                <a:sym typeface="Open Sans"/>
              </a:rPr>
              <a:t> del </a:t>
            </a:r>
            <a:r>
              <a:rPr lang="en-US" sz="2200" dirty="0" err="1">
                <a:solidFill>
                  <a:srgbClr val="3F3F3F"/>
                </a:solidFill>
                <a:latin typeface="Open Sans"/>
                <a:ea typeface="Open Sans"/>
                <a:cs typeface="Open Sans"/>
                <a:sym typeface="Open Sans"/>
              </a:rPr>
              <a:t>proceso</a:t>
            </a:r>
            <a:r>
              <a:rPr lang="en-US" sz="2200" dirty="0">
                <a:solidFill>
                  <a:srgbClr val="3F3F3F"/>
                </a:solidFill>
                <a:latin typeface="Open Sans"/>
                <a:ea typeface="Open Sans"/>
                <a:cs typeface="Open Sans"/>
                <a:sym typeface="Open Sans"/>
              </a:rPr>
              <a:t>.</a:t>
            </a:r>
            <a:endParaRPr dirty="0">
              <a:solidFill>
                <a:srgbClr val="3F3F3F"/>
              </a:solidFill>
            </a:endParaRPr>
          </a:p>
          <a:p>
            <a:pPr marL="342900" lvl="0" indent="-190500" algn="l" rtl="0">
              <a:lnSpc>
                <a:spcPct val="90000"/>
              </a:lnSpc>
              <a:spcBef>
                <a:spcPts val="640"/>
              </a:spcBef>
              <a:spcAft>
                <a:spcPts val="0"/>
              </a:spcAft>
              <a:buSzPts val="2400"/>
              <a:buFont typeface="Arial"/>
              <a:buNone/>
            </a:pPr>
            <a:endParaRPr sz="3200" dirty="0">
              <a:solidFill>
                <a:srgbClr val="000000"/>
              </a:solidFill>
            </a:endParaRPr>
          </a:p>
        </p:txBody>
      </p:sp>
      <p:grpSp>
        <p:nvGrpSpPr>
          <p:cNvPr id="202" name="Google Shape;202;p12"/>
          <p:cNvGrpSpPr/>
          <p:nvPr/>
        </p:nvGrpSpPr>
        <p:grpSpPr>
          <a:xfrm>
            <a:off x="6838766" y="1954328"/>
            <a:ext cx="4686295" cy="4523756"/>
            <a:chOff x="105412" y="1103"/>
            <a:chExt cx="4686295" cy="4523756"/>
          </a:xfrm>
        </p:grpSpPr>
        <p:sp>
          <p:nvSpPr>
            <p:cNvPr id="203" name="Google Shape;203;p12"/>
            <p:cNvSpPr/>
            <p:nvPr/>
          </p:nvSpPr>
          <p:spPr>
            <a:xfrm>
              <a:off x="1765880" y="1103"/>
              <a:ext cx="1365359" cy="1365359"/>
            </a:xfrm>
            <a:prstGeom prst="ellipse">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12"/>
            <p:cNvSpPr txBox="1"/>
            <p:nvPr/>
          </p:nvSpPr>
          <p:spPr>
            <a:xfrm>
              <a:off x="1927732" y="201055"/>
              <a:ext cx="1076061" cy="965455"/>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Preguntar</a:t>
              </a:r>
              <a:endParaRPr sz="1400" b="0" i="0" u="none" strike="noStrike" cap="none">
                <a:solidFill>
                  <a:srgbClr val="000000"/>
                </a:solidFill>
                <a:latin typeface="Arial"/>
                <a:ea typeface="Arial"/>
                <a:cs typeface="Arial"/>
                <a:sym typeface="Arial"/>
              </a:endParaRPr>
            </a:p>
          </p:txBody>
        </p:sp>
        <p:sp>
          <p:nvSpPr>
            <p:cNvPr id="205" name="Google Shape;205;p12"/>
            <p:cNvSpPr/>
            <p:nvPr/>
          </p:nvSpPr>
          <p:spPr>
            <a:xfrm rot="2160000">
              <a:off x="3088376" y="1050520"/>
              <a:ext cx="364158" cy="460808"/>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12"/>
            <p:cNvSpPr txBox="1"/>
            <p:nvPr/>
          </p:nvSpPr>
          <p:spPr>
            <a:xfrm rot="2160000">
              <a:off x="3098808" y="1110575"/>
              <a:ext cx="254911" cy="27648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300"/>
                <a:buFont typeface="Arial"/>
                <a:buNone/>
              </a:pPr>
              <a:endParaRPr sz="1300" b="0" i="0" u="none" strike="noStrike" cap="none">
                <a:solidFill>
                  <a:schemeClr val="lt1"/>
                </a:solidFill>
                <a:latin typeface="Arial"/>
                <a:ea typeface="Arial"/>
                <a:cs typeface="Arial"/>
                <a:sym typeface="Arial"/>
              </a:endParaRPr>
            </a:p>
          </p:txBody>
        </p:sp>
        <p:sp>
          <p:nvSpPr>
            <p:cNvPr id="207" name="Google Shape;207;p12"/>
            <p:cNvSpPr/>
            <p:nvPr/>
          </p:nvSpPr>
          <p:spPr>
            <a:xfrm>
              <a:off x="3426348" y="1207503"/>
              <a:ext cx="1365359" cy="1365359"/>
            </a:xfrm>
            <a:prstGeom prst="ellipse">
              <a:avLst/>
            </a:prstGeom>
            <a:solidFill>
              <a:srgbClr val="66B7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12"/>
            <p:cNvSpPr txBox="1"/>
            <p:nvPr/>
          </p:nvSpPr>
          <p:spPr>
            <a:xfrm>
              <a:off x="3626300" y="1407455"/>
              <a:ext cx="965455" cy="965455"/>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Accesar</a:t>
              </a:r>
              <a:endParaRPr sz="1400" b="0" i="0" u="none" strike="noStrike" cap="none">
                <a:solidFill>
                  <a:srgbClr val="000000"/>
                </a:solidFill>
                <a:latin typeface="Arial"/>
                <a:ea typeface="Arial"/>
                <a:cs typeface="Arial"/>
                <a:sym typeface="Arial"/>
              </a:endParaRPr>
            </a:p>
          </p:txBody>
        </p:sp>
        <p:sp>
          <p:nvSpPr>
            <p:cNvPr id="209" name="Google Shape;209;p12"/>
            <p:cNvSpPr/>
            <p:nvPr/>
          </p:nvSpPr>
          <p:spPr>
            <a:xfrm rot="6480000">
              <a:off x="3613012" y="2625975"/>
              <a:ext cx="364158" cy="460808"/>
            </a:xfrm>
            <a:prstGeom prst="rightArrow">
              <a:avLst>
                <a:gd name="adj1" fmla="val 60000"/>
                <a:gd name="adj2" fmla="val 50000"/>
              </a:avLst>
            </a:prstGeom>
            <a:solidFill>
              <a:srgbClr val="66B7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12"/>
            <p:cNvSpPr txBox="1"/>
            <p:nvPr/>
          </p:nvSpPr>
          <p:spPr>
            <a:xfrm rot="-4320000">
              <a:off x="3684515" y="2666187"/>
              <a:ext cx="254911" cy="27648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300"/>
                <a:buFont typeface="Arial"/>
                <a:buNone/>
              </a:pPr>
              <a:endParaRPr sz="1300" b="0" i="0" u="none" strike="noStrike" cap="none">
                <a:solidFill>
                  <a:schemeClr val="lt1"/>
                </a:solidFill>
                <a:latin typeface="Arial"/>
                <a:ea typeface="Arial"/>
                <a:cs typeface="Arial"/>
                <a:sym typeface="Arial"/>
              </a:endParaRPr>
            </a:p>
          </p:txBody>
        </p:sp>
        <p:sp>
          <p:nvSpPr>
            <p:cNvPr id="211" name="Google Shape;211;p12"/>
            <p:cNvSpPr/>
            <p:nvPr/>
          </p:nvSpPr>
          <p:spPr>
            <a:xfrm>
              <a:off x="2792105" y="3159500"/>
              <a:ext cx="1365359" cy="1365359"/>
            </a:xfrm>
            <a:prstGeom prst="ellipse">
              <a:avLst/>
            </a:prstGeom>
            <a:solidFill>
              <a:srgbClr val="5AD15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12"/>
            <p:cNvSpPr txBox="1"/>
            <p:nvPr/>
          </p:nvSpPr>
          <p:spPr>
            <a:xfrm>
              <a:off x="2992057" y="3359452"/>
              <a:ext cx="965455" cy="965455"/>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Valorar</a:t>
              </a:r>
              <a:endParaRPr sz="1400" b="0" i="0" u="none" strike="noStrike" cap="none">
                <a:solidFill>
                  <a:srgbClr val="000000"/>
                </a:solidFill>
                <a:latin typeface="Arial"/>
                <a:ea typeface="Arial"/>
                <a:cs typeface="Arial"/>
                <a:sym typeface="Arial"/>
              </a:endParaRPr>
            </a:p>
          </p:txBody>
        </p:sp>
        <p:sp>
          <p:nvSpPr>
            <p:cNvPr id="213" name="Google Shape;213;p12"/>
            <p:cNvSpPr/>
            <p:nvPr/>
          </p:nvSpPr>
          <p:spPr>
            <a:xfrm rot="10800000">
              <a:off x="2276787" y="3611775"/>
              <a:ext cx="364158" cy="460808"/>
            </a:xfrm>
            <a:prstGeom prst="rightArrow">
              <a:avLst>
                <a:gd name="adj1" fmla="val 60000"/>
                <a:gd name="adj2" fmla="val 50000"/>
              </a:avLst>
            </a:prstGeom>
            <a:solidFill>
              <a:srgbClr val="5AD15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12"/>
            <p:cNvSpPr txBox="1"/>
            <p:nvPr/>
          </p:nvSpPr>
          <p:spPr>
            <a:xfrm>
              <a:off x="2386034" y="3703937"/>
              <a:ext cx="254911" cy="27648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300"/>
                <a:buFont typeface="Arial"/>
                <a:buNone/>
              </a:pPr>
              <a:endParaRPr sz="1300" b="0" i="0" u="none" strike="noStrike" cap="none">
                <a:solidFill>
                  <a:schemeClr val="lt1"/>
                </a:solidFill>
                <a:latin typeface="Arial"/>
                <a:ea typeface="Arial"/>
                <a:cs typeface="Arial"/>
                <a:sym typeface="Arial"/>
              </a:endParaRPr>
            </a:p>
          </p:txBody>
        </p:sp>
        <p:sp>
          <p:nvSpPr>
            <p:cNvPr id="215" name="Google Shape;215;p12"/>
            <p:cNvSpPr/>
            <p:nvPr/>
          </p:nvSpPr>
          <p:spPr>
            <a:xfrm>
              <a:off x="739654" y="3159500"/>
              <a:ext cx="1365359" cy="1365359"/>
            </a:xfrm>
            <a:prstGeom prst="ellipse">
              <a:avLst/>
            </a:prstGeom>
            <a:solidFill>
              <a:srgbClr val="BCE94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12"/>
            <p:cNvSpPr txBox="1"/>
            <p:nvPr/>
          </p:nvSpPr>
          <p:spPr>
            <a:xfrm>
              <a:off x="939606" y="3359452"/>
              <a:ext cx="965455" cy="965455"/>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Aplicar</a:t>
              </a:r>
              <a:endParaRPr sz="1400" b="0" i="0" u="none" strike="noStrike" cap="none">
                <a:solidFill>
                  <a:srgbClr val="000000"/>
                </a:solidFill>
                <a:latin typeface="Arial"/>
                <a:ea typeface="Arial"/>
                <a:cs typeface="Arial"/>
                <a:sym typeface="Arial"/>
              </a:endParaRPr>
            </a:p>
          </p:txBody>
        </p:sp>
        <p:sp>
          <p:nvSpPr>
            <p:cNvPr id="217" name="Google Shape;217;p12"/>
            <p:cNvSpPr/>
            <p:nvPr/>
          </p:nvSpPr>
          <p:spPr>
            <a:xfrm rot="-6480000">
              <a:off x="926318" y="2645579"/>
              <a:ext cx="364158" cy="460808"/>
            </a:xfrm>
            <a:prstGeom prst="rightArrow">
              <a:avLst>
                <a:gd name="adj1" fmla="val 60000"/>
                <a:gd name="adj2" fmla="val 50000"/>
              </a:avLst>
            </a:prstGeom>
            <a:solidFill>
              <a:srgbClr val="BCE9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12"/>
            <p:cNvSpPr txBox="1"/>
            <p:nvPr/>
          </p:nvSpPr>
          <p:spPr>
            <a:xfrm rot="4320000">
              <a:off x="997821" y="2789691"/>
              <a:ext cx="254911" cy="27648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300"/>
                <a:buFont typeface="Arial"/>
                <a:buNone/>
              </a:pPr>
              <a:endParaRPr sz="1300" b="0" i="0" u="none" strike="noStrike" cap="none">
                <a:solidFill>
                  <a:schemeClr val="lt1"/>
                </a:solidFill>
                <a:latin typeface="Arial"/>
                <a:ea typeface="Arial"/>
                <a:cs typeface="Arial"/>
                <a:sym typeface="Arial"/>
              </a:endParaRPr>
            </a:p>
          </p:txBody>
        </p:sp>
        <p:sp>
          <p:nvSpPr>
            <p:cNvPr id="219" name="Google Shape;219;p12"/>
            <p:cNvSpPr/>
            <p:nvPr/>
          </p:nvSpPr>
          <p:spPr>
            <a:xfrm>
              <a:off x="105412" y="1207503"/>
              <a:ext cx="1365359" cy="1365359"/>
            </a:xfrm>
            <a:prstGeom prst="ellipse">
              <a:avLst/>
            </a:prstGeom>
            <a:solidFill>
              <a:srgbClr val="FEA93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12"/>
            <p:cNvSpPr txBox="1"/>
            <p:nvPr/>
          </p:nvSpPr>
          <p:spPr>
            <a:xfrm>
              <a:off x="305364" y="1407455"/>
              <a:ext cx="965455" cy="965455"/>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Evaluar</a:t>
              </a:r>
              <a:endParaRPr sz="1400" b="0" i="0" u="none" strike="noStrike" cap="none">
                <a:solidFill>
                  <a:srgbClr val="000000"/>
                </a:solidFill>
                <a:latin typeface="Arial"/>
                <a:ea typeface="Arial"/>
                <a:cs typeface="Arial"/>
                <a:sym typeface="Arial"/>
              </a:endParaRPr>
            </a:p>
          </p:txBody>
        </p:sp>
        <p:sp>
          <p:nvSpPr>
            <p:cNvPr id="221" name="Google Shape;221;p12"/>
            <p:cNvSpPr/>
            <p:nvPr/>
          </p:nvSpPr>
          <p:spPr>
            <a:xfrm rot="-2160000">
              <a:off x="1427908" y="1062636"/>
              <a:ext cx="364158" cy="460808"/>
            </a:xfrm>
            <a:prstGeom prst="rightArrow">
              <a:avLst>
                <a:gd name="adj1" fmla="val 60000"/>
                <a:gd name="adj2" fmla="val 50000"/>
              </a:avLst>
            </a:prstGeom>
            <a:solidFill>
              <a:srgbClr val="FEA9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12"/>
            <p:cNvSpPr txBox="1"/>
            <p:nvPr/>
          </p:nvSpPr>
          <p:spPr>
            <a:xfrm rot="-2160000">
              <a:off x="1438340" y="1186905"/>
              <a:ext cx="254911" cy="27648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300"/>
                <a:buFont typeface="Arial"/>
                <a:buNone/>
              </a:pPr>
              <a:endParaRPr sz="1300" b="0" i="0" u="none" strike="noStrike" cap="none">
                <a:solidFill>
                  <a:schemeClr val="lt1"/>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878e0c40ae_0_6"/>
          <p:cNvSpPr txBox="1">
            <a:spLocks noGrp="1"/>
          </p:cNvSpPr>
          <p:nvPr>
            <p:ph type="title"/>
          </p:nvPr>
        </p:nvSpPr>
        <p:spPr>
          <a:xfrm>
            <a:off x="0" y="55246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dirty="0" err="1">
                <a:solidFill>
                  <a:srgbClr val="586F7C"/>
                </a:solidFill>
                <a:latin typeface="Open Sans"/>
                <a:ea typeface="Open Sans"/>
                <a:cs typeface="Open Sans"/>
                <a:sym typeface="Open Sans"/>
              </a:rPr>
              <a:t>Práctica</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basada</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en</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evidencia</a:t>
            </a:r>
            <a:br>
              <a:rPr lang="en-US" dirty="0">
                <a:solidFill>
                  <a:srgbClr val="586F7C"/>
                </a:solidFill>
                <a:latin typeface="Open Sans"/>
                <a:ea typeface="Open Sans"/>
                <a:cs typeface="Open Sans"/>
                <a:sym typeface="Open Sans"/>
              </a:rPr>
            </a:br>
            <a:r>
              <a:rPr lang="en-US" dirty="0">
                <a:solidFill>
                  <a:srgbClr val="586F7C"/>
                </a:solidFill>
                <a:latin typeface="Open Sans"/>
                <a:ea typeface="Open Sans"/>
                <a:cs typeface="Open Sans"/>
                <a:sym typeface="Open Sans"/>
              </a:rPr>
              <a:t>Paso 1: </a:t>
            </a:r>
            <a:r>
              <a:rPr lang="en-US" dirty="0" err="1">
                <a:solidFill>
                  <a:srgbClr val="586F7C"/>
                </a:solidFill>
                <a:latin typeface="Open Sans"/>
                <a:ea typeface="Open Sans"/>
                <a:cs typeface="Open Sans"/>
                <a:sym typeface="Open Sans"/>
              </a:rPr>
              <a:t>preguntar</a:t>
            </a:r>
            <a:endParaRPr dirty="0">
              <a:solidFill>
                <a:srgbClr val="FF0000"/>
              </a:solidFill>
              <a:latin typeface="Open Sans"/>
              <a:ea typeface="Open Sans"/>
              <a:cs typeface="Open Sans"/>
              <a:sym typeface="Open Sans"/>
            </a:endParaRPr>
          </a:p>
        </p:txBody>
      </p:sp>
      <p:sp>
        <p:nvSpPr>
          <p:cNvPr id="229" name="Google Shape;229;g878e0c40ae_0_6"/>
          <p:cNvSpPr txBox="1">
            <a:spLocks noGrp="1"/>
          </p:cNvSpPr>
          <p:nvPr>
            <p:ph type="body" idx="1"/>
          </p:nvPr>
        </p:nvSpPr>
        <p:spPr>
          <a:xfrm>
            <a:off x="34777" y="1663350"/>
            <a:ext cx="11797990" cy="519465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rgbClr val="000000"/>
              </a:buClr>
              <a:buSzPts val="2400"/>
              <a:buFont typeface="Arial"/>
              <a:buChar char="•"/>
            </a:pPr>
            <a:r>
              <a:rPr lang="en-US" sz="2200" b="1" dirty="0">
                <a:solidFill>
                  <a:srgbClr val="3F3F3F"/>
                </a:solidFill>
                <a:latin typeface="Open Sans"/>
                <a:ea typeface="Open Sans"/>
                <a:cs typeface="Open Sans"/>
                <a:sym typeface="Open Sans"/>
              </a:rPr>
              <a:t>Primero responder </a:t>
            </a:r>
            <a:r>
              <a:rPr lang="en-US" sz="2200" b="1" dirty="0" err="1">
                <a:solidFill>
                  <a:srgbClr val="3F3F3F"/>
                </a:solidFill>
                <a:latin typeface="Open Sans"/>
                <a:ea typeface="Open Sans"/>
                <a:cs typeface="Open Sans"/>
                <a:sym typeface="Open Sans"/>
              </a:rPr>
              <a:t>preguntas</a:t>
            </a:r>
            <a:r>
              <a:rPr lang="en-US" sz="2200" b="1" dirty="0">
                <a:solidFill>
                  <a:srgbClr val="3F3F3F"/>
                </a:solidFill>
                <a:latin typeface="Open Sans"/>
                <a:ea typeface="Open Sans"/>
                <a:cs typeface="Open Sans"/>
                <a:sym typeface="Open Sans"/>
              </a:rPr>
              <a:t> de </a:t>
            </a:r>
            <a:r>
              <a:rPr lang="en-US" sz="2200" b="1" dirty="0" err="1">
                <a:solidFill>
                  <a:srgbClr val="3F3F3F"/>
                </a:solidFill>
                <a:latin typeface="Open Sans"/>
                <a:ea typeface="Open Sans"/>
                <a:cs typeface="Open Sans"/>
                <a:sym typeface="Open Sans"/>
              </a:rPr>
              <a:t>antecedentes</a:t>
            </a:r>
            <a:r>
              <a:rPr lang="en-US" sz="2200" b="1"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Preguntas</a:t>
            </a:r>
            <a:r>
              <a:rPr lang="en-US" sz="2200" dirty="0">
                <a:solidFill>
                  <a:srgbClr val="3F3F3F"/>
                </a:solidFill>
                <a:latin typeface="Open Sans"/>
                <a:ea typeface="Open Sans"/>
                <a:cs typeface="Open Sans"/>
                <a:sym typeface="Open Sans"/>
              </a:rPr>
              <a:t> de </a:t>
            </a:r>
            <a:r>
              <a:rPr lang="en-US" sz="2200" dirty="0" err="1">
                <a:solidFill>
                  <a:srgbClr val="3F3F3F"/>
                </a:solidFill>
                <a:latin typeface="Open Sans"/>
                <a:ea typeface="Open Sans"/>
                <a:cs typeface="Open Sans"/>
                <a:sym typeface="Open Sans"/>
              </a:rPr>
              <a:t>qué</a:t>
            </a:r>
            <a:r>
              <a:rPr lang="en-US" sz="2200" dirty="0">
                <a:solidFill>
                  <a:srgbClr val="3F3F3F"/>
                </a:solidFill>
                <a:latin typeface="Open Sans"/>
                <a:ea typeface="Open Sans"/>
                <a:cs typeface="Open Sans"/>
                <a:sym typeface="Open Sans"/>
              </a:rPr>
              <a:t>/</a:t>
            </a:r>
            <a:r>
              <a:rPr lang="en-US" sz="2200" dirty="0" err="1">
                <a:solidFill>
                  <a:srgbClr val="3F3F3F"/>
                </a:solidFill>
                <a:latin typeface="Open Sans"/>
                <a:ea typeface="Open Sans"/>
                <a:cs typeface="Open Sans"/>
                <a:sym typeface="Open Sans"/>
              </a:rPr>
              <a:t>cómo</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ayuda</a:t>
            </a:r>
            <a:r>
              <a:rPr lang="en-US" sz="2200" dirty="0">
                <a:solidFill>
                  <a:srgbClr val="3F3F3F"/>
                </a:solidFill>
                <a:latin typeface="Open Sans"/>
                <a:ea typeface="Open Sans"/>
                <a:cs typeface="Open Sans"/>
                <a:sym typeface="Open Sans"/>
              </a:rPr>
              <a:t> al </a:t>
            </a:r>
            <a:r>
              <a:rPr lang="en-US" sz="2200" dirty="0" err="1">
                <a:solidFill>
                  <a:srgbClr val="3F3F3F"/>
                </a:solidFill>
                <a:latin typeface="Open Sans"/>
                <a:ea typeface="Open Sans"/>
                <a:cs typeface="Open Sans"/>
                <a:sym typeface="Open Sans"/>
              </a:rPr>
              <a:t>usuario</a:t>
            </a:r>
            <a:r>
              <a:rPr lang="en-US" sz="2200" dirty="0">
                <a:solidFill>
                  <a:srgbClr val="3F3F3F"/>
                </a:solidFill>
                <a:latin typeface="Open Sans"/>
                <a:ea typeface="Open Sans"/>
                <a:cs typeface="Open Sans"/>
                <a:sym typeface="Open Sans"/>
              </a:rPr>
              <a:t> a </a:t>
            </a:r>
            <a:r>
              <a:rPr lang="en-US" sz="2200" dirty="0" err="1">
                <a:solidFill>
                  <a:srgbClr val="3F3F3F"/>
                </a:solidFill>
                <a:latin typeface="Open Sans"/>
                <a:ea typeface="Open Sans"/>
                <a:cs typeface="Open Sans"/>
                <a:sym typeface="Open Sans"/>
              </a:rPr>
              <a:t>aprender</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más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sobre</a:t>
            </a:r>
            <a:r>
              <a:rPr lang="en-US" sz="2200" dirty="0">
                <a:solidFill>
                  <a:srgbClr val="3F3F3F"/>
                </a:solidFill>
                <a:latin typeface="Open Sans"/>
                <a:ea typeface="Open Sans"/>
                <a:cs typeface="Open Sans"/>
                <a:sym typeface="Open Sans"/>
              </a:rPr>
              <a:t> el </a:t>
            </a:r>
            <a:r>
              <a:rPr lang="en-US" sz="2200" dirty="0" err="1">
                <a:solidFill>
                  <a:srgbClr val="3F3F3F"/>
                </a:solidFill>
                <a:latin typeface="Open Sans"/>
                <a:ea typeface="Open Sans"/>
                <a:cs typeface="Open Sans"/>
                <a:sym typeface="Open Sans"/>
              </a:rPr>
              <a:t>alcance</a:t>
            </a:r>
            <a:r>
              <a:rPr lang="en-US" sz="2200" dirty="0">
                <a:solidFill>
                  <a:srgbClr val="3F3F3F"/>
                </a:solidFill>
                <a:latin typeface="Open Sans"/>
                <a:ea typeface="Open Sans"/>
                <a:cs typeface="Open Sans"/>
                <a:sym typeface="Open Sans"/>
              </a:rPr>
              <a:t> del </a:t>
            </a:r>
            <a:r>
              <a:rPr lang="en-US" sz="2200" dirty="0" err="1">
                <a:solidFill>
                  <a:srgbClr val="3F3F3F"/>
                </a:solidFill>
                <a:latin typeface="Open Sans"/>
                <a:ea typeface="Open Sans"/>
                <a:cs typeface="Open Sans"/>
                <a:sym typeface="Open Sans"/>
              </a:rPr>
              <a:t>tema</a:t>
            </a:r>
            <a:r>
              <a:rPr lang="en-US" sz="2200" dirty="0">
                <a:solidFill>
                  <a:srgbClr val="3F3F3F"/>
                </a:solidFill>
                <a:latin typeface="Open Sans"/>
                <a:ea typeface="Open Sans"/>
                <a:cs typeface="Open Sans"/>
                <a:sym typeface="Open Sans"/>
              </a:rPr>
              <a:t> y </a:t>
            </a:r>
            <a:r>
              <a:rPr lang="en-US" sz="2200" dirty="0" err="1">
                <a:solidFill>
                  <a:srgbClr val="3F3F3F"/>
                </a:solidFill>
                <a:latin typeface="Open Sans"/>
                <a:ea typeface="Open Sans"/>
                <a:cs typeface="Open Sans"/>
                <a:sym typeface="Open Sans"/>
              </a:rPr>
              <a:t>posibles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alternativas</a:t>
            </a:r>
            <a:r>
              <a:rPr lang="en-US" sz="2200" dirty="0">
                <a:solidFill>
                  <a:srgbClr val="3F3F3F"/>
                </a:solidFill>
                <a:latin typeface="Open Sans"/>
                <a:ea typeface="Open Sans"/>
                <a:cs typeface="Open Sans"/>
                <a:sym typeface="Open Sans"/>
              </a:rPr>
              <a:t> para </a:t>
            </a:r>
            <a:r>
              <a:rPr lang="en-US" sz="2200" dirty="0" err="1">
                <a:solidFill>
                  <a:srgbClr val="3F3F3F"/>
                </a:solidFill>
                <a:latin typeface="Open Sans"/>
                <a:ea typeface="Open Sans"/>
                <a:cs typeface="Open Sans"/>
                <a:sym typeface="Open Sans"/>
              </a:rPr>
              <a:t>abordar</a:t>
            </a:r>
            <a:r>
              <a:rPr lang="en-US" sz="2200" dirty="0">
                <a:solidFill>
                  <a:srgbClr val="3F3F3F"/>
                </a:solidFill>
                <a:latin typeface="Open Sans"/>
                <a:ea typeface="Open Sans"/>
                <a:cs typeface="Open Sans"/>
                <a:sym typeface="Open Sans"/>
              </a:rPr>
              <a:t> el </a:t>
            </a:r>
            <a:r>
              <a:rPr lang="en-US" sz="2200" dirty="0" err="1">
                <a:solidFill>
                  <a:srgbClr val="3F3F3F"/>
                </a:solidFill>
                <a:latin typeface="Open Sans"/>
                <a:ea typeface="Open Sans"/>
                <a:cs typeface="Open Sans"/>
                <a:sym typeface="Open Sans"/>
              </a:rPr>
              <a:t>problema</a:t>
            </a:r>
            <a:r>
              <a:rPr lang="en-US" sz="2200" dirty="0">
                <a:solidFill>
                  <a:srgbClr val="3F3F3F"/>
                </a:solidFill>
                <a:latin typeface="Open Sans"/>
                <a:ea typeface="Open Sans"/>
                <a:cs typeface="Open Sans"/>
                <a:sym typeface="Open Sans"/>
              </a:rPr>
              <a:t> real. </a:t>
            </a:r>
            <a:r>
              <a:rPr lang="en-US" sz="2200" dirty="0" err="1">
                <a:solidFill>
                  <a:srgbClr val="3F3F3F"/>
                </a:solidFill>
                <a:latin typeface="Open Sans"/>
                <a:ea typeface="Open Sans"/>
                <a:cs typeface="Open Sans"/>
                <a:sym typeface="Open Sans"/>
              </a:rPr>
              <a:t>Ejemplo</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qué</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es</a:t>
            </a:r>
            <a:r>
              <a:rPr lang="en-US" sz="2200" dirty="0">
                <a:solidFill>
                  <a:srgbClr val="3F3F3F"/>
                </a:solidFill>
                <a:latin typeface="Open Sans"/>
                <a:ea typeface="Open Sans"/>
                <a:cs typeface="Open Sans"/>
                <a:sym typeface="Open Sans"/>
              </a:rPr>
              <a:t> la </a:t>
            </a:r>
            <a:r>
              <a:rPr lang="en-US" sz="2200" dirty="0" err="1">
                <a:solidFill>
                  <a:srgbClr val="3F3F3F"/>
                </a:solidFill>
                <a:latin typeface="Open Sans"/>
                <a:ea typeface="Open Sans"/>
                <a:cs typeface="Open Sans"/>
                <a:sym typeface="Open Sans"/>
              </a:rPr>
              <a:t>hipertensión</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cómo</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funciona</a:t>
            </a:r>
            <a:r>
              <a:rPr lang="en-US" sz="2200" dirty="0">
                <a:solidFill>
                  <a:srgbClr val="3F3F3F"/>
                </a:solidFill>
                <a:latin typeface="Open Sans"/>
                <a:ea typeface="Open Sans"/>
                <a:cs typeface="Open Sans"/>
                <a:sym typeface="Open Sans"/>
              </a:rPr>
              <a:t> el </a:t>
            </a:r>
            <a:r>
              <a:rPr lang="en-US" sz="2200" dirty="0" err="1">
                <a:solidFill>
                  <a:srgbClr val="3F3F3F"/>
                </a:solidFill>
                <a:latin typeface="Open Sans"/>
                <a:ea typeface="Open Sans"/>
                <a:cs typeface="Open Sans"/>
                <a:sym typeface="Open Sans"/>
              </a:rPr>
              <a:t>tratamiento</a:t>
            </a:r>
            <a:r>
              <a:rPr lang="en-US" sz="2200" dirty="0">
                <a:solidFill>
                  <a:srgbClr val="3F3F3F"/>
                </a:solidFill>
                <a:latin typeface="Open Sans"/>
                <a:ea typeface="Open Sans"/>
                <a:cs typeface="Open Sans"/>
                <a:sym typeface="Open Sans"/>
              </a:rPr>
              <a:t> A?</a:t>
            </a:r>
            <a:br>
              <a:rPr lang="en-US" sz="2200" dirty="0">
                <a:solidFill>
                  <a:srgbClr val="3F3F3F"/>
                </a:solidFill>
                <a:latin typeface="Open Sans"/>
                <a:ea typeface="Open Sans"/>
                <a:cs typeface="Open Sans"/>
                <a:sym typeface="Open Sans"/>
              </a:rPr>
            </a:br>
            <a:endParaRPr sz="2200" dirty="0">
              <a:solidFill>
                <a:srgbClr val="3F3F3F"/>
              </a:solidFill>
              <a:latin typeface="Open Sans"/>
              <a:ea typeface="Open Sans"/>
              <a:cs typeface="Open Sans"/>
              <a:sym typeface="Open Sans"/>
            </a:endParaRPr>
          </a:p>
          <a:p>
            <a:pPr marL="457200" lvl="0" indent="-381000" algn="l" rtl="0">
              <a:lnSpc>
                <a:spcPct val="90000"/>
              </a:lnSpc>
              <a:spcBef>
                <a:spcPts val="1000"/>
              </a:spcBef>
              <a:spcAft>
                <a:spcPts val="0"/>
              </a:spcAft>
              <a:buClr>
                <a:srgbClr val="000000"/>
              </a:buClr>
              <a:buSzPts val="2400"/>
              <a:buFont typeface="Arial"/>
              <a:buChar char="•"/>
            </a:pPr>
            <a:r>
              <a:rPr lang="en-US" sz="2200" b="1" dirty="0" err="1">
                <a:solidFill>
                  <a:srgbClr val="3F3F3F"/>
                </a:solidFill>
                <a:latin typeface="Open Sans"/>
                <a:ea typeface="Open Sans"/>
                <a:cs typeface="Open Sans"/>
                <a:sym typeface="Open Sans"/>
              </a:rPr>
              <a:t>Formular</a:t>
            </a:r>
            <a:r>
              <a:rPr lang="en-US" sz="2200" b="1" dirty="0">
                <a:solidFill>
                  <a:srgbClr val="3F3F3F"/>
                </a:solidFill>
                <a:latin typeface="Open Sans"/>
                <a:ea typeface="Open Sans"/>
                <a:cs typeface="Open Sans"/>
                <a:sym typeface="Open Sans"/>
              </a:rPr>
              <a:t> </a:t>
            </a:r>
            <a:r>
              <a:rPr lang="en-US" sz="2200" b="1" dirty="0" err="1">
                <a:solidFill>
                  <a:srgbClr val="3F3F3F"/>
                </a:solidFill>
                <a:latin typeface="Open Sans"/>
                <a:ea typeface="Open Sans"/>
                <a:cs typeface="Open Sans"/>
                <a:sym typeface="Open Sans"/>
              </a:rPr>
              <a:t>preguntas</a:t>
            </a:r>
            <a:r>
              <a:rPr lang="en-US" sz="2200" b="1" dirty="0">
                <a:solidFill>
                  <a:srgbClr val="3F3F3F"/>
                </a:solidFill>
                <a:latin typeface="Open Sans"/>
                <a:ea typeface="Open Sans"/>
                <a:cs typeface="Open Sans"/>
                <a:sym typeface="Open Sans"/>
              </a:rPr>
              <a:t> </a:t>
            </a:r>
            <a:r>
              <a:rPr lang="en-US" sz="2200" b="1" dirty="0" err="1">
                <a:solidFill>
                  <a:srgbClr val="3F3F3F"/>
                </a:solidFill>
                <a:latin typeface="Open Sans"/>
                <a:ea typeface="Open Sans"/>
                <a:cs typeface="Open Sans"/>
                <a:sym typeface="Open Sans"/>
              </a:rPr>
              <a:t>clínicas</a:t>
            </a:r>
            <a:r>
              <a:rPr lang="en-US" sz="2200" b="1" dirty="0">
                <a:solidFill>
                  <a:srgbClr val="3F3F3F"/>
                </a:solidFill>
                <a:latin typeface="Open Sans"/>
                <a:ea typeface="Open Sans"/>
                <a:cs typeface="Open Sans"/>
                <a:sym typeface="Open Sans"/>
              </a:rPr>
              <a:t> </a:t>
            </a:r>
            <a:r>
              <a:rPr lang="en-US" sz="2200" b="1" dirty="0" err="1">
                <a:solidFill>
                  <a:srgbClr val="3F3F3F"/>
                </a:solidFill>
                <a:latin typeface="Open Sans"/>
                <a:ea typeface="Open Sans"/>
                <a:cs typeface="Open Sans"/>
                <a:sym typeface="Open Sans"/>
              </a:rPr>
              <a:t>utilizando</a:t>
            </a:r>
            <a:r>
              <a:rPr lang="en-US" sz="2200" b="1" dirty="0">
                <a:solidFill>
                  <a:srgbClr val="3F3F3F"/>
                </a:solidFill>
                <a:latin typeface="Open Sans"/>
                <a:ea typeface="Open Sans"/>
                <a:cs typeface="Open Sans"/>
                <a:sym typeface="Open Sans"/>
              </a:rPr>
              <a:t> PICO* - </a:t>
            </a:r>
            <a:r>
              <a:rPr lang="en-US" sz="2200" dirty="0" err="1">
                <a:solidFill>
                  <a:srgbClr val="3F3F3F"/>
                </a:solidFill>
                <a:latin typeface="Open Sans"/>
                <a:ea typeface="Open Sans"/>
                <a:cs typeface="Open Sans"/>
                <a:sym typeface="Open Sans"/>
              </a:rPr>
              <a:t>Aborde</a:t>
            </a:r>
            <a:r>
              <a:rPr lang="en-US" sz="2200" dirty="0">
                <a:solidFill>
                  <a:srgbClr val="3F3F3F"/>
                </a:solidFill>
                <a:latin typeface="Open Sans"/>
                <a:ea typeface="Open Sans"/>
                <a:cs typeface="Open Sans"/>
                <a:sym typeface="Open Sans"/>
              </a:rPr>
              <a:t> el </a:t>
            </a:r>
            <a:r>
              <a:rPr lang="en-US" sz="2200" dirty="0" err="1">
                <a:solidFill>
                  <a:srgbClr val="3F3F3F"/>
                </a:solidFill>
                <a:latin typeface="Open Sans"/>
                <a:ea typeface="Open Sans"/>
                <a:cs typeface="Open Sans"/>
                <a:sym typeface="Open Sans"/>
              </a:rPr>
              <a:t>problema</a:t>
            </a:r>
            <a:r>
              <a:rPr lang="en-US" sz="2200" dirty="0">
                <a:solidFill>
                  <a:srgbClr val="3F3F3F"/>
                </a:solidFill>
                <a:latin typeface="Open Sans"/>
                <a:ea typeface="Open Sans"/>
                <a:cs typeface="Open Sans"/>
                <a:sym typeface="Open Sans"/>
              </a:rPr>
              <a:t> real. *</a:t>
            </a:r>
            <a:r>
              <a:rPr lang="en-US" sz="2200" dirty="0" err="1">
                <a:solidFill>
                  <a:srgbClr val="3F3F3F"/>
                </a:solidFill>
                <a:latin typeface="Open Sans"/>
                <a:ea typeface="Open Sans"/>
                <a:cs typeface="Open Sans"/>
                <a:sym typeface="Open Sans"/>
              </a:rPr>
              <a:t>Es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posible</a:t>
            </a:r>
            <a:r>
              <a:rPr lang="en-US" sz="2200" dirty="0">
                <a:solidFill>
                  <a:srgbClr val="3F3F3F"/>
                </a:solidFill>
                <a:latin typeface="Open Sans"/>
                <a:ea typeface="Open Sans"/>
                <a:cs typeface="Open Sans"/>
                <a:sym typeface="Open Sans"/>
              </a:rPr>
              <a:t> que no </a:t>
            </a:r>
            <a:r>
              <a:rPr lang="en-US" sz="2200" dirty="0" err="1">
                <a:solidFill>
                  <a:srgbClr val="3F3F3F"/>
                </a:solidFill>
                <a:latin typeface="Open Sans"/>
                <a:ea typeface="Open Sans"/>
                <a:cs typeface="Open Sans"/>
                <a:sym typeface="Open Sans"/>
              </a:rPr>
              <a:t>siempre</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tenga</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los</a:t>
            </a:r>
            <a:r>
              <a:rPr lang="en-US" sz="2200" dirty="0">
                <a:solidFill>
                  <a:srgbClr val="3F3F3F"/>
                </a:solidFill>
                <a:latin typeface="Open Sans"/>
                <a:ea typeface="Open Sans"/>
                <a:cs typeface="Open Sans"/>
                <a:sym typeface="Open Sans"/>
              </a:rPr>
              <a:t> 4 </a:t>
            </a:r>
            <a:r>
              <a:rPr lang="en-US" sz="2200" dirty="0" err="1">
                <a:solidFill>
                  <a:srgbClr val="3F3F3F"/>
                </a:solidFill>
                <a:latin typeface="Open Sans"/>
                <a:ea typeface="Open Sans"/>
                <a:cs typeface="Open Sans"/>
                <a:sym typeface="Open Sans"/>
              </a:rPr>
              <a:t>elementos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en</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una</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pregunta</a:t>
            </a:r>
            <a:r>
              <a:rPr lang="en-US" sz="2200" dirty="0">
                <a:solidFill>
                  <a:srgbClr val="3F3F3F"/>
                </a:solidFill>
                <a:latin typeface="Open Sans"/>
                <a:ea typeface="Open Sans"/>
                <a:cs typeface="Open Sans"/>
                <a:sym typeface="Open Sans"/>
              </a:rPr>
              <a:t>.</a:t>
            </a:r>
            <a:endParaRPr sz="2000" dirty="0">
              <a:solidFill>
                <a:srgbClr val="3F3F3F"/>
              </a:solidFill>
            </a:endParaRPr>
          </a:p>
          <a:p>
            <a:pPr marL="457200" lvl="0" indent="-228600" algn="l" rtl="0">
              <a:lnSpc>
                <a:spcPct val="90000"/>
              </a:lnSpc>
              <a:spcBef>
                <a:spcPts val="1000"/>
              </a:spcBef>
              <a:spcAft>
                <a:spcPts val="0"/>
              </a:spcAft>
              <a:buSzPts val="2400"/>
              <a:buFont typeface="Arial"/>
              <a:buNone/>
            </a:pPr>
            <a:endParaRPr sz="2200" dirty="0">
              <a:solidFill>
                <a:srgbClr val="3F3F3F"/>
              </a:solidFill>
              <a:latin typeface="Open Sans"/>
              <a:ea typeface="Open Sans"/>
              <a:cs typeface="Open Sans"/>
              <a:sym typeface="Open Sans"/>
            </a:endParaRPr>
          </a:p>
        </p:txBody>
      </p:sp>
      <p:graphicFrame>
        <p:nvGraphicFramePr>
          <p:cNvPr id="230" name="Google Shape;230;g878e0c40ae_0_6"/>
          <p:cNvGraphicFramePr/>
          <p:nvPr>
            <p:extLst>
              <p:ext uri="{D42A27DB-BD31-4B8C-83A1-F6EECF244321}">
                <p14:modId xmlns:p14="http://schemas.microsoft.com/office/powerpoint/2010/main" val="1107362964"/>
              </p:ext>
            </p:extLst>
          </p:nvPr>
        </p:nvGraphicFramePr>
        <p:xfrm>
          <a:off x="722776" y="4227060"/>
          <a:ext cx="9155325" cy="2470420"/>
        </p:xfrm>
        <a:graphic>
          <a:graphicData uri="http://schemas.openxmlformats.org/drawingml/2006/table">
            <a:tbl>
              <a:tblPr firstRow="1" bandRow="1">
                <a:noFill/>
                <a:tableStyleId>{26615235-6484-4096-B301-D385AB6C151C}</a:tableStyleId>
              </a:tblPr>
              <a:tblGrid>
                <a:gridCol w="1008850">
                  <a:extLst>
                    <a:ext uri="{9D8B030D-6E8A-4147-A177-3AD203B41FA5}">
                      <a16:colId xmlns:a16="http://schemas.microsoft.com/office/drawing/2014/main" val="20000"/>
                    </a:ext>
                  </a:extLst>
                </a:gridCol>
                <a:gridCol w="8146475">
                  <a:extLst>
                    <a:ext uri="{9D8B030D-6E8A-4147-A177-3AD203B41FA5}">
                      <a16:colId xmlns:a16="http://schemas.microsoft.com/office/drawing/2014/main" val="20001"/>
                    </a:ext>
                  </a:extLst>
                </a:gridCol>
              </a:tblGrid>
              <a:tr h="550150">
                <a:tc>
                  <a:txBody>
                    <a:bodyPr/>
                    <a:lstStyle/>
                    <a:p>
                      <a:pPr marL="0" marR="0" lvl="0" indent="0" algn="ctr" rtl="0">
                        <a:lnSpc>
                          <a:spcPct val="100000"/>
                        </a:lnSpc>
                        <a:spcBef>
                          <a:spcPts val="0"/>
                        </a:spcBef>
                        <a:spcAft>
                          <a:spcPts val="0"/>
                        </a:spcAft>
                        <a:buNone/>
                      </a:pPr>
                      <a:r>
                        <a:rPr lang="en-US" sz="1800" b="1" i="0" u="none" strike="noStrike" cap="none" dirty="0">
                          <a:solidFill>
                            <a:schemeClr val="dk1"/>
                          </a:solidFill>
                          <a:latin typeface="Open Sans"/>
                          <a:ea typeface="Open Sans"/>
                          <a:cs typeface="Open Sans"/>
                          <a:sym typeface="Open Sans"/>
                        </a:rPr>
                        <a:t>P</a:t>
                      </a:r>
                      <a:endParaRPr sz="1800" b="1" i="0" u="none" strike="noStrike" cap="none" dirty="0">
                        <a:solidFill>
                          <a:schemeClr val="dk1"/>
                        </a:solidFill>
                        <a:latin typeface="Open Sans"/>
                        <a:ea typeface="Open Sans"/>
                        <a:cs typeface="Open Sans"/>
                        <a:sym typeface="Open Sans"/>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00"/>
                    </a:solidFill>
                  </a:tcPr>
                </a:tc>
                <a:tc>
                  <a:txBody>
                    <a:bodyPr/>
                    <a:lstStyle/>
                    <a:p>
                      <a:pPr marL="0" marR="0" lvl="0" indent="0" algn="l" rtl="0">
                        <a:lnSpc>
                          <a:spcPct val="100000"/>
                        </a:lnSpc>
                        <a:spcBef>
                          <a:spcPts val="0"/>
                        </a:spcBef>
                        <a:spcAft>
                          <a:spcPts val="0"/>
                        </a:spcAft>
                        <a:buNone/>
                      </a:pPr>
                      <a:r>
                        <a:rPr lang="en-US" sz="1800" u="none" strike="noStrike" cap="none" dirty="0" err="1">
                          <a:latin typeface="Open Sans"/>
                          <a:ea typeface="Open Sans"/>
                          <a:cs typeface="Open Sans"/>
                          <a:sym typeface="Open Sans"/>
                        </a:rPr>
                        <a:t>Paciente</a:t>
                      </a:r>
                      <a:r>
                        <a:rPr lang="en-US" sz="1800" u="none" strike="noStrike" cap="none" dirty="0">
                          <a:latin typeface="Open Sans"/>
                          <a:ea typeface="Open Sans"/>
                          <a:cs typeface="Open Sans"/>
                          <a:sym typeface="Open Sans"/>
                        </a:rPr>
                        <a:t>: </a:t>
                      </a:r>
                      <a:r>
                        <a:rPr lang="en-US" sz="1800" b="0" u="none" strike="noStrike" cap="none" dirty="0">
                          <a:latin typeface="Open Sans"/>
                          <a:ea typeface="Open Sans"/>
                          <a:cs typeface="Open Sans"/>
                          <a:sym typeface="Open Sans"/>
                        </a:rPr>
                        <a:t>¿</a:t>
                      </a:r>
                      <a:r>
                        <a:rPr lang="en-US" sz="1800" b="0" u="none" strike="noStrike" cap="none" dirty="0" err="1">
                          <a:latin typeface="Open Sans"/>
                          <a:ea typeface="Open Sans"/>
                          <a:cs typeface="Open Sans"/>
                          <a:sym typeface="Open Sans"/>
                        </a:rPr>
                        <a:t>quién</a:t>
                      </a:r>
                      <a:r>
                        <a:rPr lang="en-US" sz="1800" b="0" u="none" strike="noStrike" cap="none" dirty="0">
                          <a:latin typeface="Open Sans"/>
                          <a:ea typeface="Open Sans"/>
                          <a:cs typeface="Open Sans"/>
                          <a:sym typeface="Open Sans"/>
                        </a:rPr>
                        <a:t> </a:t>
                      </a:r>
                      <a:r>
                        <a:rPr lang="en-US" sz="1800" b="0" u="none" strike="noStrike" cap="none" dirty="0" err="1">
                          <a:latin typeface="Open Sans"/>
                          <a:ea typeface="Open Sans"/>
                          <a:cs typeface="Open Sans"/>
                          <a:sym typeface="Open Sans"/>
                        </a:rPr>
                        <a:t>es</a:t>
                      </a:r>
                      <a:r>
                        <a:rPr lang="en-US" sz="1800" b="0" u="none" strike="noStrike" cap="none" dirty="0">
                          <a:latin typeface="Open Sans"/>
                          <a:ea typeface="Open Sans"/>
                          <a:cs typeface="Open Sans"/>
                          <a:sym typeface="Open Sans"/>
                        </a:rPr>
                        <a:t> el </a:t>
                      </a:r>
                      <a:r>
                        <a:rPr lang="en-US" sz="1800" b="0" u="none" strike="noStrike" cap="none" dirty="0" err="1">
                          <a:latin typeface="Open Sans"/>
                          <a:ea typeface="Open Sans"/>
                          <a:cs typeface="Open Sans"/>
                          <a:sym typeface="Open Sans"/>
                        </a:rPr>
                        <a:t>paciente</a:t>
                      </a:r>
                      <a:r>
                        <a:rPr lang="en-US" sz="1800" b="0" u="none" strike="noStrike" cap="none" dirty="0">
                          <a:latin typeface="Open Sans"/>
                          <a:ea typeface="Open Sans"/>
                          <a:cs typeface="Open Sans"/>
                          <a:sym typeface="Open Sans"/>
                        </a:rPr>
                        <a:t> y </a:t>
                      </a:r>
                      <a:r>
                        <a:rPr lang="en-US" sz="1800" b="0" u="none" strike="noStrike" cap="none" dirty="0" err="1">
                          <a:latin typeface="Open Sans"/>
                          <a:ea typeface="Open Sans"/>
                          <a:cs typeface="Open Sans"/>
                          <a:sym typeface="Open Sans"/>
                        </a:rPr>
                        <a:t>cuál</a:t>
                      </a:r>
                      <a:r>
                        <a:rPr lang="en-US" sz="1800" b="0" u="none" strike="noStrike" cap="none" dirty="0">
                          <a:latin typeface="Open Sans"/>
                          <a:ea typeface="Open Sans"/>
                          <a:cs typeface="Open Sans"/>
                          <a:sym typeface="Open Sans"/>
                        </a:rPr>
                        <a:t> </a:t>
                      </a:r>
                      <a:r>
                        <a:rPr lang="en-US" sz="1800" b="0" u="none" strike="noStrike" cap="none" dirty="0" err="1">
                          <a:latin typeface="Open Sans"/>
                          <a:ea typeface="Open Sans"/>
                          <a:cs typeface="Open Sans"/>
                          <a:sym typeface="Open Sans"/>
                        </a:rPr>
                        <a:t>es</a:t>
                      </a:r>
                      <a:r>
                        <a:rPr lang="en-US" sz="1800" b="0" u="none" strike="noStrike" cap="none" dirty="0">
                          <a:latin typeface="Open Sans"/>
                          <a:ea typeface="Open Sans"/>
                          <a:cs typeface="Open Sans"/>
                          <a:sym typeface="Open Sans"/>
                        </a:rPr>
                        <a:t> </a:t>
                      </a:r>
                      <a:r>
                        <a:rPr lang="en-US" sz="1800" b="0" u="none" strike="noStrike" cap="none" dirty="0" err="1">
                          <a:latin typeface="Open Sans"/>
                          <a:ea typeface="Open Sans"/>
                          <a:cs typeface="Open Sans"/>
                          <a:sym typeface="Open Sans"/>
                        </a:rPr>
                        <a:t>su</a:t>
                      </a:r>
                      <a:r>
                        <a:rPr lang="en-US" sz="1800" b="0" u="none" strike="noStrike" cap="none" dirty="0">
                          <a:latin typeface="Open Sans"/>
                          <a:ea typeface="Open Sans"/>
                          <a:cs typeface="Open Sans"/>
                          <a:sym typeface="Open Sans"/>
                        </a:rPr>
                        <a:t> </a:t>
                      </a:r>
                      <a:r>
                        <a:rPr lang="en-US" sz="1800" b="0" u="none" strike="noStrike" cap="none" dirty="0" err="1">
                          <a:latin typeface="Open Sans"/>
                          <a:ea typeface="Open Sans"/>
                          <a:cs typeface="Open Sans"/>
                          <a:sym typeface="Open Sans"/>
                        </a:rPr>
                        <a:t>enfermedad</a:t>
                      </a:r>
                      <a:r>
                        <a:rPr lang="en-US" sz="1800" b="0" u="none" strike="noStrike" cap="none" dirty="0">
                          <a:latin typeface="Open Sans"/>
                          <a:ea typeface="Open Sans"/>
                          <a:cs typeface="Open Sans"/>
                          <a:sym typeface="Open Sans"/>
                        </a:rPr>
                        <a:t>?</a:t>
                      </a:r>
                      <a:endParaRPr sz="1800" b="0" u="none" strike="noStrike" cap="none" dirty="0">
                        <a:latin typeface="Open Sans"/>
                        <a:ea typeface="Open Sans"/>
                        <a:cs typeface="Open Sans"/>
                        <a:sym typeface="Open Sans"/>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CC"/>
                    </a:solidFill>
                  </a:tcPr>
                </a:tc>
                <a:extLst>
                  <a:ext uri="{0D108BD9-81ED-4DB2-BD59-A6C34878D82A}">
                    <a16:rowId xmlns:a16="http://schemas.microsoft.com/office/drawing/2014/main" val="10000"/>
                  </a:ext>
                </a:extLst>
              </a:tr>
              <a:tr h="608525">
                <a:tc>
                  <a:txBody>
                    <a:bodyPr/>
                    <a:lstStyle/>
                    <a:p>
                      <a:pPr marL="0" marR="0" lvl="0" indent="0" algn="ctr" rtl="0">
                        <a:lnSpc>
                          <a:spcPct val="100000"/>
                        </a:lnSpc>
                        <a:spcBef>
                          <a:spcPts val="0"/>
                        </a:spcBef>
                        <a:spcAft>
                          <a:spcPts val="0"/>
                        </a:spcAft>
                        <a:buNone/>
                      </a:pPr>
                      <a:r>
                        <a:rPr lang="en-US" sz="1800" b="1" i="0" u="none" strike="noStrike" cap="none">
                          <a:solidFill>
                            <a:schemeClr val="dk1"/>
                          </a:solidFill>
                          <a:latin typeface="Open Sans"/>
                          <a:ea typeface="Open Sans"/>
                          <a:cs typeface="Open Sans"/>
                          <a:sym typeface="Open Sans"/>
                        </a:rPr>
                        <a:t>I</a:t>
                      </a:r>
                      <a:endParaRPr sz="1800" b="1" i="0" u="none" strike="noStrike" cap="none">
                        <a:solidFill>
                          <a:schemeClr val="dk1"/>
                        </a:solidFill>
                        <a:latin typeface="Open Sans"/>
                        <a:ea typeface="Open Sans"/>
                        <a:cs typeface="Open Sans"/>
                        <a:sym typeface="Open Sans"/>
                      </a:endParaRPr>
                    </a:p>
                  </a:txBody>
                  <a:tcPr marL="91450" marR="91450" marT="45725" marB="45725">
                    <a:lnT w="9525" cap="flat" cmpd="sng">
                      <a:solidFill>
                        <a:srgbClr val="000000">
                          <a:alpha val="0"/>
                        </a:srgbClr>
                      </a:solidFill>
                      <a:prstDash val="solid"/>
                      <a:round/>
                      <a:headEnd type="none" w="sm" len="sm"/>
                      <a:tailEnd type="none" w="sm" len="sm"/>
                    </a:lnT>
                    <a:solidFill>
                      <a:srgbClr val="0B01D9">
                        <a:alpha val="20000"/>
                      </a:srgbClr>
                    </a:solidFill>
                  </a:tcPr>
                </a:tc>
                <a:tc>
                  <a:txBody>
                    <a:bodyPr/>
                    <a:lstStyle/>
                    <a:p>
                      <a:pPr marL="0" marR="0" lvl="0" indent="0" algn="l" rtl="0">
                        <a:lnSpc>
                          <a:spcPct val="100000"/>
                        </a:lnSpc>
                        <a:spcBef>
                          <a:spcPts val="0"/>
                        </a:spcBef>
                        <a:spcAft>
                          <a:spcPts val="0"/>
                        </a:spcAft>
                        <a:buNone/>
                      </a:pPr>
                      <a:r>
                        <a:rPr lang="en-US" sz="1800" b="1" i="0" u="none" strike="noStrike" cap="none" dirty="0" err="1">
                          <a:solidFill>
                            <a:schemeClr val="dk1"/>
                          </a:solidFill>
                          <a:latin typeface="Open Sans"/>
                          <a:ea typeface="Open Sans"/>
                          <a:cs typeface="Open Sans"/>
                          <a:sym typeface="Open Sans"/>
                        </a:rPr>
                        <a:t>Intervención</a:t>
                      </a:r>
                      <a:r>
                        <a:rPr lang="en-US" sz="1800" b="1" i="0" u="none" strike="noStrike" cap="none" dirty="0">
                          <a:solidFill>
                            <a:schemeClr val="dk1"/>
                          </a:solidFill>
                          <a:latin typeface="Open Sans"/>
                          <a:ea typeface="Open Sans"/>
                          <a:cs typeface="Open Sans"/>
                          <a:sym typeface="Open Sans"/>
                        </a:rPr>
                        <a:t>: </a:t>
                      </a:r>
                      <a:r>
                        <a:rPr lang="en-US" sz="1800" b="0" i="0" u="none" strike="noStrike" cap="none" dirty="0">
                          <a:solidFill>
                            <a:schemeClr val="dk1"/>
                          </a:solidFill>
                          <a:latin typeface="Open Sans"/>
                          <a:ea typeface="Open Sans"/>
                          <a:cs typeface="Open Sans"/>
                          <a:sym typeface="Open Sans"/>
                        </a:rPr>
                        <a:t>¿</a:t>
                      </a:r>
                      <a:r>
                        <a:rPr lang="en-US" sz="1800" b="0" i="0" u="none" strike="noStrike" cap="none" dirty="0" err="1">
                          <a:solidFill>
                            <a:schemeClr val="dk1"/>
                          </a:solidFill>
                          <a:latin typeface="Open Sans"/>
                          <a:ea typeface="Open Sans"/>
                          <a:cs typeface="Open Sans"/>
                          <a:sym typeface="Open Sans"/>
                        </a:rPr>
                        <a:t>qué</a:t>
                      </a:r>
                      <a:r>
                        <a:rPr lang="en-US" sz="1800" b="0" i="0" u="none" strike="noStrike" cap="none" dirty="0">
                          <a:solidFill>
                            <a:schemeClr val="dk1"/>
                          </a:solidFill>
                          <a:latin typeface="Open Sans"/>
                          <a:ea typeface="Open Sans"/>
                          <a:cs typeface="Open Sans"/>
                          <a:sym typeface="Open Sans"/>
                        </a:rPr>
                        <a:t> </a:t>
                      </a:r>
                      <a:r>
                        <a:rPr lang="en-US" sz="1800" b="0" i="0" u="none" strike="noStrike" cap="none" dirty="0" err="1">
                          <a:solidFill>
                            <a:schemeClr val="dk1"/>
                          </a:solidFill>
                          <a:latin typeface="Open Sans"/>
                          <a:ea typeface="Open Sans"/>
                          <a:cs typeface="Open Sans"/>
                          <a:sym typeface="Open Sans"/>
                        </a:rPr>
                        <a:t>quieres</a:t>
                      </a:r>
                      <a:r>
                        <a:rPr lang="en-US" sz="1800" b="0" i="0" u="none" strike="noStrike" cap="none" dirty="0">
                          <a:solidFill>
                            <a:schemeClr val="dk1"/>
                          </a:solidFill>
                          <a:latin typeface="Open Sans"/>
                          <a:ea typeface="Open Sans"/>
                          <a:cs typeface="Open Sans"/>
                          <a:sym typeface="Open Sans"/>
                        </a:rPr>
                        <a:t> </a:t>
                      </a:r>
                      <a:r>
                        <a:rPr lang="en-US" sz="1800" b="0" i="0" u="none" strike="noStrike" cap="none" dirty="0" err="1">
                          <a:solidFill>
                            <a:schemeClr val="dk1"/>
                          </a:solidFill>
                          <a:latin typeface="Open Sans"/>
                          <a:ea typeface="Open Sans"/>
                          <a:cs typeface="Open Sans"/>
                          <a:sym typeface="Open Sans"/>
                        </a:rPr>
                        <a:t>hacer</a:t>
                      </a:r>
                      <a:r>
                        <a:rPr lang="en-US" sz="1800" b="0" i="0" u="none" strike="noStrike" cap="none" dirty="0">
                          <a:solidFill>
                            <a:schemeClr val="dk1"/>
                          </a:solidFill>
                          <a:latin typeface="Open Sans"/>
                          <a:ea typeface="Open Sans"/>
                          <a:cs typeface="Open Sans"/>
                          <a:sym typeface="Open Sans"/>
                        </a:rPr>
                        <a:t> con el </a:t>
                      </a:r>
                      <a:r>
                        <a:rPr lang="en-US" sz="1800" b="0" i="0" u="none" strike="noStrike" cap="none" dirty="0" err="1">
                          <a:solidFill>
                            <a:schemeClr val="dk1"/>
                          </a:solidFill>
                          <a:latin typeface="Open Sans"/>
                          <a:ea typeface="Open Sans"/>
                          <a:cs typeface="Open Sans"/>
                          <a:sym typeface="Open Sans"/>
                        </a:rPr>
                        <a:t>paciente</a:t>
                      </a:r>
                      <a:r>
                        <a:rPr lang="en-US" sz="1800" b="0" i="0" u="none" strike="noStrike" cap="none" dirty="0">
                          <a:solidFill>
                            <a:schemeClr val="dk1"/>
                          </a:solidFill>
                          <a:latin typeface="Open Sans"/>
                          <a:ea typeface="Open Sans"/>
                          <a:cs typeface="Open Sans"/>
                          <a:sym typeface="Open Sans"/>
                        </a:rPr>
                        <a:t>? </a:t>
                      </a:r>
                      <a:r>
                        <a:rPr lang="en-US" sz="1800" b="0" i="0" u="none" strike="noStrike" cap="none" dirty="0" err="1">
                          <a:solidFill>
                            <a:schemeClr val="dk1"/>
                          </a:solidFill>
                          <a:latin typeface="Open Sans"/>
                          <a:ea typeface="Open Sans"/>
                          <a:cs typeface="Open Sans"/>
                          <a:sym typeface="Open Sans"/>
                        </a:rPr>
                        <a:t>tratamiento</a:t>
                      </a:r>
                      <a:r>
                        <a:rPr lang="en-US" sz="1800" b="0" i="0" u="none" strike="noStrike" cap="none" dirty="0">
                          <a:solidFill>
                            <a:schemeClr val="dk1"/>
                          </a:solidFill>
                          <a:latin typeface="Open Sans"/>
                          <a:ea typeface="Open Sans"/>
                          <a:cs typeface="Open Sans"/>
                          <a:sym typeface="Open Sans"/>
                        </a:rPr>
                        <a:t>, </a:t>
                      </a:r>
                      <a:r>
                        <a:rPr lang="en-US" sz="1800" b="0" i="0" u="none" strike="noStrike" cap="none" dirty="0" err="1">
                          <a:solidFill>
                            <a:schemeClr val="dk1"/>
                          </a:solidFill>
                          <a:latin typeface="Open Sans"/>
                          <a:ea typeface="Open Sans"/>
                          <a:cs typeface="Open Sans"/>
                          <a:sym typeface="Open Sans"/>
                        </a:rPr>
                        <a:t>diagnóstico</a:t>
                      </a:r>
                      <a:r>
                        <a:rPr lang="en-US" sz="1800" b="0" i="0" u="none" strike="noStrike" cap="none" dirty="0">
                          <a:solidFill>
                            <a:schemeClr val="dk1"/>
                          </a:solidFill>
                          <a:latin typeface="Open Sans"/>
                          <a:ea typeface="Open Sans"/>
                          <a:cs typeface="Open Sans"/>
                          <a:sym typeface="Open Sans"/>
                        </a:rPr>
                        <a:t>?</a:t>
                      </a:r>
                      <a:endParaRPr sz="1800" b="0" i="0" u="none" strike="noStrike" cap="none" dirty="0">
                        <a:solidFill>
                          <a:schemeClr val="dk1"/>
                        </a:solidFill>
                        <a:latin typeface="Open Sans"/>
                        <a:ea typeface="Open Sans"/>
                        <a:cs typeface="Open Sans"/>
                        <a:sym typeface="Open Sans"/>
                      </a:endParaRPr>
                    </a:p>
                  </a:txBody>
                  <a:tcPr marL="91450" marR="91450" marT="45725" marB="45725">
                    <a:lnT w="9525" cap="flat" cmpd="sng">
                      <a:solidFill>
                        <a:srgbClr val="000000">
                          <a:alpha val="0"/>
                        </a:srgbClr>
                      </a:solidFill>
                      <a:prstDash val="solid"/>
                      <a:round/>
                      <a:headEnd type="none" w="sm" len="sm"/>
                      <a:tailEnd type="none" w="sm" len="sm"/>
                    </a:lnT>
                    <a:solidFill>
                      <a:schemeClr val="accent1">
                        <a:alpha val="20000"/>
                      </a:schemeClr>
                    </a:solidFill>
                  </a:tcPr>
                </a:tc>
                <a:extLst>
                  <a:ext uri="{0D108BD9-81ED-4DB2-BD59-A6C34878D82A}">
                    <a16:rowId xmlns:a16="http://schemas.microsoft.com/office/drawing/2014/main" val="10001"/>
                  </a:ext>
                </a:extLst>
              </a:tr>
              <a:tr h="608525">
                <a:tc>
                  <a:txBody>
                    <a:bodyPr/>
                    <a:lstStyle/>
                    <a:p>
                      <a:pPr marL="0" marR="0" lvl="0" indent="0" algn="ctr" rtl="0">
                        <a:lnSpc>
                          <a:spcPct val="100000"/>
                        </a:lnSpc>
                        <a:spcBef>
                          <a:spcPts val="0"/>
                        </a:spcBef>
                        <a:spcAft>
                          <a:spcPts val="0"/>
                        </a:spcAft>
                        <a:buNone/>
                      </a:pPr>
                      <a:r>
                        <a:rPr lang="en-US" sz="1800" b="1" i="0" u="none" strike="noStrike" cap="none">
                          <a:solidFill>
                            <a:schemeClr val="dk1"/>
                          </a:solidFill>
                          <a:latin typeface="Open Sans"/>
                          <a:ea typeface="Open Sans"/>
                          <a:cs typeface="Open Sans"/>
                          <a:sym typeface="Open Sans"/>
                        </a:rPr>
                        <a:t>C</a:t>
                      </a:r>
                      <a:endParaRPr sz="1800" b="1" i="0" u="none" strike="noStrike" cap="none">
                        <a:solidFill>
                          <a:schemeClr val="dk1"/>
                        </a:solidFill>
                        <a:latin typeface="Open Sans"/>
                        <a:ea typeface="Open Sans"/>
                        <a:cs typeface="Open Sans"/>
                        <a:sym typeface="Open Sans"/>
                      </a:endParaRPr>
                    </a:p>
                  </a:txBody>
                  <a:tcPr marL="91450" marR="91450" marT="45725" marB="45725">
                    <a:lnB w="9525" cap="flat" cmpd="sng">
                      <a:solidFill>
                        <a:srgbClr val="000000">
                          <a:alpha val="0"/>
                        </a:srgbClr>
                      </a:solidFill>
                      <a:prstDash val="solid"/>
                      <a:round/>
                      <a:headEnd type="none" w="sm" len="sm"/>
                      <a:tailEnd type="none" w="sm" len="sm"/>
                    </a:lnB>
                    <a:solidFill>
                      <a:srgbClr val="576C77"/>
                    </a:solidFill>
                  </a:tcPr>
                </a:tc>
                <a:tc>
                  <a:txBody>
                    <a:bodyPr/>
                    <a:lstStyle/>
                    <a:p>
                      <a:pPr marL="0" marR="0" lvl="0" indent="0" algn="l" rtl="0">
                        <a:lnSpc>
                          <a:spcPct val="100000"/>
                        </a:lnSpc>
                        <a:spcBef>
                          <a:spcPts val="0"/>
                        </a:spcBef>
                        <a:spcAft>
                          <a:spcPts val="0"/>
                        </a:spcAft>
                        <a:buNone/>
                      </a:pPr>
                      <a:r>
                        <a:rPr lang="en-US" sz="1800" b="1" i="0" u="none" strike="noStrike" cap="none" dirty="0" err="1">
                          <a:solidFill>
                            <a:schemeClr val="dk1"/>
                          </a:solidFill>
                          <a:latin typeface="Open Sans"/>
                          <a:ea typeface="Open Sans"/>
                          <a:cs typeface="Open Sans"/>
                          <a:sym typeface="Open Sans"/>
                        </a:rPr>
                        <a:t>Comparación</a:t>
                      </a:r>
                      <a:r>
                        <a:rPr lang="en-US" sz="1800" b="1" i="0" u="none" strike="noStrike" cap="none" dirty="0">
                          <a:solidFill>
                            <a:schemeClr val="dk1"/>
                          </a:solidFill>
                          <a:latin typeface="Open Sans"/>
                          <a:ea typeface="Open Sans"/>
                          <a:cs typeface="Open Sans"/>
                          <a:sym typeface="Open Sans"/>
                        </a:rPr>
                        <a:t>: </a:t>
                      </a:r>
                      <a:r>
                        <a:rPr lang="en-US" sz="1800" b="0" i="0" u="none" strike="noStrike" cap="none" dirty="0">
                          <a:solidFill>
                            <a:schemeClr val="dk1"/>
                          </a:solidFill>
                          <a:latin typeface="Open Sans"/>
                          <a:ea typeface="Open Sans"/>
                          <a:cs typeface="Open Sans"/>
                          <a:sym typeface="Open Sans"/>
                        </a:rPr>
                        <a:t>¿</a:t>
                      </a:r>
                      <a:r>
                        <a:rPr lang="en-US" sz="1800" b="0" i="0" u="none" strike="noStrike" cap="none" dirty="0" err="1">
                          <a:solidFill>
                            <a:schemeClr val="dk1"/>
                          </a:solidFill>
                          <a:latin typeface="Open Sans"/>
                          <a:ea typeface="Open Sans"/>
                          <a:cs typeface="Open Sans"/>
                          <a:sym typeface="Open Sans"/>
                        </a:rPr>
                        <a:t>qué</a:t>
                      </a:r>
                      <a:r>
                        <a:rPr lang="en-US" sz="1800" b="0" i="0" u="none" strike="noStrike" cap="none" dirty="0">
                          <a:solidFill>
                            <a:schemeClr val="dk1"/>
                          </a:solidFill>
                          <a:latin typeface="Open Sans"/>
                          <a:ea typeface="Open Sans"/>
                          <a:cs typeface="Open Sans"/>
                          <a:sym typeface="Open Sans"/>
                        </a:rPr>
                        <a:t> </a:t>
                      </a:r>
                      <a:r>
                        <a:rPr lang="en-US" sz="1800" b="0" i="0" u="none" strike="noStrike" cap="none" dirty="0" err="1">
                          <a:solidFill>
                            <a:schemeClr val="dk1"/>
                          </a:solidFill>
                          <a:latin typeface="Open Sans"/>
                          <a:ea typeface="Open Sans"/>
                          <a:cs typeface="Open Sans"/>
                          <a:sym typeface="Open Sans"/>
                        </a:rPr>
                        <a:t>alternativas</a:t>
                      </a:r>
                      <a:r>
                        <a:rPr lang="en-US" sz="1800" b="0" i="0" u="none" strike="noStrike" cap="none" dirty="0">
                          <a:solidFill>
                            <a:schemeClr val="dk1"/>
                          </a:solidFill>
                          <a:latin typeface="Open Sans"/>
                          <a:ea typeface="Open Sans"/>
                          <a:cs typeface="Open Sans"/>
                          <a:sym typeface="Open Sans"/>
                        </a:rPr>
                        <a:t> </a:t>
                      </a:r>
                      <a:r>
                        <a:rPr lang="en-US" sz="1800" b="0" i="0" u="none" strike="noStrike" cap="none" dirty="0" err="1">
                          <a:solidFill>
                            <a:schemeClr val="dk1"/>
                          </a:solidFill>
                          <a:latin typeface="Open Sans"/>
                          <a:ea typeface="Open Sans"/>
                          <a:cs typeface="Open Sans"/>
                          <a:sym typeface="Open Sans"/>
                        </a:rPr>
                        <a:t>están</a:t>
                      </a:r>
                      <a:r>
                        <a:rPr lang="en-US" sz="1800" b="0" i="0" u="none" strike="noStrike" cap="none" dirty="0">
                          <a:solidFill>
                            <a:schemeClr val="dk1"/>
                          </a:solidFill>
                          <a:latin typeface="Open Sans"/>
                          <a:ea typeface="Open Sans"/>
                          <a:cs typeface="Open Sans"/>
                          <a:sym typeface="Open Sans"/>
                        </a:rPr>
                        <a:t> </a:t>
                      </a:r>
                      <a:r>
                        <a:rPr lang="en-US" sz="1800" b="0" i="0" u="none" strike="noStrike" cap="none" dirty="0" err="1">
                          <a:solidFill>
                            <a:schemeClr val="dk1"/>
                          </a:solidFill>
                          <a:latin typeface="Open Sans"/>
                          <a:ea typeface="Open Sans"/>
                          <a:cs typeface="Open Sans"/>
                          <a:sym typeface="Open Sans"/>
                        </a:rPr>
                        <a:t>disponibles</a:t>
                      </a:r>
                      <a:r>
                        <a:rPr lang="en-US" sz="1800" b="0" i="0" u="none" strike="noStrike" cap="none" dirty="0">
                          <a:solidFill>
                            <a:schemeClr val="dk1"/>
                          </a:solidFill>
                          <a:latin typeface="Open Sans"/>
                          <a:ea typeface="Open Sans"/>
                          <a:cs typeface="Open Sans"/>
                          <a:sym typeface="Open Sans"/>
                        </a:rPr>
                        <a:t>, </a:t>
                      </a:r>
                      <a:r>
                        <a:rPr lang="en-US" sz="1800" b="0" i="0" u="none" strike="noStrike" cap="none" dirty="0" err="1">
                          <a:solidFill>
                            <a:schemeClr val="dk1"/>
                          </a:solidFill>
                          <a:latin typeface="Open Sans"/>
                          <a:ea typeface="Open Sans"/>
                          <a:cs typeface="Open Sans"/>
                          <a:sym typeface="Open Sans"/>
                        </a:rPr>
                        <a:t>otros</a:t>
                      </a:r>
                      <a:r>
                        <a:rPr lang="en-US" sz="1800" b="0" i="0" u="none" strike="noStrike" cap="none" dirty="0">
                          <a:solidFill>
                            <a:schemeClr val="dk1"/>
                          </a:solidFill>
                          <a:latin typeface="Open Sans"/>
                          <a:ea typeface="Open Sans"/>
                          <a:cs typeface="Open Sans"/>
                          <a:sym typeface="Open Sans"/>
                        </a:rPr>
                        <a:t> </a:t>
                      </a:r>
                      <a:r>
                        <a:rPr lang="en-US" sz="1800" b="0" i="0" u="none" strike="noStrike" cap="none" dirty="0" err="1">
                          <a:solidFill>
                            <a:schemeClr val="dk1"/>
                          </a:solidFill>
                          <a:latin typeface="Open Sans"/>
                          <a:ea typeface="Open Sans"/>
                          <a:cs typeface="Open Sans"/>
                          <a:sym typeface="Open Sans"/>
                        </a:rPr>
                        <a:t>medicamentos</a:t>
                      </a:r>
                      <a:r>
                        <a:rPr lang="en-US" sz="1800" b="0" i="0" u="none" strike="noStrike" cap="none" dirty="0">
                          <a:solidFill>
                            <a:schemeClr val="dk1"/>
                          </a:solidFill>
                          <a:latin typeface="Open Sans"/>
                          <a:ea typeface="Open Sans"/>
                          <a:cs typeface="Open Sans"/>
                          <a:sym typeface="Open Sans"/>
                        </a:rPr>
                        <a:t>, placebo?</a:t>
                      </a:r>
                      <a:endParaRPr sz="1800" b="0" i="0" u="none" strike="noStrike" cap="none" dirty="0">
                        <a:solidFill>
                          <a:schemeClr val="dk1"/>
                        </a:solidFill>
                        <a:latin typeface="Open Sans"/>
                        <a:ea typeface="Open Sans"/>
                        <a:cs typeface="Open Sans"/>
                        <a:sym typeface="Open Sans"/>
                      </a:endParaRPr>
                    </a:p>
                  </a:txBody>
                  <a:tcPr marL="91450" marR="91450" marT="45725" marB="45725">
                    <a:lnB w="9525" cap="flat" cmpd="sng">
                      <a:solidFill>
                        <a:srgbClr val="000000">
                          <a:alpha val="0"/>
                        </a:srgbClr>
                      </a:solidFill>
                      <a:prstDash val="solid"/>
                      <a:round/>
                      <a:headEnd type="none" w="sm" len="sm"/>
                      <a:tailEnd type="none" w="sm" len="sm"/>
                    </a:lnB>
                    <a:solidFill>
                      <a:srgbClr val="E3E8EA"/>
                    </a:solidFill>
                  </a:tcPr>
                </a:tc>
                <a:extLst>
                  <a:ext uri="{0D108BD9-81ED-4DB2-BD59-A6C34878D82A}">
                    <a16:rowId xmlns:a16="http://schemas.microsoft.com/office/drawing/2014/main" val="10002"/>
                  </a:ext>
                </a:extLst>
              </a:tr>
              <a:tr h="608525">
                <a:tc>
                  <a:txBody>
                    <a:bodyPr/>
                    <a:lstStyle/>
                    <a:p>
                      <a:pPr marL="0" marR="0" lvl="0" indent="0" algn="ctr" rtl="0">
                        <a:lnSpc>
                          <a:spcPct val="100000"/>
                        </a:lnSpc>
                        <a:spcBef>
                          <a:spcPts val="0"/>
                        </a:spcBef>
                        <a:spcAft>
                          <a:spcPts val="0"/>
                        </a:spcAft>
                        <a:buNone/>
                      </a:pPr>
                      <a:r>
                        <a:rPr lang="en-US" sz="1800" b="1" i="0" u="none" strike="noStrike" cap="none">
                          <a:solidFill>
                            <a:schemeClr val="dk1"/>
                          </a:solidFill>
                          <a:latin typeface="Open Sans"/>
                          <a:ea typeface="Open Sans"/>
                          <a:cs typeface="Open Sans"/>
                          <a:sym typeface="Open Sans"/>
                        </a:rPr>
                        <a:t>O</a:t>
                      </a:r>
                      <a:endParaRPr sz="1800" b="1" i="0" u="none" strike="noStrike" cap="none">
                        <a:solidFill>
                          <a:schemeClr val="dk1"/>
                        </a:solidFill>
                        <a:latin typeface="Open Sans"/>
                        <a:ea typeface="Open Sans"/>
                        <a:cs typeface="Open Sans"/>
                        <a:sym typeface="Open Sans"/>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0000">
                        <a:alpha val="20000"/>
                      </a:srgbClr>
                    </a:solidFill>
                  </a:tcPr>
                </a:tc>
                <a:tc>
                  <a:txBody>
                    <a:bodyPr/>
                    <a:lstStyle/>
                    <a:p>
                      <a:pPr marL="0" marR="0" lvl="0" indent="0" algn="l" rtl="0">
                        <a:lnSpc>
                          <a:spcPct val="100000"/>
                        </a:lnSpc>
                        <a:spcBef>
                          <a:spcPts val="0"/>
                        </a:spcBef>
                        <a:spcAft>
                          <a:spcPts val="0"/>
                        </a:spcAft>
                        <a:buNone/>
                      </a:pPr>
                      <a:r>
                        <a:rPr lang="en-US" sz="1800" b="1" i="0" u="none" strike="noStrike" cap="none" dirty="0" err="1">
                          <a:solidFill>
                            <a:schemeClr val="dk1"/>
                          </a:solidFill>
                          <a:latin typeface="Open Sans"/>
                          <a:ea typeface="Open Sans"/>
                          <a:cs typeface="Open Sans"/>
                          <a:sym typeface="Open Sans"/>
                        </a:rPr>
                        <a:t>Resultado</a:t>
                      </a:r>
                      <a:r>
                        <a:rPr lang="en-US" sz="1800" b="1" i="0" u="none" strike="noStrike" cap="none" dirty="0">
                          <a:solidFill>
                            <a:schemeClr val="dk1"/>
                          </a:solidFill>
                          <a:latin typeface="Open Sans"/>
                          <a:ea typeface="Open Sans"/>
                          <a:cs typeface="Open Sans"/>
                          <a:sym typeface="Open Sans"/>
                        </a:rPr>
                        <a:t> [Outcome]: </a:t>
                      </a:r>
                      <a:r>
                        <a:rPr lang="en-US" sz="1800" b="0" i="0" u="none" strike="noStrike" cap="none" dirty="0">
                          <a:solidFill>
                            <a:schemeClr val="dk1"/>
                          </a:solidFill>
                          <a:latin typeface="Open Sans"/>
                          <a:ea typeface="Open Sans"/>
                          <a:cs typeface="Open Sans"/>
                          <a:sym typeface="Open Sans"/>
                        </a:rPr>
                        <a:t>¿</a:t>
                      </a:r>
                      <a:r>
                        <a:rPr lang="en-US" sz="1800" b="0" i="0" u="none" strike="noStrike" cap="none" dirty="0" err="1">
                          <a:solidFill>
                            <a:schemeClr val="dk1"/>
                          </a:solidFill>
                          <a:latin typeface="Open Sans"/>
                          <a:ea typeface="Open Sans"/>
                          <a:cs typeface="Open Sans"/>
                          <a:sym typeface="Open Sans"/>
                        </a:rPr>
                        <a:t>cuáles</a:t>
                      </a:r>
                      <a:r>
                        <a:rPr lang="en-US" sz="1800" b="0" i="0" u="none" strike="noStrike" cap="none" dirty="0">
                          <a:solidFill>
                            <a:schemeClr val="dk1"/>
                          </a:solidFill>
                          <a:latin typeface="Open Sans"/>
                          <a:ea typeface="Open Sans"/>
                          <a:cs typeface="Open Sans"/>
                          <a:sym typeface="Open Sans"/>
                        </a:rPr>
                        <a:t> son </a:t>
                      </a:r>
                      <a:r>
                        <a:rPr lang="en-US" sz="1800" b="0" i="0" u="none" strike="noStrike" cap="none" dirty="0" err="1">
                          <a:solidFill>
                            <a:schemeClr val="dk1"/>
                          </a:solidFill>
                          <a:latin typeface="Open Sans"/>
                          <a:ea typeface="Open Sans"/>
                          <a:cs typeface="Open Sans"/>
                          <a:sym typeface="Open Sans"/>
                        </a:rPr>
                        <a:t>los</a:t>
                      </a:r>
                      <a:r>
                        <a:rPr lang="en-US" sz="1800" b="0" i="0" u="none" strike="noStrike" cap="none" dirty="0">
                          <a:solidFill>
                            <a:schemeClr val="dk1"/>
                          </a:solidFill>
                          <a:latin typeface="Open Sans"/>
                          <a:ea typeface="Open Sans"/>
                          <a:cs typeface="Open Sans"/>
                          <a:sym typeface="Open Sans"/>
                        </a:rPr>
                        <a:t> </a:t>
                      </a:r>
                      <a:r>
                        <a:rPr lang="en-US" sz="1800" b="0" i="0" u="none" strike="noStrike" cap="none" dirty="0" err="1">
                          <a:solidFill>
                            <a:schemeClr val="dk1"/>
                          </a:solidFill>
                          <a:latin typeface="Open Sans"/>
                          <a:ea typeface="Open Sans"/>
                          <a:cs typeface="Open Sans"/>
                          <a:sym typeface="Open Sans"/>
                        </a:rPr>
                        <a:t>resultados</a:t>
                      </a:r>
                      <a:r>
                        <a:rPr lang="en-US" sz="1800" b="0" i="0" u="none" strike="noStrike" cap="none" dirty="0">
                          <a:solidFill>
                            <a:schemeClr val="dk1"/>
                          </a:solidFill>
                          <a:latin typeface="Open Sans"/>
                          <a:ea typeface="Open Sans"/>
                          <a:cs typeface="Open Sans"/>
                          <a:sym typeface="Open Sans"/>
                        </a:rPr>
                        <a:t>: </a:t>
                      </a:r>
                      <a:r>
                        <a:rPr lang="en-US" sz="1800" b="0" i="0" u="none" strike="noStrike" cap="none" dirty="0" err="1">
                          <a:solidFill>
                            <a:schemeClr val="dk1"/>
                          </a:solidFill>
                          <a:latin typeface="Open Sans"/>
                          <a:ea typeface="Open Sans"/>
                          <a:cs typeface="Open Sans"/>
                          <a:sym typeface="Open Sans"/>
                        </a:rPr>
                        <a:t>morbilidad</a:t>
                      </a:r>
                      <a:r>
                        <a:rPr lang="en-US" sz="1800" b="0" i="0" u="none" strike="noStrike" cap="none" dirty="0">
                          <a:solidFill>
                            <a:schemeClr val="dk1"/>
                          </a:solidFill>
                          <a:latin typeface="Open Sans"/>
                          <a:ea typeface="Open Sans"/>
                          <a:cs typeface="Open Sans"/>
                          <a:sym typeface="Open Sans"/>
                        </a:rPr>
                        <a:t>, </a:t>
                      </a:r>
                      <a:r>
                        <a:rPr lang="en-US" sz="1800" b="0" i="0" u="none" strike="noStrike" cap="none" dirty="0" err="1">
                          <a:solidFill>
                            <a:schemeClr val="dk1"/>
                          </a:solidFill>
                          <a:latin typeface="Open Sans"/>
                          <a:ea typeface="Open Sans"/>
                          <a:cs typeface="Open Sans"/>
                          <a:sym typeface="Open Sans"/>
                        </a:rPr>
                        <a:t>mortalidad</a:t>
                      </a:r>
                      <a:r>
                        <a:rPr lang="en-US" sz="1800" b="0" i="0" u="none" strike="noStrike" cap="none" dirty="0">
                          <a:solidFill>
                            <a:schemeClr val="dk1"/>
                          </a:solidFill>
                          <a:latin typeface="Open Sans"/>
                          <a:ea typeface="Open Sans"/>
                          <a:cs typeface="Open Sans"/>
                          <a:sym typeface="Open Sans"/>
                        </a:rPr>
                        <a:t>, </a:t>
                      </a:r>
                      <a:r>
                        <a:rPr lang="en-US" sz="1800" b="0" i="0" u="none" strike="noStrike" cap="none" dirty="0" err="1">
                          <a:solidFill>
                            <a:schemeClr val="dk1"/>
                          </a:solidFill>
                          <a:latin typeface="Open Sans"/>
                          <a:ea typeface="Open Sans"/>
                          <a:cs typeface="Open Sans"/>
                          <a:sym typeface="Open Sans"/>
                        </a:rPr>
                        <a:t>complicaciones</a:t>
                      </a:r>
                      <a:r>
                        <a:rPr lang="en-US" sz="1800" b="0" i="0" u="none" strike="noStrike" cap="none" dirty="0">
                          <a:solidFill>
                            <a:schemeClr val="dk1"/>
                          </a:solidFill>
                          <a:latin typeface="Open Sans"/>
                          <a:ea typeface="Open Sans"/>
                          <a:cs typeface="Open Sans"/>
                          <a:sym typeface="Open Sans"/>
                        </a:rPr>
                        <a:t>?</a:t>
                      </a:r>
                      <a:endParaRPr sz="1800" b="0" i="0" u="none" strike="noStrike" cap="none" dirty="0">
                        <a:solidFill>
                          <a:schemeClr val="dk1"/>
                        </a:solidFill>
                        <a:latin typeface="Open Sans"/>
                        <a:ea typeface="Open Sans"/>
                        <a:cs typeface="Open Sans"/>
                        <a:sym typeface="Open Sans"/>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66FF">
                        <a:alpha val="20000"/>
                      </a:srgbClr>
                    </a:solidFill>
                  </a:tcPr>
                </a:tc>
                <a:extLst>
                  <a:ext uri="{0D108BD9-81ED-4DB2-BD59-A6C34878D82A}">
                    <a16:rowId xmlns:a16="http://schemas.microsoft.com/office/drawing/2014/main" val="10003"/>
                  </a:ext>
                </a:extLst>
              </a:tr>
            </a:tbl>
          </a:graphicData>
        </a:graphic>
      </p:graphicFrame>
      <p:grpSp>
        <p:nvGrpSpPr>
          <p:cNvPr id="231" name="Google Shape;231;g878e0c40ae_0_6"/>
          <p:cNvGrpSpPr/>
          <p:nvPr/>
        </p:nvGrpSpPr>
        <p:grpSpPr>
          <a:xfrm>
            <a:off x="10240715" y="4487693"/>
            <a:ext cx="1589646" cy="1602655"/>
            <a:chOff x="1765880" y="1103"/>
            <a:chExt cx="1365359" cy="1365359"/>
          </a:xfrm>
        </p:grpSpPr>
        <p:sp>
          <p:nvSpPr>
            <p:cNvPr id="232" name="Google Shape;232;g878e0c40ae_0_6"/>
            <p:cNvSpPr/>
            <p:nvPr/>
          </p:nvSpPr>
          <p:spPr>
            <a:xfrm>
              <a:off x="1765880" y="1103"/>
              <a:ext cx="1365359" cy="1365359"/>
            </a:xfrm>
            <a:prstGeom prst="ellipse">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g878e0c40ae_0_6"/>
            <p:cNvSpPr txBox="1"/>
            <p:nvPr/>
          </p:nvSpPr>
          <p:spPr>
            <a:xfrm>
              <a:off x="1965832" y="201055"/>
              <a:ext cx="965455" cy="965455"/>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Preguntar</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878e0c40ae_0_0"/>
          <p:cNvSpPr txBox="1">
            <a:spLocks noGrp="1"/>
          </p:cNvSpPr>
          <p:nvPr>
            <p:ph type="title"/>
          </p:nvPr>
        </p:nvSpPr>
        <p:spPr>
          <a:xfrm>
            <a:off x="0" y="654884"/>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None/>
            </a:pPr>
            <a:r>
              <a:rPr lang="en-US" dirty="0" err="1">
                <a:solidFill>
                  <a:srgbClr val="586F7C"/>
                </a:solidFill>
                <a:latin typeface="Open Sans"/>
                <a:ea typeface="Open Sans"/>
                <a:cs typeface="Open Sans"/>
                <a:sym typeface="Open Sans"/>
              </a:rPr>
              <a:t>Siguiente</a:t>
            </a:r>
            <a:r>
              <a:rPr lang="en-US" dirty="0">
                <a:solidFill>
                  <a:srgbClr val="586F7C"/>
                </a:solidFill>
                <a:latin typeface="Open Sans"/>
                <a:ea typeface="Open Sans"/>
                <a:cs typeface="Open Sans"/>
                <a:sym typeface="Open Sans"/>
              </a:rPr>
              <a:t> – </a:t>
            </a:r>
            <a:r>
              <a:rPr lang="en-US" dirty="0" err="1">
                <a:solidFill>
                  <a:srgbClr val="586F7C"/>
                </a:solidFill>
                <a:latin typeface="Open Sans"/>
                <a:ea typeface="Open Sans"/>
                <a:cs typeface="Open Sans"/>
                <a:sym typeface="Open Sans"/>
              </a:rPr>
              <a:t>clasificar</a:t>
            </a:r>
            <a:r>
              <a:rPr lang="en-US" dirty="0">
                <a:solidFill>
                  <a:srgbClr val="586F7C"/>
                </a:solidFill>
                <a:latin typeface="Open Sans"/>
                <a:ea typeface="Open Sans"/>
                <a:cs typeface="Open Sans"/>
                <a:sym typeface="Open Sans"/>
              </a:rPr>
              <a:t> el </a:t>
            </a:r>
            <a:r>
              <a:rPr lang="en-US" dirty="0" err="1">
                <a:solidFill>
                  <a:srgbClr val="586F7C"/>
                </a:solidFill>
                <a:latin typeface="Open Sans"/>
                <a:ea typeface="Open Sans"/>
                <a:cs typeface="Open Sans"/>
                <a:sym typeface="Open Sans"/>
              </a:rPr>
              <a:t>tipo</a:t>
            </a:r>
            <a:r>
              <a:rPr lang="en-US" dirty="0">
                <a:solidFill>
                  <a:srgbClr val="586F7C"/>
                </a:solidFill>
                <a:latin typeface="Open Sans"/>
                <a:ea typeface="Open Sans"/>
                <a:cs typeface="Open Sans"/>
                <a:sym typeface="Open Sans"/>
              </a:rPr>
              <a:t> de </a:t>
            </a:r>
            <a:r>
              <a:rPr lang="en-US" dirty="0" err="1">
                <a:solidFill>
                  <a:srgbClr val="586F7C"/>
                </a:solidFill>
                <a:latin typeface="Open Sans"/>
                <a:ea typeface="Open Sans"/>
                <a:cs typeface="Open Sans"/>
                <a:sym typeface="Open Sans"/>
              </a:rPr>
              <a:t>pregunta</a:t>
            </a:r>
            <a:endParaRPr dirty="0">
              <a:solidFill>
                <a:srgbClr val="FF0000"/>
              </a:solidFill>
            </a:endParaRPr>
          </a:p>
        </p:txBody>
      </p:sp>
      <p:sp>
        <p:nvSpPr>
          <p:cNvPr id="240" name="Google Shape;240;g878e0c40ae_0_0"/>
          <p:cNvSpPr txBox="1">
            <a:spLocks noGrp="1"/>
          </p:cNvSpPr>
          <p:nvPr>
            <p:ph type="body" idx="1"/>
          </p:nvPr>
        </p:nvSpPr>
        <p:spPr>
          <a:xfrm>
            <a:off x="858643" y="1791673"/>
            <a:ext cx="9746166" cy="45537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rgbClr val="000000"/>
              </a:buClr>
              <a:buSzPts val="2400"/>
              <a:buFont typeface="Open Sans"/>
              <a:buChar char="●"/>
            </a:pPr>
            <a:r>
              <a:rPr lang="en-US" sz="2600" dirty="0">
                <a:solidFill>
                  <a:srgbClr val="3F3F3F"/>
                </a:solidFill>
                <a:latin typeface="Open Sans"/>
                <a:ea typeface="Open Sans"/>
                <a:cs typeface="Open Sans"/>
                <a:sym typeface="Open Sans"/>
              </a:rPr>
              <a:t>¿</a:t>
            </a:r>
            <a:r>
              <a:rPr lang="en-US" sz="2600" dirty="0" err="1">
                <a:solidFill>
                  <a:srgbClr val="3F3F3F"/>
                </a:solidFill>
                <a:latin typeface="Open Sans"/>
                <a:ea typeface="Open Sans"/>
                <a:cs typeface="Open Sans"/>
                <a:sym typeface="Open Sans"/>
              </a:rPr>
              <a:t>Cuál</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es</a:t>
            </a:r>
            <a:r>
              <a:rPr lang="en-US" sz="2600" dirty="0">
                <a:solidFill>
                  <a:srgbClr val="3F3F3F"/>
                </a:solidFill>
                <a:latin typeface="Open Sans"/>
                <a:ea typeface="Open Sans"/>
                <a:cs typeface="Open Sans"/>
                <a:sym typeface="Open Sans"/>
              </a:rPr>
              <a:t> el </a:t>
            </a:r>
            <a:r>
              <a:rPr lang="en-US" sz="2600" dirty="0" err="1">
                <a:solidFill>
                  <a:srgbClr val="3F3F3F"/>
                </a:solidFill>
                <a:latin typeface="Open Sans"/>
                <a:ea typeface="Open Sans"/>
                <a:cs typeface="Open Sans"/>
                <a:sym typeface="Open Sans"/>
              </a:rPr>
              <a:t>tratamiento</a:t>
            </a:r>
            <a:r>
              <a:rPr lang="en-US" sz="2600" dirty="0">
                <a:solidFill>
                  <a:srgbClr val="3F3F3F"/>
                </a:solidFill>
                <a:latin typeface="Open Sans"/>
                <a:ea typeface="Open Sans"/>
                <a:cs typeface="Open Sans"/>
                <a:sym typeface="Open Sans"/>
              </a:rPr>
              <a:t> / </a:t>
            </a:r>
            <a:r>
              <a:rPr lang="en-US" sz="2600" dirty="0" err="1">
                <a:solidFill>
                  <a:srgbClr val="3F3F3F"/>
                </a:solidFill>
                <a:latin typeface="Open Sans"/>
                <a:ea typeface="Open Sans"/>
                <a:cs typeface="Open Sans"/>
                <a:sym typeface="Open Sans"/>
              </a:rPr>
              <a:t>tratamiento</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preventivo</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Pregunta</a:t>
            </a:r>
            <a:r>
              <a:rPr lang="en-US" sz="2600" dirty="0">
                <a:solidFill>
                  <a:srgbClr val="3F3F3F"/>
                </a:solidFill>
                <a:latin typeface="Open Sans"/>
                <a:ea typeface="Open Sans"/>
                <a:cs typeface="Open Sans"/>
                <a:sym typeface="Open Sans"/>
              </a:rPr>
              <a:t> de </a:t>
            </a:r>
            <a:r>
              <a:rPr lang="en-US" sz="2600" dirty="0">
                <a:solidFill>
                  <a:srgbClr val="FF0000"/>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INTERVENCIÓ</a:t>
            </a:r>
            <a:r>
              <a:rPr lang="en-US" sz="2600" dirty="0">
                <a:solidFill>
                  <a:srgbClr val="FF0000"/>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N/PREVENCIÓ</a:t>
            </a:r>
            <a:r>
              <a:rPr lang="en-US" sz="2600" dirty="0">
                <a:solidFill>
                  <a:srgbClr val="FF0000"/>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N</a:t>
            </a:r>
            <a:br>
              <a:rPr lang="en-US" sz="2600" dirty="0">
                <a:solidFill>
                  <a:srgbClr val="000000"/>
                </a:solidFill>
                <a:latin typeface="Open Sans"/>
                <a:ea typeface="Open Sans"/>
                <a:cs typeface="Open Sans"/>
                <a:sym typeface="Open Sans"/>
              </a:rPr>
            </a:br>
            <a:endParaRPr sz="2600" dirty="0">
              <a:solidFill>
                <a:srgbClr val="000000"/>
              </a:solidFill>
              <a:latin typeface="Open Sans"/>
              <a:ea typeface="Open Sans"/>
              <a:cs typeface="Open Sans"/>
              <a:sym typeface="Open Sans"/>
            </a:endParaRPr>
          </a:p>
          <a:p>
            <a:pPr marL="457200" lvl="0" indent="-381000" algn="l" rtl="0">
              <a:lnSpc>
                <a:spcPct val="90000"/>
              </a:lnSpc>
              <a:spcBef>
                <a:spcPts val="1000"/>
              </a:spcBef>
              <a:spcAft>
                <a:spcPts val="0"/>
              </a:spcAft>
              <a:buClr>
                <a:srgbClr val="000000"/>
              </a:buClr>
              <a:buSzPts val="2400"/>
              <a:buFont typeface="Open Sans"/>
              <a:buChar char="●"/>
            </a:pPr>
            <a:r>
              <a:rPr lang="en-US" sz="2600" dirty="0">
                <a:solidFill>
                  <a:srgbClr val="3F3F3F"/>
                </a:solidFill>
                <a:latin typeface="Open Sans"/>
                <a:ea typeface="Open Sans"/>
                <a:cs typeface="Open Sans"/>
                <a:sym typeface="Open Sans"/>
              </a:rPr>
              <a:t>¿</a:t>
            </a:r>
            <a:r>
              <a:rPr lang="en-US" sz="2600" dirty="0" err="1">
                <a:solidFill>
                  <a:srgbClr val="3F3F3F"/>
                </a:solidFill>
                <a:latin typeface="Open Sans"/>
                <a:ea typeface="Open Sans"/>
                <a:cs typeface="Open Sans"/>
                <a:sym typeface="Open Sans"/>
              </a:rPr>
              <a:t>Qué</a:t>
            </a:r>
            <a:r>
              <a:rPr lang="en-US" sz="2600" dirty="0">
                <a:solidFill>
                  <a:srgbClr val="3F3F3F"/>
                </a:solidFill>
                <a:latin typeface="Open Sans"/>
                <a:ea typeface="Open Sans"/>
                <a:cs typeface="Open Sans"/>
                <a:sym typeface="Open Sans"/>
              </a:rPr>
              <a:t> causa el </a:t>
            </a:r>
            <a:r>
              <a:rPr lang="en-US" sz="2600" dirty="0" err="1">
                <a:solidFill>
                  <a:srgbClr val="3F3F3F"/>
                </a:solidFill>
                <a:latin typeface="Open Sans"/>
                <a:ea typeface="Open Sans"/>
                <a:cs typeface="Open Sans"/>
                <a:sym typeface="Open Sans"/>
              </a:rPr>
              <a:t>problema</a:t>
            </a:r>
            <a:r>
              <a:rPr lang="en-US" sz="2600" dirty="0">
                <a:solidFill>
                  <a:srgbClr val="3F3F3F"/>
                </a:solidFill>
                <a:latin typeface="Open Sans"/>
                <a:ea typeface="Open Sans"/>
                <a:cs typeface="Open Sans"/>
                <a:sym typeface="Open Sans"/>
              </a:rPr>
              <a:t>? </a:t>
            </a:r>
            <a:br>
              <a:rPr lang="en-US" sz="2600" dirty="0">
                <a:solidFill>
                  <a:srgbClr val="3F3F3F"/>
                </a:solidFill>
                <a:latin typeface="Open Sans"/>
                <a:ea typeface="Open Sans"/>
                <a:cs typeface="Open Sans"/>
                <a:sym typeface="Open Sans"/>
              </a:rPr>
            </a:br>
            <a:r>
              <a:rPr lang="en-US" sz="2600" dirty="0" err="1">
                <a:solidFill>
                  <a:srgbClr val="3F3F3F"/>
                </a:solidFill>
                <a:latin typeface="Open Sans"/>
                <a:ea typeface="Open Sans"/>
                <a:cs typeface="Open Sans"/>
                <a:sym typeface="Open Sans"/>
              </a:rPr>
              <a:t>Pregunta</a:t>
            </a:r>
            <a:r>
              <a:rPr lang="en-US" sz="2600" dirty="0">
                <a:solidFill>
                  <a:srgbClr val="3F3F3F"/>
                </a:solidFill>
                <a:latin typeface="Open Sans"/>
                <a:ea typeface="Open Sans"/>
                <a:cs typeface="Open Sans"/>
                <a:sym typeface="Open Sans"/>
              </a:rPr>
              <a:t> de </a:t>
            </a:r>
            <a:r>
              <a:rPr lang="en-US" sz="2600" dirty="0">
                <a:solidFill>
                  <a:srgbClr val="FF0000"/>
                </a:solidFill>
                <a:latin typeface="Open Sans"/>
                <a:ea typeface="Open Sans"/>
                <a:cs typeface="Open Sans"/>
                <a:sym typeface="Open Sans"/>
              </a:rPr>
              <a:t>ETIOLOGÍA, RIESGO, DAÑO</a:t>
            </a:r>
            <a:br>
              <a:rPr lang="en-US" sz="2600" dirty="0">
                <a:solidFill>
                  <a:srgbClr val="000000"/>
                </a:solidFill>
                <a:latin typeface="Open Sans"/>
                <a:ea typeface="Open Sans"/>
                <a:cs typeface="Open Sans"/>
                <a:sym typeface="Open Sans"/>
              </a:rPr>
            </a:br>
            <a:endParaRPr sz="2600" dirty="0">
              <a:solidFill>
                <a:srgbClr val="000000"/>
              </a:solidFill>
              <a:latin typeface="Open Sans"/>
              <a:ea typeface="Open Sans"/>
              <a:cs typeface="Open Sans"/>
              <a:sym typeface="Open Sans"/>
            </a:endParaRPr>
          </a:p>
          <a:p>
            <a:pPr marL="457200" lvl="0" indent="-381000" algn="l" rtl="0">
              <a:lnSpc>
                <a:spcPct val="90000"/>
              </a:lnSpc>
              <a:spcBef>
                <a:spcPts val="1000"/>
              </a:spcBef>
              <a:spcAft>
                <a:spcPts val="0"/>
              </a:spcAft>
              <a:buClr>
                <a:srgbClr val="000000"/>
              </a:buClr>
              <a:buSzPts val="2400"/>
              <a:buFont typeface="Open Sans"/>
              <a:buChar char="●"/>
            </a:pPr>
            <a:r>
              <a:rPr lang="en-US" sz="2600" dirty="0">
                <a:solidFill>
                  <a:srgbClr val="3F3F3F"/>
                </a:solidFill>
                <a:latin typeface="Open Sans"/>
                <a:ea typeface="Open Sans"/>
                <a:cs typeface="Open Sans"/>
                <a:sym typeface="Open Sans"/>
              </a:rPr>
              <a:t>¿</a:t>
            </a:r>
            <a:r>
              <a:rPr lang="en-US" sz="2600" dirty="0" err="1">
                <a:solidFill>
                  <a:srgbClr val="3F3F3F"/>
                </a:solidFill>
                <a:latin typeface="Open Sans"/>
                <a:ea typeface="Open Sans"/>
                <a:cs typeface="Open Sans"/>
                <a:sym typeface="Open Sans"/>
              </a:rPr>
              <a:t>Qué</a:t>
            </a:r>
            <a:r>
              <a:rPr lang="en-US" sz="2600" dirty="0">
                <a:solidFill>
                  <a:srgbClr val="3F3F3F"/>
                </a:solidFill>
                <a:latin typeface="Open Sans"/>
                <a:ea typeface="Open Sans"/>
                <a:cs typeface="Open Sans"/>
                <a:sym typeface="Open Sans"/>
              </a:rPr>
              <a:t> persona </a:t>
            </a:r>
            <a:r>
              <a:rPr lang="en-US" sz="2600" dirty="0" err="1">
                <a:solidFill>
                  <a:srgbClr val="3F3F3F"/>
                </a:solidFill>
                <a:latin typeface="Open Sans"/>
                <a:ea typeface="Open Sans"/>
                <a:cs typeface="Open Sans"/>
                <a:sym typeface="Open Sans"/>
              </a:rPr>
              <a:t>tiene</a:t>
            </a:r>
            <a:r>
              <a:rPr lang="en-US" sz="2600" dirty="0">
                <a:solidFill>
                  <a:srgbClr val="3F3F3F"/>
                </a:solidFill>
                <a:latin typeface="Open Sans"/>
                <a:ea typeface="Open Sans"/>
                <a:cs typeface="Open Sans"/>
                <a:sym typeface="Open Sans"/>
              </a:rPr>
              <a:t> el </a:t>
            </a:r>
            <a:r>
              <a:rPr lang="en-US" sz="2600" dirty="0" err="1">
                <a:solidFill>
                  <a:srgbClr val="3F3F3F"/>
                </a:solidFill>
                <a:latin typeface="Open Sans"/>
                <a:ea typeface="Open Sans"/>
                <a:cs typeface="Open Sans"/>
                <a:sym typeface="Open Sans"/>
              </a:rPr>
              <a:t>problema</a:t>
            </a:r>
            <a:r>
              <a:rPr lang="en-US" sz="2600" dirty="0">
                <a:solidFill>
                  <a:srgbClr val="3F3F3F"/>
                </a:solidFill>
                <a:latin typeface="Open Sans"/>
                <a:ea typeface="Open Sans"/>
                <a:cs typeface="Open Sans"/>
                <a:sym typeface="Open Sans"/>
              </a:rPr>
              <a:t>? </a:t>
            </a:r>
            <a:br>
              <a:rPr lang="en-US" sz="2600" dirty="0">
                <a:solidFill>
                  <a:srgbClr val="3F3F3F"/>
                </a:solidFill>
                <a:latin typeface="Open Sans"/>
                <a:ea typeface="Open Sans"/>
                <a:cs typeface="Open Sans"/>
                <a:sym typeface="Open Sans"/>
              </a:rPr>
            </a:br>
            <a:r>
              <a:rPr lang="en-US" sz="2600" dirty="0" err="1">
                <a:solidFill>
                  <a:srgbClr val="3F3F3F"/>
                </a:solidFill>
                <a:latin typeface="Open Sans"/>
                <a:ea typeface="Open Sans"/>
                <a:cs typeface="Open Sans"/>
                <a:sym typeface="Open Sans"/>
              </a:rPr>
              <a:t>Pregunta</a:t>
            </a:r>
            <a:r>
              <a:rPr lang="en-US" sz="2600" dirty="0">
                <a:solidFill>
                  <a:srgbClr val="3F3F3F"/>
                </a:solidFill>
                <a:latin typeface="Open Sans"/>
                <a:ea typeface="Open Sans"/>
                <a:cs typeface="Open Sans"/>
                <a:sym typeface="Open Sans"/>
              </a:rPr>
              <a:t> de </a:t>
            </a:r>
            <a:r>
              <a:rPr lang="en-US" sz="2600" dirty="0">
                <a:solidFill>
                  <a:srgbClr val="FF0000"/>
                </a:solidFill>
                <a:latin typeface="Open Sans"/>
                <a:ea typeface="Open Sans"/>
                <a:cs typeface="Open Sans"/>
                <a:sym typeface="Open Sans"/>
              </a:rPr>
              <a:t>DIAGNÓSTICO</a:t>
            </a:r>
            <a:br>
              <a:rPr lang="en-US" sz="2600" dirty="0">
                <a:solidFill>
                  <a:srgbClr val="000000"/>
                </a:solidFill>
                <a:latin typeface="Open Sans"/>
                <a:ea typeface="Open Sans"/>
                <a:cs typeface="Open Sans"/>
                <a:sym typeface="Open Sans"/>
              </a:rPr>
            </a:br>
            <a:endParaRPr sz="2600" dirty="0">
              <a:solidFill>
                <a:srgbClr val="000000"/>
              </a:solidFill>
              <a:latin typeface="Open Sans"/>
              <a:ea typeface="Open Sans"/>
              <a:cs typeface="Open Sans"/>
              <a:sym typeface="Open Sans"/>
            </a:endParaRPr>
          </a:p>
          <a:p>
            <a:pPr marL="457200" lvl="0" indent="-381000" algn="l" rtl="0">
              <a:lnSpc>
                <a:spcPct val="90000"/>
              </a:lnSpc>
              <a:spcBef>
                <a:spcPts val="1000"/>
              </a:spcBef>
              <a:spcAft>
                <a:spcPts val="0"/>
              </a:spcAft>
              <a:buClr>
                <a:srgbClr val="000000"/>
              </a:buClr>
              <a:buSzPts val="2400"/>
              <a:buFont typeface="Open Sans"/>
              <a:buChar char="●"/>
            </a:pPr>
            <a:r>
              <a:rPr lang="en-US" sz="2600" dirty="0">
                <a:solidFill>
                  <a:srgbClr val="3F3F3F"/>
                </a:solidFill>
                <a:latin typeface="Open Sans"/>
                <a:ea typeface="Open Sans"/>
                <a:cs typeface="Open Sans"/>
                <a:sym typeface="Open Sans"/>
              </a:rPr>
              <a:t>¿</a:t>
            </a:r>
            <a:r>
              <a:rPr lang="en-US" sz="2600" dirty="0" err="1">
                <a:solidFill>
                  <a:srgbClr val="3F3F3F"/>
                </a:solidFill>
                <a:latin typeface="Open Sans"/>
                <a:ea typeface="Open Sans"/>
                <a:cs typeface="Open Sans"/>
                <a:sym typeface="Open Sans"/>
              </a:rPr>
              <a:t>Quién</a:t>
            </a:r>
            <a:r>
              <a:rPr lang="en-US" sz="2600" dirty="0">
                <a:solidFill>
                  <a:srgbClr val="3F3F3F"/>
                </a:solidFill>
                <a:latin typeface="Open Sans"/>
                <a:ea typeface="Open Sans"/>
                <a:cs typeface="Open Sans"/>
                <a:sym typeface="Open Sans"/>
              </a:rPr>
              <a:t> (y con </a:t>
            </a:r>
            <a:r>
              <a:rPr lang="en-US" sz="2600" dirty="0" err="1">
                <a:solidFill>
                  <a:srgbClr val="3F3F3F"/>
                </a:solidFill>
                <a:latin typeface="Open Sans"/>
                <a:ea typeface="Open Sans"/>
                <a:cs typeface="Open Sans"/>
                <a:sym typeface="Open Sans"/>
              </a:rPr>
              <a:t>qué</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probabilidad</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tendrá</a:t>
            </a:r>
            <a:r>
              <a:rPr lang="en-US" sz="2600" dirty="0">
                <a:solidFill>
                  <a:srgbClr val="3F3F3F"/>
                </a:solidFill>
                <a:latin typeface="Open Sans"/>
                <a:ea typeface="Open Sans"/>
                <a:cs typeface="Open Sans"/>
                <a:sym typeface="Open Sans"/>
              </a:rPr>
              <a:t> el </a:t>
            </a:r>
            <a:r>
              <a:rPr lang="en-US" sz="2600" dirty="0" err="1">
                <a:solidFill>
                  <a:srgbClr val="3F3F3F"/>
                </a:solidFill>
                <a:latin typeface="Open Sans"/>
                <a:ea typeface="Open Sans"/>
                <a:cs typeface="Open Sans"/>
                <a:sym typeface="Open Sans"/>
              </a:rPr>
              <a:t>problema</a:t>
            </a:r>
            <a:r>
              <a:rPr lang="en-US" sz="2600" dirty="0">
                <a:solidFill>
                  <a:srgbClr val="3F3F3F"/>
                </a:solidFill>
                <a:latin typeface="Open Sans"/>
                <a:ea typeface="Open Sans"/>
                <a:cs typeface="Open Sans"/>
                <a:sym typeface="Open Sans"/>
              </a:rPr>
              <a:t>? </a:t>
            </a:r>
            <a:br>
              <a:rPr lang="en-US" sz="2600" dirty="0">
                <a:solidFill>
                  <a:srgbClr val="3F3F3F"/>
                </a:solidFill>
                <a:latin typeface="Open Sans"/>
                <a:ea typeface="Open Sans"/>
                <a:cs typeface="Open Sans"/>
                <a:sym typeface="Open Sans"/>
              </a:rPr>
            </a:br>
            <a:r>
              <a:rPr lang="en-US" sz="2600" dirty="0" err="1">
                <a:solidFill>
                  <a:srgbClr val="3F3F3F"/>
                </a:solidFill>
                <a:latin typeface="Open Sans"/>
                <a:ea typeface="Open Sans"/>
                <a:cs typeface="Open Sans"/>
                <a:sym typeface="Open Sans"/>
              </a:rPr>
              <a:t>Pregunta</a:t>
            </a:r>
            <a:r>
              <a:rPr lang="en-US" sz="2600" dirty="0">
                <a:solidFill>
                  <a:srgbClr val="3F3F3F"/>
                </a:solidFill>
                <a:latin typeface="Open Sans"/>
                <a:ea typeface="Open Sans"/>
                <a:cs typeface="Open Sans"/>
                <a:sym typeface="Open Sans"/>
              </a:rPr>
              <a:t> de </a:t>
            </a:r>
            <a:r>
              <a:rPr lang="en-US" sz="2600" dirty="0">
                <a:solidFill>
                  <a:srgbClr val="FF0000"/>
                </a:solidFill>
                <a:latin typeface="Open Sans"/>
                <a:ea typeface="Open Sans"/>
                <a:cs typeface="Open Sans"/>
                <a:sym typeface="Open Sans"/>
              </a:rPr>
              <a:t>PROGNÓSIS</a:t>
            </a:r>
            <a:endParaRPr sz="2800" dirty="0">
              <a:solidFill>
                <a:srgbClr val="FF0000"/>
              </a:solidFill>
              <a:latin typeface="Open Sans"/>
              <a:ea typeface="Open Sans"/>
              <a:cs typeface="Open Sans"/>
              <a:sym typeface="Open Sans"/>
            </a:endParaRPr>
          </a:p>
          <a:p>
            <a:pPr marL="457200" lvl="0" indent="0" algn="l" rtl="0">
              <a:lnSpc>
                <a:spcPct val="100000"/>
              </a:lnSpc>
              <a:spcBef>
                <a:spcPts val="1000"/>
              </a:spcBef>
              <a:spcAft>
                <a:spcPts val="0"/>
              </a:spcAft>
              <a:buSzPts val="2400"/>
              <a:buNone/>
            </a:pPr>
            <a:endParaRPr sz="1800" b="1" dirty="0">
              <a:solidFill>
                <a:srgbClr val="000000"/>
              </a:solidFill>
              <a:latin typeface="Open Sans"/>
              <a:ea typeface="Open Sans"/>
              <a:cs typeface="Open Sans"/>
              <a:sym typeface="Open Sans"/>
            </a:endParaRPr>
          </a:p>
          <a:p>
            <a:pPr marL="457200" lvl="0" indent="0" algn="l" rtl="0">
              <a:lnSpc>
                <a:spcPct val="100000"/>
              </a:lnSpc>
              <a:spcBef>
                <a:spcPts val="1000"/>
              </a:spcBef>
              <a:spcAft>
                <a:spcPts val="0"/>
              </a:spcAft>
              <a:buSzPts val="2400"/>
              <a:buNone/>
            </a:pPr>
            <a:endParaRPr sz="1800" dirty="0">
              <a:solidFill>
                <a:srgbClr val="000000"/>
              </a:solidFill>
              <a:latin typeface="Open Sans"/>
              <a:ea typeface="Open Sans"/>
              <a:cs typeface="Open Sans"/>
              <a:sym typeface="Open Sans"/>
            </a:endParaRPr>
          </a:p>
          <a:p>
            <a:pPr marL="457200" lvl="0" indent="-228600" algn="l" rtl="0">
              <a:lnSpc>
                <a:spcPct val="100000"/>
              </a:lnSpc>
              <a:spcBef>
                <a:spcPts val="1000"/>
              </a:spcBef>
              <a:spcAft>
                <a:spcPts val="0"/>
              </a:spcAft>
              <a:buClr>
                <a:schemeClr val="dk2"/>
              </a:buClr>
              <a:buSzPts val="2400"/>
              <a:buFont typeface="Arial"/>
              <a:buNone/>
            </a:pPr>
            <a:endParaRPr sz="1800" dirty="0">
              <a:solidFill>
                <a:srgbClr val="000000"/>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8"/>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Plantillas de preguntas PBE</a:t>
            </a:r>
            <a:endParaRPr>
              <a:latin typeface="Open Sans"/>
              <a:ea typeface="Open Sans"/>
              <a:cs typeface="Open Sans"/>
              <a:sym typeface="Open Sans"/>
            </a:endParaRPr>
          </a:p>
        </p:txBody>
      </p:sp>
      <p:sp>
        <p:nvSpPr>
          <p:cNvPr id="247" name="Google Shape;247;p18"/>
          <p:cNvSpPr txBox="1">
            <a:spLocks noGrp="1"/>
          </p:cNvSpPr>
          <p:nvPr>
            <p:ph type="body" idx="1"/>
          </p:nvPr>
        </p:nvSpPr>
        <p:spPr>
          <a:xfrm>
            <a:off x="0" y="1609396"/>
            <a:ext cx="11775687" cy="5189612"/>
          </a:xfrm>
          <a:prstGeom prst="rect">
            <a:avLst/>
          </a:prstGeom>
          <a:noFill/>
          <a:ln>
            <a:noFill/>
          </a:ln>
        </p:spPr>
        <p:txBody>
          <a:bodyPr spcFirstLastPara="1" wrap="square" lIns="91425" tIns="45700" rIns="91425" bIns="45700" anchor="t" anchorCtr="0">
            <a:noAutofit/>
          </a:bodyPr>
          <a:lstStyle/>
          <a:p>
            <a:pPr marL="82550" lvl="0" indent="0" algn="l" rtl="0">
              <a:lnSpc>
                <a:spcPct val="90000"/>
              </a:lnSpc>
              <a:spcBef>
                <a:spcPts val="1000"/>
              </a:spcBef>
              <a:spcAft>
                <a:spcPts val="0"/>
              </a:spcAft>
              <a:buSzPts val="2300"/>
              <a:buNone/>
            </a:pPr>
            <a:r>
              <a:rPr lang="es-ES" sz="2000" b="1" dirty="0">
                <a:solidFill>
                  <a:srgbClr val="3F3F3F"/>
                </a:solidFill>
                <a:latin typeface="Open Sans"/>
                <a:ea typeface="Open Sans"/>
                <a:cs typeface="Open Sans"/>
                <a:sym typeface="Open Sans"/>
              </a:rPr>
              <a:t>Para una terapia:</a:t>
            </a:r>
            <a:r>
              <a:rPr lang="es-ES" sz="2000" dirty="0">
                <a:solidFill>
                  <a:srgbClr val="3F3F3F"/>
                </a:solidFill>
                <a:latin typeface="Open Sans"/>
                <a:ea typeface="Open Sans"/>
                <a:cs typeface="Open Sans"/>
                <a:sym typeface="Open Sans"/>
              </a:rPr>
              <a:t> </a:t>
            </a:r>
            <a:r>
              <a:rPr lang="es-ES" sz="2000" dirty="0">
                <a:latin typeface="Open Sans"/>
                <a:ea typeface="Open Sans"/>
                <a:cs typeface="Open Sans"/>
                <a:sym typeface="Open Sans"/>
              </a:rPr>
              <a:t>en </a:t>
            </a:r>
            <a:r>
              <a:rPr lang="es-ES" sz="2000" u="sng" dirty="0">
                <a:solidFill>
                  <a:srgbClr val="FF0000"/>
                </a:solidFill>
                <a:latin typeface="Open Sans"/>
                <a:ea typeface="Open Sans"/>
                <a:cs typeface="Open Sans"/>
                <a:sym typeface="Open Sans"/>
              </a:rPr>
              <a:t>pacientes adultos con reemplazo total de cadera </a:t>
            </a:r>
            <a:r>
              <a:rPr lang="es-ES" sz="2000" dirty="0">
                <a:latin typeface="Open Sans"/>
                <a:ea typeface="Open Sans"/>
                <a:cs typeface="Open Sans"/>
                <a:sym typeface="Open Sans"/>
              </a:rPr>
              <a:t>(P), ¿cuál es el efecto de la  </a:t>
            </a:r>
            <a:r>
              <a:rPr lang="es-ES" sz="2000" u="sng" dirty="0">
                <a:solidFill>
                  <a:srgbClr val="FF0000"/>
                </a:solidFill>
                <a:latin typeface="Open Sans"/>
                <a:ea typeface="Open Sans"/>
                <a:cs typeface="Open Sans"/>
                <a:sym typeface="Open Sans"/>
              </a:rPr>
              <a:t>Medicación para el dolor PCA </a:t>
            </a:r>
            <a:r>
              <a:rPr lang="es-ES" sz="2000" dirty="0">
                <a:latin typeface="Open Sans"/>
                <a:ea typeface="Open Sans"/>
                <a:cs typeface="Open Sans"/>
                <a:sym typeface="Open Sans"/>
              </a:rPr>
              <a:t>(I) en </a:t>
            </a:r>
            <a:r>
              <a:rPr lang="es-ES" sz="2000" u="sng" dirty="0">
                <a:solidFill>
                  <a:srgbClr val="FF0000"/>
                </a:solidFill>
                <a:latin typeface="Open Sans"/>
                <a:ea typeface="Open Sans"/>
                <a:cs typeface="Open Sans"/>
                <a:sym typeface="Open Sans"/>
              </a:rPr>
              <a:t>dolor posoperatorio </a:t>
            </a:r>
            <a:r>
              <a:rPr lang="es-ES" sz="2000" dirty="0">
                <a:latin typeface="Open Sans"/>
                <a:ea typeface="Open Sans"/>
                <a:cs typeface="Open Sans"/>
                <a:sym typeface="Open Sans"/>
              </a:rPr>
              <a:t>(O) en comparación con la </a:t>
            </a:r>
            <a:r>
              <a:rPr lang="es-ES" sz="2000" u="sng" dirty="0">
                <a:solidFill>
                  <a:srgbClr val="FF0000"/>
                </a:solidFill>
                <a:latin typeface="Open Sans"/>
                <a:ea typeface="Open Sans"/>
                <a:cs typeface="Open Sans"/>
                <a:sym typeface="Open Sans"/>
              </a:rPr>
              <a:t>Medicación para el dolor </a:t>
            </a:r>
            <a:r>
              <a:rPr lang="es-ES" sz="2000" u="sng" dirty="0" err="1">
                <a:solidFill>
                  <a:srgbClr val="FF0000"/>
                </a:solidFill>
                <a:latin typeface="Open Sans"/>
                <a:ea typeface="Open Sans"/>
                <a:cs typeface="Open Sans"/>
                <a:sym typeface="Open Sans"/>
              </a:rPr>
              <a:t>prn</a:t>
            </a:r>
            <a:r>
              <a:rPr lang="es-ES" sz="2000" dirty="0">
                <a:latin typeface="Open Sans"/>
                <a:ea typeface="Open Sans"/>
                <a:cs typeface="Open Sans"/>
                <a:sym typeface="Open Sans"/>
              </a:rPr>
              <a:t>(C)?</a:t>
            </a:r>
            <a:endParaRPr lang="es-ES" dirty="0"/>
          </a:p>
          <a:p>
            <a:pPr marL="82550" lvl="0" indent="0" algn="l" rtl="0">
              <a:lnSpc>
                <a:spcPct val="90000"/>
              </a:lnSpc>
              <a:spcBef>
                <a:spcPts val="1000"/>
              </a:spcBef>
              <a:spcAft>
                <a:spcPts val="0"/>
              </a:spcAft>
              <a:buSzPts val="2300"/>
              <a:buNone/>
            </a:pPr>
            <a:r>
              <a:rPr lang="es-ES" sz="2000" b="1" dirty="0">
                <a:solidFill>
                  <a:srgbClr val="3F3F3F"/>
                </a:solidFill>
                <a:latin typeface="Open Sans"/>
                <a:ea typeface="Open Sans"/>
                <a:cs typeface="Open Sans"/>
                <a:sym typeface="Open Sans"/>
              </a:rPr>
              <a:t>Prevención:</a:t>
            </a:r>
            <a:r>
              <a:rPr lang="es-ES" sz="2000" dirty="0">
                <a:solidFill>
                  <a:srgbClr val="3F3F3F"/>
                </a:solidFill>
                <a:latin typeface="Open Sans"/>
                <a:ea typeface="Open Sans"/>
                <a:cs typeface="Open Sans"/>
                <a:sym typeface="Open Sans"/>
              </a:rPr>
              <a:t> </a:t>
            </a:r>
            <a:r>
              <a:rPr lang="es-ES" sz="2000" dirty="0">
                <a:latin typeface="Open Sans"/>
                <a:ea typeface="Open Sans"/>
                <a:cs typeface="Open Sans"/>
                <a:sym typeface="Open Sans"/>
              </a:rPr>
              <a:t>para </a:t>
            </a:r>
            <a:r>
              <a:rPr lang="es-ES" sz="2000" u="sng" dirty="0">
                <a:solidFill>
                  <a:srgbClr val="FF0000"/>
                </a:solidFill>
                <a:latin typeface="Open Sans"/>
                <a:ea typeface="Open Sans"/>
                <a:cs typeface="Open Sans"/>
                <a:sym typeface="Open Sans"/>
              </a:rPr>
              <a:t>mujeres menor a 60 años</a:t>
            </a:r>
            <a:r>
              <a:rPr lang="es-ES" sz="2000" dirty="0">
                <a:latin typeface="Open Sans"/>
                <a:ea typeface="Open Sans"/>
                <a:cs typeface="Open Sans"/>
                <a:sym typeface="Open Sans"/>
              </a:rPr>
              <a:t> (P) ¿el uso de </a:t>
            </a:r>
            <a:r>
              <a:rPr lang="es-ES" sz="2000" u="sng" dirty="0">
                <a:solidFill>
                  <a:srgbClr val="FF0000"/>
                </a:solidFill>
                <a:latin typeface="Open Sans"/>
                <a:ea typeface="Open Sans"/>
                <a:cs typeface="Open Sans"/>
                <a:sym typeface="Open Sans"/>
              </a:rPr>
              <a:t>aspirina en dosis bajas</a:t>
            </a:r>
            <a:r>
              <a:rPr lang="es-ES" sz="2000" dirty="0">
                <a:latin typeface="Open Sans"/>
                <a:ea typeface="Open Sans"/>
                <a:cs typeface="Open Sans"/>
                <a:sym typeface="Open Sans"/>
              </a:rPr>
              <a:t> (I) reduce el riesgo futuro de </a:t>
            </a:r>
            <a:r>
              <a:rPr lang="es-ES" sz="2000" u="sng" dirty="0">
                <a:solidFill>
                  <a:srgbClr val="FF0000"/>
                </a:solidFill>
                <a:latin typeface="Open Sans"/>
                <a:ea typeface="Open Sans"/>
                <a:cs typeface="Open Sans"/>
                <a:sym typeface="Open Sans"/>
              </a:rPr>
              <a:t>accidente cerebrovascular</a:t>
            </a:r>
            <a:r>
              <a:rPr lang="es-ES" sz="2000" dirty="0">
                <a:latin typeface="Open Sans"/>
                <a:ea typeface="Open Sans"/>
                <a:cs typeface="Open Sans"/>
                <a:sym typeface="Open Sans"/>
              </a:rPr>
              <a:t> (O) comparado con </a:t>
            </a:r>
            <a:r>
              <a:rPr lang="es-ES" sz="2000" u="sng" dirty="0">
                <a:solidFill>
                  <a:srgbClr val="FF0000"/>
                </a:solidFill>
                <a:latin typeface="Open Sans"/>
                <a:ea typeface="Open Sans"/>
                <a:cs typeface="Open Sans"/>
                <a:sym typeface="Open Sans"/>
              </a:rPr>
              <a:t>ningún tratamiento</a:t>
            </a:r>
            <a:r>
              <a:rPr lang="es-ES" sz="2000" dirty="0">
                <a:latin typeface="Open Sans"/>
                <a:ea typeface="Open Sans"/>
                <a:cs typeface="Open Sans"/>
                <a:sym typeface="Open Sans"/>
              </a:rPr>
              <a:t> (C)? </a:t>
            </a:r>
            <a:endParaRPr lang="es-ES" dirty="0"/>
          </a:p>
          <a:p>
            <a:pPr marL="82550" lvl="0" indent="0" algn="l" rtl="0">
              <a:lnSpc>
                <a:spcPct val="90000"/>
              </a:lnSpc>
              <a:spcBef>
                <a:spcPts val="1000"/>
              </a:spcBef>
              <a:spcAft>
                <a:spcPts val="0"/>
              </a:spcAft>
              <a:buSzPts val="2300"/>
              <a:buNone/>
            </a:pPr>
            <a:r>
              <a:rPr lang="es-ES" sz="2000" b="1" dirty="0">
                <a:solidFill>
                  <a:srgbClr val="3F3F3F"/>
                </a:solidFill>
                <a:latin typeface="Open Sans"/>
                <a:ea typeface="Open Sans"/>
                <a:cs typeface="Open Sans"/>
                <a:sym typeface="Open Sans"/>
              </a:rPr>
              <a:t>Para etiología/daño</a:t>
            </a:r>
            <a:r>
              <a:rPr lang="es-ES" sz="2000" b="1" dirty="0">
                <a:solidFill>
                  <a:schemeClr val="dk1"/>
                </a:solidFill>
                <a:latin typeface="Open Sans"/>
                <a:ea typeface="Open Sans"/>
                <a:cs typeface="Open Sans"/>
                <a:sym typeface="Open Sans"/>
              </a:rPr>
              <a:t>:</a:t>
            </a:r>
            <a:r>
              <a:rPr lang="es-ES" sz="2000" dirty="0">
                <a:solidFill>
                  <a:schemeClr val="dk1"/>
                </a:solidFill>
                <a:latin typeface="Open Sans"/>
                <a:ea typeface="Open Sans"/>
                <a:cs typeface="Open Sans"/>
                <a:sym typeface="Open Sans"/>
              </a:rPr>
              <a:t> </a:t>
            </a:r>
            <a:r>
              <a:rPr lang="es-ES" sz="2000" dirty="0">
                <a:latin typeface="Open Sans"/>
                <a:ea typeface="Open Sans"/>
                <a:cs typeface="Open Sans"/>
                <a:sym typeface="Open Sans"/>
              </a:rPr>
              <a:t>¿los </a:t>
            </a:r>
            <a:r>
              <a:rPr lang="es-ES" sz="2000" u="sng" dirty="0">
                <a:solidFill>
                  <a:srgbClr val="FF0000"/>
                </a:solidFill>
                <a:latin typeface="Open Sans"/>
                <a:ea typeface="Open Sans"/>
                <a:cs typeface="Open Sans"/>
                <a:sym typeface="Open Sans"/>
              </a:rPr>
              <a:t>hombres adultos</a:t>
            </a:r>
            <a:r>
              <a:rPr lang="es-ES" sz="2000" dirty="0">
                <a:latin typeface="Open Sans"/>
                <a:ea typeface="Open Sans"/>
                <a:cs typeface="Open Sans"/>
                <a:sym typeface="Open Sans"/>
              </a:rPr>
              <a:t> (P) que se han sometido a una </a:t>
            </a:r>
            <a:r>
              <a:rPr lang="es-ES" sz="2000" u="sng" dirty="0">
                <a:solidFill>
                  <a:srgbClr val="FF0000"/>
                </a:solidFill>
                <a:latin typeface="Open Sans"/>
                <a:ea typeface="Open Sans"/>
                <a:cs typeface="Open Sans"/>
                <a:sym typeface="Open Sans"/>
              </a:rPr>
              <a:t>vasectomía</a:t>
            </a:r>
            <a:r>
              <a:rPr lang="es-ES" sz="2000" dirty="0">
                <a:latin typeface="Open Sans"/>
                <a:ea typeface="Open Sans"/>
                <a:cs typeface="Open Sans"/>
                <a:sym typeface="Open Sans"/>
              </a:rPr>
              <a:t> (I) tienen un riesgo </a:t>
            </a:r>
            <a:r>
              <a:rPr lang="es-ES" sz="2000" u="sng" dirty="0">
                <a:solidFill>
                  <a:srgbClr val="FF0000"/>
                </a:solidFill>
                <a:latin typeface="Open Sans"/>
                <a:ea typeface="Open Sans"/>
                <a:cs typeface="Open Sans"/>
                <a:sym typeface="Open Sans"/>
              </a:rPr>
              <a:t>incrementado</a:t>
            </a:r>
            <a:r>
              <a:rPr lang="es-ES" sz="2000" dirty="0">
                <a:latin typeface="Open Sans"/>
                <a:ea typeface="Open Sans"/>
                <a:cs typeface="Open Sans"/>
                <a:sym typeface="Open Sans"/>
              </a:rPr>
              <a:t> (aumentado/disminuido) de</a:t>
            </a:r>
            <a:r>
              <a:rPr lang="es-ES" sz="2000" u="sng" dirty="0">
                <a:solidFill>
                  <a:srgbClr val="FF0000"/>
                </a:solidFill>
                <a:latin typeface="Open Sans"/>
                <a:ea typeface="Open Sans"/>
                <a:cs typeface="Open Sans"/>
                <a:sym typeface="Open Sans"/>
              </a:rPr>
              <a:t> cáncer testicular</a:t>
            </a:r>
            <a:r>
              <a:rPr lang="es-ES" sz="2000" dirty="0">
                <a:latin typeface="Open Sans"/>
                <a:ea typeface="Open Sans"/>
                <a:cs typeface="Open Sans"/>
                <a:sym typeface="Open Sans"/>
              </a:rPr>
              <a:t> (O) comparado con </a:t>
            </a:r>
            <a:r>
              <a:rPr lang="es-ES" sz="2000" u="sng" dirty="0">
                <a:solidFill>
                  <a:srgbClr val="FF0000"/>
                </a:solidFill>
                <a:latin typeface="Open Sans"/>
                <a:ea typeface="Open Sans"/>
                <a:cs typeface="Open Sans"/>
                <a:sym typeface="Open Sans"/>
              </a:rPr>
              <a:t>hombres adultos </a:t>
            </a:r>
            <a:r>
              <a:rPr lang="es-ES" sz="2000" dirty="0">
                <a:latin typeface="Open Sans"/>
                <a:ea typeface="Open Sans"/>
                <a:cs typeface="Open Sans"/>
                <a:sym typeface="Open Sans"/>
              </a:rPr>
              <a:t>(P) con/sin </a:t>
            </a:r>
            <a:r>
              <a:rPr lang="es-ES" sz="2000" u="sng" dirty="0">
                <a:solidFill>
                  <a:srgbClr val="FF0000"/>
                </a:solidFill>
                <a:latin typeface="Open Sans"/>
                <a:ea typeface="Open Sans"/>
                <a:cs typeface="Open Sans"/>
                <a:sym typeface="Open Sans"/>
              </a:rPr>
              <a:t>vasectomía</a:t>
            </a:r>
            <a:r>
              <a:rPr lang="es-ES" sz="2000" dirty="0">
                <a:latin typeface="Open Sans"/>
                <a:ea typeface="Open Sans"/>
                <a:cs typeface="Open Sans"/>
                <a:sym typeface="Open Sans"/>
              </a:rPr>
              <a:t> (C)? </a:t>
            </a:r>
            <a:endParaRPr lang="es-ES" dirty="0"/>
          </a:p>
          <a:p>
            <a:pPr marL="82550" lvl="0" indent="0" algn="l" rtl="0">
              <a:lnSpc>
                <a:spcPct val="90000"/>
              </a:lnSpc>
              <a:spcBef>
                <a:spcPts val="1000"/>
              </a:spcBef>
              <a:spcAft>
                <a:spcPts val="0"/>
              </a:spcAft>
              <a:buSzPts val="2300"/>
              <a:buNone/>
            </a:pPr>
            <a:r>
              <a:rPr lang="es-ES" sz="2000" b="1" dirty="0">
                <a:solidFill>
                  <a:srgbClr val="3F3F3F"/>
                </a:solidFill>
                <a:latin typeface="Open Sans"/>
                <a:ea typeface="Open Sans"/>
                <a:cs typeface="Open Sans"/>
                <a:sym typeface="Open Sans"/>
              </a:rPr>
              <a:t>Diagnóstico o prueba de diagnóstico</a:t>
            </a:r>
            <a:r>
              <a:rPr lang="es-ES" sz="2000" b="1" dirty="0">
                <a:solidFill>
                  <a:schemeClr val="dk1"/>
                </a:solidFill>
                <a:latin typeface="Open Sans"/>
                <a:ea typeface="Open Sans"/>
                <a:cs typeface="Open Sans"/>
                <a:sym typeface="Open Sans"/>
              </a:rPr>
              <a:t>: </a:t>
            </a:r>
            <a:r>
              <a:rPr lang="es-ES" sz="2000" dirty="0">
                <a:latin typeface="Open Sans"/>
                <a:ea typeface="Open Sans"/>
                <a:cs typeface="Open Sans"/>
                <a:sym typeface="Open Sans"/>
              </a:rPr>
              <a:t>¿son (es) la </a:t>
            </a:r>
            <a:r>
              <a:rPr lang="es-ES" sz="2000" u="sng" dirty="0">
                <a:solidFill>
                  <a:srgbClr val="FF0000"/>
                </a:solidFill>
                <a:latin typeface="Open Sans"/>
                <a:ea typeface="Open Sans"/>
                <a:cs typeface="Open Sans"/>
                <a:sym typeface="Open Sans"/>
              </a:rPr>
              <a:t>mamografía </a:t>
            </a:r>
            <a:r>
              <a:rPr lang="es-ES" sz="2000" dirty="0">
                <a:latin typeface="Open Sans"/>
                <a:ea typeface="Open Sans"/>
                <a:cs typeface="Open Sans"/>
                <a:sym typeface="Open Sans"/>
              </a:rPr>
              <a:t>(I) es más precisa en diagnosticar el </a:t>
            </a:r>
            <a:r>
              <a:rPr lang="es-ES" sz="2000" u="sng" dirty="0">
                <a:solidFill>
                  <a:srgbClr val="FF0000"/>
                </a:solidFill>
                <a:latin typeface="Open Sans"/>
                <a:ea typeface="Open Sans"/>
                <a:cs typeface="Open Sans"/>
                <a:sym typeface="Open Sans"/>
              </a:rPr>
              <a:t>cáncer de mama</a:t>
            </a:r>
            <a:r>
              <a:rPr lang="es-ES" sz="2000" dirty="0">
                <a:latin typeface="Open Sans"/>
                <a:ea typeface="Open Sans"/>
                <a:cs typeface="Open Sans"/>
                <a:sym typeface="Open Sans"/>
              </a:rPr>
              <a:t> (P) en comparación con el </a:t>
            </a:r>
            <a:r>
              <a:rPr lang="es-ES" sz="2000" u="sng" dirty="0">
                <a:solidFill>
                  <a:srgbClr val="FF0000"/>
                </a:solidFill>
                <a:latin typeface="Open Sans"/>
                <a:ea typeface="Open Sans"/>
                <a:cs typeface="Open Sans"/>
                <a:sym typeface="Open Sans"/>
              </a:rPr>
              <a:t>examen clínico de la mama</a:t>
            </a:r>
            <a:r>
              <a:rPr lang="es-ES" sz="2000" dirty="0">
                <a:latin typeface="Open Sans"/>
                <a:ea typeface="Open Sans"/>
                <a:cs typeface="Open Sans"/>
                <a:sym typeface="Open Sans"/>
              </a:rPr>
              <a:t> (C) para el </a:t>
            </a:r>
            <a:r>
              <a:rPr lang="es-ES" sz="2000" u="sng" dirty="0">
                <a:solidFill>
                  <a:srgbClr val="FF0000"/>
                </a:solidFill>
                <a:latin typeface="Open Sans"/>
                <a:ea typeface="Open Sans"/>
                <a:cs typeface="Open Sans"/>
                <a:sym typeface="Open Sans"/>
              </a:rPr>
              <a:t>diagnóstico temprano del cáncer de mama</a:t>
            </a:r>
            <a:r>
              <a:rPr lang="es-ES" sz="2000" dirty="0">
                <a:latin typeface="Open Sans"/>
                <a:ea typeface="Open Sans"/>
                <a:cs typeface="Open Sans"/>
                <a:sym typeface="Open Sans"/>
              </a:rPr>
              <a:t> (O)? </a:t>
            </a:r>
            <a:endParaRPr lang="es-ES" dirty="0"/>
          </a:p>
          <a:p>
            <a:pPr marL="82550" lvl="0" indent="0" algn="l" rtl="0">
              <a:lnSpc>
                <a:spcPct val="90000"/>
              </a:lnSpc>
              <a:spcBef>
                <a:spcPts val="1000"/>
              </a:spcBef>
              <a:spcAft>
                <a:spcPts val="0"/>
              </a:spcAft>
              <a:buSzPts val="2300"/>
              <a:buNone/>
            </a:pPr>
            <a:r>
              <a:rPr lang="es-ES" sz="2000" b="1" dirty="0">
                <a:solidFill>
                  <a:srgbClr val="3F3F3F"/>
                </a:solidFill>
                <a:latin typeface="Open Sans"/>
                <a:ea typeface="Open Sans"/>
                <a:cs typeface="Open Sans"/>
                <a:sym typeface="Open Sans"/>
              </a:rPr>
              <a:t>Prognosis</a:t>
            </a:r>
            <a:r>
              <a:rPr lang="es-ES" sz="2000" dirty="0">
                <a:solidFill>
                  <a:srgbClr val="3F3F3F"/>
                </a:solidFill>
                <a:latin typeface="Open Sans"/>
                <a:ea typeface="Open Sans"/>
                <a:cs typeface="Open Sans"/>
                <a:sym typeface="Open Sans"/>
              </a:rPr>
              <a:t>: </a:t>
            </a:r>
            <a:r>
              <a:rPr lang="es-ES" sz="2000" dirty="0">
                <a:latin typeface="Open Sans"/>
                <a:ea typeface="Open Sans"/>
                <a:cs typeface="Open Sans"/>
                <a:sym typeface="Open Sans"/>
              </a:rPr>
              <a:t>¿la </a:t>
            </a:r>
            <a:r>
              <a:rPr lang="es-ES" sz="2000" u="sng" dirty="0">
                <a:solidFill>
                  <a:srgbClr val="FF0000"/>
                </a:solidFill>
                <a:latin typeface="Open Sans"/>
                <a:ea typeface="Open Sans"/>
                <a:cs typeface="Open Sans"/>
                <a:sym typeface="Open Sans"/>
              </a:rPr>
              <a:t>educación sobre tabaquismo</a:t>
            </a:r>
            <a:r>
              <a:rPr lang="es-ES" sz="2000" dirty="0">
                <a:latin typeface="Open Sans"/>
                <a:ea typeface="Open Sans"/>
                <a:cs typeface="Open Sans"/>
                <a:sym typeface="Open Sans"/>
              </a:rPr>
              <a:t> (I) influye en los </a:t>
            </a:r>
            <a:r>
              <a:rPr lang="es-ES" sz="2000" u="sng" dirty="0">
                <a:solidFill>
                  <a:srgbClr val="FF0000"/>
                </a:solidFill>
                <a:latin typeface="Open Sans"/>
                <a:ea typeface="Open Sans"/>
                <a:cs typeface="Open Sans"/>
                <a:sym typeface="Open Sans"/>
              </a:rPr>
              <a:t>jóvenes para que no fumen</a:t>
            </a:r>
            <a:r>
              <a:rPr lang="es-ES" sz="2000" dirty="0">
                <a:latin typeface="Open Sans"/>
                <a:ea typeface="Open Sans"/>
                <a:cs typeface="Open Sans"/>
                <a:sym typeface="Open Sans"/>
              </a:rPr>
              <a:t> (O) en pacientes con </a:t>
            </a:r>
            <a:r>
              <a:rPr lang="es-ES" sz="2000" u="sng" dirty="0">
                <a:solidFill>
                  <a:srgbClr val="FF0000"/>
                </a:solidFill>
                <a:latin typeface="Open Sans"/>
                <a:ea typeface="Open Sans"/>
                <a:cs typeface="Open Sans"/>
                <a:sym typeface="Open Sans"/>
              </a:rPr>
              <a:t>alto riesgo de fumar</a:t>
            </a:r>
            <a:r>
              <a:rPr lang="es-ES" sz="2000" dirty="0">
                <a:latin typeface="Open Sans"/>
                <a:ea typeface="Open Sans"/>
                <a:cs typeface="Open Sans"/>
                <a:sym typeface="Open Sans"/>
              </a:rPr>
              <a:t> (P)? </a:t>
            </a:r>
            <a:endParaRPr lang="es-ES" dirty="0"/>
          </a:p>
          <a:p>
            <a:pPr marL="76200" lvl="0" indent="0" algn="l" rtl="0">
              <a:lnSpc>
                <a:spcPct val="150000"/>
              </a:lnSpc>
              <a:spcBef>
                <a:spcPts val="1000"/>
              </a:spcBef>
              <a:spcAft>
                <a:spcPts val="0"/>
              </a:spcAft>
              <a:buClr>
                <a:schemeClr val="dk1"/>
              </a:buClr>
              <a:buSzPts val="2400"/>
              <a:buNone/>
            </a:pPr>
            <a:r>
              <a:rPr lang="en-US" sz="1800" dirty="0" err="1">
                <a:solidFill>
                  <a:srgbClr val="3C78D8"/>
                </a:solidFill>
                <a:latin typeface="Open Sans"/>
                <a:ea typeface="Open Sans"/>
                <a:cs typeface="Open Sans"/>
                <a:sym typeface="Open Sans"/>
              </a:rPr>
              <a:t>Melnyk</a:t>
            </a:r>
            <a:r>
              <a:rPr lang="en-US" sz="1800" dirty="0">
                <a:solidFill>
                  <a:srgbClr val="3C78D8"/>
                </a:solidFill>
                <a:latin typeface="Open Sans"/>
                <a:ea typeface="Open Sans"/>
                <a:cs typeface="Open Sans"/>
                <a:sym typeface="Open Sans"/>
              </a:rPr>
              <a:t> B. &amp; </a:t>
            </a:r>
            <a:r>
              <a:rPr lang="en-US" sz="1800" dirty="0" err="1">
                <a:solidFill>
                  <a:srgbClr val="3C78D8"/>
                </a:solidFill>
                <a:latin typeface="Open Sans"/>
                <a:ea typeface="Open Sans"/>
                <a:cs typeface="Open Sans"/>
                <a:sym typeface="Open Sans"/>
              </a:rPr>
              <a:t>Fineout-Overholt</a:t>
            </a:r>
            <a:r>
              <a:rPr lang="en-US" sz="1800" dirty="0">
                <a:solidFill>
                  <a:srgbClr val="3C78D8"/>
                </a:solidFill>
                <a:latin typeface="Open Sans"/>
                <a:ea typeface="Open Sans"/>
                <a:cs typeface="Open Sans"/>
                <a:sym typeface="Open Sans"/>
              </a:rPr>
              <a:t> E. (2005).</a:t>
            </a:r>
            <a:r>
              <a:rPr lang="en-US" sz="1800" i="1" dirty="0">
                <a:solidFill>
                  <a:srgbClr val="3C78D8"/>
                </a:solidFill>
                <a:latin typeface="Open Sans"/>
                <a:ea typeface="Open Sans"/>
                <a:cs typeface="Open Sans"/>
                <a:sym typeface="Open Sans"/>
              </a:rPr>
              <a:t> Evidence-based practice in nursing &amp; healthcare.</a:t>
            </a:r>
            <a:r>
              <a:rPr lang="en-US" sz="1800" dirty="0">
                <a:solidFill>
                  <a:srgbClr val="3C78D8"/>
                </a:solidFill>
                <a:latin typeface="Open Sans"/>
                <a:ea typeface="Open Sans"/>
                <a:cs typeface="Open Sans"/>
                <a:sym typeface="Open Sans"/>
              </a:rPr>
              <a:t> New York: Lippincott Williams &amp; Wilkins</a:t>
            </a:r>
            <a:r>
              <a:rPr lang="en-US" sz="1800" dirty="0">
                <a:latin typeface="Open Sans"/>
                <a:ea typeface="Open Sans"/>
                <a:cs typeface="Open Sans"/>
                <a:sym typeface="Open Sans"/>
              </a:rPr>
              <a:t>. </a:t>
            </a:r>
          </a:p>
          <a:p>
            <a:pPr marL="76200" lvl="0" indent="0" algn="l" rtl="0">
              <a:lnSpc>
                <a:spcPct val="150000"/>
              </a:lnSpc>
              <a:spcBef>
                <a:spcPts val="1000"/>
              </a:spcBef>
              <a:spcAft>
                <a:spcPts val="0"/>
              </a:spcAft>
              <a:buClr>
                <a:schemeClr val="dk1"/>
              </a:buClr>
              <a:buSzPts val="2400"/>
              <a:buNone/>
            </a:pPr>
            <a:endParaRPr lang="es-ES" sz="2000" dirty="0">
              <a:latin typeface="Open Sans"/>
              <a:ea typeface="Open Sans"/>
              <a:cs typeface="Open Sans"/>
              <a:sym typeface="Open Sans"/>
            </a:endParaRPr>
          </a:p>
          <a:p>
            <a:pPr marL="76200" lvl="0" indent="0" algn="l" rtl="0">
              <a:lnSpc>
                <a:spcPct val="150000"/>
              </a:lnSpc>
              <a:spcBef>
                <a:spcPts val="1000"/>
              </a:spcBef>
              <a:spcAft>
                <a:spcPts val="0"/>
              </a:spcAft>
              <a:buClr>
                <a:schemeClr val="dk1"/>
              </a:buClr>
              <a:buSzPts val="2400"/>
              <a:buNone/>
            </a:pPr>
            <a:endParaRPr lang="es-ES" sz="2000" dirty="0">
              <a:solidFill>
                <a:schemeClr val="dk1"/>
              </a:solidFill>
              <a:latin typeface="Open Sans"/>
              <a:ea typeface="Open Sans"/>
              <a:cs typeface="Open Sans"/>
              <a:sym typeface="Open Sans"/>
            </a:endParaRPr>
          </a:p>
          <a:p>
            <a:pPr marL="76200" lvl="0" indent="0" algn="l" rtl="0">
              <a:lnSpc>
                <a:spcPct val="150000"/>
              </a:lnSpc>
              <a:spcBef>
                <a:spcPts val="1000"/>
              </a:spcBef>
              <a:spcAft>
                <a:spcPts val="0"/>
              </a:spcAft>
              <a:buClr>
                <a:schemeClr val="dk1"/>
              </a:buClr>
              <a:buSzPts val="2400"/>
              <a:buNone/>
            </a:pPr>
            <a:endParaRPr lang="es-ES" sz="2000" dirty="0">
              <a:solidFill>
                <a:schemeClr val="dk1"/>
              </a:solidFill>
              <a:latin typeface="Open Sans"/>
              <a:ea typeface="Open Sans"/>
              <a:cs typeface="Open Sans"/>
              <a:sym typeface="Open Sans"/>
            </a:endParaRPr>
          </a:p>
          <a:p>
            <a:pPr marL="76200" lvl="0" indent="0" algn="l" rtl="0">
              <a:lnSpc>
                <a:spcPct val="150000"/>
              </a:lnSpc>
              <a:spcBef>
                <a:spcPts val="1000"/>
              </a:spcBef>
              <a:spcAft>
                <a:spcPts val="0"/>
              </a:spcAft>
              <a:buClr>
                <a:schemeClr val="dk1"/>
              </a:buClr>
              <a:buSzPts val="2400"/>
              <a:buNone/>
            </a:pPr>
            <a:endParaRPr lang="es-ES" sz="2000" dirty="0">
              <a:solidFill>
                <a:schemeClr val="dk1"/>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0" y="398079"/>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Contenido</a:t>
            </a:r>
            <a:endParaRPr>
              <a:solidFill>
                <a:srgbClr val="586F7C"/>
              </a:solidFill>
              <a:latin typeface="Open Sans"/>
              <a:ea typeface="Open Sans"/>
              <a:cs typeface="Open Sans"/>
              <a:sym typeface="Open Sans"/>
            </a:endParaRPr>
          </a:p>
        </p:txBody>
      </p:sp>
      <p:sp>
        <p:nvSpPr>
          <p:cNvPr id="82" name="Google Shape;82;p39"/>
          <p:cNvSpPr txBox="1">
            <a:spLocks noGrp="1"/>
          </p:cNvSpPr>
          <p:nvPr>
            <p:ph type="body" idx="1"/>
          </p:nvPr>
        </p:nvSpPr>
        <p:spPr>
          <a:xfrm>
            <a:off x="345328" y="1740286"/>
            <a:ext cx="11578448" cy="4774790"/>
          </a:xfrm>
          <a:prstGeom prst="rect">
            <a:avLst/>
          </a:prstGeom>
          <a:noFill/>
          <a:ln>
            <a:noFill/>
          </a:ln>
        </p:spPr>
        <p:txBody>
          <a:bodyPr spcFirstLastPara="1" wrap="square" lIns="91425" tIns="45700" rIns="91425" bIns="45700" anchor="t" anchorCtr="0">
            <a:noAutofit/>
          </a:bodyPr>
          <a:lstStyle/>
          <a:p>
            <a:pPr marL="457200" lvl="0" indent="-361950" algn="l" rtl="0">
              <a:lnSpc>
                <a:spcPct val="100000"/>
              </a:lnSpc>
              <a:spcBef>
                <a:spcPts val="0"/>
              </a:spcBef>
              <a:spcAft>
                <a:spcPts val="0"/>
              </a:spcAft>
              <a:buClr>
                <a:srgbClr val="3F3F3F"/>
              </a:buClr>
              <a:buSzPts val="2100"/>
              <a:buFont typeface="Open Sans"/>
              <a:buChar char="●"/>
            </a:pPr>
            <a:r>
              <a:rPr lang="en-US" sz="2200" dirty="0" err="1">
                <a:solidFill>
                  <a:srgbClr val="3F3F3F"/>
                </a:solidFill>
                <a:latin typeface="Open Sans"/>
                <a:ea typeface="Open Sans"/>
                <a:cs typeface="Open Sans"/>
                <a:sym typeface="Open Sans"/>
              </a:rPr>
              <a:t>Evidencia</a:t>
            </a:r>
            <a:r>
              <a:rPr lang="en-US" sz="2200" dirty="0">
                <a:solidFill>
                  <a:srgbClr val="3F3F3F"/>
                </a:solidFill>
                <a:latin typeface="Open Sans"/>
                <a:ea typeface="Open Sans"/>
                <a:cs typeface="Open Sans"/>
                <a:sym typeface="Open Sans"/>
              </a:rPr>
              <a:t> y </a:t>
            </a:r>
            <a:r>
              <a:rPr lang="en-US" sz="2200" dirty="0" err="1">
                <a:solidFill>
                  <a:srgbClr val="3F3F3F"/>
                </a:solidFill>
                <a:latin typeface="Open Sans"/>
                <a:ea typeface="Open Sans"/>
                <a:cs typeface="Open Sans"/>
                <a:sym typeface="Open Sans"/>
              </a:rPr>
              <a:t>práctica</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basada</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en</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evidencia</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Antecedentes</a:t>
            </a:r>
            <a:endParaRPr dirty="0"/>
          </a:p>
          <a:p>
            <a:pPr marL="914400" lvl="1" indent="-361950" algn="l" rtl="0">
              <a:lnSpc>
                <a:spcPct val="100000"/>
              </a:lnSpc>
              <a:spcBef>
                <a:spcPts val="0"/>
              </a:spcBef>
              <a:spcAft>
                <a:spcPts val="0"/>
              </a:spcAft>
              <a:buClr>
                <a:srgbClr val="3F3F3F"/>
              </a:buClr>
              <a:buSzPts val="2100"/>
              <a:buFont typeface="Open Sans"/>
              <a:buChar char="○"/>
            </a:pPr>
            <a:r>
              <a:rPr lang="en-US" sz="2200" dirty="0" err="1">
                <a:solidFill>
                  <a:srgbClr val="3F3F3F"/>
                </a:solidFill>
                <a:latin typeface="Open Sans"/>
                <a:ea typeface="Open Sans"/>
                <a:cs typeface="Open Sans"/>
                <a:sym typeface="Open Sans"/>
              </a:rPr>
              <a:t>Revisiones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sistemáticas</a:t>
            </a:r>
            <a:r>
              <a:rPr lang="en-US" sz="2200" dirty="0">
                <a:solidFill>
                  <a:srgbClr val="3F3F3F"/>
                </a:solidFill>
                <a:latin typeface="Open Sans"/>
                <a:ea typeface="Open Sans"/>
                <a:cs typeface="Open Sans"/>
                <a:sym typeface="Open Sans"/>
              </a:rPr>
              <a:t> y metanálisis: </a:t>
            </a:r>
            <a:r>
              <a:rPr lang="en-US" sz="2200" dirty="0" err="1">
                <a:solidFill>
                  <a:srgbClr val="3F3F3F"/>
                </a:solidFill>
                <a:latin typeface="Open Sans"/>
                <a:ea typeface="Open Sans"/>
                <a:cs typeface="Open Sans"/>
                <a:sym typeface="Open Sans"/>
              </a:rPr>
              <a:t>Definiciones</a:t>
            </a:r>
            <a:endParaRPr sz="2200" dirty="0">
              <a:solidFill>
                <a:srgbClr val="3F3F3F"/>
              </a:solidFill>
            </a:endParaRPr>
          </a:p>
          <a:p>
            <a:pPr marL="914400" lvl="1" indent="-361950" algn="l" rtl="0">
              <a:lnSpc>
                <a:spcPct val="115000"/>
              </a:lnSpc>
              <a:spcBef>
                <a:spcPts val="0"/>
              </a:spcBef>
              <a:spcAft>
                <a:spcPts val="0"/>
              </a:spcAft>
              <a:buClr>
                <a:srgbClr val="3F3F3F"/>
              </a:buClr>
              <a:buSzPts val="2100"/>
              <a:buFont typeface="Open Sans"/>
              <a:buChar char="○"/>
            </a:pPr>
            <a:r>
              <a:rPr lang="en-US" sz="2200" dirty="0" err="1">
                <a:solidFill>
                  <a:srgbClr val="3F3F3F"/>
                </a:solidFill>
                <a:latin typeface="Open Sans"/>
                <a:ea typeface="Open Sans"/>
                <a:cs typeface="Open Sans"/>
                <a:sym typeface="Open Sans"/>
              </a:rPr>
              <a:t>Información</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filtrada</a:t>
            </a:r>
            <a:r>
              <a:rPr lang="en-US" sz="2200" dirty="0">
                <a:solidFill>
                  <a:srgbClr val="3F3F3F"/>
                </a:solidFill>
                <a:latin typeface="Open Sans"/>
                <a:ea typeface="Open Sans"/>
                <a:cs typeface="Open Sans"/>
                <a:sym typeface="Open Sans"/>
              </a:rPr>
              <a:t> vs. No-</a:t>
            </a:r>
            <a:r>
              <a:rPr lang="en-US" sz="2200" dirty="0" err="1">
                <a:solidFill>
                  <a:srgbClr val="3F3F3F"/>
                </a:solidFill>
                <a:latin typeface="Open Sans"/>
                <a:ea typeface="Open Sans"/>
                <a:cs typeface="Open Sans"/>
                <a:sym typeface="Open Sans"/>
              </a:rPr>
              <a:t>filtrada</a:t>
            </a:r>
            <a:endParaRPr dirty="0"/>
          </a:p>
          <a:p>
            <a:pPr marL="914400" lvl="1" indent="-361950" algn="l" rtl="0">
              <a:lnSpc>
                <a:spcPct val="115000"/>
              </a:lnSpc>
              <a:spcBef>
                <a:spcPts val="0"/>
              </a:spcBef>
              <a:spcAft>
                <a:spcPts val="0"/>
              </a:spcAft>
              <a:buClr>
                <a:srgbClr val="3F3F3F"/>
              </a:buClr>
              <a:buSzPts val="2100"/>
              <a:buFont typeface="Open Sans"/>
              <a:buChar char="○"/>
            </a:pPr>
            <a:r>
              <a:rPr lang="en-US" sz="2200" dirty="0" err="1">
                <a:solidFill>
                  <a:srgbClr val="3F3F3F"/>
                </a:solidFill>
                <a:latin typeface="Open Sans"/>
                <a:ea typeface="Open Sans"/>
                <a:cs typeface="Open Sans"/>
                <a:sym typeface="Open Sans"/>
              </a:rPr>
              <a:t>Jerarquía</a:t>
            </a:r>
            <a:r>
              <a:rPr lang="en-US" sz="2200" dirty="0">
                <a:solidFill>
                  <a:srgbClr val="3F3F3F"/>
                </a:solidFill>
                <a:latin typeface="Open Sans"/>
                <a:ea typeface="Open Sans"/>
                <a:cs typeface="Open Sans"/>
                <a:sym typeface="Open Sans"/>
              </a:rPr>
              <a:t> de la </a:t>
            </a:r>
            <a:r>
              <a:rPr lang="en-US" sz="2200" dirty="0" err="1">
                <a:solidFill>
                  <a:srgbClr val="3F3F3F"/>
                </a:solidFill>
                <a:latin typeface="Open Sans"/>
                <a:ea typeface="Open Sans"/>
                <a:cs typeface="Open Sans"/>
                <a:sym typeface="Open Sans"/>
              </a:rPr>
              <a:t>evidencia</a:t>
            </a:r>
            <a:endParaRPr dirty="0"/>
          </a:p>
          <a:p>
            <a:pPr marL="914400" lvl="1" indent="-361950" algn="l" rtl="0">
              <a:lnSpc>
                <a:spcPct val="115000"/>
              </a:lnSpc>
              <a:spcBef>
                <a:spcPts val="0"/>
              </a:spcBef>
              <a:spcAft>
                <a:spcPts val="0"/>
              </a:spcAft>
              <a:buClr>
                <a:srgbClr val="3F3F3F"/>
              </a:buClr>
              <a:buSzPts val="2100"/>
              <a:buFont typeface="Open Sans"/>
              <a:buChar char="○"/>
            </a:pPr>
            <a:r>
              <a:rPr lang="en-US" sz="2200" dirty="0" err="1">
                <a:solidFill>
                  <a:srgbClr val="3F3F3F"/>
                </a:solidFill>
                <a:latin typeface="Open Sans"/>
                <a:ea typeface="Open Sans"/>
                <a:cs typeface="Open Sans"/>
                <a:sym typeface="Open Sans"/>
              </a:rPr>
              <a:t>Proceso</a:t>
            </a:r>
            <a:r>
              <a:rPr lang="en-US" sz="2200" dirty="0">
                <a:solidFill>
                  <a:srgbClr val="3F3F3F"/>
                </a:solidFill>
                <a:latin typeface="Open Sans"/>
                <a:ea typeface="Open Sans"/>
                <a:cs typeface="Open Sans"/>
                <a:sym typeface="Open Sans"/>
              </a:rPr>
              <a:t> PBE </a:t>
            </a:r>
            <a:r>
              <a:rPr lang="en-US" sz="2200" dirty="0" err="1">
                <a:solidFill>
                  <a:srgbClr val="3F3F3F"/>
                </a:solidFill>
                <a:latin typeface="Open Sans"/>
                <a:ea typeface="Open Sans"/>
                <a:cs typeface="Open Sans"/>
                <a:sym typeface="Open Sans"/>
              </a:rPr>
              <a:t>en</a:t>
            </a:r>
            <a:r>
              <a:rPr lang="en-US" sz="2200" dirty="0">
                <a:solidFill>
                  <a:srgbClr val="3F3F3F"/>
                </a:solidFill>
                <a:latin typeface="Open Sans"/>
                <a:ea typeface="Open Sans"/>
                <a:cs typeface="Open Sans"/>
                <a:sym typeface="Open Sans"/>
              </a:rPr>
              <a:t> 5 </a:t>
            </a:r>
            <a:r>
              <a:rPr lang="en-US" sz="2200" dirty="0" err="1">
                <a:solidFill>
                  <a:srgbClr val="3F3F3F"/>
                </a:solidFill>
                <a:latin typeface="Open Sans"/>
                <a:ea typeface="Open Sans"/>
                <a:cs typeface="Open Sans"/>
                <a:sym typeface="Open Sans"/>
              </a:rPr>
              <a:t>pasos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preguntar</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acceder</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valorar</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aplicar</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evaluar</a:t>
            </a:r>
            <a:endParaRPr dirty="0"/>
          </a:p>
          <a:p>
            <a:pPr marL="914400" lvl="1" indent="-361950" algn="l" rtl="0">
              <a:lnSpc>
                <a:spcPct val="115000"/>
              </a:lnSpc>
              <a:spcBef>
                <a:spcPts val="0"/>
              </a:spcBef>
              <a:spcAft>
                <a:spcPts val="0"/>
              </a:spcAft>
              <a:buClr>
                <a:srgbClr val="3F3F3F"/>
              </a:buClr>
              <a:buSzPts val="2100"/>
              <a:buFont typeface="Open Sans"/>
              <a:buChar char="○"/>
            </a:pPr>
            <a:r>
              <a:rPr lang="en-US" sz="2200" dirty="0" err="1">
                <a:solidFill>
                  <a:srgbClr val="3F3F3F"/>
                </a:solidFill>
                <a:latin typeface="Open Sans"/>
                <a:ea typeface="Open Sans"/>
                <a:cs typeface="Open Sans"/>
                <a:sym typeface="Open Sans"/>
              </a:rPr>
              <a:t>Formulación</a:t>
            </a:r>
            <a:r>
              <a:rPr lang="en-US" sz="2200" dirty="0">
                <a:solidFill>
                  <a:srgbClr val="3F3F3F"/>
                </a:solidFill>
                <a:latin typeface="Open Sans"/>
                <a:ea typeface="Open Sans"/>
                <a:cs typeface="Open Sans"/>
                <a:sym typeface="Open Sans"/>
              </a:rPr>
              <a:t> de </a:t>
            </a:r>
            <a:r>
              <a:rPr lang="en-US" sz="2200" dirty="0" err="1">
                <a:solidFill>
                  <a:srgbClr val="3F3F3F"/>
                </a:solidFill>
                <a:latin typeface="Open Sans"/>
                <a:ea typeface="Open Sans"/>
                <a:cs typeface="Open Sans"/>
                <a:sym typeface="Open Sans"/>
              </a:rPr>
              <a:t>preguntas</a:t>
            </a:r>
            <a:endParaRPr dirty="0"/>
          </a:p>
          <a:p>
            <a:pPr marL="457200" lvl="0" indent="-361950" algn="l" rtl="0">
              <a:lnSpc>
                <a:spcPct val="100000"/>
              </a:lnSpc>
              <a:spcBef>
                <a:spcPts val="0"/>
              </a:spcBef>
              <a:spcAft>
                <a:spcPts val="0"/>
              </a:spcAft>
              <a:buClr>
                <a:srgbClr val="3F3F3F"/>
              </a:buClr>
              <a:buSzPts val="2100"/>
              <a:buFont typeface="Open Sans"/>
              <a:buChar char="●"/>
            </a:pPr>
            <a:r>
              <a:rPr lang="en-US" sz="2200" dirty="0" err="1">
                <a:solidFill>
                  <a:srgbClr val="3F3F3F"/>
                </a:solidFill>
                <a:latin typeface="Open Sans"/>
                <a:ea typeface="Open Sans"/>
                <a:cs typeface="Open Sans"/>
                <a:sym typeface="Open Sans"/>
              </a:rPr>
              <a:t>Recursos</a:t>
            </a:r>
            <a:r>
              <a:rPr lang="en-US" sz="2200" dirty="0">
                <a:solidFill>
                  <a:srgbClr val="3F3F3F"/>
                </a:solidFill>
                <a:latin typeface="Open Sans"/>
                <a:ea typeface="Open Sans"/>
                <a:cs typeface="Open Sans"/>
                <a:sym typeface="Open Sans"/>
              </a:rPr>
              <a:t> de Hinari</a:t>
            </a:r>
            <a:endParaRPr dirty="0"/>
          </a:p>
          <a:p>
            <a:pPr marL="914400" lvl="1" indent="-361950" algn="l" rtl="0">
              <a:lnSpc>
                <a:spcPct val="100000"/>
              </a:lnSpc>
              <a:spcBef>
                <a:spcPts val="0"/>
              </a:spcBef>
              <a:spcAft>
                <a:spcPts val="0"/>
              </a:spcAft>
              <a:buClr>
                <a:srgbClr val="3F3F3F"/>
              </a:buClr>
              <a:buSzPts val="2100"/>
              <a:buFont typeface="Open Sans"/>
              <a:buChar char="○"/>
            </a:pPr>
            <a:r>
              <a:rPr lang="en-US" sz="2200" dirty="0">
                <a:solidFill>
                  <a:srgbClr val="3F3F3F"/>
                </a:solidFill>
                <a:latin typeface="Open Sans"/>
                <a:ea typeface="Open Sans"/>
                <a:cs typeface="Open Sans"/>
                <a:sym typeface="Open Sans"/>
              </a:rPr>
              <a:t>Fuentes de </a:t>
            </a:r>
            <a:r>
              <a:rPr lang="en-US" sz="2200" dirty="0" err="1">
                <a:solidFill>
                  <a:srgbClr val="3F3F3F"/>
                </a:solidFill>
                <a:latin typeface="Open Sans"/>
                <a:ea typeface="Open Sans"/>
                <a:cs typeface="Open Sans"/>
                <a:sym typeface="Open Sans"/>
              </a:rPr>
              <a:t>referencia</a:t>
            </a:r>
            <a:r>
              <a:rPr lang="en-US" sz="2200" dirty="0">
                <a:solidFill>
                  <a:srgbClr val="3F3F3F"/>
                </a:solidFill>
                <a:latin typeface="Open Sans"/>
                <a:ea typeface="Open Sans"/>
                <a:cs typeface="Open Sans"/>
                <a:sym typeface="Open Sans"/>
              </a:rPr>
              <a:t>: Cochrane Library, Clinical Key, Essential Evidence Plus</a:t>
            </a:r>
            <a:endParaRPr dirty="0"/>
          </a:p>
          <a:p>
            <a:pPr marL="914400" lvl="1" indent="-361950" algn="l" rtl="0">
              <a:lnSpc>
                <a:spcPct val="100000"/>
              </a:lnSpc>
              <a:spcBef>
                <a:spcPts val="0"/>
              </a:spcBef>
              <a:spcAft>
                <a:spcPts val="0"/>
              </a:spcAft>
              <a:buClr>
                <a:srgbClr val="3F3F3F"/>
              </a:buClr>
              <a:buSzPts val="2100"/>
              <a:buFont typeface="Open Sans"/>
              <a:buChar char="○"/>
            </a:pPr>
            <a:r>
              <a:rPr lang="en-US" sz="2200" dirty="0">
                <a:solidFill>
                  <a:srgbClr val="3F3F3F"/>
                </a:solidFill>
                <a:latin typeface="Open Sans"/>
                <a:ea typeface="Open Sans"/>
                <a:cs typeface="Open Sans"/>
                <a:sym typeface="Open Sans"/>
              </a:rPr>
              <a:t>Bases de </a:t>
            </a:r>
            <a:r>
              <a:rPr lang="en-US" sz="2200" dirty="0" err="1">
                <a:solidFill>
                  <a:srgbClr val="3F3F3F"/>
                </a:solidFill>
                <a:latin typeface="Open Sans"/>
                <a:ea typeface="Open Sans"/>
                <a:cs typeface="Open Sans"/>
                <a:sym typeface="Open Sans"/>
              </a:rPr>
              <a:t>datos</a:t>
            </a:r>
            <a:r>
              <a:rPr lang="en-US" sz="2200" dirty="0">
                <a:solidFill>
                  <a:srgbClr val="3F3F3F"/>
                </a:solidFill>
                <a:latin typeface="Open Sans"/>
                <a:ea typeface="Open Sans"/>
                <a:cs typeface="Open Sans"/>
                <a:sym typeface="Open Sans"/>
              </a:rPr>
              <a:t>: Johanna Briggs Institute EBP Database</a:t>
            </a:r>
            <a:endParaRPr dirty="0"/>
          </a:p>
          <a:p>
            <a:pPr marL="457200" lvl="0" indent="-361950" algn="l" rtl="0">
              <a:lnSpc>
                <a:spcPct val="100000"/>
              </a:lnSpc>
              <a:spcBef>
                <a:spcPts val="0"/>
              </a:spcBef>
              <a:spcAft>
                <a:spcPts val="0"/>
              </a:spcAft>
              <a:buClr>
                <a:srgbClr val="3F3F3F"/>
              </a:buClr>
              <a:buSzPts val="2100"/>
              <a:buFont typeface="Open Sans"/>
              <a:buChar char="●"/>
            </a:pPr>
            <a:r>
              <a:rPr lang="en-US" sz="2200" dirty="0">
                <a:solidFill>
                  <a:srgbClr val="3F3F3F"/>
                </a:solidFill>
                <a:latin typeface="Open Sans"/>
                <a:ea typeface="Open Sans"/>
                <a:cs typeface="Open Sans"/>
                <a:sym typeface="Open Sans"/>
              </a:rPr>
              <a:t>R4L/PubMed</a:t>
            </a:r>
            <a:endParaRPr sz="2200" dirty="0">
              <a:solidFill>
                <a:srgbClr val="3F3F3F"/>
              </a:solidFill>
              <a:latin typeface="Open Sans"/>
              <a:ea typeface="Open Sans"/>
              <a:cs typeface="Open Sans"/>
              <a:sym typeface="Open Sans"/>
            </a:endParaRPr>
          </a:p>
          <a:p>
            <a:pPr marL="914400" lvl="1" indent="-361950" algn="l" rtl="0">
              <a:lnSpc>
                <a:spcPct val="100000"/>
              </a:lnSpc>
              <a:spcBef>
                <a:spcPts val="0"/>
              </a:spcBef>
              <a:spcAft>
                <a:spcPts val="0"/>
              </a:spcAft>
              <a:buClr>
                <a:srgbClr val="3F3F3F"/>
              </a:buClr>
              <a:buSzPts val="2100"/>
              <a:buFont typeface="Open Sans"/>
              <a:buChar char="○"/>
            </a:pPr>
            <a:r>
              <a:rPr lang="en-US" sz="2200" dirty="0" err="1">
                <a:solidFill>
                  <a:srgbClr val="3F3F3F"/>
                </a:solidFill>
                <a:latin typeface="Open Sans"/>
                <a:ea typeface="Open Sans"/>
                <a:cs typeface="Open Sans"/>
                <a:sym typeface="Open Sans"/>
              </a:rPr>
              <a:t>Consultas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clínicas</a:t>
            </a:r>
            <a:endParaRPr dirty="0"/>
          </a:p>
          <a:p>
            <a:pPr marL="914400" lvl="1" indent="-361950" algn="l" rtl="0">
              <a:lnSpc>
                <a:spcPct val="100000"/>
              </a:lnSpc>
              <a:spcBef>
                <a:spcPts val="0"/>
              </a:spcBef>
              <a:spcAft>
                <a:spcPts val="0"/>
              </a:spcAft>
              <a:buClr>
                <a:srgbClr val="3F3F3F"/>
              </a:buClr>
              <a:buSzPts val="2100"/>
              <a:buFont typeface="Open Sans"/>
              <a:buChar char="○"/>
            </a:pPr>
            <a:r>
              <a:rPr lang="en-US" sz="2200" dirty="0" err="1">
                <a:solidFill>
                  <a:srgbClr val="3F3F3F"/>
                </a:solidFill>
                <a:latin typeface="Open Sans"/>
                <a:ea typeface="Open Sans"/>
                <a:cs typeface="Open Sans"/>
                <a:sym typeface="Open Sans"/>
              </a:rPr>
              <a:t>Filtros</a:t>
            </a:r>
            <a:endParaRPr sz="2200" dirty="0">
              <a:solidFill>
                <a:srgbClr val="3F3F3F"/>
              </a:solidFill>
            </a:endParaRPr>
          </a:p>
          <a:p>
            <a:pPr marL="457200" lvl="0" indent="-361950" algn="l" rtl="0">
              <a:lnSpc>
                <a:spcPct val="100000"/>
              </a:lnSpc>
              <a:spcBef>
                <a:spcPts val="0"/>
              </a:spcBef>
              <a:spcAft>
                <a:spcPts val="0"/>
              </a:spcAft>
              <a:buClr>
                <a:srgbClr val="3F3F3F"/>
              </a:buClr>
              <a:buSzPts val="2100"/>
              <a:buFont typeface="Open Sans"/>
              <a:buChar char="●"/>
            </a:pPr>
            <a:r>
              <a:rPr lang="en-US" sz="2200" dirty="0" err="1">
                <a:solidFill>
                  <a:srgbClr val="3F3F3F"/>
                </a:solidFill>
                <a:latin typeface="Open Sans"/>
                <a:ea typeface="Open Sans"/>
                <a:cs typeface="Open Sans"/>
                <a:sym typeface="Open Sans"/>
              </a:rPr>
              <a:t>Recursos</a:t>
            </a:r>
            <a:r>
              <a:rPr lang="en-US" sz="2200" dirty="0">
                <a:solidFill>
                  <a:srgbClr val="3F3F3F"/>
                </a:solidFill>
                <a:latin typeface="Open Sans"/>
                <a:ea typeface="Open Sans"/>
                <a:cs typeface="Open Sans"/>
                <a:sym typeface="Open Sans"/>
              </a:rPr>
              <a:t> de Internet 	</a:t>
            </a:r>
            <a:endParaRPr sz="2200" dirty="0">
              <a:solidFill>
                <a:srgbClr val="3F3F3F"/>
              </a:solidFill>
            </a:endParaRPr>
          </a:p>
          <a:p>
            <a:pPr marL="457200" lvl="0" indent="0" algn="l" rtl="0">
              <a:lnSpc>
                <a:spcPct val="100000"/>
              </a:lnSpc>
              <a:spcBef>
                <a:spcPts val="0"/>
              </a:spcBef>
              <a:spcAft>
                <a:spcPts val="0"/>
              </a:spcAft>
              <a:buSzPts val="2400"/>
              <a:buNone/>
            </a:pPr>
            <a:endParaRPr sz="2200" dirty="0">
              <a:solidFill>
                <a:srgbClr val="3F3F3F"/>
              </a:solidFill>
              <a:latin typeface="Open Sans"/>
              <a:ea typeface="Open Sans"/>
              <a:cs typeface="Open Sans"/>
              <a:sym typeface="Open Sans"/>
            </a:endParaRPr>
          </a:p>
        </p:txBody>
      </p:sp>
      <p:pic>
        <p:nvPicPr>
          <p:cNvPr id="84" name="Google Shape;84;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lvl="0"/>
            <a:r>
              <a:rPr lang="en-US" sz="1200" b="0" i="0" u="none" strike="noStrike" cap="none"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Esta</a:t>
            </a:r>
            <a:r>
              <a:rPr lang="en-US" sz="12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1200" b="0" i="0" u="none" strike="noStrike" cap="none"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presentación</a:t>
            </a:r>
            <a:r>
              <a:rPr lang="en-US" sz="12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1200" b="0" i="0" u="none" strike="noStrike" cap="none"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tiene</a:t>
            </a:r>
            <a:r>
              <a:rPr lang="en-US" sz="12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1200" b="0" i="0" u="none" strike="noStrike" cap="none"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licencia</a:t>
            </a:r>
            <a:r>
              <a:rPr lang="en-US" sz="12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 de Creative Commons </a:t>
            </a:r>
            <a:r>
              <a:rPr lang="en-US" sz="1200" b="0" i="0" u="sng" strike="noStrike" cap="none" dirty="0" err="1">
                <a:solidFill>
                  <a:schemeClr val="hlink"/>
                </a:solidFill>
                <a:latin typeface="Open Sans" panose="020B0606030504020204" pitchFamily="34" charset="0"/>
                <a:ea typeface="Open Sans" panose="020B0606030504020204" pitchFamily="34" charset="0"/>
                <a:cs typeface="Open Sans" panose="020B0606030504020204" pitchFamily="34" charset="0"/>
                <a:sym typeface="Arial"/>
                <a:hlinkClick r:id="rId4"/>
              </a:rPr>
              <a:t>Atribución</a:t>
            </a:r>
            <a:r>
              <a:rPr lang="en-US" sz="1200" b="0" i="0" u="sng" strike="noStrike" cap="none" dirty="0">
                <a:solidFill>
                  <a:schemeClr val="hlink"/>
                </a:solidFill>
                <a:latin typeface="Open Sans" panose="020B0606030504020204" pitchFamily="34" charset="0"/>
                <a:ea typeface="Open Sans" panose="020B0606030504020204" pitchFamily="34" charset="0"/>
                <a:cs typeface="Open Sans" panose="020B0606030504020204" pitchFamily="34" charset="0"/>
                <a:sym typeface="Arial"/>
                <a:hlinkClick r:id="rId4"/>
              </a:rPr>
              <a:t> 4.0 </a:t>
            </a:r>
            <a:r>
              <a:rPr lang="en-US" sz="1200" b="0" i="0" u="sng" strike="noStrike" cap="none" dirty="0" err="1">
                <a:solidFill>
                  <a:schemeClr val="hlink"/>
                </a:solidFill>
                <a:latin typeface="Open Sans" panose="020B0606030504020204" pitchFamily="34" charset="0"/>
                <a:ea typeface="Open Sans" panose="020B0606030504020204" pitchFamily="34" charset="0"/>
                <a:cs typeface="Open Sans" panose="020B0606030504020204" pitchFamily="34" charset="0"/>
                <a:sym typeface="Arial"/>
                <a:hlinkClick r:id="rId4"/>
              </a:rPr>
              <a:t>Internacional</a:t>
            </a:r>
            <a:r>
              <a:rPr lang="en-US" sz="1200" b="0" i="0" u="sng"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hlinkClick r:id="rId4">
                  <a:extLst>
                    <a:ext uri="{A12FA001-AC4F-418D-AE19-62706E023703}">
                      <ahyp:hlinkClr xmlns:ahyp="http://schemas.microsoft.com/office/drawing/2018/hyperlinkcolor" val="tx"/>
                    </a:ext>
                  </a:extLst>
                </a:hlinkClick>
              </a:rPr>
              <a:t> </a:t>
            </a:r>
            <a:r>
              <a:rPr lang="en-US" sz="12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a:t>
            </a:r>
            <a:r>
              <a:rPr lang="en-US" sz="1200" dirty="0">
                <a:solidFill>
                  <a:schemeClr val="dk1"/>
                </a:solidFill>
                <a:latin typeface="Open Sans" panose="020B0606030504020204" pitchFamily="34" charset="0"/>
                <a:ea typeface="Open Sans" panose="020B0606030504020204" pitchFamily="34" charset="0"/>
                <a:cs typeface="Open Sans" panose="020B0606030504020204" pitchFamily="34" charset="0"/>
              </a:rPr>
              <a:t>CC BY-SA 4.0</a:t>
            </a:r>
            <a:r>
              <a:rPr lang="en-US" sz="12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a:t>
            </a:r>
            <a:endParaRPr sz="12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7" name="Google Shape;83;p39"/>
          <p:cNvSpPr txBox="1">
            <a:spLocks noGrp="1"/>
          </p:cNvSpPr>
          <p:nvPr/>
        </p:nvSpPr>
        <p:spPr>
          <a:xfrm>
            <a:off x="9182325" y="6460375"/>
            <a:ext cx="2743200" cy="326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lnSpc>
                <a:spcPct val="100000"/>
              </a:lnSpc>
              <a:spcBef>
                <a:spcPts val="0"/>
              </a:spcBef>
              <a:spcAft>
                <a:spcPts val="0"/>
              </a:spcAft>
              <a:buClr>
                <a:schemeClr val="dk1"/>
              </a:buClr>
              <a:buSzPts val="1400"/>
              <a:buFont typeface="Arial"/>
              <a:buNone/>
            </a:pPr>
            <a:r>
              <a:rPr lang="es-ES" sz="1200" dirty="0">
                <a:solidFill>
                  <a:schemeClr val="dk1"/>
                </a:solidFill>
                <a:latin typeface="Open Sans" panose="020B0606030504020204" pitchFamily="34" charset="0"/>
                <a:ea typeface="Open Sans" panose="020B0606030504020204" pitchFamily="34" charset="0"/>
                <a:cs typeface="Open Sans" panose="020B0606030504020204" pitchFamily="34" charset="0"/>
              </a:rPr>
              <a:t>v1.3 febrero de 2023</a:t>
            </a:r>
            <a:endParaRPr lang="es-ES" sz="12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3"/>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Formular preguntas de intervención</a:t>
            </a:r>
            <a:endParaRPr>
              <a:solidFill>
                <a:srgbClr val="FF0000"/>
              </a:solidFill>
              <a:latin typeface="Open Sans"/>
              <a:ea typeface="Open Sans"/>
              <a:cs typeface="Open Sans"/>
              <a:sym typeface="Open Sans"/>
            </a:endParaRPr>
          </a:p>
        </p:txBody>
      </p:sp>
      <p:sp>
        <p:nvSpPr>
          <p:cNvPr id="254" name="Google Shape;254;p23"/>
          <p:cNvSpPr/>
          <p:nvPr/>
        </p:nvSpPr>
        <p:spPr>
          <a:xfrm>
            <a:off x="293594" y="1840313"/>
            <a:ext cx="11564112" cy="43396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3F3F3F"/>
                </a:solidFill>
                <a:latin typeface="Open Sans"/>
                <a:ea typeface="Open Sans"/>
                <a:cs typeface="Open Sans"/>
                <a:sym typeface="Open Sans"/>
              </a:rPr>
              <a:t>Para un paciente masculino de 54 años con cáncer de próstata de grado intermedio, ¿la prostatectomía radical es más efectiva en comparación con el tratamiento con radiación para reducir el riesgo de mortalidad, impotencia e incontinencia?</a:t>
            </a:r>
            <a:endParaRPr sz="1400" b="0" i="0" u="none" strike="noStrike" cap="none">
              <a:solidFill>
                <a:srgbClr val="3F3F3F"/>
              </a:solidFill>
              <a:latin typeface="Arial"/>
              <a:ea typeface="Arial"/>
              <a:cs typeface="Arial"/>
              <a:sym typeface="Arial"/>
            </a:endParaRPr>
          </a:p>
          <a:p>
            <a:pPr marL="0" marR="0" lvl="0" indent="0" algn="l" rtl="0">
              <a:lnSpc>
                <a:spcPct val="100000"/>
              </a:lnSpc>
              <a:spcBef>
                <a:spcPts val="0"/>
              </a:spcBef>
              <a:spcAft>
                <a:spcPts val="0"/>
              </a:spcAft>
              <a:buNone/>
            </a:pPr>
            <a:endParaRPr sz="2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US" sz="2800" b="0" i="0" u="none" strike="noStrike" cap="none">
                <a:solidFill>
                  <a:srgbClr val="FF0000"/>
                </a:solidFill>
                <a:latin typeface="Open Sans"/>
                <a:ea typeface="Open Sans"/>
                <a:cs typeface="Open Sans"/>
                <a:sym typeface="Open Sans"/>
              </a:rPr>
              <a:t>P</a:t>
            </a:r>
            <a:r>
              <a:rPr lang="en-US" sz="2800" b="0" i="0" u="none" strike="noStrike" cap="none">
                <a:solidFill>
                  <a:srgbClr val="000000"/>
                </a:solidFill>
                <a:latin typeface="Open Sans"/>
                <a:ea typeface="Open Sans"/>
                <a:cs typeface="Open Sans"/>
                <a:sym typeface="Open Sans"/>
              </a:rPr>
              <a:t> – Hombre de </a:t>
            </a:r>
            <a:r>
              <a:rPr lang="en-US" sz="2800" b="0" i="0" u="none" strike="noStrike" cap="none">
                <a:solidFill>
                  <a:srgbClr val="3F3F3F"/>
                </a:solidFill>
                <a:latin typeface="Open Sans"/>
                <a:ea typeface="Open Sans"/>
                <a:cs typeface="Open Sans"/>
                <a:sym typeface="Open Sans"/>
              </a:rPr>
              <a:t>54 años con cáncer de próstata de grado intermedio</a:t>
            </a:r>
            <a:endParaRPr sz="1400" b="0" i="0" u="none" strike="noStrike" cap="none">
              <a:solidFill>
                <a:srgbClr val="3F3F3F"/>
              </a:solidFill>
              <a:latin typeface="Arial"/>
              <a:ea typeface="Arial"/>
              <a:cs typeface="Arial"/>
              <a:sym typeface="Arial"/>
            </a:endParaRPr>
          </a:p>
          <a:p>
            <a:pPr marL="0" marR="0" lvl="0" indent="0" algn="l" rtl="0">
              <a:lnSpc>
                <a:spcPct val="100000"/>
              </a:lnSpc>
              <a:spcBef>
                <a:spcPts val="0"/>
              </a:spcBef>
              <a:spcAft>
                <a:spcPts val="0"/>
              </a:spcAft>
              <a:buNone/>
            </a:pPr>
            <a:r>
              <a:rPr lang="en-US" sz="2800" b="0" i="0" u="none" strike="noStrike" cap="none">
                <a:solidFill>
                  <a:srgbClr val="FF0000"/>
                </a:solidFill>
                <a:latin typeface="Open Sans"/>
                <a:ea typeface="Open Sans"/>
                <a:cs typeface="Open Sans"/>
                <a:sym typeface="Open Sans"/>
              </a:rPr>
              <a:t>I  </a:t>
            </a:r>
            <a:r>
              <a:rPr lang="en-US" sz="2800" b="0" i="0" u="none" strike="noStrike" cap="none">
                <a:solidFill>
                  <a:srgbClr val="000000"/>
                </a:solidFill>
                <a:latin typeface="Open Sans"/>
                <a:ea typeface="Open Sans"/>
                <a:cs typeface="Open Sans"/>
                <a:sym typeface="Open Sans"/>
              </a:rPr>
              <a:t>-  Prostatectomía radical</a:t>
            </a:r>
            <a:endParaRPr sz="1400" b="0" i="0" u="none" strike="noStrike" cap="none">
              <a:solidFill>
                <a:srgbClr val="3F3F3F"/>
              </a:solidFill>
              <a:latin typeface="Arial"/>
              <a:ea typeface="Arial"/>
              <a:cs typeface="Arial"/>
              <a:sym typeface="Arial"/>
            </a:endParaRPr>
          </a:p>
          <a:p>
            <a:pPr marL="0" marR="0" lvl="0" indent="0" algn="l" rtl="0">
              <a:lnSpc>
                <a:spcPct val="100000"/>
              </a:lnSpc>
              <a:spcBef>
                <a:spcPts val="0"/>
              </a:spcBef>
              <a:spcAft>
                <a:spcPts val="0"/>
              </a:spcAft>
              <a:buNone/>
            </a:pPr>
            <a:r>
              <a:rPr lang="en-US" sz="2800" b="0" i="0" u="none" strike="noStrike" cap="none">
                <a:solidFill>
                  <a:srgbClr val="FF0000"/>
                </a:solidFill>
                <a:latin typeface="Open Sans"/>
                <a:ea typeface="Open Sans"/>
                <a:cs typeface="Open Sans"/>
                <a:sym typeface="Open Sans"/>
              </a:rPr>
              <a:t>C</a:t>
            </a:r>
            <a:r>
              <a:rPr lang="en-US" sz="2800" b="0" i="0" u="none" strike="noStrike" cap="none">
                <a:solidFill>
                  <a:srgbClr val="000000"/>
                </a:solidFill>
                <a:latin typeface="Open Sans"/>
                <a:ea typeface="Open Sans"/>
                <a:cs typeface="Open Sans"/>
                <a:sym typeface="Open Sans"/>
              </a:rPr>
              <a:t> - </a:t>
            </a:r>
            <a:r>
              <a:rPr lang="en-US" sz="2800" b="0" i="0" u="none" strike="noStrike" cap="none">
                <a:solidFill>
                  <a:srgbClr val="3F3F3F"/>
                </a:solidFill>
                <a:latin typeface="Open Sans"/>
                <a:ea typeface="Open Sans"/>
                <a:cs typeface="Open Sans"/>
                <a:sym typeface="Open Sans"/>
              </a:rPr>
              <a:t> Tratamiento de radiación</a:t>
            </a:r>
            <a:endParaRPr sz="1400" b="0" i="0" u="none" strike="noStrike" cap="none">
              <a:solidFill>
                <a:srgbClr val="3F3F3F"/>
              </a:solidFill>
              <a:latin typeface="Arial"/>
              <a:ea typeface="Arial"/>
              <a:cs typeface="Arial"/>
              <a:sym typeface="Arial"/>
            </a:endParaRPr>
          </a:p>
          <a:p>
            <a:pPr marL="0" marR="0" lvl="0" indent="0" algn="l" rtl="0">
              <a:lnSpc>
                <a:spcPct val="100000"/>
              </a:lnSpc>
              <a:spcBef>
                <a:spcPts val="0"/>
              </a:spcBef>
              <a:spcAft>
                <a:spcPts val="0"/>
              </a:spcAft>
              <a:buNone/>
            </a:pPr>
            <a:r>
              <a:rPr lang="en-US" sz="2800" b="0" i="0" u="none" strike="noStrike" cap="none">
                <a:solidFill>
                  <a:srgbClr val="FF0000"/>
                </a:solidFill>
                <a:latin typeface="Open Sans"/>
                <a:ea typeface="Open Sans"/>
                <a:cs typeface="Open Sans"/>
                <a:sym typeface="Open Sans"/>
              </a:rPr>
              <a:t>O</a:t>
            </a:r>
            <a:r>
              <a:rPr lang="en-US" sz="2800" b="0" i="0" u="none" strike="noStrike" cap="none">
                <a:solidFill>
                  <a:srgbClr val="000000"/>
                </a:solidFill>
                <a:latin typeface="Open Sans"/>
                <a:ea typeface="Open Sans"/>
                <a:cs typeface="Open Sans"/>
                <a:sym typeface="Open Sans"/>
              </a:rPr>
              <a:t> -  Reducción del riesgo de mortalidad, impotencia e incontinencia</a:t>
            </a:r>
            <a:endParaRPr sz="1400" b="0" i="0" u="none" strike="noStrike" cap="none">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87083fd04b_0_0"/>
          <p:cNvSpPr txBox="1">
            <a:spLocks noGrp="1"/>
          </p:cNvSpPr>
          <p:nvPr>
            <p:ph type="title"/>
          </p:nvPr>
        </p:nvSpPr>
        <p:spPr>
          <a:xfrm>
            <a:off x="1" y="176981"/>
            <a:ext cx="8244348" cy="139424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200" dirty="0" err="1">
                <a:solidFill>
                  <a:srgbClr val="586F7C"/>
                </a:solidFill>
                <a:latin typeface="Open Sans"/>
                <a:ea typeface="Open Sans"/>
                <a:cs typeface="Open Sans"/>
                <a:sym typeface="Open Sans"/>
              </a:rPr>
              <a:t>Formular</a:t>
            </a:r>
            <a:r>
              <a:rPr lang="en-US" sz="3200" dirty="0">
                <a:solidFill>
                  <a:srgbClr val="586F7C"/>
                </a:solidFill>
                <a:latin typeface="Open Sans"/>
                <a:ea typeface="Open Sans"/>
                <a:cs typeface="Open Sans"/>
                <a:sym typeface="Open Sans"/>
              </a:rPr>
              <a:t> </a:t>
            </a:r>
            <a:r>
              <a:rPr lang="en-US" sz="3200" dirty="0" err="1">
                <a:solidFill>
                  <a:srgbClr val="586F7C"/>
                </a:solidFill>
                <a:latin typeface="Open Sans"/>
                <a:ea typeface="Open Sans"/>
                <a:cs typeface="Open Sans"/>
                <a:sym typeface="Open Sans"/>
              </a:rPr>
              <a:t>pregunta</a:t>
            </a:r>
            <a:r>
              <a:rPr lang="en-US" sz="3200" dirty="0">
                <a:solidFill>
                  <a:srgbClr val="586F7C"/>
                </a:solidFill>
                <a:latin typeface="Open Sans"/>
                <a:ea typeface="Open Sans"/>
                <a:cs typeface="Open Sans"/>
                <a:sym typeface="Open Sans"/>
              </a:rPr>
              <a:t> </a:t>
            </a:r>
            <a:r>
              <a:rPr lang="en-US" sz="3200" dirty="0" err="1">
                <a:solidFill>
                  <a:srgbClr val="586F7C"/>
                </a:solidFill>
                <a:latin typeface="Open Sans"/>
                <a:ea typeface="Open Sans"/>
                <a:cs typeface="Open Sans"/>
                <a:sym typeface="Open Sans"/>
              </a:rPr>
              <a:t>sobre</a:t>
            </a:r>
            <a:r>
              <a:rPr lang="en-US" sz="3200" dirty="0">
                <a:solidFill>
                  <a:srgbClr val="586F7C"/>
                </a:solidFill>
                <a:latin typeface="Open Sans"/>
                <a:ea typeface="Open Sans"/>
                <a:cs typeface="Open Sans"/>
                <a:sym typeface="Open Sans"/>
              </a:rPr>
              <a:t> </a:t>
            </a:r>
            <a:r>
              <a:rPr lang="en-US" sz="3200" dirty="0" err="1">
                <a:solidFill>
                  <a:srgbClr val="586F7C"/>
                </a:solidFill>
                <a:latin typeface="Open Sans"/>
                <a:ea typeface="Open Sans"/>
                <a:cs typeface="Open Sans"/>
                <a:sym typeface="Open Sans"/>
              </a:rPr>
              <a:t>Etiología</a:t>
            </a:r>
            <a:r>
              <a:rPr lang="en-US" sz="3200" dirty="0">
                <a:solidFill>
                  <a:srgbClr val="586F7C"/>
                </a:solidFill>
                <a:latin typeface="Open Sans"/>
                <a:ea typeface="Open Sans"/>
                <a:cs typeface="Open Sans"/>
                <a:sym typeface="Open Sans"/>
              </a:rPr>
              <a:t> o </a:t>
            </a:r>
            <a:r>
              <a:rPr lang="en-US" sz="3200" dirty="0" err="1">
                <a:solidFill>
                  <a:srgbClr val="586F7C"/>
                </a:solidFill>
                <a:latin typeface="Open Sans"/>
                <a:ea typeface="Open Sans"/>
                <a:cs typeface="Open Sans"/>
                <a:sym typeface="Open Sans"/>
              </a:rPr>
              <a:t>Riesgo</a:t>
            </a:r>
            <a:r>
              <a:rPr lang="en-US" sz="3200" dirty="0">
                <a:solidFill>
                  <a:srgbClr val="586F7C"/>
                </a:solidFill>
                <a:latin typeface="Open Sans"/>
                <a:ea typeface="Open Sans"/>
                <a:cs typeface="Open Sans"/>
                <a:sym typeface="Open Sans"/>
              </a:rPr>
              <a:t> ¿</a:t>
            </a:r>
            <a:r>
              <a:rPr lang="en-US" sz="3200" dirty="0" err="1">
                <a:solidFill>
                  <a:srgbClr val="586F7C"/>
                </a:solidFill>
                <a:latin typeface="Open Sans"/>
                <a:ea typeface="Open Sans"/>
                <a:cs typeface="Open Sans"/>
                <a:sym typeface="Open Sans"/>
              </a:rPr>
              <a:t>cuál</a:t>
            </a:r>
            <a:r>
              <a:rPr lang="en-US" sz="3200" dirty="0">
                <a:solidFill>
                  <a:srgbClr val="586F7C"/>
                </a:solidFill>
                <a:latin typeface="Open Sans"/>
                <a:ea typeface="Open Sans"/>
                <a:cs typeface="Open Sans"/>
                <a:sym typeface="Open Sans"/>
              </a:rPr>
              <a:t> </a:t>
            </a:r>
            <a:r>
              <a:rPr lang="en-US" sz="3200" dirty="0" err="1">
                <a:solidFill>
                  <a:srgbClr val="586F7C"/>
                </a:solidFill>
                <a:latin typeface="Open Sans"/>
                <a:ea typeface="Open Sans"/>
                <a:cs typeface="Open Sans"/>
                <a:sym typeface="Open Sans"/>
              </a:rPr>
              <a:t>es</a:t>
            </a:r>
            <a:r>
              <a:rPr lang="en-US" sz="3200" dirty="0">
                <a:solidFill>
                  <a:srgbClr val="586F7C"/>
                </a:solidFill>
                <a:latin typeface="Open Sans"/>
                <a:ea typeface="Open Sans"/>
                <a:cs typeface="Open Sans"/>
                <a:sym typeface="Open Sans"/>
              </a:rPr>
              <a:t> la causa de </a:t>
            </a:r>
            <a:r>
              <a:rPr lang="en-US" sz="3200" dirty="0" err="1">
                <a:solidFill>
                  <a:srgbClr val="586F7C"/>
                </a:solidFill>
                <a:latin typeface="Open Sans"/>
                <a:ea typeface="Open Sans"/>
                <a:cs typeface="Open Sans"/>
                <a:sym typeface="Open Sans"/>
              </a:rPr>
              <a:t>una</a:t>
            </a:r>
            <a:r>
              <a:rPr lang="en-US" sz="3200" dirty="0">
                <a:solidFill>
                  <a:srgbClr val="586F7C"/>
                </a:solidFill>
                <a:latin typeface="Open Sans"/>
                <a:ea typeface="Open Sans"/>
                <a:cs typeface="Open Sans"/>
                <a:sym typeface="Open Sans"/>
              </a:rPr>
              <a:t> </a:t>
            </a:r>
            <a:r>
              <a:rPr lang="en-US" sz="3200" dirty="0" err="1">
                <a:solidFill>
                  <a:srgbClr val="586F7C"/>
                </a:solidFill>
                <a:latin typeface="Open Sans"/>
                <a:ea typeface="Open Sans"/>
                <a:cs typeface="Open Sans"/>
                <a:sym typeface="Open Sans"/>
              </a:rPr>
              <a:t>enfermedad</a:t>
            </a:r>
            <a:r>
              <a:rPr lang="en-US" sz="3200" dirty="0">
                <a:solidFill>
                  <a:srgbClr val="586F7C"/>
                </a:solidFill>
                <a:latin typeface="Open Sans"/>
                <a:ea typeface="Open Sans"/>
                <a:cs typeface="Open Sans"/>
                <a:sym typeface="Open Sans"/>
              </a:rPr>
              <a:t> o </a:t>
            </a:r>
            <a:r>
              <a:rPr lang="en-US" sz="3200" dirty="0" err="1">
                <a:solidFill>
                  <a:srgbClr val="586F7C"/>
                </a:solidFill>
                <a:latin typeface="Open Sans"/>
                <a:ea typeface="Open Sans"/>
                <a:cs typeface="Open Sans"/>
                <a:sym typeface="Open Sans"/>
              </a:rPr>
              <a:t>condición</a:t>
            </a:r>
            <a:r>
              <a:rPr lang="en-US" sz="3200" dirty="0">
                <a:solidFill>
                  <a:srgbClr val="586F7C"/>
                </a:solidFill>
                <a:latin typeface="Open Sans"/>
                <a:ea typeface="Open Sans"/>
                <a:cs typeface="Open Sans"/>
                <a:sym typeface="Open Sans"/>
              </a:rPr>
              <a:t> de </a:t>
            </a:r>
            <a:r>
              <a:rPr lang="en-US" sz="3200" dirty="0" err="1">
                <a:solidFill>
                  <a:srgbClr val="586F7C"/>
                </a:solidFill>
                <a:latin typeface="Open Sans"/>
                <a:ea typeface="Open Sans"/>
                <a:cs typeface="Open Sans"/>
                <a:sym typeface="Open Sans"/>
              </a:rPr>
              <a:t>salud</a:t>
            </a:r>
            <a:r>
              <a:rPr lang="en-US" sz="3200" dirty="0">
                <a:solidFill>
                  <a:srgbClr val="586F7C"/>
                </a:solidFill>
                <a:latin typeface="Open Sans"/>
                <a:ea typeface="Open Sans"/>
                <a:cs typeface="Open Sans"/>
                <a:sym typeface="Open Sans"/>
              </a:rPr>
              <a:t>?</a:t>
            </a:r>
            <a:endParaRPr sz="3200" dirty="0">
              <a:solidFill>
                <a:schemeClr val="dk1"/>
              </a:solidFill>
              <a:latin typeface="Open Sans"/>
              <a:ea typeface="Open Sans"/>
              <a:cs typeface="Open Sans"/>
              <a:sym typeface="Open Sans"/>
            </a:endParaRPr>
          </a:p>
        </p:txBody>
      </p:sp>
      <p:sp>
        <p:nvSpPr>
          <p:cNvPr id="261" name="Google Shape;261;g87083fd04b_0_0"/>
          <p:cNvSpPr txBox="1">
            <a:spLocks noGrp="1"/>
          </p:cNvSpPr>
          <p:nvPr>
            <p:ph type="body" idx="1"/>
          </p:nvPr>
        </p:nvSpPr>
        <p:spPr>
          <a:xfrm>
            <a:off x="103239" y="1664566"/>
            <a:ext cx="11901948" cy="5193434"/>
          </a:xfrm>
          <a:prstGeom prst="rect">
            <a:avLst/>
          </a:prstGeom>
          <a:noFill/>
          <a:ln>
            <a:noFill/>
          </a:ln>
        </p:spPr>
        <p:txBody>
          <a:bodyPr spcFirstLastPara="1" wrap="square" lIns="91425" tIns="45700" rIns="91425" bIns="45700" anchor="t" anchorCtr="0">
            <a:noAutofit/>
          </a:bodyPr>
          <a:lstStyle/>
          <a:p>
            <a:pPr marL="76200" lvl="0" indent="0" algn="just" rtl="0">
              <a:lnSpc>
                <a:spcPct val="90000"/>
              </a:lnSpc>
              <a:spcBef>
                <a:spcPts val="1000"/>
              </a:spcBef>
              <a:spcAft>
                <a:spcPts val="0"/>
              </a:spcAft>
              <a:buClr>
                <a:srgbClr val="000000"/>
              </a:buClr>
              <a:buSzPts val="2400"/>
              <a:buNone/>
            </a:pPr>
            <a:r>
              <a:rPr lang="en-US" sz="2600">
                <a:solidFill>
                  <a:srgbClr val="3F3F3F"/>
                </a:solidFill>
                <a:latin typeface="Open Sans"/>
                <a:ea typeface="Open Sans"/>
                <a:cs typeface="Open Sans"/>
                <a:sym typeface="Open Sans"/>
              </a:rPr>
              <a:t>Esto es lo contrario de las preguntas de intervención. Se trata de los resultados dañinos de una actividad o exposición (problemas de salud pública).</a:t>
            </a:r>
            <a:endParaRPr sz="2800">
              <a:solidFill>
                <a:srgbClr val="3F3F3F"/>
              </a:solidFill>
            </a:endParaRPr>
          </a:p>
          <a:p>
            <a:pPr marL="76200" lvl="0" indent="0" algn="just" rtl="0">
              <a:lnSpc>
                <a:spcPct val="90000"/>
              </a:lnSpc>
              <a:spcBef>
                <a:spcPts val="1000"/>
              </a:spcBef>
              <a:spcAft>
                <a:spcPts val="0"/>
              </a:spcAft>
              <a:buSzPts val="2400"/>
              <a:buNone/>
            </a:pPr>
            <a:r>
              <a:rPr lang="en-US" sz="2600">
                <a:solidFill>
                  <a:srgbClr val="3F3F3F"/>
                </a:solidFill>
                <a:latin typeface="Open Sans"/>
                <a:ea typeface="Open Sans"/>
                <a:cs typeface="Open Sans"/>
                <a:sym typeface="Open Sans"/>
              </a:rPr>
              <a:t>S. es fumadora y acaba de enterarse que tiene 3 meses de embarazo. Dejó de fumar inmediatamente. Pero le preocupa si su bebé en desarrollo resultó dañado y el bebé corre el riesgo de tener problemas de desarrollo.  Ella pregunta si ¿fumar durante el primer trimestre puede dañar a su bebé? </a:t>
            </a:r>
            <a:endParaRPr sz="600">
              <a:solidFill>
                <a:srgbClr val="000000"/>
              </a:solidFill>
              <a:latin typeface="Open Sans"/>
              <a:ea typeface="Open Sans"/>
              <a:cs typeface="Open Sans"/>
              <a:sym typeface="Open Sans"/>
            </a:endParaRPr>
          </a:p>
          <a:p>
            <a:pPr marL="0" lvl="0" indent="0" algn="l" rtl="0">
              <a:lnSpc>
                <a:spcPct val="100000"/>
              </a:lnSpc>
              <a:spcBef>
                <a:spcPts val="1000"/>
              </a:spcBef>
              <a:spcAft>
                <a:spcPts val="0"/>
              </a:spcAft>
              <a:buSzPts val="2400"/>
              <a:buNone/>
            </a:pPr>
            <a:r>
              <a:rPr lang="en-US">
                <a:solidFill>
                  <a:srgbClr val="000000"/>
                </a:solidFill>
                <a:latin typeface="Open Sans"/>
                <a:ea typeface="Open Sans"/>
                <a:cs typeface="Open Sans"/>
                <a:sym typeface="Open Sans"/>
              </a:rPr>
              <a:t> </a:t>
            </a:r>
            <a:r>
              <a:rPr lang="en-US">
                <a:solidFill>
                  <a:srgbClr val="FF0000"/>
                </a:solidFill>
                <a:latin typeface="Open Sans"/>
                <a:ea typeface="Open Sans"/>
                <a:cs typeface="Open Sans"/>
                <a:sym typeface="Open Sans"/>
              </a:rPr>
              <a:t>P</a:t>
            </a:r>
            <a:r>
              <a:rPr lang="en-US">
                <a:solidFill>
                  <a:srgbClr val="000000"/>
                </a:solidFill>
                <a:latin typeface="Open Sans"/>
                <a:ea typeface="Open Sans"/>
                <a:cs typeface="Open Sans"/>
                <a:sym typeface="Open Sans"/>
              </a:rPr>
              <a:t> – </a:t>
            </a:r>
            <a:r>
              <a:rPr lang="en-US">
                <a:solidFill>
                  <a:srgbClr val="3F3F3F"/>
                </a:solidFill>
                <a:latin typeface="Open Sans"/>
                <a:ea typeface="Open Sans"/>
                <a:cs typeface="Open Sans"/>
                <a:sym typeface="Open Sans"/>
              </a:rPr>
              <a:t>bebés de madres fumadoras</a:t>
            </a:r>
            <a:endParaRPr>
              <a:solidFill>
                <a:srgbClr val="3F3F3F"/>
              </a:solidFill>
            </a:endParaRPr>
          </a:p>
          <a:p>
            <a:pPr marL="76200" lvl="0" indent="0" algn="l" rtl="0">
              <a:lnSpc>
                <a:spcPct val="100000"/>
              </a:lnSpc>
              <a:spcBef>
                <a:spcPts val="1000"/>
              </a:spcBef>
              <a:spcAft>
                <a:spcPts val="0"/>
              </a:spcAft>
              <a:buSzPts val="2400"/>
              <a:buNone/>
            </a:pPr>
            <a:r>
              <a:rPr lang="en-US">
                <a:solidFill>
                  <a:srgbClr val="FF0000"/>
                </a:solidFill>
                <a:latin typeface="Open Sans"/>
                <a:ea typeface="Open Sans"/>
                <a:cs typeface="Open Sans"/>
                <a:sym typeface="Open Sans"/>
              </a:rPr>
              <a:t>I </a:t>
            </a:r>
            <a:r>
              <a:rPr lang="en-US">
                <a:solidFill>
                  <a:srgbClr val="000000"/>
                </a:solidFill>
                <a:latin typeface="Open Sans"/>
                <a:ea typeface="Open Sans"/>
                <a:cs typeface="Open Sans"/>
                <a:sym typeface="Open Sans"/>
              </a:rPr>
              <a:t>-   fumar en el primer trimestre</a:t>
            </a:r>
            <a:endParaRPr>
              <a:solidFill>
                <a:srgbClr val="3F3F3F"/>
              </a:solidFill>
            </a:endParaRPr>
          </a:p>
          <a:p>
            <a:pPr marL="76200" lvl="0" indent="0" algn="l" rtl="0">
              <a:lnSpc>
                <a:spcPct val="100000"/>
              </a:lnSpc>
              <a:spcBef>
                <a:spcPts val="1000"/>
              </a:spcBef>
              <a:spcAft>
                <a:spcPts val="0"/>
              </a:spcAft>
              <a:buSzPts val="2400"/>
              <a:buNone/>
            </a:pPr>
            <a:r>
              <a:rPr lang="en-US">
                <a:solidFill>
                  <a:srgbClr val="FF0000"/>
                </a:solidFill>
                <a:latin typeface="Open Sans"/>
                <a:ea typeface="Open Sans"/>
                <a:cs typeface="Open Sans"/>
                <a:sym typeface="Open Sans"/>
              </a:rPr>
              <a:t>C</a:t>
            </a:r>
            <a:r>
              <a:rPr lang="en-US">
                <a:solidFill>
                  <a:srgbClr val="000000"/>
                </a:solidFill>
                <a:latin typeface="Open Sans"/>
                <a:ea typeface="Open Sans"/>
                <a:cs typeface="Open Sans"/>
                <a:sym typeface="Open Sans"/>
              </a:rPr>
              <a:t> - </a:t>
            </a:r>
            <a:r>
              <a:rPr lang="en-US">
                <a:solidFill>
                  <a:srgbClr val="3F3F3F"/>
                </a:solidFill>
                <a:latin typeface="Open Sans"/>
                <a:ea typeface="Open Sans"/>
                <a:cs typeface="Open Sans"/>
                <a:sym typeface="Open Sans"/>
              </a:rPr>
              <a:t>nada</a:t>
            </a:r>
            <a:endParaRPr>
              <a:solidFill>
                <a:srgbClr val="3F3F3F"/>
              </a:solidFill>
            </a:endParaRPr>
          </a:p>
          <a:p>
            <a:pPr marL="76200" lvl="0" indent="0" algn="l" rtl="0">
              <a:lnSpc>
                <a:spcPct val="100000"/>
              </a:lnSpc>
              <a:spcBef>
                <a:spcPts val="1000"/>
              </a:spcBef>
              <a:spcAft>
                <a:spcPts val="0"/>
              </a:spcAft>
              <a:buSzPts val="2400"/>
              <a:buNone/>
            </a:pPr>
            <a:r>
              <a:rPr lang="en-US">
                <a:solidFill>
                  <a:srgbClr val="FF0000"/>
                </a:solidFill>
                <a:latin typeface="Open Sans"/>
                <a:ea typeface="Open Sans"/>
                <a:cs typeface="Open Sans"/>
                <a:sym typeface="Open Sans"/>
              </a:rPr>
              <a:t>O</a:t>
            </a:r>
            <a:r>
              <a:rPr lang="en-US">
                <a:solidFill>
                  <a:srgbClr val="000000"/>
                </a:solidFill>
                <a:latin typeface="Open Sans"/>
                <a:ea typeface="Open Sans"/>
                <a:cs typeface="Open Sans"/>
                <a:sym typeface="Open Sans"/>
              </a:rPr>
              <a:t> – riesgo incrementado de problemas de desarrollo</a:t>
            </a:r>
            <a:endParaRPr>
              <a:solidFill>
                <a:srgbClr val="3F3F3F"/>
              </a:solidFill>
            </a:endParaRPr>
          </a:p>
          <a:p>
            <a:pPr marL="457200" lvl="0" indent="0" algn="l" rtl="0">
              <a:lnSpc>
                <a:spcPct val="115000"/>
              </a:lnSpc>
              <a:spcBef>
                <a:spcPts val="0"/>
              </a:spcBef>
              <a:spcAft>
                <a:spcPts val="0"/>
              </a:spcAft>
              <a:buClr>
                <a:schemeClr val="dk1"/>
              </a:buClr>
              <a:buSzPts val="1100"/>
              <a:buFont typeface="Arial"/>
              <a:buNone/>
            </a:pPr>
            <a:endParaRPr>
              <a:solidFill>
                <a:srgbClr val="000000"/>
              </a:solidFill>
              <a:latin typeface="Open Sans"/>
              <a:ea typeface="Open Sans"/>
              <a:cs typeface="Open Sans"/>
              <a:sym typeface="Open Sans"/>
            </a:endParaRPr>
          </a:p>
          <a:p>
            <a:pPr marL="0" lvl="0" indent="0" algn="l" rtl="0">
              <a:lnSpc>
                <a:spcPct val="90000"/>
              </a:lnSpc>
              <a:spcBef>
                <a:spcPts val="1000"/>
              </a:spcBef>
              <a:spcAft>
                <a:spcPts val="0"/>
              </a:spcAft>
              <a:buSzPts val="2400"/>
              <a:buNone/>
            </a:pPr>
            <a:endParaRPr>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3"/>
          <p:cNvSpPr txBox="1">
            <a:spLocks noGrp="1"/>
          </p:cNvSpPr>
          <p:nvPr>
            <p:ph type="title"/>
          </p:nvPr>
        </p:nvSpPr>
        <p:spPr>
          <a:xfrm>
            <a:off x="0" y="753155"/>
            <a:ext cx="7828156" cy="81559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88888"/>
              <a:buNone/>
            </a:pPr>
            <a:r>
              <a:rPr lang="en-US" sz="4000" dirty="0">
                <a:solidFill>
                  <a:srgbClr val="586F7C"/>
                </a:solidFill>
                <a:latin typeface="Open Sans"/>
                <a:ea typeface="Open Sans"/>
                <a:cs typeface="Open Sans"/>
                <a:sym typeface="Open Sans"/>
              </a:rPr>
              <a:t>PBE Paso 2: </a:t>
            </a:r>
            <a:r>
              <a:rPr lang="en-US" sz="4000" dirty="0" err="1">
                <a:solidFill>
                  <a:srgbClr val="586F7C"/>
                </a:solidFill>
                <a:latin typeface="Open Sans"/>
                <a:ea typeface="Open Sans"/>
                <a:cs typeface="Open Sans"/>
                <a:sym typeface="Open Sans"/>
              </a:rPr>
              <a:t>acceso</a:t>
            </a:r>
            <a:r>
              <a:rPr lang="en-US" sz="4000" dirty="0">
                <a:solidFill>
                  <a:srgbClr val="586F7C"/>
                </a:solidFill>
                <a:latin typeface="Open Sans"/>
                <a:ea typeface="Open Sans"/>
                <a:cs typeface="Open Sans"/>
                <a:sym typeface="Open Sans"/>
              </a:rPr>
              <a:t> a la </a:t>
            </a:r>
            <a:r>
              <a:rPr lang="en-US" sz="4000" dirty="0" err="1">
                <a:solidFill>
                  <a:srgbClr val="586F7C"/>
                </a:solidFill>
                <a:latin typeface="Open Sans"/>
                <a:ea typeface="Open Sans"/>
                <a:cs typeface="Open Sans"/>
                <a:sym typeface="Open Sans"/>
              </a:rPr>
              <a:t>evidencia</a:t>
            </a:r>
            <a:endParaRPr sz="3200" dirty="0">
              <a:solidFill>
                <a:srgbClr val="586F7C"/>
              </a:solidFill>
              <a:latin typeface="Open Sans"/>
              <a:ea typeface="Open Sans"/>
              <a:cs typeface="Open Sans"/>
              <a:sym typeface="Open Sans"/>
            </a:endParaRPr>
          </a:p>
        </p:txBody>
      </p:sp>
      <p:sp>
        <p:nvSpPr>
          <p:cNvPr id="268" name="Google Shape;268;p13"/>
          <p:cNvSpPr txBox="1">
            <a:spLocks noGrp="1"/>
          </p:cNvSpPr>
          <p:nvPr>
            <p:ph type="body" idx="1"/>
          </p:nvPr>
        </p:nvSpPr>
        <p:spPr>
          <a:xfrm>
            <a:off x="391287" y="2880051"/>
            <a:ext cx="10940100" cy="3224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s-ES" sz="3200" dirty="0">
                <a:solidFill>
                  <a:srgbClr val="3F3F3F"/>
                </a:solidFill>
                <a:latin typeface="Open Sans"/>
                <a:ea typeface="Open Sans"/>
                <a:cs typeface="Open Sans"/>
                <a:sym typeface="Open Sans"/>
              </a:rPr>
              <a:t>Identificar la mejor evidencia disponible: filtrada o no filtrada</a:t>
            </a:r>
            <a:br>
              <a:rPr lang="es-ES" sz="3200" dirty="0">
                <a:solidFill>
                  <a:srgbClr val="3F3F3F"/>
                </a:solidFill>
                <a:latin typeface="Open Sans"/>
                <a:ea typeface="Open Sans"/>
                <a:cs typeface="Open Sans"/>
                <a:sym typeface="Open Sans"/>
              </a:rPr>
            </a:br>
            <a:endParaRPr lang="es-ES" sz="3200" dirty="0">
              <a:solidFill>
                <a:srgbClr val="3F3F3F"/>
              </a:solidFill>
              <a:latin typeface="Open Sans"/>
              <a:ea typeface="Open Sans"/>
              <a:cs typeface="Open Sans"/>
              <a:sym typeface="Open Sans"/>
            </a:endParaRPr>
          </a:p>
          <a:p>
            <a:pPr marL="0" lvl="0" indent="0" algn="l" rtl="0">
              <a:lnSpc>
                <a:spcPct val="90000"/>
              </a:lnSpc>
              <a:spcBef>
                <a:spcPts val="0"/>
              </a:spcBef>
              <a:spcAft>
                <a:spcPts val="0"/>
              </a:spcAft>
              <a:buSzPts val="2400"/>
              <a:buNone/>
            </a:pPr>
            <a:r>
              <a:rPr lang="es-ES" sz="3200" dirty="0">
                <a:solidFill>
                  <a:srgbClr val="3F3F3F"/>
                </a:solidFill>
                <a:latin typeface="Open Sans"/>
                <a:ea typeface="Open Sans"/>
                <a:cs typeface="Open Sans"/>
                <a:sym typeface="Open Sans"/>
              </a:rPr>
              <a:t>Empezar desde el mejor recurso para su pregunta</a:t>
            </a:r>
            <a:br>
              <a:rPr lang="es-ES" sz="3200" i="1" dirty="0">
                <a:solidFill>
                  <a:srgbClr val="3F3F3F"/>
                </a:solidFill>
                <a:latin typeface="Open Sans"/>
                <a:ea typeface="Open Sans"/>
                <a:cs typeface="Open Sans"/>
                <a:sym typeface="Open Sans"/>
              </a:rPr>
            </a:br>
            <a:endParaRPr lang="es-ES" sz="3200" i="1" dirty="0">
              <a:solidFill>
                <a:srgbClr val="3F3F3F"/>
              </a:solidFill>
              <a:latin typeface="Open Sans"/>
              <a:ea typeface="Open Sans"/>
              <a:cs typeface="Open Sans"/>
              <a:sym typeface="Open Sans"/>
            </a:endParaRPr>
          </a:p>
          <a:p>
            <a:pPr marL="0" lvl="0" indent="0" algn="l" rtl="0">
              <a:lnSpc>
                <a:spcPct val="90000"/>
              </a:lnSpc>
              <a:spcBef>
                <a:spcPts val="0"/>
              </a:spcBef>
              <a:spcAft>
                <a:spcPts val="0"/>
              </a:spcAft>
              <a:buSzPts val="2400"/>
              <a:buNone/>
            </a:pPr>
            <a:r>
              <a:rPr lang="es-ES" sz="3200" dirty="0">
                <a:solidFill>
                  <a:srgbClr val="3F3F3F"/>
                </a:solidFill>
                <a:latin typeface="Open Sans"/>
                <a:ea typeface="Open Sans"/>
                <a:cs typeface="Open Sans"/>
                <a:sym typeface="Open Sans"/>
              </a:rPr>
              <a:t>Desarrollar estrategias efectivas de búsqueda PBE</a:t>
            </a:r>
            <a:endParaRPr lang="es-ES" sz="3200" dirty="0">
              <a:solidFill>
                <a:srgbClr val="3F3F3F"/>
              </a:solidFill>
            </a:endParaRPr>
          </a:p>
          <a:p>
            <a:pPr marL="457200" lvl="0" indent="0" algn="l" rtl="0">
              <a:lnSpc>
                <a:spcPct val="90000"/>
              </a:lnSpc>
              <a:spcBef>
                <a:spcPts val="0"/>
              </a:spcBef>
              <a:spcAft>
                <a:spcPts val="0"/>
              </a:spcAft>
              <a:buSzPts val="2400"/>
              <a:buNone/>
            </a:pPr>
            <a:endParaRPr lang="es-ES" sz="3200" dirty="0">
              <a:solidFill>
                <a:srgbClr val="3F3F3F"/>
              </a:solidFill>
              <a:sym typeface="Arial"/>
            </a:endParaRPr>
          </a:p>
        </p:txBody>
      </p:sp>
      <p:grpSp>
        <p:nvGrpSpPr>
          <p:cNvPr id="269" name="Google Shape;269;p13"/>
          <p:cNvGrpSpPr/>
          <p:nvPr/>
        </p:nvGrpSpPr>
        <p:grpSpPr>
          <a:xfrm>
            <a:off x="9110208" y="1294993"/>
            <a:ext cx="1628054" cy="1499983"/>
            <a:chOff x="3426348" y="1207503"/>
            <a:chExt cx="1365359" cy="1365359"/>
          </a:xfrm>
        </p:grpSpPr>
        <p:sp>
          <p:nvSpPr>
            <p:cNvPr id="270" name="Google Shape;270;p13"/>
            <p:cNvSpPr/>
            <p:nvPr/>
          </p:nvSpPr>
          <p:spPr>
            <a:xfrm>
              <a:off x="3426348" y="1207503"/>
              <a:ext cx="1365359" cy="1365359"/>
            </a:xfrm>
            <a:prstGeom prst="ellipse">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s-ES" sz="1400" b="0" i="0" u="none" strike="noStrike" cap="none" dirty="0">
                <a:solidFill>
                  <a:srgbClr val="000000"/>
                </a:solidFill>
                <a:latin typeface="Arial"/>
                <a:ea typeface="Arial"/>
                <a:cs typeface="Arial"/>
                <a:sym typeface="Arial"/>
              </a:endParaRPr>
            </a:p>
          </p:txBody>
        </p:sp>
        <p:sp>
          <p:nvSpPr>
            <p:cNvPr id="271" name="Google Shape;271;p13"/>
            <p:cNvSpPr/>
            <p:nvPr/>
          </p:nvSpPr>
          <p:spPr>
            <a:xfrm>
              <a:off x="3627447" y="1408602"/>
              <a:ext cx="963161" cy="963161"/>
            </a:xfrm>
            <a:prstGeom prst="rect">
              <a:avLst/>
            </a:prstGeom>
            <a:noFill/>
            <a:ln>
              <a:noFill/>
            </a:ln>
          </p:spPr>
          <p:txBody>
            <a:bodyPr spcFirstLastPara="1" wrap="square" lIns="18075" tIns="18075" rIns="18075" bIns="18075" anchor="ctr" anchorCtr="0">
              <a:noAutofit/>
            </a:bodyPr>
            <a:lstStyle/>
            <a:p>
              <a:pPr marL="0" marR="0" lvl="0" indent="0" algn="ctr" rtl="0">
                <a:lnSpc>
                  <a:spcPct val="90000"/>
                </a:lnSpc>
                <a:spcBef>
                  <a:spcPts val="0"/>
                </a:spcBef>
                <a:spcAft>
                  <a:spcPts val="0"/>
                </a:spcAft>
                <a:buClr>
                  <a:srgbClr val="000000"/>
                </a:buClr>
                <a:buSzPts val="1425"/>
                <a:buFont typeface="Arial"/>
                <a:buNone/>
              </a:pPr>
              <a:r>
                <a:rPr lang="es-ES" sz="1425" b="1" i="0" u="none" strike="noStrike" cap="none" dirty="0">
                  <a:solidFill>
                    <a:schemeClr val="lt1"/>
                  </a:solidFill>
                  <a:latin typeface="Arial"/>
                  <a:ea typeface="Arial"/>
                  <a:cs typeface="Arial"/>
                  <a:sym typeface="Arial"/>
                </a:rPr>
                <a:t>Acceder</a:t>
              </a:r>
              <a:endParaRPr lang="es-ES" sz="1400"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4"/>
          <p:cNvSpPr txBox="1">
            <a:spLocks noGrp="1"/>
          </p:cNvSpPr>
          <p:nvPr>
            <p:ph type="title"/>
          </p:nvPr>
        </p:nvSpPr>
        <p:spPr>
          <a:xfrm>
            <a:off x="0" y="752901"/>
            <a:ext cx="8162693" cy="68178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951"/>
              <a:buNone/>
            </a:pPr>
            <a:r>
              <a:rPr lang="en-US" sz="3600" dirty="0">
                <a:solidFill>
                  <a:srgbClr val="586F7C"/>
                </a:solidFill>
                <a:latin typeface="Open Sans"/>
                <a:ea typeface="Open Sans"/>
                <a:cs typeface="Open Sans"/>
                <a:sym typeface="Open Sans"/>
              </a:rPr>
              <a:t>PBE Paso 3: </a:t>
            </a:r>
            <a:r>
              <a:rPr lang="en-US" sz="3600" dirty="0" err="1">
                <a:solidFill>
                  <a:srgbClr val="586F7C"/>
                </a:solidFill>
                <a:latin typeface="Open Sans"/>
                <a:ea typeface="Open Sans"/>
                <a:cs typeface="Open Sans"/>
                <a:sym typeface="Open Sans"/>
              </a:rPr>
              <a:t>valorar</a:t>
            </a:r>
            <a:r>
              <a:rPr lang="en-US" sz="3600" dirty="0">
                <a:solidFill>
                  <a:srgbClr val="586F7C"/>
                </a:solidFill>
                <a:latin typeface="Open Sans"/>
                <a:ea typeface="Open Sans"/>
                <a:cs typeface="Open Sans"/>
                <a:sym typeface="Open Sans"/>
              </a:rPr>
              <a:t> (</a:t>
            </a:r>
            <a:r>
              <a:rPr lang="en-US" sz="3600" dirty="0" err="1">
                <a:solidFill>
                  <a:srgbClr val="586F7C"/>
                </a:solidFill>
                <a:latin typeface="Open Sans"/>
                <a:ea typeface="Open Sans"/>
                <a:cs typeface="Open Sans"/>
                <a:sym typeface="Open Sans"/>
              </a:rPr>
              <a:t>validez</a:t>
            </a:r>
            <a:r>
              <a:rPr lang="en-US" sz="3600" dirty="0">
                <a:solidFill>
                  <a:srgbClr val="586F7C"/>
                </a:solidFill>
                <a:latin typeface="Open Sans"/>
                <a:ea typeface="Open Sans"/>
                <a:cs typeface="Open Sans"/>
                <a:sym typeface="Open Sans"/>
              </a:rPr>
              <a:t>, </a:t>
            </a:r>
            <a:r>
              <a:rPr lang="en-US" sz="3600" dirty="0" err="1">
                <a:solidFill>
                  <a:srgbClr val="586F7C"/>
                </a:solidFill>
                <a:latin typeface="Open Sans"/>
                <a:ea typeface="Open Sans"/>
                <a:cs typeface="Open Sans"/>
                <a:sym typeface="Open Sans"/>
              </a:rPr>
              <a:t>impacto</a:t>
            </a:r>
            <a:r>
              <a:rPr lang="en-US" sz="3600" dirty="0">
                <a:solidFill>
                  <a:srgbClr val="586F7C"/>
                </a:solidFill>
                <a:latin typeface="Open Sans"/>
                <a:ea typeface="Open Sans"/>
                <a:cs typeface="Open Sans"/>
                <a:sym typeface="Open Sans"/>
              </a:rPr>
              <a:t>)</a:t>
            </a:r>
            <a:br>
              <a:rPr lang="en-US" sz="3200" dirty="0">
                <a:solidFill>
                  <a:srgbClr val="FF0000"/>
                </a:solidFill>
              </a:rPr>
            </a:br>
            <a:endParaRPr sz="3200" dirty="0">
              <a:solidFill>
                <a:srgbClr val="586F7C"/>
              </a:solidFill>
              <a:latin typeface="Open Sans"/>
              <a:ea typeface="Open Sans"/>
              <a:cs typeface="Open Sans"/>
              <a:sym typeface="Open Sans"/>
            </a:endParaRPr>
          </a:p>
        </p:txBody>
      </p:sp>
      <p:sp>
        <p:nvSpPr>
          <p:cNvPr id="278" name="Google Shape;278;p24"/>
          <p:cNvSpPr txBox="1">
            <a:spLocks noGrp="1"/>
          </p:cNvSpPr>
          <p:nvPr>
            <p:ph type="body" idx="1"/>
          </p:nvPr>
        </p:nvSpPr>
        <p:spPr>
          <a:xfrm>
            <a:off x="167268" y="1994578"/>
            <a:ext cx="12024732" cy="3599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2100"/>
              </a:spcBef>
              <a:spcAft>
                <a:spcPts val="0"/>
              </a:spcAft>
              <a:buSzPts val="2400"/>
              <a:buNone/>
            </a:pPr>
            <a:r>
              <a:rPr lang="en-US" sz="2600">
                <a:solidFill>
                  <a:srgbClr val="3F3F3F"/>
                </a:solidFill>
                <a:latin typeface="Open Sans"/>
                <a:ea typeface="Open Sans"/>
                <a:cs typeface="Open Sans"/>
                <a:sym typeface="Open Sans"/>
              </a:rPr>
              <a:t>¿El PICO del estudio coincide con mi pregunta PICO?</a:t>
            </a:r>
            <a:endParaRPr sz="2800">
              <a:solidFill>
                <a:srgbClr val="3F3F3F"/>
              </a:solidFill>
            </a:endParaRPr>
          </a:p>
          <a:p>
            <a:pPr marL="457200" lvl="0" indent="-393700" algn="l" rtl="0">
              <a:lnSpc>
                <a:spcPct val="150000"/>
              </a:lnSpc>
              <a:spcBef>
                <a:spcPts val="2100"/>
              </a:spcBef>
              <a:spcAft>
                <a:spcPts val="0"/>
              </a:spcAft>
              <a:buClr>
                <a:srgbClr val="000000"/>
              </a:buClr>
              <a:buSzPts val="2600"/>
              <a:buFont typeface="Open Sans"/>
              <a:buChar char="●"/>
            </a:pPr>
            <a:r>
              <a:rPr lang="en-US" sz="2600" b="1">
                <a:solidFill>
                  <a:srgbClr val="3F3F3F"/>
                </a:solidFill>
                <a:latin typeface="Open Sans"/>
                <a:ea typeface="Open Sans"/>
                <a:cs typeface="Open Sans"/>
                <a:sym typeface="Open Sans"/>
              </a:rPr>
              <a:t>Validez interna</a:t>
            </a:r>
            <a:r>
              <a:rPr lang="en-US" sz="2600">
                <a:solidFill>
                  <a:srgbClr val="3F3F3F"/>
                </a:solidFill>
                <a:latin typeface="Open Sans"/>
                <a:ea typeface="Open Sans"/>
                <a:cs typeface="Open Sans"/>
                <a:sym typeface="Open Sans"/>
              </a:rPr>
              <a:t> – métodos; ¿Qué tan bien se hizo el estudio? ¿Tiene sesgo? </a:t>
            </a:r>
            <a:endParaRPr sz="2800">
              <a:solidFill>
                <a:srgbClr val="3F3F3F"/>
              </a:solidFill>
            </a:endParaRPr>
          </a:p>
          <a:p>
            <a:pPr marL="457200" lvl="0" indent="-393700" algn="l" rtl="0">
              <a:lnSpc>
                <a:spcPct val="150000"/>
              </a:lnSpc>
              <a:spcBef>
                <a:spcPts val="0"/>
              </a:spcBef>
              <a:spcAft>
                <a:spcPts val="0"/>
              </a:spcAft>
              <a:buClr>
                <a:srgbClr val="000000"/>
              </a:buClr>
              <a:buSzPts val="2600"/>
              <a:buFont typeface="Open Sans"/>
              <a:buChar char="●"/>
            </a:pPr>
            <a:r>
              <a:rPr lang="en-US" sz="2600" b="1">
                <a:solidFill>
                  <a:srgbClr val="3F3F3F"/>
                </a:solidFill>
                <a:latin typeface="Open Sans"/>
                <a:ea typeface="Open Sans"/>
                <a:cs typeface="Open Sans"/>
                <a:sym typeface="Open Sans"/>
              </a:rPr>
              <a:t>Validez externa</a:t>
            </a:r>
            <a:r>
              <a:rPr lang="en-US" sz="2600">
                <a:solidFill>
                  <a:srgbClr val="3F3F3F"/>
                </a:solidFill>
                <a:latin typeface="Open Sans"/>
                <a:ea typeface="Open Sans"/>
                <a:cs typeface="Open Sans"/>
                <a:sym typeface="Open Sans"/>
              </a:rPr>
              <a:t> - generalización </a:t>
            </a:r>
            <a:endParaRPr sz="2800">
              <a:solidFill>
                <a:srgbClr val="3F3F3F"/>
              </a:solidFill>
            </a:endParaRPr>
          </a:p>
          <a:p>
            <a:pPr marL="457200" lvl="0" indent="-393700" algn="l" rtl="0">
              <a:lnSpc>
                <a:spcPct val="150000"/>
              </a:lnSpc>
              <a:spcBef>
                <a:spcPts val="0"/>
              </a:spcBef>
              <a:spcAft>
                <a:spcPts val="0"/>
              </a:spcAft>
              <a:buClr>
                <a:srgbClr val="000000"/>
              </a:buClr>
              <a:buSzPts val="2600"/>
              <a:buFont typeface="Open Sans"/>
              <a:buChar char="●"/>
            </a:pPr>
            <a:r>
              <a:rPr lang="en-US" sz="2600" b="1">
                <a:solidFill>
                  <a:srgbClr val="3F3F3F"/>
                </a:solidFill>
                <a:latin typeface="Open Sans"/>
                <a:ea typeface="Open Sans"/>
                <a:cs typeface="Open Sans"/>
                <a:sym typeface="Open Sans"/>
              </a:rPr>
              <a:t>Impacto</a:t>
            </a:r>
            <a:r>
              <a:rPr lang="en-US" sz="2600">
                <a:solidFill>
                  <a:srgbClr val="3F3F3F"/>
                </a:solidFill>
                <a:latin typeface="Open Sans"/>
                <a:ea typeface="Open Sans"/>
                <a:cs typeface="Open Sans"/>
                <a:sym typeface="Open Sans"/>
              </a:rPr>
              <a:t> - ¿Es de interés para su paciente?</a:t>
            </a:r>
            <a:endParaRPr sz="2800">
              <a:solidFill>
                <a:srgbClr val="3F3F3F"/>
              </a:solidFill>
            </a:endParaRPr>
          </a:p>
          <a:p>
            <a:pPr marL="0" lvl="0" indent="0" algn="l" rtl="0">
              <a:lnSpc>
                <a:spcPct val="90000"/>
              </a:lnSpc>
              <a:spcBef>
                <a:spcPts val="1000"/>
              </a:spcBef>
              <a:spcAft>
                <a:spcPts val="0"/>
              </a:spcAft>
              <a:buSzPts val="2400"/>
              <a:buNone/>
            </a:pPr>
            <a:endParaRPr sz="2600">
              <a:solidFill>
                <a:srgbClr val="3F3F3F"/>
              </a:solidFill>
              <a:latin typeface="Open Sans"/>
              <a:ea typeface="Open Sans"/>
              <a:cs typeface="Open Sans"/>
              <a:sym typeface="Open Sans"/>
            </a:endParaRPr>
          </a:p>
          <a:p>
            <a:pPr marL="0" lvl="0" indent="0" algn="l" rtl="0">
              <a:lnSpc>
                <a:spcPct val="90000"/>
              </a:lnSpc>
              <a:spcBef>
                <a:spcPts val="1000"/>
              </a:spcBef>
              <a:spcAft>
                <a:spcPts val="0"/>
              </a:spcAft>
              <a:buSzPts val="2400"/>
              <a:buNone/>
            </a:pPr>
            <a:r>
              <a:rPr lang="en-US" sz="2200">
                <a:solidFill>
                  <a:srgbClr val="3F3F3F"/>
                </a:solidFill>
                <a:latin typeface="Open Sans"/>
                <a:ea typeface="Open Sans"/>
                <a:cs typeface="Open Sans"/>
                <a:sym typeface="Open Sans"/>
              </a:rPr>
              <a:t>Ver:  Evaluating the Evidence section in the EBM  tutorial </a:t>
            </a:r>
            <a:endParaRPr>
              <a:solidFill>
                <a:srgbClr val="3F3F3F"/>
              </a:solidFill>
            </a:endParaRPr>
          </a:p>
          <a:p>
            <a:pPr marL="0" lvl="0" indent="0" algn="l" rtl="0">
              <a:lnSpc>
                <a:spcPct val="90000"/>
              </a:lnSpc>
              <a:spcBef>
                <a:spcPts val="1000"/>
              </a:spcBef>
              <a:spcAft>
                <a:spcPts val="0"/>
              </a:spcAft>
              <a:buSzPts val="2400"/>
              <a:buNone/>
            </a:pPr>
            <a:r>
              <a:rPr lang="en-US" sz="2200" u="sng">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http://www.hsl.unc.edu/Services/Tutorials/ebm/welcome.htm</a:t>
            </a:r>
            <a:r>
              <a:rPr lang="en-US" sz="2200" u="sng">
                <a:solidFill>
                  <a:schemeClr val="accent5"/>
                </a:solidFill>
                <a:latin typeface="Open Sans"/>
                <a:ea typeface="Open Sans"/>
                <a:cs typeface="Open Sans"/>
                <a:sym typeface="Open Sans"/>
              </a:rPr>
              <a:t> </a:t>
            </a:r>
            <a:r>
              <a:rPr lang="en-US" sz="2200">
                <a:solidFill>
                  <a:srgbClr val="424242"/>
                </a:solidFill>
                <a:latin typeface="Open Sans"/>
                <a:ea typeface="Open Sans"/>
                <a:cs typeface="Open Sans"/>
                <a:sym typeface="Open Sans"/>
              </a:rPr>
              <a:t> </a:t>
            </a:r>
            <a:r>
              <a:rPr lang="en-US" sz="1600">
                <a:solidFill>
                  <a:srgbClr val="424242"/>
                </a:solidFill>
                <a:latin typeface="Open Sans"/>
                <a:ea typeface="Open Sans"/>
                <a:cs typeface="Open Sans"/>
                <a:sym typeface="Open Sans"/>
              </a:rPr>
              <a:t>[Consultado 24 de enero de 2022]</a:t>
            </a:r>
            <a:endParaRPr sz="1600"/>
          </a:p>
        </p:txBody>
      </p:sp>
      <p:grpSp>
        <p:nvGrpSpPr>
          <p:cNvPr id="279" name="Google Shape;279;p24"/>
          <p:cNvGrpSpPr/>
          <p:nvPr/>
        </p:nvGrpSpPr>
        <p:grpSpPr>
          <a:xfrm>
            <a:off x="9218690" y="1264022"/>
            <a:ext cx="1475330" cy="1423422"/>
            <a:chOff x="3722457" y="3343667"/>
            <a:chExt cx="1365359" cy="1365359"/>
          </a:xfrm>
        </p:grpSpPr>
        <p:sp>
          <p:nvSpPr>
            <p:cNvPr id="280" name="Google Shape;280;p24"/>
            <p:cNvSpPr/>
            <p:nvPr/>
          </p:nvSpPr>
          <p:spPr>
            <a:xfrm>
              <a:off x="3722457" y="3343667"/>
              <a:ext cx="1365359" cy="1365359"/>
            </a:xfrm>
            <a:prstGeom prst="ellipse">
              <a:avLst/>
            </a:prstGeom>
            <a:solidFill>
              <a:srgbClr val="FFAA3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24"/>
            <p:cNvSpPr/>
            <p:nvPr/>
          </p:nvSpPr>
          <p:spPr>
            <a:xfrm>
              <a:off x="3872752" y="3559584"/>
              <a:ext cx="965278" cy="965278"/>
            </a:xfrm>
            <a:prstGeom prst="rect">
              <a:avLst/>
            </a:prstGeom>
            <a:noFill/>
            <a:ln>
              <a:noFill/>
            </a:ln>
          </p:spPr>
          <p:txBody>
            <a:bodyPr spcFirstLastPara="1" wrap="square" lIns="18075" tIns="18075" rIns="18075" bIns="18075" anchor="ctr" anchorCtr="0">
              <a:noAutofit/>
            </a:bodyPr>
            <a:lstStyle/>
            <a:p>
              <a:pPr marL="0" marR="0" lvl="0" indent="0" algn="ctr" rtl="0">
                <a:lnSpc>
                  <a:spcPct val="90000"/>
                </a:lnSpc>
                <a:spcBef>
                  <a:spcPts val="0"/>
                </a:spcBef>
                <a:spcAft>
                  <a:spcPts val="0"/>
                </a:spcAft>
                <a:buClr>
                  <a:srgbClr val="000000"/>
                </a:buClr>
                <a:buSzPts val="1425"/>
                <a:buFont typeface="Arial"/>
                <a:buNone/>
              </a:pPr>
              <a:r>
                <a:rPr lang="en-US" sz="1425" b="1" i="0" u="none" strike="noStrike" cap="none">
                  <a:solidFill>
                    <a:schemeClr val="lt1"/>
                  </a:solidFill>
                  <a:latin typeface="Arial"/>
                  <a:ea typeface="Arial"/>
                  <a:cs typeface="Arial"/>
                  <a:sym typeface="Arial"/>
                </a:rPr>
                <a:t>Evaluar</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5"/>
          <p:cNvSpPr txBox="1">
            <a:spLocks noGrp="1"/>
          </p:cNvSpPr>
          <p:nvPr>
            <p:ph type="title"/>
          </p:nvPr>
        </p:nvSpPr>
        <p:spPr>
          <a:xfrm>
            <a:off x="-5601" y="947355"/>
            <a:ext cx="8825054"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dirty="0">
                <a:solidFill>
                  <a:srgbClr val="586F7C"/>
                </a:solidFill>
                <a:latin typeface="Open Sans"/>
                <a:ea typeface="Open Sans"/>
                <a:cs typeface="Open Sans"/>
                <a:sym typeface="Open Sans"/>
              </a:rPr>
              <a:t>PBE Paso 4: </a:t>
            </a:r>
            <a:r>
              <a:rPr lang="en-US" dirty="0" err="1">
                <a:solidFill>
                  <a:srgbClr val="586F7C"/>
                </a:solidFill>
                <a:latin typeface="Open Sans"/>
                <a:ea typeface="Open Sans"/>
                <a:cs typeface="Open Sans"/>
                <a:sym typeface="Open Sans"/>
              </a:rPr>
              <a:t>Aplicar</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paciente</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entorno</a:t>
            </a:r>
            <a:r>
              <a:rPr lang="en-US" dirty="0">
                <a:solidFill>
                  <a:srgbClr val="586F7C"/>
                </a:solidFill>
                <a:latin typeface="Open Sans"/>
                <a:ea typeface="Open Sans"/>
                <a:cs typeface="Open Sans"/>
                <a:sym typeface="Open Sans"/>
              </a:rPr>
              <a:t>)</a:t>
            </a:r>
            <a:endParaRPr dirty="0">
              <a:solidFill>
                <a:srgbClr val="586F7C"/>
              </a:solidFill>
              <a:latin typeface="Open Sans"/>
              <a:ea typeface="Open Sans"/>
              <a:cs typeface="Open Sans"/>
              <a:sym typeface="Open Sans"/>
            </a:endParaRPr>
          </a:p>
        </p:txBody>
      </p:sp>
      <p:sp>
        <p:nvSpPr>
          <p:cNvPr id="288" name="Google Shape;288;p25"/>
          <p:cNvSpPr txBox="1"/>
          <p:nvPr/>
        </p:nvSpPr>
        <p:spPr>
          <a:xfrm>
            <a:off x="118227" y="2445791"/>
            <a:ext cx="11842800" cy="4063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600" b="0" i="0" u="none" strike="noStrike" cap="none" dirty="0" err="1">
                <a:solidFill>
                  <a:srgbClr val="3F3F3F"/>
                </a:solidFill>
                <a:latin typeface="Open Sans"/>
                <a:ea typeface="Open Sans"/>
                <a:cs typeface="Open Sans"/>
                <a:sym typeface="Open Sans"/>
              </a:rPr>
              <a:t>Integrar</a:t>
            </a:r>
            <a:r>
              <a:rPr lang="en-US" sz="2600" b="0" i="0" u="none" strike="noStrike" cap="none" dirty="0">
                <a:solidFill>
                  <a:srgbClr val="3F3F3F"/>
                </a:solidFill>
                <a:latin typeface="Open Sans"/>
                <a:ea typeface="Open Sans"/>
                <a:cs typeface="Open Sans"/>
                <a:sym typeface="Open Sans"/>
              </a:rPr>
              <a:t> </a:t>
            </a:r>
            <a:r>
              <a:rPr lang="en-US" sz="2600" b="0" i="0" u="none" strike="noStrike" cap="none" dirty="0" err="1">
                <a:solidFill>
                  <a:srgbClr val="3F3F3F"/>
                </a:solidFill>
                <a:latin typeface="Open Sans"/>
                <a:ea typeface="Open Sans"/>
                <a:cs typeface="Open Sans"/>
                <a:sym typeface="Open Sans"/>
              </a:rPr>
              <a:t>los</a:t>
            </a:r>
            <a:r>
              <a:rPr lang="en-US" sz="2600" b="0" i="0" u="none" strike="noStrike" cap="none" dirty="0">
                <a:solidFill>
                  <a:srgbClr val="3F3F3F"/>
                </a:solidFill>
                <a:latin typeface="Open Sans"/>
                <a:ea typeface="Open Sans"/>
                <a:cs typeface="Open Sans"/>
                <a:sym typeface="Open Sans"/>
              </a:rPr>
              <a:t> </a:t>
            </a:r>
            <a:r>
              <a:rPr lang="en-US" sz="2600" b="0" i="0" u="none" strike="noStrike" cap="none" dirty="0" err="1">
                <a:solidFill>
                  <a:srgbClr val="3F3F3F"/>
                </a:solidFill>
                <a:latin typeface="Open Sans"/>
                <a:ea typeface="Open Sans"/>
                <a:cs typeface="Open Sans"/>
                <a:sym typeface="Open Sans"/>
              </a:rPr>
              <a:t>resultados</a:t>
            </a:r>
            <a:r>
              <a:rPr lang="en-US" sz="2600" b="0" i="0" u="none" strike="noStrike" cap="none" dirty="0">
                <a:solidFill>
                  <a:srgbClr val="3F3F3F"/>
                </a:solidFill>
                <a:latin typeface="Open Sans"/>
                <a:ea typeface="Open Sans"/>
                <a:cs typeface="Open Sans"/>
                <a:sym typeface="Open Sans"/>
              </a:rPr>
              <a:t> de </a:t>
            </a:r>
            <a:r>
              <a:rPr lang="en-US" sz="2600" b="0" i="0" u="none" strike="noStrike" cap="none" dirty="0" err="1">
                <a:solidFill>
                  <a:srgbClr val="3F3F3F"/>
                </a:solidFill>
                <a:latin typeface="Open Sans"/>
                <a:ea typeface="Open Sans"/>
                <a:cs typeface="Open Sans"/>
                <a:sym typeface="Open Sans"/>
              </a:rPr>
              <a:t>su</a:t>
            </a:r>
            <a:r>
              <a:rPr lang="en-US" sz="2600" b="0" i="0" u="none" strike="noStrike" cap="none" dirty="0">
                <a:solidFill>
                  <a:srgbClr val="3F3F3F"/>
                </a:solidFill>
                <a:latin typeface="Open Sans"/>
                <a:ea typeface="Open Sans"/>
                <a:cs typeface="Open Sans"/>
                <a:sym typeface="Open Sans"/>
              </a:rPr>
              <a:t> </a:t>
            </a:r>
            <a:r>
              <a:rPr lang="en-US" sz="2600" b="0" i="0" u="none" strike="noStrike" cap="none" dirty="0" err="1">
                <a:solidFill>
                  <a:srgbClr val="3F3F3F"/>
                </a:solidFill>
                <a:latin typeface="Open Sans"/>
                <a:ea typeface="Open Sans"/>
                <a:cs typeface="Open Sans"/>
                <a:sym typeface="Open Sans"/>
              </a:rPr>
              <a:t>experiencia</a:t>
            </a:r>
            <a:r>
              <a:rPr lang="en-US" sz="2600" b="0" i="0" u="none" strike="noStrike" cap="none" dirty="0">
                <a:solidFill>
                  <a:srgbClr val="3F3F3F"/>
                </a:solidFill>
                <a:latin typeface="Open Sans"/>
                <a:ea typeface="Open Sans"/>
                <a:cs typeface="Open Sans"/>
                <a:sym typeface="Open Sans"/>
              </a:rPr>
              <a:t> </a:t>
            </a:r>
            <a:r>
              <a:rPr lang="en-US" sz="2600" b="0" i="0" u="none" strike="noStrike" cap="none" dirty="0" err="1">
                <a:solidFill>
                  <a:srgbClr val="3F3F3F"/>
                </a:solidFill>
                <a:latin typeface="Open Sans"/>
                <a:ea typeface="Open Sans"/>
                <a:cs typeface="Open Sans"/>
                <a:sym typeface="Open Sans"/>
              </a:rPr>
              <a:t>clínica</a:t>
            </a:r>
            <a:r>
              <a:rPr lang="en-US" sz="2600" b="0" i="0" u="none" strike="noStrike" cap="none" dirty="0">
                <a:solidFill>
                  <a:srgbClr val="3F3F3F"/>
                </a:solidFill>
                <a:latin typeface="Open Sans"/>
                <a:ea typeface="Open Sans"/>
                <a:cs typeface="Open Sans"/>
                <a:sym typeface="Open Sans"/>
              </a:rPr>
              <a:t> y </a:t>
            </a:r>
            <a:r>
              <a:rPr lang="en-US" sz="2600" b="0" i="0" u="none" strike="noStrike" cap="none" dirty="0" err="1">
                <a:solidFill>
                  <a:srgbClr val="3F3F3F"/>
                </a:solidFill>
                <a:latin typeface="Open Sans"/>
                <a:ea typeface="Open Sans"/>
                <a:cs typeface="Open Sans"/>
                <a:sym typeface="Open Sans"/>
              </a:rPr>
              <a:t>los</a:t>
            </a:r>
            <a:r>
              <a:rPr lang="en-US" sz="2600" b="0" i="0" u="none" strike="noStrike" cap="none" dirty="0">
                <a:solidFill>
                  <a:srgbClr val="3F3F3F"/>
                </a:solidFill>
                <a:latin typeface="Open Sans"/>
                <a:ea typeface="Open Sans"/>
                <a:cs typeface="Open Sans"/>
                <a:sym typeface="Open Sans"/>
              </a:rPr>
              <a:t> </a:t>
            </a:r>
            <a:r>
              <a:rPr lang="en-US" sz="2600" b="0" i="0" u="none" strike="noStrike" cap="none" dirty="0" err="1">
                <a:solidFill>
                  <a:srgbClr val="3F3F3F"/>
                </a:solidFill>
                <a:latin typeface="Open Sans"/>
                <a:ea typeface="Open Sans"/>
                <a:cs typeface="Open Sans"/>
                <a:sym typeface="Open Sans"/>
              </a:rPr>
              <a:t>valores</a:t>
            </a:r>
            <a:r>
              <a:rPr lang="en-US" sz="2600" b="0" i="0" u="none" strike="noStrike" cap="none" dirty="0">
                <a:solidFill>
                  <a:srgbClr val="3F3F3F"/>
                </a:solidFill>
                <a:latin typeface="Open Sans"/>
                <a:ea typeface="Open Sans"/>
                <a:cs typeface="Open Sans"/>
                <a:sym typeface="Open Sans"/>
              </a:rPr>
              <a:t> de </a:t>
            </a:r>
            <a:r>
              <a:rPr lang="en-US" sz="2600" b="0" i="0" u="none" strike="noStrike" cap="none" dirty="0" err="1">
                <a:solidFill>
                  <a:srgbClr val="3F3F3F"/>
                </a:solidFill>
                <a:latin typeface="Open Sans"/>
                <a:ea typeface="Open Sans"/>
                <a:cs typeface="Open Sans"/>
                <a:sym typeface="Open Sans"/>
              </a:rPr>
              <a:t>su</a:t>
            </a:r>
            <a:r>
              <a:rPr lang="en-US" sz="2600" b="0" i="0" u="none" strike="noStrike" cap="none" dirty="0">
                <a:solidFill>
                  <a:srgbClr val="3F3F3F"/>
                </a:solidFill>
                <a:latin typeface="Open Sans"/>
                <a:ea typeface="Open Sans"/>
                <a:cs typeface="Open Sans"/>
                <a:sym typeface="Open Sans"/>
              </a:rPr>
              <a:t> </a:t>
            </a:r>
            <a:r>
              <a:rPr lang="en-US" sz="2600" b="0" i="0" u="none" strike="noStrike" cap="none" dirty="0" err="1">
                <a:solidFill>
                  <a:srgbClr val="3F3F3F"/>
                </a:solidFill>
                <a:latin typeface="Open Sans"/>
                <a:ea typeface="Open Sans"/>
                <a:cs typeface="Open Sans"/>
                <a:sym typeface="Open Sans"/>
              </a:rPr>
              <a:t>paciente</a:t>
            </a:r>
            <a:endParaRPr sz="1400" b="0" i="0" u="none" strike="noStrike" cap="none" dirty="0">
              <a:solidFill>
                <a:srgbClr val="3F3F3F"/>
              </a:solidFill>
              <a:latin typeface="Open Sans"/>
              <a:ea typeface="Open Sans"/>
              <a:cs typeface="Open Sans"/>
              <a:sym typeface="Open Sans"/>
            </a:endParaRPr>
          </a:p>
          <a:p>
            <a:pPr marL="457200" marR="0" lvl="0" indent="0" algn="l" rtl="0">
              <a:lnSpc>
                <a:spcPct val="100000"/>
              </a:lnSpc>
              <a:spcBef>
                <a:spcPts val="0"/>
              </a:spcBef>
              <a:spcAft>
                <a:spcPts val="0"/>
              </a:spcAft>
              <a:buNone/>
            </a:pPr>
            <a:endParaRPr sz="1400" b="0" i="0" u="none" strike="noStrike" cap="none" dirty="0">
              <a:solidFill>
                <a:srgbClr val="3F3F3F"/>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US" sz="2600" b="1" i="0" u="none" strike="noStrike" cap="none" dirty="0" err="1">
                <a:solidFill>
                  <a:srgbClr val="3F3F3F"/>
                </a:solidFill>
                <a:latin typeface="Open Sans"/>
                <a:ea typeface="Open Sans"/>
                <a:cs typeface="Open Sans"/>
                <a:sym typeface="Open Sans"/>
              </a:rPr>
              <a:t>Paciente</a:t>
            </a:r>
            <a:endParaRPr sz="1400" b="0" i="0" u="none" strike="noStrike" cap="none" dirty="0">
              <a:solidFill>
                <a:srgbClr val="3F3F3F"/>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US" sz="2600" b="0" i="0" u="none" strike="noStrike" cap="none" dirty="0">
                <a:solidFill>
                  <a:srgbClr val="3F3F3F"/>
                </a:solidFill>
                <a:latin typeface="Open Sans"/>
                <a:ea typeface="Open Sans"/>
                <a:cs typeface="Open Sans"/>
                <a:sym typeface="Open Sans"/>
              </a:rPr>
              <a:t>¿</a:t>
            </a:r>
            <a:r>
              <a:rPr lang="en-US" sz="2600" b="0" i="0" u="none" strike="noStrike" cap="none" dirty="0" err="1">
                <a:solidFill>
                  <a:srgbClr val="3F3F3F"/>
                </a:solidFill>
                <a:latin typeface="Open Sans"/>
                <a:ea typeface="Open Sans"/>
                <a:cs typeface="Open Sans"/>
                <a:sym typeface="Open Sans"/>
              </a:rPr>
              <a:t>es</a:t>
            </a:r>
            <a:r>
              <a:rPr lang="en-US" sz="2600" b="0" i="0" u="none" strike="noStrike" cap="none" dirty="0">
                <a:solidFill>
                  <a:srgbClr val="3F3F3F"/>
                </a:solidFill>
                <a:latin typeface="Open Sans"/>
                <a:ea typeface="Open Sans"/>
                <a:cs typeface="Open Sans"/>
                <a:sym typeface="Open Sans"/>
              </a:rPr>
              <a:t> mi </a:t>
            </a:r>
            <a:r>
              <a:rPr lang="en-US" sz="2600" b="0" i="0" u="none" strike="noStrike" cap="none" dirty="0" err="1">
                <a:solidFill>
                  <a:srgbClr val="3F3F3F"/>
                </a:solidFill>
                <a:latin typeface="Open Sans"/>
                <a:ea typeface="Open Sans"/>
                <a:cs typeface="Open Sans"/>
                <a:sym typeface="Open Sans"/>
              </a:rPr>
              <a:t>paciente</a:t>
            </a:r>
            <a:r>
              <a:rPr lang="en-US" sz="2600" b="0" i="0" u="none" strike="noStrike" cap="none" dirty="0">
                <a:solidFill>
                  <a:srgbClr val="3F3F3F"/>
                </a:solidFill>
                <a:latin typeface="Open Sans"/>
                <a:ea typeface="Open Sans"/>
                <a:cs typeface="Open Sans"/>
                <a:sym typeface="Open Sans"/>
              </a:rPr>
              <a:t> lo </a:t>
            </a:r>
            <a:r>
              <a:rPr lang="en-US" sz="2600" b="0" i="0" u="none" strike="noStrike" cap="none" dirty="0" err="1">
                <a:solidFill>
                  <a:srgbClr val="3F3F3F"/>
                </a:solidFill>
                <a:latin typeface="Open Sans"/>
                <a:ea typeface="Open Sans"/>
                <a:cs typeface="Open Sans"/>
                <a:sym typeface="Open Sans"/>
              </a:rPr>
              <a:t>suficientemente</a:t>
            </a:r>
            <a:r>
              <a:rPr lang="en-US" sz="2600" b="0" i="0" u="none" strike="noStrike" cap="none" dirty="0">
                <a:solidFill>
                  <a:srgbClr val="3F3F3F"/>
                </a:solidFill>
                <a:latin typeface="Open Sans"/>
                <a:ea typeface="Open Sans"/>
                <a:cs typeface="Open Sans"/>
                <a:sym typeface="Open Sans"/>
              </a:rPr>
              <a:t> similar </a:t>
            </a:r>
            <a:r>
              <a:rPr lang="en-US" sz="2600" b="0" i="0" u="none" strike="noStrike" cap="none" dirty="0" err="1">
                <a:solidFill>
                  <a:srgbClr val="3F3F3F"/>
                </a:solidFill>
                <a:latin typeface="Open Sans"/>
                <a:ea typeface="Open Sans"/>
                <a:cs typeface="Open Sans"/>
                <a:sym typeface="Open Sans"/>
              </a:rPr>
              <a:t>como</a:t>
            </a:r>
            <a:r>
              <a:rPr lang="en-US" sz="2600" b="0" i="0" u="none" strike="noStrike" cap="none" dirty="0">
                <a:solidFill>
                  <a:srgbClr val="3F3F3F"/>
                </a:solidFill>
                <a:latin typeface="Open Sans"/>
                <a:ea typeface="Open Sans"/>
                <a:cs typeface="Open Sans"/>
                <a:sym typeface="Open Sans"/>
              </a:rPr>
              <a:t> para </a:t>
            </a:r>
            <a:r>
              <a:rPr lang="en-US" sz="2600" b="0" i="0" u="none" strike="noStrike" cap="none" dirty="0" err="1">
                <a:solidFill>
                  <a:srgbClr val="3F3F3F"/>
                </a:solidFill>
                <a:latin typeface="Open Sans"/>
                <a:ea typeface="Open Sans"/>
                <a:cs typeface="Open Sans"/>
                <a:sym typeface="Open Sans"/>
              </a:rPr>
              <a:t>aplicar</a:t>
            </a:r>
            <a:r>
              <a:rPr lang="en-US" sz="2600" b="0" i="0" u="none" strike="noStrike" cap="none" dirty="0">
                <a:solidFill>
                  <a:srgbClr val="3F3F3F"/>
                </a:solidFill>
                <a:latin typeface="Open Sans"/>
                <a:ea typeface="Open Sans"/>
                <a:cs typeface="Open Sans"/>
                <a:sym typeface="Open Sans"/>
              </a:rPr>
              <a:t> </a:t>
            </a:r>
            <a:r>
              <a:rPr lang="en-US" sz="2600" b="0" i="0" u="none" strike="noStrike" cap="none" dirty="0" err="1">
                <a:solidFill>
                  <a:srgbClr val="3F3F3F"/>
                </a:solidFill>
                <a:latin typeface="Open Sans"/>
                <a:ea typeface="Open Sans"/>
                <a:cs typeface="Open Sans"/>
                <a:sym typeface="Open Sans"/>
              </a:rPr>
              <a:t>los</a:t>
            </a:r>
            <a:r>
              <a:rPr lang="en-US" sz="2600" b="0" i="0" u="none" strike="noStrike" cap="none" dirty="0">
                <a:solidFill>
                  <a:srgbClr val="3F3F3F"/>
                </a:solidFill>
                <a:latin typeface="Open Sans"/>
                <a:ea typeface="Open Sans"/>
                <a:cs typeface="Open Sans"/>
                <a:sym typeface="Open Sans"/>
              </a:rPr>
              <a:t> </a:t>
            </a:r>
            <a:r>
              <a:rPr lang="en-US" sz="2600" b="0" i="0" u="none" strike="noStrike" cap="none" dirty="0" err="1">
                <a:solidFill>
                  <a:srgbClr val="3F3F3F"/>
                </a:solidFill>
                <a:latin typeface="Open Sans"/>
                <a:ea typeface="Open Sans"/>
                <a:cs typeface="Open Sans"/>
                <a:sym typeface="Open Sans"/>
              </a:rPr>
              <a:t>resultados</a:t>
            </a:r>
            <a:r>
              <a:rPr lang="en-US" sz="2600" b="0" i="0" u="none" strike="noStrike" cap="none" dirty="0">
                <a:solidFill>
                  <a:srgbClr val="3F3F3F"/>
                </a:solidFill>
                <a:latin typeface="Open Sans"/>
                <a:ea typeface="Open Sans"/>
                <a:cs typeface="Open Sans"/>
                <a:sym typeface="Open Sans"/>
              </a:rPr>
              <a:t> del </a:t>
            </a:r>
            <a:r>
              <a:rPr lang="en-US" sz="2600" b="0" i="0" u="none" strike="noStrike" cap="none" dirty="0" err="1">
                <a:solidFill>
                  <a:srgbClr val="3F3F3F"/>
                </a:solidFill>
                <a:latin typeface="Open Sans"/>
                <a:ea typeface="Open Sans"/>
                <a:cs typeface="Open Sans"/>
                <a:sym typeface="Open Sans"/>
              </a:rPr>
              <a:t>estudio</a:t>
            </a:r>
            <a:r>
              <a:rPr lang="en-US" sz="2600" b="0" i="0" u="none" strike="noStrike" cap="none" dirty="0">
                <a:solidFill>
                  <a:srgbClr val="3F3F3F"/>
                </a:solidFill>
                <a:latin typeface="Open Sans"/>
                <a:ea typeface="Open Sans"/>
                <a:cs typeface="Open Sans"/>
                <a:sym typeface="Open Sans"/>
              </a:rPr>
              <a:t>?</a:t>
            </a:r>
            <a:endParaRPr sz="1400" b="0" i="0" u="none" strike="noStrike" cap="none" dirty="0">
              <a:solidFill>
                <a:srgbClr val="3F3F3F"/>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US" sz="2600" b="0" i="0" u="none" strike="noStrike" cap="none" dirty="0">
                <a:solidFill>
                  <a:srgbClr val="3F3F3F"/>
                </a:solidFill>
                <a:latin typeface="Open Sans"/>
                <a:ea typeface="Open Sans"/>
                <a:cs typeface="Open Sans"/>
                <a:sym typeface="Open Sans"/>
              </a:rPr>
              <a:t>¿</a:t>
            </a:r>
            <a:r>
              <a:rPr lang="en-US" sz="2600" b="0" i="0" u="none" strike="noStrike" cap="none" dirty="0" err="1">
                <a:solidFill>
                  <a:srgbClr val="3F3F3F"/>
                </a:solidFill>
                <a:latin typeface="Open Sans"/>
                <a:ea typeface="Open Sans"/>
                <a:cs typeface="Open Sans"/>
                <a:sym typeface="Open Sans"/>
              </a:rPr>
              <a:t>los</a:t>
            </a:r>
            <a:r>
              <a:rPr lang="en-US" sz="2600" b="0" i="0" u="none" strike="noStrike" cap="none" dirty="0">
                <a:solidFill>
                  <a:srgbClr val="3F3F3F"/>
                </a:solidFill>
                <a:latin typeface="Open Sans"/>
                <a:ea typeface="Open Sans"/>
                <a:cs typeface="Open Sans"/>
                <a:sym typeface="Open Sans"/>
              </a:rPr>
              <a:t> </a:t>
            </a:r>
            <a:r>
              <a:rPr lang="en-US" sz="2600" b="0" i="0" u="none" strike="noStrike" cap="none" dirty="0" err="1">
                <a:solidFill>
                  <a:srgbClr val="3F3F3F"/>
                </a:solidFill>
                <a:latin typeface="Open Sans"/>
                <a:ea typeface="Open Sans"/>
                <a:cs typeface="Open Sans"/>
                <a:sym typeface="Open Sans"/>
              </a:rPr>
              <a:t>beneficios</a:t>
            </a:r>
            <a:r>
              <a:rPr lang="en-US" sz="2600" b="0" i="0" u="none" strike="noStrike" cap="none" dirty="0">
                <a:solidFill>
                  <a:srgbClr val="3F3F3F"/>
                </a:solidFill>
                <a:latin typeface="Open Sans"/>
                <a:ea typeface="Open Sans"/>
                <a:cs typeface="Open Sans"/>
                <a:sym typeface="Open Sans"/>
              </a:rPr>
              <a:t> </a:t>
            </a:r>
            <a:r>
              <a:rPr lang="en-US" sz="2600" b="0" i="0" u="none" strike="noStrike" cap="none" dirty="0" err="1">
                <a:solidFill>
                  <a:srgbClr val="3F3F3F"/>
                </a:solidFill>
                <a:latin typeface="Open Sans"/>
                <a:ea typeface="Open Sans"/>
                <a:cs typeface="Open Sans"/>
                <a:sym typeface="Open Sans"/>
              </a:rPr>
              <a:t>potenciales</a:t>
            </a:r>
            <a:r>
              <a:rPr lang="en-US" sz="2600" b="0" i="0" u="none" strike="noStrike" cap="none" dirty="0">
                <a:solidFill>
                  <a:srgbClr val="3F3F3F"/>
                </a:solidFill>
                <a:latin typeface="Open Sans"/>
                <a:ea typeface="Open Sans"/>
                <a:cs typeface="Open Sans"/>
                <a:sym typeface="Open Sans"/>
              </a:rPr>
              <a:t> </a:t>
            </a:r>
            <a:r>
              <a:rPr lang="en-US" sz="2600" b="0" i="0" u="none" strike="noStrike" cap="none" dirty="0" err="1">
                <a:solidFill>
                  <a:srgbClr val="3F3F3F"/>
                </a:solidFill>
                <a:latin typeface="Open Sans"/>
                <a:ea typeface="Open Sans"/>
                <a:cs typeface="Open Sans"/>
                <a:sym typeface="Open Sans"/>
              </a:rPr>
              <a:t>superan</a:t>
            </a:r>
            <a:r>
              <a:rPr lang="en-US" sz="2600" b="0" i="0" u="none" strike="noStrike" cap="none" dirty="0">
                <a:solidFill>
                  <a:srgbClr val="3F3F3F"/>
                </a:solidFill>
                <a:latin typeface="Open Sans"/>
                <a:ea typeface="Open Sans"/>
                <a:cs typeface="Open Sans"/>
                <a:sym typeface="Open Sans"/>
              </a:rPr>
              <a:t> </a:t>
            </a:r>
            <a:r>
              <a:rPr lang="en-US" sz="2600" b="0" i="0" u="none" strike="noStrike" cap="none" dirty="0" err="1">
                <a:solidFill>
                  <a:srgbClr val="3F3F3F"/>
                </a:solidFill>
                <a:latin typeface="Open Sans"/>
                <a:ea typeface="Open Sans"/>
                <a:cs typeface="Open Sans"/>
                <a:sym typeface="Open Sans"/>
              </a:rPr>
              <a:t>los</a:t>
            </a:r>
            <a:r>
              <a:rPr lang="en-US" sz="2600" b="0" i="0" u="none" strike="noStrike" cap="none" dirty="0">
                <a:solidFill>
                  <a:srgbClr val="3F3F3F"/>
                </a:solidFill>
                <a:latin typeface="Open Sans"/>
                <a:ea typeface="Open Sans"/>
                <a:cs typeface="Open Sans"/>
                <a:sym typeface="Open Sans"/>
              </a:rPr>
              <a:t> </a:t>
            </a:r>
            <a:r>
              <a:rPr lang="en-US" sz="2600" b="0" i="0" u="none" strike="noStrike" cap="none" dirty="0" err="1">
                <a:solidFill>
                  <a:srgbClr val="3F3F3F"/>
                </a:solidFill>
                <a:latin typeface="Open Sans"/>
                <a:ea typeface="Open Sans"/>
                <a:cs typeface="Open Sans"/>
                <a:sym typeface="Open Sans"/>
              </a:rPr>
              <a:t>daños</a:t>
            </a:r>
            <a:r>
              <a:rPr lang="en-US" sz="2600" b="0" i="0" u="none" strike="noStrike" cap="none" dirty="0">
                <a:solidFill>
                  <a:srgbClr val="3F3F3F"/>
                </a:solidFill>
                <a:latin typeface="Open Sans"/>
                <a:ea typeface="Open Sans"/>
                <a:cs typeface="Open Sans"/>
                <a:sym typeface="Open Sans"/>
              </a:rPr>
              <a:t> </a:t>
            </a:r>
            <a:r>
              <a:rPr lang="en-US" sz="2600" b="0" i="0" u="none" strike="noStrike" cap="none" dirty="0" err="1">
                <a:solidFill>
                  <a:srgbClr val="3F3F3F"/>
                </a:solidFill>
                <a:latin typeface="Open Sans"/>
                <a:ea typeface="Open Sans"/>
                <a:cs typeface="Open Sans"/>
                <a:sym typeface="Open Sans"/>
              </a:rPr>
              <a:t>potenciales</a:t>
            </a:r>
            <a:r>
              <a:rPr lang="en-US" sz="2600" b="0" i="0" u="none" strike="noStrike" cap="none" dirty="0">
                <a:solidFill>
                  <a:srgbClr val="3F3F3F"/>
                </a:solidFill>
                <a:latin typeface="Open Sans"/>
                <a:ea typeface="Open Sans"/>
                <a:cs typeface="Open Sans"/>
                <a:sym typeface="Open Sans"/>
              </a:rPr>
              <a:t> del </a:t>
            </a:r>
            <a:r>
              <a:rPr lang="en-US" sz="2600" b="0" i="0" u="none" strike="noStrike" cap="none" dirty="0" err="1">
                <a:solidFill>
                  <a:srgbClr val="3F3F3F"/>
                </a:solidFill>
                <a:latin typeface="Open Sans"/>
                <a:ea typeface="Open Sans"/>
                <a:cs typeface="Open Sans"/>
                <a:sym typeface="Open Sans"/>
              </a:rPr>
              <a:t>tratamiento</a:t>
            </a:r>
            <a:r>
              <a:rPr lang="en-US" sz="2600" b="0" i="0" u="none" strike="noStrike" cap="none" dirty="0">
                <a:solidFill>
                  <a:srgbClr val="3F3F3F"/>
                </a:solidFill>
                <a:latin typeface="Open Sans"/>
                <a:ea typeface="Open Sans"/>
                <a:cs typeface="Open Sans"/>
                <a:sym typeface="Open Sans"/>
              </a:rPr>
              <a:t>?</a:t>
            </a:r>
            <a:endParaRPr sz="1400" b="0" i="0" u="none" strike="noStrike" cap="none" dirty="0">
              <a:solidFill>
                <a:srgbClr val="3F3F3F"/>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US" sz="2600" b="0" i="0" u="none" strike="noStrike" cap="none" dirty="0">
                <a:solidFill>
                  <a:srgbClr val="3F3F3F"/>
                </a:solidFill>
                <a:latin typeface="Open Sans"/>
                <a:ea typeface="Open Sans"/>
                <a:cs typeface="Open Sans"/>
                <a:sym typeface="Open Sans"/>
              </a:rPr>
              <a:t>¿</a:t>
            </a:r>
            <a:r>
              <a:rPr lang="en-US" sz="2600" b="0" i="0" u="none" strike="noStrike" cap="none" dirty="0" err="1">
                <a:solidFill>
                  <a:srgbClr val="3F3F3F"/>
                </a:solidFill>
                <a:latin typeface="Open Sans"/>
                <a:ea typeface="Open Sans"/>
                <a:cs typeface="Open Sans"/>
                <a:sym typeface="Open Sans"/>
              </a:rPr>
              <a:t>qué</a:t>
            </a:r>
            <a:r>
              <a:rPr lang="en-US" sz="2600" b="0" i="0" u="none" strike="noStrike" cap="none" dirty="0">
                <a:solidFill>
                  <a:srgbClr val="3F3F3F"/>
                </a:solidFill>
                <a:latin typeface="Open Sans"/>
                <a:ea typeface="Open Sans"/>
                <a:cs typeface="Open Sans"/>
                <a:sym typeface="Open Sans"/>
              </a:rPr>
              <a:t> </a:t>
            </a:r>
            <a:r>
              <a:rPr lang="en-US" sz="2600" b="0" i="0" u="none" strike="noStrike" cap="none" dirty="0" err="1">
                <a:solidFill>
                  <a:srgbClr val="3F3F3F"/>
                </a:solidFill>
                <a:latin typeface="Open Sans"/>
                <a:ea typeface="Open Sans"/>
                <a:cs typeface="Open Sans"/>
                <a:sym typeface="Open Sans"/>
              </a:rPr>
              <a:t>piensa</a:t>
            </a:r>
            <a:r>
              <a:rPr lang="en-US" sz="2600" b="0" i="0" u="none" strike="noStrike" cap="none" dirty="0">
                <a:solidFill>
                  <a:srgbClr val="3F3F3F"/>
                </a:solidFill>
                <a:latin typeface="Open Sans"/>
                <a:ea typeface="Open Sans"/>
                <a:cs typeface="Open Sans"/>
                <a:sym typeface="Open Sans"/>
              </a:rPr>
              <a:t> mi </a:t>
            </a:r>
            <a:r>
              <a:rPr lang="en-US" sz="2600" b="0" i="0" u="none" strike="noStrike" cap="none" dirty="0" err="1">
                <a:solidFill>
                  <a:srgbClr val="3F3F3F"/>
                </a:solidFill>
                <a:latin typeface="Open Sans"/>
                <a:ea typeface="Open Sans"/>
                <a:cs typeface="Open Sans"/>
                <a:sym typeface="Open Sans"/>
              </a:rPr>
              <a:t>paciente</a:t>
            </a:r>
            <a:r>
              <a:rPr lang="en-US" sz="2600" b="0" i="0" u="none" strike="noStrike" cap="none" dirty="0">
                <a:solidFill>
                  <a:srgbClr val="3F3F3F"/>
                </a:solidFill>
                <a:latin typeface="Open Sans"/>
                <a:ea typeface="Open Sans"/>
                <a:cs typeface="Open Sans"/>
                <a:sym typeface="Open Sans"/>
              </a:rPr>
              <a:t>? ¿</a:t>
            </a:r>
            <a:r>
              <a:rPr lang="en-US" sz="2600" b="0" i="0" u="none" strike="noStrike" cap="none" dirty="0" err="1">
                <a:solidFill>
                  <a:srgbClr val="3F3F3F"/>
                </a:solidFill>
                <a:latin typeface="Open Sans"/>
                <a:ea typeface="Open Sans"/>
                <a:cs typeface="Open Sans"/>
                <a:sym typeface="Open Sans"/>
              </a:rPr>
              <a:t>cuáles</a:t>
            </a:r>
            <a:r>
              <a:rPr lang="en-US" sz="2600" b="0" i="0" u="none" strike="noStrike" cap="none" dirty="0">
                <a:solidFill>
                  <a:srgbClr val="3F3F3F"/>
                </a:solidFill>
                <a:latin typeface="Open Sans"/>
                <a:ea typeface="Open Sans"/>
                <a:cs typeface="Open Sans"/>
                <a:sym typeface="Open Sans"/>
              </a:rPr>
              <a:t> son </a:t>
            </a:r>
            <a:r>
              <a:rPr lang="en-US" sz="2600" b="0" i="0" u="none" strike="noStrike" cap="none" dirty="0" err="1">
                <a:solidFill>
                  <a:srgbClr val="3F3F3F"/>
                </a:solidFill>
                <a:latin typeface="Open Sans"/>
                <a:ea typeface="Open Sans"/>
                <a:cs typeface="Open Sans"/>
                <a:sym typeface="Open Sans"/>
              </a:rPr>
              <a:t>sus</a:t>
            </a:r>
            <a:r>
              <a:rPr lang="en-US" sz="2600" b="0" i="0" u="none" strike="noStrike" cap="none" dirty="0">
                <a:solidFill>
                  <a:srgbClr val="3F3F3F"/>
                </a:solidFill>
                <a:latin typeface="Open Sans"/>
                <a:ea typeface="Open Sans"/>
                <a:cs typeface="Open Sans"/>
                <a:sym typeface="Open Sans"/>
              </a:rPr>
              <a:t> </a:t>
            </a:r>
            <a:r>
              <a:rPr lang="en-US" sz="2600" b="0" i="0" u="none" strike="noStrike" cap="none" dirty="0" err="1">
                <a:solidFill>
                  <a:srgbClr val="3F3F3F"/>
                </a:solidFill>
                <a:latin typeface="Open Sans"/>
                <a:ea typeface="Open Sans"/>
                <a:cs typeface="Open Sans"/>
                <a:sym typeface="Open Sans"/>
              </a:rPr>
              <a:t>creencias</a:t>
            </a:r>
            <a:r>
              <a:rPr lang="en-US" sz="2600" b="0" i="0" u="none" strike="noStrike" cap="none" dirty="0">
                <a:solidFill>
                  <a:srgbClr val="3F3F3F"/>
                </a:solidFill>
                <a:latin typeface="Open Sans"/>
                <a:ea typeface="Open Sans"/>
                <a:cs typeface="Open Sans"/>
                <a:sym typeface="Open Sans"/>
              </a:rPr>
              <a:t> </a:t>
            </a:r>
            <a:r>
              <a:rPr lang="en-US" sz="2600" b="0" i="0" u="none" strike="noStrike" cap="none" dirty="0" err="1">
                <a:solidFill>
                  <a:srgbClr val="3F3F3F"/>
                </a:solidFill>
                <a:latin typeface="Open Sans"/>
                <a:ea typeface="Open Sans"/>
                <a:cs typeface="Open Sans"/>
                <a:sym typeface="Open Sans"/>
              </a:rPr>
              <a:t>culturales</a:t>
            </a:r>
            <a:r>
              <a:rPr lang="en-US" sz="2600" b="0" i="0" u="none" strike="noStrike" cap="none" dirty="0">
                <a:solidFill>
                  <a:srgbClr val="3F3F3F"/>
                </a:solidFill>
                <a:latin typeface="Open Sans"/>
                <a:ea typeface="Open Sans"/>
                <a:cs typeface="Open Sans"/>
                <a:sym typeface="Open Sans"/>
              </a:rPr>
              <a:t>?</a:t>
            </a:r>
            <a:endParaRPr sz="1400" b="0" i="0" u="none" strike="noStrike" cap="none" dirty="0">
              <a:solidFill>
                <a:srgbClr val="3F3F3F"/>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1000" b="0" i="0" u="none" strike="noStrike" cap="none" dirty="0">
              <a:solidFill>
                <a:srgbClr val="3F3F3F"/>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US" sz="2600" b="1" i="0" u="none" strike="noStrike" cap="none" dirty="0" err="1">
                <a:solidFill>
                  <a:srgbClr val="3F3F3F"/>
                </a:solidFill>
                <a:latin typeface="Open Sans"/>
                <a:ea typeface="Open Sans"/>
                <a:cs typeface="Open Sans"/>
                <a:sym typeface="Open Sans"/>
              </a:rPr>
              <a:t>Entorno</a:t>
            </a:r>
            <a:endParaRPr sz="1400" b="0" i="0" u="none" strike="noStrike" cap="none" dirty="0">
              <a:solidFill>
                <a:srgbClr val="3F3F3F"/>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US" sz="2600" b="0" i="0" u="none" strike="noStrike" cap="none" dirty="0">
                <a:solidFill>
                  <a:srgbClr val="3F3F3F"/>
                </a:solidFill>
                <a:latin typeface="Open Sans"/>
                <a:ea typeface="Open Sans"/>
                <a:cs typeface="Open Sans"/>
                <a:sym typeface="Open Sans"/>
              </a:rPr>
              <a:t>¿</a:t>
            </a:r>
            <a:r>
              <a:rPr lang="en-US" sz="2600" b="0" i="0" u="none" strike="noStrike" cap="none" dirty="0" err="1">
                <a:solidFill>
                  <a:srgbClr val="3F3F3F"/>
                </a:solidFill>
                <a:latin typeface="Open Sans"/>
                <a:ea typeface="Open Sans"/>
                <a:cs typeface="Open Sans"/>
                <a:sym typeface="Open Sans"/>
              </a:rPr>
              <a:t>es</a:t>
            </a:r>
            <a:r>
              <a:rPr lang="en-US" sz="2600" b="0" i="0" u="none" strike="noStrike" cap="none" dirty="0">
                <a:solidFill>
                  <a:srgbClr val="3F3F3F"/>
                </a:solidFill>
                <a:latin typeface="Open Sans"/>
                <a:ea typeface="Open Sans"/>
                <a:cs typeface="Open Sans"/>
                <a:sym typeface="Open Sans"/>
              </a:rPr>
              <a:t> </a:t>
            </a:r>
            <a:r>
              <a:rPr lang="en-US" sz="2600" b="0" i="0" u="none" strike="noStrike" cap="none" dirty="0" err="1">
                <a:solidFill>
                  <a:srgbClr val="3F3F3F"/>
                </a:solidFill>
                <a:latin typeface="Open Sans"/>
                <a:ea typeface="Open Sans"/>
                <a:cs typeface="Open Sans"/>
                <a:sym typeface="Open Sans"/>
              </a:rPr>
              <a:t>factible</a:t>
            </a:r>
            <a:r>
              <a:rPr lang="en-US" sz="2600" b="0" i="0" u="none" strike="noStrike" cap="none" dirty="0">
                <a:solidFill>
                  <a:srgbClr val="3F3F3F"/>
                </a:solidFill>
                <a:latin typeface="Open Sans"/>
                <a:ea typeface="Open Sans"/>
                <a:cs typeface="Open Sans"/>
                <a:sym typeface="Open Sans"/>
              </a:rPr>
              <a:t> la </a:t>
            </a:r>
            <a:r>
              <a:rPr lang="en-US" sz="2600" b="0" i="0" u="none" strike="noStrike" cap="none" dirty="0" err="1">
                <a:solidFill>
                  <a:srgbClr val="3F3F3F"/>
                </a:solidFill>
                <a:latin typeface="Open Sans"/>
                <a:ea typeface="Open Sans"/>
                <a:cs typeface="Open Sans"/>
                <a:sym typeface="Open Sans"/>
              </a:rPr>
              <a:t>intervención</a:t>
            </a:r>
            <a:r>
              <a:rPr lang="en-US" sz="2600" b="0" i="0" u="none" strike="noStrike" cap="none" dirty="0">
                <a:solidFill>
                  <a:srgbClr val="3F3F3F"/>
                </a:solidFill>
                <a:latin typeface="Open Sans"/>
                <a:ea typeface="Open Sans"/>
                <a:cs typeface="Open Sans"/>
                <a:sym typeface="Open Sans"/>
              </a:rPr>
              <a:t> </a:t>
            </a:r>
            <a:r>
              <a:rPr lang="en-US" sz="2600" b="0" i="0" u="none" strike="noStrike" cap="none" dirty="0" err="1">
                <a:solidFill>
                  <a:srgbClr val="3F3F3F"/>
                </a:solidFill>
                <a:latin typeface="Open Sans"/>
                <a:ea typeface="Open Sans"/>
                <a:cs typeface="Open Sans"/>
                <a:sym typeface="Open Sans"/>
              </a:rPr>
              <a:t>en</a:t>
            </a:r>
            <a:r>
              <a:rPr lang="en-US" sz="2600" b="0" i="0" u="none" strike="noStrike" cap="none" dirty="0">
                <a:solidFill>
                  <a:srgbClr val="3F3F3F"/>
                </a:solidFill>
                <a:latin typeface="Open Sans"/>
                <a:ea typeface="Open Sans"/>
                <a:cs typeface="Open Sans"/>
                <a:sym typeface="Open Sans"/>
              </a:rPr>
              <a:t> mi </a:t>
            </a:r>
            <a:r>
              <a:rPr lang="en-US" sz="2600" b="0" i="0" u="none" strike="noStrike" cap="none" dirty="0" err="1">
                <a:solidFill>
                  <a:srgbClr val="3F3F3F"/>
                </a:solidFill>
                <a:latin typeface="Open Sans"/>
                <a:ea typeface="Open Sans"/>
                <a:cs typeface="Open Sans"/>
                <a:sym typeface="Open Sans"/>
              </a:rPr>
              <a:t>entorno</a:t>
            </a:r>
            <a:r>
              <a:rPr lang="en-US" sz="2600" b="0" i="0" u="none" strike="noStrike" cap="none" dirty="0">
                <a:solidFill>
                  <a:srgbClr val="3F3F3F"/>
                </a:solidFill>
                <a:latin typeface="Open Sans"/>
                <a:ea typeface="Open Sans"/>
                <a:cs typeface="Open Sans"/>
                <a:sym typeface="Open Sans"/>
              </a:rPr>
              <a:t>?</a:t>
            </a:r>
            <a:endParaRPr sz="1400" b="0" i="0" u="none" strike="noStrike" cap="none" dirty="0">
              <a:solidFill>
                <a:srgbClr val="3F3F3F"/>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US" sz="2600" b="0" i="0" u="none" strike="noStrike" cap="none" dirty="0">
                <a:solidFill>
                  <a:srgbClr val="3F3F3F"/>
                </a:solidFill>
                <a:latin typeface="Open Sans"/>
                <a:ea typeface="Open Sans"/>
                <a:cs typeface="Open Sans"/>
                <a:sym typeface="Open Sans"/>
              </a:rPr>
              <a:t>¿</a:t>
            </a:r>
            <a:r>
              <a:rPr lang="en-US" sz="2600" b="0" i="0" u="none" strike="noStrike" cap="none" dirty="0" err="1">
                <a:solidFill>
                  <a:srgbClr val="3F3F3F"/>
                </a:solidFill>
                <a:latin typeface="Open Sans"/>
                <a:ea typeface="Open Sans"/>
                <a:cs typeface="Open Sans"/>
                <a:sym typeface="Open Sans"/>
              </a:rPr>
              <a:t>qué</a:t>
            </a:r>
            <a:r>
              <a:rPr lang="en-US" sz="2600" b="0" i="0" u="none" strike="noStrike" cap="none" dirty="0">
                <a:solidFill>
                  <a:srgbClr val="3F3F3F"/>
                </a:solidFill>
                <a:latin typeface="Open Sans"/>
                <a:ea typeface="Open Sans"/>
                <a:cs typeface="Open Sans"/>
                <a:sym typeface="Open Sans"/>
              </a:rPr>
              <a:t> </a:t>
            </a:r>
            <a:r>
              <a:rPr lang="en-US" sz="2600" b="0" i="0" u="none" strike="noStrike" cap="none" dirty="0" err="1">
                <a:solidFill>
                  <a:srgbClr val="3F3F3F"/>
                </a:solidFill>
                <a:latin typeface="Open Sans"/>
                <a:ea typeface="Open Sans"/>
                <a:cs typeface="Open Sans"/>
                <a:sym typeface="Open Sans"/>
              </a:rPr>
              <a:t>alternativas</a:t>
            </a:r>
            <a:r>
              <a:rPr lang="en-US" sz="2600" b="0" i="0" u="none" strike="noStrike" cap="none" dirty="0">
                <a:solidFill>
                  <a:srgbClr val="3F3F3F"/>
                </a:solidFill>
                <a:latin typeface="Open Sans"/>
                <a:ea typeface="Open Sans"/>
                <a:cs typeface="Open Sans"/>
                <a:sym typeface="Open Sans"/>
              </a:rPr>
              <a:t> </a:t>
            </a:r>
            <a:r>
              <a:rPr lang="en-US" sz="2600" b="0" i="0" u="none" strike="noStrike" cap="none" dirty="0" err="1">
                <a:solidFill>
                  <a:srgbClr val="3F3F3F"/>
                </a:solidFill>
                <a:latin typeface="Open Sans"/>
                <a:ea typeface="Open Sans"/>
                <a:cs typeface="Open Sans"/>
                <a:sym typeface="Open Sans"/>
              </a:rPr>
              <a:t>disponibles</a:t>
            </a:r>
            <a:r>
              <a:rPr lang="en-US" sz="2600" b="0" i="0" u="none" strike="noStrike" cap="none" dirty="0">
                <a:solidFill>
                  <a:srgbClr val="3F3F3F"/>
                </a:solidFill>
                <a:latin typeface="Open Sans"/>
                <a:ea typeface="Open Sans"/>
                <a:cs typeface="Open Sans"/>
                <a:sym typeface="Open Sans"/>
              </a:rPr>
              <a:t> </a:t>
            </a:r>
            <a:r>
              <a:rPr lang="en-US" sz="2600" b="0" i="0" u="none" strike="noStrike" cap="none" dirty="0" err="1">
                <a:solidFill>
                  <a:srgbClr val="3F3F3F"/>
                </a:solidFill>
                <a:latin typeface="Open Sans"/>
                <a:ea typeface="Open Sans"/>
                <a:cs typeface="Open Sans"/>
                <a:sym typeface="Open Sans"/>
              </a:rPr>
              <a:t>existen</a:t>
            </a:r>
            <a:r>
              <a:rPr lang="en-US" sz="2600" b="0" i="0" u="none" strike="noStrike" cap="none" dirty="0">
                <a:solidFill>
                  <a:srgbClr val="3F3F3F"/>
                </a:solidFill>
                <a:latin typeface="Open Sans"/>
                <a:ea typeface="Open Sans"/>
                <a:cs typeface="Open Sans"/>
                <a:sym typeface="Open Sans"/>
              </a:rPr>
              <a:t>?</a:t>
            </a:r>
            <a:endParaRPr sz="1400" b="0" i="0" u="none" strike="noStrike" cap="none" dirty="0">
              <a:solidFill>
                <a:srgbClr val="3F3F3F"/>
              </a:solidFill>
              <a:latin typeface="Open Sans"/>
              <a:ea typeface="Open Sans"/>
              <a:cs typeface="Open Sans"/>
              <a:sym typeface="Open Sans"/>
            </a:endParaRPr>
          </a:p>
        </p:txBody>
      </p:sp>
      <p:grpSp>
        <p:nvGrpSpPr>
          <p:cNvPr id="289" name="Google Shape;289;p25"/>
          <p:cNvGrpSpPr/>
          <p:nvPr/>
        </p:nvGrpSpPr>
        <p:grpSpPr>
          <a:xfrm>
            <a:off x="8943278" y="998213"/>
            <a:ext cx="1594624" cy="1420888"/>
            <a:chOff x="739654" y="3159500"/>
            <a:chExt cx="1365359" cy="1365359"/>
          </a:xfrm>
        </p:grpSpPr>
        <p:sp>
          <p:nvSpPr>
            <p:cNvPr id="290" name="Google Shape;290;p25"/>
            <p:cNvSpPr/>
            <p:nvPr/>
          </p:nvSpPr>
          <p:spPr>
            <a:xfrm>
              <a:off x="739654" y="3159500"/>
              <a:ext cx="1365359" cy="1365359"/>
            </a:xfrm>
            <a:prstGeom prst="ellipse">
              <a:avLst/>
            </a:prstGeom>
            <a:solidFill>
              <a:schemeClr val="accent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25"/>
            <p:cNvSpPr/>
            <p:nvPr/>
          </p:nvSpPr>
          <p:spPr>
            <a:xfrm>
              <a:off x="940753" y="3360600"/>
              <a:ext cx="963161" cy="963159"/>
            </a:xfrm>
            <a:prstGeom prst="rect">
              <a:avLst/>
            </a:prstGeom>
            <a:noFill/>
            <a:ln>
              <a:noFill/>
            </a:ln>
          </p:spPr>
          <p:txBody>
            <a:bodyPr spcFirstLastPara="1" wrap="square" lIns="18075" tIns="18075" rIns="18075" bIns="18075" anchor="ctr" anchorCtr="0">
              <a:noAutofit/>
            </a:bodyPr>
            <a:lstStyle/>
            <a:p>
              <a:pPr marL="0" marR="0" lvl="0" indent="0" algn="ctr" rtl="0">
                <a:lnSpc>
                  <a:spcPct val="90000"/>
                </a:lnSpc>
                <a:spcBef>
                  <a:spcPts val="0"/>
                </a:spcBef>
                <a:spcAft>
                  <a:spcPts val="0"/>
                </a:spcAft>
                <a:buClr>
                  <a:srgbClr val="000000"/>
                </a:buClr>
                <a:buSzPts val="1425"/>
                <a:buFont typeface="Arial"/>
                <a:buNone/>
              </a:pPr>
              <a:r>
                <a:rPr lang="en-US" sz="1425" b="1" i="0" u="none" strike="noStrike" cap="none">
                  <a:solidFill>
                    <a:schemeClr val="lt1"/>
                  </a:solidFill>
                  <a:latin typeface="Arial"/>
                  <a:ea typeface="Arial"/>
                  <a:cs typeface="Arial"/>
                  <a:sym typeface="Arial"/>
                </a:rPr>
                <a:t>Aplicar</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5"/>
          <p:cNvSpPr txBox="1">
            <a:spLocks noGrp="1"/>
          </p:cNvSpPr>
          <p:nvPr>
            <p:ph type="title"/>
          </p:nvPr>
        </p:nvSpPr>
        <p:spPr>
          <a:xfrm>
            <a:off x="-1" y="932604"/>
            <a:ext cx="9939189" cy="6679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80"/>
              <a:buNone/>
            </a:pPr>
            <a:r>
              <a:rPr lang="en-US" dirty="0">
                <a:solidFill>
                  <a:srgbClr val="586F7C"/>
                </a:solidFill>
                <a:latin typeface="Open Sans"/>
                <a:ea typeface="Open Sans"/>
                <a:cs typeface="Open Sans"/>
                <a:sym typeface="Open Sans"/>
              </a:rPr>
              <a:t>PBE Paso 5: </a:t>
            </a:r>
            <a:r>
              <a:rPr lang="en-US" dirty="0" err="1">
                <a:solidFill>
                  <a:srgbClr val="586F7C"/>
                </a:solidFill>
                <a:latin typeface="Open Sans"/>
                <a:ea typeface="Open Sans"/>
                <a:cs typeface="Open Sans"/>
                <a:sym typeface="Open Sans"/>
              </a:rPr>
              <a:t>acceso</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paciente</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usted</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mismo</a:t>
            </a:r>
            <a:r>
              <a:rPr lang="en-US" dirty="0">
                <a:solidFill>
                  <a:srgbClr val="586F7C"/>
                </a:solidFill>
                <a:latin typeface="Open Sans"/>
                <a:ea typeface="Open Sans"/>
                <a:cs typeface="Open Sans"/>
                <a:sym typeface="Open Sans"/>
              </a:rPr>
              <a:t>) </a:t>
            </a:r>
            <a:endParaRPr dirty="0">
              <a:solidFill>
                <a:srgbClr val="586F7C"/>
              </a:solidFill>
              <a:latin typeface="Open Sans"/>
              <a:ea typeface="Open Sans"/>
              <a:cs typeface="Open Sans"/>
              <a:sym typeface="Open Sans"/>
            </a:endParaRPr>
          </a:p>
        </p:txBody>
      </p:sp>
      <p:sp>
        <p:nvSpPr>
          <p:cNvPr id="298" name="Google Shape;298;p15"/>
          <p:cNvSpPr txBox="1"/>
          <p:nvPr/>
        </p:nvSpPr>
        <p:spPr>
          <a:xfrm>
            <a:off x="272599" y="1762625"/>
            <a:ext cx="9082500" cy="45252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600" b="0" i="0" u="none" strike="noStrike" cap="none" dirty="0" err="1">
                <a:solidFill>
                  <a:srgbClr val="3F3F3F"/>
                </a:solidFill>
                <a:latin typeface="Open Sans"/>
                <a:ea typeface="Open Sans"/>
                <a:cs typeface="Open Sans"/>
                <a:sym typeface="Open Sans"/>
              </a:rPr>
              <a:t>Evaluar</a:t>
            </a:r>
            <a:r>
              <a:rPr lang="en-US" sz="2600" b="0" i="0" u="none" strike="noStrike" cap="none" dirty="0">
                <a:solidFill>
                  <a:srgbClr val="3F3F3F"/>
                </a:solidFill>
                <a:latin typeface="Open Sans"/>
                <a:ea typeface="Open Sans"/>
                <a:cs typeface="Open Sans"/>
                <a:sym typeface="Open Sans"/>
              </a:rPr>
              <a:t> la </a:t>
            </a:r>
            <a:r>
              <a:rPr lang="en-US" sz="2600" b="0" i="0" u="none" strike="noStrike" cap="none" dirty="0" err="1">
                <a:solidFill>
                  <a:srgbClr val="3F3F3F"/>
                </a:solidFill>
                <a:latin typeface="Open Sans"/>
                <a:ea typeface="Open Sans"/>
                <a:cs typeface="Open Sans"/>
                <a:sym typeface="Open Sans"/>
              </a:rPr>
              <a:t>efectividad</a:t>
            </a:r>
            <a:r>
              <a:rPr lang="en-US" sz="2600" b="0" i="0" u="none" strike="noStrike" cap="none" dirty="0">
                <a:solidFill>
                  <a:srgbClr val="3F3F3F"/>
                </a:solidFill>
                <a:latin typeface="Open Sans"/>
                <a:ea typeface="Open Sans"/>
                <a:cs typeface="Open Sans"/>
                <a:sym typeface="Open Sans"/>
              </a:rPr>
              <a:t> del </a:t>
            </a:r>
            <a:r>
              <a:rPr lang="en-US" sz="2600" b="0" i="0" u="none" strike="noStrike" cap="none" dirty="0" err="1">
                <a:solidFill>
                  <a:srgbClr val="3F3F3F"/>
                </a:solidFill>
                <a:latin typeface="Open Sans"/>
                <a:ea typeface="Open Sans"/>
                <a:cs typeface="Open Sans"/>
                <a:sym typeface="Open Sans"/>
              </a:rPr>
              <a:t>proceso</a:t>
            </a:r>
            <a:r>
              <a:rPr lang="en-US" sz="2600" b="0" i="0" u="none" strike="noStrike" cap="none" dirty="0">
                <a:solidFill>
                  <a:srgbClr val="3F3F3F"/>
                </a:solidFill>
                <a:latin typeface="Open Sans"/>
                <a:ea typeface="Open Sans"/>
                <a:cs typeface="Open Sans"/>
                <a:sym typeface="Open Sans"/>
              </a:rPr>
              <a:t>:</a:t>
            </a:r>
            <a:endParaRPr sz="1400" b="0" i="0" u="none" strike="noStrike" cap="none" dirty="0">
              <a:solidFill>
                <a:srgbClr val="3F3F3F"/>
              </a:solidFill>
              <a:latin typeface="Open Sans"/>
              <a:ea typeface="Open Sans"/>
              <a:cs typeface="Open Sans"/>
              <a:sym typeface="Open Sans"/>
            </a:endParaRPr>
          </a:p>
          <a:p>
            <a:pPr marL="0" marR="0" lvl="0" indent="0" algn="l" rtl="0">
              <a:lnSpc>
                <a:spcPct val="150000"/>
              </a:lnSpc>
              <a:spcBef>
                <a:spcPts val="0"/>
              </a:spcBef>
              <a:spcAft>
                <a:spcPts val="0"/>
              </a:spcAft>
              <a:buNone/>
            </a:pPr>
            <a:endParaRPr sz="1000" b="0" i="0" u="none" strike="noStrike" cap="none" dirty="0">
              <a:solidFill>
                <a:srgbClr val="3F3F3F"/>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2600"/>
              <a:buFont typeface="Open Sans"/>
              <a:buChar char="•"/>
            </a:pPr>
            <a:r>
              <a:rPr lang="en-US" sz="2600" b="0" i="0" u="none" strike="noStrike" cap="none" dirty="0">
                <a:solidFill>
                  <a:srgbClr val="3F3F3F"/>
                </a:solidFill>
                <a:latin typeface="Open Sans"/>
                <a:ea typeface="Open Sans"/>
                <a:cs typeface="Open Sans"/>
                <a:sym typeface="Open Sans"/>
              </a:rPr>
              <a:t>¿</a:t>
            </a:r>
            <a:r>
              <a:rPr lang="en-US" sz="2600" b="0" i="0" u="none" strike="noStrike" cap="none" dirty="0" err="1">
                <a:solidFill>
                  <a:srgbClr val="3F3F3F"/>
                </a:solidFill>
                <a:latin typeface="Open Sans"/>
                <a:ea typeface="Open Sans"/>
                <a:cs typeface="Open Sans"/>
                <a:sym typeface="Open Sans"/>
              </a:rPr>
              <a:t>Estoy</a:t>
            </a:r>
            <a:r>
              <a:rPr lang="en-US" sz="2600" b="0" i="0" u="none" strike="noStrike" cap="none" dirty="0">
                <a:solidFill>
                  <a:srgbClr val="3F3F3F"/>
                </a:solidFill>
                <a:latin typeface="Open Sans"/>
                <a:ea typeface="Open Sans"/>
                <a:cs typeface="Open Sans"/>
                <a:sym typeface="Open Sans"/>
              </a:rPr>
              <a:t> </a:t>
            </a:r>
            <a:r>
              <a:rPr lang="en-US" sz="2600" b="0" i="0" u="none" strike="noStrike" cap="none" dirty="0" err="1">
                <a:solidFill>
                  <a:srgbClr val="3F3F3F"/>
                </a:solidFill>
                <a:latin typeface="Open Sans"/>
                <a:ea typeface="Open Sans"/>
                <a:cs typeface="Open Sans"/>
                <a:sym typeface="Open Sans"/>
              </a:rPr>
              <a:t>haciendo</a:t>
            </a:r>
            <a:r>
              <a:rPr lang="en-US" sz="2600" b="0" i="0" u="none" strike="noStrike" cap="none" dirty="0">
                <a:solidFill>
                  <a:srgbClr val="3F3F3F"/>
                </a:solidFill>
                <a:latin typeface="Open Sans"/>
                <a:ea typeface="Open Sans"/>
                <a:cs typeface="Open Sans"/>
                <a:sym typeface="Open Sans"/>
              </a:rPr>
              <a:t> </a:t>
            </a:r>
            <a:r>
              <a:rPr lang="en-US" sz="2600" b="0" i="0" u="none" strike="noStrike" cap="none" dirty="0" err="1">
                <a:solidFill>
                  <a:srgbClr val="3F3F3F"/>
                </a:solidFill>
                <a:latin typeface="Open Sans"/>
                <a:ea typeface="Open Sans"/>
                <a:cs typeface="Open Sans"/>
                <a:sym typeface="Open Sans"/>
              </a:rPr>
              <a:t>preguntas</a:t>
            </a:r>
            <a:r>
              <a:rPr lang="en-US" sz="2600" b="0" i="0" u="none" strike="noStrike" cap="none" dirty="0">
                <a:solidFill>
                  <a:srgbClr val="3F3F3F"/>
                </a:solidFill>
                <a:latin typeface="Open Sans"/>
                <a:ea typeface="Open Sans"/>
                <a:cs typeface="Open Sans"/>
                <a:sym typeface="Open Sans"/>
              </a:rPr>
              <a:t>?</a:t>
            </a:r>
            <a:endParaRPr sz="1400" b="0" i="0" u="none" strike="noStrike" cap="none" dirty="0">
              <a:solidFill>
                <a:srgbClr val="3F3F3F"/>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2600"/>
              <a:buFont typeface="Open Sans"/>
              <a:buChar char="•"/>
            </a:pPr>
            <a:r>
              <a:rPr lang="en-US" sz="2600" b="0" i="0" u="none" strike="noStrike" cap="none" dirty="0">
                <a:solidFill>
                  <a:srgbClr val="3F3F3F"/>
                </a:solidFill>
                <a:latin typeface="Open Sans"/>
                <a:ea typeface="Open Sans"/>
                <a:cs typeface="Open Sans"/>
                <a:sym typeface="Open Sans"/>
              </a:rPr>
              <a:t>¿</a:t>
            </a:r>
            <a:r>
              <a:rPr lang="en-US" sz="2600" b="0" i="0" u="none" strike="noStrike" cap="none" dirty="0" err="1">
                <a:solidFill>
                  <a:srgbClr val="3F3F3F"/>
                </a:solidFill>
                <a:latin typeface="Open Sans"/>
                <a:ea typeface="Open Sans"/>
                <a:cs typeface="Open Sans"/>
                <a:sym typeface="Open Sans"/>
              </a:rPr>
              <a:t>Estoy</a:t>
            </a:r>
            <a:r>
              <a:rPr lang="en-US" sz="2600" b="0" i="0" u="none" strike="noStrike" cap="none" dirty="0">
                <a:solidFill>
                  <a:srgbClr val="3F3F3F"/>
                </a:solidFill>
                <a:latin typeface="Open Sans"/>
                <a:ea typeface="Open Sans"/>
                <a:cs typeface="Open Sans"/>
                <a:sym typeface="Open Sans"/>
              </a:rPr>
              <a:t> </a:t>
            </a:r>
            <a:r>
              <a:rPr lang="en-US" sz="2600" b="0" i="0" u="none" strike="noStrike" cap="none" dirty="0" err="1">
                <a:solidFill>
                  <a:srgbClr val="3F3F3F"/>
                </a:solidFill>
                <a:latin typeface="Open Sans"/>
                <a:ea typeface="Open Sans"/>
                <a:cs typeface="Open Sans"/>
                <a:sym typeface="Open Sans"/>
              </a:rPr>
              <a:t>anotando</a:t>
            </a:r>
            <a:r>
              <a:rPr lang="en-US" sz="2600" b="0" i="0" u="none" strike="noStrike" cap="none" dirty="0">
                <a:solidFill>
                  <a:srgbClr val="3F3F3F"/>
                </a:solidFill>
                <a:latin typeface="Open Sans"/>
                <a:ea typeface="Open Sans"/>
                <a:cs typeface="Open Sans"/>
                <a:sym typeface="Open Sans"/>
              </a:rPr>
              <a:t> </a:t>
            </a:r>
            <a:r>
              <a:rPr lang="en-US" sz="2600" b="0" i="0" u="none" strike="noStrike" cap="none" dirty="0" err="1">
                <a:solidFill>
                  <a:srgbClr val="3F3F3F"/>
                </a:solidFill>
                <a:latin typeface="Open Sans"/>
                <a:ea typeface="Open Sans"/>
                <a:cs typeface="Open Sans"/>
                <a:sym typeface="Open Sans"/>
              </a:rPr>
              <a:t>mis</a:t>
            </a:r>
            <a:r>
              <a:rPr lang="en-US" sz="2600" b="0" i="0" u="none" strike="noStrike" cap="none" dirty="0">
                <a:solidFill>
                  <a:srgbClr val="3F3F3F"/>
                </a:solidFill>
                <a:latin typeface="Open Sans"/>
                <a:ea typeface="Open Sans"/>
                <a:cs typeface="Open Sans"/>
                <a:sym typeface="Open Sans"/>
              </a:rPr>
              <a:t> </a:t>
            </a:r>
            <a:r>
              <a:rPr lang="en-US" sz="2600" b="0" i="0" u="none" strike="noStrike" cap="none" dirty="0" err="1">
                <a:solidFill>
                  <a:srgbClr val="3F3F3F"/>
                </a:solidFill>
                <a:latin typeface="Open Sans"/>
                <a:ea typeface="Open Sans"/>
                <a:cs typeface="Open Sans"/>
                <a:sym typeface="Open Sans"/>
              </a:rPr>
              <a:t>necesidades</a:t>
            </a:r>
            <a:r>
              <a:rPr lang="en-US" sz="2600" b="0" i="0" u="none" strike="noStrike" cap="none" dirty="0">
                <a:solidFill>
                  <a:srgbClr val="3F3F3F"/>
                </a:solidFill>
                <a:latin typeface="Open Sans"/>
                <a:ea typeface="Open Sans"/>
                <a:cs typeface="Open Sans"/>
                <a:sym typeface="Open Sans"/>
              </a:rPr>
              <a:t> de </a:t>
            </a:r>
            <a:r>
              <a:rPr lang="en-US" sz="2600" b="0" i="0" u="none" strike="noStrike" cap="none" dirty="0" err="1">
                <a:solidFill>
                  <a:srgbClr val="3F3F3F"/>
                </a:solidFill>
                <a:latin typeface="Open Sans"/>
                <a:ea typeface="Open Sans"/>
                <a:cs typeface="Open Sans"/>
                <a:sym typeface="Open Sans"/>
              </a:rPr>
              <a:t>información</a:t>
            </a:r>
            <a:r>
              <a:rPr lang="en-US" sz="2600" b="0" i="0" u="none" strike="noStrike" cap="none" dirty="0">
                <a:solidFill>
                  <a:srgbClr val="3F3F3F"/>
                </a:solidFill>
                <a:latin typeface="Open Sans"/>
                <a:ea typeface="Open Sans"/>
                <a:cs typeface="Open Sans"/>
                <a:sym typeface="Open Sans"/>
              </a:rPr>
              <a:t>?</a:t>
            </a:r>
            <a:endParaRPr sz="1400" b="0" i="0" u="none" strike="noStrike" cap="none" dirty="0">
              <a:solidFill>
                <a:srgbClr val="3F3F3F"/>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2600"/>
              <a:buFont typeface="Open Sans"/>
              <a:buChar char="•"/>
            </a:pPr>
            <a:r>
              <a:rPr lang="en-US" sz="2600" b="0" i="0" u="none" strike="noStrike" cap="none" dirty="0">
                <a:solidFill>
                  <a:srgbClr val="3F3F3F"/>
                </a:solidFill>
                <a:latin typeface="Open Sans"/>
                <a:ea typeface="Open Sans"/>
                <a:cs typeface="Open Sans"/>
                <a:sym typeface="Open Sans"/>
              </a:rPr>
              <a:t>¿</a:t>
            </a:r>
            <a:r>
              <a:rPr lang="en-US" sz="2600" b="0" i="0" u="none" strike="noStrike" cap="none" dirty="0" err="1">
                <a:solidFill>
                  <a:srgbClr val="3F3F3F"/>
                </a:solidFill>
                <a:latin typeface="Open Sans"/>
                <a:ea typeface="Open Sans"/>
                <a:cs typeface="Open Sans"/>
                <a:sym typeface="Open Sans"/>
              </a:rPr>
              <a:t>Cómo</a:t>
            </a:r>
            <a:r>
              <a:rPr lang="en-US" sz="2600" b="0" i="0" u="none" strike="noStrike" cap="none" dirty="0">
                <a:solidFill>
                  <a:srgbClr val="3F3F3F"/>
                </a:solidFill>
                <a:latin typeface="Open Sans"/>
                <a:ea typeface="Open Sans"/>
                <a:cs typeface="Open Sans"/>
                <a:sym typeface="Open Sans"/>
              </a:rPr>
              <a:t> </a:t>
            </a:r>
            <a:r>
              <a:rPr lang="en-US" sz="2600" b="0" i="0" u="none" strike="noStrike" cap="none" dirty="0" err="1">
                <a:solidFill>
                  <a:srgbClr val="3F3F3F"/>
                </a:solidFill>
                <a:latin typeface="Open Sans"/>
                <a:ea typeface="Open Sans"/>
                <a:cs typeface="Open Sans"/>
                <a:sym typeface="Open Sans"/>
              </a:rPr>
              <a:t>va</a:t>
            </a:r>
            <a:r>
              <a:rPr lang="en-US" sz="2600" b="0" i="0" u="none" strike="noStrike" cap="none" dirty="0">
                <a:solidFill>
                  <a:srgbClr val="3F3F3F"/>
                </a:solidFill>
                <a:latin typeface="Open Sans"/>
                <a:ea typeface="Open Sans"/>
                <a:cs typeface="Open Sans"/>
                <a:sym typeface="Open Sans"/>
              </a:rPr>
              <a:t> mi </a:t>
            </a:r>
            <a:r>
              <a:rPr lang="en-US" sz="2600" b="0" i="0" u="none" strike="noStrike" cap="none" dirty="0" err="1">
                <a:solidFill>
                  <a:srgbClr val="3F3F3F"/>
                </a:solidFill>
                <a:latin typeface="Open Sans"/>
                <a:ea typeface="Open Sans"/>
                <a:cs typeface="Open Sans"/>
                <a:sym typeface="Open Sans"/>
              </a:rPr>
              <a:t>búsqueda</a:t>
            </a:r>
            <a:r>
              <a:rPr lang="en-US" sz="2600" b="0" i="0" u="none" strike="noStrike" cap="none" dirty="0">
                <a:solidFill>
                  <a:srgbClr val="3F3F3F"/>
                </a:solidFill>
                <a:latin typeface="Open Sans"/>
                <a:ea typeface="Open Sans"/>
                <a:cs typeface="Open Sans"/>
                <a:sym typeface="Open Sans"/>
              </a:rPr>
              <a:t>? ¿</a:t>
            </a:r>
            <a:r>
              <a:rPr lang="en-US" sz="2600" b="0" i="0" u="none" strike="noStrike" cap="none" dirty="0" err="1">
                <a:solidFill>
                  <a:srgbClr val="3F3F3F"/>
                </a:solidFill>
                <a:latin typeface="Open Sans"/>
                <a:ea typeface="Open Sans"/>
                <a:cs typeface="Open Sans"/>
                <a:sym typeface="Open Sans"/>
              </a:rPr>
              <a:t>E</a:t>
            </a:r>
            <a:r>
              <a:rPr lang="en-US" sz="2600" b="0" i="0" u="none" strike="noStrike" cap="none" dirty="0" err="1">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stoy</a:t>
            </a:r>
            <a:r>
              <a:rPr lang="en-US" sz="2600" b="0" i="0" u="none" strike="noStrike" cap="none"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 </a:t>
            </a:r>
            <a:r>
              <a:rPr lang="en-US" sz="2600" b="0" i="0" u="none" strike="noStrike" cap="none" dirty="0" err="1">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siendo</a:t>
            </a:r>
            <a:r>
              <a:rPr lang="en-US" sz="2600" b="0" i="0" u="none" strike="noStrike" cap="none"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 </a:t>
            </a:r>
            <a:r>
              <a:rPr lang="en-US" sz="2600" b="0" i="0" u="none" strike="noStrike" cap="none" dirty="0" err="1">
                <a:solidFill>
                  <a:srgbClr val="3F3F3F"/>
                </a:solidFill>
                <a:latin typeface="Open Sans"/>
                <a:ea typeface="Open Sans"/>
                <a:cs typeface="Open Sans"/>
                <a:sym typeface="Open Sans"/>
              </a:rPr>
              <a:t>más</a:t>
            </a:r>
            <a:r>
              <a:rPr lang="en-US" sz="2600" b="0" i="0" u="none" strike="noStrike" cap="none" dirty="0">
                <a:solidFill>
                  <a:srgbClr val="3F3F3F"/>
                </a:solidFill>
                <a:latin typeface="Open Sans"/>
                <a:ea typeface="Open Sans"/>
                <a:cs typeface="Open Sans"/>
                <a:sym typeface="Open Sans"/>
              </a:rPr>
              <a:t> </a:t>
            </a:r>
            <a:r>
              <a:rPr lang="en-US" sz="2600" b="0" i="0" u="none" strike="noStrike" cap="none" dirty="0" err="1">
                <a:solidFill>
                  <a:srgbClr val="3F3F3F"/>
                </a:solidFill>
                <a:latin typeface="Open Sans"/>
                <a:ea typeface="Open Sans"/>
                <a:cs typeface="Open Sans"/>
                <a:sym typeface="Open Sans"/>
              </a:rPr>
              <a:t>eficiente</a:t>
            </a:r>
            <a:r>
              <a:rPr lang="en-US" sz="2600" b="0" i="0" u="none" strike="noStrike" cap="none" dirty="0">
                <a:solidFill>
                  <a:srgbClr val="3F3F3F"/>
                </a:solidFill>
                <a:latin typeface="Open Sans"/>
                <a:ea typeface="Open Sans"/>
                <a:cs typeface="Open Sans"/>
                <a:sym typeface="Open Sans"/>
              </a:rPr>
              <a:t>?</a:t>
            </a:r>
            <a:endParaRPr sz="1400" b="0" i="0" u="none" strike="noStrike" cap="none" dirty="0">
              <a:solidFill>
                <a:srgbClr val="3F3F3F"/>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2600"/>
              <a:buFont typeface="Open Sans"/>
              <a:buChar char="•"/>
            </a:pPr>
            <a:r>
              <a:rPr lang="en-US" sz="2600" b="0" i="0" u="none" strike="noStrike" cap="none" dirty="0">
                <a:solidFill>
                  <a:srgbClr val="3F3F3F"/>
                </a:solidFill>
                <a:latin typeface="Open Sans"/>
                <a:ea typeface="Open Sans"/>
                <a:cs typeface="Open Sans"/>
                <a:sym typeface="Open Sans"/>
              </a:rPr>
              <a:t>¿</a:t>
            </a:r>
            <a:r>
              <a:rPr lang="en-US" sz="2600" b="0" i="0" u="none" strike="noStrike" cap="none" dirty="0" err="1">
                <a:solidFill>
                  <a:srgbClr val="3F3F3F"/>
                </a:solidFill>
                <a:latin typeface="Open Sans"/>
                <a:ea typeface="Open Sans"/>
                <a:cs typeface="Open Sans"/>
                <a:sym typeface="Open Sans"/>
              </a:rPr>
              <a:t>Cuál</a:t>
            </a:r>
            <a:r>
              <a:rPr lang="en-US" sz="2600" b="0" i="0" u="none" strike="noStrike" cap="none" dirty="0">
                <a:solidFill>
                  <a:srgbClr val="3F3F3F"/>
                </a:solidFill>
                <a:latin typeface="Open Sans"/>
                <a:ea typeface="Open Sans"/>
                <a:cs typeface="Open Sans"/>
                <a:sym typeface="Open Sans"/>
              </a:rPr>
              <a:t> </a:t>
            </a:r>
            <a:r>
              <a:rPr lang="en-US" sz="2600" b="0" i="0" u="none" strike="noStrike" cap="none" dirty="0" err="1">
                <a:solidFill>
                  <a:srgbClr val="3F3F3F"/>
                </a:solidFill>
                <a:latin typeface="Open Sans"/>
                <a:ea typeface="Open Sans"/>
                <a:cs typeface="Open Sans"/>
                <a:sym typeface="Open Sans"/>
              </a:rPr>
              <a:t>es</a:t>
            </a:r>
            <a:r>
              <a:rPr lang="en-US" sz="2600" b="0" i="0" u="none" strike="noStrike" cap="none" dirty="0">
                <a:solidFill>
                  <a:srgbClr val="3F3F3F"/>
                </a:solidFill>
                <a:latin typeface="Open Sans"/>
                <a:ea typeface="Open Sans"/>
                <a:cs typeface="Open Sans"/>
                <a:sym typeface="Open Sans"/>
              </a:rPr>
              <a:t> mi </a:t>
            </a:r>
            <a:r>
              <a:rPr lang="en-US" sz="2600" b="0" i="0" u="none" strike="noStrike" cap="none" dirty="0" err="1">
                <a:solidFill>
                  <a:srgbClr val="3F3F3F"/>
                </a:solidFill>
                <a:latin typeface="Open Sans"/>
                <a:ea typeface="Open Sans"/>
                <a:cs typeface="Open Sans"/>
                <a:sym typeface="Open Sans"/>
              </a:rPr>
              <a:t>tasa</a:t>
            </a:r>
            <a:r>
              <a:rPr lang="en-US" sz="2600" b="0" i="0" u="none" strike="noStrike" cap="none" dirty="0">
                <a:solidFill>
                  <a:srgbClr val="3F3F3F"/>
                </a:solidFill>
                <a:latin typeface="Open Sans"/>
                <a:ea typeface="Open Sans"/>
                <a:cs typeface="Open Sans"/>
                <a:sym typeface="Open Sans"/>
              </a:rPr>
              <a:t> de </a:t>
            </a:r>
            <a:r>
              <a:rPr lang="en-US" sz="2600" b="0" i="0" u="none" strike="noStrike" cap="none" dirty="0" err="1">
                <a:solidFill>
                  <a:srgbClr val="3F3F3F"/>
                </a:solidFill>
                <a:latin typeface="Open Sans"/>
                <a:ea typeface="Open Sans"/>
                <a:cs typeface="Open Sans"/>
                <a:sym typeface="Open Sans"/>
              </a:rPr>
              <a:t>éxito</a:t>
            </a:r>
            <a:r>
              <a:rPr lang="en-US" sz="2600" b="0" i="0" u="none" strike="noStrike" cap="none" dirty="0">
                <a:solidFill>
                  <a:srgbClr val="3F3F3F"/>
                </a:solidFill>
                <a:latin typeface="Open Sans"/>
                <a:ea typeface="Open Sans"/>
                <a:cs typeface="Open Sans"/>
                <a:sym typeface="Open Sans"/>
              </a:rPr>
              <a:t> </a:t>
            </a:r>
            <a:r>
              <a:rPr lang="en-US" sz="2600" b="0" i="0" u="none" strike="noStrike" cap="none" dirty="0" err="1">
                <a:solidFill>
                  <a:srgbClr val="3F3F3F"/>
                </a:solidFill>
                <a:latin typeface="Open Sans"/>
                <a:ea typeface="Open Sans"/>
                <a:cs typeface="Open Sans"/>
                <a:sym typeface="Open Sans"/>
              </a:rPr>
              <a:t>en</a:t>
            </a:r>
            <a:r>
              <a:rPr lang="en-US" sz="2600" b="0" i="0" u="none" strike="noStrike" cap="none" dirty="0">
                <a:solidFill>
                  <a:srgbClr val="3F3F3F"/>
                </a:solidFill>
                <a:latin typeface="Open Sans"/>
                <a:ea typeface="Open Sans"/>
                <a:cs typeface="Open Sans"/>
                <a:sym typeface="Open Sans"/>
              </a:rPr>
              <a:t> </a:t>
            </a:r>
            <a:r>
              <a:rPr lang="en-US" sz="2600" b="0" i="0" u="none" strike="noStrike" cap="none" dirty="0" err="1">
                <a:solidFill>
                  <a:srgbClr val="3F3F3F"/>
                </a:solidFill>
                <a:latin typeface="Open Sans"/>
                <a:ea typeface="Open Sans"/>
                <a:cs typeface="Open Sans"/>
                <a:sym typeface="Open Sans"/>
              </a:rPr>
              <a:t>los</a:t>
            </a:r>
            <a:r>
              <a:rPr lang="en-US" sz="2600" b="0" i="0" u="none" strike="noStrike" cap="none" dirty="0">
                <a:solidFill>
                  <a:srgbClr val="3F3F3F"/>
                </a:solidFill>
                <a:latin typeface="Open Sans"/>
                <a:ea typeface="Open Sans"/>
                <a:cs typeface="Open Sans"/>
                <a:sym typeface="Open Sans"/>
              </a:rPr>
              <a:t> </a:t>
            </a:r>
            <a:r>
              <a:rPr lang="en-US" sz="2600" b="0" i="0" u="none" strike="noStrike" cap="none" dirty="0" err="1">
                <a:solidFill>
                  <a:srgbClr val="3F3F3F"/>
                </a:solidFill>
                <a:latin typeface="Open Sans"/>
                <a:ea typeface="Open Sans"/>
                <a:cs typeface="Open Sans"/>
                <a:sym typeface="Open Sans"/>
              </a:rPr>
              <a:t>pasos</a:t>
            </a:r>
            <a:r>
              <a:rPr lang="en-US" sz="2600" b="0" i="0" u="none" strike="noStrike" cap="none" dirty="0">
                <a:solidFill>
                  <a:srgbClr val="3F3F3F"/>
                </a:solidFill>
                <a:latin typeface="Open Sans"/>
                <a:ea typeface="Open Sans"/>
                <a:cs typeface="Open Sans"/>
                <a:sym typeface="Open Sans"/>
              </a:rPr>
              <a:t> PBE?</a:t>
            </a:r>
            <a:endParaRPr sz="1400" b="0" i="0" u="none" strike="noStrike" cap="none" dirty="0">
              <a:solidFill>
                <a:srgbClr val="3F3F3F"/>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2600"/>
              <a:buFont typeface="Open Sans"/>
              <a:buChar char="•"/>
            </a:pPr>
            <a:r>
              <a:rPr lang="en-US" sz="2600" b="0" i="0" u="none" strike="noStrike" cap="none" dirty="0">
                <a:solidFill>
                  <a:srgbClr val="3F3F3F"/>
                </a:solidFill>
                <a:latin typeface="Open Sans"/>
                <a:ea typeface="Open Sans"/>
                <a:cs typeface="Open Sans"/>
                <a:sym typeface="Open Sans"/>
              </a:rPr>
              <a:t>¿</a:t>
            </a:r>
            <a:r>
              <a:rPr lang="en-US" sz="2600" b="0" i="0" u="none" strike="noStrike" cap="none" dirty="0" err="1">
                <a:solidFill>
                  <a:srgbClr val="3F3F3F"/>
                </a:solidFill>
                <a:latin typeface="Open Sans"/>
                <a:ea typeface="Open Sans"/>
                <a:cs typeface="Open Sans"/>
                <a:sym typeface="Open Sans"/>
              </a:rPr>
              <a:t>Estoy</a:t>
            </a:r>
            <a:r>
              <a:rPr lang="en-US" sz="2600" b="0" i="0" u="none" strike="noStrike" cap="none" dirty="0">
                <a:solidFill>
                  <a:srgbClr val="3F3F3F"/>
                </a:solidFill>
                <a:latin typeface="Open Sans"/>
                <a:ea typeface="Open Sans"/>
                <a:cs typeface="Open Sans"/>
                <a:sym typeface="Open Sans"/>
              </a:rPr>
              <a:t> </a:t>
            </a:r>
            <a:r>
              <a:rPr lang="en-US" sz="2600" b="0" i="0" u="none" strike="noStrike" cap="none" dirty="0" err="1">
                <a:solidFill>
                  <a:srgbClr val="3F3F3F"/>
                </a:solidFill>
                <a:latin typeface="Open Sans"/>
                <a:ea typeface="Open Sans"/>
                <a:cs typeface="Open Sans"/>
                <a:sym typeface="Open Sans"/>
              </a:rPr>
              <a:t>sincronizando</a:t>
            </a:r>
            <a:r>
              <a:rPr lang="en-US" sz="2600" b="0" i="0" u="none" strike="noStrike" cap="none" dirty="0">
                <a:solidFill>
                  <a:srgbClr val="3F3F3F"/>
                </a:solidFill>
                <a:latin typeface="Open Sans"/>
                <a:ea typeface="Open Sans"/>
                <a:cs typeface="Open Sans"/>
                <a:sym typeface="Open Sans"/>
              </a:rPr>
              <a:t> (</a:t>
            </a:r>
            <a:r>
              <a:rPr lang="en-US" sz="2600" b="0" i="0" u="none" strike="noStrike" cap="none" dirty="0" err="1">
                <a:solidFill>
                  <a:srgbClr val="3F3F3F"/>
                </a:solidFill>
                <a:latin typeface="Open Sans"/>
                <a:ea typeface="Open Sans"/>
                <a:cs typeface="Open Sans"/>
                <a:sym typeface="Open Sans"/>
              </a:rPr>
              <a:t>comprobando</a:t>
            </a:r>
            <a:r>
              <a:rPr lang="en-US" sz="2600" b="0" i="0" u="none" strike="noStrike" cap="none" dirty="0">
                <a:solidFill>
                  <a:srgbClr val="3F3F3F"/>
                </a:solidFill>
                <a:latin typeface="Open Sans"/>
                <a:ea typeface="Open Sans"/>
                <a:cs typeface="Open Sans"/>
                <a:sym typeface="Open Sans"/>
              </a:rPr>
              <a:t>) </a:t>
            </a:r>
            <a:r>
              <a:rPr lang="en-US" sz="2600" b="0" i="0" u="none" strike="noStrike" cap="none" dirty="0" err="1">
                <a:solidFill>
                  <a:srgbClr val="3F3F3F"/>
                </a:solidFill>
                <a:latin typeface="Open Sans"/>
                <a:ea typeface="Open Sans"/>
                <a:cs typeface="Open Sans"/>
                <a:sym typeface="Open Sans"/>
              </a:rPr>
              <a:t>periódicamente</a:t>
            </a:r>
            <a:r>
              <a:rPr lang="en-US" sz="2600" b="0" i="0" u="none" strike="noStrike" cap="none" dirty="0">
                <a:solidFill>
                  <a:srgbClr val="3F3F3F"/>
                </a:solidFill>
                <a:latin typeface="Open Sans"/>
                <a:ea typeface="Open Sans"/>
                <a:cs typeface="Open Sans"/>
                <a:sym typeface="Open Sans"/>
              </a:rPr>
              <a:t> </a:t>
            </a:r>
            <a:r>
              <a:rPr lang="en-US" sz="2600" b="0" i="0" u="none" strike="noStrike" cap="none" dirty="0" err="1">
                <a:solidFill>
                  <a:srgbClr val="3F3F3F"/>
                </a:solidFill>
                <a:latin typeface="Open Sans"/>
                <a:ea typeface="Open Sans"/>
                <a:cs typeface="Open Sans"/>
                <a:sym typeface="Open Sans"/>
              </a:rPr>
              <a:t>mis</a:t>
            </a:r>
            <a:r>
              <a:rPr lang="en-US" sz="2600" b="0" i="0" u="none" strike="noStrike" cap="none" dirty="0">
                <a:solidFill>
                  <a:srgbClr val="3F3F3F"/>
                </a:solidFill>
                <a:latin typeface="Open Sans"/>
                <a:ea typeface="Open Sans"/>
                <a:cs typeface="Open Sans"/>
                <a:sym typeface="Open Sans"/>
              </a:rPr>
              <a:t> </a:t>
            </a:r>
            <a:r>
              <a:rPr lang="en-US" sz="2600" b="0" i="0" u="none" strike="noStrike" cap="none" dirty="0" err="1">
                <a:solidFill>
                  <a:srgbClr val="3F3F3F"/>
                </a:solidFill>
                <a:latin typeface="Open Sans"/>
                <a:ea typeface="Open Sans"/>
                <a:cs typeface="Open Sans"/>
                <a:sym typeface="Open Sans"/>
              </a:rPr>
              <a:t>habilidades</a:t>
            </a:r>
            <a:r>
              <a:rPr lang="en-US" sz="2600" b="0" i="0" u="none" strike="noStrike" cap="none" dirty="0">
                <a:solidFill>
                  <a:srgbClr val="3F3F3F"/>
                </a:solidFill>
                <a:latin typeface="Open Sans"/>
                <a:ea typeface="Open Sans"/>
                <a:cs typeface="Open Sans"/>
                <a:sym typeface="Open Sans"/>
              </a:rPr>
              <a:t> y </a:t>
            </a:r>
            <a:r>
              <a:rPr lang="en-US" sz="2600" b="0" i="0" u="none" strike="noStrike" cap="none" dirty="0" err="1">
                <a:solidFill>
                  <a:srgbClr val="3F3F3F"/>
                </a:solidFill>
                <a:latin typeface="Open Sans"/>
                <a:ea typeface="Open Sans"/>
                <a:cs typeface="Open Sans"/>
                <a:sym typeface="Open Sans"/>
              </a:rPr>
              <a:t>conocimientos</a:t>
            </a:r>
            <a:r>
              <a:rPr lang="en-US" sz="2600" b="0" i="0" u="none" strike="noStrike" cap="none" dirty="0">
                <a:solidFill>
                  <a:srgbClr val="3F3F3F"/>
                </a:solidFill>
                <a:latin typeface="Open Sans"/>
                <a:ea typeface="Open Sans"/>
                <a:cs typeface="Open Sans"/>
                <a:sym typeface="Open Sans"/>
              </a:rPr>
              <a:t> con </a:t>
            </a:r>
            <a:r>
              <a:rPr lang="en-US" sz="2600" b="0" i="0" u="none" strike="noStrike" cap="none" dirty="0" err="1">
                <a:solidFill>
                  <a:srgbClr val="3F3F3F"/>
                </a:solidFill>
                <a:latin typeface="Open Sans"/>
                <a:ea typeface="Open Sans"/>
                <a:cs typeface="Open Sans"/>
                <a:sym typeface="Open Sans"/>
              </a:rPr>
              <a:t>los</a:t>
            </a:r>
            <a:r>
              <a:rPr lang="en-US" sz="2600" b="0" i="0" u="none" strike="noStrike" cap="none" dirty="0">
                <a:solidFill>
                  <a:srgbClr val="3F3F3F"/>
                </a:solidFill>
                <a:latin typeface="Open Sans"/>
                <a:ea typeface="Open Sans"/>
                <a:cs typeface="Open Sans"/>
                <a:sym typeface="Open Sans"/>
              </a:rPr>
              <a:t> </a:t>
            </a:r>
            <a:r>
              <a:rPr lang="en-US" sz="2600" b="0" i="0" u="none" strike="noStrike" cap="none" dirty="0" err="1">
                <a:solidFill>
                  <a:srgbClr val="3F3F3F"/>
                </a:solidFill>
                <a:latin typeface="Open Sans"/>
                <a:ea typeface="Open Sans"/>
                <a:cs typeface="Open Sans"/>
                <a:sym typeface="Open Sans"/>
              </a:rPr>
              <a:t>nuevos</a:t>
            </a:r>
            <a:r>
              <a:rPr lang="en-US" sz="2600" b="0" i="0" u="none" strike="noStrike" cap="none" dirty="0">
                <a:solidFill>
                  <a:srgbClr val="3F3F3F"/>
                </a:solidFill>
                <a:latin typeface="Open Sans"/>
                <a:ea typeface="Open Sans"/>
                <a:cs typeface="Open Sans"/>
                <a:sym typeface="Open Sans"/>
              </a:rPr>
              <a:t> </a:t>
            </a:r>
            <a:r>
              <a:rPr lang="en-US" sz="2600" b="0" i="0" u="none" strike="noStrike" cap="none" dirty="0" err="1">
                <a:solidFill>
                  <a:srgbClr val="3F3F3F"/>
                </a:solidFill>
                <a:latin typeface="Open Sans"/>
                <a:ea typeface="Open Sans"/>
                <a:cs typeface="Open Sans"/>
                <a:sym typeface="Open Sans"/>
              </a:rPr>
              <a:t>desarrollos</a:t>
            </a:r>
            <a:r>
              <a:rPr lang="en-US" sz="2600" b="0" i="0" u="none" strike="noStrike" cap="none" dirty="0">
                <a:solidFill>
                  <a:srgbClr val="3F3F3F"/>
                </a:solidFill>
                <a:latin typeface="Open Sans"/>
                <a:ea typeface="Open Sans"/>
                <a:cs typeface="Open Sans"/>
                <a:sym typeface="Open Sans"/>
              </a:rPr>
              <a:t>?</a:t>
            </a:r>
            <a:endParaRPr sz="1400" b="0" i="0" u="none" strike="noStrike" cap="none" dirty="0">
              <a:solidFill>
                <a:srgbClr val="3F3F3F"/>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2600"/>
              <a:buFont typeface="Open Sans"/>
              <a:buChar char="•"/>
            </a:pPr>
            <a:r>
              <a:rPr lang="en-US" sz="2600" b="0" i="0" u="none" strike="noStrike" cap="none" dirty="0" err="1">
                <a:solidFill>
                  <a:srgbClr val="3F3F3F"/>
                </a:solidFill>
                <a:latin typeface="Open Sans"/>
                <a:ea typeface="Open Sans"/>
                <a:cs typeface="Open Sans"/>
                <a:sym typeface="Open Sans"/>
              </a:rPr>
              <a:t>Enseñar</a:t>
            </a:r>
            <a:r>
              <a:rPr lang="en-US" sz="2600" b="0" i="0" u="none" strike="noStrike" cap="none" dirty="0">
                <a:solidFill>
                  <a:srgbClr val="3F3F3F"/>
                </a:solidFill>
                <a:latin typeface="Open Sans"/>
                <a:ea typeface="Open Sans"/>
                <a:cs typeface="Open Sans"/>
                <a:sym typeface="Open Sans"/>
              </a:rPr>
              <a:t> a </a:t>
            </a:r>
            <a:r>
              <a:rPr lang="en-US" sz="2600" b="0" i="0" u="none" strike="noStrike" cap="none" dirty="0" err="1">
                <a:solidFill>
                  <a:srgbClr val="3F3F3F"/>
                </a:solidFill>
                <a:latin typeface="Open Sans"/>
                <a:ea typeface="Open Sans"/>
                <a:cs typeface="Open Sans"/>
                <a:sym typeface="Open Sans"/>
              </a:rPr>
              <a:t>otros</a:t>
            </a:r>
            <a:r>
              <a:rPr lang="en-US" sz="2600" b="0" i="0" u="none" strike="noStrike" cap="none" dirty="0">
                <a:solidFill>
                  <a:srgbClr val="3F3F3F"/>
                </a:solidFill>
                <a:latin typeface="Open Sans"/>
                <a:ea typeface="Open Sans"/>
                <a:cs typeface="Open Sans"/>
                <a:sym typeface="Open Sans"/>
              </a:rPr>
              <a:t> las </a:t>
            </a:r>
            <a:r>
              <a:rPr lang="en-US" sz="2600" b="0" i="0" u="none" strike="noStrike" cap="none" dirty="0" err="1">
                <a:solidFill>
                  <a:srgbClr val="3F3F3F"/>
                </a:solidFill>
                <a:latin typeface="Open Sans"/>
                <a:ea typeface="Open Sans"/>
                <a:cs typeface="Open Sans"/>
                <a:sym typeface="Open Sans"/>
              </a:rPr>
              <a:t>habilidades</a:t>
            </a:r>
            <a:r>
              <a:rPr lang="en-US" sz="2600" b="0" i="0" u="none" strike="noStrike" cap="none" dirty="0">
                <a:solidFill>
                  <a:srgbClr val="3F3F3F"/>
                </a:solidFill>
                <a:latin typeface="Open Sans"/>
                <a:ea typeface="Open Sans"/>
                <a:cs typeface="Open Sans"/>
                <a:sym typeface="Open Sans"/>
              </a:rPr>
              <a:t> de PBE</a:t>
            </a:r>
            <a:endParaRPr sz="1400" b="0" i="0" u="none" strike="noStrike" cap="none" dirty="0">
              <a:solidFill>
                <a:srgbClr val="3F3F3F"/>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2600"/>
              <a:buFont typeface="Open Sans"/>
              <a:buChar char="•"/>
            </a:pPr>
            <a:r>
              <a:rPr lang="en-US" sz="2600" b="0" i="0" u="none" strike="noStrike" cap="none" dirty="0" err="1">
                <a:solidFill>
                  <a:srgbClr val="3F3F3F"/>
                </a:solidFill>
                <a:latin typeface="Open Sans"/>
                <a:ea typeface="Open Sans"/>
                <a:cs typeface="Open Sans"/>
                <a:sym typeface="Open Sans"/>
              </a:rPr>
              <a:t>Mantener</a:t>
            </a:r>
            <a:r>
              <a:rPr lang="en-US" sz="2600" b="0" i="0" u="none" strike="noStrike" cap="none" dirty="0">
                <a:solidFill>
                  <a:srgbClr val="3F3F3F"/>
                </a:solidFill>
                <a:latin typeface="Open Sans"/>
                <a:ea typeface="Open Sans"/>
                <a:cs typeface="Open Sans"/>
                <a:sym typeface="Open Sans"/>
              </a:rPr>
              <a:t> un </a:t>
            </a:r>
            <a:r>
              <a:rPr lang="en-US" sz="2600" b="0" i="0" u="none" strike="noStrike" cap="none" dirty="0" err="1">
                <a:solidFill>
                  <a:srgbClr val="3F3F3F"/>
                </a:solidFill>
                <a:latin typeface="Open Sans"/>
                <a:ea typeface="Open Sans"/>
                <a:cs typeface="Open Sans"/>
                <a:sym typeface="Open Sans"/>
              </a:rPr>
              <a:t>registro</a:t>
            </a:r>
            <a:r>
              <a:rPr lang="en-US" sz="2600" b="0" i="0" u="none" strike="noStrike" cap="none" dirty="0">
                <a:solidFill>
                  <a:srgbClr val="3F3F3F"/>
                </a:solidFill>
                <a:latin typeface="Open Sans"/>
                <a:ea typeface="Open Sans"/>
                <a:cs typeface="Open Sans"/>
                <a:sym typeface="Open Sans"/>
              </a:rPr>
              <a:t> de </a:t>
            </a:r>
            <a:r>
              <a:rPr lang="en-US" sz="2600" b="0" i="0" u="none" strike="noStrike" cap="none" dirty="0" err="1">
                <a:solidFill>
                  <a:srgbClr val="3F3F3F"/>
                </a:solidFill>
                <a:latin typeface="Open Sans"/>
                <a:ea typeface="Open Sans"/>
                <a:cs typeface="Open Sans"/>
                <a:sym typeface="Open Sans"/>
              </a:rPr>
              <a:t>sus</a:t>
            </a:r>
            <a:r>
              <a:rPr lang="en-US" sz="2600" b="0" i="0" u="none" strike="noStrike" cap="none" dirty="0">
                <a:solidFill>
                  <a:srgbClr val="3F3F3F"/>
                </a:solidFill>
                <a:latin typeface="Open Sans"/>
                <a:ea typeface="Open Sans"/>
                <a:cs typeface="Open Sans"/>
                <a:sym typeface="Open Sans"/>
              </a:rPr>
              <a:t> </a:t>
            </a:r>
            <a:r>
              <a:rPr lang="en-US" sz="2600" b="0" i="0" u="none" strike="noStrike" cap="none" dirty="0" err="1">
                <a:solidFill>
                  <a:srgbClr val="3F3F3F"/>
                </a:solidFill>
                <a:latin typeface="Open Sans"/>
                <a:ea typeface="Open Sans"/>
                <a:cs typeface="Open Sans"/>
                <a:sym typeface="Open Sans"/>
              </a:rPr>
              <a:t>preguntas</a:t>
            </a:r>
            <a:endParaRPr sz="1400" b="0" i="0" u="none" strike="noStrike" cap="none" dirty="0">
              <a:solidFill>
                <a:srgbClr val="3F3F3F"/>
              </a:solidFill>
              <a:latin typeface="Open Sans"/>
              <a:ea typeface="Open Sans"/>
              <a:cs typeface="Open Sans"/>
              <a:sym typeface="Open Sans"/>
            </a:endParaRPr>
          </a:p>
        </p:txBody>
      </p:sp>
      <p:grpSp>
        <p:nvGrpSpPr>
          <p:cNvPr id="299" name="Google Shape;299;p15"/>
          <p:cNvGrpSpPr/>
          <p:nvPr/>
        </p:nvGrpSpPr>
        <p:grpSpPr>
          <a:xfrm>
            <a:off x="9111163" y="1394107"/>
            <a:ext cx="1656050" cy="1639026"/>
            <a:chOff x="105412" y="1207503"/>
            <a:chExt cx="1365359" cy="1365359"/>
          </a:xfrm>
        </p:grpSpPr>
        <p:sp>
          <p:nvSpPr>
            <p:cNvPr id="300" name="Google Shape;300;p15"/>
            <p:cNvSpPr/>
            <p:nvPr/>
          </p:nvSpPr>
          <p:spPr>
            <a:xfrm>
              <a:off x="105412" y="1207503"/>
              <a:ext cx="1365359" cy="1365359"/>
            </a:xfrm>
            <a:prstGeom prst="ellipse">
              <a:avLst/>
            </a:prstGeom>
            <a:solidFill>
              <a:srgbClr val="92D05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15"/>
            <p:cNvSpPr/>
            <p:nvPr/>
          </p:nvSpPr>
          <p:spPr>
            <a:xfrm>
              <a:off x="306511" y="1408603"/>
              <a:ext cx="963161" cy="963159"/>
            </a:xfrm>
            <a:prstGeom prst="rect">
              <a:avLst/>
            </a:prstGeom>
            <a:noFill/>
            <a:ln>
              <a:noFill/>
            </a:ln>
          </p:spPr>
          <p:txBody>
            <a:bodyPr spcFirstLastPara="1" wrap="square" lIns="18075" tIns="18075" rIns="18075" bIns="18075" anchor="ctr" anchorCtr="0">
              <a:noAutofit/>
            </a:bodyPr>
            <a:lstStyle/>
            <a:p>
              <a:pPr marL="0" marR="0" lvl="0" indent="0" algn="ctr" rtl="0">
                <a:lnSpc>
                  <a:spcPct val="90000"/>
                </a:lnSpc>
                <a:spcBef>
                  <a:spcPts val="0"/>
                </a:spcBef>
                <a:spcAft>
                  <a:spcPts val="0"/>
                </a:spcAft>
                <a:buClr>
                  <a:srgbClr val="000000"/>
                </a:buClr>
                <a:buSzPts val="1425"/>
                <a:buFont typeface="Arial"/>
                <a:buNone/>
              </a:pPr>
              <a:r>
                <a:rPr lang="en-US" sz="1425" b="1" i="0" u="none" strike="noStrike" cap="none">
                  <a:solidFill>
                    <a:schemeClr val="lt1"/>
                  </a:solidFill>
                  <a:latin typeface="Arial"/>
                  <a:ea typeface="Arial"/>
                  <a:cs typeface="Arial"/>
                  <a:sym typeface="Arial"/>
                </a:rPr>
                <a:t>Evaluar</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6"/>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96096"/>
              <a:buNone/>
            </a:pPr>
            <a:r>
              <a:rPr lang="en-US">
                <a:solidFill>
                  <a:srgbClr val="586F7C"/>
                </a:solidFill>
                <a:latin typeface="Open Sans"/>
                <a:ea typeface="Open Sans"/>
                <a:cs typeface="Open Sans"/>
                <a:sym typeface="Open Sans"/>
              </a:rPr>
              <a:t>Acceso al Portal de Contenidos –  </a:t>
            </a:r>
            <a:br>
              <a:rPr lang="en-US">
                <a:solidFill>
                  <a:srgbClr val="586F7C"/>
                </a:solidFill>
                <a:latin typeface="Open Sans"/>
                <a:ea typeface="Open Sans"/>
                <a:cs typeface="Open Sans"/>
                <a:sym typeface="Open Sans"/>
              </a:rPr>
            </a:br>
            <a:r>
              <a:rPr lang="en-US">
                <a:solidFill>
                  <a:srgbClr val="586F7C"/>
                </a:solidFill>
                <a:latin typeface="Open Sans"/>
                <a:ea typeface="Open Sans"/>
                <a:cs typeface="Open Sans"/>
                <a:sym typeface="Open Sans"/>
              </a:rPr>
              <a:t>Fuentes de referencia</a:t>
            </a:r>
            <a:endParaRPr>
              <a:solidFill>
                <a:srgbClr val="586F7C"/>
              </a:solidFill>
              <a:latin typeface="Open Sans"/>
              <a:ea typeface="Open Sans"/>
              <a:cs typeface="Open Sans"/>
              <a:sym typeface="Open Sans"/>
            </a:endParaRPr>
          </a:p>
        </p:txBody>
      </p:sp>
      <p:sp>
        <p:nvSpPr>
          <p:cNvPr id="308" name="Google Shape;308;p26"/>
          <p:cNvSpPr txBox="1">
            <a:spLocks noGrp="1"/>
          </p:cNvSpPr>
          <p:nvPr>
            <p:ph type="body" idx="1"/>
          </p:nvPr>
        </p:nvSpPr>
        <p:spPr>
          <a:xfrm>
            <a:off x="176984" y="1645920"/>
            <a:ext cx="11668432" cy="1657719"/>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n-US" sz="2200" dirty="0">
                <a:solidFill>
                  <a:srgbClr val="3F3F3F"/>
                </a:solidFill>
                <a:latin typeface="Open Sans"/>
                <a:ea typeface="Open Sans"/>
                <a:cs typeface="Open Sans"/>
                <a:sym typeface="Open Sans"/>
              </a:rPr>
              <a:t>A </a:t>
            </a:r>
            <a:r>
              <a:rPr lang="en-US" sz="2200" b="1" dirty="0">
                <a:solidFill>
                  <a:srgbClr val="3F3F3F"/>
                </a:solidFill>
                <a:latin typeface="Open Sans"/>
                <a:ea typeface="Open Sans"/>
                <a:cs typeface="Open Sans"/>
                <a:sym typeface="Open Sans"/>
              </a:rPr>
              <a:t>Cochrane Library </a:t>
            </a:r>
            <a:r>
              <a:rPr lang="en-US" sz="2200" dirty="0">
                <a:solidFill>
                  <a:srgbClr val="3F3F3F"/>
                </a:solidFill>
                <a:latin typeface="Open Sans"/>
                <a:ea typeface="Open Sans"/>
                <a:cs typeface="Open Sans"/>
                <a:sym typeface="Open Sans"/>
              </a:rPr>
              <a:t>se accede </a:t>
            </a:r>
            <a:r>
              <a:rPr lang="en-US" sz="2200" dirty="0" err="1">
                <a:solidFill>
                  <a:srgbClr val="3F3F3F"/>
                </a:solidFill>
                <a:latin typeface="Open Sans"/>
                <a:ea typeface="Open Sans"/>
                <a:cs typeface="Open Sans"/>
                <a:sym typeface="Open Sans"/>
              </a:rPr>
              <a:t>desde</a:t>
            </a:r>
            <a:r>
              <a:rPr lang="en-US" sz="2200" dirty="0">
                <a:solidFill>
                  <a:srgbClr val="3F3F3F"/>
                </a:solidFill>
                <a:latin typeface="Open Sans"/>
                <a:ea typeface="Open Sans"/>
                <a:cs typeface="Open Sans"/>
                <a:sym typeface="Open Sans"/>
              </a:rPr>
              <a:t> la </a:t>
            </a:r>
            <a:r>
              <a:rPr lang="en-US" sz="2200" dirty="0" err="1">
                <a:solidFill>
                  <a:srgbClr val="3F3F3F"/>
                </a:solidFill>
                <a:latin typeface="Open Sans"/>
                <a:ea typeface="Open Sans"/>
                <a:cs typeface="Open Sans"/>
                <a:sym typeface="Open Sans"/>
              </a:rPr>
              <a:t>lista</a:t>
            </a:r>
            <a:r>
              <a:rPr lang="en-US" sz="2200" dirty="0">
                <a:solidFill>
                  <a:srgbClr val="3F3F3F"/>
                </a:solidFill>
                <a:latin typeface="Open Sans"/>
                <a:ea typeface="Open Sans"/>
                <a:cs typeface="Open Sans"/>
                <a:sym typeface="Open Sans"/>
              </a:rPr>
              <a:t> de las</a:t>
            </a:r>
            <a:r>
              <a:rPr lang="en-US" sz="2200" dirty="0">
                <a:solidFill>
                  <a:srgbClr val="3F3F3F"/>
                </a:solidFill>
                <a:highlight>
                  <a:schemeClr val="accent6"/>
                </a:highlight>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rPr>
              <a:t> </a:t>
            </a:r>
            <a:r>
              <a:rPr lang="en-US" sz="2200" b="1" dirty="0">
                <a:solidFill>
                  <a:srgbClr val="3F3F3F"/>
                </a:solidFill>
                <a:latin typeface="Open Sans"/>
                <a:ea typeface="Open Sans"/>
                <a:cs typeface="Open Sans"/>
                <a:sym typeface="Open Sans"/>
              </a:rPr>
              <a:t>Fuentes de </a:t>
            </a:r>
            <a:r>
              <a:rPr lang="en-US" sz="2200" b="1" dirty="0" err="1">
                <a:solidFill>
                  <a:srgbClr val="3F3F3F"/>
                </a:solidFill>
                <a:latin typeface="Open Sans"/>
                <a:ea typeface="Open Sans"/>
                <a:cs typeface="Open Sans"/>
                <a:sym typeface="Open Sans"/>
              </a:rPr>
              <a:t>referencia</a:t>
            </a:r>
            <a:r>
              <a:rPr lang="en-US" sz="2200" b="1" dirty="0">
                <a:solidFill>
                  <a:srgbClr val="3F3F3F"/>
                </a:solidFill>
                <a:latin typeface="Open Sans"/>
                <a:ea typeface="Open Sans"/>
                <a:cs typeface="Open Sans"/>
                <a:sym typeface="Open Sans"/>
              </a:rPr>
              <a:t> </a:t>
            </a:r>
            <a:r>
              <a:rPr lang="en-US" sz="2200" dirty="0">
                <a:solidFill>
                  <a:srgbClr val="3F3F3F"/>
                </a:solidFill>
                <a:latin typeface="Open Sans"/>
                <a:ea typeface="Open Sans"/>
                <a:cs typeface="Open Sans"/>
                <a:sym typeface="Open Sans"/>
              </a:rPr>
              <a:t>del Portal de </a:t>
            </a:r>
            <a:r>
              <a:rPr lang="en-US" sz="2200" dirty="0" err="1">
                <a:solidFill>
                  <a:srgbClr val="3F3F3F"/>
                </a:solidFill>
                <a:latin typeface="Open Sans"/>
                <a:ea typeface="Open Sans"/>
                <a:cs typeface="Open Sans"/>
                <a:sym typeface="Open Sans"/>
              </a:rPr>
              <a:t>Contenidos</a:t>
            </a:r>
            <a:r>
              <a:rPr lang="en-US" sz="2200" dirty="0">
                <a:solidFill>
                  <a:srgbClr val="3F3F3F"/>
                </a:solidFill>
                <a:latin typeface="Open Sans"/>
                <a:ea typeface="Open Sans"/>
                <a:cs typeface="Open Sans"/>
                <a:sym typeface="Open Sans"/>
              </a:rPr>
              <a:t> de Research4Life. Una </a:t>
            </a:r>
            <a:r>
              <a:rPr lang="en-US" sz="2200" dirty="0" err="1">
                <a:solidFill>
                  <a:srgbClr val="3F3F3F"/>
                </a:solidFill>
                <a:latin typeface="Open Sans"/>
                <a:ea typeface="Open Sans"/>
                <a:cs typeface="Open Sans"/>
                <a:sym typeface="Open Sans"/>
              </a:rPr>
              <a:t>vez</a:t>
            </a:r>
            <a:r>
              <a:rPr lang="en-US" sz="2200" dirty="0">
                <a:solidFill>
                  <a:srgbClr val="3F3F3F"/>
                </a:solidFill>
                <a:latin typeface="Open Sans"/>
                <a:ea typeface="Open Sans"/>
                <a:cs typeface="Open Sans"/>
                <a:sym typeface="Open Sans"/>
              </a:rPr>
              <a:t> que se </a:t>
            </a:r>
            <a:r>
              <a:rPr lang="en-US" sz="2200" dirty="0" err="1">
                <a:solidFill>
                  <a:srgbClr val="3F3F3F"/>
                </a:solidFill>
                <a:latin typeface="Open Sans"/>
                <a:ea typeface="Open Sans"/>
                <a:cs typeface="Open Sans"/>
                <a:sym typeface="Open Sans"/>
              </a:rPr>
              <a:t>muestra</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hacer</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clic</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en</a:t>
            </a:r>
            <a:r>
              <a:rPr lang="en-US" sz="2200" dirty="0">
                <a:solidFill>
                  <a:srgbClr val="3F3F3F"/>
                </a:solidFill>
                <a:latin typeface="Open Sans"/>
                <a:ea typeface="Open Sans"/>
                <a:cs typeface="Open Sans"/>
                <a:sym typeface="Open Sans"/>
              </a:rPr>
              <a:t> la </a:t>
            </a:r>
            <a:r>
              <a:rPr lang="en-US" sz="2200" dirty="0" err="1">
                <a:solidFill>
                  <a:srgbClr val="3F3F3F"/>
                </a:solidFill>
                <a:latin typeface="Open Sans"/>
                <a:ea typeface="Open Sans"/>
                <a:cs typeface="Open Sans"/>
                <a:sym typeface="Open Sans"/>
              </a:rPr>
              <a:t>letra</a:t>
            </a:r>
            <a:r>
              <a:rPr lang="en-US" sz="2200" dirty="0">
                <a:solidFill>
                  <a:srgbClr val="3F3F3F"/>
                </a:solidFill>
                <a:latin typeface="Open Sans"/>
                <a:ea typeface="Open Sans"/>
                <a:cs typeface="Open Sans"/>
                <a:sym typeface="Open Sans"/>
              </a:rPr>
              <a:t> C de la </a:t>
            </a:r>
            <a:r>
              <a:rPr lang="en-US" sz="2200" dirty="0" err="1">
                <a:solidFill>
                  <a:srgbClr val="3F3F3F"/>
                </a:solidFill>
                <a:latin typeface="Open Sans"/>
                <a:ea typeface="Open Sans"/>
                <a:cs typeface="Open Sans"/>
                <a:sym typeface="Open Sans"/>
              </a:rPr>
              <a:t>lista</a:t>
            </a:r>
            <a:r>
              <a:rPr lang="en-US" sz="2200" dirty="0">
                <a:solidFill>
                  <a:srgbClr val="3F3F3F"/>
                </a:solidFill>
                <a:latin typeface="Open Sans"/>
                <a:ea typeface="Open Sans"/>
                <a:cs typeface="Open Sans"/>
                <a:sym typeface="Open Sans"/>
              </a:rPr>
              <a:t> A-Z o </a:t>
            </a:r>
            <a:r>
              <a:rPr lang="en-US" sz="2200" dirty="0" err="1">
                <a:solidFill>
                  <a:srgbClr val="3F3F3F"/>
                </a:solidFill>
                <a:latin typeface="Open Sans"/>
                <a:ea typeface="Open Sans"/>
                <a:cs typeface="Open Sans"/>
                <a:sym typeface="Open Sans"/>
              </a:rPr>
              <a:t>desplazarse</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hacia</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abajo</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en</a:t>
            </a:r>
            <a:r>
              <a:rPr lang="en-US" sz="2200" dirty="0">
                <a:solidFill>
                  <a:srgbClr val="3F3F3F"/>
                </a:solidFill>
                <a:latin typeface="Open Sans"/>
                <a:ea typeface="Open Sans"/>
                <a:cs typeface="Open Sans"/>
                <a:sym typeface="Open Sans"/>
              </a:rPr>
              <a:t> la </a:t>
            </a:r>
            <a:r>
              <a:rPr lang="en-US" sz="2200" dirty="0" err="1">
                <a:solidFill>
                  <a:srgbClr val="3F3F3F"/>
                </a:solidFill>
                <a:latin typeface="Open Sans"/>
                <a:ea typeface="Open Sans"/>
                <a:cs typeface="Open Sans"/>
                <a:sym typeface="Open Sans"/>
              </a:rPr>
              <a:t>lista</a:t>
            </a:r>
            <a:r>
              <a:rPr lang="en-US" sz="2200" dirty="0">
                <a:solidFill>
                  <a:srgbClr val="3F3F3F"/>
                </a:solidFill>
                <a:latin typeface="Open Sans"/>
                <a:ea typeface="Open Sans"/>
                <a:cs typeface="Open Sans"/>
                <a:sym typeface="Open Sans"/>
              </a:rPr>
              <a:t> hasta el </a:t>
            </a:r>
            <a:r>
              <a:rPr lang="en-US" sz="2200" dirty="0" err="1">
                <a:solidFill>
                  <a:srgbClr val="3F3F3F"/>
                </a:solidFill>
                <a:latin typeface="Open Sans"/>
                <a:ea typeface="Open Sans"/>
                <a:cs typeface="Open Sans"/>
                <a:sym typeface="Open Sans"/>
              </a:rPr>
              <a:t>recurso</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específico</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Hacer</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clic</a:t>
            </a:r>
            <a:r>
              <a:rPr lang="en-US" sz="2200" dirty="0">
                <a:solidFill>
                  <a:srgbClr val="3F3F3F"/>
                </a:solidFill>
                <a:latin typeface="Open Sans"/>
                <a:ea typeface="Open Sans"/>
                <a:cs typeface="Open Sans"/>
                <a:sym typeface="Open Sans"/>
              </a:rPr>
              <a:t> para </a:t>
            </a:r>
            <a:r>
              <a:rPr lang="en-US" sz="2200" dirty="0" err="1">
                <a:solidFill>
                  <a:srgbClr val="3F3F3F"/>
                </a:solidFill>
                <a:latin typeface="Open Sans"/>
                <a:ea typeface="Open Sans"/>
                <a:cs typeface="Open Sans"/>
                <a:sym typeface="Open Sans"/>
              </a:rPr>
              <a:t>abrir</a:t>
            </a:r>
            <a:r>
              <a:rPr lang="en-US" sz="2200" dirty="0">
                <a:solidFill>
                  <a:srgbClr val="3F3F3F"/>
                </a:solidFill>
                <a:latin typeface="Open Sans"/>
                <a:ea typeface="Open Sans"/>
                <a:cs typeface="Open Sans"/>
                <a:sym typeface="Open Sans"/>
              </a:rPr>
              <a:t> la base. </a:t>
            </a:r>
            <a:r>
              <a:rPr lang="en-US" sz="2200" dirty="0" err="1">
                <a:solidFill>
                  <a:srgbClr val="3F3F3F"/>
                </a:solidFill>
                <a:latin typeface="Open Sans"/>
                <a:ea typeface="Open Sans"/>
                <a:cs typeface="Open Sans"/>
                <a:sym typeface="Open Sans"/>
              </a:rPr>
              <a:t>Hacer</a:t>
            </a:r>
            <a:r>
              <a:rPr lang="en-US" sz="2200" dirty="0">
                <a:solidFill>
                  <a:srgbClr val="3F3F3F"/>
                </a:solidFill>
                <a:latin typeface="Open Sans"/>
                <a:ea typeface="Open Sans"/>
                <a:cs typeface="Open Sans"/>
                <a:sym typeface="Open Sans"/>
              </a:rPr>
              <a:t> lo </a:t>
            </a:r>
            <a:r>
              <a:rPr lang="en-US" sz="2200" dirty="0" err="1">
                <a:solidFill>
                  <a:srgbClr val="3F3F3F"/>
                </a:solidFill>
                <a:latin typeface="Open Sans"/>
                <a:ea typeface="Open Sans"/>
                <a:cs typeface="Open Sans"/>
                <a:sym typeface="Open Sans"/>
              </a:rPr>
              <a:t>mismo</a:t>
            </a:r>
            <a:r>
              <a:rPr lang="en-US" sz="2200" dirty="0">
                <a:solidFill>
                  <a:srgbClr val="3F3F3F"/>
                </a:solidFill>
                <a:latin typeface="Open Sans"/>
                <a:ea typeface="Open Sans"/>
                <a:cs typeface="Open Sans"/>
                <a:sym typeface="Open Sans"/>
              </a:rPr>
              <a:t> para Clinical Key y Essential Evidence </a:t>
            </a:r>
            <a:r>
              <a:rPr lang="en-US" dirty="0">
                <a:solidFill>
                  <a:srgbClr val="3F3F3F"/>
                </a:solidFill>
                <a:latin typeface="Open Sans"/>
                <a:ea typeface="Open Sans"/>
                <a:cs typeface="Open Sans"/>
                <a:sym typeface="Open Sans"/>
              </a:rPr>
              <a:t>Plus.</a:t>
            </a:r>
            <a:endParaRPr dirty="0"/>
          </a:p>
        </p:txBody>
      </p:sp>
      <p:pic>
        <p:nvPicPr>
          <p:cNvPr id="309" name="Google Shape;309;p26"/>
          <p:cNvPicPr preferRelativeResize="0"/>
          <p:nvPr/>
        </p:nvPicPr>
        <p:blipFill rotWithShape="1">
          <a:blip r:embed="rId3">
            <a:alphaModFix/>
          </a:blip>
          <a:srcRect/>
          <a:stretch/>
        </p:blipFill>
        <p:spPr>
          <a:xfrm>
            <a:off x="10914407" y="4231005"/>
            <a:ext cx="828675" cy="981075"/>
          </a:xfrm>
          <a:prstGeom prst="rect">
            <a:avLst/>
          </a:prstGeom>
          <a:noFill/>
          <a:ln>
            <a:noFill/>
          </a:ln>
        </p:spPr>
      </p:pic>
      <p:cxnSp>
        <p:nvCxnSpPr>
          <p:cNvPr id="310" name="Google Shape;310;p26"/>
          <p:cNvCxnSpPr/>
          <p:nvPr/>
        </p:nvCxnSpPr>
        <p:spPr>
          <a:xfrm rot="10800000" flipH="1">
            <a:off x="6226629" y="5007429"/>
            <a:ext cx="3086010" cy="1643742"/>
          </a:xfrm>
          <a:prstGeom prst="straightConnector1">
            <a:avLst/>
          </a:prstGeom>
          <a:noFill/>
          <a:ln w="9525" cap="flat" cmpd="sng">
            <a:solidFill>
              <a:srgbClr val="FF0000"/>
            </a:solidFill>
            <a:prstDash val="solid"/>
            <a:round/>
            <a:headEnd type="none" w="sm" len="sm"/>
            <a:tailEnd type="triangle" w="med" len="med"/>
          </a:ln>
        </p:spPr>
      </p:cxnSp>
      <p:pic>
        <p:nvPicPr>
          <p:cNvPr id="311" name="Google Shape;311;p26"/>
          <p:cNvPicPr preferRelativeResize="0"/>
          <p:nvPr/>
        </p:nvPicPr>
        <p:blipFill rotWithShape="1">
          <a:blip r:embed="rId4">
            <a:alphaModFix/>
          </a:blip>
          <a:srcRect/>
          <a:stretch/>
        </p:blipFill>
        <p:spPr>
          <a:xfrm>
            <a:off x="197567" y="4007167"/>
            <a:ext cx="1885950" cy="2409825"/>
          </a:xfrm>
          <a:prstGeom prst="rect">
            <a:avLst/>
          </a:prstGeom>
          <a:noFill/>
          <a:ln>
            <a:noFill/>
          </a:ln>
        </p:spPr>
      </p:pic>
      <p:pic>
        <p:nvPicPr>
          <p:cNvPr id="312" name="Google Shape;312;p26"/>
          <p:cNvPicPr preferRelativeResize="0"/>
          <p:nvPr/>
        </p:nvPicPr>
        <p:blipFill rotWithShape="1">
          <a:blip r:embed="rId5">
            <a:alphaModFix/>
          </a:blip>
          <a:srcRect/>
          <a:stretch/>
        </p:blipFill>
        <p:spPr>
          <a:xfrm>
            <a:off x="3026811" y="3494313"/>
            <a:ext cx="6285828" cy="3156858"/>
          </a:xfrm>
          <a:prstGeom prst="rect">
            <a:avLst/>
          </a:prstGeom>
          <a:noFill/>
          <a:ln>
            <a:noFill/>
          </a:ln>
        </p:spPr>
      </p:pic>
      <p:sp>
        <p:nvSpPr>
          <p:cNvPr id="313" name="Google Shape;313;p26"/>
          <p:cNvSpPr/>
          <p:nvPr/>
        </p:nvSpPr>
        <p:spPr>
          <a:xfrm>
            <a:off x="4350774" y="4557252"/>
            <a:ext cx="1091381" cy="450177"/>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4" name="Google Shape;314;p26"/>
          <p:cNvSpPr/>
          <p:nvPr/>
        </p:nvSpPr>
        <p:spPr>
          <a:xfrm>
            <a:off x="4370442" y="5107848"/>
            <a:ext cx="1091381" cy="450177"/>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5" name="Google Shape;315;p26"/>
          <p:cNvSpPr/>
          <p:nvPr/>
        </p:nvSpPr>
        <p:spPr>
          <a:xfrm>
            <a:off x="4916132" y="3819832"/>
            <a:ext cx="334294" cy="29496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316" name="Google Shape;316;p26"/>
          <p:cNvCxnSpPr/>
          <p:nvPr/>
        </p:nvCxnSpPr>
        <p:spPr>
          <a:xfrm rot="10800000" flipH="1">
            <a:off x="2083517" y="4007167"/>
            <a:ext cx="2832615" cy="1000262"/>
          </a:xfrm>
          <a:prstGeom prst="straightConnector1">
            <a:avLst/>
          </a:prstGeom>
          <a:noFill/>
          <a:ln w="28575" cap="flat" cmpd="sng">
            <a:solidFill>
              <a:srgbClr val="FF0000"/>
            </a:solidFill>
            <a:prstDash val="solid"/>
            <a:round/>
            <a:headEnd type="none" w="sm" len="sm"/>
            <a:tailEnd type="stealth"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0"/>
          <p:cNvSpPr txBox="1">
            <a:spLocks noGrp="1"/>
          </p:cNvSpPr>
          <p:nvPr>
            <p:ph type="title"/>
          </p:nvPr>
        </p:nvSpPr>
        <p:spPr>
          <a:xfrm>
            <a:off x="0" y="507626"/>
            <a:ext cx="7217229"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6773"/>
              <a:buNone/>
            </a:pPr>
            <a:r>
              <a:rPr lang="en-US" sz="3330">
                <a:solidFill>
                  <a:srgbClr val="586F7C"/>
                </a:solidFill>
                <a:latin typeface="Open Sans"/>
                <a:ea typeface="Open Sans"/>
                <a:cs typeface="Open Sans"/>
                <a:sym typeface="Open Sans"/>
              </a:rPr>
              <a:t>Recursos R4L:  Cochrane Library (recursos PBE disponibles vía Hinari)</a:t>
            </a:r>
            <a:endParaRPr sz="3330">
              <a:solidFill>
                <a:srgbClr val="586F7C"/>
              </a:solidFill>
              <a:latin typeface="Open Sans"/>
              <a:ea typeface="Open Sans"/>
              <a:cs typeface="Open Sans"/>
              <a:sym typeface="Open Sans"/>
            </a:endParaRPr>
          </a:p>
        </p:txBody>
      </p:sp>
      <p:sp>
        <p:nvSpPr>
          <p:cNvPr id="323" name="Google Shape;323;p10"/>
          <p:cNvSpPr txBox="1">
            <a:spLocks noGrp="1"/>
          </p:cNvSpPr>
          <p:nvPr>
            <p:ph type="body" idx="1"/>
          </p:nvPr>
        </p:nvSpPr>
        <p:spPr>
          <a:xfrm>
            <a:off x="179613" y="4806048"/>
            <a:ext cx="5424769" cy="2037192"/>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n-US" sz="2200" dirty="0">
                <a:solidFill>
                  <a:schemeClr val="dk1"/>
                </a:solidFill>
                <a:latin typeface="Open Sans"/>
                <a:ea typeface="Open Sans"/>
                <a:cs typeface="Open Sans"/>
                <a:sym typeface="Open Sans"/>
              </a:rPr>
              <a:t>Nota: La Cochrane Library </a:t>
            </a:r>
            <a:r>
              <a:rPr lang="en-US" sz="2200" dirty="0" err="1">
                <a:solidFill>
                  <a:schemeClr val="dk1"/>
                </a:solidFill>
                <a:latin typeface="Open Sans"/>
                <a:ea typeface="Open Sans"/>
                <a:cs typeface="Open Sans"/>
                <a:sym typeface="Open Sans"/>
              </a:rPr>
              <a:t>está</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disponible</a:t>
            </a:r>
            <a:r>
              <a:rPr lang="en-US" sz="2200" dirty="0">
                <a:solidFill>
                  <a:schemeClr val="dk1"/>
                </a:solidFill>
                <a:latin typeface="Open Sans"/>
                <a:ea typeface="Open Sans"/>
                <a:cs typeface="Open Sans"/>
                <a:sym typeface="Open Sans"/>
              </a:rPr>
              <a:t> para </a:t>
            </a:r>
            <a:r>
              <a:rPr lang="en-US" sz="2200" dirty="0" err="1">
                <a:solidFill>
                  <a:schemeClr val="dk1"/>
                </a:solidFill>
                <a:latin typeface="Open Sans"/>
                <a:ea typeface="Open Sans"/>
                <a:cs typeface="Open Sans"/>
                <a:sym typeface="Open Sans"/>
              </a:rPr>
              <a:t>todas</a:t>
            </a:r>
            <a:r>
              <a:rPr lang="en-US" sz="2200" dirty="0">
                <a:solidFill>
                  <a:schemeClr val="dk1"/>
                </a:solidFill>
                <a:latin typeface="Open Sans"/>
                <a:ea typeface="Open Sans"/>
                <a:cs typeface="Open Sans"/>
                <a:sym typeface="Open Sans"/>
              </a:rPr>
              <a:t> las </a:t>
            </a:r>
            <a:r>
              <a:rPr lang="en-US" sz="2200" dirty="0" err="1">
                <a:solidFill>
                  <a:schemeClr val="dk1"/>
                </a:solidFill>
                <a:latin typeface="Open Sans"/>
                <a:ea typeface="Open Sans"/>
                <a:cs typeface="Open Sans"/>
                <a:sym typeface="Open Sans"/>
              </a:rPr>
              <a:t>instituciones</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inscritas</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en</a:t>
            </a:r>
            <a:r>
              <a:rPr lang="en-US" sz="2200" dirty="0">
                <a:solidFill>
                  <a:schemeClr val="dk1"/>
                </a:solidFill>
                <a:latin typeface="Open Sans"/>
                <a:ea typeface="Open Sans"/>
                <a:cs typeface="Open Sans"/>
                <a:sym typeface="Open Sans"/>
              </a:rPr>
              <a:t> R4L; para </a:t>
            </a:r>
            <a:r>
              <a:rPr lang="en-US" sz="2200" dirty="0" err="1">
                <a:solidFill>
                  <a:schemeClr val="dk1"/>
                </a:solidFill>
                <a:latin typeface="Open Sans"/>
                <a:ea typeface="Open Sans"/>
                <a:cs typeface="Open Sans"/>
                <a:sym typeface="Open Sans"/>
              </a:rPr>
              <a:t>los</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otros</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recursos</a:t>
            </a:r>
            <a:r>
              <a:rPr lang="en-US" sz="2200" dirty="0">
                <a:solidFill>
                  <a:schemeClr val="dk1"/>
                </a:solidFill>
                <a:latin typeface="Open Sans"/>
                <a:ea typeface="Open Sans"/>
                <a:cs typeface="Open Sans"/>
                <a:sym typeface="Open Sans"/>
              </a:rPr>
              <a:t>, las </a:t>
            </a:r>
            <a:r>
              <a:rPr lang="en-US" sz="2200" dirty="0" err="1">
                <a:solidFill>
                  <a:schemeClr val="dk1"/>
                </a:solidFill>
                <a:latin typeface="Open Sans"/>
                <a:ea typeface="Open Sans"/>
                <a:cs typeface="Open Sans"/>
                <a:sym typeface="Open Sans"/>
              </a:rPr>
              <a:t>editoriales</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optan</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por</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otorgar</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acceso</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país</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por</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país</a:t>
            </a:r>
            <a:r>
              <a:rPr lang="en-US" sz="2200" dirty="0">
                <a:solidFill>
                  <a:schemeClr val="dk1"/>
                </a:solidFill>
                <a:latin typeface="Open Sans"/>
                <a:ea typeface="Open Sans"/>
                <a:cs typeface="Open Sans"/>
                <a:sym typeface="Open Sans"/>
              </a:rPr>
              <a:t>.</a:t>
            </a:r>
            <a:endParaRPr sz="2200" dirty="0">
              <a:solidFill>
                <a:schemeClr val="dk1"/>
              </a:solidFill>
              <a:latin typeface="Open Sans"/>
              <a:ea typeface="Open Sans"/>
              <a:cs typeface="Open Sans"/>
              <a:sym typeface="Open Sans"/>
            </a:endParaRPr>
          </a:p>
        </p:txBody>
      </p:sp>
      <p:sp>
        <p:nvSpPr>
          <p:cNvPr id="324" name="Google Shape;324;p10"/>
          <p:cNvSpPr txBox="1"/>
          <p:nvPr/>
        </p:nvSpPr>
        <p:spPr>
          <a:xfrm>
            <a:off x="179613" y="1683090"/>
            <a:ext cx="11043910" cy="558666"/>
          </a:xfrm>
          <a:prstGeom prst="rect">
            <a:avLst/>
          </a:prstGeom>
          <a:noFill/>
          <a:ln>
            <a:noFill/>
          </a:ln>
        </p:spPr>
        <p:txBody>
          <a:bodyPr spcFirstLastPara="1" wrap="square" lIns="91425" tIns="45700" rIns="91425" bIns="45700" anchor="t" anchorCtr="0">
            <a:noAutofit/>
          </a:bodyPr>
          <a:lstStyle/>
          <a:p>
            <a:pPr marL="76200" marR="0" lvl="0" indent="0" algn="l" rtl="0">
              <a:lnSpc>
                <a:spcPct val="100000"/>
              </a:lnSpc>
              <a:spcBef>
                <a:spcPts val="1000"/>
              </a:spcBef>
              <a:spcAft>
                <a:spcPts val="0"/>
              </a:spcAft>
              <a:buClr>
                <a:schemeClr val="dk1"/>
              </a:buClr>
              <a:buSzPts val="2400"/>
              <a:buFont typeface="Arial"/>
              <a:buNone/>
            </a:pPr>
            <a:r>
              <a:rPr lang="en-US" sz="2200" b="0" i="0" u="none" strike="noStrike" cap="none" dirty="0" err="1">
                <a:solidFill>
                  <a:srgbClr val="3F3F3F"/>
                </a:solidFill>
                <a:latin typeface="Open Sans"/>
                <a:ea typeface="Open Sans"/>
                <a:cs typeface="Open Sans"/>
                <a:sym typeface="Open Sans"/>
              </a:rPr>
              <a:t>Ver</a:t>
            </a:r>
            <a:r>
              <a:rPr lang="en-US" sz="2200" b="0" i="0" u="none" strike="noStrike" cap="none" dirty="0">
                <a:solidFill>
                  <a:srgbClr val="3F3F3F"/>
                </a:solidFill>
                <a:latin typeface="Open Sans"/>
                <a:ea typeface="Open Sans"/>
                <a:cs typeface="Open Sans"/>
                <a:sym typeface="Open Sans"/>
              </a:rPr>
              <a:t> el Portal Research4Life: </a:t>
            </a:r>
            <a:r>
              <a:rPr lang="en-US" sz="2200" b="0" i="0" u="none" strike="noStrike" cap="none" dirty="0" err="1">
                <a:solidFill>
                  <a:srgbClr val="3F3F3F"/>
                </a:solidFill>
                <a:latin typeface="Open Sans"/>
                <a:ea typeface="Open Sans"/>
                <a:cs typeface="Open Sans"/>
                <a:sym typeface="Open Sans"/>
              </a:rPr>
              <a:t>lista</a:t>
            </a:r>
            <a:r>
              <a:rPr lang="en-US" sz="2200" b="0" i="0" u="none" strike="noStrike" cap="none" dirty="0">
                <a:solidFill>
                  <a:srgbClr val="3F3F3F"/>
                </a:solidFill>
                <a:latin typeface="Open Sans"/>
                <a:ea typeface="Open Sans"/>
                <a:cs typeface="Open Sans"/>
                <a:sym typeface="Open Sans"/>
              </a:rPr>
              <a:t> de </a:t>
            </a:r>
            <a:r>
              <a:rPr lang="en-US" sz="2200" b="1" i="0" u="none" strike="noStrike" cap="none" dirty="0">
                <a:solidFill>
                  <a:srgbClr val="3F3F3F"/>
                </a:solidFill>
                <a:latin typeface="Open Sans"/>
                <a:ea typeface="Open Sans"/>
                <a:cs typeface="Open Sans"/>
                <a:sym typeface="Open Sans"/>
              </a:rPr>
              <a:t>Fuentes de </a:t>
            </a:r>
            <a:r>
              <a:rPr lang="en-US" sz="2200" b="1" i="0" u="none" strike="noStrike" cap="none" dirty="0" err="1">
                <a:solidFill>
                  <a:srgbClr val="3F3F3F"/>
                </a:solidFill>
                <a:latin typeface="Open Sans"/>
                <a:ea typeface="Open Sans"/>
                <a:cs typeface="Open Sans"/>
                <a:sym typeface="Open Sans"/>
              </a:rPr>
              <a:t>referencia</a:t>
            </a:r>
            <a:r>
              <a:rPr lang="en-US" sz="2200" b="1" i="0" u="none" strike="noStrike" cap="none" dirty="0">
                <a:solidFill>
                  <a:srgbClr val="3F3F3F"/>
                </a:solidFill>
                <a:latin typeface="Open Sans"/>
                <a:ea typeface="Open Sans"/>
                <a:cs typeface="Open Sans"/>
                <a:sym typeface="Open Sans"/>
              </a:rPr>
              <a:t> / Cochrane Library</a:t>
            </a:r>
            <a:endParaRPr sz="1400" b="1" i="0" u="none" strike="noStrike" cap="none" dirty="0">
              <a:solidFill>
                <a:srgbClr val="3F3F3F"/>
              </a:solidFill>
              <a:latin typeface="Arial"/>
              <a:ea typeface="Arial"/>
              <a:cs typeface="Arial"/>
              <a:sym typeface="Arial"/>
            </a:endParaRPr>
          </a:p>
        </p:txBody>
      </p:sp>
      <p:pic>
        <p:nvPicPr>
          <p:cNvPr id="325" name="Google Shape;325;p10"/>
          <p:cNvPicPr preferRelativeResize="0"/>
          <p:nvPr/>
        </p:nvPicPr>
        <p:blipFill rotWithShape="1">
          <a:blip r:embed="rId3">
            <a:alphaModFix/>
          </a:blip>
          <a:srcRect/>
          <a:stretch/>
        </p:blipFill>
        <p:spPr>
          <a:xfrm>
            <a:off x="5649540" y="2638426"/>
            <a:ext cx="6411308" cy="3777122"/>
          </a:xfrm>
          <a:prstGeom prst="rect">
            <a:avLst/>
          </a:prstGeom>
          <a:noFill/>
          <a:ln>
            <a:noFill/>
          </a:ln>
        </p:spPr>
      </p:pic>
      <p:pic>
        <p:nvPicPr>
          <p:cNvPr id="326" name="Google Shape;326;p10"/>
          <p:cNvPicPr preferRelativeResize="0"/>
          <p:nvPr/>
        </p:nvPicPr>
        <p:blipFill rotWithShape="1">
          <a:blip r:embed="rId4">
            <a:alphaModFix/>
          </a:blip>
          <a:srcRect/>
          <a:stretch/>
        </p:blipFill>
        <p:spPr>
          <a:xfrm>
            <a:off x="88685" y="2241756"/>
            <a:ext cx="5515698" cy="248267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6"/>
          <p:cNvSpPr txBox="1">
            <a:spLocks noGrp="1"/>
          </p:cNvSpPr>
          <p:nvPr>
            <p:ph type="title"/>
          </p:nvPr>
        </p:nvSpPr>
        <p:spPr>
          <a:xfrm>
            <a:off x="0" y="4931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Cochrane Library: Contenido</a:t>
            </a:r>
            <a:endParaRPr/>
          </a:p>
        </p:txBody>
      </p:sp>
      <p:sp>
        <p:nvSpPr>
          <p:cNvPr id="333" name="Google Shape;333;p16"/>
          <p:cNvSpPr txBox="1"/>
          <p:nvPr/>
        </p:nvSpPr>
        <p:spPr>
          <a:xfrm>
            <a:off x="136428" y="1674964"/>
            <a:ext cx="11898300" cy="51441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2000"/>
              <a:buFont typeface="Arial"/>
              <a:buChar char="•"/>
            </a:pPr>
            <a:r>
              <a:rPr lang="en-US" sz="2100" b="0" i="0" u="none" strike="noStrike" cap="none" dirty="0">
                <a:solidFill>
                  <a:srgbClr val="3F3F3F"/>
                </a:solidFill>
                <a:latin typeface="Open Sans"/>
                <a:ea typeface="Open Sans"/>
                <a:cs typeface="Open Sans"/>
                <a:sym typeface="Open Sans"/>
              </a:rPr>
              <a:t> </a:t>
            </a:r>
            <a:r>
              <a:rPr lang="en-US" sz="2100" b="0" i="0" u="none" strike="noStrike" cap="none" dirty="0" err="1">
                <a:solidFill>
                  <a:srgbClr val="3F3F3F"/>
                </a:solidFill>
                <a:latin typeface="Open Sans"/>
                <a:ea typeface="Open Sans"/>
                <a:cs typeface="Open Sans"/>
                <a:sym typeface="Open Sans"/>
              </a:rPr>
              <a:t>Colaboración</a:t>
            </a:r>
            <a:r>
              <a:rPr lang="en-US" sz="2100" b="0" i="0" u="none" strike="noStrike" cap="none" dirty="0">
                <a:solidFill>
                  <a:srgbClr val="3F3F3F"/>
                </a:solidFill>
                <a:latin typeface="Open Sans"/>
                <a:ea typeface="Open Sans"/>
                <a:cs typeface="Open Sans"/>
                <a:sym typeface="Open Sans"/>
              </a:rPr>
              <a:t> </a:t>
            </a:r>
            <a:r>
              <a:rPr lang="en-US" sz="2100" b="0" i="0" u="none" strike="noStrike" cap="none" dirty="0" err="1">
                <a:solidFill>
                  <a:srgbClr val="3F3F3F"/>
                </a:solidFill>
                <a:latin typeface="Open Sans"/>
                <a:ea typeface="Open Sans"/>
                <a:cs typeface="Open Sans"/>
                <a:sym typeface="Open Sans"/>
              </a:rPr>
              <a:t>internacional</a:t>
            </a:r>
            <a:r>
              <a:rPr lang="en-US" sz="2100" b="0" i="0" u="none" strike="noStrike" cap="none" dirty="0">
                <a:solidFill>
                  <a:srgbClr val="3F3F3F"/>
                </a:solidFill>
                <a:latin typeface="Open Sans"/>
                <a:ea typeface="Open Sans"/>
                <a:cs typeface="Open Sans"/>
                <a:sym typeface="Open Sans"/>
              </a:rPr>
              <a:t> </a:t>
            </a:r>
            <a:r>
              <a:rPr lang="en-US" sz="2100" b="0" i="0" u="none" strike="noStrike" cap="none" dirty="0" err="1">
                <a:solidFill>
                  <a:srgbClr val="3F3F3F"/>
                </a:solidFill>
                <a:latin typeface="Open Sans"/>
                <a:ea typeface="Open Sans"/>
                <a:cs typeface="Open Sans"/>
                <a:sym typeface="Open Sans"/>
              </a:rPr>
              <a:t>independiente</a:t>
            </a:r>
            <a:r>
              <a:rPr lang="en-US" sz="2100" b="0" i="0" u="none" strike="noStrike" cap="none" dirty="0">
                <a:solidFill>
                  <a:srgbClr val="3F3F3F"/>
                </a:solidFill>
                <a:latin typeface="Open Sans"/>
                <a:ea typeface="Open Sans"/>
                <a:cs typeface="Open Sans"/>
                <a:sym typeface="Open Sans"/>
              </a:rPr>
              <a:t> sin fines de </a:t>
            </a:r>
            <a:r>
              <a:rPr lang="en-US" sz="2100" b="0" i="0" u="none" strike="noStrike" cap="none" dirty="0" err="1">
                <a:solidFill>
                  <a:srgbClr val="3F3F3F"/>
                </a:solidFill>
                <a:latin typeface="Open Sans"/>
                <a:ea typeface="Open Sans"/>
                <a:cs typeface="Open Sans"/>
                <a:sym typeface="Open Sans"/>
              </a:rPr>
              <a:t>lucro</a:t>
            </a:r>
            <a:r>
              <a:rPr lang="en-US" sz="2100" b="0" i="0" u="none" strike="noStrike" cap="none" dirty="0">
                <a:solidFill>
                  <a:srgbClr val="3F3F3F"/>
                </a:solidFill>
                <a:latin typeface="Open Sans"/>
                <a:ea typeface="Open Sans"/>
                <a:cs typeface="Open Sans"/>
                <a:sym typeface="Open Sans"/>
              </a:rPr>
              <a:t> (36,000 </a:t>
            </a:r>
            <a:r>
              <a:rPr lang="en-US" sz="2100" b="0" i="0" u="none" strike="noStrike" cap="none" dirty="0" err="1">
                <a:solidFill>
                  <a:srgbClr val="3F3F3F"/>
                </a:solidFill>
                <a:latin typeface="Open Sans"/>
                <a:ea typeface="Open Sans"/>
                <a:cs typeface="Open Sans"/>
                <a:sym typeface="Open Sans"/>
              </a:rPr>
              <a:t>contribuyentes</a:t>
            </a:r>
            <a:r>
              <a:rPr lang="en-US" sz="2100" b="0" i="0" u="none" strike="noStrike" cap="none" dirty="0">
                <a:solidFill>
                  <a:srgbClr val="3F3F3F"/>
                </a:solidFill>
                <a:latin typeface="Open Sans"/>
                <a:ea typeface="Open Sans"/>
                <a:cs typeface="Open Sans"/>
                <a:sym typeface="Open Sans"/>
              </a:rPr>
              <a:t> de 107 </a:t>
            </a:r>
            <a:r>
              <a:rPr lang="en-US" sz="2100" b="0" i="0" u="none" strike="noStrike" cap="none" dirty="0" err="1">
                <a:solidFill>
                  <a:srgbClr val="3F3F3F"/>
                </a:solidFill>
                <a:latin typeface="Open Sans"/>
                <a:ea typeface="Open Sans"/>
                <a:cs typeface="Open Sans"/>
                <a:sym typeface="Open Sans"/>
              </a:rPr>
              <a:t>países</a:t>
            </a:r>
            <a:r>
              <a:rPr lang="en-US" sz="2100" b="0" i="0" u="none" strike="noStrike" cap="none" dirty="0">
                <a:solidFill>
                  <a:srgbClr val="3F3F3F"/>
                </a:solidFill>
                <a:latin typeface="Open Sans"/>
                <a:ea typeface="Open Sans"/>
                <a:cs typeface="Open Sans"/>
                <a:sym typeface="Open Sans"/>
              </a:rPr>
              <a:t>, 40 </a:t>
            </a:r>
            <a:r>
              <a:rPr lang="en-US" sz="2100" b="0" i="0" u="none" strike="noStrike" cap="none" dirty="0" err="1">
                <a:solidFill>
                  <a:srgbClr val="3F3F3F"/>
                </a:solidFill>
                <a:latin typeface="Open Sans"/>
                <a:ea typeface="Open Sans"/>
                <a:cs typeface="Open Sans"/>
                <a:sym typeface="Open Sans"/>
              </a:rPr>
              <a:t>centros</a:t>
            </a:r>
            <a:r>
              <a:rPr lang="en-US" sz="2100" b="0" i="0" u="none" strike="noStrike" cap="none" dirty="0">
                <a:solidFill>
                  <a:srgbClr val="3F3F3F"/>
                </a:solidFill>
                <a:latin typeface="Open Sans"/>
                <a:ea typeface="Open Sans"/>
                <a:cs typeface="Open Sans"/>
                <a:sym typeface="Open Sans"/>
              </a:rPr>
              <a:t> </a:t>
            </a:r>
            <a:r>
              <a:rPr lang="en-US" sz="2100" b="0" i="0" u="none" strike="noStrike" cap="none" dirty="0" err="1">
                <a:solidFill>
                  <a:srgbClr val="3F3F3F"/>
                </a:solidFill>
                <a:latin typeface="Open Sans"/>
                <a:ea typeface="Open Sans"/>
                <a:cs typeface="Open Sans"/>
                <a:sym typeface="Open Sans"/>
              </a:rPr>
              <a:t>regionales</a:t>
            </a:r>
            <a:r>
              <a:rPr lang="en-US" sz="2100" b="0" i="0" u="none" strike="noStrike" cap="none" dirty="0">
                <a:solidFill>
                  <a:srgbClr val="3F3F3F"/>
                </a:solidFill>
                <a:latin typeface="Open Sans"/>
                <a:ea typeface="Open Sans"/>
                <a:cs typeface="Open Sans"/>
                <a:sym typeface="Open Sans"/>
              </a:rPr>
              <a:t>, 52 </a:t>
            </a:r>
            <a:r>
              <a:rPr lang="en-US" sz="2100" b="0" i="0" u="none" strike="noStrike" cap="none" dirty="0" err="1">
                <a:solidFill>
                  <a:srgbClr val="3F3F3F"/>
                </a:solidFill>
                <a:latin typeface="Open Sans"/>
                <a:ea typeface="Open Sans"/>
                <a:cs typeface="Open Sans"/>
                <a:sym typeface="Open Sans"/>
              </a:rPr>
              <a:t>grupos</a:t>
            </a:r>
            <a:r>
              <a:rPr lang="en-US" sz="2100" b="0" i="0" u="none" strike="noStrike" cap="none" dirty="0">
                <a:solidFill>
                  <a:srgbClr val="3F3F3F"/>
                </a:solidFill>
                <a:latin typeface="Open Sans"/>
                <a:ea typeface="Open Sans"/>
                <a:cs typeface="Open Sans"/>
                <a:sym typeface="Open Sans"/>
              </a:rPr>
              <a:t> de </a:t>
            </a:r>
            <a:r>
              <a:rPr lang="en-US" sz="2100" b="0" i="0" u="none" strike="noStrike" cap="none" dirty="0" err="1">
                <a:solidFill>
                  <a:srgbClr val="3F3F3F"/>
                </a:solidFill>
                <a:latin typeface="Open Sans"/>
                <a:ea typeface="Open Sans"/>
                <a:cs typeface="Open Sans"/>
                <a:sym typeface="Open Sans"/>
              </a:rPr>
              <a:t>revisiones</a:t>
            </a:r>
            <a:r>
              <a:rPr lang="en-US" sz="2100" b="0" i="0" u="none" strike="noStrike" cap="none" dirty="0">
                <a:solidFill>
                  <a:srgbClr val="3F3F3F"/>
                </a:solidFill>
                <a:latin typeface="Open Sans"/>
                <a:ea typeface="Open Sans"/>
                <a:cs typeface="Open Sans"/>
                <a:sym typeface="Open Sans"/>
              </a:rPr>
              <a:t>) </a:t>
            </a:r>
            <a:endParaRPr sz="2100" b="0" i="0" u="none" strike="noStrike" cap="none" dirty="0">
              <a:solidFill>
                <a:srgbClr val="3F3F3F"/>
              </a:solidFill>
              <a:latin typeface="Arial"/>
              <a:ea typeface="Arial"/>
              <a:cs typeface="Arial"/>
              <a:sym typeface="Arial"/>
            </a:endParaRPr>
          </a:p>
          <a:p>
            <a:pPr marL="0" marR="0" lvl="1" indent="0" algn="l" rtl="0">
              <a:lnSpc>
                <a:spcPct val="120000"/>
              </a:lnSpc>
              <a:spcBef>
                <a:spcPts val="0"/>
              </a:spcBef>
              <a:spcAft>
                <a:spcPts val="0"/>
              </a:spcAft>
              <a:buClr>
                <a:srgbClr val="000000"/>
              </a:buClr>
              <a:buSzPts val="2200"/>
              <a:buFont typeface="Arial"/>
              <a:buChar char="•"/>
            </a:pPr>
            <a:r>
              <a:rPr lang="en-US" sz="2100" b="0" i="0" u="none" strike="noStrike" cap="none" dirty="0">
                <a:solidFill>
                  <a:srgbClr val="3F3F3F"/>
                </a:solidFill>
                <a:latin typeface="Open Sans"/>
                <a:ea typeface="Open Sans"/>
                <a:cs typeface="Open Sans"/>
                <a:sym typeface="Open Sans"/>
              </a:rPr>
              <a:t> Produce </a:t>
            </a:r>
            <a:r>
              <a:rPr lang="en-US" sz="2100" b="0" i="0" u="none" strike="noStrike" cap="none" dirty="0" err="1">
                <a:solidFill>
                  <a:srgbClr val="3F3F3F"/>
                </a:solidFill>
                <a:latin typeface="Open Sans"/>
                <a:ea typeface="Open Sans"/>
                <a:cs typeface="Open Sans"/>
                <a:sym typeface="Open Sans"/>
              </a:rPr>
              <a:t>revisiones</a:t>
            </a:r>
            <a:r>
              <a:rPr lang="en-US" sz="2100" b="0" i="0" u="none" strike="noStrike" cap="none" dirty="0">
                <a:solidFill>
                  <a:srgbClr val="3F3F3F"/>
                </a:solidFill>
                <a:latin typeface="Open Sans"/>
                <a:ea typeface="Open Sans"/>
                <a:cs typeface="Open Sans"/>
                <a:sym typeface="Open Sans"/>
              </a:rPr>
              <a:t> </a:t>
            </a:r>
            <a:r>
              <a:rPr lang="en-US" sz="2100" b="0" i="0" u="none" strike="noStrike" cap="none" dirty="0" err="1">
                <a:solidFill>
                  <a:srgbClr val="3F3F3F"/>
                </a:solidFill>
                <a:latin typeface="Open Sans"/>
                <a:ea typeface="Open Sans"/>
                <a:cs typeface="Open Sans"/>
                <a:sym typeface="Open Sans"/>
              </a:rPr>
              <a:t>sistemáticas</a:t>
            </a:r>
            <a:r>
              <a:rPr lang="en-US" sz="2100" b="0" i="0" u="none" strike="noStrike" cap="none" dirty="0">
                <a:solidFill>
                  <a:srgbClr val="3F3F3F"/>
                </a:solidFill>
                <a:latin typeface="Open Sans"/>
                <a:ea typeface="Open Sans"/>
                <a:cs typeface="Open Sans"/>
                <a:sym typeface="Open Sans"/>
              </a:rPr>
              <a:t> – </a:t>
            </a:r>
            <a:r>
              <a:rPr lang="en-US" sz="2100" b="0" i="0" u="none" strike="noStrike" cap="none" dirty="0" err="1">
                <a:solidFill>
                  <a:srgbClr val="3F3F3F"/>
                </a:solidFill>
                <a:latin typeface="Open Sans"/>
                <a:ea typeface="Open Sans"/>
                <a:cs typeface="Open Sans"/>
                <a:sym typeface="Open Sans"/>
              </a:rPr>
              <a:t>reconocidas</a:t>
            </a:r>
            <a:r>
              <a:rPr lang="en-US" sz="2100" b="0" i="0" u="none" strike="noStrike" cap="none" dirty="0">
                <a:solidFill>
                  <a:srgbClr val="3F3F3F"/>
                </a:solidFill>
                <a:latin typeface="Open Sans"/>
                <a:ea typeface="Open Sans"/>
                <a:cs typeface="Open Sans"/>
                <a:sym typeface="Open Sans"/>
              </a:rPr>
              <a:t> </a:t>
            </a:r>
            <a:r>
              <a:rPr lang="en-US" sz="2100" b="0" i="0" u="none" strike="noStrike" cap="none" dirty="0" err="1">
                <a:solidFill>
                  <a:srgbClr val="3F3F3F"/>
                </a:solidFill>
                <a:latin typeface="Open Sans"/>
                <a:ea typeface="Open Sans"/>
                <a:cs typeface="Open Sans"/>
                <a:sym typeface="Open Sans"/>
              </a:rPr>
              <a:t>internacionalmente</a:t>
            </a:r>
            <a:r>
              <a:rPr lang="en-US" sz="2100" b="0" i="0" u="none" strike="noStrike" cap="none" dirty="0">
                <a:solidFill>
                  <a:srgbClr val="3F3F3F"/>
                </a:solidFill>
                <a:latin typeface="Open Sans"/>
                <a:ea typeface="Open Sans"/>
                <a:cs typeface="Open Sans"/>
                <a:sym typeface="Open Sans"/>
              </a:rPr>
              <a:t> </a:t>
            </a:r>
            <a:r>
              <a:rPr lang="en-US" sz="2100" b="0" i="0" u="none" strike="noStrike" cap="none" dirty="0" err="1">
                <a:solidFill>
                  <a:srgbClr val="3F3F3F"/>
                </a:solidFill>
                <a:latin typeface="Open Sans"/>
                <a:ea typeface="Open Sans"/>
                <a:cs typeface="Open Sans"/>
                <a:sym typeface="Open Sans"/>
              </a:rPr>
              <a:t>como</a:t>
            </a:r>
            <a:r>
              <a:rPr lang="en-US" sz="2100" b="0" i="0" u="none" strike="noStrike" cap="none" dirty="0">
                <a:solidFill>
                  <a:srgbClr val="3F3F3F"/>
                </a:solidFill>
                <a:latin typeface="Open Sans"/>
                <a:ea typeface="Open Sans"/>
                <a:cs typeface="Open Sans"/>
                <a:sym typeface="Open Sans"/>
              </a:rPr>
              <a:t> el </a:t>
            </a:r>
            <a:r>
              <a:rPr lang="en-US" sz="2100" b="0" i="0" u="none" strike="noStrike" cap="none" dirty="0" err="1">
                <a:solidFill>
                  <a:srgbClr val="3F3F3F"/>
                </a:solidFill>
                <a:latin typeface="Open Sans"/>
                <a:ea typeface="Open Sans"/>
                <a:cs typeface="Open Sans"/>
                <a:sym typeface="Open Sans"/>
              </a:rPr>
              <a:t>estándar</a:t>
            </a:r>
            <a:r>
              <a:rPr lang="en-US" sz="2100" b="0" i="0" u="none" strike="noStrike" cap="none" dirty="0">
                <a:solidFill>
                  <a:srgbClr val="3F3F3F"/>
                </a:solidFill>
                <a:latin typeface="Open Sans"/>
                <a:ea typeface="Open Sans"/>
                <a:cs typeface="Open Sans"/>
                <a:sym typeface="Open Sans"/>
              </a:rPr>
              <a:t> </a:t>
            </a:r>
            <a:r>
              <a:rPr lang="en-US" sz="2100" b="0" i="0" u="none" strike="noStrike" cap="none" dirty="0" err="1">
                <a:solidFill>
                  <a:srgbClr val="3F3F3F"/>
                </a:solidFill>
                <a:latin typeface="Open Sans"/>
                <a:ea typeface="Open Sans"/>
                <a:cs typeface="Open Sans"/>
                <a:sym typeface="Open Sans"/>
              </a:rPr>
              <a:t>más</a:t>
            </a:r>
            <a:r>
              <a:rPr lang="en-US" sz="2100" b="0" i="0" u="none" strike="noStrike" cap="none" dirty="0">
                <a:solidFill>
                  <a:srgbClr val="3F3F3F"/>
                </a:solidFill>
                <a:latin typeface="Open Sans"/>
                <a:ea typeface="Open Sans"/>
                <a:cs typeface="Open Sans"/>
                <a:sym typeface="Open Sans"/>
              </a:rPr>
              <a:t> alto </a:t>
            </a:r>
            <a:r>
              <a:rPr lang="en-US" sz="2100" b="0" i="0" u="none" strike="noStrike" cap="none" dirty="0" err="1">
                <a:solidFill>
                  <a:srgbClr val="3F3F3F"/>
                </a:solidFill>
                <a:latin typeface="Open Sans"/>
                <a:ea typeface="Open Sans"/>
                <a:cs typeface="Open Sans"/>
                <a:sym typeface="Open Sans"/>
              </a:rPr>
              <a:t>en</a:t>
            </a:r>
            <a:r>
              <a:rPr lang="en-US" sz="2100" b="0" i="0" u="none" strike="noStrike" cap="none" dirty="0">
                <a:solidFill>
                  <a:srgbClr val="3F3F3F"/>
                </a:solidFill>
                <a:latin typeface="Open Sans"/>
                <a:ea typeface="Open Sans"/>
                <a:cs typeface="Open Sans"/>
                <a:sym typeface="Open Sans"/>
              </a:rPr>
              <a:t> </a:t>
            </a:r>
            <a:r>
              <a:rPr lang="en-US" sz="2100" b="0" i="0" u="none" strike="noStrike" cap="none" dirty="0" err="1">
                <a:solidFill>
                  <a:srgbClr val="3F3F3F"/>
                </a:solidFill>
                <a:latin typeface="Open Sans"/>
                <a:ea typeface="Open Sans"/>
                <a:cs typeface="Open Sans"/>
                <a:sym typeface="Open Sans"/>
              </a:rPr>
              <a:t>atención</a:t>
            </a:r>
            <a:r>
              <a:rPr lang="en-US" sz="2100" b="0" i="0" u="none" strike="noStrike" cap="none" dirty="0">
                <a:solidFill>
                  <a:srgbClr val="3F3F3F"/>
                </a:solidFill>
                <a:latin typeface="Open Sans"/>
                <a:ea typeface="Open Sans"/>
                <a:cs typeface="Open Sans"/>
                <a:sym typeface="Open Sans"/>
              </a:rPr>
              <a:t> </a:t>
            </a:r>
            <a:r>
              <a:rPr lang="en-US" sz="2100" b="0" i="0" u="none" strike="noStrike" cap="none" dirty="0" err="1">
                <a:solidFill>
                  <a:srgbClr val="3F3F3F"/>
                </a:solidFill>
                <a:latin typeface="Open Sans"/>
                <a:ea typeface="Open Sans"/>
                <a:cs typeface="Open Sans"/>
                <a:sym typeface="Open Sans"/>
              </a:rPr>
              <a:t>médica</a:t>
            </a:r>
            <a:r>
              <a:rPr lang="en-US" sz="2100" b="0" i="0" u="none" strike="noStrike" cap="none" dirty="0">
                <a:solidFill>
                  <a:srgbClr val="3F3F3F"/>
                </a:solidFill>
                <a:latin typeface="Open Sans"/>
                <a:ea typeface="Open Sans"/>
                <a:cs typeface="Open Sans"/>
                <a:sym typeface="Open Sans"/>
              </a:rPr>
              <a:t> </a:t>
            </a:r>
            <a:r>
              <a:rPr lang="en-US" sz="2100" b="0" i="0" u="none" strike="noStrike" cap="none" dirty="0" err="1">
                <a:solidFill>
                  <a:srgbClr val="3F3F3F"/>
                </a:solidFill>
                <a:latin typeface="Open Sans"/>
                <a:ea typeface="Open Sans"/>
                <a:cs typeface="Open Sans"/>
                <a:sym typeface="Open Sans"/>
              </a:rPr>
              <a:t>basada</a:t>
            </a:r>
            <a:r>
              <a:rPr lang="en-US" sz="2100" b="0" i="0" u="none" strike="noStrike" cap="none" dirty="0">
                <a:solidFill>
                  <a:srgbClr val="3F3F3F"/>
                </a:solidFill>
                <a:latin typeface="Open Sans"/>
                <a:ea typeface="Open Sans"/>
                <a:cs typeface="Open Sans"/>
                <a:sym typeface="Open Sans"/>
              </a:rPr>
              <a:t> </a:t>
            </a:r>
            <a:r>
              <a:rPr lang="en-US" sz="2100" b="0" i="0" u="none" strike="noStrike" cap="none" dirty="0" err="1">
                <a:solidFill>
                  <a:srgbClr val="3F3F3F"/>
                </a:solidFill>
                <a:latin typeface="Open Sans"/>
                <a:ea typeface="Open Sans"/>
                <a:cs typeface="Open Sans"/>
                <a:sym typeface="Open Sans"/>
              </a:rPr>
              <a:t>en</a:t>
            </a:r>
            <a:r>
              <a:rPr lang="en-US" sz="2100" b="0" i="0" u="none" strike="noStrike" cap="none" dirty="0">
                <a:solidFill>
                  <a:srgbClr val="3F3F3F"/>
                </a:solidFill>
                <a:latin typeface="Open Sans"/>
                <a:ea typeface="Open Sans"/>
                <a:cs typeface="Open Sans"/>
                <a:sym typeface="Open Sans"/>
              </a:rPr>
              <a:t> </a:t>
            </a:r>
            <a:r>
              <a:rPr lang="en-US" sz="2100" b="0" i="0" u="none" strike="noStrike" cap="none" dirty="0" err="1">
                <a:solidFill>
                  <a:srgbClr val="3F3F3F"/>
                </a:solidFill>
                <a:latin typeface="Open Sans"/>
                <a:ea typeface="Open Sans"/>
                <a:cs typeface="Open Sans"/>
                <a:sym typeface="Open Sans"/>
              </a:rPr>
              <a:t>evidencia</a:t>
            </a:r>
            <a:r>
              <a:rPr lang="en-US" sz="2100" b="0" i="0" u="none" strike="noStrike" cap="none" dirty="0">
                <a:solidFill>
                  <a:srgbClr val="3F3F3F"/>
                </a:solidFill>
                <a:latin typeface="Open Sans"/>
                <a:ea typeface="Open Sans"/>
                <a:cs typeface="Open Sans"/>
                <a:sym typeface="Open Sans"/>
              </a:rPr>
              <a:t> </a:t>
            </a:r>
            <a:r>
              <a:rPr lang="en-US" sz="2100" b="0" i="0" u="none" strike="noStrike" cap="none" dirty="0" err="1">
                <a:solidFill>
                  <a:srgbClr val="3F3F3F"/>
                </a:solidFill>
                <a:latin typeface="Open Sans"/>
                <a:ea typeface="Open Sans"/>
                <a:cs typeface="Open Sans"/>
                <a:sym typeface="Open Sans"/>
              </a:rPr>
              <a:t>porque</a:t>
            </a:r>
            <a:r>
              <a:rPr lang="en-US" sz="2100" b="0" i="0" u="none" strike="noStrike" cap="none" dirty="0">
                <a:solidFill>
                  <a:srgbClr val="3F3F3F"/>
                </a:solidFill>
                <a:latin typeface="Open Sans"/>
                <a:ea typeface="Open Sans"/>
                <a:cs typeface="Open Sans"/>
                <a:sym typeface="Open Sans"/>
              </a:rPr>
              <a:t> </a:t>
            </a:r>
            <a:r>
              <a:rPr lang="en-US" sz="2100" b="0" i="0" u="none" strike="noStrike" cap="none" dirty="0" err="1">
                <a:solidFill>
                  <a:srgbClr val="3F3F3F"/>
                </a:solidFill>
                <a:latin typeface="Open Sans"/>
                <a:ea typeface="Open Sans"/>
                <a:cs typeface="Open Sans"/>
                <a:sym typeface="Open Sans"/>
              </a:rPr>
              <a:t>contiene</a:t>
            </a:r>
            <a:r>
              <a:rPr lang="en-US" sz="2100" b="0" i="0" u="none" strike="noStrike" cap="none" dirty="0">
                <a:solidFill>
                  <a:srgbClr val="3F3F3F"/>
                </a:solidFill>
                <a:latin typeface="Open Sans"/>
                <a:ea typeface="Open Sans"/>
                <a:cs typeface="Open Sans"/>
                <a:sym typeface="Open Sans"/>
              </a:rPr>
              <a:t> la </a:t>
            </a:r>
            <a:r>
              <a:rPr lang="en-US" sz="2100" b="0" i="0" u="none" strike="noStrike" cap="none" dirty="0" err="1">
                <a:solidFill>
                  <a:srgbClr val="3F3F3F"/>
                </a:solidFill>
                <a:latin typeface="Open Sans"/>
                <a:ea typeface="Open Sans"/>
                <a:cs typeface="Open Sans"/>
                <a:sym typeface="Open Sans"/>
              </a:rPr>
              <a:t>evidencia</a:t>
            </a:r>
            <a:r>
              <a:rPr lang="en-US" sz="2100" b="0" i="0" u="none" strike="noStrike" cap="none" dirty="0">
                <a:solidFill>
                  <a:srgbClr val="3F3F3F"/>
                </a:solidFill>
                <a:latin typeface="Open Sans"/>
                <a:ea typeface="Open Sans"/>
                <a:cs typeface="Open Sans"/>
                <a:sym typeface="Open Sans"/>
              </a:rPr>
              <a:t> </a:t>
            </a:r>
            <a:r>
              <a:rPr lang="en-US" sz="2100" b="0" i="0" u="none" strike="noStrike" cap="none" dirty="0" err="1">
                <a:solidFill>
                  <a:srgbClr val="3F3F3F"/>
                </a:solidFill>
                <a:latin typeface="Open Sans"/>
                <a:ea typeface="Open Sans"/>
                <a:cs typeface="Open Sans"/>
                <a:sym typeface="Open Sans"/>
              </a:rPr>
              <a:t>científica</a:t>
            </a:r>
            <a:r>
              <a:rPr lang="en-US" sz="2100" b="0" i="0" u="none" strike="noStrike" cap="none" dirty="0">
                <a:solidFill>
                  <a:srgbClr val="3F3F3F"/>
                </a:solidFill>
                <a:latin typeface="Open Sans"/>
                <a:ea typeface="Open Sans"/>
                <a:cs typeface="Open Sans"/>
                <a:sym typeface="Open Sans"/>
              </a:rPr>
              <a:t> </a:t>
            </a:r>
            <a:r>
              <a:rPr lang="en-US" sz="2100" b="0" i="0" u="none" strike="noStrike" cap="none" dirty="0" err="1">
                <a:solidFill>
                  <a:srgbClr val="3F3F3F"/>
                </a:solidFill>
                <a:latin typeface="Open Sans"/>
                <a:ea typeface="Open Sans"/>
                <a:cs typeface="Open Sans"/>
                <a:sym typeface="Open Sans"/>
              </a:rPr>
              <a:t>más</a:t>
            </a:r>
            <a:r>
              <a:rPr lang="en-US" sz="2100" b="0" i="0" u="none" strike="noStrike" cap="none" dirty="0">
                <a:solidFill>
                  <a:srgbClr val="3F3F3F"/>
                </a:solidFill>
                <a:latin typeface="Open Sans"/>
                <a:ea typeface="Open Sans"/>
                <a:cs typeface="Open Sans"/>
                <a:sym typeface="Open Sans"/>
              </a:rPr>
              <a:t> </a:t>
            </a:r>
            <a:r>
              <a:rPr lang="en-US" sz="2100" b="0" i="0" u="none" strike="noStrike" cap="none" dirty="0" err="1">
                <a:solidFill>
                  <a:srgbClr val="3F3F3F"/>
                </a:solidFill>
                <a:latin typeface="Open Sans"/>
                <a:ea typeface="Open Sans"/>
                <a:cs typeface="Open Sans"/>
                <a:sym typeface="Open Sans"/>
              </a:rPr>
              <a:t>alta</a:t>
            </a:r>
            <a:endParaRPr sz="2100" b="0" i="0" u="none" strike="noStrike" cap="none" dirty="0">
              <a:solidFill>
                <a:srgbClr val="3F3F3F"/>
              </a:solidFill>
              <a:latin typeface="Arial"/>
              <a:ea typeface="Arial"/>
              <a:cs typeface="Arial"/>
              <a:sym typeface="Arial"/>
            </a:endParaRPr>
          </a:p>
          <a:p>
            <a:pPr marL="0" marR="0" lvl="1" indent="0" algn="l" rtl="0">
              <a:lnSpc>
                <a:spcPct val="120000"/>
              </a:lnSpc>
              <a:spcBef>
                <a:spcPts val="0"/>
              </a:spcBef>
              <a:spcAft>
                <a:spcPts val="0"/>
              </a:spcAft>
              <a:buClr>
                <a:srgbClr val="000000"/>
              </a:buClr>
              <a:buSzPts val="2200"/>
              <a:buFont typeface="Arial"/>
              <a:buChar char="•"/>
            </a:pPr>
            <a:r>
              <a:rPr lang="en-US" sz="2100" b="0" i="0" u="none" strike="noStrike" cap="none" dirty="0">
                <a:solidFill>
                  <a:srgbClr val="3F3F3F"/>
                </a:solidFill>
                <a:latin typeface="Open Sans"/>
                <a:ea typeface="Open Sans"/>
                <a:cs typeface="Open Sans"/>
                <a:sym typeface="Open Sans"/>
              </a:rPr>
              <a:t> </a:t>
            </a:r>
            <a:r>
              <a:rPr lang="en-US" sz="2100" b="0" i="0" u="none" strike="noStrike" cap="none" dirty="0" err="1">
                <a:solidFill>
                  <a:srgbClr val="3F3F3F"/>
                </a:solidFill>
                <a:latin typeface="Open Sans"/>
                <a:ea typeface="Open Sans"/>
                <a:cs typeface="Open Sans"/>
                <a:sym typeface="Open Sans"/>
              </a:rPr>
              <a:t>Sesgo</a:t>
            </a:r>
            <a:r>
              <a:rPr lang="en-US" sz="2100" b="0" i="0" u="none" strike="noStrike" cap="none" dirty="0">
                <a:solidFill>
                  <a:srgbClr val="3F3F3F"/>
                </a:solidFill>
                <a:latin typeface="Open Sans"/>
                <a:ea typeface="Open Sans"/>
                <a:cs typeface="Open Sans"/>
                <a:sym typeface="Open Sans"/>
              </a:rPr>
              <a:t> </a:t>
            </a:r>
            <a:r>
              <a:rPr lang="en-US" sz="2100" b="0" i="0" u="none" strike="noStrike" cap="none" dirty="0" err="1">
                <a:solidFill>
                  <a:srgbClr val="3F3F3F"/>
                </a:solidFill>
                <a:latin typeface="Open Sans"/>
                <a:ea typeface="Open Sans"/>
                <a:cs typeface="Open Sans"/>
                <a:sym typeface="Open Sans"/>
              </a:rPr>
              <a:t>mínimo</a:t>
            </a:r>
            <a:r>
              <a:rPr lang="en-US" sz="2100" b="0" i="0" u="none" strike="noStrike" cap="none" dirty="0">
                <a:solidFill>
                  <a:srgbClr val="3F3F3F"/>
                </a:solidFill>
                <a:latin typeface="Open Sans"/>
                <a:ea typeface="Open Sans"/>
                <a:cs typeface="Open Sans"/>
                <a:sym typeface="Open Sans"/>
              </a:rPr>
              <a:t>: La </a:t>
            </a:r>
            <a:r>
              <a:rPr lang="en-US" sz="2100" b="0" i="0" u="none" strike="noStrike" cap="none" dirty="0" err="1">
                <a:solidFill>
                  <a:srgbClr val="3F3F3F"/>
                </a:solidFill>
                <a:latin typeface="Open Sans"/>
                <a:ea typeface="Open Sans"/>
                <a:cs typeface="Open Sans"/>
                <a:sym typeface="Open Sans"/>
              </a:rPr>
              <a:t>evidencia</a:t>
            </a:r>
            <a:r>
              <a:rPr lang="en-US" sz="2100" b="0" i="0" u="none" strike="noStrike" cap="none" dirty="0">
                <a:solidFill>
                  <a:srgbClr val="3F3F3F"/>
                </a:solidFill>
                <a:latin typeface="Open Sans"/>
                <a:ea typeface="Open Sans"/>
                <a:cs typeface="Open Sans"/>
                <a:sym typeface="Open Sans"/>
              </a:rPr>
              <a:t> se </a:t>
            </a:r>
            <a:r>
              <a:rPr lang="en-US" sz="2100" b="0" i="0" u="none" strike="noStrike" cap="none" dirty="0" err="1">
                <a:solidFill>
                  <a:srgbClr val="3F3F3F"/>
                </a:solidFill>
                <a:latin typeface="Open Sans"/>
                <a:ea typeface="Open Sans"/>
                <a:cs typeface="Open Sans"/>
                <a:sym typeface="Open Sans"/>
              </a:rPr>
              <a:t>incluye</a:t>
            </a:r>
            <a:r>
              <a:rPr lang="en-US" sz="2100" b="0" i="0" u="none" strike="noStrike" cap="none" dirty="0">
                <a:solidFill>
                  <a:srgbClr val="3F3F3F"/>
                </a:solidFill>
                <a:latin typeface="Open Sans"/>
                <a:ea typeface="Open Sans"/>
                <a:cs typeface="Open Sans"/>
                <a:sym typeface="Open Sans"/>
              </a:rPr>
              <a:t>/</a:t>
            </a:r>
            <a:r>
              <a:rPr lang="en-US" sz="2100" b="0" i="0" u="none" strike="noStrike" cap="none" dirty="0" err="1">
                <a:solidFill>
                  <a:srgbClr val="3F3F3F"/>
                </a:solidFill>
                <a:latin typeface="Open Sans"/>
                <a:ea typeface="Open Sans"/>
                <a:cs typeface="Open Sans"/>
                <a:sym typeface="Open Sans"/>
              </a:rPr>
              <a:t>excluye</a:t>
            </a:r>
            <a:r>
              <a:rPr lang="en-US" sz="2100" b="0" i="0" u="none" strike="noStrike" cap="none" dirty="0">
                <a:solidFill>
                  <a:srgbClr val="3F3F3F"/>
                </a:solidFill>
                <a:latin typeface="Open Sans"/>
                <a:ea typeface="Open Sans"/>
                <a:cs typeface="Open Sans"/>
                <a:sym typeface="Open Sans"/>
              </a:rPr>
              <a:t> </a:t>
            </a:r>
            <a:r>
              <a:rPr lang="en-US" sz="2100" b="0" i="0" u="none" strike="noStrike" cap="none" dirty="0" err="1">
                <a:solidFill>
                  <a:srgbClr val="3F3F3F"/>
                </a:solidFill>
                <a:latin typeface="Open Sans"/>
                <a:ea typeface="Open Sans"/>
                <a:cs typeface="Open Sans"/>
                <a:sym typeface="Open Sans"/>
              </a:rPr>
              <a:t>sobre</a:t>
            </a:r>
            <a:r>
              <a:rPr lang="en-US" sz="2100" b="0" i="0" u="none" strike="noStrike" cap="none" dirty="0">
                <a:solidFill>
                  <a:srgbClr val="3F3F3F"/>
                </a:solidFill>
                <a:latin typeface="Open Sans"/>
                <a:ea typeface="Open Sans"/>
                <a:cs typeface="Open Sans"/>
                <a:sym typeface="Open Sans"/>
              </a:rPr>
              <a:t> la base de </a:t>
            </a:r>
            <a:r>
              <a:rPr lang="en-US" sz="2100" b="0" i="0" u="none" strike="noStrike" cap="none" dirty="0" err="1">
                <a:solidFill>
                  <a:srgbClr val="3F3F3F"/>
                </a:solidFill>
                <a:latin typeface="Open Sans"/>
                <a:ea typeface="Open Sans"/>
                <a:cs typeface="Open Sans"/>
                <a:sym typeface="Open Sans"/>
              </a:rPr>
              <a:t>criterios</a:t>
            </a:r>
            <a:r>
              <a:rPr lang="en-US" sz="2100" b="0" i="0" u="none" strike="noStrike" cap="none" dirty="0">
                <a:solidFill>
                  <a:srgbClr val="3F3F3F"/>
                </a:solidFill>
                <a:latin typeface="Open Sans"/>
                <a:ea typeface="Open Sans"/>
                <a:cs typeface="Open Sans"/>
                <a:sym typeface="Open Sans"/>
              </a:rPr>
              <a:t> de </a:t>
            </a:r>
            <a:r>
              <a:rPr lang="en-US" sz="2100" b="0" i="0" u="none" strike="noStrike" cap="none" dirty="0" err="1">
                <a:solidFill>
                  <a:srgbClr val="3F3F3F"/>
                </a:solidFill>
                <a:latin typeface="Open Sans"/>
                <a:ea typeface="Open Sans"/>
                <a:cs typeface="Open Sans"/>
                <a:sym typeface="Open Sans"/>
              </a:rPr>
              <a:t>calidad</a:t>
            </a:r>
            <a:r>
              <a:rPr lang="en-US" sz="2100" b="0" i="0" u="none" strike="noStrike" cap="none" dirty="0">
                <a:solidFill>
                  <a:srgbClr val="3F3F3F"/>
                </a:solidFill>
                <a:latin typeface="Open Sans"/>
                <a:ea typeface="Open Sans"/>
                <a:cs typeface="Open Sans"/>
                <a:sym typeface="Open Sans"/>
              </a:rPr>
              <a:t> </a:t>
            </a:r>
            <a:r>
              <a:rPr lang="en-US" sz="2100" b="0" i="0" u="none" strike="noStrike" cap="none" dirty="0" err="1">
                <a:solidFill>
                  <a:srgbClr val="3F3F3F"/>
                </a:solidFill>
                <a:latin typeface="Open Sans"/>
                <a:ea typeface="Open Sans"/>
                <a:cs typeface="Open Sans"/>
                <a:sym typeface="Open Sans"/>
              </a:rPr>
              <a:t>explícitos</a:t>
            </a:r>
            <a:r>
              <a:rPr lang="en-US" sz="2100" b="0" i="0" u="none" strike="noStrike" cap="none" dirty="0">
                <a:solidFill>
                  <a:srgbClr val="3F3F3F"/>
                </a:solidFill>
                <a:latin typeface="Open Sans"/>
                <a:ea typeface="Open Sans"/>
                <a:cs typeface="Open Sans"/>
                <a:sym typeface="Open Sans"/>
              </a:rPr>
              <a:t>. Un panel de </a:t>
            </a:r>
            <a:r>
              <a:rPr lang="en-US" sz="2100" b="0" i="0" u="none" strike="noStrike" cap="none" dirty="0" err="1">
                <a:solidFill>
                  <a:srgbClr val="3F3F3F"/>
                </a:solidFill>
                <a:latin typeface="Open Sans"/>
                <a:ea typeface="Open Sans"/>
                <a:cs typeface="Open Sans"/>
                <a:sym typeface="Open Sans"/>
              </a:rPr>
              <a:t>expertos</a:t>
            </a:r>
            <a:r>
              <a:rPr lang="en-US" sz="2100" b="0" i="0" u="none" strike="noStrike" cap="none" dirty="0">
                <a:solidFill>
                  <a:srgbClr val="3F3F3F"/>
                </a:solidFill>
                <a:latin typeface="Open Sans"/>
                <a:ea typeface="Open Sans"/>
                <a:cs typeface="Open Sans"/>
                <a:sym typeface="Open Sans"/>
              </a:rPr>
              <a:t> </a:t>
            </a:r>
            <a:r>
              <a:rPr lang="en-US" sz="2100" b="0" i="0" u="none" strike="noStrike" cap="none" dirty="0" err="1">
                <a:solidFill>
                  <a:srgbClr val="3F3F3F"/>
                </a:solidFill>
                <a:latin typeface="Open Sans"/>
                <a:ea typeface="Open Sans"/>
                <a:cs typeface="Open Sans"/>
                <a:sym typeface="Open Sans"/>
              </a:rPr>
              <a:t>revisa</a:t>
            </a:r>
            <a:r>
              <a:rPr lang="en-US" sz="2100" b="0" i="0" u="none" strike="noStrike" cap="none" dirty="0">
                <a:solidFill>
                  <a:srgbClr val="3F3F3F"/>
                </a:solidFill>
                <a:latin typeface="Open Sans"/>
                <a:ea typeface="Open Sans"/>
                <a:cs typeface="Open Sans"/>
                <a:sym typeface="Open Sans"/>
              </a:rPr>
              <a:t> la </a:t>
            </a:r>
            <a:r>
              <a:rPr lang="en-US" sz="2100" b="0" i="0" u="none" strike="noStrike" cap="none" dirty="0" err="1">
                <a:solidFill>
                  <a:srgbClr val="3F3F3F"/>
                </a:solidFill>
                <a:latin typeface="Open Sans"/>
                <a:ea typeface="Open Sans"/>
                <a:cs typeface="Open Sans"/>
                <a:sym typeface="Open Sans"/>
              </a:rPr>
              <a:t>evidencia</a:t>
            </a:r>
            <a:r>
              <a:rPr lang="en-US" sz="2100" b="0" i="0" u="none" strike="noStrike" cap="none" dirty="0">
                <a:solidFill>
                  <a:srgbClr val="3F3F3F"/>
                </a:solidFill>
                <a:latin typeface="Open Sans"/>
                <a:ea typeface="Open Sans"/>
                <a:cs typeface="Open Sans"/>
                <a:sym typeface="Open Sans"/>
              </a:rPr>
              <a:t>, </a:t>
            </a:r>
            <a:r>
              <a:rPr lang="en-US" sz="2100" b="0" i="0" u="none" strike="noStrike" cap="none" dirty="0" err="1">
                <a:solidFill>
                  <a:srgbClr val="3F3F3F"/>
                </a:solidFill>
                <a:latin typeface="Open Sans"/>
                <a:ea typeface="Open Sans"/>
                <a:cs typeface="Open Sans"/>
                <a:sym typeface="Open Sans"/>
              </a:rPr>
              <a:t>revisada</a:t>
            </a:r>
            <a:r>
              <a:rPr lang="en-US" sz="2100" b="0" i="0" u="none" strike="noStrike" cap="none" dirty="0">
                <a:solidFill>
                  <a:srgbClr val="3F3F3F"/>
                </a:solidFill>
                <a:latin typeface="Open Sans"/>
                <a:ea typeface="Open Sans"/>
                <a:cs typeface="Open Sans"/>
                <a:sym typeface="Open Sans"/>
              </a:rPr>
              <a:t> </a:t>
            </a:r>
            <a:r>
              <a:rPr lang="en-US" sz="2100" b="0" i="0" u="none" strike="noStrike" cap="none" dirty="0" err="1">
                <a:solidFill>
                  <a:srgbClr val="3F3F3F"/>
                </a:solidFill>
                <a:latin typeface="Open Sans"/>
                <a:ea typeface="Open Sans"/>
                <a:cs typeface="Open Sans"/>
                <a:sym typeface="Open Sans"/>
              </a:rPr>
              <a:t>por</a:t>
            </a:r>
            <a:r>
              <a:rPr lang="en-US" sz="2100" b="0" i="0" u="none" strike="noStrike" cap="none" dirty="0">
                <a:solidFill>
                  <a:srgbClr val="3F3F3F"/>
                </a:solidFill>
                <a:latin typeface="Open Sans"/>
                <a:ea typeface="Open Sans"/>
                <a:cs typeface="Open Sans"/>
                <a:sym typeface="Open Sans"/>
              </a:rPr>
              <a:t> pares, </a:t>
            </a:r>
            <a:r>
              <a:rPr lang="en-US" sz="2100" b="0" i="0" u="none" strike="noStrike" cap="none" dirty="0" err="1">
                <a:solidFill>
                  <a:srgbClr val="3F3F3F"/>
                </a:solidFill>
                <a:latin typeface="Open Sans"/>
                <a:ea typeface="Open Sans"/>
                <a:cs typeface="Open Sans"/>
                <a:sym typeface="Open Sans"/>
              </a:rPr>
              <a:t>dinámica</a:t>
            </a:r>
            <a:r>
              <a:rPr lang="en-US" sz="2100" b="0" i="0" u="none" strike="noStrike" cap="none" dirty="0">
                <a:solidFill>
                  <a:srgbClr val="3F3F3F"/>
                </a:solidFill>
                <a:latin typeface="Open Sans"/>
                <a:ea typeface="Open Sans"/>
                <a:cs typeface="Open Sans"/>
                <a:sym typeface="Open Sans"/>
              </a:rPr>
              <a:t> (</a:t>
            </a:r>
            <a:r>
              <a:rPr lang="en-US" sz="2100" b="0" i="0" u="none" strike="noStrike" cap="none" dirty="0" err="1">
                <a:solidFill>
                  <a:srgbClr val="3F3F3F"/>
                </a:solidFill>
                <a:latin typeface="Open Sans"/>
                <a:ea typeface="Open Sans"/>
                <a:cs typeface="Open Sans"/>
                <a:sym typeface="Open Sans"/>
              </a:rPr>
              <a:t>actualizada</a:t>
            </a:r>
            <a:r>
              <a:rPr lang="en-US" sz="2100" b="0" i="0" u="none" strike="noStrike" cap="none" dirty="0">
                <a:solidFill>
                  <a:srgbClr val="3F3F3F"/>
                </a:solidFill>
                <a:latin typeface="Open Sans"/>
                <a:ea typeface="Open Sans"/>
                <a:cs typeface="Open Sans"/>
                <a:sym typeface="Open Sans"/>
              </a:rPr>
              <a:t> </a:t>
            </a:r>
            <a:r>
              <a:rPr lang="en-US" sz="2100" b="0" i="0" u="none" strike="noStrike" cap="none" dirty="0" err="1">
                <a:solidFill>
                  <a:srgbClr val="3F3F3F"/>
                </a:solidFill>
                <a:latin typeface="Open Sans"/>
                <a:ea typeface="Open Sans"/>
                <a:cs typeface="Open Sans"/>
                <a:sym typeface="Open Sans"/>
              </a:rPr>
              <a:t>regularmente</a:t>
            </a:r>
            <a:r>
              <a:rPr lang="en-US" sz="2100" b="0" i="0" u="none" strike="noStrike" cap="none" dirty="0">
                <a:solidFill>
                  <a:srgbClr val="3F3F3F"/>
                </a:solidFill>
                <a:latin typeface="Open Sans"/>
                <a:ea typeface="Open Sans"/>
                <a:cs typeface="Open Sans"/>
                <a:sym typeface="Open Sans"/>
              </a:rPr>
              <a:t>)</a:t>
            </a:r>
            <a:endParaRPr sz="2100" b="0" i="0" u="none" strike="noStrike" cap="none" dirty="0">
              <a:solidFill>
                <a:srgbClr val="3F3F3F"/>
              </a:solidFill>
              <a:latin typeface="Arial"/>
              <a:ea typeface="Arial"/>
              <a:cs typeface="Arial"/>
              <a:sym typeface="Arial"/>
            </a:endParaRPr>
          </a:p>
          <a:p>
            <a:pPr marL="0" marR="0" lvl="1" indent="0" algn="l" rtl="0">
              <a:lnSpc>
                <a:spcPct val="120000"/>
              </a:lnSpc>
              <a:spcBef>
                <a:spcPts val="0"/>
              </a:spcBef>
              <a:spcAft>
                <a:spcPts val="0"/>
              </a:spcAft>
              <a:buClr>
                <a:srgbClr val="000000"/>
              </a:buClr>
              <a:buSzPts val="2200"/>
              <a:buFont typeface="Arial"/>
              <a:buChar char="•"/>
            </a:pPr>
            <a:r>
              <a:rPr lang="en-US" sz="2100" b="0" i="0" u="none" strike="noStrike" cap="none" dirty="0">
                <a:solidFill>
                  <a:srgbClr val="3F3F3F"/>
                </a:solidFill>
                <a:latin typeface="Open Sans"/>
                <a:ea typeface="Open Sans"/>
                <a:cs typeface="Open Sans"/>
                <a:sym typeface="Open Sans"/>
              </a:rPr>
              <a:t> Las </a:t>
            </a:r>
            <a:r>
              <a:rPr lang="en-US" sz="2100" b="0" i="0" u="none" strike="noStrike" cap="none" dirty="0" err="1">
                <a:solidFill>
                  <a:srgbClr val="3F3F3F"/>
                </a:solidFill>
                <a:latin typeface="Open Sans"/>
                <a:ea typeface="Open Sans"/>
                <a:cs typeface="Open Sans"/>
                <a:sym typeface="Open Sans"/>
              </a:rPr>
              <a:t>revisiones</a:t>
            </a:r>
            <a:r>
              <a:rPr lang="en-US" sz="2100" b="0" i="0" u="none" strike="noStrike" cap="none" dirty="0">
                <a:solidFill>
                  <a:srgbClr val="3F3F3F"/>
                </a:solidFill>
                <a:latin typeface="Open Sans"/>
                <a:ea typeface="Open Sans"/>
                <a:cs typeface="Open Sans"/>
                <a:sym typeface="Open Sans"/>
              </a:rPr>
              <a:t> </a:t>
            </a:r>
            <a:r>
              <a:rPr lang="en-US" sz="2100" b="0" i="0" u="none" strike="noStrike" cap="none" dirty="0" err="1">
                <a:solidFill>
                  <a:srgbClr val="3F3F3F"/>
                </a:solidFill>
                <a:latin typeface="Open Sans"/>
                <a:ea typeface="Open Sans"/>
                <a:cs typeface="Open Sans"/>
                <a:sym typeface="Open Sans"/>
              </a:rPr>
              <a:t>implican</a:t>
            </a:r>
            <a:r>
              <a:rPr lang="en-US" sz="2100" b="0" i="0" u="none" strike="noStrike" cap="none" dirty="0">
                <a:solidFill>
                  <a:srgbClr val="3F3F3F"/>
                </a:solidFill>
                <a:latin typeface="Open Sans"/>
                <a:ea typeface="Open Sans"/>
                <a:cs typeface="Open Sans"/>
                <a:sym typeface="Open Sans"/>
              </a:rPr>
              <a:t> </a:t>
            </a:r>
            <a:r>
              <a:rPr lang="en-US" sz="2100" b="0" i="0" u="none" strike="noStrike" cap="none" dirty="0" err="1">
                <a:solidFill>
                  <a:srgbClr val="3F3F3F"/>
                </a:solidFill>
                <a:latin typeface="Open Sans"/>
                <a:ea typeface="Open Sans"/>
                <a:cs typeface="Open Sans"/>
                <a:sym typeface="Open Sans"/>
              </a:rPr>
              <a:t>búsquedas</a:t>
            </a:r>
            <a:r>
              <a:rPr lang="en-US" sz="2100" b="0" i="0" u="none" strike="noStrike" cap="none" dirty="0">
                <a:solidFill>
                  <a:srgbClr val="3F3F3F"/>
                </a:solidFill>
                <a:latin typeface="Open Sans"/>
                <a:ea typeface="Open Sans"/>
                <a:cs typeface="Open Sans"/>
                <a:sym typeface="Open Sans"/>
              </a:rPr>
              <a:t> </a:t>
            </a:r>
            <a:r>
              <a:rPr lang="en-US" sz="2100" b="0" i="0" u="none" strike="noStrike" cap="none" dirty="0" err="1">
                <a:solidFill>
                  <a:srgbClr val="3F3F3F"/>
                </a:solidFill>
                <a:latin typeface="Open Sans"/>
                <a:ea typeface="Open Sans"/>
                <a:cs typeface="Open Sans"/>
                <a:sym typeface="Open Sans"/>
              </a:rPr>
              <a:t>exhaustivas</a:t>
            </a:r>
            <a:r>
              <a:rPr lang="en-US" sz="2100" b="0" i="0" u="none" strike="noStrike" cap="none" dirty="0">
                <a:solidFill>
                  <a:srgbClr val="3F3F3F"/>
                </a:solidFill>
                <a:latin typeface="Open Sans"/>
                <a:ea typeface="Open Sans"/>
                <a:cs typeface="Open Sans"/>
                <a:sym typeface="Open Sans"/>
              </a:rPr>
              <a:t> de </a:t>
            </a:r>
            <a:r>
              <a:rPr lang="en-US" sz="2100" b="0" i="0" u="none" strike="noStrike" cap="none" dirty="0" err="1">
                <a:solidFill>
                  <a:srgbClr val="3F3F3F"/>
                </a:solidFill>
                <a:latin typeface="Open Sans"/>
                <a:ea typeface="Open Sans"/>
                <a:cs typeface="Open Sans"/>
                <a:sym typeface="Open Sans"/>
              </a:rPr>
              <a:t>todos</a:t>
            </a:r>
            <a:r>
              <a:rPr lang="en-US" sz="2100" b="0" i="0" u="none" strike="noStrike" cap="none" dirty="0">
                <a:solidFill>
                  <a:srgbClr val="3F3F3F"/>
                </a:solidFill>
                <a:latin typeface="Open Sans"/>
                <a:ea typeface="Open Sans"/>
                <a:cs typeface="Open Sans"/>
                <a:sym typeface="Open Sans"/>
              </a:rPr>
              <a:t> </a:t>
            </a:r>
            <a:r>
              <a:rPr lang="en-US" sz="2100" b="0" i="0" u="none" strike="noStrike" cap="none" dirty="0" err="1">
                <a:solidFill>
                  <a:srgbClr val="3F3F3F"/>
                </a:solidFill>
                <a:latin typeface="Open Sans"/>
                <a:ea typeface="Open Sans"/>
                <a:cs typeface="Open Sans"/>
                <a:sym typeface="Open Sans"/>
              </a:rPr>
              <a:t>los</a:t>
            </a:r>
            <a:r>
              <a:rPr lang="en-US" sz="2100" b="0" i="0" u="none" strike="noStrike" cap="none" dirty="0">
                <a:solidFill>
                  <a:srgbClr val="3F3F3F"/>
                </a:solidFill>
                <a:latin typeface="Open Sans"/>
                <a:ea typeface="Open Sans"/>
                <a:cs typeface="Open Sans"/>
                <a:sym typeface="Open Sans"/>
              </a:rPr>
              <a:t> ECA, </a:t>
            </a:r>
            <a:r>
              <a:rPr lang="en-US" sz="2100" b="0" i="0" u="none" strike="noStrike" cap="none" dirty="0" err="1">
                <a:solidFill>
                  <a:srgbClr val="3F3F3F"/>
                </a:solidFill>
                <a:latin typeface="Open Sans"/>
                <a:ea typeface="Open Sans"/>
                <a:cs typeface="Open Sans"/>
                <a:sym typeface="Open Sans"/>
              </a:rPr>
              <a:t>tanto</a:t>
            </a:r>
            <a:r>
              <a:rPr lang="en-US" sz="2100" b="0" i="0" u="none" strike="noStrike" cap="none" dirty="0">
                <a:solidFill>
                  <a:srgbClr val="3F3F3F"/>
                </a:solidFill>
                <a:latin typeface="Open Sans"/>
                <a:ea typeface="Open Sans"/>
                <a:cs typeface="Open Sans"/>
                <a:sym typeface="Open Sans"/>
              </a:rPr>
              <a:t> </a:t>
            </a:r>
            <a:r>
              <a:rPr lang="en-US" sz="2100" b="0" i="0" u="none" strike="noStrike" cap="none" dirty="0" err="1">
                <a:solidFill>
                  <a:srgbClr val="3F3F3F"/>
                </a:solidFill>
                <a:latin typeface="Open Sans"/>
                <a:ea typeface="Open Sans"/>
                <a:cs typeface="Open Sans"/>
                <a:sym typeface="Open Sans"/>
              </a:rPr>
              <a:t>publicados</a:t>
            </a:r>
            <a:r>
              <a:rPr lang="en-US" sz="2100" b="0" i="0" u="none" strike="noStrike" cap="none" dirty="0">
                <a:solidFill>
                  <a:srgbClr val="3F3F3F"/>
                </a:solidFill>
                <a:latin typeface="Open Sans"/>
                <a:ea typeface="Open Sans"/>
                <a:cs typeface="Open Sans"/>
                <a:sym typeface="Open Sans"/>
              </a:rPr>
              <a:t> </a:t>
            </a:r>
            <a:r>
              <a:rPr lang="en-US" sz="2100" b="0" i="0" u="none" strike="noStrike" cap="none" dirty="0" err="1">
                <a:solidFill>
                  <a:srgbClr val="3F3F3F"/>
                </a:solidFill>
                <a:latin typeface="Open Sans"/>
                <a:ea typeface="Open Sans"/>
                <a:cs typeface="Open Sans"/>
                <a:sym typeface="Open Sans"/>
              </a:rPr>
              <a:t>como</a:t>
            </a:r>
            <a:r>
              <a:rPr lang="en-US" sz="2100" b="0" i="0" u="none" strike="noStrike" cap="none" dirty="0">
                <a:solidFill>
                  <a:srgbClr val="3F3F3F"/>
                </a:solidFill>
                <a:latin typeface="Open Sans"/>
                <a:ea typeface="Open Sans"/>
                <a:cs typeface="Open Sans"/>
                <a:sym typeface="Open Sans"/>
              </a:rPr>
              <a:t> no </a:t>
            </a:r>
            <a:r>
              <a:rPr lang="en-US" sz="2100" b="0" i="0" u="none" strike="noStrike" cap="none" dirty="0" err="1">
                <a:solidFill>
                  <a:srgbClr val="3F3F3F"/>
                </a:solidFill>
                <a:latin typeface="Open Sans"/>
                <a:ea typeface="Open Sans"/>
                <a:cs typeface="Open Sans"/>
                <a:sym typeface="Open Sans"/>
              </a:rPr>
              <a:t>publicados</a:t>
            </a:r>
            <a:r>
              <a:rPr lang="en-US" sz="2100" b="0" i="0" u="none" strike="noStrike" cap="none" dirty="0">
                <a:solidFill>
                  <a:srgbClr val="3F3F3F"/>
                </a:solidFill>
                <a:latin typeface="Open Sans"/>
                <a:ea typeface="Open Sans"/>
                <a:cs typeface="Open Sans"/>
                <a:sym typeface="Open Sans"/>
              </a:rPr>
              <a:t>, </a:t>
            </a:r>
            <a:r>
              <a:rPr lang="en-US" sz="2100" b="0" i="0" u="none" strike="noStrike" cap="none" dirty="0" err="1">
                <a:solidFill>
                  <a:srgbClr val="3F3F3F"/>
                </a:solidFill>
                <a:latin typeface="Open Sans"/>
                <a:ea typeface="Open Sans"/>
                <a:cs typeface="Open Sans"/>
                <a:sym typeface="Open Sans"/>
              </a:rPr>
              <a:t>sobre</a:t>
            </a:r>
            <a:r>
              <a:rPr lang="en-US" sz="2100" b="0" i="0" u="none" strike="noStrike" cap="none" dirty="0">
                <a:solidFill>
                  <a:srgbClr val="3F3F3F"/>
                </a:solidFill>
                <a:latin typeface="Open Sans"/>
                <a:ea typeface="Open Sans"/>
                <a:cs typeface="Open Sans"/>
                <a:sym typeface="Open Sans"/>
              </a:rPr>
              <a:t> un </a:t>
            </a:r>
            <a:r>
              <a:rPr lang="en-US" sz="2100" b="0" i="0" u="none" strike="noStrike" cap="none" dirty="0" err="1">
                <a:solidFill>
                  <a:srgbClr val="3F3F3F"/>
                </a:solidFill>
                <a:latin typeface="Open Sans"/>
                <a:ea typeface="Open Sans"/>
                <a:cs typeface="Open Sans"/>
                <a:sym typeface="Open Sans"/>
              </a:rPr>
              <a:t>tema</a:t>
            </a:r>
            <a:r>
              <a:rPr lang="en-US" sz="2100" b="0" i="0" u="none" strike="noStrike" cap="none" dirty="0">
                <a:solidFill>
                  <a:srgbClr val="3F3F3F"/>
                </a:solidFill>
                <a:latin typeface="Open Sans"/>
                <a:ea typeface="Open Sans"/>
                <a:cs typeface="Open Sans"/>
                <a:sym typeface="Open Sans"/>
              </a:rPr>
              <a:t> </a:t>
            </a:r>
            <a:r>
              <a:rPr lang="en-US" sz="2100" b="0" i="0" u="none" strike="noStrike" cap="none" dirty="0" err="1">
                <a:solidFill>
                  <a:srgbClr val="3F3F3F"/>
                </a:solidFill>
                <a:latin typeface="Open Sans"/>
                <a:ea typeface="Open Sans"/>
                <a:cs typeface="Open Sans"/>
                <a:sym typeface="Open Sans"/>
              </a:rPr>
              <a:t>en</a:t>
            </a:r>
            <a:r>
              <a:rPr lang="en-US" sz="2100" b="0" i="0" u="none" strike="noStrike" cap="none" dirty="0">
                <a:solidFill>
                  <a:srgbClr val="3F3F3F"/>
                </a:solidFill>
                <a:latin typeface="Open Sans"/>
                <a:ea typeface="Open Sans"/>
                <a:cs typeface="Open Sans"/>
                <a:sym typeface="Open Sans"/>
              </a:rPr>
              <a:t> particular; </a:t>
            </a:r>
            <a:r>
              <a:rPr lang="en-US" sz="2100" b="0" i="0" u="none" strike="noStrike" cap="none" dirty="0" err="1">
                <a:solidFill>
                  <a:srgbClr val="3F3F3F"/>
                </a:solidFill>
                <a:latin typeface="Open Sans"/>
                <a:ea typeface="Open Sans"/>
                <a:cs typeface="Open Sans"/>
                <a:sym typeface="Open Sans"/>
              </a:rPr>
              <a:t>centrarse</a:t>
            </a:r>
            <a:r>
              <a:rPr lang="en-US" sz="2100" b="0" i="0" u="none" strike="noStrike" cap="none" dirty="0">
                <a:solidFill>
                  <a:srgbClr val="3F3F3F"/>
                </a:solidFill>
                <a:latin typeface="Open Sans"/>
                <a:ea typeface="Open Sans"/>
                <a:cs typeface="Open Sans"/>
                <a:sym typeface="Open Sans"/>
              </a:rPr>
              <a:t> </a:t>
            </a:r>
            <a:r>
              <a:rPr lang="en-US" sz="2100" b="0" i="0" u="none" strike="noStrike" cap="none" dirty="0" err="1">
                <a:solidFill>
                  <a:srgbClr val="3F3F3F"/>
                </a:solidFill>
                <a:latin typeface="Open Sans"/>
                <a:ea typeface="Open Sans"/>
                <a:cs typeface="Open Sans"/>
                <a:sym typeface="Open Sans"/>
              </a:rPr>
              <a:t>en</a:t>
            </a:r>
            <a:r>
              <a:rPr lang="en-US" sz="2100" b="0" i="0" u="none" strike="noStrike" cap="none" dirty="0">
                <a:solidFill>
                  <a:srgbClr val="3F3F3F"/>
                </a:solidFill>
                <a:latin typeface="Open Sans"/>
                <a:ea typeface="Open Sans"/>
                <a:cs typeface="Open Sans"/>
                <a:sym typeface="Open Sans"/>
              </a:rPr>
              <a:t> la </a:t>
            </a:r>
            <a:r>
              <a:rPr lang="en-US" sz="2100" b="0" i="0" u="none" strike="noStrike" cap="none" dirty="0" err="1">
                <a:solidFill>
                  <a:srgbClr val="3F3F3F"/>
                </a:solidFill>
                <a:latin typeface="Open Sans"/>
                <a:ea typeface="Open Sans"/>
                <a:cs typeface="Open Sans"/>
                <a:sym typeface="Open Sans"/>
              </a:rPr>
              <a:t>intervención</a:t>
            </a:r>
            <a:r>
              <a:rPr lang="en-US" sz="2100" b="0" i="0" u="none" strike="noStrike" cap="none" dirty="0">
                <a:solidFill>
                  <a:srgbClr val="3F3F3F"/>
                </a:solidFill>
                <a:latin typeface="Open Sans"/>
                <a:ea typeface="Open Sans"/>
                <a:cs typeface="Open Sans"/>
                <a:sym typeface="Open Sans"/>
              </a:rPr>
              <a:t>, </a:t>
            </a:r>
            <a:r>
              <a:rPr lang="en-US" sz="2100" b="0" i="0" u="none" strike="noStrike" cap="none" dirty="0" err="1">
                <a:solidFill>
                  <a:srgbClr val="3F3F3F"/>
                </a:solidFill>
                <a:latin typeface="Open Sans"/>
                <a:ea typeface="Open Sans"/>
                <a:cs typeface="Open Sans"/>
                <a:sym typeface="Open Sans"/>
              </a:rPr>
              <a:t>rehabilitación</a:t>
            </a:r>
            <a:r>
              <a:rPr lang="en-US" sz="2100" b="0" i="0" u="none" strike="noStrike" cap="none" dirty="0">
                <a:solidFill>
                  <a:srgbClr val="3F3F3F"/>
                </a:solidFill>
                <a:latin typeface="Open Sans"/>
                <a:ea typeface="Open Sans"/>
                <a:cs typeface="Open Sans"/>
                <a:sym typeface="Open Sans"/>
              </a:rPr>
              <a:t>, </a:t>
            </a:r>
            <a:r>
              <a:rPr lang="en-US" sz="2100" b="0" i="0" u="none" strike="noStrike" cap="none" dirty="0" err="1">
                <a:solidFill>
                  <a:srgbClr val="3F3F3F"/>
                </a:solidFill>
                <a:latin typeface="Open Sans"/>
                <a:ea typeface="Open Sans"/>
                <a:cs typeface="Open Sans"/>
                <a:sym typeface="Open Sans"/>
              </a:rPr>
              <a:t>prevención</a:t>
            </a:r>
            <a:r>
              <a:rPr lang="en-US" sz="2100" b="0" i="0" u="none" strike="noStrike" cap="none" dirty="0">
                <a:solidFill>
                  <a:srgbClr val="3F3F3F"/>
                </a:solidFill>
                <a:latin typeface="Open Sans"/>
                <a:ea typeface="Open Sans"/>
                <a:cs typeface="Open Sans"/>
                <a:sym typeface="Open Sans"/>
              </a:rPr>
              <a:t> o </a:t>
            </a:r>
            <a:r>
              <a:rPr lang="en-US" sz="2100" b="0" i="0" u="none" strike="noStrike" cap="none" dirty="0" err="1">
                <a:solidFill>
                  <a:srgbClr val="3F3F3F"/>
                </a:solidFill>
                <a:latin typeface="Open Sans"/>
                <a:ea typeface="Open Sans"/>
                <a:cs typeface="Open Sans"/>
                <a:sym typeface="Open Sans"/>
              </a:rPr>
              <a:t>diagnóstico</a:t>
            </a:r>
            <a:r>
              <a:rPr lang="en-US" sz="2100" b="0" i="0" u="none" strike="noStrike" cap="none" dirty="0">
                <a:solidFill>
                  <a:srgbClr val="3F3F3F"/>
                </a:solidFill>
                <a:latin typeface="Open Sans"/>
                <a:ea typeface="Open Sans"/>
                <a:cs typeface="Open Sans"/>
                <a:sym typeface="Open Sans"/>
              </a:rPr>
              <a:t>.</a:t>
            </a:r>
            <a:endParaRPr sz="2100" b="0" i="0" u="none" strike="noStrike" cap="none" dirty="0">
              <a:solidFill>
                <a:srgbClr val="3F3F3F"/>
              </a:solidFill>
              <a:latin typeface="Arial"/>
              <a:ea typeface="Arial"/>
              <a:cs typeface="Arial"/>
              <a:sym typeface="Arial"/>
            </a:endParaRPr>
          </a:p>
          <a:p>
            <a:pPr marL="0" marR="0" lvl="1" indent="0" algn="l" rtl="0">
              <a:lnSpc>
                <a:spcPct val="120000"/>
              </a:lnSpc>
              <a:spcBef>
                <a:spcPts val="0"/>
              </a:spcBef>
              <a:spcAft>
                <a:spcPts val="0"/>
              </a:spcAft>
              <a:buClr>
                <a:srgbClr val="000000"/>
              </a:buClr>
              <a:buSzPts val="2200"/>
              <a:buFont typeface="Arial"/>
              <a:buChar char="•"/>
            </a:pPr>
            <a:r>
              <a:rPr lang="en-US" sz="2100" b="0" i="0" u="none" strike="noStrike" cap="none" dirty="0">
                <a:solidFill>
                  <a:srgbClr val="3F3F3F"/>
                </a:solidFill>
                <a:latin typeface="Open Sans"/>
                <a:ea typeface="Open Sans"/>
                <a:cs typeface="Open Sans"/>
                <a:sym typeface="Open Sans"/>
              </a:rPr>
              <a:t> El </a:t>
            </a:r>
            <a:r>
              <a:rPr lang="en-US" sz="2100" b="0" i="0" u="none" strike="noStrike" cap="none" dirty="0" err="1">
                <a:solidFill>
                  <a:srgbClr val="3F3F3F"/>
                </a:solidFill>
                <a:latin typeface="Open Sans"/>
                <a:ea typeface="Open Sans"/>
                <a:cs typeface="Open Sans"/>
                <a:sym typeface="Open Sans"/>
              </a:rPr>
              <a:t>contenido</a:t>
            </a:r>
            <a:r>
              <a:rPr lang="en-US" sz="2100" b="0" i="0" u="none" strike="noStrike" cap="none" dirty="0">
                <a:solidFill>
                  <a:srgbClr val="3F3F3F"/>
                </a:solidFill>
                <a:latin typeface="Open Sans"/>
                <a:ea typeface="Open Sans"/>
                <a:cs typeface="Open Sans"/>
                <a:sym typeface="Open Sans"/>
              </a:rPr>
              <a:t> </a:t>
            </a:r>
            <a:r>
              <a:rPr lang="en-US" sz="2100" b="0" i="0" u="none" strike="noStrike" cap="none" dirty="0" err="1">
                <a:solidFill>
                  <a:srgbClr val="3F3F3F"/>
                </a:solidFill>
                <a:latin typeface="Open Sans"/>
                <a:ea typeface="Open Sans"/>
                <a:cs typeface="Open Sans"/>
                <a:sym typeface="Open Sans"/>
              </a:rPr>
              <a:t>incluye</a:t>
            </a:r>
            <a:r>
              <a:rPr lang="en-US" sz="2100" b="0" i="0" u="none" strike="noStrike" cap="none" dirty="0">
                <a:solidFill>
                  <a:srgbClr val="3F3F3F"/>
                </a:solidFill>
                <a:latin typeface="Open Sans"/>
                <a:ea typeface="Open Sans"/>
                <a:cs typeface="Open Sans"/>
                <a:sym typeface="Open Sans"/>
              </a:rPr>
              <a:t> </a:t>
            </a:r>
            <a:r>
              <a:rPr lang="en-US" sz="2100" b="1" i="0" u="none" strike="noStrike" cap="none" dirty="0">
                <a:solidFill>
                  <a:srgbClr val="3F3F3F"/>
                </a:solidFill>
                <a:latin typeface="Open Sans"/>
                <a:ea typeface="Open Sans"/>
                <a:cs typeface="Open Sans"/>
                <a:sym typeface="Open Sans"/>
              </a:rPr>
              <a:t>Cochrane Database of Systematic Reviews </a:t>
            </a:r>
            <a:r>
              <a:rPr lang="en-US" sz="2100" b="0" i="0" u="none" strike="noStrike" cap="none" dirty="0">
                <a:solidFill>
                  <a:srgbClr val="3F3F3F"/>
                </a:solidFill>
                <a:latin typeface="Open Sans"/>
                <a:ea typeface="Open Sans"/>
                <a:cs typeface="Open Sans"/>
                <a:sym typeface="Open Sans"/>
              </a:rPr>
              <a:t>(7600 </a:t>
            </a:r>
            <a:r>
              <a:rPr lang="en-US" sz="2100" b="0" i="0" u="none" strike="noStrike" cap="none" dirty="0" err="1">
                <a:solidFill>
                  <a:srgbClr val="3F3F3F"/>
                </a:solidFill>
                <a:latin typeface="Open Sans"/>
                <a:ea typeface="Open Sans"/>
                <a:cs typeface="Open Sans"/>
                <a:sym typeface="Open Sans"/>
              </a:rPr>
              <a:t>revisiones</a:t>
            </a:r>
            <a:r>
              <a:rPr lang="en-US" sz="2100" b="0" i="0" u="none" strike="noStrike" cap="none" dirty="0">
                <a:solidFill>
                  <a:srgbClr val="3F3F3F"/>
                </a:solidFill>
                <a:latin typeface="Open Sans"/>
                <a:ea typeface="Open Sans"/>
                <a:cs typeface="Open Sans"/>
                <a:sym typeface="Open Sans"/>
              </a:rPr>
              <a:t>, 2400 </a:t>
            </a:r>
            <a:r>
              <a:rPr lang="en-US" sz="2100" b="0" i="0" u="none" strike="noStrike" cap="none" dirty="0" err="1">
                <a:solidFill>
                  <a:srgbClr val="3F3F3F"/>
                </a:solidFill>
                <a:latin typeface="Open Sans"/>
                <a:ea typeface="Open Sans"/>
                <a:cs typeface="Open Sans"/>
                <a:sym typeface="Open Sans"/>
              </a:rPr>
              <a:t>protocolos</a:t>
            </a:r>
            <a:r>
              <a:rPr lang="en-US" sz="2100" b="0" i="0" u="none" strike="noStrike" cap="none" dirty="0">
                <a:solidFill>
                  <a:srgbClr val="3F3F3F"/>
                </a:solidFill>
                <a:latin typeface="Open Sans"/>
                <a:ea typeface="Open Sans"/>
                <a:cs typeface="Open Sans"/>
                <a:sym typeface="Open Sans"/>
              </a:rPr>
              <a:t>), </a:t>
            </a:r>
            <a:r>
              <a:rPr lang="en-US" sz="2100" b="1" i="0" u="none" strike="noStrike" cap="none" dirty="0">
                <a:solidFill>
                  <a:srgbClr val="3F3F3F"/>
                </a:solidFill>
                <a:latin typeface="Open Sans"/>
                <a:ea typeface="Open Sans"/>
                <a:cs typeface="Open Sans"/>
                <a:sym typeface="Open Sans"/>
              </a:rPr>
              <a:t>Central Registry of Controlled Trials </a:t>
            </a:r>
            <a:r>
              <a:rPr lang="en-US" sz="2100" b="0" i="0" u="none" strike="noStrike" cap="none" dirty="0">
                <a:solidFill>
                  <a:srgbClr val="3F3F3F"/>
                </a:solidFill>
                <a:latin typeface="Open Sans"/>
                <a:ea typeface="Open Sans"/>
                <a:cs typeface="Open Sans"/>
                <a:sym typeface="Open Sans"/>
              </a:rPr>
              <a:t>(1.1 </a:t>
            </a:r>
            <a:r>
              <a:rPr lang="en-US" sz="2100" b="0" i="0" u="none" strike="noStrike" cap="none" dirty="0" err="1">
                <a:solidFill>
                  <a:srgbClr val="3F3F3F"/>
                </a:solidFill>
                <a:latin typeface="Open Sans"/>
                <a:ea typeface="Open Sans"/>
                <a:cs typeface="Open Sans"/>
                <a:sym typeface="Open Sans"/>
              </a:rPr>
              <a:t>millón</a:t>
            </a:r>
            <a:r>
              <a:rPr lang="en-US" sz="2100" b="0" i="0" u="none" strike="noStrike" cap="none" dirty="0">
                <a:solidFill>
                  <a:srgbClr val="3F3F3F"/>
                </a:solidFill>
                <a:latin typeface="Open Sans"/>
                <a:ea typeface="Open Sans"/>
                <a:cs typeface="Open Sans"/>
                <a:sym typeface="Open Sans"/>
              </a:rPr>
              <a:t> </a:t>
            </a:r>
            <a:r>
              <a:rPr lang="en-US" sz="2100" b="0" i="0" u="none" strike="noStrike" cap="none" dirty="0" err="1">
                <a:solidFill>
                  <a:srgbClr val="3F3F3F"/>
                </a:solidFill>
                <a:latin typeface="Open Sans"/>
                <a:ea typeface="Open Sans"/>
                <a:cs typeface="Open Sans"/>
                <a:sym typeface="Open Sans"/>
              </a:rPr>
              <a:t>artículos</a:t>
            </a:r>
            <a:r>
              <a:rPr lang="en-US" sz="2100" b="0" i="0" u="none" strike="noStrike" cap="none" dirty="0">
                <a:solidFill>
                  <a:srgbClr val="3F3F3F"/>
                </a:solidFill>
                <a:latin typeface="Open Sans"/>
                <a:ea typeface="Open Sans"/>
                <a:cs typeface="Open Sans"/>
                <a:sym typeface="Open Sans"/>
              </a:rPr>
              <a:t>)  </a:t>
            </a:r>
            <a:r>
              <a:rPr lang="en-US" sz="2100" b="1" i="0" u="none" strike="noStrike" cap="none" dirty="0">
                <a:solidFill>
                  <a:srgbClr val="3F3F3F"/>
                </a:solidFill>
                <a:latin typeface="Open Sans"/>
                <a:ea typeface="Open Sans"/>
                <a:cs typeface="Open Sans"/>
                <a:sym typeface="Open Sans"/>
              </a:rPr>
              <a:t>Cochrane Clinical Answers</a:t>
            </a:r>
            <a:r>
              <a:rPr lang="en-US" sz="2100" b="0" i="0" u="none" strike="noStrike" cap="none" dirty="0">
                <a:solidFill>
                  <a:srgbClr val="3F3F3F"/>
                </a:solidFill>
                <a:latin typeface="Open Sans"/>
                <a:ea typeface="Open Sans"/>
                <a:cs typeface="Open Sans"/>
                <a:sym typeface="Open Sans"/>
              </a:rPr>
              <a:t> (1600) y </a:t>
            </a:r>
            <a:r>
              <a:rPr lang="en-US" sz="2100" b="0" i="0" u="none" strike="noStrike" cap="none" dirty="0" err="1">
                <a:solidFill>
                  <a:srgbClr val="3F3F3F"/>
                </a:solidFill>
                <a:latin typeface="Open Sans"/>
                <a:ea typeface="Open Sans"/>
                <a:cs typeface="Open Sans"/>
                <a:sym typeface="Open Sans"/>
              </a:rPr>
              <a:t>Revisiones</a:t>
            </a:r>
            <a:r>
              <a:rPr lang="en-US" sz="2100" b="0" i="0" u="none" strike="noStrike" cap="none" dirty="0">
                <a:solidFill>
                  <a:srgbClr val="3F3F3F"/>
                </a:solidFill>
                <a:latin typeface="Open Sans"/>
                <a:ea typeface="Open Sans"/>
                <a:cs typeface="Open Sans"/>
                <a:sym typeface="Open Sans"/>
              </a:rPr>
              <a:t> </a:t>
            </a:r>
            <a:r>
              <a:rPr lang="en-US" sz="2100" b="0" i="0" u="none" strike="noStrike" cap="none" dirty="0" err="1">
                <a:solidFill>
                  <a:srgbClr val="3F3F3F"/>
                </a:solidFill>
                <a:latin typeface="Open Sans"/>
                <a:ea typeface="Open Sans"/>
                <a:cs typeface="Open Sans"/>
                <a:sym typeface="Open Sans"/>
              </a:rPr>
              <a:t>Sistemáticas</a:t>
            </a:r>
            <a:r>
              <a:rPr lang="en-US" sz="2100" b="0" i="0" u="none" strike="noStrike" cap="none" dirty="0">
                <a:solidFill>
                  <a:srgbClr val="3F3F3F"/>
                </a:solidFill>
                <a:latin typeface="Open Sans"/>
                <a:ea typeface="Open Sans"/>
                <a:cs typeface="Open Sans"/>
                <a:sym typeface="Open Sans"/>
              </a:rPr>
              <a:t> de </a:t>
            </a:r>
            <a:r>
              <a:rPr lang="en-US" sz="2100" b="1" i="0" u="none" strike="noStrike" cap="none" dirty="0" err="1">
                <a:solidFill>
                  <a:srgbClr val="3F3F3F"/>
                </a:solidFill>
                <a:latin typeface="Open Sans"/>
                <a:ea typeface="Open Sans"/>
                <a:cs typeface="Open Sans"/>
                <a:sym typeface="Open Sans"/>
              </a:rPr>
              <a:t>Epistemonikos</a:t>
            </a:r>
            <a:r>
              <a:rPr lang="en-US" sz="2100" b="0" i="0" u="none" strike="noStrike" cap="none" dirty="0">
                <a:solidFill>
                  <a:srgbClr val="3F3F3F"/>
                </a:solidFill>
                <a:latin typeface="Open Sans"/>
                <a:ea typeface="Open Sans"/>
                <a:cs typeface="Open Sans"/>
                <a:sym typeface="Open Sans"/>
              </a:rPr>
              <a:t> (200,000)  </a:t>
            </a:r>
            <a:endParaRPr sz="2100" b="0" i="0" u="none" strike="noStrike" cap="none" dirty="0">
              <a:solidFill>
                <a:srgbClr val="3F3F3F"/>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p27"/>
          <p:cNvPicPr preferRelativeResize="0"/>
          <p:nvPr/>
        </p:nvPicPr>
        <p:blipFill rotWithShape="1">
          <a:blip r:embed="rId3">
            <a:alphaModFix/>
          </a:blip>
          <a:srcRect/>
          <a:stretch/>
        </p:blipFill>
        <p:spPr>
          <a:xfrm>
            <a:off x="4550683" y="1740289"/>
            <a:ext cx="6984208" cy="4970248"/>
          </a:xfrm>
          <a:prstGeom prst="rect">
            <a:avLst/>
          </a:prstGeom>
          <a:noFill/>
          <a:ln>
            <a:noFill/>
          </a:ln>
        </p:spPr>
      </p:pic>
      <p:sp>
        <p:nvSpPr>
          <p:cNvPr id="340" name="Google Shape;340;p27"/>
          <p:cNvSpPr txBox="1">
            <a:spLocks noGrp="1"/>
          </p:cNvSpPr>
          <p:nvPr>
            <p:ph type="title"/>
          </p:nvPr>
        </p:nvSpPr>
        <p:spPr>
          <a:xfrm>
            <a:off x="0" y="778449"/>
            <a:ext cx="7932420" cy="88821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80"/>
              <a:buNone/>
            </a:pPr>
            <a:r>
              <a:rPr lang="en-US" sz="3330">
                <a:solidFill>
                  <a:srgbClr val="586F7C"/>
                </a:solidFill>
                <a:latin typeface="Open Sans"/>
                <a:ea typeface="Open Sans"/>
                <a:cs typeface="Open Sans"/>
                <a:sym typeface="Open Sans"/>
              </a:rPr>
              <a:t>Cochrane Library: opciones</a:t>
            </a:r>
            <a:endParaRPr/>
          </a:p>
        </p:txBody>
      </p:sp>
      <p:sp>
        <p:nvSpPr>
          <p:cNvPr id="341" name="Google Shape;341;p27"/>
          <p:cNvSpPr txBox="1">
            <a:spLocks noGrp="1"/>
          </p:cNvSpPr>
          <p:nvPr>
            <p:ph type="body" idx="1"/>
          </p:nvPr>
        </p:nvSpPr>
        <p:spPr>
          <a:xfrm>
            <a:off x="0" y="1796143"/>
            <a:ext cx="3543300" cy="4663651"/>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n-US" sz="2200">
                <a:solidFill>
                  <a:srgbClr val="3F3F3F"/>
                </a:solidFill>
                <a:latin typeface="Open Sans"/>
                <a:ea typeface="Open Sans"/>
                <a:cs typeface="Open Sans"/>
                <a:sym typeface="Open Sans"/>
              </a:rPr>
              <a:t>Esta es la página inicial del sitio web de </a:t>
            </a:r>
            <a:r>
              <a:rPr lang="en-US" sz="2200" b="1">
                <a:solidFill>
                  <a:srgbClr val="3F3F3F"/>
                </a:solidFill>
                <a:latin typeface="Open Sans"/>
                <a:ea typeface="Open Sans"/>
                <a:cs typeface="Open Sans"/>
                <a:sym typeface="Open Sans"/>
              </a:rPr>
              <a:t>Cochrane Library</a:t>
            </a:r>
            <a:r>
              <a:rPr lang="en-US" sz="2200">
                <a:solidFill>
                  <a:srgbClr val="3F3F3F"/>
                </a:solidFill>
                <a:latin typeface="Open Sans"/>
                <a:ea typeface="Open Sans"/>
                <a:cs typeface="Open Sans"/>
                <a:sym typeface="Open Sans"/>
              </a:rPr>
              <a:t>.</a:t>
            </a:r>
            <a:endParaRPr sz="2000">
              <a:solidFill>
                <a:srgbClr val="3F3F3F"/>
              </a:solidFill>
            </a:endParaRPr>
          </a:p>
          <a:p>
            <a:pPr marL="76200" lvl="0" indent="0" algn="l" rtl="0">
              <a:lnSpc>
                <a:spcPct val="100000"/>
              </a:lnSpc>
              <a:spcBef>
                <a:spcPts val="1000"/>
              </a:spcBef>
              <a:spcAft>
                <a:spcPts val="0"/>
              </a:spcAft>
              <a:buClr>
                <a:schemeClr val="dk1"/>
              </a:buClr>
              <a:buSzPts val="2400"/>
              <a:buNone/>
            </a:pPr>
            <a:r>
              <a:rPr lang="en-US" sz="2200">
                <a:solidFill>
                  <a:srgbClr val="3F3F3F"/>
                </a:solidFill>
                <a:latin typeface="Open Sans"/>
                <a:ea typeface="Open Sans"/>
                <a:cs typeface="Open Sans"/>
                <a:sym typeface="Open Sans"/>
              </a:rPr>
              <a:t>Además del recuadro de búsqueda, note las herramientas adicionales para abrir </a:t>
            </a:r>
            <a:r>
              <a:rPr lang="en-US" sz="2200" b="1">
                <a:solidFill>
                  <a:srgbClr val="3F3F3F"/>
                </a:solidFill>
                <a:latin typeface="Open Sans"/>
                <a:ea typeface="Open Sans"/>
                <a:cs typeface="Open Sans"/>
                <a:sym typeface="Open Sans"/>
              </a:rPr>
              <a:t>Revisiones Cochrane</a:t>
            </a:r>
            <a:r>
              <a:rPr lang="en-US" sz="2200">
                <a:solidFill>
                  <a:srgbClr val="3F3F3F"/>
                </a:solidFill>
                <a:latin typeface="Open Sans"/>
                <a:ea typeface="Open Sans"/>
                <a:cs typeface="Open Sans"/>
                <a:sym typeface="Open Sans"/>
              </a:rPr>
              <a:t>. </a:t>
            </a:r>
            <a:endParaRPr sz="2200">
              <a:solidFill>
                <a:srgbClr val="3F3F3F"/>
              </a:solidFill>
              <a:latin typeface="Open Sans"/>
              <a:ea typeface="Open Sans"/>
              <a:cs typeface="Open Sans"/>
              <a:sym typeface="Open Sans"/>
            </a:endParaRPr>
          </a:p>
          <a:p>
            <a:pPr marL="76200" lvl="0" indent="0" algn="l" rtl="0">
              <a:lnSpc>
                <a:spcPct val="100000"/>
              </a:lnSpc>
              <a:spcBef>
                <a:spcPts val="1000"/>
              </a:spcBef>
              <a:spcAft>
                <a:spcPts val="0"/>
              </a:spcAft>
              <a:buClr>
                <a:schemeClr val="dk1"/>
              </a:buClr>
              <a:buSzPts val="2400"/>
              <a:buNone/>
            </a:pPr>
            <a:r>
              <a:rPr lang="en-US" sz="2200">
                <a:solidFill>
                  <a:srgbClr val="3F3F3F"/>
                </a:solidFill>
                <a:latin typeface="Open Sans"/>
                <a:ea typeface="Open Sans"/>
                <a:cs typeface="Open Sans"/>
                <a:sym typeface="Open Sans"/>
              </a:rPr>
              <a:t>También note las opciones de búsqueda por </a:t>
            </a:r>
            <a:r>
              <a:rPr lang="en-US" sz="2200" b="1">
                <a:solidFill>
                  <a:srgbClr val="3F3F3F"/>
                </a:solidFill>
                <a:latin typeface="Open Sans"/>
                <a:ea typeface="Open Sans"/>
                <a:cs typeface="Open Sans"/>
                <a:sym typeface="Open Sans"/>
              </a:rPr>
              <a:t>Título, Resumen y Palabras clave</a:t>
            </a:r>
            <a:r>
              <a:rPr lang="en-US" sz="2200">
                <a:solidFill>
                  <a:srgbClr val="3F3F3F"/>
                </a:solidFill>
                <a:latin typeface="Open Sans"/>
                <a:ea typeface="Open Sans"/>
                <a:cs typeface="Open Sans"/>
                <a:sym typeface="Open Sans"/>
              </a:rPr>
              <a:t>.</a:t>
            </a:r>
            <a:endParaRPr sz="2200">
              <a:solidFill>
                <a:srgbClr val="3F3F3F"/>
              </a:solidFill>
              <a:latin typeface="Open Sans"/>
              <a:ea typeface="Open Sans"/>
              <a:cs typeface="Open Sans"/>
              <a:sym typeface="Open Sans"/>
            </a:endParaRPr>
          </a:p>
        </p:txBody>
      </p:sp>
      <p:sp>
        <p:nvSpPr>
          <p:cNvPr id="342" name="Google Shape;342;p27"/>
          <p:cNvSpPr/>
          <p:nvPr/>
        </p:nvSpPr>
        <p:spPr>
          <a:xfrm>
            <a:off x="4550683" y="2620371"/>
            <a:ext cx="1352688" cy="2640602"/>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
        <p:nvSpPr>
          <p:cNvPr id="343" name="Google Shape;343;p27"/>
          <p:cNvSpPr/>
          <p:nvPr/>
        </p:nvSpPr>
        <p:spPr>
          <a:xfrm>
            <a:off x="8755084" y="2007197"/>
            <a:ext cx="2779807" cy="613174"/>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0" y="657922"/>
            <a:ext cx="7707086" cy="112698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Objetivos de aprendizaje</a:t>
            </a:r>
            <a:endParaRPr>
              <a:solidFill>
                <a:srgbClr val="586F7C"/>
              </a:solidFill>
              <a:latin typeface="Open Sans"/>
              <a:ea typeface="Open Sans"/>
              <a:cs typeface="Open Sans"/>
              <a:sym typeface="Open Sans"/>
            </a:endParaRPr>
          </a:p>
        </p:txBody>
      </p:sp>
      <p:sp>
        <p:nvSpPr>
          <p:cNvPr id="92" name="Google Shape;92;p2"/>
          <p:cNvSpPr txBox="1">
            <a:spLocks noGrp="1"/>
          </p:cNvSpPr>
          <p:nvPr>
            <p:ph type="body" idx="1"/>
          </p:nvPr>
        </p:nvSpPr>
        <p:spPr>
          <a:xfrm>
            <a:off x="554814" y="2014144"/>
            <a:ext cx="10381409" cy="3599400"/>
          </a:xfrm>
          <a:prstGeom prst="rect">
            <a:avLst/>
          </a:prstGeom>
          <a:noFill/>
          <a:ln>
            <a:noFill/>
          </a:ln>
        </p:spPr>
        <p:txBody>
          <a:bodyPr spcFirstLastPara="1" wrap="square" lIns="91425" tIns="45700" rIns="91425" bIns="45700" anchor="t" anchorCtr="0">
            <a:normAutofit/>
          </a:bodyPr>
          <a:lstStyle/>
          <a:p>
            <a:pPr marL="355600" lvl="0" indent="-342900" algn="l" rtl="0">
              <a:lnSpc>
                <a:spcPct val="150000"/>
              </a:lnSpc>
              <a:spcBef>
                <a:spcPts val="0"/>
              </a:spcBef>
              <a:spcAft>
                <a:spcPts val="0"/>
              </a:spcAft>
              <a:buClr>
                <a:schemeClr val="dk2"/>
              </a:buClr>
              <a:buSzPts val="2200"/>
              <a:buChar char="●"/>
            </a:pPr>
            <a:r>
              <a:rPr lang="en-US" dirty="0" err="1">
                <a:solidFill>
                  <a:srgbClr val="3F3F3F"/>
                </a:solidFill>
                <a:latin typeface="Open Sans"/>
                <a:ea typeface="Open Sans"/>
                <a:cs typeface="Open Sans"/>
                <a:sym typeface="Open Sans"/>
              </a:rPr>
              <a:t>Conocer</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los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conceptos</a:t>
            </a:r>
            <a:r>
              <a:rPr lang="en-US" dirty="0">
                <a:solidFill>
                  <a:srgbClr val="3F3F3F"/>
                </a:solidFill>
                <a:latin typeface="Open Sans"/>
                <a:ea typeface="Open Sans"/>
                <a:cs typeface="Open Sans"/>
                <a:sym typeface="Open Sans"/>
              </a:rPr>
              <a:t> clave de la </a:t>
            </a:r>
            <a:r>
              <a:rPr lang="en-US" dirty="0" err="1">
                <a:solidFill>
                  <a:srgbClr val="3F3F3F"/>
                </a:solidFill>
                <a:latin typeface="Open Sans"/>
                <a:ea typeface="Open Sans"/>
                <a:cs typeface="Open Sans"/>
                <a:sym typeface="Open Sans"/>
              </a:rPr>
              <a:t>medicina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basada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en</a:t>
            </a:r>
            <a:r>
              <a:rPr lang="en-US" dirty="0">
                <a:solidFill>
                  <a:srgbClr val="3F3F3F"/>
                </a:solidFill>
                <a:latin typeface="Open Sans"/>
                <a:ea typeface="Open Sans"/>
                <a:cs typeface="Open Sans"/>
                <a:sym typeface="Open Sans"/>
              </a:rPr>
              <a:t> la </a:t>
            </a:r>
            <a:r>
              <a:rPr lang="en-US" dirty="0" err="1">
                <a:solidFill>
                  <a:srgbClr val="3F3F3F"/>
                </a:solidFill>
                <a:latin typeface="Open Sans"/>
                <a:ea typeface="Open Sans"/>
                <a:cs typeface="Open Sans"/>
                <a:sym typeface="Open Sans"/>
              </a:rPr>
              <a:t>evidencia</a:t>
            </a:r>
            <a:r>
              <a:rPr lang="en-US" dirty="0">
                <a:solidFill>
                  <a:srgbClr val="3F3F3F"/>
                </a:solidFill>
                <a:latin typeface="Open Sans"/>
                <a:ea typeface="Open Sans"/>
                <a:cs typeface="Open Sans"/>
                <a:sym typeface="Open Sans"/>
              </a:rPr>
              <a:t> (MBE) y las </a:t>
            </a:r>
            <a:r>
              <a:rPr lang="en-US" dirty="0" err="1">
                <a:solidFill>
                  <a:srgbClr val="3F3F3F"/>
                </a:solidFill>
                <a:latin typeface="Open Sans"/>
                <a:ea typeface="Open Sans"/>
                <a:cs typeface="Open Sans"/>
                <a:sym typeface="Open Sans"/>
              </a:rPr>
              <a:t>estrategias</a:t>
            </a:r>
            <a:r>
              <a:rPr lang="en-US" dirty="0">
                <a:solidFill>
                  <a:srgbClr val="3F3F3F"/>
                </a:solidFill>
                <a:latin typeface="Open Sans"/>
                <a:ea typeface="Open Sans"/>
                <a:cs typeface="Open Sans"/>
                <a:sym typeface="Open Sans"/>
              </a:rPr>
              <a:t> para la </a:t>
            </a:r>
            <a:r>
              <a:rPr lang="en-US" dirty="0" err="1">
                <a:solidFill>
                  <a:srgbClr val="3F3F3F"/>
                </a:solidFill>
                <a:latin typeface="Open Sans"/>
                <a:ea typeface="Open Sans"/>
                <a:cs typeface="Open Sans"/>
                <a:sym typeface="Open Sans"/>
              </a:rPr>
              <a:t>práctica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basada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en</a:t>
            </a:r>
            <a:r>
              <a:rPr lang="en-US" dirty="0">
                <a:solidFill>
                  <a:srgbClr val="3F3F3F"/>
                </a:solidFill>
                <a:latin typeface="Open Sans"/>
                <a:ea typeface="Open Sans"/>
                <a:cs typeface="Open Sans"/>
                <a:sym typeface="Open Sans"/>
              </a:rPr>
              <a:t> la </a:t>
            </a:r>
            <a:r>
              <a:rPr lang="en-US" dirty="0" err="1">
                <a:solidFill>
                  <a:srgbClr val="3F3F3F"/>
                </a:solidFill>
                <a:latin typeface="Open Sans"/>
                <a:ea typeface="Open Sans"/>
                <a:cs typeface="Open Sans"/>
                <a:sym typeface="Open Sans"/>
              </a:rPr>
              <a:t>evidencia</a:t>
            </a:r>
            <a:r>
              <a:rPr lang="en-US" dirty="0">
                <a:solidFill>
                  <a:srgbClr val="3F3F3F"/>
                </a:solidFill>
                <a:latin typeface="Open Sans"/>
                <a:ea typeface="Open Sans"/>
                <a:cs typeface="Open Sans"/>
                <a:sym typeface="Open Sans"/>
              </a:rPr>
              <a:t> (PBE).</a:t>
            </a:r>
            <a:endParaRPr dirty="0"/>
          </a:p>
          <a:p>
            <a:pPr marL="355600" lvl="0" indent="-342900" algn="l" rtl="0">
              <a:lnSpc>
                <a:spcPct val="150000"/>
              </a:lnSpc>
              <a:spcBef>
                <a:spcPts val="0"/>
              </a:spcBef>
              <a:spcAft>
                <a:spcPts val="0"/>
              </a:spcAft>
              <a:buClr>
                <a:schemeClr val="dk2"/>
              </a:buClr>
              <a:buSzPts val="2200"/>
              <a:buChar char="●"/>
            </a:pPr>
            <a:r>
              <a:rPr lang="en-US" dirty="0" err="1">
                <a:solidFill>
                  <a:srgbClr val="3F3F3F"/>
                </a:solidFill>
                <a:latin typeface="Open Sans"/>
                <a:ea typeface="Open Sans"/>
                <a:cs typeface="Open Sans"/>
                <a:sym typeface="Open Sans"/>
              </a:rPr>
              <a:t>Comprender</a:t>
            </a:r>
            <a:r>
              <a:rPr lang="en-US" dirty="0">
                <a:solidFill>
                  <a:srgbClr val="3F3F3F"/>
                </a:solidFill>
                <a:latin typeface="Open Sans"/>
                <a:ea typeface="Open Sans"/>
                <a:cs typeface="Open Sans"/>
                <a:sym typeface="Open Sans"/>
              </a:rPr>
              <a:t> las </a:t>
            </a:r>
            <a:r>
              <a:rPr lang="en-US" dirty="0" err="1">
                <a:solidFill>
                  <a:srgbClr val="3F3F3F"/>
                </a:solidFill>
                <a:latin typeface="Open Sans"/>
                <a:ea typeface="Open Sans"/>
                <a:cs typeface="Open Sans"/>
                <a:sym typeface="Open Sans"/>
              </a:rPr>
              <a:t>herramientas</a:t>
            </a:r>
            <a:r>
              <a:rPr lang="en-US" dirty="0">
                <a:solidFill>
                  <a:srgbClr val="3F3F3F"/>
                </a:solidFill>
                <a:latin typeface="Open Sans"/>
                <a:ea typeface="Open Sans"/>
                <a:cs typeface="Open Sans"/>
                <a:sym typeface="Open Sans"/>
              </a:rPr>
              <a:t> PBE de Research4Life y </a:t>
            </a:r>
            <a:r>
              <a:rPr lang="en-US" dirty="0" err="1">
                <a:solidFill>
                  <a:srgbClr val="3F3F3F"/>
                </a:solidFill>
                <a:latin typeface="Open Sans"/>
                <a:ea typeface="Open Sans"/>
                <a:cs typeface="Open Sans"/>
                <a:sym typeface="Open Sans"/>
              </a:rPr>
              <a:t>cómo</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utilisarla</a:t>
            </a:r>
            <a:r>
              <a:rPr lang="en-US" dirty="0">
                <a:solidFill>
                  <a:srgbClr val="3F3F3F"/>
                </a:solidFill>
                <a:latin typeface="Open Sans"/>
                <a:ea typeface="Open Sans"/>
                <a:cs typeface="Open Sans"/>
                <a:sym typeface="Open Sans"/>
              </a:rPr>
              <a:t>.</a:t>
            </a:r>
            <a:endParaRPr dirty="0">
              <a:solidFill>
                <a:srgbClr val="3F3F3F"/>
              </a:solidFill>
            </a:endParaRPr>
          </a:p>
          <a:p>
            <a:pPr marL="355600" lvl="0" indent="-342900" algn="l" rtl="0">
              <a:lnSpc>
                <a:spcPct val="150000"/>
              </a:lnSpc>
              <a:spcBef>
                <a:spcPts val="0"/>
              </a:spcBef>
              <a:spcAft>
                <a:spcPts val="0"/>
              </a:spcAft>
              <a:buClr>
                <a:schemeClr val="dk2"/>
              </a:buClr>
              <a:buSzPts val="2200"/>
              <a:buChar char="●"/>
            </a:pPr>
            <a:r>
              <a:rPr lang="en-US" dirty="0" err="1">
                <a:solidFill>
                  <a:srgbClr val="3F3F3F"/>
                </a:solidFill>
                <a:latin typeface="Open Sans"/>
                <a:ea typeface="Open Sans"/>
                <a:cs typeface="Open Sans"/>
                <a:sym typeface="Open Sans"/>
              </a:rPr>
              <a:t>Entender</a:t>
            </a:r>
            <a:r>
              <a:rPr lang="en-US" dirty="0">
                <a:solidFill>
                  <a:srgbClr val="3F3F3F"/>
                </a:solidFill>
                <a:latin typeface="Open Sans"/>
                <a:ea typeface="Open Sans"/>
                <a:cs typeface="Open Sans"/>
                <a:sym typeface="Open Sans"/>
              </a:rPr>
              <a:t> las </a:t>
            </a:r>
            <a:r>
              <a:rPr lang="en-US" dirty="0" err="1">
                <a:solidFill>
                  <a:srgbClr val="3F3F3F"/>
                </a:solidFill>
                <a:latin typeface="Open Sans"/>
                <a:ea typeface="Open Sans"/>
                <a:cs typeface="Open Sans"/>
                <a:sym typeface="Open Sans"/>
              </a:rPr>
              <a:t>herramientas</a:t>
            </a:r>
            <a:r>
              <a:rPr lang="en-US" dirty="0">
                <a:solidFill>
                  <a:srgbClr val="3F3F3F"/>
                </a:solidFill>
                <a:latin typeface="Open Sans"/>
                <a:ea typeface="Open Sans"/>
                <a:cs typeface="Open Sans"/>
                <a:sym typeface="Open Sans"/>
              </a:rPr>
              <a:t> PBE de PubMed y </a:t>
            </a:r>
            <a:r>
              <a:rPr lang="en-US" dirty="0" err="1">
                <a:solidFill>
                  <a:srgbClr val="3F3F3F"/>
                </a:solidFill>
                <a:latin typeface="Open Sans"/>
                <a:ea typeface="Open Sans"/>
                <a:cs typeface="Open Sans"/>
                <a:sym typeface="Open Sans"/>
              </a:rPr>
              <a:t>cómo</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utilizarlas</a:t>
            </a:r>
            <a:r>
              <a:rPr lang="en-US" dirty="0">
                <a:solidFill>
                  <a:srgbClr val="3F3F3F"/>
                </a:solidFill>
                <a:latin typeface="Open Sans"/>
                <a:ea typeface="Open Sans"/>
                <a:cs typeface="Open Sans"/>
                <a:sym typeface="Open Sans"/>
              </a:rPr>
              <a:t>.</a:t>
            </a:r>
            <a:endParaRPr dirty="0">
              <a:solidFill>
                <a:srgbClr val="3F3F3F"/>
              </a:solidFill>
            </a:endParaRPr>
          </a:p>
          <a:p>
            <a:pPr marL="355600" lvl="0" indent="-342900" algn="l" rtl="0">
              <a:lnSpc>
                <a:spcPct val="150000"/>
              </a:lnSpc>
              <a:spcBef>
                <a:spcPts val="0"/>
              </a:spcBef>
              <a:spcAft>
                <a:spcPts val="0"/>
              </a:spcAft>
              <a:buClr>
                <a:schemeClr val="dk2"/>
              </a:buClr>
              <a:buSzPts val="2200"/>
              <a:buChar char="●"/>
            </a:pPr>
            <a:r>
              <a:rPr lang="en-US" dirty="0" err="1">
                <a:solidFill>
                  <a:srgbClr val="3F3F3F"/>
                </a:solidFill>
                <a:latin typeface="Open Sans"/>
                <a:ea typeface="Open Sans"/>
                <a:cs typeface="Open Sans"/>
                <a:sym typeface="Open Sans"/>
              </a:rPr>
              <a:t>Conocer</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los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recursos</a:t>
            </a:r>
            <a:r>
              <a:rPr lang="en-US" dirty="0">
                <a:solidFill>
                  <a:srgbClr val="3F3F3F"/>
                </a:solidFill>
                <a:latin typeface="Open Sans"/>
                <a:ea typeface="Open Sans"/>
                <a:cs typeface="Open Sans"/>
                <a:sym typeface="Open Sans"/>
              </a:rPr>
              <a:t> de PBE </a:t>
            </a:r>
            <a:r>
              <a:rPr lang="en-US" dirty="0" err="1">
                <a:solidFill>
                  <a:srgbClr val="3F3F3F"/>
                </a:solidFill>
                <a:latin typeface="Open Sans"/>
                <a:ea typeface="Open Sans"/>
                <a:cs typeface="Open Sans"/>
                <a:sym typeface="Open Sans"/>
              </a:rPr>
              <a:t>en</a:t>
            </a:r>
            <a:r>
              <a:rPr lang="en-US" dirty="0">
                <a:solidFill>
                  <a:srgbClr val="3F3F3F"/>
                </a:solidFill>
                <a:latin typeface="Open Sans"/>
                <a:ea typeface="Open Sans"/>
                <a:cs typeface="Open Sans"/>
                <a:sym typeface="Open Sans"/>
              </a:rPr>
              <a:t> Internet.</a:t>
            </a:r>
            <a:endParaRPr dirty="0">
              <a:solidFill>
                <a:srgbClr val="3F3F3F"/>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p17"/>
          <p:cNvPicPr preferRelativeResize="0"/>
          <p:nvPr/>
        </p:nvPicPr>
        <p:blipFill rotWithShape="1">
          <a:blip r:embed="rId3">
            <a:alphaModFix/>
          </a:blip>
          <a:srcRect/>
          <a:stretch/>
        </p:blipFill>
        <p:spPr>
          <a:xfrm>
            <a:off x="4350760" y="1814049"/>
            <a:ext cx="7748892" cy="4704736"/>
          </a:xfrm>
          <a:prstGeom prst="rect">
            <a:avLst/>
          </a:prstGeom>
          <a:noFill/>
          <a:ln>
            <a:noFill/>
          </a:ln>
        </p:spPr>
      </p:pic>
      <p:sp>
        <p:nvSpPr>
          <p:cNvPr id="350" name="Google Shape;350;p17"/>
          <p:cNvSpPr txBox="1">
            <a:spLocks noGrp="1"/>
          </p:cNvSpPr>
          <p:nvPr>
            <p:ph type="title"/>
          </p:nvPr>
        </p:nvSpPr>
        <p:spPr>
          <a:xfrm>
            <a:off x="0" y="514350"/>
            <a:ext cx="8225206" cy="81642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2800">
                <a:solidFill>
                  <a:srgbClr val="586F7C"/>
                </a:solidFill>
                <a:latin typeface="Open Sans"/>
                <a:ea typeface="Open Sans"/>
                <a:cs typeface="Open Sans"/>
                <a:sym typeface="Open Sans"/>
              </a:rPr>
              <a:t>Biblioteca Cochrane para Revisiones sistemáticas: búsqueda y resultados</a:t>
            </a:r>
            <a:br>
              <a:rPr lang="en-US" sz="2800">
                <a:solidFill>
                  <a:srgbClr val="586F7C"/>
                </a:solidFill>
                <a:latin typeface="Open Sans"/>
                <a:ea typeface="Open Sans"/>
                <a:cs typeface="Open Sans"/>
                <a:sym typeface="Open Sans"/>
              </a:rPr>
            </a:br>
            <a:endParaRPr sz="2800">
              <a:solidFill>
                <a:srgbClr val="586F7C"/>
              </a:solidFill>
              <a:latin typeface="Open Sans"/>
              <a:ea typeface="Open Sans"/>
              <a:cs typeface="Open Sans"/>
              <a:sym typeface="Open Sans"/>
            </a:endParaRPr>
          </a:p>
        </p:txBody>
      </p:sp>
      <p:sp>
        <p:nvSpPr>
          <p:cNvPr id="351" name="Google Shape;351;p17"/>
          <p:cNvSpPr/>
          <p:nvPr/>
        </p:nvSpPr>
        <p:spPr>
          <a:xfrm>
            <a:off x="6513990" y="3032976"/>
            <a:ext cx="4709533" cy="85725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
        <p:nvSpPr>
          <p:cNvPr id="352" name="Google Shape;352;p17"/>
          <p:cNvSpPr txBox="1">
            <a:spLocks noGrp="1"/>
          </p:cNvSpPr>
          <p:nvPr>
            <p:ph type="body" idx="1"/>
          </p:nvPr>
        </p:nvSpPr>
        <p:spPr>
          <a:xfrm>
            <a:off x="0" y="1672318"/>
            <a:ext cx="3760470" cy="4985657"/>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n-US" sz="2300" dirty="0" err="1">
                <a:solidFill>
                  <a:srgbClr val="3F3F3F"/>
                </a:solidFill>
                <a:latin typeface="Open Sans"/>
                <a:ea typeface="Open Sans"/>
                <a:cs typeface="Open Sans"/>
                <a:sym typeface="Open Sans"/>
              </a:rPr>
              <a:t>Estos</a:t>
            </a:r>
            <a:r>
              <a:rPr lang="en-US" sz="2300" dirty="0">
                <a:solidFill>
                  <a:srgbClr val="3F3F3F"/>
                </a:solidFill>
                <a:latin typeface="Open Sans"/>
                <a:ea typeface="Open Sans"/>
                <a:cs typeface="Open Sans"/>
                <a:sym typeface="Open Sans"/>
              </a:rPr>
              <a:t> son </a:t>
            </a:r>
            <a:r>
              <a:rPr lang="en-US" sz="2300" dirty="0" err="1">
                <a:solidFill>
                  <a:srgbClr val="3F3F3F"/>
                </a:solidFill>
                <a:latin typeface="Open Sans"/>
                <a:ea typeface="Open Sans"/>
                <a:cs typeface="Open Sans"/>
                <a:sym typeface="Open Sans"/>
              </a:rPr>
              <a:t>los</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resultados</a:t>
            </a:r>
            <a:r>
              <a:rPr lang="en-US" sz="2300" dirty="0">
                <a:solidFill>
                  <a:srgbClr val="3F3F3F"/>
                </a:solidFill>
                <a:latin typeface="Open Sans"/>
                <a:ea typeface="Open Sans"/>
                <a:cs typeface="Open Sans"/>
                <a:sym typeface="Open Sans"/>
              </a:rPr>
              <a:t> de la </a:t>
            </a:r>
            <a:r>
              <a:rPr lang="en-US" sz="2300" dirty="0" err="1">
                <a:solidFill>
                  <a:srgbClr val="3F3F3F"/>
                </a:solidFill>
                <a:latin typeface="Open Sans"/>
                <a:ea typeface="Open Sans"/>
                <a:cs typeface="Open Sans"/>
                <a:sym typeface="Open Sans"/>
              </a:rPr>
              <a:t>búsqueda</a:t>
            </a:r>
            <a:r>
              <a:rPr lang="en-US" sz="2300" dirty="0">
                <a:solidFill>
                  <a:srgbClr val="3F3F3F"/>
                </a:solidFill>
                <a:latin typeface="Open Sans"/>
                <a:ea typeface="Open Sans"/>
                <a:cs typeface="Open Sans"/>
                <a:sym typeface="Open Sans"/>
              </a:rPr>
              <a:t> </a:t>
            </a:r>
            <a:r>
              <a:rPr lang="en-US" sz="2300" b="1"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hypertension </a:t>
            </a:r>
            <a:r>
              <a:rPr lang="en-US" sz="2300" b="1"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prevention </a:t>
            </a:r>
            <a:r>
              <a:rPr lang="en-US" sz="2300" i="1"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a:t>
            </a:r>
            <a:r>
              <a:rPr lang="en-US" sz="2300" i="1" dirty="0" err="1">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prevención</a:t>
            </a:r>
            <a:r>
              <a:rPr lang="en-US" sz="2300" i="1"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 de </a:t>
            </a:r>
            <a:r>
              <a:rPr lang="en-US" sz="2300" i="1" dirty="0" err="1">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hipertensión</a:t>
            </a:r>
            <a:r>
              <a:rPr lang="en-US" sz="2300" i="1"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a:t>
            </a:r>
            <a:r>
              <a:rPr lang="en-US" sz="2300" i="1" dirty="0">
                <a:solidFill>
                  <a:srgbClr val="3F3F3F"/>
                </a:solidFill>
                <a:latin typeface="Open Sans"/>
                <a:ea typeface="Open Sans"/>
                <a:cs typeface="Open Sans"/>
                <a:sym typeface="Open Sans"/>
              </a:rPr>
              <a:t> </a:t>
            </a:r>
            <a:r>
              <a:rPr lang="en-US" sz="2300" dirty="0">
                <a:solidFill>
                  <a:srgbClr val="3F3F3F"/>
                </a:solidFill>
                <a:latin typeface="Open Sans"/>
                <a:ea typeface="Open Sans"/>
                <a:cs typeface="Open Sans"/>
                <a:sym typeface="Open Sans"/>
              </a:rPr>
              <a:t>Note que </a:t>
            </a:r>
            <a:r>
              <a:rPr lang="en-US" sz="2300" dirty="0" err="1">
                <a:solidFill>
                  <a:srgbClr val="3F3F3F"/>
                </a:solidFill>
                <a:latin typeface="Open Sans"/>
                <a:ea typeface="Open Sans"/>
                <a:cs typeface="Open Sans"/>
                <a:sym typeface="Open Sans"/>
              </a:rPr>
              <a:t>los</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resultados</a:t>
            </a:r>
            <a:r>
              <a:rPr lang="en-US" sz="2300" dirty="0">
                <a:solidFill>
                  <a:srgbClr val="3F3F3F"/>
                </a:solidFill>
                <a:latin typeface="Open Sans"/>
                <a:ea typeface="Open Sans"/>
                <a:cs typeface="Open Sans"/>
                <a:sym typeface="Open Sans"/>
              </a:rPr>
              <a:t> se </a:t>
            </a:r>
            <a:r>
              <a:rPr lang="en-US" sz="2300" dirty="0" err="1">
                <a:solidFill>
                  <a:srgbClr val="3F3F3F"/>
                </a:solidFill>
                <a:latin typeface="Open Sans"/>
                <a:ea typeface="Open Sans"/>
                <a:cs typeface="Open Sans"/>
                <a:sym typeface="Open Sans"/>
              </a:rPr>
              <a:t>dividen</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en</a:t>
            </a:r>
            <a:r>
              <a:rPr lang="en-US" sz="2300" dirty="0">
                <a:solidFill>
                  <a:srgbClr val="3F3F3F"/>
                </a:solidFill>
                <a:latin typeface="Open Sans"/>
                <a:ea typeface="Open Sans"/>
                <a:cs typeface="Open Sans"/>
                <a:sym typeface="Open Sans"/>
              </a:rPr>
              <a:t>: </a:t>
            </a:r>
            <a:r>
              <a:rPr lang="en-US" sz="2300" b="1" dirty="0" err="1">
                <a:solidFill>
                  <a:srgbClr val="3F3F3F"/>
                </a:solidFill>
                <a:latin typeface="Open Sans"/>
                <a:ea typeface="Open Sans"/>
                <a:cs typeface="Open Sans"/>
                <a:sym typeface="Open Sans"/>
              </a:rPr>
              <a:t>Revisiones</a:t>
            </a:r>
            <a:r>
              <a:rPr lang="en-US" sz="2300" b="1" dirty="0">
                <a:solidFill>
                  <a:srgbClr val="3F3F3F"/>
                </a:solidFill>
                <a:latin typeface="Open Sans"/>
                <a:ea typeface="Open Sans"/>
                <a:cs typeface="Open Sans"/>
                <a:sym typeface="Open Sans"/>
              </a:rPr>
              <a:t> Cochrane</a:t>
            </a:r>
            <a:r>
              <a:rPr lang="en-US" sz="2300" dirty="0">
                <a:solidFill>
                  <a:srgbClr val="3F3F3F"/>
                </a:solidFill>
                <a:latin typeface="Open Sans"/>
                <a:ea typeface="Open Sans"/>
                <a:cs typeface="Open Sans"/>
                <a:sym typeface="Open Sans"/>
              </a:rPr>
              <a:t>, </a:t>
            </a:r>
            <a:r>
              <a:rPr lang="en-US" sz="2300" b="1" dirty="0" err="1">
                <a:solidFill>
                  <a:srgbClr val="3F3F3F"/>
                </a:solidFill>
                <a:latin typeface="Open Sans"/>
                <a:ea typeface="Open Sans"/>
                <a:cs typeface="Open Sans"/>
                <a:sym typeface="Open Sans"/>
              </a:rPr>
              <a:t>Protocolos</a:t>
            </a:r>
            <a:r>
              <a:rPr lang="en-US" sz="2300" b="1" dirty="0">
                <a:solidFill>
                  <a:srgbClr val="3F3F3F"/>
                </a:solidFill>
                <a:latin typeface="Open Sans"/>
                <a:ea typeface="Open Sans"/>
                <a:cs typeface="Open Sans"/>
                <a:sym typeface="Open Sans"/>
              </a:rPr>
              <a:t> Cochrane, </a:t>
            </a:r>
            <a:r>
              <a:rPr lang="en-US" sz="2300" b="1" dirty="0" err="1">
                <a:solidFill>
                  <a:srgbClr val="3F3F3F"/>
                </a:solidFill>
                <a:latin typeface="Open Sans"/>
                <a:ea typeface="Open Sans"/>
                <a:cs typeface="Open Sans"/>
                <a:sym typeface="Open Sans"/>
              </a:rPr>
              <a:t>Ensayos</a:t>
            </a:r>
            <a:r>
              <a:rPr lang="en-US" sz="2300" b="1" dirty="0">
                <a:solidFill>
                  <a:srgbClr val="3F3F3F"/>
                </a:solidFill>
                <a:latin typeface="Open Sans"/>
                <a:ea typeface="Open Sans"/>
                <a:cs typeface="Open Sans"/>
                <a:sym typeface="Open Sans"/>
              </a:rPr>
              <a:t> </a:t>
            </a:r>
            <a:r>
              <a:rPr lang="en-US" sz="2300" dirty="0">
                <a:solidFill>
                  <a:srgbClr val="3F3F3F"/>
                </a:solidFill>
                <a:latin typeface="Open Sans"/>
                <a:ea typeface="Open Sans"/>
                <a:cs typeface="Open Sans"/>
                <a:sym typeface="Open Sans"/>
              </a:rPr>
              <a:t>y</a:t>
            </a:r>
            <a:r>
              <a:rPr lang="en-US" sz="2300" b="1" dirty="0">
                <a:solidFill>
                  <a:srgbClr val="3F3F3F"/>
                </a:solidFill>
                <a:latin typeface="Open Sans"/>
                <a:ea typeface="Open Sans"/>
                <a:cs typeface="Open Sans"/>
                <a:sym typeface="Open Sans"/>
              </a:rPr>
              <a:t> </a:t>
            </a:r>
            <a:r>
              <a:rPr lang="en-US" sz="2300" b="1" dirty="0" err="1">
                <a:solidFill>
                  <a:srgbClr val="3F3F3F"/>
                </a:solidFill>
                <a:latin typeface="Open Sans"/>
                <a:ea typeface="Open Sans"/>
                <a:cs typeface="Open Sans"/>
                <a:sym typeface="Open Sans"/>
              </a:rPr>
              <a:t>Colecciones</a:t>
            </a:r>
            <a:r>
              <a:rPr lang="en-US" sz="2300" b="1" dirty="0">
                <a:solidFill>
                  <a:srgbClr val="3F3F3F"/>
                </a:solidFill>
                <a:latin typeface="Open Sans"/>
                <a:ea typeface="Open Sans"/>
                <a:cs typeface="Open Sans"/>
                <a:sym typeface="Open Sans"/>
              </a:rPr>
              <a:t> </a:t>
            </a:r>
            <a:r>
              <a:rPr lang="en-US" sz="2300" b="1" dirty="0" err="1">
                <a:solidFill>
                  <a:srgbClr val="3F3F3F"/>
                </a:solidFill>
                <a:latin typeface="Open Sans"/>
                <a:ea typeface="Open Sans"/>
                <a:cs typeface="Open Sans"/>
                <a:sym typeface="Open Sans"/>
              </a:rPr>
              <a:t>Especiales</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También</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cuenta</a:t>
            </a:r>
            <a:r>
              <a:rPr lang="en-US" sz="2300" dirty="0">
                <a:solidFill>
                  <a:srgbClr val="3F3F3F"/>
                </a:solidFill>
                <a:latin typeface="Open Sans"/>
                <a:ea typeface="Open Sans"/>
                <a:cs typeface="Open Sans"/>
                <a:sym typeface="Open Sans"/>
              </a:rPr>
              <a:t> con </a:t>
            </a:r>
            <a:r>
              <a:rPr lang="en-US" sz="2300" dirty="0" err="1">
                <a:solidFill>
                  <a:srgbClr val="3F3F3F"/>
                </a:solidFill>
                <a:latin typeface="Open Sans"/>
                <a:ea typeface="Open Sans"/>
                <a:cs typeface="Open Sans"/>
                <a:sym typeface="Open Sans"/>
              </a:rPr>
              <a:t>pestañas</a:t>
            </a:r>
            <a:r>
              <a:rPr lang="en-US" sz="2300" dirty="0">
                <a:solidFill>
                  <a:srgbClr val="3F3F3F"/>
                </a:solidFill>
                <a:latin typeface="Open Sans"/>
                <a:ea typeface="Open Sans"/>
                <a:cs typeface="Open Sans"/>
                <a:sym typeface="Open Sans"/>
              </a:rPr>
              <a:t> para </a:t>
            </a:r>
            <a:r>
              <a:rPr lang="en-US" sz="2300" b="1" dirty="0" err="1">
                <a:solidFill>
                  <a:srgbClr val="3F3F3F"/>
                </a:solidFill>
                <a:latin typeface="Open Sans"/>
                <a:ea typeface="Open Sans"/>
                <a:cs typeface="Open Sans"/>
                <a:sym typeface="Open Sans"/>
              </a:rPr>
              <a:t>Ensayos</a:t>
            </a:r>
            <a:r>
              <a:rPr lang="en-US" sz="2300" dirty="0">
                <a:solidFill>
                  <a:srgbClr val="3F3F3F"/>
                </a:solidFill>
                <a:latin typeface="Open Sans"/>
                <a:ea typeface="Open Sans"/>
                <a:cs typeface="Open Sans"/>
                <a:sym typeface="Open Sans"/>
              </a:rPr>
              <a:t> y </a:t>
            </a:r>
            <a:r>
              <a:rPr lang="en-US" sz="2300" b="1" dirty="0" err="1">
                <a:solidFill>
                  <a:srgbClr val="3F3F3F"/>
                </a:solidFill>
                <a:latin typeface="Open Sans"/>
                <a:ea typeface="Open Sans"/>
                <a:cs typeface="Open Sans"/>
                <a:sym typeface="Open Sans"/>
              </a:rPr>
              <a:t>Respuestas</a:t>
            </a:r>
            <a:r>
              <a:rPr lang="en-US" sz="2300" b="1" dirty="0">
                <a:solidFill>
                  <a:srgbClr val="3F3F3F"/>
                </a:solidFill>
                <a:latin typeface="Open Sans"/>
                <a:ea typeface="Open Sans"/>
                <a:cs typeface="Open Sans"/>
                <a:sym typeface="Open Sans"/>
              </a:rPr>
              <a:t> </a:t>
            </a:r>
            <a:r>
              <a:rPr lang="en-US" sz="2300" b="1" dirty="0" err="1">
                <a:solidFill>
                  <a:srgbClr val="3F3F3F"/>
                </a:solidFill>
                <a:latin typeface="Open Sans"/>
                <a:ea typeface="Open Sans"/>
                <a:cs typeface="Open Sans"/>
                <a:sym typeface="Open Sans"/>
              </a:rPr>
              <a:t>clínicas</a:t>
            </a:r>
            <a:endParaRPr sz="2300" b="1" dirty="0">
              <a:solidFill>
                <a:srgbClr val="3F3F3F"/>
              </a:solidFill>
              <a:latin typeface="Open Sans"/>
              <a:ea typeface="Open Sans"/>
              <a:cs typeface="Open Sans"/>
              <a:sym typeface="Open Sans"/>
            </a:endParaRPr>
          </a:p>
        </p:txBody>
      </p:sp>
      <p:sp>
        <p:nvSpPr>
          <p:cNvPr id="353" name="Google Shape;353;p17"/>
          <p:cNvSpPr/>
          <p:nvPr/>
        </p:nvSpPr>
        <p:spPr>
          <a:xfrm>
            <a:off x="6512242" y="3919722"/>
            <a:ext cx="2334577" cy="400050"/>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
        <p:nvSpPr>
          <p:cNvPr id="354" name="Google Shape;354;p17"/>
          <p:cNvSpPr/>
          <p:nvPr/>
        </p:nvSpPr>
        <p:spPr>
          <a:xfrm>
            <a:off x="8994826" y="1992654"/>
            <a:ext cx="2980864" cy="400050"/>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19"/>
          <p:cNvSpPr txBox="1">
            <a:spLocks noGrp="1"/>
          </p:cNvSpPr>
          <p:nvPr>
            <p:ph type="title"/>
          </p:nvPr>
        </p:nvSpPr>
        <p:spPr>
          <a:xfrm>
            <a:off x="80009" y="525780"/>
            <a:ext cx="8252829" cy="69390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2800">
                <a:solidFill>
                  <a:srgbClr val="586F7C"/>
                </a:solidFill>
                <a:latin typeface="Open Sans"/>
                <a:ea typeface="Open Sans"/>
                <a:cs typeface="Open Sans"/>
                <a:sym typeface="Open Sans"/>
              </a:rPr>
              <a:t>Modelo de una revisión sistemática de Cochrane: incluye resumen en lenguaje sencillo</a:t>
            </a:r>
            <a:endParaRPr sz="2800">
              <a:solidFill>
                <a:srgbClr val="586F7C"/>
              </a:solidFill>
              <a:latin typeface="Open Sans"/>
              <a:ea typeface="Open Sans"/>
              <a:cs typeface="Open Sans"/>
              <a:sym typeface="Open Sans"/>
            </a:endParaRPr>
          </a:p>
        </p:txBody>
      </p:sp>
      <p:pic>
        <p:nvPicPr>
          <p:cNvPr id="361" name="Google Shape;361;p19"/>
          <p:cNvPicPr preferRelativeResize="0"/>
          <p:nvPr/>
        </p:nvPicPr>
        <p:blipFill rotWithShape="1">
          <a:blip r:embed="rId3">
            <a:alphaModFix/>
          </a:blip>
          <a:srcRect/>
          <a:stretch/>
        </p:blipFill>
        <p:spPr>
          <a:xfrm>
            <a:off x="0" y="1769797"/>
            <a:ext cx="7034964" cy="5029200"/>
          </a:xfrm>
          <a:prstGeom prst="rect">
            <a:avLst/>
          </a:prstGeom>
          <a:noFill/>
          <a:ln>
            <a:noFill/>
          </a:ln>
        </p:spPr>
      </p:pic>
      <p:pic>
        <p:nvPicPr>
          <p:cNvPr id="362" name="Google Shape;362;p19"/>
          <p:cNvPicPr preferRelativeResize="0"/>
          <p:nvPr/>
        </p:nvPicPr>
        <p:blipFill rotWithShape="1">
          <a:blip r:embed="rId4">
            <a:alphaModFix/>
          </a:blip>
          <a:srcRect/>
          <a:stretch/>
        </p:blipFill>
        <p:spPr>
          <a:xfrm>
            <a:off x="7630468" y="1961536"/>
            <a:ext cx="4275760" cy="4203290"/>
          </a:xfrm>
          <a:prstGeom prst="rect">
            <a:avLst/>
          </a:prstGeom>
          <a:noFill/>
          <a:ln>
            <a:noFill/>
          </a:ln>
        </p:spPr>
      </p:pic>
      <p:sp>
        <p:nvSpPr>
          <p:cNvPr id="363" name="Google Shape;363;p19"/>
          <p:cNvSpPr/>
          <p:nvPr/>
        </p:nvSpPr>
        <p:spPr>
          <a:xfrm>
            <a:off x="5235677" y="2979174"/>
            <a:ext cx="1799287" cy="261046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4" name="Google Shape;364;p19"/>
          <p:cNvSpPr/>
          <p:nvPr/>
        </p:nvSpPr>
        <p:spPr>
          <a:xfrm>
            <a:off x="7630468" y="1769797"/>
            <a:ext cx="1749506" cy="663687"/>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14"/>
          <p:cNvSpPr txBox="1">
            <a:spLocks noGrp="1"/>
          </p:cNvSpPr>
          <p:nvPr>
            <p:ph type="title"/>
          </p:nvPr>
        </p:nvSpPr>
        <p:spPr>
          <a:xfrm>
            <a:off x="257100" y="311200"/>
            <a:ext cx="7217100" cy="218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3000">
                <a:solidFill>
                  <a:srgbClr val="586F7C"/>
                </a:solidFill>
                <a:latin typeface="Open Sans"/>
                <a:ea typeface="Open Sans"/>
                <a:cs typeface="Open Sans"/>
                <a:sym typeface="Open Sans"/>
              </a:rPr>
              <a:t>Cochrane Interactive Learning:  Como realizar una revisión de intervención</a:t>
            </a:r>
            <a:endParaRPr sz="3000">
              <a:solidFill>
                <a:srgbClr val="586F7C"/>
              </a:solidFill>
              <a:latin typeface="Open Sans"/>
              <a:ea typeface="Open Sans"/>
              <a:cs typeface="Open Sans"/>
              <a:sym typeface="Open Sans"/>
            </a:endParaRPr>
          </a:p>
        </p:txBody>
      </p:sp>
      <p:sp>
        <p:nvSpPr>
          <p:cNvPr id="371" name="Google Shape;371;p14"/>
          <p:cNvSpPr txBox="1">
            <a:spLocks noGrp="1"/>
          </p:cNvSpPr>
          <p:nvPr>
            <p:ph type="body" idx="1"/>
          </p:nvPr>
        </p:nvSpPr>
        <p:spPr>
          <a:xfrm>
            <a:off x="257088" y="1683994"/>
            <a:ext cx="11677800" cy="1678638"/>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n-US" sz="2200" dirty="0">
                <a:solidFill>
                  <a:srgbClr val="3F3F3F"/>
                </a:solidFill>
                <a:latin typeface="Open Sans"/>
                <a:ea typeface="Open Sans"/>
                <a:cs typeface="Open Sans"/>
                <a:sym typeface="Open Sans"/>
              </a:rPr>
              <a:t>Para </a:t>
            </a:r>
            <a:r>
              <a:rPr lang="en-US" sz="2200" dirty="0" err="1">
                <a:solidFill>
                  <a:srgbClr val="3F3F3F"/>
                </a:solidFill>
                <a:latin typeface="Open Sans"/>
                <a:ea typeface="Open Sans"/>
                <a:cs typeface="Open Sans"/>
                <a:sym typeface="Open Sans"/>
              </a:rPr>
              <a:t>aprender</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cómo</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conducir</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una</a:t>
            </a:r>
            <a:r>
              <a:rPr lang="en-US" sz="2200" dirty="0">
                <a:solidFill>
                  <a:srgbClr val="3F3F3F"/>
                </a:solidFill>
                <a:latin typeface="Open Sans"/>
                <a:ea typeface="Open Sans"/>
                <a:cs typeface="Open Sans"/>
                <a:sym typeface="Open Sans"/>
              </a:rPr>
              <a:t> “Intervention Review”, </a:t>
            </a:r>
            <a:r>
              <a:rPr lang="en-US" sz="2200" dirty="0" err="1">
                <a:solidFill>
                  <a:srgbClr val="3F3F3F"/>
                </a:solidFill>
                <a:latin typeface="Open Sans"/>
                <a:ea typeface="Open Sans"/>
                <a:cs typeface="Open Sans"/>
                <a:sym typeface="Open Sans"/>
              </a:rPr>
              <a:t>ir</a:t>
            </a:r>
            <a:r>
              <a:rPr lang="en-US" sz="2200" dirty="0">
                <a:solidFill>
                  <a:srgbClr val="3F3F3F"/>
                </a:solidFill>
                <a:latin typeface="Open Sans"/>
                <a:ea typeface="Open Sans"/>
                <a:cs typeface="Open Sans"/>
                <a:sym typeface="Open Sans"/>
              </a:rPr>
              <a:t> al </a:t>
            </a:r>
            <a:r>
              <a:rPr lang="en-US" sz="2200" dirty="0" err="1">
                <a:solidFill>
                  <a:srgbClr val="3F3F3F"/>
                </a:solidFill>
                <a:latin typeface="Open Sans"/>
                <a:ea typeface="Open Sans"/>
                <a:cs typeface="Open Sans"/>
                <a:sym typeface="Open Sans"/>
              </a:rPr>
              <a:t>sitio</a:t>
            </a:r>
            <a:r>
              <a:rPr lang="en-US" sz="2200" dirty="0">
                <a:solidFill>
                  <a:srgbClr val="3F3F3F"/>
                </a:solidFill>
                <a:latin typeface="Open Sans"/>
                <a:ea typeface="Open Sans"/>
                <a:cs typeface="Open Sans"/>
                <a:sym typeface="Open Sans"/>
              </a:rPr>
              <a:t> web de Cochrane.  La </a:t>
            </a:r>
            <a:r>
              <a:rPr lang="en-US" sz="2200" dirty="0" err="1">
                <a:solidFill>
                  <a:srgbClr val="3F3F3F"/>
                </a:solidFill>
                <a:latin typeface="Open Sans"/>
                <a:ea typeface="Open Sans"/>
                <a:cs typeface="Open Sans"/>
                <a:sym typeface="Open Sans"/>
              </a:rPr>
              <a:t>inscripción</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es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necesaria</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pero</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es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gratuita</a:t>
            </a:r>
            <a:r>
              <a:rPr lang="en-US" sz="2200" dirty="0">
                <a:solidFill>
                  <a:srgbClr val="3F3F3F"/>
                </a:solidFill>
                <a:latin typeface="Open Sans"/>
                <a:ea typeface="Open Sans"/>
                <a:cs typeface="Open Sans"/>
                <a:sym typeface="Open Sans"/>
              </a:rPr>
              <a:t>.  El </a:t>
            </a:r>
            <a:r>
              <a:rPr lang="en-US" sz="2200" dirty="0" err="1">
                <a:solidFill>
                  <a:srgbClr val="3F3F3F"/>
                </a:solidFill>
                <a:latin typeface="Open Sans"/>
                <a:ea typeface="Open Sans"/>
                <a:cs typeface="Open Sans"/>
                <a:sym typeface="Open Sans"/>
              </a:rPr>
              <a:t>curso</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facilita</a:t>
            </a:r>
            <a:r>
              <a:rPr lang="en-US" sz="2200" dirty="0">
                <a:solidFill>
                  <a:srgbClr val="3F3F3F"/>
                </a:solidFill>
                <a:latin typeface="Open Sans"/>
                <a:ea typeface="Open Sans"/>
                <a:cs typeface="Open Sans"/>
                <a:sym typeface="Open Sans"/>
              </a:rPr>
              <a:t> 10 horas de </a:t>
            </a:r>
            <a:r>
              <a:rPr lang="en-US" sz="2200" dirty="0" err="1">
                <a:solidFill>
                  <a:srgbClr val="3F3F3F"/>
                </a:solidFill>
                <a:latin typeface="Open Sans"/>
                <a:ea typeface="Open Sans"/>
                <a:cs typeface="Open Sans"/>
                <a:sym typeface="Open Sans"/>
              </a:rPr>
              <a:t>aprendizaje</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autodirigido</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sobre</a:t>
            </a:r>
            <a:r>
              <a:rPr lang="en-US" sz="2200" dirty="0">
                <a:solidFill>
                  <a:srgbClr val="3F3F3F"/>
                </a:solidFill>
                <a:latin typeface="Open Sans"/>
                <a:ea typeface="Open Sans"/>
                <a:cs typeface="Open Sans"/>
                <a:sym typeface="Open Sans"/>
              </a:rPr>
              <a:t> la </a:t>
            </a:r>
            <a:r>
              <a:rPr lang="en-US" sz="2200" dirty="0" err="1">
                <a:solidFill>
                  <a:srgbClr val="3F3F3F"/>
                </a:solidFill>
                <a:latin typeface="Open Sans"/>
                <a:ea typeface="Open Sans"/>
                <a:cs typeface="Open Sans"/>
                <a:sym typeface="Open Sans"/>
              </a:rPr>
              <a:t>realización</a:t>
            </a:r>
            <a:r>
              <a:rPr lang="en-US" sz="2200" dirty="0">
                <a:solidFill>
                  <a:srgbClr val="3F3F3F"/>
                </a:solidFill>
                <a:latin typeface="Open Sans"/>
                <a:ea typeface="Open Sans"/>
                <a:cs typeface="Open Sans"/>
                <a:sym typeface="Open Sans"/>
              </a:rPr>
              <a:t> de un </a:t>
            </a:r>
            <a:r>
              <a:rPr lang="en-US" sz="2200" dirty="0" err="1">
                <a:solidFill>
                  <a:srgbClr val="3F3F3F"/>
                </a:solidFill>
                <a:latin typeface="Open Sans"/>
                <a:ea typeface="Open Sans"/>
                <a:cs typeface="Open Sans"/>
                <a:sym typeface="Open Sans"/>
              </a:rPr>
              <a:t>proceso</a:t>
            </a:r>
            <a:r>
              <a:rPr lang="en-US" sz="2200" dirty="0">
                <a:solidFill>
                  <a:srgbClr val="3F3F3F"/>
                </a:solidFill>
                <a:latin typeface="Open Sans"/>
                <a:ea typeface="Open Sans"/>
                <a:cs typeface="Open Sans"/>
                <a:sym typeface="Open Sans"/>
              </a:rPr>
              <a:t> de </a:t>
            </a:r>
            <a:r>
              <a:rPr lang="en-US" sz="2200" dirty="0" err="1">
                <a:solidFill>
                  <a:srgbClr val="3F3F3F"/>
                </a:solidFill>
                <a:latin typeface="Open Sans"/>
                <a:ea typeface="Open Sans"/>
                <a:cs typeface="Open Sans"/>
                <a:sym typeface="Open Sans"/>
              </a:rPr>
              <a:t>revisión</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sistemática</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completa</a:t>
            </a:r>
            <a:r>
              <a:rPr lang="en-US" sz="2200" dirty="0">
                <a:solidFill>
                  <a:srgbClr val="3F3F3F"/>
                </a:solidFill>
                <a:latin typeface="Open Sans"/>
                <a:ea typeface="Open Sans"/>
                <a:cs typeface="Open Sans"/>
                <a:sym typeface="Open Sans"/>
              </a:rPr>
              <a:t> para </a:t>
            </a:r>
            <a:r>
              <a:rPr lang="en-US" sz="2200" dirty="0" err="1">
                <a:solidFill>
                  <a:srgbClr val="3F3F3F"/>
                </a:solidFill>
                <a:latin typeface="Open Sans"/>
                <a:ea typeface="Open Sans"/>
                <a:cs typeface="Open Sans"/>
                <a:sym typeface="Open Sans"/>
              </a:rPr>
              <a:t>revisores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nuevos</a:t>
            </a:r>
            <a:r>
              <a:rPr lang="en-US" sz="2200" dirty="0">
                <a:solidFill>
                  <a:srgbClr val="3F3F3F"/>
                </a:solidFill>
                <a:latin typeface="Open Sans"/>
                <a:ea typeface="Open Sans"/>
                <a:cs typeface="Open Sans"/>
                <a:sym typeface="Open Sans"/>
              </a:rPr>
              <a:t> y </a:t>
            </a:r>
            <a:r>
              <a:rPr lang="en-US" sz="2200" dirty="0" err="1">
                <a:solidFill>
                  <a:srgbClr val="3F3F3F"/>
                </a:solidFill>
                <a:latin typeface="Open Sans"/>
                <a:ea typeface="Open Sans"/>
                <a:cs typeface="Open Sans"/>
                <a:sym typeface="Open Sans"/>
              </a:rPr>
              <a:t>experimentados</a:t>
            </a:r>
            <a:r>
              <a:rPr lang="en-US" sz="2200" dirty="0">
                <a:solidFill>
                  <a:srgbClr val="3F3F3F"/>
                </a:solidFill>
                <a:latin typeface="Open Sans"/>
                <a:ea typeface="Open Sans"/>
                <a:cs typeface="Open Sans"/>
                <a:sym typeface="Open Sans"/>
              </a:rPr>
              <a:t>.</a:t>
            </a:r>
            <a:endParaRPr sz="2200" dirty="0">
              <a:solidFill>
                <a:srgbClr val="3F3F3F"/>
              </a:solidFill>
              <a:latin typeface="Open Sans"/>
              <a:ea typeface="Open Sans"/>
              <a:cs typeface="Open Sans"/>
              <a:sym typeface="Open Sans"/>
            </a:endParaRPr>
          </a:p>
        </p:txBody>
      </p:sp>
      <p:pic>
        <p:nvPicPr>
          <p:cNvPr id="372" name="Google Shape;372;p14"/>
          <p:cNvPicPr preferRelativeResize="0"/>
          <p:nvPr/>
        </p:nvPicPr>
        <p:blipFill rotWithShape="1">
          <a:blip r:embed="rId3">
            <a:alphaModFix/>
          </a:blip>
          <a:srcRect/>
          <a:stretch/>
        </p:blipFill>
        <p:spPr>
          <a:xfrm>
            <a:off x="2741087" y="3362632"/>
            <a:ext cx="7398120" cy="337629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28"/>
          <p:cNvSpPr txBox="1">
            <a:spLocks noGrp="1"/>
          </p:cNvSpPr>
          <p:nvPr>
            <p:ph type="title"/>
          </p:nvPr>
        </p:nvSpPr>
        <p:spPr>
          <a:xfrm>
            <a:off x="0" y="726534"/>
            <a:ext cx="7217229" cy="73317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Clinical Key</a:t>
            </a:r>
            <a:endParaRPr>
              <a:solidFill>
                <a:srgbClr val="586F7C"/>
              </a:solidFill>
              <a:latin typeface="Open Sans"/>
              <a:ea typeface="Open Sans"/>
              <a:cs typeface="Open Sans"/>
              <a:sym typeface="Open Sans"/>
            </a:endParaRPr>
          </a:p>
        </p:txBody>
      </p:sp>
      <p:sp>
        <p:nvSpPr>
          <p:cNvPr id="380" name="Google Shape;380;p28"/>
          <p:cNvSpPr txBox="1"/>
          <p:nvPr/>
        </p:nvSpPr>
        <p:spPr>
          <a:xfrm>
            <a:off x="179612" y="1683089"/>
            <a:ext cx="12012387" cy="816429"/>
          </a:xfrm>
          <a:prstGeom prst="rect">
            <a:avLst/>
          </a:prstGeom>
          <a:noFill/>
          <a:ln>
            <a:noFill/>
          </a:ln>
        </p:spPr>
        <p:txBody>
          <a:bodyPr spcFirstLastPara="1" wrap="square" lIns="91425" tIns="45700" rIns="91425" bIns="45700" anchor="t" anchorCtr="0">
            <a:noAutofit/>
          </a:bodyPr>
          <a:lstStyle/>
          <a:p>
            <a:pPr marL="76200" marR="0" lvl="0" indent="0" algn="l" rtl="0">
              <a:lnSpc>
                <a:spcPct val="100000"/>
              </a:lnSpc>
              <a:spcBef>
                <a:spcPts val="1000"/>
              </a:spcBef>
              <a:spcAft>
                <a:spcPts val="0"/>
              </a:spcAft>
              <a:buClr>
                <a:schemeClr val="dk1"/>
              </a:buClr>
              <a:buSzPts val="2400"/>
              <a:buFont typeface="Arial"/>
              <a:buNone/>
            </a:pPr>
            <a:r>
              <a:rPr lang="en-US" sz="2200" b="0" i="0" u="none" strike="noStrike" cap="none">
                <a:solidFill>
                  <a:srgbClr val="586F7C"/>
                </a:solidFill>
                <a:latin typeface="Open Sans"/>
                <a:ea typeface="Open Sans"/>
                <a:cs typeface="Open Sans"/>
                <a:sym typeface="Open Sans"/>
              </a:rPr>
              <a:t>Ir al Portal de contenidos Research4Life : lista de </a:t>
            </a:r>
            <a:r>
              <a:rPr lang="en-US" sz="2200" b="1" i="0" u="none" strike="noStrike" cap="none">
                <a:solidFill>
                  <a:srgbClr val="586F7C"/>
                </a:solidFill>
                <a:latin typeface="Open Sans"/>
                <a:ea typeface="Open Sans"/>
                <a:cs typeface="Open Sans"/>
                <a:sym typeface="Open Sans"/>
              </a:rPr>
              <a:t>Fuentes de referencia </a:t>
            </a:r>
            <a:r>
              <a:rPr lang="en-US" sz="2200" b="0" i="0" u="none" strike="noStrike" cap="none">
                <a:solidFill>
                  <a:srgbClr val="586F7C"/>
                </a:solidFill>
                <a:latin typeface="Open Sans"/>
                <a:ea typeface="Open Sans"/>
                <a:cs typeface="Open Sans"/>
                <a:sym typeface="Open Sans"/>
              </a:rPr>
              <a:t>/ </a:t>
            </a:r>
            <a:r>
              <a:rPr lang="en-US" sz="2200" b="1" i="0" u="none" strike="noStrike" cap="none">
                <a:solidFill>
                  <a:srgbClr val="586F7C"/>
                </a:solidFill>
                <a:latin typeface="Open Sans"/>
                <a:ea typeface="Open Sans"/>
                <a:cs typeface="Open Sans"/>
                <a:sym typeface="Open Sans"/>
              </a:rPr>
              <a:t>Clinical Key</a:t>
            </a:r>
            <a:endParaRPr sz="1400" b="1" i="0" u="none" strike="noStrike" cap="none">
              <a:solidFill>
                <a:srgbClr val="586F7C"/>
              </a:solidFill>
              <a:latin typeface="Arial"/>
              <a:ea typeface="Arial"/>
              <a:cs typeface="Arial"/>
              <a:sym typeface="Arial"/>
            </a:endParaRPr>
          </a:p>
        </p:txBody>
      </p:sp>
      <p:pic>
        <p:nvPicPr>
          <p:cNvPr id="381" name="Google Shape;381;p28"/>
          <p:cNvPicPr preferRelativeResize="0"/>
          <p:nvPr/>
        </p:nvPicPr>
        <p:blipFill rotWithShape="1">
          <a:blip r:embed="rId3">
            <a:alphaModFix/>
          </a:blip>
          <a:srcRect/>
          <a:stretch/>
        </p:blipFill>
        <p:spPr>
          <a:xfrm>
            <a:off x="6578392" y="2667394"/>
            <a:ext cx="5524500" cy="2962275"/>
          </a:xfrm>
          <a:prstGeom prst="rect">
            <a:avLst/>
          </a:prstGeom>
          <a:noFill/>
          <a:ln>
            <a:noFill/>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39" y="2675176"/>
            <a:ext cx="6033410" cy="3937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366657" y="2797629"/>
            <a:ext cx="261257"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0984" y="2008423"/>
            <a:ext cx="7372350" cy="4376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1" name="Google Shape;391;p46"/>
          <p:cNvSpPr txBox="1">
            <a:spLocks noGrp="1"/>
          </p:cNvSpPr>
          <p:nvPr>
            <p:ph type="title"/>
          </p:nvPr>
        </p:nvSpPr>
        <p:spPr>
          <a:xfrm>
            <a:off x="0" y="726534"/>
            <a:ext cx="7217229" cy="73317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Clinical key: búsqueda</a:t>
            </a:r>
            <a:endParaRPr>
              <a:solidFill>
                <a:srgbClr val="586F7C"/>
              </a:solidFill>
              <a:latin typeface="Open Sans"/>
              <a:ea typeface="Open Sans"/>
              <a:cs typeface="Open Sans"/>
              <a:sym typeface="Open Sans"/>
            </a:endParaRPr>
          </a:p>
        </p:txBody>
      </p:sp>
      <p:sp>
        <p:nvSpPr>
          <p:cNvPr id="392" name="Google Shape;392;p46"/>
          <p:cNvSpPr txBox="1">
            <a:spLocks noGrp="1"/>
          </p:cNvSpPr>
          <p:nvPr>
            <p:ph type="body" idx="1"/>
          </p:nvPr>
        </p:nvSpPr>
        <p:spPr>
          <a:xfrm>
            <a:off x="179614" y="1796143"/>
            <a:ext cx="3988625" cy="4588338"/>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n-US" sz="2300" dirty="0" err="1">
                <a:solidFill>
                  <a:srgbClr val="3F3F3F"/>
                </a:solidFill>
                <a:latin typeface="Open Sans"/>
                <a:ea typeface="Open Sans"/>
                <a:cs typeface="Open Sans"/>
                <a:sym typeface="Open Sans"/>
              </a:rPr>
              <a:t>En</a:t>
            </a:r>
            <a:r>
              <a:rPr lang="en-US" sz="2300" dirty="0">
                <a:solidFill>
                  <a:srgbClr val="3F3F3F"/>
                </a:solidFill>
                <a:latin typeface="Open Sans"/>
                <a:ea typeface="Open Sans"/>
                <a:cs typeface="Open Sans"/>
                <a:sym typeface="Open Sans"/>
              </a:rPr>
              <a:t> </a:t>
            </a:r>
            <a:r>
              <a:rPr lang="en-US" sz="2300" b="1" dirty="0">
                <a:solidFill>
                  <a:srgbClr val="3F3F3F"/>
                </a:solidFill>
                <a:latin typeface="Open Sans"/>
                <a:ea typeface="Open Sans"/>
                <a:cs typeface="Open Sans"/>
                <a:sym typeface="Open Sans"/>
              </a:rPr>
              <a:t>Clinical Key,  </a:t>
            </a:r>
            <a:r>
              <a:rPr lang="en-US" sz="2300" dirty="0" err="1">
                <a:solidFill>
                  <a:srgbClr val="3F3F3F"/>
                </a:solidFill>
                <a:latin typeface="Open Sans"/>
                <a:ea typeface="Open Sans"/>
                <a:cs typeface="Open Sans"/>
                <a:sym typeface="Open Sans"/>
              </a:rPr>
              <a:t>buscar</a:t>
            </a:r>
            <a:r>
              <a:rPr lang="en-US" sz="2300" dirty="0">
                <a:solidFill>
                  <a:srgbClr val="3F3F3F"/>
                </a:solidFill>
                <a:latin typeface="Open Sans"/>
                <a:ea typeface="Open Sans"/>
                <a:cs typeface="Open Sans"/>
                <a:sym typeface="Open Sans"/>
              </a:rPr>
              <a:t> </a:t>
            </a:r>
            <a:r>
              <a:rPr lang="en-US" sz="2300" i="1" dirty="0">
                <a:solidFill>
                  <a:srgbClr val="3F3F3F"/>
                </a:solidFill>
                <a:latin typeface="Open Sans"/>
                <a:ea typeface="Open Sans"/>
                <a:cs typeface="Open Sans"/>
                <a:sym typeface="Open Sans"/>
              </a:rPr>
              <a:t>dengue fever treatment</a:t>
            </a:r>
            <a:r>
              <a:rPr lang="en-US" sz="2300" dirty="0">
                <a:solidFill>
                  <a:srgbClr val="3F3F3F"/>
                </a:solidFill>
                <a:latin typeface="Open Sans"/>
                <a:ea typeface="Open Sans"/>
                <a:cs typeface="Open Sans"/>
                <a:sym typeface="Open Sans"/>
              </a:rPr>
              <a:t>.</a:t>
            </a:r>
            <a:endParaRPr dirty="0"/>
          </a:p>
          <a:p>
            <a:pPr marL="76200" lvl="0" indent="0" algn="l" rtl="0">
              <a:lnSpc>
                <a:spcPct val="100000"/>
              </a:lnSpc>
              <a:spcBef>
                <a:spcPts val="1000"/>
              </a:spcBef>
              <a:spcAft>
                <a:spcPts val="0"/>
              </a:spcAft>
              <a:buClr>
                <a:schemeClr val="dk1"/>
              </a:buClr>
              <a:buSzPts val="2400"/>
              <a:buNone/>
            </a:pPr>
            <a:r>
              <a:rPr lang="en-US" sz="2300" dirty="0" err="1">
                <a:solidFill>
                  <a:srgbClr val="3F3F3F"/>
                </a:solidFill>
                <a:latin typeface="Open Sans"/>
                <a:ea typeface="Open Sans"/>
                <a:cs typeface="Open Sans"/>
                <a:sym typeface="Open Sans"/>
              </a:rPr>
              <a:t>Observar</a:t>
            </a:r>
            <a:r>
              <a:rPr lang="en-US" sz="2300" dirty="0">
                <a:solidFill>
                  <a:srgbClr val="3F3F3F"/>
                </a:solidFill>
                <a:latin typeface="Open Sans"/>
                <a:ea typeface="Open Sans"/>
                <a:cs typeface="Open Sans"/>
                <a:sym typeface="Open Sans"/>
              </a:rPr>
              <a:t> las </a:t>
            </a:r>
            <a:r>
              <a:rPr lang="en-US" sz="2300" dirty="0" err="1">
                <a:solidFill>
                  <a:srgbClr val="3F3F3F"/>
                </a:solidFill>
                <a:latin typeface="Open Sans"/>
                <a:ea typeface="Open Sans"/>
                <a:cs typeface="Open Sans"/>
                <a:sym typeface="Open Sans"/>
              </a:rPr>
              <a:t>diversas</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opciones</a:t>
            </a:r>
            <a:r>
              <a:rPr lang="en-US" sz="2300" dirty="0">
                <a:solidFill>
                  <a:srgbClr val="3F3F3F"/>
                </a:solidFill>
                <a:latin typeface="Open Sans"/>
                <a:ea typeface="Open Sans"/>
                <a:cs typeface="Open Sans"/>
                <a:sym typeface="Open Sans"/>
              </a:rPr>
              <a:t> de </a:t>
            </a:r>
            <a:r>
              <a:rPr lang="en-US" sz="2300" dirty="0" err="1">
                <a:solidFill>
                  <a:srgbClr val="3F3F3F"/>
                </a:solidFill>
                <a:latin typeface="Open Sans"/>
                <a:ea typeface="Open Sans"/>
                <a:cs typeface="Open Sans"/>
                <a:sym typeface="Open Sans"/>
              </a:rPr>
              <a:t>búsqueda</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por</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tipo</a:t>
            </a:r>
            <a:r>
              <a:rPr lang="en-US" sz="2300" dirty="0">
                <a:solidFill>
                  <a:srgbClr val="3F3F3F"/>
                </a:solidFill>
                <a:latin typeface="Open Sans"/>
                <a:ea typeface="Open Sans"/>
                <a:cs typeface="Open Sans"/>
                <a:sym typeface="Open Sans"/>
              </a:rPr>
              <a:t> de material </a:t>
            </a:r>
            <a:r>
              <a:rPr lang="en-US" sz="2300" dirty="0" err="1">
                <a:solidFill>
                  <a:srgbClr val="3F3F3F"/>
                </a:solidFill>
                <a:latin typeface="Open Sans"/>
                <a:ea typeface="Open Sans"/>
                <a:cs typeface="Open Sans"/>
                <a:sym typeface="Open Sans"/>
              </a:rPr>
              <a:t>específico</a:t>
            </a:r>
            <a:r>
              <a:rPr lang="en-US" sz="2300" dirty="0">
                <a:solidFill>
                  <a:srgbClr val="3F3F3F"/>
                </a:solidFill>
                <a:latin typeface="Open Sans"/>
                <a:ea typeface="Open Sans"/>
                <a:cs typeface="Open Sans"/>
                <a:sym typeface="Open Sans"/>
              </a:rPr>
              <a:t>.</a:t>
            </a:r>
          </a:p>
          <a:p>
            <a:pPr marL="76200" lvl="0" indent="0" algn="l" rtl="0">
              <a:lnSpc>
                <a:spcPct val="100000"/>
              </a:lnSpc>
              <a:spcBef>
                <a:spcPts val="1000"/>
              </a:spcBef>
              <a:spcAft>
                <a:spcPts val="0"/>
              </a:spcAft>
              <a:buClr>
                <a:schemeClr val="dk1"/>
              </a:buClr>
              <a:buSzPts val="2400"/>
              <a:buNone/>
            </a:pPr>
            <a:r>
              <a:rPr lang="en-US" sz="2300" dirty="0">
                <a:solidFill>
                  <a:srgbClr val="3F3F3F"/>
                </a:solidFill>
                <a:latin typeface="Open Sans"/>
                <a:ea typeface="Open Sans"/>
                <a:cs typeface="Open Sans"/>
                <a:sym typeface="Open Sans"/>
              </a:rPr>
              <a:t> Los dos </a:t>
            </a:r>
            <a:r>
              <a:rPr lang="en-US" sz="2300" dirty="0" err="1">
                <a:solidFill>
                  <a:srgbClr val="3F3F3F"/>
                </a:solidFill>
                <a:latin typeface="Open Sans"/>
                <a:ea typeface="Open Sans"/>
                <a:cs typeface="Open Sans"/>
                <a:sym typeface="Open Sans"/>
              </a:rPr>
              <a:t>últimos</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recursos</a:t>
            </a:r>
            <a:r>
              <a:rPr lang="en-US" sz="2300" dirty="0">
                <a:solidFill>
                  <a:srgbClr val="3F3F3F"/>
                </a:solidFill>
                <a:latin typeface="Open Sans"/>
                <a:ea typeface="Open Sans"/>
                <a:cs typeface="Open Sans"/>
                <a:sym typeface="Open Sans"/>
              </a:rPr>
              <a:t> no son bases de </a:t>
            </a:r>
            <a:r>
              <a:rPr lang="en-US" sz="2300" dirty="0" err="1">
                <a:solidFill>
                  <a:srgbClr val="3F3F3F"/>
                </a:solidFill>
                <a:latin typeface="Open Sans"/>
                <a:ea typeface="Open Sans"/>
                <a:cs typeface="Open Sans"/>
                <a:sym typeface="Open Sans"/>
              </a:rPr>
              <a:t>datos</a:t>
            </a:r>
            <a:r>
              <a:rPr lang="en-US" sz="2300" dirty="0">
                <a:solidFill>
                  <a:srgbClr val="3F3F3F"/>
                </a:solidFill>
                <a:latin typeface="Open Sans"/>
                <a:ea typeface="Open Sans"/>
                <a:cs typeface="Open Sans"/>
                <a:sym typeface="Open Sans"/>
              </a:rPr>
              <a:t> PBE </a:t>
            </a:r>
            <a:r>
              <a:rPr lang="en-US" sz="2300" dirty="0" err="1">
                <a:solidFill>
                  <a:srgbClr val="3F3F3F"/>
                </a:solidFill>
                <a:latin typeface="Open Sans"/>
                <a:ea typeface="Open Sans"/>
                <a:cs typeface="Open Sans"/>
                <a:sym typeface="Open Sans"/>
              </a:rPr>
              <a:t>pero</a:t>
            </a:r>
            <a:r>
              <a:rPr lang="en-US" sz="2300" dirty="0">
                <a:solidFill>
                  <a:srgbClr val="3F3F3F"/>
                </a:solidFill>
                <a:latin typeface="Open Sans"/>
                <a:ea typeface="Open Sans"/>
                <a:cs typeface="Open Sans"/>
                <a:sym typeface="Open Sans"/>
              </a:rPr>
              <a:t> para </a:t>
            </a:r>
            <a:r>
              <a:rPr lang="en-US" sz="2300" dirty="0" err="1">
                <a:solidFill>
                  <a:srgbClr val="3F3F3F"/>
                </a:solidFill>
                <a:latin typeface="Open Sans"/>
                <a:ea typeface="Open Sans"/>
                <a:cs typeface="Open Sans"/>
                <a:sym typeface="Open Sans"/>
              </a:rPr>
              <a:t>resultados</a:t>
            </a:r>
            <a:r>
              <a:rPr lang="en-US" sz="2300" dirty="0">
                <a:solidFill>
                  <a:srgbClr val="3F3F3F"/>
                </a:solidFill>
                <a:latin typeface="Open Sans"/>
                <a:ea typeface="Open Sans"/>
                <a:cs typeface="Open Sans"/>
                <a:sym typeface="Open Sans"/>
              </a:rPr>
              <a:t> de la </a:t>
            </a:r>
            <a:r>
              <a:rPr lang="en-US" sz="2300" dirty="0" err="1">
                <a:solidFill>
                  <a:srgbClr val="3F3F3F"/>
                </a:solidFill>
                <a:latin typeface="Open Sans"/>
                <a:ea typeface="Open Sans"/>
                <a:cs typeface="Open Sans"/>
                <a:sym typeface="Open Sans"/>
              </a:rPr>
              <a:t>práctica</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clínica</a:t>
            </a:r>
            <a:r>
              <a:rPr lang="en-US" sz="2300" dirty="0">
                <a:solidFill>
                  <a:srgbClr val="3F3F3F"/>
                </a:solidFill>
                <a:latin typeface="Open Sans"/>
                <a:ea typeface="Open Sans"/>
                <a:cs typeface="Open Sans"/>
                <a:sym typeface="Open Sans"/>
              </a:rPr>
              <a:t> se </a:t>
            </a:r>
            <a:r>
              <a:rPr lang="en-US" sz="2300" dirty="0" err="1">
                <a:solidFill>
                  <a:srgbClr val="3F3F3F"/>
                </a:solidFill>
                <a:latin typeface="Open Sans"/>
                <a:ea typeface="Open Sans"/>
                <a:cs typeface="Open Sans"/>
                <a:sym typeface="Open Sans"/>
              </a:rPr>
              <a:t>utilizan</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estos</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recursos</a:t>
            </a:r>
            <a:r>
              <a:rPr lang="en-US" sz="2300" dirty="0">
                <a:solidFill>
                  <a:srgbClr val="3F3F3F"/>
                </a:solidFill>
                <a:latin typeface="Open Sans"/>
                <a:ea typeface="Open Sans"/>
                <a:cs typeface="Open Sans"/>
                <a:sym typeface="Open Sans"/>
              </a:rPr>
              <a:t>.</a:t>
            </a:r>
            <a:endParaRPr dirty="0">
              <a:solidFill>
                <a:srgbClr val="3F3F3F"/>
              </a:solidFill>
            </a:endParaRPr>
          </a:p>
        </p:txBody>
      </p:sp>
      <p:sp>
        <p:nvSpPr>
          <p:cNvPr id="396" name="Google Shape;396;p46"/>
          <p:cNvSpPr/>
          <p:nvPr/>
        </p:nvSpPr>
        <p:spPr>
          <a:xfrm>
            <a:off x="6238769" y="3012890"/>
            <a:ext cx="1354021" cy="39820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3" name="Straight Arrow Connector 2"/>
          <p:cNvCxnSpPr/>
          <p:nvPr/>
        </p:nvCxnSpPr>
        <p:spPr>
          <a:xfrm>
            <a:off x="3200400" y="3012890"/>
            <a:ext cx="1975757" cy="39820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Google Shape;396;p46"/>
          <p:cNvSpPr/>
          <p:nvPr/>
        </p:nvSpPr>
        <p:spPr>
          <a:xfrm>
            <a:off x="5110841" y="3022198"/>
            <a:ext cx="1062612" cy="274178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 name="Rectangle 5"/>
          <p:cNvSpPr/>
          <p:nvPr/>
        </p:nvSpPr>
        <p:spPr>
          <a:xfrm>
            <a:off x="10951029" y="2122714"/>
            <a:ext cx="315685" cy="185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3" name="Google Shape;403;p47"/>
          <p:cNvSpPr txBox="1">
            <a:spLocks noGrp="1"/>
          </p:cNvSpPr>
          <p:nvPr>
            <p:ph type="title"/>
          </p:nvPr>
        </p:nvSpPr>
        <p:spPr>
          <a:xfrm>
            <a:off x="0" y="726534"/>
            <a:ext cx="8155858" cy="73317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Clinical key: resultados de búsqueda</a:t>
            </a:r>
            <a:endParaRPr>
              <a:solidFill>
                <a:srgbClr val="777777"/>
              </a:solidFill>
              <a:latin typeface="Open Sans"/>
              <a:ea typeface="Open Sans"/>
              <a:cs typeface="Open Sans"/>
              <a:sym typeface="Open Sans"/>
            </a:endParaRPr>
          </a:p>
        </p:txBody>
      </p:sp>
      <p:sp>
        <p:nvSpPr>
          <p:cNvPr id="404" name="Google Shape;404;p47"/>
          <p:cNvSpPr txBox="1">
            <a:spLocks noGrp="1"/>
          </p:cNvSpPr>
          <p:nvPr>
            <p:ph type="body" idx="1"/>
          </p:nvPr>
        </p:nvSpPr>
        <p:spPr>
          <a:xfrm>
            <a:off x="179614" y="1796143"/>
            <a:ext cx="4665703" cy="4509654"/>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n-US" sz="2300" dirty="0">
                <a:solidFill>
                  <a:srgbClr val="3F3F3F"/>
                </a:solidFill>
                <a:latin typeface="Open Sans"/>
                <a:ea typeface="Open Sans"/>
                <a:cs typeface="Open Sans"/>
                <a:sym typeface="Open Sans"/>
              </a:rPr>
              <a:t>Los </a:t>
            </a:r>
            <a:r>
              <a:rPr lang="en-US" sz="2300" dirty="0" err="1">
                <a:solidFill>
                  <a:srgbClr val="3F3F3F"/>
                </a:solidFill>
                <a:latin typeface="Open Sans"/>
                <a:ea typeface="Open Sans"/>
                <a:cs typeface="Open Sans"/>
                <a:sym typeface="Open Sans"/>
              </a:rPr>
              <a:t>resultados</a:t>
            </a:r>
            <a:r>
              <a:rPr lang="en-US" sz="2300" dirty="0">
                <a:solidFill>
                  <a:srgbClr val="3F3F3F"/>
                </a:solidFill>
                <a:latin typeface="Open Sans"/>
                <a:ea typeface="Open Sans"/>
                <a:cs typeface="Open Sans"/>
                <a:sym typeface="Open Sans"/>
              </a:rPr>
              <a:t> de la </a:t>
            </a:r>
            <a:r>
              <a:rPr lang="en-US" sz="2300" dirty="0" err="1">
                <a:solidFill>
                  <a:srgbClr val="3F3F3F"/>
                </a:solidFill>
                <a:latin typeface="Open Sans"/>
                <a:ea typeface="Open Sans"/>
                <a:cs typeface="Open Sans"/>
                <a:sym typeface="Open Sans"/>
              </a:rPr>
              <a:t>búsqueda</a:t>
            </a:r>
            <a:r>
              <a:rPr lang="en-US" sz="2300" dirty="0">
                <a:solidFill>
                  <a:srgbClr val="3F3F3F"/>
                </a:solidFill>
                <a:latin typeface="Open Sans"/>
                <a:ea typeface="Open Sans"/>
                <a:cs typeface="Open Sans"/>
                <a:sym typeface="Open Sans"/>
              </a:rPr>
              <a:t> </a:t>
            </a:r>
            <a:r>
              <a:rPr lang="en-US" sz="2300" i="1" dirty="0">
                <a:solidFill>
                  <a:srgbClr val="3F3F3F"/>
                </a:solidFill>
                <a:latin typeface="Open Sans"/>
                <a:ea typeface="Open Sans"/>
                <a:cs typeface="Open Sans"/>
                <a:sym typeface="Open Sans"/>
              </a:rPr>
              <a:t>dengue fever treatment </a:t>
            </a:r>
            <a:r>
              <a:rPr lang="en-US" sz="2300" dirty="0">
                <a:solidFill>
                  <a:srgbClr val="3F3F3F"/>
                </a:solidFill>
                <a:latin typeface="Open Sans"/>
                <a:ea typeface="Open Sans"/>
                <a:cs typeface="Open Sans"/>
                <a:sym typeface="Open Sans"/>
              </a:rPr>
              <a:t>son </a:t>
            </a:r>
            <a:r>
              <a:rPr lang="en-US" sz="2300" b="1" dirty="0">
                <a:solidFill>
                  <a:srgbClr val="3F3F3F"/>
                </a:solidFill>
                <a:latin typeface="Open Sans"/>
                <a:ea typeface="Open Sans"/>
                <a:cs typeface="Open Sans"/>
                <a:sym typeface="Open Sans"/>
              </a:rPr>
              <a:t>8384</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referencias</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muchas</a:t>
            </a:r>
            <a:r>
              <a:rPr lang="en-US" sz="2300" dirty="0">
                <a:solidFill>
                  <a:srgbClr val="3F3F3F"/>
                </a:solidFill>
                <a:latin typeface="Open Sans"/>
                <a:ea typeface="Open Sans"/>
                <a:cs typeface="Open Sans"/>
                <a:sym typeface="Open Sans"/>
              </a:rPr>
              <a:t> de las </a:t>
            </a:r>
            <a:r>
              <a:rPr lang="en-US" sz="2300" dirty="0" err="1">
                <a:solidFill>
                  <a:srgbClr val="3F3F3F"/>
                </a:solidFill>
                <a:latin typeface="Open Sans"/>
                <a:ea typeface="Open Sans"/>
                <a:cs typeface="Open Sans"/>
                <a:sym typeface="Open Sans"/>
              </a:rPr>
              <a:t>cuales</a:t>
            </a:r>
            <a:r>
              <a:rPr lang="en-US" sz="2300" dirty="0">
                <a:solidFill>
                  <a:srgbClr val="3F3F3F"/>
                </a:solidFill>
                <a:latin typeface="Open Sans"/>
                <a:ea typeface="Open Sans"/>
                <a:cs typeface="Open Sans"/>
                <a:sym typeface="Open Sans"/>
              </a:rPr>
              <a:t> son </a:t>
            </a:r>
            <a:r>
              <a:rPr lang="en-US" sz="2300" dirty="0" err="1">
                <a:solidFill>
                  <a:srgbClr val="3F3F3F"/>
                </a:solidFill>
                <a:latin typeface="Open Sans"/>
                <a:ea typeface="Open Sans"/>
                <a:cs typeface="Open Sans"/>
                <a:sym typeface="Open Sans"/>
              </a:rPr>
              <a:t>recursos</a:t>
            </a:r>
            <a:r>
              <a:rPr lang="en-US" sz="2300" dirty="0">
                <a:solidFill>
                  <a:srgbClr val="3F3F3F"/>
                </a:solidFill>
                <a:latin typeface="Open Sans"/>
                <a:ea typeface="Open Sans"/>
                <a:cs typeface="Open Sans"/>
                <a:sym typeface="Open Sans"/>
              </a:rPr>
              <a:t> de PBE (</a:t>
            </a:r>
            <a:r>
              <a:rPr lang="en-US" sz="2300" dirty="0" err="1">
                <a:solidFill>
                  <a:srgbClr val="3F3F3F"/>
                </a:solidFill>
                <a:latin typeface="Open Sans"/>
                <a:ea typeface="Open Sans"/>
                <a:cs typeface="Open Sans"/>
                <a:sym typeface="Open Sans"/>
              </a:rPr>
              <a:t>revisiones</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sistemáticas</a:t>
            </a:r>
            <a:r>
              <a:rPr lang="en-US" sz="2300" dirty="0">
                <a:solidFill>
                  <a:srgbClr val="3F3F3F"/>
                </a:solidFill>
                <a:latin typeface="Open Sans"/>
                <a:ea typeface="Open Sans"/>
                <a:cs typeface="Open Sans"/>
                <a:sym typeface="Open Sans"/>
              </a:rPr>
              <a:t>, meta </a:t>
            </a:r>
            <a:r>
              <a:rPr lang="en-US" sz="2300" dirty="0" err="1">
                <a:solidFill>
                  <a:srgbClr val="3F3F3F"/>
                </a:solidFill>
                <a:latin typeface="Open Sans"/>
                <a:ea typeface="Open Sans"/>
                <a:cs typeface="Open Sans"/>
                <a:sym typeface="Open Sans"/>
              </a:rPr>
              <a:t>análisis</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ensayos</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controlados</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aleatorios</a:t>
            </a:r>
            <a:r>
              <a:rPr lang="en-US" sz="2300" dirty="0">
                <a:solidFill>
                  <a:srgbClr val="3F3F3F"/>
                </a:solidFill>
                <a:latin typeface="Open Sans"/>
                <a:ea typeface="Open Sans"/>
                <a:cs typeface="Open Sans"/>
                <a:sym typeface="Open Sans"/>
              </a:rPr>
              <a:t>).</a:t>
            </a:r>
            <a:endParaRPr dirty="0"/>
          </a:p>
          <a:p>
            <a:pPr marL="76200" lvl="0" indent="0" algn="l" rtl="0">
              <a:lnSpc>
                <a:spcPct val="100000"/>
              </a:lnSpc>
              <a:spcBef>
                <a:spcPts val="1000"/>
              </a:spcBef>
              <a:spcAft>
                <a:spcPts val="0"/>
              </a:spcAft>
              <a:buClr>
                <a:schemeClr val="dk1"/>
              </a:buClr>
              <a:buSzPts val="2400"/>
              <a:buNone/>
            </a:pPr>
            <a:endParaRPr dirty="0">
              <a:solidFill>
                <a:srgbClr val="3F3F3F"/>
              </a:solidFill>
            </a:endParaRPr>
          </a:p>
          <a:p>
            <a:pPr marL="76200" lvl="0" indent="0" algn="l" rtl="0">
              <a:lnSpc>
                <a:spcPct val="100000"/>
              </a:lnSpc>
              <a:spcBef>
                <a:spcPts val="1000"/>
              </a:spcBef>
              <a:spcAft>
                <a:spcPts val="0"/>
              </a:spcAft>
              <a:buClr>
                <a:schemeClr val="dk1"/>
              </a:buClr>
              <a:buSzPts val="2400"/>
              <a:buNone/>
            </a:pPr>
            <a:r>
              <a:rPr lang="en-US" sz="2300" dirty="0" err="1">
                <a:solidFill>
                  <a:srgbClr val="3F3F3F"/>
                </a:solidFill>
                <a:latin typeface="Open Sans"/>
                <a:ea typeface="Open Sans"/>
                <a:cs typeface="Open Sans"/>
                <a:sym typeface="Open Sans"/>
              </a:rPr>
              <a:t>Tener</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en</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cuenta</a:t>
            </a:r>
            <a:r>
              <a:rPr lang="en-US" sz="2300" dirty="0">
                <a:solidFill>
                  <a:srgbClr val="3F3F3F"/>
                </a:solidFill>
                <a:latin typeface="Open Sans"/>
                <a:ea typeface="Open Sans"/>
                <a:cs typeface="Open Sans"/>
                <a:sym typeface="Open Sans"/>
              </a:rPr>
              <a:t> la </a:t>
            </a:r>
            <a:r>
              <a:rPr lang="en-US" sz="2300" dirty="0" err="1">
                <a:solidFill>
                  <a:srgbClr val="3F3F3F"/>
                </a:solidFill>
                <a:latin typeface="Open Sans"/>
                <a:ea typeface="Open Sans"/>
                <a:cs typeface="Open Sans"/>
                <a:sym typeface="Open Sans"/>
              </a:rPr>
              <a:t>opción</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Observar</a:t>
            </a:r>
            <a:r>
              <a:rPr lang="en-US" sz="2300" dirty="0">
                <a:solidFill>
                  <a:srgbClr val="3F3F3F"/>
                </a:solidFill>
                <a:latin typeface="Open Sans"/>
                <a:ea typeface="Open Sans"/>
                <a:cs typeface="Open Sans"/>
                <a:sym typeface="Open Sans"/>
              </a:rPr>
              <a:t> el </a:t>
            </a:r>
            <a:r>
              <a:rPr lang="en-US" sz="2300" b="1" dirty="0">
                <a:solidFill>
                  <a:srgbClr val="3F3F3F"/>
                </a:solidFill>
                <a:latin typeface="Open Sans"/>
                <a:ea typeface="Open Sans"/>
                <a:cs typeface="Open Sans"/>
                <a:sym typeface="Open Sans"/>
              </a:rPr>
              <a:t>Filter by </a:t>
            </a:r>
            <a:r>
              <a:rPr lang="en-US" sz="2300" i="1" dirty="0">
                <a:solidFill>
                  <a:srgbClr val="3F3F3F"/>
                </a:solidFill>
                <a:latin typeface="Open Sans"/>
                <a:ea typeface="Open Sans"/>
                <a:cs typeface="Open Sans"/>
                <a:sym typeface="Open Sans"/>
              </a:rPr>
              <a:t>(</a:t>
            </a:r>
            <a:r>
              <a:rPr lang="en-US" sz="2300" i="1" dirty="0" err="1">
                <a:solidFill>
                  <a:srgbClr val="3F3F3F"/>
                </a:solidFill>
                <a:latin typeface="Open Sans"/>
                <a:ea typeface="Open Sans"/>
                <a:cs typeface="Open Sans"/>
                <a:sym typeface="Open Sans"/>
              </a:rPr>
              <a:t>filtrar</a:t>
            </a:r>
            <a:r>
              <a:rPr lang="en-US" sz="2300" i="1" dirty="0">
                <a:solidFill>
                  <a:srgbClr val="3F3F3F"/>
                </a:solidFill>
                <a:latin typeface="Open Sans"/>
                <a:ea typeface="Open Sans"/>
                <a:cs typeface="Open Sans"/>
                <a:sym typeface="Open Sans"/>
              </a:rPr>
              <a:t> </a:t>
            </a:r>
            <a:r>
              <a:rPr lang="en-US" sz="2300" i="1" dirty="0" err="1">
                <a:solidFill>
                  <a:srgbClr val="3F3F3F"/>
                </a:solidFill>
                <a:latin typeface="Open Sans"/>
                <a:ea typeface="Open Sans"/>
                <a:cs typeface="Open Sans"/>
                <a:sym typeface="Open Sans"/>
              </a:rPr>
              <a:t>por</a:t>
            </a:r>
            <a:r>
              <a:rPr lang="en-US" sz="2300" i="1" dirty="0">
                <a:solidFill>
                  <a:srgbClr val="3F3F3F"/>
                </a:solidFill>
                <a:latin typeface="Open Sans"/>
                <a:ea typeface="Open Sans"/>
                <a:cs typeface="Open Sans"/>
                <a:sym typeface="Open Sans"/>
              </a:rPr>
              <a:t>) </a:t>
            </a:r>
            <a:endParaRPr sz="2300" i="1" dirty="0">
              <a:solidFill>
                <a:srgbClr val="3F3F3F"/>
              </a:solidFill>
              <a:latin typeface="Open Sans"/>
              <a:ea typeface="Open Sans"/>
              <a:cs typeface="Open Sans"/>
              <a:sym typeface="Open San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4453" y="1868581"/>
            <a:ext cx="5562600" cy="4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0"/>
          <p:cNvSpPr txBox="1">
            <a:spLocks noGrp="1"/>
          </p:cNvSpPr>
          <p:nvPr>
            <p:ph type="title"/>
          </p:nvPr>
        </p:nvSpPr>
        <p:spPr>
          <a:xfrm>
            <a:off x="0" y="735071"/>
            <a:ext cx="7217229" cy="68247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Essential Evidence Plus</a:t>
            </a:r>
            <a:endParaRPr>
              <a:solidFill>
                <a:srgbClr val="586F7C"/>
              </a:solidFill>
              <a:latin typeface="Open Sans"/>
              <a:ea typeface="Open Sans"/>
              <a:cs typeface="Open Sans"/>
              <a:sym typeface="Open Sans"/>
            </a:endParaRPr>
          </a:p>
        </p:txBody>
      </p:sp>
      <p:sp>
        <p:nvSpPr>
          <p:cNvPr id="412" name="Google Shape;412;p30"/>
          <p:cNvSpPr txBox="1"/>
          <p:nvPr/>
        </p:nvSpPr>
        <p:spPr>
          <a:xfrm>
            <a:off x="-1" y="1683089"/>
            <a:ext cx="11974461" cy="816429"/>
          </a:xfrm>
          <a:prstGeom prst="rect">
            <a:avLst/>
          </a:prstGeom>
          <a:noFill/>
          <a:ln>
            <a:noFill/>
          </a:ln>
        </p:spPr>
        <p:txBody>
          <a:bodyPr spcFirstLastPara="1" wrap="square" lIns="91425" tIns="45700" rIns="91425" bIns="45700" anchor="t" anchorCtr="0">
            <a:noAutofit/>
          </a:bodyPr>
          <a:lstStyle/>
          <a:p>
            <a:pPr marL="76200" marR="0" lvl="0" indent="0" algn="l" rtl="0">
              <a:lnSpc>
                <a:spcPct val="100000"/>
              </a:lnSpc>
              <a:spcBef>
                <a:spcPts val="1000"/>
              </a:spcBef>
              <a:spcAft>
                <a:spcPts val="0"/>
              </a:spcAft>
              <a:buClr>
                <a:schemeClr val="dk1"/>
              </a:buClr>
              <a:buSzPts val="2400"/>
              <a:buFont typeface="Arial"/>
              <a:buNone/>
            </a:pPr>
            <a:r>
              <a:rPr lang="en-US" sz="2200" b="0" i="0" u="none" strike="noStrike" cap="none">
                <a:solidFill>
                  <a:srgbClr val="3F3F3F"/>
                </a:solidFill>
                <a:latin typeface="Open Sans"/>
                <a:ea typeface="Open Sans"/>
                <a:cs typeface="Open Sans"/>
                <a:sym typeface="Open Sans"/>
              </a:rPr>
              <a:t>Ir al Portal de Contenidos Research4Life : Lista de </a:t>
            </a:r>
            <a:r>
              <a:rPr lang="en-US" sz="2200" b="1" i="0" u="none" strike="noStrike" cap="none">
                <a:solidFill>
                  <a:srgbClr val="3F3F3F"/>
                </a:solidFill>
                <a:latin typeface="Open Sans"/>
                <a:ea typeface="Open Sans"/>
                <a:cs typeface="Open Sans"/>
                <a:sym typeface="Open Sans"/>
              </a:rPr>
              <a:t>Fuentes de referencia </a:t>
            </a:r>
            <a:r>
              <a:rPr lang="en-US" sz="2200" b="0" i="0" u="none" strike="noStrike" cap="none">
                <a:solidFill>
                  <a:srgbClr val="3F3F3F"/>
                </a:solidFill>
                <a:latin typeface="Open Sans"/>
                <a:ea typeface="Open Sans"/>
                <a:cs typeface="Open Sans"/>
                <a:sym typeface="Open Sans"/>
              </a:rPr>
              <a:t>/ </a:t>
            </a:r>
            <a:r>
              <a:rPr lang="en-US" sz="2200" b="1" i="0" u="none" strike="noStrike" cap="none">
                <a:solidFill>
                  <a:srgbClr val="3F3F3F"/>
                </a:solidFill>
                <a:latin typeface="Open Sans"/>
                <a:ea typeface="Open Sans"/>
                <a:cs typeface="Open Sans"/>
                <a:sym typeface="Open Sans"/>
              </a:rPr>
              <a:t>Essential Evidence Plus </a:t>
            </a:r>
            <a:endParaRPr sz="1400" b="1" i="0" u="none" strike="noStrike" cap="none">
              <a:solidFill>
                <a:srgbClr val="3F3F3F"/>
              </a:solidFill>
              <a:latin typeface="Arial"/>
              <a:ea typeface="Arial"/>
              <a:cs typeface="Arial"/>
              <a:sym typeface="Arial"/>
            </a:endParaRPr>
          </a:p>
        </p:txBody>
      </p:sp>
      <p:pic>
        <p:nvPicPr>
          <p:cNvPr id="413" name="Google Shape;413;p30"/>
          <p:cNvPicPr preferRelativeResize="0"/>
          <p:nvPr/>
        </p:nvPicPr>
        <p:blipFill rotWithShape="1">
          <a:blip r:embed="rId3">
            <a:alphaModFix/>
          </a:blip>
          <a:srcRect/>
          <a:stretch/>
        </p:blipFill>
        <p:spPr>
          <a:xfrm>
            <a:off x="6411861" y="2816269"/>
            <a:ext cx="5562600" cy="3438525"/>
          </a:xfrm>
          <a:prstGeom prst="rect">
            <a:avLst/>
          </a:prstGeom>
          <a:noFill/>
          <a:ln>
            <a:noFill/>
          </a:ln>
        </p:spPr>
      </p:pic>
      <p:pic>
        <p:nvPicPr>
          <p:cNvPr id="414" name="Google Shape;414;p30"/>
          <p:cNvPicPr preferRelativeResize="0"/>
          <p:nvPr/>
        </p:nvPicPr>
        <p:blipFill rotWithShape="1">
          <a:blip r:embed="rId4">
            <a:alphaModFix/>
          </a:blip>
          <a:srcRect/>
          <a:stretch/>
        </p:blipFill>
        <p:spPr>
          <a:xfrm>
            <a:off x="589935" y="2548567"/>
            <a:ext cx="5342954" cy="4209098"/>
          </a:xfrm>
          <a:prstGeom prst="rect">
            <a:avLst/>
          </a:prstGeom>
          <a:noFill/>
          <a:ln>
            <a:noFill/>
          </a:ln>
        </p:spPr>
      </p:pic>
      <p:sp>
        <p:nvSpPr>
          <p:cNvPr id="415" name="Google Shape;415;p30"/>
          <p:cNvSpPr/>
          <p:nvPr/>
        </p:nvSpPr>
        <p:spPr>
          <a:xfrm>
            <a:off x="589935" y="3613355"/>
            <a:ext cx="2831691" cy="1039761"/>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pic>
        <p:nvPicPr>
          <p:cNvPr id="421" name="Google Shape;421;p48"/>
          <p:cNvPicPr preferRelativeResize="0"/>
          <p:nvPr/>
        </p:nvPicPr>
        <p:blipFill rotWithShape="1">
          <a:blip r:embed="rId3">
            <a:alphaModFix/>
          </a:blip>
          <a:srcRect/>
          <a:stretch/>
        </p:blipFill>
        <p:spPr>
          <a:xfrm>
            <a:off x="5734739" y="1811146"/>
            <a:ext cx="5844745" cy="4604401"/>
          </a:xfrm>
          <a:prstGeom prst="rect">
            <a:avLst/>
          </a:prstGeom>
          <a:noFill/>
          <a:ln>
            <a:noFill/>
          </a:ln>
        </p:spPr>
      </p:pic>
      <p:sp>
        <p:nvSpPr>
          <p:cNvPr id="422" name="Google Shape;422;p48"/>
          <p:cNvSpPr txBox="1">
            <a:spLocks noGrp="1"/>
          </p:cNvSpPr>
          <p:nvPr>
            <p:ph type="title"/>
          </p:nvPr>
        </p:nvSpPr>
        <p:spPr>
          <a:xfrm>
            <a:off x="0" y="719794"/>
            <a:ext cx="7217229" cy="625322"/>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96096"/>
              <a:buNone/>
            </a:pPr>
            <a:r>
              <a:rPr lang="en-US">
                <a:solidFill>
                  <a:srgbClr val="586F7C"/>
                </a:solidFill>
                <a:latin typeface="Open Sans"/>
                <a:ea typeface="Open Sans"/>
                <a:cs typeface="Open Sans"/>
                <a:sym typeface="Open Sans"/>
              </a:rPr>
              <a:t>Essential Evidence Plus: opciones</a:t>
            </a:r>
            <a:endParaRPr>
              <a:solidFill>
                <a:srgbClr val="586F7C"/>
              </a:solidFill>
              <a:latin typeface="Open Sans"/>
              <a:ea typeface="Open Sans"/>
              <a:cs typeface="Open Sans"/>
              <a:sym typeface="Open Sans"/>
            </a:endParaRPr>
          </a:p>
        </p:txBody>
      </p:sp>
      <p:sp>
        <p:nvSpPr>
          <p:cNvPr id="423" name="Google Shape;423;p48"/>
          <p:cNvSpPr txBox="1">
            <a:spLocks noGrp="1"/>
          </p:cNvSpPr>
          <p:nvPr>
            <p:ph type="body" idx="1"/>
          </p:nvPr>
        </p:nvSpPr>
        <p:spPr>
          <a:xfrm>
            <a:off x="17690" y="1672318"/>
            <a:ext cx="5087710" cy="4619404"/>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n-US" sz="2200" dirty="0" err="1">
                <a:solidFill>
                  <a:srgbClr val="3F3F3F"/>
                </a:solidFill>
                <a:latin typeface="Open Sans"/>
                <a:ea typeface="Open Sans"/>
                <a:cs typeface="Open Sans"/>
                <a:sym typeface="Open Sans"/>
              </a:rPr>
              <a:t>En</a:t>
            </a:r>
            <a:r>
              <a:rPr lang="en-US" sz="2200" b="1" dirty="0">
                <a:solidFill>
                  <a:srgbClr val="3F3F3F"/>
                </a:solidFill>
                <a:latin typeface="Open Sans"/>
                <a:ea typeface="Open Sans"/>
                <a:cs typeface="Open Sans"/>
                <a:sym typeface="Open Sans"/>
              </a:rPr>
              <a:t> Essential Evidence Plus, </a:t>
            </a:r>
            <a:r>
              <a:rPr lang="en-US" sz="2200" dirty="0">
                <a:solidFill>
                  <a:srgbClr val="3F3F3F"/>
                </a:solidFill>
                <a:latin typeface="Open Sans"/>
                <a:ea typeface="Open Sans"/>
                <a:cs typeface="Open Sans"/>
                <a:sym typeface="Open Sans"/>
              </a:rPr>
              <a:t>note el </a:t>
            </a:r>
            <a:r>
              <a:rPr lang="en-US" sz="2200" b="1" dirty="0" err="1">
                <a:solidFill>
                  <a:srgbClr val="3F3F3F"/>
                </a:solidFill>
                <a:latin typeface="Open Sans"/>
                <a:ea typeface="Open Sans"/>
                <a:cs typeface="Open Sans"/>
                <a:sym typeface="Open Sans"/>
              </a:rPr>
              <a:t>recuadro</a:t>
            </a:r>
            <a:r>
              <a:rPr lang="en-US" sz="2200" b="1" dirty="0">
                <a:solidFill>
                  <a:srgbClr val="3F3F3F"/>
                </a:solidFill>
                <a:latin typeface="Open Sans"/>
                <a:ea typeface="Open Sans"/>
                <a:cs typeface="Open Sans"/>
                <a:sym typeface="Open Sans"/>
              </a:rPr>
              <a:t> de </a:t>
            </a:r>
            <a:r>
              <a:rPr lang="en-US" sz="2200" b="1" dirty="0" err="1">
                <a:solidFill>
                  <a:srgbClr val="3F3F3F"/>
                </a:solidFill>
                <a:latin typeface="Open Sans"/>
                <a:ea typeface="Open Sans"/>
                <a:cs typeface="Open Sans"/>
                <a:sym typeface="Open Sans"/>
              </a:rPr>
              <a:t>búsqueda</a:t>
            </a:r>
            <a:r>
              <a:rPr lang="en-US" sz="2200" b="1" dirty="0">
                <a:solidFill>
                  <a:srgbClr val="3F3F3F"/>
                </a:solidFill>
                <a:latin typeface="Open Sans"/>
                <a:ea typeface="Open Sans"/>
                <a:cs typeface="Open Sans"/>
                <a:sym typeface="Open Sans"/>
              </a:rPr>
              <a:t> de palabras clave </a:t>
            </a:r>
            <a:r>
              <a:rPr lang="en-US" sz="2200" dirty="0">
                <a:solidFill>
                  <a:srgbClr val="3F3F3F"/>
                </a:solidFill>
                <a:latin typeface="Open Sans"/>
                <a:ea typeface="Open Sans"/>
                <a:cs typeface="Open Sans"/>
                <a:sym typeface="Open Sans"/>
              </a:rPr>
              <a:t>y </a:t>
            </a:r>
            <a:r>
              <a:rPr lang="en-US" sz="2200" dirty="0" err="1">
                <a:solidFill>
                  <a:srgbClr val="3F3F3F"/>
                </a:solidFill>
                <a:latin typeface="Open Sans"/>
                <a:ea typeface="Open Sans"/>
                <a:cs typeface="Open Sans"/>
                <a:sym typeface="Open Sans"/>
              </a:rPr>
              <a:t>también</a:t>
            </a:r>
            <a:r>
              <a:rPr lang="en-US" sz="2200" dirty="0">
                <a:solidFill>
                  <a:srgbClr val="3F3F3F"/>
                </a:solidFill>
                <a:latin typeface="Open Sans"/>
                <a:ea typeface="Open Sans"/>
                <a:cs typeface="Open Sans"/>
                <a:sym typeface="Open Sans"/>
              </a:rPr>
              <a:t> la </a:t>
            </a:r>
            <a:r>
              <a:rPr lang="en-US" sz="2200" dirty="0" err="1">
                <a:solidFill>
                  <a:srgbClr val="3F3F3F"/>
                </a:solidFill>
                <a:latin typeface="Open Sans"/>
                <a:ea typeface="Open Sans"/>
                <a:cs typeface="Open Sans"/>
                <a:sym typeface="Open Sans"/>
              </a:rPr>
              <a:t>opción</a:t>
            </a:r>
            <a:r>
              <a:rPr lang="en-US" sz="2200" dirty="0">
                <a:solidFill>
                  <a:srgbClr val="3F3F3F"/>
                </a:solidFill>
                <a:latin typeface="Open Sans"/>
                <a:ea typeface="Open Sans"/>
                <a:cs typeface="Open Sans"/>
                <a:sym typeface="Open Sans"/>
              </a:rPr>
              <a:t> de </a:t>
            </a:r>
            <a:r>
              <a:rPr lang="en-US" sz="2200" b="1" dirty="0">
                <a:solidFill>
                  <a:srgbClr val="3F3F3F"/>
                </a:solidFill>
                <a:latin typeface="Open Sans"/>
                <a:ea typeface="Open Sans"/>
                <a:cs typeface="Open Sans"/>
                <a:sym typeface="Open Sans"/>
              </a:rPr>
              <a:t>Browse our databases and interactive tools </a:t>
            </a:r>
            <a:r>
              <a:rPr lang="en-US" sz="2200" dirty="0">
                <a:solidFill>
                  <a:srgbClr val="3F3F3F"/>
                </a:solidFill>
                <a:latin typeface="Open Sans"/>
                <a:ea typeface="Open Sans"/>
                <a:cs typeface="Open Sans"/>
                <a:sym typeface="Open Sans"/>
              </a:rPr>
              <a:t>[</a:t>
            </a:r>
            <a:r>
              <a:rPr lang="en-US" sz="2200" i="1" dirty="0" err="1">
                <a:solidFill>
                  <a:srgbClr val="3F3F3F"/>
                </a:solidFill>
                <a:latin typeface="Open Sans"/>
                <a:ea typeface="Open Sans"/>
                <a:cs typeface="Open Sans"/>
                <a:sym typeface="Open Sans"/>
              </a:rPr>
              <a:t>Navegar</a:t>
            </a:r>
            <a:r>
              <a:rPr lang="en-US" sz="2200" i="1" dirty="0">
                <a:solidFill>
                  <a:srgbClr val="3F3F3F"/>
                </a:solidFill>
                <a:latin typeface="Open Sans"/>
                <a:ea typeface="Open Sans"/>
                <a:cs typeface="Open Sans"/>
                <a:sym typeface="Open Sans"/>
              </a:rPr>
              <a:t> </a:t>
            </a:r>
            <a:r>
              <a:rPr lang="en-US" sz="2200" i="1" dirty="0" err="1">
                <a:solidFill>
                  <a:srgbClr val="3F3F3F"/>
                </a:solidFill>
                <a:latin typeface="Open Sans"/>
                <a:ea typeface="Open Sans"/>
                <a:cs typeface="Open Sans"/>
                <a:sym typeface="Open Sans"/>
              </a:rPr>
              <a:t>nuestras</a:t>
            </a:r>
            <a:r>
              <a:rPr lang="en-US" sz="2200" i="1" dirty="0">
                <a:solidFill>
                  <a:srgbClr val="3F3F3F"/>
                </a:solidFill>
                <a:latin typeface="Open Sans"/>
                <a:ea typeface="Open Sans"/>
                <a:cs typeface="Open Sans"/>
                <a:sym typeface="Open Sans"/>
              </a:rPr>
              <a:t> bases de </a:t>
            </a:r>
            <a:r>
              <a:rPr lang="en-US" sz="2200" i="1" dirty="0" err="1">
                <a:solidFill>
                  <a:srgbClr val="3F3F3F"/>
                </a:solidFill>
                <a:latin typeface="Open Sans"/>
                <a:ea typeface="Open Sans"/>
                <a:cs typeface="Open Sans"/>
                <a:sym typeface="Open Sans"/>
              </a:rPr>
              <a:t>datos</a:t>
            </a:r>
            <a:r>
              <a:rPr lang="en-US" sz="2200" i="1" dirty="0">
                <a:solidFill>
                  <a:srgbClr val="3F3F3F"/>
                </a:solidFill>
                <a:latin typeface="Open Sans"/>
                <a:ea typeface="Open Sans"/>
                <a:cs typeface="Open Sans"/>
                <a:sym typeface="Open Sans"/>
              </a:rPr>
              <a:t> y </a:t>
            </a:r>
            <a:r>
              <a:rPr lang="en-US" sz="2200" i="1" dirty="0" err="1">
                <a:solidFill>
                  <a:srgbClr val="3F3F3F"/>
                </a:solidFill>
                <a:latin typeface="Open Sans"/>
                <a:ea typeface="Open Sans"/>
                <a:cs typeface="Open Sans"/>
                <a:sym typeface="Open Sans"/>
              </a:rPr>
              <a:t>herramientas</a:t>
            </a:r>
            <a:r>
              <a:rPr lang="en-US" sz="2200" i="1" dirty="0">
                <a:solidFill>
                  <a:srgbClr val="3F3F3F"/>
                </a:solidFill>
                <a:latin typeface="Open Sans"/>
                <a:ea typeface="Open Sans"/>
                <a:cs typeface="Open Sans"/>
                <a:sym typeface="Open Sans"/>
              </a:rPr>
              <a:t> </a:t>
            </a:r>
            <a:r>
              <a:rPr lang="en-US" sz="2200" i="1" dirty="0" err="1">
                <a:solidFill>
                  <a:srgbClr val="3F3F3F"/>
                </a:solidFill>
                <a:latin typeface="Open Sans"/>
                <a:ea typeface="Open Sans"/>
                <a:cs typeface="Open Sans"/>
                <a:sym typeface="Open Sans"/>
              </a:rPr>
              <a:t>interactivas</a:t>
            </a:r>
            <a:r>
              <a:rPr lang="en-US" sz="2200" dirty="0">
                <a:solidFill>
                  <a:srgbClr val="3F3F3F"/>
                </a:solidFill>
                <a:latin typeface="Open Sans"/>
                <a:ea typeface="Open Sans"/>
                <a:cs typeface="Open Sans"/>
                <a:sym typeface="Open Sans"/>
              </a:rPr>
              <a:t>]</a:t>
            </a:r>
            <a:r>
              <a:rPr lang="en-US" sz="2200" b="1" dirty="0">
                <a:solidFill>
                  <a:srgbClr val="3F3F3F"/>
                </a:solidFill>
                <a:highlight>
                  <a:schemeClr val="accent6"/>
                </a:highlight>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 </a:t>
            </a:r>
            <a:r>
              <a:rPr lang="en-US" sz="2200" dirty="0">
                <a:solidFill>
                  <a:srgbClr val="3F3F3F"/>
                </a:solidFill>
                <a:latin typeface="Open Sans"/>
                <a:ea typeface="Open Sans"/>
                <a:cs typeface="Open Sans"/>
                <a:sym typeface="Open Sans"/>
              </a:rPr>
              <a:t>que </a:t>
            </a:r>
            <a:r>
              <a:rPr lang="en-US" sz="2200" dirty="0" err="1">
                <a:solidFill>
                  <a:srgbClr val="3F3F3F"/>
                </a:solidFill>
                <a:latin typeface="Open Sans"/>
                <a:ea typeface="Open Sans"/>
                <a:cs typeface="Open Sans"/>
                <a:sym typeface="Open Sans"/>
              </a:rPr>
              <a:t>incluyen</a:t>
            </a:r>
            <a:r>
              <a:rPr lang="en-US" sz="2200" dirty="0">
                <a:solidFill>
                  <a:srgbClr val="3F3F3F"/>
                </a:solidFill>
                <a:latin typeface="Open Sans"/>
                <a:ea typeface="Open Sans"/>
                <a:cs typeface="Open Sans"/>
                <a:sym typeface="Open Sans"/>
              </a:rPr>
              <a:t> </a:t>
            </a:r>
            <a:r>
              <a:rPr lang="en-US" sz="2200" b="1" dirty="0">
                <a:solidFill>
                  <a:srgbClr val="3F3F3F"/>
                </a:solidFill>
                <a:latin typeface="Open Sans"/>
                <a:ea typeface="Open Sans"/>
                <a:cs typeface="Open Sans"/>
                <a:sym typeface="Open Sans"/>
              </a:rPr>
              <a:t>Cochrane Systematic Reviews</a:t>
            </a:r>
            <a:r>
              <a:rPr lang="en-US" sz="2200" dirty="0">
                <a:solidFill>
                  <a:srgbClr val="3F3F3F"/>
                </a:solidFill>
                <a:latin typeface="Open Sans"/>
                <a:ea typeface="Open Sans"/>
                <a:cs typeface="Open Sans"/>
                <a:sym typeface="Open Sans"/>
              </a:rPr>
              <a:t> [</a:t>
            </a:r>
            <a:r>
              <a:rPr lang="en-US" sz="2200" i="1" dirty="0" err="1">
                <a:solidFill>
                  <a:srgbClr val="3F3F3F"/>
                </a:solidFill>
                <a:latin typeface="Open Sans"/>
                <a:ea typeface="Open Sans"/>
                <a:cs typeface="Open Sans"/>
                <a:sym typeface="Open Sans"/>
              </a:rPr>
              <a:t>Revisiones</a:t>
            </a:r>
            <a:r>
              <a:rPr lang="en-US" sz="2200" i="1" dirty="0">
                <a:solidFill>
                  <a:srgbClr val="3F3F3F"/>
                </a:solidFill>
                <a:latin typeface="Open Sans"/>
                <a:ea typeface="Open Sans"/>
                <a:cs typeface="Open Sans"/>
                <a:sym typeface="Open Sans"/>
              </a:rPr>
              <a:t> </a:t>
            </a:r>
            <a:r>
              <a:rPr lang="en-US" sz="2200" i="1" dirty="0" err="1">
                <a:solidFill>
                  <a:srgbClr val="3F3F3F"/>
                </a:solidFill>
                <a:latin typeface="Open Sans"/>
                <a:ea typeface="Open Sans"/>
                <a:cs typeface="Open Sans"/>
                <a:sym typeface="Open Sans"/>
              </a:rPr>
              <a:t>sistemáticas</a:t>
            </a:r>
            <a:r>
              <a:rPr lang="en-US" sz="2200" i="1" dirty="0">
                <a:solidFill>
                  <a:srgbClr val="3F3F3F"/>
                </a:solidFill>
                <a:latin typeface="Open Sans"/>
                <a:ea typeface="Open Sans"/>
                <a:cs typeface="Open Sans"/>
                <a:sym typeface="Open Sans"/>
              </a:rPr>
              <a:t> Cochrane</a:t>
            </a:r>
            <a:r>
              <a:rPr lang="en-US" sz="2200" dirty="0">
                <a:solidFill>
                  <a:srgbClr val="3F3F3F"/>
                </a:solidFill>
                <a:latin typeface="Open Sans"/>
                <a:ea typeface="Open Sans"/>
                <a:cs typeface="Open Sans"/>
                <a:sym typeface="Open Sans"/>
              </a:rPr>
              <a:t>].</a:t>
            </a:r>
            <a:endParaRPr sz="2200" b="1" dirty="0">
              <a:solidFill>
                <a:srgbClr val="3F3F3F"/>
              </a:solidFill>
              <a:latin typeface="Open Sans"/>
              <a:ea typeface="Open Sans"/>
              <a:cs typeface="Open Sans"/>
              <a:sym typeface="Open Sans"/>
            </a:endParaRPr>
          </a:p>
          <a:p>
            <a:pPr marL="76200" lvl="0" indent="0" algn="l" rtl="0">
              <a:lnSpc>
                <a:spcPct val="100000"/>
              </a:lnSpc>
              <a:spcBef>
                <a:spcPts val="1000"/>
              </a:spcBef>
              <a:spcAft>
                <a:spcPts val="0"/>
              </a:spcAft>
              <a:buClr>
                <a:schemeClr val="dk1"/>
              </a:buClr>
              <a:buSzPts val="2400"/>
              <a:buNone/>
            </a:pPr>
            <a:r>
              <a:rPr lang="en-US" sz="2200" dirty="0">
                <a:solidFill>
                  <a:srgbClr val="3F3F3F"/>
                </a:solidFill>
                <a:latin typeface="Open Sans"/>
                <a:ea typeface="Open Sans"/>
                <a:cs typeface="Open Sans"/>
                <a:sym typeface="Open Sans"/>
              </a:rPr>
              <a:t>Similar a Clinical Key, </a:t>
            </a:r>
            <a:r>
              <a:rPr lang="en-US" sz="2200" dirty="0" err="1">
                <a:solidFill>
                  <a:srgbClr val="3F3F3F"/>
                </a:solidFill>
                <a:latin typeface="Open Sans"/>
                <a:ea typeface="Open Sans"/>
                <a:cs typeface="Open Sans"/>
                <a:sym typeface="Open Sans"/>
              </a:rPr>
              <a:t>los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resultados</a:t>
            </a:r>
            <a:r>
              <a:rPr lang="en-US" sz="2200" dirty="0">
                <a:solidFill>
                  <a:srgbClr val="3F3F3F"/>
                </a:solidFill>
                <a:latin typeface="Open Sans"/>
                <a:ea typeface="Open Sans"/>
                <a:cs typeface="Open Sans"/>
                <a:sym typeface="Open Sans"/>
              </a:rPr>
              <a:t> de </a:t>
            </a:r>
            <a:r>
              <a:rPr lang="en-US" sz="2200" dirty="0" err="1">
                <a:solidFill>
                  <a:srgbClr val="3F3F3F"/>
                </a:solidFill>
                <a:latin typeface="Open Sans"/>
                <a:ea typeface="Open Sans"/>
                <a:cs typeface="Open Sans"/>
                <a:sym typeface="Open Sans"/>
              </a:rPr>
              <a:t>búsqueda</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utilizarán</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estudios</a:t>
            </a:r>
            <a:r>
              <a:rPr lang="en-US" sz="2200" dirty="0">
                <a:solidFill>
                  <a:srgbClr val="3F3F3F"/>
                </a:solidFill>
                <a:latin typeface="Open Sans"/>
                <a:ea typeface="Open Sans"/>
                <a:cs typeface="Open Sans"/>
                <a:sym typeface="Open Sans"/>
              </a:rPr>
              <a:t> de </a:t>
            </a:r>
            <a:r>
              <a:rPr lang="en-US" sz="2200" dirty="0" err="1">
                <a:solidFill>
                  <a:srgbClr val="3F3F3F"/>
                </a:solidFill>
                <a:latin typeface="Open Sans"/>
                <a:ea typeface="Open Sans"/>
                <a:cs typeface="Open Sans"/>
                <a:sym typeface="Open Sans"/>
              </a:rPr>
              <a:t>Evidencia</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basada</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en</a:t>
            </a:r>
            <a:r>
              <a:rPr lang="en-US" sz="2200" dirty="0">
                <a:solidFill>
                  <a:srgbClr val="3F3F3F"/>
                </a:solidFill>
                <a:latin typeface="Open Sans"/>
                <a:ea typeface="Open Sans"/>
                <a:cs typeface="Open Sans"/>
                <a:sym typeface="Open Sans"/>
              </a:rPr>
              <a:t> la </a:t>
            </a:r>
            <a:r>
              <a:rPr lang="en-US" sz="2200" dirty="0" err="1">
                <a:solidFill>
                  <a:srgbClr val="3F3F3F"/>
                </a:solidFill>
                <a:latin typeface="Open Sans"/>
                <a:ea typeface="Open Sans"/>
                <a:cs typeface="Open Sans"/>
                <a:sym typeface="Open Sans"/>
              </a:rPr>
              <a:t>práctica</a:t>
            </a:r>
            <a:r>
              <a:rPr lang="en-US" sz="2200" dirty="0">
                <a:solidFill>
                  <a:srgbClr val="3F3F3F"/>
                </a:solidFill>
                <a:latin typeface="Open Sans"/>
                <a:ea typeface="Open Sans"/>
                <a:cs typeface="Open Sans"/>
                <a:sym typeface="Open Sans"/>
              </a:rPr>
              <a:t>. </a:t>
            </a:r>
            <a:endParaRPr dirty="0">
              <a:solidFill>
                <a:srgbClr val="3F3F3F"/>
              </a:solidFill>
            </a:endParaRPr>
          </a:p>
        </p:txBody>
      </p:sp>
      <p:sp>
        <p:nvSpPr>
          <p:cNvPr id="424" name="Google Shape;424;p48"/>
          <p:cNvSpPr/>
          <p:nvPr/>
        </p:nvSpPr>
        <p:spPr>
          <a:xfrm>
            <a:off x="5734739" y="2521222"/>
            <a:ext cx="4090360" cy="413708"/>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
        <p:nvSpPr>
          <p:cNvPr id="425" name="Google Shape;425;p48"/>
          <p:cNvSpPr/>
          <p:nvPr/>
        </p:nvSpPr>
        <p:spPr>
          <a:xfrm>
            <a:off x="5739398" y="2961259"/>
            <a:ext cx="3183376" cy="1152087"/>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pic>
        <p:nvPicPr>
          <p:cNvPr id="431" name="Google Shape;431;p31"/>
          <p:cNvPicPr preferRelativeResize="0"/>
          <p:nvPr/>
        </p:nvPicPr>
        <p:blipFill rotWithShape="1">
          <a:blip r:embed="rId3">
            <a:alphaModFix/>
          </a:blip>
          <a:srcRect/>
          <a:stretch/>
        </p:blipFill>
        <p:spPr>
          <a:xfrm>
            <a:off x="2688411" y="2537051"/>
            <a:ext cx="5983632" cy="3893246"/>
          </a:xfrm>
          <a:prstGeom prst="rect">
            <a:avLst/>
          </a:prstGeom>
          <a:noFill/>
          <a:ln>
            <a:noFill/>
          </a:ln>
        </p:spPr>
      </p:pic>
      <p:sp>
        <p:nvSpPr>
          <p:cNvPr id="432" name="Google Shape;432;p31"/>
          <p:cNvSpPr txBox="1">
            <a:spLocks noGrp="1"/>
          </p:cNvSpPr>
          <p:nvPr>
            <p:ph type="title"/>
          </p:nvPr>
        </p:nvSpPr>
        <p:spPr>
          <a:xfrm>
            <a:off x="0" y="751958"/>
            <a:ext cx="9613800" cy="70775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Portal de Contenidos: Bases de datos</a:t>
            </a:r>
            <a:endParaRPr>
              <a:solidFill>
                <a:srgbClr val="FF0000"/>
              </a:solidFill>
              <a:latin typeface="Open Sans"/>
              <a:ea typeface="Open Sans"/>
              <a:cs typeface="Open Sans"/>
              <a:sym typeface="Open Sans"/>
            </a:endParaRPr>
          </a:p>
        </p:txBody>
      </p:sp>
      <p:sp>
        <p:nvSpPr>
          <p:cNvPr id="433" name="Google Shape;433;p31"/>
          <p:cNvSpPr txBox="1">
            <a:spLocks noGrp="1"/>
          </p:cNvSpPr>
          <p:nvPr>
            <p:ph type="body" idx="1"/>
          </p:nvPr>
        </p:nvSpPr>
        <p:spPr>
          <a:xfrm>
            <a:off x="75651" y="1756666"/>
            <a:ext cx="11988600" cy="1200300"/>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n-US" sz="2000" dirty="0">
                <a:solidFill>
                  <a:srgbClr val="3F3F3F"/>
                </a:solidFill>
                <a:latin typeface="Open Sans"/>
                <a:ea typeface="Open Sans"/>
                <a:cs typeface="Open Sans"/>
                <a:sym typeface="Open Sans"/>
              </a:rPr>
              <a:t>El </a:t>
            </a:r>
            <a:r>
              <a:rPr lang="en-US" sz="2000" dirty="0" err="1">
                <a:solidFill>
                  <a:srgbClr val="3F3F3F"/>
                </a:solidFill>
                <a:latin typeface="Open Sans"/>
                <a:ea typeface="Open Sans"/>
                <a:cs typeface="Open Sans"/>
                <a:sym typeface="Open Sans"/>
              </a:rPr>
              <a:t>acceso</a:t>
            </a:r>
            <a:r>
              <a:rPr lang="en-US" sz="2000" dirty="0">
                <a:solidFill>
                  <a:srgbClr val="3F3F3F"/>
                </a:solidFill>
                <a:latin typeface="Open Sans"/>
                <a:ea typeface="Open Sans"/>
                <a:cs typeface="Open Sans"/>
                <a:sym typeface="Open Sans"/>
              </a:rPr>
              <a:t> a </a:t>
            </a:r>
            <a:r>
              <a:rPr lang="en-US" sz="2000" b="1" dirty="0">
                <a:solidFill>
                  <a:srgbClr val="3F3F3F"/>
                </a:solidFill>
                <a:latin typeface="Open Sans"/>
                <a:ea typeface="Open Sans"/>
                <a:cs typeface="Open Sans"/>
                <a:sym typeface="Open Sans"/>
              </a:rPr>
              <a:t>Joanna Briggs Institute EBP Database </a:t>
            </a:r>
            <a:r>
              <a:rPr lang="en-US" sz="2000" dirty="0" err="1">
                <a:solidFill>
                  <a:srgbClr val="3F3F3F"/>
                </a:solidFill>
                <a:latin typeface="Open Sans"/>
                <a:ea typeface="Open Sans"/>
                <a:cs typeface="Open Sans"/>
                <a:sym typeface="Open Sans"/>
              </a:rPr>
              <a:t>es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desde</a:t>
            </a:r>
            <a:r>
              <a:rPr lang="en-US" sz="2000" dirty="0">
                <a:solidFill>
                  <a:srgbClr val="3F3F3F"/>
                </a:solidFill>
                <a:latin typeface="Open Sans"/>
                <a:ea typeface="Open Sans"/>
                <a:cs typeface="Open Sans"/>
                <a:sym typeface="Open Sans"/>
              </a:rPr>
              <a:t> el Portal de </a:t>
            </a:r>
            <a:r>
              <a:rPr lang="en-US" sz="2000" dirty="0" err="1">
                <a:solidFill>
                  <a:srgbClr val="3F3F3F"/>
                </a:solidFill>
                <a:latin typeface="Open Sans"/>
                <a:ea typeface="Open Sans"/>
                <a:cs typeface="Open Sans"/>
                <a:sym typeface="Open Sans"/>
              </a:rPr>
              <a:t>Contenidos</a:t>
            </a:r>
            <a:r>
              <a:rPr lang="en-US" sz="2000" dirty="0">
                <a:solidFill>
                  <a:srgbClr val="3F3F3F"/>
                </a:solidFill>
                <a:latin typeface="Open Sans"/>
                <a:ea typeface="Open Sans"/>
                <a:cs typeface="Open Sans"/>
                <a:sym typeface="Open Sans"/>
              </a:rPr>
              <a:t> de Research4Life, </a:t>
            </a:r>
            <a:r>
              <a:rPr lang="en-US" sz="2000" dirty="0" err="1">
                <a:solidFill>
                  <a:srgbClr val="3F3F3F"/>
                </a:solidFill>
                <a:latin typeface="Open Sans"/>
                <a:ea typeface="Open Sans"/>
                <a:cs typeface="Open Sans"/>
                <a:sym typeface="Open Sans"/>
              </a:rPr>
              <a:t>lista</a:t>
            </a:r>
            <a:r>
              <a:rPr lang="en-US" sz="2000" dirty="0">
                <a:solidFill>
                  <a:srgbClr val="3F3F3F"/>
                </a:solidFill>
                <a:latin typeface="Open Sans"/>
                <a:ea typeface="Open Sans"/>
                <a:cs typeface="Open Sans"/>
                <a:sym typeface="Open Sans"/>
              </a:rPr>
              <a:t> de </a:t>
            </a:r>
            <a:r>
              <a:rPr lang="en-US" sz="2000" b="1" dirty="0">
                <a:solidFill>
                  <a:srgbClr val="3F3F3F"/>
                </a:solidFill>
                <a:latin typeface="Open Sans"/>
                <a:ea typeface="Open Sans"/>
                <a:cs typeface="Open Sans"/>
                <a:sym typeface="Open Sans"/>
              </a:rPr>
              <a:t>Bases de </a:t>
            </a:r>
            <a:r>
              <a:rPr lang="en-US" sz="2000" b="1" dirty="0" err="1">
                <a:solidFill>
                  <a:srgbClr val="3F3F3F"/>
                </a:solidFill>
                <a:latin typeface="Open Sans"/>
                <a:ea typeface="Open Sans"/>
                <a:cs typeface="Open Sans"/>
                <a:sym typeface="Open Sans"/>
              </a:rPr>
              <a:t>datos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Seleccionar</a:t>
            </a:r>
            <a:r>
              <a:rPr lang="en-US" sz="2000" dirty="0">
                <a:solidFill>
                  <a:srgbClr val="3F3F3F"/>
                </a:solidFill>
                <a:latin typeface="Open Sans"/>
                <a:ea typeface="Open Sans"/>
                <a:cs typeface="Open Sans"/>
                <a:sym typeface="Open Sans"/>
              </a:rPr>
              <a:t> la </a:t>
            </a:r>
            <a:r>
              <a:rPr lang="en-US" sz="2000" dirty="0" err="1">
                <a:solidFill>
                  <a:srgbClr val="3F3F3F"/>
                </a:solidFill>
                <a:latin typeface="Open Sans"/>
                <a:ea typeface="Open Sans"/>
                <a:cs typeface="Open Sans"/>
                <a:sym typeface="Open Sans"/>
              </a:rPr>
              <a:t>letra</a:t>
            </a:r>
            <a:r>
              <a:rPr lang="en-US" sz="2000" dirty="0">
                <a:solidFill>
                  <a:srgbClr val="3F3F3F"/>
                </a:solidFill>
                <a:latin typeface="Open Sans"/>
                <a:ea typeface="Open Sans"/>
                <a:cs typeface="Open Sans"/>
                <a:sym typeface="Open Sans"/>
              </a:rPr>
              <a:t> </a:t>
            </a:r>
            <a:r>
              <a:rPr lang="en-US" sz="2000" b="1" dirty="0">
                <a:solidFill>
                  <a:srgbClr val="3F3F3F"/>
                </a:solidFill>
                <a:latin typeface="Open Sans"/>
                <a:ea typeface="Open Sans"/>
                <a:cs typeface="Open Sans"/>
                <a:sym typeface="Open Sans"/>
              </a:rPr>
              <a:t>J</a:t>
            </a:r>
            <a:r>
              <a:rPr lang="en-US" sz="2000" dirty="0">
                <a:solidFill>
                  <a:srgbClr val="3F3F3F"/>
                </a:solidFill>
                <a:latin typeface="Open Sans"/>
                <a:ea typeface="Open Sans"/>
                <a:cs typeface="Open Sans"/>
                <a:sym typeface="Open Sans"/>
              </a:rPr>
              <a:t> de la </a:t>
            </a:r>
            <a:r>
              <a:rPr lang="en-US" sz="2000" dirty="0" err="1">
                <a:solidFill>
                  <a:srgbClr val="3F3F3F"/>
                </a:solidFill>
                <a:latin typeface="Open Sans"/>
                <a:ea typeface="Open Sans"/>
                <a:cs typeface="Open Sans"/>
                <a:sym typeface="Open Sans"/>
              </a:rPr>
              <a:t>lista</a:t>
            </a:r>
            <a:r>
              <a:rPr lang="en-US" sz="2000" dirty="0">
                <a:solidFill>
                  <a:srgbClr val="3F3F3F"/>
                </a:solidFill>
                <a:latin typeface="Open Sans"/>
                <a:ea typeface="Open Sans"/>
                <a:cs typeface="Open Sans"/>
                <a:sym typeface="Open Sans"/>
              </a:rPr>
              <a:t> A-Z. </a:t>
            </a:r>
            <a:r>
              <a:rPr lang="en-US" sz="2000" dirty="0" err="1">
                <a:solidFill>
                  <a:srgbClr val="3F3F3F"/>
                </a:solidFill>
                <a:latin typeface="Open Sans"/>
                <a:ea typeface="Open Sans"/>
                <a:cs typeface="Open Sans"/>
                <a:sym typeface="Open Sans"/>
              </a:rPr>
              <a:t>Hacer</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clic</a:t>
            </a:r>
            <a:r>
              <a:rPr lang="en-US" sz="2000" dirty="0">
                <a:solidFill>
                  <a:srgbClr val="3F3F3F"/>
                </a:solidFill>
                <a:latin typeface="Open Sans"/>
                <a:ea typeface="Open Sans"/>
                <a:cs typeface="Open Sans"/>
                <a:sym typeface="Open Sans"/>
              </a:rPr>
              <a:t> para </a:t>
            </a:r>
            <a:r>
              <a:rPr lang="en-US" sz="2000" dirty="0" err="1">
                <a:solidFill>
                  <a:srgbClr val="3F3F3F"/>
                </a:solidFill>
                <a:latin typeface="Open Sans"/>
                <a:ea typeface="Open Sans"/>
                <a:cs typeface="Open Sans"/>
                <a:sym typeface="Open Sans"/>
              </a:rPr>
              <a:t>abrir</a:t>
            </a:r>
            <a:r>
              <a:rPr lang="en-US" sz="2000" dirty="0">
                <a:solidFill>
                  <a:srgbClr val="3F3F3F"/>
                </a:solidFill>
                <a:latin typeface="Open Sans"/>
                <a:ea typeface="Open Sans"/>
                <a:cs typeface="Open Sans"/>
                <a:sym typeface="Open Sans"/>
              </a:rPr>
              <a:t> la base. </a:t>
            </a:r>
            <a:endParaRPr dirty="0"/>
          </a:p>
        </p:txBody>
      </p:sp>
      <p:pic>
        <p:nvPicPr>
          <p:cNvPr id="434" name="Google Shape;434;p31"/>
          <p:cNvPicPr preferRelativeResize="0"/>
          <p:nvPr/>
        </p:nvPicPr>
        <p:blipFill rotWithShape="1">
          <a:blip r:embed="rId4">
            <a:alphaModFix/>
          </a:blip>
          <a:srcRect/>
          <a:stretch/>
        </p:blipFill>
        <p:spPr>
          <a:xfrm>
            <a:off x="10914407" y="4231005"/>
            <a:ext cx="828675" cy="981075"/>
          </a:xfrm>
          <a:prstGeom prst="rect">
            <a:avLst/>
          </a:prstGeom>
          <a:noFill/>
          <a:ln>
            <a:noFill/>
          </a:ln>
        </p:spPr>
      </p:pic>
      <p:cxnSp>
        <p:nvCxnSpPr>
          <p:cNvPr id="435" name="Google Shape;435;p31"/>
          <p:cNvCxnSpPr>
            <a:stCxn id="436" idx="3"/>
          </p:cNvCxnSpPr>
          <p:nvPr/>
        </p:nvCxnSpPr>
        <p:spPr>
          <a:xfrm rot="10800000" flipH="1">
            <a:off x="2194196" y="2843274"/>
            <a:ext cx="1006200" cy="1640400"/>
          </a:xfrm>
          <a:prstGeom prst="straightConnector1">
            <a:avLst/>
          </a:prstGeom>
          <a:noFill/>
          <a:ln w="9525" cap="flat" cmpd="sng">
            <a:solidFill>
              <a:srgbClr val="FF0000"/>
            </a:solidFill>
            <a:prstDash val="solid"/>
            <a:round/>
            <a:headEnd type="none" w="sm" len="sm"/>
            <a:tailEnd type="triangle" w="med" len="med"/>
          </a:ln>
        </p:spPr>
      </p:cxnSp>
      <p:pic>
        <p:nvPicPr>
          <p:cNvPr id="437" name="Google Shape;437;p31"/>
          <p:cNvPicPr preferRelativeResize="0"/>
          <p:nvPr/>
        </p:nvPicPr>
        <p:blipFill rotWithShape="1">
          <a:blip r:embed="rId5">
            <a:alphaModFix/>
          </a:blip>
          <a:srcRect/>
          <a:stretch/>
        </p:blipFill>
        <p:spPr>
          <a:xfrm>
            <a:off x="9281616" y="4275357"/>
            <a:ext cx="2081627" cy="1037029"/>
          </a:xfrm>
          <a:prstGeom prst="rect">
            <a:avLst/>
          </a:prstGeom>
          <a:noFill/>
          <a:ln>
            <a:noFill/>
          </a:ln>
        </p:spPr>
      </p:pic>
      <p:sp>
        <p:nvSpPr>
          <p:cNvPr id="438" name="Google Shape;438;p31"/>
          <p:cNvSpPr/>
          <p:nvPr/>
        </p:nvSpPr>
        <p:spPr>
          <a:xfrm>
            <a:off x="9224799" y="4865284"/>
            <a:ext cx="2081627" cy="44710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439" name="Google Shape;439;p31"/>
          <p:cNvCxnSpPr/>
          <p:nvPr/>
        </p:nvCxnSpPr>
        <p:spPr>
          <a:xfrm>
            <a:off x="6164815" y="3216849"/>
            <a:ext cx="3003166" cy="1871987"/>
          </a:xfrm>
          <a:prstGeom prst="straightConnector1">
            <a:avLst/>
          </a:prstGeom>
          <a:noFill/>
          <a:ln w="9525" cap="flat" cmpd="sng">
            <a:solidFill>
              <a:srgbClr val="FF0000"/>
            </a:solidFill>
            <a:prstDash val="solid"/>
            <a:round/>
            <a:headEnd type="none" w="sm" len="sm"/>
            <a:tailEnd type="triangle" w="med" len="med"/>
          </a:ln>
        </p:spPr>
      </p:cxnSp>
      <p:sp>
        <p:nvSpPr>
          <p:cNvPr id="440" name="Google Shape;440;p31"/>
          <p:cNvSpPr/>
          <p:nvPr/>
        </p:nvSpPr>
        <p:spPr>
          <a:xfrm>
            <a:off x="2677104" y="2491704"/>
            <a:ext cx="1263168" cy="35169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36" name="Google Shape;436;p31"/>
          <p:cNvPicPr preferRelativeResize="0"/>
          <p:nvPr/>
        </p:nvPicPr>
        <p:blipFill rotWithShape="1">
          <a:blip r:embed="rId6">
            <a:alphaModFix/>
          </a:blip>
          <a:srcRect/>
          <a:stretch/>
        </p:blipFill>
        <p:spPr>
          <a:xfrm>
            <a:off x="260621" y="3216849"/>
            <a:ext cx="1933575" cy="2533650"/>
          </a:xfrm>
          <a:prstGeom prst="rect">
            <a:avLst/>
          </a:prstGeom>
          <a:noFill/>
          <a:ln>
            <a:noFill/>
          </a:ln>
        </p:spPr>
      </p:pic>
      <p:sp>
        <p:nvSpPr>
          <p:cNvPr id="441" name="Google Shape;441;p31"/>
          <p:cNvSpPr/>
          <p:nvPr/>
        </p:nvSpPr>
        <p:spPr>
          <a:xfrm>
            <a:off x="6105821" y="2843394"/>
            <a:ext cx="117988" cy="37345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32"/>
          <p:cNvSpPr txBox="1">
            <a:spLocks noGrp="1"/>
          </p:cNvSpPr>
          <p:nvPr>
            <p:ph type="title"/>
          </p:nvPr>
        </p:nvSpPr>
        <p:spPr>
          <a:xfrm>
            <a:off x="0" y="783322"/>
            <a:ext cx="7718961" cy="67638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80"/>
              <a:buNone/>
            </a:pPr>
            <a:r>
              <a:rPr lang="en-US" sz="3330">
                <a:solidFill>
                  <a:srgbClr val="586F7C"/>
                </a:solidFill>
                <a:latin typeface="Open Sans"/>
                <a:ea typeface="Open Sans"/>
                <a:cs typeface="Open Sans"/>
                <a:sym typeface="Open Sans"/>
              </a:rPr>
              <a:t>Joanna Briggs Institute EBP Database</a:t>
            </a:r>
            <a:endParaRPr/>
          </a:p>
        </p:txBody>
      </p:sp>
      <p:sp>
        <p:nvSpPr>
          <p:cNvPr id="448" name="Google Shape;448;p32"/>
          <p:cNvSpPr txBox="1"/>
          <p:nvPr/>
        </p:nvSpPr>
        <p:spPr>
          <a:xfrm>
            <a:off x="-2" y="1659341"/>
            <a:ext cx="12192002" cy="995369"/>
          </a:xfrm>
          <a:prstGeom prst="rect">
            <a:avLst/>
          </a:prstGeom>
          <a:noFill/>
          <a:ln>
            <a:noFill/>
          </a:ln>
        </p:spPr>
        <p:txBody>
          <a:bodyPr spcFirstLastPara="1" wrap="square" lIns="91425" tIns="45700" rIns="91425" bIns="45700" anchor="t" anchorCtr="0">
            <a:noAutofit/>
          </a:bodyPr>
          <a:lstStyle/>
          <a:p>
            <a:pPr marL="76200" marR="0" lvl="0" indent="0" algn="l" rtl="0">
              <a:lnSpc>
                <a:spcPct val="100000"/>
              </a:lnSpc>
              <a:spcBef>
                <a:spcPts val="1000"/>
              </a:spcBef>
              <a:spcAft>
                <a:spcPts val="0"/>
              </a:spcAft>
              <a:buClr>
                <a:schemeClr val="dk1"/>
              </a:buClr>
              <a:buSzPts val="2400"/>
              <a:buFont typeface="Arial"/>
              <a:buNone/>
            </a:pPr>
            <a:r>
              <a:rPr lang="en-US" sz="2200" b="0" i="0" u="none" strike="noStrike" cap="none">
                <a:solidFill>
                  <a:srgbClr val="3F3F3F"/>
                </a:solidFill>
                <a:latin typeface="Open Sans"/>
                <a:ea typeface="Open Sans"/>
                <a:cs typeface="Open Sans"/>
                <a:sym typeface="Open Sans"/>
              </a:rPr>
              <a:t>Ir al Portal de Contenidos Research4Life : lista </a:t>
            </a:r>
            <a:r>
              <a:rPr lang="en-US" sz="2200" b="1" i="0" u="none" strike="noStrike" cap="none">
                <a:solidFill>
                  <a:srgbClr val="3F3F3F"/>
                </a:solidFill>
                <a:latin typeface="Open Sans"/>
                <a:ea typeface="Open Sans"/>
                <a:cs typeface="Open Sans"/>
                <a:sym typeface="Open Sans"/>
              </a:rPr>
              <a:t>Bases de datos </a:t>
            </a:r>
            <a:r>
              <a:rPr lang="en-US" sz="2200" b="0" i="0" u="none" strike="noStrike" cap="none">
                <a:solidFill>
                  <a:srgbClr val="3F3F3F"/>
                </a:solidFill>
                <a:latin typeface="Open Sans"/>
                <a:ea typeface="Open Sans"/>
                <a:cs typeface="Open Sans"/>
                <a:sym typeface="Open Sans"/>
              </a:rPr>
              <a:t>/ </a:t>
            </a:r>
            <a:r>
              <a:rPr lang="en-US" sz="2200" b="1" i="0" u="none" strike="noStrike" cap="none">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4"/>
                  </a:ext>
                </a:extLst>
              </a:rPr>
              <a:t>Joanna Briggs Institute EDP Database.  </a:t>
            </a:r>
            <a:r>
              <a:rPr lang="en-US" sz="2200" b="0" i="0" u="none" strike="noStrike" cap="none">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5"/>
                  </a:ext>
                </a:extLst>
              </a:rPr>
              <a:t>Se muestra la página de búsqueda básica y resumen de la base de datos</a:t>
            </a:r>
            <a:r>
              <a:rPr lang="en-US" sz="2200" b="0" i="0" u="none" strike="noStrike" cap="none">
                <a:solidFill>
                  <a:srgbClr val="3F3F3F"/>
                </a:solidFill>
                <a:latin typeface="Open Sans"/>
                <a:ea typeface="Open Sans"/>
                <a:cs typeface="Open Sans"/>
                <a:sym typeface="Open Sans"/>
              </a:rPr>
              <a:t>. </a:t>
            </a:r>
            <a:endParaRPr sz="2200" b="0" i="0" u="none" strike="noStrike" cap="none">
              <a:solidFill>
                <a:srgbClr val="3F3F3F"/>
              </a:solidFill>
              <a:latin typeface="Open Sans"/>
              <a:ea typeface="Open Sans"/>
              <a:cs typeface="Open Sans"/>
              <a:sym typeface="Open Sans"/>
            </a:endParaRPr>
          </a:p>
          <a:p>
            <a:pPr marL="76200" marR="0" lvl="0" indent="0" algn="l" rtl="0">
              <a:lnSpc>
                <a:spcPct val="100000"/>
              </a:lnSpc>
              <a:spcBef>
                <a:spcPts val="1000"/>
              </a:spcBef>
              <a:spcAft>
                <a:spcPts val="0"/>
              </a:spcAft>
              <a:buClr>
                <a:schemeClr val="dk1"/>
              </a:buClr>
              <a:buSzPts val="2400"/>
              <a:buFont typeface="Arial"/>
              <a:buNone/>
            </a:pPr>
            <a:endParaRPr sz="1400" b="0" i="0" u="none" strike="noStrike" cap="none">
              <a:solidFill>
                <a:srgbClr val="000000"/>
              </a:solidFill>
              <a:latin typeface="Arial"/>
              <a:ea typeface="Arial"/>
              <a:cs typeface="Arial"/>
              <a:sym typeface="Arial"/>
            </a:endParaRPr>
          </a:p>
          <a:p>
            <a:pPr marL="76200" marR="0" lvl="0" indent="0" algn="l" rtl="0">
              <a:lnSpc>
                <a:spcPct val="100000"/>
              </a:lnSpc>
              <a:spcBef>
                <a:spcPts val="1000"/>
              </a:spcBef>
              <a:spcAft>
                <a:spcPts val="0"/>
              </a:spcAft>
              <a:buClr>
                <a:schemeClr val="dk1"/>
              </a:buClr>
              <a:buSzPts val="2400"/>
              <a:buFont typeface="Arial"/>
              <a:buNone/>
            </a:pPr>
            <a:endParaRPr sz="2200" b="1" i="0" u="none" strike="noStrike" cap="none">
              <a:solidFill>
                <a:srgbClr val="3F3F3F"/>
              </a:solidFill>
              <a:latin typeface="Open Sans"/>
              <a:ea typeface="Open Sans"/>
              <a:cs typeface="Open Sans"/>
              <a:sym typeface="Open Sans"/>
            </a:endParaRPr>
          </a:p>
        </p:txBody>
      </p:sp>
      <p:pic>
        <p:nvPicPr>
          <p:cNvPr id="449" name="Google Shape;449;p32"/>
          <p:cNvPicPr preferRelativeResize="0"/>
          <p:nvPr/>
        </p:nvPicPr>
        <p:blipFill rotWithShape="1">
          <a:blip r:embed="rId3">
            <a:alphaModFix/>
          </a:blip>
          <a:srcRect/>
          <a:stretch/>
        </p:blipFill>
        <p:spPr>
          <a:xfrm>
            <a:off x="5779017" y="2692206"/>
            <a:ext cx="6240152" cy="3981450"/>
          </a:xfrm>
          <a:prstGeom prst="rect">
            <a:avLst/>
          </a:prstGeom>
          <a:noFill/>
          <a:ln>
            <a:noFill/>
          </a:ln>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889" b="40674"/>
          <a:stretch/>
        </p:blipFill>
        <p:spPr bwMode="auto">
          <a:xfrm>
            <a:off x="190472" y="2828955"/>
            <a:ext cx="5279596" cy="3271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0" y="646770"/>
            <a:ext cx="9613800" cy="81294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Introducción</a:t>
            </a:r>
            <a:endParaRPr>
              <a:solidFill>
                <a:srgbClr val="586F7C"/>
              </a:solidFill>
              <a:latin typeface="Open Sans"/>
              <a:ea typeface="Open Sans"/>
              <a:cs typeface="Open Sans"/>
              <a:sym typeface="Open Sans"/>
            </a:endParaRPr>
          </a:p>
        </p:txBody>
      </p:sp>
      <p:grpSp>
        <p:nvGrpSpPr>
          <p:cNvPr id="99" name="Google Shape;99;p3"/>
          <p:cNvGrpSpPr/>
          <p:nvPr/>
        </p:nvGrpSpPr>
        <p:grpSpPr>
          <a:xfrm>
            <a:off x="979714" y="2017574"/>
            <a:ext cx="10074728" cy="4455708"/>
            <a:chOff x="0" y="41817"/>
            <a:chExt cx="10074728" cy="4455708"/>
          </a:xfrm>
        </p:grpSpPr>
        <p:sp>
          <p:nvSpPr>
            <p:cNvPr id="100" name="Google Shape;100;p3"/>
            <p:cNvSpPr/>
            <p:nvPr/>
          </p:nvSpPr>
          <p:spPr>
            <a:xfrm>
              <a:off x="0" y="41817"/>
              <a:ext cx="10074728" cy="1433396"/>
            </a:xfrm>
            <a:prstGeom prst="roundRect">
              <a:avLst>
                <a:gd name="adj" fmla="val 16667"/>
              </a:avLst>
            </a:prstGeom>
            <a:solidFill>
              <a:srgbClr val="00489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3"/>
            <p:cNvSpPr txBox="1"/>
            <p:nvPr/>
          </p:nvSpPr>
          <p:spPr>
            <a:xfrm>
              <a:off x="69973" y="111790"/>
              <a:ext cx="9934782" cy="1293450"/>
            </a:xfrm>
            <a:prstGeom prst="rect">
              <a:avLst/>
            </a:prstGeom>
            <a:noFill/>
            <a:ln>
              <a:noFill/>
            </a:ln>
          </p:spPr>
          <p:txBody>
            <a:bodyPr spcFirstLastPara="1" wrap="square" lIns="102850" tIns="102850" rIns="102850" bIns="102850" anchor="ctr" anchorCtr="0">
              <a:noAutofit/>
            </a:bodyPr>
            <a:lstStyle/>
            <a:p>
              <a:pPr marL="0" marR="0" lvl="0" indent="0" algn="l" rtl="0">
                <a:lnSpc>
                  <a:spcPct val="90000"/>
                </a:lnSpc>
                <a:spcBef>
                  <a:spcPts val="0"/>
                </a:spcBef>
                <a:spcAft>
                  <a:spcPts val="0"/>
                </a:spcAft>
                <a:buNone/>
              </a:pPr>
              <a:r>
                <a:rPr lang="en-US" sz="2700" b="0" i="0" u="none" strike="noStrike" cap="none">
                  <a:solidFill>
                    <a:schemeClr val="lt1"/>
                  </a:solidFill>
                  <a:latin typeface="Open Sans"/>
                  <a:ea typeface="Open Sans"/>
                  <a:cs typeface="Open Sans"/>
                  <a:sym typeface="Open Sans"/>
                </a:rPr>
                <a:t>Esta lección se enfoca en los conceptos de medicina/práctica basada en evidencia y recursos clave de PBE disponibles.</a:t>
              </a:r>
              <a:endParaRPr sz="2700" b="0" i="0" u="none" strike="noStrike" cap="none">
                <a:solidFill>
                  <a:schemeClr val="lt1"/>
                </a:solidFill>
                <a:latin typeface="Open Sans"/>
                <a:ea typeface="Open Sans"/>
                <a:cs typeface="Open Sans"/>
                <a:sym typeface="Open Sans"/>
              </a:endParaRPr>
            </a:p>
          </p:txBody>
        </p:sp>
        <p:sp>
          <p:nvSpPr>
            <p:cNvPr id="102" name="Google Shape;102;p3"/>
            <p:cNvSpPr/>
            <p:nvPr/>
          </p:nvSpPr>
          <p:spPr>
            <a:xfrm>
              <a:off x="0" y="1552973"/>
              <a:ext cx="10074728" cy="1433396"/>
            </a:xfrm>
            <a:prstGeom prst="roundRect">
              <a:avLst>
                <a:gd name="adj" fmla="val 16667"/>
              </a:avLst>
            </a:prstGeom>
            <a:solidFill>
              <a:srgbClr val="51B94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3"/>
            <p:cNvSpPr txBox="1"/>
            <p:nvPr/>
          </p:nvSpPr>
          <p:spPr>
            <a:xfrm>
              <a:off x="69973" y="1622946"/>
              <a:ext cx="9934782" cy="1293450"/>
            </a:xfrm>
            <a:prstGeom prst="rect">
              <a:avLst/>
            </a:prstGeom>
            <a:noFill/>
            <a:ln>
              <a:noFill/>
            </a:ln>
          </p:spPr>
          <p:txBody>
            <a:bodyPr spcFirstLastPara="1" wrap="square" lIns="102850" tIns="102850" rIns="102850" bIns="102850" anchor="ctr" anchorCtr="0">
              <a:noAutofit/>
            </a:bodyPr>
            <a:lstStyle/>
            <a:p>
              <a:pPr marL="0" marR="0" lvl="0" indent="0" algn="l" rtl="0">
                <a:lnSpc>
                  <a:spcPct val="90000"/>
                </a:lnSpc>
                <a:spcBef>
                  <a:spcPts val="0"/>
                </a:spcBef>
                <a:spcAft>
                  <a:spcPts val="0"/>
                </a:spcAft>
                <a:buNone/>
              </a:pPr>
              <a:r>
                <a:rPr lang="en-US" sz="2700" b="0" i="0" u="none" strike="noStrike" cap="none">
                  <a:solidFill>
                    <a:schemeClr val="lt1"/>
                  </a:solidFill>
                  <a:latin typeface="Open Sans"/>
                  <a:ea typeface="Open Sans"/>
                  <a:cs typeface="Open Sans"/>
                  <a:sym typeface="Open Sans"/>
                </a:rPr>
                <a:t>La primera parte de la lección es una descripción general de los componentes PBE (revisiones sistemáticas, tipos de estudio, jerarquía de recursos) y el proceso PBE en 5 pasos.</a:t>
              </a:r>
              <a:endParaRPr sz="2700" b="0" i="0" u="none" strike="noStrike" cap="none">
                <a:solidFill>
                  <a:schemeClr val="lt1"/>
                </a:solidFill>
                <a:latin typeface="Open Sans"/>
                <a:ea typeface="Open Sans"/>
                <a:cs typeface="Open Sans"/>
                <a:sym typeface="Open Sans"/>
              </a:endParaRPr>
            </a:p>
          </p:txBody>
        </p:sp>
        <p:sp>
          <p:nvSpPr>
            <p:cNvPr id="104" name="Google Shape;104;p3"/>
            <p:cNvSpPr/>
            <p:nvPr/>
          </p:nvSpPr>
          <p:spPr>
            <a:xfrm>
              <a:off x="0" y="3064129"/>
              <a:ext cx="10074728" cy="1433396"/>
            </a:xfrm>
            <a:prstGeom prst="roundRect">
              <a:avLst>
                <a:gd name="adj" fmla="val 16667"/>
              </a:avLst>
            </a:prstGeom>
            <a:solidFill>
              <a:srgbClr val="F8981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3"/>
            <p:cNvSpPr txBox="1"/>
            <p:nvPr/>
          </p:nvSpPr>
          <p:spPr>
            <a:xfrm>
              <a:off x="69973" y="3134102"/>
              <a:ext cx="9934782" cy="1293450"/>
            </a:xfrm>
            <a:prstGeom prst="rect">
              <a:avLst/>
            </a:prstGeom>
            <a:noFill/>
            <a:ln>
              <a:noFill/>
            </a:ln>
          </p:spPr>
          <p:txBody>
            <a:bodyPr spcFirstLastPara="1" wrap="square" lIns="102850" tIns="102850" rIns="102850" bIns="102850" anchor="ctr" anchorCtr="0">
              <a:noAutofit/>
            </a:bodyPr>
            <a:lstStyle/>
            <a:p>
              <a:pPr marL="0" marR="0" lvl="0" indent="0" algn="l" rtl="0">
                <a:lnSpc>
                  <a:spcPct val="90000"/>
                </a:lnSpc>
                <a:spcBef>
                  <a:spcPts val="0"/>
                </a:spcBef>
                <a:spcAft>
                  <a:spcPts val="0"/>
                </a:spcAft>
                <a:buNone/>
              </a:pPr>
              <a:r>
                <a:rPr lang="en-US" sz="2700" b="0" i="0" u="none" strike="noStrike" cap="none">
                  <a:solidFill>
                    <a:schemeClr val="lt1"/>
                  </a:solidFill>
                  <a:latin typeface="Open Sans"/>
                  <a:ea typeface="Open Sans"/>
                  <a:cs typeface="Open Sans"/>
                  <a:sym typeface="Open Sans"/>
                </a:rPr>
                <a:t>La segunda parte de la lección se centra en los recursos de información clave disponibles en Research4Life, PubMed e Internet.</a:t>
              </a:r>
              <a:endParaRPr sz="2700" b="0" i="0" u="none" strike="noStrike" cap="none">
                <a:solidFill>
                  <a:schemeClr val="lt1"/>
                </a:solidFill>
                <a:latin typeface="Open Sans"/>
                <a:ea typeface="Open Sans"/>
                <a:cs typeface="Open Sans"/>
                <a:sym typeface="Open Sans"/>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1026" name="Picture 2" descr="https://lh4.googleusercontent.com/HFWwhJEVxyNQbBsGvmWVqEBCo9lY40XjZX-d7onwZc24ekZVO4NBFjEcBnuv3pjZgGLiHNFqnz41TKTNrwVsu23B1CcS6xc6M2eKVcypQ3h_Mirsy-jKzNPpkOqFKPZbTf-WCNcpaclyyA=s2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5989" y="1924050"/>
            <a:ext cx="6653710" cy="2781300"/>
          </a:xfrm>
          <a:prstGeom prst="rect">
            <a:avLst/>
          </a:prstGeom>
          <a:noFill/>
          <a:extLst>
            <a:ext uri="{909E8E84-426E-40DD-AFC4-6F175D3DCCD1}">
              <a14:hiddenFill xmlns:a14="http://schemas.microsoft.com/office/drawing/2010/main">
                <a:solidFill>
                  <a:srgbClr val="FFFFFF"/>
                </a:solidFill>
              </a14:hiddenFill>
            </a:ext>
          </a:extLst>
        </p:spPr>
      </p:pic>
      <p:sp>
        <p:nvSpPr>
          <p:cNvPr id="456" name="Google Shape;456;p33"/>
          <p:cNvSpPr txBox="1">
            <a:spLocks noGrp="1"/>
          </p:cNvSpPr>
          <p:nvPr>
            <p:ph type="title"/>
          </p:nvPr>
        </p:nvSpPr>
        <p:spPr>
          <a:xfrm>
            <a:off x="0" y="783322"/>
            <a:ext cx="7718961" cy="67638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80"/>
              <a:buNone/>
            </a:pPr>
            <a:r>
              <a:rPr lang="en-US" sz="3330">
                <a:solidFill>
                  <a:srgbClr val="586F7C"/>
                </a:solidFill>
                <a:latin typeface="Open Sans"/>
                <a:ea typeface="Open Sans"/>
                <a:cs typeface="Open Sans"/>
                <a:sym typeface="Open Sans"/>
              </a:rPr>
              <a:t>Joanna Briggs Institute EBP Database</a:t>
            </a:r>
            <a:endParaRPr/>
          </a:p>
        </p:txBody>
      </p:sp>
      <p:sp>
        <p:nvSpPr>
          <p:cNvPr id="458" name="Google Shape;458;p33"/>
          <p:cNvSpPr/>
          <p:nvPr/>
        </p:nvSpPr>
        <p:spPr>
          <a:xfrm>
            <a:off x="-1" y="1684286"/>
            <a:ext cx="5405989" cy="4893607"/>
          </a:xfrm>
          <a:prstGeom prst="rect">
            <a:avLst/>
          </a:prstGeom>
          <a:noFill/>
          <a:ln>
            <a:noFill/>
          </a:ln>
        </p:spPr>
        <p:txBody>
          <a:bodyPr spcFirstLastPara="1" wrap="square" lIns="91425" tIns="45700" rIns="91425" bIns="45700" anchor="t" anchorCtr="0">
            <a:spAutoFit/>
          </a:bodyPr>
          <a:lstStyle/>
          <a:p>
            <a:pPr marL="7620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3F3F3F"/>
                </a:solidFill>
                <a:latin typeface="Open Sans"/>
                <a:ea typeface="Open Sans"/>
                <a:cs typeface="Open Sans"/>
                <a:sym typeface="Open Sans"/>
              </a:rPr>
              <a:t>Al </a:t>
            </a:r>
            <a:r>
              <a:rPr lang="en-US" sz="2400" b="0" i="0" u="none" strike="noStrike" cap="none" dirty="0" err="1">
                <a:solidFill>
                  <a:srgbClr val="3F3F3F"/>
                </a:solidFill>
                <a:latin typeface="Open Sans"/>
                <a:ea typeface="Open Sans"/>
                <a:cs typeface="Open Sans"/>
                <a:sym typeface="Open Sans"/>
              </a:rPr>
              <a:t>hacer</a:t>
            </a:r>
            <a:r>
              <a:rPr lang="en-US" sz="2400" b="0" i="0" u="none" strike="noStrike" cap="none" dirty="0">
                <a:solidFill>
                  <a:srgbClr val="3F3F3F"/>
                </a:solidFill>
                <a:latin typeface="Open Sans"/>
                <a:ea typeface="Open Sans"/>
                <a:cs typeface="Open Sans"/>
                <a:sym typeface="Open Sans"/>
              </a:rPr>
              <a:t> </a:t>
            </a:r>
            <a:r>
              <a:rPr lang="en-US" sz="2400" b="0" i="0" u="none" strike="noStrike" cap="none" dirty="0" err="1">
                <a:solidFill>
                  <a:srgbClr val="3F3F3F"/>
                </a:solidFill>
                <a:latin typeface="Open Sans"/>
                <a:ea typeface="Open Sans"/>
                <a:cs typeface="Open Sans"/>
                <a:sym typeface="Open Sans"/>
              </a:rPr>
              <a:t>clic</a:t>
            </a:r>
            <a:r>
              <a:rPr lang="en-US" sz="2400" b="0" i="0" u="none" strike="noStrike" cap="none" dirty="0">
                <a:solidFill>
                  <a:srgbClr val="3F3F3F"/>
                </a:solidFill>
                <a:latin typeface="Open Sans"/>
                <a:ea typeface="Open Sans"/>
                <a:cs typeface="Open Sans"/>
                <a:sym typeface="Open Sans"/>
              </a:rPr>
              <a:t> </a:t>
            </a:r>
            <a:r>
              <a:rPr lang="en-US" sz="2400" b="0" i="0" u="none" strike="noStrike" cap="none" dirty="0" err="1">
                <a:solidFill>
                  <a:srgbClr val="3F3F3F"/>
                </a:solidFill>
                <a:latin typeface="Open Sans"/>
                <a:ea typeface="Open Sans"/>
                <a:cs typeface="Open Sans"/>
                <a:sym typeface="Open Sans"/>
              </a:rPr>
              <a:t>en</a:t>
            </a:r>
            <a:r>
              <a:rPr lang="en-US" sz="2400" b="0" i="0" u="none" strike="noStrike" cap="none" dirty="0">
                <a:solidFill>
                  <a:srgbClr val="3F3F3F"/>
                </a:solidFill>
                <a:latin typeface="Open Sans"/>
                <a:ea typeface="Open Sans"/>
                <a:cs typeface="Open Sans"/>
                <a:sym typeface="Open Sans"/>
              </a:rPr>
              <a:t> el enlace de Joanna Briggs… se </a:t>
            </a:r>
            <a:r>
              <a:rPr lang="en-US" sz="2400" b="0" i="0" u="none" strike="noStrike" cap="none" dirty="0" err="1">
                <a:solidFill>
                  <a:srgbClr val="3F3F3F"/>
                </a:solidFill>
                <a:latin typeface="Open Sans"/>
                <a:ea typeface="Open Sans"/>
                <a:cs typeface="Open Sans"/>
                <a:sym typeface="Open Sans"/>
              </a:rPr>
              <a:t>abre</a:t>
            </a:r>
            <a:r>
              <a:rPr lang="en-US" sz="2400" b="0" i="0" u="none" strike="noStrike" cap="none" dirty="0">
                <a:solidFill>
                  <a:srgbClr val="3F3F3F"/>
                </a:solidFill>
                <a:latin typeface="Open Sans"/>
                <a:ea typeface="Open Sans"/>
                <a:cs typeface="Open Sans"/>
                <a:sym typeface="Open Sans"/>
              </a:rPr>
              <a:t> la </a:t>
            </a:r>
            <a:r>
              <a:rPr lang="en-US" sz="2400" b="1" i="0" u="none" strike="noStrike" cap="none" dirty="0" err="1">
                <a:solidFill>
                  <a:srgbClr val="3F3F3F"/>
                </a:solidFill>
                <a:latin typeface="Open Sans"/>
                <a:ea typeface="Open Sans"/>
                <a:cs typeface="Open Sans"/>
                <a:sym typeface="Open Sans"/>
              </a:rPr>
              <a:t>página</a:t>
            </a:r>
            <a:r>
              <a:rPr lang="en-US" sz="2400" b="1" i="0" u="none" strike="noStrike" cap="none" dirty="0">
                <a:solidFill>
                  <a:srgbClr val="3F3F3F"/>
                </a:solidFill>
                <a:latin typeface="Open Sans"/>
                <a:ea typeface="Open Sans"/>
                <a:cs typeface="Open Sans"/>
                <a:sym typeface="Open Sans"/>
              </a:rPr>
              <a:t> de </a:t>
            </a:r>
            <a:r>
              <a:rPr lang="en-US" sz="2400" b="1" i="0" u="none" strike="noStrike" cap="none" dirty="0" err="1">
                <a:solidFill>
                  <a:srgbClr val="3F3F3F"/>
                </a:solidFill>
                <a:latin typeface="Open Sans"/>
                <a:ea typeface="Open Sans"/>
                <a:cs typeface="Open Sans"/>
                <a:sym typeface="Open Sans"/>
              </a:rPr>
              <a:t>recursos</a:t>
            </a:r>
            <a:r>
              <a:rPr lang="en-US" sz="2400" b="1" i="0" u="none" strike="noStrike" cap="none" dirty="0">
                <a:solidFill>
                  <a:srgbClr val="3F3F3F"/>
                </a:solidFill>
                <a:latin typeface="Open Sans"/>
                <a:ea typeface="Open Sans"/>
                <a:cs typeface="Open Sans"/>
                <a:sym typeface="Open Sans"/>
              </a:rPr>
              <a:t> OVID</a:t>
            </a:r>
            <a:r>
              <a:rPr lang="en-US" sz="2400" b="0" i="0" u="none" strike="noStrike" cap="none" dirty="0">
                <a:solidFill>
                  <a:srgbClr val="3F3F3F"/>
                </a:solidFill>
                <a:latin typeface="Open Sans"/>
                <a:ea typeface="Open Sans"/>
                <a:cs typeface="Open Sans"/>
                <a:sym typeface="Open Sans"/>
              </a:rPr>
              <a:t>.</a:t>
            </a:r>
            <a:endParaRPr sz="1400" b="0" i="0" u="none" strike="noStrike" cap="none" dirty="0">
              <a:solidFill>
                <a:srgbClr val="000000"/>
              </a:solidFill>
              <a:latin typeface="Arial"/>
              <a:ea typeface="Arial"/>
              <a:cs typeface="Arial"/>
              <a:sym typeface="Arial"/>
            </a:endParaRPr>
          </a:p>
          <a:p>
            <a:pPr marL="7620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3F3F3F"/>
              </a:solidFill>
              <a:latin typeface="Open Sans"/>
              <a:ea typeface="Open Sans"/>
              <a:cs typeface="Open Sans"/>
              <a:sym typeface="Open Sans"/>
            </a:endParaRPr>
          </a:p>
          <a:p>
            <a:pPr marL="76200" marR="0" lvl="0" indent="0" algn="l" rtl="0">
              <a:lnSpc>
                <a:spcPct val="100000"/>
              </a:lnSpc>
              <a:spcBef>
                <a:spcPts val="0"/>
              </a:spcBef>
              <a:spcAft>
                <a:spcPts val="0"/>
              </a:spcAft>
              <a:buClr>
                <a:srgbClr val="000000"/>
              </a:buClr>
              <a:buSzPts val="2400"/>
              <a:buFont typeface="Arial"/>
              <a:buNone/>
            </a:pPr>
            <a:r>
              <a:rPr lang="en-US" sz="2400" b="0" i="0" u="none" strike="noStrike" cap="none" dirty="0" err="1">
                <a:solidFill>
                  <a:srgbClr val="3F3F3F"/>
                </a:solidFill>
                <a:latin typeface="Open Sans"/>
                <a:ea typeface="Open Sans"/>
                <a:cs typeface="Open Sans"/>
                <a:sym typeface="Open Sans"/>
              </a:rPr>
              <a:t>Marcar</a:t>
            </a:r>
            <a:r>
              <a:rPr lang="en-US" sz="2400" b="0" i="0" u="none" strike="noStrike" cap="none" dirty="0">
                <a:solidFill>
                  <a:srgbClr val="3F3F3F"/>
                </a:solidFill>
                <a:latin typeface="Open Sans"/>
                <a:ea typeface="Open Sans"/>
                <a:cs typeface="Open Sans"/>
                <a:sym typeface="Open Sans"/>
              </a:rPr>
              <a:t> las </a:t>
            </a:r>
            <a:r>
              <a:rPr lang="en-US" sz="2400" b="0" i="0" u="none" strike="noStrike" cap="none" dirty="0" err="1">
                <a:solidFill>
                  <a:srgbClr val="3F3F3F"/>
                </a:solidFill>
                <a:latin typeface="Open Sans"/>
                <a:ea typeface="Open Sans"/>
                <a:cs typeface="Open Sans"/>
                <a:sym typeface="Open Sans"/>
              </a:rPr>
              <a:t>casillas</a:t>
            </a:r>
            <a:r>
              <a:rPr lang="en-US" sz="2400" b="0" i="0" u="none" strike="noStrike" cap="none" dirty="0">
                <a:solidFill>
                  <a:srgbClr val="3F3F3F"/>
                </a:solidFill>
                <a:latin typeface="Open Sans"/>
                <a:ea typeface="Open Sans"/>
                <a:cs typeface="Open Sans"/>
                <a:sym typeface="Open Sans"/>
              </a:rPr>
              <a:t> de </a:t>
            </a:r>
            <a:r>
              <a:rPr lang="en-US" sz="2400" b="1" i="0" u="none" strike="noStrike" cap="none" dirty="0" err="1">
                <a:solidFill>
                  <a:srgbClr val="3F3F3F"/>
                </a:solidFill>
                <a:latin typeface="Open Sans"/>
                <a:ea typeface="Open Sans"/>
                <a:cs typeface="Open Sans"/>
                <a:sym typeface="Open Sans"/>
              </a:rPr>
              <a:t>Journals@OVID</a:t>
            </a:r>
            <a:r>
              <a:rPr lang="en-US" sz="2400" b="1" i="0" u="none" strike="noStrike" cap="none" dirty="0">
                <a:solidFill>
                  <a:srgbClr val="3F3F3F"/>
                </a:solidFill>
                <a:latin typeface="Open Sans"/>
                <a:ea typeface="Open Sans"/>
                <a:cs typeface="Open Sans"/>
                <a:sym typeface="Open Sans"/>
              </a:rPr>
              <a:t> Full Text </a:t>
            </a:r>
            <a:r>
              <a:rPr lang="en-US" sz="2400" b="0" i="0" u="none" strike="noStrike" cap="none" dirty="0">
                <a:solidFill>
                  <a:srgbClr val="3F3F3F"/>
                </a:solidFill>
                <a:latin typeface="Open Sans"/>
                <a:ea typeface="Open Sans"/>
                <a:cs typeface="Open Sans"/>
                <a:sym typeface="Open Sans"/>
              </a:rPr>
              <a:t>y </a:t>
            </a:r>
            <a:r>
              <a:rPr lang="en-US" sz="2400" b="1" i="0" u="none" strike="noStrike" cap="none" dirty="0">
                <a:solidFill>
                  <a:srgbClr val="3F3F3F"/>
                </a:solidFill>
                <a:latin typeface="Open Sans"/>
                <a:ea typeface="Open Sans"/>
                <a:cs typeface="Open Sans"/>
                <a:sym typeface="Open Sans"/>
              </a:rPr>
              <a:t>Joanna Briggs Institute EBP Database</a:t>
            </a:r>
            <a:r>
              <a:rPr lang="en-US" sz="2400" b="0" i="0" u="none" strike="noStrike" cap="none" dirty="0">
                <a:solidFill>
                  <a:srgbClr val="3F3F3F"/>
                </a:solidFill>
                <a:latin typeface="Open Sans"/>
                <a:ea typeface="Open Sans"/>
                <a:cs typeface="Open Sans"/>
                <a:sym typeface="Open Sans"/>
              </a:rPr>
              <a:t>, </a:t>
            </a:r>
            <a:r>
              <a:rPr lang="en-US" sz="2400" b="0" i="0" u="none" strike="noStrike" cap="none" dirty="0" err="1">
                <a:solidFill>
                  <a:srgbClr val="3F3F3F"/>
                </a:solidFill>
                <a:latin typeface="Open Sans"/>
                <a:ea typeface="Open Sans"/>
                <a:cs typeface="Open Sans"/>
                <a:sym typeface="Open Sans"/>
              </a:rPr>
              <a:t>luego</a:t>
            </a:r>
            <a:r>
              <a:rPr lang="en-US" sz="2400" b="0" i="0" u="none" strike="noStrike" cap="none" dirty="0">
                <a:solidFill>
                  <a:srgbClr val="3F3F3F"/>
                </a:solidFill>
                <a:latin typeface="Open Sans"/>
                <a:ea typeface="Open Sans"/>
                <a:cs typeface="Open Sans"/>
                <a:sym typeface="Open Sans"/>
              </a:rPr>
              <a:t> </a:t>
            </a:r>
            <a:r>
              <a:rPr lang="en-US" sz="2400" b="1" dirty="0">
                <a:solidFill>
                  <a:srgbClr val="3F3F3F"/>
                </a:solidFill>
                <a:latin typeface="Open Sans"/>
                <a:ea typeface="Open Sans"/>
                <a:cs typeface="Open Sans"/>
                <a:sym typeface="Open Sans"/>
              </a:rPr>
              <a:t>Continue </a:t>
            </a:r>
            <a:r>
              <a:rPr lang="en-GB" sz="2400" i="1" dirty="0">
                <a:solidFill>
                  <a:srgbClr val="3F3F3F"/>
                </a:solidFill>
                <a:latin typeface="Open Sans"/>
                <a:ea typeface="Open Sans"/>
                <a:cs typeface="Open Sans"/>
                <a:sym typeface="Open Sans"/>
              </a:rPr>
              <a:t>[</a:t>
            </a:r>
            <a:r>
              <a:rPr lang="en-GB" sz="2400" i="1" dirty="0" err="1">
                <a:solidFill>
                  <a:srgbClr val="3F3F3F"/>
                </a:solidFill>
                <a:latin typeface="Open Sans"/>
                <a:ea typeface="Open Sans"/>
                <a:cs typeface="Open Sans"/>
                <a:sym typeface="Open Sans"/>
              </a:rPr>
              <a:t>Continuar</a:t>
            </a:r>
            <a:r>
              <a:rPr lang="en-GB" sz="2400" i="1" dirty="0">
                <a:solidFill>
                  <a:srgbClr val="3F3F3F"/>
                </a:solidFill>
                <a:latin typeface="Open Sans"/>
                <a:ea typeface="Open Sans"/>
                <a:cs typeface="Open Sans"/>
                <a:sym typeface="Open Sans"/>
              </a:rPr>
              <a:t>]</a:t>
            </a:r>
            <a:r>
              <a:rPr lang="en-US" sz="2400" b="0" i="1" u="none" strike="noStrike" cap="none" dirty="0">
                <a:solidFill>
                  <a:srgbClr val="3F3F3F"/>
                </a:solidFill>
                <a:latin typeface="Open Sans"/>
                <a:ea typeface="Open Sans"/>
                <a:cs typeface="Open Sans"/>
                <a:sym typeface="Open Sans"/>
              </a:rPr>
              <a:t>.</a:t>
            </a:r>
            <a:endParaRPr sz="1400" b="0" i="1" u="none" strike="noStrike" cap="none" dirty="0">
              <a:solidFill>
                <a:srgbClr val="000000"/>
              </a:solidFill>
              <a:sym typeface="Arial"/>
            </a:endParaRPr>
          </a:p>
          <a:p>
            <a:pPr marL="7620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3F3F3F"/>
              </a:solidFill>
              <a:latin typeface="Open Sans"/>
              <a:ea typeface="Open Sans"/>
              <a:cs typeface="Open Sans"/>
              <a:sym typeface="Open Sans"/>
            </a:endParaRPr>
          </a:p>
          <a:p>
            <a:pPr marL="76200" marR="0" lvl="0" indent="0" algn="l" rtl="0">
              <a:lnSpc>
                <a:spcPct val="100000"/>
              </a:lnSpc>
              <a:spcBef>
                <a:spcPts val="0"/>
              </a:spcBef>
              <a:spcAft>
                <a:spcPts val="0"/>
              </a:spcAft>
              <a:buNone/>
            </a:pPr>
            <a:r>
              <a:rPr lang="en-US" sz="2400" b="0" i="0" u="none" strike="noStrike" cap="none" dirty="0">
                <a:solidFill>
                  <a:srgbClr val="3F3F3F"/>
                </a:solidFill>
                <a:latin typeface="Open Sans"/>
                <a:ea typeface="Open Sans"/>
                <a:cs typeface="Open Sans"/>
                <a:sym typeface="Open Sans"/>
              </a:rPr>
              <a:t>El </a:t>
            </a:r>
            <a:r>
              <a:rPr lang="en-US" sz="2400" b="0" i="0" u="none" strike="noStrike" cap="none" dirty="0" err="1">
                <a:solidFill>
                  <a:srgbClr val="3F3F3F"/>
                </a:solidFill>
                <a:latin typeface="Open Sans"/>
                <a:ea typeface="Open Sans"/>
                <a:cs typeface="Open Sans"/>
                <a:sym typeface="Open Sans"/>
              </a:rPr>
              <a:t>usuario</a:t>
            </a:r>
            <a:r>
              <a:rPr lang="en-US" sz="2400" b="0" i="0" u="none" strike="noStrike" cap="none" dirty="0">
                <a:solidFill>
                  <a:srgbClr val="3F3F3F"/>
                </a:solidFill>
                <a:latin typeface="Open Sans"/>
                <a:ea typeface="Open Sans"/>
                <a:cs typeface="Open Sans"/>
                <a:sym typeface="Open Sans"/>
              </a:rPr>
              <a:t> </a:t>
            </a:r>
            <a:r>
              <a:rPr lang="en-US" sz="2400" b="0" i="0" u="none" strike="noStrike" cap="none" dirty="0" err="1">
                <a:solidFill>
                  <a:srgbClr val="3F3F3F"/>
                </a:solidFill>
                <a:latin typeface="Open Sans"/>
                <a:ea typeface="Open Sans"/>
                <a:cs typeface="Open Sans"/>
                <a:sym typeface="Open Sans"/>
              </a:rPr>
              <a:t>tendrá</a:t>
            </a:r>
            <a:r>
              <a:rPr lang="en-US" sz="2400" b="0" i="0" u="none" strike="noStrike" cap="none" dirty="0">
                <a:solidFill>
                  <a:srgbClr val="3F3F3F"/>
                </a:solidFill>
                <a:latin typeface="Open Sans"/>
                <a:ea typeface="Open Sans"/>
                <a:cs typeface="Open Sans"/>
                <a:sym typeface="Open Sans"/>
              </a:rPr>
              <a:t> </a:t>
            </a:r>
            <a:r>
              <a:rPr lang="en-US" sz="2400" b="0" i="0" u="none" strike="noStrike" cap="none" dirty="0" err="1">
                <a:solidFill>
                  <a:srgbClr val="3F3F3F"/>
                </a:solidFill>
                <a:latin typeface="Open Sans"/>
                <a:ea typeface="Open Sans"/>
                <a:cs typeface="Open Sans"/>
                <a:sym typeface="Open Sans"/>
              </a:rPr>
              <a:t>acceso</a:t>
            </a:r>
            <a:r>
              <a:rPr lang="en-US" sz="2400" b="0" i="0" u="none" strike="noStrike" cap="none" dirty="0">
                <a:solidFill>
                  <a:srgbClr val="3F3F3F"/>
                </a:solidFill>
                <a:latin typeface="Open Sans"/>
                <a:ea typeface="Open Sans"/>
                <a:cs typeface="Open Sans"/>
                <a:sym typeface="Open Sans"/>
              </a:rPr>
              <a:t> a la base de </a:t>
            </a:r>
            <a:r>
              <a:rPr lang="en-US" sz="2400" b="0" i="0" u="none" strike="noStrike" cap="none" dirty="0" err="1">
                <a:solidFill>
                  <a:srgbClr val="3F3F3F"/>
                </a:solidFill>
                <a:latin typeface="Open Sans"/>
                <a:ea typeface="Open Sans"/>
                <a:cs typeface="Open Sans"/>
                <a:sym typeface="Open Sans"/>
              </a:rPr>
              <a:t>datos</a:t>
            </a:r>
            <a:r>
              <a:rPr lang="en-US" sz="2400" b="0" i="0" u="none" strike="noStrike" cap="none" dirty="0">
                <a:solidFill>
                  <a:srgbClr val="3F3F3F"/>
                </a:solidFill>
                <a:latin typeface="Open Sans"/>
                <a:ea typeface="Open Sans"/>
                <a:cs typeface="Open Sans"/>
                <a:sym typeface="Open Sans"/>
              </a:rPr>
              <a:t> y a </a:t>
            </a:r>
            <a:r>
              <a:rPr lang="en-US" sz="2400" b="0" i="0" u="none" strike="noStrike" cap="none" dirty="0" err="1">
                <a:solidFill>
                  <a:srgbClr val="3F3F3F"/>
                </a:solidFill>
                <a:latin typeface="Open Sans"/>
                <a:ea typeface="Open Sans"/>
                <a:cs typeface="Open Sans"/>
                <a:sym typeface="Open Sans"/>
              </a:rPr>
              <a:t>los</a:t>
            </a:r>
            <a:r>
              <a:rPr lang="en-US" sz="2400" b="0" i="0" u="none" strike="noStrike" cap="none" dirty="0">
                <a:solidFill>
                  <a:srgbClr val="3F3F3F"/>
                </a:solidFill>
                <a:latin typeface="Open Sans"/>
                <a:ea typeface="Open Sans"/>
                <a:cs typeface="Open Sans"/>
                <a:sym typeface="Open Sans"/>
              </a:rPr>
              <a:t> </a:t>
            </a:r>
            <a:r>
              <a:rPr lang="en-US" sz="2400" b="0" i="0" u="none" strike="noStrike" cap="none" dirty="0" err="1">
                <a:solidFill>
                  <a:srgbClr val="3F3F3F"/>
                </a:solidFill>
                <a:latin typeface="Open Sans"/>
                <a:ea typeface="Open Sans"/>
                <a:cs typeface="Open Sans"/>
                <a:sym typeface="Open Sans"/>
              </a:rPr>
              <a:t>recursos</a:t>
            </a:r>
            <a:r>
              <a:rPr lang="en-US" sz="2400" b="0" i="0" u="none" strike="noStrike" cap="none" dirty="0">
                <a:solidFill>
                  <a:srgbClr val="3F3F3F"/>
                </a:solidFill>
                <a:latin typeface="Open Sans"/>
                <a:ea typeface="Open Sans"/>
                <a:cs typeface="Open Sans"/>
                <a:sym typeface="Open Sans"/>
              </a:rPr>
              <a:t> de </a:t>
            </a:r>
            <a:r>
              <a:rPr lang="en-US" sz="2400" b="0" i="0" u="none" strike="noStrike" cap="none" dirty="0" err="1">
                <a:solidFill>
                  <a:srgbClr val="3F3F3F"/>
                </a:solidFill>
                <a:latin typeface="Open Sans"/>
                <a:ea typeface="Open Sans"/>
                <a:cs typeface="Open Sans"/>
                <a:sym typeface="Open Sans"/>
              </a:rPr>
              <a:t>texto</a:t>
            </a:r>
            <a:r>
              <a:rPr lang="en-US" sz="2400" b="0" i="0" u="none" strike="noStrike" cap="none" dirty="0">
                <a:solidFill>
                  <a:srgbClr val="3F3F3F"/>
                </a:solidFill>
                <a:latin typeface="Open Sans"/>
                <a:ea typeface="Open Sans"/>
                <a:cs typeface="Open Sans"/>
                <a:sym typeface="Open Sans"/>
              </a:rPr>
              <a:t> </a:t>
            </a:r>
            <a:r>
              <a:rPr lang="en-US" sz="2400" b="0" i="0" u="none" strike="noStrike" cap="none" dirty="0" err="1">
                <a:solidFill>
                  <a:srgbClr val="3F3F3F"/>
                </a:solidFill>
                <a:latin typeface="Open Sans"/>
                <a:ea typeface="Open Sans"/>
                <a:cs typeface="Open Sans"/>
                <a:sym typeface="Open Sans"/>
              </a:rPr>
              <a:t>completo</a:t>
            </a:r>
            <a:r>
              <a:rPr lang="en-US" sz="2400" b="0" i="0" u="none" strike="noStrike" cap="none" dirty="0">
                <a:solidFill>
                  <a:srgbClr val="3F3F3F"/>
                </a:solidFill>
                <a:latin typeface="Open Sans"/>
                <a:ea typeface="Open Sans"/>
                <a:cs typeface="Open Sans"/>
                <a:sym typeface="Open Sans"/>
              </a:rPr>
              <a:t> </a:t>
            </a:r>
            <a:r>
              <a:rPr lang="en-US" sz="2400" b="0" i="0" u="none" strike="noStrike" cap="none" dirty="0" err="1">
                <a:solidFill>
                  <a:srgbClr val="3F3F3F"/>
                </a:solidFill>
                <a:latin typeface="Open Sans"/>
                <a:ea typeface="Open Sans"/>
                <a:cs typeface="Open Sans"/>
                <a:sym typeface="Open Sans"/>
              </a:rPr>
              <a:t>vinculados</a:t>
            </a:r>
            <a:r>
              <a:rPr lang="en-US" sz="2400" b="0" i="0" u="none" strike="noStrike" cap="none" dirty="0">
                <a:solidFill>
                  <a:srgbClr val="3F3F3F"/>
                </a:solidFill>
                <a:latin typeface="Open Sans"/>
                <a:ea typeface="Open Sans"/>
                <a:cs typeface="Open Sans"/>
                <a:sym typeface="Open Sans"/>
              </a:rPr>
              <a:t> a </a:t>
            </a:r>
            <a:r>
              <a:rPr lang="en-US" sz="2400" b="0" i="0" u="none" strike="noStrike" cap="none" dirty="0" err="1">
                <a:solidFill>
                  <a:srgbClr val="3F3F3F"/>
                </a:solidFill>
                <a:latin typeface="Open Sans"/>
                <a:ea typeface="Open Sans"/>
                <a:cs typeface="Open Sans"/>
                <a:sym typeface="Open Sans"/>
              </a:rPr>
              <a:t>los</a:t>
            </a:r>
            <a:r>
              <a:rPr lang="en-US" sz="2400" b="0" i="0" u="none" strike="noStrike" cap="none" dirty="0">
                <a:solidFill>
                  <a:srgbClr val="3F3F3F"/>
                </a:solidFill>
                <a:latin typeface="Open Sans"/>
                <a:ea typeface="Open Sans"/>
                <a:cs typeface="Open Sans"/>
                <a:sym typeface="Open Sans"/>
              </a:rPr>
              <a:t> </a:t>
            </a:r>
            <a:r>
              <a:rPr lang="en-US" sz="2400" b="0" i="0" u="none" strike="noStrike" cap="none" dirty="0" err="1">
                <a:solidFill>
                  <a:srgbClr val="3F3F3F"/>
                </a:solidFill>
                <a:latin typeface="Open Sans"/>
                <a:ea typeface="Open Sans"/>
                <a:cs typeface="Open Sans"/>
                <a:sym typeface="Open Sans"/>
              </a:rPr>
              <a:t>resultados</a:t>
            </a:r>
            <a:r>
              <a:rPr lang="en-US" sz="2400" b="0" i="0" u="none" strike="noStrike" cap="none" dirty="0">
                <a:solidFill>
                  <a:srgbClr val="3F3F3F"/>
                </a:solidFill>
                <a:latin typeface="Open Sans"/>
                <a:ea typeface="Open Sans"/>
                <a:cs typeface="Open Sans"/>
                <a:sym typeface="Open Sans"/>
              </a:rPr>
              <a:t> de la </a:t>
            </a:r>
            <a:r>
              <a:rPr lang="en-US" sz="2400" b="0" i="0" u="none" strike="noStrike" cap="none" dirty="0" err="1">
                <a:solidFill>
                  <a:srgbClr val="3F3F3F"/>
                </a:solidFill>
                <a:latin typeface="Open Sans"/>
                <a:ea typeface="Open Sans"/>
                <a:cs typeface="Open Sans"/>
                <a:sym typeface="Open Sans"/>
              </a:rPr>
              <a:t>búsqueda</a:t>
            </a:r>
            <a:endParaRPr sz="2400" b="0" i="0" u="none" strike="noStrike" cap="none" dirty="0">
              <a:solidFill>
                <a:srgbClr val="3F3F3F"/>
              </a:solidFill>
              <a:latin typeface="Open Sans"/>
              <a:ea typeface="Open Sans"/>
              <a:cs typeface="Open Sans"/>
              <a:sym typeface="Open Sans"/>
            </a:endParaRPr>
          </a:p>
        </p:txBody>
      </p:sp>
      <p:pic>
        <p:nvPicPr>
          <p:cNvPr id="1028" name="Picture 4" descr="https://lh4.googleusercontent.com/QO_T2vMSy2tchfI4TI7VhAtcl-eChpaOa8KNor3Uy85ZMPwSTbZSssAUFg4lloPsv2-Lj7vcKZ2DYqcQDPmo-gMuivk1iloefoXUaABXLAEW0XUAJ7ngNAqVLpScb9HY8UmosAw1C1Y1cg=s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2456" y="5267324"/>
            <a:ext cx="3829050" cy="666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1487" y="1741946"/>
            <a:ext cx="7315200" cy="496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6" name="Google Shape;466;p35"/>
          <p:cNvSpPr txBox="1">
            <a:spLocks noGrp="1"/>
          </p:cNvSpPr>
          <p:nvPr>
            <p:ph type="title"/>
          </p:nvPr>
        </p:nvSpPr>
        <p:spPr>
          <a:xfrm>
            <a:off x="0" y="795783"/>
            <a:ext cx="7217229" cy="56817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330">
                <a:solidFill>
                  <a:srgbClr val="586F7C"/>
                </a:solidFill>
                <a:latin typeface="Open Sans"/>
                <a:ea typeface="Open Sans"/>
                <a:cs typeface="Open Sans"/>
                <a:sym typeface="Open Sans"/>
              </a:rPr>
              <a:t>Joanna Briggs database: búsqueda</a:t>
            </a:r>
            <a:endParaRPr sz="3330">
              <a:solidFill>
                <a:srgbClr val="586F7C"/>
              </a:solidFill>
              <a:latin typeface="Open Sans"/>
              <a:ea typeface="Open Sans"/>
              <a:cs typeface="Open Sans"/>
              <a:sym typeface="Open Sans"/>
            </a:endParaRPr>
          </a:p>
        </p:txBody>
      </p:sp>
      <p:sp>
        <p:nvSpPr>
          <p:cNvPr id="467" name="Google Shape;467;p35"/>
          <p:cNvSpPr txBox="1">
            <a:spLocks noGrp="1"/>
          </p:cNvSpPr>
          <p:nvPr>
            <p:ph type="body" idx="1"/>
          </p:nvPr>
        </p:nvSpPr>
        <p:spPr>
          <a:xfrm>
            <a:off x="103240" y="1750423"/>
            <a:ext cx="3525785" cy="3059702"/>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n-US" sz="2300" dirty="0" err="1">
                <a:solidFill>
                  <a:srgbClr val="3F3F3F"/>
                </a:solidFill>
                <a:latin typeface="Open Sans"/>
                <a:ea typeface="Open Sans"/>
                <a:cs typeface="Open Sans"/>
                <a:sym typeface="Open Sans"/>
              </a:rPr>
              <a:t>Buscar</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ebola</a:t>
            </a:r>
            <a:r>
              <a:rPr lang="en-US" sz="2300" dirty="0">
                <a:solidFill>
                  <a:srgbClr val="3F3F3F"/>
                </a:solidFill>
                <a:latin typeface="Open Sans"/>
                <a:ea typeface="Open Sans"/>
                <a:cs typeface="Open Sans"/>
                <a:sym typeface="Open Sans"/>
              </a:rPr>
              <a:t> treatment” [</a:t>
            </a:r>
            <a:r>
              <a:rPr lang="en-US" sz="2300" dirty="0" err="1">
                <a:solidFill>
                  <a:srgbClr val="3F3F3F"/>
                </a:solidFill>
                <a:latin typeface="Open Sans"/>
                <a:ea typeface="Open Sans"/>
                <a:cs typeface="Open Sans"/>
                <a:sym typeface="Open Sans"/>
              </a:rPr>
              <a:t>ebola</a:t>
            </a:r>
            <a:r>
              <a:rPr lang="en-US" sz="2300" dirty="0">
                <a:solidFill>
                  <a:srgbClr val="3F3F3F"/>
                </a:solidFill>
                <a:latin typeface="Open Sans"/>
                <a:ea typeface="Open Sans"/>
                <a:cs typeface="Open Sans"/>
                <a:sym typeface="Open Sans"/>
              </a:rPr>
              <a:t> y </a:t>
            </a:r>
            <a:r>
              <a:rPr lang="en-US" sz="2300" dirty="0" err="1">
                <a:solidFill>
                  <a:srgbClr val="3F3F3F"/>
                </a:solidFill>
                <a:latin typeface="Open Sans"/>
                <a:ea typeface="Open Sans"/>
                <a:cs typeface="Open Sans"/>
                <a:sym typeface="Open Sans"/>
              </a:rPr>
              <a:t>tratamiento</a:t>
            </a:r>
            <a:r>
              <a:rPr lang="en-US" sz="2300" dirty="0">
                <a:solidFill>
                  <a:srgbClr val="3F3F3F"/>
                </a:solidFill>
                <a:latin typeface="Open Sans"/>
                <a:ea typeface="Open Sans"/>
                <a:cs typeface="Open Sans"/>
                <a:sym typeface="Open Sans"/>
              </a:rPr>
              <a:t>]</a:t>
            </a:r>
            <a:r>
              <a:rPr lang="en-US" sz="2300" i="1" dirty="0">
                <a:solidFill>
                  <a:srgbClr val="3F3F3F"/>
                </a:solidFill>
                <a:latin typeface="Open Sans"/>
                <a:ea typeface="Open Sans"/>
                <a:cs typeface="Open Sans"/>
                <a:sym typeface="Open Sans"/>
              </a:rPr>
              <a:t>.  </a:t>
            </a:r>
          </a:p>
          <a:p>
            <a:pPr marL="76200" lvl="0" indent="0" algn="l" rtl="0">
              <a:lnSpc>
                <a:spcPct val="100000"/>
              </a:lnSpc>
              <a:spcBef>
                <a:spcPts val="1000"/>
              </a:spcBef>
              <a:spcAft>
                <a:spcPts val="0"/>
              </a:spcAft>
              <a:buClr>
                <a:schemeClr val="dk1"/>
              </a:buClr>
              <a:buSzPts val="2400"/>
              <a:buNone/>
            </a:pPr>
            <a:r>
              <a:rPr lang="en-US" sz="2300" dirty="0" err="1">
                <a:solidFill>
                  <a:srgbClr val="3F3F3F"/>
                </a:solidFill>
                <a:latin typeface="Open Sans"/>
                <a:ea typeface="Open Sans"/>
                <a:cs typeface="Open Sans"/>
                <a:sym typeface="Open Sans"/>
              </a:rPr>
              <a:t>Hacer</a:t>
            </a:r>
            <a:r>
              <a:rPr lang="en-US" sz="2300" dirty="0">
                <a:solidFill>
                  <a:srgbClr val="3F3F3F"/>
                </a:solidFill>
                <a:latin typeface="Open Sans"/>
                <a:ea typeface="Open Sans"/>
                <a:cs typeface="Open Sans"/>
                <a:sym typeface="Open Sans"/>
              </a:rPr>
              <a:t> click </a:t>
            </a:r>
            <a:r>
              <a:rPr lang="en-US" sz="2300" dirty="0" err="1">
                <a:solidFill>
                  <a:srgbClr val="3F3F3F"/>
                </a:solidFill>
                <a:latin typeface="Open Sans"/>
                <a:ea typeface="Open Sans"/>
                <a:cs typeface="Open Sans"/>
                <a:sym typeface="Open Sans"/>
              </a:rPr>
              <a:t>en</a:t>
            </a:r>
            <a:r>
              <a:rPr lang="en-US" sz="2300" dirty="0">
                <a:solidFill>
                  <a:srgbClr val="3F3F3F"/>
                </a:solidFill>
                <a:latin typeface="Open Sans"/>
                <a:ea typeface="Open Sans"/>
                <a:cs typeface="Open Sans"/>
                <a:sym typeface="Open Sans"/>
              </a:rPr>
              <a:t> </a:t>
            </a:r>
            <a:r>
              <a:rPr lang="en-US" sz="2300" b="1" dirty="0">
                <a:solidFill>
                  <a:srgbClr val="3F3F3F"/>
                </a:solidFill>
                <a:latin typeface="Open Sans"/>
                <a:ea typeface="Open Sans"/>
                <a:cs typeface="Open Sans"/>
                <a:sym typeface="Open Sans"/>
              </a:rPr>
              <a:t>Limits</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Límites</a:t>
            </a:r>
            <a:r>
              <a:rPr lang="en-US" sz="2300" dirty="0">
                <a:solidFill>
                  <a:srgbClr val="3F3F3F"/>
                </a:solidFill>
                <a:latin typeface="Open Sans"/>
                <a:ea typeface="Open Sans"/>
                <a:cs typeface="Open Sans"/>
                <a:sym typeface="Open Sans"/>
              </a:rPr>
              <a:t>] para </a:t>
            </a:r>
            <a:r>
              <a:rPr lang="en-US" sz="2300" dirty="0" err="1">
                <a:solidFill>
                  <a:srgbClr val="3F3F3F"/>
                </a:solidFill>
                <a:latin typeface="Open Sans"/>
                <a:ea typeface="Open Sans"/>
                <a:cs typeface="Open Sans"/>
                <a:sym typeface="Open Sans"/>
              </a:rPr>
              <a:t>mostrar</a:t>
            </a:r>
            <a:r>
              <a:rPr lang="en-US" sz="2300" dirty="0">
                <a:solidFill>
                  <a:srgbClr val="3F3F3F"/>
                </a:solidFill>
                <a:latin typeface="Open Sans"/>
                <a:ea typeface="Open Sans"/>
                <a:cs typeface="Open Sans"/>
                <a:sym typeface="Open Sans"/>
              </a:rPr>
              <a:t> las </a:t>
            </a:r>
            <a:r>
              <a:rPr lang="en-US" sz="2300" dirty="0" err="1">
                <a:solidFill>
                  <a:srgbClr val="3F3F3F"/>
                </a:solidFill>
                <a:latin typeface="Open Sans"/>
                <a:ea typeface="Open Sans"/>
                <a:cs typeface="Open Sans"/>
                <a:sym typeface="Open Sans"/>
              </a:rPr>
              <a:t>opciones</a:t>
            </a:r>
            <a:r>
              <a:rPr lang="en-US" sz="2300" dirty="0">
                <a:solidFill>
                  <a:srgbClr val="3F3F3F"/>
                </a:solidFill>
                <a:latin typeface="Open Sans"/>
                <a:ea typeface="Open Sans"/>
                <a:cs typeface="Open Sans"/>
                <a:sym typeface="Open Sans"/>
              </a:rPr>
              <a:t>.</a:t>
            </a:r>
            <a:endParaRPr sz="2000" dirty="0"/>
          </a:p>
        </p:txBody>
      </p:sp>
      <p:sp>
        <p:nvSpPr>
          <p:cNvPr id="468" name="Google Shape;468;p35"/>
          <p:cNvSpPr/>
          <p:nvPr/>
        </p:nvSpPr>
        <p:spPr>
          <a:xfrm>
            <a:off x="4359258" y="3853315"/>
            <a:ext cx="1355516" cy="200025"/>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
        <p:nvSpPr>
          <p:cNvPr id="6" name="Google Shape;468;p35"/>
          <p:cNvSpPr/>
          <p:nvPr/>
        </p:nvSpPr>
        <p:spPr>
          <a:xfrm>
            <a:off x="4330681" y="4394771"/>
            <a:ext cx="7489863" cy="2312875"/>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pic>
        <p:nvPicPr>
          <p:cNvPr id="3074" name="Picture 2" descr="https://lh4.googleusercontent.com/MvPnQTyaznfwwVejDTDnuK5yYC5AWJxEIolb0-pIW5VNNgduszv7TpCAXeU7FQdbC5hgOZaNMU3rTP5m1WzTQtesIUFFkNAJhU3EFPMY0kRXcaCB02GNjNEFag3lCMY6qGveNOBdYRi7OA=s2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23" y="3377266"/>
            <a:ext cx="11010900" cy="3124201"/>
          </a:xfrm>
          <a:prstGeom prst="rect">
            <a:avLst/>
          </a:prstGeom>
          <a:noFill/>
          <a:extLst>
            <a:ext uri="{909E8E84-426E-40DD-AFC4-6F175D3DCCD1}">
              <a14:hiddenFill xmlns:a14="http://schemas.microsoft.com/office/drawing/2010/main">
                <a:solidFill>
                  <a:srgbClr val="FFFFFF"/>
                </a:solidFill>
              </a14:hiddenFill>
            </a:ext>
          </a:extLst>
        </p:spPr>
      </p:pic>
      <p:sp>
        <p:nvSpPr>
          <p:cNvPr id="471" name="Google Shape;471;g1935f35cc86_0_10"/>
          <p:cNvSpPr txBox="1">
            <a:spLocks noGrp="1"/>
          </p:cNvSpPr>
          <p:nvPr>
            <p:ph type="title"/>
          </p:nvPr>
        </p:nvSpPr>
        <p:spPr>
          <a:xfrm>
            <a:off x="0" y="589752"/>
            <a:ext cx="9613800" cy="920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400" dirty="0" err="1">
                <a:solidFill>
                  <a:srgbClr val="777777"/>
                </a:solidFill>
              </a:rPr>
              <a:t>Resultados</a:t>
            </a:r>
            <a:r>
              <a:rPr lang="en-US" sz="3400" dirty="0">
                <a:solidFill>
                  <a:srgbClr val="777777"/>
                </a:solidFill>
              </a:rPr>
              <a:t> de la </a:t>
            </a:r>
            <a:r>
              <a:rPr lang="en-US" sz="3400" dirty="0" err="1">
                <a:solidFill>
                  <a:srgbClr val="777777"/>
                </a:solidFill>
              </a:rPr>
              <a:t>búsqueda</a:t>
            </a:r>
            <a:endParaRPr sz="3400" dirty="0">
              <a:solidFill>
                <a:srgbClr val="777777"/>
              </a:solidFill>
            </a:endParaRPr>
          </a:p>
        </p:txBody>
      </p:sp>
      <p:sp>
        <p:nvSpPr>
          <p:cNvPr id="472" name="Google Shape;472;g1935f35cc86_0_10"/>
          <p:cNvSpPr txBox="1">
            <a:spLocks noGrp="1"/>
          </p:cNvSpPr>
          <p:nvPr>
            <p:ph type="body" idx="1"/>
          </p:nvPr>
        </p:nvSpPr>
        <p:spPr>
          <a:xfrm>
            <a:off x="65309" y="1701264"/>
            <a:ext cx="10972805" cy="1499136"/>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err="1">
                <a:solidFill>
                  <a:schemeClr val="tx1"/>
                </a:solidFill>
                <a:latin typeface="Open Sans" panose="020B0604020202020204" charset="0"/>
                <a:ea typeface="Open Sans" panose="020B0604020202020204" charset="0"/>
                <a:cs typeface="Open Sans" panose="020B0604020202020204" charset="0"/>
              </a:rPr>
              <a:t>Esta</a:t>
            </a:r>
            <a:r>
              <a:rPr lang="en-US" dirty="0">
                <a:solidFill>
                  <a:schemeClr val="tx1"/>
                </a:solidFill>
                <a:latin typeface="Open Sans" panose="020B0604020202020204" charset="0"/>
                <a:ea typeface="Open Sans" panose="020B0604020202020204" charset="0"/>
                <a:cs typeface="Open Sans" panose="020B0604020202020204" charset="0"/>
              </a:rPr>
              <a:t> </a:t>
            </a:r>
            <a:r>
              <a:rPr lang="en-US" dirty="0" err="1">
                <a:solidFill>
                  <a:schemeClr val="tx1"/>
                </a:solidFill>
                <a:latin typeface="Open Sans" panose="020B0604020202020204" charset="0"/>
                <a:ea typeface="Open Sans" panose="020B0604020202020204" charset="0"/>
                <a:cs typeface="Open Sans" panose="020B0604020202020204" charset="0"/>
              </a:rPr>
              <a:t>diapositiva</a:t>
            </a:r>
            <a:r>
              <a:rPr lang="en-US" dirty="0">
                <a:solidFill>
                  <a:schemeClr val="tx1"/>
                </a:solidFill>
                <a:latin typeface="Open Sans" panose="020B0604020202020204" charset="0"/>
                <a:ea typeface="Open Sans" panose="020B0604020202020204" charset="0"/>
                <a:cs typeface="Open Sans" panose="020B0604020202020204" charset="0"/>
              </a:rPr>
              <a:t> </a:t>
            </a:r>
            <a:r>
              <a:rPr lang="en-US" dirty="0" err="1">
                <a:solidFill>
                  <a:schemeClr val="tx1"/>
                </a:solidFill>
                <a:latin typeface="Open Sans" panose="020B0604020202020204" charset="0"/>
                <a:ea typeface="Open Sans" panose="020B0604020202020204" charset="0"/>
                <a:cs typeface="Open Sans" panose="020B0604020202020204" charset="0"/>
              </a:rPr>
              <a:t>muestra</a:t>
            </a:r>
            <a:r>
              <a:rPr lang="en-US" dirty="0">
                <a:solidFill>
                  <a:schemeClr val="tx1"/>
                </a:solidFill>
                <a:latin typeface="Open Sans" panose="020B0604020202020204" charset="0"/>
                <a:ea typeface="Open Sans" panose="020B0604020202020204" charset="0"/>
                <a:cs typeface="Open Sans" panose="020B0604020202020204" charset="0"/>
              </a:rPr>
              <a:t> la parte superior del </a:t>
            </a:r>
            <a:r>
              <a:rPr lang="en-US" b="1" dirty="0">
                <a:solidFill>
                  <a:schemeClr val="tx1"/>
                </a:solidFill>
                <a:latin typeface="Open Sans" panose="020B0604020202020204" charset="0"/>
                <a:ea typeface="Open Sans" panose="020B0604020202020204" charset="0"/>
                <a:cs typeface="Open Sans" panose="020B0604020202020204" charset="0"/>
              </a:rPr>
              <a:t>Search history </a:t>
            </a:r>
            <a:r>
              <a:rPr lang="en-US" i="1" dirty="0">
                <a:solidFill>
                  <a:schemeClr val="tx1"/>
                </a:solidFill>
                <a:latin typeface="Open Sans" panose="020B0604020202020204" charset="0"/>
                <a:ea typeface="Open Sans" panose="020B0604020202020204" charset="0"/>
                <a:cs typeface="Open Sans" panose="020B0604020202020204" charset="0"/>
              </a:rPr>
              <a:t>(</a:t>
            </a:r>
            <a:r>
              <a:rPr lang="en-US" i="1" dirty="0" err="1">
                <a:solidFill>
                  <a:schemeClr val="tx1"/>
                </a:solidFill>
                <a:latin typeface="Open Sans" panose="020B0604020202020204" charset="0"/>
                <a:ea typeface="Open Sans" panose="020B0604020202020204" charset="0"/>
                <a:cs typeface="Open Sans" panose="020B0604020202020204" charset="0"/>
              </a:rPr>
              <a:t>historial</a:t>
            </a:r>
            <a:r>
              <a:rPr lang="en-US" i="1" dirty="0">
                <a:solidFill>
                  <a:schemeClr val="tx1"/>
                </a:solidFill>
                <a:latin typeface="Open Sans" panose="020B0604020202020204" charset="0"/>
                <a:ea typeface="Open Sans" panose="020B0604020202020204" charset="0"/>
                <a:cs typeface="Open Sans" panose="020B0604020202020204" charset="0"/>
              </a:rPr>
              <a:t> de </a:t>
            </a:r>
            <a:r>
              <a:rPr lang="en-US" i="1" dirty="0" err="1">
                <a:solidFill>
                  <a:schemeClr val="tx1"/>
                </a:solidFill>
                <a:latin typeface="Open Sans" panose="020B0604020202020204" charset="0"/>
                <a:ea typeface="Open Sans" panose="020B0604020202020204" charset="0"/>
                <a:cs typeface="Open Sans" panose="020B0604020202020204" charset="0"/>
              </a:rPr>
              <a:t>búsquedas</a:t>
            </a:r>
            <a:r>
              <a:rPr lang="en-US" i="1" dirty="0">
                <a:solidFill>
                  <a:schemeClr val="tx1"/>
                </a:solidFill>
                <a:latin typeface="Open Sans" panose="020B0604020202020204" charset="0"/>
                <a:ea typeface="Open Sans" panose="020B0604020202020204" charset="0"/>
                <a:cs typeface="Open Sans" panose="020B0604020202020204" charset="0"/>
              </a:rPr>
              <a:t>); </a:t>
            </a:r>
            <a:r>
              <a:rPr lang="en-US" dirty="0" err="1">
                <a:solidFill>
                  <a:schemeClr val="tx1"/>
                </a:solidFill>
                <a:latin typeface="Open Sans" panose="020B0604020202020204" charset="0"/>
                <a:ea typeface="Open Sans" panose="020B0604020202020204" charset="0"/>
                <a:cs typeface="Open Sans" panose="020B0604020202020204" charset="0"/>
              </a:rPr>
              <a:t>en</a:t>
            </a:r>
            <a:r>
              <a:rPr lang="en-US" dirty="0">
                <a:solidFill>
                  <a:schemeClr val="tx1"/>
                </a:solidFill>
                <a:latin typeface="Open Sans" panose="020B0604020202020204" charset="0"/>
                <a:ea typeface="Open Sans" panose="020B0604020202020204" charset="0"/>
                <a:cs typeface="Open Sans" panose="020B0604020202020204" charset="0"/>
              </a:rPr>
              <a:t> las </a:t>
            </a:r>
            <a:r>
              <a:rPr lang="en-US" dirty="0" err="1">
                <a:solidFill>
                  <a:schemeClr val="tx1"/>
                </a:solidFill>
                <a:latin typeface="Open Sans" panose="020B0604020202020204" charset="0"/>
                <a:ea typeface="Open Sans" panose="020B0604020202020204" charset="0"/>
                <a:cs typeface="Open Sans" panose="020B0604020202020204" charset="0"/>
              </a:rPr>
              <a:t>búsquedas</a:t>
            </a:r>
            <a:r>
              <a:rPr lang="en-US" dirty="0">
                <a:solidFill>
                  <a:schemeClr val="tx1"/>
                </a:solidFill>
                <a:latin typeface="Open Sans" panose="020B0604020202020204" charset="0"/>
                <a:ea typeface="Open Sans" panose="020B0604020202020204" charset="0"/>
                <a:cs typeface="Open Sans" panose="020B0604020202020204" charset="0"/>
              </a:rPr>
              <a:t>, </a:t>
            </a:r>
            <a:r>
              <a:rPr lang="en-US" b="1" dirty="0">
                <a:solidFill>
                  <a:schemeClr val="tx1"/>
                </a:solidFill>
                <a:latin typeface="Open Sans" panose="020B0604020202020204" charset="0"/>
                <a:ea typeface="Open Sans" panose="020B0604020202020204" charset="0"/>
                <a:cs typeface="Open Sans" panose="020B0604020202020204" charset="0"/>
              </a:rPr>
              <a:t>Ebola treatment </a:t>
            </a:r>
            <a:r>
              <a:rPr lang="en-US" i="1" dirty="0">
                <a:solidFill>
                  <a:schemeClr val="tx1"/>
                </a:solidFill>
                <a:latin typeface="Open Sans" panose="020B0604020202020204" charset="0"/>
                <a:ea typeface="Open Sans" panose="020B0604020202020204" charset="0"/>
                <a:cs typeface="Open Sans" panose="020B0604020202020204" charset="0"/>
              </a:rPr>
              <a:t>[</a:t>
            </a:r>
            <a:r>
              <a:rPr lang="en-US" i="1" dirty="0" err="1">
                <a:solidFill>
                  <a:schemeClr val="tx1"/>
                </a:solidFill>
                <a:latin typeface="Open Sans" panose="020B0604020202020204" charset="0"/>
                <a:ea typeface="Open Sans" panose="020B0604020202020204" charset="0"/>
                <a:cs typeface="Open Sans" panose="020B0604020202020204" charset="0"/>
              </a:rPr>
              <a:t>tratamiento</a:t>
            </a:r>
            <a:r>
              <a:rPr lang="en-US" i="1" dirty="0">
                <a:solidFill>
                  <a:schemeClr val="tx1"/>
                </a:solidFill>
                <a:latin typeface="Open Sans" panose="020B0604020202020204" charset="0"/>
                <a:ea typeface="Open Sans" panose="020B0604020202020204" charset="0"/>
                <a:cs typeface="Open Sans" panose="020B0604020202020204" charset="0"/>
              </a:rPr>
              <a:t> contra el </a:t>
            </a:r>
            <a:r>
              <a:rPr lang="en-US" i="1" dirty="0" err="1">
                <a:solidFill>
                  <a:schemeClr val="tx1"/>
                </a:solidFill>
                <a:latin typeface="Open Sans" panose="020B0604020202020204" charset="0"/>
                <a:ea typeface="Open Sans" panose="020B0604020202020204" charset="0"/>
                <a:cs typeface="Open Sans" panose="020B0604020202020204" charset="0"/>
              </a:rPr>
              <a:t>ébola</a:t>
            </a:r>
            <a:r>
              <a:rPr lang="en-US" i="1" dirty="0">
                <a:solidFill>
                  <a:schemeClr val="tx1"/>
                </a:solidFill>
                <a:latin typeface="Open Sans" panose="020B0604020202020204" charset="0"/>
                <a:ea typeface="Open Sans" panose="020B0604020202020204" charset="0"/>
                <a:cs typeface="Open Sans" panose="020B0604020202020204" charset="0"/>
              </a:rPr>
              <a:t>]</a:t>
            </a:r>
            <a:r>
              <a:rPr lang="en-US" dirty="0">
                <a:solidFill>
                  <a:schemeClr val="tx1"/>
                </a:solidFill>
                <a:latin typeface="Open Sans" panose="020B0604020202020204" charset="0"/>
                <a:ea typeface="Open Sans" panose="020B0604020202020204" charset="0"/>
                <a:cs typeface="Open Sans" panose="020B0604020202020204" charset="0"/>
              </a:rPr>
              <a:t> </a:t>
            </a:r>
            <a:r>
              <a:rPr lang="en-US" dirty="0" err="1">
                <a:solidFill>
                  <a:schemeClr val="tx1"/>
                </a:solidFill>
                <a:latin typeface="Open Sans" panose="020B0604020202020204" charset="0"/>
                <a:ea typeface="Open Sans" panose="020B0604020202020204" charset="0"/>
                <a:cs typeface="Open Sans" panose="020B0604020202020204" charset="0"/>
              </a:rPr>
              <a:t>aparece</a:t>
            </a:r>
            <a:r>
              <a:rPr lang="en-US" dirty="0">
                <a:solidFill>
                  <a:schemeClr val="tx1"/>
                </a:solidFill>
                <a:latin typeface="Open Sans" panose="020B0604020202020204" charset="0"/>
                <a:ea typeface="Open Sans" panose="020B0604020202020204" charset="0"/>
                <a:cs typeface="Open Sans" panose="020B0604020202020204" charset="0"/>
              </a:rPr>
              <a:t> </a:t>
            </a:r>
            <a:r>
              <a:rPr lang="en-US" dirty="0" err="1">
                <a:solidFill>
                  <a:schemeClr val="tx1"/>
                </a:solidFill>
                <a:latin typeface="Open Sans" panose="020B0604020202020204" charset="0"/>
                <a:ea typeface="Open Sans" panose="020B0604020202020204" charset="0"/>
                <a:cs typeface="Open Sans" panose="020B0604020202020204" charset="0"/>
              </a:rPr>
              <a:t>como</a:t>
            </a:r>
            <a:r>
              <a:rPr lang="en-US" dirty="0">
                <a:solidFill>
                  <a:schemeClr val="tx1"/>
                </a:solidFill>
                <a:latin typeface="Open Sans" panose="020B0604020202020204" charset="0"/>
                <a:ea typeface="Open Sans" panose="020B0604020202020204" charset="0"/>
                <a:cs typeface="Open Sans" panose="020B0604020202020204" charset="0"/>
              </a:rPr>
              <a:t> el </a:t>
            </a:r>
            <a:r>
              <a:rPr lang="en-US" dirty="0" err="1">
                <a:solidFill>
                  <a:schemeClr val="tx1"/>
                </a:solidFill>
                <a:latin typeface="Open Sans" panose="020B0604020202020204" charset="0"/>
                <a:ea typeface="Open Sans" panose="020B0604020202020204" charset="0"/>
                <a:cs typeface="Open Sans" panose="020B0604020202020204" charset="0"/>
              </a:rPr>
              <a:t>resultado</a:t>
            </a:r>
            <a:r>
              <a:rPr lang="en-US" dirty="0">
                <a:solidFill>
                  <a:schemeClr val="tx1"/>
                </a:solidFill>
                <a:latin typeface="Open Sans" panose="020B0604020202020204" charset="0"/>
                <a:ea typeface="Open Sans" panose="020B0604020202020204" charset="0"/>
                <a:cs typeface="Open Sans" panose="020B0604020202020204" charset="0"/>
              </a:rPr>
              <a:t> </a:t>
            </a:r>
            <a:r>
              <a:rPr lang="en-US" dirty="0" err="1">
                <a:solidFill>
                  <a:schemeClr val="tx1"/>
                </a:solidFill>
                <a:latin typeface="Open Sans" panose="020B0604020202020204" charset="0"/>
                <a:ea typeface="Open Sans" panose="020B0604020202020204" charset="0"/>
                <a:cs typeface="Open Sans" panose="020B0604020202020204" charset="0"/>
              </a:rPr>
              <a:t>número</a:t>
            </a:r>
            <a:r>
              <a:rPr lang="en-US" dirty="0">
                <a:solidFill>
                  <a:schemeClr val="tx1"/>
                </a:solidFill>
                <a:latin typeface="Open Sans" panose="020B0604020202020204" charset="0"/>
                <a:ea typeface="Open Sans" panose="020B0604020202020204" charset="0"/>
                <a:cs typeface="Open Sans" panose="020B0604020202020204" charset="0"/>
              </a:rPr>
              <a:t> 1. Para </a:t>
            </a:r>
            <a:r>
              <a:rPr lang="en-US" dirty="0" err="1">
                <a:solidFill>
                  <a:schemeClr val="tx1"/>
                </a:solidFill>
                <a:latin typeface="Open Sans" panose="020B0604020202020204" charset="0"/>
                <a:ea typeface="Open Sans" panose="020B0604020202020204" charset="0"/>
                <a:cs typeface="Open Sans" panose="020B0604020202020204" charset="0"/>
              </a:rPr>
              <a:t>ver</a:t>
            </a:r>
            <a:r>
              <a:rPr lang="en-US" dirty="0">
                <a:solidFill>
                  <a:schemeClr val="tx1"/>
                </a:solidFill>
                <a:latin typeface="Open Sans" panose="020B0604020202020204" charset="0"/>
                <a:ea typeface="Open Sans" panose="020B0604020202020204" charset="0"/>
                <a:cs typeface="Open Sans" panose="020B0604020202020204" charset="0"/>
              </a:rPr>
              <a:t> </a:t>
            </a:r>
            <a:r>
              <a:rPr lang="en-US" dirty="0" err="1">
                <a:solidFill>
                  <a:schemeClr val="tx1"/>
                </a:solidFill>
                <a:latin typeface="Open Sans" panose="020B0604020202020204" charset="0"/>
                <a:ea typeface="Open Sans" panose="020B0604020202020204" charset="0"/>
                <a:cs typeface="Open Sans" panose="020B0604020202020204" charset="0"/>
              </a:rPr>
              <a:t>los</a:t>
            </a:r>
            <a:r>
              <a:rPr lang="en-US" dirty="0">
                <a:solidFill>
                  <a:schemeClr val="tx1"/>
                </a:solidFill>
                <a:latin typeface="Open Sans" panose="020B0604020202020204" charset="0"/>
                <a:ea typeface="Open Sans" panose="020B0604020202020204" charset="0"/>
                <a:cs typeface="Open Sans" panose="020B0604020202020204" charset="0"/>
              </a:rPr>
              <a:t> 80 </a:t>
            </a:r>
            <a:r>
              <a:rPr lang="en-US" dirty="0" err="1">
                <a:solidFill>
                  <a:schemeClr val="tx1"/>
                </a:solidFill>
                <a:latin typeface="Open Sans" panose="020B0604020202020204" charset="0"/>
                <a:ea typeface="Open Sans" panose="020B0604020202020204" charset="0"/>
                <a:cs typeface="Open Sans" panose="020B0604020202020204" charset="0"/>
              </a:rPr>
              <a:t>resultados</a:t>
            </a:r>
            <a:r>
              <a:rPr lang="en-US" dirty="0">
                <a:solidFill>
                  <a:schemeClr val="tx1"/>
                </a:solidFill>
                <a:latin typeface="Open Sans" panose="020B0604020202020204" charset="0"/>
                <a:ea typeface="Open Sans" panose="020B0604020202020204" charset="0"/>
                <a:cs typeface="Open Sans" panose="020B0604020202020204" charset="0"/>
              </a:rPr>
              <a:t> de </a:t>
            </a:r>
            <a:r>
              <a:rPr lang="en-US" dirty="0" err="1">
                <a:solidFill>
                  <a:schemeClr val="tx1"/>
                </a:solidFill>
                <a:latin typeface="Open Sans" panose="020B0604020202020204" charset="0"/>
                <a:ea typeface="Open Sans" panose="020B0604020202020204" charset="0"/>
                <a:cs typeface="Open Sans" panose="020B0604020202020204" charset="0"/>
              </a:rPr>
              <a:t>búsqueda</a:t>
            </a:r>
            <a:r>
              <a:rPr lang="en-US" dirty="0">
                <a:solidFill>
                  <a:schemeClr val="tx1"/>
                </a:solidFill>
                <a:latin typeface="Open Sans" panose="020B0604020202020204" charset="0"/>
                <a:ea typeface="Open Sans" panose="020B0604020202020204" charset="0"/>
                <a:cs typeface="Open Sans" panose="020B0604020202020204" charset="0"/>
              </a:rPr>
              <a:t>, </a:t>
            </a:r>
            <a:r>
              <a:rPr lang="en-US" dirty="0" err="1">
                <a:solidFill>
                  <a:schemeClr val="tx1"/>
                </a:solidFill>
                <a:latin typeface="Open Sans" panose="020B0604020202020204" charset="0"/>
                <a:ea typeface="Open Sans" panose="020B0604020202020204" charset="0"/>
                <a:cs typeface="Open Sans" panose="020B0604020202020204" charset="0"/>
              </a:rPr>
              <a:t>debe</a:t>
            </a:r>
            <a:r>
              <a:rPr lang="en-US" dirty="0">
                <a:solidFill>
                  <a:schemeClr val="tx1"/>
                </a:solidFill>
                <a:latin typeface="Open Sans" panose="020B0604020202020204" charset="0"/>
                <a:ea typeface="Open Sans" panose="020B0604020202020204" charset="0"/>
                <a:cs typeface="Open Sans" panose="020B0604020202020204" charset="0"/>
              </a:rPr>
              <a:t> </a:t>
            </a:r>
            <a:r>
              <a:rPr lang="en-US" dirty="0" err="1">
                <a:solidFill>
                  <a:schemeClr val="tx1"/>
                </a:solidFill>
                <a:latin typeface="Open Sans" panose="020B0604020202020204" charset="0"/>
                <a:ea typeface="Open Sans" panose="020B0604020202020204" charset="0"/>
                <a:cs typeface="Open Sans" panose="020B0604020202020204" charset="0"/>
              </a:rPr>
              <a:t>desplazarse</a:t>
            </a:r>
            <a:r>
              <a:rPr lang="en-US" dirty="0">
                <a:solidFill>
                  <a:schemeClr val="tx1"/>
                </a:solidFill>
                <a:latin typeface="Open Sans" panose="020B0604020202020204" charset="0"/>
                <a:ea typeface="Open Sans" panose="020B0604020202020204" charset="0"/>
                <a:cs typeface="Open Sans" panose="020B0604020202020204" charset="0"/>
              </a:rPr>
              <a:t> </a:t>
            </a:r>
            <a:r>
              <a:rPr lang="en-US" dirty="0" err="1">
                <a:solidFill>
                  <a:schemeClr val="tx1"/>
                </a:solidFill>
                <a:latin typeface="Open Sans" panose="020B0604020202020204" charset="0"/>
                <a:ea typeface="Open Sans" panose="020B0604020202020204" charset="0"/>
                <a:cs typeface="Open Sans" panose="020B0604020202020204" charset="0"/>
              </a:rPr>
              <a:t>hacia</a:t>
            </a:r>
            <a:r>
              <a:rPr lang="en-US" dirty="0">
                <a:solidFill>
                  <a:schemeClr val="tx1"/>
                </a:solidFill>
                <a:latin typeface="Open Sans" panose="020B0604020202020204" charset="0"/>
                <a:ea typeface="Open Sans" panose="020B0604020202020204" charset="0"/>
                <a:cs typeface="Open Sans" panose="020B0604020202020204" charset="0"/>
              </a:rPr>
              <a:t> </a:t>
            </a:r>
            <a:r>
              <a:rPr lang="en-US" dirty="0" err="1">
                <a:solidFill>
                  <a:schemeClr val="tx1"/>
                </a:solidFill>
                <a:latin typeface="Open Sans" panose="020B0604020202020204" charset="0"/>
                <a:ea typeface="Open Sans" panose="020B0604020202020204" charset="0"/>
                <a:cs typeface="Open Sans" panose="020B0604020202020204" charset="0"/>
              </a:rPr>
              <a:t>abajo</a:t>
            </a:r>
            <a:r>
              <a:rPr lang="en-US" dirty="0">
                <a:solidFill>
                  <a:schemeClr val="tx1"/>
                </a:solidFill>
                <a:latin typeface="Open Sans" panose="020B0604020202020204" charset="0"/>
                <a:ea typeface="Open Sans" panose="020B0604020202020204" charset="0"/>
                <a:cs typeface="Open Sans" panose="020B0604020202020204" charset="0"/>
              </a:rPr>
              <a:t> </a:t>
            </a:r>
            <a:r>
              <a:rPr lang="en-US" dirty="0" err="1">
                <a:solidFill>
                  <a:schemeClr val="tx1"/>
                </a:solidFill>
                <a:latin typeface="Open Sans" panose="020B0604020202020204" charset="0"/>
                <a:ea typeface="Open Sans" panose="020B0604020202020204" charset="0"/>
                <a:cs typeface="Open Sans" panose="020B0604020202020204" charset="0"/>
              </a:rPr>
              <a:t>en</a:t>
            </a:r>
            <a:r>
              <a:rPr lang="en-US" dirty="0">
                <a:solidFill>
                  <a:schemeClr val="tx1"/>
                </a:solidFill>
                <a:latin typeface="Open Sans" panose="020B0604020202020204" charset="0"/>
                <a:ea typeface="Open Sans" panose="020B0604020202020204" charset="0"/>
                <a:cs typeface="Open Sans" panose="020B0604020202020204" charset="0"/>
              </a:rPr>
              <a:t> la </a:t>
            </a:r>
            <a:r>
              <a:rPr lang="en-US" dirty="0" err="1">
                <a:solidFill>
                  <a:schemeClr val="tx1"/>
                </a:solidFill>
                <a:latin typeface="Open Sans" panose="020B0604020202020204" charset="0"/>
                <a:ea typeface="Open Sans" panose="020B0604020202020204" charset="0"/>
                <a:cs typeface="Open Sans" panose="020B0604020202020204" charset="0"/>
              </a:rPr>
              <a:t>página</a:t>
            </a:r>
            <a:r>
              <a:rPr lang="en-US" dirty="0">
                <a:solidFill>
                  <a:schemeClr val="tx1"/>
                </a:solidFill>
                <a:latin typeface="Open Sans" panose="020B0604020202020204" charset="0"/>
                <a:ea typeface="Open Sans" panose="020B0604020202020204" charset="0"/>
                <a:cs typeface="Open Sans" panose="020B0604020202020204" charset="0"/>
              </a:rPr>
              <a:t>. </a:t>
            </a:r>
            <a:endParaRPr dirty="0">
              <a:solidFill>
                <a:schemeClr val="tx1"/>
              </a:solidFill>
              <a:latin typeface="Open Sans" panose="020B0604020202020204" charset="0"/>
              <a:ea typeface="Open Sans" panose="020B0604020202020204" charset="0"/>
              <a:cs typeface="Open Sans" panose="020B0604020202020204" charset="0"/>
            </a:endParaRPr>
          </a:p>
        </p:txBody>
      </p:sp>
      <p:sp>
        <p:nvSpPr>
          <p:cNvPr id="474" name="Google Shape;474;g1935f35cc86_0_10"/>
          <p:cNvSpPr/>
          <p:nvPr/>
        </p:nvSpPr>
        <p:spPr>
          <a:xfrm>
            <a:off x="1022072" y="4510727"/>
            <a:ext cx="4521477" cy="301087"/>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
        <p:nvSpPr>
          <p:cNvPr id="475" name="Google Shape;475;g1935f35cc86_0_10"/>
          <p:cNvSpPr/>
          <p:nvPr/>
        </p:nvSpPr>
        <p:spPr>
          <a:xfrm>
            <a:off x="569676" y="6216055"/>
            <a:ext cx="1173399" cy="299700"/>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91658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3770" y="1828813"/>
            <a:ext cx="7207250" cy="4887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5" name="Google Shape;475;p36"/>
          <p:cNvSpPr txBox="1">
            <a:spLocks noGrp="1"/>
          </p:cNvSpPr>
          <p:nvPr>
            <p:ph type="title"/>
          </p:nvPr>
        </p:nvSpPr>
        <p:spPr>
          <a:xfrm>
            <a:off x="0" y="655526"/>
            <a:ext cx="769521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330" dirty="0">
                <a:solidFill>
                  <a:srgbClr val="586F7C"/>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
                  </a:ext>
                </a:extLst>
              </a:rPr>
              <a:t>Base de </a:t>
            </a:r>
            <a:r>
              <a:rPr lang="en-US" sz="3330" dirty="0" err="1">
                <a:solidFill>
                  <a:srgbClr val="586F7C"/>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
                  </a:ext>
                </a:extLst>
              </a:rPr>
              <a:t>datos</a:t>
            </a:r>
            <a:r>
              <a:rPr lang="en-US" sz="3330" dirty="0">
                <a:solidFill>
                  <a:srgbClr val="586F7C"/>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
                  </a:ext>
                </a:extLst>
              </a:rPr>
              <a:t> Joanna Briggs: </a:t>
            </a:r>
            <a:r>
              <a:rPr lang="en-US" sz="3330" dirty="0" err="1">
                <a:solidFill>
                  <a:srgbClr val="586F7C"/>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
                  </a:ext>
                </a:extLst>
              </a:rPr>
              <a:t>resultados</a:t>
            </a:r>
            <a:r>
              <a:rPr lang="en-US" sz="3330" dirty="0">
                <a:solidFill>
                  <a:srgbClr val="586F7C"/>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
                  </a:ext>
                </a:extLst>
              </a:rPr>
              <a:t> de </a:t>
            </a:r>
            <a:r>
              <a:rPr lang="en-US" sz="3330" dirty="0" err="1">
                <a:solidFill>
                  <a:srgbClr val="586F7C"/>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
                  </a:ext>
                </a:extLst>
              </a:rPr>
              <a:t>búsqueda</a:t>
            </a:r>
            <a:endParaRPr sz="3330" dirty="0">
              <a:solidFill>
                <a:srgbClr val="586F7C"/>
              </a:solidFill>
              <a:latin typeface="Open Sans"/>
              <a:ea typeface="Open Sans"/>
              <a:cs typeface="Open Sans"/>
              <a:sym typeface="Open Sans"/>
            </a:endParaRPr>
          </a:p>
        </p:txBody>
      </p:sp>
      <p:sp>
        <p:nvSpPr>
          <p:cNvPr id="476" name="Google Shape;476;p36"/>
          <p:cNvSpPr txBox="1">
            <a:spLocks noGrp="1"/>
          </p:cNvSpPr>
          <p:nvPr>
            <p:ph type="body" idx="1"/>
          </p:nvPr>
        </p:nvSpPr>
        <p:spPr>
          <a:xfrm>
            <a:off x="47313" y="1651155"/>
            <a:ext cx="4538972" cy="5112478"/>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SzPts val="2400"/>
              <a:buNone/>
            </a:pPr>
            <a:r>
              <a:rPr lang="en-US" dirty="0">
                <a:solidFill>
                  <a:srgbClr val="3F3F3F"/>
                </a:solidFill>
                <a:latin typeface="Open Sans"/>
                <a:ea typeface="Open Sans"/>
                <a:cs typeface="Open Sans"/>
                <a:sym typeface="Open Sans"/>
              </a:rPr>
              <a:t>Se </a:t>
            </a:r>
            <a:r>
              <a:rPr lang="en-US" dirty="0" err="1">
                <a:solidFill>
                  <a:srgbClr val="3F3F3F"/>
                </a:solidFill>
                <a:latin typeface="Open Sans"/>
                <a:ea typeface="Open Sans"/>
                <a:cs typeface="Open Sans"/>
                <a:sym typeface="Open Sans"/>
              </a:rPr>
              <a:t>muestran</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los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resultados</a:t>
            </a:r>
            <a:r>
              <a:rPr lang="en-US" dirty="0">
                <a:solidFill>
                  <a:srgbClr val="3F3F3F"/>
                </a:solidFill>
                <a:latin typeface="Open Sans"/>
                <a:ea typeface="Open Sans"/>
                <a:cs typeface="Open Sans"/>
                <a:sym typeface="Open Sans"/>
              </a:rPr>
              <a:t> de la </a:t>
            </a:r>
            <a:r>
              <a:rPr lang="en-US" dirty="0" err="1">
                <a:solidFill>
                  <a:srgbClr val="3F3F3F"/>
                </a:solidFill>
                <a:latin typeface="Open Sans"/>
                <a:ea typeface="Open Sans"/>
                <a:cs typeface="Open Sans"/>
                <a:sym typeface="Open Sans"/>
              </a:rPr>
              <a:t>búsqueda</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ebola</a:t>
            </a:r>
            <a:r>
              <a:rPr lang="en-US" dirty="0">
                <a:solidFill>
                  <a:srgbClr val="3F3F3F"/>
                </a:solidFill>
                <a:latin typeface="Open Sans"/>
                <a:ea typeface="Open Sans"/>
                <a:cs typeface="Open Sans"/>
                <a:sym typeface="Open Sans"/>
              </a:rPr>
              <a:t> treatment” [</a:t>
            </a:r>
            <a:r>
              <a:rPr lang="en-US" dirty="0" err="1">
                <a:solidFill>
                  <a:srgbClr val="3F3F3F"/>
                </a:solidFill>
                <a:latin typeface="Open Sans"/>
                <a:ea typeface="Open Sans"/>
                <a:cs typeface="Open Sans"/>
                <a:sym typeface="Open Sans"/>
              </a:rPr>
              <a:t>tratamiento</a:t>
            </a:r>
            <a:r>
              <a:rPr lang="en-US" dirty="0">
                <a:solidFill>
                  <a:srgbClr val="3F3F3F"/>
                </a:solidFill>
                <a:latin typeface="Open Sans"/>
                <a:ea typeface="Open Sans"/>
                <a:cs typeface="Open Sans"/>
                <a:sym typeface="Open Sans"/>
              </a:rPr>
              <a:t> contra el </a:t>
            </a:r>
            <a:r>
              <a:rPr lang="en-US" dirty="0" err="1">
                <a:solidFill>
                  <a:srgbClr val="3F3F3F"/>
                </a:solidFill>
                <a:latin typeface="Open Sans"/>
                <a:ea typeface="Open Sans"/>
                <a:cs typeface="Open Sans"/>
                <a:sym typeface="Open Sans"/>
              </a:rPr>
              <a:t>é</a:t>
            </a:r>
            <a:r>
              <a:rPr lang="en-US" i="1" dirty="0" err="1">
                <a:solidFill>
                  <a:srgbClr val="3F3F3F"/>
                </a:solidFill>
                <a:latin typeface="Open Sans"/>
                <a:ea typeface="Open Sans"/>
                <a:cs typeface="Open Sans"/>
                <a:sym typeface="Open Sans"/>
              </a:rPr>
              <a:t>bola</a:t>
            </a:r>
            <a:r>
              <a:rPr lang="en-US" i="1" dirty="0">
                <a:solidFill>
                  <a:srgbClr val="3F3F3F"/>
                </a:solidFill>
                <a:latin typeface="Open Sans"/>
                <a:ea typeface="Open Sans"/>
                <a:cs typeface="Open Sans"/>
                <a:sym typeface="Open Sans"/>
              </a:rPr>
              <a:t>]</a:t>
            </a:r>
            <a:r>
              <a:rPr lang="en-US" dirty="0">
                <a:solidFill>
                  <a:srgbClr val="3F3F3F"/>
                </a:solidFill>
                <a:latin typeface="Open Sans"/>
                <a:ea typeface="Open Sans"/>
                <a:cs typeface="Open Sans"/>
                <a:sym typeface="Open Sans"/>
              </a:rPr>
              <a:t> de las dos </a:t>
            </a:r>
            <a:r>
              <a:rPr lang="en-US" dirty="0" err="1">
                <a:solidFill>
                  <a:srgbClr val="3F3F3F"/>
                </a:solidFill>
                <a:latin typeface="Open Sans"/>
                <a:ea typeface="Open Sans"/>
                <a:cs typeface="Open Sans"/>
                <a:sym typeface="Open Sans"/>
              </a:rPr>
              <a:t>fuentes</a:t>
            </a:r>
            <a:r>
              <a:rPr lang="en-US" dirty="0">
                <a:solidFill>
                  <a:srgbClr val="3F3F3F"/>
                </a:solidFill>
                <a:latin typeface="Open Sans"/>
                <a:ea typeface="Open Sans"/>
                <a:cs typeface="Open Sans"/>
                <a:sym typeface="Open Sans"/>
              </a:rPr>
              <a:t> de OVID.</a:t>
            </a:r>
            <a:endParaRPr dirty="0"/>
          </a:p>
          <a:p>
            <a:pPr marL="76200" lvl="0" indent="0" algn="l" rtl="0">
              <a:lnSpc>
                <a:spcPct val="90000"/>
              </a:lnSpc>
              <a:spcBef>
                <a:spcPts val="1000"/>
              </a:spcBef>
              <a:spcAft>
                <a:spcPts val="0"/>
              </a:spcAft>
              <a:buSzPts val="2400"/>
              <a:buNone/>
            </a:pPr>
            <a:endParaRPr dirty="0">
              <a:solidFill>
                <a:srgbClr val="3F3F3F"/>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en-US" dirty="0" err="1">
                <a:solidFill>
                  <a:srgbClr val="3F3F3F"/>
                </a:solidFill>
                <a:latin typeface="Open Sans"/>
                <a:ea typeface="Open Sans"/>
                <a:cs typeface="Open Sans"/>
                <a:sym typeface="Open Sans"/>
              </a:rPr>
              <a:t>Tener</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en</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cuenta</a:t>
            </a:r>
            <a:r>
              <a:rPr lang="en-US" dirty="0">
                <a:solidFill>
                  <a:srgbClr val="3F3F3F"/>
                </a:solidFill>
                <a:latin typeface="Open Sans"/>
                <a:ea typeface="Open Sans"/>
                <a:cs typeface="Open Sans"/>
                <a:sym typeface="Open Sans"/>
              </a:rPr>
              <a:t> las </a:t>
            </a:r>
            <a:r>
              <a:rPr lang="en-US" dirty="0" err="1">
                <a:solidFill>
                  <a:srgbClr val="3F3F3F"/>
                </a:solidFill>
                <a:latin typeface="Open Sans"/>
                <a:ea typeface="Open Sans"/>
                <a:cs typeface="Open Sans"/>
                <a:sym typeface="Open Sans"/>
              </a:rPr>
              <a:t>opciones</a:t>
            </a:r>
            <a:r>
              <a:rPr lang="en-US" dirty="0">
                <a:solidFill>
                  <a:srgbClr val="3F3F3F"/>
                </a:solidFill>
                <a:latin typeface="Open Sans"/>
                <a:ea typeface="Open Sans"/>
                <a:cs typeface="Open Sans"/>
                <a:sym typeface="Open Sans"/>
              </a:rPr>
              <a:t> </a:t>
            </a:r>
            <a:r>
              <a:rPr lang="en-US" b="1" dirty="0">
                <a:solidFill>
                  <a:srgbClr val="3F3F3F"/>
                </a:solidFill>
                <a:latin typeface="Open Sans"/>
                <a:ea typeface="Open Sans"/>
                <a:cs typeface="Open Sans"/>
                <a:sym typeface="Open Sans"/>
              </a:rPr>
              <a:t>Search Information </a:t>
            </a:r>
            <a:r>
              <a:rPr lang="en-US" i="1" dirty="0">
                <a:solidFill>
                  <a:srgbClr val="3F3F3F"/>
                </a:solidFill>
                <a:latin typeface="Open Sans"/>
                <a:ea typeface="Open Sans"/>
                <a:cs typeface="Open Sans"/>
                <a:sym typeface="Open Sans"/>
              </a:rPr>
              <a:t>[</a:t>
            </a:r>
            <a:r>
              <a:rPr lang="en-US" i="1" dirty="0" err="1">
                <a:solidFill>
                  <a:srgbClr val="3F3F3F"/>
                </a:solidFill>
                <a:latin typeface="Open Sans"/>
                <a:ea typeface="Open Sans"/>
                <a:cs typeface="Open Sans"/>
                <a:sym typeface="Open Sans"/>
              </a:rPr>
              <a:t>Información</a:t>
            </a:r>
            <a:r>
              <a:rPr lang="en-US" i="1" dirty="0">
                <a:solidFill>
                  <a:srgbClr val="3F3F3F"/>
                </a:solidFill>
                <a:latin typeface="Open Sans"/>
                <a:ea typeface="Open Sans"/>
                <a:cs typeface="Open Sans"/>
                <a:sym typeface="Open Sans"/>
              </a:rPr>
              <a:t> de la </a:t>
            </a:r>
            <a:r>
              <a:rPr lang="en-US" i="1" dirty="0" err="1">
                <a:solidFill>
                  <a:srgbClr val="3F3F3F"/>
                </a:solidFill>
                <a:latin typeface="Open Sans"/>
                <a:ea typeface="Open Sans"/>
                <a:cs typeface="Open Sans"/>
                <a:sym typeface="Open Sans"/>
              </a:rPr>
              <a:t>búsqueda</a:t>
            </a:r>
            <a:r>
              <a:rPr lang="en-US" i="1" dirty="0">
                <a:solidFill>
                  <a:srgbClr val="3F3F3F"/>
                </a:solidFill>
                <a:latin typeface="Open Sans"/>
                <a:ea typeface="Open Sans"/>
                <a:cs typeface="Open Sans"/>
                <a:sym typeface="Open Sans"/>
              </a:rPr>
              <a:t>] </a:t>
            </a:r>
            <a:r>
              <a:rPr lang="en-US" dirty="0">
                <a:solidFill>
                  <a:srgbClr val="3F3F3F"/>
                </a:solidFill>
                <a:latin typeface="Open Sans"/>
                <a:ea typeface="Open Sans"/>
                <a:cs typeface="Open Sans"/>
                <a:sym typeface="Open Sans"/>
              </a:rPr>
              <a:t>y </a:t>
            </a:r>
            <a:r>
              <a:rPr lang="en-US" b="1" dirty="0">
                <a:solidFill>
                  <a:srgbClr val="3F3F3F"/>
                </a:solidFill>
                <a:latin typeface="Open Sans"/>
                <a:ea typeface="Open Sans"/>
                <a:cs typeface="Open Sans"/>
                <a:sym typeface="Open Sans"/>
              </a:rPr>
              <a:t>Filter by </a:t>
            </a:r>
            <a:r>
              <a:rPr lang="en-US" dirty="0">
                <a:solidFill>
                  <a:srgbClr val="3F3F3F"/>
                </a:solidFill>
                <a:latin typeface="Open Sans"/>
                <a:ea typeface="Open Sans"/>
                <a:cs typeface="Open Sans"/>
                <a:sym typeface="Open Sans"/>
              </a:rPr>
              <a:t>[</a:t>
            </a:r>
            <a:r>
              <a:rPr lang="en-US" i="1" dirty="0" err="1">
                <a:solidFill>
                  <a:srgbClr val="3F3F3F"/>
                </a:solidFill>
                <a:latin typeface="Open Sans"/>
                <a:ea typeface="Open Sans"/>
                <a:cs typeface="Open Sans"/>
                <a:sym typeface="Open Sans"/>
              </a:rPr>
              <a:t>Filtrar</a:t>
            </a:r>
            <a:r>
              <a:rPr lang="en-US" i="1" dirty="0">
                <a:solidFill>
                  <a:srgbClr val="3F3F3F"/>
                </a:solidFill>
                <a:latin typeface="Open Sans"/>
                <a:ea typeface="Open Sans"/>
                <a:cs typeface="Open Sans"/>
                <a:sym typeface="Open Sans"/>
              </a:rPr>
              <a:t> </a:t>
            </a:r>
            <a:r>
              <a:rPr lang="en-US" i="1" dirty="0" err="1">
                <a:solidFill>
                  <a:srgbClr val="3F3F3F"/>
                </a:solidFill>
                <a:latin typeface="Open Sans"/>
                <a:ea typeface="Open Sans"/>
                <a:cs typeface="Open Sans"/>
                <a:sym typeface="Open Sans"/>
              </a:rPr>
              <a:t>por</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en</a:t>
            </a:r>
            <a:r>
              <a:rPr lang="en-US" dirty="0">
                <a:solidFill>
                  <a:srgbClr val="3F3F3F"/>
                </a:solidFill>
                <a:latin typeface="Open Sans"/>
                <a:ea typeface="Open Sans"/>
                <a:cs typeface="Open Sans"/>
                <a:sym typeface="Open Sans"/>
              </a:rPr>
              <a:t> la </a:t>
            </a:r>
            <a:r>
              <a:rPr lang="en-US" dirty="0" err="1">
                <a:solidFill>
                  <a:srgbClr val="3F3F3F"/>
                </a:solidFill>
                <a:latin typeface="Open Sans"/>
                <a:ea typeface="Open Sans"/>
                <a:cs typeface="Open Sans"/>
                <a:sym typeface="Open Sans"/>
              </a:rPr>
              <a:t>columna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izquierda</a:t>
            </a:r>
            <a:r>
              <a:rPr lang="en-US" dirty="0">
                <a:solidFill>
                  <a:srgbClr val="3F3F3F"/>
                </a:solidFill>
                <a:latin typeface="Open Sans"/>
                <a:ea typeface="Open Sans"/>
                <a:cs typeface="Open Sans"/>
                <a:sym typeface="Open Sans"/>
              </a:rPr>
              <a:t> y </a:t>
            </a:r>
            <a:r>
              <a:rPr lang="en-US" b="1" dirty="0">
                <a:solidFill>
                  <a:srgbClr val="3F3F3F"/>
                </a:solidFill>
                <a:latin typeface="Open Sans"/>
                <a:ea typeface="Open Sans"/>
                <a:cs typeface="Open Sans"/>
                <a:sym typeface="Open Sans"/>
              </a:rPr>
              <a:t>Open Access Results</a:t>
            </a:r>
            <a:r>
              <a:rPr lang="en-US" dirty="0">
                <a:solidFill>
                  <a:srgbClr val="3F3F3F"/>
                </a:solidFill>
                <a:latin typeface="Open Sans"/>
                <a:ea typeface="Open Sans"/>
                <a:cs typeface="Open Sans"/>
                <a:sym typeface="Open Sans"/>
              </a:rPr>
              <a:t> </a:t>
            </a:r>
            <a:r>
              <a:rPr lang="en-US" i="1" dirty="0">
                <a:solidFill>
                  <a:srgbClr val="3F3F3F"/>
                </a:solidFill>
                <a:latin typeface="Open Sans"/>
                <a:ea typeface="Open Sans"/>
                <a:cs typeface="Open Sans"/>
                <a:sym typeface="Open Sans"/>
              </a:rPr>
              <a:t>[</a:t>
            </a:r>
            <a:r>
              <a:rPr lang="en-US" i="1" dirty="0" err="1">
                <a:solidFill>
                  <a:srgbClr val="3F3F3F"/>
                </a:solidFill>
                <a:latin typeface="Open Sans"/>
                <a:ea typeface="Open Sans"/>
                <a:cs typeface="Open Sans"/>
                <a:sym typeface="Open Sans"/>
              </a:rPr>
              <a:t>Resultados</a:t>
            </a:r>
            <a:r>
              <a:rPr lang="en-US" i="1" dirty="0">
                <a:solidFill>
                  <a:srgbClr val="3F3F3F"/>
                </a:solidFill>
                <a:latin typeface="Open Sans"/>
                <a:ea typeface="Open Sans"/>
                <a:cs typeface="Open Sans"/>
                <a:sym typeface="Open Sans"/>
              </a:rPr>
              <a:t> de </a:t>
            </a:r>
            <a:r>
              <a:rPr lang="en-US" i="1" dirty="0" err="1">
                <a:solidFill>
                  <a:srgbClr val="3F3F3F"/>
                </a:solidFill>
                <a:latin typeface="Open Sans"/>
                <a:ea typeface="Open Sans"/>
                <a:cs typeface="Open Sans"/>
                <a:sym typeface="Open Sans"/>
              </a:rPr>
              <a:t>acceso</a:t>
            </a:r>
            <a:r>
              <a:rPr lang="en-US" i="1" dirty="0">
                <a:solidFill>
                  <a:srgbClr val="3F3F3F"/>
                </a:solidFill>
                <a:latin typeface="Open Sans"/>
                <a:ea typeface="Open Sans"/>
                <a:cs typeface="Open Sans"/>
                <a:sym typeface="Open Sans"/>
              </a:rPr>
              <a:t> </a:t>
            </a:r>
            <a:r>
              <a:rPr lang="en-US" i="1" dirty="0" err="1">
                <a:solidFill>
                  <a:srgbClr val="3F3F3F"/>
                </a:solidFill>
                <a:latin typeface="Open Sans"/>
                <a:ea typeface="Open Sans"/>
                <a:cs typeface="Open Sans"/>
                <a:sym typeface="Open Sans"/>
              </a:rPr>
              <a:t>abierto</a:t>
            </a:r>
            <a:r>
              <a:rPr lang="en-US" i="1"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en</a:t>
            </a:r>
            <a:r>
              <a:rPr lang="en-US" dirty="0">
                <a:solidFill>
                  <a:srgbClr val="3F3F3F"/>
                </a:solidFill>
                <a:latin typeface="Open Sans"/>
                <a:ea typeface="Open Sans"/>
                <a:cs typeface="Open Sans"/>
                <a:sym typeface="Open Sans"/>
              </a:rPr>
              <a:t> la </a:t>
            </a:r>
            <a:r>
              <a:rPr lang="en-US" dirty="0" err="1">
                <a:solidFill>
                  <a:srgbClr val="3F3F3F"/>
                </a:solidFill>
                <a:latin typeface="Open Sans"/>
                <a:ea typeface="Open Sans"/>
                <a:cs typeface="Open Sans"/>
                <a:sym typeface="Open Sans"/>
              </a:rPr>
              <a:t>columna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derecha</a:t>
            </a:r>
            <a:endParaRPr dirty="0">
              <a:solidFill>
                <a:srgbClr val="3F3F3F"/>
              </a:solidFill>
              <a:highlight>
                <a:schemeClr val="accent6"/>
              </a:highlight>
              <a:latin typeface="Open Sans"/>
              <a:ea typeface="Open Sans"/>
              <a:cs typeface="Open Sans"/>
              <a:sym typeface="Open Sans"/>
            </a:endParaRPr>
          </a:p>
        </p:txBody>
      </p:sp>
      <p:sp>
        <p:nvSpPr>
          <p:cNvPr id="477" name="Google Shape;477;p36"/>
          <p:cNvSpPr/>
          <p:nvPr/>
        </p:nvSpPr>
        <p:spPr>
          <a:xfrm>
            <a:off x="4963786" y="2048157"/>
            <a:ext cx="1390073" cy="4570708"/>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
        <p:nvSpPr>
          <p:cNvPr id="7" name="Google Shape;475;g1935f35cc86_0_10"/>
          <p:cNvSpPr/>
          <p:nvPr/>
        </p:nvSpPr>
        <p:spPr>
          <a:xfrm>
            <a:off x="10680947" y="2430021"/>
            <a:ext cx="1390073" cy="2856353"/>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76" y="5129647"/>
            <a:ext cx="4342858" cy="1370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5" name="Google Shape;485;p49"/>
          <p:cNvPicPr preferRelativeResize="0"/>
          <p:nvPr/>
        </p:nvPicPr>
        <p:blipFill rotWithShape="1">
          <a:blip r:embed="rId4">
            <a:alphaModFix/>
          </a:blip>
          <a:srcRect/>
          <a:stretch/>
        </p:blipFill>
        <p:spPr>
          <a:xfrm>
            <a:off x="101287" y="2595996"/>
            <a:ext cx="1933575" cy="2533650"/>
          </a:xfrm>
          <a:prstGeom prst="rect">
            <a:avLst/>
          </a:prstGeom>
          <a:noFill/>
          <a:ln>
            <a:noFill/>
          </a:ln>
        </p:spPr>
      </p:pic>
      <p:sp>
        <p:nvSpPr>
          <p:cNvPr id="486" name="Google Shape;486;p49"/>
          <p:cNvSpPr txBox="1">
            <a:spLocks noGrp="1"/>
          </p:cNvSpPr>
          <p:nvPr>
            <p:ph type="title"/>
          </p:nvPr>
        </p:nvSpPr>
        <p:spPr>
          <a:xfrm>
            <a:off x="0" y="571500"/>
            <a:ext cx="828675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3000">
                <a:solidFill>
                  <a:srgbClr val="586F7C"/>
                </a:solidFill>
                <a:latin typeface="Open Sans"/>
                <a:ea typeface="Open Sans"/>
                <a:cs typeface="Open Sans"/>
                <a:sym typeface="Open Sans"/>
              </a:rPr>
              <a:t>Clinical Queries (PubMed): acceso a literatura   de investigación filtrada y no filtrada</a:t>
            </a:r>
            <a:endParaRPr sz="3000">
              <a:solidFill>
                <a:srgbClr val="586F7C"/>
              </a:solidFill>
              <a:latin typeface="Open Sans"/>
              <a:ea typeface="Open Sans"/>
              <a:cs typeface="Open Sans"/>
              <a:sym typeface="Open Sans"/>
            </a:endParaRPr>
          </a:p>
        </p:txBody>
      </p:sp>
      <p:pic>
        <p:nvPicPr>
          <p:cNvPr id="487" name="Google Shape;487;p49"/>
          <p:cNvPicPr preferRelativeResize="0"/>
          <p:nvPr/>
        </p:nvPicPr>
        <p:blipFill rotWithShape="1">
          <a:blip r:embed="rId5">
            <a:alphaModFix/>
          </a:blip>
          <a:srcRect/>
          <a:stretch/>
        </p:blipFill>
        <p:spPr>
          <a:xfrm>
            <a:off x="4964262" y="2300140"/>
            <a:ext cx="7195152" cy="4180776"/>
          </a:xfrm>
          <a:prstGeom prst="rect">
            <a:avLst/>
          </a:prstGeom>
          <a:noFill/>
          <a:ln>
            <a:noFill/>
          </a:ln>
        </p:spPr>
      </p:pic>
      <p:sp>
        <p:nvSpPr>
          <p:cNvPr id="488" name="Google Shape;488;p49"/>
          <p:cNvSpPr/>
          <p:nvPr/>
        </p:nvSpPr>
        <p:spPr>
          <a:xfrm>
            <a:off x="7137716" y="5985838"/>
            <a:ext cx="886641" cy="218374"/>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489" name="Google Shape;489;p49"/>
          <p:cNvCxnSpPr>
            <a:stCxn id="485" idx="3"/>
          </p:cNvCxnSpPr>
          <p:nvPr/>
        </p:nvCxnSpPr>
        <p:spPr>
          <a:xfrm>
            <a:off x="2034862" y="3862821"/>
            <a:ext cx="1492109" cy="1754208"/>
          </a:xfrm>
          <a:prstGeom prst="straightConnector1">
            <a:avLst/>
          </a:prstGeom>
          <a:noFill/>
          <a:ln w="28575" cap="flat" cmpd="sng">
            <a:solidFill>
              <a:srgbClr val="FF0000"/>
            </a:solidFill>
            <a:prstDash val="solid"/>
            <a:round/>
            <a:headEnd type="none" w="sm" len="sm"/>
            <a:tailEnd type="triangle" w="med" len="med"/>
          </a:ln>
        </p:spPr>
      </p:cxnSp>
      <p:cxnSp>
        <p:nvCxnSpPr>
          <p:cNvPr id="490" name="Google Shape;490;p49"/>
          <p:cNvCxnSpPr>
            <a:endCxn id="488" idx="1"/>
          </p:cNvCxnSpPr>
          <p:nvPr/>
        </p:nvCxnSpPr>
        <p:spPr>
          <a:xfrm rot="10800000" flipH="1">
            <a:off x="3927716" y="6095025"/>
            <a:ext cx="3210000" cy="327600"/>
          </a:xfrm>
          <a:prstGeom prst="straightConnector1">
            <a:avLst/>
          </a:prstGeom>
          <a:noFill/>
          <a:ln w="28575" cap="flat" cmpd="sng">
            <a:solidFill>
              <a:srgbClr val="FF0000"/>
            </a:solidFill>
            <a:prstDash val="solid"/>
            <a:round/>
            <a:headEnd type="none" w="sm" len="sm"/>
            <a:tailEnd type="triangle" w="med" len="med"/>
          </a:ln>
        </p:spPr>
      </p:cxnSp>
      <p:cxnSp>
        <p:nvCxnSpPr>
          <p:cNvPr id="491" name="Google Shape;491;p49"/>
          <p:cNvCxnSpPr/>
          <p:nvPr/>
        </p:nvCxnSpPr>
        <p:spPr>
          <a:xfrm flipV="1">
            <a:off x="2330350" y="2595996"/>
            <a:ext cx="2633912" cy="3803251"/>
          </a:xfrm>
          <a:prstGeom prst="straightConnector1">
            <a:avLst/>
          </a:prstGeom>
          <a:noFill/>
          <a:ln w="28575" cap="flat" cmpd="sng">
            <a:solidFill>
              <a:srgbClr val="FF0000"/>
            </a:solidFill>
            <a:prstDash val="solid"/>
            <a:round/>
            <a:headEnd type="none" w="sm" len="sm"/>
            <a:tailEnd type="triangle" w="med" len="med"/>
          </a:ln>
        </p:spPr>
      </p:cxnSp>
      <p:sp>
        <p:nvSpPr>
          <p:cNvPr id="492" name="Google Shape;492;p49"/>
          <p:cNvSpPr txBox="1"/>
          <p:nvPr/>
        </p:nvSpPr>
        <p:spPr>
          <a:xfrm>
            <a:off x="29138" y="1793537"/>
            <a:ext cx="11437768" cy="1046400"/>
          </a:xfrm>
          <a:prstGeom prst="rect">
            <a:avLst/>
          </a:prstGeom>
          <a:noFill/>
          <a:ln>
            <a:noFill/>
          </a:ln>
        </p:spPr>
        <p:txBody>
          <a:bodyPr spcFirstLastPara="1" wrap="square" lIns="91425" tIns="45700" rIns="91425" bIns="45700" anchor="t" anchorCtr="0">
            <a:spAutoFit/>
          </a:bodyPr>
          <a:lstStyle/>
          <a:p>
            <a:pPr marL="76200" marR="0" lvl="0" indent="0" algn="l" rtl="0">
              <a:lnSpc>
                <a:spcPct val="100000"/>
              </a:lnSpc>
              <a:spcBef>
                <a:spcPts val="0"/>
              </a:spcBef>
              <a:spcAft>
                <a:spcPts val="0"/>
              </a:spcAft>
              <a:buClr>
                <a:schemeClr val="dk1"/>
              </a:buClr>
              <a:buSzPts val="2400"/>
              <a:buFont typeface="Arial"/>
              <a:buNone/>
            </a:pPr>
            <a:r>
              <a:rPr lang="en-US" sz="2400" b="0" i="0" u="none" strike="noStrike" cap="none">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
                  </a:ext>
                </a:extLst>
              </a:rPr>
              <a:t>Ir al Portal de Contenidos de Research4Life, lista </a:t>
            </a:r>
            <a:r>
              <a:rPr lang="en-US" sz="2400" b="1" i="0" u="none" strike="noStrike" cap="none">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4"/>
                  </a:ext>
                </a:extLst>
              </a:rPr>
              <a:t>Bases de datos </a:t>
            </a:r>
            <a:r>
              <a:rPr lang="en-US" sz="2400" b="0" i="0" u="none" strike="noStrike" cap="none">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5"/>
                  </a:ext>
                </a:extLst>
              </a:rPr>
              <a:t>/ </a:t>
            </a:r>
            <a:r>
              <a:rPr lang="en-US" sz="2400" b="1" i="0" u="none" strike="noStrike" cap="none">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6"/>
                  </a:ext>
                </a:extLst>
              </a:rPr>
              <a:t>PubMed / Clinical Queries</a:t>
            </a:r>
            <a:r>
              <a:rPr lang="en-US" sz="2400" b="0" i="0" u="none" strike="noStrike" cap="none">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7"/>
                  </a:ext>
                </a:extLst>
              </a:rPr>
              <a:t> </a:t>
            </a:r>
            <a:endParaRPr sz="1600" b="0" i="0" u="none" strike="noStrike" cap="none">
              <a:solidFill>
                <a:srgbClr val="42424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pic>
        <p:nvPicPr>
          <p:cNvPr id="498" name="Google Shape;498;p50"/>
          <p:cNvPicPr preferRelativeResize="0"/>
          <p:nvPr/>
        </p:nvPicPr>
        <p:blipFill rotWithShape="1">
          <a:blip r:embed="rId3">
            <a:alphaModFix/>
          </a:blip>
          <a:srcRect/>
          <a:stretch/>
        </p:blipFill>
        <p:spPr>
          <a:xfrm>
            <a:off x="2571135" y="3563218"/>
            <a:ext cx="7826478" cy="3075760"/>
          </a:xfrm>
          <a:prstGeom prst="rect">
            <a:avLst/>
          </a:prstGeom>
          <a:noFill/>
          <a:ln>
            <a:noFill/>
          </a:ln>
        </p:spPr>
      </p:pic>
      <p:sp>
        <p:nvSpPr>
          <p:cNvPr id="499" name="Google Shape;499;p50"/>
          <p:cNvSpPr txBox="1">
            <a:spLocks noGrp="1"/>
          </p:cNvSpPr>
          <p:nvPr>
            <p:ph type="title"/>
          </p:nvPr>
        </p:nvSpPr>
        <p:spPr>
          <a:xfrm>
            <a:off x="0" y="715243"/>
            <a:ext cx="72172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8"/>
                  </a:ext>
                </a:extLst>
              </a:rPr>
              <a:t>Clinical Queries: búsqueda</a:t>
            </a:r>
            <a:endParaRPr>
              <a:solidFill>
                <a:srgbClr val="586F7C"/>
              </a:solidFill>
              <a:latin typeface="Open Sans"/>
              <a:ea typeface="Open Sans"/>
              <a:cs typeface="Open Sans"/>
              <a:sym typeface="Open Sans"/>
            </a:endParaRPr>
          </a:p>
        </p:txBody>
      </p:sp>
      <p:sp>
        <p:nvSpPr>
          <p:cNvPr id="500" name="Google Shape;500;p50"/>
          <p:cNvSpPr txBox="1">
            <a:spLocks noGrp="1"/>
          </p:cNvSpPr>
          <p:nvPr>
            <p:ph type="body" idx="1"/>
          </p:nvPr>
        </p:nvSpPr>
        <p:spPr>
          <a:xfrm>
            <a:off x="46881" y="1563859"/>
            <a:ext cx="11973054" cy="1330170"/>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n-US" dirty="0" err="1">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9"/>
                  </a:ext>
                </a:extLst>
              </a:rPr>
              <a:t>En</a:t>
            </a:r>
            <a:r>
              <a:rPr lang="en-US" dirty="0">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9"/>
                  </a:ext>
                </a:extLst>
              </a:rPr>
              <a:t> PubMed Clinical Queries, </a:t>
            </a:r>
            <a:r>
              <a:rPr lang="en-US" dirty="0" err="1">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9"/>
                  </a:ext>
                </a:extLst>
              </a:rPr>
              <a:t>en</a:t>
            </a:r>
            <a:r>
              <a:rPr lang="en-US" dirty="0">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9"/>
                  </a:ext>
                </a:extLst>
              </a:rPr>
              <a:t> el </a:t>
            </a:r>
            <a:r>
              <a:rPr lang="en-US" b="1" dirty="0" err="1">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0"/>
                  </a:ext>
                </a:extLst>
              </a:rPr>
              <a:t>recuadro</a:t>
            </a:r>
            <a:r>
              <a:rPr lang="en-US" b="1" dirty="0">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0"/>
                  </a:ext>
                </a:extLst>
              </a:rPr>
              <a:t> de </a:t>
            </a:r>
            <a:r>
              <a:rPr lang="en-US" b="1" dirty="0" err="1">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0"/>
                  </a:ext>
                </a:extLst>
              </a:rPr>
              <a:t>búsqueda</a:t>
            </a:r>
            <a:r>
              <a:rPr lang="en-US" dirty="0">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1"/>
                  </a:ext>
                </a:extLst>
              </a:rPr>
              <a:t>, </a:t>
            </a:r>
            <a:r>
              <a:rPr lang="en-US" dirty="0" err="1">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1"/>
                  </a:ext>
                </a:extLst>
              </a:rPr>
              <a:t>escribir</a:t>
            </a:r>
            <a:r>
              <a:rPr lang="en-US" dirty="0">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1"/>
                  </a:ext>
                </a:extLst>
              </a:rPr>
              <a:t> </a:t>
            </a:r>
            <a:r>
              <a:rPr lang="en-US" i="1" dirty="0">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
                  </a:ext>
                </a:extLst>
              </a:rPr>
              <a:t>pregnancy complications  developing countries</a:t>
            </a:r>
            <a:r>
              <a:rPr lang="en-US" i="1" dirty="0">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3"/>
                  </a:ext>
                </a:extLst>
              </a:rPr>
              <a:t>; </a:t>
            </a:r>
            <a:r>
              <a:rPr lang="en-US" dirty="0" err="1">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4"/>
                  </a:ext>
                </a:extLst>
              </a:rPr>
              <a:t>clic</a:t>
            </a:r>
            <a:r>
              <a:rPr lang="en-US" dirty="0">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4"/>
                  </a:ext>
                </a:extLst>
              </a:rPr>
              <a:t> </a:t>
            </a:r>
            <a:r>
              <a:rPr lang="en-US" dirty="0" err="1">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4"/>
                  </a:ext>
                </a:extLst>
              </a:rPr>
              <a:t>en</a:t>
            </a:r>
            <a:r>
              <a:rPr lang="en-US" dirty="0">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4"/>
                  </a:ext>
                </a:extLst>
              </a:rPr>
              <a:t> </a:t>
            </a:r>
            <a:r>
              <a:rPr lang="en-US" b="1" dirty="0">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4"/>
                  </a:ext>
                </a:extLst>
              </a:rPr>
              <a:t>Search</a:t>
            </a:r>
            <a:r>
              <a:rPr lang="en-US" dirty="0">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4"/>
                  </a:ext>
                </a:extLst>
              </a:rPr>
              <a:t> [</a:t>
            </a:r>
            <a:r>
              <a:rPr lang="en-US" i="1" dirty="0" err="1">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4"/>
                  </a:ext>
                </a:extLst>
              </a:rPr>
              <a:t>Buscar</a:t>
            </a:r>
            <a:r>
              <a:rPr lang="en-US" dirty="0">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4"/>
                  </a:ext>
                </a:extLst>
              </a:rPr>
              <a:t>].</a:t>
            </a:r>
            <a:r>
              <a:rPr lang="en-US" i="1" dirty="0">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7"/>
                  </a:ext>
                </a:extLst>
              </a:rPr>
              <a:t>   </a:t>
            </a:r>
            <a:r>
              <a:rPr lang="en-US" dirty="0">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
                  </a:ext>
                </a:extLst>
              </a:rPr>
              <a:t>Note la </a:t>
            </a:r>
            <a:r>
              <a:rPr lang="en-US" dirty="0" err="1">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
                  </a:ext>
                </a:extLst>
              </a:rPr>
              <a:t>categoría</a:t>
            </a:r>
            <a:r>
              <a:rPr lang="en-US" dirty="0">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
                  </a:ext>
                </a:extLst>
              </a:rPr>
              <a:t> de </a:t>
            </a:r>
            <a:r>
              <a:rPr lang="en-US" dirty="0" err="1">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
                  </a:ext>
                </a:extLst>
              </a:rPr>
              <a:t>filtro</a:t>
            </a:r>
            <a:r>
              <a:rPr lang="en-US" dirty="0">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
                  </a:ext>
                </a:extLst>
              </a:rPr>
              <a:t>: </a:t>
            </a:r>
            <a:r>
              <a:rPr lang="en-US" b="1" dirty="0">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
                  </a:ext>
                </a:extLst>
              </a:rPr>
              <a:t>Clinical studies </a:t>
            </a:r>
            <a:r>
              <a:rPr lang="en-US" dirty="0">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
                  </a:ext>
                </a:extLst>
              </a:rPr>
              <a:t>[</a:t>
            </a:r>
            <a:r>
              <a:rPr lang="en-US" i="1" dirty="0" err="1">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
                  </a:ext>
                </a:extLst>
              </a:rPr>
              <a:t>Estudios</a:t>
            </a:r>
            <a:r>
              <a:rPr lang="en-US" i="1" dirty="0">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
                  </a:ext>
                </a:extLst>
              </a:rPr>
              <a:t> </a:t>
            </a:r>
            <a:r>
              <a:rPr lang="en-US" i="1" dirty="0" err="1">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
                  </a:ext>
                </a:extLst>
              </a:rPr>
              <a:t>clínicos</a:t>
            </a:r>
            <a:r>
              <a:rPr lang="en-US" dirty="0">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
                  </a:ext>
                </a:extLst>
              </a:rPr>
              <a:t>];</a:t>
            </a:r>
            <a:r>
              <a:rPr lang="en-US" dirty="0">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
                  </a:ext>
                </a:extLst>
              </a:rPr>
              <a:t> </a:t>
            </a:r>
            <a:r>
              <a:rPr lang="en-US" dirty="0" err="1">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
                  </a:ext>
                </a:extLst>
              </a:rPr>
              <a:t>así</a:t>
            </a:r>
            <a:r>
              <a:rPr lang="en-US" dirty="0">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
                  </a:ext>
                </a:extLst>
              </a:rPr>
              <a:t> </a:t>
            </a:r>
            <a:r>
              <a:rPr lang="en-US" dirty="0" err="1">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
                  </a:ext>
                </a:extLst>
              </a:rPr>
              <a:t>como</a:t>
            </a:r>
            <a:r>
              <a:rPr lang="en-US" dirty="0">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
                  </a:ext>
                </a:extLst>
              </a:rPr>
              <a:t> las </a:t>
            </a:r>
            <a:r>
              <a:rPr lang="en-US" dirty="0" err="1">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
                  </a:ext>
                </a:extLst>
              </a:rPr>
              <a:t>opciones</a:t>
            </a:r>
            <a:r>
              <a:rPr lang="en-US" dirty="0">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
                  </a:ext>
                </a:extLst>
              </a:rPr>
              <a:t> de </a:t>
            </a:r>
            <a:r>
              <a:rPr lang="en-US" dirty="0" err="1">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
                  </a:ext>
                </a:extLst>
              </a:rPr>
              <a:t>búsqueda</a:t>
            </a:r>
            <a:r>
              <a:rPr lang="en-US" dirty="0">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
                  </a:ext>
                </a:extLst>
              </a:rPr>
              <a:t> : </a:t>
            </a:r>
            <a:r>
              <a:rPr lang="en-US" b="1" dirty="0">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
                  </a:ext>
                </a:extLst>
              </a:rPr>
              <a:t>Filter</a:t>
            </a:r>
            <a:r>
              <a:rPr lang="en-US" dirty="0">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
                  </a:ext>
                </a:extLst>
              </a:rPr>
              <a:t> y </a:t>
            </a:r>
            <a:r>
              <a:rPr lang="en-US" b="1" dirty="0">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
                  </a:ext>
                </a:extLst>
              </a:rPr>
              <a:t>Scope</a:t>
            </a:r>
            <a:r>
              <a:rPr lang="en-US" b="1" dirty="0">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
                  </a:ext>
                </a:extLst>
              </a:rPr>
              <a:t> </a:t>
            </a:r>
            <a:r>
              <a:rPr lang="en-US" i="1" dirty="0">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
                  </a:ext>
                </a:extLst>
              </a:rPr>
              <a:t>[</a:t>
            </a:r>
            <a:r>
              <a:rPr lang="en-US" i="1" dirty="0" err="1">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
                  </a:ext>
                </a:extLst>
              </a:rPr>
              <a:t>Filtrar</a:t>
            </a:r>
            <a:r>
              <a:rPr lang="en-US" i="1" dirty="0">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
                  </a:ext>
                </a:extLst>
              </a:rPr>
              <a:t> y </a:t>
            </a:r>
            <a:r>
              <a:rPr lang="en-US" i="1" dirty="0" err="1">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
                  </a:ext>
                </a:extLst>
              </a:rPr>
              <a:t>Alcance</a:t>
            </a:r>
            <a:r>
              <a:rPr lang="en-US" i="1" dirty="0">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
                  </a:ext>
                </a:extLst>
              </a:rPr>
              <a:t>]</a:t>
            </a:r>
            <a:endParaRPr i="1" dirty="0">
              <a:solidFill>
                <a:srgbClr val="424242"/>
              </a:solidFill>
              <a:highlight>
                <a:schemeClr val="accent6"/>
              </a:highlight>
              <a:latin typeface="Open Sans"/>
              <a:ea typeface="Open Sans"/>
              <a:cs typeface="Open Sans"/>
              <a:sym typeface="Open Sans"/>
            </a:endParaRPr>
          </a:p>
        </p:txBody>
      </p:sp>
      <p:sp>
        <p:nvSpPr>
          <p:cNvPr id="501" name="Google Shape;501;p50"/>
          <p:cNvSpPr txBox="1"/>
          <p:nvPr/>
        </p:nvSpPr>
        <p:spPr>
          <a:xfrm>
            <a:off x="2898742" y="3277468"/>
            <a:ext cx="619341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02" name="Google Shape;502;p50"/>
          <p:cNvSpPr/>
          <p:nvPr/>
        </p:nvSpPr>
        <p:spPr>
          <a:xfrm>
            <a:off x="5397906" y="5304851"/>
            <a:ext cx="5004857" cy="1206631"/>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03" name="Google Shape;503;p50"/>
          <p:cNvSpPr/>
          <p:nvPr/>
        </p:nvSpPr>
        <p:spPr>
          <a:xfrm>
            <a:off x="2830765" y="5447726"/>
            <a:ext cx="1371600" cy="60331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37"/>
          <p:cNvSpPr txBox="1">
            <a:spLocks noGrp="1"/>
          </p:cNvSpPr>
          <p:nvPr>
            <p:ph type="title"/>
          </p:nvPr>
        </p:nvSpPr>
        <p:spPr>
          <a:xfrm>
            <a:off x="0" y="644276"/>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Clinical Queries: búsqueda </a:t>
            </a:r>
            <a:r>
              <a:rPr lang="en-US" sz="3200">
                <a:solidFill>
                  <a:srgbClr val="586F7C"/>
                </a:solidFill>
                <a:latin typeface="Open Sans"/>
                <a:ea typeface="Open Sans"/>
                <a:cs typeface="Open Sans"/>
                <a:sym typeface="Open Sans"/>
              </a:rPr>
              <a:t>(continuación)</a:t>
            </a:r>
            <a:endParaRPr>
              <a:solidFill>
                <a:srgbClr val="586F7C"/>
              </a:solidFill>
            </a:endParaRPr>
          </a:p>
        </p:txBody>
      </p:sp>
      <p:sp>
        <p:nvSpPr>
          <p:cNvPr id="509" name="Google Shape;509;p37"/>
          <p:cNvSpPr txBox="1">
            <a:spLocks noGrp="1"/>
          </p:cNvSpPr>
          <p:nvPr>
            <p:ph type="body" idx="1"/>
          </p:nvPr>
        </p:nvSpPr>
        <p:spPr>
          <a:xfrm>
            <a:off x="28941" y="1650068"/>
            <a:ext cx="12039233" cy="1978039"/>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lt1"/>
              </a:buClr>
              <a:buSzPts val="2400"/>
              <a:buChar char="●"/>
            </a:pPr>
            <a:r>
              <a:rPr lang="en-US" dirty="0" err="1">
                <a:solidFill>
                  <a:srgbClr val="000000"/>
                </a:solidFill>
                <a:latin typeface="Open Sans"/>
                <a:ea typeface="Open Sans"/>
                <a:cs typeface="Open Sans"/>
                <a:sym typeface="Open Sans"/>
              </a:rPr>
              <a:t>En</a:t>
            </a:r>
            <a:r>
              <a:rPr lang="en-US" dirty="0">
                <a:solidFill>
                  <a:srgbClr val="000000"/>
                </a:solidFill>
                <a:latin typeface="Open Sans"/>
                <a:ea typeface="Open Sans"/>
                <a:cs typeface="Open Sans"/>
                <a:sym typeface="Open Sans"/>
              </a:rPr>
              <a:t> Clinical Study Categories, </a:t>
            </a:r>
            <a:r>
              <a:rPr lang="en-US" dirty="0" err="1">
                <a:solidFill>
                  <a:srgbClr val="000000"/>
                </a:solidFill>
                <a:latin typeface="Open Sans"/>
                <a:ea typeface="Open Sans"/>
                <a:cs typeface="Open Sans"/>
                <a:sym typeface="Open Sans"/>
              </a:rPr>
              <a:t>seleccionar</a:t>
            </a:r>
            <a:r>
              <a:rPr lang="en-US" dirty="0">
                <a:solidFill>
                  <a:srgbClr val="000000"/>
                </a:solidFill>
                <a:latin typeface="Open Sans"/>
                <a:ea typeface="Open Sans"/>
                <a:cs typeface="Open Sans"/>
                <a:sym typeface="Open Sans"/>
              </a:rPr>
              <a:t> la </a:t>
            </a:r>
            <a:r>
              <a:rPr lang="en-US" dirty="0" err="1">
                <a:solidFill>
                  <a:srgbClr val="000000"/>
                </a:solidFill>
                <a:latin typeface="Open Sans"/>
                <a:ea typeface="Open Sans"/>
                <a:cs typeface="Open Sans"/>
                <a:sym typeface="Open Sans"/>
              </a:rPr>
              <a:t>categoría</a:t>
            </a:r>
            <a:r>
              <a:rPr lang="en-US" dirty="0">
                <a:solidFill>
                  <a:srgbClr val="000000"/>
                </a:solidFill>
                <a:latin typeface="Open Sans"/>
                <a:ea typeface="Open Sans"/>
                <a:cs typeface="Open Sans"/>
                <a:sym typeface="Open Sans"/>
              </a:rPr>
              <a:t> </a:t>
            </a:r>
            <a:r>
              <a:rPr lang="en-US" b="1" dirty="0">
                <a:solidFill>
                  <a:srgbClr val="000000"/>
                </a:solidFill>
                <a:latin typeface="Open Sans"/>
                <a:ea typeface="Open Sans"/>
                <a:cs typeface="Open Sans"/>
                <a:sym typeface="Open Sans"/>
              </a:rPr>
              <a:t>Diagnosis</a:t>
            </a:r>
            <a:r>
              <a:rPr lang="en-US" dirty="0">
                <a:solidFill>
                  <a:srgbClr val="000000"/>
                </a:solidFill>
                <a:latin typeface="Open Sans"/>
                <a:ea typeface="Open Sans"/>
                <a:cs typeface="Open Sans"/>
                <a:sym typeface="Open Sans"/>
              </a:rPr>
              <a:t> [</a:t>
            </a:r>
            <a:r>
              <a:rPr lang="en-US" i="1" dirty="0" err="1">
                <a:solidFill>
                  <a:srgbClr val="000000"/>
                </a:solidFill>
                <a:latin typeface="Open Sans"/>
                <a:ea typeface="Open Sans"/>
                <a:cs typeface="Open Sans"/>
                <a:sym typeface="Open Sans"/>
              </a:rPr>
              <a:t>diagnóstico</a:t>
            </a:r>
            <a:r>
              <a:rPr lang="en-US" dirty="0">
                <a:solidFill>
                  <a:srgbClr val="000000"/>
                </a:solidFill>
                <a:latin typeface="Open Sans"/>
                <a:ea typeface="Open Sans"/>
                <a:cs typeface="Open Sans"/>
                <a:sym typeface="Open Sans"/>
              </a:rPr>
              <a:t>] y </a:t>
            </a:r>
            <a:r>
              <a:rPr lang="en-US" dirty="0" err="1">
                <a:solidFill>
                  <a:srgbClr val="000000"/>
                </a:solidFill>
                <a:latin typeface="Open Sans"/>
                <a:ea typeface="Open Sans"/>
                <a:cs typeface="Open Sans"/>
                <a:sym typeface="Open Sans"/>
              </a:rPr>
              <a:t>en</a:t>
            </a:r>
            <a:r>
              <a:rPr lang="en-US" dirty="0">
                <a:solidFill>
                  <a:srgbClr val="000000"/>
                </a:solidFill>
                <a:latin typeface="Open Sans"/>
                <a:ea typeface="Open Sans"/>
                <a:cs typeface="Open Sans"/>
                <a:sym typeface="Open Sans"/>
              </a:rPr>
              <a:t> </a:t>
            </a:r>
            <a:r>
              <a:rPr lang="en-US" b="1" dirty="0">
                <a:solidFill>
                  <a:srgbClr val="000000"/>
                </a:solidFill>
                <a:latin typeface="Open Sans"/>
                <a:ea typeface="Open Sans"/>
                <a:cs typeface="Open Sans"/>
                <a:sym typeface="Open Sans"/>
              </a:rPr>
              <a:t>Scope</a:t>
            </a:r>
            <a:r>
              <a:rPr lang="en-US" dirty="0">
                <a:solidFill>
                  <a:srgbClr val="000000"/>
                </a:solidFill>
                <a:latin typeface="Open Sans"/>
                <a:ea typeface="Open Sans"/>
                <a:cs typeface="Open Sans"/>
                <a:sym typeface="Open Sans"/>
              </a:rPr>
              <a:t> [</a:t>
            </a:r>
            <a:r>
              <a:rPr lang="en-US" i="1" dirty="0" err="1">
                <a:solidFill>
                  <a:srgbClr val="000000"/>
                </a:solidFill>
                <a:latin typeface="Open Sans"/>
                <a:ea typeface="Open Sans"/>
                <a:cs typeface="Open Sans"/>
                <a:sym typeface="Open Sans"/>
              </a:rPr>
              <a:t>alcance</a:t>
            </a:r>
            <a:r>
              <a:rPr lang="en-US" dirty="0">
                <a:solidFill>
                  <a:srgbClr val="000000"/>
                </a:solidFill>
                <a:latin typeface="Open Sans"/>
                <a:ea typeface="Open Sans"/>
                <a:cs typeface="Open Sans"/>
                <a:sym typeface="Open Sans"/>
              </a:rPr>
              <a:t>], Broad.</a:t>
            </a:r>
            <a:r>
              <a:rPr lang="en-US" dirty="0">
                <a:solidFill>
                  <a:srgbClr val="000000"/>
                </a:solidFill>
                <a:highlight>
                  <a:schemeClr val="accent6"/>
                </a:highlight>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8"/>
                  </a:ext>
                </a:extLst>
              </a:rPr>
              <a:t>  </a:t>
            </a:r>
            <a:endParaRPr dirty="0">
              <a:highlight>
                <a:schemeClr val="accent6"/>
              </a:highlight>
            </a:endParaRPr>
          </a:p>
          <a:p>
            <a:pPr marL="457200" lvl="0" indent="-381000" algn="l" rtl="0">
              <a:lnSpc>
                <a:spcPct val="90000"/>
              </a:lnSpc>
              <a:spcBef>
                <a:spcPts val="1000"/>
              </a:spcBef>
              <a:spcAft>
                <a:spcPts val="0"/>
              </a:spcAft>
              <a:buClr>
                <a:schemeClr val="lt1"/>
              </a:buClr>
              <a:buSzPts val="2400"/>
              <a:buChar char="●"/>
            </a:pPr>
            <a:r>
              <a:rPr lang="en-US" dirty="0">
                <a:solidFill>
                  <a:srgbClr val="000000"/>
                </a:solidFill>
                <a:latin typeface="Open Sans"/>
                <a:ea typeface="Open Sans"/>
                <a:cs typeface="Open Sans"/>
                <a:sym typeface="Open Sans"/>
              </a:rPr>
              <a:t>Note las </a:t>
            </a:r>
            <a:r>
              <a:rPr lang="en-US" dirty="0" err="1">
                <a:solidFill>
                  <a:srgbClr val="000000"/>
                </a:solidFill>
                <a:latin typeface="Open Sans"/>
                <a:ea typeface="Open Sans"/>
                <a:cs typeface="Open Sans"/>
                <a:sym typeface="Open Sans"/>
              </a:rPr>
              <a:t>opciones</a:t>
            </a:r>
            <a:r>
              <a:rPr lang="en-US" dirty="0">
                <a:solidFill>
                  <a:srgbClr val="000000"/>
                </a:solidFill>
                <a:latin typeface="Open Sans"/>
                <a:ea typeface="Open Sans"/>
                <a:cs typeface="Open Sans"/>
                <a:sym typeface="Open Sans"/>
              </a:rPr>
              <a:t> de </a:t>
            </a:r>
            <a:r>
              <a:rPr lang="en-US" b="1" dirty="0" err="1">
                <a:solidFill>
                  <a:srgbClr val="000000"/>
                </a:solidFill>
                <a:latin typeface="Open Sans"/>
                <a:ea typeface="Open Sans"/>
                <a:cs typeface="Open Sans"/>
                <a:sym typeface="Open Sans"/>
              </a:rPr>
              <a:t>Categoría</a:t>
            </a:r>
            <a:r>
              <a:rPr lang="en-US" dirty="0">
                <a:solidFill>
                  <a:srgbClr val="000000"/>
                </a:solidFill>
                <a:latin typeface="Open Sans"/>
                <a:ea typeface="Open Sans"/>
                <a:cs typeface="Open Sans"/>
                <a:sym typeface="Open Sans"/>
              </a:rPr>
              <a:t>:  Therapy, Clinical Prediction Guides, Diagnosis, Etiology y Prognosis. Las </a:t>
            </a:r>
            <a:r>
              <a:rPr lang="en-US" dirty="0" err="1">
                <a:solidFill>
                  <a:srgbClr val="000000"/>
                </a:solidFill>
                <a:latin typeface="Open Sans"/>
                <a:ea typeface="Open Sans"/>
                <a:cs typeface="Open Sans"/>
                <a:sym typeface="Open Sans"/>
              </a:rPr>
              <a:t>opciones</a:t>
            </a:r>
            <a:r>
              <a:rPr lang="en-US" dirty="0">
                <a:solidFill>
                  <a:srgbClr val="000000"/>
                </a:solidFill>
                <a:latin typeface="Open Sans"/>
                <a:ea typeface="Open Sans"/>
                <a:cs typeface="Open Sans"/>
                <a:sym typeface="Open Sans"/>
              </a:rPr>
              <a:t> de </a:t>
            </a:r>
            <a:r>
              <a:rPr lang="en-US" b="1" dirty="0">
                <a:solidFill>
                  <a:srgbClr val="000000"/>
                </a:solidFill>
                <a:latin typeface="Open Sans"/>
                <a:ea typeface="Open Sans"/>
                <a:cs typeface="Open Sans"/>
                <a:sym typeface="Open Sans"/>
              </a:rPr>
              <a:t>Scope</a:t>
            </a:r>
            <a:r>
              <a:rPr lang="en-US" dirty="0">
                <a:solidFill>
                  <a:srgbClr val="000000"/>
                </a:solidFill>
                <a:latin typeface="Open Sans"/>
                <a:ea typeface="Open Sans"/>
                <a:cs typeface="Open Sans"/>
                <a:sym typeface="Open Sans"/>
              </a:rPr>
              <a:t> [</a:t>
            </a:r>
            <a:r>
              <a:rPr lang="en-US" i="1" dirty="0" err="1">
                <a:solidFill>
                  <a:srgbClr val="000000"/>
                </a:solidFill>
                <a:latin typeface="Open Sans"/>
                <a:ea typeface="Open Sans"/>
                <a:cs typeface="Open Sans"/>
                <a:sym typeface="Open Sans"/>
              </a:rPr>
              <a:t>alcance</a:t>
            </a:r>
            <a:r>
              <a:rPr lang="en-US" dirty="0">
                <a:solidFill>
                  <a:srgbClr val="000000"/>
                </a:solidFill>
                <a:latin typeface="Open Sans"/>
                <a:ea typeface="Open Sans"/>
                <a:cs typeface="Open Sans"/>
                <a:sym typeface="Open Sans"/>
              </a:rPr>
              <a:t>] son: </a:t>
            </a:r>
            <a:r>
              <a:rPr lang="en-US" b="1" dirty="0">
                <a:solidFill>
                  <a:srgbClr val="000000"/>
                </a:solidFill>
                <a:latin typeface="Open Sans"/>
                <a:ea typeface="Open Sans"/>
                <a:cs typeface="Open Sans"/>
                <a:sym typeface="Open Sans"/>
              </a:rPr>
              <a:t>Broad</a:t>
            </a:r>
            <a:r>
              <a:rPr lang="en-US" dirty="0">
                <a:solidFill>
                  <a:srgbClr val="000000"/>
                </a:solidFill>
                <a:latin typeface="Open Sans"/>
                <a:ea typeface="Open Sans"/>
                <a:cs typeface="Open Sans"/>
                <a:sym typeface="Open Sans"/>
              </a:rPr>
              <a:t> [</a:t>
            </a:r>
            <a:r>
              <a:rPr lang="en-US" i="1" dirty="0" err="1">
                <a:solidFill>
                  <a:srgbClr val="000000"/>
                </a:solidFill>
                <a:latin typeface="Open Sans"/>
                <a:ea typeface="Open Sans"/>
                <a:cs typeface="Open Sans"/>
                <a:sym typeface="Open Sans"/>
              </a:rPr>
              <a:t>amplio</a:t>
            </a:r>
            <a:r>
              <a:rPr lang="en-US" dirty="0">
                <a:solidFill>
                  <a:srgbClr val="000000"/>
                </a:solidFill>
                <a:latin typeface="Open Sans"/>
                <a:ea typeface="Open Sans"/>
                <a:cs typeface="Open Sans"/>
                <a:sym typeface="Open Sans"/>
              </a:rPr>
              <a:t>] y </a:t>
            </a:r>
            <a:r>
              <a:rPr lang="en-US" b="1" dirty="0">
                <a:solidFill>
                  <a:srgbClr val="000000"/>
                </a:solidFill>
                <a:latin typeface="Open Sans"/>
                <a:ea typeface="Open Sans"/>
                <a:cs typeface="Open Sans"/>
                <a:sym typeface="Open Sans"/>
              </a:rPr>
              <a:t>Narrow</a:t>
            </a:r>
            <a:r>
              <a:rPr lang="en-US" dirty="0">
                <a:solidFill>
                  <a:srgbClr val="000000"/>
                </a:solidFill>
                <a:latin typeface="Open Sans"/>
                <a:ea typeface="Open Sans"/>
                <a:cs typeface="Open Sans"/>
                <a:sym typeface="Open Sans"/>
              </a:rPr>
              <a:t> [</a:t>
            </a:r>
            <a:r>
              <a:rPr lang="en-US" i="1" dirty="0" err="1">
                <a:solidFill>
                  <a:srgbClr val="000000"/>
                </a:solidFill>
                <a:latin typeface="Open Sans"/>
                <a:ea typeface="Open Sans"/>
                <a:cs typeface="Open Sans"/>
                <a:sym typeface="Open Sans"/>
              </a:rPr>
              <a:t>limitado</a:t>
            </a:r>
            <a:r>
              <a:rPr lang="en-US" dirty="0">
                <a:solidFill>
                  <a:srgbClr val="000000"/>
                </a:solidFill>
                <a:latin typeface="Open Sans"/>
                <a:ea typeface="Open Sans"/>
                <a:cs typeface="Open Sans"/>
                <a:sym typeface="Open Sans"/>
              </a:rPr>
              <a:t>].</a:t>
            </a:r>
            <a:endParaRPr dirty="0">
              <a:highlight>
                <a:schemeClr val="accent6"/>
              </a:highlight>
              <a:latin typeface="Open Sans"/>
              <a:ea typeface="Open Sans"/>
              <a:cs typeface="Open Sans"/>
              <a:sym typeface="Open Sans"/>
            </a:endParaRPr>
          </a:p>
        </p:txBody>
      </p:sp>
      <p:pic>
        <p:nvPicPr>
          <p:cNvPr id="510" name="Google Shape;510;p37"/>
          <p:cNvPicPr preferRelativeResize="0"/>
          <p:nvPr/>
        </p:nvPicPr>
        <p:blipFill rotWithShape="1">
          <a:blip r:embed="rId3">
            <a:alphaModFix/>
          </a:blip>
          <a:srcRect/>
          <a:stretch/>
        </p:blipFill>
        <p:spPr>
          <a:xfrm>
            <a:off x="1064391" y="3975656"/>
            <a:ext cx="9824107" cy="2274316"/>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pic>
        <p:nvPicPr>
          <p:cNvPr id="516" name="Google Shape;516;p51"/>
          <p:cNvPicPr preferRelativeResize="0"/>
          <p:nvPr/>
        </p:nvPicPr>
        <p:blipFill rotWithShape="1">
          <a:blip r:embed="rId3">
            <a:alphaModFix/>
          </a:blip>
          <a:srcRect/>
          <a:stretch/>
        </p:blipFill>
        <p:spPr>
          <a:xfrm>
            <a:off x="4778477" y="1857566"/>
            <a:ext cx="6780520" cy="4867522"/>
          </a:xfrm>
          <a:prstGeom prst="rect">
            <a:avLst/>
          </a:prstGeom>
          <a:noFill/>
          <a:ln>
            <a:noFill/>
          </a:ln>
        </p:spPr>
      </p:pic>
      <p:sp>
        <p:nvSpPr>
          <p:cNvPr id="517" name="Google Shape;517;p51"/>
          <p:cNvSpPr txBox="1">
            <a:spLocks noGrp="1"/>
          </p:cNvSpPr>
          <p:nvPr>
            <p:ph type="title"/>
          </p:nvPr>
        </p:nvSpPr>
        <p:spPr>
          <a:xfrm>
            <a:off x="0" y="508771"/>
            <a:ext cx="8195375"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96096"/>
              <a:buNone/>
            </a:pPr>
            <a:r>
              <a:rPr lang="en-US">
                <a:solidFill>
                  <a:srgbClr val="586F7C"/>
                </a:solidFill>
                <a:latin typeface="Open Sans"/>
                <a:ea typeface="Open Sans"/>
                <a:cs typeface="Open Sans"/>
                <a:sym typeface="Open Sans"/>
              </a:rPr>
              <a:t>Resultados de consultas de búsqueda</a:t>
            </a:r>
            <a:endParaRPr>
              <a:solidFill>
                <a:srgbClr val="586F7C"/>
              </a:solidFill>
              <a:latin typeface="Open Sans"/>
              <a:ea typeface="Open Sans"/>
              <a:cs typeface="Open Sans"/>
              <a:sym typeface="Open Sans"/>
            </a:endParaRPr>
          </a:p>
        </p:txBody>
      </p:sp>
      <p:sp>
        <p:nvSpPr>
          <p:cNvPr id="518" name="Google Shape;518;p51"/>
          <p:cNvSpPr txBox="1">
            <a:spLocks noGrp="1"/>
          </p:cNvSpPr>
          <p:nvPr>
            <p:ph type="body" idx="1"/>
          </p:nvPr>
        </p:nvSpPr>
        <p:spPr>
          <a:xfrm>
            <a:off x="179614" y="1681842"/>
            <a:ext cx="4274399" cy="5043245"/>
          </a:xfrm>
          <a:prstGeom prst="rect">
            <a:avLst/>
          </a:prstGeom>
          <a:noFill/>
          <a:ln>
            <a:noFill/>
          </a:ln>
        </p:spPr>
        <p:txBody>
          <a:bodyPr spcFirstLastPara="1" wrap="square" lIns="91425" tIns="45700" rIns="91425" bIns="45700" anchor="t" anchorCtr="0">
            <a:noAutofit/>
          </a:bodyPr>
          <a:lstStyle/>
          <a:p>
            <a:pPr marL="0" lvl="0" indent="0" algn="just" rtl="0">
              <a:lnSpc>
                <a:spcPct val="107000"/>
              </a:lnSpc>
              <a:spcBef>
                <a:spcPts val="0"/>
              </a:spcBef>
              <a:spcAft>
                <a:spcPts val="0"/>
              </a:spcAft>
              <a:buSzPts val="2400"/>
              <a:buNone/>
            </a:pPr>
            <a:r>
              <a:rPr lang="en-US">
                <a:solidFill>
                  <a:srgbClr val="000000"/>
                </a:solidFill>
                <a:latin typeface="Open Sans"/>
                <a:ea typeface="Open Sans"/>
                <a:cs typeface="Open Sans"/>
                <a:sym typeface="Open Sans"/>
              </a:rPr>
              <a:t>Se muestran los resultados de esta búsqueda en Clinical Queries (</a:t>
            </a:r>
            <a:r>
              <a:rPr lang="en-US" b="1">
                <a:solidFill>
                  <a:srgbClr val="000000"/>
                </a:solidFill>
                <a:latin typeface="Open Sans"/>
                <a:ea typeface="Open Sans"/>
                <a:cs typeface="Open Sans"/>
                <a:sym typeface="Open Sans"/>
              </a:rPr>
              <a:t>1</a:t>
            </a:r>
            <a:r>
              <a:rPr lang="en-US" b="1" i="1">
                <a:solidFill>
                  <a:srgbClr val="000000"/>
                </a:solidFill>
                <a:latin typeface="Open Sans"/>
                <a:ea typeface="Open Sans"/>
                <a:cs typeface="Open Sans"/>
                <a:sym typeface="Open Sans"/>
              </a:rPr>
              <a:t>899</a:t>
            </a:r>
            <a:r>
              <a:rPr lang="en-US" i="1">
                <a:solidFill>
                  <a:srgbClr val="000000"/>
                </a:solidFill>
                <a:latin typeface="Open Sans"/>
                <a:ea typeface="Open Sans"/>
                <a:cs typeface="Open Sans"/>
                <a:sym typeface="Open Sans"/>
              </a:rPr>
              <a:t>)</a:t>
            </a:r>
            <a:r>
              <a:rPr lang="en-US">
                <a:solidFill>
                  <a:srgbClr val="000000"/>
                </a:solidFill>
                <a:latin typeface="Open Sans"/>
                <a:ea typeface="Open Sans"/>
                <a:cs typeface="Open Sans"/>
                <a:sym typeface="Open Sans"/>
              </a:rPr>
              <a:t>.    </a:t>
            </a:r>
            <a:endParaRPr/>
          </a:p>
          <a:p>
            <a:pPr marL="0" lvl="0" indent="0" algn="just" rtl="0">
              <a:lnSpc>
                <a:spcPct val="107000"/>
              </a:lnSpc>
              <a:spcBef>
                <a:spcPts val="800"/>
              </a:spcBef>
              <a:spcAft>
                <a:spcPts val="0"/>
              </a:spcAft>
              <a:buSzPts val="2400"/>
              <a:buNone/>
            </a:pPr>
            <a:r>
              <a:rPr lang="en-US">
                <a:solidFill>
                  <a:srgbClr val="000000"/>
                </a:solidFill>
                <a:latin typeface="Open Sans"/>
                <a:ea typeface="Open Sans"/>
                <a:cs typeface="Open Sans"/>
                <a:sym typeface="Open Sans"/>
              </a:rPr>
              <a:t>Note que si esta búsqueda utilizara </a:t>
            </a:r>
            <a:r>
              <a:rPr lang="en-US" b="1">
                <a:solidFill>
                  <a:srgbClr val="000000"/>
                </a:solidFill>
                <a:latin typeface="Open Sans"/>
                <a:ea typeface="Open Sans"/>
                <a:cs typeface="Open Sans"/>
                <a:sym typeface="Open Sans"/>
              </a:rPr>
              <a:t>Narrow Scope </a:t>
            </a:r>
            <a:r>
              <a:rPr lang="en-US">
                <a:solidFill>
                  <a:srgbClr val="000000"/>
                </a:solidFill>
                <a:latin typeface="Open Sans"/>
                <a:ea typeface="Open Sans"/>
                <a:cs typeface="Open Sans"/>
                <a:sym typeface="Open Sans"/>
              </a:rPr>
              <a:t>[aspecto restringido], el resultado sería </a:t>
            </a:r>
            <a:r>
              <a:rPr lang="en-US" b="1">
                <a:solidFill>
                  <a:srgbClr val="000000"/>
                </a:solidFill>
                <a:latin typeface="Open Sans"/>
                <a:ea typeface="Open Sans"/>
                <a:cs typeface="Open Sans"/>
                <a:sym typeface="Open Sans"/>
              </a:rPr>
              <a:t>232</a:t>
            </a:r>
            <a:r>
              <a:rPr lang="en-US">
                <a:solidFill>
                  <a:srgbClr val="000000"/>
                </a:solidFill>
                <a:latin typeface="Open Sans"/>
                <a:ea typeface="Open Sans"/>
                <a:cs typeface="Open Sans"/>
                <a:sym typeface="Open Sans"/>
              </a:rPr>
              <a:t>.</a:t>
            </a:r>
            <a:endParaRPr/>
          </a:p>
          <a:p>
            <a:pPr marL="0" lvl="0" indent="0" algn="just" rtl="0">
              <a:lnSpc>
                <a:spcPct val="107000"/>
              </a:lnSpc>
              <a:spcBef>
                <a:spcPts val="800"/>
              </a:spcBef>
              <a:spcAft>
                <a:spcPts val="0"/>
              </a:spcAft>
              <a:buSzPts val="2400"/>
              <a:buNone/>
            </a:pPr>
            <a:r>
              <a:rPr lang="en-US">
                <a:solidFill>
                  <a:srgbClr val="000000"/>
                </a:solidFill>
                <a:latin typeface="Open Sans"/>
                <a:ea typeface="Open Sans"/>
                <a:cs typeface="Open Sans"/>
                <a:sym typeface="Open Sans"/>
              </a:rPr>
              <a:t>En la parte inferior de la página de resultados, hacer clic en </a:t>
            </a:r>
            <a:r>
              <a:rPr lang="en-US" b="1">
                <a:solidFill>
                  <a:srgbClr val="000000"/>
                </a:solidFill>
                <a:latin typeface="Open Sans"/>
                <a:ea typeface="Open Sans"/>
                <a:cs typeface="Open Sans"/>
                <a:sym typeface="Open Sans"/>
              </a:rPr>
              <a:t>See all results in PubMed </a:t>
            </a:r>
            <a:r>
              <a:rPr lang="en-US">
                <a:solidFill>
                  <a:srgbClr val="000000"/>
                </a:solidFill>
                <a:latin typeface="Open Sans"/>
                <a:ea typeface="Open Sans"/>
                <a:cs typeface="Open Sans"/>
                <a:sym typeface="Open Sans"/>
              </a:rPr>
              <a:t>[Ver todos los resultados en PubMed].</a:t>
            </a:r>
            <a:endParaRPr/>
          </a:p>
          <a:p>
            <a:pPr marL="0" marR="0" lvl="0" indent="0" algn="just" rtl="0">
              <a:lnSpc>
                <a:spcPct val="107000"/>
              </a:lnSpc>
              <a:spcBef>
                <a:spcPts val="1600"/>
              </a:spcBef>
              <a:spcAft>
                <a:spcPts val="0"/>
              </a:spcAft>
              <a:buSzPts val="2400"/>
              <a:buNone/>
            </a:pPr>
            <a:endParaRPr>
              <a:solidFill>
                <a:srgbClr val="000000"/>
              </a:solidFill>
              <a:latin typeface="Open Sans"/>
              <a:ea typeface="Open Sans"/>
              <a:cs typeface="Open Sans"/>
              <a:sym typeface="Open Sans"/>
            </a:endParaRPr>
          </a:p>
          <a:p>
            <a:pPr marL="0" marR="0" lvl="0" indent="0" algn="just" rtl="0">
              <a:lnSpc>
                <a:spcPct val="107000"/>
              </a:lnSpc>
              <a:spcBef>
                <a:spcPts val="800"/>
              </a:spcBef>
              <a:spcAft>
                <a:spcPts val="800"/>
              </a:spcAft>
              <a:buSzPts val="2400"/>
              <a:buNone/>
            </a:pPr>
            <a:endParaRPr>
              <a:latin typeface="Open Sans"/>
              <a:ea typeface="Open Sans"/>
              <a:cs typeface="Open Sans"/>
              <a:sym typeface="Open Sans"/>
            </a:endParaRPr>
          </a:p>
        </p:txBody>
      </p:sp>
      <p:sp>
        <p:nvSpPr>
          <p:cNvPr id="519" name="Google Shape;519;p51"/>
          <p:cNvSpPr/>
          <p:nvPr/>
        </p:nvSpPr>
        <p:spPr>
          <a:xfrm>
            <a:off x="4752472" y="4601117"/>
            <a:ext cx="2179982" cy="57504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20" name="Google Shape;520;p51"/>
          <p:cNvSpPr/>
          <p:nvPr/>
        </p:nvSpPr>
        <p:spPr>
          <a:xfrm>
            <a:off x="5074920" y="2084007"/>
            <a:ext cx="2667983" cy="32160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52"/>
          <p:cNvSpPr txBox="1">
            <a:spLocks noGrp="1"/>
          </p:cNvSpPr>
          <p:nvPr>
            <p:ph type="body" idx="1"/>
          </p:nvPr>
        </p:nvSpPr>
        <p:spPr>
          <a:xfrm>
            <a:off x="1061" y="1641794"/>
            <a:ext cx="5078135" cy="5216206"/>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n-US" sz="2200" dirty="0">
                <a:solidFill>
                  <a:srgbClr val="000000"/>
                </a:solidFill>
                <a:latin typeface="Open Sans"/>
                <a:ea typeface="Open Sans"/>
                <a:cs typeface="Open Sans"/>
                <a:sym typeface="Open Sans"/>
              </a:rPr>
              <a:t>Se </a:t>
            </a:r>
            <a:r>
              <a:rPr lang="en-US" sz="2200" dirty="0" err="1">
                <a:solidFill>
                  <a:srgbClr val="000000"/>
                </a:solidFill>
                <a:latin typeface="Open Sans"/>
                <a:ea typeface="Open Sans"/>
                <a:cs typeface="Open Sans"/>
                <a:sym typeface="Open Sans"/>
              </a:rPr>
              <a:t>muestra</a:t>
            </a:r>
            <a:r>
              <a:rPr lang="en-US" sz="2200" dirty="0">
                <a:solidFill>
                  <a:srgbClr val="000000"/>
                </a:solidFill>
                <a:latin typeface="Open Sans"/>
                <a:ea typeface="Open Sans"/>
                <a:cs typeface="Open Sans"/>
                <a:sym typeface="Open Sans"/>
              </a:rPr>
              <a:t> la </a:t>
            </a:r>
            <a:r>
              <a:rPr lang="en-US" sz="2200" dirty="0" err="1">
                <a:solidFill>
                  <a:srgbClr val="000000"/>
                </a:solidFill>
                <a:latin typeface="Open Sans"/>
                <a:ea typeface="Open Sans"/>
                <a:cs typeface="Open Sans"/>
                <a:sym typeface="Open Sans"/>
              </a:rPr>
              <a:t>página</a:t>
            </a:r>
            <a:r>
              <a:rPr lang="en-US" sz="2200" dirty="0">
                <a:solidFill>
                  <a:srgbClr val="000000"/>
                </a:solidFill>
                <a:latin typeface="Open Sans"/>
                <a:ea typeface="Open Sans"/>
                <a:cs typeface="Open Sans"/>
                <a:sym typeface="Open Sans"/>
              </a:rPr>
              <a:t> de </a:t>
            </a:r>
            <a:r>
              <a:rPr lang="en-US" sz="2200" dirty="0" err="1">
                <a:solidFill>
                  <a:srgbClr val="000000"/>
                </a:solidFill>
                <a:latin typeface="Open Sans"/>
                <a:ea typeface="Open Sans"/>
                <a:cs typeface="Open Sans"/>
                <a:sym typeface="Open Sans"/>
              </a:rPr>
              <a:t>resultados</a:t>
            </a:r>
            <a:r>
              <a:rPr lang="en-US" sz="2200" dirty="0">
                <a:solidFill>
                  <a:srgbClr val="000000"/>
                </a:solidFill>
                <a:latin typeface="Open Sans"/>
                <a:ea typeface="Open Sans"/>
                <a:cs typeface="Open Sans"/>
                <a:sym typeface="Open Sans"/>
              </a:rPr>
              <a:t> de </a:t>
            </a:r>
            <a:r>
              <a:rPr lang="en-US" sz="2200" dirty="0" err="1">
                <a:solidFill>
                  <a:srgbClr val="000000"/>
                </a:solidFill>
                <a:latin typeface="Open Sans"/>
                <a:ea typeface="Open Sans"/>
                <a:cs typeface="Open Sans"/>
                <a:sym typeface="Open Sans"/>
              </a:rPr>
              <a:t>búsqueda</a:t>
            </a:r>
            <a:r>
              <a:rPr lang="en-US" sz="2200" dirty="0">
                <a:solidFill>
                  <a:srgbClr val="000000"/>
                </a:solidFill>
                <a:latin typeface="Open Sans"/>
                <a:ea typeface="Open Sans"/>
                <a:cs typeface="Open Sans"/>
                <a:sym typeface="Open Sans"/>
              </a:rPr>
              <a:t> </a:t>
            </a:r>
            <a:r>
              <a:rPr lang="en-US" sz="2200" dirty="0" err="1">
                <a:solidFill>
                  <a:srgbClr val="000000"/>
                </a:solidFill>
                <a:latin typeface="Open Sans"/>
                <a:ea typeface="Open Sans"/>
                <a:cs typeface="Open Sans"/>
                <a:sym typeface="Open Sans"/>
              </a:rPr>
              <a:t>tradicional</a:t>
            </a:r>
            <a:r>
              <a:rPr lang="en-US" sz="2200" dirty="0">
                <a:solidFill>
                  <a:srgbClr val="000000"/>
                </a:solidFill>
                <a:latin typeface="Open Sans"/>
                <a:ea typeface="Open Sans"/>
                <a:cs typeface="Open Sans"/>
                <a:sym typeface="Open Sans"/>
              </a:rPr>
              <a:t> de PubMed.  </a:t>
            </a:r>
            <a:endParaRPr dirty="0"/>
          </a:p>
          <a:p>
            <a:pPr marL="76200" lvl="0" indent="0" algn="l" rtl="0">
              <a:lnSpc>
                <a:spcPct val="100000"/>
              </a:lnSpc>
              <a:spcBef>
                <a:spcPts val="1000"/>
              </a:spcBef>
              <a:spcAft>
                <a:spcPts val="0"/>
              </a:spcAft>
              <a:buClr>
                <a:schemeClr val="dk1"/>
              </a:buClr>
              <a:buSzPts val="2400"/>
              <a:buNone/>
            </a:pPr>
            <a:r>
              <a:rPr lang="en-US" sz="2200" dirty="0" err="1">
                <a:solidFill>
                  <a:srgbClr val="000000"/>
                </a:solidFill>
                <a:latin typeface="Open Sans"/>
                <a:ea typeface="Open Sans"/>
                <a:cs typeface="Open Sans"/>
                <a:sym typeface="Open Sans"/>
              </a:rPr>
              <a:t>En</a:t>
            </a:r>
            <a:r>
              <a:rPr lang="en-US" sz="2200" dirty="0">
                <a:solidFill>
                  <a:srgbClr val="000000"/>
                </a:solidFill>
                <a:latin typeface="Open Sans"/>
                <a:ea typeface="Open Sans"/>
                <a:cs typeface="Open Sans"/>
                <a:sym typeface="Open Sans"/>
              </a:rPr>
              <a:t> la </a:t>
            </a:r>
            <a:r>
              <a:rPr lang="en-US" sz="2200" dirty="0" err="1">
                <a:solidFill>
                  <a:srgbClr val="000000"/>
                </a:solidFill>
                <a:latin typeface="Open Sans"/>
                <a:ea typeface="Open Sans"/>
                <a:cs typeface="Open Sans"/>
                <a:sym typeface="Open Sans"/>
              </a:rPr>
              <a:t>columna</a:t>
            </a:r>
            <a:r>
              <a:rPr lang="en-US" sz="2200" dirty="0">
                <a:solidFill>
                  <a:srgbClr val="000000"/>
                </a:solidFill>
                <a:latin typeface="Open Sans"/>
                <a:ea typeface="Open Sans"/>
                <a:cs typeface="Open Sans"/>
                <a:sym typeface="Open Sans"/>
              </a:rPr>
              <a:t> de la </a:t>
            </a:r>
            <a:r>
              <a:rPr lang="en-US" sz="2200" dirty="0" err="1">
                <a:solidFill>
                  <a:srgbClr val="000000"/>
                </a:solidFill>
                <a:latin typeface="Open Sans"/>
                <a:ea typeface="Open Sans"/>
                <a:cs typeface="Open Sans"/>
                <a:sym typeface="Open Sans"/>
              </a:rPr>
              <a:t>izquierda</a:t>
            </a:r>
            <a:r>
              <a:rPr lang="en-US" sz="2200" dirty="0">
                <a:solidFill>
                  <a:srgbClr val="000000"/>
                </a:solidFill>
                <a:latin typeface="Open Sans"/>
                <a:ea typeface="Open Sans"/>
                <a:cs typeface="Open Sans"/>
                <a:sym typeface="Open Sans"/>
              </a:rPr>
              <a:t> observe </a:t>
            </a:r>
            <a:r>
              <a:rPr lang="en-US" sz="2200" dirty="0" err="1">
                <a:solidFill>
                  <a:srgbClr val="000000"/>
                </a:solidFill>
                <a:latin typeface="Open Sans"/>
                <a:ea typeface="Open Sans"/>
                <a:cs typeface="Open Sans"/>
                <a:sym typeface="Open Sans"/>
              </a:rPr>
              <a:t>los</a:t>
            </a:r>
            <a:r>
              <a:rPr lang="en-US" sz="2200" dirty="0">
                <a:solidFill>
                  <a:srgbClr val="000000"/>
                </a:solidFill>
                <a:latin typeface="Open Sans"/>
                <a:ea typeface="Open Sans"/>
                <a:cs typeface="Open Sans"/>
                <a:sym typeface="Open Sans"/>
              </a:rPr>
              <a:t> enlaces a las </a:t>
            </a:r>
            <a:r>
              <a:rPr lang="en-US" sz="2200" dirty="0" err="1">
                <a:solidFill>
                  <a:srgbClr val="000000"/>
                </a:solidFill>
                <a:latin typeface="Open Sans"/>
                <a:ea typeface="Open Sans"/>
                <a:cs typeface="Open Sans"/>
                <a:sym typeface="Open Sans"/>
              </a:rPr>
              <a:t>referencias</a:t>
            </a:r>
            <a:r>
              <a:rPr lang="en-US" sz="2200" dirty="0">
                <a:solidFill>
                  <a:srgbClr val="000000"/>
                </a:solidFill>
                <a:latin typeface="Open Sans"/>
                <a:ea typeface="Open Sans"/>
                <a:cs typeface="Open Sans"/>
                <a:sym typeface="Open Sans"/>
              </a:rPr>
              <a:t> de </a:t>
            </a:r>
            <a:r>
              <a:rPr lang="en-US" sz="2200" b="1" dirty="0">
                <a:solidFill>
                  <a:srgbClr val="000000"/>
                </a:solidFill>
                <a:latin typeface="Open Sans"/>
                <a:ea typeface="Open Sans"/>
                <a:cs typeface="Open Sans"/>
                <a:sym typeface="Open Sans"/>
              </a:rPr>
              <a:t>Free Full text </a:t>
            </a:r>
            <a:r>
              <a:rPr lang="en-US" sz="2200" dirty="0">
                <a:solidFill>
                  <a:srgbClr val="000000"/>
                </a:solidFill>
                <a:latin typeface="Open Sans"/>
                <a:ea typeface="Open Sans"/>
                <a:cs typeface="Open Sans"/>
                <a:sym typeface="Open Sans"/>
              </a:rPr>
              <a:t>[</a:t>
            </a:r>
            <a:r>
              <a:rPr lang="en-US" sz="2200" i="1" dirty="0" err="1">
                <a:solidFill>
                  <a:srgbClr val="000000"/>
                </a:solidFill>
                <a:latin typeface="Open Sans"/>
                <a:ea typeface="Open Sans"/>
                <a:cs typeface="Open Sans"/>
                <a:sym typeface="Open Sans"/>
              </a:rPr>
              <a:t>Texto</a:t>
            </a:r>
            <a:r>
              <a:rPr lang="en-US" sz="2200" i="1" dirty="0">
                <a:solidFill>
                  <a:srgbClr val="000000"/>
                </a:solidFill>
                <a:latin typeface="Open Sans"/>
                <a:ea typeface="Open Sans"/>
                <a:cs typeface="Open Sans"/>
                <a:sym typeface="Open Sans"/>
              </a:rPr>
              <a:t> </a:t>
            </a:r>
            <a:r>
              <a:rPr lang="en-US" sz="2200" i="1" dirty="0" err="1">
                <a:solidFill>
                  <a:srgbClr val="000000"/>
                </a:solidFill>
                <a:latin typeface="Open Sans"/>
                <a:ea typeface="Open Sans"/>
                <a:cs typeface="Open Sans"/>
                <a:sym typeface="Open Sans"/>
              </a:rPr>
              <a:t>libre</a:t>
            </a:r>
            <a:r>
              <a:rPr lang="en-US" sz="2200" i="1" dirty="0">
                <a:solidFill>
                  <a:srgbClr val="000000"/>
                </a:solidFill>
                <a:latin typeface="Open Sans"/>
                <a:ea typeface="Open Sans"/>
                <a:cs typeface="Open Sans"/>
                <a:sym typeface="Open Sans"/>
              </a:rPr>
              <a:t> </a:t>
            </a:r>
            <a:r>
              <a:rPr lang="en-US" sz="2200" i="1" dirty="0" err="1">
                <a:solidFill>
                  <a:srgbClr val="000000"/>
                </a:solidFill>
                <a:latin typeface="Open Sans"/>
                <a:ea typeface="Open Sans"/>
                <a:cs typeface="Open Sans"/>
                <a:sym typeface="Open Sans"/>
              </a:rPr>
              <a:t>gratuito</a:t>
            </a:r>
            <a:r>
              <a:rPr lang="en-US" sz="2200" dirty="0">
                <a:solidFill>
                  <a:srgbClr val="000000"/>
                </a:solidFill>
                <a:latin typeface="Open Sans"/>
                <a:ea typeface="Open Sans"/>
                <a:cs typeface="Open Sans"/>
                <a:sym typeface="Open Sans"/>
              </a:rPr>
              <a:t>] (</a:t>
            </a:r>
            <a:r>
              <a:rPr lang="en-US" sz="2200" b="1" dirty="0">
                <a:solidFill>
                  <a:srgbClr val="000000"/>
                </a:solidFill>
                <a:latin typeface="Open Sans"/>
                <a:ea typeface="Open Sans"/>
                <a:cs typeface="Open Sans"/>
                <a:sym typeface="Open Sans"/>
              </a:rPr>
              <a:t>653</a:t>
            </a:r>
            <a:r>
              <a:rPr lang="en-US" sz="2200" dirty="0">
                <a:solidFill>
                  <a:srgbClr val="000000"/>
                </a:solidFill>
                <a:latin typeface="Open Sans"/>
                <a:ea typeface="Open Sans"/>
                <a:cs typeface="Open Sans"/>
                <a:sym typeface="Open Sans"/>
              </a:rPr>
              <a:t>) y Hinari (</a:t>
            </a:r>
            <a:r>
              <a:rPr lang="en-US" sz="2200" b="1" dirty="0">
                <a:solidFill>
                  <a:srgbClr val="000000"/>
                </a:solidFill>
                <a:latin typeface="Open Sans"/>
                <a:ea typeface="Open Sans"/>
                <a:cs typeface="Open Sans"/>
                <a:sym typeface="Open Sans"/>
              </a:rPr>
              <a:t>1046</a:t>
            </a:r>
            <a:r>
              <a:rPr lang="en-US" sz="2200" dirty="0">
                <a:solidFill>
                  <a:srgbClr val="000000"/>
                </a:solidFill>
                <a:latin typeface="Open Sans"/>
                <a:ea typeface="Open Sans"/>
                <a:cs typeface="Open Sans"/>
                <a:sym typeface="Open Sans"/>
              </a:rPr>
              <a:t>).  </a:t>
            </a:r>
            <a:endParaRPr dirty="0"/>
          </a:p>
          <a:p>
            <a:pPr marL="76200" lvl="0" indent="0" algn="l" rtl="0">
              <a:lnSpc>
                <a:spcPct val="100000"/>
              </a:lnSpc>
              <a:spcBef>
                <a:spcPts val="1000"/>
              </a:spcBef>
              <a:spcAft>
                <a:spcPts val="0"/>
              </a:spcAft>
              <a:buClr>
                <a:schemeClr val="dk1"/>
              </a:buClr>
              <a:buSzPts val="2400"/>
              <a:buNone/>
            </a:pPr>
            <a:r>
              <a:rPr lang="en-US" sz="2200" dirty="0" err="1">
                <a:solidFill>
                  <a:srgbClr val="000000"/>
                </a:solidFill>
                <a:latin typeface="Open Sans"/>
                <a:ea typeface="Open Sans"/>
                <a:cs typeface="Open Sans"/>
                <a:sym typeface="Open Sans"/>
              </a:rPr>
              <a:t>Ir</a:t>
            </a:r>
            <a:r>
              <a:rPr lang="en-US" sz="2200" dirty="0">
                <a:solidFill>
                  <a:srgbClr val="000000"/>
                </a:solidFill>
                <a:latin typeface="Open Sans"/>
                <a:ea typeface="Open Sans"/>
                <a:cs typeface="Open Sans"/>
                <a:sym typeface="Open Sans"/>
              </a:rPr>
              <a:t> a la </a:t>
            </a:r>
            <a:r>
              <a:rPr lang="en-US" sz="2200" dirty="0" err="1">
                <a:solidFill>
                  <a:srgbClr val="000000"/>
                </a:solidFill>
                <a:latin typeface="Open Sans"/>
                <a:ea typeface="Open Sans"/>
                <a:cs typeface="Open Sans"/>
                <a:sym typeface="Open Sans"/>
              </a:rPr>
              <a:t>versión</a:t>
            </a:r>
            <a:r>
              <a:rPr lang="en-US" sz="2200" dirty="0">
                <a:solidFill>
                  <a:srgbClr val="000000"/>
                </a:solidFill>
                <a:latin typeface="Open Sans"/>
                <a:ea typeface="Open Sans"/>
                <a:cs typeface="Open Sans"/>
                <a:sym typeface="Open Sans"/>
              </a:rPr>
              <a:t> </a:t>
            </a:r>
            <a:r>
              <a:rPr lang="en-US" sz="2200" b="1" dirty="0">
                <a:solidFill>
                  <a:srgbClr val="000000"/>
                </a:solidFill>
                <a:latin typeface="Open Sans"/>
                <a:ea typeface="Open Sans"/>
                <a:cs typeface="Open Sans"/>
                <a:sym typeface="Open Sans"/>
              </a:rPr>
              <a:t>Abstract</a:t>
            </a:r>
            <a:r>
              <a:rPr lang="en-US" sz="2200" dirty="0">
                <a:solidFill>
                  <a:srgbClr val="000000"/>
                </a:solidFill>
                <a:latin typeface="Open Sans"/>
                <a:ea typeface="Open Sans"/>
                <a:cs typeface="Open Sans"/>
                <a:sym typeface="Open Sans"/>
              </a:rPr>
              <a:t> [</a:t>
            </a:r>
            <a:r>
              <a:rPr lang="en-US" sz="2200" i="1" dirty="0" err="1">
                <a:solidFill>
                  <a:srgbClr val="000000"/>
                </a:solidFill>
                <a:latin typeface="Open Sans"/>
                <a:ea typeface="Open Sans"/>
                <a:cs typeface="Open Sans"/>
                <a:sym typeface="Open Sans"/>
              </a:rPr>
              <a:t>resumen</a:t>
            </a:r>
            <a:r>
              <a:rPr lang="en-US" sz="2200" dirty="0">
                <a:solidFill>
                  <a:srgbClr val="000000"/>
                </a:solidFill>
                <a:latin typeface="Open Sans"/>
                <a:ea typeface="Open Sans"/>
                <a:cs typeface="Open Sans"/>
                <a:sym typeface="Open Sans"/>
              </a:rPr>
              <a:t>]</a:t>
            </a:r>
            <a:r>
              <a:rPr lang="en-US" sz="2200" i="1" dirty="0">
                <a:solidFill>
                  <a:srgbClr val="000000"/>
                </a:solidFill>
                <a:highlight>
                  <a:schemeClr val="accent6"/>
                </a:highlight>
                <a:latin typeface="Open Sans"/>
                <a:ea typeface="Open Sans"/>
                <a:cs typeface="Open Sans"/>
                <a:sym typeface="Open Sans"/>
              </a:rPr>
              <a:t> </a:t>
            </a:r>
            <a:r>
              <a:rPr lang="en-US" sz="2200" dirty="0">
                <a:solidFill>
                  <a:srgbClr val="000000"/>
                </a:solidFill>
                <a:latin typeface="Open Sans"/>
                <a:ea typeface="Open Sans"/>
                <a:cs typeface="Open Sans"/>
                <a:sym typeface="Open Sans"/>
              </a:rPr>
              <a:t>de la </a:t>
            </a:r>
            <a:r>
              <a:rPr lang="en-US" sz="2200" dirty="0" err="1">
                <a:solidFill>
                  <a:srgbClr val="000000"/>
                </a:solidFill>
                <a:latin typeface="Open Sans"/>
                <a:ea typeface="Open Sans"/>
                <a:cs typeface="Open Sans"/>
                <a:sym typeface="Open Sans"/>
              </a:rPr>
              <a:t>página</a:t>
            </a:r>
            <a:r>
              <a:rPr lang="en-US" sz="2200" dirty="0">
                <a:solidFill>
                  <a:srgbClr val="000000"/>
                </a:solidFill>
                <a:latin typeface="Open Sans"/>
                <a:ea typeface="Open Sans"/>
                <a:cs typeface="Open Sans"/>
                <a:sym typeface="Open Sans"/>
              </a:rPr>
              <a:t> de </a:t>
            </a:r>
            <a:r>
              <a:rPr lang="en-US" sz="2200" dirty="0" err="1">
                <a:solidFill>
                  <a:srgbClr val="000000"/>
                </a:solidFill>
                <a:latin typeface="Open Sans"/>
                <a:ea typeface="Open Sans"/>
                <a:cs typeface="Open Sans"/>
                <a:sym typeface="Open Sans"/>
              </a:rPr>
              <a:t>resultados</a:t>
            </a:r>
            <a:r>
              <a:rPr lang="en-US" sz="2200" dirty="0">
                <a:solidFill>
                  <a:srgbClr val="000000"/>
                </a:solidFill>
                <a:latin typeface="Open Sans"/>
                <a:ea typeface="Open Sans"/>
                <a:cs typeface="Open Sans"/>
                <a:sym typeface="Open Sans"/>
              </a:rPr>
              <a:t> para </a:t>
            </a:r>
            <a:r>
              <a:rPr lang="en-US" sz="2200" dirty="0" err="1">
                <a:solidFill>
                  <a:srgbClr val="000000"/>
                </a:solidFill>
                <a:latin typeface="Open Sans"/>
                <a:ea typeface="Open Sans"/>
                <a:cs typeface="Open Sans"/>
                <a:sym typeface="Open Sans"/>
              </a:rPr>
              <a:t>ver</a:t>
            </a:r>
            <a:r>
              <a:rPr lang="en-US" sz="2200" dirty="0">
                <a:solidFill>
                  <a:srgbClr val="000000"/>
                </a:solidFill>
                <a:latin typeface="Open Sans"/>
                <a:ea typeface="Open Sans"/>
                <a:cs typeface="Open Sans"/>
                <a:sym typeface="Open Sans"/>
              </a:rPr>
              <a:t> </a:t>
            </a:r>
            <a:r>
              <a:rPr lang="en-US" sz="2200" dirty="0" err="1">
                <a:solidFill>
                  <a:srgbClr val="000000"/>
                </a:solidFill>
                <a:latin typeface="Open Sans"/>
                <a:ea typeface="Open Sans"/>
                <a:cs typeface="Open Sans"/>
                <a:sym typeface="Open Sans"/>
              </a:rPr>
              <a:t>los</a:t>
            </a:r>
            <a:r>
              <a:rPr lang="en-US" sz="2200" dirty="0">
                <a:solidFill>
                  <a:srgbClr val="000000"/>
                </a:solidFill>
                <a:latin typeface="Open Sans"/>
                <a:ea typeface="Open Sans"/>
                <a:cs typeface="Open Sans"/>
                <a:sym typeface="Open Sans"/>
              </a:rPr>
              <a:t> enlaces a </a:t>
            </a:r>
            <a:r>
              <a:rPr lang="en-US" sz="2200" dirty="0" err="1">
                <a:solidFill>
                  <a:srgbClr val="000000"/>
                </a:solidFill>
                <a:latin typeface="Open Sans"/>
                <a:ea typeface="Open Sans"/>
                <a:cs typeface="Open Sans"/>
                <a:sym typeface="Open Sans"/>
              </a:rPr>
              <a:t>los</a:t>
            </a:r>
            <a:r>
              <a:rPr lang="en-US" sz="2200" dirty="0">
                <a:solidFill>
                  <a:srgbClr val="000000"/>
                </a:solidFill>
                <a:latin typeface="Open Sans"/>
                <a:ea typeface="Open Sans"/>
                <a:cs typeface="Open Sans"/>
                <a:sym typeface="Open Sans"/>
              </a:rPr>
              <a:t> </a:t>
            </a:r>
            <a:r>
              <a:rPr lang="en-US" sz="2200" dirty="0" err="1">
                <a:solidFill>
                  <a:srgbClr val="000000"/>
                </a:solidFill>
                <a:latin typeface="Open Sans"/>
                <a:ea typeface="Open Sans"/>
                <a:cs typeface="Open Sans"/>
                <a:sym typeface="Open Sans"/>
              </a:rPr>
              <a:t>artículos</a:t>
            </a:r>
            <a:r>
              <a:rPr lang="en-US" sz="2200" dirty="0">
                <a:solidFill>
                  <a:srgbClr val="000000"/>
                </a:solidFill>
                <a:latin typeface="Open Sans"/>
                <a:ea typeface="Open Sans"/>
                <a:cs typeface="Open Sans"/>
                <a:sym typeface="Open Sans"/>
              </a:rPr>
              <a:t> a </a:t>
            </a:r>
            <a:r>
              <a:rPr lang="en-US" sz="2200" dirty="0" err="1">
                <a:solidFill>
                  <a:srgbClr val="000000"/>
                </a:solidFill>
                <a:latin typeface="Open Sans"/>
                <a:ea typeface="Open Sans"/>
                <a:cs typeface="Open Sans"/>
                <a:sym typeface="Open Sans"/>
              </a:rPr>
              <a:t>texto</a:t>
            </a:r>
            <a:r>
              <a:rPr lang="en-US" sz="2200" dirty="0">
                <a:solidFill>
                  <a:srgbClr val="000000"/>
                </a:solidFill>
                <a:latin typeface="Open Sans"/>
                <a:ea typeface="Open Sans"/>
                <a:cs typeface="Open Sans"/>
                <a:sym typeface="Open Sans"/>
              </a:rPr>
              <a:t> </a:t>
            </a:r>
            <a:r>
              <a:rPr lang="en-US" sz="2200" dirty="0" err="1">
                <a:solidFill>
                  <a:srgbClr val="000000"/>
                </a:solidFill>
                <a:latin typeface="Open Sans"/>
                <a:ea typeface="Open Sans"/>
                <a:cs typeface="Open Sans"/>
                <a:sym typeface="Open Sans"/>
              </a:rPr>
              <a:t>completo</a:t>
            </a:r>
            <a:r>
              <a:rPr lang="en-US" sz="2200" dirty="0">
                <a:solidFill>
                  <a:srgbClr val="000000"/>
                </a:solidFill>
                <a:latin typeface="Open Sans"/>
                <a:ea typeface="Open Sans"/>
                <a:cs typeface="Open Sans"/>
                <a:sym typeface="Open Sans"/>
              </a:rPr>
              <a:t> </a:t>
            </a:r>
            <a:r>
              <a:rPr lang="en-US" sz="2200" dirty="0" err="1">
                <a:solidFill>
                  <a:srgbClr val="000000"/>
                </a:solidFill>
                <a:latin typeface="Open Sans"/>
                <a:ea typeface="Open Sans"/>
                <a:cs typeface="Open Sans"/>
                <a:sym typeface="Open Sans"/>
              </a:rPr>
              <a:t>disponibles</a:t>
            </a:r>
            <a:r>
              <a:rPr lang="en-US" sz="2200" dirty="0">
                <a:solidFill>
                  <a:srgbClr val="000000"/>
                </a:solidFill>
                <a:latin typeface="Open Sans"/>
                <a:ea typeface="Open Sans"/>
                <a:cs typeface="Open Sans"/>
                <a:sym typeface="Open Sans"/>
              </a:rPr>
              <a:t> </a:t>
            </a:r>
            <a:r>
              <a:rPr lang="en-US" sz="2200" dirty="0" err="1">
                <a:solidFill>
                  <a:srgbClr val="000000"/>
                </a:solidFill>
                <a:latin typeface="Open Sans"/>
                <a:ea typeface="Open Sans"/>
                <a:cs typeface="Open Sans"/>
                <a:sym typeface="Open Sans"/>
              </a:rPr>
              <a:t>en</a:t>
            </a:r>
            <a:r>
              <a:rPr lang="en-US" sz="2200" dirty="0">
                <a:solidFill>
                  <a:srgbClr val="000000"/>
                </a:solidFill>
                <a:latin typeface="Open Sans"/>
                <a:ea typeface="Open Sans"/>
                <a:cs typeface="Open Sans"/>
                <a:sym typeface="Open Sans"/>
              </a:rPr>
              <a:t> el portal Research4Life. </a:t>
            </a:r>
            <a:endParaRPr dirty="0"/>
          </a:p>
          <a:p>
            <a:pPr marL="76200" lvl="0" indent="0" algn="l" rtl="0">
              <a:lnSpc>
                <a:spcPct val="100000"/>
              </a:lnSpc>
              <a:spcBef>
                <a:spcPts val="1000"/>
              </a:spcBef>
              <a:spcAft>
                <a:spcPts val="0"/>
              </a:spcAft>
              <a:buClr>
                <a:schemeClr val="dk1"/>
              </a:buClr>
              <a:buSzPts val="2400"/>
              <a:buNone/>
            </a:pPr>
            <a:r>
              <a:rPr lang="en-US" sz="2200" dirty="0" err="1">
                <a:solidFill>
                  <a:srgbClr val="000000"/>
                </a:solidFill>
                <a:latin typeface="Open Sans"/>
                <a:ea typeface="Open Sans"/>
                <a:cs typeface="Open Sans"/>
                <a:sym typeface="Open Sans"/>
              </a:rPr>
              <a:t>Consulte</a:t>
            </a:r>
            <a:r>
              <a:rPr lang="en-US" sz="2200" dirty="0">
                <a:solidFill>
                  <a:srgbClr val="000000"/>
                </a:solidFill>
                <a:latin typeface="Open Sans"/>
                <a:ea typeface="Open Sans"/>
                <a:cs typeface="Open Sans"/>
                <a:sym typeface="Open Sans"/>
              </a:rPr>
              <a:t> la </a:t>
            </a:r>
            <a:r>
              <a:rPr lang="en-US" sz="2200" dirty="0" err="1">
                <a:solidFill>
                  <a:srgbClr val="000000"/>
                </a:solidFill>
                <a:latin typeface="Open Sans"/>
                <a:ea typeface="Open Sans"/>
                <a:cs typeface="Open Sans"/>
                <a:sym typeface="Open Sans"/>
              </a:rPr>
              <a:t>lección</a:t>
            </a:r>
            <a:r>
              <a:rPr lang="en-US" sz="2200" dirty="0">
                <a:solidFill>
                  <a:srgbClr val="000000"/>
                </a:solidFill>
                <a:latin typeface="Open Sans"/>
                <a:ea typeface="Open Sans"/>
                <a:cs typeface="Open Sans"/>
                <a:sym typeface="Open Sans"/>
              </a:rPr>
              <a:t> 4.1.1 para </a:t>
            </a:r>
            <a:r>
              <a:rPr lang="en-US" sz="2200" dirty="0" err="1">
                <a:solidFill>
                  <a:srgbClr val="000000"/>
                </a:solidFill>
                <a:latin typeface="Open Sans"/>
                <a:ea typeface="Open Sans"/>
                <a:cs typeface="Open Sans"/>
                <a:sym typeface="Open Sans"/>
              </a:rPr>
              <a:t>mayores</a:t>
            </a:r>
            <a:r>
              <a:rPr lang="en-US" sz="2200" dirty="0">
                <a:solidFill>
                  <a:srgbClr val="000000"/>
                </a:solidFill>
                <a:latin typeface="Open Sans"/>
                <a:ea typeface="Open Sans"/>
                <a:cs typeface="Open Sans"/>
                <a:sym typeface="Open Sans"/>
              </a:rPr>
              <a:t> </a:t>
            </a:r>
            <a:r>
              <a:rPr lang="en-US" sz="2200" dirty="0" err="1">
                <a:solidFill>
                  <a:srgbClr val="000000"/>
                </a:solidFill>
                <a:latin typeface="Open Sans"/>
                <a:ea typeface="Open Sans"/>
                <a:cs typeface="Open Sans"/>
                <a:sym typeface="Open Sans"/>
              </a:rPr>
              <a:t>detalles</a:t>
            </a:r>
            <a:r>
              <a:rPr lang="en-US" sz="2200" dirty="0">
                <a:solidFill>
                  <a:srgbClr val="000000"/>
                </a:solidFill>
                <a:latin typeface="Open Sans"/>
                <a:ea typeface="Open Sans"/>
                <a:cs typeface="Open Sans"/>
                <a:sym typeface="Open Sans"/>
              </a:rPr>
              <a:t> </a:t>
            </a:r>
            <a:r>
              <a:rPr lang="en-US" sz="2200" dirty="0" err="1">
                <a:solidFill>
                  <a:srgbClr val="000000"/>
                </a:solidFill>
                <a:latin typeface="Open Sans"/>
                <a:ea typeface="Open Sans"/>
                <a:cs typeface="Open Sans"/>
                <a:sym typeface="Open Sans"/>
              </a:rPr>
              <a:t>sobre</a:t>
            </a:r>
            <a:r>
              <a:rPr lang="en-US" sz="2200" dirty="0">
                <a:solidFill>
                  <a:srgbClr val="000000"/>
                </a:solidFill>
                <a:latin typeface="Open Sans"/>
                <a:ea typeface="Open Sans"/>
                <a:cs typeface="Open Sans"/>
                <a:sym typeface="Open Sans"/>
              </a:rPr>
              <a:t> PubMed.</a:t>
            </a:r>
            <a:endParaRPr sz="2200" dirty="0">
              <a:solidFill>
                <a:srgbClr val="3F3F3F"/>
              </a:solidFill>
              <a:latin typeface="Open Sans"/>
              <a:ea typeface="Open Sans"/>
              <a:cs typeface="Open Sans"/>
              <a:sym typeface="Open Sans"/>
            </a:endParaRPr>
          </a:p>
        </p:txBody>
      </p:sp>
      <p:sp>
        <p:nvSpPr>
          <p:cNvPr id="527" name="Google Shape;527;p52"/>
          <p:cNvSpPr txBox="1">
            <a:spLocks noGrp="1"/>
          </p:cNvSpPr>
          <p:nvPr>
            <p:ph type="title"/>
          </p:nvPr>
        </p:nvSpPr>
        <p:spPr>
          <a:xfrm>
            <a:off x="0" y="715243"/>
            <a:ext cx="7217229"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96096"/>
              <a:buNone/>
            </a:pPr>
            <a:r>
              <a:rPr lang="en-US">
                <a:solidFill>
                  <a:srgbClr val="586F7C"/>
                </a:solidFill>
                <a:latin typeface="Open Sans"/>
                <a:ea typeface="Open Sans"/>
                <a:cs typeface="Open Sans"/>
                <a:sym typeface="Open Sans"/>
              </a:rPr>
              <a:t>PubMed: resultados de búsqueda</a:t>
            </a:r>
            <a:endParaRPr>
              <a:solidFill>
                <a:srgbClr val="586F7C"/>
              </a:solidFill>
              <a:latin typeface="Open Sans"/>
              <a:ea typeface="Open Sans"/>
              <a:cs typeface="Open Sans"/>
              <a:sym typeface="Open Sans"/>
            </a:endParaRPr>
          </a:p>
        </p:txBody>
      </p:sp>
      <p:pic>
        <p:nvPicPr>
          <p:cNvPr id="528" name="Google Shape;528;p52"/>
          <p:cNvPicPr preferRelativeResize="0"/>
          <p:nvPr/>
        </p:nvPicPr>
        <p:blipFill rotWithShape="1">
          <a:blip r:embed="rId3">
            <a:alphaModFix/>
          </a:blip>
          <a:srcRect/>
          <a:stretch/>
        </p:blipFill>
        <p:spPr>
          <a:xfrm>
            <a:off x="5079197" y="1755058"/>
            <a:ext cx="6930072" cy="4822722"/>
          </a:xfrm>
          <a:prstGeom prst="rect">
            <a:avLst/>
          </a:prstGeom>
          <a:noFill/>
          <a:ln>
            <a:noFill/>
          </a:ln>
        </p:spPr>
      </p:pic>
      <p:sp>
        <p:nvSpPr>
          <p:cNvPr id="529" name="Google Shape;529;p52"/>
          <p:cNvSpPr/>
          <p:nvPr/>
        </p:nvSpPr>
        <p:spPr>
          <a:xfrm>
            <a:off x="7034981" y="1976283"/>
            <a:ext cx="4129548" cy="353961"/>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30" name="Google Shape;530;p52"/>
          <p:cNvSpPr/>
          <p:nvPr/>
        </p:nvSpPr>
        <p:spPr>
          <a:xfrm>
            <a:off x="5132440" y="3303639"/>
            <a:ext cx="1209368" cy="70792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pic>
        <p:nvPicPr>
          <p:cNvPr id="536" name="Google Shape;536;p53"/>
          <p:cNvPicPr preferRelativeResize="0"/>
          <p:nvPr/>
        </p:nvPicPr>
        <p:blipFill rotWithShape="1">
          <a:blip r:embed="rId3">
            <a:alphaModFix/>
          </a:blip>
          <a:srcRect/>
          <a:stretch/>
        </p:blipFill>
        <p:spPr>
          <a:xfrm>
            <a:off x="5726951" y="1789230"/>
            <a:ext cx="6235700" cy="4902200"/>
          </a:xfrm>
          <a:prstGeom prst="rect">
            <a:avLst/>
          </a:prstGeom>
          <a:noFill/>
          <a:ln>
            <a:noFill/>
          </a:ln>
        </p:spPr>
      </p:pic>
      <p:sp>
        <p:nvSpPr>
          <p:cNvPr id="537" name="Google Shape;537;p53"/>
          <p:cNvSpPr txBox="1">
            <a:spLocks noGrp="1"/>
          </p:cNvSpPr>
          <p:nvPr>
            <p:ph type="title"/>
          </p:nvPr>
        </p:nvSpPr>
        <p:spPr>
          <a:xfrm>
            <a:off x="0" y="494023"/>
            <a:ext cx="72172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PubMed: búsqueda con filtros</a:t>
            </a:r>
            <a:endParaRPr>
              <a:solidFill>
                <a:srgbClr val="586F7C"/>
              </a:solidFill>
              <a:latin typeface="Open Sans"/>
              <a:ea typeface="Open Sans"/>
              <a:cs typeface="Open Sans"/>
              <a:sym typeface="Open Sans"/>
            </a:endParaRPr>
          </a:p>
        </p:txBody>
      </p:sp>
      <p:sp>
        <p:nvSpPr>
          <p:cNvPr id="538" name="Google Shape;538;p53"/>
          <p:cNvSpPr txBox="1">
            <a:spLocks noGrp="1"/>
          </p:cNvSpPr>
          <p:nvPr>
            <p:ph type="body" idx="1"/>
          </p:nvPr>
        </p:nvSpPr>
        <p:spPr>
          <a:xfrm>
            <a:off x="7797" y="1639895"/>
            <a:ext cx="5402403" cy="4923137"/>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n-US" sz="2100" dirty="0" err="1">
                <a:solidFill>
                  <a:srgbClr val="3F3F3F"/>
                </a:solidFill>
                <a:latin typeface="Open Sans"/>
                <a:ea typeface="Open Sans"/>
                <a:cs typeface="Open Sans"/>
                <a:sym typeface="Open Sans"/>
              </a:rPr>
              <a:t>Utilizar</a:t>
            </a:r>
            <a:r>
              <a:rPr lang="en-US" sz="2100" dirty="0">
                <a:solidFill>
                  <a:srgbClr val="3F3F3F"/>
                </a:solidFill>
                <a:latin typeface="Open Sans"/>
                <a:ea typeface="Open Sans"/>
                <a:cs typeface="Open Sans"/>
                <a:sym typeface="Open Sans"/>
              </a:rPr>
              <a:t> la </a:t>
            </a:r>
            <a:r>
              <a:rPr lang="en-US" sz="2100" dirty="0" err="1">
                <a:solidFill>
                  <a:srgbClr val="3F3F3F"/>
                </a:solidFill>
                <a:latin typeface="Open Sans"/>
                <a:ea typeface="Open Sans"/>
                <a:cs typeface="Open Sans"/>
                <a:sym typeface="Open Sans"/>
              </a:rPr>
              <a:t>búsqueda</a:t>
            </a:r>
            <a:r>
              <a:rPr lang="en-US" sz="2100" dirty="0">
                <a:solidFill>
                  <a:srgbClr val="3F3F3F"/>
                </a:solidFill>
                <a:latin typeface="Open Sans"/>
                <a:ea typeface="Open Sans"/>
                <a:cs typeface="Open Sans"/>
                <a:sym typeface="Open Sans"/>
              </a:rPr>
              <a:t> </a:t>
            </a:r>
            <a:r>
              <a:rPr lang="en-US" sz="2100" b="1" dirty="0">
                <a:solidFill>
                  <a:srgbClr val="3F3F3F"/>
                </a:solidFill>
                <a:latin typeface="Open Sans"/>
                <a:ea typeface="Open Sans"/>
                <a:cs typeface="Open Sans"/>
                <a:sym typeface="Open Sans"/>
              </a:rPr>
              <a:t>pregnancy complications developing countries </a:t>
            </a:r>
            <a:r>
              <a:rPr lang="en-US" sz="2100" dirty="0">
                <a:solidFill>
                  <a:srgbClr val="3F3F3F"/>
                </a:solidFill>
                <a:latin typeface="Open Sans"/>
                <a:ea typeface="Open Sans"/>
                <a:cs typeface="Open Sans"/>
                <a:sym typeface="Open Sans"/>
              </a:rPr>
              <a:t>[</a:t>
            </a:r>
            <a:r>
              <a:rPr lang="en-US" sz="2100" i="1" dirty="0" err="1">
                <a:solidFill>
                  <a:srgbClr val="3F3F3F"/>
                </a:solidFill>
                <a:latin typeface="Open Sans"/>
                <a:ea typeface="Open Sans"/>
                <a:cs typeface="Open Sans"/>
                <a:sym typeface="Open Sans"/>
              </a:rPr>
              <a:t>complicaciones</a:t>
            </a:r>
            <a:r>
              <a:rPr lang="en-US" sz="2100" i="1" dirty="0">
                <a:solidFill>
                  <a:srgbClr val="3F3F3F"/>
                </a:solidFill>
                <a:latin typeface="Open Sans"/>
                <a:ea typeface="Open Sans"/>
                <a:cs typeface="Open Sans"/>
                <a:sym typeface="Open Sans"/>
              </a:rPr>
              <a:t> de </a:t>
            </a:r>
            <a:r>
              <a:rPr lang="en-US" sz="2100" i="1" dirty="0" err="1">
                <a:solidFill>
                  <a:srgbClr val="3F3F3F"/>
                </a:solidFill>
                <a:latin typeface="Open Sans"/>
                <a:ea typeface="Open Sans"/>
                <a:cs typeface="Open Sans"/>
                <a:sym typeface="Open Sans"/>
              </a:rPr>
              <a:t>embarazo</a:t>
            </a:r>
            <a:r>
              <a:rPr lang="en-US" sz="2100" i="1" dirty="0">
                <a:solidFill>
                  <a:srgbClr val="3F3F3F"/>
                </a:solidFill>
                <a:latin typeface="Open Sans"/>
                <a:ea typeface="Open Sans"/>
                <a:cs typeface="Open Sans"/>
                <a:sym typeface="Open Sans"/>
              </a:rPr>
              <a:t> </a:t>
            </a:r>
            <a:r>
              <a:rPr lang="en-US" sz="2100" i="1" dirty="0" err="1">
                <a:solidFill>
                  <a:srgbClr val="3F3F3F"/>
                </a:solidFill>
                <a:latin typeface="Open Sans"/>
                <a:ea typeface="Open Sans"/>
                <a:cs typeface="Open Sans"/>
                <a:sym typeface="Open Sans"/>
              </a:rPr>
              <a:t>en</a:t>
            </a:r>
            <a:r>
              <a:rPr lang="en-US" sz="2100" i="1" dirty="0">
                <a:solidFill>
                  <a:srgbClr val="3F3F3F"/>
                </a:solidFill>
                <a:latin typeface="Open Sans"/>
                <a:ea typeface="Open Sans"/>
                <a:cs typeface="Open Sans"/>
                <a:sym typeface="Open Sans"/>
              </a:rPr>
              <a:t> </a:t>
            </a:r>
            <a:r>
              <a:rPr lang="en-US" sz="2100" i="1" dirty="0" err="1">
                <a:solidFill>
                  <a:srgbClr val="3F3F3F"/>
                </a:solidFill>
                <a:latin typeface="Open Sans"/>
                <a:ea typeface="Open Sans"/>
                <a:cs typeface="Open Sans"/>
                <a:sym typeface="Open Sans"/>
              </a:rPr>
              <a:t>países</a:t>
            </a:r>
            <a:r>
              <a:rPr lang="en-US" sz="2100" i="1" dirty="0">
                <a:solidFill>
                  <a:srgbClr val="3F3F3F"/>
                </a:solidFill>
                <a:latin typeface="Open Sans"/>
                <a:ea typeface="Open Sans"/>
                <a:cs typeface="Open Sans"/>
                <a:sym typeface="Open Sans"/>
              </a:rPr>
              <a:t> </a:t>
            </a:r>
            <a:r>
              <a:rPr lang="en-US" sz="2100" i="1" dirty="0" err="1">
                <a:solidFill>
                  <a:srgbClr val="3F3F3F"/>
                </a:solidFill>
                <a:latin typeface="Open Sans"/>
                <a:ea typeface="Open Sans"/>
                <a:cs typeface="Open Sans"/>
                <a:sym typeface="Open Sans"/>
              </a:rPr>
              <a:t>en</a:t>
            </a:r>
            <a:r>
              <a:rPr lang="en-US" sz="2100" i="1" dirty="0">
                <a:solidFill>
                  <a:srgbClr val="3F3F3F"/>
                </a:solidFill>
                <a:latin typeface="Open Sans"/>
                <a:ea typeface="Open Sans"/>
                <a:cs typeface="Open Sans"/>
                <a:sym typeface="Open Sans"/>
              </a:rPr>
              <a:t> </a:t>
            </a:r>
            <a:r>
              <a:rPr lang="en-US" sz="2100" i="1" dirty="0" err="1">
                <a:solidFill>
                  <a:srgbClr val="3F3F3F"/>
                </a:solidFill>
                <a:latin typeface="Open Sans"/>
                <a:ea typeface="Open Sans"/>
                <a:cs typeface="Open Sans"/>
                <a:sym typeface="Open Sans"/>
              </a:rPr>
              <a:t>desarrollo</a:t>
            </a:r>
            <a:r>
              <a:rPr lang="en-US" sz="2100" dirty="0">
                <a:solidFill>
                  <a:srgbClr val="3F3F3F"/>
                </a:solidFill>
                <a:latin typeface="Open Sans"/>
                <a:ea typeface="Open Sans"/>
                <a:cs typeface="Open Sans"/>
                <a:sym typeface="Open Sans"/>
              </a:rPr>
              <a:t>]</a:t>
            </a:r>
            <a:r>
              <a:rPr lang="en-US" sz="2100" i="1" dirty="0">
                <a:solidFill>
                  <a:srgbClr val="3F3F3F"/>
                </a:solidFill>
                <a:latin typeface="Open Sans"/>
                <a:ea typeface="Open Sans"/>
                <a:cs typeface="Open Sans"/>
                <a:sym typeface="Open Sans"/>
              </a:rPr>
              <a:t>, </a:t>
            </a:r>
            <a:r>
              <a:rPr lang="en-US" sz="2100" dirty="0" err="1">
                <a:solidFill>
                  <a:srgbClr val="3F3F3F"/>
                </a:solidFill>
                <a:latin typeface="Open Sans"/>
                <a:ea typeface="Open Sans"/>
                <a:cs typeface="Open Sans"/>
                <a:sym typeface="Open Sans"/>
              </a:rPr>
              <a:t>agregar</a:t>
            </a:r>
            <a:r>
              <a:rPr lang="en-US" sz="2100" dirty="0">
                <a:solidFill>
                  <a:srgbClr val="3F3F3F"/>
                </a:solidFill>
                <a:latin typeface="Open Sans"/>
                <a:ea typeface="Open Sans"/>
                <a:cs typeface="Open Sans"/>
                <a:sym typeface="Open Sans"/>
              </a:rPr>
              <a:t> </a:t>
            </a:r>
            <a:r>
              <a:rPr lang="en-US" sz="2100" dirty="0" err="1">
                <a:solidFill>
                  <a:srgbClr val="3F3F3F"/>
                </a:solidFill>
                <a:latin typeface="Open Sans"/>
                <a:ea typeface="Open Sans"/>
                <a:cs typeface="Open Sans"/>
                <a:sym typeface="Open Sans"/>
              </a:rPr>
              <a:t>los</a:t>
            </a:r>
            <a:r>
              <a:rPr lang="en-US" sz="2100" dirty="0">
                <a:solidFill>
                  <a:srgbClr val="3F3F3F"/>
                </a:solidFill>
                <a:latin typeface="Open Sans"/>
                <a:ea typeface="Open Sans"/>
                <a:cs typeface="Open Sans"/>
                <a:sym typeface="Open Sans"/>
              </a:rPr>
              <a:t> </a:t>
            </a:r>
            <a:r>
              <a:rPr lang="en-US" sz="2100" dirty="0" err="1">
                <a:solidFill>
                  <a:srgbClr val="3F3F3F"/>
                </a:solidFill>
                <a:latin typeface="Open Sans"/>
                <a:ea typeface="Open Sans"/>
                <a:cs typeface="Open Sans"/>
                <a:sym typeface="Open Sans"/>
              </a:rPr>
              <a:t>filtros</a:t>
            </a:r>
            <a:r>
              <a:rPr lang="en-US" sz="2100" dirty="0">
                <a:solidFill>
                  <a:srgbClr val="3F3F3F"/>
                </a:solidFill>
                <a:latin typeface="Open Sans"/>
                <a:ea typeface="Open Sans"/>
                <a:cs typeface="Open Sans"/>
                <a:sym typeface="Open Sans"/>
              </a:rPr>
              <a:t> para:</a:t>
            </a:r>
          </a:p>
          <a:p>
            <a:pPr marL="76200" lvl="0" indent="0" algn="l" rtl="0">
              <a:lnSpc>
                <a:spcPct val="100000"/>
              </a:lnSpc>
              <a:spcBef>
                <a:spcPts val="1000"/>
              </a:spcBef>
              <a:spcAft>
                <a:spcPts val="0"/>
              </a:spcAft>
              <a:buClr>
                <a:schemeClr val="dk1"/>
              </a:buClr>
              <a:buSzPts val="2400"/>
              <a:buNone/>
            </a:pPr>
            <a:r>
              <a:rPr lang="en-US" sz="2100" b="1" dirty="0">
                <a:solidFill>
                  <a:srgbClr val="3F3F3F"/>
                </a:solidFill>
                <a:latin typeface="Open Sans"/>
                <a:ea typeface="Open Sans"/>
                <a:cs typeface="Open Sans"/>
                <a:sym typeface="Open Sans"/>
              </a:rPr>
              <a:t>ARTICLE TYPE/Clinical Trial, Meta-analysis, Randomized controlled trial y Systematic Review </a:t>
            </a:r>
            <a:r>
              <a:rPr lang="en-US" sz="2100" dirty="0">
                <a:solidFill>
                  <a:srgbClr val="3F3F3F"/>
                </a:solidFill>
                <a:latin typeface="Open Sans"/>
                <a:ea typeface="Open Sans"/>
                <a:cs typeface="Open Sans"/>
                <a:sym typeface="Open Sans"/>
              </a:rPr>
              <a:t>[</a:t>
            </a:r>
            <a:r>
              <a:rPr lang="en-US" sz="2100" i="1" dirty="0" err="1">
                <a:solidFill>
                  <a:srgbClr val="3F3F3F"/>
                </a:solidFill>
                <a:latin typeface="Open Sans"/>
                <a:ea typeface="Open Sans"/>
                <a:cs typeface="Open Sans"/>
                <a:sym typeface="Open Sans"/>
              </a:rPr>
              <a:t>Tipo</a:t>
            </a:r>
            <a:r>
              <a:rPr lang="en-US" sz="2100" i="1" dirty="0">
                <a:solidFill>
                  <a:srgbClr val="3F3F3F"/>
                </a:solidFill>
                <a:latin typeface="Open Sans"/>
                <a:ea typeface="Open Sans"/>
                <a:cs typeface="Open Sans"/>
                <a:sym typeface="Open Sans"/>
              </a:rPr>
              <a:t> de </a:t>
            </a:r>
            <a:r>
              <a:rPr lang="en-US" sz="2100" i="1" dirty="0" err="1">
                <a:solidFill>
                  <a:srgbClr val="3F3F3F"/>
                </a:solidFill>
                <a:latin typeface="Open Sans"/>
                <a:ea typeface="Open Sans"/>
                <a:cs typeface="Open Sans"/>
                <a:sym typeface="Open Sans"/>
              </a:rPr>
              <a:t>artículo</a:t>
            </a:r>
            <a:r>
              <a:rPr lang="en-US" sz="2100" i="1" dirty="0">
                <a:solidFill>
                  <a:srgbClr val="3F3F3F"/>
                </a:solidFill>
                <a:latin typeface="Open Sans"/>
                <a:ea typeface="Open Sans"/>
                <a:cs typeface="Open Sans"/>
                <a:sym typeface="Open Sans"/>
              </a:rPr>
              <a:t>/</a:t>
            </a:r>
            <a:r>
              <a:rPr lang="en-US" sz="2100" i="1" dirty="0" err="1">
                <a:solidFill>
                  <a:srgbClr val="3F3F3F"/>
                </a:solidFill>
                <a:latin typeface="Open Sans"/>
                <a:ea typeface="Open Sans"/>
                <a:cs typeface="Open Sans"/>
                <a:sym typeface="Open Sans"/>
              </a:rPr>
              <a:t>Ensayo</a:t>
            </a:r>
            <a:r>
              <a:rPr lang="en-US" sz="2100" i="1" dirty="0">
                <a:solidFill>
                  <a:srgbClr val="3F3F3F"/>
                </a:solidFill>
                <a:latin typeface="Open Sans"/>
                <a:ea typeface="Open Sans"/>
                <a:cs typeface="Open Sans"/>
                <a:sym typeface="Open Sans"/>
              </a:rPr>
              <a:t> </a:t>
            </a:r>
            <a:r>
              <a:rPr lang="en-US" sz="2100" i="1" dirty="0" err="1">
                <a:solidFill>
                  <a:srgbClr val="3F3F3F"/>
                </a:solidFill>
                <a:latin typeface="Open Sans"/>
                <a:ea typeface="Open Sans"/>
                <a:cs typeface="Open Sans"/>
                <a:sym typeface="Open Sans"/>
              </a:rPr>
              <a:t>clínico</a:t>
            </a:r>
            <a:r>
              <a:rPr lang="en-US" sz="2100" i="1" dirty="0">
                <a:solidFill>
                  <a:srgbClr val="3F3F3F"/>
                </a:solidFill>
                <a:latin typeface="Open Sans"/>
                <a:ea typeface="Open Sans"/>
                <a:cs typeface="Open Sans"/>
                <a:sym typeface="Open Sans"/>
              </a:rPr>
              <a:t>, Metanálisis, </a:t>
            </a:r>
            <a:r>
              <a:rPr lang="en-US" sz="2100" i="1" dirty="0" err="1">
                <a:solidFill>
                  <a:srgbClr val="3F3F3F"/>
                </a:solidFill>
                <a:latin typeface="Open Sans"/>
                <a:ea typeface="Open Sans"/>
                <a:cs typeface="Open Sans"/>
                <a:sym typeface="Open Sans"/>
              </a:rPr>
              <a:t>Ensayo</a:t>
            </a:r>
            <a:r>
              <a:rPr lang="en-US" sz="2100" i="1" dirty="0">
                <a:solidFill>
                  <a:srgbClr val="3F3F3F"/>
                </a:solidFill>
                <a:latin typeface="Open Sans"/>
                <a:ea typeface="Open Sans"/>
                <a:cs typeface="Open Sans"/>
                <a:sym typeface="Open Sans"/>
              </a:rPr>
              <a:t> </a:t>
            </a:r>
            <a:r>
              <a:rPr lang="en-US" sz="2100" i="1" dirty="0" err="1">
                <a:solidFill>
                  <a:srgbClr val="3F3F3F"/>
                </a:solidFill>
                <a:latin typeface="Open Sans"/>
                <a:ea typeface="Open Sans"/>
                <a:cs typeface="Open Sans"/>
                <a:sym typeface="Open Sans"/>
              </a:rPr>
              <a:t>controlado</a:t>
            </a:r>
            <a:r>
              <a:rPr lang="en-US" sz="2100" i="1" dirty="0">
                <a:solidFill>
                  <a:srgbClr val="3F3F3F"/>
                </a:solidFill>
                <a:latin typeface="Open Sans"/>
                <a:ea typeface="Open Sans"/>
                <a:cs typeface="Open Sans"/>
                <a:sym typeface="Open Sans"/>
              </a:rPr>
              <a:t> </a:t>
            </a:r>
            <a:r>
              <a:rPr lang="en-US" sz="2100" i="1" dirty="0" err="1">
                <a:solidFill>
                  <a:srgbClr val="3F3F3F"/>
                </a:solidFill>
                <a:latin typeface="Open Sans"/>
                <a:ea typeface="Open Sans"/>
                <a:cs typeface="Open Sans"/>
                <a:sym typeface="Open Sans"/>
              </a:rPr>
              <a:t>aleatorio</a:t>
            </a:r>
            <a:r>
              <a:rPr lang="en-US" sz="2100" i="1" dirty="0">
                <a:solidFill>
                  <a:srgbClr val="3F3F3F"/>
                </a:solidFill>
                <a:latin typeface="Open Sans"/>
                <a:ea typeface="Open Sans"/>
                <a:cs typeface="Open Sans"/>
                <a:sym typeface="Open Sans"/>
              </a:rPr>
              <a:t> y </a:t>
            </a:r>
            <a:r>
              <a:rPr lang="en-US" sz="2100" i="1" dirty="0" err="1">
                <a:solidFill>
                  <a:srgbClr val="3F3F3F"/>
                </a:solidFill>
                <a:latin typeface="Open Sans"/>
                <a:ea typeface="Open Sans"/>
                <a:cs typeface="Open Sans"/>
                <a:sym typeface="Open Sans"/>
              </a:rPr>
              <a:t>Revisión</a:t>
            </a:r>
            <a:r>
              <a:rPr lang="en-US" sz="2100" i="1" dirty="0">
                <a:solidFill>
                  <a:srgbClr val="3F3F3F"/>
                </a:solidFill>
                <a:latin typeface="Open Sans"/>
                <a:ea typeface="Open Sans"/>
                <a:cs typeface="Open Sans"/>
                <a:sym typeface="Open Sans"/>
              </a:rPr>
              <a:t> </a:t>
            </a:r>
            <a:r>
              <a:rPr lang="en-US" sz="2100" i="1" dirty="0" err="1">
                <a:solidFill>
                  <a:srgbClr val="3F3F3F"/>
                </a:solidFill>
                <a:latin typeface="Open Sans"/>
                <a:ea typeface="Open Sans"/>
                <a:cs typeface="Open Sans"/>
                <a:sym typeface="Open Sans"/>
              </a:rPr>
              <a:t>sistemática</a:t>
            </a:r>
            <a:r>
              <a:rPr lang="en-US" sz="2100" dirty="0">
                <a:solidFill>
                  <a:srgbClr val="3F3F3F"/>
                </a:solidFill>
                <a:latin typeface="Open Sans"/>
                <a:ea typeface="Open Sans"/>
                <a:cs typeface="Open Sans"/>
                <a:sym typeface="Open Sans"/>
              </a:rPr>
              <a:t>]</a:t>
            </a:r>
            <a:r>
              <a:rPr lang="en-US" sz="2100" dirty="0">
                <a:ea typeface="Open Sans"/>
              </a:rPr>
              <a:t>. </a:t>
            </a:r>
            <a:r>
              <a:rPr lang="en-US" sz="2100" dirty="0">
                <a:solidFill>
                  <a:srgbClr val="3F3F3F"/>
                </a:solidFill>
                <a:latin typeface="Open Sans"/>
                <a:ea typeface="Open Sans"/>
                <a:cs typeface="Open Sans"/>
                <a:sym typeface="Open Sans"/>
              </a:rPr>
              <a:t>Los </a:t>
            </a:r>
            <a:r>
              <a:rPr lang="en-US" sz="2100" dirty="0" err="1">
                <a:solidFill>
                  <a:srgbClr val="3F3F3F"/>
                </a:solidFill>
                <a:latin typeface="Open Sans"/>
                <a:ea typeface="Open Sans"/>
                <a:cs typeface="Open Sans"/>
                <a:sym typeface="Open Sans"/>
              </a:rPr>
              <a:t>resultados</a:t>
            </a:r>
            <a:r>
              <a:rPr lang="en-US" sz="2100" dirty="0">
                <a:solidFill>
                  <a:srgbClr val="3F3F3F"/>
                </a:solidFill>
                <a:latin typeface="Open Sans"/>
                <a:ea typeface="Open Sans"/>
                <a:cs typeface="Open Sans"/>
                <a:sym typeface="Open Sans"/>
              </a:rPr>
              <a:t> suman un total de </a:t>
            </a:r>
            <a:r>
              <a:rPr lang="en-US" sz="2100" b="1" dirty="0">
                <a:solidFill>
                  <a:srgbClr val="3F3F3F"/>
                </a:solidFill>
                <a:latin typeface="Open Sans"/>
                <a:ea typeface="Open Sans"/>
                <a:cs typeface="Open Sans"/>
                <a:sym typeface="Open Sans"/>
              </a:rPr>
              <a:t>424.</a:t>
            </a:r>
            <a:endParaRPr sz="2100" dirty="0"/>
          </a:p>
          <a:p>
            <a:pPr marL="76200" lvl="0" indent="0" algn="l" rtl="0">
              <a:lnSpc>
                <a:spcPct val="100000"/>
              </a:lnSpc>
              <a:spcBef>
                <a:spcPts val="1000"/>
              </a:spcBef>
              <a:spcAft>
                <a:spcPts val="0"/>
              </a:spcAft>
              <a:buClr>
                <a:schemeClr val="dk1"/>
              </a:buClr>
              <a:buSzPts val="2400"/>
              <a:buNone/>
            </a:pPr>
            <a:r>
              <a:rPr lang="en-US" sz="2100" dirty="0" err="1">
                <a:solidFill>
                  <a:srgbClr val="3F3F3F"/>
                </a:solidFill>
                <a:latin typeface="Open Sans"/>
                <a:ea typeface="Open Sans"/>
                <a:cs typeface="Open Sans"/>
                <a:sym typeface="Open Sans"/>
              </a:rPr>
              <a:t>Limitando</a:t>
            </a:r>
            <a:r>
              <a:rPr lang="en-US" sz="2100" dirty="0">
                <a:solidFill>
                  <a:srgbClr val="3F3F3F"/>
                </a:solidFill>
                <a:latin typeface="Open Sans"/>
                <a:ea typeface="Open Sans"/>
                <a:cs typeface="Open Sans"/>
                <a:sym typeface="Open Sans"/>
              </a:rPr>
              <a:t> a </a:t>
            </a:r>
            <a:r>
              <a:rPr lang="en-US" sz="2100" b="1" dirty="0">
                <a:solidFill>
                  <a:srgbClr val="3F3F3F"/>
                </a:solidFill>
                <a:latin typeface="Open Sans"/>
                <a:ea typeface="Open Sans"/>
                <a:cs typeface="Open Sans"/>
                <a:sym typeface="Open Sans"/>
              </a:rPr>
              <a:t>ARTICLE/TYPE Systematic review</a:t>
            </a:r>
            <a:r>
              <a:rPr lang="en-US" sz="2100" dirty="0">
                <a:solidFill>
                  <a:srgbClr val="3F3F3F"/>
                </a:solidFill>
                <a:latin typeface="Open Sans"/>
                <a:ea typeface="Open Sans"/>
                <a:cs typeface="Open Sans"/>
                <a:sym typeface="Open Sans"/>
              </a:rPr>
              <a:t> [</a:t>
            </a:r>
            <a:r>
              <a:rPr lang="en-US" sz="2100" i="1" dirty="0" err="1">
                <a:solidFill>
                  <a:srgbClr val="3F3F3F"/>
                </a:solidFill>
                <a:latin typeface="Open Sans"/>
                <a:ea typeface="Open Sans"/>
                <a:cs typeface="Open Sans"/>
                <a:sym typeface="Open Sans"/>
              </a:rPr>
              <a:t>Tipo</a:t>
            </a:r>
            <a:r>
              <a:rPr lang="en-US" sz="2100" i="1" dirty="0">
                <a:solidFill>
                  <a:srgbClr val="3F3F3F"/>
                </a:solidFill>
                <a:latin typeface="Open Sans"/>
                <a:ea typeface="Open Sans"/>
                <a:cs typeface="Open Sans"/>
                <a:sym typeface="Open Sans"/>
              </a:rPr>
              <a:t>/</a:t>
            </a:r>
            <a:r>
              <a:rPr lang="en-US" sz="2100" i="1" dirty="0" err="1">
                <a:solidFill>
                  <a:srgbClr val="3F3F3F"/>
                </a:solidFill>
                <a:latin typeface="Open Sans"/>
                <a:ea typeface="Open Sans"/>
                <a:cs typeface="Open Sans"/>
                <a:sym typeface="Open Sans"/>
              </a:rPr>
              <a:t>Artículo</a:t>
            </a:r>
            <a:r>
              <a:rPr lang="en-US" sz="2100" i="1" dirty="0">
                <a:solidFill>
                  <a:srgbClr val="3F3F3F"/>
                </a:solidFill>
                <a:latin typeface="Open Sans"/>
                <a:ea typeface="Open Sans"/>
                <a:cs typeface="Open Sans"/>
                <a:sym typeface="Open Sans"/>
              </a:rPr>
              <a:t> </a:t>
            </a:r>
            <a:r>
              <a:rPr lang="en-US" sz="2100" i="1" dirty="0" err="1">
                <a:solidFill>
                  <a:srgbClr val="3F3F3F"/>
                </a:solidFill>
                <a:latin typeface="Open Sans"/>
                <a:ea typeface="Open Sans"/>
                <a:cs typeface="Open Sans"/>
                <a:sym typeface="Open Sans"/>
              </a:rPr>
              <a:t>Revisión</a:t>
            </a:r>
            <a:r>
              <a:rPr lang="en-US" sz="2100" i="1" dirty="0">
                <a:solidFill>
                  <a:srgbClr val="3F3F3F"/>
                </a:solidFill>
                <a:latin typeface="Open Sans"/>
                <a:ea typeface="Open Sans"/>
                <a:cs typeface="Open Sans"/>
                <a:sym typeface="Open Sans"/>
              </a:rPr>
              <a:t> </a:t>
            </a:r>
            <a:r>
              <a:rPr lang="en-US" sz="2100" i="1" dirty="0" err="1">
                <a:solidFill>
                  <a:srgbClr val="3F3F3F"/>
                </a:solidFill>
                <a:latin typeface="Open Sans"/>
                <a:ea typeface="Open Sans"/>
                <a:cs typeface="Open Sans"/>
                <a:sym typeface="Open Sans"/>
              </a:rPr>
              <a:t>sistemática</a:t>
            </a:r>
            <a:r>
              <a:rPr lang="en-US" sz="2100" dirty="0">
                <a:solidFill>
                  <a:srgbClr val="3F3F3F"/>
                </a:solidFill>
                <a:latin typeface="Open Sans"/>
                <a:ea typeface="Open Sans"/>
                <a:cs typeface="Open Sans"/>
                <a:sym typeface="Open Sans"/>
              </a:rPr>
              <a:t>], el total </a:t>
            </a:r>
            <a:r>
              <a:rPr lang="en-US" sz="2100" dirty="0" err="1">
                <a:solidFill>
                  <a:srgbClr val="3F3F3F"/>
                </a:solidFill>
                <a:latin typeface="Open Sans"/>
                <a:ea typeface="Open Sans"/>
                <a:cs typeface="Open Sans"/>
                <a:sym typeface="Open Sans"/>
              </a:rPr>
              <a:t>es</a:t>
            </a:r>
            <a:r>
              <a:rPr lang="en-US" sz="2100" dirty="0">
                <a:solidFill>
                  <a:srgbClr val="3F3F3F"/>
                </a:solidFill>
                <a:latin typeface="Open Sans"/>
                <a:ea typeface="Open Sans"/>
                <a:cs typeface="Open Sans"/>
                <a:sym typeface="Open Sans"/>
              </a:rPr>
              <a:t> de </a:t>
            </a:r>
            <a:r>
              <a:rPr lang="en-US" sz="2100" b="1" dirty="0">
                <a:solidFill>
                  <a:srgbClr val="3F3F3F"/>
                </a:solidFill>
                <a:latin typeface="Open Sans"/>
                <a:ea typeface="Open Sans"/>
                <a:cs typeface="Open Sans"/>
                <a:sym typeface="Open Sans"/>
              </a:rPr>
              <a:t>133 </a:t>
            </a:r>
            <a:r>
              <a:rPr lang="en-US" sz="2100" dirty="0" err="1">
                <a:solidFill>
                  <a:srgbClr val="3F3F3F"/>
                </a:solidFill>
                <a:latin typeface="Open Sans"/>
                <a:ea typeface="Open Sans"/>
                <a:cs typeface="Open Sans"/>
                <a:sym typeface="Open Sans"/>
              </a:rPr>
              <a:t>referencias</a:t>
            </a:r>
            <a:r>
              <a:rPr lang="en-US" sz="2100" dirty="0">
                <a:solidFill>
                  <a:srgbClr val="3F3F3F"/>
                </a:solidFill>
                <a:latin typeface="Open Sans"/>
                <a:ea typeface="Open Sans"/>
                <a:cs typeface="Open Sans"/>
                <a:sym typeface="Open Sans"/>
              </a:rPr>
              <a:t>.</a:t>
            </a:r>
            <a:endParaRPr sz="2100" dirty="0">
              <a:solidFill>
                <a:srgbClr val="3F3F3F"/>
              </a:solidFill>
              <a:latin typeface="Open Sans"/>
              <a:ea typeface="Open Sans"/>
              <a:cs typeface="Open Sans"/>
              <a:sym typeface="Open Sans"/>
            </a:endParaRPr>
          </a:p>
        </p:txBody>
      </p:sp>
      <p:sp>
        <p:nvSpPr>
          <p:cNvPr id="539" name="Google Shape;539;p53"/>
          <p:cNvSpPr/>
          <p:nvPr/>
        </p:nvSpPr>
        <p:spPr>
          <a:xfrm>
            <a:off x="7310674" y="1855135"/>
            <a:ext cx="4193068" cy="28113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40" name="Google Shape;540;p53"/>
          <p:cNvSpPr/>
          <p:nvPr/>
        </p:nvSpPr>
        <p:spPr>
          <a:xfrm>
            <a:off x="5612240" y="5061859"/>
            <a:ext cx="1586238" cy="169422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41" name="Google Shape;541;p53"/>
          <p:cNvSpPr/>
          <p:nvPr/>
        </p:nvSpPr>
        <p:spPr>
          <a:xfrm>
            <a:off x="5656484" y="1718757"/>
            <a:ext cx="1069403" cy="577181"/>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8"/>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¿Qué es evidencia?</a:t>
            </a:r>
            <a:endParaRPr>
              <a:solidFill>
                <a:srgbClr val="586F7C"/>
              </a:solidFill>
              <a:latin typeface="Open Sans"/>
              <a:ea typeface="Open Sans"/>
              <a:cs typeface="Open Sans"/>
              <a:sym typeface="Open Sans"/>
            </a:endParaRPr>
          </a:p>
        </p:txBody>
      </p:sp>
      <p:sp>
        <p:nvSpPr>
          <p:cNvPr id="111" name="Google Shape;111;p8"/>
          <p:cNvSpPr txBox="1">
            <a:spLocks noGrp="1"/>
          </p:cNvSpPr>
          <p:nvPr>
            <p:ph type="body" idx="1"/>
          </p:nvPr>
        </p:nvSpPr>
        <p:spPr>
          <a:xfrm>
            <a:off x="192560" y="1779109"/>
            <a:ext cx="5438806" cy="4522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2100"/>
              </a:spcBef>
              <a:spcAft>
                <a:spcPts val="0"/>
              </a:spcAft>
              <a:buSzPts val="2000"/>
              <a:buNone/>
            </a:pPr>
            <a:r>
              <a:rPr lang="en-US" sz="2200" dirty="0">
                <a:solidFill>
                  <a:srgbClr val="3F3F3F"/>
                </a:solidFill>
                <a:latin typeface="Open Sans"/>
                <a:ea typeface="Open Sans"/>
                <a:cs typeface="Open Sans"/>
                <a:sym typeface="Open Sans"/>
              </a:rPr>
              <a:t>La </a:t>
            </a:r>
            <a:r>
              <a:rPr lang="en-US" sz="2200" dirty="0" err="1">
                <a:solidFill>
                  <a:srgbClr val="3F3F3F"/>
                </a:solidFill>
                <a:latin typeface="Open Sans"/>
                <a:ea typeface="Open Sans"/>
                <a:cs typeface="Open Sans"/>
                <a:sym typeface="Open Sans"/>
              </a:rPr>
              <a:t>evidencia</a:t>
            </a:r>
            <a:r>
              <a:rPr lang="en-US" sz="2200" dirty="0">
                <a:solidFill>
                  <a:srgbClr val="3F3F3F"/>
                </a:solidFill>
                <a:latin typeface="Open Sans"/>
                <a:ea typeface="Open Sans"/>
                <a:cs typeface="Open Sans"/>
                <a:sym typeface="Open Sans"/>
              </a:rPr>
              <a:t> se </a:t>
            </a:r>
            <a:r>
              <a:rPr lang="en-US" sz="2200" dirty="0" err="1">
                <a:solidFill>
                  <a:srgbClr val="3F3F3F"/>
                </a:solidFill>
                <a:latin typeface="Open Sans"/>
                <a:ea typeface="Open Sans"/>
                <a:cs typeface="Open Sans"/>
                <a:sym typeface="Open Sans"/>
              </a:rPr>
              <a:t>refiere</a:t>
            </a:r>
            <a:r>
              <a:rPr lang="en-US" sz="2200" dirty="0">
                <a:solidFill>
                  <a:srgbClr val="3F3F3F"/>
                </a:solidFill>
                <a:latin typeface="Open Sans"/>
                <a:ea typeface="Open Sans"/>
                <a:cs typeface="Open Sans"/>
                <a:sym typeface="Open Sans"/>
              </a:rPr>
              <a:t> a </a:t>
            </a:r>
            <a:r>
              <a:rPr lang="en-US" sz="2200" dirty="0" err="1">
                <a:solidFill>
                  <a:srgbClr val="3F3F3F"/>
                </a:solidFill>
                <a:latin typeface="Open Sans"/>
                <a:ea typeface="Open Sans"/>
                <a:cs typeface="Open Sans"/>
                <a:sym typeface="Open Sans"/>
              </a:rPr>
              <a:t>hechos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destinados</a:t>
            </a:r>
            <a:r>
              <a:rPr lang="en-US" sz="2200" dirty="0">
                <a:solidFill>
                  <a:srgbClr val="3F3F3F"/>
                </a:solidFill>
                <a:latin typeface="Open Sans"/>
                <a:ea typeface="Open Sans"/>
                <a:cs typeface="Open Sans"/>
                <a:sym typeface="Open Sans"/>
              </a:rPr>
              <a:t> a </a:t>
            </a:r>
            <a:r>
              <a:rPr lang="en-US" sz="2200" dirty="0" err="1">
                <a:solidFill>
                  <a:srgbClr val="3F3F3F"/>
                </a:solidFill>
                <a:latin typeface="Open Sans"/>
                <a:ea typeface="Open Sans"/>
                <a:cs typeface="Open Sans"/>
                <a:sym typeface="Open Sans"/>
              </a:rPr>
              <a:t>ser</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utilizados</a:t>
            </a:r>
            <a:r>
              <a:rPr lang="en-US" sz="2200" dirty="0">
                <a:solidFill>
                  <a:srgbClr val="3F3F3F"/>
                </a:solidFill>
                <a:latin typeface="Open Sans"/>
                <a:ea typeface="Open Sans"/>
                <a:cs typeface="Open Sans"/>
                <a:sym typeface="Open Sans"/>
              </a:rPr>
              <a:t> para </a:t>
            </a:r>
            <a:r>
              <a:rPr lang="en-US" sz="2200" dirty="0" err="1">
                <a:solidFill>
                  <a:srgbClr val="3F3F3F"/>
                </a:solidFill>
                <a:latin typeface="Open Sans"/>
                <a:ea typeface="Open Sans"/>
                <a:cs typeface="Open Sans"/>
                <a:sym typeface="Open Sans"/>
              </a:rPr>
              <a:t>respaldar</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una</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conclusión</a:t>
            </a:r>
            <a:r>
              <a:rPr lang="en-US" sz="2200" dirty="0">
                <a:solidFill>
                  <a:srgbClr val="3F3F3F"/>
                </a:solidFill>
                <a:latin typeface="Open Sans"/>
                <a:ea typeface="Open Sans"/>
                <a:cs typeface="Open Sans"/>
                <a:sym typeface="Open Sans"/>
              </a:rPr>
              <a:t>:</a:t>
            </a:r>
            <a:endParaRPr sz="2200" dirty="0">
              <a:solidFill>
                <a:srgbClr val="3F3F3F"/>
              </a:solidFill>
              <a:latin typeface="Open Sans"/>
              <a:ea typeface="Open Sans"/>
              <a:cs typeface="Open Sans"/>
              <a:sym typeface="Open Sans"/>
            </a:endParaRPr>
          </a:p>
          <a:p>
            <a:pPr marL="400050" lvl="1" indent="0" algn="l" rtl="0">
              <a:lnSpc>
                <a:spcPct val="90000"/>
              </a:lnSpc>
              <a:spcBef>
                <a:spcPts val="2100"/>
              </a:spcBef>
              <a:spcAft>
                <a:spcPts val="0"/>
              </a:spcAft>
              <a:buSzPts val="2000"/>
              <a:buNone/>
            </a:pPr>
            <a:endParaRPr sz="2200" dirty="0">
              <a:solidFill>
                <a:srgbClr val="3F3F3F"/>
              </a:solidFill>
              <a:latin typeface="Open Sans"/>
              <a:ea typeface="Open Sans"/>
              <a:cs typeface="Open Sans"/>
              <a:sym typeface="Open Sans"/>
            </a:endParaRPr>
          </a:p>
          <a:p>
            <a:pPr marL="355600" lvl="0" indent="-342900" algn="l" rtl="0">
              <a:lnSpc>
                <a:spcPct val="100000"/>
              </a:lnSpc>
              <a:spcBef>
                <a:spcPts val="0"/>
              </a:spcBef>
              <a:spcAft>
                <a:spcPts val="0"/>
              </a:spcAft>
              <a:buClr>
                <a:srgbClr val="000000"/>
              </a:buClr>
              <a:buSzPts val="2200"/>
              <a:buChar char="●"/>
            </a:pPr>
            <a:r>
              <a:rPr lang="en-US" sz="2200" dirty="0">
                <a:solidFill>
                  <a:srgbClr val="3F3F3F"/>
                </a:solidFill>
                <a:latin typeface="Open Sans"/>
                <a:ea typeface="Open Sans"/>
                <a:cs typeface="Open Sans"/>
                <a:sym typeface="Open Sans"/>
              </a:rPr>
              <a:t>Un </a:t>
            </a:r>
            <a:r>
              <a:rPr lang="en-US" sz="2200" dirty="0" err="1">
                <a:solidFill>
                  <a:srgbClr val="3F3F3F"/>
                </a:solidFill>
                <a:latin typeface="Open Sans"/>
                <a:ea typeface="Open Sans"/>
                <a:cs typeface="Open Sans"/>
                <a:sym typeface="Open Sans"/>
              </a:rPr>
              <a:t>hecho</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es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algo</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conocido</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por</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experiencia</a:t>
            </a:r>
            <a:r>
              <a:rPr lang="en-US" sz="2200" dirty="0">
                <a:solidFill>
                  <a:srgbClr val="3F3F3F"/>
                </a:solidFill>
                <a:latin typeface="Open Sans"/>
                <a:ea typeface="Open Sans"/>
                <a:cs typeface="Open Sans"/>
                <a:sym typeface="Open Sans"/>
              </a:rPr>
              <a:t> u </a:t>
            </a:r>
            <a:r>
              <a:rPr lang="en-US" sz="2200" dirty="0" err="1">
                <a:solidFill>
                  <a:srgbClr val="3F3F3F"/>
                </a:solidFill>
                <a:latin typeface="Open Sans"/>
                <a:ea typeface="Open Sans"/>
                <a:cs typeface="Open Sans"/>
                <a:sym typeface="Open Sans"/>
              </a:rPr>
              <a:t>observación</a:t>
            </a:r>
            <a:r>
              <a:rPr lang="en-US" sz="2200" dirty="0">
                <a:solidFill>
                  <a:srgbClr val="3F3F3F"/>
                </a:solidFill>
                <a:latin typeface="Open Sans"/>
                <a:ea typeface="Open Sans"/>
                <a:cs typeface="Open Sans"/>
                <a:sym typeface="Open Sans"/>
              </a:rPr>
              <a:t>.</a:t>
            </a:r>
            <a:endParaRPr sz="2200" dirty="0">
              <a:solidFill>
                <a:srgbClr val="3F3F3F"/>
              </a:solidFill>
            </a:endParaRPr>
          </a:p>
          <a:p>
            <a:pPr marL="355600" lvl="0" indent="-342900" algn="l" rtl="0">
              <a:lnSpc>
                <a:spcPct val="100000"/>
              </a:lnSpc>
              <a:spcBef>
                <a:spcPts val="0"/>
              </a:spcBef>
              <a:spcAft>
                <a:spcPts val="0"/>
              </a:spcAft>
              <a:buClr>
                <a:srgbClr val="000000"/>
              </a:buClr>
              <a:buSzPts val="2200"/>
              <a:buChar char="●"/>
            </a:pPr>
            <a:r>
              <a:rPr lang="en-US" sz="2200" dirty="0">
                <a:solidFill>
                  <a:srgbClr val="3F3F3F"/>
                </a:solidFill>
                <a:latin typeface="Open Sans"/>
                <a:ea typeface="Open Sans"/>
                <a:cs typeface="Open Sans"/>
                <a:sym typeface="Open Sans"/>
              </a:rPr>
              <a:t>La </a:t>
            </a:r>
            <a:r>
              <a:rPr lang="en-US" sz="2200" dirty="0" err="1">
                <a:solidFill>
                  <a:srgbClr val="3F3F3F"/>
                </a:solidFill>
                <a:latin typeface="Open Sans"/>
                <a:ea typeface="Open Sans"/>
                <a:cs typeface="Open Sans"/>
                <a:sym typeface="Open Sans"/>
              </a:rPr>
              <a:t>evidencia</a:t>
            </a:r>
            <a:r>
              <a:rPr lang="en-US" sz="2200" dirty="0">
                <a:solidFill>
                  <a:srgbClr val="3F3F3F"/>
                </a:solidFill>
                <a:latin typeface="Open Sans"/>
                <a:ea typeface="Open Sans"/>
                <a:cs typeface="Open Sans"/>
                <a:sym typeface="Open Sans"/>
              </a:rPr>
              <a:t> se </a:t>
            </a:r>
            <a:r>
              <a:rPr lang="en-US" sz="2200" dirty="0" err="1">
                <a:solidFill>
                  <a:srgbClr val="3F3F3F"/>
                </a:solidFill>
                <a:latin typeface="Open Sans"/>
                <a:ea typeface="Open Sans"/>
                <a:cs typeface="Open Sans"/>
                <a:sym typeface="Open Sans"/>
              </a:rPr>
              <a:t>utiliza</a:t>
            </a:r>
            <a:r>
              <a:rPr lang="en-US" sz="2200" dirty="0">
                <a:solidFill>
                  <a:srgbClr val="3F3F3F"/>
                </a:solidFill>
                <a:latin typeface="Open Sans"/>
                <a:ea typeface="Open Sans"/>
                <a:cs typeface="Open Sans"/>
                <a:sym typeface="Open Sans"/>
              </a:rPr>
              <a:t> para </a:t>
            </a:r>
            <a:r>
              <a:rPr lang="en-US" sz="2200" dirty="0" err="1">
                <a:solidFill>
                  <a:srgbClr val="3F3F3F"/>
                </a:solidFill>
                <a:latin typeface="Open Sans"/>
                <a:ea typeface="Open Sans"/>
                <a:cs typeface="Open Sans"/>
                <a:sym typeface="Open Sans"/>
              </a:rPr>
              <a:t>respaldar</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una</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conclusión</a:t>
            </a:r>
            <a:r>
              <a:rPr lang="en-US" sz="2200" dirty="0">
                <a:solidFill>
                  <a:srgbClr val="3F3F3F"/>
                </a:solidFill>
                <a:latin typeface="Open Sans"/>
                <a:ea typeface="Open Sans"/>
                <a:cs typeface="Open Sans"/>
                <a:sym typeface="Open Sans"/>
              </a:rPr>
              <a:t>; no </a:t>
            </a:r>
            <a:r>
              <a:rPr lang="en-US" sz="2200" dirty="0" err="1">
                <a:solidFill>
                  <a:srgbClr val="3F3F3F"/>
                </a:solidFill>
                <a:latin typeface="Open Sans"/>
                <a:ea typeface="Open Sans"/>
                <a:cs typeface="Open Sans"/>
                <a:sym typeface="Open Sans"/>
              </a:rPr>
              <a:t>es</a:t>
            </a:r>
            <a:r>
              <a:rPr lang="en-US" sz="2200" dirty="0">
                <a:solidFill>
                  <a:srgbClr val="3F3F3F"/>
                </a:solidFill>
                <a:latin typeface="Open Sans"/>
                <a:ea typeface="Open Sans"/>
                <a:cs typeface="Open Sans"/>
                <a:sym typeface="Open Sans"/>
              </a:rPr>
              <a:t> la </a:t>
            </a:r>
            <a:r>
              <a:rPr lang="en-US" sz="2200" dirty="0" err="1">
                <a:solidFill>
                  <a:srgbClr val="3F3F3F"/>
                </a:solidFill>
                <a:latin typeface="Open Sans"/>
                <a:ea typeface="Open Sans"/>
                <a:cs typeface="Open Sans"/>
                <a:sym typeface="Open Sans"/>
              </a:rPr>
              <a:t>conclusión</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en</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sí</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misma</a:t>
            </a:r>
            <a:r>
              <a:rPr lang="en-US" sz="2200" dirty="0">
                <a:solidFill>
                  <a:srgbClr val="3F3F3F"/>
                </a:solidFill>
                <a:latin typeface="Open Sans"/>
                <a:ea typeface="Open Sans"/>
                <a:cs typeface="Open Sans"/>
                <a:sym typeface="Open Sans"/>
              </a:rPr>
              <a:t>.</a:t>
            </a:r>
            <a:endParaRPr sz="2200" dirty="0">
              <a:solidFill>
                <a:srgbClr val="3F3F3F"/>
              </a:solidFill>
            </a:endParaRPr>
          </a:p>
          <a:p>
            <a:pPr marL="355600" lvl="0" indent="-203200" algn="l" rtl="0">
              <a:lnSpc>
                <a:spcPct val="100000"/>
              </a:lnSpc>
              <a:spcBef>
                <a:spcPts val="0"/>
              </a:spcBef>
              <a:spcAft>
                <a:spcPts val="0"/>
              </a:spcAft>
              <a:buClr>
                <a:schemeClr val="dk2"/>
              </a:buClr>
              <a:buSzPts val="2200"/>
              <a:buNone/>
            </a:pPr>
            <a:endParaRPr sz="2200" dirty="0">
              <a:solidFill>
                <a:srgbClr val="3F3F3F"/>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r>
              <a:rPr lang="en-US" sz="1600" dirty="0">
                <a:solidFill>
                  <a:srgbClr val="3F3F3F"/>
                </a:solidFill>
                <a:latin typeface="Open Sans"/>
                <a:ea typeface="Open Sans"/>
                <a:cs typeface="Open Sans"/>
                <a:sym typeface="Open Sans"/>
              </a:rPr>
              <a:t>Lomas J et al. Conceptualizing and combining</a:t>
            </a:r>
            <a:endParaRPr sz="1600" dirty="0">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r>
              <a:rPr lang="en-US" sz="1600" dirty="0">
                <a:solidFill>
                  <a:srgbClr val="3F3F3F"/>
                </a:solidFill>
                <a:latin typeface="Open Sans"/>
                <a:ea typeface="Open Sans"/>
                <a:cs typeface="Open Sans"/>
                <a:sym typeface="Open Sans"/>
              </a:rPr>
              <a:t>evidence for health system guidance. Canadian</a:t>
            </a:r>
            <a:endParaRPr sz="1600" dirty="0">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r>
              <a:rPr lang="en-US" sz="1600" dirty="0">
                <a:solidFill>
                  <a:srgbClr val="3F3F3F"/>
                </a:solidFill>
                <a:latin typeface="Open Sans"/>
                <a:ea typeface="Open Sans"/>
                <a:cs typeface="Open Sans"/>
                <a:sym typeface="Open Sans"/>
              </a:rPr>
              <a:t>Health Services Research Foundation, 2005</a:t>
            </a:r>
            <a:endParaRPr sz="1600" i="1" dirty="0">
              <a:solidFill>
                <a:srgbClr val="3F3F3F"/>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i="1" dirty="0">
              <a:solidFill>
                <a:srgbClr val="3F3F3F"/>
              </a:solidFill>
              <a:latin typeface="Open Sans"/>
              <a:ea typeface="Open Sans"/>
              <a:cs typeface="Open Sans"/>
              <a:sym typeface="Open Sans"/>
            </a:endParaRPr>
          </a:p>
        </p:txBody>
      </p:sp>
      <p:grpSp>
        <p:nvGrpSpPr>
          <p:cNvPr id="112" name="Google Shape;112;p8"/>
          <p:cNvGrpSpPr/>
          <p:nvPr/>
        </p:nvGrpSpPr>
        <p:grpSpPr>
          <a:xfrm>
            <a:off x="6011893" y="1906063"/>
            <a:ext cx="5482998" cy="4395245"/>
            <a:chOff x="-84107" y="126954"/>
            <a:chExt cx="5482998" cy="4395245"/>
          </a:xfrm>
        </p:grpSpPr>
        <p:sp>
          <p:nvSpPr>
            <p:cNvPr id="113" name="Google Shape;113;p8"/>
            <p:cNvSpPr/>
            <p:nvPr/>
          </p:nvSpPr>
          <p:spPr>
            <a:xfrm>
              <a:off x="966465" y="126954"/>
              <a:ext cx="3074089" cy="2626640"/>
            </a:xfrm>
            <a:prstGeom prst="ellipse">
              <a:avLst/>
            </a:prstGeom>
            <a:gradFill>
              <a:gsLst>
                <a:gs pos="0">
                  <a:srgbClr val="FFAD22">
                    <a:alpha val="47450"/>
                  </a:srgbClr>
                </a:gs>
                <a:gs pos="100000">
                  <a:srgbClr val="FFCE6C">
                    <a:alpha val="47450"/>
                  </a:srgbClr>
                </a:gs>
              </a:gsLst>
              <a:lin ang="16200000" scaled="0"/>
            </a:gradFill>
            <a:ln>
              <a:noFill/>
            </a:ln>
            <a:effectLst>
              <a:outerShdw blurRad="40000" dist="23000" dir="5400000" rotWithShape="0">
                <a:srgbClr val="000000">
                  <a:alpha val="3254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8"/>
            <p:cNvSpPr txBox="1"/>
            <p:nvPr/>
          </p:nvSpPr>
          <p:spPr>
            <a:xfrm>
              <a:off x="1376344" y="586616"/>
              <a:ext cx="2254332" cy="118198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rgbClr val="3F3F3F"/>
                  </a:solidFill>
                  <a:latin typeface="Open Sans"/>
                  <a:ea typeface="Open Sans"/>
                  <a:cs typeface="Open Sans"/>
                  <a:sym typeface="Open Sans"/>
                </a:rPr>
                <a:t>Evidencia científica libre de contexto (eficacia médica o investigación biomédica</a:t>
              </a:r>
              <a:endParaRPr sz="1400" b="0" i="0" u="none" strike="noStrike" cap="none">
                <a:solidFill>
                  <a:srgbClr val="3F3F3F"/>
                </a:solidFill>
                <a:latin typeface="Open Sans"/>
                <a:ea typeface="Open Sans"/>
                <a:cs typeface="Open Sans"/>
                <a:sym typeface="Open Sans"/>
              </a:endParaRPr>
            </a:p>
          </p:txBody>
        </p:sp>
        <p:sp>
          <p:nvSpPr>
            <p:cNvPr id="115" name="Google Shape;115;p8"/>
            <p:cNvSpPr/>
            <p:nvPr/>
          </p:nvSpPr>
          <p:spPr>
            <a:xfrm>
              <a:off x="1503688" y="1895559"/>
              <a:ext cx="3895203" cy="2626640"/>
            </a:xfrm>
            <a:prstGeom prst="ellipse">
              <a:avLst/>
            </a:prstGeom>
            <a:gradFill>
              <a:gsLst>
                <a:gs pos="0">
                  <a:srgbClr val="FFAD22">
                    <a:alpha val="47450"/>
                  </a:srgbClr>
                </a:gs>
                <a:gs pos="100000">
                  <a:srgbClr val="FFCE6C">
                    <a:alpha val="47450"/>
                  </a:srgbClr>
                </a:gs>
              </a:gsLst>
              <a:lin ang="16200000" scaled="0"/>
            </a:gradFill>
            <a:ln>
              <a:noFill/>
            </a:ln>
            <a:effectLst>
              <a:outerShdw blurRad="40000" dist="23000" dir="5400000" rotWithShape="0">
                <a:srgbClr val="000000">
                  <a:alpha val="3254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8"/>
            <p:cNvSpPr txBox="1"/>
            <p:nvPr/>
          </p:nvSpPr>
          <p:spPr>
            <a:xfrm>
              <a:off x="2694971" y="2574108"/>
              <a:ext cx="2337121" cy="144465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rgbClr val="3F3F3F"/>
                  </a:solidFill>
                  <a:latin typeface="Open Sans"/>
                  <a:ea typeface="Open Sans"/>
                  <a:cs typeface="Open Sans"/>
                  <a:sym typeface="Open Sans"/>
                </a:rPr>
                <a:t>Evidencia científica sensible al contexto (poner la evidencia en un entorno operativo particular</a:t>
              </a:r>
              <a:r>
                <a:rPr lang="en-US" sz="1400" b="0" i="0" u="none" strike="noStrike" cap="none">
                  <a:solidFill>
                    <a:srgbClr val="3F3F3F"/>
                  </a:solidFill>
                  <a:latin typeface="Open Sans"/>
                  <a:ea typeface="Open Sans"/>
                  <a:cs typeface="Open Sans"/>
                  <a:sym typeface="Open Sans"/>
                </a:rPr>
                <a:t>) </a:t>
              </a:r>
              <a:endParaRPr sz="1400" b="0" i="0" u="none" strike="noStrike" cap="none">
                <a:solidFill>
                  <a:srgbClr val="3F3F3F"/>
                </a:solidFill>
                <a:latin typeface="Open Sans"/>
                <a:ea typeface="Open Sans"/>
                <a:cs typeface="Open Sans"/>
                <a:sym typeface="Open Sans"/>
              </a:endParaRPr>
            </a:p>
          </p:txBody>
        </p:sp>
        <p:sp>
          <p:nvSpPr>
            <p:cNvPr id="117" name="Google Shape;117;p8"/>
            <p:cNvSpPr/>
            <p:nvPr/>
          </p:nvSpPr>
          <p:spPr>
            <a:xfrm>
              <a:off x="-84107" y="1895559"/>
              <a:ext cx="3279676" cy="2626640"/>
            </a:xfrm>
            <a:prstGeom prst="ellipse">
              <a:avLst/>
            </a:prstGeom>
            <a:gradFill>
              <a:gsLst>
                <a:gs pos="0">
                  <a:srgbClr val="FFAD22">
                    <a:alpha val="47450"/>
                  </a:srgbClr>
                </a:gs>
                <a:gs pos="100000">
                  <a:srgbClr val="FFCE6C">
                    <a:alpha val="47450"/>
                  </a:srgbClr>
                </a:gs>
              </a:gsLst>
              <a:lin ang="16200000" scaled="0"/>
            </a:gradFill>
            <a:ln>
              <a:noFill/>
            </a:ln>
            <a:effectLst>
              <a:outerShdw blurRad="40000" dist="23000" dir="5400000" rotWithShape="0">
                <a:srgbClr val="000000">
                  <a:alpha val="3254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8"/>
            <p:cNvSpPr txBox="1"/>
            <p:nvPr/>
          </p:nvSpPr>
          <p:spPr>
            <a:xfrm>
              <a:off x="224728" y="2574108"/>
              <a:ext cx="1967805" cy="144465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rgbClr val="3F3F3F"/>
                  </a:solidFill>
                  <a:latin typeface="Open Sans"/>
                  <a:ea typeface="Open Sans"/>
                  <a:cs typeface="Open Sans"/>
                  <a:sym typeface="Open Sans"/>
                </a:rPr>
                <a:t>Evidencia tácita (puntos de vista y realidades de médicos o pacientes) </a:t>
              </a:r>
              <a:endParaRPr sz="1400" b="0" i="0" u="none" strike="noStrike" cap="none">
                <a:solidFill>
                  <a:srgbClr val="3F3F3F"/>
                </a:solidFill>
                <a:latin typeface="Open Sans"/>
                <a:ea typeface="Open Sans"/>
                <a:cs typeface="Open Sans"/>
                <a:sym typeface="Open Sans"/>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54"/>
          <p:cNvSpPr txBox="1">
            <a:spLocks noGrp="1"/>
          </p:cNvSpPr>
          <p:nvPr>
            <p:ph type="title"/>
          </p:nvPr>
        </p:nvSpPr>
        <p:spPr>
          <a:xfrm>
            <a:off x="-1" y="843148"/>
            <a:ext cx="7167717" cy="67497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000">
                <a:solidFill>
                  <a:srgbClr val="586F7C"/>
                </a:solidFill>
                <a:latin typeface="Open Sans"/>
                <a:ea typeface="Open Sans"/>
                <a:cs typeface="Open Sans"/>
                <a:sym typeface="Open Sans"/>
              </a:rPr>
              <a:t>Recursos PBE adicionales</a:t>
            </a:r>
            <a:endParaRPr sz="3000">
              <a:solidFill>
                <a:srgbClr val="586F7C"/>
              </a:solidFill>
              <a:latin typeface="Open Sans"/>
              <a:ea typeface="Open Sans"/>
              <a:cs typeface="Open Sans"/>
              <a:sym typeface="Open Sans"/>
            </a:endParaRPr>
          </a:p>
        </p:txBody>
      </p:sp>
      <p:sp>
        <p:nvSpPr>
          <p:cNvPr id="548" name="Google Shape;548;p54"/>
          <p:cNvSpPr txBox="1">
            <a:spLocks noGrp="1"/>
          </p:cNvSpPr>
          <p:nvPr>
            <p:ph type="body" idx="1"/>
          </p:nvPr>
        </p:nvSpPr>
        <p:spPr>
          <a:xfrm>
            <a:off x="0" y="1670100"/>
            <a:ext cx="12192000" cy="5010919"/>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SzPts val="2400"/>
              <a:buChar char="●"/>
            </a:pPr>
            <a:r>
              <a:rPr lang="en-US" sz="2300" b="1" dirty="0">
                <a:solidFill>
                  <a:srgbClr val="3F3F3F"/>
                </a:solidFill>
                <a:latin typeface="Open Sans"/>
                <a:ea typeface="Open Sans"/>
                <a:cs typeface="Open Sans"/>
                <a:sym typeface="Open Sans"/>
              </a:rPr>
              <a:t>EBM Librarian </a:t>
            </a:r>
            <a:r>
              <a:rPr lang="en-US" sz="2300" dirty="0">
                <a:solidFill>
                  <a:srgbClr val="3F3F3F"/>
                </a:solidFill>
                <a:latin typeface="Open Sans"/>
                <a:ea typeface="Open Sans"/>
                <a:cs typeface="Open Sans"/>
                <a:sym typeface="Open Sans"/>
              </a:rPr>
              <a:t>[</a:t>
            </a:r>
            <a:r>
              <a:rPr lang="en-US" sz="2300" i="1" dirty="0" err="1">
                <a:solidFill>
                  <a:srgbClr val="3F3F3F"/>
                </a:solidFill>
                <a:latin typeface="Open Sans"/>
                <a:ea typeface="Open Sans"/>
                <a:cs typeface="Open Sans"/>
                <a:sym typeface="Open Sans"/>
              </a:rPr>
              <a:t>Bibliotecario</a:t>
            </a:r>
            <a:r>
              <a:rPr lang="en-US" sz="2300" i="1" dirty="0">
                <a:solidFill>
                  <a:srgbClr val="3F3F3F"/>
                </a:solidFill>
                <a:latin typeface="Open Sans"/>
                <a:ea typeface="Open Sans"/>
                <a:cs typeface="Open Sans"/>
                <a:sym typeface="Open Sans"/>
              </a:rPr>
              <a:t> MBE</a:t>
            </a:r>
            <a:r>
              <a:rPr lang="en-US" sz="2300" dirty="0">
                <a:solidFill>
                  <a:srgbClr val="3F3F3F"/>
                </a:solidFill>
                <a:latin typeface="Open Sans"/>
                <a:ea typeface="Open Sans"/>
                <a:cs typeface="Open Sans"/>
                <a:sym typeface="Open Sans"/>
              </a:rPr>
              <a:t>]: El </a:t>
            </a:r>
            <a:r>
              <a:rPr lang="en-US" sz="2300" dirty="0" err="1">
                <a:solidFill>
                  <a:srgbClr val="3F3F3F"/>
                </a:solidFill>
                <a:latin typeface="Open Sans"/>
                <a:ea typeface="Open Sans"/>
                <a:cs typeface="Open Sans"/>
                <a:sym typeface="Open Sans"/>
              </a:rPr>
              <a:t>propósito</a:t>
            </a:r>
            <a:r>
              <a:rPr lang="en-US" sz="2300" dirty="0">
                <a:solidFill>
                  <a:srgbClr val="3F3F3F"/>
                </a:solidFill>
                <a:latin typeface="Open Sans"/>
                <a:ea typeface="Open Sans"/>
                <a:cs typeface="Open Sans"/>
                <a:sym typeface="Open Sans"/>
              </a:rPr>
              <a:t> de </a:t>
            </a:r>
            <a:r>
              <a:rPr lang="en-US" sz="2300" dirty="0" err="1">
                <a:solidFill>
                  <a:srgbClr val="3F3F3F"/>
                </a:solidFill>
                <a:latin typeface="Open Sans"/>
                <a:ea typeface="Open Sans"/>
                <a:cs typeface="Open Sans"/>
                <a:sym typeface="Open Sans"/>
              </a:rPr>
              <a:t>este</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sitio</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es</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desarrollar</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una</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comunidad</a:t>
            </a:r>
            <a:r>
              <a:rPr lang="en-US" sz="2300" dirty="0">
                <a:solidFill>
                  <a:srgbClr val="3F3F3F"/>
                </a:solidFill>
                <a:latin typeface="Open Sans"/>
                <a:ea typeface="Open Sans"/>
                <a:cs typeface="Open Sans"/>
                <a:sym typeface="Open Sans"/>
              </a:rPr>
              <a:t> de </a:t>
            </a:r>
            <a:r>
              <a:rPr lang="en-US" sz="2300" dirty="0" err="1">
                <a:solidFill>
                  <a:srgbClr val="3F3F3F"/>
                </a:solidFill>
                <a:latin typeface="Open Sans"/>
                <a:ea typeface="Open Sans"/>
                <a:cs typeface="Open Sans"/>
                <a:sym typeface="Open Sans"/>
              </a:rPr>
              <a:t>bibliotecarios</a:t>
            </a:r>
            <a:r>
              <a:rPr lang="en-US" sz="2300" dirty="0">
                <a:solidFill>
                  <a:srgbClr val="3F3F3F"/>
                </a:solidFill>
                <a:latin typeface="Open Sans"/>
                <a:ea typeface="Open Sans"/>
                <a:cs typeface="Open Sans"/>
                <a:sym typeface="Open Sans"/>
              </a:rPr>
              <a:t> que </a:t>
            </a:r>
            <a:r>
              <a:rPr lang="en-US" sz="2300" dirty="0" err="1">
                <a:solidFill>
                  <a:srgbClr val="3F3F3F"/>
                </a:solidFill>
                <a:latin typeface="Open Sans"/>
                <a:ea typeface="Open Sans"/>
                <a:cs typeface="Open Sans"/>
                <a:sym typeface="Open Sans"/>
              </a:rPr>
              <a:t>participan</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en</a:t>
            </a:r>
            <a:r>
              <a:rPr lang="en-US" sz="2300" dirty="0">
                <a:solidFill>
                  <a:srgbClr val="3F3F3F"/>
                </a:solidFill>
                <a:latin typeface="Open Sans"/>
                <a:ea typeface="Open Sans"/>
                <a:cs typeface="Open Sans"/>
                <a:sym typeface="Open Sans"/>
              </a:rPr>
              <a:t> la </a:t>
            </a:r>
            <a:r>
              <a:rPr lang="en-US" sz="2300" dirty="0" err="1">
                <a:solidFill>
                  <a:srgbClr val="3F3F3F"/>
                </a:solidFill>
                <a:latin typeface="Open Sans"/>
                <a:ea typeface="Open Sans"/>
                <a:cs typeface="Open Sans"/>
                <a:sym typeface="Open Sans"/>
              </a:rPr>
              <a:t>enseñanza</a:t>
            </a:r>
            <a:r>
              <a:rPr lang="en-US" sz="2300" dirty="0">
                <a:solidFill>
                  <a:srgbClr val="3F3F3F"/>
                </a:solidFill>
                <a:latin typeface="Open Sans"/>
                <a:ea typeface="Open Sans"/>
                <a:cs typeface="Open Sans"/>
                <a:sym typeface="Open Sans"/>
              </a:rPr>
              <a:t> y </a:t>
            </a:r>
            <a:r>
              <a:rPr lang="en-US" sz="2300" dirty="0" err="1">
                <a:solidFill>
                  <a:srgbClr val="3F3F3F"/>
                </a:solidFill>
                <a:latin typeface="Open Sans"/>
                <a:ea typeface="Open Sans"/>
                <a:cs typeface="Open Sans"/>
                <a:sym typeface="Open Sans"/>
              </a:rPr>
              <a:t>apoyo</a:t>
            </a:r>
            <a:r>
              <a:rPr lang="en-US" sz="2300" dirty="0">
                <a:solidFill>
                  <a:srgbClr val="3F3F3F"/>
                </a:solidFill>
                <a:latin typeface="Open Sans"/>
                <a:ea typeface="Open Sans"/>
                <a:cs typeface="Open Sans"/>
                <a:sym typeface="Open Sans"/>
              </a:rPr>
              <a:t> a la </a:t>
            </a:r>
            <a:r>
              <a:rPr lang="en-US" sz="2300" dirty="0" err="1">
                <a:solidFill>
                  <a:srgbClr val="3F3F3F"/>
                </a:solidFill>
                <a:latin typeface="Open Sans"/>
                <a:ea typeface="Open Sans"/>
                <a:cs typeface="Open Sans"/>
                <a:sym typeface="Open Sans"/>
              </a:rPr>
              <a:t>práctica</a:t>
            </a:r>
            <a:r>
              <a:rPr lang="en-US" sz="2300" dirty="0">
                <a:solidFill>
                  <a:srgbClr val="3F3F3F"/>
                </a:solidFill>
                <a:latin typeface="Open Sans"/>
                <a:ea typeface="Open Sans"/>
                <a:cs typeface="Open Sans"/>
                <a:sym typeface="Open Sans"/>
              </a:rPr>
              <a:t> de la </a:t>
            </a:r>
            <a:r>
              <a:rPr lang="en-US" sz="2300" dirty="0" err="1">
                <a:solidFill>
                  <a:srgbClr val="3F3F3F"/>
                </a:solidFill>
                <a:latin typeface="Open Sans"/>
                <a:ea typeface="Open Sans"/>
                <a:cs typeface="Open Sans"/>
                <a:sym typeface="Open Sans"/>
              </a:rPr>
              <a:t>Medicina</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Basada</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en</a:t>
            </a:r>
            <a:r>
              <a:rPr lang="en-US" sz="2300" dirty="0">
                <a:solidFill>
                  <a:srgbClr val="3F3F3F"/>
                </a:solidFill>
                <a:latin typeface="Open Sans"/>
                <a:ea typeface="Open Sans"/>
                <a:cs typeface="Open Sans"/>
                <a:sym typeface="Open Sans"/>
              </a:rPr>
              <a:t> la </a:t>
            </a:r>
            <a:r>
              <a:rPr lang="en-US" sz="2300" dirty="0" err="1">
                <a:solidFill>
                  <a:srgbClr val="3F3F3F"/>
                </a:solidFill>
                <a:latin typeface="Open Sans"/>
                <a:ea typeface="Open Sans"/>
                <a:cs typeface="Open Sans"/>
                <a:sym typeface="Open Sans"/>
              </a:rPr>
              <a:t>Evidencia</a:t>
            </a:r>
            <a:r>
              <a:rPr lang="en-US" sz="2300" dirty="0">
                <a:solidFill>
                  <a:srgbClr val="3F3F3F"/>
                </a:solidFill>
                <a:latin typeface="Open Sans"/>
                <a:ea typeface="Open Sans"/>
                <a:cs typeface="Open Sans"/>
                <a:sym typeface="Open Sans"/>
              </a:rPr>
              <a:t> (MBE), </a:t>
            </a:r>
            <a:r>
              <a:rPr lang="en-US" sz="2300" dirty="0" err="1">
                <a:solidFill>
                  <a:srgbClr val="3F3F3F"/>
                </a:solidFill>
                <a:latin typeface="Open Sans"/>
                <a:ea typeface="Open Sans"/>
                <a:cs typeface="Open Sans"/>
                <a:sym typeface="Open Sans"/>
              </a:rPr>
              <a:t>también</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llamada</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Práctica</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basada</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en</a:t>
            </a:r>
            <a:r>
              <a:rPr lang="en-US" sz="2300" dirty="0">
                <a:solidFill>
                  <a:srgbClr val="3F3F3F"/>
                </a:solidFill>
                <a:latin typeface="Open Sans"/>
                <a:ea typeface="Open Sans"/>
                <a:cs typeface="Open Sans"/>
                <a:sym typeface="Open Sans"/>
              </a:rPr>
              <a:t> la </a:t>
            </a:r>
            <a:r>
              <a:rPr lang="en-US" sz="2300" dirty="0" err="1">
                <a:solidFill>
                  <a:srgbClr val="3F3F3F"/>
                </a:solidFill>
                <a:latin typeface="Open Sans"/>
                <a:ea typeface="Open Sans"/>
                <a:cs typeface="Open Sans"/>
                <a:sym typeface="Open Sans"/>
              </a:rPr>
              <a:t>Evidencia</a:t>
            </a:r>
            <a:r>
              <a:rPr lang="en-US" sz="2300" dirty="0">
                <a:solidFill>
                  <a:srgbClr val="3F3F3F"/>
                </a:solidFill>
                <a:latin typeface="Open Sans"/>
                <a:ea typeface="Open Sans"/>
                <a:cs typeface="Open Sans"/>
                <a:sym typeface="Open Sans"/>
              </a:rPr>
              <a:t> (PBE). Este </a:t>
            </a:r>
            <a:r>
              <a:rPr lang="en-US" sz="2300" dirty="0" err="1">
                <a:solidFill>
                  <a:srgbClr val="3F3F3F"/>
                </a:solidFill>
                <a:latin typeface="Open Sans"/>
                <a:ea typeface="Open Sans"/>
                <a:cs typeface="Open Sans"/>
                <a:sym typeface="Open Sans"/>
              </a:rPr>
              <a:t>sitio</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ofrece</a:t>
            </a:r>
            <a:r>
              <a:rPr lang="en-US" sz="2300" dirty="0">
                <a:solidFill>
                  <a:srgbClr val="3F3F3F"/>
                </a:solidFill>
                <a:latin typeface="Open Sans"/>
                <a:ea typeface="Open Sans"/>
                <a:cs typeface="Open Sans"/>
                <a:sym typeface="Open Sans"/>
              </a:rPr>
              <a:t> un </a:t>
            </a:r>
            <a:r>
              <a:rPr lang="en-US" sz="2300" dirty="0" err="1">
                <a:solidFill>
                  <a:srgbClr val="3F3F3F"/>
                </a:solidFill>
                <a:latin typeface="Open Sans"/>
                <a:ea typeface="Open Sans"/>
                <a:cs typeface="Open Sans"/>
                <a:sym typeface="Open Sans"/>
              </a:rPr>
              <a:t>lugar</a:t>
            </a:r>
            <a:r>
              <a:rPr lang="en-US" sz="2300" dirty="0">
                <a:solidFill>
                  <a:srgbClr val="3F3F3F"/>
                </a:solidFill>
                <a:latin typeface="Open Sans"/>
                <a:ea typeface="Open Sans"/>
                <a:cs typeface="Open Sans"/>
                <a:sym typeface="Open Sans"/>
              </a:rPr>
              <a:t> para </a:t>
            </a:r>
            <a:r>
              <a:rPr lang="en-US" sz="2300" dirty="0" err="1">
                <a:solidFill>
                  <a:srgbClr val="3F3F3F"/>
                </a:solidFill>
                <a:latin typeface="Open Sans"/>
                <a:ea typeface="Open Sans"/>
                <a:cs typeface="Open Sans"/>
                <a:sym typeface="Open Sans"/>
              </a:rPr>
              <a:t>compartir</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materiales</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didácticos</a:t>
            </a:r>
            <a:r>
              <a:rPr lang="en-US" sz="2300" dirty="0">
                <a:solidFill>
                  <a:srgbClr val="3F3F3F"/>
                </a:solidFill>
                <a:latin typeface="Open Sans"/>
                <a:ea typeface="Open Sans"/>
                <a:cs typeface="Open Sans"/>
                <a:sym typeface="Open Sans"/>
              </a:rPr>
              <a:t> y </a:t>
            </a:r>
            <a:r>
              <a:rPr lang="en-US" sz="2300" dirty="0" err="1">
                <a:solidFill>
                  <a:srgbClr val="3F3F3F"/>
                </a:solidFill>
                <a:latin typeface="Open Sans"/>
                <a:ea typeface="Open Sans"/>
                <a:cs typeface="Open Sans"/>
                <a:sym typeface="Open Sans"/>
              </a:rPr>
              <a:t>folletos</a:t>
            </a:r>
            <a:r>
              <a:rPr lang="en-US" sz="2300" dirty="0">
                <a:solidFill>
                  <a:srgbClr val="3F3F3F"/>
                </a:solidFill>
                <a:latin typeface="Open Sans"/>
                <a:ea typeface="Open Sans"/>
                <a:cs typeface="Open Sans"/>
                <a:sym typeface="Open Sans"/>
              </a:rPr>
              <a:t> de </a:t>
            </a:r>
            <a:r>
              <a:rPr lang="en-US" sz="2300" dirty="0" err="1">
                <a:solidFill>
                  <a:srgbClr val="3F3F3F"/>
                </a:solidFill>
                <a:latin typeface="Open Sans"/>
                <a:ea typeface="Open Sans"/>
                <a:cs typeface="Open Sans"/>
                <a:sym typeface="Open Sans"/>
              </a:rPr>
              <a:t>clase</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discutir</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problemas</a:t>
            </a:r>
            <a:r>
              <a:rPr lang="en-US" sz="2300" dirty="0">
                <a:solidFill>
                  <a:srgbClr val="3F3F3F"/>
                </a:solidFill>
                <a:latin typeface="Open Sans"/>
                <a:ea typeface="Open Sans"/>
                <a:cs typeface="Open Sans"/>
                <a:sym typeface="Open Sans"/>
              </a:rPr>
              <a:t> y </a:t>
            </a:r>
            <a:r>
              <a:rPr lang="en-US" sz="2300" dirty="0" err="1">
                <a:solidFill>
                  <a:srgbClr val="3F3F3F"/>
                </a:solidFill>
                <a:latin typeface="Open Sans"/>
                <a:ea typeface="Open Sans"/>
                <a:cs typeface="Open Sans"/>
                <a:sym typeface="Open Sans"/>
              </a:rPr>
              <a:t>solicitar</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consejo</a:t>
            </a:r>
            <a:r>
              <a:rPr lang="en-US" sz="2300" dirty="0">
                <a:solidFill>
                  <a:srgbClr val="3F3F3F"/>
                </a:solidFill>
                <a:latin typeface="Open Sans"/>
                <a:ea typeface="Open Sans"/>
                <a:cs typeface="Open Sans"/>
                <a:sym typeface="Open Sans"/>
              </a:rPr>
              <a:t> a </a:t>
            </a:r>
            <a:r>
              <a:rPr lang="en-US" sz="2300" dirty="0" err="1">
                <a:solidFill>
                  <a:srgbClr val="3F3F3F"/>
                </a:solidFill>
                <a:latin typeface="Open Sans"/>
                <a:ea typeface="Open Sans"/>
                <a:cs typeface="Open Sans"/>
                <a:sym typeface="Open Sans"/>
              </a:rPr>
              <a:t>colegas</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compartir</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información</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útil</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sobre</a:t>
            </a:r>
            <a:r>
              <a:rPr lang="en-US" sz="2300" dirty="0">
                <a:solidFill>
                  <a:srgbClr val="3F3F3F"/>
                </a:solidFill>
                <a:latin typeface="Open Sans"/>
                <a:ea typeface="Open Sans"/>
                <a:cs typeface="Open Sans"/>
                <a:sym typeface="Open Sans"/>
              </a:rPr>
              <a:t> la </a:t>
            </a:r>
            <a:r>
              <a:rPr lang="en-US" sz="2300" dirty="0" err="1">
                <a:solidFill>
                  <a:srgbClr val="3F3F3F"/>
                </a:solidFill>
                <a:latin typeface="Open Sans"/>
                <a:ea typeface="Open Sans"/>
                <a:cs typeface="Open Sans"/>
                <a:sym typeface="Open Sans"/>
              </a:rPr>
              <a:t>enseñanza</a:t>
            </a:r>
            <a:r>
              <a:rPr lang="en-US" sz="2300" dirty="0">
                <a:solidFill>
                  <a:srgbClr val="3F3F3F"/>
                </a:solidFill>
                <a:latin typeface="Open Sans"/>
                <a:ea typeface="Open Sans"/>
                <a:cs typeface="Open Sans"/>
                <a:sym typeface="Open Sans"/>
              </a:rPr>
              <a:t> de MBE </a:t>
            </a:r>
            <a:r>
              <a:rPr lang="en-US" sz="2300"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https://sites.google.com/site/ebmlibrarian/</a:t>
            </a:r>
            <a:r>
              <a:rPr lang="en-US" sz="2300" dirty="0">
                <a:solidFill>
                  <a:schemeClr val="accent5"/>
                </a:solidFill>
                <a:latin typeface="Open Sans"/>
                <a:ea typeface="Open Sans"/>
                <a:cs typeface="Open Sans"/>
                <a:sym typeface="Open Sans"/>
              </a:rPr>
              <a:t> </a:t>
            </a:r>
            <a:endParaRPr sz="2000" dirty="0">
              <a:solidFill>
                <a:schemeClr val="accent5"/>
              </a:solidFill>
            </a:endParaRPr>
          </a:p>
          <a:p>
            <a:pPr marL="457200" lvl="0" indent="-381000" algn="l" rtl="0">
              <a:lnSpc>
                <a:spcPct val="90000"/>
              </a:lnSpc>
              <a:spcBef>
                <a:spcPts val="1000"/>
              </a:spcBef>
              <a:spcAft>
                <a:spcPts val="0"/>
              </a:spcAft>
              <a:buSzPts val="2400"/>
              <a:buChar char="●"/>
            </a:pPr>
            <a:endParaRPr sz="2000" dirty="0">
              <a:solidFill>
                <a:srgbClr val="3F3F3F"/>
              </a:solidFill>
            </a:endParaRPr>
          </a:p>
          <a:p>
            <a:pPr marL="457200" lvl="0" indent="-381000" algn="l" rtl="0">
              <a:lnSpc>
                <a:spcPct val="90000"/>
              </a:lnSpc>
              <a:spcBef>
                <a:spcPts val="1000"/>
              </a:spcBef>
              <a:spcAft>
                <a:spcPts val="0"/>
              </a:spcAft>
              <a:buSzPts val="2400"/>
              <a:buChar char="●"/>
            </a:pPr>
            <a:r>
              <a:rPr lang="en-US" sz="2300" b="1" dirty="0" err="1">
                <a:solidFill>
                  <a:srgbClr val="3F3F3F"/>
                </a:solidFill>
                <a:latin typeface="Open Sans"/>
                <a:ea typeface="Open Sans"/>
                <a:cs typeface="Open Sans"/>
                <a:sym typeface="Open Sans"/>
              </a:rPr>
              <a:t>EvidenceAlerts</a:t>
            </a:r>
            <a:r>
              <a:rPr lang="en-US" sz="2300" dirty="0">
                <a:solidFill>
                  <a:srgbClr val="3F3F3F"/>
                </a:solidFill>
                <a:latin typeface="Open Sans"/>
                <a:ea typeface="Open Sans"/>
                <a:cs typeface="Open Sans"/>
                <a:sym typeface="Open Sans"/>
              </a:rPr>
              <a:t> [</a:t>
            </a:r>
            <a:r>
              <a:rPr lang="en-US" sz="2300" i="1" dirty="0" err="1">
                <a:solidFill>
                  <a:srgbClr val="3F3F3F"/>
                </a:solidFill>
                <a:latin typeface="Open Sans"/>
                <a:ea typeface="Open Sans"/>
                <a:cs typeface="Open Sans"/>
                <a:sym typeface="Open Sans"/>
              </a:rPr>
              <a:t>Alertas</a:t>
            </a:r>
            <a:r>
              <a:rPr lang="en-US" sz="2300" i="1" dirty="0">
                <a:solidFill>
                  <a:srgbClr val="3F3F3F"/>
                </a:solidFill>
                <a:latin typeface="Open Sans"/>
                <a:ea typeface="Open Sans"/>
                <a:cs typeface="Open Sans"/>
                <a:sym typeface="Open Sans"/>
              </a:rPr>
              <a:t> </a:t>
            </a:r>
            <a:r>
              <a:rPr lang="en-US" sz="2300" i="1" dirty="0" err="1">
                <a:solidFill>
                  <a:srgbClr val="3F3F3F"/>
                </a:solidFill>
                <a:latin typeface="Open Sans"/>
                <a:ea typeface="Open Sans"/>
                <a:cs typeface="Open Sans"/>
                <a:sym typeface="Open Sans"/>
              </a:rPr>
              <a:t>en</a:t>
            </a:r>
            <a:r>
              <a:rPr lang="en-US" sz="2300" i="1" dirty="0">
                <a:solidFill>
                  <a:srgbClr val="3F3F3F"/>
                </a:solidFill>
                <a:latin typeface="Open Sans"/>
                <a:ea typeface="Open Sans"/>
                <a:cs typeface="Open Sans"/>
                <a:sym typeface="Open Sans"/>
              </a:rPr>
              <a:t> </a:t>
            </a:r>
            <a:r>
              <a:rPr lang="en-US" sz="2300" i="1" dirty="0" err="1">
                <a:solidFill>
                  <a:srgbClr val="3F3F3F"/>
                </a:solidFill>
                <a:latin typeface="Open Sans"/>
                <a:ea typeface="Open Sans"/>
                <a:cs typeface="Open Sans"/>
                <a:sym typeface="Open Sans"/>
              </a:rPr>
              <a:t>evidencia</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Es</a:t>
            </a:r>
            <a:r>
              <a:rPr lang="en-US" sz="2300" dirty="0">
                <a:solidFill>
                  <a:srgbClr val="3F3F3F"/>
                </a:solidFill>
                <a:latin typeface="Open Sans"/>
                <a:ea typeface="Open Sans"/>
                <a:cs typeface="Open Sans"/>
                <a:sym typeface="Open Sans"/>
              </a:rPr>
              <a:t> un </a:t>
            </a:r>
            <a:r>
              <a:rPr lang="en-US" sz="2300" dirty="0" err="1">
                <a:solidFill>
                  <a:srgbClr val="3F3F3F"/>
                </a:solidFill>
                <a:latin typeface="Open Sans"/>
                <a:ea typeface="Open Sans"/>
                <a:cs typeface="Open Sans"/>
                <a:sym typeface="Open Sans"/>
              </a:rPr>
              <a:t>servicio</a:t>
            </a:r>
            <a:r>
              <a:rPr lang="en-US" sz="2300" dirty="0">
                <a:solidFill>
                  <a:srgbClr val="3F3F3F"/>
                </a:solidFill>
                <a:latin typeface="Open Sans"/>
                <a:ea typeface="Open Sans"/>
                <a:cs typeface="Open Sans"/>
                <a:sym typeface="Open Sans"/>
              </a:rPr>
              <a:t> de Internet que </a:t>
            </a:r>
            <a:r>
              <a:rPr lang="en-US" sz="2300" dirty="0" err="1">
                <a:solidFill>
                  <a:srgbClr val="3F3F3F"/>
                </a:solidFill>
                <a:latin typeface="Open Sans"/>
                <a:ea typeface="Open Sans"/>
                <a:cs typeface="Open Sans"/>
                <a:sym typeface="Open Sans"/>
              </a:rPr>
              <a:t>notifica</a:t>
            </a:r>
            <a:r>
              <a:rPr lang="en-US" sz="2300" dirty="0">
                <a:solidFill>
                  <a:srgbClr val="3F3F3F"/>
                </a:solidFill>
                <a:latin typeface="Open Sans"/>
                <a:ea typeface="Open Sans"/>
                <a:cs typeface="Open Sans"/>
                <a:sym typeface="Open Sans"/>
              </a:rPr>
              <a:t> a </a:t>
            </a:r>
            <a:r>
              <a:rPr lang="en-US" sz="2300" dirty="0" err="1">
                <a:solidFill>
                  <a:srgbClr val="3F3F3F"/>
                </a:solidFill>
                <a:latin typeface="Open Sans"/>
                <a:ea typeface="Open Sans"/>
                <a:cs typeface="Open Sans"/>
                <a:sym typeface="Open Sans"/>
              </a:rPr>
              <a:t>médicos</a:t>
            </a:r>
            <a:r>
              <a:rPr lang="en-US" sz="2300" dirty="0">
                <a:solidFill>
                  <a:srgbClr val="3F3F3F"/>
                </a:solidFill>
                <a:latin typeface="Open Sans"/>
                <a:ea typeface="Open Sans"/>
                <a:cs typeface="Open Sans"/>
                <a:sym typeface="Open Sans"/>
              </a:rPr>
              <a:t> e </a:t>
            </a:r>
            <a:r>
              <a:rPr lang="en-US" sz="2300" dirty="0" err="1">
                <a:solidFill>
                  <a:srgbClr val="3F3F3F"/>
                </a:solidFill>
                <a:latin typeface="Open Sans"/>
                <a:ea typeface="Open Sans"/>
                <a:cs typeface="Open Sans"/>
                <a:sym typeface="Open Sans"/>
              </a:rPr>
              <a:t>investigadores</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sobre</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estudios</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clínicos</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publicados</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recientemente</a:t>
            </a:r>
            <a:r>
              <a:rPr lang="en-US" sz="2300" dirty="0">
                <a:solidFill>
                  <a:srgbClr val="3F3F3F"/>
                </a:solidFill>
                <a:latin typeface="Open Sans"/>
                <a:ea typeface="Open Sans"/>
                <a:cs typeface="Open Sans"/>
                <a:sym typeface="Open Sans"/>
              </a:rPr>
              <a:t>. Los </a:t>
            </a:r>
            <a:r>
              <a:rPr lang="en-US" sz="2300" dirty="0" err="1">
                <a:solidFill>
                  <a:srgbClr val="3F3F3F"/>
                </a:solidFill>
                <a:latin typeface="Open Sans"/>
                <a:ea typeface="Open Sans"/>
                <a:cs typeface="Open Sans"/>
                <a:sym typeface="Open Sans"/>
              </a:rPr>
              <a:t>investigadores</a:t>
            </a:r>
            <a:r>
              <a:rPr lang="en-US" sz="2300" dirty="0">
                <a:solidFill>
                  <a:srgbClr val="3F3F3F"/>
                </a:solidFill>
                <a:latin typeface="Open Sans"/>
                <a:ea typeface="Open Sans"/>
                <a:cs typeface="Open Sans"/>
                <a:sym typeface="Open Sans"/>
              </a:rPr>
              <a:t> de la </a:t>
            </a:r>
            <a:r>
              <a:rPr lang="en-US" sz="2300" dirty="0" err="1">
                <a:solidFill>
                  <a:srgbClr val="3F3F3F"/>
                </a:solidFill>
                <a:latin typeface="Open Sans"/>
                <a:ea typeface="Open Sans"/>
                <a:cs typeface="Open Sans"/>
                <a:sym typeface="Open Sans"/>
              </a:rPr>
              <a:t>Unidad</a:t>
            </a:r>
            <a:r>
              <a:rPr lang="en-US" sz="2300" dirty="0">
                <a:solidFill>
                  <a:srgbClr val="3F3F3F"/>
                </a:solidFill>
                <a:latin typeface="Open Sans"/>
                <a:ea typeface="Open Sans"/>
                <a:cs typeface="Open Sans"/>
                <a:sym typeface="Open Sans"/>
              </a:rPr>
              <a:t> de </a:t>
            </a:r>
            <a:r>
              <a:rPr lang="en-US" sz="2300" dirty="0" err="1">
                <a:solidFill>
                  <a:srgbClr val="3F3F3F"/>
                </a:solidFill>
                <a:latin typeface="Open Sans"/>
                <a:ea typeface="Open Sans"/>
                <a:cs typeface="Open Sans"/>
                <a:sym typeface="Open Sans"/>
              </a:rPr>
              <a:t>Información</a:t>
            </a:r>
            <a:r>
              <a:rPr lang="en-US" sz="2300" dirty="0">
                <a:solidFill>
                  <a:srgbClr val="3F3F3F"/>
                </a:solidFill>
                <a:latin typeface="Open Sans"/>
                <a:ea typeface="Open Sans"/>
                <a:cs typeface="Open Sans"/>
                <a:sym typeface="Open Sans"/>
              </a:rPr>
              <a:t> de </a:t>
            </a:r>
            <a:r>
              <a:rPr lang="en-US" sz="2300" dirty="0" err="1">
                <a:solidFill>
                  <a:srgbClr val="3F3F3F"/>
                </a:solidFill>
                <a:latin typeface="Open Sans"/>
                <a:ea typeface="Open Sans"/>
                <a:cs typeface="Open Sans"/>
                <a:sym typeface="Open Sans"/>
              </a:rPr>
              <a:t>Salud</a:t>
            </a:r>
            <a:r>
              <a:rPr lang="en-US" sz="2300" dirty="0">
                <a:solidFill>
                  <a:srgbClr val="3F3F3F"/>
                </a:solidFill>
                <a:latin typeface="Open Sans"/>
                <a:ea typeface="Open Sans"/>
                <a:cs typeface="Open Sans"/>
                <a:sym typeface="Open Sans"/>
              </a:rPr>
              <a:t> de McMaster </a:t>
            </a:r>
            <a:r>
              <a:rPr lang="en-US" sz="2300" dirty="0" err="1">
                <a:solidFill>
                  <a:srgbClr val="3F3F3F"/>
                </a:solidFill>
                <a:latin typeface="Open Sans"/>
                <a:ea typeface="Open Sans"/>
                <a:cs typeface="Open Sans"/>
                <a:sym typeface="Open Sans"/>
              </a:rPr>
              <a:t>encuentran</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estudios</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revisiones</a:t>
            </a:r>
            <a:r>
              <a:rPr lang="en-US" sz="2300" dirty="0">
                <a:solidFill>
                  <a:srgbClr val="3F3F3F"/>
                </a:solidFill>
                <a:latin typeface="Open Sans"/>
                <a:ea typeface="Open Sans"/>
                <a:cs typeface="Open Sans"/>
                <a:sym typeface="Open Sans"/>
              </a:rPr>
              <a:t> y </a:t>
            </a:r>
            <a:r>
              <a:rPr lang="en-US" sz="2300" dirty="0" err="1">
                <a:solidFill>
                  <a:srgbClr val="3F3F3F"/>
                </a:solidFill>
                <a:latin typeface="Open Sans"/>
                <a:ea typeface="Open Sans"/>
                <a:cs typeface="Open Sans"/>
                <a:sym typeface="Open Sans"/>
              </a:rPr>
              <a:t>pautas</a:t>
            </a:r>
            <a:r>
              <a:rPr lang="en-US" sz="2300" dirty="0">
                <a:solidFill>
                  <a:srgbClr val="3F3F3F"/>
                </a:solidFill>
                <a:latin typeface="Open Sans"/>
                <a:ea typeface="Open Sans"/>
                <a:cs typeface="Open Sans"/>
                <a:sym typeface="Open Sans"/>
              </a:rPr>
              <a:t> de </a:t>
            </a:r>
            <a:r>
              <a:rPr lang="en-US" sz="2300" dirty="0" err="1">
                <a:solidFill>
                  <a:srgbClr val="3F3F3F"/>
                </a:solidFill>
                <a:latin typeface="Open Sans"/>
                <a:ea typeface="Open Sans"/>
                <a:cs typeface="Open Sans"/>
                <a:sym typeface="Open Sans"/>
              </a:rPr>
              <a:t>práctica</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clínica</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basadas</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en</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evidencia</a:t>
            </a:r>
            <a:r>
              <a:rPr lang="en-US" sz="2300" dirty="0">
                <a:solidFill>
                  <a:srgbClr val="3F3F3F"/>
                </a:solidFill>
                <a:latin typeface="Open Sans"/>
                <a:ea typeface="Open Sans"/>
                <a:cs typeface="Open Sans"/>
                <a:sym typeface="Open Sans"/>
              </a:rPr>
              <a:t> de la </a:t>
            </a:r>
            <a:r>
              <a:rPr lang="en-US" sz="2300" dirty="0" err="1">
                <a:solidFill>
                  <a:srgbClr val="3F3F3F"/>
                </a:solidFill>
                <a:latin typeface="Open Sans"/>
                <a:ea typeface="Open Sans"/>
                <a:cs typeface="Open Sans"/>
                <a:sym typeface="Open Sans"/>
              </a:rPr>
              <a:t>más</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alta</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calidad</a:t>
            </a:r>
            <a:r>
              <a:rPr lang="en-US" sz="2300" dirty="0">
                <a:solidFill>
                  <a:srgbClr val="3F3F3F"/>
                </a:solidFill>
                <a:latin typeface="Open Sans"/>
                <a:ea typeface="Open Sans"/>
                <a:cs typeface="Open Sans"/>
                <a:sym typeface="Open Sans"/>
              </a:rPr>
              <a:t> de 121 </a:t>
            </a:r>
            <a:r>
              <a:rPr lang="en-US" sz="2300" dirty="0" err="1">
                <a:solidFill>
                  <a:srgbClr val="3F3F3F"/>
                </a:solidFill>
                <a:latin typeface="Open Sans"/>
                <a:ea typeface="Open Sans"/>
                <a:cs typeface="Open Sans"/>
                <a:sym typeface="Open Sans"/>
              </a:rPr>
              <a:t>revistas</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clínicas</a:t>
            </a:r>
            <a:r>
              <a:rPr lang="en-US" sz="2300" dirty="0">
                <a:solidFill>
                  <a:srgbClr val="3F3F3F"/>
                </a:solidFill>
                <a:latin typeface="Open Sans"/>
                <a:ea typeface="Open Sans"/>
                <a:cs typeface="Open Sans"/>
                <a:sym typeface="Open Sans"/>
              </a:rPr>
              <a:t> de primer </a:t>
            </a:r>
            <a:r>
              <a:rPr lang="en-US" sz="2300" dirty="0" err="1">
                <a:solidFill>
                  <a:srgbClr val="3F3F3F"/>
                </a:solidFill>
                <a:latin typeface="Open Sans"/>
                <a:ea typeface="Open Sans"/>
                <a:cs typeface="Open Sans"/>
                <a:sym typeface="Open Sans"/>
              </a:rPr>
              <a:t>nivel</a:t>
            </a:r>
            <a:r>
              <a:rPr lang="en-US" sz="2300" dirty="0">
                <a:solidFill>
                  <a:srgbClr val="3F3F3F"/>
                </a:solidFill>
                <a:latin typeface="Open Sans"/>
                <a:ea typeface="Open Sans"/>
                <a:cs typeface="Open Sans"/>
                <a:sym typeface="Open Sans"/>
              </a:rPr>
              <a:t> y </a:t>
            </a:r>
            <a:r>
              <a:rPr lang="en-US" sz="2300" dirty="0" err="1">
                <a:solidFill>
                  <a:srgbClr val="3F3F3F"/>
                </a:solidFill>
                <a:latin typeface="Open Sans"/>
                <a:ea typeface="Open Sans"/>
                <a:cs typeface="Open Sans"/>
                <a:sym typeface="Open Sans"/>
              </a:rPr>
              <a:t>estos</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artículos</a:t>
            </a:r>
            <a:r>
              <a:rPr lang="en-US" sz="2300" dirty="0">
                <a:solidFill>
                  <a:srgbClr val="3F3F3F"/>
                </a:solidFill>
                <a:latin typeface="Open Sans"/>
                <a:ea typeface="Open Sans"/>
                <a:cs typeface="Open Sans"/>
                <a:sym typeface="Open Sans"/>
              </a:rPr>
              <a:t> son </a:t>
            </a:r>
            <a:r>
              <a:rPr lang="en-US" sz="2300" dirty="0" err="1">
                <a:solidFill>
                  <a:srgbClr val="3F3F3F"/>
                </a:solidFill>
                <a:latin typeface="Open Sans"/>
                <a:ea typeface="Open Sans"/>
                <a:cs typeface="Open Sans"/>
                <a:sym typeface="Open Sans"/>
              </a:rPr>
              <a:t>calificados</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por</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médicos</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en</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ejercicio</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según</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su</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relevancia</a:t>
            </a:r>
            <a:r>
              <a:rPr lang="en-US" sz="2300" dirty="0">
                <a:solidFill>
                  <a:srgbClr val="3F3F3F"/>
                </a:solidFill>
                <a:latin typeface="Open Sans"/>
                <a:ea typeface="Open Sans"/>
                <a:cs typeface="Open Sans"/>
                <a:sym typeface="Open Sans"/>
              </a:rPr>
              <a:t> e </a:t>
            </a:r>
            <a:r>
              <a:rPr lang="en-US" sz="2300" dirty="0" err="1">
                <a:solidFill>
                  <a:srgbClr val="3F3F3F"/>
                </a:solidFill>
                <a:latin typeface="Open Sans"/>
                <a:ea typeface="Open Sans"/>
                <a:cs typeface="Open Sans"/>
                <a:sym typeface="Open Sans"/>
              </a:rPr>
              <a:t>interés</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clínico</a:t>
            </a:r>
            <a:r>
              <a:rPr lang="en-US" sz="2300" dirty="0">
                <a:solidFill>
                  <a:srgbClr val="3F3F3F"/>
                </a:solidFill>
                <a:latin typeface="Open Sans"/>
                <a:ea typeface="Open Sans"/>
                <a:cs typeface="Open Sans"/>
                <a:sym typeface="Open Sans"/>
              </a:rPr>
              <a:t>. Las </a:t>
            </a:r>
            <a:r>
              <a:rPr lang="en-US" sz="2300" dirty="0" err="1">
                <a:solidFill>
                  <a:srgbClr val="3F3F3F"/>
                </a:solidFill>
                <a:latin typeface="Open Sans"/>
                <a:ea typeface="Open Sans"/>
                <a:cs typeface="Open Sans"/>
                <a:sym typeface="Open Sans"/>
              </a:rPr>
              <a:t>alertas</a:t>
            </a:r>
            <a:r>
              <a:rPr lang="en-US" sz="2300" dirty="0">
                <a:solidFill>
                  <a:srgbClr val="3F3F3F"/>
                </a:solidFill>
                <a:latin typeface="Open Sans"/>
                <a:ea typeface="Open Sans"/>
                <a:cs typeface="Open Sans"/>
                <a:sym typeface="Open Sans"/>
              </a:rPr>
              <a:t> se </a:t>
            </a:r>
            <a:r>
              <a:rPr lang="en-US" sz="2300" dirty="0" err="1">
                <a:solidFill>
                  <a:srgbClr val="3F3F3F"/>
                </a:solidFill>
                <a:latin typeface="Open Sans"/>
                <a:ea typeface="Open Sans"/>
                <a:cs typeface="Open Sans"/>
                <a:sym typeface="Open Sans"/>
              </a:rPr>
              <a:t>seleccionan</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según</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sus</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propios</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intereses</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clínicos</a:t>
            </a:r>
            <a:r>
              <a:rPr lang="en-US" sz="2300" dirty="0">
                <a:solidFill>
                  <a:srgbClr val="3F3F3F"/>
                </a:solidFill>
                <a:latin typeface="Open Sans"/>
                <a:ea typeface="Open Sans"/>
                <a:cs typeface="Open Sans"/>
                <a:sym typeface="Open Sans"/>
              </a:rPr>
              <a:t>. </a:t>
            </a:r>
            <a:r>
              <a:rPr lang="en-US" sz="2300" u="sng" dirty="0">
                <a:solidFill>
                  <a:schemeClr val="accent5"/>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https://www.evidencealerts.com/</a:t>
            </a:r>
            <a:endParaRPr sz="2300" dirty="0">
              <a:solidFill>
                <a:schemeClr val="accent5"/>
              </a:solidFill>
              <a:latin typeface="Open Sans"/>
              <a:ea typeface="Open Sans"/>
              <a:cs typeface="Open Sans"/>
              <a:sym typeface="Open San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34"/>
          <p:cNvSpPr txBox="1">
            <a:spLocks noGrp="1"/>
          </p:cNvSpPr>
          <p:nvPr>
            <p:ph type="title"/>
          </p:nvPr>
        </p:nvSpPr>
        <p:spPr>
          <a:xfrm>
            <a:off x="0" y="731521"/>
            <a:ext cx="7217229" cy="8310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Recursos PBE adicionales (2)</a:t>
            </a:r>
            <a:endParaRPr>
              <a:solidFill>
                <a:srgbClr val="586F7C"/>
              </a:solidFill>
              <a:latin typeface="Open Sans"/>
              <a:ea typeface="Open Sans"/>
              <a:cs typeface="Open Sans"/>
              <a:sym typeface="Open Sans"/>
            </a:endParaRPr>
          </a:p>
        </p:txBody>
      </p:sp>
      <p:sp>
        <p:nvSpPr>
          <p:cNvPr id="555" name="Google Shape;555;p34"/>
          <p:cNvSpPr txBox="1">
            <a:spLocks noGrp="1"/>
          </p:cNvSpPr>
          <p:nvPr>
            <p:ph type="body" idx="1"/>
          </p:nvPr>
        </p:nvSpPr>
        <p:spPr>
          <a:xfrm>
            <a:off x="-91440" y="2107096"/>
            <a:ext cx="12001501" cy="4019383"/>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rgbClr val="3F3F3F"/>
              </a:buClr>
              <a:buSzPts val="2200"/>
              <a:buFont typeface="Arial"/>
              <a:buChar char="•"/>
            </a:pPr>
            <a:r>
              <a:rPr lang="en-US" sz="2200" b="1">
                <a:solidFill>
                  <a:srgbClr val="3F3F3F"/>
                </a:solidFill>
                <a:latin typeface="Open Sans"/>
                <a:ea typeface="Open Sans"/>
                <a:cs typeface="Open Sans"/>
                <a:sym typeface="Open Sans"/>
              </a:rPr>
              <a:t>McMaster PLUS </a:t>
            </a:r>
            <a:r>
              <a:rPr lang="en-US" sz="2200">
                <a:solidFill>
                  <a:srgbClr val="3F3F3F"/>
                </a:solidFill>
                <a:latin typeface="Open Sans"/>
                <a:ea typeface="Open Sans"/>
                <a:cs typeface="Open Sans"/>
                <a:sym typeface="Open Sans"/>
              </a:rPr>
              <a:t>(Premium Literature Service): </a:t>
            </a:r>
            <a:r>
              <a:rPr lang="en-US" sz="2200" b="1">
                <a:solidFill>
                  <a:srgbClr val="3F3F3F"/>
                </a:solidFill>
                <a:latin typeface="Open Sans"/>
                <a:ea typeface="Open Sans"/>
                <a:cs typeface="Open Sans"/>
                <a:sym typeface="Open Sans"/>
              </a:rPr>
              <a:t>C</a:t>
            </a:r>
            <a:r>
              <a:rPr lang="en-US" sz="2200">
                <a:solidFill>
                  <a:srgbClr val="3F3F3F"/>
                </a:solidFill>
                <a:latin typeface="Open Sans"/>
                <a:ea typeface="Open Sans"/>
                <a:cs typeface="Open Sans"/>
                <a:sym typeface="Open Sans"/>
              </a:rPr>
              <a:t>ritical </a:t>
            </a:r>
            <a:r>
              <a:rPr lang="en-US" sz="2200" b="1">
                <a:solidFill>
                  <a:srgbClr val="3F3F3F"/>
                </a:solidFill>
                <a:latin typeface="Open Sans"/>
                <a:ea typeface="Open Sans"/>
                <a:cs typeface="Open Sans"/>
                <a:sym typeface="Open Sans"/>
              </a:rPr>
              <a:t>A</a:t>
            </a:r>
            <a:r>
              <a:rPr lang="en-US" sz="2200">
                <a:solidFill>
                  <a:srgbClr val="3F3F3F"/>
                </a:solidFill>
                <a:latin typeface="Open Sans"/>
                <a:ea typeface="Open Sans"/>
                <a:cs typeface="Open Sans"/>
                <a:sym typeface="Open Sans"/>
              </a:rPr>
              <a:t>ppraisal </a:t>
            </a:r>
            <a:r>
              <a:rPr lang="en-US" sz="2200" b="1">
                <a:solidFill>
                  <a:srgbClr val="3F3F3F"/>
                </a:solidFill>
                <a:latin typeface="Open Sans"/>
                <a:ea typeface="Open Sans"/>
                <a:cs typeface="Open Sans"/>
                <a:sym typeface="Open Sans"/>
              </a:rPr>
              <a:t>P</a:t>
            </a:r>
            <a:r>
              <a:rPr lang="en-US" sz="2200">
                <a:solidFill>
                  <a:srgbClr val="3F3F3F"/>
                </a:solidFill>
                <a:latin typeface="Open Sans"/>
                <a:ea typeface="Open Sans"/>
                <a:cs typeface="Open Sans"/>
                <a:sym typeface="Open Sans"/>
              </a:rPr>
              <a:t>rocess (CAP) [Proceso de evaluación crítica] que identifica estudios y revisiones sistemáticas científicamente sólidas; los artículos que cumplen son nuestros criterios científicos son luego calificados por médicos de primera línea por su relevancia e interés vigente a través del sistema </a:t>
            </a:r>
            <a:r>
              <a:rPr lang="en-US" sz="2200" b="1">
                <a:solidFill>
                  <a:srgbClr val="3F3F3F"/>
                </a:solidFill>
                <a:latin typeface="Open Sans"/>
                <a:ea typeface="Open Sans"/>
                <a:cs typeface="Open Sans"/>
                <a:sym typeface="Open Sans"/>
              </a:rPr>
              <a:t>M</a:t>
            </a:r>
            <a:r>
              <a:rPr lang="en-US" sz="2200">
                <a:solidFill>
                  <a:srgbClr val="3F3F3F"/>
                </a:solidFill>
                <a:latin typeface="Open Sans"/>
                <a:ea typeface="Open Sans"/>
                <a:cs typeface="Open Sans"/>
                <a:sym typeface="Open Sans"/>
              </a:rPr>
              <a:t>cMaster </a:t>
            </a:r>
            <a:r>
              <a:rPr lang="en-US" sz="2200" b="1">
                <a:solidFill>
                  <a:srgbClr val="3F3F3F"/>
                </a:solidFill>
                <a:latin typeface="Open Sans"/>
                <a:ea typeface="Open Sans"/>
                <a:cs typeface="Open Sans"/>
                <a:sym typeface="Open Sans"/>
              </a:rPr>
              <a:t>O</a:t>
            </a:r>
            <a:r>
              <a:rPr lang="en-US" sz="2200">
                <a:solidFill>
                  <a:srgbClr val="3F3F3F"/>
                </a:solidFill>
                <a:latin typeface="Open Sans"/>
                <a:ea typeface="Open Sans"/>
                <a:cs typeface="Open Sans"/>
                <a:sym typeface="Open Sans"/>
              </a:rPr>
              <a:t>nline</a:t>
            </a:r>
            <a:r>
              <a:rPr lang="en-US" sz="2200" b="1">
                <a:solidFill>
                  <a:srgbClr val="3F3F3F"/>
                </a:solidFill>
                <a:latin typeface="Open Sans"/>
                <a:ea typeface="Open Sans"/>
                <a:cs typeface="Open Sans"/>
                <a:sym typeface="Open Sans"/>
              </a:rPr>
              <a:t> R</a:t>
            </a:r>
            <a:r>
              <a:rPr lang="en-US" sz="2200">
                <a:solidFill>
                  <a:srgbClr val="3F3F3F"/>
                </a:solidFill>
                <a:latin typeface="Open Sans"/>
                <a:ea typeface="Open Sans"/>
                <a:cs typeface="Open Sans"/>
                <a:sym typeface="Open Sans"/>
              </a:rPr>
              <a:t>ating of </a:t>
            </a:r>
            <a:r>
              <a:rPr lang="en-US" sz="2200" b="1">
                <a:solidFill>
                  <a:srgbClr val="3F3F3F"/>
                </a:solidFill>
                <a:latin typeface="Open Sans"/>
                <a:ea typeface="Open Sans"/>
                <a:cs typeface="Open Sans"/>
                <a:sym typeface="Open Sans"/>
              </a:rPr>
              <a:t>E</a:t>
            </a:r>
            <a:r>
              <a:rPr lang="en-US" sz="2200">
                <a:solidFill>
                  <a:srgbClr val="3F3F3F"/>
                </a:solidFill>
                <a:latin typeface="Open Sans"/>
                <a:ea typeface="Open Sans"/>
                <a:cs typeface="Open Sans"/>
                <a:sym typeface="Open Sans"/>
              </a:rPr>
              <a:t>vidence (MORE). </a:t>
            </a:r>
            <a:r>
              <a:rPr lang="en-US" sz="2200" u="sng">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hiru.mcmaster.ca/hiru/HIRU_McMaster_PLUS_projects.aspx</a:t>
            </a:r>
            <a:endParaRPr sz="2200" u="sng">
              <a:solidFill>
                <a:schemeClr val="accent5"/>
              </a:solidFill>
              <a:latin typeface="Open Sans"/>
              <a:ea typeface="Open Sans"/>
              <a:cs typeface="Open Sans"/>
              <a:sym typeface="Open Sans"/>
            </a:endParaRPr>
          </a:p>
          <a:p>
            <a:pPr marL="76200" lvl="0" indent="0" algn="l" rtl="0">
              <a:lnSpc>
                <a:spcPct val="90000"/>
              </a:lnSpc>
              <a:spcBef>
                <a:spcPts val="1000"/>
              </a:spcBef>
              <a:spcAft>
                <a:spcPts val="0"/>
              </a:spcAft>
              <a:buClr>
                <a:srgbClr val="3F3F3F"/>
              </a:buClr>
              <a:buSzPts val="2200"/>
              <a:buNone/>
            </a:pPr>
            <a:endParaRPr sz="2200" u="sng">
              <a:solidFill>
                <a:schemeClr val="accent5"/>
              </a:solidFill>
              <a:latin typeface="Open Sans"/>
              <a:ea typeface="Open Sans"/>
              <a:cs typeface="Open Sans"/>
              <a:sym typeface="Open Sans"/>
            </a:endParaRPr>
          </a:p>
          <a:p>
            <a:pPr marL="457200" lvl="0" indent="-381000" algn="l" rtl="0">
              <a:lnSpc>
                <a:spcPct val="90000"/>
              </a:lnSpc>
              <a:spcBef>
                <a:spcPts val="1000"/>
              </a:spcBef>
              <a:spcAft>
                <a:spcPts val="0"/>
              </a:spcAft>
              <a:buClr>
                <a:srgbClr val="3F3F3F"/>
              </a:buClr>
              <a:buSzPts val="2200"/>
              <a:buFont typeface="Arial"/>
              <a:buChar char="•"/>
            </a:pPr>
            <a:r>
              <a:rPr lang="en-US" sz="2200" b="1">
                <a:solidFill>
                  <a:srgbClr val="3F3F3F"/>
                </a:solidFill>
                <a:latin typeface="Open Sans"/>
                <a:ea typeface="Open Sans"/>
                <a:cs typeface="Open Sans"/>
                <a:sym typeface="Open Sans"/>
              </a:rPr>
              <a:t>Trip Database</a:t>
            </a:r>
            <a:r>
              <a:rPr lang="en-US" sz="2200">
                <a:solidFill>
                  <a:srgbClr val="3F3F3F"/>
                </a:solidFill>
                <a:latin typeface="Open Sans"/>
                <a:ea typeface="Open Sans"/>
                <a:cs typeface="Open Sans"/>
                <a:sym typeface="Open Sans"/>
              </a:rPr>
              <a:t>: “Una herramienta inteligente y rápida para encontrar evidencia de investigación clínica de alta calidad”; contiene acceso a evidencia de investigación y otros tipos de contenido que incluyen imágenes, videos, folletos de información para pacientes, cursos educativos y noticias. </a:t>
            </a:r>
            <a:r>
              <a:rPr lang="en-US" sz="2200" u="sng">
                <a:solidFill>
                  <a:schemeClr val="accent5"/>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www.tripdatabase.com/</a:t>
            </a:r>
            <a:endParaRPr sz="2200">
              <a:solidFill>
                <a:schemeClr val="accent5"/>
              </a:solidFill>
              <a:latin typeface="Open Sans"/>
              <a:ea typeface="Open Sans"/>
              <a:cs typeface="Open Sans"/>
              <a:sym typeface="Open San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45"/>
          <p:cNvSpPr txBox="1">
            <a:spLocks noGrp="1"/>
          </p:cNvSpPr>
          <p:nvPr>
            <p:ph type="title"/>
          </p:nvPr>
        </p:nvSpPr>
        <p:spPr>
          <a:xfrm>
            <a:off x="0" y="715244"/>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4000">
                <a:solidFill>
                  <a:srgbClr val="586F7C"/>
                </a:solidFill>
                <a:latin typeface="Open Sans"/>
                <a:ea typeface="Open Sans"/>
                <a:cs typeface="Open Sans"/>
                <a:sym typeface="Open Sans"/>
              </a:rPr>
              <a:t>Síntesis</a:t>
            </a:r>
            <a:endParaRPr>
              <a:solidFill>
                <a:srgbClr val="586F7C"/>
              </a:solidFill>
              <a:latin typeface="Open Sans"/>
              <a:ea typeface="Open Sans"/>
              <a:cs typeface="Open Sans"/>
              <a:sym typeface="Open Sans"/>
            </a:endParaRPr>
          </a:p>
        </p:txBody>
      </p:sp>
      <p:sp>
        <p:nvSpPr>
          <p:cNvPr id="562" name="Google Shape;562;p45"/>
          <p:cNvSpPr txBox="1">
            <a:spLocks noGrp="1"/>
          </p:cNvSpPr>
          <p:nvPr>
            <p:ph type="body" idx="1"/>
          </p:nvPr>
        </p:nvSpPr>
        <p:spPr>
          <a:xfrm>
            <a:off x="79538" y="1678160"/>
            <a:ext cx="11462659" cy="4882242"/>
          </a:xfrm>
          <a:prstGeom prst="rect">
            <a:avLst/>
          </a:prstGeom>
          <a:noFill/>
          <a:ln>
            <a:noFill/>
          </a:ln>
        </p:spPr>
        <p:txBody>
          <a:bodyPr spcFirstLastPara="1" wrap="square" lIns="91425" tIns="45700" rIns="91425" bIns="45700" anchor="t" anchorCtr="0">
            <a:noAutofit/>
          </a:bodyPr>
          <a:lstStyle/>
          <a:p>
            <a:pPr marL="457200" lvl="0" indent="-387350" algn="l" rtl="0">
              <a:lnSpc>
                <a:spcPct val="90000"/>
              </a:lnSpc>
              <a:spcBef>
                <a:spcPts val="1000"/>
              </a:spcBef>
              <a:spcAft>
                <a:spcPts val="0"/>
              </a:spcAft>
              <a:buClr>
                <a:srgbClr val="000000"/>
              </a:buClr>
              <a:buSzPts val="2500"/>
              <a:buFont typeface="Open Sans"/>
              <a:buChar char="●"/>
            </a:pPr>
            <a:r>
              <a:rPr lang="en-US" sz="2500" dirty="0" err="1">
                <a:solidFill>
                  <a:srgbClr val="3F3F3F"/>
                </a:solidFill>
                <a:latin typeface="Open Sans"/>
                <a:ea typeface="Open Sans"/>
                <a:cs typeface="Open Sans"/>
                <a:sym typeface="Open Sans"/>
              </a:rPr>
              <a:t>Esta</a:t>
            </a:r>
            <a:r>
              <a:rPr lang="en-US" sz="2500" dirty="0">
                <a:solidFill>
                  <a:srgbClr val="3F3F3F"/>
                </a:solidFill>
                <a:latin typeface="Open Sans"/>
                <a:ea typeface="Open Sans"/>
                <a:cs typeface="Open Sans"/>
                <a:sym typeface="Open Sans"/>
              </a:rPr>
              <a:t> </a:t>
            </a:r>
            <a:r>
              <a:rPr lang="en-US" sz="2500" dirty="0" err="1">
                <a:solidFill>
                  <a:srgbClr val="3F3F3F"/>
                </a:solidFill>
                <a:latin typeface="Open Sans"/>
                <a:ea typeface="Open Sans"/>
                <a:cs typeface="Open Sans"/>
                <a:sym typeface="Open Sans"/>
              </a:rPr>
              <a:t>lección</a:t>
            </a:r>
            <a:r>
              <a:rPr lang="en-US" sz="2500" dirty="0">
                <a:solidFill>
                  <a:srgbClr val="3F3F3F"/>
                </a:solidFill>
                <a:latin typeface="Open Sans"/>
                <a:ea typeface="Open Sans"/>
                <a:cs typeface="Open Sans"/>
                <a:sym typeface="Open Sans"/>
              </a:rPr>
              <a:t> se </a:t>
            </a:r>
            <a:r>
              <a:rPr lang="en-US" sz="2500" dirty="0" err="1">
                <a:solidFill>
                  <a:srgbClr val="3F3F3F"/>
                </a:solidFill>
                <a:latin typeface="Open Sans"/>
                <a:ea typeface="Open Sans"/>
                <a:cs typeface="Open Sans"/>
                <a:sym typeface="Open Sans"/>
              </a:rPr>
              <a:t>enfoca</a:t>
            </a:r>
            <a:r>
              <a:rPr lang="en-US" sz="2500" dirty="0">
                <a:solidFill>
                  <a:srgbClr val="3F3F3F"/>
                </a:solidFill>
                <a:latin typeface="Open Sans"/>
                <a:ea typeface="Open Sans"/>
                <a:cs typeface="Open Sans"/>
                <a:sym typeface="Open Sans"/>
              </a:rPr>
              <a:t> </a:t>
            </a:r>
            <a:r>
              <a:rPr lang="en-US" sz="2500" dirty="0" err="1">
                <a:solidFill>
                  <a:srgbClr val="3F3F3F"/>
                </a:solidFill>
                <a:latin typeface="Open Sans"/>
                <a:ea typeface="Open Sans"/>
                <a:cs typeface="Open Sans"/>
                <a:sym typeface="Open Sans"/>
              </a:rPr>
              <a:t>en</a:t>
            </a:r>
            <a:r>
              <a:rPr lang="en-US" sz="2500" dirty="0">
                <a:solidFill>
                  <a:srgbClr val="3F3F3F"/>
                </a:solidFill>
                <a:latin typeface="Open Sans"/>
                <a:ea typeface="Open Sans"/>
                <a:cs typeface="Open Sans"/>
                <a:sym typeface="Open Sans"/>
              </a:rPr>
              <a:t> </a:t>
            </a:r>
            <a:r>
              <a:rPr lang="en-US" sz="2500" dirty="0" err="1">
                <a:solidFill>
                  <a:srgbClr val="3F3F3F"/>
                </a:solidFill>
                <a:latin typeface="Open Sans"/>
                <a:ea typeface="Open Sans"/>
                <a:cs typeface="Open Sans"/>
                <a:sym typeface="Open Sans"/>
              </a:rPr>
              <a:t>los</a:t>
            </a:r>
            <a:r>
              <a:rPr lang="en-US" sz="2500" dirty="0">
                <a:solidFill>
                  <a:srgbClr val="3F3F3F"/>
                </a:solidFill>
                <a:latin typeface="Open Sans"/>
                <a:ea typeface="Open Sans"/>
                <a:cs typeface="Open Sans"/>
                <a:sym typeface="Open Sans"/>
              </a:rPr>
              <a:t> </a:t>
            </a:r>
            <a:r>
              <a:rPr lang="en-US" sz="2500" dirty="0" err="1">
                <a:solidFill>
                  <a:srgbClr val="3F3F3F"/>
                </a:solidFill>
                <a:latin typeface="Open Sans"/>
                <a:ea typeface="Open Sans"/>
                <a:cs typeface="Open Sans"/>
                <a:sym typeface="Open Sans"/>
              </a:rPr>
              <a:t>conceptos</a:t>
            </a:r>
            <a:r>
              <a:rPr lang="en-US" sz="2500" dirty="0">
                <a:solidFill>
                  <a:srgbClr val="3F3F3F"/>
                </a:solidFill>
                <a:latin typeface="Open Sans"/>
                <a:ea typeface="Open Sans"/>
                <a:cs typeface="Open Sans"/>
                <a:sym typeface="Open Sans"/>
              </a:rPr>
              <a:t> de </a:t>
            </a:r>
            <a:r>
              <a:rPr lang="en-US" sz="2500" dirty="0" err="1">
                <a:solidFill>
                  <a:srgbClr val="3F3F3F"/>
                </a:solidFill>
                <a:latin typeface="Open Sans"/>
                <a:ea typeface="Open Sans"/>
                <a:cs typeface="Open Sans"/>
                <a:sym typeface="Open Sans"/>
              </a:rPr>
              <a:t>medicina</a:t>
            </a:r>
            <a:r>
              <a:rPr lang="en-US" sz="2500" dirty="0">
                <a:solidFill>
                  <a:srgbClr val="3F3F3F"/>
                </a:solidFill>
                <a:latin typeface="Open Sans"/>
                <a:ea typeface="Open Sans"/>
                <a:cs typeface="Open Sans"/>
                <a:sym typeface="Open Sans"/>
              </a:rPr>
              <a:t>/</a:t>
            </a:r>
            <a:r>
              <a:rPr lang="en-US" sz="2500" dirty="0" err="1">
                <a:solidFill>
                  <a:srgbClr val="3F3F3F"/>
                </a:solidFill>
                <a:latin typeface="Open Sans"/>
                <a:ea typeface="Open Sans"/>
                <a:cs typeface="Open Sans"/>
                <a:sym typeface="Open Sans"/>
              </a:rPr>
              <a:t>práctica</a:t>
            </a:r>
            <a:r>
              <a:rPr lang="en-US" sz="2500" dirty="0">
                <a:solidFill>
                  <a:srgbClr val="3F3F3F"/>
                </a:solidFill>
                <a:latin typeface="Open Sans"/>
                <a:ea typeface="Open Sans"/>
                <a:cs typeface="Open Sans"/>
                <a:sym typeface="Open Sans"/>
              </a:rPr>
              <a:t> </a:t>
            </a:r>
            <a:r>
              <a:rPr lang="en-US" sz="2500" dirty="0" err="1">
                <a:solidFill>
                  <a:srgbClr val="3F3F3F"/>
                </a:solidFill>
                <a:latin typeface="Open Sans"/>
                <a:ea typeface="Open Sans"/>
                <a:cs typeface="Open Sans"/>
                <a:sym typeface="Open Sans"/>
              </a:rPr>
              <a:t>basada</a:t>
            </a:r>
            <a:r>
              <a:rPr lang="en-US" sz="2500" dirty="0">
                <a:solidFill>
                  <a:srgbClr val="3F3F3F"/>
                </a:solidFill>
                <a:latin typeface="Open Sans"/>
                <a:ea typeface="Open Sans"/>
                <a:cs typeface="Open Sans"/>
                <a:sym typeface="Open Sans"/>
              </a:rPr>
              <a:t> </a:t>
            </a:r>
            <a:r>
              <a:rPr lang="en-US" sz="2500" dirty="0" err="1">
                <a:solidFill>
                  <a:srgbClr val="3F3F3F"/>
                </a:solidFill>
                <a:latin typeface="Open Sans"/>
                <a:ea typeface="Open Sans"/>
                <a:cs typeface="Open Sans"/>
                <a:sym typeface="Open Sans"/>
              </a:rPr>
              <a:t>en</a:t>
            </a:r>
            <a:r>
              <a:rPr lang="en-US" sz="2500" dirty="0">
                <a:solidFill>
                  <a:srgbClr val="3F3F3F"/>
                </a:solidFill>
                <a:latin typeface="Open Sans"/>
                <a:ea typeface="Open Sans"/>
                <a:cs typeface="Open Sans"/>
                <a:sym typeface="Open Sans"/>
              </a:rPr>
              <a:t> la </a:t>
            </a:r>
            <a:r>
              <a:rPr lang="en-US" sz="2500" dirty="0" err="1">
                <a:solidFill>
                  <a:srgbClr val="3F3F3F"/>
                </a:solidFill>
                <a:latin typeface="Open Sans"/>
                <a:ea typeface="Open Sans"/>
                <a:cs typeface="Open Sans"/>
                <a:sym typeface="Open Sans"/>
              </a:rPr>
              <a:t>evidencia</a:t>
            </a:r>
            <a:r>
              <a:rPr lang="en-US" sz="2500" dirty="0">
                <a:solidFill>
                  <a:srgbClr val="3F3F3F"/>
                </a:solidFill>
                <a:latin typeface="Open Sans"/>
                <a:ea typeface="Open Sans"/>
                <a:cs typeface="Open Sans"/>
                <a:sym typeface="Open Sans"/>
              </a:rPr>
              <a:t> y </a:t>
            </a:r>
            <a:r>
              <a:rPr lang="en-US" sz="2500" dirty="0" err="1">
                <a:solidFill>
                  <a:srgbClr val="3F3F3F"/>
                </a:solidFill>
                <a:latin typeface="Open Sans"/>
                <a:ea typeface="Open Sans"/>
                <a:cs typeface="Open Sans"/>
                <a:sym typeface="Open Sans"/>
              </a:rPr>
              <a:t>recursos</a:t>
            </a:r>
            <a:r>
              <a:rPr lang="en-US" sz="2500" dirty="0">
                <a:solidFill>
                  <a:srgbClr val="3F3F3F"/>
                </a:solidFill>
                <a:latin typeface="Open Sans"/>
                <a:ea typeface="Open Sans"/>
                <a:cs typeface="Open Sans"/>
                <a:sym typeface="Open Sans"/>
              </a:rPr>
              <a:t> clave de PBE que </a:t>
            </a:r>
            <a:r>
              <a:rPr lang="en-US" sz="2500" dirty="0" err="1">
                <a:solidFill>
                  <a:srgbClr val="3F3F3F"/>
                </a:solidFill>
                <a:latin typeface="Open Sans"/>
                <a:ea typeface="Open Sans"/>
                <a:cs typeface="Open Sans"/>
                <a:sym typeface="Open Sans"/>
              </a:rPr>
              <a:t>están</a:t>
            </a:r>
            <a:r>
              <a:rPr lang="en-US" sz="2500" dirty="0">
                <a:solidFill>
                  <a:srgbClr val="3F3F3F"/>
                </a:solidFill>
                <a:latin typeface="Open Sans"/>
                <a:ea typeface="Open Sans"/>
                <a:cs typeface="Open Sans"/>
                <a:sym typeface="Open Sans"/>
              </a:rPr>
              <a:t> </a:t>
            </a:r>
            <a:r>
              <a:rPr lang="en-US" sz="2500" dirty="0" err="1">
                <a:solidFill>
                  <a:srgbClr val="3F3F3F"/>
                </a:solidFill>
                <a:latin typeface="Open Sans"/>
                <a:ea typeface="Open Sans"/>
                <a:cs typeface="Open Sans"/>
                <a:sym typeface="Open Sans"/>
              </a:rPr>
              <a:t>disponibles</a:t>
            </a:r>
            <a:r>
              <a:rPr lang="en-US" sz="2500" dirty="0">
                <a:solidFill>
                  <a:srgbClr val="3F3F3F"/>
                </a:solidFill>
                <a:latin typeface="Open Sans"/>
                <a:ea typeface="Open Sans"/>
                <a:cs typeface="Open Sans"/>
                <a:sym typeface="Open Sans"/>
              </a:rPr>
              <a:t>.</a:t>
            </a:r>
            <a:endParaRPr dirty="0"/>
          </a:p>
          <a:p>
            <a:pPr marL="457200" lvl="0" indent="-228600" algn="l" rtl="0">
              <a:lnSpc>
                <a:spcPct val="90000"/>
              </a:lnSpc>
              <a:spcBef>
                <a:spcPts val="1000"/>
              </a:spcBef>
              <a:spcAft>
                <a:spcPts val="0"/>
              </a:spcAft>
              <a:buClr>
                <a:srgbClr val="000000"/>
              </a:buClr>
              <a:buSzPts val="2500"/>
              <a:buFont typeface="Open Sans"/>
              <a:buNone/>
            </a:pPr>
            <a:endParaRPr sz="2500" dirty="0">
              <a:solidFill>
                <a:srgbClr val="3F3F3F"/>
              </a:solidFill>
            </a:endParaRPr>
          </a:p>
          <a:p>
            <a:pPr marL="457200" lvl="0" indent="-387350" algn="l" rtl="0">
              <a:lnSpc>
                <a:spcPct val="90000"/>
              </a:lnSpc>
              <a:spcBef>
                <a:spcPts val="0"/>
              </a:spcBef>
              <a:spcAft>
                <a:spcPts val="0"/>
              </a:spcAft>
              <a:buClr>
                <a:srgbClr val="000000"/>
              </a:buClr>
              <a:buSzPts val="2500"/>
              <a:buFont typeface="Open Sans"/>
              <a:buChar char="●"/>
            </a:pPr>
            <a:r>
              <a:rPr lang="en-US" sz="2500" dirty="0">
                <a:solidFill>
                  <a:srgbClr val="3F3F3F"/>
                </a:solidFill>
                <a:latin typeface="Open Sans"/>
                <a:ea typeface="Open Sans"/>
                <a:cs typeface="Open Sans"/>
                <a:sym typeface="Open Sans"/>
              </a:rPr>
              <a:t>La </a:t>
            </a:r>
            <a:r>
              <a:rPr lang="en-US" sz="2500" dirty="0" err="1">
                <a:solidFill>
                  <a:srgbClr val="3F3F3F"/>
                </a:solidFill>
                <a:latin typeface="Open Sans"/>
                <a:ea typeface="Open Sans"/>
                <a:cs typeface="Open Sans"/>
                <a:sym typeface="Open Sans"/>
              </a:rPr>
              <a:t>primera</a:t>
            </a:r>
            <a:r>
              <a:rPr lang="en-US" sz="2500" dirty="0">
                <a:solidFill>
                  <a:srgbClr val="3F3F3F"/>
                </a:solidFill>
                <a:latin typeface="Open Sans"/>
                <a:ea typeface="Open Sans"/>
                <a:cs typeface="Open Sans"/>
                <a:sym typeface="Open Sans"/>
              </a:rPr>
              <a:t> parte de la </a:t>
            </a:r>
            <a:r>
              <a:rPr lang="en-US" sz="2500" dirty="0" err="1">
                <a:solidFill>
                  <a:srgbClr val="3F3F3F"/>
                </a:solidFill>
                <a:latin typeface="Open Sans"/>
                <a:ea typeface="Open Sans"/>
                <a:cs typeface="Open Sans"/>
                <a:sym typeface="Open Sans"/>
              </a:rPr>
              <a:t>lección</a:t>
            </a:r>
            <a:r>
              <a:rPr lang="en-US" sz="2500" dirty="0">
                <a:solidFill>
                  <a:srgbClr val="3F3F3F"/>
                </a:solidFill>
                <a:latin typeface="Open Sans"/>
                <a:ea typeface="Open Sans"/>
                <a:cs typeface="Open Sans"/>
                <a:sym typeface="Open Sans"/>
              </a:rPr>
              <a:t> </a:t>
            </a:r>
            <a:r>
              <a:rPr lang="en-US" sz="2500" dirty="0" err="1">
                <a:solidFill>
                  <a:srgbClr val="3F3F3F"/>
                </a:solidFill>
                <a:latin typeface="Open Sans"/>
                <a:ea typeface="Open Sans"/>
                <a:cs typeface="Open Sans"/>
                <a:sym typeface="Open Sans"/>
              </a:rPr>
              <a:t>es</a:t>
            </a:r>
            <a:r>
              <a:rPr lang="en-US" sz="2500" dirty="0">
                <a:solidFill>
                  <a:srgbClr val="3F3F3F"/>
                </a:solidFill>
                <a:latin typeface="Open Sans"/>
                <a:ea typeface="Open Sans"/>
                <a:cs typeface="Open Sans"/>
                <a:sym typeface="Open Sans"/>
              </a:rPr>
              <a:t> </a:t>
            </a:r>
            <a:r>
              <a:rPr lang="en-US" sz="2500" dirty="0" err="1">
                <a:solidFill>
                  <a:srgbClr val="3F3F3F"/>
                </a:solidFill>
                <a:latin typeface="Open Sans"/>
                <a:ea typeface="Open Sans"/>
                <a:cs typeface="Open Sans"/>
                <a:sym typeface="Open Sans"/>
              </a:rPr>
              <a:t>una</a:t>
            </a:r>
            <a:r>
              <a:rPr lang="en-US" sz="2500" dirty="0">
                <a:solidFill>
                  <a:srgbClr val="3F3F3F"/>
                </a:solidFill>
                <a:latin typeface="Open Sans"/>
                <a:ea typeface="Open Sans"/>
                <a:cs typeface="Open Sans"/>
                <a:sym typeface="Open Sans"/>
              </a:rPr>
              <a:t> </a:t>
            </a:r>
            <a:r>
              <a:rPr lang="en-US" sz="2500" dirty="0" err="1">
                <a:solidFill>
                  <a:srgbClr val="3F3F3F"/>
                </a:solidFill>
                <a:latin typeface="Open Sans"/>
                <a:ea typeface="Open Sans"/>
                <a:cs typeface="Open Sans"/>
                <a:sym typeface="Open Sans"/>
              </a:rPr>
              <a:t>descripción</a:t>
            </a:r>
            <a:r>
              <a:rPr lang="en-US" sz="2500" dirty="0">
                <a:solidFill>
                  <a:srgbClr val="3F3F3F"/>
                </a:solidFill>
                <a:latin typeface="Open Sans"/>
                <a:ea typeface="Open Sans"/>
                <a:cs typeface="Open Sans"/>
                <a:sym typeface="Open Sans"/>
              </a:rPr>
              <a:t> general de </a:t>
            </a:r>
            <a:r>
              <a:rPr lang="en-US" sz="2500" dirty="0" err="1">
                <a:solidFill>
                  <a:srgbClr val="3F3F3F"/>
                </a:solidFill>
                <a:latin typeface="Open Sans"/>
                <a:ea typeface="Open Sans"/>
                <a:cs typeface="Open Sans"/>
                <a:sym typeface="Open Sans"/>
              </a:rPr>
              <a:t>los</a:t>
            </a:r>
            <a:r>
              <a:rPr lang="en-US" sz="2500" dirty="0">
                <a:solidFill>
                  <a:srgbClr val="3F3F3F"/>
                </a:solidFill>
                <a:latin typeface="Open Sans"/>
                <a:ea typeface="Open Sans"/>
                <a:cs typeface="Open Sans"/>
                <a:sym typeface="Open Sans"/>
              </a:rPr>
              <a:t> </a:t>
            </a:r>
            <a:r>
              <a:rPr lang="en-US" sz="2500" dirty="0" err="1">
                <a:solidFill>
                  <a:srgbClr val="3F3F3F"/>
                </a:solidFill>
                <a:latin typeface="Open Sans"/>
                <a:ea typeface="Open Sans"/>
                <a:cs typeface="Open Sans"/>
                <a:sym typeface="Open Sans"/>
              </a:rPr>
              <a:t>componentes</a:t>
            </a:r>
            <a:r>
              <a:rPr lang="en-US" sz="2500" dirty="0">
                <a:solidFill>
                  <a:srgbClr val="3F3F3F"/>
                </a:solidFill>
                <a:latin typeface="Open Sans"/>
                <a:ea typeface="Open Sans"/>
                <a:cs typeface="Open Sans"/>
                <a:sym typeface="Open Sans"/>
              </a:rPr>
              <a:t> de la PBE (</a:t>
            </a:r>
            <a:r>
              <a:rPr lang="en-US" sz="2500" dirty="0" err="1">
                <a:solidFill>
                  <a:srgbClr val="3F3F3F"/>
                </a:solidFill>
                <a:latin typeface="Open Sans"/>
                <a:ea typeface="Open Sans"/>
                <a:cs typeface="Open Sans"/>
                <a:sym typeface="Open Sans"/>
              </a:rPr>
              <a:t>revisiones</a:t>
            </a:r>
            <a:r>
              <a:rPr lang="en-US" sz="2500" dirty="0">
                <a:solidFill>
                  <a:srgbClr val="3F3F3F"/>
                </a:solidFill>
                <a:latin typeface="Open Sans"/>
                <a:ea typeface="Open Sans"/>
                <a:cs typeface="Open Sans"/>
                <a:sym typeface="Open Sans"/>
              </a:rPr>
              <a:t> </a:t>
            </a:r>
            <a:r>
              <a:rPr lang="en-US" sz="2500" dirty="0" err="1">
                <a:solidFill>
                  <a:srgbClr val="3F3F3F"/>
                </a:solidFill>
                <a:latin typeface="Open Sans"/>
                <a:ea typeface="Open Sans"/>
                <a:cs typeface="Open Sans"/>
                <a:sym typeface="Open Sans"/>
              </a:rPr>
              <a:t>sistemáticas</a:t>
            </a:r>
            <a:r>
              <a:rPr lang="en-US" sz="2500" dirty="0">
                <a:solidFill>
                  <a:srgbClr val="3F3F3F"/>
                </a:solidFill>
                <a:latin typeface="Open Sans"/>
                <a:ea typeface="Open Sans"/>
                <a:cs typeface="Open Sans"/>
                <a:sym typeface="Open Sans"/>
              </a:rPr>
              <a:t>, metanálisis, </a:t>
            </a:r>
            <a:r>
              <a:rPr lang="en-US" sz="2500" dirty="0" err="1">
                <a:solidFill>
                  <a:srgbClr val="3F3F3F"/>
                </a:solidFill>
                <a:latin typeface="Open Sans"/>
                <a:ea typeface="Open Sans"/>
                <a:cs typeface="Open Sans"/>
                <a:sym typeface="Open Sans"/>
              </a:rPr>
              <a:t>otros</a:t>
            </a:r>
            <a:r>
              <a:rPr lang="en-US" sz="2500" dirty="0">
                <a:solidFill>
                  <a:srgbClr val="3F3F3F"/>
                </a:solidFill>
                <a:latin typeface="Open Sans"/>
                <a:ea typeface="Open Sans"/>
                <a:cs typeface="Open Sans"/>
                <a:sym typeface="Open Sans"/>
              </a:rPr>
              <a:t> </a:t>
            </a:r>
            <a:r>
              <a:rPr lang="en-US" sz="2500" dirty="0" err="1">
                <a:solidFill>
                  <a:srgbClr val="3F3F3F"/>
                </a:solidFill>
                <a:latin typeface="Open Sans"/>
                <a:ea typeface="Open Sans"/>
                <a:cs typeface="Open Sans"/>
                <a:sym typeface="Open Sans"/>
              </a:rPr>
              <a:t>tipos</a:t>
            </a:r>
            <a:r>
              <a:rPr lang="en-US" sz="2500" dirty="0">
                <a:solidFill>
                  <a:srgbClr val="3F3F3F"/>
                </a:solidFill>
                <a:latin typeface="Open Sans"/>
                <a:ea typeface="Open Sans"/>
                <a:cs typeface="Open Sans"/>
                <a:sym typeface="Open Sans"/>
              </a:rPr>
              <a:t> de </a:t>
            </a:r>
            <a:r>
              <a:rPr lang="en-US" sz="2500" dirty="0" err="1">
                <a:solidFill>
                  <a:srgbClr val="3F3F3F"/>
                </a:solidFill>
                <a:latin typeface="Open Sans"/>
                <a:ea typeface="Open Sans"/>
                <a:cs typeface="Open Sans"/>
                <a:sym typeface="Open Sans"/>
              </a:rPr>
              <a:t>estudios</a:t>
            </a:r>
            <a:r>
              <a:rPr lang="en-US" sz="2500" dirty="0">
                <a:solidFill>
                  <a:srgbClr val="3F3F3F"/>
                </a:solidFill>
                <a:latin typeface="Open Sans"/>
                <a:ea typeface="Open Sans"/>
                <a:cs typeface="Open Sans"/>
                <a:sym typeface="Open Sans"/>
              </a:rPr>
              <a:t>, </a:t>
            </a:r>
            <a:r>
              <a:rPr lang="en-US" sz="2500" dirty="0" err="1">
                <a:solidFill>
                  <a:srgbClr val="3F3F3F"/>
                </a:solidFill>
                <a:latin typeface="Open Sans"/>
                <a:ea typeface="Open Sans"/>
                <a:cs typeface="Open Sans"/>
                <a:sym typeface="Open Sans"/>
              </a:rPr>
              <a:t>jerarquía</a:t>
            </a:r>
            <a:r>
              <a:rPr lang="en-US" sz="2500" dirty="0">
                <a:solidFill>
                  <a:srgbClr val="3F3F3F"/>
                </a:solidFill>
                <a:latin typeface="Open Sans"/>
                <a:ea typeface="Open Sans"/>
                <a:cs typeface="Open Sans"/>
                <a:sym typeface="Open Sans"/>
              </a:rPr>
              <a:t> de </a:t>
            </a:r>
            <a:r>
              <a:rPr lang="en-US" sz="2500" dirty="0" err="1">
                <a:solidFill>
                  <a:srgbClr val="3F3F3F"/>
                </a:solidFill>
                <a:latin typeface="Open Sans"/>
                <a:ea typeface="Open Sans"/>
                <a:cs typeface="Open Sans"/>
                <a:sym typeface="Open Sans"/>
              </a:rPr>
              <a:t>recursos</a:t>
            </a:r>
            <a:r>
              <a:rPr lang="en-US" sz="2500" dirty="0">
                <a:solidFill>
                  <a:srgbClr val="3F3F3F"/>
                </a:solidFill>
                <a:latin typeface="Open Sans"/>
                <a:ea typeface="Open Sans"/>
                <a:cs typeface="Open Sans"/>
                <a:sym typeface="Open Sans"/>
              </a:rPr>
              <a:t>: </a:t>
            </a:r>
            <a:r>
              <a:rPr lang="en-US" sz="2500" dirty="0" err="1">
                <a:solidFill>
                  <a:srgbClr val="3F3F3F"/>
                </a:solidFill>
                <a:latin typeface="Open Sans"/>
                <a:ea typeface="Open Sans"/>
                <a:cs typeface="Open Sans"/>
                <a:sym typeface="Open Sans"/>
              </a:rPr>
              <a:t>literatura</a:t>
            </a:r>
            <a:r>
              <a:rPr lang="en-US" sz="2500" dirty="0">
                <a:solidFill>
                  <a:srgbClr val="3F3F3F"/>
                </a:solidFill>
                <a:latin typeface="Open Sans"/>
                <a:ea typeface="Open Sans"/>
                <a:cs typeface="Open Sans"/>
                <a:sym typeface="Open Sans"/>
              </a:rPr>
              <a:t> </a:t>
            </a:r>
            <a:r>
              <a:rPr lang="en-US" sz="2500" dirty="0" err="1">
                <a:solidFill>
                  <a:srgbClr val="3F3F3F"/>
                </a:solidFill>
                <a:latin typeface="Open Sans"/>
                <a:ea typeface="Open Sans"/>
                <a:cs typeface="Open Sans"/>
                <a:sym typeface="Open Sans"/>
              </a:rPr>
              <a:t>filtrada</a:t>
            </a:r>
            <a:r>
              <a:rPr lang="en-US" sz="2500" dirty="0">
                <a:solidFill>
                  <a:srgbClr val="3F3F3F"/>
                </a:solidFill>
                <a:latin typeface="Open Sans"/>
                <a:ea typeface="Open Sans"/>
                <a:cs typeface="Open Sans"/>
                <a:sym typeface="Open Sans"/>
              </a:rPr>
              <a:t> / pre </a:t>
            </a:r>
            <a:r>
              <a:rPr lang="en-US" sz="2500" dirty="0" err="1">
                <a:solidFill>
                  <a:srgbClr val="3F3F3F"/>
                </a:solidFill>
                <a:latin typeface="Open Sans"/>
                <a:ea typeface="Open Sans"/>
                <a:cs typeface="Open Sans"/>
                <a:sym typeface="Open Sans"/>
              </a:rPr>
              <a:t>evaluada</a:t>
            </a:r>
            <a:r>
              <a:rPr lang="en-US" sz="2500" dirty="0">
                <a:solidFill>
                  <a:srgbClr val="3F3F3F"/>
                </a:solidFill>
                <a:latin typeface="Open Sans"/>
                <a:ea typeface="Open Sans"/>
                <a:cs typeface="Open Sans"/>
                <a:sym typeface="Open Sans"/>
              </a:rPr>
              <a:t> versus </a:t>
            </a:r>
            <a:r>
              <a:rPr lang="en-US" sz="2500" dirty="0" err="1">
                <a:solidFill>
                  <a:srgbClr val="3F3F3F"/>
                </a:solidFill>
                <a:latin typeface="Open Sans"/>
                <a:ea typeface="Open Sans"/>
                <a:cs typeface="Open Sans"/>
                <a:sym typeface="Open Sans"/>
              </a:rPr>
              <a:t>literatura</a:t>
            </a:r>
            <a:r>
              <a:rPr lang="en-US" sz="2500" dirty="0">
                <a:solidFill>
                  <a:srgbClr val="3F3F3F"/>
                </a:solidFill>
                <a:latin typeface="Open Sans"/>
                <a:ea typeface="Open Sans"/>
                <a:cs typeface="Open Sans"/>
                <a:sym typeface="Open Sans"/>
              </a:rPr>
              <a:t> no </a:t>
            </a:r>
            <a:r>
              <a:rPr lang="en-US" sz="2500" dirty="0" err="1">
                <a:solidFill>
                  <a:srgbClr val="3F3F3F"/>
                </a:solidFill>
                <a:latin typeface="Open Sans"/>
                <a:ea typeface="Open Sans"/>
                <a:cs typeface="Open Sans"/>
                <a:sym typeface="Open Sans"/>
              </a:rPr>
              <a:t>filtrada</a:t>
            </a:r>
            <a:r>
              <a:rPr lang="en-US" sz="2500" dirty="0">
                <a:solidFill>
                  <a:srgbClr val="3F3F3F"/>
                </a:solidFill>
                <a:latin typeface="Open Sans"/>
                <a:ea typeface="Open Sans"/>
                <a:cs typeface="Open Sans"/>
                <a:sym typeface="Open Sans"/>
              </a:rPr>
              <a:t> / </a:t>
            </a:r>
            <a:r>
              <a:rPr lang="en-US" sz="2500" dirty="0" err="1">
                <a:solidFill>
                  <a:srgbClr val="3F3F3F"/>
                </a:solidFill>
                <a:latin typeface="Open Sans"/>
                <a:ea typeface="Open Sans"/>
                <a:cs typeface="Open Sans"/>
                <a:sym typeface="Open Sans"/>
              </a:rPr>
              <a:t>evaluada</a:t>
            </a:r>
            <a:r>
              <a:rPr lang="en-US" sz="2500" dirty="0">
                <a:solidFill>
                  <a:srgbClr val="3F3F3F"/>
                </a:solidFill>
                <a:latin typeface="Open Sans"/>
                <a:ea typeface="Open Sans"/>
                <a:cs typeface="Open Sans"/>
                <a:sym typeface="Open Sans"/>
              </a:rPr>
              <a:t>) y el </a:t>
            </a:r>
            <a:r>
              <a:rPr lang="en-US" sz="2500" dirty="0" err="1">
                <a:solidFill>
                  <a:srgbClr val="3F3F3F"/>
                </a:solidFill>
                <a:latin typeface="Open Sans"/>
                <a:ea typeface="Open Sans"/>
                <a:cs typeface="Open Sans"/>
                <a:sym typeface="Open Sans"/>
              </a:rPr>
              <a:t>proceso</a:t>
            </a:r>
            <a:r>
              <a:rPr lang="en-US" sz="2500" dirty="0">
                <a:solidFill>
                  <a:srgbClr val="3F3F3F"/>
                </a:solidFill>
                <a:latin typeface="Open Sans"/>
                <a:ea typeface="Open Sans"/>
                <a:cs typeface="Open Sans"/>
                <a:sym typeface="Open Sans"/>
              </a:rPr>
              <a:t> de 5 </a:t>
            </a:r>
            <a:r>
              <a:rPr lang="en-US" sz="2500" dirty="0" err="1">
                <a:solidFill>
                  <a:srgbClr val="3F3F3F"/>
                </a:solidFill>
                <a:latin typeface="Open Sans"/>
                <a:ea typeface="Open Sans"/>
                <a:cs typeface="Open Sans"/>
                <a:sym typeface="Open Sans"/>
              </a:rPr>
              <a:t>pasos</a:t>
            </a:r>
            <a:r>
              <a:rPr lang="en-US" sz="2500" dirty="0">
                <a:solidFill>
                  <a:srgbClr val="3F3F3F"/>
                </a:solidFill>
                <a:latin typeface="Open Sans"/>
                <a:ea typeface="Open Sans"/>
                <a:cs typeface="Open Sans"/>
                <a:sym typeface="Open Sans"/>
              </a:rPr>
              <a:t> de la PBE (</a:t>
            </a:r>
            <a:r>
              <a:rPr lang="en-US" sz="2500" dirty="0" err="1">
                <a:solidFill>
                  <a:srgbClr val="3F3F3F"/>
                </a:solidFill>
                <a:latin typeface="Open Sans"/>
                <a:ea typeface="Open Sans"/>
                <a:cs typeface="Open Sans"/>
                <a:sym typeface="Open Sans"/>
              </a:rPr>
              <a:t>preguntar</a:t>
            </a:r>
            <a:r>
              <a:rPr lang="en-US" sz="2500" dirty="0">
                <a:solidFill>
                  <a:srgbClr val="3F3F3F"/>
                </a:solidFill>
                <a:latin typeface="Open Sans"/>
                <a:ea typeface="Open Sans"/>
                <a:cs typeface="Open Sans"/>
                <a:sym typeface="Open Sans"/>
              </a:rPr>
              <a:t>, </a:t>
            </a:r>
            <a:r>
              <a:rPr lang="en-US" sz="2500" dirty="0" err="1">
                <a:solidFill>
                  <a:srgbClr val="3F3F3F"/>
                </a:solidFill>
                <a:latin typeface="Open Sans"/>
                <a:ea typeface="Open Sans"/>
                <a:cs typeface="Open Sans"/>
                <a:sym typeface="Open Sans"/>
              </a:rPr>
              <a:t>acceder</a:t>
            </a:r>
            <a:r>
              <a:rPr lang="en-US" sz="2500" dirty="0">
                <a:solidFill>
                  <a:srgbClr val="3F3F3F"/>
                </a:solidFill>
                <a:latin typeface="Open Sans"/>
                <a:ea typeface="Open Sans"/>
                <a:cs typeface="Open Sans"/>
                <a:sym typeface="Open Sans"/>
              </a:rPr>
              <a:t>, </a:t>
            </a:r>
            <a:r>
              <a:rPr lang="en-US" sz="2500" dirty="0" err="1">
                <a:solidFill>
                  <a:srgbClr val="3F3F3F"/>
                </a:solidFill>
                <a:latin typeface="Open Sans"/>
                <a:ea typeface="Open Sans"/>
                <a:cs typeface="Open Sans"/>
                <a:sym typeface="Open Sans"/>
              </a:rPr>
              <a:t>valorar</a:t>
            </a:r>
            <a:r>
              <a:rPr lang="en-US" sz="2500" dirty="0">
                <a:solidFill>
                  <a:srgbClr val="3F3F3F"/>
                </a:solidFill>
                <a:latin typeface="Open Sans"/>
                <a:ea typeface="Open Sans"/>
                <a:cs typeface="Open Sans"/>
                <a:sym typeface="Open Sans"/>
              </a:rPr>
              <a:t>, </a:t>
            </a:r>
            <a:r>
              <a:rPr lang="en-US" sz="2500" dirty="0" err="1">
                <a:solidFill>
                  <a:srgbClr val="3F3F3F"/>
                </a:solidFill>
                <a:latin typeface="Open Sans"/>
                <a:ea typeface="Open Sans"/>
                <a:cs typeface="Open Sans"/>
                <a:sym typeface="Open Sans"/>
              </a:rPr>
              <a:t>aplicar</a:t>
            </a:r>
            <a:r>
              <a:rPr lang="en-US" sz="2500" dirty="0">
                <a:solidFill>
                  <a:srgbClr val="3F3F3F"/>
                </a:solidFill>
                <a:latin typeface="Open Sans"/>
                <a:ea typeface="Open Sans"/>
                <a:cs typeface="Open Sans"/>
                <a:sym typeface="Open Sans"/>
              </a:rPr>
              <a:t> y </a:t>
            </a:r>
            <a:r>
              <a:rPr lang="en-US" sz="2500" dirty="0" err="1">
                <a:solidFill>
                  <a:srgbClr val="3F3F3F"/>
                </a:solidFill>
                <a:latin typeface="Open Sans"/>
                <a:ea typeface="Open Sans"/>
                <a:cs typeface="Open Sans"/>
                <a:sym typeface="Open Sans"/>
              </a:rPr>
              <a:t>evaluar</a:t>
            </a:r>
            <a:r>
              <a:rPr lang="en-US" sz="2500" dirty="0">
                <a:solidFill>
                  <a:srgbClr val="3F3F3F"/>
                </a:solidFill>
                <a:latin typeface="Open Sans"/>
                <a:ea typeface="Open Sans"/>
                <a:cs typeface="Open Sans"/>
                <a:sym typeface="Open Sans"/>
              </a:rPr>
              <a:t>).</a:t>
            </a:r>
            <a:endParaRPr sz="2500" dirty="0">
              <a:solidFill>
                <a:srgbClr val="3F3F3F"/>
              </a:solidFill>
              <a:latin typeface="Open Sans"/>
              <a:ea typeface="Open Sans"/>
              <a:cs typeface="Open Sans"/>
              <a:sym typeface="Open Sans"/>
            </a:endParaRPr>
          </a:p>
          <a:p>
            <a:pPr marL="69850" lvl="0" indent="0" algn="l" rtl="0">
              <a:lnSpc>
                <a:spcPct val="90000"/>
              </a:lnSpc>
              <a:spcBef>
                <a:spcPts val="0"/>
              </a:spcBef>
              <a:spcAft>
                <a:spcPts val="0"/>
              </a:spcAft>
              <a:buClr>
                <a:srgbClr val="000000"/>
              </a:buClr>
              <a:buSzPts val="2500"/>
              <a:buNone/>
            </a:pPr>
            <a:endParaRPr sz="2500" dirty="0">
              <a:solidFill>
                <a:srgbClr val="3F3F3F"/>
              </a:solidFill>
            </a:endParaRPr>
          </a:p>
          <a:p>
            <a:pPr marL="457200" lvl="0" indent="-387350" algn="l" rtl="0">
              <a:lnSpc>
                <a:spcPct val="90000"/>
              </a:lnSpc>
              <a:spcBef>
                <a:spcPts val="0"/>
              </a:spcBef>
              <a:spcAft>
                <a:spcPts val="0"/>
              </a:spcAft>
              <a:buClr>
                <a:srgbClr val="000000"/>
              </a:buClr>
              <a:buSzPts val="2500"/>
              <a:buFont typeface="Open Sans"/>
              <a:buChar char="●"/>
            </a:pPr>
            <a:r>
              <a:rPr lang="en-US" sz="2500" dirty="0">
                <a:solidFill>
                  <a:srgbClr val="3F3F3F"/>
                </a:solidFill>
                <a:latin typeface="Open Sans"/>
                <a:ea typeface="Open Sans"/>
                <a:cs typeface="Open Sans"/>
                <a:sym typeface="Open Sans"/>
              </a:rPr>
              <a:t>La </a:t>
            </a:r>
            <a:r>
              <a:rPr lang="en-US" sz="2500" dirty="0" err="1">
                <a:solidFill>
                  <a:srgbClr val="3F3F3F"/>
                </a:solidFill>
                <a:latin typeface="Open Sans"/>
                <a:ea typeface="Open Sans"/>
                <a:cs typeface="Open Sans"/>
                <a:sym typeface="Open Sans"/>
              </a:rPr>
              <a:t>segunda</a:t>
            </a:r>
            <a:r>
              <a:rPr lang="en-US" sz="2500" dirty="0">
                <a:solidFill>
                  <a:srgbClr val="3F3F3F"/>
                </a:solidFill>
                <a:latin typeface="Open Sans"/>
                <a:ea typeface="Open Sans"/>
                <a:cs typeface="Open Sans"/>
                <a:sym typeface="Open Sans"/>
              </a:rPr>
              <a:t> parte se </a:t>
            </a:r>
            <a:r>
              <a:rPr lang="en-US" sz="2500" dirty="0" err="1">
                <a:solidFill>
                  <a:srgbClr val="3F3F3F"/>
                </a:solidFill>
                <a:latin typeface="Open Sans"/>
                <a:ea typeface="Open Sans"/>
                <a:cs typeface="Open Sans"/>
                <a:sym typeface="Open Sans"/>
              </a:rPr>
              <a:t>centra</a:t>
            </a:r>
            <a:r>
              <a:rPr lang="en-US" sz="2500" dirty="0">
                <a:solidFill>
                  <a:srgbClr val="3F3F3F"/>
                </a:solidFill>
                <a:latin typeface="Open Sans"/>
                <a:ea typeface="Open Sans"/>
                <a:cs typeface="Open Sans"/>
                <a:sym typeface="Open Sans"/>
              </a:rPr>
              <a:t> </a:t>
            </a:r>
            <a:r>
              <a:rPr lang="en-US" sz="2500" dirty="0" err="1">
                <a:solidFill>
                  <a:srgbClr val="3F3F3F"/>
                </a:solidFill>
                <a:latin typeface="Open Sans"/>
                <a:ea typeface="Open Sans"/>
                <a:cs typeface="Open Sans"/>
                <a:sym typeface="Open Sans"/>
              </a:rPr>
              <a:t>en</a:t>
            </a:r>
            <a:r>
              <a:rPr lang="en-US" sz="2500" dirty="0">
                <a:solidFill>
                  <a:srgbClr val="3F3F3F"/>
                </a:solidFill>
                <a:latin typeface="Open Sans"/>
                <a:ea typeface="Open Sans"/>
                <a:cs typeface="Open Sans"/>
                <a:sym typeface="Open Sans"/>
              </a:rPr>
              <a:t> </a:t>
            </a:r>
            <a:r>
              <a:rPr lang="en-US" sz="2500" dirty="0" err="1">
                <a:solidFill>
                  <a:srgbClr val="3F3F3F"/>
                </a:solidFill>
                <a:latin typeface="Open Sans"/>
                <a:ea typeface="Open Sans"/>
                <a:cs typeface="Open Sans"/>
                <a:sym typeface="Open Sans"/>
              </a:rPr>
              <a:t>los</a:t>
            </a:r>
            <a:r>
              <a:rPr lang="en-US" sz="2500" dirty="0">
                <a:solidFill>
                  <a:srgbClr val="3F3F3F"/>
                </a:solidFill>
                <a:latin typeface="Open Sans"/>
                <a:ea typeface="Open Sans"/>
                <a:cs typeface="Open Sans"/>
                <a:sym typeface="Open Sans"/>
              </a:rPr>
              <a:t> </a:t>
            </a:r>
            <a:r>
              <a:rPr lang="en-US" sz="2500" dirty="0" err="1">
                <a:solidFill>
                  <a:srgbClr val="3F3F3F"/>
                </a:solidFill>
                <a:latin typeface="Open Sans"/>
                <a:ea typeface="Open Sans"/>
                <a:cs typeface="Open Sans"/>
                <a:sym typeface="Open Sans"/>
              </a:rPr>
              <a:t>recursos</a:t>
            </a:r>
            <a:r>
              <a:rPr lang="en-US" sz="2500" dirty="0">
                <a:solidFill>
                  <a:srgbClr val="3F3F3F"/>
                </a:solidFill>
                <a:latin typeface="Open Sans"/>
                <a:ea typeface="Open Sans"/>
                <a:cs typeface="Open Sans"/>
                <a:sym typeface="Open Sans"/>
              </a:rPr>
              <a:t> de </a:t>
            </a:r>
            <a:r>
              <a:rPr lang="en-US" sz="2500" dirty="0" err="1">
                <a:solidFill>
                  <a:srgbClr val="3F3F3F"/>
                </a:solidFill>
                <a:latin typeface="Open Sans"/>
                <a:ea typeface="Open Sans"/>
                <a:cs typeface="Open Sans"/>
                <a:sym typeface="Open Sans"/>
              </a:rPr>
              <a:t>información</a:t>
            </a:r>
            <a:r>
              <a:rPr lang="en-US" sz="2500" dirty="0">
                <a:solidFill>
                  <a:srgbClr val="3F3F3F"/>
                </a:solidFill>
                <a:latin typeface="Open Sans"/>
                <a:ea typeface="Open Sans"/>
                <a:cs typeface="Open Sans"/>
                <a:sym typeface="Open Sans"/>
              </a:rPr>
              <a:t> clave que </a:t>
            </a:r>
            <a:r>
              <a:rPr lang="en-US" sz="2500" dirty="0" err="1">
                <a:solidFill>
                  <a:srgbClr val="3F3F3F"/>
                </a:solidFill>
                <a:latin typeface="Open Sans"/>
                <a:ea typeface="Open Sans"/>
                <a:cs typeface="Open Sans"/>
                <a:sym typeface="Open Sans"/>
              </a:rPr>
              <a:t>están</a:t>
            </a:r>
            <a:r>
              <a:rPr lang="en-US" sz="2500" dirty="0">
                <a:solidFill>
                  <a:srgbClr val="3F3F3F"/>
                </a:solidFill>
                <a:latin typeface="Open Sans"/>
                <a:ea typeface="Open Sans"/>
                <a:cs typeface="Open Sans"/>
                <a:sym typeface="Open Sans"/>
              </a:rPr>
              <a:t> </a:t>
            </a:r>
            <a:r>
              <a:rPr lang="en-US" sz="2500" dirty="0" err="1">
                <a:solidFill>
                  <a:srgbClr val="3F3F3F"/>
                </a:solidFill>
                <a:latin typeface="Open Sans"/>
                <a:ea typeface="Open Sans"/>
                <a:cs typeface="Open Sans"/>
                <a:sym typeface="Open Sans"/>
              </a:rPr>
              <a:t>disponibles</a:t>
            </a:r>
            <a:r>
              <a:rPr lang="en-US" sz="2500" dirty="0">
                <a:solidFill>
                  <a:srgbClr val="3F3F3F"/>
                </a:solidFill>
                <a:latin typeface="Open Sans"/>
                <a:ea typeface="Open Sans"/>
                <a:cs typeface="Open Sans"/>
                <a:sym typeface="Open Sans"/>
              </a:rPr>
              <a:t> </a:t>
            </a:r>
            <a:r>
              <a:rPr lang="en-US" sz="2500" dirty="0" err="1">
                <a:solidFill>
                  <a:srgbClr val="3F3F3F"/>
                </a:solidFill>
                <a:latin typeface="Open Sans"/>
                <a:ea typeface="Open Sans"/>
                <a:cs typeface="Open Sans"/>
                <a:sym typeface="Open Sans"/>
              </a:rPr>
              <a:t>en</a:t>
            </a:r>
            <a:r>
              <a:rPr lang="en-US" sz="2500" dirty="0">
                <a:solidFill>
                  <a:srgbClr val="3F3F3F"/>
                </a:solidFill>
                <a:latin typeface="Open Sans"/>
                <a:ea typeface="Open Sans"/>
                <a:cs typeface="Open Sans"/>
                <a:sym typeface="Open Sans"/>
              </a:rPr>
              <a:t> Research4Life (Cochrane Library, Joanna Briggs Institute EBP Database, Clinical Key, Essential Evidence Plus), PubMed  (Clinical Queries y Article Types filters) e Internet.</a:t>
            </a:r>
            <a:endParaRPr sz="2500" dirty="0">
              <a:solidFill>
                <a:srgbClr val="3F3F3F"/>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g727b3dbef2_0_81"/>
          <p:cNvSpPr txBox="1">
            <a:spLocks noGrp="1"/>
          </p:cNvSpPr>
          <p:nvPr>
            <p:ph type="title"/>
          </p:nvPr>
        </p:nvSpPr>
        <p:spPr>
          <a:xfrm>
            <a:off x="0" y="791552"/>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Le invitamos a:</a:t>
            </a:r>
            <a:endParaRPr>
              <a:solidFill>
                <a:srgbClr val="586F7C"/>
              </a:solidFill>
              <a:latin typeface="Open Sans"/>
              <a:ea typeface="Open Sans"/>
              <a:cs typeface="Open Sans"/>
              <a:sym typeface="Open Sans"/>
            </a:endParaRPr>
          </a:p>
        </p:txBody>
      </p:sp>
      <p:sp>
        <p:nvSpPr>
          <p:cNvPr id="568" name="Google Shape;568;g727b3dbef2_0_81"/>
          <p:cNvSpPr txBox="1">
            <a:spLocks noGrp="1"/>
          </p:cNvSpPr>
          <p:nvPr>
            <p:ph type="body" idx="1"/>
          </p:nvPr>
        </p:nvSpPr>
        <p:spPr>
          <a:xfrm>
            <a:off x="656074" y="2204253"/>
            <a:ext cx="11176261" cy="3599400"/>
          </a:xfrm>
          <a:prstGeom prst="rect">
            <a:avLst/>
          </a:prstGeom>
          <a:noFill/>
          <a:ln>
            <a:noFill/>
          </a:ln>
        </p:spPr>
        <p:txBody>
          <a:bodyPr spcFirstLastPara="1" wrap="square" lIns="91425" tIns="45700" rIns="91425" bIns="45700" anchor="t" anchorCtr="0">
            <a:noAutofit/>
          </a:bodyPr>
          <a:lstStyle/>
          <a:p>
            <a:pPr marL="0" lvl="0" indent="0" algn="l" rtl="0">
              <a:lnSpc>
                <a:spcPct val="200000"/>
              </a:lnSpc>
              <a:spcBef>
                <a:spcPts val="0"/>
              </a:spcBef>
              <a:spcAft>
                <a:spcPts val="0"/>
              </a:spcAft>
              <a:buClr>
                <a:srgbClr val="586F7C"/>
              </a:buClr>
              <a:buSzPts val="1400"/>
              <a:buFont typeface="Open Sans"/>
              <a:buChar char="●"/>
            </a:pPr>
            <a:r>
              <a:rPr lang="en-US" sz="2000" dirty="0">
                <a:solidFill>
                  <a:srgbClr val="586F7C"/>
                </a:solidFill>
                <a:latin typeface="Open Sans"/>
                <a:ea typeface="Open Sans"/>
                <a:cs typeface="Open Sans"/>
                <a:sym typeface="Open Sans"/>
              </a:rPr>
              <a:t> </a:t>
            </a:r>
            <a:r>
              <a:rPr lang="en-US" sz="2000" dirty="0" err="1">
                <a:solidFill>
                  <a:srgbClr val="586F7C"/>
                </a:solidFill>
                <a:latin typeface="Open Sans"/>
                <a:ea typeface="Open Sans"/>
                <a:cs typeface="Open Sans"/>
                <a:sym typeface="Open Sans"/>
              </a:rPr>
              <a:t>Visitarnos</a:t>
            </a:r>
            <a:r>
              <a:rPr lang="en-US" sz="2000" dirty="0">
                <a:solidFill>
                  <a:srgbClr val="586F7C"/>
                </a:solidFill>
                <a:latin typeface="Open Sans"/>
                <a:ea typeface="Open Sans"/>
                <a:cs typeface="Open Sans"/>
                <a:sym typeface="Open Sans"/>
              </a:rPr>
              <a:t> </a:t>
            </a:r>
            <a:r>
              <a:rPr lang="en-US" sz="2000" dirty="0" err="1">
                <a:solidFill>
                  <a:srgbClr val="586F7C"/>
                </a:solidFill>
                <a:latin typeface="Open Sans"/>
                <a:ea typeface="Open Sans"/>
                <a:cs typeface="Open Sans"/>
                <a:sym typeface="Open Sans"/>
              </a:rPr>
              <a:t>en</a:t>
            </a:r>
            <a:r>
              <a:rPr lang="en-US" sz="2000" dirty="0">
                <a:solidFill>
                  <a:srgbClr val="586F7C"/>
                </a:solidFill>
                <a:latin typeface="Open Sans"/>
                <a:ea typeface="Open Sans"/>
                <a:cs typeface="Open Sans"/>
                <a:sym typeface="Open Sans"/>
              </a:rPr>
              <a:t> https://www.research4life.org/es/</a:t>
            </a:r>
            <a:endParaRPr sz="2000" dirty="0">
              <a:solidFill>
                <a:srgbClr val="586F7C"/>
              </a:solidFill>
              <a:latin typeface="Open Sans"/>
              <a:ea typeface="Open Sans"/>
              <a:cs typeface="Open Sans"/>
              <a:sym typeface="Open Sans"/>
            </a:endParaRPr>
          </a:p>
          <a:p>
            <a:pPr marL="0" lvl="0" indent="0" algn="l" rtl="0">
              <a:lnSpc>
                <a:spcPct val="200000"/>
              </a:lnSpc>
              <a:spcBef>
                <a:spcPts val="0"/>
              </a:spcBef>
              <a:spcAft>
                <a:spcPts val="0"/>
              </a:spcAft>
              <a:buClr>
                <a:srgbClr val="586F7C"/>
              </a:buClr>
              <a:buSzPts val="1400"/>
              <a:buFont typeface="Open Sans"/>
              <a:buChar char="●"/>
            </a:pPr>
            <a:r>
              <a:rPr lang="en-US" sz="2000" dirty="0">
                <a:solidFill>
                  <a:srgbClr val="586F7C"/>
                </a:solidFill>
                <a:latin typeface="Open Sans"/>
                <a:ea typeface="Open Sans"/>
                <a:cs typeface="Open Sans"/>
                <a:sym typeface="Open Sans"/>
              </a:rPr>
              <a:t> </a:t>
            </a:r>
            <a:r>
              <a:rPr lang="en-US" sz="2000" dirty="0" err="1">
                <a:solidFill>
                  <a:srgbClr val="586F7C"/>
                </a:solidFill>
                <a:latin typeface="Open Sans"/>
                <a:ea typeface="Open Sans"/>
                <a:cs typeface="Open Sans"/>
                <a:sym typeface="Open Sans"/>
              </a:rPr>
              <a:t>Comunicarse</a:t>
            </a:r>
            <a:r>
              <a:rPr lang="en-US" sz="2000" dirty="0">
                <a:solidFill>
                  <a:srgbClr val="586F7C"/>
                </a:solidFill>
                <a:latin typeface="Open Sans"/>
                <a:ea typeface="Open Sans"/>
                <a:cs typeface="Open Sans"/>
                <a:sym typeface="Open Sans"/>
              </a:rPr>
              <a:t> con </a:t>
            </a:r>
            <a:r>
              <a:rPr lang="en-US" sz="2000" dirty="0" err="1">
                <a:solidFill>
                  <a:srgbClr val="586F7C"/>
                </a:solidFill>
                <a:latin typeface="Open Sans"/>
                <a:ea typeface="Open Sans"/>
                <a:cs typeface="Open Sans"/>
                <a:sym typeface="Open Sans"/>
              </a:rPr>
              <a:t>nosotros</a:t>
            </a:r>
            <a:r>
              <a:rPr lang="en-US" sz="2000" dirty="0">
                <a:solidFill>
                  <a:srgbClr val="586F7C"/>
                </a:solidFill>
                <a:latin typeface="Open Sans"/>
                <a:ea typeface="Open Sans"/>
                <a:cs typeface="Open Sans"/>
                <a:sym typeface="Open Sans"/>
              </a:rPr>
              <a:t> </a:t>
            </a:r>
            <a:r>
              <a:rPr lang="en-US" sz="2000" dirty="0" err="1">
                <a:solidFill>
                  <a:srgbClr val="586F7C"/>
                </a:solidFill>
                <a:latin typeface="Open Sans"/>
                <a:ea typeface="Open Sans"/>
                <a:cs typeface="Open Sans"/>
                <a:sym typeface="Open Sans"/>
              </a:rPr>
              <a:t>por</a:t>
            </a:r>
            <a:r>
              <a:rPr lang="en-US" sz="2000" dirty="0">
                <a:solidFill>
                  <a:srgbClr val="586F7C"/>
                </a:solidFill>
                <a:latin typeface="Open Sans"/>
                <a:ea typeface="Open Sans"/>
                <a:cs typeface="Open Sans"/>
                <a:sym typeface="Open Sans"/>
              </a:rPr>
              <a:t> </a:t>
            </a:r>
            <a:r>
              <a:rPr lang="en-US" sz="2000" dirty="0">
                <a:solidFill>
                  <a:srgbClr val="586F7C"/>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r4l@research4life.org</a:t>
            </a:r>
            <a:r>
              <a:rPr lang="en-US" sz="2000" dirty="0">
                <a:solidFill>
                  <a:srgbClr val="586F7C"/>
                </a:solidFill>
                <a:latin typeface="Open Sans"/>
                <a:ea typeface="Open Sans"/>
                <a:cs typeface="Open Sans"/>
                <a:sym typeface="Open Sans"/>
              </a:rPr>
              <a:t> </a:t>
            </a:r>
            <a:endParaRPr sz="2000" dirty="0">
              <a:solidFill>
                <a:srgbClr val="586F7C"/>
              </a:solidFill>
              <a:latin typeface="Open Sans"/>
              <a:ea typeface="Open Sans"/>
              <a:cs typeface="Open Sans"/>
              <a:sym typeface="Open Sans"/>
            </a:endParaRPr>
          </a:p>
          <a:p>
            <a:pPr marL="0" lvl="0" indent="0" algn="l" rtl="0">
              <a:lnSpc>
                <a:spcPct val="200000"/>
              </a:lnSpc>
              <a:spcBef>
                <a:spcPts val="0"/>
              </a:spcBef>
              <a:spcAft>
                <a:spcPts val="0"/>
              </a:spcAft>
              <a:buClr>
                <a:srgbClr val="586F7C"/>
              </a:buClr>
              <a:buSzPts val="1400"/>
              <a:buFont typeface="Open Sans"/>
              <a:buChar char="●"/>
            </a:pPr>
            <a:r>
              <a:rPr lang="en-US" sz="2000" dirty="0">
                <a:solidFill>
                  <a:srgbClr val="586F7C"/>
                </a:solidFill>
                <a:latin typeface="Open Sans"/>
                <a:ea typeface="Open Sans"/>
                <a:cs typeface="Open Sans"/>
                <a:sym typeface="Open Sans"/>
              </a:rPr>
              <a:t> </a:t>
            </a:r>
            <a:r>
              <a:rPr lang="en-US" sz="2000" dirty="0" err="1">
                <a:solidFill>
                  <a:srgbClr val="586F7C"/>
                </a:solidFill>
                <a:latin typeface="Open Sans"/>
                <a:ea typeface="Open Sans"/>
                <a:cs typeface="Open Sans"/>
                <a:sym typeface="Open Sans"/>
              </a:rPr>
              <a:t>Descubrir</a:t>
            </a:r>
            <a:r>
              <a:rPr lang="en-US" sz="2000" dirty="0">
                <a:solidFill>
                  <a:srgbClr val="586F7C"/>
                </a:solidFill>
                <a:latin typeface="Open Sans"/>
                <a:ea typeface="Open Sans"/>
                <a:cs typeface="Open Sans"/>
                <a:sym typeface="Open Sans"/>
              </a:rPr>
              <a:t> </a:t>
            </a:r>
            <a:r>
              <a:rPr lang="en-US" sz="2000" dirty="0" err="1">
                <a:solidFill>
                  <a:srgbClr val="586F7C"/>
                </a:solidFill>
                <a:latin typeface="Open Sans"/>
                <a:ea typeface="Open Sans"/>
                <a:cs typeface="Open Sans"/>
                <a:sym typeface="Open Sans"/>
              </a:rPr>
              <a:t>otros</a:t>
            </a:r>
            <a:r>
              <a:rPr lang="en-US" sz="2000" dirty="0">
                <a:solidFill>
                  <a:srgbClr val="586F7C"/>
                </a:solidFill>
                <a:latin typeface="Open Sans"/>
                <a:ea typeface="Open Sans"/>
                <a:cs typeface="Open Sans"/>
                <a:sym typeface="Open Sans"/>
              </a:rPr>
              <a:t> </a:t>
            </a:r>
            <a:r>
              <a:rPr lang="en-US" sz="2000" dirty="0" err="1">
                <a:solidFill>
                  <a:srgbClr val="586F7C"/>
                </a:solidFill>
                <a:latin typeface="Open Sans"/>
                <a:ea typeface="Open Sans"/>
                <a:cs typeface="Open Sans"/>
                <a:sym typeface="Open Sans"/>
              </a:rPr>
              <a:t>materiales</a:t>
            </a:r>
            <a:r>
              <a:rPr lang="en-US" sz="2000" dirty="0">
                <a:solidFill>
                  <a:srgbClr val="586F7C"/>
                </a:solidFill>
                <a:latin typeface="Open Sans"/>
                <a:ea typeface="Open Sans"/>
                <a:cs typeface="Open Sans"/>
                <a:sym typeface="Open Sans"/>
              </a:rPr>
              <a:t> </a:t>
            </a:r>
            <a:r>
              <a:rPr lang="en-US" sz="2000" dirty="0" err="1">
                <a:solidFill>
                  <a:srgbClr val="586F7C"/>
                </a:solidFill>
                <a:latin typeface="Open Sans"/>
                <a:ea typeface="Open Sans"/>
                <a:cs typeface="Open Sans"/>
                <a:sym typeface="Open Sans"/>
              </a:rPr>
              <a:t>didácticos</a:t>
            </a:r>
            <a:r>
              <a:rPr lang="en-US" sz="2000" dirty="0">
                <a:solidFill>
                  <a:srgbClr val="586F7C"/>
                </a:solidFill>
                <a:latin typeface="Open Sans"/>
                <a:ea typeface="Open Sans"/>
                <a:cs typeface="Open Sans"/>
                <a:sym typeface="Open Sans"/>
              </a:rPr>
              <a:t> [</a:t>
            </a:r>
            <a:r>
              <a:rPr lang="en-US" sz="2000" u="sng" dirty="0">
                <a:solidFill>
                  <a:srgbClr val="0097A7"/>
                </a:solidFill>
                <a:latin typeface="Open Sans"/>
                <a:ea typeface="Open Sans"/>
                <a:cs typeface="Open Sans"/>
                <a:sym typeface="Open Sans"/>
              </a:rPr>
              <a:t>https://www.research4life.org/es/training/</a:t>
            </a:r>
            <a:r>
              <a:rPr lang="en-US" sz="2000" dirty="0">
                <a:solidFill>
                  <a:srgbClr val="586F7C"/>
                </a:solidFill>
                <a:latin typeface="Open Sans"/>
                <a:ea typeface="Open Sans"/>
                <a:cs typeface="Open Sans"/>
                <a:sym typeface="Open Sans"/>
              </a:rPr>
              <a:t>]</a:t>
            </a:r>
            <a:endParaRPr dirty="0"/>
          </a:p>
          <a:p>
            <a:pPr marL="0" lvl="0" indent="0" algn="l" rtl="0">
              <a:lnSpc>
                <a:spcPct val="200000"/>
              </a:lnSpc>
              <a:spcBef>
                <a:spcPts val="0"/>
              </a:spcBef>
              <a:spcAft>
                <a:spcPts val="0"/>
              </a:spcAft>
              <a:buClr>
                <a:srgbClr val="586F7C"/>
              </a:buClr>
              <a:buSzPts val="1400"/>
              <a:buFont typeface="Open Sans"/>
              <a:buChar char="●"/>
            </a:pPr>
            <a:r>
              <a:rPr lang="en-US" sz="2000" dirty="0">
                <a:solidFill>
                  <a:srgbClr val="586F7C"/>
                </a:solidFill>
                <a:latin typeface="Open Sans"/>
                <a:ea typeface="Open Sans"/>
                <a:cs typeface="Open Sans"/>
                <a:sym typeface="Open Sans"/>
              </a:rPr>
              <a:t> </a:t>
            </a:r>
            <a:r>
              <a:rPr lang="en-US" sz="2000" dirty="0" err="1">
                <a:solidFill>
                  <a:srgbClr val="586F7C"/>
                </a:solidFill>
                <a:latin typeface="Open Sans"/>
                <a:ea typeface="Open Sans"/>
                <a:cs typeface="Open Sans"/>
                <a:sym typeface="Open Sans"/>
              </a:rPr>
              <a:t>Suscribirse</a:t>
            </a:r>
            <a:r>
              <a:rPr lang="en-US" sz="2000" dirty="0">
                <a:solidFill>
                  <a:srgbClr val="586F7C"/>
                </a:solidFill>
                <a:latin typeface="Open Sans"/>
                <a:ea typeface="Open Sans"/>
                <a:cs typeface="Open Sans"/>
                <a:sym typeface="Open Sans"/>
              </a:rPr>
              <a:t> al </a:t>
            </a:r>
            <a:r>
              <a:rPr lang="en-US" sz="2000" dirty="0" err="1">
                <a:solidFill>
                  <a:srgbClr val="586F7C"/>
                </a:solidFill>
                <a:latin typeface="Open Sans"/>
                <a:ea typeface="Open Sans"/>
                <a:cs typeface="Open Sans"/>
                <a:sym typeface="Open Sans"/>
              </a:rPr>
              <a:t>boletín</a:t>
            </a:r>
            <a:r>
              <a:rPr lang="en-US" sz="2000" dirty="0">
                <a:solidFill>
                  <a:srgbClr val="586F7C"/>
                </a:solidFill>
                <a:latin typeface="Open Sans"/>
                <a:ea typeface="Open Sans"/>
                <a:cs typeface="Open Sans"/>
                <a:sym typeface="Open Sans"/>
              </a:rPr>
              <a:t> de Research4Life [</a:t>
            </a:r>
            <a:r>
              <a:rPr lang="en-US" sz="2000" u="sng" dirty="0">
                <a:solidFill>
                  <a:srgbClr val="0097A7"/>
                </a:solidFill>
                <a:latin typeface="Open Sans"/>
                <a:ea typeface="Open Sans"/>
                <a:cs typeface="Open Sans"/>
                <a:sym typeface="Open Sans"/>
              </a:rPr>
              <a:t>https://www.research4life.org/es/newsletter/</a:t>
            </a:r>
            <a:r>
              <a:rPr lang="en-US" sz="2000" dirty="0">
                <a:solidFill>
                  <a:srgbClr val="586F7C"/>
                </a:solidFill>
                <a:latin typeface="Open Sans"/>
                <a:ea typeface="Open Sans"/>
                <a:cs typeface="Open Sans"/>
                <a:sym typeface="Open Sans"/>
              </a:rPr>
              <a:t>]</a:t>
            </a:r>
            <a:endParaRPr dirty="0"/>
          </a:p>
          <a:p>
            <a:pPr marL="0" lvl="0" indent="0" algn="l" rtl="0">
              <a:lnSpc>
                <a:spcPct val="200000"/>
              </a:lnSpc>
              <a:spcBef>
                <a:spcPts val="0"/>
              </a:spcBef>
              <a:spcAft>
                <a:spcPts val="0"/>
              </a:spcAft>
              <a:buClr>
                <a:srgbClr val="586F7C"/>
              </a:buClr>
              <a:buSzPts val="1400"/>
              <a:buFont typeface="Open Sans"/>
              <a:buChar char="●"/>
            </a:pPr>
            <a:r>
              <a:rPr lang="en-US" sz="2000" dirty="0">
                <a:solidFill>
                  <a:srgbClr val="586F7C"/>
                </a:solidFill>
                <a:latin typeface="Open Sans"/>
                <a:ea typeface="Open Sans"/>
                <a:cs typeface="Open Sans"/>
                <a:sym typeface="Open Sans"/>
              </a:rPr>
              <a:t> </a:t>
            </a:r>
            <a:r>
              <a:rPr lang="en-US" sz="2000" dirty="0" err="1">
                <a:solidFill>
                  <a:srgbClr val="586F7C"/>
                </a:solidFill>
                <a:latin typeface="Open Sans"/>
                <a:ea typeface="Open Sans"/>
                <a:cs typeface="Open Sans"/>
                <a:sym typeface="Open Sans"/>
              </a:rPr>
              <a:t>Ver</a:t>
            </a:r>
            <a:r>
              <a:rPr lang="en-US" sz="2000" dirty="0">
                <a:solidFill>
                  <a:srgbClr val="586F7C"/>
                </a:solidFill>
                <a:latin typeface="Open Sans"/>
                <a:ea typeface="Open Sans"/>
                <a:cs typeface="Open Sans"/>
                <a:sym typeface="Open Sans"/>
              </a:rPr>
              <a:t> </a:t>
            </a:r>
            <a:r>
              <a:rPr lang="en-US" sz="2000" dirty="0" err="1">
                <a:solidFill>
                  <a:srgbClr val="586F7C"/>
                </a:solidFill>
                <a:latin typeface="Open Sans"/>
                <a:ea typeface="Open Sans"/>
                <a:cs typeface="Open Sans"/>
                <a:sym typeface="Open Sans"/>
              </a:rPr>
              <a:t>los</a:t>
            </a:r>
            <a:r>
              <a:rPr lang="en-US" sz="2000" dirty="0">
                <a:solidFill>
                  <a:srgbClr val="586F7C"/>
                </a:solidFill>
                <a:latin typeface="Open Sans"/>
                <a:ea typeface="Open Sans"/>
                <a:cs typeface="Open Sans"/>
                <a:sym typeface="Open Sans"/>
              </a:rPr>
              <a:t> videos de Research4Life [</a:t>
            </a:r>
            <a:r>
              <a:rPr lang="en-US" sz="2000" u="sng" dirty="0">
                <a:solidFill>
                  <a:srgbClr val="0097A7"/>
                </a:solidFill>
                <a:latin typeface="Open Sans"/>
                <a:ea typeface="Open Sans"/>
                <a:cs typeface="Open Sans"/>
                <a:sym typeface="Open Sans"/>
              </a:rPr>
              <a:t>https://bit.ly/2w3CU5C</a:t>
            </a:r>
            <a:r>
              <a:rPr lang="en-US" sz="2000" dirty="0">
                <a:solidFill>
                  <a:srgbClr val="586F7C"/>
                </a:solidFill>
                <a:latin typeface="Open Sans"/>
                <a:ea typeface="Open Sans"/>
                <a:cs typeface="Open Sans"/>
                <a:sym typeface="Open Sans"/>
              </a:rPr>
              <a:t>]</a:t>
            </a:r>
            <a:endParaRPr dirty="0"/>
          </a:p>
          <a:p>
            <a:pPr marL="0" lvl="0" indent="0" algn="l" rtl="0">
              <a:lnSpc>
                <a:spcPct val="200000"/>
              </a:lnSpc>
              <a:spcBef>
                <a:spcPts val="0"/>
              </a:spcBef>
              <a:spcAft>
                <a:spcPts val="0"/>
              </a:spcAft>
              <a:buClr>
                <a:srgbClr val="586F7C"/>
              </a:buClr>
              <a:buSzPts val="1400"/>
              <a:buFont typeface="Open Sans"/>
              <a:buChar char="●"/>
            </a:pPr>
            <a:r>
              <a:rPr lang="en-US" sz="2000" dirty="0">
                <a:solidFill>
                  <a:srgbClr val="586F7C"/>
                </a:solidFill>
                <a:latin typeface="Open Sans"/>
                <a:ea typeface="Open Sans"/>
                <a:cs typeface="Open Sans"/>
                <a:sym typeface="Open Sans"/>
              </a:rPr>
              <a:t> </a:t>
            </a:r>
            <a:r>
              <a:rPr lang="en-US" sz="2000" dirty="0" err="1">
                <a:solidFill>
                  <a:srgbClr val="586F7C"/>
                </a:solidFill>
                <a:latin typeface="Open Sans"/>
                <a:ea typeface="Open Sans"/>
                <a:cs typeface="Open Sans"/>
                <a:sym typeface="Open Sans"/>
              </a:rPr>
              <a:t>Seguirnos</a:t>
            </a:r>
            <a:r>
              <a:rPr lang="en-US" sz="2000" dirty="0">
                <a:solidFill>
                  <a:srgbClr val="586F7C"/>
                </a:solidFill>
                <a:latin typeface="Open Sans"/>
                <a:ea typeface="Open Sans"/>
                <a:cs typeface="Open Sans"/>
                <a:sym typeface="Open Sans"/>
              </a:rPr>
              <a:t> </a:t>
            </a:r>
            <a:r>
              <a:rPr lang="en-US" sz="2000" dirty="0" err="1">
                <a:solidFill>
                  <a:srgbClr val="586F7C"/>
                </a:solidFill>
                <a:latin typeface="Open Sans"/>
                <a:ea typeface="Open Sans"/>
                <a:cs typeface="Open Sans"/>
                <a:sym typeface="Open Sans"/>
              </a:rPr>
              <a:t>en</a:t>
            </a:r>
            <a:r>
              <a:rPr lang="en-US" sz="2000" dirty="0">
                <a:solidFill>
                  <a:srgbClr val="586F7C"/>
                </a:solidFill>
                <a:latin typeface="Open Sans"/>
                <a:ea typeface="Open Sans"/>
                <a:cs typeface="Open Sans"/>
                <a:sym typeface="Open Sans"/>
              </a:rPr>
              <a:t> Twitter @r4lpartnership y Facebook @R4Lpartnership</a:t>
            </a:r>
            <a:endParaRPr sz="2000" dirty="0">
              <a:solidFill>
                <a:srgbClr val="586F7C"/>
              </a:solidFill>
              <a:latin typeface="Open Sans"/>
              <a:ea typeface="Open Sans"/>
              <a:cs typeface="Open Sans"/>
              <a:sym typeface="Open San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pic>
        <p:nvPicPr>
          <p:cNvPr id="573" name="Google Shape;573;p1"/>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574" name="Google Shape;574;p1"/>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575" name="Google Shape;575;p1"/>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576" name="Google Shape;576;p1"/>
          <p:cNvPicPr preferRelativeResize="0"/>
          <p:nvPr/>
        </p:nvPicPr>
        <p:blipFill rotWithShape="1">
          <a:blip r:embed="rId6">
            <a:alphaModFix/>
          </a:blip>
          <a:srcRect/>
          <a:stretch/>
        </p:blipFill>
        <p:spPr>
          <a:xfrm>
            <a:off x="8080643" y="6191271"/>
            <a:ext cx="1468376" cy="567894"/>
          </a:xfrm>
          <a:prstGeom prst="rect">
            <a:avLst/>
          </a:prstGeom>
          <a:noFill/>
          <a:ln>
            <a:noFill/>
          </a:ln>
        </p:spPr>
      </p:pic>
      <p:pic>
        <p:nvPicPr>
          <p:cNvPr id="577" name="Google Shape;577;p1"/>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578" name="Google Shape;578;p1"/>
          <p:cNvSpPr/>
          <p:nvPr/>
        </p:nvSpPr>
        <p:spPr>
          <a:xfrm>
            <a:off x="1591800" y="2814175"/>
            <a:ext cx="9298800" cy="34470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rgbClr val="F8981D"/>
                </a:solidFill>
                <a:latin typeface="Open Sans"/>
                <a:ea typeface="Open Sans"/>
                <a:cs typeface="Open Sans"/>
                <a:sym typeface="Open Sans"/>
              </a:rPr>
              <a:t>Para mayor información sobre Research4Life</a:t>
            </a:r>
            <a:endParaRPr/>
          </a:p>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r>
              <a:rPr lang="en-US" sz="3000" b="0" i="0" u="sng" strike="noStrike" cap="none">
                <a:solidFill>
                  <a:schemeClr val="accent5"/>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http://www.research4life.org/es/</a:t>
            </a:r>
            <a:endParaRPr sz="3000" b="0" i="0" u="none" strike="noStrike" cap="none">
              <a:solidFill>
                <a:schemeClr val="accent5"/>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a:solidFill>
                  <a:schemeClr val="accent5"/>
                </a:solidFill>
                <a:latin typeface="Open Sans"/>
                <a:ea typeface="Open Sans"/>
                <a:cs typeface="Open Sans"/>
                <a:sym typeface="Open Sans"/>
              </a:rPr>
            </a:br>
            <a:r>
              <a:rPr lang="en-US" sz="3000" b="0" i="0" u="sng" strike="noStrike" cap="none">
                <a:solidFill>
                  <a:schemeClr val="accent5"/>
                </a:solidFill>
                <a:latin typeface="Open Sans"/>
                <a:ea typeface="Open Sans"/>
                <a:cs typeface="Open Sans"/>
                <a:sym typeface="Open Sans"/>
                <a:hlinkClick r:id="rId9">
                  <a:extLst>
                    <a:ext uri="{A12FA001-AC4F-418D-AE19-62706E023703}">
                      <ahyp:hlinkClr xmlns:ahyp="http://schemas.microsoft.com/office/drawing/2018/hyperlinkcolor" val="tx"/>
                    </a:ext>
                  </a:extLst>
                </a:hlinkClick>
              </a:rPr>
              <a:t>r4l@research4life.org</a:t>
            </a:r>
            <a:r>
              <a:rPr lang="en-US" sz="3000" b="0" i="0" u="none" strike="noStrike" cap="none">
                <a:solidFill>
                  <a:schemeClr val="accent5"/>
                </a:solidFill>
                <a:latin typeface="Open Sans"/>
                <a:ea typeface="Open Sans"/>
                <a:cs typeface="Open Sans"/>
                <a:sym typeface="Open Sans"/>
              </a:rPr>
              <a:t>  </a:t>
            </a:r>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a:solidFill>
                  <a:srgbClr val="F8981D"/>
                </a:solidFill>
                <a:latin typeface="Open Sans"/>
                <a:ea typeface="Open Sans"/>
                <a:cs typeface="Open Sans"/>
                <a:sym typeface="Open Sans"/>
              </a:rPr>
            </a:br>
            <a:br>
              <a:rPr lang="en-US" sz="2000" b="0" i="0" u="none" strike="noStrike" cap="none">
                <a:solidFill>
                  <a:srgbClr val="586F7C"/>
                </a:solidFill>
                <a:latin typeface="Open Sans"/>
                <a:ea typeface="Open Sans"/>
                <a:cs typeface="Open Sans"/>
                <a:sym typeface="Open Sans"/>
              </a:rPr>
            </a:br>
            <a:br>
              <a:rPr lang="en-US" sz="1400" b="0" i="0" u="none" strike="noStrike" cap="none">
                <a:solidFill>
                  <a:srgbClr val="F8981D"/>
                </a:solidFill>
                <a:latin typeface="Open Sans"/>
                <a:ea typeface="Open Sans"/>
                <a:cs typeface="Open Sans"/>
                <a:sym typeface="Open Sans"/>
              </a:rPr>
            </a:br>
            <a:endParaRPr sz="1400" b="0" i="0" u="none" strike="noStrike" cap="none">
              <a:solidFill>
                <a:srgbClr val="F8981D"/>
              </a:solidFill>
              <a:latin typeface="Open Sans"/>
              <a:ea typeface="Open Sans"/>
              <a:cs typeface="Open Sans"/>
              <a:sym typeface="Open Sans"/>
            </a:endParaRPr>
          </a:p>
        </p:txBody>
      </p:sp>
      <p:sp>
        <p:nvSpPr>
          <p:cNvPr id="579" name="Google Shape;579;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lvl="0" algn="ctr"/>
            <a:r>
              <a:rPr lang="es-ES" sz="1800" b="1" dirty="0">
                <a:solidFill>
                  <a:schemeClr val="lt1"/>
                </a:solidFill>
                <a:latin typeface="Open Sans"/>
                <a:ea typeface="Open Sans"/>
                <a:cs typeface="Open Sans"/>
                <a:sym typeface="Open Sans"/>
              </a:rPr>
              <a:t>Research4Life es una colaboración público-privada de cinco </a:t>
            </a:r>
            <a:r>
              <a:rPr lang="en-US" sz="1800" b="1" dirty="0" err="1">
                <a:solidFill>
                  <a:schemeClr val="lt1"/>
                </a:solidFill>
                <a:latin typeface="Open Sans"/>
                <a:ea typeface="Open Sans"/>
                <a:cs typeface="Open Sans"/>
                <a:sym typeface="Open Sans"/>
              </a:rPr>
              <a:t>colecciones</a:t>
            </a:r>
            <a:r>
              <a:rPr lang="es-ES" sz="1800" b="1" dirty="0">
                <a:solidFill>
                  <a:schemeClr val="lt1"/>
                </a:solidFill>
                <a:latin typeface="Open Sans"/>
                <a:ea typeface="Open Sans"/>
                <a:cs typeface="Open Sans"/>
                <a:sym typeface="Open Sans"/>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0"/>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sz="3500">
                <a:solidFill>
                  <a:srgbClr val="586F7C"/>
                </a:solidFill>
                <a:latin typeface="Open Sans"/>
                <a:ea typeface="Open Sans"/>
                <a:cs typeface="Open Sans"/>
                <a:sym typeface="Open Sans"/>
              </a:rPr>
              <a:t>¿Qué es MBE y PBE?</a:t>
            </a:r>
            <a:endParaRPr sz="3500">
              <a:solidFill>
                <a:srgbClr val="586F7C"/>
              </a:solidFill>
              <a:latin typeface="Open Sans"/>
              <a:ea typeface="Open Sans"/>
              <a:cs typeface="Open Sans"/>
              <a:sym typeface="Open Sans"/>
            </a:endParaRPr>
          </a:p>
        </p:txBody>
      </p:sp>
      <p:sp>
        <p:nvSpPr>
          <p:cNvPr id="124" name="Google Shape;124;p40"/>
          <p:cNvSpPr txBox="1">
            <a:spLocks noGrp="1"/>
          </p:cNvSpPr>
          <p:nvPr>
            <p:ph type="body" idx="1"/>
          </p:nvPr>
        </p:nvSpPr>
        <p:spPr>
          <a:xfrm>
            <a:off x="103349" y="1709535"/>
            <a:ext cx="7490631" cy="5004416"/>
          </a:xfrm>
          <a:prstGeom prst="rect">
            <a:avLst/>
          </a:prstGeom>
          <a:noFill/>
          <a:ln>
            <a:noFill/>
          </a:ln>
        </p:spPr>
        <p:txBody>
          <a:bodyPr spcFirstLastPara="1" wrap="square" lIns="91425" tIns="45700" rIns="91425" bIns="45700" anchor="t" anchorCtr="0">
            <a:noAutofit/>
          </a:bodyPr>
          <a:lstStyle/>
          <a:p>
            <a:pPr marL="355600" lvl="0" indent="-203200" algn="l" rtl="0">
              <a:lnSpc>
                <a:spcPct val="100000"/>
              </a:lnSpc>
              <a:spcBef>
                <a:spcPts val="0"/>
              </a:spcBef>
              <a:spcAft>
                <a:spcPts val="0"/>
              </a:spcAft>
              <a:buClr>
                <a:schemeClr val="dk2"/>
              </a:buClr>
              <a:buSzPts val="2200"/>
              <a:buNone/>
            </a:pPr>
            <a:r>
              <a:rPr lang="en-US" sz="2200">
                <a:solidFill>
                  <a:srgbClr val="3F3F3F"/>
                </a:solidFill>
                <a:latin typeface="Open Sans"/>
                <a:ea typeface="Open Sans"/>
                <a:cs typeface="Open Sans"/>
                <a:sym typeface="Open Sans"/>
              </a:rPr>
              <a:t>La </a:t>
            </a:r>
            <a:r>
              <a:rPr lang="en-US" sz="2200" b="1">
                <a:solidFill>
                  <a:srgbClr val="3F3F3F"/>
                </a:solidFill>
                <a:latin typeface="Open Sans"/>
                <a:ea typeface="Open Sans"/>
                <a:cs typeface="Open Sans"/>
                <a:sym typeface="Open Sans"/>
              </a:rPr>
              <a:t>Medicina basada en evidencia</a:t>
            </a:r>
            <a:r>
              <a:rPr lang="en-US" sz="2200">
                <a:solidFill>
                  <a:srgbClr val="3F3F3F"/>
                </a:solidFill>
                <a:latin typeface="Open Sans"/>
                <a:ea typeface="Open Sans"/>
                <a:cs typeface="Open Sans"/>
                <a:sym typeface="Open Sans"/>
              </a:rPr>
              <a:t> es “la integración de la mejor evidencia de la investigación actual, preferencias y valores de los pacientes, y la propia experiencia clínica a las preguntas clínicas de manera oportuna”. </a:t>
            </a:r>
            <a:r>
              <a:rPr lang="en-US" sz="1600">
                <a:solidFill>
                  <a:srgbClr val="3F3F3F"/>
                </a:solidFill>
                <a:latin typeface="Open Sans"/>
                <a:ea typeface="Open Sans"/>
                <a:cs typeface="Open Sans"/>
                <a:sym typeface="Open Sans"/>
              </a:rPr>
              <a:t>Sackett  D et al. </a:t>
            </a:r>
            <a:r>
              <a:rPr lang="en-US" sz="1600" i="1">
                <a:solidFill>
                  <a:srgbClr val="3F3F3F"/>
                </a:solidFill>
                <a:latin typeface="Open Sans"/>
                <a:ea typeface="Open Sans"/>
                <a:cs typeface="Open Sans"/>
                <a:sym typeface="Open Sans"/>
              </a:rPr>
              <a:t>Evidence-based medicine: How to practice and teach EBM</a:t>
            </a:r>
            <a:r>
              <a:rPr lang="en-US" sz="1600">
                <a:solidFill>
                  <a:srgbClr val="3F3F3F"/>
                </a:solidFill>
                <a:latin typeface="Open Sans"/>
                <a:ea typeface="Open Sans"/>
                <a:cs typeface="Open Sans"/>
                <a:sym typeface="Open Sans"/>
              </a:rPr>
              <a:t>. London: Churchill Livingstone, 2000. </a:t>
            </a:r>
            <a:endParaRPr/>
          </a:p>
          <a:p>
            <a:pPr marL="355600" lvl="0" indent="-203200" algn="l" rtl="0">
              <a:lnSpc>
                <a:spcPct val="100000"/>
              </a:lnSpc>
              <a:spcBef>
                <a:spcPts val="0"/>
              </a:spcBef>
              <a:spcAft>
                <a:spcPts val="0"/>
              </a:spcAft>
              <a:buClr>
                <a:schemeClr val="dk2"/>
              </a:buClr>
              <a:buSzPts val="2200"/>
              <a:buNone/>
            </a:pPr>
            <a:endParaRPr sz="1600">
              <a:solidFill>
                <a:srgbClr val="3F3F3F"/>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r>
              <a:rPr lang="en-US" sz="2200">
                <a:solidFill>
                  <a:srgbClr val="3F3F3F"/>
                </a:solidFill>
                <a:latin typeface="Open Sans"/>
                <a:ea typeface="Open Sans"/>
                <a:cs typeface="Open Sans"/>
                <a:sym typeface="Open Sans"/>
              </a:rPr>
              <a:t>La</a:t>
            </a:r>
            <a:r>
              <a:rPr lang="en-US" sz="2200" b="1">
                <a:solidFill>
                  <a:srgbClr val="3F3F3F"/>
                </a:solidFill>
                <a:latin typeface="Open Sans"/>
                <a:ea typeface="Open Sans"/>
                <a:cs typeface="Open Sans"/>
                <a:sym typeface="Open Sans"/>
              </a:rPr>
              <a:t> Práctica basada en evidencia</a:t>
            </a:r>
            <a:r>
              <a:rPr lang="en-US" sz="2200">
                <a:solidFill>
                  <a:srgbClr val="3F3F3F"/>
                </a:solidFill>
                <a:latin typeface="Open Sans"/>
                <a:ea typeface="Open Sans"/>
                <a:cs typeface="Open Sans"/>
                <a:sym typeface="Open Sans"/>
              </a:rPr>
              <a:t> “requiere que las decisiones sobre la atención médica se basen en la mejor evidencia disponible, actual, válida y relevante. Estas decisiones deben ser tomadas por quienes reciben atención, informadas por el conocimiento tácito y explícito de quienes brindan atención, dentro del contexto de los recursos disponibles”. </a:t>
            </a:r>
            <a:r>
              <a:rPr lang="en-US" sz="1600" i="1">
                <a:solidFill>
                  <a:srgbClr val="3F3F3F"/>
                </a:solidFill>
                <a:latin typeface="Open Sans"/>
                <a:ea typeface="Open Sans"/>
                <a:cs typeface="Open Sans"/>
                <a:sym typeface="Open Sans"/>
              </a:rPr>
              <a:t>Sicily statement on evidence-based practice</a:t>
            </a:r>
            <a:r>
              <a:rPr lang="en-US" sz="1600">
                <a:solidFill>
                  <a:srgbClr val="3F3F3F"/>
                </a:solidFill>
                <a:latin typeface="Open Sans"/>
                <a:ea typeface="Open Sans"/>
                <a:cs typeface="Open Sans"/>
                <a:sym typeface="Open Sans"/>
              </a:rPr>
              <a:t>. BMC Medical Education, 2005 Jan 5;5(1):1</a:t>
            </a:r>
            <a:endParaRPr sz="1600">
              <a:solidFill>
                <a:srgbClr val="3F3F3F"/>
              </a:solidFill>
              <a:latin typeface="Open Sans"/>
              <a:ea typeface="Open Sans"/>
              <a:cs typeface="Open Sans"/>
              <a:sym typeface="Open Sans"/>
            </a:endParaRPr>
          </a:p>
        </p:txBody>
      </p:sp>
      <p:grpSp>
        <p:nvGrpSpPr>
          <p:cNvPr id="125" name="Google Shape;125;p40"/>
          <p:cNvGrpSpPr/>
          <p:nvPr/>
        </p:nvGrpSpPr>
        <p:grpSpPr>
          <a:xfrm>
            <a:off x="7805853" y="2102342"/>
            <a:ext cx="4203928" cy="3967890"/>
            <a:chOff x="0" y="161501"/>
            <a:chExt cx="4203928" cy="3967890"/>
          </a:xfrm>
        </p:grpSpPr>
        <p:sp>
          <p:nvSpPr>
            <p:cNvPr id="126" name="Google Shape;126;p40"/>
            <p:cNvSpPr/>
            <p:nvPr/>
          </p:nvSpPr>
          <p:spPr>
            <a:xfrm>
              <a:off x="881075" y="161501"/>
              <a:ext cx="2441778" cy="2441778"/>
            </a:xfrm>
            <a:prstGeom prst="ellipse">
              <a:avLst/>
            </a:prstGeom>
            <a:gradFill>
              <a:gsLst>
                <a:gs pos="0">
                  <a:srgbClr val="FFAD22">
                    <a:alpha val="47450"/>
                  </a:srgbClr>
                </a:gs>
                <a:gs pos="100000">
                  <a:srgbClr val="FFCE6C">
                    <a:alpha val="47450"/>
                  </a:srgbClr>
                </a:gs>
              </a:gsLst>
              <a:lin ang="16200000" scaled="0"/>
            </a:gradFill>
            <a:ln>
              <a:noFill/>
            </a:ln>
            <a:effectLst>
              <a:outerShdw blurRad="40000" dist="23000" dir="5400000" rotWithShape="0">
                <a:srgbClr val="000000">
                  <a:alpha val="3254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40"/>
            <p:cNvSpPr txBox="1"/>
            <p:nvPr/>
          </p:nvSpPr>
          <p:spPr>
            <a:xfrm>
              <a:off x="1206645" y="588813"/>
              <a:ext cx="1790637" cy="10988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a:solidFill>
                    <a:srgbClr val="3F3F3F"/>
                  </a:solidFill>
                  <a:latin typeface="Open Sans"/>
                  <a:ea typeface="Open Sans"/>
                  <a:cs typeface="Open Sans"/>
                  <a:sym typeface="Open Sans"/>
                </a:rPr>
                <a:t>Mejor evidencia</a:t>
              </a:r>
              <a:endParaRPr sz="1400" b="0" i="0" u="none" strike="noStrike" cap="none">
                <a:solidFill>
                  <a:srgbClr val="3F3F3F"/>
                </a:solidFill>
                <a:latin typeface="Open Sans"/>
                <a:ea typeface="Open Sans"/>
                <a:cs typeface="Open Sans"/>
                <a:sym typeface="Open Sans"/>
              </a:endParaRPr>
            </a:p>
          </p:txBody>
        </p:sp>
        <p:sp>
          <p:nvSpPr>
            <p:cNvPr id="128" name="Google Shape;128;p40"/>
            <p:cNvSpPr/>
            <p:nvPr/>
          </p:nvSpPr>
          <p:spPr>
            <a:xfrm>
              <a:off x="1762150" y="1687613"/>
              <a:ext cx="2441778" cy="2441778"/>
            </a:xfrm>
            <a:prstGeom prst="ellipse">
              <a:avLst/>
            </a:prstGeom>
            <a:gradFill>
              <a:gsLst>
                <a:gs pos="0">
                  <a:srgbClr val="FFAD22">
                    <a:alpha val="47450"/>
                  </a:srgbClr>
                </a:gs>
                <a:gs pos="100000">
                  <a:srgbClr val="FFCE6C">
                    <a:alpha val="47450"/>
                  </a:srgbClr>
                </a:gs>
              </a:gsLst>
              <a:lin ang="16200000" scaled="0"/>
            </a:gradFill>
            <a:ln>
              <a:noFill/>
            </a:ln>
            <a:effectLst>
              <a:outerShdw blurRad="40000" dist="23000" dir="5400000" rotWithShape="0">
                <a:srgbClr val="000000">
                  <a:alpha val="3254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40"/>
            <p:cNvSpPr txBox="1"/>
            <p:nvPr/>
          </p:nvSpPr>
          <p:spPr>
            <a:xfrm>
              <a:off x="2508927" y="2318406"/>
              <a:ext cx="1465067" cy="134297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a:solidFill>
                    <a:srgbClr val="3F3F3F"/>
                  </a:solidFill>
                  <a:latin typeface="Arial"/>
                  <a:ea typeface="Arial"/>
                  <a:cs typeface="Arial"/>
                  <a:sym typeface="Arial"/>
                </a:rPr>
                <a:t>Experiencia clínica</a:t>
              </a:r>
              <a:endParaRPr sz="1400" b="0" i="0" u="none" strike="noStrike" cap="none">
                <a:solidFill>
                  <a:srgbClr val="3F3F3F"/>
                </a:solidFill>
                <a:latin typeface="Arial"/>
                <a:ea typeface="Arial"/>
                <a:cs typeface="Arial"/>
                <a:sym typeface="Arial"/>
              </a:endParaRPr>
            </a:p>
          </p:txBody>
        </p:sp>
        <p:sp>
          <p:nvSpPr>
            <p:cNvPr id="130" name="Google Shape;130;p40"/>
            <p:cNvSpPr/>
            <p:nvPr/>
          </p:nvSpPr>
          <p:spPr>
            <a:xfrm>
              <a:off x="0" y="1687613"/>
              <a:ext cx="2441778" cy="2441778"/>
            </a:xfrm>
            <a:prstGeom prst="ellipse">
              <a:avLst/>
            </a:prstGeom>
            <a:gradFill>
              <a:gsLst>
                <a:gs pos="0">
                  <a:srgbClr val="FFAD22">
                    <a:alpha val="47450"/>
                  </a:srgbClr>
                </a:gs>
                <a:gs pos="100000">
                  <a:srgbClr val="FFCE6C">
                    <a:alpha val="47450"/>
                  </a:srgbClr>
                </a:gs>
              </a:gsLst>
              <a:lin ang="16200000" scaled="0"/>
            </a:gradFill>
            <a:ln>
              <a:noFill/>
            </a:ln>
            <a:effectLst>
              <a:outerShdw blurRad="40000" dist="23000" dir="5400000" rotWithShape="0">
                <a:srgbClr val="000000">
                  <a:alpha val="3254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40"/>
            <p:cNvSpPr txBox="1"/>
            <p:nvPr/>
          </p:nvSpPr>
          <p:spPr>
            <a:xfrm>
              <a:off x="229934" y="2318406"/>
              <a:ext cx="1465067" cy="134297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a:solidFill>
                    <a:srgbClr val="3F3F3F"/>
                  </a:solidFill>
                  <a:latin typeface="Arial"/>
                  <a:ea typeface="Arial"/>
                  <a:cs typeface="Arial"/>
                  <a:sym typeface="Arial"/>
                </a:rPr>
                <a:t>Valores del paciente / Condiciones locales</a:t>
              </a:r>
              <a:endParaRPr sz="1400" b="0" i="0" u="none" strike="noStrike" cap="none">
                <a:solidFill>
                  <a:srgbClr val="3F3F3F"/>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4"/>
          <p:cNvSpPr txBox="1">
            <a:spLocks noGrp="1"/>
          </p:cNvSpPr>
          <p:nvPr>
            <p:ph type="title"/>
          </p:nvPr>
        </p:nvSpPr>
        <p:spPr>
          <a:xfrm>
            <a:off x="0" y="437222"/>
            <a:ext cx="7359805"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sz="3600">
                <a:solidFill>
                  <a:srgbClr val="586F7C"/>
                </a:solidFill>
                <a:latin typeface="Open Sans"/>
                <a:ea typeface="Open Sans"/>
                <a:cs typeface="Open Sans"/>
                <a:sym typeface="Open Sans"/>
              </a:rPr>
              <a:t>¿Por qué utilizar PBE?   </a:t>
            </a:r>
            <a:br>
              <a:rPr lang="en-US" sz="3600">
                <a:solidFill>
                  <a:srgbClr val="586F7C"/>
                </a:solidFill>
                <a:latin typeface="Open Sans"/>
                <a:ea typeface="Open Sans"/>
                <a:cs typeface="Open Sans"/>
                <a:sym typeface="Open Sans"/>
              </a:rPr>
            </a:br>
            <a:r>
              <a:rPr lang="en-US" sz="3600">
                <a:solidFill>
                  <a:srgbClr val="586F7C"/>
                </a:solidFill>
                <a:latin typeface="Open Sans"/>
                <a:ea typeface="Open Sans"/>
                <a:cs typeface="Open Sans"/>
                <a:sym typeface="Open Sans"/>
              </a:rPr>
              <a:t>¿Cuáles son sus barreras?</a:t>
            </a:r>
            <a:endParaRPr sz="3600">
              <a:solidFill>
                <a:srgbClr val="586F7C"/>
              </a:solidFill>
              <a:latin typeface="Open Sans"/>
              <a:ea typeface="Open Sans"/>
              <a:cs typeface="Open Sans"/>
              <a:sym typeface="Open Sans"/>
            </a:endParaRPr>
          </a:p>
        </p:txBody>
      </p:sp>
      <p:sp>
        <p:nvSpPr>
          <p:cNvPr id="137" name="Google Shape;137;p4"/>
          <p:cNvSpPr/>
          <p:nvPr/>
        </p:nvSpPr>
        <p:spPr>
          <a:xfrm>
            <a:off x="115230" y="1700944"/>
            <a:ext cx="5813501" cy="5133673"/>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2600" b="0" i="0" u="none" strike="noStrike" cap="none">
                <a:solidFill>
                  <a:srgbClr val="3F3F3F"/>
                </a:solidFill>
                <a:latin typeface="Open Sans"/>
                <a:ea typeface="Open Sans"/>
                <a:cs typeface="Open Sans"/>
                <a:sym typeface="Open Sans"/>
              </a:rPr>
              <a:t>	</a:t>
            </a:r>
            <a:r>
              <a:rPr lang="en-US" sz="2600" b="1" i="0" u="none" strike="noStrike" cap="none">
                <a:solidFill>
                  <a:srgbClr val="3F3F3F"/>
                </a:solidFill>
                <a:latin typeface="Open Sans"/>
                <a:ea typeface="Open Sans"/>
                <a:cs typeface="Open Sans"/>
                <a:sym typeface="Open Sans"/>
              </a:rPr>
              <a:t>¿Por qué utilizar PBE?</a:t>
            </a:r>
            <a:endParaRPr sz="2600" b="0" i="0" u="none" strike="noStrike" cap="none">
              <a:solidFill>
                <a:srgbClr val="3F3F3F"/>
              </a:solidFill>
              <a:latin typeface="Open Sans"/>
              <a:ea typeface="Open Sans"/>
              <a:cs typeface="Open Sans"/>
              <a:sym typeface="Open Sans"/>
            </a:endParaRPr>
          </a:p>
          <a:p>
            <a:pPr marL="457200" marR="0" lvl="0" indent="-450850" algn="l" rtl="0">
              <a:lnSpc>
                <a:spcPct val="90000"/>
              </a:lnSpc>
              <a:spcBef>
                <a:spcPts val="0"/>
              </a:spcBef>
              <a:spcAft>
                <a:spcPts val="0"/>
              </a:spcAft>
              <a:buClr>
                <a:srgbClr val="000000"/>
              </a:buClr>
              <a:buSzPts val="2700"/>
              <a:buFont typeface="Arial"/>
              <a:buChar char="•"/>
            </a:pPr>
            <a:r>
              <a:rPr lang="en-US" sz="2600" b="0" i="0" u="none" strike="noStrike" cap="none">
                <a:solidFill>
                  <a:srgbClr val="3F3F3F"/>
                </a:solidFill>
                <a:latin typeface="Open Sans"/>
                <a:ea typeface="Open Sans"/>
                <a:cs typeface="Open Sans"/>
                <a:sym typeface="Open Sans"/>
              </a:rPr>
              <a:t>Mejorar la atención y prevenir la muerte</a:t>
            </a:r>
            <a:endParaRPr sz="2600" b="0" i="0" u="none" strike="noStrike" cap="none">
              <a:solidFill>
                <a:srgbClr val="3F3F3F"/>
              </a:solidFill>
              <a:latin typeface="Open Sans"/>
              <a:ea typeface="Open Sans"/>
              <a:cs typeface="Open Sans"/>
              <a:sym typeface="Open Sans"/>
            </a:endParaRPr>
          </a:p>
          <a:p>
            <a:pPr marL="457200" marR="0" lvl="0" indent="-450850" algn="l" rtl="0">
              <a:lnSpc>
                <a:spcPct val="90000"/>
              </a:lnSpc>
              <a:spcBef>
                <a:spcPts val="0"/>
              </a:spcBef>
              <a:spcAft>
                <a:spcPts val="0"/>
              </a:spcAft>
              <a:buClr>
                <a:srgbClr val="000000"/>
              </a:buClr>
              <a:buSzPts val="2700"/>
              <a:buFont typeface="Arial"/>
              <a:buChar char="•"/>
            </a:pPr>
            <a:r>
              <a:rPr lang="en-US" sz="2600" b="0" i="0" u="none" strike="noStrike" cap="none">
                <a:solidFill>
                  <a:srgbClr val="3F3F3F"/>
                </a:solidFill>
                <a:latin typeface="Open Sans"/>
                <a:ea typeface="Open Sans"/>
                <a:cs typeface="Open Sans"/>
                <a:sym typeface="Open Sans"/>
              </a:rPr>
              <a:t>Cerrar la brecha entre investigación y práctica</a:t>
            </a:r>
            <a:endParaRPr sz="2600" b="0" i="0" u="none" strike="noStrike" cap="none">
              <a:solidFill>
                <a:srgbClr val="3F3F3F"/>
              </a:solidFill>
              <a:latin typeface="Open Sans"/>
              <a:ea typeface="Open Sans"/>
              <a:cs typeface="Open Sans"/>
              <a:sym typeface="Open Sans"/>
            </a:endParaRPr>
          </a:p>
          <a:p>
            <a:pPr marL="457200" marR="0" lvl="2" indent="-450850" algn="l" rtl="0">
              <a:lnSpc>
                <a:spcPct val="90000"/>
              </a:lnSpc>
              <a:spcBef>
                <a:spcPts val="0"/>
              </a:spcBef>
              <a:spcAft>
                <a:spcPts val="0"/>
              </a:spcAft>
              <a:buClr>
                <a:srgbClr val="000000"/>
              </a:buClr>
              <a:buSzPts val="2700"/>
              <a:buFont typeface="Arial"/>
              <a:buChar char="•"/>
            </a:pPr>
            <a:r>
              <a:rPr lang="en-US" sz="2600" b="0" i="0" u="none" strike="noStrike" cap="none">
                <a:solidFill>
                  <a:srgbClr val="3F3F3F"/>
                </a:solidFill>
                <a:latin typeface="Open Sans"/>
                <a:ea typeface="Open Sans"/>
                <a:cs typeface="Open Sans"/>
                <a:sym typeface="Open Sans"/>
              </a:rPr>
              <a:t>Nuevos tratamientos, menos efectos secundarios, opciones más baratas o menos invasivas, resistente a terapias existentes </a:t>
            </a:r>
            <a:endParaRPr sz="2600" b="0" i="0" u="none" strike="noStrike" cap="none">
              <a:solidFill>
                <a:srgbClr val="3F3F3F"/>
              </a:solidFill>
              <a:latin typeface="Open Sans"/>
              <a:ea typeface="Open Sans"/>
              <a:cs typeface="Open Sans"/>
              <a:sym typeface="Open Sans"/>
            </a:endParaRPr>
          </a:p>
          <a:p>
            <a:pPr marL="457200" marR="0" lvl="0" indent="-450850" algn="l" rtl="0">
              <a:lnSpc>
                <a:spcPct val="90000"/>
              </a:lnSpc>
              <a:spcBef>
                <a:spcPts val="0"/>
              </a:spcBef>
              <a:spcAft>
                <a:spcPts val="0"/>
              </a:spcAft>
              <a:buClr>
                <a:srgbClr val="000000"/>
              </a:buClr>
              <a:buSzPts val="2700"/>
              <a:buFont typeface="Arial"/>
              <a:buChar char="•"/>
            </a:pPr>
            <a:r>
              <a:rPr lang="en-US" sz="2600" b="0" i="0" u="none" strike="noStrike" cap="none">
                <a:solidFill>
                  <a:srgbClr val="3F3F3F"/>
                </a:solidFill>
                <a:latin typeface="Open Sans"/>
                <a:ea typeface="Open Sans"/>
                <a:cs typeface="Open Sans"/>
                <a:sym typeface="Open Sans"/>
              </a:rPr>
              <a:t>Mantener actualizados los conocimientos y las habilidades (educación continua)</a:t>
            </a:r>
            <a:endParaRPr sz="2600" b="0" i="0" u="none" strike="noStrike" cap="none">
              <a:solidFill>
                <a:srgbClr val="3F3F3F"/>
              </a:solidFill>
              <a:latin typeface="Open Sans"/>
              <a:ea typeface="Open Sans"/>
              <a:cs typeface="Open Sans"/>
              <a:sym typeface="Open Sans"/>
            </a:endParaRPr>
          </a:p>
          <a:p>
            <a:pPr marL="457200" marR="0" lvl="0" indent="-450850" algn="l" rtl="0">
              <a:lnSpc>
                <a:spcPct val="90000"/>
              </a:lnSpc>
              <a:spcBef>
                <a:spcPts val="0"/>
              </a:spcBef>
              <a:spcAft>
                <a:spcPts val="0"/>
              </a:spcAft>
              <a:buClr>
                <a:srgbClr val="000000"/>
              </a:buClr>
              <a:buSzPts val="2700"/>
              <a:buFont typeface="Arial"/>
              <a:buChar char="•"/>
            </a:pPr>
            <a:r>
              <a:rPr lang="en-US" sz="2600" b="0" i="0" u="none" strike="noStrike" cap="none">
                <a:solidFill>
                  <a:srgbClr val="3F3F3F"/>
                </a:solidFill>
                <a:latin typeface="Open Sans"/>
                <a:ea typeface="Open Sans"/>
                <a:cs typeface="Open Sans"/>
                <a:sym typeface="Open Sans"/>
              </a:rPr>
              <a:t>Ahorrar tiempo y encontrar la mejor información</a:t>
            </a:r>
            <a:endParaRPr sz="2600" b="0" i="0" u="none" strike="noStrike" cap="none">
              <a:solidFill>
                <a:srgbClr val="3F3F3F"/>
              </a:solidFill>
              <a:latin typeface="Open Sans"/>
              <a:ea typeface="Open Sans"/>
              <a:cs typeface="Open Sans"/>
              <a:sym typeface="Open Sans"/>
            </a:endParaRPr>
          </a:p>
        </p:txBody>
      </p:sp>
      <p:sp>
        <p:nvSpPr>
          <p:cNvPr id="138" name="Google Shape;138;p4"/>
          <p:cNvSpPr txBox="1"/>
          <p:nvPr/>
        </p:nvSpPr>
        <p:spPr>
          <a:xfrm>
            <a:off x="6438635" y="1918011"/>
            <a:ext cx="5598877" cy="424727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600" b="0" i="0" u="none" strike="noStrike" cap="none">
                <a:solidFill>
                  <a:srgbClr val="3F3F3F"/>
                </a:solidFill>
                <a:latin typeface="Open Sans"/>
                <a:ea typeface="Open Sans"/>
                <a:cs typeface="Open Sans"/>
                <a:sym typeface="Open Sans"/>
              </a:rPr>
              <a:t>		</a:t>
            </a:r>
            <a:r>
              <a:rPr lang="en-US" sz="2600" b="1" i="0" u="none" strike="noStrike" cap="none">
                <a:solidFill>
                  <a:srgbClr val="3F3F3F"/>
                </a:solidFill>
                <a:latin typeface="Open Sans"/>
                <a:ea typeface="Open Sans"/>
                <a:cs typeface="Open Sans"/>
                <a:sym typeface="Open Sans"/>
              </a:rPr>
              <a:t>Barreras</a:t>
            </a:r>
            <a:endParaRPr sz="2600" b="0" i="0" u="none" strike="noStrike" cap="none">
              <a:solidFill>
                <a:srgbClr val="3F3F3F"/>
              </a:solidFill>
              <a:latin typeface="Open Sans"/>
              <a:ea typeface="Open Sans"/>
              <a:cs typeface="Open Sans"/>
              <a:sym typeface="Open Sans"/>
            </a:endParaRPr>
          </a:p>
          <a:p>
            <a:pPr marL="457200" marR="0" lvl="0" indent="-450850" algn="l" rtl="0">
              <a:lnSpc>
                <a:spcPct val="100000"/>
              </a:lnSpc>
              <a:spcBef>
                <a:spcPts val="0"/>
              </a:spcBef>
              <a:spcAft>
                <a:spcPts val="0"/>
              </a:spcAft>
              <a:buClr>
                <a:srgbClr val="000000"/>
              </a:buClr>
              <a:buSzPts val="2700"/>
              <a:buFont typeface="Arial"/>
              <a:buChar char="•"/>
            </a:pPr>
            <a:r>
              <a:rPr lang="en-US" sz="2600" b="0" i="0" u="none" strike="noStrike" cap="none">
                <a:solidFill>
                  <a:srgbClr val="3F3F3F"/>
                </a:solidFill>
                <a:latin typeface="Open Sans"/>
                <a:ea typeface="Open Sans"/>
                <a:cs typeface="Open Sans"/>
                <a:sym typeface="Open Sans"/>
              </a:rPr>
              <a:t>Tiempo, esfuerzo y habilidades necesarias</a:t>
            </a:r>
            <a:endParaRPr sz="2600" b="0" i="0" u="none" strike="noStrike" cap="none">
              <a:solidFill>
                <a:srgbClr val="3F3F3F"/>
              </a:solidFill>
              <a:latin typeface="Open Sans"/>
              <a:ea typeface="Open Sans"/>
              <a:cs typeface="Open Sans"/>
              <a:sym typeface="Open Sans"/>
            </a:endParaRPr>
          </a:p>
          <a:p>
            <a:pPr marL="457200" marR="0" lvl="0" indent="-450850" algn="l" rtl="0">
              <a:lnSpc>
                <a:spcPct val="100000"/>
              </a:lnSpc>
              <a:spcBef>
                <a:spcPts val="0"/>
              </a:spcBef>
              <a:spcAft>
                <a:spcPts val="0"/>
              </a:spcAft>
              <a:buClr>
                <a:srgbClr val="000000"/>
              </a:buClr>
              <a:buSzPts val="2700"/>
              <a:buFont typeface="Arial"/>
              <a:buChar char="•"/>
            </a:pPr>
            <a:r>
              <a:rPr lang="en-US" sz="2600" b="0" i="0" u="none" strike="noStrike" cap="none">
                <a:solidFill>
                  <a:srgbClr val="3F3F3F"/>
                </a:solidFill>
                <a:latin typeface="Open Sans"/>
                <a:ea typeface="Open Sans"/>
                <a:cs typeface="Open Sans"/>
                <a:sym typeface="Open Sans"/>
              </a:rPr>
              <a:t>Falta de acceso a la evidencia</a:t>
            </a:r>
            <a:endParaRPr sz="2600" b="0" i="0" u="none" strike="noStrike" cap="none">
              <a:solidFill>
                <a:srgbClr val="3F3F3F"/>
              </a:solidFill>
              <a:latin typeface="Open Sans"/>
              <a:ea typeface="Open Sans"/>
              <a:cs typeface="Open Sans"/>
              <a:sym typeface="Open Sans"/>
            </a:endParaRPr>
          </a:p>
          <a:p>
            <a:pPr marL="457200" marR="0" lvl="0" indent="-450850" algn="l" rtl="0">
              <a:lnSpc>
                <a:spcPct val="100000"/>
              </a:lnSpc>
              <a:spcBef>
                <a:spcPts val="0"/>
              </a:spcBef>
              <a:spcAft>
                <a:spcPts val="0"/>
              </a:spcAft>
              <a:buClr>
                <a:srgbClr val="000000"/>
              </a:buClr>
              <a:buSzPts val="2700"/>
              <a:buFont typeface="Arial"/>
              <a:buChar char="•"/>
            </a:pPr>
            <a:r>
              <a:rPr lang="en-US" sz="2600" b="0" i="0" u="none" strike="noStrike" cap="none">
                <a:solidFill>
                  <a:srgbClr val="3F3F3F"/>
                </a:solidFill>
                <a:latin typeface="Open Sans"/>
                <a:ea typeface="Open Sans"/>
                <a:cs typeface="Open Sans"/>
                <a:sym typeface="Open Sans"/>
              </a:rPr>
              <a:t>Uso excesivo, uso insuficiente, uso indebido de evidencias</a:t>
            </a:r>
            <a:endParaRPr sz="2600" b="0" i="0" u="none" strike="noStrike" cap="none">
              <a:solidFill>
                <a:srgbClr val="3F3F3F"/>
              </a:solidFill>
              <a:latin typeface="Open Sans"/>
              <a:ea typeface="Open Sans"/>
              <a:cs typeface="Open Sans"/>
              <a:sym typeface="Open Sans"/>
            </a:endParaRPr>
          </a:p>
          <a:p>
            <a:pPr marL="457200" marR="0" lvl="0" indent="-450850" algn="l" rtl="0">
              <a:lnSpc>
                <a:spcPct val="100000"/>
              </a:lnSpc>
              <a:spcBef>
                <a:spcPts val="0"/>
              </a:spcBef>
              <a:spcAft>
                <a:spcPts val="0"/>
              </a:spcAft>
              <a:buClr>
                <a:srgbClr val="000000"/>
              </a:buClr>
              <a:buSzPts val="2700"/>
              <a:buFont typeface="Arial"/>
              <a:buChar char="•"/>
            </a:pPr>
            <a:r>
              <a:rPr lang="en-US" sz="2600" b="0" i="0" u="none" strike="noStrike" cap="none">
                <a:solidFill>
                  <a:srgbClr val="3F3F3F"/>
                </a:solidFill>
                <a:latin typeface="Open Sans"/>
                <a:ea typeface="Open Sans"/>
                <a:cs typeface="Open Sans"/>
                <a:sym typeface="Open Sans"/>
              </a:rPr>
              <a:t>Mala toma de decisiones</a:t>
            </a:r>
            <a:endParaRPr sz="2600" b="0" i="0" u="none" strike="noStrike" cap="none">
              <a:solidFill>
                <a:srgbClr val="3F3F3F"/>
              </a:solidFill>
              <a:latin typeface="Open Sans"/>
              <a:ea typeface="Open Sans"/>
              <a:cs typeface="Open Sans"/>
              <a:sym typeface="Open Sans"/>
            </a:endParaRPr>
          </a:p>
          <a:p>
            <a:pPr marL="457200" marR="0" lvl="0" indent="-450850" algn="l" rtl="0">
              <a:lnSpc>
                <a:spcPct val="100000"/>
              </a:lnSpc>
              <a:spcBef>
                <a:spcPts val="0"/>
              </a:spcBef>
              <a:spcAft>
                <a:spcPts val="0"/>
              </a:spcAft>
              <a:buClr>
                <a:srgbClr val="000000"/>
              </a:buClr>
              <a:buSzPts val="2700"/>
              <a:buFont typeface="Arial"/>
              <a:buChar char="•"/>
            </a:pPr>
            <a:r>
              <a:rPr lang="en-US" sz="2600" b="0" i="0" u="none" strike="noStrike" cap="none">
                <a:solidFill>
                  <a:srgbClr val="3F3F3F"/>
                </a:solidFill>
                <a:latin typeface="Open Sans"/>
                <a:ea typeface="Open Sans"/>
                <a:cs typeface="Open Sans"/>
                <a:sym typeface="Open Sans"/>
              </a:rPr>
              <a:t>Entorno no favorable a la PBE</a:t>
            </a:r>
            <a:endParaRPr sz="2600" b="0" i="0" u="none" strike="noStrike" cap="none">
              <a:solidFill>
                <a:srgbClr val="3F3F3F"/>
              </a:solidFill>
              <a:latin typeface="Open Sans"/>
              <a:ea typeface="Open Sans"/>
              <a:cs typeface="Open Sans"/>
              <a:sym typeface="Open Sans"/>
            </a:endParaRPr>
          </a:p>
          <a:p>
            <a:pPr marL="457200" marR="0" lvl="0" indent="-450850" algn="l" rtl="0">
              <a:lnSpc>
                <a:spcPct val="100000"/>
              </a:lnSpc>
              <a:spcBef>
                <a:spcPts val="0"/>
              </a:spcBef>
              <a:spcAft>
                <a:spcPts val="0"/>
              </a:spcAft>
              <a:buClr>
                <a:srgbClr val="000000"/>
              </a:buClr>
              <a:buSzPts val="2700"/>
              <a:buFont typeface="Arial"/>
              <a:buChar char="•"/>
            </a:pPr>
            <a:r>
              <a:rPr lang="en-US" sz="2600" b="0" i="0" u="none" strike="noStrike" cap="none">
                <a:solidFill>
                  <a:srgbClr val="3F3F3F"/>
                </a:solidFill>
                <a:latin typeface="Open Sans"/>
                <a:ea typeface="Open Sans"/>
                <a:cs typeface="Open Sans"/>
                <a:sym typeface="Open Sans"/>
              </a:rPr>
              <a:t>Intimidación por parte de médicos experimentados</a:t>
            </a:r>
            <a:endParaRPr sz="2600" b="0" i="0" u="none" strike="noStrike" cap="none">
              <a:solidFill>
                <a:srgbClr val="3F3F3F"/>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8765038b9c_0_8"/>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t>PuPuvbb</a:t>
            </a:r>
            <a:endParaRPr/>
          </a:p>
        </p:txBody>
      </p:sp>
      <p:sp>
        <p:nvSpPr>
          <p:cNvPr id="145" name="Google Shape;145;g8765038b9c_0_8"/>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¿Cómo ayuda la PBE?</a:t>
            </a:r>
            <a:endParaRPr>
              <a:solidFill>
                <a:srgbClr val="586F7C"/>
              </a:solidFill>
              <a:latin typeface="Open Sans"/>
              <a:ea typeface="Open Sans"/>
              <a:cs typeface="Open Sans"/>
              <a:sym typeface="Open Sans"/>
            </a:endParaRPr>
          </a:p>
        </p:txBody>
      </p:sp>
      <p:sp>
        <p:nvSpPr>
          <p:cNvPr id="146" name="Google Shape;146;g8765038b9c_0_8"/>
          <p:cNvSpPr txBox="1">
            <a:spLocks noGrp="1"/>
          </p:cNvSpPr>
          <p:nvPr>
            <p:ph type="body" idx="1"/>
          </p:nvPr>
        </p:nvSpPr>
        <p:spPr>
          <a:xfrm>
            <a:off x="278780" y="1731625"/>
            <a:ext cx="11664176" cy="4750800"/>
          </a:xfrm>
          <a:prstGeom prst="rect">
            <a:avLst/>
          </a:prstGeom>
          <a:noFill/>
          <a:ln>
            <a:noFill/>
          </a:ln>
        </p:spPr>
        <p:txBody>
          <a:bodyPr spcFirstLastPara="1" wrap="square" lIns="91425" tIns="45700" rIns="91425" bIns="45700" anchor="t" anchorCtr="0">
            <a:noAutofit/>
          </a:bodyPr>
          <a:lstStyle/>
          <a:p>
            <a:pPr marL="88900" lvl="0" indent="-88900" algn="l" rtl="0">
              <a:lnSpc>
                <a:spcPct val="90000"/>
              </a:lnSpc>
              <a:spcBef>
                <a:spcPts val="1000"/>
              </a:spcBef>
              <a:spcAft>
                <a:spcPts val="0"/>
              </a:spcAft>
              <a:buSzPts val="2400"/>
              <a:buNone/>
            </a:pPr>
            <a:r>
              <a:rPr lang="en-US">
                <a:solidFill>
                  <a:srgbClr val="3F3F3F"/>
                </a:solidFill>
                <a:latin typeface="Open Sans"/>
                <a:ea typeface="Open Sans"/>
                <a:cs typeface="Open Sans"/>
                <a:sym typeface="Open Sans"/>
              </a:rPr>
              <a:t> Un paciente llega a una clínica con una reciente mordedura de perro. Se ve limpia y la enfermera y paciente se preguntan si son necesarios antibióticos profilácticos. La enfermera busca en PubMed y encuentra un estudio de metanálisis indicando que la tasa promedio de infección por mordeduras de perro fue del 14% y que los antibióticos redujeron a la mitad este riesgo al 7%. </a:t>
            </a:r>
            <a:endParaRPr>
              <a:solidFill>
                <a:srgbClr val="3F3F3F"/>
              </a:solidFill>
            </a:endParaRPr>
          </a:p>
          <a:p>
            <a:pPr marL="457200" lvl="0" indent="-381000" algn="l" rtl="0">
              <a:lnSpc>
                <a:spcPct val="90000"/>
              </a:lnSpc>
              <a:spcBef>
                <a:spcPts val="1000"/>
              </a:spcBef>
              <a:spcAft>
                <a:spcPts val="0"/>
              </a:spcAft>
              <a:buClr>
                <a:srgbClr val="000000"/>
              </a:buClr>
              <a:buSzPts val="2400"/>
              <a:buFont typeface="Arial"/>
              <a:buChar char="•"/>
            </a:pPr>
            <a:r>
              <a:rPr lang="en-US">
                <a:solidFill>
                  <a:srgbClr val="3F3F3F"/>
                </a:solidFill>
                <a:latin typeface="Open Sans"/>
                <a:ea typeface="Open Sans"/>
                <a:cs typeface="Open Sans"/>
                <a:sym typeface="Open Sans"/>
              </a:rPr>
              <a:t>Por cada 100 personas con mordeduras de perro, el tratamiento con antibióticos salvará a 7 de la infección.</a:t>
            </a:r>
            <a:endParaRPr>
              <a:solidFill>
                <a:srgbClr val="3F3F3F"/>
              </a:solidFill>
            </a:endParaRPr>
          </a:p>
          <a:p>
            <a:pPr marL="457200" lvl="0" indent="-381000" algn="l" rtl="0">
              <a:lnSpc>
                <a:spcPct val="90000"/>
              </a:lnSpc>
              <a:spcBef>
                <a:spcPts val="1000"/>
              </a:spcBef>
              <a:spcAft>
                <a:spcPts val="0"/>
              </a:spcAft>
              <a:buClr>
                <a:srgbClr val="000000"/>
              </a:buClr>
              <a:buSzPts val="2400"/>
              <a:buFont typeface="Arial"/>
              <a:buChar char="•"/>
            </a:pPr>
            <a:r>
              <a:rPr lang="en-US">
                <a:solidFill>
                  <a:srgbClr val="3F3F3F"/>
                </a:solidFill>
                <a:latin typeface="Open Sans"/>
                <a:ea typeface="Open Sans"/>
                <a:cs typeface="Open Sans"/>
                <a:sym typeface="Open Sans"/>
              </a:rPr>
              <a:t>Tratar a 14 personas con mordeduras de perro evitará 1 infección.</a:t>
            </a:r>
            <a:endParaRPr>
              <a:solidFill>
                <a:srgbClr val="3F3F3F"/>
              </a:solidFill>
            </a:endParaRPr>
          </a:p>
          <a:p>
            <a:pPr marL="457200" lvl="0" indent="-381000" algn="l" rtl="0">
              <a:lnSpc>
                <a:spcPct val="90000"/>
              </a:lnSpc>
              <a:spcBef>
                <a:spcPts val="1000"/>
              </a:spcBef>
              <a:spcAft>
                <a:spcPts val="0"/>
              </a:spcAft>
              <a:buClr>
                <a:srgbClr val="000000"/>
              </a:buClr>
              <a:buSzPts val="2400"/>
              <a:buFont typeface="Arial"/>
              <a:buChar char="•"/>
            </a:pPr>
            <a:r>
              <a:rPr lang="en-US">
                <a:solidFill>
                  <a:srgbClr val="3F3F3F"/>
                </a:solidFill>
                <a:latin typeface="Open Sans"/>
                <a:ea typeface="Open Sans"/>
                <a:cs typeface="Open Sans"/>
                <a:sym typeface="Open Sans"/>
              </a:rPr>
              <a:t>Usted explica estos números al paciente junto con las posibles consecuencias, y el paciente decide no tomar antibióticos. </a:t>
            </a:r>
            <a:endParaRPr>
              <a:solidFill>
                <a:srgbClr val="3F3F3F"/>
              </a:solidFill>
            </a:endParaRPr>
          </a:p>
          <a:p>
            <a:pPr marL="457200" lvl="0" indent="-381000" algn="l" rtl="0">
              <a:lnSpc>
                <a:spcPct val="90000"/>
              </a:lnSpc>
              <a:spcBef>
                <a:spcPts val="1000"/>
              </a:spcBef>
              <a:spcAft>
                <a:spcPts val="0"/>
              </a:spcAft>
              <a:buClr>
                <a:srgbClr val="000000"/>
              </a:buClr>
              <a:buSzPts val="2400"/>
              <a:buFont typeface="Arial"/>
              <a:buChar char="•"/>
            </a:pPr>
            <a:r>
              <a:rPr lang="en-US">
                <a:solidFill>
                  <a:srgbClr val="3F3F3F"/>
                </a:solidFill>
                <a:latin typeface="Open Sans"/>
                <a:ea typeface="Open Sans"/>
                <a:cs typeface="Open Sans"/>
                <a:sym typeface="Open Sans"/>
              </a:rPr>
              <a:t>En una visita de seguimiento, descubre que no se infectó.</a:t>
            </a:r>
            <a:endParaRPr>
              <a:solidFill>
                <a:srgbClr val="3F3F3F"/>
              </a:solidFill>
            </a:endParaRPr>
          </a:p>
          <a:p>
            <a:pPr marL="457200" lvl="0" indent="-381000" algn="l" rtl="0">
              <a:lnSpc>
                <a:spcPct val="90000"/>
              </a:lnSpc>
              <a:spcBef>
                <a:spcPts val="1000"/>
              </a:spcBef>
              <a:spcAft>
                <a:spcPts val="0"/>
              </a:spcAft>
              <a:buSzPts val="2400"/>
              <a:buFont typeface="Arial"/>
              <a:buNone/>
            </a:pPr>
            <a:r>
              <a:rPr lang="en-US" sz="1800">
                <a:solidFill>
                  <a:srgbClr val="3F3F3F"/>
                </a:solidFill>
                <a:latin typeface="Open Sans"/>
                <a:ea typeface="Open Sans"/>
                <a:cs typeface="Open Sans"/>
                <a:sym typeface="Open Sans"/>
              </a:rPr>
              <a:t>Glasziou P, Del Mar C, Salisbury J. </a:t>
            </a:r>
            <a:r>
              <a:rPr lang="en-US" sz="1800" i="1">
                <a:solidFill>
                  <a:srgbClr val="3F3F3F"/>
                </a:solidFill>
                <a:latin typeface="Open Sans"/>
                <a:ea typeface="Open Sans"/>
                <a:cs typeface="Open Sans"/>
                <a:sym typeface="Open Sans"/>
              </a:rPr>
              <a:t>EBP Workbook</a:t>
            </a:r>
            <a:r>
              <a:rPr lang="en-US" sz="1800">
                <a:solidFill>
                  <a:srgbClr val="3F3F3F"/>
                </a:solidFill>
                <a:latin typeface="Open Sans"/>
                <a:ea typeface="Open Sans"/>
                <a:cs typeface="Open Sans"/>
                <a:sym typeface="Open Sans"/>
              </a:rPr>
              <a:t>, 2</a:t>
            </a:r>
            <a:r>
              <a:rPr lang="en-US" sz="1800" baseline="30000">
                <a:solidFill>
                  <a:srgbClr val="3F3F3F"/>
                </a:solidFill>
                <a:latin typeface="Open Sans"/>
                <a:ea typeface="Open Sans"/>
                <a:cs typeface="Open Sans"/>
                <a:sym typeface="Open Sans"/>
              </a:rPr>
              <a:t>nd</a:t>
            </a:r>
            <a:r>
              <a:rPr lang="en-US" sz="1800">
                <a:solidFill>
                  <a:srgbClr val="3F3F3F"/>
                </a:solidFill>
                <a:latin typeface="Open Sans"/>
                <a:ea typeface="Open Sans"/>
                <a:cs typeface="Open Sans"/>
                <a:sym typeface="Open Sans"/>
              </a:rPr>
              <a:t>. ed. BMJ Books, 2007.</a:t>
            </a:r>
            <a:endParaRPr>
              <a:solidFill>
                <a:srgbClr val="3F3F3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0"/>
        <p:cNvGrpSpPr/>
        <p:nvPr/>
      </p:nvGrpSpPr>
      <p:grpSpPr>
        <a:xfrm>
          <a:off x="0" y="0"/>
          <a:ext cx="0" cy="0"/>
          <a:chOff x="0" y="0"/>
          <a:chExt cx="0" cy="0"/>
        </a:xfrm>
      </p:grpSpPr>
      <p:sp>
        <p:nvSpPr>
          <p:cNvPr id="151" name="Google Shape;151;g727b3dbef2_0_52"/>
          <p:cNvSpPr txBox="1">
            <a:spLocks noGrp="1"/>
          </p:cNvSpPr>
          <p:nvPr>
            <p:ph type="title"/>
          </p:nvPr>
        </p:nvSpPr>
        <p:spPr>
          <a:xfrm>
            <a:off x="0" y="251487"/>
            <a:ext cx="7964129"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Revisiones sistemáticas y Metanálisis: definiciones</a:t>
            </a:r>
            <a:endParaRPr>
              <a:solidFill>
                <a:srgbClr val="586F7C"/>
              </a:solidFill>
              <a:latin typeface="Open Sans"/>
              <a:ea typeface="Open Sans"/>
              <a:cs typeface="Open Sans"/>
              <a:sym typeface="Open Sans"/>
            </a:endParaRPr>
          </a:p>
        </p:txBody>
      </p:sp>
      <p:sp>
        <p:nvSpPr>
          <p:cNvPr id="152" name="Google Shape;152;g727b3dbef2_0_52"/>
          <p:cNvSpPr txBox="1">
            <a:spLocks noGrp="1"/>
          </p:cNvSpPr>
          <p:nvPr>
            <p:ph type="body" idx="1"/>
          </p:nvPr>
        </p:nvSpPr>
        <p:spPr>
          <a:xfrm>
            <a:off x="111500" y="1724749"/>
            <a:ext cx="7328960" cy="4989201"/>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0"/>
              </a:spcBef>
              <a:spcAft>
                <a:spcPts val="0"/>
              </a:spcAft>
              <a:buSzPts val="2400"/>
              <a:buFont typeface="Open Sans"/>
              <a:buNone/>
            </a:pPr>
            <a:r>
              <a:rPr lang="en-US" sz="2200" b="1">
                <a:solidFill>
                  <a:srgbClr val="3F3F3F"/>
                </a:solidFill>
                <a:latin typeface="Open Sans"/>
                <a:ea typeface="Open Sans"/>
                <a:cs typeface="Open Sans"/>
                <a:sym typeface="Open Sans"/>
              </a:rPr>
              <a:t>Revisión sistemática:</a:t>
            </a:r>
            <a:r>
              <a:rPr lang="en-US" sz="2200">
                <a:solidFill>
                  <a:srgbClr val="3F3F3F"/>
                </a:solidFill>
                <a:latin typeface="Open Sans"/>
                <a:ea typeface="Open Sans"/>
                <a:cs typeface="Open Sans"/>
                <a:sym typeface="Open Sans"/>
              </a:rPr>
              <a:t> </a:t>
            </a:r>
            <a:endParaRPr sz="2300">
              <a:solidFill>
                <a:srgbClr val="3F3F3F"/>
              </a:solidFill>
            </a:endParaRPr>
          </a:p>
          <a:p>
            <a:pPr marL="90488" lvl="0" indent="-14288" algn="l" rtl="0">
              <a:lnSpc>
                <a:spcPct val="90000"/>
              </a:lnSpc>
              <a:spcBef>
                <a:spcPts val="0"/>
              </a:spcBef>
              <a:spcAft>
                <a:spcPts val="0"/>
              </a:spcAft>
              <a:buSzPts val="2400"/>
              <a:buNone/>
            </a:pPr>
            <a:r>
              <a:rPr lang="en-US" sz="2000">
                <a:solidFill>
                  <a:srgbClr val="3F3F3F"/>
                </a:solidFill>
                <a:latin typeface="Open Sans"/>
                <a:ea typeface="Open Sans"/>
                <a:cs typeface="Open Sans"/>
                <a:sym typeface="Open Sans"/>
              </a:rPr>
              <a:t>Revisión en la que se han utilizado métodos específicos y apropiados para identificar, evaluar y resumir los estudios que abordan una pregunta definida (Puede, pero no necesariamente involucran un metanálisis). Tiene como objetivo disminuir el sesgo y aumentar la reproducibilidad y transparencia. Proporciona orientación para la práctica y la formulación de políticas, identifican lagunas en el conocimiento y la necesidad de mayor investigación. </a:t>
            </a:r>
            <a:endParaRPr/>
          </a:p>
          <a:p>
            <a:pPr marL="90488" lvl="0" indent="-14288" algn="l" rtl="0">
              <a:lnSpc>
                <a:spcPct val="90000"/>
              </a:lnSpc>
              <a:spcBef>
                <a:spcPts val="0"/>
              </a:spcBef>
              <a:spcAft>
                <a:spcPts val="0"/>
              </a:spcAft>
              <a:buSzPts val="2400"/>
              <a:buNone/>
            </a:pPr>
            <a:endParaRPr sz="2000">
              <a:solidFill>
                <a:srgbClr val="3F3F3F"/>
              </a:solidFill>
            </a:endParaRPr>
          </a:p>
          <a:p>
            <a:pPr marL="457200" lvl="0" indent="-381000" algn="l" rtl="0">
              <a:lnSpc>
                <a:spcPct val="90000"/>
              </a:lnSpc>
              <a:spcBef>
                <a:spcPts val="0"/>
              </a:spcBef>
              <a:spcAft>
                <a:spcPts val="0"/>
              </a:spcAft>
              <a:buSzPts val="2400"/>
              <a:buFont typeface="Open Sans"/>
              <a:buNone/>
            </a:pPr>
            <a:r>
              <a:rPr lang="en-US" sz="2200" b="1">
                <a:solidFill>
                  <a:srgbClr val="3F3F3F"/>
                </a:solidFill>
                <a:latin typeface="Open Sans"/>
                <a:ea typeface="Open Sans"/>
                <a:cs typeface="Open Sans"/>
                <a:sym typeface="Open Sans"/>
              </a:rPr>
              <a:t>Metanálisis:</a:t>
            </a:r>
            <a:endParaRPr sz="2300">
              <a:solidFill>
                <a:srgbClr val="3F3F3F"/>
              </a:solidFill>
            </a:endParaRPr>
          </a:p>
          <a:p>
            <a:pPr marL="87313" lvl="0" indent="-11113" algn="l" rtl="0">
              <a:lnSpc>
                <a:spcPct val="90000"/>
              </a:lnSpc>
              <a:spcBef>
                <a:spcPts val="0"/>
              </a:spcBef>
              <a:spcAft>
                <a:spcPts val="0"/>
              </a:spcAft>
              <a:buSzPts val="2400"/>
              <a:buNone/>
            </a:pPr>
            <a:r>
              <a:rPr lang="en-US" sz="2000">
                <a:solidFill>
                  <a:srgbClr val="3F3F3F"/>
                </a:solidFill>
                <a:latin typeface="Open Sans"/>
                <a:ea typeface="Open Sans"/>
                <a:cs typeface="Open Sans"/>
                <a:sym typeface="Open Sans"/>
              </a:rPr>
              <a:t>Técnica estadística que resume los resultados de varios estudios en una única estimación ponderada en la que se le da mayor peso a los resultados de estudios con eventos y en ocasiones a estudios de mayor calidad.  </a:t>
            </a:r>
            <a:endParaRPr/>
          </a:p>
          <a:p>
            <a:pPr marL="87313" lvl="0" indent="-11113" algn="l" rtl="0">
              <a:lnSpc>
                <a:spcPct val="90000"/>
              </a:lnSpc>
              <a:spcBef>
                <a:spcPts val="0"/>
              </a:spcBef>
              <a:spcAft>
                <a:spcPts val="0"/>
              </a:spcAft>
              <a:buSzPts val="2400"/>
              <a:buNone/>
            </a:pPr>
            <a:endParaRPr sz="2000">
              <a:solidFill>
                <a:srgbClr val="3F3F3F"/>
              </a:solidFill>
              <a:latin typeface="Open Sans"/>
              <a:ea typeface="Open Sans"/>
              <a:cs typeface="Open Sans"/>
              <a:sym typeface="Open Sans"/>
            </a:endParaRPr>
          </a:p>
          <a:p>
            <a:pPr marL="87313" lvl="0" indent="-11113" algn="l" rtl="0">
              <a:lnSpc>
                <a:spcPct val="90000"/>
              </a:lnSpc>
              <a:spcBef>
                <a:spcPts val="0"/>
              </a:spcBef>
              <a:spcAft>
                <a:spcPts val="0"/>
              </a:spcAft>
              <a:buSzPts val="2400"/>
              <a:buNone/>
            </a:pPr>
            <a:r>
              <a:rPr lang="en-US" sz="1500">
                <a:solidFill>
                  <a:srgbClr val="3F3F3F"/>
                </a:solidFill>
                <a:latin typeface="Open Sans"/>
                <a:ea typeface="Open Sans"/>
                <a:cs typeface="Open Sans"/>
                <a:sym typeface="Open Sans"/>
              </a:rPr>
              <a:t>“Guides: Evidence-Based Medicine Resource Guide: Defining EBM.” [Consultado el 24 de junio de 2022] </a:t>
            </a:r>
            <a:r>
              <a:rPr lang="en-US" sz="1500" u="sng">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https://guides.dml.georgetown.edu/ebm/definingebm</a:t>
            </a:r>
            <a:r>
              <a:rPr lang="en-US" sz="1500" u="sng">
                <a:solidFill>
                  <a:schemeClr val="accent5"/>
                </a:solidFill>
                <a:latin typeface="Open Sans"/>
                <a:ea typeface="Open Sans"/>
                <a:cs typeface="Open Sans"/>
                <a:sym typeface="Open Sans"/>
              </a:rPr>
              <a:t> </a:t>
            </a:r>
            <a:endParaRPr sz="2100" b="1">
              <a:solidFill>
                <a:schemeClr val="accent5"/>
              </a:solidFill>
              <a:latin typeface="Open Sans"/>
              <a:ea typeface="Open Sans"/>
              <a:cs typeface="Open Sans"/>
              <a:sym typeface="Open Sans"/>
            </a:endParaRPr>
          </a:p>
        </p:txBody>
      </p:sp>
      <p:pic>
        <p:nvPicPr>
          <p:cNvPr id="153" name="Google Shape;153;g727b3dbef2_0_52"/>
          <p:cNvPicPr preferRelativeResize="0"/>
          <p:nvPr/>
        </p:nvPicPr>
        <p:blipFill rotWithShape="1">
          <a:blip r:embed="rId4">
            <a:alphaModFix/>
          </a:blip>
          <a:srcRect/>
          <a:stretch/>
        </p:blipFill>
        <p:spPr>
          <a:xfrm>
            <a:off x="7337076" y="1775431"/>
            <a:ext cx="4722980" cy="4449652"/>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TotalTime>
  <Words>4822</Words>
  <Application>Microsoft Office PowerPoint</Application>
  <PresentationFormat>Widescreen</PresentationFormat>
  <Paragraphs>369</Paragraphs>
  <Slides>54</Slides>
  <Notes>54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Calibri</vt:lpstr>
      <vt:lpstr>Times New Roman</vt:lpstr>
      <vt:lpstr>Open Sans</vt:lpstr>
      <vt:lpstr>Gill Sans</vt:lpstr>
      <vt:lpstr>Trebuchet MS</vt:lpstr>
      <vt:lpstr>Century Gothic</vt:lpstr>
      <vt:lpstr>Simple Light</vt:lpstr>
      <vt:lpstr>Recursos adicionales específicos de la disciplina</vt:lpstr>
      <vt:lpstr>Contenido</vt:lpstr>
      <vt:lpstr>Objetivos de aprendizaje</vt:lpstr>
      <vt:lpstr>Introducción</vt:lpstr>
      <vt:lpstr>¿Qué es evidencia?</vt:lpstr>
      <vt:lpstr>¿Qué es MBE y PBE?</vt:lpstr>
      <vt:lpstr>¿Por qué utilizar PBE?    ¿Cuáles son sus barreras?</vt:lpstr>
      <vt:lpstr>PuPuvbb</vt:lpstr>
      <vt:lpstr>Revisiones sistemáticas y Metanálisis: definiciones</vt:lpstr>
      <vt:lpstr>Revisión de la literatura tradicional (narrativa) vs. revisión sistemática</vt:lpstr>
      <vt:lpstr>Definiciones de otros tipos de estudio</vt:lpstr>
      <vt:lpstr>Definiciones (continuación)</vt:lpstr>
      <vt:lpstr>Tipos de recursos PBE</vt:lpstr>
      <vt:lpstr>Fuentes para encontrar estudios primarios</vt:lpstr>
      <vt:lpstr>Jerarquía de la evidencia y enfoques de búsqueda</vt:lpstr>
      <vt:lpstr>Los 5 pasos del proceso PBE</vt:lpstr>
      <vt:lpstr>Práctica basada en evidencia Paso 1: preguntar</vt:lpstr>
      <vt:lpstr>Siguiente – clasificar el tipo de pregunta</vt:lpstr>
      <vt:lpstr>Plantillas de preguntas PBE</vt:lpstr>
      <vt:lpstr>Formular preguntas de intervención</vt:lpstr>
      <vt:lpstr>Formular pregunta sobre Etiología o Riesgo ¿cuál es la causa de una enfermedad o condición de salud?</vt:lpstr>
      <vt:lpstr>PBE Paso 2: acceso a la evidencia</vt:lpstr>
      <vt:lpstr>PBE Paso 3: valorar (validez, impacto) </vt:lpstr>
      <vt:lpstr>PBE Paso 4: Aplicar (paciente, entorno)</vt:lpstr>
      <vt:lpstr>PBE Paso 5: acceso (paciente, usted mismo) </vt:lpstr>
      <vt:lpstr>Acceso al Portal de Contenidos –   Fuentes de referencia</vt:lpstr>
      <vt:lpstr>Recursos R4L:  Cochrane Library (recursos PBE disponibles vía Hinari)</vt:lpstr>
      <vt:lpstr>Cochrane Library: Contenido</vt:lpstr>
      <vt:lpstr>Cochrane Library: opciones</vt:lpstr>
      <vt:lpstr>Biblioteca Cochrane para Revisiones sistemáticas: búsqueda y resultados </vt:lpstr>
      <vt:lpstr>Modelo de una revisión sistemática de Cochrane: incluye resumen en lenguaje sencillo</vt:lpstr>
      <vt:lpstr>Cochrane Interactive Learning:  Como realizar una revisión de intervención</vt:lpstr>
      <vt:lpstr>Clinical Key</vt:lpstr>
      <vt:lpstr>Clinical key: búsqueda</vt:lpstr>
      <vt:lpstr>Clinical key: resultados de búsqueda</vt:lpstr>
      <vt:lpstr>Essential Evidence Plus</vt:lpstr>
      <vt:lpstr>Essential Evidence Plus: opciones</vt:lpstr>
      <vt:lpstr>Portal de Contenidos: Bases de datos</vt:lpstr>
      <vt:lpstr>Joanna Briggs Institute EBP Database</vt:lpstr>
      <vt:lpstr>Joanna Briggs Institute EBP Database</vt:lpstr>
      <vt:lpstr>Joanna Briggs database: búsqueda</vt:lpstr>
      <vt:lpstr>Resultados de la búsqueda</vt:lpstr>
      <vt:lpstr>Base de datos Joanna Briggs: resultados de búsqueda</vt:lpstr>
      <vt:lpstr>Clinical Queries (PubMed): acceso a literatura   de investigación filtrada y no filtrada</vt:lpstr>
      <vt:lpstr>Clinical Queries: búsqueda</vt:lpstr>
      <vt:lpstr>Clinical Queries: búsqueda (continuación)</vt:lpstr>
      <vt:lpstr>Resultados de consultas de búsqueda</vt:lpstr>
      <vt:lpstr>PubMed: resultados de búsqueda</vt:lpstr>
      <vt:lpstr>PubMed: búsqueda con filtros</vt:lpstr>
      <vt:lpstr>Recursos PBE adicionales</vt:lpstr>
      <vt:lpstr>Recursos PBE adicionales (2)</vt:lpstr>
      <vt:lpstr>Síntesis</vt:lpstr>
      <vt:lpstr>Le invitamos 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Recursos adicionales específicos de la disciplina</dc:title>
  <dc:creator>Marcia Mabhula</dc:creator>
  <cp:lastModifiedBy>Marcia Mabhula</cp:lastModifiedBy>
  <cp:revision>24</cp:revision>
  <dcterms:created xsi:type="dcterms:W3CDTF">2020-02-14T15:04:15Z</dcterms:created>
  <dcterms:modified xsi:type="dcterms:W3CDTF">2023-03-30T10:53:58Z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F7099FAC-14E4-4012-8041-123499850912</vt:lpwstr>
  </property>
  <property fmtid="{D5CDD505-2E9C-101B-9397-08002B2CF9AE}" pid="6" name="ArticulateProjectFull">
    <vt:lpwstr>D:\R4Life\F2F Materials\20200422_M4_L4.1EN.Health Sciences.ppta</vt:lpwstr>
  </property>
</Properties>
</file>