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4" r:id="rId54"/>
    <p:sldId id="278" r:id="rId55"/>
    <p:sldId id="279" r:id="rId56"/>
    <p:sldId id="280" r:id="rId57"/>
    <p:sldId id="281" r:id="rId58"/>
    <p:sldId id="282" r:id="rId59"/>
    <p:sldId id="283" r:id="rId60"/>
    <p:sldId id="284" r:id="rId61"/>
    <p:sldId id="285" r:id="rId62"/>
    <p:sldId id="286" r:id="rId63"/>
    <p:sldId id="287" r:id="rId64"/>
    <p:sldId id="288" r:id="rId65"/>
    <p:sldId id="289" r:id="rId66"/>
    <p:sldId id="375"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Lst>
  <p:sldSz cx="12192000" cy="6858000"/>
  <p:notesSz cx="6858000" cy="9144000"/>
  <p:embeddedFontLst>
    <p:embeddedFont>
      <p:font typeface="Calibri" panose="020F0502020204030204" pitchFamily="34" charset="0"/>
      <p:regular r:id="rId84"/>
      <p:bold r:id="rId85"/>
      <p:italic r:id="rId86"/>
      <p:boldItalic r:id="rId87"/>
    </p:embeddedFont>
    <p:embeddedFont>
      <p:font typeface="Noto Sans" panose="020B0502040504020204" pitchFamily="34" charset="0"/>
      <p:regular r:id="rId88"/>
      <p:bold r:id="rId89"/>
      <p:italic r:id="rId90"/>
      <p:boldItalic r:id="rId91"/>
    </p:embeddedFont>
    <p:embeddedFont>
      <p:font typeface="Open Sans" panose="020B0606030504020204" pitchFamily="34" charset="0"/>
      <p:regular r:id="rId92"/>
      <p:bold r:id="rId93"/>
      <p:italic r:id="rId94"/>
      <p:boldItalic r:id="rId95"/>
    </p:embeddedFont>
    <p:embeddedFont>
      <p:font typeface="Trebuchet MS" panose="020B0603020202020204" pitchFamily="34"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hczGv7ytt/c8+7sgQQ9qInNwds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4EAC3B-CFBC-4FE4-920C-72F0F172F9B3}">
  <a:tblStyle styleId="{384EAC3B-CFBC-4FE4-920C-72F0F172F9B3}"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19050" cap="flat" cmpd="sng">
              <a:solidFill>
                <a:srgbClr val="FFFFFF"/>
              </a:solidFill>
              <a:prstDash val="solid"/>
              <a:round/>
              <a:headEnd type="none" w="sm" len="sm"/>
              <a:tailEnd type="none" w="sm" len="sm"/>
            </a:ln>
          </a:insideH>
          <a:insideV>
            <a:ln w="19050" cap="flat" cmpd="sng">
              <a:solidFill>
                <a:srgbClr val="FFFFFF"/>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9B2A6C-7912-45C8-BD69-7F9BB4AF1B1A}"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b="off" i="off"/>
      <a:tcStyle>
        <a:tcBdr/>
        <a:fill>
          <a:solidFill>
            <a:srgbClr val="FFE2CD"/>
          </a:solidFill>
        </a:fill>
      </a:tcStyle>
    </a:band1H>
    <a:band2H>
      <a:tcTxStyle b="off" i="off"/>
      <a:tcStyle>
        <a:tcBdr/>
      </a:tcStyle>
    </a:band2H>
    <a:band1V>
      <a:tcTxStyle b="off" i="off"/>
      <a:tcStyle>
        <a:tcBdr/>
        <a:fill>
          <a:solidFill>
            <a:srgbClr val="FFE2C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sorterViewPr>
    <p:cViewPr>
      <p:scale>
        <a:sx n="100" d="100"/>
        <a:sy n="100" d="100"/>
      </p:scale>
      <p:origin x="0" y="310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2.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4.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56187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350" lvl="0" indent="0" algn="l" rtl="0">
              <a:lnSpc>
                <a:spcPct val="100000"/>
              </a:lnSpc>
              <a:spcBef>
                <a:spcPts val="0"/>
              </a:spcBef>
              <a:spcAft>
                <a:spcPts val="0"/>
              </a:spcAft>
              <a:buClr>
                <a:schemeClr val="dk1"/>
              </a:buClr>
              <a:buSzPts val="1300"/>
              <a:buFont typeface="Arial"/>
              <a:buNone/>
            </a:pPr>
            <a:r>
              <a:rPr lang="en-US" sz="1300">
                <a:latin typeface="Open Sans"/>
                <a:ea typeface="Open Sans"/>
                <a:cs typeface="Open Sans"/>
                <a:sym typeface="Open Sans"/>
              </a:rPr>
              <a:t>¡Importante!  eliminar los filtros al hacer clic en los filtros resaltados o abriendo Reset all filters [restablecer todos los filtros]  o hacer clic en Clear all [borrar todo] en el cuadro Filters applied [filtros aplicados]... ubicado debajo de los resultados de búsqueda. De lo contrario, estos filtros se seguirán utilizando en nuevas búsquedas. Todas las opciones de filtro son herramientas valiosas para delimitar una búsqueda específica.</a:t>
            </a:r>
            <a:endParaRPr sz="1300">
              <a:latin typeface="Open Sans"/>
              <a:ea typeface="Open Sans"/>
              <a:cs typeface="Open Sans"/>
              <a:sym typeface="Open Sans"/>
            </a:endParaRPr>
          </a:p>
          <a:p>
            <a:pPr marL="171450" lvl="0" indent="-82550" algn="l" rtl="0">
              <a:lnSpc>
                <a:spcPct val="100000"/>
              </a:lnSpc>
              <a:spcBef>
                <a:spcPts val="0"/>
              </a:spcBef>
              <a:spcAft>
                <a:spcPts val="0"/>
              </a:spcAft>
              <a:buSzPts val="1400"/>
              <a:buFont typeface="Arial"/>
              <a:buNone/>
            </a:pPr>
            <a:endParaRPr/>
          </a:p>
        </p:txBody>
      </p:sp>
      <p:sp>
        <p:nvSpPr>
          <p:cNvPr id="154" name="Google Shape;1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8" name="Google Shape;1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5" name="Google Shape;18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Otras herramientas útiles de la visualización de la página de resultados son las opciones de: </a:t>
            </a:r>
            <a:endParaRPr/>
          </a:p>
          <a:p>
            <a:pPr marL="0" lvl="0" indent="0" algn="l" rtl="0">
              <a:lnSpc>
                <a:spcPct val="100000"/>
              </a:lnSpc>
              <a:spcBef>
                <a:spcPts val="0"/>
              </a:spcBef>
              <a:spcAft>
                <a:spcPts val="0"/>
              </a:spcAft>
              <a:buSzPts val="1400"/>
              <a:buFont typeface="Arial"/>
              <a:buNone/>
            </a:pPr>
            <a:r>
              <a:rPr lang="en-US"/>
              <a:t>Save [guardar], </a:t>
            </a:r>
            <a:endParaRPr/>
          </a:p>
          <a:p>
            <a:pPr marL="0" lvl="0" indent="0" algn="l" rtl="0">
              <a:lnSpc>
                <a:spcPct val="100000"/>
              </a:lnSpc>
              <a:spcBef>
                <a:spcPts val="0"/>
              </a:spcBef>
              <a:spcAft>
                <a:spcPts val="0"/>
              </a:spcAft>
              <a:buSzPts val="1400"/>
              <a:buFont typeface="Arial"/>
              <a:buNone/>
            </a:pPr>
            <a:r>
              <a:rPr lang="en-US"/>
              <a:t>SEND TO Clipboard [enviar al portapapeles], </a:t>
            </a:r>
            <a:endParaRPr/>
          </a:p>
          <a:p>
            <a:pPr marL="0" lvl="0" indent="0" algn="l" rtl="0">
              <a:lnSpc>
                <a:spcPct val="100000"/>
              </a:lnSpc>
              <a:spcBef>
                <a:spcPts val="0"/>
              </a:spcBef>
              <a:spcAft>
                <a:spcPts val="0"/>
              </a:spcAft>
              <a:buSzPts val="1400"/>
              <a:buFont typeface="Arial"/>
              <a:buNone/>
            </a:pPr>
            <a:r>
              <a:rPr lang="en-US"/>
              <a:t>My Bibliography [mi bibliografía], </a:t>
            </a:r>
            <a:endParaRPr/>
          </a:p>
          <a:p>
            <a:pPr marL="0" lvl="0" indent="0" algn="l" rtl="0">
              <a:lnSpc>
                <a:spcPct val="100000"/>
              </a:lnSpc>
              <a:spcBef>
                <a:spcPts val="0"/>
              </a:spcBef>
              <a:spcAft>
                <a:spcPts val="0"/>
              </a:spcAft>
              <a:buSzPts val="1400"/>
              <a:buFont typeface="Arial"/>
              <a:buNone/>
            </a:pPr>
            <a:r>
              <a:rPr lang="en-US"/>
              <a:t>Collections [colecciones] o </a:t>
            </a:r>
            <a:endParaRPr/>
          </a:p>
          <a:p>
            <a:pPr marL="0" lvl="0" indent="0" algn="l" rtl="0">
              <a:lnSpc>
                <a:spcPct val="100000"/>
              </a:lnSpc>
              <a:spcBef>
                <a:spcPts val="0"/>
              </a:spcBef>
              <a:spcAft>
                <a:spcPts val="0"/>
              </a:spcAft>
              <a:buSzPts val="1400"/>
              <a:buFont typeface="Arial"/>
              <a:buNone/>
            </a:pPr>
            <a:r>
              <a:rPr lang="en-US"/>
              <a:t>Citation [administrador de citas]. </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Para usar estas opciones, primero marcar las casillas de varias citas en la página de resultados de búsqueda. Después de abrir la función </a:t>
            </a:r>
            <a:r>
              <a:rPr lang="en-US" b="1"/>
              <a:t>Save</a:t>
            </a:r>
            <a:r>
              <a:rPr lang="en-US"/>
              <a:t> [guardar], los usuarios pueden elegir de la opción </a:t>
            </a:r>
            <a:r>
              <a:rPr lang="en-US" b="1"/>
              <a:t>Selection</a:t>
            </a:r>
            <a:r>
              <a:rPr lang="en-US"/>
              <a:t> [selección], </a:t>
            </a:r>
            <a:r>
              <a:rPr lang="en-US" b="1"/>
              <a:t>All Results on page </a:t>
            </a:r>
            <a:r>
              <a:rPr lang="en-US"/>
              <a:t>[todos los resultados en la página] o </a:t>
            </a:r>
            <a:r>
              <a:rPr lang="en-US" b="1"/>
              <a:t>All Results </a:t>
            </a:r>
            <a:r>
              <a:rPr lang="en-US"/>
              <a:t>[todos los resultados]. </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En la opción de </a:t>
            </a:r>
            <a:r>
              <a:rPr lang="en-US" b="1"/>
              <a:t>FORMAT</a:t>
            </a:r>
            <a:r>
              <a:rPr lang="en-US"/>
              <a:t> [formato] se pueden seleccionar: </a:t>
            </a:r>
            <a:endParaRPr/>
          </a:p>
          <a:p>
            <a:pPr marL="0" lvl="0" indent="0" algn="l" rtl="0">
              <a:lnSpc>
                <a:spcPct val="100000"/>
              </a:lnSpc>
              <a:spcBef>
                <a:spcPts val="0"/>
              </a:spcBef>
              <a:spcAft>
                <a:spcPts val="0"/>
              </a:spcAft>
              <a:buSzPts val="1400"/>
              <a:buFont typeface="Arial"/>
              <a:buNone/>
            </a:pPr>
            <a:r>
              <a:rPr lang="en-US"/>
              <a:t>Abstract (text) [resumen (texto)], </a:t>
            </a:r>
            <a:endParaRPr/>
          </a:p>
          <a:p>
            <a:pPr marL="0" lvl="0" indent="0" algn="l" rtl="0">
              <a:lnSpc>
                <a:spcPct val="100000"/>
              </a:lnSpc>
              <a:spcBef>
                <a:spcPts val="0"/>
              </a:spcBef>
              <a:spcAft>
                <a:spcPts val="0"/>
              </a:spcAft>
              <a:buSzPts val="1400"/>
              <a:buFont typeface="Arial"/>
              <a:buNone/>
            </a:pPr>
            <a:r>
              <a:rPr lang="en-US"/>
              <a:t>PubMed, PMID o CSV. </a:t>
            </a:r>
            <a:endParaRPr/>
          </a:p>
          <a:p>
            <a:pPr marL="0" lvl="0" indent="0" algn="l" rtl="0">
              <a:lnSpc>
                <a:spcPct val="100000"/>
              </a:lnSpc>
              <a:spcBef>
                <a:spcPts val="0"/>
              </a:spcBef>
              <a:spcAft>
                <a:spcPts val="0"/>
              </a:spcAft>
              <a:buSzPts val="1400"/>
              <a:buFont typeface="Arial"/>
              <a:buNone/>
            </a:pPr>
            <a:r>
              <a:rPr lang="en-US"/>
              <a:t>Para este ejemplo, se han elegido Selection (4) y Abstract. Hacer clic en </a:t>
            </a:r>
            <a:r>
              <a:rPr lang="en-US" b="1"/>
              <a:t>Create File </a:t>
            </a:r>
            <a:r>
              <a:rPr lang="en-US"/>
              <a:t>[crear archivo] con el formato .txt</a:t>
            </a:r>
            <a:endParaRPr/>
          </a:p>
          <a:p>
            <a:pPr marL="457200" lvl="0" indent="0" algn="l" rtl="0">
              <a:lnSpc>
                <a:spcPct val="100000"/>
              </a:lnSpc>
              <a:spcBef>
                <a:spcPts val="0"/>
              </a:spcBef>
              <a:spcAft>
                <a:spcPts val="0"/>
              </a:spcAft>
              <a:buSzPts val="1400"/>
              <a:buNone/>
            </a:pPr>
            <a:endParaRPr/>
          </a:p>
        </p:txBody>
      </p:sp>
      <p:sp>
        <p:nvSpPr>
          <p:cNvPr id="199" name="Google Shape;199;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7" name="Google Shape;207;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b10d89d5ab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1b10d89d5ab_4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1b10d89d5ab_4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b10d89d5ab_4_4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g1b10d89d5ab_4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06" name="Google Shape;60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671" name="Google Shape;671;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b10d89d5ab_4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1b10d89d5ab_4_5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g1b10d89d5ab_4_5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b10d89d5ab_4_6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1b10d89d5ab_4_6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g1b10d89d5ab_4_6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b10d89d5ab_4_6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g1b10d89d5ab_4_6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g1b10d89d5ab_4_6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b10d89d5ab_4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b10d89d5ab_4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0" name="Google Shape;260;g1b10d89d5ab_4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b10d89d5ab_4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b10d89d5ab_4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7" name="Google Shape;267;g1b10d89d5ab_4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b10d89d5ab_4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1b10d89d5ab_4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9" name="Google Shape;279;g1b10d89d5ab_4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b10d89d5ab_4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b10d89d5ab_4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88" name="Google Shape;288;g1b10d89d5ab_4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b10d89d5ab_4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b10d89d5ab_4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97" name="Google Shape;297;g1b10d89d5ab_4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b10d89d5ab_4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1b10d89d5ab_4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1b10d89d5ab_4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b10d89d5ab_4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b10d89d5ab_4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1b10d89d5ab_4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El diseño nuevo y optimizado de PubMed, lanzado en octubre de 2019, es la versión predeterminada a partir del 19 de mayo de 2020; para ver esta nueva interfaz visitar el sitio de PubMed. Esta versión se encuentra también disponible en la lista Portal Unificado de Contenidos/Bases de datos e incluye los enlaces a los artículos disponibles ofrecidos por las editoriales de Research4Life además de los artículos gratuitos en texto completo.</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2" name="Google Shape;1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b10d89d5ab_4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b10d89d5ab_4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1b10d89d5ab_4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b10d89d5ab_4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b10d89d5ab_4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1b10d89d5ab_4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b10d89d5ab_4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1b10d89d5ab_4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1b10d89d5ab_4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b10d89d5ab_4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1b10d89d5ab_4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1b10d89d5ab_4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b10d89d5ab_4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1b10d89d5ab_4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1b10d89d5ab_4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b10d89d5ab_4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1b10d89d5ab_4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1b10d89d5ab_4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b10d89d5ab_4_8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1b10d89d5ab_4_8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Varias de las colecciones gratuitas enumeradas en la página de contenidos de Hinari se mencionan en la sección siguiente.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35" name="Google Shape;735;g1b10d89d5ab_4_8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b10d89d5ab_4_8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1b10d89d5ab_4_8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g1b10d89d5ab_4_8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b10d89d5ab_4_8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0" name="Google Shape;750;g1b10d89d5ab_4_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b10d89d5ab_4_8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1b10d89d5ab_4_8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57" name="Google Shape;757;g1b10d89d5ab_4_8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500"/>
              <a:buChar char="•"/>
            </a:pPr>
            <a:r>
              <a:rPr lang="en-US" sz="1500">
                <a:latin typeface="Open Sans"/>
                <a:ea typeface="Open Sans"/>
                <a:cs typeface="Open Sans"/>
                <a:sym typeface="Open Sans"/>
              </a:rPr>
              <a:t>El algoritmo Best Match </a:t>
            </a:r>
            <a:r>
              <a:rPr lang="en-US" sz="1500" i="1">
                <a:solidFill>
                  <a:srgbClr val="3F3F3F"/>
                </a:solidFill>
                <a:latin typeface="Open Sans"/>
                <a:ea typeface="Open Sans"/>
                <a:cs typeface="Open Sans"/>
                <a:sym typeface="Open Sans"/>
              </a:rPr>
              <a:t>[mejor coincidencia] </a:t>
            </a:r>
            <a:r>
              <a:rPr lang="en-US" sz="1500">
                <a:latin typeface="Open Sans"/>
                <a:ea typeface="Open Sans"/>
                <a:cs typeface="Open Sans"/>
                <a:sym typeface="Open Sans"/>
              </a:rPr>
              <a:t>se basa en varios factores "señales de clasificación por relevancia", entre los más importantes: el uso anterior de un artículo, la fecha de publicación, la puntuación de relevancia y el tipo de artículo.</a:t>
            </a:r>
            <a:endParaRPr sz="1500">
              <a:latin typeface="Open Sans"/>
              <a:ea typeface="Open Sans"/>
              <a:cs typeface="Open Sans"/>
              <a:sym typeface="Open Sans"/>
            </a:endParaRPr>
          </a:p>
          <a:p>
            <a:pPr marL="171450" lvl="0" indent="-1714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La columna de la izquierda contiene el gráfico </a:t>
            </a:r>
            <a:r>
              <a:rPr lang="en-US" sz="1500" b="1">
                <a:latin typeface="Open Sans"/>
                <a:ea typeface="Open Sans"/>
                <a:cs typeface="Open Sans"/>
                <a:sym typeface="Open Sans"/>
              </a:rPr>
              <a:t>Results by Year</a:t>
            </a:r>
            <a:r>
              <a:rPr lang="en-US" b="1"/>
              <a:t> </a:t>
            </a:r>
            <a:r>
              <a:rPr lang="en-US" b="1" i="1"/>
              <a:t> </a:t>
            </a:r>
            <a:r>
              <a:rPr lang="en-US" sz="1500" i="1">
                <a:solidFill>
                  <a:srgbClr val="3F3F3F"/>
                </a:solidFill>
                <a:latin typeface="Open Sans"/>
                <a:ea typeface="Open Sans"/>
                <a:cs typeface="Open Sans"/>
                <a:sym typeface="Open Sans"/>
              </a:rPr>
              <a:t>[</a:t>
            </a:r>
            <a:r>
              <a:rPr lang="en-US" sz="1500" i="1">
                <a:latin typeface="Open Sans"/>
                <a:ea typeface="Open Sans"/>
                <a:cs typeface="Open Sans"/>
                <a:sym typeface="Open Sans"/>
              </a:rPr>
              <a:t>Resultados por año] </a:t>
            </a:r>
            <a:r>
              <a:rPr lang="en-US" sz="1500">
                <a:latin typeface="Open Sans"/>
                <a:ea typeface="Open Sans"/>
                <a:cs typeface="Open Sans"/>
                <a:sym typeface="Open Sans"/>
              </a:rPr>
              <a:t>y la lista de filtros, incluyendo la </a:t>
            </a:r>
            <a:r>
              <a:rPr lang="en-US" sz="1500" b="1">
                <a:latin typeface="Open Sans"/>
                <a:ea typeface="Open Sans"/>
                <a:cs typeface="Open Sans"/>
                <a:sym typeface="Open Sans"/>
              </a:rPr>
              <a:t>TEXT AVAILABILITY </a:t>
            </a:r>
            <a:r>
              <a:rPr lang="en-US" sz="1500" i="1">
                <a:solidFill>
                  <a:srgbClr val="3F3F3F"/>
                </a:solidFill>
                <a:latin typeface="Open Sans"/>
                <a:ea typeface="Open Sans"/>
                <a:cs typeface="Open Sans"/>
                <a:sym typeface="Open Sans"/>
              </a:rPr>
              <a:t>[</a:t>
            </a:r>
            <a:r>
              <a:rPr lang="en-US" sz="1500" i="1">
                <a:latin typeface="Open Sans"/>
                <a:ea typeface="Open Sans"/>
                <a:cs typeface="Open Sans"/>
                <a:sym typeface="Open Sans"/>
              </a:rPr>
              <a:t>disponibilidad de texto</a:t>
            </a:r>
            <a:r>
              <a:rPr lang="en-US" sz="1500" i="1">
                <a:solidFill>
                  <a:srgbClr val="3F3F3F"/>
                </a:solidFill>
                <a:latin typeface="Open Sans"/>
                <a:ea typeface="Open Sans"/>
                <a:cs typeface="Open Sans"/>
                <a:sym typeface="Open Sans"/>
              </a:rPr>
              <a:t>]</a:t>
            </a:r>
            <a:r>
              <a:rPr lang="en-US" sz="1500" i="1">
                <a:latin typeface="Open Sans"/>
                <a:ea typeface="Open Sans"/>
                <a:cs typeface="Open Sans"/>
                <a:sym typeface="Open Sans"/>
              </a:rPr>
              <a:t> </a:t>
            </a:r>
            <a:r>
              <a:rPr lang="en-US" sz="1500">
                <a:latin typeface="Open Sans"/>
                <a:ea typeface="Open Sans"/>
                <a:cs typeface="Open Sans"/>
                <a:sym typeface="Open Sans"/>
              </a:rPr>
              <a:t>y el </a:t>
            </a:r>
            <a:r>
              <a:rPr lang="en-US" sz="1500" b="1">
                <a:latin typeface="Open Sans"/>
                <a:ea typeface="Open Sans"/>
                <a:cs typeface="Open Sans"/>
                <a:sym typeface="Open Sans"/>
              </a:rPr>
              <a:t>ARTICLE TYPE</a:t>
            </a:r>
            <a:r>
              <a:rPr lang="en-US" sz="1500">
                <a:latin typeface="Open Sans"/>
                <a:ea typeface="Open Sans"/>
                <a:cs typeface="Open Sans"/>
                <a:sym typeface="Open Sans"/>
              </a:rPr>
              <a:t> </a:t>
            </a:r>
            <a:r>
              <a:rPr lang="en-US" sz="1500" i="1">
                <a:solidFill>
                  <a:srgbClr val="3F3F3F"/>
                </a:solidFill>
                <a:latin typeface="Open Sans"/>
                <a:ea typeface="Open Sans"/>
                <a:cs typeface="Open Sans"/>
                <a:sym typeface="Open Sans"/>
              </a:rPr>
              <a:t>[</a:t>
            </a:r>
            <a:r>
              <a:rPr lang="en-US" sz="1500" i="1">
                <a:latin typeface="Open Sans"/>
                <a:ea typeface="Open Sans"/>
                <a:cs typeface="Open Sans"/>
                <a:sym typeface="Open Sans"/>
              </a:rPr>
              <a:t>tipo de artículo</a:t>
            </a:r>
            <a:r>
              <a:rPr lang="en-US" sz="1500" i="1">
                <a:solidFill>
                  <a:srgbClr val="3F3F3F"/>
                </a:solidFill>
                <a:latin typeface="Open Sans"/>
                <a:ea typeface="Open Sans"/>
                <a:cs typeface="Open Sans"/>
                <a:sym typeface="Open Sans"/>
              </a:rPr>
              <a:t>]</a:t>
            </a:r>
            <a:r>
              <a:rPr lang="en-US" sz="1500">
                <a:latin typeface="Open Sans"/>
                <a:ea typeface="Open Sans"/>
                <a:cs typeface="Open Sans"/>
                <a:sym typeface="Open Sans"/>
              </a:rPr>
              <a:t>. Junto a la opción de clasificación, hacer clic en la caja de cambios () para abrir las</a:t>
            </a:r>
            <a:r>
              <a:rPr lang="en-US" sz="1500" b="1">
                <a:latin typeface="Open Sans"/>
                <a:ea typeface="Open Sans"/>
                <a:cs typeface="Open Sans"/>
                <a:sym typeface="Open Sans"/>
              </a:rPr>
              <a:t> DISPLAY OPTIONS</a:t>
            </a:r>
            <a:r>
              <a:rPr lang="en-US" sz="1500">
                <a:latin typeface="Open Sans"/>
                <a:ea typeface="Open Sans"/>
                <a:cs typeface="Open Sans"/>
                <a:sym typeface="Open Sans"/>
              </a:rPr>
              <a:t> </a:t>
            </a:r>
            <a:r>
              <a:rPr lang="en-US" sz="1500" i="1">
                <a:solidFill>
                  <a:srgbClr val="3F3F3F"/>
                </a:solidFill>
                <a:latin typeface="Open Sans"/>
                <a:ea typeface="Open Sans"/>
                <a:cs typeface="Open Sans"/>
                <a:sym typeface="Open Sans"/>
              </a:rPr>
              <a:t>[opciones de visualización]</a:t>
            </a:r>
            <a:r>
              <a:rPr lang="en-US" sz="1500">
                <a:latin typeface="Open Sans"/>
                <a:ea typeface="Open Sans"/>
                <a:cs typeface="Open Sans"/>
                <a:sym typeface="Open Sans"/>
              </a:rPr>
              <a:t>. Los términos de búsqueda están resaltados en el </a:t>
            </a:r>
            <a:r>
              <a:rPr lang="en-US" sz="1500" b="1">
                <a:latin typeface="Open Sans"/>
                <a:ea typeface="Open Sans"/>
                <a:cs typeface="Open Sans"/>
                <a:sym typeface="Open Sans"/>
              </a:rPr>
              <a:t>abstract</a:t>
            </a:r>
            <a:r>
              <a:rPr lang="en-US" sz="1500">
                <a:latin typeface="Open Sans"/>
                <a:ea typeface="Open Sans"/>
                <a:cs typeface="Open Sans"/>
                <a:sym typeface="Open Sans"/>
              </a:rPr>
              <a:t> </a:t>
            </a:r>
            <a:r>
              <a:rPr lang="en-US" sz="1500" i="1">
                <a:solidFill>
                  <a:srgbClr val="3F3F3F"/>
                </a:solidFill>
                <a:latin typeface="Open Sans"/>
                <a:ea typeface="Open Sans"/>
                <a:cs typeface="Open Sans"/>
                <a:sym typeface="Open Sans"/>
              </a:rPr>
              <a:t>[</a:t>
            </a:r>
            <a:r>
              <a:rPr lang="en-US" sz="1500" i="1">
                <a:latin typeface="Open Sans"/>
                <a:ea typeface="Open Sans"/>
                <a:cs typeface="Open Sans"/>
                <a:sym typeface="Open Sans"/>
              </a:rPr>
              <a:t>resumen</a:t>
            </a:r>
            <a:r>
              <a:rPr lang="en-US" sz="1500" i="1">
                <a:solidFill>
                  <a:srgbClr val="3F3F3F"/>
                </a:solidFill>
                <a:latin typeface="Open Sans"/>
                <a:ea typeface="Open Sans"/>
                <a:cs typeface="Open Sans"/>
                <a:sym typeface="Open Sans"/>
              </a:rPr>
              <a:t>]</a:t>
            </a:r>
            <a:r>
              <a:rPr lang="en-US" sz="1500">
                <a:latin typeface="Open Sans"/>
                <a:ea typeface="Open Sans"/>
                <a:cs typeface="Open Sans"/>
                <a:sym typeface="Open Sans"/>
              </a:rPr>
              <a:t>.</a:t>
            </a:r>
            <a:endParaRPr sz="15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b10d89d5ab_4_8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g1b10d89d5ab_4_8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7" name="Google Shape;767;g1b10d89d5ab_4_8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1b10d89d5ab_4_9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g1b10d89d5ab_4_9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7" name="Google Shape;777;g1b10d89d5ab_4_9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b10d89d5ab_4_9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g1b10d89d5ab_4_9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g1b10d89d5ab_4_9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b10d89d5ab_4_9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1b10d89d5ab_4_9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g1b10d89d5ab_4_9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b10d89d5ab_4_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g1b10d89d5ab_4_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g1b10d89d5ab_4_9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1b10d89d5ab_4_9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g1b10d89d5ab_4_9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g1b10d89d5ab_4_9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b10d89d5ab_4_9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g1b10d89d5ab_4_9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5" name="Google Shape;825;g1b10d89d5ab_4_9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b10d89d5ab_4_9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g1b10d89d5ab_4_9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g1b10d89d5ab_4_9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843" name="Google Shape;84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a117d51ba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ga117d51ba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850" name="Google Shape;850;ga117d51ba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5" name="Google Shape;1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9ed2edeee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g19ed2edeee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9ed2edeee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2" name="Google Shape;862;g19ed2edeee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7" name="Google Shape;1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earn.nlm.nih.gov/documentation/training-packets/T0042010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learn.nlm.nih.gov/documentation/training-packets/T0022014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vlibrary.emro.who.i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vlibrary.emro.who.int/imem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vlibrary.emro.who.int/imemr-journals-directory-imj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hyperlink" Target="https://www.globalindexmedicus.net/biblioteca/lilac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s://www.globalindexmedicus.net/biblioteca/wpri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pps.who.int/iri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hyperlink" Target="mailto:repository@who.in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hyperlink" Target="https://search.bvsalud.org/global-literature-on-novel-coronavirus-2019-nc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training.cochrane.org/interactivelearnin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openi.nlm.nih.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68.xml.rels><?xml version="1.0" encoding="UTF-8" standalone="yes"?>
<Relationships xmlns="http://schemas.openxmlformats.org/package/2006/relationships"><Relationship Id="rId3" Type="http://schemas.openxmlformats.org/officeDocument/2006/relationships/hyperlink" Target="https://openi.nlm.nih.gov/faq"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1.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7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highwire.stanford.edu/lists/devecon.dt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75.xml.rels><?xml version="1.0" encoding="UTF-8" standalone="yes"?>
<Relationships xmlns="http://schemas.openxmlformats.org/package/2006/relationships"><Relationship Id="rId3" Type="http://schemas.openxmlformats.org/officeDocument/2006/relationships/hyperlink" Target="https://guides.lib.umich.edu/ghana-health"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76.xml.rels><?xml version="1.0" encoding="UTF-8" standalone="yes"?>
<Relationships xmlns="http://schemas.openxmlformats.org/package/2006/relationships"><Relationship Id="rId3" Type="http://schemas.openxmlformats.org/officeDocument/2006/relationships/hyperlink" Target="https://libguides.usc.edu/healthsciences/grey_literature"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7.xml.rels><?xml version="1.0" encoding="UTF-8" standalone="yes"?>
<Relationships xmlns="http://schemas.openxmlformats.org/package/2006/relationships"><Relationship Id="rId3" Type="http://schemas.openxmlformats.org/officeDocument/2006/relationships/hyperlink" Target="https://libguides.tcu.edu/GreyLiteratur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Ciencias de la Salud</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Recursos adicionales específicos de la disciplina</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0" y="378800"/>
            <a:ext cx="82320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200">
                <a:solidFill>
                  <a:srgbClr val="586F7C"/>
                </a:solidFill>
                <a:latin typeface="Open Sans"/>
                <a:ea typeface="Open Sans"/>
                <a:cs typeface="Open Sans"/>
                <a:sym typeface="Open Sans"/>
              </a:rPr>
              <a:t>Filtros de edades adicionales y revisados</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r>
              <a:rPr lang="en-US" sz="3200">
                <a:solidFill>
                  <a:srgbClr val="586F7C"/>
                </a:solidFill>
                <a:latin typeface="Open Sans"/>
                <a:ea typeface="Open Sans"/>
                <a:cs typeface="Open Sans"/>
                <a:sym typeface="Open Sans"/>
              </a:rPr>
              <a:t>Resultados de la búsqueda</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700"/>
              <a:buNone/>
            </a:pPr>
            <a:endParaRPr sz="3200">
              <a:solidFill>
                <a:srgbClr val="586F7C"/>
              </a:solidFill>
              <a:latin typeface="Open Sans"/>
              <a:ea typeface="Open Sans"/>
              <a:cs typeface="Open Sans"/>
              <a:sym typeface="Open Sans"/>
            </a:endParaRPr>
          </a:p>
        </p:txBody>
      </p:sp>
      <p:sp>
        <p:nvSpPr>
          <p:cNvPr id="157" name="Google Shape;157;p19"/>
          <p:cNvSpPr txBox="1">
            <a:spLocks noGrp="1"/>
          </p:cNvSpPr>
          <p:nvPr>
            <p:ph type="body" idx="1"/>
          </p:nvPr>
        </p:nvSpPr>
        <p:spPr>
          <a:xfrm>
            <a:off x="0" y="1757225"/>
            <a:ext cx="11707200" cy="4970100"/>
          </a:xfrm>
          <a:prstGeom prst="rect">
            <a:avLst/>
          </a:prstGeom>
          <a:noFill/>
          <a:ln>
            <a:noFill/>
          </a:ln>
        </p:spPr>
        <p:txBody>
          <a:bodyPr spcFirstLastPara="1" wrap="square" lIns="91425" tIns="45700" rIns="91425" bIns="45700" anchor="t" anchorCtr="0">
            <a:noAutofit/>
          </a:bodyPr>
          <a:lstStyle/>
          <a:p>
            <a:pPr marL="361950" lvl="0" indent="-260350" algn="just" rtl="0">
              <a:lnSpc>
                <a:spcPct val="100000"/>
              </a:lnSpc>
              <a:spcBef>
                <a:spcPts val="1000"/>
              </a:spcBef>
              <a:spcAft>
                <a:spcPts val="0"/>
              </a:spcAft>
              <a:buClr>
                <a:schemeClr val="dk1"/>
              </a:buClr>
              <a:buSzPts val="2000"/>
              <a:buFont typeface="Open Sans"/>
              <a:buChar char="●"/>
            </a:pPr>
            <a:r>
              <a:rPr lang="en-US" sz="1800">
                <a:solidFill>
                  <a:srgbClr val="3F3F3F"/>
                </a:solidFill>
                <a:latin typeface="Open Sans"/>
                <a:ea typeface="Open Sans"/>
                <a:cs typeface="Open Sans"/>
                <a:sym typeface="Open Sans"/>
              </a:rPr>
              <a:t>Los dos filtros </a:t>
            </a:r>
            <a:r>
              <a:rPr lang="en-US" sz="1800" b="1">
                <a:solidFill>
                  <a:srgbClr val="3F3F3F"/>
                </a:solidFill>
                <a:latin typeface="Open Sans"/>
                <a:ea typeface="Open Sans"/>
                <a:cs typeface="Open Sans"/>
                <a:sym typeface="Open Sans"/>
              </a:rPr>
              <a:t>AGE</a:t>
            </a:r>
            <a:r>
              <a:rPr lang="en-US" sz="1800">
                <a:solidFill>
                  <a:srgbClr val="3F3F3F"/>
                </a:solidFill>
                <a:latin typeface="Open Sans"/>
                <a:ea typeface="Open Sans"/>
                <a:cs typeface="Open Sans"/>
                <a:sym typeface="Open Sans"/>
              </a:rPr>
              <a:t> </a:t>
            </a:r>
            <a:r>
              <a:rPr lang="en-US" sz="1800" i="1">
                <a:solidFill>
                  <a:srgbClr val="3F3F3F"/>
                </a:solidFill>
                <a:latin typeface="Open Sans"/>
                <a:ea typeface="Open Sans"/>
                <a:cs typeface="Open Sans"/>
                <a:sym typeface="Open Sans"/>
              </a:rPr>
              <a:t>[edad] </a:t>
            </a:r>
            <a:r>
              <a:rPr lang="en-US" sz="1800">
                <a:solidFill>
                  <a:srgbClr val="3F3F3F"/>
                </a:solidFill>
                <a:latin typeface="Open Sans"/>
                <a:ea typeface="Open Sans"/>
                <a:cs typeface="Open Sans"/>
                <a:sym typeface="Open Sans"/>
              </a:rPr>
              <a:t>se agregaron a la lista de filtros en la columna izquierda.</a:t>
            </a:r>
            <a:endParaRPr sz="1800">
              <a:solidFill>
                <a:srgbClr val="3F3F3F"/>
              </a:solidFill>
              <a:latin typeface="Open Sans"/>
              <a:ea typeface="Open Sans"/>
              <a:cs typeface="Open Sans"/>
              <a:sym typeface="Open Sans"/>
            </a:endParaRPr>
          </a:p>
          <a:p>
            <a:pPr marL="361950" lvl="0" indent="-260350" algn="just" rtl="0">
              <a:lnSpc>
                <a:spcPct val="100000"/>
              </a:lnSpc>
              <a:spcBef>
                <a:spcPts val="1000"/>
              </a:spcBef>
              <a:spcAft>
                <a:spcPts val="0"/>
              </a:spcAft>
              <a:buClr>
                <a:schemeClr val="dk1"/>
              </a:buClr>
              <a:buSzPts val="2000"/>
              <a:buFont typeface="Open Sans"/>
              <a:buChar char="●"/>
            </a:pPr>
            <a:r>
              <a:rPr lang="en-US" sz="1800">
                <a:solidFill>
                  <a:srgbClr val="3F3F3F"/>
                </a:solidFill>
                <a:latin typeface="Open Sans"/>
                <a:ea typeface="Open Sans"/>
                <a:cs typeface="Open Sans"/>
                <a:sym typeface="Open Sans"/>
              </a:rPr>
              <a:t>Hacer clic en las casillas para activarlas. La nueva búsqueda tiene 214 resultados, reduciendo los resultados anteriores de 1,300 registros.</a:t>
            </a:r>
            <a:endParaRPr sz="1800">
              <a:solidFill>
                <a:srgbClr val="3F3F3F"/>
              </a:solidFill>
              <a:latin typeface="Open Sans"/>
              <a:ea typeface="Open Sans"/>
              <a:cs typeface="Open Sans"/>
              <a:sym typeface="Open Sans"/>
            </a:endParaRPr>
          </a:p>
          <a:p>
            <a:pPr marL="361950" lvl="0" indent="-260350" algn="just" rtl="0">
              <a:lnSpc>
                <a:spcPct val="100000"/>
              </a:lnSpc>
              <a:spcBef>
                <a:spcPts val="1000"/>
              </a:spcBef>
              <a:spcAft>
                <a:spcPts val="0"/>
              </a:spcAft>
              <a:buClr>
                <a:schemeClr val="dk1"/>
              </a:buClr>
              <a:buSzPts val="2000"/>
              <a:buFont typeface="Open Sans"/>
              <a:buChar char="●"/>
            </a:pPr>
            <a:r>
              <a:rPr lang="en-US" sz="1800">
                <a:solidFill>
                  <a:srgbClr val="3F3F3F"/>
                </a:solidFill>
                <a:latin typeface="Open Sans"/>
                <a:ea typeface="Open Sans"/>
                <a:cs typeface="Open Sans"/>
                <a:sym typeface="Open Sans"/>
              </a:rPr>
              <a:t>Es importante considerar la opción </a:t>
            </a:r>
            <a:r>
              <a:rPr lang="en-US" sz="1800" b="1">
                <a:solidFill>
                  <a:srgbClr val="3F3F3F"/>
                </a:solidFill>
                <a:latin typeface="Open Sans"/>
                <a:ea typeface="Open Sans"/>
                <a:cs typeface="Open Sans"/>
                <a:sym typeface="Open Sans"/>
              </a:rPr>
              <a:t>Reset all filters</a:t>
            </a:r>
            <a:r>
              <a:rPr lang="en-US" sz="1800" b="1" i="1">
                <a:solidFill>
                  <a:srgbClr val="3F3F3F"/>
                </a:solidFill>
                <a:latin typeface="Open Sans"/>
                <a:ea typeface="Open Sans"/>
                <a:cs typeface="Open Sans"/>
                <a:sym typeface="Open Sans"/>
              </a:rPr>
              <a:t> </a:t>
            </a:r>
            <a:r>
              <a:rPr lang="en-US" sz="1800" i="1">
                <a:solidFill>
                  <a:srgbClr val="3F3F3F"/>
                </a:solidFill>
                <a:latin typeface="Open Sans"/>
                <a:ea typeface="Open Sans"/>
                <a:cs typeface="Open Sans"/>
                <a:sym typeface="Open Sans"/>
              </a:rPr>
              <a:t>[restablecer todos los filtros] </a:t>
            </a:r>
            <a:r>
              <a:rPr lang="en-US" sz="1800">
                <a:solidFill>
                  <a:srgbClr val="3F3F3F"/>
                </a:solidFill>
                <a:latin typeface="Open Sans"/>
                <a:ea typeface="Open Sans"/>
                <a:cs typeface="Open Sans"/>
                <a:sym typeface="Open Sans"/>
              </a:rPr>
              <a:t>para eliminar todos los filtros.</a:t>
            </a:r>
            <a:endParaRPr sz="1800">
              <a:solidFill>
                <a:srgbClr val="3F3F3F"/>
              </a:solidFill>
              <a:latin typeface="Open Sans"/>
              <a:ea typeface="Open Sans"/>
              <a:cs typeface="Open Sans"/>
              <a:sym typeface="Open Sans"/>
            </a:endParaRPr>
          </a:p>
          <a:p>
            <a:pPr marL="0" lvl="0" indent="0" algn="just" rtl="0">
              <a:lnSpc>
                <a:spcPct val="100000"/>
              </a:lnSpc>
              <a:spcBef>
                <a:spcPts val="1000"/>
              </a:spcBef>
              <a:spcAft>
                <a:spcPts val="0"/>
              </a:spcAft>
              <a:buSzPts val="2400"/>
              <a:buNone/>
            </a:pPr>
            <a:endParaRPr sz="1800">
              <a:solidFill>
                <a:srgbClr val="3F3F3F"/>
              </a:solidFill>
              <a:latin typeface="Open Sans"/>
              <a:ea typeface="Open Sans"/>
              <a:cs typeface="Open Sans"/>
              <a:sym typeface="Open Sans"/>
            </a:endParaRPr>
          </a:p>
        </p:txBody>
      </p:sp>
      <p:pic>
        <p:nvPicPr>
          <p:cNvPr id="158" name="Google Shape;158;p19"/>
          <p:cNvPicPr preferRelativeResize="0"/>
          <p:nvPr/>
        </p:nvPicPr>
        <p:blipFill rotWithShape="1">
          <a:blip r:embed="rId3">
            <a:alphaModFix/>
          </a:blip>
          <a:srcRect/>
          <a:stretch/>
        </p:blipFill>
        <p:spPr>
          <a:xfrm>
            <a:off x="1847475" y="3610700"/>
            <a:ext cx="8158825" cy="3269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PuPuvbb</a:t>
            </a:r>
            <a:endParaRPr/>
          </a:p>
        </p:txBody>
      </p:sp>
      <p:sp>
        <p:nvSpPr>
          <p:cNvPr id="165" name="Google Shape;165;p2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Visualización de resúmenes y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acceso al texto completo</a:t>
            </a:r>
            <a:endParaRPr sz="3600">
              <a:solidFill>
                <a:srgbClr val="586F7C"/>
              </a:solidFill>
              <a:latin typeface="Open Sans"/>
              <a:ea typeface="Open Sans"/>
              <a:cs typeface="Open Sans"/>
              <a:sym typeface="Open Sans"/>
            </a:endParaRPr>
          </a:p>
        </p:txBody>
      </p:sp>
      <p:sp>
        <p:nvSpPr>
          <p:cNvPr id="166" name="Google Shape;166;p20"/>
          <p:cNvSpPr txBox="1">
            <a:spLocks noGrp="1"/>
          </p:cNvSpPr>
          <p:nvPr>
            <p:ph type="body" idx="1"/>
          </p:nvPr>
        </p:nvSpPr>
        <p:spPr>
          <a:xfrm>
            <a:off x="0" y="1731624"/>
            <a:ext cx="6003300" cy="4964597"/>
          </a:xfrm>
          <a:prstGeom prst="rect">
            <a:avLst/>
          </a:prstGeom>
          <a:noFill/>
          <a:ln>
            <a:noFill/>
          </a:ln>
        </p:spPr>
        <p:txBody>
          <a:bodyPr spcFirstLastPara="1" wrap="square" lIns="91425" tIns="45700" rIns="91425" bIns="45700" anchor="t" anchorCtr="0">
            <a:noAutofit/>
          </a:bodyPr>
          <a:lstStyle/>
          <a:p>
            <a:pPr marL="355600" lvl="0" indent="-317500" algn="l" rtl="0">
              <a:lnSpc>
                <a:spcPct val="100000"/>
              </a:lnSpc>
              <a:spcBef>
                <a:spcPts val="0"/>
              </a:spcBef>
              <a:spcAft>
                <a:spcPts val="0"/>
              </a:spcAft>
              <a:buClr>
                <a:schemeClr val="dk2"/>
              </a:buClr>
              <a:buSzPts val="1800"/>
              <a:buFont typeface="Open Sans"/>
              <a:buChar char="●"/>
            </a:pPr>
            <a:r>
              <a:rPr lang="en-US" sz="1700">
                <a:solidFill>
                  <a:srgbClr val="3F3F3F"/>
                </a:solidFill>
                <a:latin typeface="Open Sans"/>
                <a:ea typeface="Open Sans"/>
                <a:cs typeface="Open Sans"/>
                <a:sym typeface="Open Sans"/>
              </a:rPr>
              <a:t>En la pantalla </a:t>
            </a:r>
            <a:r>
              <a:rPr lang="en-US" sz="1700" b="1">
                <a:solidFill>
                  <a:srgbClr val="3F3F3F"/>
                </a:solidFill>
                <a:latin typeface="Open Sans"/>
                <a:ea typeface="Open Sans"/>
                <a:cs typeface="Open Sans"/>
                <a:sym typeface="Open Sans"/>
              </a:rPr>
              <a:t>Summary </a:t>
            </a:r>
            <a:r>
              <a:rPr lang="en-US" sz="1700" i="1">
                <a:solidFill>
                  <a:srgbClr val="3F3F3F"/>
                </a:solidFill>
                <a:latin typeface="Open Sans"/>
                <a:ea typeface="Open Sans"/>
                <a:cs typeface="Open Sans"/>
                <a:sym typeface="Open Sans"/>
              </a:rPr>
              <a:t>[síntesis]</a:t>
            </a:r>
            <a:r>
              <a:rPr lang="en-US" sz="1700">
                <a:solidFill>
                  <a:srgbClr val="3F3F3F"/>
                </a:solidFill>
                <a:latin typeface="Open Sans"/>
                <a:ea typeface="Open Sans"/>
                <a:cs typeface="Open Sans"/>
                <a:sym typeface="Open Sans"/>
              </a:rPr>
              <a:t>, hacer clic en el título de cualquier artículo para mostrar la versión </a:t>
            </a:r>
            <a:r>
              <a:rPr lang="en-US" sz="1700" b="1">
                <a:solidFill>
                  <a:srgbClr val="3F3F3F"/>
                </a:solidFill>
                <a:latin typeface="Open Sans"/>
                <a:ea typeface="Open Sans"/>
                <a:cs typeface="Open Sans"/>
                <a:sym typeface="Open Sans"/>
              </a:rPr>
              <a:t>Abstract </a:t>
            </a:r>
            <a:r>
              <a:rPr lang="en-US" sz="1700" i="1">
                <a:solidFill>
                  <a:srgbClr val="3F3F3F"/>
                </a:solidFill>
                <a:latin typeface="Open Sans"/>
                <a:ea typeface="Open Sans"/>
                <a:cs typeface="Open Sans"/>
                <a:sym typeface="Open Sans"/>
              </a:rPr>
              <a:t>[resumen]</a:t>
            </a:r>
            <a:r>
              <a:rPr lang="en-US" sz="1700">
                <a:solidFill>
                  <a:srgbClr val="3F3F3F"/>
                </a:solidFill>
                <a:latin typeface="Open Sans"/>
                <a:ea typeface="Open Sans"/>
                <a:cs typeface="Open Sans"/>
                <a:sym typeface="Open Sans"/>
              </a:rPr>
              <a:t>.</a:t>
            </a:r>
            <a:endParaRPr sz="1700">
              <a:solidFill>
                <a:srgbClr val="3F3F3F"/>
              </a:solidFill>
              <a:latin typeface="Open Sans"/>
              <a:ea typeface="Open Sans"/>
              <a:cs typeface="Open Sans"/>
              <a:sym typeface="Open Sans"/>
            </a:endParaRPr>
          </a:p>
          <a:p>
            <a:pPr marL="355600" lvl="0" indent="-317500" algn="l" rtl="0">
              <a:lnSpc>
                <a:spcPct val="100000"/>
              </a:lnSpc>
              <a:spcBef>
                <a:spcPts val="0"/>
              </a:spcBef>
              <a:spcAft>
                <a:spcPts val="0"/>
              </a:spcAft>
              <a:buClr>
                <a:schemeClr val="dk2"/>
              </a:buClr>
              <a:buSzPts val="1800"/>
              <a:buFont typeface="Open Sans"/>
              <a:buChar char="●"/>
            </a:pPr>
            <a:r>
              <a:rPr lang="en-US" sz="1700">
                <a:solidFill>
                  <a:srgbClr val="3F3F3F"/>
                </a:solidFill>
                <a:latin typeface="Open Sans"/>
                <a:ea typeface="Open Sans"/>
                <a:cs typeface="Open Sans"/>
                <a:sym typeface="Open Sans"/>
              </a:rPr>
              <a:t>La versión </a:t>
            </a:r>
            <a:r>
              <a:rPr lang="en-US" sz="1700" b="1">
                <a:solidFill>
                  <a:srgbClr val="3F3F3F"/>
                </a:solidFill>
                <a:latin typeface="Open Sans"/>
                <a:ea typeface="Open Sans"/>
                <a:cs typeface="Open Sans"/>
                <a:sym typeface="Open Sans"/>
              </a:rPr>
              <a:t>Abstract </a:t>
            </a:r>
            <a:r>
              <a:rPr lang="en-US" sz="1700" i="1">
                <a:solidFill>
                  <a:srgbClr val="3F3F3F"/>
                </a:solidFill>
                <a:latin typeface="Open Sans"/>
                <a:ea typeface="Open Sans"/>
                <a:cs typeface="Open Sans"/>
                <a:sym typeface="Open Sans"/>
              </a:rPr>
              <a:t>[resumen]</a:t>
            </a:r>
            <a:r>
              <a:rPr lang="en-US" sz="1700">
                <a:solidFill>
                  <a:srgbClr val="3F3F3F"/>
                </a:solidFill>
                <a:latin typeface="Open Sans"/>
                <a:ea typeface="Open Sans"/>
                <a:cs typeface="Open Sans"/>
                <a:sym typeface="Open Sans"/>
              </a:rPr>
              <a:t> tiene funciones adicionales que incluyen, en la columna de la derecha, </a:t>
            </a:r>
            <a:r>
              <a:rPr lang="en-US" sz="1700" b="1">
                <a:solidFill>
                  <a:srgbClr val="3F3F3F"/>
                </a:solidFill>
                <a:latin typeface="Open Sans"/>
                <a:ea typeface="Open Sans"/>
                <a:cs typeface="Open Sans"/>
                <a:sym typeface="Open Sans"/>
              </a:rPr>
              <a:t>Cite</a:t>
            </a:r>
            <a:r>
              <a:rPr lang="en-US" sz="1700">
                <a:solidFill>
                  <a:srgbClr val="3F3F3F"/>
                </a:solidFill>
                <a:latin typeface="Open Sans"/>
                <a:ea typeface="Open Sans"/>
                <a:cs typeface="Open Sans"/>
                <a:sym typeface="Open Sans"/>
              </a:rPr>
              <a:t>, </a:t>
            </a:r>
            <a:r>
              <a:rPr lang="en-US" sz="1700" b="1">
                <a:solidFill>
                  <a:srgbClr val="3F3F3F"/>
                </a:solidFill>
                <a:latin typeface="Open Sans"/>
                <a:ea typeface="Open Sans"/>
                <a:cs typeface="Open Sans"/>
                <a:sym typeface="Open Sans"/>
              </a:rPr>
              <a:t>Favorites</a:t>
            </a:r>
            <a:r>
              <a:rPr lang="en-US" sz="1700">
                <a:solidFill>
                  <a:srgbClr val="3F3F3F"/>
                </a:solidFill>
                <a:latin typeface="Open Sans"/>
                <a:ea typeface="Open Sans"/>
                <a:cs typeface="Open Sans"/>
                <a:sym typeface="Open Sans"/>
              </a:rPr>
              <a:t>, </a:t>
            </a:r>
            <a:r>
              <a:rPr lang="en-US" sz="1700" b="1">
                <a:solidFill>
                  <a:srgbClr val="3F3F3F"/>
                </a:solidFill>
                <a:latin typeface="Open Sans"/>
                <a:ea typeface="Open Sans"/>
                <a:cs typeface="Open Sans"/>
                <a:sym typeface="Open Sans"/>
              </a:rPr>
              <a:t>Share</a:t>
            </a:r>
            <a:r>
              <a:rPr lang="en-US" sz="1700">
                <a:solidFill>
                  <a:srgbClr val="3F3F3F"/>
                </a:solidFill>
                <a:latin typeface="Open Sans"/>
                <a:ea typeface="Open Sans"/>
                <a:cs typeface="Open Sans"/>
                <a:sym typeface="Open Sans"/>
              </a:rPr>
              <a:t> </a:t>
            </a:r>
            <a:r>
              <a:rPr lang="en-US" sz="1700" i="1">
                <a:solidFill>
                  <a:srgbClr val="3F3F3F"/>
                </a:solidFill>
                <a:latin typeface="Open Sans"/>
                <a:ea typeface="Open Sans"/>
                <a:cs typeface="Open Sans"/>
                <a:sym typeface="Open Sans"/>
              </a:rPr>
              <a:t>[citar, favoritos, compartir] </a:t>
            </a:r>
            <a:r>
              <a:rPr lang="en-US" sz="1700">
                <a:solidFill>
                  <a:srgbClr val="3F3F3F"/>
                </a:solidFill>
                <a:latin typeface="Open Sans"/>
                <a:ea typeface="Open Sans"/>
                <a:cs typeface="Open Sans"/>
                <a:sym typeface="Open Sans"/>
              </a:rPr>
              <a:t>y </a:t>
            </a:r>
            <a:r>
              <a:rPr lang="en-US" sz="1700" b="1">
                <a:solidFill>
                  <a:srgbClr val="3F3F3F"/>
                </a:solidFill>
                <a:latin typeface="Open Sans"/>
                <a:ea typeface="Open Sans"/>
                <a:cs typeface="Open Sans"/>
                <a:sym typeface="Open Sans"/>
              </a:rPr>
              <a:t>Page Navigation </a:t>
            </a:r>
            <a:r>
              <a:rPr lang="en-US" sz="1700" i="1">
                <a:solidFill>
                  <a:srgbClr val="3F3F3F"/>
                </a:solidFill>
                <a:latin typeface="Open Sans"/>
                <a:ea typeface="Open Sans"/>
                <a:cs typeface="Open Sans"/>
                <a:sym typeface="Open Sans"/>
              </a:rPr>
              <a:t>[página de navegación],</a:t>
            </a:r>
            <a:r>
              <a:rPr lang="en-US" sz="1700">
                <a:solidFill>
                  <a:srgbClr val="3F3F3F"/>
                </a:solidFill>
                <a:latin typeface="Open Sans"/>
                <a:ea typeface="Open Sans"/>
                <a:cs typeface="Open Sans"/>
                <a:sym typeface="Open Sans"/>
              </a:rPr>
              <a:t> además, debajo del resumen, enlaces a </a:t>
            </a:r>
            <a:r>
              <a:rPr lang="en-US" sz="1700" b="1">
                <a:solidFill>
                  <a:srgbClr val="3F3F3F"/>
                </a:solidFill>
                <a:latin typeface="Open Sans"/>
                <a:ea typeface="Open Sans"/>
                <a:cs typeface="Open Sans"/>
                <a:sym typeface="Open Sans"/>
              </a:rPr>
              <a:t>Similar Articles </a:t>
            </a:r>
            <a:r>
              <a:rPr lang="en-US" sz="1700" i="1">
                <a:solidFill>
                  <a:srgbClr val="3F3F3F"/>
                </a:solidFill>
                <a:latin typeface="Open Sans"/>
                <a:ea typeface="Open Sans"/>
                <a:cs typeface="Open Sans"/>
                <a:sym typeface="Open Sans"/>
              </a:rPr>
              <a:t>[artículos similares]</a:t>
            </a:r>
            <a:r>
              <a:rPr lang="en-US" sz="1700">
                <a:solidFill>
                  <a:srgbClr val="3F3F3F"/>
                </a:solidFill>
                <a:latin typeface="Open Sans"/>
                <a:ea typeface="Open Sans"/>
                <a:cs typeface="Open Sans"/>
                <a:sym typeface="Open Sans"/>
              </a:rPr>
              <a:t>, </a:t>
            </a:r>
            <a:r>
              <a:rPr lang="en-US" sz="1700" b="1">
                <a:solidFill>
                  <a:srgbClr val="3F3F3F"/>
                </a:solidFill>
                <a:latin typeface="Open Sans"/>
                <a:ea typeface="Open Sans"/>
                <a:cs typeface="Open Sans"/>
                <a:sym typeface="Open Sans"/>
              </a:rPr>
              <a:t>Cited by</a:t>
            </a:r>
            <a:r>
              <a:rPr lang="en-US" sz="1700">
                <a:solidFill>
                  <a:srgbClr val="3F3F3F"/>
                </a:solidFill>
                <a:latin typeface="Open Sans"/>
                <a:ea typeface="Open Sans"/>
                <a:cs typeface="Open Sans"/>
                <a:sym typeface="Open Sans"/>
              </a:rPr>
              <a:t> </a:t>
            </a:r>
            <a:r>
              <a:rPr lang="en-US" sz="1700" i="1">
                <a:solidFill>
                  <a:srgbClr val="3F3F3F"/>
                </a:solidFill>
                <a:latin typeface="Open Sans"/>
                <a:ea typeface="Open Sans"/>
                <a:cs typeface="Open Sans"/>
                <a:sym typeface="Open Sans"/>
              </a:rPr>
              <a:t>[Citado por]</a:t>
            </a:r>
            <a:r>
              <a:rPr lang="en-US" sz="1700">
                <a:solidFill>
                  <a:srgbClr val="3F3F3F"/>
                </a:solidFill>
                <a:latin typeface="Open Sans"/>
                <a:ea typeface="Open Sans"/>
                <a:cs typeface="Open Sans"/>
                <a:sym typeface="Open Sans"/>
              </a:rPr>
              <a:t> y </a:t>
            </a:r>
            <a:r>
              <a:rPr lang="en-US" sz="1700" b="1">
                <a:solidFill>
                  <a:srgbClr val="3F3F3F"/>
                </a:solidFill>
                <a:latin typeface="Open Sans"/>
                <a:ea typeface="Open Sans"/>
                <a:cs typeface="Open Sans"/>
                <a:sym typeface="Open Sans"/>
              </a:rPr>
              <a:t>Mesh Terms </a:t>
            </a:r>
            <a:r>
              <a:rPr lang="en-US" sz="1700" i="1">
                <a:solidFill>
                  <a:srgbClr val="3F3F3F"/>
                </a:solidFill>
                <a:latin typeface="Open Sans"/>
                <a:ea typeface="Open Sans"/>
                <a:cs typeface="Open Sans"/>
                <a:sym typeface="Open Sans"/>
              </a:rPr>
              <a:t>[términos de Mesh]</a:t>
            </a:r>
            <a:r>
              <a:rPr lang="en-US" sz="1700">
                <a:solidFill>
                  <a:srgbClr val="3F3F3F"/>
                </a:solidFill>
                <a:latin typeface="Open Sans"/>
                <a:ea typeface="Open Sans"/>
                <a:cs typeface="Open Sans"/>
                <a:sym typeface="Open Sans"/>
              </a:rPr>
              <a:t>.</a:t>
            </a:r>
            <a:endParaRPr sz="1700">
              <a:solidFill>
                <a:srgbClr val="3F3F3F"/>
              </a:solidFill>
              <a:latin typeface="Open Sans"/>
              <a:ea typeface="Open Sans"/>
              <a:cs typeface="Open Sans"/>
              <a:sym typeface="Open Sans"/>
            </a:endParaRPr>
          </a:p>
          <a:p>
            <a:pPr marL="355600" lvl="0" indent="-317500" algn="l" rtl="0">
              <a:lnSpc>
                <a:spcPct val="100000"/>
              </a:lnSpc>
              <a:spcBef>
                <a:spcPts val="0"/>
              </a:spcBef>
              <a:spcAft>
                <a:spcPts val="0"/>
              </a:spcAft>
              <a:buClr>
                <a:schemeClr val="dk2"/>
              </a:buClr>
              <a:buSzPts val="1800"/>
              <a:buFont typeface="Open Sans"/>
              <a:buChar char="●"/>
            </a:pPr>
            <a:r>
              <a:rPr lang="en-US" sz="1700">
                <a:solidFill>
                  <a:srgbClr val="3F3F3F"/>
                </a:solidFill>
                <a:latin typeface="Open Sans"/>
                <a:ea typeface="Open Sans"/>
                <a:cs typeface="Open Sans"/>
                <a:sym typeface="Open Sans"/>
              </a:rPr>
              <a:t>Los </a:t>
            </a:r>
            <a:r>
              <a:rPr lang="en-US" sz="1700" b="1">
                <a:solidFill>
                  <a:srgbClr val="3F3F3F"/>
                </a:solidFill>
                <a:latin typeface="Open Sans"/>
                <a:ea typeface="Open Sans"/>
                <a:cs typeface="Open Sans"/>
                <a:sym typeface="Open Sans"/>
              </a:rPr>
              <a:t>Full Text Links </a:t>
            </a:r>
            <a:r>
              <a:rPr lang="en-US" sz="1700" i="1">
                <a:solidFill>
                  <a:srgbClr val="3F3F3F"/>
                </a:solidFill>
                <a:latin typeface="Open Sans"/>
                <a:ea typeface="Open Sans"/>
                <a:cs typeface="Open Sans"/>
                <a:sym typeface="Open Sans"/>
              </a:rPr>
              <a:t>[enlaces al texto completo]</a:t>
            </a:r>
            <a:r>
              <a:rPr lang="en-US" sz="1700">
                <a:solidFill>
                  <a:srgbClr val="3F3F3F"/>
                </a:solidFill>
                <a:latin typeface="Open Sans"/>
                <a:ea typeface="Open Sans"/>
                <a:cs typeface="Open Sans"/>
                <a:sym typeface="Open Sans"/>
              </a:rPr>
              <a:t> en la columna de la derecha tienen el icono de Research4Life para material accesible para los usuarios inscritos. Además, están disponibles otras opciones de texto completo sobre ese mismo artículo.</a:t>
            </a:r>
            <a:endParaRPr sz="1700">
              <a:solidFill>
                <a:srgbClr val="3F3F3F"/>
              </a:solidFill>
              <a:latin typeface="Open Sans"/>
              <a:ea typeface="Open Sans"/>
              <a:cs typeface="Open Sans"/>
              <a:sym typeface="Open Sans"/>
            </a:endParaRPr>
          </a:p>
          <a:p>
            <a:pPr marL="355600" lvl="0" indent="-317500" algn="l" rtl="0">
              <a:lnSpc>
                <a:spcPct val="100000"/>
              </a:lnSpc>
              <a:spcBef>
                <a:spcPts val="0"/>
              </a:spcBef>
              <a:spcAft>
                <a:spcPts val="0"/>
              </a:spcAft>
              <a:buClr>
                <a:schemeClr val="dk2"/>
              </a:buClr>
              <a:buSzPts val="1800"/>
              <a:buFont typeface="Open Sans"/>
              <a:buChar char="●"/>
            </a:pPr>
            <a:r>
              <a:rPr lang="en-US" sz="1700">
                <a:solidFill>
                  <a:srgbClr val="3F3F3F"/>
                </a:solidFill>
                <a:latin typeface="Open Sans"/>
                <a:ea typeface="Open Sans"/>
                <a:cs typeface="Open Sans"/>
                <a:sym typeface="Open Sans"/>
              </a:rPr>
              <a:t>Seleccione el icono de </a:t>
            </a:r>
            <a:r>
              <a:rPr lang="en-US" sz="1700" b="1">
                <a:solidFill>
                  <a:srgbClr val="3F3F3F"/>
                </a:solidFill>
                <a:latin typeface="Open Sans"/>
                <a:ea typeface="Open Sans"/>
                <a:cs typeface="Open Sans"/>
                <a:sym typeface="Open Sans"/>
              </a:rPr>
              <a:t>Research4Life</a:t>
            </a:r>
            <a:r>
              <a:rPr lang="en-US" sz="1700">
                <a:solidFill>
                  <a:srgbClr val="3F3F3F"/>
                </a:solidFill>
                <a:latin typeface="Open Sans"/>
                <a:ea typeface="Open Sans"/>
                <a:cs typeface="Open Sans"/>
                <a:sym typeface="Open Sans"/>
              </a:rPr>
              <a:t> </a:t>
            </a:r>
            <a:r>
              <a:rPr lang="en-US" sz="1700" b="1">
                <a:solidFill>
                  <a:srgbClr val="3F3F3F"/>
                </a:solidFill>
                <a:latin typeface="Open Sans"/>
                <a:ea typeface="Open Sans"/>
                <a:cs typeface="Open Sans"/>
                <a:sym typeface="Open Sans"/>
              </a:rPr>
              <a:t>full text </a:t>
            </a:r>
            <a:r>
              <a:rPr lang="en-US" sz="1700" i="1">
                <a:solidFill>
                  <a:srgbClr val="3F3F3F"/>
                </a:solidFill>
                <a:latin typeface="Open Sans"/>
                <a:ea typeface="Open Sans"/>
                <a:cs typeface="Open Sans"/>
                <a:sym typeface="Open Sans"/>
              </a:rPr>
              <a:t>[texto completo de Research4Life]</a:t>
            </a:r>
            <a:r>
              <a:rPr lang="en-US" sz="1700">
                <a:solidFill>
                  <a:srgbClr val="3F3F3F"/>
                </a:solidFill>
                <a:latin typeface="Open Sans"/>
                <a:ea typeface="Open Sans"/>
                <a:cs typeface="Open Sans"/>
                <a:sym typeface="Open Sans"/>
              </a:rPr>
              <a:t> en la sección </a:t>
            </a:r>
            <a:r>
              <a:rPr lang="en-US" sz="1700" b="1">
                <a:solidFill>
                  <a:srgbClr val="3F3F3F"/>
                </a:solidFill>
                <a:latin typeface="Open Sans"/>
                <a:ea typeface="Open Sans"/>
                <a:cs typeface="Open Sans"/>
                <a:sym typeface="Open Sans"/>
              </a:rPr>
              <a:t>Full Text Links</a:t>
            </a:r>
            <a:r>
              <a:rPr lang="en-US" sz="1700">
                <a:solidFill>
                  <a:srgbClr val="3F3F3F"/>
                </a:solidFill>
                <a:latin typeface="Open Sans"/>
                <a:ea typeface="Open Sans"/>
                <a:cs typeface="Open Sans"/>
                <a:sym typeface="Open Sans"/>
              </a:rPr>
              <a:t> </a:t>
            </a:r>
            <a:r>
              <a:rPr lang="en-US" sz="1700" i="1">
                <a:solidFill>
                  <a:srgbClr val="3F3F3F"/>
                </a:solidFill>
                <a:latin typeface="Open Sans"/>
                <a:ea typeface="Open Sans"/>
                <a:cs typeface="Open Sans"/>
                <a:sym typeface="Open Sans"/>
              </a:rPr>
              <a:t>[enlaces al texto completo]</a:t>
            </a:r>
            <a:r>
              <a:rPr lang="en-US" sz="1700">
                <a:solidFill>
                  <a:srgbClr val="3F3F3F"/>
                </a:solidFill>
                <a:latin typeface="Open Sans"/>
                <a:ea typeface="Open Sans"/>
                <a:cs typeface="Open Sans"/>
                <a:sym typeface="Open Sans"/>
              </a:rPr>
              <a:t>, para que aparezca la página enlace de Research4Life 360º.</a:t>
            </a:r>
            <a:endParaRPr sz="170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1700">
              <a:solidFill>
                <a:srgbClr val="3F3F3F"/>
              </a:solidFill>
              <a:latin typeface="Open Sans"/>
              <a:ea typeface="Open Sans"/>
              <a:cs typeface="Open Sans"/>
              <a:sym typeface="Open Sans"/>
            </a:endParaRPr>
          </a:p>
        </p:txBody>
      </p:sp>
      <p:pic>
        <p:nvPicPr>
          <p:cNvPr id="167" name="Google Shape;167;p20"/>
          <p:cNvPicPr preferRelativeResize="0"/>
          <p:nvPr/>
        </p:nvPicPr>
        <p:blipFill rotWithShape="1">
          <a:blip r:embed="rId3">
            <a:alphaModFix/>
          </a:blip>
          <a:srcRect/>
          <a:stretch/>
        </p:blipFill>
        <p:spPr>
          <a:xfrm>
            <a:off x="6003225" y="2068425"/>
            <a:ext cx="6188776" cy="3901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600" dirty="0">
                <a:solidFill>
                  <a:srgbClr val="586F7C"/>
                </a:solidFill>
                <a:latin typeface="Open Sans"/>
                <a:ea typeface="Open Sans"/>
                <a:cs typeface="Open Sans"/>
                <a:sym typeface="Open Sans"/>
              </a:rPr>
              <a:t>Enlace Research4Life 360º </a:t>
            </a:r>
            <a:endParaRPr sz="3600" dirty="0"/>
          </a:p>
        </p:txBody>
      </p:sp>
      <p:pic>
        <p:nvPicPr>
          <p:cNvPr id="174" name="Google Shape;174;p21"/>
          <p:cNvPicPr preferRelativeResize="0"/>
          <p:nvPr/>
        </p:nvPicPr>
        <p:blipFill rotWithShape="1">
          <a:blip r:embed="rId3">
            <a:alphaModFix/>
          </a:blip>
          <a:srcRect/>
          <a:stretch/>
        </p:blipFill>
        <p:spPr>
          <a:xfrm>
            <a:off x="6280450" y="1850850"/>
            <a:ext cx="5084275" cy="4851000"/>
          </a:xfrm>
          <a:prstGeom prst="rect">
            <a:avLst/>
          </a:prstGeom>
          <a:noFill/>
          <a:ln>
            <a:noFill/>
          </a:ln>
        </p:spPr>
      </p:pic>
      <p:sp>
        <p:nvSpPr>
          <p:cNvPr id="175" name="Google Shape;175;p21"/>
          <p:cNvSpPr txBox="1">
            <a:spLocks noGrp="1"/>
          </p:cNvSpPr>
          <p:nvPr>
            <p:ph type="body" idx="1"/>
          </p:nvPr>
        </p:nvSpPr>
        <p:spPr>
          <a:xfrm>
            <a:off x="0" y="1900950"/>
            <a:ext cx="6207900" cy="4750800"/>
          </a:xfrm>
          <a:prstGeom prst="rect">
            <a:avLst/>
          </a:prstGeom>
          <a:noFill/>
          <a:ln>
            <a:noFill/>
          </a:ln>
        </p:spPr>
        <p:txBody>
          <a:bodyPr spcFirstLastPara="1" wrap="square" lIns="91425" tIns="45700" rIns="91425" bIns="45700" anchor="t" anchorCtr="0">
            <a:noAutofit/>
          </a:bodyPr>
          <a:lstStyle/>
          <a:p>
            <a:pPr marL="355600" lvl="0" indent="-336550" algn="l" rtl="0">
              <a:lnSpc>
                <a:spcPct val="100000"/>
              </a:lnSpc>
              <a:spcBef>
                <a:spcPts val="0"/>
              </a:spcBef>
              <a:spcAft>
                <a:spcPts val="0"/>
              </a:spcAft>
              <a:buClr>
                <a:schemeClr val="dk2"/>
              </a:buClr>
              <a:buSzPts val="2100"/>
              <a:buFont typeface="Open Sans"/>
              <a:buChar char="●"/>
            </a:pPr>
            <a:r>
              <a:rPr lang="en-US" sz="2100">
                <a:solidFill>
                  <a:srgbClr val="3F3F3F"/>
                </a:solidFill>
                <a:latin typeface="Open Sans"/>
                <a:ea typeface="Open Sans"/>
                <a:cs typeface="Open Sans"/>
                <a:sym typeface="Open Sans"/>
              </a:rPr>
              <a:t>Aquí se muestra la página del </a:t>
            </a:r>
            <a:r>
              <a:rPr lang="en-US" sz="2100" b="1">
                <a:solidFill>
                  <a:srgbClr val="3F3F3F"/>
                </a:solidFill>
                <a:latin typeface="Open Sans"/>
                <a:ea typeface="Open Sans"/>
                <a:cs typeface="Open Sans"/>
                <a:sym typeface="Open Sans"/>
              </a:rPr>
              <a:t>Research4Life 360º Link </a:t>
            </a:r>
            <a:r>
              <a:rPr lang="en-US" sz="2100" i="1">
                <a:solidFill>
                  <a:srgbClr val="3F3F3F"/>
                </a:solidFill>
                <a:latin typeface="Open Sans"/>
                <a:ea typeface="Open Sans"/>
                <a:cs typeface="Open Sans"/>
                <a:sym typeface="Open Sans"/>
              </a:rPr>
              <a:t>[enlace Research4Life 360º]</a:t>
            </a:r>
            <a:r>
              <a:rPr lang="en-US" sz="2100">
                <a:solidFill>
                  <a:srgbClr val="3F3F3F"/>
                </a:solidFill>
                <a:latin typeface="Open Sans"/>
                <a:ea typeface="Open Sans"/>
                <a:cs typeface="Open Sans"/>
                <a:sym typeface="Open Sans"/>
              </a:rPr>
              <a:t>.</a:t>
            </a:r>
            <a:endParaRPr sz="2100">
              <a:solidFill>
                <a:srgbClr val="3F3F3F"/>
              </a:solidFill>
              <a:latin typeface="Open Sans"/>
              <a:ea typeface="Open Sans"/>
              <a:cs typeface="Open Sans"/>
              <a:sym typeface="Open Sans"/>
            </a:endParaRPr>
          </a:p>
          <a:p>
            <a:pPr marL="355600" lvl="0" indent="-336550" algn="l" rtl="0">
              <a:lnSpc>
                <a:spcPct val="100000"/>
              </a:lnSpc>
              <a:spcBef>
                <a:spcPts val="0"/>
              </a:spcBef>
              <a:spcAft>
                <a:spcPts val="0"/>
              </a:spcAft>
              <a:buClr>
                <a:schemeClr val="dk2"/>
              </a:buClr>
              <a:buSzPts val="2100"/>
              <a:buFont typeface="Open Sans"/>
              <a:buChar char="●"/>
            </a:pPr>
            <a:r>
              <a:rPr lang="en-US" sz="2100">
                <a:solidFill>
                  <a:srgbClr val="3F3F3F"/>
                </a:solidFill>
                <a:latin typeface="Open Sans"/>
                <a:ea typeface="Open Sans"/>
                <a:cs typeface="Open Sans"/>
                <a:sym typeface="Open Sans"/>
              </a:rPr>
              <a:t>Hacer clic en el enlace al </a:t>
            </a:r>
            <a:r>
              <a:rPr lang="en-US" sz="2100" b="1">
                <a:solidFill>
                  <a:srgbClr val="3F3F3F"/>
                </a:solidFill>
                <a:latin typeface="Open Sans"/>
                <a:ea typeface="Open Sans"/>
                <a:cs typeface="Open Sans"/>
                <a:sym typeface="Open Sans"/>
              </a:rPr>
              <a:t>Article Full Text </a:t>
            </a:r>
            <a:r>
              <a:rPr lang="en-US" sz="2100" i="1">
                <a:solidFill>
                  <a:srgbClr val="3F3F3F"/>
                </a:solidFill>
                <a:latin typeface="Open Sans"/>
                <a:ea typeface="Open Sans"/>
                <a:cs typeface="Open Sans"/>
                <a:sym typeface="Open Sans"/>
              </a:rPr>
              <a:t>[artículo en texto completo].</a:t>
            </a:r>
            <a:endParaRPr sz="2100" i="1">
              <a:solidFill>
                <a:srgbClr val="3F3F3F"/>
              </a:solidFill>
              <a:latin typeface="Open Sans"/>
              <a:ea typeface="Open Sans"/>
              <a:cs typeface="Open Sans"/>
              <a:sym typeface="Open Sans"/>
            </a:endParaRPr>
          </a:p>
          <a:p>
            <a:pPr marL="355600" lvl="0" indent="-336550" algn="l" rtl="0">
              <a:lnSpc>
                <a:spcPct val="100000"/>
              </a:lnSpc>
              <a:spcBef>
                <a:spcPts val="0"/>
              </a:spcBef>
              <a:spcAft>
                <a:spcPts val="0"/>
              </a:spcAft>
              <a:buClr>
                <a:schemeClr val="dk2"/>
              </a:buClr>
              <a:buSzPts val="2100"/>
              <a:buFont typeface="Open Sans"/>
              <a:buChar char="●"/>
            </a:pPr>
            <a:r>
              <a:rPr lang="en-US" sz="2100">
                <a:solidFill>
                  <a:srgbClr val="3F3F3F"/>
                </a:solidFill>
                <a:latin typeface="Open Sans"/>
                <a:ea typeface="Open Sans"/>
                <a:cs typeface="Open Sans"/>
                <a:sym typeface="Open Sans"/>
              </a:rPr>
              <a:t>Considerar que el icono de </a:t>
            </a:r>
            <a:r>
              <a:rPr lang="en-US" sz="2100" b="1">
                <a:solidFill>
                  <a:srgbClr val="3F3F3F"/>
                </a:solidFill>
                <a:latin typeface="Open Sans"/>
                <a:ea typeface="Open Sans"/>
                <a:cs typeface="Open Sans"/>
                <a:sym typeface="Open Sans"/>
              </a:rPr>
              <a:t>Research4Life </a:t>
            </a:r>
            <a:r>
              <a:rPr lang="en-US" sz="2100" b="1" i="1">
                <a:solidFill>
                  <a:srgbClr val="3F3F3F"/>
                </a:solidFill>
                <a:latin typeface="Open Sans"/>
                <a:ea typeface="Open Sans"/>
                <a:cs typeface="Open Sans"/>
                <a:sym typeface="Open Sans"/>
              </a:rPr>
              <a:t>full text</a:t>
            </a:r>
            <a:r>
              <a:rPr lang="en-US" sz="2100">
                <a:solidFill>
                  <a:srgbClr val="3F3F3F"/>
                </a:solidFill>
                <a:latin typeface="Open Sans"/>
                <a:ea typeface="Open Sans"/>
                <a:cs typeface="Open Sans"/>
                <a:sym typeface="Open Sans"/>
              </a:rPr>
              <a:t> </a:t>
            </a:r>
            <a:r>
              <a:rPr lang="en-US" sz="2100" i="1">
                <a:solidFill>
                  <a:srgbClr val="3F3F3F"/>
                </a:solidFill>
                <a:latin typeface="Open Sans"/>
                <a:ea typeface="Open Sans"/>
                <a:cs typeface="Open Sans"/>
                <a:sym typeface="Open Sans"/>
              </a:rPr>
              <a:t>[texto completo de Research4Life] </a:t>
            </a:r>
            <a:r>
              <a:rPr lang="en-US" sz="2100">
                <a:solidFill>
                  <a:srgbClr val="3F3F3F"/>
                </a:solidFill>
                <a:latin typeface="Open Sans"/>
                <a:ea typeface="Open Sans"/>
                <a:cs typeface="Open Sans"/>
                <a:sym typeface="Open Sans"/>
              </a:rPr>
              <a:t>muestra todas las citas de los resultados de búsqueda.</a:t>
            </a:r>
            <a:endParaRPr sz="2100">
              <a:solidFill>
                <a:srgbClr val="3F3F3F"/>
              </a:solidFill>
              <a:latin typeface="Open Sans"/>
              <a:ea typeface="Open Sans"/>
              <a:cs typeface="Open Sans"/>
              <a:sym typeface="Open Sans"/>
            </a:endParaRPr>
          </a:p>
          <a:p>
            <a:pPr marL="355600" lvl="0" indent="-336550" algn="l" rtl="0">
              <a:lnSpc>
                <a:spcPct val="100000"/>
              </a:lnSpc>
              <a:spcBef>
                <a:spcPts val="0"/>
              </a:spcBef>
              <a:spcAft>
                <a:spcPts val="0"/>
              </a:spcAft>
              <a:buClr>
                <a:schemeClr val="dk2"/>
              </a:buClr>
              <a:buSzPts val="2100"/>
              <a:buFont typeface="Open Sans"/>
              <a:buChar char="●"/>
            </a:pPr>
            <a:r>
              <a:rPr lang="en-US" sz="2100">
                <a:solidFill>
                  <a:srgbClr val="3F3F3F"/>
                </a:solidFill>
                <a:latin typeface="Open Sans"/>
                <a:ea typeface="Open Sans"/>
                <a:cs typeface="Open Sans"/>
                <a:sym typeface="Open Sans"/>
              </a:rPr>
              <a:t>En algunas ocasiones, Research4Life no cuenta con el texto completo de una cita, por lo que aparecerá la siguiente leyenda </a:t>
            </a:r>
            <a:r>
              <a:rPr lang="en-US" sz="2100" b="1">
                <a:solidFill>
                  <a:srgbClr val="3F3F3F"/>
                </a:solidFill>
                <a:latin typeface="Open Sans"/>
                <a:ea typeface="Open Sans"/>
                <a:cs typeface="Open Sans"/>
                <a:sym typeface="Open Sans"/>
              </a:rPr>
              <a:t>no holdings were found for this journal </a:t>
            </a:r>
            <a:r>
              <a:rPr lang="en-US" sz="2100" i="1">
                <a:solidFill>
                  <a:srgbClr val="3F3F3F"/>
                </a:solidFill>
                <a:latin typeface="Open Sans"/>
                <a:ea typeface="Open Sans"/>
                <a:cs typeface="Open Sans"/>
                <a:sym typeface="Open Sans"/>
              </a:rPr>
              <a:t>[no se encontraron existencias para esta revista]</a:t>
            </a:r>
            <a:r>
              <a:rPr lang="en-US" sz="2100">
                <a:solidFill>
                  <a:srgbClr val="3F3F3F"/>
                </a:solidFill>
                <a:latin typeface="Open Sans"/>
                <a:ea typeface="Open Sans"/>
                <a:cs typeface="Open Sans"/>
                <a:sym typeface="Open Sans"/>
              </a:rPr>
              <a:t> en la página de Enlace 360º.</a:t>
            </a:r>
            <a:endParaRPr sz="210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1900">
              <a:solidFill>
                <a:srgbClr val="3F3F3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600">
                <a:solidFill>
                  <a:srgbClr val="586F7C"/>
                </a:solidFill>
                <a:latin typeface="Open Sans"/>
                <a:ea typeface="Open Sans"/>
                <a:cs typeface="Open Sans"/>
                <a:sym typeface="Open Sans"/>
              </a:rPr>
              <a:t>Opciones adicionales</a:t>
            </a:r>
            <a:endParaRPr sz="3600">
              <a:solidFill>
                <a:srgbClr val="586F7C"/>
              </a:solidFill>
              <a:latin typeface="Open Sans"/>
              <a:ea typeface="Open Sans"/>
              <a:cs typeface="Open Sans"/>
              <a:sym typeface="Open Sans"/>
            </a:endParaRPr>
          </a:p>
        </p:txBody>
      </p:sp>
      <p:sp>
        <p:nvSpPr>
          <p:cNvPr id="181" name="Google Shape;181;p22"/>
          <p:cNvSpPr txBox="1">
            <a:spLocks noGrp="1"/>
          </p:cNvSpPr>
          <p:nvPr>
            <p:ph type="body" idx="1"/>
          </p:nvPr>
        </p:nvSpPr>
        <p:spPr>
          <a:xfrm>
            <a:off x="-24680" y="1739168"/>
            <a:ext cx="5901900" cy="5002200"/>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En el formato </a:t>
            </a:r>
            <a:r>
              <a:rPr lang="en-US" sz="1900" b="1">
                <a:solidFill>
                  <a:srgbClr val="3F3F3F"/>
                </a:solidFill>
                <a:latin typeface="Open Sans"/>
                <a:ea typeface="Open Sans"/>
                <a:cs typeface="Open Sans"/>
                <a:sym typeface="Open Sans"/>
              </a:rPr>
              <a:t>Abstract </a:t>
            </a:r>
            <a:r>
              <a:rPr lang="en-US" sz="1900" i="1">
                <a:solidFill>
                  <a:srgbClr val="3F3F3F"/>
                </a:solidFill>
                <a:latin typeface="Open Sans"/>
                <a:ea typeface="Open Sans"/>
                <a:cs typeface="Open Sans"/>
                <a:sym typeface="Open Sans"/>
              </a:rPr>
              <a:t>[resumen]</a:t>
            </a:r>
            <a:r>
              <a:rPr lang="en-US" sz="1900">
                <a:solidFill>
                  <a:srgbClr val="3F3F3F"/>
                </a:solidFill>
                <a:latin typeface="Open Sans"/>
                <a:ea typeface="Open Sans"/>
                <a:cs typeface="Open Sans"/>
                <a:sym typeface="Open Sans"/>
              </a:rPr>
              <a:t>, se muestran otras características en la columna de la derecha y también se ha agregado una opción de </a:t>
            </a:r>
            <a:r>
              <a:rPr lang="en-US" sz="1900" b="1">
                <a:solidFill>
                  <a:srgbClr val="3F3F3F"/>
                </a:solidFill>
                <a:latin typeface="Open Sans"/>
                <a:ea typeface="Open Sans"/>
                <a:cs typeface="Open Sans"/>
                <a:sym typeface="Open Sans"/>
              </a:rPr>
              <a:t>Similar articles  </a:t>
            </a:r>
            <a:r>
              <a:rPr lang="en-US" sz="1900" i="1">
                <a:solidFill>
                  <a:srgbClr val="3F3F3F"/>
                </a:solidFill>
                <a:latin typeface="Open Sans"/>
                <a:ea typeface="Open Sans"/>
                <a:cs typeface="Open Sans"/>
                <a:sym typeface="Open Sans"/>
              </a:rPr>
              <a:t>[artículos similares] </a:t>
            </a:r>
            <a:r>
              <a:rPr lang="en-US" sz="1900">
                <a:solidFill>
                  <a:srgbClr val="3F3F3F"/>
                </a:solidFill>
                <a:latin typeface="Open Sans"/>
                <a:ea typeface="Open Sans"/>
                <a:cs typeface="Open Sans"/>
                <a:sym typeface="Open Sans"/>
              </a:rPr>
              <a:t>debajo del resumen.</a:t>
            </a:r>
            <a:endParaRPr sz="1900">
              <a:solidFill>
                <a:srgbClr val="3F3F3F"/>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Desplazarse hacia abajo en </a:t>
            </a:r>
            <a:r>
              <a:rPr lang="en-US" sz="1900" b="1">
                <a:solidFill>
                  <a:srgbClr val="3F3F3F"/>
                </a:solidFill>
                <a:latin typeface="Open Sans"/>
                <a:ea typeface="Open Sans"/>
                <a:cs typeface="Open Sans"/>
                <a:sym typeface="Open Sans"/>
              </a:rPr>
              <a:t>Abstract </a:t>
            </a:r>
            <a:r>
              <a:rPr lang="en-US" sz="1900" i="1">
                <a:solidFill>
                  <a:srgbClr val="3F3F3F"/>
                </a:solidFill>
                <a:latin typeface="Open Sans"/>
                <a:ea typeface="Open Sans"/>
                <a:cs typeface="Open Sans"/>
                <a:sym typeface="Open Sans"/>
              </a:rPr>
              <a:t>[resumen] </a:t>
            </a:r>
            <a:r>
              <a:rPr lang="en-US" sz="1900">
                <a:solidFill>
                  <a:srgbClr val="3F3F3F"/>
                </a:solidFill>
                <a:latin typeface="Open Sans"/>
                <a:ea typeface="Open Sans"/>
                <a:cs typeface="Open Sans"/>
                <a:sym typeface="Open Sans"/>
              </a:rPr>
              <a:t>para ubicar herramientas adicionales: </a:t>
            </a:r>
            <a:r>
              <a:rPr lang="en-US" sz="1900" b="1">
                <a:solidFill>
                  <a:srgbClr val="3F3F3F"/>
                </a:solidFill>
                <a:latin typeface="Open Sans"/>
                <a:ea typeface="Open Sans"/>
                <a:cs typeface="Open Sans"/>
                <a:sym typeface="Open Sans"/>
              </a:rPr>
              <a:t>Cited by </a:t>
            </a:r>
            <a:r>
              <a:rPr lang="en-US" sz="1900" i="1">
                <a:solidFill>
                  <a:srgbClr val="3F3F3F"/>
                </a:solidFill>
                <a:latin typeface="Open Sans"/>
                <a:ea typeface="Open Sans"/>
                <a:cs typeface="Open Sans"/>
                <a:sym typeface="Open Sans"/>
              </a:rPr>
              <a:t>[citado por]</a:t>
            </a:r>
            <a:r>
              <a:rPr lang="en-US" sz="1900">
                <a:solidFill>
                  <a:srgbClr val="3F3F3F"/>
                </a:solidFill>
                <a:latin typeface="Open Sans"/>
                <a:ea typeface="Open Sans"/>
                <a:cs typeface="Open Sans"/>
                <a:sym typeface="Open Sans"/>
              </a:rPr>
              <a:t> y  </a:t>
            </a:r>
            <a:r>
              <a:rPr lang="en-US" sz="1900" b="1">
                <a:solidFill>
                  <a:srgbClr val="3F3F3F"/>
                </a:solidFill>
                <a:latin typeface="Open Sans"/>
                <a:ea typeface="Open Sans"/>
                <a:cs typeface="Open Sans"/>
                <a:sym typeface="Open Sans"/>
              </a:rPr>
              <a:t>Mesh Terms </a:t>
            </a:r>
            <a:r>
              <a:rPr lang="en-US" sz="1900" i="1">
                <a:solidFill>
                  <a:srgbClr val="3F3F3F"/>
                </a:solidFill>
                <a:latin typeface="Open Sans"/>
                <a:ea typeface="Open Sans"/>
                <a:cs typeface="Open Sans"/>
                <a:sym typeface="Open Sans"/>
              </a:rPr>
              <a:t>[términos Mesh]</a:t>
            </a:r>
            <a:r>
              <a:rPr lang="en-US" sz="1900">
                <a:solidFill>
                  <a:srgbClr val="3F3F3F"/>
                </a:solidFill>
                <a:latin typeface="Open Sans"/>
                <a:ea typeface="Open Sans"/>
                <a:cs typeface="Open Sans"/>
                <a:sym typeface="Open Sans"/>
              </a:rPr>
              <a:t>.</a:t>
            </a:r>
            <a:endParaRPr sz="1900">
              <a:solidFill>
                <a:srgbClr val="3F3F3F"/>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Ver la siguiente diapositiva para las opciones de </a:t>
            </a:r>
            <a:r>
              <a:rPr lang="en-US" sz="1900" b="1">
                <a:solidFill>
                  <a:srgbClr val="3F3F3F"/>
                </a:solidFill>
                <a:latin typeface="Open Sans"/>
                <a:ea typeface="Open Sans"/>
                <a:cs typeface="Open Sans"/>
                <a:sym typeface="Open Sans"/>
              </a:rPr>
              <a:t>Cite </a:t>
            </a:r>
            <a:r>
              <a:rPr lang="en-US" sz="1900" i="1">
                <a:solidFill>
                  <a:srgbClr val="3F3F3F"/>
                </a:solidFill>
                <a:latin typeface="Open Sans"/>
                <a:ea typeface="Open Sans"/>
                <a:cs typeface="Open Sans"/>
                <a:sym typeface="Open Sans"/>
              </a:rPr>
              <a:t>[citar] </a:t>
            </a:r>
            <a:r>
              <a:rPr lang="en-US" sz="1900">
                <a:solidFill>
                  <a:srgbClr val="3F3F3F"/>
                </a:solidFill>
                <a:latin typeface="Open Sans"/>
                <a:ea typeface="Open Sans"/>
                <a:cs typeface="Open Sans"/>
                <a:sym typeface="Open Sans"/>
              </a:rPr>
              <a:t>y </a:t>
            </a:r>
            <a:r>
              <a:rPr lang="en-US" sz="1900" b="1">
                <a:solidFill>
                  <a:srgbClr val="3F3F3F"/>
                </a:solidFill>
                <a:latin typeface="Open Sans"/>
                <a:ea typeface="Open Sans"/>
                <a:cs typeface="Open Sans"/>
                <a:sym typeface="Open Sans"/>
              </a:rPr>
              <a:t>Share</a:t>
            </a:r>
            <a:r>
              <a:rPr lang="en-US" sz="1900">
                <a:solidFill>
                  <a:srgbClr val="3F3F3F"/>
                </a:solidFill>
                <a:latin typeface="Open Sans"/>
                <a:ea typeface="Open Sans"/>
                <a:cs typeface="Open Sans"/>
                <a:sym typeface="Open Sans"/>
              </a:rPr>
              <a:t> </a:t>
            </a:r>
            <a:r>
              <a:rPr lang="en-US" sz="1900" i="1">
                <a:solidFill>
                  <a:srgbClr val="3F3F3F"/>
                </a:solidFill>
                <a:latin typeface="Open Sans"/>
                <a:ea typeface="Open Sans"/>
                <a:cs typeface="Open Sans"/>
                <a:sym typeface="Open Sans"/>
              </a:rPr>
              <a:t>[compartir] </a:t>
            </a:r>
            <a:r>
              <a:rPr lang="en-US" sz="1900">
                <a:solidFill>
                  <a:srgbClr val="3F3F3F"/>
                </a:solidFill>
                <a:latin typeface="Open Sans"/>
                <a:ea typeface="Open Sans"/>
                <a:cs typeface="Open Sans"/>
                <a:sym typeface="Open Sans"/>
              </a:rPr>
              <a:t>ubicadas en la columna derecha.</a:t>
            </a:r>
            <a:endParaRPr sz="1900">
              <a:solidFill>
                <a:srgbClr val="3F3F3F"/>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Considerar que estas opciones también están disponibles en la pantalla </a:t>
            </a:r>
            <a:r>
              <a:rPr lang="en-US" sz="1900" b="1">
                <a:solidFill>
                  <a:srgbClr val="3F3F3F"/>
                </a:solidFill>
                <a:latin typeface="Open Sans"/>
                <a:ea typeface="Open Sans"/>
                <a:cs typeface="Open Sans"/>
                <a:sym typeface="Open Sans"/>
              </a:rPr>
              <a:t>Summary </a:t>
            </a:r>
            <a:r>
              <a:rPr lang="en-US" sz="1900">
                <a:solidFill>
                  <a:srgbClr val="3F3F3F"/>
                </a:solidFill>
                <a:latin typeface="Open Sans"/>
                <a:ea typeface="Open Sans"/>
                <a:cs typeface="Open Sans"/>
                <a:sym typeface="Open Sans"/>
              </a:rPr>
              <a:t>[síntesis], en el recuadro horizontal debajo de la búsqueda.</a:t>
            </a:r>
            <a:endParaRPr sz="1900">
              <a:solidFill>
                <a:srgbClr val="3F3F3F"/>
              </a:solidFill>
              <a:latin typeface="Open Sans"/>
              <a:ea typeface="Open Sans"/>
              <a:cs typeface="Open Sans"/>
              <a:sym typeface="Open Sans"/>
            </a:endParaRPr>
          </a:p>
        </p:txBody>
      </p:sp>
      <p:pic>
        <p:nvPicPr>
          <p:cNvPr id="182" name="Google Shape;182;p22" descr="https://lh6.googleusercontent.com/zskBG7kLvs5_5JSCU89bjDohCvmgZclKElX8v32QmqzUAbe_aLl7lpDb4vOQcA5ieqEukRlmY867-K3L5Vqv1_ja2cXzNoVNsdH3ck3iG5WvW6WJ1MTdquF_2QgiWGRJZs8-X6w"/>
          <p:cNvPicPr preferRelativeResize="0"/>
          <p:nvPr/>
        </p:nvPicPr>
        <p:blipFill rotWithShape="1">
          <a:blip r:embed="rId3">
            <a:alphaModFix/>
          </a:blip>
          <a:srcRect/>
          <a:stretch/>
        </p:blipFill>
        <p:spPr>
          <a:xfrm>
            <a:off x="6055067" y="1819821"/>
            <a:ext cx="5974442" cy="49027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600">
                <a:solidFill>
                  <a:srgbClr val="586F7C"/>
                </a:solidFill>
                <a:latin typeface="Open Sans"/>
                <a:ea typeface="Open Sans"/>
                <a:cs typeface="Open Sans"/>
                <a:sym typeface="Open Sans"/>
              </a:rPr>
              <a:t>Citar y Compartir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700"/>
              <a:buNone/>
            </a:pPr>
            <a:r>
              <a:rPr lang="en-US" sz="3600">
                <a:solidFill>
                  <a:srgbClr val="586F7C"/>
                </a:solidFill>
                <a:latin typeface="Open Sans"/>
                <a:ea typeface="Open Sans"/>
                <a:cs typeface="Open Sans"/>
                <a:sym typeface="Open Sans"/>
              </a:rPr>
              <a:t>(de la columna derecha)</a:t>
            </a:r>
            <a:endParaRPr sz="3600">
              <a:solidFill>
                <a:srgbClr val="586F7C"/>
              </a:solidFill>
              <a:latin typeface="Open Sans"/>
              <a:ea typeface="Open Sans"/>
              <a:cs typeface="Open Sans"/>
              <a:sym typeface="Open Sans"/>
            </a:endParaRPr>
          </a:p>
        </p:txBody>
      </p:sp>
      <p:sp>
        <p:nvSpPr>
          <p:cNvPr id="188" name="Google Shape;188;p41"/>
          <p:cNvSpPr txBox="1">
            <a:spLocks noGrp="1"/>
          </p:cNvSpPr>
          <p:nvPr>
            <p:ph type="body" idx="1"/>
          </p:nvPr>
        </p:nvSpPr>
        <p:spPr>
          <a:xfrm>
            <a:off x="0" y="1701975"/>
            <a:ext cx="5030100" cy="50193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Disponible en cuatro formatos de citas: AMA, MLA, APA y NLM, el formato </a:t>
            </a:r>
            <a:r>
              <a:rPr lang="en-US" sz="2200" b="1">
                <a:solidFill>
                  <a:srgbClr val="3F3F3F"/>
                </a:solidFill>
                <a:latin typeface="Open Sans"/>
                <a:ea typeface="Open Sans"/>
                <a:cs typeface="Open Sans"/>
                <a:sym typeface="Open Sans"/>
              </a:rPr>
              <a:t>Cite </a:t>
            </a:r>
            <a:r>
              <a:rPr lang="en-US" sz="2200" i="1">
                <a:solidFill>
                  <a:srgbClr val="3F3F3F"/>
                </a:solidFill>
                <a:latin typeface="Open Sans"/>
                <a:ea typeface="Open Sans"/>
                <a:cs typeface="Open Sans"/>
                <a:sym typeface="Open Sans"/>
              </a:rPr>
              <a:t>[citar] </a:t>
            </a:r>
            <a:r>
              <a:rPr lang="en-US" sz="2200">
                <a:solidFill>
                  <a:srgbClr val="3F3F3F"/>
                </a:solidFill>
                <a:latin typeface="Open Sans"/>
                <a:ea typeface="Open Sans"/>
                <a:cs typeface="Open Sans"/>
                <a:sym typeface="Open Sans"/>
              </a:rPr>
              <a:t>crea archivos .txt para </a:t>
            </a:r>
            <a:r>
              <a:rPr lang="en-US" sz="2200" b="1">
                <a:solidFill>
                  <a:srgbClr val="3F3F3F"/>
                </a:solidFill>
                <a:latin typeface="Open Sans"/>
                <a:ea typeface="Open Sans"/>
                <a:cs typeface="Open Sans"/>
                <a:sym typeface="Open Sans"/>
              </a:rPr>
              <a:t>Copy </a:t>
            </a:r>
            <a:r>
              <a:rPr lang="en-US" sz="2200" i="1">
                <a:solidFill>
                  <a:srgbClr val="3F3F3F"/>
                </a:solidFill>
                <a:latin typeface="Open Sans"/>
                <a:ea typeface="Open Sans"/>
                <a:cs typeface="Open Sans"/>
                <a:sym typeface="Open Sans"/>
              </a:rPr>
              <a:t>[copiar]</a:t>
            </a:r>
            <a:r>
              <a:rPr lang="en-US" sz="2200">
                <a:solidFill>
                  <a:srgbClr val="3F3F3F"/>
                </a:solidFill>
                <a:latin typeface="Open Sans"/>
                <a:ea typeface="Open Sans"/>
                <a:cs typeface="Open Sans"/>
                <a:sym typeface="Open Sans"/>
              </a:rPr>
              <a:t> o archivos .nbib para </a:t>
            </a:r>
            <a:r>
              <a:rPr lang="en-US" sz="2200" b="1">
                <a:solidFill>
                  <a:srgbClr val="3F3F3F"/>
                </a:solidFill>
                <a:latin typeface="Open Sans"/>
                <a:ea typeface="Open Sans"/>
                <a:cs typeface="Open Sans"/>
                <a:sym typeface="Open Sans"/>
              </a:rPr>
              <a:t>Download </a:t>
            </a:r>
            <a:r>
              <a:rPr lang="en-US" sz="2200" i="1">
                <a:solidFill>
                  <a:srgbClr val="3F3F3F"/>
                </a:solidFill>
                <a:latin typeface="Open Sans"/>
                <a:ea typeface="Open Sans"/>
                <a:cs typeface="Open Sans"/>
                <a:sym typeface="Open Sans"/>
              </a:rPr>
              <a:t>[descargar].</a:t>
            </a:r>
            <a:endParaRPr sz="2200" i="1">
              <a:solidFill>
                <a:srgbClr val="3F3F3F"/>
              </a:solidFill>
              <a:latin typeface="Open Sans"/>
              <a:ea typeface="Open Sans"/>
              <a:cs typeface="Open Sans"/>
              <a:sym typeface="Open Sans"/>
            </a:endParaRPr>
          </a:p>
          <a:p>
            <a:pPr marL="457200" lvl="0" indent="-368300" algn="l" rtl="0">
              <a:lnSpc>
                <a:spcPct val="10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Muchos programas de gestión bibliográfica pueden utilizar estos formatos de archivo.</a:t>
            </a:r>
            <a:endParaRPr sz="2200">
              <a:solidFill>
                <a:srgbClr val="3F3F3F"/>
              </a:solidFill>
              <a:latin typeface="Open Sans"/>
              <a:ea typeface="Open Sans"/>
              <a:cs typeface="Open Sans"/>
              <a:sym typeface="Open Sans"/>
            </a:endParaRPr>
          </a:p>
          <a:p>
            <a:pPr marL="457200" lvl="0" indent="-368300" algn="l" rtl="0">
              <a:lnSpc>
                <a:spcPct val="10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La opción </a:t>
            </a:r>
            <a:r>
              <a:rPr lang="en-US" sz="2200" b="1">
                <a:solidFill>
                  <a:srgbClr val="3F3F3F"/>
                </a:solidFill>
                <a:latin typeface="Open Sans"/>
                <a:ea typeface="Open Sans"/>
                <a:cs typeface="Open Sans"/>
                <a:sym typeface="Open Sans"/>
              </a:rPr>
              <a:t>Share</a:t>
            </a:r>
            <a:r>
              <a:rPr lang="en-US" sz="2200">
                <a:solidFill>
                  <a:srgbClr val="3F3F3F"/>
                </a:solidFill>
                <a:latin typeface="Open Sans"/>
                <a:ea typeface="Open Sans"/>
                <a:cs typeface="Open Sans"/>
                <a:sym typeface="Open Sans"/>
              </a:rPr>
              <a:t> </a:t>
            </a:r>
            <a:r>
              <a:rPr lang="en-US" sz="2200" i="1">
                <a:solidFill>
                  <a:srgbClr val="3F3F3F"/>
                </a:solidFill>
                <a:latin typeface="Open Sans"/>
                <a:ea typeface="Open Sans"/>
                <a:cs typeface="Open Sans"/>
                <a:sym typeface="Open Sans"/>
              </a:rPr>
              <a:t>[compartir]</a:t>
            </a:r>
            <a:r>
              <a:rPr lang="en-US" sz="2200">
                <a:solidFill>
                  <a:srgbClr val="3F3F3F"/>
                </a:solidFill>
                <a:latin typeface="Open Sans"/>
                <a:ea typeface="Open Sans"/>
                <a:cs typeface="Open Sans"/>
                <a:sym typeface="Open Sans"/>
              </a:rPr>
              <a:t>, permite a los usuarios compartir citas en Twitter, Facebook o a través de un </a:t>
            </a:r>
            <a:r>
              <a:rPr lang="en-US" sz="2200" b="1">
                <a:solidFill>
                  <a:srgbClr val="3F3F3F"/>
                </a:solidFill>
                <a:latin typeface="Open Sans"/>
                <a:ea typeface="Open Sans"/>
                <a:cs typeface="Open Sans"/>
                <a:sym typeface="Open Sans"/>
              </a:rPr>
              <a:t>PERMALINK </a:t>
            </a:r>
            <a:r>
              <a:rPr lang="en-US" sz="2200" i="1">
                <a:solidFill>
                  <a:srgbClr val="3F3F3F"/>
                </a:solidFill>
                <a:latin typeface="Open Sans"/>
                <a:ea typeface="Open Sans"/>
                <a:cs typeface="Open Sans"/>
                <a:sym typeface="Open Sans"/>
              </a:rPr>
              <a:t>[enlace permanente]</a:t>
            </a:r>
            <a:r>
              <a:rPr lang="en-US" sz="2200">
                <a:solidFill>
                  <a:srgbClr val="3F3F3F"/>
                </a:solidFill>
                <a:latin typeface="Open Sans"/>
                <a:ea typeface="Open Sans"/>
                <a:cs typeface="Open Sans"/>
                <a:sym typeface="Open Sans"/>
              </a:rPr>
              <a:t>.</a:t>
            </a:r>
            <a:endParaRPr sz="2200">
              <a:solidFill>
                <a:srgbClr val="3F3F3F"/>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2200">
              <a:solidFill>
                <a:srgbClr val="3F3F3F"/>
              </a:solidFill>
              <a:latin typeface="Open Sans"/>
              <a:ea typeface="Open Sans"/>
              <a:cs typeface="Open Sans"/>
              <a:sym typeface="Open Sans"/>
            </a:endParaRPr>
          </a:p>
        </p:txBody>
      </p:sp>
      <p:pic>
        <p:nvPicPr>
          <p:cNvPr id="189" name="Google Shape;189;p41"/>
          <p:cNvPicPr preferRelativeResize="0"/>
          <p:nvPr/>
        </p:nvPicPr>
        <p:blipFill rotWithShape="1">
          <a:blip r:embed="rId3">
            <a:alphaModFix/>
          </a:blip>
          <a:srcRect/>
          <a:stretch/>
        </p:blipFill>
        <p:spPr>
          <a:xfrm>
            <a:off x="5343420" y="1707311"/>
            <a:ext cx="2239066" cy="2593348"/>
          </a:xfrm>
          <a:prstGeom prst="rect">
            <a:avLst/>
          </a:prstGeom>
          <a:noFill/>
          <a:ln w="9525" cap="flat" cmpd="sng">
            <a:solidFill>
              <a:srgbClr val="C7C7C7"/>
            </a:solidFill>
            <a:prstDash val="solid"/>
            <a:round/>
            <a:headEnd type="none" w="sm" len="sm"/>
            <a:tailEnd type="none" w="sm" len="sm"/>
          </a:ln>
        </p:spPr>
      </p:pic>
      <p:pic>
        <p:nvPicPr>
          <p:cNvPr id="190" name="Google Shape;190;p41"/>
          <p:cNvPicPr preferRelativeResize="0"/>
          <p:nvPr/>
        </p:nvPicPr>
        <p:blipFill rotWithShape="1">
          <a:blip r:embed="rId4">
            <a:alphaModFix/>
          </a:blip>
          <a:srcRect/>
          <a:stretch/>
        </p:blipFill>
        <p:spPr>
          <a:xfrm>
            <a:off x="8540429" y="1825366"/>
            <a:ext cx="2848373" cy="3010320"/>
          </a:xfrm>
          <a:prstGeom prst="rect">
            <a:avLst/>
          </a:prstGeom>
          <a:noFill/>
          <a:ln w="9525" cap="flat" cmpd="sng">
            <a:solidFill>
              <a:srgbClr val="C7C7C7"/>
            </a:solidFill>
            <a:prstDash val="solid"/>
            <a:round/>
            <a:headEnd type="none" w="sm" len="sm"/>
            <a:tailEnd type="none" w="sm" len="sm"/>
          </a:ln>
        </p:spPr>
      </p:pic>
      <p:pic>
        <p:nvPicPr>
          <p:cNvPr id="191" name="Google Shape;191;p41"/>
          <p:cNvPicPr preferRelativeResize="0"/>
          <p:nvPr/>
        </p:nvPicPr>
        <p:blipFill rotWithShape="1">
          <a:blip r:embed="rId5">
            <a:alphaModFix/>
          </a:blip>
          <a:srcRect/>
          <a:stretch/>
        </p:blipFill>
        <p:spPr>
          <a:xfrm>
            <a:off x="5246815" y="4361227"/>
            <a:ext cx="3077004" cy="724001"/>
          </a:xfrm>
          <a:prstGeom prst="rect">
            <a:avLst/>
          </a:prstGeom>
          <a:noFill/>
          <a:ln w="9525" cap="flat" cmpd="sng">
            <a:solidFill>
              <a:srgbClr val="C7C7C7"/>
            </a:solidFill>
            <a:prstDash val="solid"/>
            <a:round/>
            <a:headEnd type="none" w="sm" len="sm"/>
            <a:tailEnd type="none" w="sm" len="sm"/>
          </a:ln>
        </p:spPr>
      </p:pic>
      <p:sp>
        <p:nvSpPr>
          <p:cNvPr id="192" name="Google Shape;192;p41"/>
          <p:cNvSpPr/>
          <p:nvPr/>
        </p:nvSpPr>
        <p:spPr>
          <a:xfrm>
            <a:off x="7399606" y="2433711"/>
            <a:ext cx="1111348" cy="8440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 name="Google Shape;193;p41"/>
          <p:cNvSpPr/>
          <p:nvPr/>
        </p:nvSpPr>
        <p:spPr>
          <a:xfrm>
            <a:off x="6766560" y="4107766"/>
            <a:ext cx="84406" cy="520505"/>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4" name="Google Shape;194;p41"/>
          <p:cNvSpPr/>
          <p:nvPr/>
        </p:nvSpPr>
        <p:spPr>
          <a:xfrm>
            <a:off x="5570806" y="3334043"/>
            <a:ext cx="984739" cy="33762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5" name="Google Shape;195;p41"/>
          <p:cNvSpPr/>
          <p:nvPr/>
        </p:nvSpPr>
        <p:spPr>
          <a:xfrm>
            <a:off x="6217920" y="2293034"/>
            <a:ext cx="703385" cy="28135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6"/>
          <p:cNvSpPr txBox="1">
            <a:spLocks noGrp="1"/>
          </p:cNvSpPr>
          <p:nvPr>
            <p:ph type="title"/>
          </p:nvPr>
        </p:nvSpPr>
        <p:spPr>
          <a:xfrm>
            <a:off x="0" y="302600"/>
            <a:ext cx="79890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dirty="0" err="1">
                <a:solidFill>
                  <a:srgbClr val="586F7C"/>
                </a:solidFill>
                <a:latin typeface="Open Sans"/>
                <a:ea typeface="Open Sans"/>
                <a:cs typeface="Open Sans"/>
                <a:sym typeface="Open Sans"/>
              </a:rPr>
              <a:t>Opciones</a:t>
            </a:r>
            <a:r>
              <a:rPr lang="en-US" sz="3200" dirty="0">
                <a:solidFill>
                  <a:srgbClr val="586F7C"/>
                </a:solidFill>
                <a:latin typeface="Open Sans"/>
                <a:ea typeface="Open Sans"/>
                <a:cs typeface="Open Sans"/>
                <a:sym typeface="Open Sans"/>
              </a:rPr>
              <a:t> de </a:t>
            </a:r>
            <a:r>
              <a:rPr lang="en-US" sz="3200" dirty="0" err="1">
                <a:solidFill>
                  <a:srgbClr val="586F7C"/>
                </a:solidFill>
                <a:latin typeface="Open Sans"/>
                <a:ea typeface="Open Sans"/>
                <a:cs typeface="Open Sans"/>
                <a:sym typeface="Open Sans"/>
              </a:rPr>
              <a:t>guardar</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enviar</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por</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correo</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electrónico</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enviar</a:t>
            </a:r>
            <a:endParaRPr sz="3200" dirty="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sz="3200" dirty="0">
                <a:solidFill>
                  <a:srgbClr val="586F7C"/>
                </a:solidFill>
                <a:latin typeface="Open Sans"/>
                <a:ea typeface="Open Sans"/>
                <a:cs typeface="Open Sans"/>
                <a:sym typeface="Open Sans"/>
              </a:rPr>
              <a:t>(</a:t>
            </a:r>
            <a:r>
              <a:rPr lang="en-US" sz="3200" dirty="0" err="1">
                <a:solidFill>
                  <a:srgbClr val="586F7C"/>
                </a:solidFill>
                <a:latin typeface="Open Sans"/>
                <a:ea typeface="Open Sans"/>
                <a:cs typeface="Open Sans"/>
                <a:sym typeface="Open Sans"/>
              </a:rPr>
              <a:t>debajo</a:t>
            </a:r>
            <a:r>
              <a:rPr lang="en-US" sz="3200" dirty="0">
                <a:solidFill>
                  <a:srgbClr val="586F7C"/>
                </a:solidFill>
                <a:latin typeface="Open Sans"/>
                <a:ea typeface="Open Sans"/>
                <a:cs typeface="Open Sans"/>
                <a:sym typeface="Open Sans"/>
              </a:rPr>
              <a:t> del </a:t>
            </a:r>
            <a:r>
              <a:rPr lang="en-US" sz="3200" dirty="0" err="1">
                <a:solidFill>
                  <a:srgbClr val="586F7C"/>
                </a:solidFill>
                <a:latin typeface="Open Sans"/>
                <a:ea typeface="Open Sans"/>
                <a:cs typeface="Open Sans"/>
                <a:sym typeface="Open Sans"/>
              </a:rPr>
              <a:t>recuadro</a:t>
            </a:r>
            <a:r>
              <a:rPr lang="en-US" sz="3200" dirty="0">
                <a:solidFill>
                  <a:srgbClr val="586F7C"/>
                </a:solidFill>
                <a:latin typeface="Open Sans"/>
                <a:ea typeface="Open Sans"/>
                <a:cs typeface="Open Sans"/>
                <a:sym typeface="Open Sans"/>
              </a:rPr>
              <a:t> de </a:t>
            </a:r>
            <a:r>
              <a:rPr lang="en-US" sz="3200" dirty="0" err="1">
                <a:solidFill>
                  <a:srgbClr val="586F7C"/>
                </a:solidFill>
                <a:latin typeface="Open Sans"/>
                <a:ea typeface="Open Sans"/>
                <a:cs typeface="Open Sans"/>
                <a:sym typeface="Open Sans"/>
              </a:rPr>
              <a:t>búsqueda</a:t>
            </a:r>
            <a:r>
              <a:rPr lang="en-US" sz="3200" dirty="0">
                <a:solidFill>
                  <a:srgbClr val="586F7C"/>
                </a:solidFill>
                <a:latin typeface="Open Sans"/>
                <a:ea typeface="Open Sans"/>
                <a:cs typeface="Open Sans"/>
                <a:sym typeface="Open Sans"/>
              </a:rPr>
              <a:t>)</a:t>
            </a:r>
            <a:endParaRPr sz="3200" dirty="0">
              <a:solidFill>
                <a:srgbClr val="586F7C"/>
              </a:solidFill>
              <a:latin typeface="Open Sans"/>
              <a:ea typeface="Open Sans"/>
              <a:cs typeface="Open Sans"/>
              <a:sym typeface="Open Sans"/>
            </a:endParaRPr>
          </a:p>
        </p:txBody>
      </p:sp>
      <p:sp>
        <p:nvSpPr>
          <p:cNvPr id="202" name="Google Shape;202;p46"/>
          <p:cNvSpPr txBox="1">
            <a:spLocks noGrp="1"/>
          </p:cNvSpPr>
          <p:nvPr>
            <p:ph type="body" idx="1"/>
          </p:nvPr>
        </p:nvSpPr>
        <p:spPr>
          <a:xfrm>
            <a:off x="47328" y="1748550"/>
            <a:ext cx="4792500" cy="48639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Clr>
                <a:schemeClr val="dk1"/>
              </a:buClr>
              <a:buSzPts val="2100"/>
              <a:buChar char="●"/>
            </a:pPr>
            <a:r>
              <a:rPr lang="en-US" sz="1900">
                <a:solidFill>
                  <a:srgbClr val="3F3F3F"/>
                </a:solidFill>
                <a:latin typeface="Open Sans"/>
                <a:ea typeface="Open Sans"/>
                <a:cs typeface="Open Sans"/>
                <a:sym typeface="Open Sans"/>
              </a:rPr>
              <a:t>La opción </a:t>
            </a:r>
            <a:r>
              <a:rPr lang="en-US" sz="1900" b="1">
                <a:solidFill>
                  <a:srgbClr val="3F3F3F"/>
                </a:solidFill>
                <a:latin typeface="Open Sans"/>
                <a:ea typeface="Open Sans"/>
                <a:cs typeface="Open Sans"/>
                <a:sym typeface="Open Sans"/>
              </a:rPr>
              <a:t>Save </a:t>
            </a:r>
            <a:r>
              <a:rPr lang="en-US" sz="1900" i="1">
                <a:solidFill>
                  <a:srgbClr val="3F3F3F"/>
                </a:solidFill>
                <a:latin typeface="Open Sans"/>
                <a:ea typeface="Open Sans"/>
                <a:cs typeface="Open Sans"/>
                <a:sym typeface="Open Sans"/>
              </a:rPr>
              <a:t>[guardar] </a:t>
            </a:r>
            <a:r>
              <a:rPr lang="en-US" sz="1900">
                <a:solidFill>
                  <a:srgbClr val="3F3F3F"/>
                </a:solidFill>
                <a:latin typeface="Open Sans"/>
                <a:ea typeface="Open Sans"/>
                <a:cs typeface="Open Sans"/>
                <a:sym typeface="Open Sans"/>
              </a:rPr>
              <a:t>acumula las citas marcadas en un archivo .txt.</a:t>
            </a:r>
            <a:endParaRPr sz="1900">
              <a:solidFill>
                <a:srgbClr val="3F3F3F"/>
              </a:solidFill>
              <a:latin typeface="Open Sans"/>
              <a:ea typeface="Open Sans"/>
              <a:cs typeface="Open Sans"/>
              <a:sym typeface="Open Sans"/>
            </a:endParaRPr>
          </a:p>
          <a:p>
            <a:pPr marL="457200" lvl="0" indent="-361950" algn="l" rtl="0">
              <a:lnSpc>
                <a:spcPct val="100000"/>
              </a:lnSpc>
              <a:spcBef>
                <a:spcPts val="1000"/>
              </a:spcBef>
              <a:spcAft>
                <a:spcPts val="0"/>
              </a:spcAft>
              <a:buClr>
                <a:schemeClr val="dk1"/>
              </a:buClr>
              <a:buSzPts val="2100"/>
              <a:buChar char="●"/>
            </a:pPr>
            <a:r>
              <a:rPr lang="en-US" sz="1900">
                <a:solidFill>
                  <a:srgbClr val="3F3F3F"/>
                </a:solidFill>
                <a:latin typeface="Open Sans"/>
                <a:ea typeface="Open Sans"/>
                <a:cs typeface="Open Sans"/>
                <a:sym typeface="Open Sans"/>
              </a:rPr>
              <a:t>La opción </a:t>
            </a:r>
            <a:r>
              <a:rPr lang="en-US" sz="1900" b="1">
                <a:solidFill>
                  <a:srgbClr val="3F3F3F"/>
                </a:solidFill>
                <a:latin typeface="Open Sans"/>
                <a:ea typeface="Open Sans"/>
                <a:cs typeface="Open Sans"/>
                <a:sym typeface="Open Sans"/>
              </a:rPr>
              <a:t>Send to</a:t>
            </a:r>
            <a:r>
              <a:rPr lang="en-US" sz="1900">
                <a:solidFill>
                  <a:srgbClr val="3F3F3F"/>
                </a:solidFill>
                <a:latin typeface="Open Sans"/>
                <a:ea typeface="Open Sans"/>
                <a:cs typeface="Open Sans"/>
                <a:sym typeface="Open Sans"/>
              </a:rPr>
              <a:t> </a:t>
            </a:r>
            <a:r>
              <a:rPr lang="en-US" sz="1900" b="1">
                <a:solidFill>
                  <a:srgbClr val="3F3F3F"/>
                </a:solidFill>
                <a:latin typeface="Open Sans"/>
                <a:ea typeface="Open Sans"/>
                <a:cs typeface="Open Sans"/>
                <a:sym typeface="Open Sans"/>
              </a:rPr>
              <a:t>Clipboard </a:t>
            </a:r>
            <a:r>
              <a:rPr lang="en-US" sz="1900" i="1">
                <a:solidFill>
                  <a:srgbClr val="3F3F3F"/>
                </a:solidFill>
                <a:latin typeface="Open Sans"/>
                <a:ea typeface="Open Sans"/>
                <a:cs typeface="Open Sans"/>
                <a:sym typeface="Open Sans"/>
              </a:rPr>
              <a:t>[enviar al portapapeles] </a:t>
            </a:r>
            <a:r>
              <a:rPr lang="en-US" sz="1900">
                <a:solidFill>
                  <a:srgbClr val="3F3F3F"/>
                </a:solidFill>
                <a:latin typeface="Open Sans"/>
                <a:ea typeface="Open Sans"/>
                <a:cs typeface="Open Sans"/>
                <a:sym typeface="Open Sans"/>
              </a:rPr>
              <a:t>guarda las citas en una función de PubMed. El enlace del Portapapeles está debajo del cuadro de búsqueda de PubMed.</a:t>
            </a:r>
            <a:endParaRPr sz="1900">
              <a:solidFill>
                <a:srgbClr val="3F3F3F"/>
              </a:solidFill>
              <a:latin typeface="Open Sans"/>
              <a:ea typeface="Open Sans"/>
              <a:cs typeface="Open Sans"/>
              <a:sym typeface="Open Sans"/>
            </a:endParaRPr>
          </a:p>
          <a:p>
            <a:pPr marL="457200" lvl="0" indent="-361950" algn="l" rtl="0">
              <a:lnSpc>
                <a:spcPct val="100000"/>
              </a:lnSpc>
              <a:spcBef>
                <a:spcPts val="1000"/>
              </a:spcBef>
              <a:spcAft>
                <a:spcPts val="0"/>
              </a:spcAft>
              <a:buClr>
                <a:schemeClr val="dk1"/>
              </a:buClr>
              <a:buSzPts val="2100"/>
              <a:buChar char="●"/>
            </a:pPr>
            <a:r>
              <a:rPr lang="en-US" sz="1900">
                <a:solidFill>
                  <a:srgbClr val="3F3F3F"/>
                </a:solidFill>
                <a:latin typeface="Open Sans"/>
                <a:ea typeface="Open Sans"/>
                <a:cs typeface="Open Sans"/>
                <a:sym typeface="Open Sans"/>
              </a:rPr>
              <a:t>La opción </a:t>
            </a:r>
            <a:r>
              <a:rPr lang="en-US" sz="1900" b="1">
                <a:solidFill>
                  <a:srgbClr val="3F3F3F"/>
                </a:solidFill>
                <a:latin typeface="Open Sans"/>
                <a:ea typeface="Open Sans"/>
                <a:cs typeface="Open Sans"/>
                <a:sym typeface="Open Sans"/>
              </a:rPr>
              <a:t>Send to</a:t>
            </a:r>
            <a:r>
              <a:rPr lang="en-US" sz="1900">
                <a:solidFill>
                  <a:srgbClr val="3F3F3F"/>
                </a:solidFill>
                <a:latin typeface="Open Sans"/>
                <a:ea typeface="Open Sans"/>
                <a:cs typeface="Open Sans"/>
                <a:sym typeface="Open Sans"/>
              </a:rPr>
              <a:t> </a:t>
            </a:r>
            <a:r>
              <a:rPr lang="en-US" sz="1900" b="1">
                <a:solidFill>
                  <a:srgbClr val="3F3F3F"/>
                </a:solidFill>
                <a:latin typeface="Open Sans"/>
                <a:ea typeface="Open Sans"/>
                <a:cs typeface="Open Sans"/>
                <a:sym typeface="Open Sans"/>
              </a:rPr>
              <a:t>Citation manager </a:t>
            </a:r>
            <a:r>
              <a:rPr lang="en-US" sz="1900" i="1">
                <a:solidFill>
                  <a:srgbClr val="3F3F3F"/>
                </a:solidFill>
                <a:latin typeface="Open Sans"/>
                <a:ea typeface="Open Sans"/>
                <a:cs typeface="Open Sans"/>
                <a:sym typeface="Open Sans"/>
              </a:rPr>
              <a:t>[enviar al administrador de citas]</a:t>
            </a:r>
            <a:r>
              <a:rPr lang="en-US" sz="1900">
                <a:solidFill>
                  <a:srgbClr val="3F3F3F"/>
                </a:solidFill>
                <a:latin typeface="Open Sans"/>
                <a:ea typeface="Open Sans"/>
                <a:cs typeface="Open Sans"/>
                <a:sym typeface="Open Sans"/>
              </a:rPr>
              <a:t> crea un archivo .nbib para varias opciones de software.</a:t>
            </a:r>
            <a:endParaRPr sz="1900">
              <a:solidFill>
                <a:srgbClr val="3F3F3F"/>
              </a:solidFill>
              <a:latin typeface="Open Sans"/>
              <a:ea typeface="Open Sans"/>
              <a:cs typeface="Open Sans"/>
              <a:sym typeface="Open Sans"/>
            </a:endParaRPr>
          </a:p>
          <a:p>
            <a:pPr marL="457200" lvl="0" indent="-361950" algn="l" rtl="0">
              <a:lnSpc>
                <a:spcPct val="100000"/>
              </a:lnSpc>
              <a:spcBef>
                <a:spcPts val="1000"/>
              </a:spcBef>
              <a:spcAft>
                <a:spcPts val="0"/>
              </a:spcAft>
              <a:buClr>
                <a:schemeClr val="dk1"/>
              </a:buClr>
              <a:buSzPts val="2100"/>
              <a:buChar char="●"/>
            </a:pPr>
            <a:r>
              <a:rPr lang="en-US" sz="1900">
                <a:solidFill>
                  <a:srgbClr val="3F3F3F"/>
                </a:solidFill>
                <a:latin typeface="Open Sans"/>
                <a:ea typeface="Open Sans"/>
                <a:cs typeface="Open Sans"/>
                <a:sym typeface="Open Sans"/>
              </a:rPr>
              <a:t>La función de </a:t>
            </a:r>
            <a:r>
              <a:rPr lang="en-US" sz="1900" b="1">
                <a:solidFill>
                  <a:srgbClr val="3F3F3F"/>
                </a:solidFill>
                <a:latin typeface="Open Sans"/>
                <a:ea typeface="Open Sans"/>
                <a:cs typeface="Open Sans"/>
                <a:sym typeface="Open Sans"/>
              </a:rPr>
              <a:t>Email </a:t>
            </a:r>
            <a:r>
              <a:rPr lang="en-US" sz="1900" i="1">
                <a:solidFill>
                  <a:srgbClr val="3F3F3F"/>
                </a:solidFill>
                <a:latin typeface="Open Sans"/>
                <a:ea typeface="Open Sans"/>
                <a:cs typeface="Open Sans"/>
                <a:sym typeface="Open Sans"/>
              </a:rPr>
              <a:t>[correo electrónico]</a:t>
            </a:r>
            <a:r>
              <a:rPr lang="en-US" sz="1900">
                <a:solidFill>
                  <a:srgbClr val="3F3F3F"/>
                </a:solidFill>
                <a:latin typeface="Open Sans"/>
                <a:ea typeface="Open Sans"/>
                <a:cs typeface="Open Sans"/>
                <a:sym typeface="Open Sans"/>
              </a:rPr>
              <a:t> </a:t>
            </a:r>
            <a:r>
              <a:rPr lang="en-US" sz="1900" b="1" u="sng">
                <a:solidFill>
                  <a:srgbClr val="3F3F3F"/>
                </a:solidFill>
                <a:latin typeface="Open Sans"/>
                <a:ea typeface="Open Sans"/>
                <a:cs typeface="Open Sans"/>
                <a:sym typeface="Open Sans"/>
              </a:rPr>
              <a:t>no funciona</a:t>
            </a:r>
            <a:r>
              <a:rPr lang="en-US" sz="1900">
                <a:solidFill>
                  <a:srgbClr val="3F3F3F"/>
                </a:solidFill>
                <a:latin typeface="Open Sans"/>
                <a:ea typeface="Open Sans"/>
                <a:cs typeface="Open Sans"/>
                <a:sym typeface="Open Sans"/>
              </a:rPr>
              <a:t> a través de Hinari/PubMed.</a:t>
            </a:r>
            <a:endParaRPr sz="1900" b="1">
              <a:solidFill>
                <a:srgbClr val="3F3F3F"/>
              </a:solidFill>
              <a:latin typeface="Open Sans"/>
              <a:ea typeface="Open Sans"/>
              <a:cs typeface="Open Sans"/>
              <a:sym typeface="Open Sans"/>
            </a:endParaRPr>
          </a:p>
        </p:txBody>
      </p:sp>
      <p:pic>
        <p:nvPicPr>
          <p:cNvPr id="203" name="Google Shape;203;p46"/>
          <p:cNvPicPr preferRelativeResize="0"/>
          <p:nvPr/>
        </p:nvPicPr>
        <p:blipFill rotWithShape="1">
          <a:blip r:embed="rId3">
            <a:alphaModFix/>
          </a:blip>
          <a:srcRect/>
          <a:stretch/>
        </p:blipFill>
        <p:spPr>
          <a:xfrm>
            <a:off x="5282325" y="1748562"/>
            <a:ext cx="6731450" cy="50934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7"/>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Opciones de búsqueda avanzada</a:t>
            </a:r>
            <a:endParaRPr sz="3600">
              <a:latin typeface="Open Sans"/>
              <a:ea typeface="Open Sans"/>
              <a:cs typeface="Open Sans"/>
              <a:sym typeface="Open Sans"/>
            </a:endParaRPr>
          </a:p>
        </p:txBody>
      </p:sp>
      <p:sp>
        <p:nvSpPr>
          <p:cNvPr id="210" name="Google Shape;210;p47"/>
          <p:cNvSpPr txBox="1">
            <a:spLocks noGrp="1"/>
          </p:cNvSpPr>
          <p:nvPr>
            <p:ph type="body" idx="1"/>
          </p:nvPr>
        </p:nvSpPr>
        <p:spPr>
          <a:xfrm>
            <a:off x="1997374" y="2138401"/>
            <a:ext cx="8388900" cy="1834273"/>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000"/>
              </a:spcBef>
              <a:spcAft>
                <a:spcPts val="0"/>
              </a:spcAft>
              <a:buSzPts val="2400"/>
              <a:buNone/>
            </a:pPr>
            <a:r>
              <a:rPr lang="en-US">
                <a:solidFill>
                  <a:srgbClr val="3F3F3F"/>
                </a:solidFill>
                <a:latin typeface="Open Sans"/>
                <a:ea typeface="Open Sans"/>
                <a:cs typeface="Open Sans"/>
                <a:sym typeface="Open Sans"/>
              </a:rPr>
              <a:t>Hacer clic en búsqueda </a:t>
            </a:r>
            <a:r>
              <a:rPr lang="en-US" b="1">
                <a:solidFill>
                  <a:srgbClr val="3F3F3F"/>
                </a:solidFill>
                <a:latin typeface="Open Sans"/>
                <a:ea typeface="Open Sans"/>
                <a:cs typeface="Open Sans"/>
                <a:sym typeface="Open Sans"/>
              </a:rPr>
              <a:t>Advanced </a:t>
            </a:r>
            <a:r>
              <a:rPr lang="en-US">
                <a:solidFill>
                  <a:srgbClr val="3F3F3F"/>
                </a:solidFill>
                <a:latin typeface="Open Sans"/>
                <a:ea typeface="Open Sans"/>
                <a:cs typeface="Open Sans"/>
                <a:sym typeface="Open Sans"/>
              </a:rPr>
              <a:t>[avanzada].  </a:t>
            </a:r>
            <a:endParaRPr sz="2000">
              <a:solidFill>
                <a:srgbClr val="3F3F3F"/>
              </a:solidFill>
              <a:latin typeface="Open Sans"/>
              <a:ea typeface="Open Sans"/>
              <a:cs typeface="Open Sans"/>
              <a:sym typeface="Open Sans"/>
            </a:endParaRPr>
          </a:p>
        </p:txBody>
      </p:sp>
      <p:pic>
        <p:nvPicPr>
          <p:cNvPr id="211" name="Google Shape;211;p47"/>
          <p:cNvPicPr preferRelativeResize="0"/>
          <p:nvPr/>
        </p:nvPicPr>
        <p:blipFill rotWithShape="1">
          <a:blip r:embed="rId3">
            <a:alphaModFix/>
          </a:blip>
          <a:srcRect/>
          <a:stretch/>
        </p:blipFill>
        <p:spPr>
          <a:xfrm>
            <a:off x="331304" y="3391092"/>
            <a:ext cx="11529392" cy="1096012"/>
          </a:xfrm>
          <a:prstGeom prst="rect">
            <a:avLst/>
          </a:prstGeom>
          <a:noFill/>
          <a:ln>
            <a:noFill/>
          </a:ln>
        </p:spPr>
      </p:pic>
      <p:sp>
        <p:nvSpPr>
          <p:cNvPr id="212" name="Google Shape;212;p47"/>
          <p:cNvSpPr/>
          <p:nvPr/>
        </p:nvSpPr>
        <p:spPr>
          <a:xfrm>
            <a:off x="3320379" y="4069782"/>
            <a:ext cx="1066327" cy="39984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solidFill>
                  <a:srgbClr val="586F7C"/>
                </a:solidFill>
                <a:latin typeface="Open Sans"/>
                <a:ea typeface="Open Sans"/>
                <a:cs typeface="Open Sans"/>
                <a:sym typeface="Open Sans"/>
              </a:rPr>
              <a:t>Opciones de búsqueda avanzada</a:t>
            </a:r>
            <a:endParaRPr sz="3600"/>
          </a:p>
        </p:txBody>
      </p:sp>
      <p:sp>
        <p:nvSpPr>
          <p:cNvPr id="219" name="Google Shape;219;p48"/>
          <p:cNvSpPr txBox="1">
            <a:spLocks noGrp="1"/>
          </p:cNvSpPr>
          <p:nvPr>
            <p:ph type="body" idx="1"/>
          </p:nvPr>
        </p:nvSpPr>
        <p:spPr>
          <a:xfrm>
            <a:off x="0" y="1628800"/>
            <a:ext cx="5143800" cy="5116726"/>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La lista </a:t>
            </a:r>
            <a:r>
              <a:rPr lang="en-US" sz="1900" b="1">
                <a:solidFill>
                  <a:srgbClr val="3F3F3F"/>
                </a:solidFill>
                <a:latin typeface="Open Sans"/>
                <a:ea typeface="Open Sans"/>
                <a:cs typeface="Open Sans"/>
                <a:sym typeface="Open Sans"/>
              </a:rPr>
              <a:t>History and Search Details </a:t>
            </a:r>
            <a:r>
              <a:rPr lang="en-US" sz="1900" i="1">
                <a:solidFill>
                  <a:srgbClr val="3F3F3F"/>
                </a:solidFill>
                <a:latin typeface="Open Sans"/>
                <a:ea typeface="Open Sans"/>
                <a:cs typeface="Open Sans"/>
                <a:sym typeface="Open Sans"/>
              </a:rPr>
              <a:t>[historial y detalles de búsqueda] </a:t>
            </a:r>
            <a:r>
              <a:rPr lang="en-US" sz="1900">
                <a:solidFill>
                  <a:srgbClr val="3F3F3F"/>
                </a:solidFill>
                <a:latin typeface="Open Sans"/>
                <a:ea typeface="Open Sans"/>
                <a:cs typeface="Open Sans"/>
                <a:sym typeface="Open Sans"/>
              </a:rPr>
              <a:t>muestra todas las búsquedas que se han completado.</a:t>
            </a:r>
            <a:endParaRPr sz="1900">
              <a:solidFill>
                <a:srgbClr val="3F3F3F"/>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n-US" sz="1900" b="1">
                <a:solidFill>
                  <a:srgbClr val="3F3F3F"/>
                </a:solidFill>
                <a:latin typeface="Open Sans"/>
                <a:ea typeface="Open Sans"/>
                <a:cs typeface="Open Sans"/>
                <a:sym typeface="Open Sans"/>
              </a:rPr>
              <a:t>Actions/Add query </a:t>
            </a:r>
            <a:r>
              <a:rPr lang="en-US" sz="1900" i="1">
                <a:solidFill>
                  <a:srgbClr val="3F3F3F"/>
                </a:solidFill>
                <a:latin typeface="Open Sans"/>
                <a:ea typeface="Open Sans"/>
                <a:cs typeface="Open Sans"/>
                <a:sym typeface="Open Sans"/>
              </a:rPr>
              <a:t>[acciones/agregar consulta]</a:t>
            </a:r>
            <a:r>
              <a:rPr lang="en-US" sz="1900">
                <a:solidFill>
                  <a:srgbClr val="3F3F3F"/>
                </a:solidFill>
                <a:latin typeface="Open Sans"/>
                <a:ea typeface="Open Sans"/>
                <a:cs typeface="Open Sans"/>
                <a:sym typeface="Open Sans"/>
              </a:rPr>
              <a:t> permite a los usuarios identificar y agregar búsquedas anteriores al </a:t>
            </a:r>
            <a:r>
              <a:rPr lang="en-US" sz="1900" b="1">
                <a:solidFill>
                  <a:srgbClr val="3F3F3F"/>
                </a:solidFill>
                <a:latin typeface="Open Sans"/>
                <a:ea typeface="Open Sans"/>
                <a:cs typeface="Open Sans"/>
                <a:sym typeface="Open Sans"/>
              </a:rPr>
              <a:t>Query box </a:t>
            </a:r>
            <a:r>
              <a:rPr lang="en-US" sz="1900" i="1">
                <a:solidFill>
                  <a:srgbClr val="3F3F3F"/>
                </a:solidFill>
                <a:latin typeface="Open Sans"/>
                <a:ea typeface="Open Sans"/>
                <a:cs typeface="Open Sans"/>
                <a:sym typeface="Open Sans"/>
              </a:rPr>
              <a:t>[</a:t>
            </a:r>
            <a:r>
              <a:rPr lang="en-US" sz="1900" i="1">
                <a:solidFill>
                  <a:schemeClr val="dk1"/>
                </a:solidFill>
                <a:latin typeface="Open Sans"/>
                <a:ea typeface="Open Sans"/>
                <a:cs typeface="Open Sans"/>
                <a:sym typeface="Open Sans"/>
              </a:rPr>
              <a:t>recuadro</a:t>
            </a:r>
            <a:r>
              <a:rPr lang="en-US" sz="1900" i="1">
                <a:solidFill>
                  <a:srgbClr val="FF0000"/>
                </a:solidFill>
                <a:latin typeface="Open Sans"/>
                <a:ea typeface="Open Sans"/>
                <a:cs typeface="Open Sans"/>
                <a:sym typeface="Open Sans"/>
              </a:rPr>
              <a:t> </a:t>
            </a:r>
            <a:r>
              <a:rPr lang="en-US" sz="1900" i="1">
                <a:solidFill>
                  <a:srgbClr val="3F3F3F"/>
                </a:solidFill>
                <a:latin typeface="Open Sans"/>
                <a:ea typeface="Open Sans"/>
                <a:cs typeface="Open Sans"/>
                <a:sym typeface="Open Sans"/>
              </a:rPr>
              <a:t>de búsqueda] </a:t>
            </a:r>
            <a:r>
              <a:rPr lang="en-US" sz="1900">
                <a:solidFill>
                  <a:srgbClr val="3F3F3F"/>
                </a:solidFill>
                <a:latin typeface="Open Sans"/>
                <a:ea typeface="Open Sans"/>
                <a:cs typeface="Open Sans"/>
                <a:sym typeface="Open Sans"/>
              </a:rPr>
              <a:t>(arriba) y crear una nueva búsqueda.</a:t>
            </a:r>
            <a:endParaRPr sz="1900">
              <a:solidFill>
                <a:srgbClr val="3F3F3F"/>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Ejemplo: el historial No. 1 sobre </a:t>
            </a:r>
            <a:r>
              <a:rPr lang="en-US" sz="1900" b="1">
                <a:solidFill>
                  <a:srgbClr val="3F3F3F"/>
                </a:solidFill>
                <a:latin typeface="Open Sans"/>
                <a:ea typeface="Open Sans"/>
                <a:cs typeface="Open Sans"/>
                <a:sym typeface="Open Sans"/>
              </a:rPr>
              <a:t>measles developing countries </a:t>
            </a:r>
            <a:r>
              <a:rPr lang="en-US" sz="1900" i="1">
                <a:solidFill>
                  <a:srgbClr val="3F3F3F"/>
                </a:solidFill>
                <a:latin typeface="Open Sans"/>
                <a:ea typeface="Open Sans"/>
                <a:cs typeface="Open Sans"/>
                <a:sym typeface="Open Sans"/>
              </a:rPr>
              <a:t>[sarampión en países en desarrollo] </a:t>
            </a:r>
            <a:r>
              <a:rPr lang="en-US" sz="1900">
                <a:solidFill>
                  <a:srgbClr val="3F3F3F"/>
                </a:solidFill>
                <a:latin typeface="Open Sans"/>
                <a:ea typeface="Open Sans"/>
                <a:cs typeface="Open Sans"/>
                <a:sym typeface="Open Sans"/>
              </a:rPr>
              <a:t>y las </a:t>
            </a:r>
            <a:r>
              <a:rPr lang="en-US" sz="1900" b="1">
                <a:solidFill>
                  <a:srgbClr val="3F3F3F"/>
                </a:solidFill>
                <a:latin typeface="Open Sans"/>
                <a:ea typeface="Open Sans"/>
                <a:cs typeface="Open Sans"/>
                <a:sym typeface="Open Sans"/>
              </a:rPr>
              <a:t>vaccines </a:t>
            </a:r>
            <a:r>
              <a:rPr lang="en-US" sz="1900" i="1">
                <a:solidFill>
                  <a:srgbClr val="3F3F3F"/>
                </a:solidFill>
                <a:latin typeface="Open Sans"/>
                <a:ea typeface="Open Sans"/>
                <a:cs typeface="Open Sans"/>
                <a:sym typeface="Open Sans"/>
              </a:rPr>
              <a:t>[vacunas] </a:t>
            </a:r>
            <a:r>
              <a:rPr lang="en-US" sz="1900">
                <a:solidFill>
                  <a:srgbClr val="3F3F3F"/>
                </a:solidFill>
                <a:latin typeface="Open Sans"/>
                <a:ea typeface="Open Sans"/>
                <a:cs typeface="Open Sans"/>
                <a:sym typeface="Open Sans"/>
              </a:rPr>
              <a:t>se combinan en al dar clic en </a:t>
            </a:r>
            <a:r>
              <a:rPr lang="en-US" sz="1900" b="1">
                <a:solidFill>
                  <a:srgbClr val="3F3F3F"/>
                </a:solidFill>
                <a:latin typeface="Open Sans"/>
                <a:ea typeface="Open Sans"/>
                <a:cs typeface="Open Sans"/>
                <a:sym typeface="Open Sans"/>
              </a:rPr>
              <a:t>Search </a:t>
            </a:r>
            <a:r>
              <a:rPr lang="en-US" sz="1900" i="1">
                <a:solidFill>
                  <a:srgbClr val="3F3F3F"/>
                </a:solidFill>
                <a:latin typeface="Open Sans"/>
                <a:ea typeface="Open Sans"/>
                <a:cs typeface="Open Sans"/>
                <a:sym typeface="Open Sans"/>
              </a:rPr>
              <a:t>[buscar]</a:t>
            </a:r>
            <a:r>
              <a:rPr lang="en-US" sz="1900">
                <a:solidFill>
                  <a:srgbClr val="3F3F3F"/>
                </a:solidFill>
                <a:latin typeface="Open Sans"/>
                <a:ea typeface="Open Sans"/>
                <a:cs typeface="Open Sans"/>
                <a:sym typeface="Open Sans"/>
              </a:rPr>
              <a:t>.</a:t>
            </a:r>
            <a:endParaRPr sz="1900">
              <a:solidFill>
                <a:srgbClr val="3F3F3F"/>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1900">
              <a:solidFill>
                <a:srgbClr val="3F3F3F"/>
              </a:solidFill>
              <a:latin typeface="Open Sans"/>
              <a:ea typeface="Open Sans"/>
              <a:cs typeface="Open Sans"/>
              <a:sym typeface="Open Sans"/>
            </a:endParaRPr>
          </a:p>
        </p:txBody>
      </p:sp>
      <p:pic>
        <p:nvPicPr>
          <p:cNvPr id="220" name="Google Shape;220;p48"/>
          <p:cNvPicPr preferRelativeResize="0"/>
          <p:nvPr/>
        </p:nvPicPr>
        <p:blipFill rotWithShape="1">
          <a:blip r:embed="rId3">
            <a:alphaModFix/>
          </a:blip>
          <a:srcRect/>
          <a:stretch/>
        </p:blipFill>
        <p:spPr>
          <a:xfrm>
            <a:off x="5143800" y="1863350"/>
            <a:ext cx="6882547" cy="4882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solidFill>
                  <a:srgbClr val="586F7C"/>
                </a:solidFill>
                <a:latin typeface="Open Sans"/>
                <a:ea typeface="Open Sans"/>
                <a:cs typeface="Open Sans"/>
                <a:sym typeface="Open Sans"/>
              </a:rPr>
              <a:t>Opciones de búsqueda avanzada</a:t>
            </a:r>
            <a:endParaRPr sz="3600"/>
          </a:p>
        </p:txBody>
      </p:sp>
      <p:sp>
        <p:nvSpPr>
          <p:cNvPr id="227" name="Google Shape;227;p49"/>
          <p:cNvSpPr txBox="1">
            <a:spLocks noGrp="1"/>
          </p:cNvSpPr>
          <p:nvPr>
            <p:ph type="body" idx="1"/>
          </p:nvPr>
        </p:nvSpPr>
        <p:spPr>
          <a:xfrm>
            <a:off x="88030" y="1628800"/>
            <a:ext cx="4168200" cy="50105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2000">
                <a:solidFill>
                  <a:srgbClr val="3F3F3F"/>
                </a:solidFill>
                <a:latin typeface="Open Sans"/>
                <a:ea typeface="Open Sans"/>
                <a:cs typeface="Open Sans"/>
                <a:sym typeface="Open Sans"/>
              </a:rPr>
              <a:t>Otras características:</a:t>
            </a:r>
            <a:endParaRPr sz="2000">
              <a:solidFill>
                <a:srgbClr val="3F3F3F"/>
              </a:solidFill>
              <a:latin typeface="Open Sans"/>
              <a:ea typeface="Open Sans"/>
              <a:cs typeface="Open Sans"/>
              <a:sym typeface="Open Sans"/>
            </a:endParaRPr>
          </a:p>
          <a:p>
            <a:pPr marL="457200" lvl="0" indent="-355600" algn="l" rtl="0">
              <a:lnSpc>
                <a:spcPct val="100000"/>
              </a:lnSpc>
              <a:spcBef>
                <a:spcPts val="100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En menú desplegable </a:t>
            </a:r>
            <a:r>
              <a:rPr lang="en-US" sz="2000" b="1">
                <a:solidFill>
                  <a:srgbClr val="3F3F3F"/>
                </a:solidFill>
                <a:latin typeface="Open Sans"/>
                <a:ea typeface="Open Sans"/>
                <a:cs typeface="Open Sans"/>
                <a:sym typeface="Open Sans"/>
              </a:rPr>
              <a:t>All Fields </a:t>
            </a:r>
            <a:r>
              <a:rPr lang="en-US" sz="2000" i="1">
                <a:solidFill>
                  <a:srgbClr val="3F3F3F"/>
                </a:solidFill>
                <a:latin typeface="Open Sans"/>
                <a:ea typeface="Open Sans"/>
                <a:cs typeface="Open Sans"/>
                <a:sym typeface="Open Sans"/>
              </a:rPr>
              <a:t>[todos los campos] </a:t>
            </a:r>
            <a:r>
              <a:rPr lang="en-US" sz="2000">
                <a:solidFill>
                  <a:srgbClr val="3F3F3F"/>
                </a:solidFill>
                <a:latin typeface="Open Sans"/>
                <a:ea typeface="Open Sans"/>
                <a:cs typeface="Open Sans"/>
                <a:sym typeface="Open Sans"/>
              </a:rPr>
              <a:t>permite buscar en un campo específico como </a:t>
            </a:r>
            <a:r>
              <a:rPr lang="en-US" sz="2000" b="1">
                <a:solidFill>
                  <a:srgbClr val="3F3F3F"/>
                </a:solidFill>
                <a:latin typeface="Open Sans"/>
                <a:ea typeface="Open Sans"/>
                <a:cs typeface="Open Sans"/>
                <a:sym typeface="Open Sans"/>
              </a:rPr>
              <a:t>MeSH</a:t>
            </a:r>
            <a:r>
              <a:rPr lang="en-US" sz="2000">
                <a:solidFill>
                  <a:srgbClr val="3F3F3F"/>
                </a:solidFill>
                <a:latin typeface="Open Sans"/>
                <a:ea typeface="Open Sans"/>
                <a:cs typeface="Open Sans"/>
                <a:sym typeface="Open Sans"/>
              </a:rPr>
              <a:t>.</a:t>
            </a:r>
            <a:endParaRPr sz="2000">
              <a:solidFill>
                <a:srgbClr val="3F3F3F"/>
              </a:solidFill>
              <a:latin typeface="Open Sans"/>
              <a:ea typeface="Open Sans"/>
              <a:cs typeface="Open Sans"/>
              <a:sym typeface="Open Sans"/>
            </a:endParaRPr>
          </a:p>
          <a:p>
            <a:pPr marL="457200" lvl="0" indent="-355600" algn="l" rtl="0">
              <a:lnSpc>
                <a:spcPct val="100000"/>
              </a:lnSpc>
              <a:spcBef>
                <a:spcPts val="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La lógica booleana se puede aplicar en el cuadro </a:t>
            </a:r>
            <a:r>
              <a:rPr lang="en-US" sz="2000" b="1">
                <a:solidFill>
                  <a:srgbClr val="3F3F3F"/>
                </a:solidFill>
                <a:latin typeface="Open Sans"/>
                <a:ea typeface="Open Sans"/>
                <a:cs typeface="Open Sans"/>
                <a:sym typeface="Open Sans"/>
              </a:rPr>
              <a:t>Add terms to the query box </a:t>
            </a:r>
            <a:r>
              <a:rPr lang="en-US" sz="2000" i="1">
                <a:solidFill>
                  <a:srgbClr val="3F3F3F"/>
                </a:solidFill>
                <a:latin typeface="Open Sans"/>
                <a:ea typeface="Open Sans"/>
                <a:cs typeface="Open Sans"/>
                <a:sym typeface="Open Sans"/>
              </a:rPr>
              <a:t>[agregar términos a la consulta].</a:t>
            </a:r>
            <a:endParaRPr sz="2000" i="1">
              <a:solidFill>
                <a:srgbClr val="3F3F3F"/>
              </a:solidFill>
              <a:latin typeface="Open Sans"/>
              <a:ea typeface="Open Sans"/>
              <a:cs typeface="Open Sans"/>
              <a:sym typeface="Open Sans"/>
            </a:endParaRPr>
          </a:p>
          <a:p>
            <a:pPr marL="457200" lvl="0" indent="-355600" algn="l" rtl="0">
              <a:lnSpc>
                <a:spcPct val="100000"/>
              </a:lnSpc>
              <a:spcBef>
                <a:spcPts val="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Hacer clic en </a:t>
            </a:r>
            <a:r>
              <a:rPr lang="en-US" sz="2000" b="1">
                <a:solidFill>
                  <a:srgbClr val="3F3F3F"/>
                </a:solidFill>
                <a:latin typeface="Open Sans"/>
                <a:ea typeface="Open Sans"/>
                <a:cs typeface="Open Sans"/>
                <a:sym typeface="Open Sans"/>
              </a:rPr>
              <a:t>Results # </a:t>
            </a:r>
            <a:r>
              <a:rPr lang="en-US" sz="2000" i="1">
                <a:solidFill>
                  <a:srgbClr val="3F3F3F"/>
                </a:solidFill>
                <a:latin typeface="Open Sans"/>
                <a:ea typeface="Open Sans"/>
                <a:cs typeface="Open Sans"/>
                <a:sym typeface="Open Sans"/>
              </a:rPr>
              <a:t>[número de resultados]</a:t>
            </a:r>
            <a:r>
              <a:rPr lang="en-US" sz="2000">
                <a:solidFill>
                  <a:srgbClr val="3F3F3F"/>
                </a:solidFill>
                <a:latin typeface="Open Sans"/>
                <a:ea typeface="Open Sans"/>
                <a:cs typeface="Open Sans"/>
                <a:sym typeface="Open Sans"/>
              </a:rPr>
              <a:t> para abrir cualquiera de las búsquedas anteriores de PubMed.</a:t>
            </a:r>
            <a:endParaRPr sz="2000">
              <a:solidFill>
                <a:srgbClr val="3F3F3F"/>
              </a:solidFill>
              <a:latin typeface="Open Sans"/>
              <a:ea typeface="Open Sans"/>
              <a:cs typeface="Open Sans"/>
              <a:sym typeface="Open Sans"/>
            </a:endParaRPr>
          </a:p>
          <a:p>
            <a:pPr marL="228600" lvl="0" indent="0" algn="l" rtl="0">
              <a:lnSpc>
                <a:spcPct val="100000"/>
              </a:lnSpc>
              <a:spcBef>
                <a:spcPts val="1000"/>
              </a:spcBef>
              <a:spcAft>
                <a:spcPts val="0"/>
              </a:spcAft>
              <a:buClr>
                <a:schemeClr val="dk2"/>
              </a:buClr>
              <a:buSzPts val="2400"/>
              <a:buFont typeface="Arial"/>
              <a:buNone/>
            </a:pPr>
            <a:endParaRPr sz="1500">
              <a:solidFill>
                <a:srgbClr val="3F3F3F"/>
              </a:solidFill>
              <a:latin typeface="Open Sans"/>
              <a:ea typeface="Open Sans"/>
              <a:cs typeface="Open Sans"/>
              <a:sym typeface="Open Sans"/>
            </a:endParaRPr>
          </a:p>
        </p:txBody>
      </p:sp>
      <p:pic>
        <p:nvPicPr>
          <p:cNvPr id="228" name="Google Shape;228;p49"/>
          <p:cNvPicPr preferRelativeResize="0"/>
          <p:nvPr/>
        </p:nvPicPr>
        <p:blipFill rotWithShape="1">
          <a:blip r:embed="rId3">
            <a:alphaModFix/>
          </a:blip>
          <a:srcRect/>
          <a:stretch/>
        </p:blipFill>
        <p:spPr>
          <a:xfrm>
            <a:off x="4290618" y="1649895"/>
            <a:ext cx="7387860" cy="5124481"/>
          </a:xfrm>
          <a:prstGeom prst="rect">
            <a:avLst/>
          </a:prstGeom>
          <a:noFill/>
          <a:ln>
            <a:noFill/>
          </a:ln>
        </p:spPr>
      </p:pic>
      <p:sp>
        <p:nvSpPr>
          <p:cNvPr id="229" name="Google Shape;229;p49"/>
          <p:cNvSpPr/>
          <p:nvPr/>
        </p:nvSpPr>
        <p:spPr>
          <a:xfrm>
            <a:off x="10376453" y="5446989"/>
            <a:ext cx="546652" cy="119234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solidFill>
                  <a:srgbClr val="586F7C"/>
                </a:solidFill>
                <a:latin typeface="Open Sans"/>
                <a:ea typeface="Open Sans"/>
                <a:cs typeface="Open Sans"/>
                <a:sym typeface="Open Sans"/>
              </a:rPr>
              <a:t>Opciones de búsqueda avanzada</a:t>
            </a:r>
            <a:endParaRPr sz="3600"/>
          </a:p>
        </p:txBody>
      </p:sp>
      <p:sp>
        <p:nvSpPr>
          <p:cNvPr id="236" name="Google Shape;236;p50"/>
          <p:cNvSpPr txBox="1">
            <a:spLocks noGrp="1"/>
          </p:cNvSpPr>
          <p:nvPr>
            <p:ph type="body" idx="1"/>
          </p:nvPr>
        </p:nvSpPr>
        <p:spPr>
          <a:xfrm>
            <a:off x="0" y="1611604"/>
            <a:ext cx="3235500" cy="5246396"/>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n-US" sz="2000">
                <a:solidFill>
                  <a:srgbClr val="3F3F3F"/>
                </a:solidFill>
                <a:latin typeface="Open Sans"/>
                <a:ea typeface="Open Sans"/>
                <a:cs typeface="Open Sans"/>
                <a:sym typeface="Open Sans"/>
              </a:rPr>
              <a:t>Búsqueda completa de </a:t>
            </a:r>
            <a:r>
              <a:rPr lang="en-US" sz="2000" b="1">
                <a:solidFill>
                  <a:srgbClr val="3F3F3F"/>
                </a:solidFill>
                <a:latin typeface="Open Sans"/>
                <a:ea typeface="Open Sans"/>
                <a:cs typeface="Open Sans"/>
                <a:sym typeface="Open Sans"/>
              </a:rPr>
              <a:t>vaccines measles </a:t>
            </a:r>
            <a:r>
              <a:rPr lang="en-US" sz="2000" i="1">
                <a:solidFill>
                  <a:srgbClr val="3F3F3F"/>
                </a:solidFill>
                <a:latin typeface="Open Sans"/>
                <a:ea typeface="Open Sans"/>
                <a:cs typeface="Open Sans"/>
                <a:sym typeface="Open Sans"/>
              </a:rPr>
              <a:t>[vacunas contra el sarampión] </a:t>
            </a:r>
            <a:r>
              <a:rPr lang="en-US" sz="2000" b="1">
                <a:solidFill>
                  <a:srgbClr val="3F3F3F"/>
                </a:solidFill>
                <a:latin typeface="Open Sans"/>
                <a:ea typeface="Open Sans"/>
                <a:cs typeface="Open Sans"/>
                <a:sym typeface="Open Sans"/>
              </a:rPr>
              <a:t>in</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developing countries</a:t>
            </a:r>
            <a:r>
              <a:rPr lang="en-US" sz="2000">
                <a:solidFill>
                  <a:srgbClr val="3F3F3F"/>
                </a:solidFill>
                <a:latin typeface="Open Sans"/>
                <a:ea typeface="Open Sans"/>
                <a:cs typeface="Open Sans"/>
                <a:sym typeface="Open Sans"/>
              </a:rPr>
              <a:t> </a:t>
            </a:r>
            <a:r>
              <a:rPr lang="en-US" sz="2000" i="1">
                <a:solidFill>
                  <a:srgbClr val="3F3F3F"/>
                </a:solidFill>
                <a:latin typeface="Open Sans"/>
                <a:ea typeface="Open Sans"/>
                <a:cs typeface="Open Sans"/>
                <a:sym typeface="Open Sans"/>
              </a:rPr>
              <a:t>[en países en desarrollo].</a:t>
            </a:r>
            <a:endParaRPr sz="2000" i="1">
              <a:solidFill>
                <a:srgbClr val="3F3F3F"/>
              </a:solidFill>
              <a:latin typeface="Open Sans"/>
              <a:ea typeface="Open Sans"/>
              <a:cs typeface="Open Sans"/>
              <a:sym typeface="Open Sans"/>
            </a:endParaRPr>
          </a:p>
          <a:p>
            <a:pPr marL="457200" lvl="0" indent="-35560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Nota 866 resultados.</a:t>
            </a:r>
            <a:endParaRPr sz="2000">
              <a:solidFill>
                <a:srgbClr val="3F3F3F"/>
              </a:solidFill>
              <a:latin typeface="Open Sans"/>
              <a:ea typeface="Open Sans"/>
              <a:cs typeface="Open Sans"/>
              <a:sym typeface="Open Sans"/>
            </a:endParaRPr>
          </a:p>
          <a:p>
            <a:pPr marL="457200" lvl="0" indent="-355600" algn="l" rtl="0">
              <a:lnSpc>
                <a:spcPct val="100000"/>
              </a:lnSpc>
              <a:spcBef>
                <a:spcPts val="1000"/>
              </a:spcBef>
              <a:spcAft>
                <a:spcPts val="0"/>
              </a:spcAft>
              <a:buClr>
                <a:schemeClr val="dk1"/>
              </a:buClr>
              <a:buSzPts val="2000"/>
              <a:buChar char="•"/>
            </a:pPr>
            <a:r>
              <a:rPr lang="en-US" sz="2000" b="1">
                <a:solidFill>
                  <a:srgbClr val="3F3F3F"/>
                </a:solidFill>
                <a:latin typeface="Open Sans"/>
                <a:ea typeface="Open Sans"/>
                <a:cs typeface="Open Sans"/>
                <a:sym typeface="Open Sans"/>
              </a:rPr>
              <a:t>Open Advanced </a:t>
            </a:r>
            <a:r>
              <a:rPr lang="en-US" sz="2000" i="1">
                <a:solidFill>
                  <a:srgbClr val="3F3F3F"/>
                </a:solidFill>
                <a:latin typeface="Open Sans"/>
                <a:ea typeface="Open Sans"/>
                <a:cs typeface="Open Sans"/>
                <a:sym typeface="Open Sans"/>
              </a:rPr>
              <a:t>[abrir opción avanzada]</a:t>
            </a:r>
            <a:r>
              <a:rPr lang="en-US" sz="2000">
                <a:solidFill>
                  <a:srgbClr val="3F3F3F"/>
                </a:solidFill>
                <a:latin typeface="Open Sans"/>
                <a:ea typeface="Open Sans"/>
                <a:cs typeface="Open Sans"/>
                <a:sym typeface="Open Sans"/>
              </a:rPr>
              <a:t> e </a:t>
            </a:r>
            <a:r>
              <a:rPr lang="en-US" sz="2000" b="1">
                <a:solidFill>
                  <a:srgbClr val="3F3F3F"/>
                </a:solidFill>
                <a:latin typeface="Open Sans"/>
                <a:ea typeface="Open Sans"/>
                <a:cs typeface="Open Sans"/>
                <a:sym typeface="Open Sans"/>
              </a:rPr>
              <a:t>History/Search Details </a:t>
            </a:r>
            <a:r>
              <a:rPr lang="en-US" sz="2000" i="1">
                <a:solidFill>
                  <a:srgbClr val="3F3F3F"/>
                </a:solidFill>
                <a:latin typeface="Open Sans"/>
                <a:ea typeface="Open Sans"/>
                <a:cs typeface="Open Sans"/>
                <a:sym typeface="Open Sans"/>
              </a:rPr>
              <a:t>[historial/detalles de búsqueda].</a:t>
            </a:r>
            <a:endParaRPr sz="2000" b="1" i="1">
              <a:solidFill>
                <a:srgbClr val="3F3F3F"/>
              </a:solidFill>
              <a:latin typeface="Open Sans"/>
              <a:ea typeface="Open Sans"/>
              <a:cs typeface="Open Sans"/>
              <a:sym typeface="Open Sans"/>
            </a:endParaRPr>
          </a:p>
        </p:txBody>
      </p:sp>
      <p:pic>
        <p:nvPicPr>
          <p:cNvPr id="237" name="Google Shape;237;p50"/>
          <p:cNvPicPr preferRelativeResize="0"/>
          <p:nvPr/>
        </p:nvPicPr>
        <p:blipFill rotWithShape="1">
          <a:blip r:embed="rId3">
            <a:alphaModFix/>
          </a:blip>
          <a:srcRect/>
          <a:stretch/>
        </p:blipFill>
        <p:spPr>
          <a:xfrm>
            <a:off x="3381038" y="2102738"/>
            <a:ext cx="8262019" cy="2652141"/>
          </a:xfrm>
          <a:prstGeom prst="rect">
            <a:avLst/>
          </a:prstGeom>
          <a:noFill/>
          <a:ln>
            <a:noFill/>
          </a:ln>
        </p:spPr>
      </p:pic>
      <p:sp>
        <p:nvSpPr>
          <p:cNvPr id="238" name="Google Shape;238;p50"/>
          <p:cNvSpPr/>
          <p:nvPr/>
        </p:nvSpPr>
        <p:spPr>
          <a:xfrm>
            <a:off x="5498309" y="2377440"/>
            <a:ext cx="2981401" cy="29542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9" name="Google Shape;239;p50"/>
          <p:cNvSpPr/>
          <p:nvPr/>
        </p:nvSpPr>
        <p:spPr>
          <a:xfrm>
            <a:off x="5106572" y="2743200"/>
            <a:ext cx="1068381" cy="2923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50"/>
          <p:cNvSpPr/>
          <p:nvPr/>
        </p:nvSpPr>
        <p:spPr>
          <a:xfrm>
            <a:off x="5470175" y="3711468"/>
            <a:ext cx="1029099" cy="31189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Contenido</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25" y="1740200"/>
            <a:ext cx="11223000" cy="4513500"/>
          </a:xfrm>
          <a:prstGeom prst="rect">
            <a:avLst/>
          </a:prstGeom>
          <a:noFill/>
          <a:ln>
            <a:noFill/>
          </a:ln>
        </p:spPr>
        <p:txBody>
          <a:bodyPr spcFirstLastPara="1" wrap="square" lIns="91425" tIns="45700" rIns="91425" bIns="45700" anchor="t" anchorCtr="0">
            <a:noAutofit/>
          </a:bodyPr>
          <a:lstStyle/>
          <a:p>
            <a:pPr marL="342900" lvl="0" indent="-336550" algn="l" rtl="0">
              <a:lnSpc>
                <a:spcPct val="100000"/>
              </a:lnSpc>
              <a:spcBef>
                <a:spcPts val="0"/>
              </a:spcBef>
              <a:spcAft>
                <a:spcPts val="0"/>
              </a:spcAft>
              <a:buClr>
                <a:schemeClr val="dk2"/>
              </a:buClr>
              <a:buSzPts val="1580"/>
              <a:buChar char="●"/>
            </a:pPr>
            <a:r>
              <a:rPr lang="en-US" sz="2300" dirty="0" err="1">
                <a:solidFill>
                  <a:srgbClr val="3F3F3F"/>
                </a:solidFill>
                <a:latin typeface="Open Sans"/>
                <a:ea typeface="Open Sans"/>
                <a:cs typeface="Open Sans"/>
                <a:sym typeface="Open Sans"/>
              </a:rPr>
              <a:t>Introducción</a:t>
            </a:r>
            <a:endParaRPr sz="2300" dirty="0">
              <a:solidFill>
                <a:srgbClr val="3F3F3F"/>
              </a:solidFill>
            </a:endParaRPr>
          </a:p>
          <a:p>
            <a:pPr marL="342900" lvl="0" indent="-336550" algn="l" rtl="0">
              <a:lnSpc>
                <a:spcPct val="100000"/>
              </a:lnSpc>
              <a:spcBef>
                <a:spcPts val="0"/>
              </a:spcBef>
              <a:spcAft>
                <a:spcPts val="0"/>
              </a:spcAft>
              <a:buClr>
                <a:schemeClr val="dk2"/>
              </a:buClr>
              <a:buSzPts val="1580"/>
              <a:buChar char="●"/>
            </a:pPr>
            <a:r>
              <a:rPr lang="en-US" sz="2300" dirty="0">
                <a:solidFill>
                  <a:srgbClr val="3F3F3F"/>
                </a:solidFill>
                <a:latin typeface="Open Sans"/>
                <a:ea typeface="Open Sans"/>
                <a:cs typeface="Open Sans"/>
                <a:sym typeface="Open Sans"/>
              </a:rPr>
              <a:t>PubMed</a:t>
            </a:r>
            <a:endParaRPr sz="2300" dirty="0">
              <a:solidFill>
                <a:srgbClr val="3F3F3F"/>
              </a:solidFill>
            </a:endParaRPr>
          </a:p>
          <a:p>
            <a:pPr marL="800100" lvl="1" indent="-336550" algn="l" rtl="0">
              <a:lnSpc>
                <a:spcPct val="100000"/>
              </a:lnSpc>
              <a:spcBef>
                <a:spcPts val="0"/>
              </a:spcBef>
              <a:spcAft>
                <a:spcPts val="0"/>
              </a:spcAft>
              <a:buClr>
                <a:schemeClr val="dk2"/>
              </a:buClr>
              <a:buSzPts val="1300"/>
              <a:buChar char="○"/>
            </a:pPr>
            <a:r>
              <a:rPr lang="en-US" sz="2300" dirty="0" err="1">
                <a:solidFill>
                  <a:srgbClr val="3F3F3F"/>
                </a:solidFill>
                <a:latin typeface="Open Sans"/>
                <a:ea typeface="Open Sans"/>
                <a:cs typeface="Open Sans"/>
                <a:sym typeface="Open Sans"/>
              </a:rPr>
              <a:t>Búsqueda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básica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exportar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guardar</a:t>
            </a:r>
            <a:r>
              <a:rPr lang="en-US" sz="2300" dirty="0">
                <a:solidFill>
                  <a:srgbClr val="3F3F3F"/>
                </a:solidFill>
                <a:latin typeface="Open Sans"/>
                <a:ea typeface="Open Sans"/>
                <a:cs typeface="Open Sans"/>
                <a:sym typeface="Open Sans"/>
              </a:rPr>
              <a:t> y </a:t>
            </a:r>
            <a:r>
              <a:rPr lang="en-US" sz="2300" dirty="0" err="1">
                <a:solidFill>
                  <a:srgbClr val="3F3F3F"/>
                </a:solidFill>
                <a:latin typeface="Open Sans"/>
                <a:ea typeface="Open Sans"/>
                <a:cs typeface="Open Sans"/>
                <a:sym typeface="Open Sans"/>
              </a:rPr>
              <a:t>enviar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por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correo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electrónico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búsqueda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avanzada</a:t>
            </a:r>
            <a:r>
              <a:rPr lang="en-US" sz="2300" dirty="0">
                <a:solidFill>
                  <a:srgbClr val="3F3F3F"/>
                </a:solidFill>
                <a:latin typeface="Open Sans"/>
                <a:ea typeface="Open Sans"/>
                <a:cs typeface="Open Sans"/>
                <a:sym typeface="Open Sans"/>
              </a:rPr>
              <a:t>.</a:t>
            </a:r>
            <a:endParaRPr sz="1900" dirty="0"/>
          </a:p>
          <a:p>
            <a:pPr marL="342900" lvl="0" indent="-336550" algn="l" rtl="0">
              <a:lnSpc>
                <a:spcPct val="100000"/>
              </a:lnSpc>
              <a:spcBef>
                <a:spcPts val="0"/>
              </a:spcBef>
              <a:spcAft>
                <a:spcPts val="0"/>
              </a:spcAft>
              <a:buClr>
                <a:schemeClr val="dk2"/>
              </a:buClr>
              <a:buSzPts val="2540"/>
              <a:buFont typeface="Arial"/>
              <a:buChar char="•"/>
            </a:pPr>
            <a:r>
              <a:rPr lang="en-US" sz="2300" dirty="0">
                <a:solidFill>
                  <a:srgbClr val="3F3F3F"/>
                </a:solidFill>
                <a:latin typeface="Open Sans"/>
                <a:ea typeface="Open Sans"/>
                <a:cs typeface="Open Sans"/>
                <a:sym typeface="Open Sans"/>
              </a:rPr>
              <a:t>OMS </a:t>
            </a:r>
            <a:r>
              <a:rPr lang="en-US" sz="2300" dirty="0" err="1">
                <a:solidFill>
                  <a:srgbClr val="3F3F3F"/>
                </a:solidFill>
                <a:latin typeface="Open Sans"/>
                <a:ea typeface="Open Sans"/>
                <a:cs typeface="Open Sans"/>
                <a:sym typeface="Open Sans"/>
              </a:rPr>
              <a:t>Recursos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electrónicos</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información</a:t>
            </a:r>
            <a:r>
              <a:rPr lang="en-US" sz="2300" dirty="0">
                <a:solidFill>
                  <a:srgbClr val="3F3F3F"/>
                </a:solidFill>
                <a:latin typeface="Open Sans"/>
                <a:ea typeface="Open Sans"/>
                <a:cs typeface="Open Sans"/>
                <a:sym typeface="Open Sans"/>
              </a:rPr>
              <a:t> </a:t>
            </a:r>
            <a:endParaRPr sz="2300" dirty="0"/>
          </a:p>
          <a:p>
            <a:pPr marL="800100" lvl="1" indent="-336550" algn="l" rtl="0">
              <a:lnSpc>
                <a:spcPct val="100000"/>
              </a:lnSpc>
              <a:spcBef>
                <a:spcPts val="0"/>
              </a:spcBef>
              <a:spcAft>
                <a:spcPts val="0"/>
              </a:spcAft>
              <a:buClr>
                <a:schemeClr val="dk2"/>
              </a:buClr>
              <a:buSzPts val="1300"/>
              <a:buChar char="○"/>
            </a:pPr>
            <a:r>
              <a:rPr lang="en-US" sz="2300" dirty="0">
                <a:solidFill>
                  <a:srgbClr val="3F3F3F"/>
                </a:solidFill>
                <a:latin typeface="Open Sans"/>
                <a:ea typeface="Open Sans"/>
                <a:cs typeface="Open Sans"/>
                <a:sym typeface="Open Sans"/>
              </a:rPr>
              <a:t>Cinco bases de </a:t>
            </a:r>
            <a:r>
              <a:rPr lang="en-US" sz="2300" dirty="0" err="1">
                <a:solidFill>
                  <a:srgbClr val="3F3F3F"/>
                </a:solidFill>
                <a:latin typeface="Open Sans"/>
                <a:ea typeface="Open Sans"/>
                <a:cs typeface="Open Sans"/>
                <a:sym typeface="Open Sans"/>
              </a:rPr>
              <a:t>datos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regionales</a:t>
            </a:r>
            <a:r>
              <a:rPr lang="en-US" sz="2300" dirty="0">
                <a:solidFill>
                  <a:srgbClr val="3F3F3F"/>
                </a:solidFill>
                <a:latin typeface="Open Sans"/>
                <a:ea typeface="Open Sans"/>
                <a:cs typeface="Open Sans"/>
                <a:sym typeface="Open Sans"/>
              </a:rPr>
              <a:t> de la OMS, Global Index </a:t>
            </a:r>
            <a:r>
              <a:rPr lang="en-US" sz="2300" dirty="0" err="1">
                <a:solidFill>
                  <a:srgbClr val="3F3F3F"/>
                </a:solidFill>
                <a:latin typeface="Open Sans"/>
                <a:ea typeface="Open Sans"/>
                <a:cs typeface="Open Sans"/>
                <a:sym typeface="Open Sans"/>
              </a:rPr>
              <a:t>Medicus</a:t>
            </a:r>
            <a:r>
              <a:rPr lang="en-US" sz="2300" dirty="0">
                <a:solidFill>
                  <a:srgbClr val="3F3F3F"/>
                </a:solidFill>
                <a:latin typeface="Open Sans"/>
                <a:ea typeface="Open Sans"/>
                <a:cs typeface="Open Sans"/>
                <a:sym typeface="Open Sans"/>
              </a:rPr>
              <a:t>, y el </a:t>
            </a:r>
            <a:r>
              <a:rPr lang="en-US" sz="2300" dirty="0" err="1">
                <a:solidFill>
                  <a:srgbClr val="3F3F3F"/>
                </a:solidFill>
                <a:latin typeface="Open Sans"/>
                <a:ea typeface="Open Sans"/>
                <a:cs typeface="Open Sans"/>
                <a:sym typeface="Open Sans"/>
              </a:rPr>
              <a:t>Repositorio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Institucional</a:t>
            </a:r>
            <a:r>
              <a:rPr lang="en-US" sz="2300" dirty="0">
                <a:solidFill>
                  <a:srgbClr val="3F3F3F"/>
                </a:solidFill>
                <a:latin typeface="Open Sans"/>
                <a:ea typeface="Open Sans"/>
                <a:cs typeface="Open Sans"/>
                <a:sym typeface="Open Sans"/>
              </a:rPr>
              <a:t> para </a:t>
            </a:r>
            <a:r>
              <a:rPr lang="en-US" sz="2300" dirty="0" err="1">
                <a:solidFill>
                  <a:srgbClr val="3F3F3F"/>
                </a:solidFill>
                <a:latin typeface="Open Sans"/>
                <a:ea typeface="Open Sans"/>
                <a:cs typeface="Open Sans"/>
                <a:sym typeface="Open Sans"/>
              </a:rPr>
              <a:t>Compartir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Información</a:t>
            </a:r>
            <a:r>
              <a:rPr lang="en-US" sz="2300" dirty="0">
                <a:solidFill>
                  <a:srgbClr val="3F3F3F"/>
                </a:solidFill>
                <a:latin typeface="Open Sans"/>
                <a:ea typeface="Open Sans"/>
                <a:cs typeface="Open Sans"/>
                <a:sym typeface="Open Sans"/>
              </a:rPr>
              <a:t> (IRIS)</a:t>
            </a:r>
            <a:endParaRPr sz="2300" dirty="0">
              <a:solidFill>
                <a:srgbClr val="3F3F3F"/>
              </a:solidFill>
            </a:endParaRPr>
          </a:p>
          <a:p>
            <a:pPr marL="342900" lvl="0" indent="-336550" algn="l" rtl="0">
              <a:lnSpc>
                <a:spcPct val="100000"/>
              </a:lnSpc>
              <a:spcBef>
                <a:spcPts val="0"/>
              </a:spcBef>
              <a:spcAft>
                <a:spcPts val="0"/>
              </a:spcAft>
              <a:buClr>
                <a:schemeClr val="dk2"/>
              </a:buClr>
              <a:buSzPts val="1580"/>
              <a:buChar char="●"/>
            </a:pPr>
            <a:r>
              <a:rPr lang="en-US" sz="2300" dirty="0" err="1">
                <a:solidFill>
                  <a:srgbClr val="3F3F3F"/>
                </a:solidFill>
                <a:latin typeface="Open Sans"/>
                <a:ea typeface="Open Sans"/>
                <a:cs typeface="Open Sans"/>
                <a:sym typeface="Open Sans"/>
              </a:rPr>
              <a:t>Otros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recursos</a:t>
            </a:r>
            <a:r>
              <a:rPr lang="en-US" sz="2300" dirty="0">
                <a:solidFill>
                  <a:srgbClr val="3F3F3F"/>
                </a:solidFill>
                <a:latin typeface="Open Sans"/>
                <a:ea typeface="Open Sans"/>
                <a:cs typeface="Open Sans"/>
                <a:sym typeface="Open Sans"/>
              </a:rPr>
              <a:t> de Research4Life</a:t>
            </a:r>
            <a:endParaRPr sz="2300" dirty="0">
              <a:solidFill>
                <a:srgbClr val="3F3F3F"/>
              </a:solidFill>
            </a:endParaRPr>
          </a:p>
          <a:p>
            <a:pPr marL="800100" lvl="1" indent="-336550" algn="l" rtl="0">
              <a:lnSpc>
                <a:spcPct val="100000"/>
              </a:lnSpc>
              <a:spcBef>
                <a:spcPts val="0"/>
              </a:spcBef>
              <a:spcAft>
                <a:spcPts val="0"/>
              </a:spcAft>
              <a:buClr>
                <a:schemeClr val="dk2"/>
              </a:buClr>
              <a:buSzPts val="1300"/>
              <a:buChar char="○"/>
            </a:pPr>
            <a:r>
              <a:rPr lang="en-US" sz="2300" dirty="0">
                <a:solidFill>
                  <a:srgbClr val="3F3F3F"/>
                </a:solidFill>
                <a:latin typeface="Open Sans"/>
                <a:ea typeface="Open Sans"/>
                <a:cs typeface="Open Sans"/>
                <a:sym typeface="Open Sans"/>
              </a:rPr>
              <a:t>Bases de </a:t>
            </a:r>
            <a:r>
              <a:rPr lang="en-US" sz="2300" dirty="0" err="1">
                <a:solidFill>
                  <a:srgbClr val="3F3F3F"/>
                </a:solidFill>
                <a:latin typeface="Open Sans"/>
                <a:ea typeface="Open Sans"/>
                <a:cs typeface="Open Sans"/>
                <a:sym typeface="Open Sans"/>
              </a:rPr>
              <a:t>datos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fuentes</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referencia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recursos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libres</a:t>
            </a:r>
            <a:r>
              <a:rPr lang="en-US" sz="2300" dirty="0">
                <a:solidFill>
                  <a:srgbClr val="3F3F3F"/>
                </a:solidFill>
                <a:latin typeface="Open Sans"/>
                <a:ea typeface="Open Sans"/>
                <a:cs typeface="Open Sans"/>
                <a:sym typeface="Open Sans"/>
              </a:rPr>
              <a:t>.</a:t>
            </a:r>
            <a:endParaRPr sz="2300" dirty="0"/>
          </a:p>
          <a:p>
            <a:pPr marL="342900" lvl="0" indent="-336550" algn="l" rtl="0">
              <a:lnSpc>
                <a:spcPct val="100000"/>
              </a:lnSpc>
              <a:spcBef>
                <a:spcPts val="0"/>
              </a:spcBef>
              <a:spcAft>
                <a:spcPts val="0"/>
              </a:spcAft>
              <a:buClr>
                <a:schemeClr val="dk2"/>
              </a:buClr>
              <a:buSzPts val="1580"/>
              <a:buChar char="●"/>
            </a:pPr>
            <a:r>
              <a:rPr lang="en-US" sz="2300" dirty="0" err="1">
                <a:solidFill>
                  <a:srgbClr val="3F3F3F"/>
                </a:solidFill>
                <a:latin typeface="Open Sans"/>
                <a:ea typeface="Open Sans"/>
                <a:cs typeface="Open Sans"/>
                <a:sym typeface="Open Sans"/>
              </a:rPr>
              <a:t>Recursos</a:t>
            </a:r>
            <a:r>
              <a:rPr lang="en-US" sz="2300" dirty="0">
                <a:solidFill>
                  <a:srgbClr val="3F3F3F"/>
                </a:solidFill>
                <a:latin typeface="Open Sans"/>
                <a:ea typeface="Open Sans"/>
                <a:cs typeface="Open Sans"/>
                <a:sym typeface="Open Sans"/>
              </a:rPr>
              <a:t> de Internet</a:t>
            </a:r>
            <a:endParaRPr sz="2300" dirty="0">
              <a:solidFill>
                <a:srgbClr val="3F3F3F"/>
              </a:solidFill>
            </a:endParaRPr>
          </a:p>
          <a:p>
            <a:pPr marL="800100" lvl="1" indent="-336550" algn="l" rtl="0">
              <a:lnSpc>
                <a:spcPct val="100000"/>
              </a:lnSpc>
              <a:spcBef>
                <a:spcPts val="0"/>
              </a:spcBef>
              <a:spcAft>
                <a:spcPts val="0"/>
              </a:spcAft>
              <a:buClr>
                <a:schemeClr val="dk2"/>
              </a:buClr>
              <a:buSzPts val="1300"/>
              <a:buChar char="○"/>
            </a:pPr>
            <a:r>
              <a:rPr lang="en-US" sz="2300" dirty="0" err="1">
                <a:solidFill>
                  <a:srgbClr val="3F3F3F"/>
                </a:solidFill>
                <a:latin typeface="Open Sans"/>
                <a:ea typeface="Open Sans"/>
                <a:cs typeface="Open Sans"/>
                <a:sym typeface="Open Sans"/>
              </a:rPr>
              <a:t>Motores</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búsqueda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Highwire</a:t>
            </a:r>
            <a:r>
              <a:rPr lang="en-US" sz="2300" dirty="0">
                <a:solidFill>
                  <a:srgbClr val="3F3F3F"/>
                </a:solidFill>
                <a:latin typeface="Open Sans"/>
                <a:ea typeface="Open Sans"/>
                <a:cs typeface="Open Sans"/>
                <a:sym typeface="Open Sans"/>
              </a:rPr>
              <a:t> Journals - </a:t>
            </a:r>
            <a:r>
              <a:rPr lang="en-US" sz="2300" dirty="0" err="1">
                <a:solidFill>
                  <a:srgbClr val="3F3F3F"/>
                </a:solidFill>
                <a:latin typeface="Open Sans"/>
                <a:ea typeface="Open Sans"/>
                <a:cs typeface="Open Sans"/>
                <a:sym typeface="Open Sans"/>
              </a:rPr>
              <a:t>Acceso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gratuito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Guías</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literatura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gris</a:t>
            </a:r>
            <a:r>
              <a:rPr lang="en-US" sz="2300" dirty="0">
                <a:solidFill>
                  <a:srgbClr val="3F3F3F"/>
                </a:solidFill>
                <a:latin typeface="Open Sans"/>
                <a:ea typeface="Open Sans"/>
                <a:cs typeface="Open Sans"/>
                <a:sym typeface="Open Sans"/>
              </a:rPr>
              <a:t>.</a:t>
            </a:r>
            <a:endParaRPr sz="2300" dirty="0">
              <a:solidFill>
                <a:srgbClr val="3F3F3F"/>
              </a:solidFill>
            </a:endParaRPr>
          </a:p>
          <a:p>
            <a:pPr marL="342900" lvl="0" indent="-336550" algn="l" rtl="0">
              <a:lnSpc>
                <a:spcPct val="100000"/>
              </a:lnSpc>
              <a:spcBef>
                <a:spcPts val="0"/>
              </a:spcBef>
              <a:spcAft>
                <a:spcPts val="0"/>
              </a:spcAft>
              <a:buClr>
                <a:schemeClr val="dk2"/>
              </a:buClr>
              <a:buSzPts val="1580"/>
              <a:buChar char="●"/>
            </a:pPr>
            <a:r>
              <a:rPr lang="en-US" sz="2300" dirty="0" err="1">
                <a:solidFill>
                  <a:srgbClr val="3F3F3F"/>
                </a:solidFill>
                <a:latin typeface="Open Sans"/>
                <a:ea typeface="Open Sans"/>
                <a:cs typeface="Open Sans"/>
                <a:sym typeface="Open Sans"/>
              </a:rPr>
              <a:t>Síntesis</a:t>
            </a:r>
            <a:r>
              <a:rPr lang="en-US" sz="2300" dirty="0">
                <a:solidFill>
                  <a:srgbClr val="3F3F3F"/>
                </a:solidFill>
                <a:latin typeface="Open Sans"/>
                <a:ea typeface="Open Sans"/>
                <a:cs typeface="Open Sans"/>
                <a:sym typeface="Open Sans"/>
              </a:rPr>
              <a:t>	</a:t>
            </a:r>
            <a:endParaRPr sz="2300" dirty="0">
              <a:solidFill>
                <a:srgbClr val="3F3F3F"/>
              </a:solidFill>
              <a:latin typeface="Open Sans"/>
              <a:ea typeface="Open Sans"/>
              <a:cs typeface="Open Sans"/>
              <a:sym typeface="Open Sans"/>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Clr>
                <a:schemeClr val="dk1"/>
              </a:buClr>
              <a:buSzPts val="1200"/>
            </a:pP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Atribución</a:t>
            </a:r>
            <a:r>
              <a:rPr lang="en-US" sz="1000" b="0" i="0" u="sng" strike="noStrike" cap="none"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4.0 </a:t>
            </a:r>
            <a:r>
              <a:rPr lang="en-US" sz="1000" b="0" i="0" u="sng" strike="noStrike" cap="none" dirty="0" err="1">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Internacional</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350189" y="6453828"/>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rPr>
              <a:t>v1.3 febrero de 2023</a:t>
            </a:r>
            <a:endParaRPr lang="es-E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solidFill>
                  <a:srgbClr val="586F7C"/>
                </a:solidFill>
                <a:latin typeface="Open Sans"/>
                <a:ea typeface="Open Sans"/>
                <a:cs typeface="Open Sans"/>
                <a:sym typeface="Open Sans"/>
              </a:rPr>
              <a:t>Opciones de búsqueda avanzada</a:t>
            </a:r>
            <a:endParaRPr sz="3600"/>
          </a:p>
        </p:txBody>
      </p:sp>
      <p:sp>
        <p:nvSpPr>
          <p:cNvPr id="247" name="Google Shape;247;p8"/>
          <p:cNvSpPr txBox="1">
            <a:spLocks noGrp="1"/>
          </p:cNvSpPr>
          <p:nvPr>
            <p:ph type="body" idx="1"/>
          </p:nvPr>
        </p:nvSpPr>
        <p:spPr>
          <a:xfrm>
            <a:off x="-1" y="2007625"/>
            <a:ext cx="4999383" cy="45537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En la sección </a:t>
            </a:r>
            <a:r>
              <a:rPr lang="en-US" sz="2300" b="1">
                <a:solidFill>
                  <a:srgbClr val="3F3F3F"/>
                </a:solidFill>
                <a:latin typeface="Open Sans"/>
                <a:ea typeface="Open Sans"/>
                <a:cs typeface="Open Sans"/>
                <a:sym typeface="Open Sans"/>
              </a:rPr>
              <a:t>History and Search Details </a:t>
            </a:r>
            <a:r>
              <a:rPr lang="en-US" sz="2300" i="1">
                <a:solidFill>
                  <a:srgbClr val="3F3F3F"/>
                </a:solidFill>
                <a:latin typeface="Open Sans"/>
                <a:ea typeface="Open Sans"/>
                <a:cs typeface="Open Sans"/>
                <a:sym typeface="Open Sans"/>
              </a:rPr>
              <a:t>[historial y detalles de búsqueda]</a:t>
            </a:r>
            <a:r>
              <a:rPr lang="en-US" sz="2300">
                <a:solidFill>
                  <a:srgbClr val="3F3F3F"/>
                </a:solidFill>
                <a:latin typeface="Open Sans"/>
                <a:ea typeface="Open Sans"/>
                <a:cs typeface="Open Sans"/>
                <a:sym typeface="Open Sans"/>
              </a:rPr>
              <a:t>, hacer clic en </a:t>
            </a:r>
            <a:r>
              <a:rPr lang="en-US" sz="2300" b="1">
                <a:solidFill>
                  <a:srgbClr val="3F3F3F"/>
                </a:solidFill>
                <a:latin typeface="Open Sans"/>
                <a:ea typeface="Open Sans"/>
                <a:cs typeface="Open Sans"/>
                <a:sym typeface="Open Sans"/>
              </a:rPr>
              <a:t>Details </a:t>
            </a:r>
            <a:r>
              <a:rPr lang="en-US" sz="2300" i="1">
                <a:solidFill>
                  <a:srgbClr val="3F3F3F"/>
                </a:solidFill>
                <a:latin typeface="Open Sans"/>
                <a:ea typeface="Open Sans"/>
                <a:cs typeface="Open Sans"/>
                <a:sym typeface="Open Sans"/>
              </a:rPr>
              <a:t>[detalles]</a:t>
            </a:r>
            <a:r>
              <a:rPr lang="en-US" sz="2300">
                <a:solidFill>
                  <a:srgbClr val="3F3F3F"/>
                </a:solidFill>
                <a:latin typeface="Open Sans"/>
                <a:ea typeface="Open Sans"/>
                <a:cs typeface="Open Sans"/>
                <a:sym typeface="Open Sans"/>
              </a:rPr>
              <a:t>.</a:t>
            </a:r>
            <a:endParaRPr sz="2300">
              <a:solidFill>
                <a:srgbClr val="3F3F3F"/>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Considerar que la </a:t>
            </a:r>
            <a:r>
              <a:rPr lang="en-US" sz="2300" b="1">
                <a:solidFill>
                  <a:srgbClr val="3F3F3F"/>
                </a:solidFill>
                <a:latin typeface="Open Sans"/>
                <a:ea typeface="Open Sans"/>
                <a:cs typeface="Open Sans"/>
                <a:sym typeface="Open Sans"/>
              </a:rPr>
              <a:t>Query </a:t>
            </a:r>
            <a:r>
              <a:rPr lang="en-US" sz="2300" i="1">
                <a:solidFill>
                  <a:srgbClr val="3F3F3F"/>
                </a:solidFill>
                <a:latin typeface="Open Sans"/>
                <a:ea typeface="Open Sans"/>
                <a:cs typeface="Open Sans"/>
                <a:sym typeface="Open Sans"/>
              </a:rPr>
              <a:t>[consulta] </a:t>
            </a:r>
            <a:r>
              <a:rPr lang="en-US" sz="2300">
                <a:solidFill>
                  <a:srgbClr val="3F3F3F"/>
                </a:solidFill>
                <a:latin typeface="Open Sans"/>
                <a:ea typeface="Open Sans"/>
                <a:cs typeface="Open Sans"/>
                <a:sym typeface="Open Sans"/>
              </a:rPr>
              <a:t>y las </a:t>
            </a:r>
            <a:r>
              <a:rPr lang="en-US" sz="2300" b="1">
                <a:solidFill>
                  <a:srgbClr val="3F3F3F"/>
                </a:solidFill>
                <a:latin typeface="Open Sans"/>
                <a:ea typeface="Open Sans"/>
                <a:cs typeface="Open Sans"/>
                <a:sym typeface="Open Sans"/>
              </a:rPr>
              <a:t>Translations </a:t>
            </a:r>
            <a:r>
              <a:rPr lang="en-US" sz="2300" i="1">
                <a:solidFill>
                  <a:srgbClr val="3F3F3F"/>
                </a:solidFill>
                <a:latin typeface="Open Sans"/>
                <a:ea typeface="Open Sans"/>
                <a:cs typeface="Open Sans"/>
                <a:sym typeface="Open Sans"/>
              </a:rPr>
              <a:t>[traducciones]</a:t>
            </a:r>
            <a:r>
              <a:rPr lang="en-US" sz="2300">
                <a:solidFill>
                  <a:srgbClr val="3F3F3F"/>
                </a:solidFill>
                <a:latin typeface="Open Sans"/>
                <a:ea typeface="Open Sans"/>
                <a:cs typeface="Open Sans"/>
                <a:sym typeface="Open Sans"/>
              </a:rPr>
              <a:t> demuestran cómo funcionan las opciones de búsqueda inteligente de PubMed.</a:t>
            </a:r>
            <a:endParaRPr sz="2300">
              <a:solidFill>
                <a:srgbClr val="3F3F3F"/>
              </a:solidFill>
              <a:latin typeface="Open Sans"/>
              <a:ea typeface="Open Sans"/>
              <a:cs typeface="Open Sans"/>
              <a:sym typeface="Open Sans"/>
            </a:endParaRPr>
          </a:p>
          <a:p>
            <a:pPr marL="228600" lvl="0" indent="0" algn="l" rtl="0">
              <a:lnSpc>
                <a:spcPct val="100000"/>
              </a:lnSpc>
              <a:spcBef>
                <a:spcPts val="1000"/>
              </a:spcBef>
              <a:spcAft>
                <a:spcPts val="0"/>
              </a:spcAft>
              <a:buClr>
                <a:schemeClr val="dk2"/>
              </a:buClr>
              <a:buSzPts val="2400"/>
              <a:buFont typeface="Arial"/>
              <a:buNone/>
            </a:pPr>
            <a:endParaRPr sz="1800">
              <a:solidFill>
                <a:srgbClr val="3F3F3F"/>
              </a:solidFill>
              <a:latin typeface="Open Sans"/>
              <a:ea typeface="Open Sans"/>
              <a:cs typeface="Open Sans"/>
              <a:sym typeface="Open Sans"/>
            </a:endParaRPr>
          </a:p>
        </p:txBody>
      </p:sp>
      <p:pic>
        <p:nvPicPr>
          <p:cNvPr id="248" name="Google Shape;248;p8"/>
          <p:cNvPicPr preferRelativeResize="0"/>
          <p:nvPr/>
        </p:nvPicPr>
        <p:blipFill rotWithShape="1">
          <a:blip r:embed="rId3">
            <a:alphaModFix/>
          </a:blip>
          <a:srcRect/>
          <a:stretch/>
        </p:blipFill>
        <p:spPr>
          <a:xfrm>
            <a:off x="5148470" y="1660181"/>
            <a:ext cx="6493675" cy="5197819"/>
          </a:xfrm>
          <a:prstGeom prst="rect">
            <a:avLst/>
          </a:prstGeom>
          <a:noFill/>
          <a:ln>
            <a:noFill/>
          </a:ln>
        </p:spPr>
      </p:pic>
      <p:sp>
        <p:nvSpPr>
          <p:cNvPr id="249" name="Google Shape;249;p8"/>
          <p:cNvSpPr/>
          <p:nvPr/>
        </p:nvSpPr>
        <p:spPr>
          <a:xfrm>
            <a:off x="5148470" y="1660181"/>
            <a:ext cx="1630017" cy="2680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SzPts val="3600"/>
              <a:buNone/>
            </a:pPr>
            <a:r>
              <a:rPr lang="en-US" sz="3200" dirty="0" err="1">
                <a:solidFill>
                  <a:srgbClr val="586F7C"/>
                </a:solidFill>
                <a:latin typeface="Open Sans"/>
                <a:ea typeface="Open Sans"/>
                <a:cs typeface="Open Sans"/>
                <a:sym typeface="Open Sans"/>
              </a:rPr>
              <a:t>Recursos</a:t>
            </a:r>
            <a:r>
              <a:rPr lang="en-US" sz="3200" dirty="0">
                <a:solidFill>
                  <a:srgbClr val="586F7C"/>
                </a:solidFill>
                <a:latin typeface="Open Sans"/>
                <a:ea typeface="Open Sans"/>
                <a:cs typeface="Open Sans"/>
                <a:sym typeface="Open Sans"/>
              </a:rPr>
              <a:t> de </a:t>
            </a:r>
            <a:r>
              <a:rPr lang="en-US" sz="3200" dirty="0" err="1">
                <a:solidFill>
                  <a:srgbClr val="586F7C"/>
                </a:solidFill>
                <a:latin typeface="Open Sans"/>
                <a:ea typeface="Open Sans"/>
                <a:cs typeface="Open Sans"/>
                <a:sym typeface="Open Sans"/>
              </a:rPr>
              <a:t>capacitación</a:t>
            </a:r>
            <a:r>
              <a:rPr lang="en-US" sz="3200" dirty="0">
                <a:solidFill>
                  <a:srgbClr val="586F7C"/>
                </a:solidFill>
                <a:latin typeface="Open Sans"/>
                <a:ea typeface="Open Sans"/>
                <a:cs typeface="Open Sans"/>
                <a:sym typeface="Open Sans"/>
              </a:rPr>
              <a:t> -</a:t>
            </a:r>
            <a:endParaRPr sz="3200" dirty="0">
              <a:solidFill>
                <a:srgbClr val="586F7C"/>
              </a:solidFill>
              <a:latin typeface="Open Sans"/>
              <a:ea typeface="Open Sans"/>
              <a:cs typeface="Open Sans"/>
              <a:sym typeface="Open Sans"/>
            </a:endParaRPr>
          </a:p>
          <a:p>
            <a:pPr marL="0" lvl="0" indent="0" algn="just" rtl="0">
              <a:lnSpc>
                <a:spcPct val="90000"/>
              </a:lnSpc>
              <a:spcBef>
                <a:spcPts val="0"/>
              </a:spcBef>
              <a:spcAft>
                <a:spcPts val="0"/>
              </a:spcAft>
              <a:buSzPts val="3600"/>
              <a:buNone/>
            </a:pPr>
            <a:r>
              <a:rPr lang="en-US" sz="3200" dirty="0" err="1">
                <a:solidFill>
                  <a:srgbClr val="586F7C"/>
                </a:solidFill>
                <a:latin typeface="Open Sans"/>
                <a:ea typeface="Open Sans"/>
                <a:cs typeface="Open Sans"/>
                <a:sym typeface="Open Sans"/>
              </a:rPr>
              <a:t>Biblioteca</a:t>
            </a:r>
            <a:r>
              <a:rPr lang="en-US" sz="3200" dirty="0">
                <a:solidFill>
                  <a:srgbClr val="586F7C"/>
                </a:solidFill>
                <a:latin typeface="Open Sans"/>
                <a:ea typeface="Open Sans"/>
                <a:cs typeface="Open Sans"/>
                <a:sym typeface="Open Sans"/>
              </a:rPr>
              <a:t> Nacional de </a:t>
            </a:r>
            <a:r>
              <a:rPr lang="en-US" sz="3200" dirty="0" err="1">
                <a:solidFill>
                  <a:srgbClr val="586F7C"/>
                </a:solidFill>
                <a:latin typeface="Open Sans"/>
                <a:ea typeface="Open Sans"/>
                <a:cs typeface="Open Sans"/>
                <a:sym typeface="Open Sans"/>
              </a:rPr>
              <a:t>Medicina</a:t>
            </a:r>
            <a:endParaRPr sz="3200" dirty="0">
              <a:solidFill>
                <a:srgbClr val="586F7C"/>
              </a:solidFill>
              <a:latin typeface="Open Sans"/>
              <a:ea typeface="Open Sans"/>
              <a:cs typeface="Open Sans"/>
              <a:sym typeface="Open Sans"/>
            </a:endParaRPr>
          </a:p>
        </p:txBody>
      </p:sp>
      <p:sp>
        <p:nvSpPr>
          <p:cNvPr id="256" name="Google Shape;256;p10"/>
          <p:cNvSpPr txBox="1">
            <a:spLocks noGrp="1"/>
          </p:cNvSpPr>
          <p:nvPr>
            <p:ph type="body" idx="1"/>
          </p:nvPr>
        </p:nvSpPr>
        <p:spPr>
          <a:xfrm>
            <a:off x="47328" y="2089740"/>
            <a:ext cx="10973100" cy="3599400"/>
          </a:xfrm>
          <a:prstGeom prst="rect">
            <a:avLst/>
          </a:prstGeom>
          <a:noFill/>
          <a:ln>
            <a:noFill/>
          </a:ln>
        </p:spPr>
        <p:txBody>
          <a:bodyPr spcFirstLastPara="1" wrap="square" lIns="91425" tIns="45700" rIns="91425" bIns="45700" anchor="t" anchorCtr="0">
            <a:noAutofit/>
          </a:bodyPr>
          <a:lstStyle/>
          <a:p>
            <a:pPr marL="800100" lvl="0" indent="-342900" algn="l" rtl="0">
              <a:lnSpc>
                <a:spcPct val="115000"/>
              </a:lnSpc>
              <a:spcBef>
                <a:spcPts val="0"/>
              </a:spcBef>
              <a:spcAft>
                <a:spcPts val="0"/>
              </a:spcAft>
              <a:buClr>
                <a:srgbClr val="3F3F3F"/>
              </a:buClr>
              <a:buSzPts val="2400"/>
              <a:buFont typeface="Arial"/>
              <a:buChar char="•"/>
            </a:pPr>
            <a:r>
              <a:rPr lang="en-US">
                <a:solidFill>
                  <a:srgbClr val="3F3F3F"/>
                </a:solidFill>
                <a:latin typeface="Open Sans"/>
                <a:ea typeface="Open Sans"/>
                <a:cs typeface="Open Sans"/>
                <a:sym typeface="Open Sans"/>
              </a:rPr>
              <a:t>“PubMed® Online Training.” Consultado el </a:t>
            </a:r>
            <a:r>
              <a:rPr lang="en-US">
                <a:solidFill>
                  <a:schemeClr val="dk1"/>
                </a:solidFill>
                <a:latin typeface="Open Sans"/>
                <a:ea typeface="Open Sans"/>
                <a:cs typeface="Open Sans"/>
                <a:sym typeface="Open Sans"/>
              </a:rPr>
              <a:t>19 de octubre de 2022. </a:t>
            </a:r>
            <a:r>
              <a:rPr lang="en-US"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https://learn.nlm.nih.gov/documentation/training-packets/T0042010P/</a:t>
            </a:r>
            <a:endParaRPr>
              <a:solidFill>
                <a:schemeClr val="accent5"/>
              </a:solidFill>
              <a:latin typeface="Open Sans"/>
              <a:ea typeface="Open Sans"/>
              <a:cs typeface="Open Sans"/>
              <a:sym typeface="Open Sans"/>
            </a:endParaRPr>
          </a:p>
          <a:p>
            <a:pPr marL="1257300" lvl="1" indent="-342900" algn="l" rtl="0">
              <a:lnSpc>
                <a:spcPct val="115000"/>
              </a:lnSpc>
              <a:spcBef>
                <a:spcPts val="0"/>
              </a:spcBef>
              <a:spcAft>
                <a:spcPts val="0"/>
              </a:spcAft>
              <a:buClr>
                <a:srgbClr val="3F3F3F"/>
              </a:buClr>
              <a:buSzPts val="2400"/>
              <a:buFont typeface="Arial"/>
              <a:buChar char="•"/>
            </a:pPr>
            <a:r>
              <a:rPr lang="en-US">
                <a:solidFill>
                  <a:srgbClr val="3F3F3F"/>
                </a:solidFill>
                <a:latin typeface="Open Sans"/>
                <a:ea typeface="Open Sans"/>
                <a:cs typeface="Open Sans"/>
                <a:sym typeface="Open Sans"/>
              </a:rPr>
              <a:t>Includes Quick Tours, Tutorials, Webcasts &amp; Videos, Classes, Handouts</a:t>
            </a:r>
            <a:endParaRPr>
              <a:solidFill>
                <a:srgbClr val="3F3F3F"/>
              </a:solidFill>
              <a:latin typeface="Open Sans"/>
              <a:ea typeface="Open Sans"/>
              <a:cs typeface="Open Sans"/>
              <a:sym typeface="Open Sans"/>
            </a:endParaRPr>
          </a:p>
          <a:p>
            <a:pPr marL="800100" lvl="0" indent="-273050" algn="l" rtl="0">
              <a:lnSpc>
                <a:spcPct val="115000"/>
              </a:lnSpc>
              <a:spcBef>
                <a:spcPts val="0"/>
              </a:spcBef>
              <a:spcAft>
                <a:spcPts val="0"/>
              </a:spcAft>
              <a:buClr>
                <a:srgbClr val="3F3F3F"/>
              </a:buClr>
              <a:buSzPts val="1100"/>
              <a:buFont typeface="Arial"/>
              <a:buNone/>
            </a:pPr>
            <a:endParaRPr>
              <a:solidFill>
                <a:srgbClr val="3F3F3F"/>
              </a:solidFill>
              <a:latin typeface="Open Sans"/>
              <a:ea typeface="Open Sans"/>
              <a:cs typeface="Open Sans"/>
              <a:sym typeface="Open Sans"/>
            </a:endParaRPr>
          </a:p>
          <a:p>
            <a:pPr marL="800100" lvl="0" indent="-342900" algn="l" rtl="0">
              <a:lnSpc>
                <a:spcPct val="115000"/>
              </a:lnSpc>
              <a:spcBef>
                <a:spcPts val="0"/>
              </a:spcBef>
              <a:spcAft>
                <a:spcPts val="0"/>
              </a:spcAft>
              <a:buClr>
                <a:srgbClr val="3F3F3F"/>
              </a:buClr>
              <a:buSzPts val="2400"/>
              <a:buFont typeface="Arial"/>
              <a:buChar char="•"/>
            </a:pPr>
            <a:r>
              <a:rPr lang="en-US">
                <a:solidFill>
                  <a:srgbClr val="3F3F3F"/>
                </a:solidFill>
                <a:latin typeface="Open Sans"/>
                <a:ea typeface="Open Sans"/>
                <a:cs typeface="Open Sans"/>
                <a:sym typeface="Open Sans"/>
              </a:rPr>
              <a:t>“The PubMed Trainer’s Toolkit.” Consultado el </a:t>
            </a:r>
            <a:r>
              <a:rPr lang="en-US">
                <a:solidFill>
                  <a:schemeClr val="dk1"/>
                </a:solidFill>
                <a:latin typeface="Open Sans"/>
                <a:ea typeface="Open Sans"/>
                <a:cs typeface="Open Sans"/>
                <a:sym typeface="Open Sans"/>
              </a:rPr>
              <a:t>19 de octubre de 2022. </a:t>
            </a:r>
            <a:r>
              <a:rPr lang="en-US"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https://learn.nlm.nih.gov/documentation/training-packets/T0022014P/</a:t>
            </a:r>
            <a:endParaRPr>
              <a:solidFill>
                <a:schemeClr val="accent5"/>
              </a:solidFill>
              <a:latin typeface="Open Sans"/>
              <a:ea typeface="Open Sans"/>
              <a:cs typeface="Open Sans"/>
              <a:sym typeface="Open Sans"/>
            </a:endParaRPr>
          </a:p>
          <a:p>
            <a:pPr marL="1257300" lvl="1" indent="-342900" algn="l" rtl="0">
              <a:lnSpc>
                <a:spcPct val="115000"/>
              </a:lnSpc>
              <a:spcBef>
                <a:spcPts val="0"/>
              </a:spcBef>
              <a:spcAft>
                <a:spcPts val="0"/>
              </a:spcAft>
              <a:buClr>
                <a:srgbClr val="3F3F3F"/>
              </a:buClr>
              <a:buSzPts val="2400"/>
              <a:buFont typeface="Arial"/>
              <a:buChar char="•"/>
            </a:pPr>
            <a:r>
              <a:rPr lang="en-US">
                <a:solidFill>
                  <a:srgbClr val="3F3F3F"/>
                </a:solidFill>
                <a:latin typeface="Open Sans"/>
                <a:ea typeface="Open Sans"/>
                <a:cs typeface="Open Sans"/>
                <a:sym typeface="Open Sans"/>
              </a:rPr>
              <a:t>Incluye plataformas, folletos, recorridos rápidos, formación para capacitadores.</a:t>
            </a:r>
            <a:endParaRPr>
              <a:solidFill>
                <a:srgbClr val="3F3F3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s-ES" sz="3200" dirty="0">
                <a:solidFill>
                  <a:srgbClr val="586F7C"/>
                </a:solidFill>
                <a:latin typeface="Open Sans"/>
                <a:ea typeface="Open Sans"/>
                <a:cs typeface="Open Sans"/>
                <a:sym typeface="Open Sans"/>
              </a:rPr>
              <a:t>Organización Mundial de la Salud (OMS))</a:t>
            </a:r>
            <a:br>
              <a:rPr lang="es-ES" sz="3200" dirty="0">
                <a:solidFill>
                  <a:srgbClr val="586F7C"/>
                </a:solidFill>
                <a:latin typeface="Open Sans"/>
                <a:ea typeface="Open Sans"/>
                <a:cs typeface="Open Sans"/>
                <a:sym typeface="Open Sans"/>
              </a:rPr>
            </a:br>
            <a:r>
              <a:rPr lang="es-ES" sz="3200" dirty="0">
                <a:solidFill>
                  <a:srgbClr val="586F7C"/>
                </a:solidFill>
                <a:latin typeface="Open Sans"/>
                <a:ea typeface="Open Sans"/>
                <a:cs typeface="Open Sans"/>
                <a:sym typeface="Open Sans"/>
              </a:rPr>
              <a:t>Recursos de información electrónica</a:t>
            </a:r>
            <a:br>
              <a:rPr lang="es-ES" sz="3200" dirty="0">
                <a:solidFill>
                  <a:srgbClr val="586F7C"/>
                </a:solidFill>
                <a:latin typeface="Open Sans"/>
                <a:ea typeface="Open Sans"/>
                <a:cs typeface="Open Sans"/>
                <a:sym typeface="Open Sans"/>
              </a:rPr>
            </a:br>
            <a:r>
              <a:rPr lang="es-ES" sz="2400" dirty="0">
                <a:solidFill>
                  <a:srgbClr val="586F7C"/>
                </a:solidFill>
                <a:latin typeface="Open Sans"/>
                <a:ea typeface="Open Sans"/>
                <a:cs typeface="Open Sans"/>
                <a:sym typeface="Open Sans"/>
              </a:rPr>
              <a:t>(Ampliado en noviembre de 2022)</a:t>
            </a:r>
            <a:endParaRPr lang="es-ES" sz="3200" dirty="0">
              <a:solidFill>
                <a:srgbClr val="586F7C"/>
              </a:solidFill>
              <a:latin typeface="Open Sans"/>
              <a:ea typeface="Open Sans"/>
              <a:cs typeface="Open Sans"/>
              <a:sym typeface="Open Sans"/>
            </a:endParaRPr>
          </a:p>
        </p:txBody>
      </p:sp>
      <p:sp>
        <p:nvSpPr>
          <p:cNvPr id="259" name="Google Shape;259;p11"/>
          <p:cNvSpPr txBox="1">
            <a:spLocks noGrp="1"/>
          </p:cNvSpPr>
          <p:nvPr>
            <p:ph type="body" idx="1"/>
          </p:nvPr>
        </p:nvSpPr>
        <p:spPr>
          <a:xfrm>
            <a:off x="0" y="1762533"/>
            <a:ext cx="11658600" cy="5032404"/>
          </a:xfrm>
          <a:prstGeom prst="rect">
            <a:avLst/>
          </a:prstGeom>
          <a:noFill/>
          <a:ln>
            <a:noFill/>
          </a:ln>
        </p:spPr>
        <p:txBody>
          <a:bodyPr spcFirstLastPara="1" wrap="square" lIns="91425" tIns="45700" rIns="91425" bIns="45700" anchor="t" anchorCtr="0">
            <a:noAutofit/>
          </a:bodyPr>
          <a:lstStyle/>
          <a:p>
            <a:pPr marL="457200" lvl="0" indent="-381000" algn="just" rtl="0">
              <a:lnSpc>
                <a:spcPct val="90000"/>
              </a:lnSpc>
              <a:spcBef>
                <a:spcPts val="1000"/>
              </a:spcBef>
              <a:spcAft>
                <a:spcPts val="0"/>
              </a:spcAft>
              <a:buSzPts val="2400"/>
              <a:buFont typeface="Noto Sans Symbols"/>
              <a:buChar char="▪"/>
            </a:pPr>
            <a:r>
              <a:rPr lang="es-ES" sz="2100" dirty="0">
                <a:solidFill>
                  <a:schemeClr val="tx1">
                    <a:lumMod val="75000"/>
                    <a:lumOff val="25000"/>
                  </a:schemeClr>
                </a:solidFill>
                <a:latin typeface="Open Sans"/>
                <a:ea typeface="Open Sans"/>
                <a:cs typeface="Open Sans"/>
                <a:sym typeface="Open Sans"/>
              </a:rPr>
              <a:t>Las siguientes diapositivas son una descripción general de los </a:t>
            </a:r>
            <a:r>
              <a:rPr lang="es-ES" sz="2100" b="1" dirty="0">
                <a:solidFill>
                  <a:schemeClr val="tx1">
                    <a:lumMod val="75000"/>
                    <a:lumOff val="25000"/>
                  </a:schemeClr>
                </a:solidFill>
                <a:latin typeface="Open Sans"/>
                <a:ea typeface="Open Sans"/>
                <a:cs typeface="Open Sans"/>
                <a:sym typeface="Open Sans"/>
              </a:rPr>
              <a:t>Recursos Electrónicos de Información (EIR) de la OMS. </a:t>
            </a:r>
            <a:r>
              <a:rPr lang="es-ES" sz="2100" dirty="0">
                <a:solidFill>
                  <a:schemeClr val="tx1">
                    <a:lumMod val="75000"/>
                    <a:lumOff val="25000"/>
                  </a:schemeClr>
                </a:solidFill>
                <a:latin typeface="Open Sans"/>
                <a:ea typeface="Open Sans"/>
                <a:cs typeface="Open Sans"/>
                <a:sym typeface="Open Sans"/>
              </a:rPr>
              <a:t>En la mayoría de los casos, estos recursos no están indexados en </a:t>
            </a:r>
            <a:r>
              <a:rPr lang="es-ES" sz="2100" dirty="0" err="1">
                <a:solidFill>
                  <a:schemeClr val="tx1">
                    <a:lumMod val="75000"/>
                    <a:lumOff val="25000"/>
                  </a:schemeClr>
                </a:solidFill>
                <a:latin typeface="Open Sans"/>
                <a:ea typeface="Open Sans"/>
                <a:cs typeface="Open Sans"/>
                <a:sym typeface="Open Sans"/>
              </a:rPr>
              <a:t>PubMed</a:t>
            </a:r>
            <a:r>
              <a:rPr lang="es-ES" sz="2100" dirty="0">
                <a:solidFill>
                  <a:schemeClr val="tx1">
                    <a:lumMod val="75000"/>
                    <a:lumOff val="25000"/>
                  </a:schemeClr>
                </a:solidFill>
                <a:latin typeface="Open Sans"/>
                <a:ea typeface="Open Sans"/>
                <a:cs typeface="Open Sans"/>
                <a:sym typeface="Open Sans"/>
              </a:rPr>
              <a:t> u otras bases de datos importantes.</a:t>
            </a:r>
            <a:endParaRPr lang="es-ES" dirty="0">
              <a:solidFill>
                <a:schemeClr val="tx1">
                  <a:lumMod val="75000"/>
                  <a:lumOff val="25000"/>
                </a:schemeClr>
              </a:solidFill>
            </a:endParaRPr>
          </a:p>
          <a:p>
            <a:pPr marL="457200" lvl="0" indent="-381000" algn="just" rtl="0">
              <a:lnSpc>
                <a:spcPct val="90000"/>
              </a:lnSpc>
              <a:spcBef>
                <a:spcPts val="1000"/>
              </a:spcBef>
              <a:spcAft>
                <a:spcPts val="0"/>
              </a:spcAft>
              <a:buSzPts val="2400"/>
              <a:buFont typeface="Arial"/>
              <a:buChar char="•"/>
            </a:pPr>
            <a:r>
              <a:rPr lang="es-ES" sz="2100" dirty="0">
                <a:solidFill>
                  <a:schemeClr val="tx1">
                    <a:lumMod val="75000"/>
                    <a:lumOff val="25000"/>
                  </a:schemeClr>
                </a:solidFill>
                <a:latin typeface="Open Sans"/>
                <a:ea typeface="Open Sans"/>
                <a:cs typeface="Open Sans"/>
                <a:sym typeface="Open Sans"/>
              </a:rPr>
              <a:t>La OMS ha desarrollado los </a:t>
            </a:r>
            <a:r>
              <a:rPr lang="es-ES" sz="2100" b="1" dirty="0">
                <a:solidFill>
                  <a:schemeClr val="tx1">
                    <a:lumMod val="75000"/>
                    <a:lumOff val="25000"/>
                  </a:schemeClr>
                </a:solidFill>
                <a:latin typeface="Open Sans"/>
                <a:ea typeface="Open Sans"/>
                <a:cs typeface="Open Sans"/>
                <a:sym typeface="Open Sans"/>
              </a:rPr>
              <a:t>EIR regionales </a:t>
            </a:r>
            <a:r>
              <a:rPr lang="es-ES" sz="2100" dirty="0">
                <a:solidFill>
                  <a:schemeClr val="tx1">
                    <a:lumMod val="75000"/>
                    <a:lumOff val="25000"/>
                  </a:schemeClr>
                </a:solidFill>
                <a:latin typeface="Open Sans"/>
                <a:ea typeface="Open Sans"/>
                <a:cs typeface="Open Sans"/>
                <a:sym typeface="Open Sans"/>
              </a:rPr>
              <a:t>durante muchos años para reducir la brecha de conocimiento entre los países de ingresos altos y bajos. Los cinco EIR regionales brindan a los usuarios acceso en línea gratuito a publicaciones de ciencias biomédicas y de salud revisadas por pares de sus países miembros. </a:t>
            </a:r>
            <a:r>
              <a:rPr lang="es-ES" sz="2100" b="1" dirty="0">
                <a:solidFill>
                  <a:schemeClr val="tx1">
                    <a:lumMod val="75000"/>
                    <a:lumOff val="25000"/>
                  </a:schemeClr>
                </a:solidFill>
                <a:latin typeface="Open Sans"/>
                <a:ea typeface="Open Sans"/>
                <a:cs typeface="Open Sans"/>
                <a:sym typeface="Open Sans"/>
              </a:rPr>
              <a:t>EMRO EIR </a:t>
            </a:r>
            <a:r>
              <a:rPr lang="es-ES" sz="2100" dirty="0">
                <a:solidFill>
                  <a:schemeClr val="tx1">
                    <a:lumMod val="75000"/>
                    <a:lumOff val="25000"/>
                  </a:schemeClr>
                </a:solidFill>
                <a:latin typeface="Open Sans"/>
                <a:ea typeface="Open Sans"/>
                <a:cs typeface="Open Sans"/>
                <a:sym typeface="Open Sans"/>
              </a:rPr>
              <a:t>se analiza con mayor detalles para demostrar las herramientas para acceder a estos recursos.</a:t>
            </a:r>
            <a:endParaRPr lang="es-ES" dirty="0">
              <a:solidFill>
                <a:schemeClr val="tx1">
                  <a:lumMod val="75000"/>
                  <a:lumOff val="25000"/>
                </a:schemeClr>
              </a:solidFill>
            </a:endParaRPr>
          </a:p>
          <a:p>
            <a:pPr marL="457200" lvl="0" indent="-381000" algn="just" rtl="0">
              <a:lnSpc>
                <a:spcPct val="90000"/>
              </a:lnSpc>
              <a:spcBef>
                <a:spcPts val="1000"/>
              </a:spcBef>
              <a:spcAft>
                <a:spcPts val="0"/>
              </a:spcAft>
              <a:buSzPts val="2400"/>
              <a:buFont typeface="Arial"/>
              <a:buChar char="•"/>
            </a:pPr>
            <a:r>
              <a:rPr lang="es-ES" sz="2100" dirty="0">
                <a:solidFill>
                  <a:schemeClr val="tx1">
                    <a:lumMod val="75000"/>
                    <a:lumOff val="25000"/>
                  </a:schemeClr>
                </a:solidFill>
                <a:latin typeface="Open Sans"/>
                <a:ea typeface="Open Sans"/>
                <a:cs typeface="Open Sans"/>
                <a:sym typeface="Open Sans"/>
              </a:rPr>
              <a:t>El</a:t>
            </a:r>
            <a:r>
              <a:rPr lang="es-ES" sz="2100" b="1" dirty="0">
                <a:solidFill>
                  <a:schemeClr val="tx1">
                    <a:lumMod val="75000"/>
                    <a:lumOff val="25000"/>
                  </a:schemeClr>
                </a:solidFill>
                <a:latin typeface="Open Sans"/>
                <a:ea typeface="Open Sans"/>
                <a:cs typeface="Open Sans"/>
                <a:sym typeface="Open Sans"/>
              </a:rPr>
              <a:t> Global </a:t>
            </a:r>
            <a:r>
              <a:rPr lang="es-ES" sz="2100" b="1" dirty="0" err="1">
                <a:solidFill>
                  <a:schemeClr val="tx1">
                    <a:lumMod val="75000"/>
                    <a:lumOff val="25000"/>
                  </a:schemeClr>
                </a:solidFill>
                <a:latin typeface="Open Sans"/>
                <a:ea typeface="Open Sans"/>
                <a:cs typeface="Open Sans"/>
                <a:sym typeface="Open Sans"/>
              </a:rPr>
              <a:t>Index</a:t>
            </a:r>
            <a:r>
              <a:rPr lang="es-ES" sz="2100" b="1" dirty="0">
                <a:solidFill>
                  <a:schemeClr val="tx1">
                    <a:lumMod val="75000"/>
                    <a:lumOff val="25000"/>
                  </a:schemeClr>
                </a:solidFill>
                <a:latin typeface="Open Sans"/>
                <a:ea typeface="Open Sans"/>
                <a:cs typeface="Open Sans"/>
                <a:sym typeface="Open Sans"/>
              </a:rPr>
              <a:t> Medical </a:t>
            </a:r>
            <a:r>
              <a:rPr lang="es-ES" sz="2100" dirty="0">
                <a:solidFill>
                  <a:schemeClr val="tx1">
                    <a:lumMod val="75000"/>
                    <a:lumOff val="25000"/>
                  </a:schemeClr>
                </a:solidFill>
                <a:latin typeface="Open Sans"/>
                <a:ea typeface="Open Sans"/>
                <a:cs typeface="Open Sans"/>
                <a:sym typeface="Open Sans"/>
              </a:rPr>
              <a:t>(GIM) es la base de datos de la OMS que ha compilado literatura biomédica y de salud pública de los cinco índices regionales, incluidos los producidos por países de ingresos medios bajos.  </a:t>
            </a:r>
            <a:endParaRPr lang="es-ES" dirty="0">
              <a:solidFill>
                <a:schemeClr val="tx1">
                  <a:lumMod val="75000"/>
                  <a:lumOff val="25000"/>
                </a:schemeClr>
              </a:solidFill>
            </a:endParaRPr>
          </a:p>
          <a:p>
            <a:pPr marL="457200" lvl="0" indent="-381000" algn="just" rtl="0">
              <a:lnSpc>
                <a:spcPct val="90000"/>
              </a:lnSpc>
              <a:spcBef>
                <a:spcPts val="1000"/>
              </a:spcBef>
              <a:spcAft>
                <a:spcPts val="0"/>
              </a:spcAft>
              <a:buSzPts val="2400"/>
              <a:buFont typeface="Arial"/>
              <a:buChar char="•"/>
            </a:pPr>
            <a:r>
              <a:rPr lang="es-ES" sz="2100" b="0" i="0" dirty="0">
                <a:solidFill>
                  <a:schemeClr val="tx1">
                    <a:lumMod val="75000"/>
                    <a:lumOff val="25000"/>
                  </a:schemeClr>
                </a:solidFill>
                <a:sym typeface="Arial"/>
              </a:rPr>
              <a:t>También se analiza la base de datos </a:t>
            </a:r>
            <a:r>
              <a:rPr lang="es-ES" sz="2100" b="1" dirty="0">
                <a:solidFill>
                  <a:schemeClr val="tx1">
                    <a:lumMod val="75000"/>
                    <a:lumOff val="25000"/>
                  </a:schemeClr>
                </a:solidFill>
                <a:latin typeface="Open Sans"/>
                <a:ea typeface="Open Sans"/>
                <a:cs typeface="Open Sans"/>
                <a:sym typeface="Open Sans"/>
              </a:rPr>
              <a:t>COVID-19 de la OMS </a:t>
            </a:r>
            <a:r>
              <a:rPr lang="es-ES" sz="2100" dirty="0">
                <a:solidFill>
                  <a:schemeClr val="tx1">
                    <a:lumMod val="75000"/>
                    <a:lumOff val="25000"/>
                  </a:schemeClr>
                </a:solidFill>
                <a:latin typeface="Open Sans"/>
                <a:ea typeface="Open Sans"/>
                <a:cs typeface="Open Sans"/>
                <a:sym typeface="Open Sans"/>
              </a:rPr>
              <a:t>y el </a:t>
            </a:r>
            <a:r>
              <a:rPr lang="es-ES" sz="2100" b="1" dirty="0">
                <a:solidFill>
                  <a:schemeClr val="tx1">
                    <a:lumMod val="75000"/>
                    <a:lumOff val="25000"/>
                  </a:schemeClr>
                </a:solidFill>
                <a:latin typeface="Open Sans"/>
                <a:ea typeface="Open Sans"/>
                <a:cs typeface="Open Sans"/>
                <a:sym typeface="Open Sans"/>
              </a:rPr>
              <a:t>Repositorio Institucional para el Intercambio de Información (IRIS</a:t>
            </a:r>
            <a:r>
              <a:rPr lang="es-ES" sz="2100" dirty="0">
                <a:solidFill>
                  <a:schemeClr val="tx1">
                    <a:lumMod val="75000"/>
                    <a:lumOff val="25000"/>
                  </a:schemeClr>
                </a:solidFill>
                <a:latin typeface="Open Sans"/>
                <a:ea typeface="Open Sans"/>
                <a:cs typeface="Open Sans"/>
                <a:sym typeface="Open Sans"/>
              </a:rPr>
              <a:t>).  Este es el recurso digital para artículos, informes, estadísticas, libros y otras publicaciones de la Sede de la OMS, oficinas regionales y de país.</a:t>
            </a:r>
            <a:endParaRPr lang="es-ES" dirty="0">
              <a:solidFill>
                <a:schemeClr val="tx1">
                  <a:lumMod val="75000"/>
                  <a:lumOff val="25000"/>
                </a:schemeClr>
              </a:solidFill>
            </a:endParaRPr>
          </a:p>
        </p:txBody>
      </p:sp>
    </p:spTree>
    <p:extLst>
      <p:ext uri="{BB962C8B-B14F-4D97-AF65-F5344CB8AC3E}">
        <p14:creationId xmlns:p14="http://schemas.microsoft.com/office/powerpoint/2010/main" val="1741840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2"/>
          <p:cNvPicPr preferRelativeResize="0"/>
          <p:nvPr/>
        </p:nvPicPr>
        <p:blipFill rotWithShape="1">
          <a:blip r:embed="rId3">
            <a:alphaModFix/>
          </a:blip>
          <a:srcRect/>
          <a:stretch/>
        </p:blipFill>
        <p:spPr>
          <a:xfrm>
            <a:off x="2731948" y="1689241"/>
            <a:ext cx="6278851" cy="1224798"/>
          </a:xfrm>
          <a:prstGeom prst="rect">
            <a:avLst/>
          </a:prstGeom>
          <a:noFill/>
          <a:ln>
            <a:noFill/>
          </a:ln>
        </p:spPr>
      </p:pic>
      <p:pic>
        <p:nvPicPr>
          <p:cNvPr id="395" name="Google Shape;395;p12"/>
          <p:cNvPicPr preferRelativeResize="0"/>
          <p:nvPr/>
        </p:nvPicPr>
        <p:blipFill rotWithShape="1">
          <a:blip r:embed="rId4">
            <a:alphaModFix/>
          </a:blip>
          <a:srcRect/>
          <a:stretch/>
        </p:blipFill>
        <p:spPr>
          <a:xfrm>
            <a:off x="348512" y="3197638"/>
            <a:ext cx="3631164" cy="1836821"/>
          </a:xfrm>
          <a:prstGeom prst="rect">
            <a:avLst/>
          </a:prstGeom>
          <a:noFill/>
          <a:ln>
            <a:noFill/>
          </a:ln>
        </p:spPr>
      </p:pic>
      <p:pic>
        <p:nvPicPr>
          <p:cNvPr id="396" name="Google Shape;396;p12"/>
          <p:cNvPicPr preferRelativeResize="0"/>
          <p:nvPr/>
        </p:nvPicPr>
        <p:blipFill rotWithShape="1">
          <a:blip r:embed="rId5">
            <a:alphaModFix/>
          </a:blip>
          <a:srcRect/>
          <a:stretch/>
        </p:blipFill>
        <p:spPr>
          <a:xfrm>
            <a:off x="3979676" y="4629725"/>
            <a:ext cx="3440644" cy="1823541"/>
          </a:xfrm>
          <a:prstGeom prst="rect">
            <a:avLst/>
          </a:prstGeom>
          <a:noFill/>
          <a:ln>
            <a:noFill/>
          </a:ln>
        </p:spPr>
      </p:pic>
      <p:pic>
        <p:nvPicPr>
          <p:cNvPr id="397" name="Google Shape;397;p12"/>
          <p:cNvPicPr preferRelativeResize="0"/>
          <p:nvPr/>
        </p:nvPicPr>
        <p:blipFill rotWithShape="1">
          <a:blip r:embed="rId6">
            <a:alphaModFix/>
          </a:blip>
          <a:srcRect/>
          <a:stretch/>
        </p:blipFill>
        <p:spPr>
          <a:xfrm>
            <a:off x="7440267" y="3197638"/>
            <a:ext cx="3440383" cy="1823402"/>
          </a:xfrm>
          <a:prstGeom prst="rect">
            <a:avLst/>
          </a:prstGeom>
          <a:noFill/>
          <a:ln>
            <a:noFill/>
          </a:ln>
        </p:spPr>
      </p:pic>
      <p:sp>
        <p:nvSpPr>
          <p:cNvPr id="398" name="Google Shape;398;p12"/>
          <p:cNvSpPr txBox="1"/>
          <p:nvPr/>
        </p:nvSpPr>
        <p:spPr>
          <a:xfrm>
            <a:off x="1" y="335600"/>
            <a:ext cx="83886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586F7C"/>
                </a:solidFill>
                <a:latin typeface="Open Sans"/>
                <a:ea typeface="Open Sans"/>
                <a:cs typeface="Open Sans"/>
                <a:sym typeface="Open Sans"/>
              </a:rPr>
              <a:t>OMS-EMRO</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586F7C"/>
                </a:solidFill>
                <a:latin typeface="Open Sans"/>
                <a:ea typeface="Open Sans"/>
                <a:cs typeface="Open Sans"/>
                <a:sym typeface="Open Sans"/>
              </a:rPr>
              <a:t>Biblioteca Virtual de Ciencias de la Salud (VHSL)</a:t>
            </a:r>
            <a:endParaRPr sz="1000" b="0" i="0" u="none" strike="noStrike" cap="none">
              <a:solidFill>
                <a:srgbClr val="000000"/>
              </a:solidFill>
              <a:latin typeface="Arial"/>
              <a:ea typeface="Arial"/>
              <a:cs typeface="Arial"/>
              <a:sym typeface="Arial"/>
            </a:endParaRPr>
          </a:p>
        </p:txBody>
      </p:sp>
      <p:sp>
        <p:nvSpPr>
          <p:cNvPr id="399" name="Google Shape;399;p12"/>
          <p:cNvSpPr txBox="1"/>
          <p:nvPr/>
        </p:nvSpPr>
        <p:spPr>
          <a:xfrm>
            <a:off x="58538" y="6164926"/>
            <a:ext cx="4119568" cy="57668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000" b="1" i="0" u="sng" strike="noStrike" cap="none" dirty="0">
                <a:solidFill>
                  <a:srgbClr val="0000FF"/>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https://vlibrary.emro.who.int</a:t>
            </a:r>
            <a:r>
              <a:rPr lang="en-US" sz="2000" b="1" i="0" u="sng" strike="noStrike" cap="none" dirty="0">
                <a:solidFill>
                  <a:srgbClr val="0000FF"/>
                </a:solidFill>
                <a:latin typeface="Open Sans"/>
                <a:ea typeface="Open Sans"/>
                <a:cs typeface="Open Sans"/>
                <a:sym typeface="Open Sans"/>
              </a:rPr>
              <a:t>  </a:t>
            </a:r>
            <a:endParaRPr sz="14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27410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b10d89d5ab_4_20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200">
                <a:solidFill>
                  <a:srgbClr val="586F7C"/>
                </a:solidFill>
                <a:latin typeface="Open Sans"/>
                <a:ea typeface="Open Sans"/>
                <a:cs typeface="Open Sans"/>
                <a:sym typeface="Open Sans"/>
              </a:rPr>
              <a:t>OMS-EMRO</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r>
              <a:rPr lang="en-US" sz="3200">
                <a:solidFill>
                  <a:srgbClr val="586F7C"/>
                </a:solidFill>
                <a:latin typeface="Open Sans"/>
                <a:ea typeface="Open Sans"/>
                <a:cs typeface="Open Sans"/>
                <a:sym typeface="Open Sans"/>
              </a:rPr>
              <a:t>Biblioteca Virtual de Ciencias de la Salud (VHSL)</a:t>
            </a:r>
            <a:endParaRPr/>
          </a:p>
        </p:txBody>
      </p:sp>
      <p:sp>
        <p:nvSpPr>
          <p:cNvPr id="406" name="Google Shape;406;g1b10d89d5ab_4_207"/>
          <p:cNvSpPr txBox="1">
            <a:spLocks noGrp="1"/>
          </p:cNvSpPr>
          <p:nvPr>
            <p:ph type="body" idx="1"/>
          </p:nvPr>
        </p:nvSpPr>
        <p:spPr>
          <a:xfrm>
            <a:off x="185350" y="2022025"/>
            <a:ext cx="4145100" cy="451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000" dirty="0">
                <a:solidFill>
                  <a:schemeClr val="tx1">
                    <a:lumMod val="75000"/>
                    <a:lumOff val="25000"/>
                  </a:schemeClr>
                </a:solidFill>
                <a:latin typeface="Open Sans"/>
                <a:ea typeface="Open Sans"/>
                <a:cs typeface="Open Sans"/>
                <a:sym typeface="Open Sans"/>
              </a:rPr>
              <a:t>Más de 306.199 </a:t>
            </a:r>
            <a:r>
              <a:rPr lang="en-US" sz="2000" dirty="0" err="1">
                <a:solidFill>
                  <a:schemeClr val="tx1">
                    <a:lumMod val="75000"/>
                    <a:lumOff val="25000"/>
                  </a:schemeClr>
                </a:solidFill>
                <a:latin typeface="Open Sans"/>
                <a:ea typeface="Open Sans"/>
                <a:cs typeface="Open Sans"/>
                <a:sym typeface="Open Sans"/>
              </a:rPr>
              <a:t>registros</a:t>
            </a:r>
            <a:r>
              <a:rPr lang="en-US" sz="2000" dirty="0">
                <a:solidFill>
                  <a:schemeClr val="tx1">
                    <a:lumMod val="75000"/>
                    <a:lumOff val="25000"/>
                  </a:schemeClr>
                </a:solidFill>
                <a:latin typeface="Open Sans"/>
                <a:ea typeface="Open Sans"/>
                <a:cs typeface="Open Sans"/>
                <a:sym typeface="Open Sans"/>
              </a:rPr>
              <a:t> de las </a:t>
            </a:r>
            <a:r>
              <a:rPr lang="en-US" sz="2000" dirty="0" err="1">
                <a:solidFill>
                  <a:schemeClr val="tx1">
                    <a:lumMod val="75000"/>
                    <a:lumOff val="25000"/>
                  </a:schemeClr>
                </a:solidFill>
                <a:latin typeface="Open Sans"/>
                <a:ea typeface="Open Sans"/>
                <a:cs typeface="Open Sans"/>
                <a:sym typeface="Open Sans"/>
              </a:rPr>
              <a:t>tres</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principales</a:t>
            </a:r>
            <a:r>
              <a:rPr lang="en-US" sz="2000" dirty="0">
                <a:solidFill>
                  <a:schemeClr val="tx1">
                    <a:lumMod val="75000"/>
                    <a:lumOff val="25000"/>
                  </a:schemeClr>
                </a:solidFill>
                <a:latin typeface="Open Sans"/>
                <a:ea typeface="Open Sans"/>
                <a:cs typeface="Open Sans"/>
                <a:sym typeface="Open Sans"/>
              </a:rPr>
              <a:t> bases de </a:t>
            </a:r>
            <a:r>
              <a:rPr lang="en-US" sz="2000" dirty="0" err="1">
                <a:solidFill>
                  <a:schemeClr val="tx1">
                    <a:lumMod val="75000"/>
                    <a:lumOff val="25000"/>
                  </a:schemeClr>
                </a:solidFill>
                <a:latin typeface="Open Sans"/>
                <a:ea typeface="Open Sans"/>
                <a:cs typeface="Open Sans"/>
                <a:sym typeface="Open Sans"/>
              </a:rPr>
              <a:t>datos</a:t>
            </a:r>
            <a:r>
              <a:rPr lang="en-US" sz="2000" dirty="0">
                <a:solidFill>
                  <a:schemeClr val="tx1">
                    <a:lumMod val="75000"/>
                    <a:lumOff val="25000"/>
                  </a:schemeClr>
                </a:solidFill>
                <a:latin typeface="Open Sans"/>
                <a:ea typeface="Open Sans"/>
                <a:cs typeface="Open Sans"/>
                <a:sym typeface="Open Sans"/>
              </a:rPr>
              <a:t> de </a:t>
            </a:r>
            <a:r>
              <a:rPr lang="en-US" sz="2000" dirty="0" err="1">
                <a:solidFill>
                  <a:schemeClr val="tx1">
                    <a:lumMod val="75000"/>
                    <a:lumOff val="25000"/>
                  </a:schemeClr>
                </a:solidFill>
                <a:latin typeface="Open Sans"/>
                <a:ea typeface="Open Sans"/>
                <a:cs typeface="Open Sans"/>
                <a:sym typeface="Open Sans"/>
              </a:rPr>
              <a:t>bibliotecas</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Repositorio</a:t>
            </a:r>
            <a:r>
              <a:rPr lang="en-US" sz="2000" dirty="0">
                <a:solidFill>
                  <a:schemeClr val="tx1">
                    <a:lumMod val="75000"/>
                    <a:lumOff val="25000"/>
                  </a:schemeClr>
                </a:solidFill>
                <a:latin typeface="Open Sans"/>
                <a:ea typeface="Open Sans"/>
                <a:cs typeface="Open Sans"/>
                <a:sym typeface="Open Sans"/>
              </a:rPr>
              <a:t> Digital </a:t>
            </a:r>
            <a:r>
              <a:rPr lang="en-US" sz="2000" dirty="0" err="1">
                <a:solidFill>
                  <a:schemeClr val="tx1">
                    <a:lumMod val="75000"/>
                    <a:lumOff val="25000"/>
                  </a:schemeClr>
                </a:solidFill>
                <a:latin typeface="Open Sans"/>
                <a:ea typeface="Open Sans"/>
                <a:cs typeface="Open Sans"/>
                <a:sym typeface="Open Sans"/>
              </a:rPr>
              <a:t>Institucional</a:t>
            </a:r>
            <a:r>
              <a:rPr lang="en-US" sz="2000" dirty="0">
                <a:solidFill>
                  <a:schemeClr val="tx1">
                    <a:lumMod val="75000"/>
                    <a:lumOff val="25000"/>
                  </a:schemeClr>
                </a:solidFill>
                <a:latin typeface="Open Sans"/>
                <a:ea typeface="Open Sans"/>
                <a:cs typeface="Open Sans"/>
                <a:sym typeface="Open Sans"/>
              </a:rPr>
              <a:t>” </a:t>
            </a:r>
            <a:r>
              <a:rPr lang="en-US" sz="2000" b="1" dirty="0">
                <a:solidFill>
                  <a:schemeClr val="tx1">
                    <a:lumMod val="75000"/>
                    <a:lumOff val="25000"/>
                  </a:schemeClr>
                </a:solidFill>
                <a:latin typeface="Open Sans"/>
                <a:ea typeface="Open Sans"/>
                <a:cs typeface="Open Sans"/>
                <a:sym typeface="Open Sans"/>
              </a:rPr>
              <a:t>(IDR) </a:t>
            </a:r>
            <a:r>
              <a:rPr lang="en-US" sz="2000" dirty="0">
                <a:solidFill>
                  <a:schemeClr val="tx1">
                    <a:lumMod val="75000"/>
                    <a:lumOff val="25000"/>
                  </a:schemeClr>
                </a:solidFill>
                <a:latin typeface="Open Sans"/>
                <a:ea typeface="Open Sans"/>
                <a:cs typeface="Open Sans"/>
                <a:sym typeface="Open Sans"/>
              </a:rPr>
              <a:t>29.185</a:t>
            </a:r>
            <a:endParaRPr sz="2000" dirty="0">
              <a:solidFill>
                <a:schemeClr val="tx1">
                  <a:lumMod val="75000"/>
                  <a:lumOff val="25000"/>
                </a:schemeClr>
              </a:solidFill>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1100"/>
              <a:buFont typeface="Arial"/>
              <a:buNone/>
            </a:pPr>
            <a:r>
              <a:rPr lang="en-US" sz="2000" dirty="0">
                <a:solidFill>
                  <a:schemeClr val="tx1">
                    <a:lumMod val="75000"/>
                    <a:lumOff val="25000"/>
                  </a:schemeClr>
                </a:solidFill>
                <a:latin typeface="Open Sans"/>
                <a:ea typeface="Open Sans"/>
                <a:cs typeface="Open Sans"/>
                <a:sym typeface="Open Sans"/>
              </a:rPr>
              <a:t>Index Medicus para la </a:t>
            </a:r>
            <a:r>
              <a:rPr lang="en-US" sz="2000" dirty="0" err="1">
                <a:solidFill>
                  <a:schemeClr val="tx1">
                    <a:lumMod val="75000"/>
                    <a:lumOff val="25000"/>
                  </a:schemeClr>
                </a:solidFill>
                <a:latin typeface="Open Sans"/>
                <a:ea typeface="Open Sans"/>
                <a:cs typeface="Open Sans"/>
                <a:sym typeface="Open Sans"/>
              </a:rPr>
              <a:t>Región</a:t>
            </a:r>
            <a:r>
              <a:rPr lang="en-US" sz="2000" dirty="0">
                <a:solidFill>
                  <a:schemeClr val="tx1">
                    <a:lumMod val="75000"/>
                    <a:lumOff val="25000"/>
                  </a:schemeClr>
                </a:solidFill>
                <a:latin typeface="Open Sans"/>
                <a:ea typeface="Open Sans"/>
                <a:cs typeface="Open Sans"/>
                <a:sym typeface="Open Sans"/>
              </a:rPr>
              <a:t> del </a:t>
            </a:r>
            <a:r>
              <a:rPr lang="en-US" sz="2000" dirty="0" err="1">
                <a:solidFill>
                  <a:schemeClr val="tx1">
                    <a:lumMod val="75000"/>
                    <a:lumOff val="25000"/>
                  </a:schemeClr>
                </a:solidFill>
                <a:latin typeface="Open Sans"/>
                <a:ea typeface="Open Sans"/>
                <a:cs typeface="Open Sans"/>
                <a:sym typeface="Open Sans"/>
              </a:rPr>
              <a:t>Mediterráneo</a:t>
            </a:r>
            <a:r>
              <a:rPr lang="en-US" sz="2000" dirty="0">
                <a:solidFill>
                  <a:schemeClr val="tx1">
                    <a:lumMod val="75000"/>
                    <a:lumOff val="25000"/>
                  </a:schemeClr>
                </a:solidFill>
                <a:latin typeface="Open Sans"/>
                <a:ea typeface="Open Sans"/>
                <a:cs typeface="Open Sans"/>
                <a:sym typeface="Open Sans"/>
              </a:rPr>
              <a:t> Oriental </a:t>
            </a:r>
            <a:r>
              <a:rPr lang="en-US" sz="2000" dirty="0" err="1">
                <a:solidFill>
                  <a:schemeClr val="tx1">
                    <a:lumMod val="75000"/>
                    <a:lumOff val="25000"/>
                  </a:schemeClr>
                </a:solidFill>
                <a:latin typeface="Open Sans"/>
                <a:ea typeface="Open Sans"/>
                <a:cs typeface="Open Sans"/>
                <a:sym typeface="Open Sans"/>
              </a:rPr>
              <a:t>tiene</a:t>
            </a:r>
            <a:r>
              <a:rPr lang="en-US" sz="2000" dirty="0">
                <a:solidFill>
                  <a:schemeClr val="tx1">
                    <a:lumMod val="75000"/>
                    <a:lumOff val="25000"/>
                  </a:schemeClr>
                </a:solidFill>
                <a:latin typeface="Open Sans"/>
                <a:ea typeface="Open Sans"/>
                <a:cs typeface="Open Sans"/>
                <a:sym typeface="Open Sans"/>
              </a:rPr>
              <a:t> </a:t>
            </a:r>
            <a:r>
              <a:rPr lang="en-US" sz="2000" b="1" dirty="0">
                <a:solidFill>
                  <a:schemeClr val="tx1">
                    <a:lumMod val="75000"/>
                    <a:lumOff val="25000"/>
                  </a:schemeClr>
                </a:solidFill>
                <a:latin typeface="Open Sans"/>
                <a:ea typeface="Open Sans"/>
                <a:cs typeface="Open Sans"/>
                <a:sym typeface="Open Sans"/>
              </a:rPr>
              <a:t>(IMEMR) </a:t>
            </a:r>
            <a:r>
              <a:rPr lang="en-US" sz="2000" dirty="0">
                <a:solidFill>
                  <a:schemeClr val="tx1">
                    <a:lumMod val="75000"/>
                    <a:lumOff val="25000"/>
                  </a:schemeClr>
                </a:solidFill>
                <a:latin typeface="Open Sans"/>
                <a:ea typeface="Open Sans"/>
                <a:cs typeface="Open Sans"/>
                <a:sym typeface="Open Sans"/>
              </a:rPr>
              <a:t>276,082 </a:t>
            </a:r>
            <a:r>
              <a:rPr lang="en-US" sz="2000" dirty="0" err="1">
                <a:solidFill>
                  <a:schemeClr val="tx1">
                    <a:lumMod val="75000"/>
                    <a:lumOff val="25000"/>
                  </a:schemeClr>
                </a:solidFill>
                <a:latin typeface="Open Sans"/>
                <a:ea typeface="Open Sans"/>
                <a:cs typeface="Open Sans"/>
                <a:sym typeface="Open Sans"/>
              </a:rPr>
              <a:t>registros</a:t>
            </a:r>
            <a:endParaRPr sz="2000" dirty="0">
              <a:solidFill>
                <a:schemeClr val="tx1">
                  <a:lumMod val="75000"/>
                  <a:lumOff val="25000"/>
                </a:schemeClr>
              </a:solidFill>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1100"/>
              <a:buFont typeface="Arial"/>
              <a:buNone/>
            </a:pPr>
            <a:r>
              <a:rPr lang="en-US" sz="2000" dirty="0">
                <a:solidFill>
                  <a:schemeClr val="tx1">
                    <a:lumMod val="75000"/>
                    <a:lumOff val="25000"/>
                  </a:schemeClr>
                </a:solidFill>
                <a:latin typeface="Open Sans"/>
                <a:ea typeface="Open Sans"/>
                <a:cs typeface="Open Sans"/>
                <a:sym typeface="Open Sans"/>
              </a:rPr>
              <a:t> El </a:t>
            </a:r>
            <a:r>
              <a:rPr lang="en-US" sz="2000" dirty="0" err="1">
                <a:solidFill>
                  <a:schemeClr val="tx1">
                    <a:lumMod val="75000"/>
                    <a:lumOff val="25000"/>
                  </a:schemeClr>
                </a:solidFill>
                <a:latin typeface="Open Sans"/>
                <a:ea typeface="Open Sans"/>
                <a:cs typeface="Open Sans"/>
                <a:sym typeface="Open Sans"/>
              </a:rPr>
              <a:t>directorio</a:t>
            </a:r>
            <a:r>
              <a:rPr lang="en-US" sz="2000" dirty="0">
                <a:solidFill>
                  <a:schemeClr val="tx1">
                    <a:lumMod val="75000"/>
                    <a:lumOff val="25000"/>
                  </a:schemeClr>
                </a:solidFill>
                <a:latin typeface="Open Sans"/>
                <a:ea typeface="Open Sans"/>
                <a:cs typeface="Open Sans"/>
                <a:sym typeface="Open Sans"/>
              </a:rPr>
              <a:t> de </a:t>
            </a:r>
            <a:r>
              <a:rPr lang="en-US" sz="2000" dirty="0" err="1">
                <a:solidFill>
                  <a:schemeClr val="tx1">
                    <a:lumMod val="75000"/>
                    <a:lumOff val="25000"/>
                  </a:schemeClr>
                </a:solidFill>
                <a:latin typeface="Open Sans"/>
                <a:ea typeface="Open Sans"/>
                <a:cs typeface="Open Sans"/>
                <a:sym typeface="Open Sans"/>
              </a:rPr>
              <a:t>revistas</a:t>
            </a:r>
            <a:r>
              <a:rPr lang="en-US" sz="2000" dirty="0">
                <a:solidFill>
                  <a:schemeClr val="tx1">
                    <a:lumMod val="75000"/>
                    <a:lumOff val="25000"/>
                  </a:schemeClr>
                </a:solidFill>
                <a:latin typeface="Open Sans"/>
                <a:ea typeface="Open Sans"/>
                <a:cs typeface="Open Sans"/>
                <a:sym typeface="Open Sans"/>
              </a:rPr>
              <a:t> EMR </a:t>
            </a:r>
            <a:r>
              <a:rPr lang="en-US" sz="2000" b="1" dirty="0">
                <a:solidFill>
                  <a:schemeClr val="tx1">
                    <a:lumMod val="75000"/>
                    <a:lumOff val="25000"/>
                  </a:schemeClr>
                </a:solidFill>
                <a:latin typeface="Open Sans"/>
                <a:ea typeface="Open Sans"/>
                <a:cs typeface="Open Sans"/>
                <a:sym typeface="Open Sans"/>
              </a:rPr>
              <a:t>(IMJD)</a:t>
            </a:r>
            <a:r>
              <a:rPr lang="en-US" sz="2000" dirty="0">
                <a:solidFill>
                  <a:schemeClr val="tx1">
                    <a:lumMod val="75000"/>
                    <a:lumOff val="25000"/>
                  </a:schemeClr>
                </a:solidFill>
                <a:latin typeface="Open Sans"/>
                <a:ea typeface="Open Sans"/>
                <a:cs typeface="Open Sans"/>
                <a:sym typeface="Open Sans"/>
              </a:rPr>
              <a:t> 932 se ha </a:t>
            </a:r>
            <a:r>
              <a:rPr lang="en-US" sz="2000" dirty="0" err="1">
                <a:solidFill>
                  <a:schemeClr val="tx1">
                    <a:lumMod val="75000"/>
                    <a:lumOff val="25000"/>
                  </a:schemeClr>
                </a:solidFill>
                <a:latin typeface="Open Sans"/>
                <a:ea typeface="Open Sans"/>
                <a:cs typeface="Open Sans"/>
                <a:sym typeface="Open Sans"/>
              </a:rPr>
              <a:t>cargado</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fusionado</a:t>
            </a:r>
            <a:r>
              <a:rPr lang="en-US" sz="2000" dirty="0">
                <a:solidFill>
                  <a:schemeClr val="tx1">
                    <a:lumMod val="75000"/>
                    <a:lumOff val="25000"/>
                  </a:schemeClr>
                </a:solidFill>
                <a:latin typeface="Open Sans"/>
                <a:ea typeface="Open Sans"/>
                <a:cs typeface="Open Sans"/>
                <a:sym typeface="Open Sans"/>
              </a:rPr>
              <a:t> y </a:t>
            </a:r>
            <a:r>
              <a:rPr lang="en-US" sz="2000" dirty="0" err="1">
                <a:solidFill>
                  <a:schemeClr val="tx1">
                    <a:lumMod val="75000"/>
                    <a:lumOff val="25000"/>
                  </a:schemeClr>
                </a:solidFill>
                <a:latin typeface="Open Sans"/>
                <a:ea typeface="Open Sans"/>
                <a:cs typeface="Open Sans"/>
                <a:sym typeface="Open Sans"/>
              </a:rPr>
              <a:t>actualizado</a:t>
            </a:r>
            <a:r>
              <a:rPr lang="en-US" sz="2000" dirty="0">
                <a:solidFill>
                  <a:schemeClr val="tx1">
                    <a:lumMod val="75000"/>
                    <a:lumOff val="25000"/>
                  </a:schemeClr>
                </a:solidFill>
                <a:latin typeface="Open Sans"/>
                <a:ea typeface="Open Sans"/>
                <a:cs typeface="Open Sans"/>
                <a:sym typeface="Open Sans"/>
              </a:rPr>
              <a:t> con </a:t>
            </a:r>
            <a:r>
              <a:rPr lang="en-US" sz="2000" dirty="0" err="1">
                <a:solidFill>
                  <a:schemeClr val="tx1">
                    <a:lumMod val="75000"/>
                    <a:lumOff val="25000"/>
                  </a:schemeClr>
                </a:solidFill>
                <a:latin typeface="Open Sans"/>
                <a:ea typeface="Open Sans"/>
                <a:cs typeface="Open Sans"/>
                <a:sym typeface="Open Sans"/>
              </a:rPr>
              <a:t>éxito</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en</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el</a:t>
            </a:r>
            <a:r>
              <a:rPr lang="en-US" sz="2000" dirty="0">
                <a:solidFill>
                  <a:schemeClr val="tx1">
                    <a:lumMod val="75000"/>
                    <a:lumOff val="25000"/>
                  </a:schemeClr>
                </a:solidFill>
                <a:latin typeface="Open Sans"/>
                <a:ea typeface="Open Sans"/>
                <a:cs typeface="Open Sans"/>
                <a:sym typeface="Open Sans"/>
              </a:rPr>
              <a:t> nuevo portal VHSL.</a:t>
            </a:r>
            <a:endParaRPr sz="2000" dirty="0">
              <a:solidFill>
                <a:schemeClr val="tx1">
                  <a:lumMod val="75000"/>
                  <a:lumOff val="25000"/>
                </a:schemeClr>
              </a:solidFill>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1100"/>
              <a:buFont typeface="Arial"/>
              <a:buNone/>
            </a:pPr>
            <a:r>
              <a:rPr lang="en-US" sz="2000" dirty="0" err="1">
                <a:solidFill>
                  <a:schemeClr val="tx1">
                    <a:lumMod val="75000"/>
                    <a:lumOff val="25000"/>
                  </a:schemeClr>
                </a:solidFill>
                <a:latin typeface="Open Sans"/>
                <a:ea typeface="Open Sans"/>
                <a:cs typeface="Open Sans"/>
                <a:sym typeface="Open Sans"/>
              </a:rPr>
              <a:t>Actualizado</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el</a:t>
            </a:r>
            <a:r>
              <a:rPr lang="en-US" sz="2000" dirty="0">
                <a:solidFill>
                  <a:schemeClr val="tx1">
                    <a:lumMod val="75000"/>
                    <a:lumOff val="25000"/>
                  </a:schemeClr>
                </a:solidFill>
                <a:latin typeface="Open Sans"/>
                <a:ea typeface="Open Sans"/>
                <a:cs typeface="Open Sans"/>
                <a:sym typeface="Open Sans"/>
              </a:rPr>
              <a:t> 1 de </a:t>
            </a:r>
            <a:r>
              <a:rPr lang="en-US" sz="2000" dirty="0" err="1">
                <a:solidFill>
                  <a:schemeClr val="tx1">
                    <a:lumMod val="75000"/>
                    <a:lumOff val="25000"/>
                  </a:schemeClr>
                </a:solidFill>
                <a:latin typeface="Open Sans"/>
                <a:ea typeface="Open Sans"/>
                <a:cs typeface="Open Sans"/>
                <a:sym typeface="Open Sans"/>
              </a:rPr>
              <a:t>diciembre</a:t>
            </a:r>
            <a:r>
              <a:rPr lang="en-US" sz="2000" dirty="0">
                <a:solidFill>
                  <a:schemeClr val="tx1">
                    <a:lumMod val="75000"/>
                    <a:lumOff val="25000"/>
                  </a:schemeClr>
                </a:solidFill>
                <a:latin typeface="Open Sans"/>
                <a:ea typeface="Open Sans"/>
                <a:cs typeface="Open Sans"/>
                <a:sym typeface="Open Sans"/>
              </a:rPr>
              <a:t> de 2022</a:t>
            </a:r>
            <a:endParaRPr sz="2000" dirty="0">
              <a:solidFill>
                <a:schemeClr val="tx1">
                  <a:lumMod val="75000"/>
                  <a:lumOff val="25000"/>
                </a:schemeClr>
              </a:solidFill>
              <a:latin typeface="Open Sans"/>
              <a:ea typeface="Open Sans"/>
              <a:cs typeface="Open Sans"/>
              <a:sym typeface="Open Sans"/>
            </a:endParaRPr>
          </a:p>
        </p:txBody>
      </p:sp>
      <p:pic>
        <p:nvPicPr>
          <p:cNvPr id="407" name="Google Shape;407;g1b10d89d5ab_4_207"/>
          <p:cNvPicPr preferRelativeResize="0"/>
          <p:nvPr/>
        </p:nvPicPr>
        <p:blipFill rotWithShape="1">
          <a:blip r:embed="rId3">
            <a:alphaModFix/>
          </a:blip>
          <a:srcRect/>
          <a:stretch/>
        </p:blipFill>
        <p:spPr>
          <a:xfrm>
            <a:off x="4431550" y="2618762"/>
            <a:ext cx="7556749" cy="3691892"/>
          </a:xfrm>
          <a:prstGeom prst="rect">
            <a:avLst/>
          </a:prstGeom>
          <a:noFill/>
          <a:ln>
            <a:noFill/>
          </a:ln>
        </p:spPr>
      </p:pic>
      <p:pic>
        <p:nvPicPr>
          <p:cNvPr id="408" name="Google Shape;408;g1b10d89d5ab_4_207"/>
          <p:cNvPicPr preferRelativeResize="0"/>
          <p:nvPr/>
        </p:nvPicPr>
        <p:blipFill rotWithShape="1">
          <a:blip r:embed="rId4">
            <a:alphaModFix/>
          </a:blip>
          <a:srcRect l="-2510" r="2508"/>
          <a:stretch/>
        </p:blipFill>
        <p:spPr>
          <a:xfrm>
            <a:off x="5695327" y="1902152"/>
            <a:ext cx="4212550" cy="716600"/>
          </a:xfrm>
          <a:prstGeom prst="rect">
            <a:avLst/>
          </a:prstGeom>
          <a:noFill/>
          <a:ln>
            <a:noFill/>
          </a:ln>
        </p:spPr>
      </p:pic>
    </p:spTree>
    <p:extLst>
      <p:ext uri="{BB962C8B-B14F-4D97-AF65-F5344CB8AC3E}">
        <p14:creationId xmlns:p14="http://schemas.microsoft.com/office/powerpoint/2010/main" val="274597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aphicFrame>
        <p:nvGraphicFramePr>
          <p:cNvPr id="413" name="Google Shape;413;p18"/>
          <p:cNvGraphicFramePr/>
          <p:nvPr/>
        </p:nvGraphicFramePr>
        <p:xfrm>
          <a:off x="3876418" y="2501387"/>
          <a:ext cx="8001675" cy="4100505"/>
        </p:xfrm>
        <a:graphic>
          <a:graphicData uri="http://schemas.openxmlformats.org/drawingml/2006/table">
            <a:tbl>
              <a:tblPr firstRow="1" bandRow="1">
                <a:noFill/>
                <a:tableStyleId>{3C9B2A6C-7912-45C8-BD69-7F9BB4AF1B1A}</a:tableStyleId>
              </a:tblPr>
              <a:tblGrid>
                <a:gridCol w="1977225">
                  <a:extLst>
                    <a:ext uri="{9D8B030D-6E8A-4147-A177-3AD203B41FA5}">
                      <a16:colId xmlns:a16="http://schemas.microsoft.com/office/drawing/2014/main" val="20000"/>
                    </a:ext>
                  </a:extLst>
                </a:gridCol>
                <a:gridCol w="6024450">
                  <a:extLst>
                    <a:ext uri="{9D8B030D-6E8A-4147-A177-3AD203B41FA5}">
                      <a16:colId xmlns:a16="http://schemas.microsoft.com/office/drawing/2014/main" val="20001"/>
                    </a:ext>
                  </a:extLst>
                </a:gridCol>
              </a:tblGrid>
              <a:tr h="524175">
                <a:tc>
                  <a:txBody>
                    <a:bodyPr/>
                    <a:lstStyle/>
                    <a:p>
                      <a:pPr marL="0" marR="0" lvl="0" indent="0" algn="l" rtl="0">
                        <a:lnSpc>
                          <a:spcPct val="100000"/>
                        </a:lnSpc>
                        <a:spcBef>
                          <a:spcPts val="0"/>
                        </a:spcBef>
                        <a:spcAft>
                          <a:spcPts val="0"/>
                        </a:spcAft>
                        <a:buClr>
                          <a:srgbClr val="000000"/>
                        </a:buClr>
                        <a:buSzPts val="1500"/>
                        <a:buFont typeface="Arial"/>
                        <a:buNone/>
                      </a:pPr>
                      <a:r>
                        <a:rPr lang="en-US" sz="1500" b="0" u="none" strike="noStrike" cap="none">
                          <a:solidFill>
                            <a:schemeClr val="dk1"/>
                          </a:solidFill>
                          <a:latin typeface="Open Sans"/>
                          <a:ea typeface="Open Sans"/>
                          <a:cs typeface="Open Sans"/>
                          <a:sym typeface="Open Sans"/>
                        </a:rPr>
                        <a:t>Proveedor de servicio</a:t>
                      </a:r>
                      <a:endParaRPr sz="1300" u="none" strike="noStrike" cap="none"/>
                    </a:p>
                  </a:txBody>
                  <a:tcPr marL="91450" marR="91450" marT="45725" marB="45725">
                    <a:solidFill>
                      <a:srgbClr val="FEEDD8"/>
                    </a:solidFill>
                  </a:tcPr>
                </a:tc>
                <a:tc>
                  <a:txBody>
                    <a:bodyPr/>
                    <a:lstStyle/>
                    <a:p>
                      <a:pPr marL="0" marR="0" lvl="0" indent="0" algn="l" rtl="0">
                        <a:lnSpc>
                          <a:spcPct val="100000"/>
                        </a:lnSpc>
                        <a:spcBef>
                          <a:spcPts val="0"/>
                        </a:spcBef>
                        <a:spcAft>
                          <a:spcPts val="0"/>
                        </a:spcAft>
                        <a:buClr>
                          <a:schemeClr val="dk1"/>
                        </a:buClr>
                        <a:buSzPts val="1300"/>
                        <a:buFont typeface="Arial"/>
                        <a:buNone/>
                      </a:pPr>
                      <a:r>
                        <a:rPr lang="en-US" sz="1300" b="0" u="none" strike="noStrike" cap="none">
                          <a:solidFill>
                            <a:schemeClr val="dk1"/>
                          </a:solidFill>
                          <a:latin typeface="Open Sans"/>
                          <a:ea typeface="Open Sans"/>
                          <a:cs typeface="Open Sans"/>
                          <a:sym typeface="Open Sans"/>
                        </a:rPr>
                        <a:t>Organización Mundial de la Salud – Oficina Regional del Mediterráneo Oriental (EMRO)</a:t>
                      </a:r>
                      <a:endParaRPr sz="1300" u="none" strike="noStrike" cap="none"/>
                    </a:p>
                  </a:txBody>
                  <a:tcPr marL="91450" marR="91450" marT="45725" marB="45725">
                    <a:solidFill>
                      <a:schemeClr val="lt1"/>
                    </a:solidFill>
                  </a:tcPr>
                </a:tc>
                <a:extLst>
                  <a:ext uri="{0D108BD9-81ED-4DB2-BD59-A6C34878D82A}">
                    <a16:rowId xmlns:a16="http://schemas.microsoft.com/office/drawing/2014/main" val="10000"/>
                  </a:ext>
                </a:extLst>
              </a:tr>
              <a:tr h="4692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 de servicio</a:t>
                      </a:r>
                      <a:endParaRPr sz="1300" u="none" strike="noStrike" cap="none"/>
                    </a:p>
                  </a:txBody>
                  <a:tcPr marL="91450" marR="91450" marT="45725" marB="45725">
                    <a:solidFill>
                      <a:srgbClr val="FEEDD8"/>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a:ea typeface="Open Sans"/>
                          <a:cs typeface="Open Sans"/>
                          <a:sym typeface="Open Sans"/>
                        </a:rPr>
                        <a:t>Base de datos virtual de EMRO que brinda servicios de indización y resúmenes para archivar, registrar y compartir literatura nacional y regional sobre ciencias biomédicas y de la salud.</a:t>
                      </a:r>
                      <a:endParaRPr sz="1300" u="none" strike="noStrike" cap="none"/>
                    </a:p>
                  </a:txBody>
                  <a:tcPr marL="91450" marR="91450" marT="45725" marB="45725">
                    <a:solidFill>
                      <a:schemeClr val="lt1"/>
                    </a:solidFill>
                  </a:tcPr>
                </a:tc>
                <a:extLst>
                  <a:ext uri="{0D108BD9-81ED-4DB2-BD59-A6C34878D82A}">
                    <a16:rowId xmlns:a16="http://schemas.microsoft.com/office/drawing/2014/main" val="10001"/>
                  </a:ext>
                </a:extLst>
              </a:tr>
              <a:tr h="5658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Fuentes de información</a:t>
                      </a:r>
                      <a:endParaRPr sz="1300" u="none" strike="noStrike" cap="none"/>
                    </a:p>
                  </a:txBody>
                  <a:tcPr marL="91450" marR="91450" marT="45725" marB="45725">
                    <a:solidFill>
                      <a:srgbClr val="FEEDD8"/>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a:ea typeface="Open Sans"/>
                          <a:cs typeface="Open Sans"/>
                          <a:sym typeface="Open Sans"/>
                        </a:rPr>
                        <a:t>Literatura de ciencias biomédicas y de la salud publicada revisada por pares en 814 revistas de 20 países de la región EMR.</a:t>
                      </a:r>
                      <a:endParaRPr sz="1300" u="none" strike="noStrike" cap="none"/>
                    </a:p>
                  </a:txBody>
                  <a:tcPr marL="91450" marR="91450" marT="45725" marB="45725">
                    <a:solidFill>
                      <a:schemeClr val="lt1"/>
                    </a:solidFill>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Tipos de documentos</a:t>
                      </a:r>
                      <a:endParaRPr sz="1300" u="none" strike="noStrike" cap="none"/>
                    </a:p>
                  </a:txBody>
                  <a:tcPr marL="91450" marR="91450" marT="45725" marB="45725">
                    <a:solidFill>
                      <a:srgbClr val="FEEDD8"/>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a:ea typeface="Open Sans"/>
                          <a:cs typeface="Open Sans"/>
                          <a:sym typeface="Open Sans"/>
                        </a:rPr>
                        <a:t>Citas bibliográficas de ciencias biomédicas y de la salud con resúmenes.</a:t>
                      </a:r>
                      <a:endParaRPr sz="1300" u="none" strike="noStrike" cap="none"/>
                    </a:p>
                  </a:txBody>
                  <a:tcPr marL="91450" marR="91450" marT="45725" marB="45725">
                    <a:solidFill>
                      <a:schemeClr val="lt1"/>
                    </a:solidFill>
                  </a:tcPr>
                </a:tc>
                <a:extLst>
                  <a:ext uri="{0D108BD9-81ED-4DB2-BD59-A6C34878D82A}">
                    <a16:rowId xmlns:a16="http://schemas.microsoft.com/office/drawing/2014/main" val="10003"/>
                  </a:ext>
                </a:extLst>
              </a:tr>
              <a:tr h="6670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Texto completo</a:t>
                      </a:r>
                      <a:endParaRPr sz="1300" u="none" strike="noStrike" cap="none"/>
                    </a:p>
                  </a:txBody>
                  <a:tcPr marL="91450" marR="91450" marT="45725" marB="45725">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300" u="none" strike="noStrike" cap="none">
                          <a:latin typeface="Open Sans"/>
                          <a:ea typeface="Open Sans"/>
                          <a:cs typeface="Open Sans"/>
                          <a:sym typeface="Open Sans"/>
                        </a:rPr>
                        <a:t>Sí;</a:t>
                      </a:r>
                      <a:endParaRPr sz="130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US" sz="1300" u="none" strike="noStrike" cap="none">
                          <a:latin typeface="Open Sans"/>
                          <a:ea typeface="Open Sans"/>
                          <a:cs typeface="Open Sans"/>
                          <a:sym typeface="Open Sans"/>
                        </a:rPr>
                        <a:t>Para cualquier artículo encontrado en IMEMR sin texto completo, puede solicitar el texto completo, hacer clic en la pestaña S</a:t>
                      </a:r>
                      <a:r>
                        <a:rPr lang="en-US" sz="1300" i="1" u="none" strike="noStrike" cap="none">
                          <a:latin typeface="Open Sans"/>
                          <a:ea typeface="Open Sans"/>
                          <a:cs typeface="Open Sans"/>
                          <a:sym typeface="Open Sans"/>
                        </a:rPr>
                        <a:t>olicitar texto completo.</a:t>
                      </a:r>
                      <a:endParaRPr sz="1300" u="none" strike="noStrike" cap="none"/>
                    </a:p>
                  </a:txBody>
                  <a:tcPr marL="91450" marR="91450" marT="45725" marB="45725">
                    <a:solidFill>
                      <a:schemeClr val="lt1"/>
                    </a:solidFill>
                  </a:tcPr>
                </a:tc>
                <a:extLst>
                  <a:ext uri="{0D108BD9-81ED-4DB2-BD59-A6C34878D82A}">
                    <a16:rowId xmlns:a16="http://schemas.microsoft.com/office/drawing/2014/main" val="10004"/>
                  </a:ext>
                </a:extLst>
              </a:tr>
              <a:tr h="3799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Cobertura temática</a:t>
                      </a:r>
                      <a:endParaRPr sz="1300" u="none" strike="noStrike" cap="none"/>
                    </a:p>
                  </a:txBody>
                  <a:tcPr marL="91450" marR="91450" marT="45725" marB="45725">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Open Sans"/>
                          <a:ea typeface="Open Sans"/>
                          <a:cs typeface="Open Sans"/>
                          <a:sym typeface="Open Sans"/>
                        </a:rPr>
                        <a:t>Literatura académica nacional y regional sobre ciencias biomédicas y de la salud publicada en países de la Región del Mediterráneo Oriental (EMR, por sus siglas en inglés).</a:t>
                      </a:r>
                      <a:endParaRPr sz="1300" u="none" strike="noStrike" cap="none"/>
                    </a:p>
                  </a:txBody>
                  <a:tcPr marL="91450" marR="91450" marT="45725" marB="45725">
                    <a:solidFill>
                      <a:schemeClr val="lt1"/>
                    </a:solidFill>
                  </a:tcPr>
                </a:tc>
                <a:extLst>
                  <a:ext uri="{0D108BD9-81ED-4DB2-BD59-A6C34878D82A}">
                    <a16:rowId xmlns:a16="http://schemas.microsoft.com/office/drawing/2014/main" val="10005"/>
                  </a:ext>
                </a:extLst>
              </a:tr>
              <a:tr h="3799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Datos cualitativos</a:t>
                      </a:r>
                      <a:endParaRPr sz="1300" u="none" strike="noStrike" cap="none"/>
                    </a:p>
                  </a:txBody>
                  <a:tcPr marL="91450" marR="91450" marT="45725" marB="45725">
                    <a:solidFill>
                      <a:srgbClr val="FEEDD8"/>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Open Sans"/>
                          <a:ea typeface="Open Sans"/>
                          <a:cs typeface="Open Sans"/>
                          <a:sym typeface="Open Sans"/>
                        </a:rPr>
                        <a:t>Mas de 269,946 citas.</a:t>
                      </a:r>
                      <a:endParaRPr sz="1300" u="none" strike="noStrike" cap="none"/>
                    </a:p>
                  </a:txBody>
                  <a:tcPr marL="91450" marR="91450" marT="45725" marB="45725">
                    <a:solidFill>
                      <a:schemeClr val="lt1"/>
                    </a:solidFill>
                  </a:tcPr>
                </a:tc>
                <a:extLst>
                  <a:ext uri="{0D108BD9-81ED-4DB2-BD59-A6C34878D82A}">
                    <a16:rowId xmlns:a16="http://schemas.microsoft.com/office/drawing/2014/main" val="10006"/>
                  </a:ext>
                </a:extLst>
              </a:tr>
            </a:tbl>
          </a:graphicData>
        </a:graphic>
      </p:graphicFrame>
      <p:pic>
        <p:nvPicPr>
          <p:cNvPr id="414" name="Google Shape;414;p18"/>
          <p:cNvPicPr preferRelativeResize="0"/>
          <p:nvPr/>
        </p:nvPicPr>
        <p:blipFill rotWithShape="1">
          <a:blip r:embed="rId3">
            <a:alphaModFix/>
          </a:blip>
          <a:srcRect/>
          <a:stretch/>
        </p:blipFill>
        <p:spPr>
          <a:xfrm>
            <a:off x="575035" y="1819139"/>
            <a:ext cx="7309125" cy="820365"/>
          </a:xfrm>
          <a:prstGeom prst="rect">
            <a:avLst/>
          </a:prstGeom>
          <a:noFill/>
          <a:ln>
            <a:noFill/>
          </a:ln>
        </p:spPr>
      </p:pic>
      <p:sp>
        <p:nvSpPr>
          <p:cNvPr id="415" name="Google Shape;415;p18"/>
          <p:cNvSpPr txBox="1"/>
          <p:nvPr/>
        </p:nvSpPr>
        <p:spPr>
          <a:xfrm>
            <a:off x="1023125" y="1675100"/>
            <a:ext cx="9915300" cy="588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500" b="0" i="0" u="none" strike="noStrike" cap="none" dirty="0" err="1">
                <a:solidFill>
                  <a:srgbClr val="000000"/>
                </a:solidFill>
                <a:latin typeface="Open Sans"/>
                <a:ea typeface="Open Sans"/>
                <a:cs typeface="Open Sans"/>
                <a:sym typeface="Open Sans"/>
              </a:rPr>
              <a:t>Consultar</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en</a:t>
            </a:r>
            <a:r>
              <a:rPr lang="en-US" sz="1500" b="0" i="0" u="none" strike="noStrike" cap="none" dirty="0">
                <a:solidFill>
                  <a:srgbClr val="000000"/>
                </a:solidFill>
                <a:latin typeface="Open Sans"/>
                <a:ea typeface="Open Sans"/>
                <a:cs typeface="Open Sans"/>
                <a:sym typeface="Open Sans"/>
              </a:rPr>
              <a:t> la </a:t>
            </a:r>
            <a:r>
              <a:rPr lang="en-US" sz="1500" b="0" i="0" u="none" strike="noStrike" cap="none" dirty="0" err="1">
                <a:solidFill>
                  <a:srgbClr val="000000"/>
                </a:solidFill>
                <a:latin typeface="Open Sans"/>
                <a:ea typeface="Open Sans"/>
                <a:cs typeface="Open Sans"/>
                <a:sym typeface="Open Sans"/>
              </a:rPr>
              <a:t>lista</a:t>
            </a:r>
            <a:r>
              <a:rPr lang="en-US" sz="1500" b="0" i="0" u="none" strike="noStrike" cap="none" dirty="0">
                <a:solidFill>
                  <a:srgbClr val="000000"/>
                </a:solidFill>
                <a:latin typeface="Open Sans"/>
                <a:ea typeface="Open Sans"/>
                <a:cs typeface="Open Sans"/>
                <a:sym typeface="Open Sans"/>
              </a:rPr>
              <a:t> de </a:t>
            </a:r>
            <a:r>
              <a:rPr lang="en-US" sz="1500" b="1" i="0" u="none" strike="noStrike" cap="none" dirty="0">
                <a:solidFill>
                  <a:srgbClr val="000000"/>
                </a:solidFill>
                <a:latin typeface="Open Sans"/>
                <a:ea typeface="Open Sans"/>
                <a:cs typeface="Open Sans"/>
                <a:sym typeface="Open Sans"/>
              </a:rPr>
              <a:t>bases de </a:t>
            </a:r>
            <a:r>
              <a:rPr lang="en-US" sz="1500" b="1" i="0" u="none" strike="noStrike" cap="none" dirty="0" err="1">
                <a:solidFill>
                  <a:srgbClr val="000000"/>
                </a:solidFill>
                <a:latin typeface="Open Sans"/>
                <a:ea typeface="Open Sans"/>
                <a:cs typeface="Open Sans"/>
                <a:sym typeface="Open Sans"/>
              </a:rPr>
              <a:t>datos</a:t>
            </a:r>
            <a:r>
              <a:rPr lang="en-US" sz="1500" b="1"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en</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el</a:t>
            </a:r>
            <a:r>
              <a:rPr lang="en-US" sz="1500" b="0" i="0" u="none" strike="noStrike" cap="none" dirty="0">
                <a:solidFill>
                  <a:srgbClr val="000000"/>
                </a:solidFill>
                <a:latin typeface="Open Sans"/>
                <a:ea typeface="Open Sans"/>
                <a:cs typeface="Open Sans"/>
                <a:sym typeface="Open Sans"/>
              </a:rPr>
              <a:t> Portal de Research4Life/Index Medicus para la </a:t>
            </a:r>
            <a:r>
              <a:rPr lang="en-US" sz="1500" b="0" i="0" u="none" strike="noStrike" cap="none" dirty="0" err="1">
                <a:solidFill>
                  <a:srgbClr val="000000"/>
                </a:solidFill>
                <a:latin typeface="Open Sans"/>
                <a:ea typeface="Open Sans"/>
                <a:cs typeface="Open Sans"/>
                <a:sym typeface="Open Sans"/>
              </a:rPr>
              <a:t>Región</a:t>
            </a:r>
            <a:r>
              <a:rPr lang="en-US" sz="1500" b="0" i="0" u="none" strike="noStrike" cap="none" dirty="0">
                <a:solidFill>
                  <a:srgbClr val="000000"/>
                </a:solidFill>
                <a:latin typeface="Open Sans"/>
                <a:ea typeface="Open Sans"/>
                <a:cs typeface="Open Sans"/>
                <a:sym typeface="Open Sans"/>
              </a:rPr>
              <a:t> del </a:t>
            </a:r>
            <a:r>
              <a:rPr lang="en-US" sz="1500" b="0" i="0" u="none" strike="noStrike" cap="none" dirty="0" err="1">
                <a:solidFill>
                  <a:srgbClr val="000000"/>
                </a:solidFill>
                <a:latin typeface="Open Sans"/>
                <a:ea typeface="Open Sans"/>
                <a:cs typeface="Open Sans"/>
                <a:sym typeface="Open Sans"/>
              </a:rPr>
              <a:t>Mediterráneo</a:t>
            </a:r>
            <a:r>
              <a:rPr lang="en-US" sz="1500" b="0" i="0" u="none" strike="noStrike" cap="none" dirty="0">
                <a:solidFill>
                  <a:srgbClr val="000000"/>
                </a:solidFill>
                <a:latin typeface="Open Sans"/>
                <a:ea typeface="Open Sans"/>
                <a:cs typeface="Open Sans"/>
                <a:sym typeface="Open Sans"/>
              </a:rPr>
              <a:t> Oriental (IMEMR) ó acceder </a:t>
            </a:r>
            <a:r>
              <a:rPr lang="en-US" sz="1500" b="0" i="0" u="none" strike="noStrike" cap="none" dirty="0" err="1">
                <a:solidFill>
                  <a:srgbClr val="000000"/>
                </a:solidFill>
                <a:latin typeface="Open Sans"/>
                <a:ea typeface="Open Sans"/>
                <a:cs typeface="Open Sans"/>
                <a:sym typeface="Open Sans"/>
              </a:rPr>
              <a:t>directamente</a:t>
            </a:r>
            <a:r>
              <a:rPr lang="en-US" sz="1500" b="0" i="0" u="none" strike="noStrike" cap="none" dirty="0">
                <a:solidFill>
                  <a:srgbClr val="000000"/>
                </a:solidFill>
                <a:latin typeface="Open Sans"/>
                <a:ea typeface="Open Sans"/>
                <a:cs typeface="Open Sans"/>
                <a:sym typeface="Open Sans"/>
              </a:rPr>
              <a:t>:  </a:t>
            </a:r>
            <a:r>
              <a:rPr lang="en-US" sz="1500" b="1" i="0" u="sng" strike="noStrike" cap="none" dirty="0">
                <a:solidFill>
                  <a:srgbClr val="0000F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https://vlibrary.emro.who.int/imemr/</a:t>
            </a:r>
            <a:r>
              <a:rPr lang="en-US" sz="1500" b="1" i="0" u="sng" strike="noStrike" cap="none" dirty="0">
                <a:solidFill>
                  <a:srgbClr val="0000FF"/>
                </a:solidFill>
                <a:latin typeface="Open Sans"/>
                <a:ea typeface="Open Sans"/>
                <a:cs typeface="Open Sans"/>
                <a:sym typeface="Open Sans"/>
              </a:rPr>
              <a:t> </a:t>
            </a:r>
            <a:endParaRPr sz="1300" b="0" i="0" u="none" strike="noStrike" cap="none" dirty="0">
              <a:solidFill>
                <a:srgbClr val="000000"/>
              </a:solidFill>
              <a:latin typeface="Open Sans"/>
              <a:ea typeface="Open Sans"/>
              <a:cs typeface="Open Sans"/>
              <a:sym typeface="Open Sans"/>
            </a:endParaRPr>
          </a:p>
        </p:txBody>
      </p:sp>
      <p:pic>
        <p:nvPicPr>
          <p:cNvPr id="416" name="Google Shape;416;p18"/>
          <p:cNvPicPr preferRelativeResize="0"/>
          <p:nvPr/>
        </p:nvPicPr>
        <p:blipFill rotWithShape="1">
          <a:blip r:embed="rId5">
            <a:alphaModFix/>
          </a:blip>
          <a:srcRect/>
          <a:stretch/>
        </p:blipFill>
        <p:spPr>
          <a:xfrm>
            <a:off x="586325" y="3603869"/>
            <a:ext cx="2096186" cy="2014941"/>
          </a:xfrm>
          <a:prstGeom prst="rect">
            <a:avLst/>
          </a:prstGeom>
          <a:noFill/>
          <a:ln>
            <a:noFill/>
          </a:ln>
        </p:spPr>
      </p:pic>
      <p:sp>
        <p:nvSpPr>
          <p:cNvPr id="417" name="Google Shape;417;p18"/>
          <p:cNvSpPr txBox="1"/>
          <p:nvPr/>
        </p:nvSpPr>
        <p:spPr>
          <a:xfrm>
            <a:off x="424981" y="5772266"/>
            <a:ext cx="24188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highlight>
                  <a:srgbClr val="000080"/>
                </a:highlight>
                <a:latin typeface="Arial"/>
                <a:ea typeface="Arial"/>
                <a:cs typeface="Arial"/>
                <a:sym typeface="Arial"/>
              </a:rPr>
              <a:t>SCAN ME</a:t>
            </a:r>
            <a:endParaRPr sz="1400" b="0" i="0" u="none" strike="noStrike" cap="none">
              <a:solidFill>
                <a:srgbClr val="000000"/>
              </a:solidFill>
              <a:latin typeface="Arial"/>
              <a:ea typeface="Arial"/>
              <a:cs typeface="Arial"/>
              <a:sym typeface="Arial"/>
            </a:endParaRPr>
          </a:p>
        </p:txBody>
      </p:sp>
      <p:pic>
        <p:nvPicPr>
          <p:cNvPr id="418" name="Google Shape;418;p18"/>
          <p:cNvPicPr preferRelativeResize="0"/>
          <p:nvPr/>
        </p:nvPicPr>
        <p:blipFill rotWithShape="1">
          <a:blip r:embed="rId6">
            <a:alphaModFix/>
          </a:blip>
          <a:srcRect/>
          <a:stretch/>
        </p:blipFill>
        <p:spPr>
          <a:xfrm>
            <a:off x="205844" y="2660474"/>
            <a:ext cx="2857143" cy="866667"/>
          </a:xfrm>
          <a:prstGeom prst="rect">
            <a:avLst/>
          </a:prstGeom>
          <a:noFill/>
          <a:ln>
            <a:noFill/>
          </a:ln>
        </p:spPr>
      </p:pic>
      <p:sp>
        <p:nvSpPr>
          <p:cNvPr id="419" name="Google Shape;419;p18"/>
          <p:cNvSpPr txBox="1"/>
          <p:nvPr/>
        </p:nvSpPr>
        <p:spPr>
          <a:xfrm>
            <a:off x="-38925" y="253400"/>
            <a:ext cx="8337600" cy="156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br>
              <a:rPr lang="en-US" sz="3200" b="0" i="0" u="none" strike="noStrike" cap="none">
                <a:solidFill>
                  <a:srgbClr val="586F7C"/>
                </a:solidFill>
                <a:latin typeface="Open Sans"/>
                <a:ea typeface="Open Sans"/>
                <a:cs typeface="Open Sans"/>
                <a:sym typeface="Open Sans"/>
              </a:rPr>
            </a:br>
            <a:r>
              <a:rPr lang="en-US" sz="2800" b="0" i="0" u="none" strike="noStrike" cap="none">
                <a:solidFill>
                  <a:srgbClr val="586F7C"/>
                </a:solidFill>
                <a:latin typeface="Open Sans"/>
                <a:ea typeface="Open Sans"/>
                <a:cs typeface="Open Sans"/>
                <a:sym typeface="Open Sans"/>
              </a:rPr>
              <a:t> </a:t>
            </a:r>
            <a:endParaRPr sz="2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510024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p:nvPr/>
        </p:nvSpPr>
        <p:spPr>
          <a:xfrm>
            <a:off x="0" y="480081"/>
            <a:ext cx="8094689" cy="12434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endParaRPr sz="28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3600"/>
              <a:buFont typeface="Trebuchet MS"/>
              <a:buNone/>
            </a:pPr>
            <a:br>
              <a:rPr lang="en-US" sz="3200" b="0" i="0" u="none" strike="noStrike" cap="none">
                <a:solidFill>
                  <a:srgbClr val="586F7C"/>
                </a:solidFill>
                <a:latin typeface="Open Sans"/>
                <a:ea typeface="Open Sans"/>
                <a:cs typeface="Open Sans"/>
                <a:sym typeface="Open Sans"/>
              </a:rPr>
            </a:br>
            <a:endParaRPr sz="3200" b="0" i="0" u="none" strike="noStrike" cap="none">
              <a:solidFill>
                <a:srgbClr val="FFFFFF"/>
              </a:solidFill>
              <a:latin typeface="Arial"/>
              <a:ea typeface="Arial"/>
              <a:cs typeface="Arial"/>
              <a:sym typeface="Arial"/>
            </a:endParaRPr>
          </a:p>
        </p:txBody>
      </p:sp>
      <p:pic>
        <p:nvPicPr>
          <p:cNvPr id="425" name="Google Shape;425;p23"/>
          <p:cNvPicPr preferRelativeResize="0"/>
          <p:nvPr/>
        </p:nvPicPr>
        <p:blipFill rotWithShape="1">
          <a:blip r:embed="rId3">
            <a:alphaModFix/>
          </a:blip>
          <a:srcRect/>
          <a:stretch/>
        </p:blipFill>
        <p:spPr>
          <a:xfrm>
            <a:off x="1" y="1718008"/>
            <a:ext cx="12027876" cy="5150502"/>
          </a:xfrm>
          <a:prstGeom prst="rect">
            <a:avLst/>
          </a:prstGeom>
          <a:noFill/>
          <a:ln>
            <a:noFill/>
          </a:ln>
        </p:spPr>
      </p:pic>
      <p:sp>
        <p:nvSpPr>
          <p:cNvPr id="426" name="Google Shape;426;p23"/>
          <p:cNvSpPr/>
          <p:nvPr/>
        </p:nvSpPr>
        <p:spPr>
          <a:xfrm>
            <a:off x="6569611" y="2405574"/>
            <a:ext cx="1406771" cy="436099"/>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7" name="Google Shape;427;p23"/>
          <p:cNvSpPr/>
          <p:nvPr/>
        </p:nvSpPr>
        <p:spPr>
          <a:xfrm>
            <a:off x="5311640" y="4754662"/>
            <a:ext cx="1862883" cy="1623256"/>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8" name="Google Shape;428;p23"/>
          <p:cNvSpPr/>
          <p:nvPr/>
        </p:nvSpPr>
        <p:spPr>
          <a:xfrm>
            <a:off x="6428935" y="3080825"/>
            <a:ext cx="2757268" cy="1368091"/>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990167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0"/>
          <p:cNvSpPr txBox="1"/>
          <p:nvPr/>
        </p:nvSpPr>
        <p:spPr>
          <a:xfrm>
            <a:off x="0" y="100255"/>
            <a:ext cx="8094689" cy="108090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endParaRPr sz="32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rgbClr val="FFFFFF"/>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br>
              <a:rPr lang="en-US" sz="3200" b="0" i="0" u="none" strike="noStrike" cap="none">
                <a:solidFill>
                  <a:srgbClr val="586F7C"/>
                </a:solidFill>
                <a:latin typeface="Open Sans"/>
                <a:ea typeface="Open Sans"/>
                <a:cs typeface="Open Sans"/>
                <a:sym typeface="Open Sans"/>
              </a:rPr>
            </a:br>
            <a:endParaRPr sz="3200" b="0" i="0" u="none" strike="noStrike" cap="none">
              <a:solidFill>
                <a:srgbClr val="586F7C"/>
              </a:solidFill>
              <a:latin typeface="Open Sans"/>
              <a:ea typeface="Open Sans"/>
              <a:cs typeface="Open Sans"/>
              <a:sym typeface="Open Sans"/>
            </a:endParaRPr>
          </a:p>
        </p:txBody>
      </p:sp>
      <p:sp>
        <p:nvSpPr>
          <p:cNvPr id="434" name="Google Shape;434;p40"/>
          <p:cNvSpPr txBox="1"/>
          <p:nvPr/>
        </p:nvSpPr>
        <p:spPr>
          <a:xfrm>
            <a:off x="82247" y="1075675"/>
            <a:ext cx="3578700" cy="52320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800"/>
              <a:buFont typeface="Arial"/>
              <a:buNone/>
            </a:pPr>
            <a:r>
              <a:rPr lang="en-US" sz="2800" b="0" i="0" u="none" strike="noStrike" cap="none" dirty="0" err="1">
                <a:solidFill>
                  <a:srgbClr val="586F7C"/>
                </a:solidFill>
                <a:latin typeface="Open Sans"/>
                <a:ea typeface="Open Sans"/>
                <a:cs typeface="Open Sans"/>
                <a:sym typeface="Open Sans"/>
              </a:rPr>
              <a:t>Búsqueda</a:t>
            </a:r>
            <a:r>
              <a:rPr lang="en-US" sz="2800" b="0" i="0" u="none" strike="noStrike" cap="none" dirty="0">
                <a:solidFill>
                  <a:srgbClr val="586F7C"/>
                </a:solidFill>
                <a:latin typeface="Open Sans"/>
                <a:ea typeface="Open Sans"/>
                <a:cs typeface="Open Sans"/>
                <a:sym typeface="Open Sans"/>
              </a:rPr>
              <a:t> simple</a:t>
            </a:r>
            <a:endParaRPr sz="1400" b="0" i="0" u="none" strike="noStrike" cap="none" dirty="0">
              <a:solidFill>
                <a:srgbClr val="000000"/>
              </a:solidFill>
              <a:latin typeface="Arial"/>
              <a:ea typeface="Arial"/>
              <a:cs typeface="Arial"/>
              <a:sym typeface="Arial"/>
            </a:endParaRPr>
          </a:p>
        </p:txBody>
      </p:sp>
      <p:pic>
        <p:nvPicPr>
          <p:cNvPr id="435" name="Google Shape;435;p40"/>
          <p:cNvPicPr preferRelativeResize="0"/>
          <p:nvPr/>
        </p:nvPicPr>
        <p:blipFill rotWithShape="1">
          <a:blip r:embed="rId3">
            <a:alphaModFix/>
          </a:blip>
          <a:srcRect/>
          <a:stretch/>
        </p:blipFill>
        <p:spPr>
          <a:xfrm>
            <a:off x="2249990" y="1794288"/>
            <a:ext cx="9963335" cy="5063712"/>
          </a:xfrm>
          <a:prstGeom prst="rect">
            <a:avLst/>
          </a:prstGeom>
          <a:noFill/>
          <a:ln>
            <a:noFill/>
          </a:ln>
        </p:spPr>
      </p:pic>
      <p:sp>
        <p:nvSpPr>
          <p:cNvPr id="436" name="Google Shape;436;p40"/>
          <p:cNvSpPr/>
          <p:nvPr/>
        </p:nvSpPr>
        <p:spPr>
          <a:xfrm>
            <a:off x="5328566" y="3193576"/>
            <a:ext cx="3924615" cy="354842"/>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7" name="Google Shape;437;p40"/>
          <p:cNvSpPr/>
          <p:nvPr/>
        </p:nvSpPr>
        <p:spPr>
          <a:xfrm>
            <a:off x="5328566" y="4130754"/>
            <a:ext cx="2387985" cy="341194"/>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8" name="Google Shape;438;p40"/>
          <p:cNvSpPr txBox="1"/>
          <p:nvPr/>
        </p:nvSpPr>
        <p:spPr>
          <a:xfrm>
            <a:off x="66025" y="4471950"/>
            <a:ext cx="30030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586F7C"/>
                </a:solidFill>
                <a:latin typeface="Open Sans"/>
                <a:ea typeface="Open Sans"/>
                <a:cs typeface="Open Sans"/>
                <a:sym typeface="Open Sans"/>
              </a:rPr>
              <a:t>Una búsqueda simple, sobre </a:t>
            </a:r>
            <a:r>
              <a:rPr lang="en-US" sz="2100" b="1" i="1" u="none" strike="noStrike" cap="none">
                <a:solidFill>
                  <a:srgbClr val="586F7C"/>
                </a:solidFill>
                <a:latin typeface="Open Sans"/>
                <a:ea typeface="Open Sans"/>
                <a:cs typeface="Open Sans"/>
                <a:sym typeface="Open Sans"/>
              </a:rPr>
              <a:t>“Neoplasms” </a:t>
            </a:r>
            <a:r>
              <a:rPr lang="en-US" sz="2100" b="0" i="0" u="none" strike="noStrike" cap="none">
                <a:solidFill>
                  <a:srgbClr val="586F7C"/>
                </a:solidFill>
                <a:latin typeface="Open Sans"/>
                <a:ea typeface="Open Sans"/>
                <a:cs typeface="Open Sans"/>
                <a:sym typeface="Open Sans"/>
              </a:rPr>
              <a:t>[“Neoplasias”] ofrece el resultado de 713 referencias.</a:t>
            </a:r>
            <a:endParaRPr sz="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36139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54"/>
          <p:cNvPicPr preferRelativeResize="0"/>
          <p:nvPr/>
        </p:nvPicPr>
        <p:blipFill rotWithShape="1">
          <a:blip r:embed="rId3">
            <a:alphaModFix/>
          </a:blip>
          <a:srcRect/>
          <a:stretch/>
        </p:blipFill>
        <p:spPr>
          <a:xfrm>
            <a:off x="2570910" y="1809433"/>
            <a:ext cx="9621090" cy="4411182"/>
          </a:xfrm>
          <a:prstGeom prst="rect">
            <a:avLst/>
          </a:prstGeom>
          <a:noFill/>
          <a:ln>
            <a:noFill/>
          </a:ln>
        </p:spPr>
      </p:pic>
      <p:sp>
        <p:nvSpPr>
          <p:cNvPr id="444" name="Google Shape;444;p54"/>
          <p:cNvSpPr txBox="1"/>
          <p:nvPr/>
        </p:nvSpPr>
        <p:spPr>
          <a:xfrm>
            <a:off x="-75063" y="240905"/>
            <a:ext cx="8094689" cy="7595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endParaRPr sz="32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rgbClr val="FFFFFF"/>
              </a:buClr>
              <a:buSzPts val="3600"/>
              <a:buFont typeface="Trebuchet MS"/>
              <a:buNone/>
            </a:pPr>
            <a:endParaRPr sz="32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3600"/>
              <a:buFont typeface="Trebuchet MS"/>
              <a:buNone/>
            </a:pPr>
            <a:br>
              <a:rPr lang="en-US" sz="3200" b="0" i="0" u="none" strike="noStrike" cap="none">
                <a:solidFill>
                  <a:srgbClr val="586F7C"/>
                </a:solidFill>
                <a:latin typeface="Open Sans"/>
                <a:ea typeface="Open Sans"/>
                <a:cs typeface="Open Sans"/>
                <a:sym typeface="Open Sans"/>
              </a:rPr>
            </a:br>
            <a:endParaRPr sz="3200" b="0" i="0" u="none" strike="noStrike" cap="none">
              <a:solidFill>
                <a:srgbClr val="586F7C"/>
              </a:solidFill>
              <a:latin typeface="Open Sans"/>
              <a:ea typeface="Open Sans"/>
              <a:cs typeface="Open Sans"/>
              <a:sym typeface="Open Sans"/>
            </a:endParaRPr>
          </a:p>
        </p:txBody>
      </p:sp>
      <p:sp>
        <p:nvSpPr>
          <p:cNvPr id="445" name="Google Shape;445;p54"/>
          <p:cNvSpPr txBox="1"/>
          <p:nvPr/>
        </p:nvSpPr>
        <p:spPr>
          <a:xfrm>
            <a:off x="-24680" y="1027150"/>
            <a:ext cx="9018300" cy="759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endParaRPr sz="28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rgbClr val="FFFFFF"/>
              </a:buClr>
              <a:buSzPts val="3600"/>
              <a:buFont typeface="Trebuchet MS"/>
              <a:buNone/>
            </a:pPr>
            <a:r>
              <a:rPr lang="en-US" sz="2400" b="0" i="0" u="none" strike="noStrike" cap="none">
                <a:solidFill>
                  <a:srgbClr val="586F7C"/>
                </a:solidFill>
                <a:latin typeface="Open Sans"/>
                <a:ea typeface="Open Sans"/>
                <a:cs typeface="Open Sans"/>
                <a:sym typeface="Open Sans"/>
              </a:rPr>
              <a:t>Artículos de investigación revisados por pares sobre COVID-19</a:t>
            </a:r>
            <a:endParaRPr sz="10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3600"/>
              <a:buFont typeface="Trebuchet MS"/>
              <a:buNone/>
            </a:pPr>
            <a:br>
              <a:rPr lang="en-US" sz="2400" b="0" i="0" u="none" strike="noStrike" cap="none">
                <a:solidFill>
                  <a:srgbClr val="586F7C"/>
                </a:solidFill>
                <a:latin typeface="Open Sans"/>
                <a:ea typeface="Open Sans"/>
                <a:cs typeface="Open Sans"/>
                <a:sym typeface="Open Sans"/>
              </a:rPr>
            </a:br>
            <a:endParaRPr sz="2400" b="0" i="0" u="none" strike="noStrike" cap="none">
              <a:solidFill>
                <a:srgbClr val="586F7C"/>
              </a:solidFill>
              <a:latin typeface="Open Sans"/>
              <a:ea typeface="Open Sans"/>
              <a:cs typeface="Open Sans"/>
              <a:sym typeface="Open Sans"/>
            </a:endParaRPr>
          </a:p>
        </p:txBody>
      </p:sp>
      <p:sp>
        <p:nvSpPr>
          <p:cNvPr id="446" name="Google Shape;446;p54"/>
          <p:cNvSpPr/>
          <p:nvPr/>
        </p:nvSpPr>
        <p:spPr>
          <a:xfrm>
            <a:off x="4615137" y="1871140"/>
            <a:ext cx="5969505" cy="354842"/>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47" name="Google Shape;447;p54"/>
          <p:cNvCxnSpPr/>
          <p:nvPr/>
        </p:nvCxnSpPr>
        <p:spPr>
          <a:xfrm>
            <a:off x="3033793" y="2048561"/>
            <a:ext cx="1392071" cy="0"/>
          </a:xfrm>
          <a:prstGeom prst="straightConnector1">
            <a:avLst/>
          </a:prstGeom>
          <a:noFill/>
          <a:ln w="28575" cap="flat" cmpd="sng">
            <a:solidFill>
              <a:srgbClr val="FF0000"/>
            </a:solidFill>
            <a:prstDash val="solid"/>
            <a:round/>
            <a:headEnd type="none" w="sm" len="sm"/>
            <a:tailEnd type="triangle" w="med" len="med"/>
          </a:ln>
        </p:spPr>
      </p:cxnSp>
      <p:sp>
        <p:nvSpPr>
          <p:cNvPr id="448" name="Google Shape;448;p54"/>
          <p:cNvSpPr/>
          <p:nvPr/>
        </p:nvSpPr>
        <p:spPr>
          <a:xfrm>
            <a:off x="5373654" y="3690748"/>
            <a:ext cx="4015601" cy="501424"/>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9" name="Google Shape;449;p54"/>
          <p:cNvSpPr txBox="1"/>
          <p:nvPr/>
        </p:nvSpPr>
        <p:spPr>
          <a:xfrm>
            <a:off x="246975" y="4061225"/>
            <a:ext cx="29517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586F7C"/>
                </a:solidFill>
                <a:latin typeface="Open Sans"/>
                <a:ea typeface="Open Sans"/>
                <a:cs typeface="Open Sans"/>
                <a:sym typeface="Open Sans"/>
              </a:rPr>
              <a:t>Una búsqueda sobre </a:t>
            </a:r>
            <a:r>
              <a:rPr lang="en-US" sz="2600" b="1" i="1" u="none" strike="noStrike" cap="none">
                <a:solidFill>
                  <a:srgbClr val="586F7C"/>
                </a:solidFill>
                <a:latin typeface="Open Sans"/>
                <a:ea typeface="Open Sans"/>
                <a:cs typeface="Open Sans"/>
                <a:sym typeface="Open Sans"/>
              </a:rPr>
              <a:t>“COVID-19”</a:t>
            </a:r>
            <a:r>
              <a:rPr lang="en-US" sz="800" b="0" i="0" u="none" strike="noStrike" cap="none">
                <a:solidFill>
                  <a:srgbClr val="000000"/>
                </a:solidFill>
                <a:latin typeface="Arial"/>
                <a:ea typeface="Arial"/>
                <a:cs typeface="Arial"/>
                <a:sym typeface="Arial"/>
              </a:rPr>
              <a:t> </a:t>
            </a:r>
            <a:r>
              <a:rPr lang="en-US" sz="2600" b="0" i="0" u="none" strike="noStrike" cap="none">
                <a:solidFill>
                  <a:srgbClr val="586F7C"/>
                </a:solidFill>
                <a:latin typeface="Open Sans"/>
                <a:ea typeface="Open Sans"/>
                <a:cs typeface="Open Sans"/>
                <a:sym typeface="Open Sans"/>
              </a:rPr>
              <a:t>ofrece el resultado de 3,598 referencias.</a:t>
            </a:r>
            <a:endParaRPr sz="800" b="0" i="0" u="none" strike="noStrike" cap="none">
              <a:solidFill>
                <a:srgbClr val="000000"/>
              </a:solidFill>
              <a:latin typeface="Arial"/>
              <a:ea typeface="Arial"/>
              <a:cs typeface="Arial"/>
              <a:sym typeface="Arial"/>
            </a:endParaRPr>
          </a:p>
        </p:txBody>
      </p:sp>
      <p:cxnSp>
        <p:nvCxnSpPr>
          <p:cNvPr id="450" name="Google Shape;450;p54"/>
          <p:cNvCxnSpPr/>
          <p:nvPr/>
        </p:nvCxnSpPr>
        <p:spPr>
          <a:xfrm rot="10800000" flipH="1">
            <a:off x="2639900" y="3880900"/>
            <a:ext cx="2586000" cy="1317000"/>
          </a:xfrm>
          <a:prstGeom prst="straightConnector1">
            <a:avLst/>
          </a:prstGeom>
          <a:noFill/>
          <a:ln w="28575" cap="flat" cmpd="sng">
            <a:solidFill>
              <a:srgbClr val="FF0000"/>
            </a:solidFill>
            <a:prstDash val="solid"/>
            <a:round/>
            <a:headEnd type="none" w="sm" len="sm"/>
            <a:tailEnd type="triangle" w="med" len="med"/>
          </a:ln>
        </p:spPr>
      </p:cxnSp>
    </p:spTree>
    <p:extLst>
      <p:ext uri="{BB962C8B-B14F-4D97-AF65-F5344CB8AC3E}">
        <p14:creationId xmlns:p14="http://schemas.microsoft.com/office/powerpoint/2010/main" val="244167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55" descr="Graphical user interface, text, application, email, website&#10;&#10;Description automatically generated"/>
          <p:cNvPicPr preferRelativeResize="0"/>
          <p:nvPr/>
        </p:nvPicPr>
        <p:blipFill rotWithShape="1">
          <a:blip r:embed="rId3">
            <a:alphaModFix/>
          </a:blip>
          <a:srcRect/>
          <a:stretch/>
        </p:blipFill>
        <p:spPr>
          <a:xfrm>
            <a:off x="655135" y="1690540"/>
            <a:ext cx="11190736" cy="5167460"/>
          </a:xfrm>
          <a:prstGeom prst="rect">
            <a:avLst/>
          </a:prstGeom>
          <a:noFill/>
          <a:ln>
            <a:noFill/>
          </a:ln>
        </p:spPr>
      </p:pic>
      <p:sp>
        <p:nvSpPr>
          <p:cNvPr id="456" name="Google Shape;456;p55"/>
          <p:cNvSpPr txBox="1"/>
          <p:nvPr/>
        </p:nvSpPr>
        <p:spPr>
          <a:xfrm>
            <a:off x="0" y="231228"/>
            <a:ext cx="8094689" cy="122848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br>
              <a:rPr lang="en-US" sz="3200" b="0" i="0" u="none" strike="noStrike" cap="none">
                <a:solidFill>
                  <a:srgbClr val="586F7C"/>
                </a:solidFill>
                <a:latin typeface="Open Sans"/>
                <a:ea typeface="Open Sans"/>
                <a:cs typeface="Open Sans"/>
                <a:sym typeface="Open Sans"/>
              </a:rPr>
            </a:br>
            <a:r>
              <a:rPr lang="en-US" sz="3200" b="0" i="0" u="none" strike="noStrike" cap="none">
                <a:solidFill>
                  <a:srgbClr val="586F7C"/>
                </a:solidFill>
                <a:latin typeface="Open Sans"/>
                <a:ea typeface="Open Sans"/>
                <a:cs typeface="Open Sans"/>
                <a:sym typeface="Open Sans"/>
              </a:rPr>
              <a:t> </a:t>
            </a:r>
            <a:endParaRPr sz="3200" b="0" i="0" u="none" strike="noStrike" cap="none">
              <a:solidFill>
                <a:srgbClr val="FFFFFF"/>
              </a:solidFill>
              <a:latin typeface="Arial"/>
              <a:ea typeface="Arial"/>
              <a:cs typeface="Arial"/>
              <a:sym typeface="Arial"/>
            </a:endParaRPr>
          </a:p>
        </p:txBody>
      </p:sp>
      <p:sp>
        <p:nvSpPr>
          <p:cNvPr id="457" name="Google Shape;457;p55"/>
          <p:cNvSpPr txBox="1"/>
          <p:nvPr/>
        </p:nvSpPr>
        <p:spPr>
          <a:xfrm>
            <a:off x="778768" y="1167320"/>
            <a:ext cx="617594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586F7C"/>
                </a:solidFill>
                <a:latin typeface="Open Sans"/>
                <a:ea typeface="Open Sans"/>
                <a:cs typeface="Open Sans"/>
                <a:sym typeface="Open Sans"/>
              </a:rPr>
              <a:t>Búsqueda avanzada</a:t>
            </a:r>
            <a:endParaRPr sz="1400" b="0" i="0" u="none" strike="noStrike" cap="none">
              <a:solidFill>
                <a:srgbClr val="000000"/>
              </a:solidFill>
              <a:latin typeface="Arial"/>
              <a:ea typeface="Arial"/>
              <a:cs typeface="Arial"/>
              <a:sym typeface="Arial"/>
            </a:endParaRPr>
          </a:p>
        </p:txBody>
      </p:sp>
      <p:sp>
        <p:nvSpPr>
          <p:cNvPr id="458" name="Google Shape;458;p55"/>
          <p:cNvSpPr/>
          <p:nvPr/>
        </p:nvSpPr>
        <p:spPr>
          <a:xfrm>
            <a:off x="778768" y="3365766"/>
            <a:ext cx="9047620" cy="64742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9" name="Google Shape;459;p55"/>
          <p:cNvSpPr/>
          <p:nvPr/>
        </p:nvSpPr>
        <p:spPr>
          <a:xfrm>
            <a:off x="778768" y="4244018"/>
            <a:ext cx="9047620" cy="128332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0" name="Google Shape;460;p55"/>
          <p:cNvSpPr/>
          <p:nvPr/>
        </p:nvSpPr>
        <p:spPr>
          <a:xfrm>
            <a:off x="10021452" y="3712191"/>
            <a:ext cx="855813" cy="23201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p55"/>
          <p:cNvSpPr/>
          <p:nvPr/>
        </p:nvSpPr>
        <p:spPr>
          <a:xfrm>
            <a:off x="10140287" y="5411337"/>
            <a:ext cx="1396578" cy="35643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246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262800" y="2538025"/>
            <a:ext cx="11477400" cy="30756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Conocer los recursos adicionales existentes relacionados con el tema salud.</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Comprender las colecciones adicionales y cómo utilizarlas.</a:t>
            </a:r>
            <a:endParaRPr>
              <a:solidFill>
                <a:srgbClr val="3F3F3F"/>
              </a:solidFill>
              <a:latin typeface="Open Sans"/>
              <a:ea typeface="Open Sans"/>
              <a:cs typeface="Open Sans"/>
              <a:sym typeface="Open Sans"/>
            </a:endParaRPr>
          </a:p>
          <a:p>
            <a:pPr marL="457200" lvl="0" indent="0" algn="l" rtl="0">
              <a:lnSpc>
                <a:spcPct val="150000"/>
              </a:lnSpc>
              <a:spcBef>
                <a:spcPts val="0"/>
              </a:spcBef>
              <a:spcAft>
                <a:spcPts val="0"/>
              </a:spcAft>
              <a:buSzPts val="2400"/>
              <a:buNone/>
            </a:pP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6"/>
          <p:cNvSpPr txBox="1"/>
          <p:nvPr/>
        </p:nvSpPr>
        <p:spPr>
          <a:xfrm>
            <a:off x="0" y="0"/>
            <a:ext cx="8094689" cy="14597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br>
              <a:rPr lang="en-US" sz="3200" b="0" i="0" u="none" strike="noStrike" cap="none">
                <a:solidFill>
                  <a:srgbClr val="586F7C"/>
                </a:solidFill>
                <a:latin typeface="Open Sans"/>
                <a:ea typeface="Open Sans"/>
                <a:cs typeface="Open Sans"/>
                <a:sym typeface="Open Sans"/>
              </a:rPr>
            </a:br>
            <a:endParaRPr sz="3200" b="0" i="0" u="none" strike="noStrike" cap="none">
              <a:solidFill>
                <a:srgbClr val="FFFFFF"/>
              </a:solidFill>
              <a:latin typeface="Arial"/>
              <a:ea typeface="Arial"/>
              <a:cs typeface="Arial"/>
              <a:sym typeface="Arial"/>
            </a:endParaRPr>
          </a:p>
        </p:txBody>
      </p:sp>
      <p:sp>
        <p:nvSpPr>
          <p:cNvPr id="467" name="Google Shape;467;p56"/>
          <p:cNvSpPr txBox="1"/>
          <p:nvPr/>
        </p:nvSpPr>
        <p:spPr>
          <a:xfrm>
            <a:off x="47328" y="1140967"/>
            <a:ext cx="61758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586F7C"/>
                </a:solidFill>
                <a:latin typeface="Open Sans"/>
                <a:ea typeface="Open Sans"/>
                <a:cs typeface="Open Sans"/>
                <a:sym typeface="Open Sans"/>
              </a:rPr>
              <a:t>Búsqueda avanzada</a:t>
            </a:r>
            <a:endParaRPr sz="1400" b="0" i="0" u="none" strike="noStrike" cap="none">
              <a:solidFill>
                <a:srgbClr val="000000"/>
              </a:solidFill>
              <a:latin typeface="Arial"/>
              <a:ea typeface="Arial"/>
              <a:cs typeface="Arial"/>
              <a:sym typeface="Arial"/>
            </a:endParaRPr>
          </a:p>
        </p:txBody>
      </p:sp>
      <p:pic>
        <p:nvPicPr>
          <p:cNvPr id="468" name="Google Shape;468;p56"/>
          <p:cNvPicPr preferRelativeResize="0"/>
          <p:nvPr/>
        </p:nvPicPr>
        <p:blipFill rotWithShape="1">
          <a:blip r:embed="rId3">
            <a:alphaModFix/>
          </a:blip>
          <a:srcRect/>
          <a:stretch/>
        </p:blipFill>
        <p:spPr>
          <a:xfrm>
            <a:off x="1490926" y="1664187"/>
            <a:ext cx="10701074" cy="4993287"/>
          </a:xfrm>
          <a:prstGeom prst="rect">
            <a:avLst/>
          </a:prstGeom>
          <a:noFill/>
          <a:ln>
            <a:noFill/>
          </a:ln>
        </p:spPr>
      </p:pic>
      <p:sp>
        <p:nvSpPr>
          <p:cNvPr id="469" name="Google Shape;469;p56"/>
          <p:cNvSpPr txBox="1"/>
          <p:nvPr/>
        </p:nvSpPr>
        <p:spPr>
          <a:xfrm>
            <a:off x="0" y="3674699"/>
            <a:ext cx="30708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3F3F3F"/>
                </a:solidFill>
                <a:latin typeface="Open Sans"/>
                <a:ea typeface="Open Sans"/>
                <a:cs typeface="Open Sans"/>
                <a:sym typeface="Open Sans"/>
              </a:rPr>
              <a:t>Una búsqueda avanzada sobre </a:t>
            </a:r>
            <a:r>
              <a:rPr lang="en-US" sz="1700" b="1" i="1" u="none" strike="noStrike" cap="none">
                <a:solidFill>
                  <a:srgbClr val="3F3F3F"/>
                </a:solidFill>
                <a:latin typeface="Open Sans"/>
                <a:ea typeface="Open Sans"/>
                <a:cs typeface="Open Sans"/>
                <a:sym typeface="Open Sans"/>
              </a:rPr>
              <a:t>Rift Valley Fever </a:t>
            </a:r>
            <a:r>
              <a:rPr lang="en-US" sz="1700" b="0" i="1" u="none" strike="noStrike" cap="none">
                <a:solidFill>
                  <a:srgbClr val="3F3F3F"/>
                </a:solidFill>
                <a:latin typeface="Open Sans"/>
                <a:ea typeface="Open Sans"/>
                <a:cs typeface="Open Sans"/>
                <a:sym typeface="Open Sans"/>
              </a:rPr>
              <a:t>[fiebre del valle del Rift] </a:t>
            </a:r>
            <a:r>
              <a:rPr lang="en-US" sz="1700" b="1" i="0" u="none" strike="noStrike" cap="none">
                <a:solidFill>
                  <a:srgbClr val="3F3F3F"/>
                </a:solidFill>
                <a:latin typeface="Open Sans"/>
                <a:ea typeface="Open Sans"/>
                <a:cs typeface="Open Sans"/>
                <a:sym typeface="Open Sans"/>
              </a:rPr>
              <a:t>(Title &amp; Abstract, MeSH)</a:t>
            </a:r>
            <a:r>
              <a:rPr lang="en-US" sz="1700" b="1" i="1" u="none" strike="noStrike" cap="none">
                <a:solidFill>
                  <a:srgbClr val="3F3F3F"/>
                </a:solidFill>
                <a:latin typeface="Open Sans"/>
                <a:ea typeface="Open Sans"/>
                <a:cs typeface="Open Sans"/>
                <a:sym typeface="Open Sans"/>
              </a:rPr>
              <a:t> </a:t>
            </a:r>
            <a:r>
              <a:rPr lang="en-US" sz="1700" b="0" i="1" u="none" strike="noStrike" cap="none">
                <a:solidFill>
                  <a:srgbClr val="3F3F3F"/>
                </a:solidFill>
                <a:latin typeface="Open Sans"/>
                <a:ea typeface="Open Sans"/>
                <a:cs typeface="Open Sans"/>
                <a:sym typeface="Open Sans"/>
              </a:rPr>
              <a:t>[bajo título, resumen y términos MeSh]</a:t>
            </a:r>
            <a:r>
              <a:rPr lang="en-US" sz="700" b="0" i="1" u="none" strike="noStrike" cap="none">
                <a:solidFill>
                  <a:srgbClr val="000000"/>
                </a:solidFill>
                <a:latin typeface="Arial"/>
                <a:ea typeface="Arial"/>
                <a:cs typeface="Arial"/>
                <a:sym typeface="Arial"/>
              </a:rPr>
              <a:t> </a:t>
            </a:r>
            <a:r>
              <a:rPr lang="en-US" sz="1700" b="0" i="0" u="none" strike="noStrike" cap="none">
                <a:solidFill>
                  <a:srgbClr val="3F3F3F"/>
                </a:solidFill>
                <a:latin typeface="Open Sans"/>
                <a:ea typeface="Open Sans"/>
                <a:cs typeface="Open Sans"/>
                <a:sym typeface="Open Sans"/>
              </a:rPr>
              <a:t>A</a:t>
            </a:r>
            <a:r>
              <a:rPr lang="en-US" sz="1700" b="1" i="0" u="none" strike="noStrike" cap="none">
                <a:solidFill>
                  <a:srgbClr val="3F3F3F"/>
                </a:solidFill>
                <a:latin typeface="Open Sans"/>
                <a:ea typeface="Open Sans"/>
                <a:cs typeface="Open Sans"/>
                <a:sym typeface="Open Sans"/>
              </a:rPr>
              <a:t>ND </a:t>
            </a:r>
            <a:r>
              <a:rPr lang="en-US" sz="1700" b="1" i="1" u="none" strike="noStrike" cap="none">
                <a:solidFill>
                  <a:srgbClr val="3F3F3F"/>
                </a:solidFill>
                <a:latin typeface="Open Sans"/>
                <a:ea typeface="Open Sans"/>
                <a:cs typeface="Open Sans"/>
                <a:sym typeface="Open Sans"/>
              </a:rPr>
              <a:t>Rift Valley Fever Virus </a:t>
            </a:r>
            <a:r>
              <a:rPr lang="en-US" sz="1700" b="1" i="0" u="none" strike="noStrike" cap="none">
                <a:solidFill>
                  <a:srgbClr val="3F3F3F"/>
                </a:solidFill>
                <a:latin typeface="Open Sans"/>
                <a:ea typeface="Open Sans"/>
                <a:cs typeface="Open Sans"/>
                <a:sym typeface="Open Sans"/>
              </a:rPr>
              <a:t>(MeSH)</a:t>
            </a:r>
            <a:r>
              <a:rPr lang="en-US" sz="1700" b="0" i="0" u="none" strike="noStrike" cap="none">
                <a:solidFill>
                  <a:srgbClr val="3F3F3F"/>
                </a:solidFill>
                <a:latin typeface="Open Sans"/>
                <a:ea typeface="Open Sans"/>
                <a:cs typeface="Open Sans"/>
                <a:sym typeface="Open Sans"/>
              </a:rPr>
              <a:t> </a:t>
            </a:r>
            <a:r>
              <a:rPr lang="en-US" sz="1700" b="0" i="1" u="none" strike="noStrike" cap="none">
                <a:solidFill>
                  <a:srgbClr val="3F3F3F"/>
                </a:solidFill>
                <a:latin typeface="Open Sans"/>
                <a:ea typeface="Open Sans"/>
                <a:cs typeface="Open Sans"/>
                <a:sym typeface="Open Sans"/>
              </a:rPr>
              <a:t>[el virus de la fiebre del valle del Rift]  </a:t>
            </a:r>
            <a:r>
              <a:rPr lang="en-US" sz="1700" b="0" i="0" u="none" strike="noStrike" cap="none">
                <a:solidFill>
                  <a:srgbClr val="3F3F3F"/>
                </a:solidFill>
                <a:latin typeface="Open Sans"/>
                <a:ea typeface="Open Sans"/>
                <a:cs typeface="Open Sans"/>
                <a:sym typeface="Open Sans"/>
              </a:rPr>
              <a:t>ofrece resultados de 68 referencias.</a:t>
            </a:r>
            <a:endParaRPr sz="700" b="0" i="0" u="none" strike="noStrike" cap="none">
              <a:solidFill>
                <a:srgbClr val="000000"/>
              </a:solidFill>
              <a:latin typeface="Arial"/>
              <a:ea typeface="Arial"/>
              <a:cs typeface="Arial"/>
              <a:sym typeface="Arial"/>
            </a:endParaRPr>
          </a:p>
        </p:txBody>
      </p:sp>
      <p:sp>
        <p:nvSpPr>
          <p:cNvPr id="470" name="Google Shape;470;p56"/>
          <p:cNvSpPr/>
          <p:nvPr/>
        </p:nvSpPr>
        <p:spPr>
          <a:xfrm>
            <a:off x="4973778" y="3577388"/>
            <a:ext cx="4394811" cy="5834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1" name="Google Shape;471;p56"/>
          <p:cNvSpPr/>
          <p:nvPr/>
        </p:nvSpPr>
        <p:spPr>
          <a:xfrm>
            <a:off x="4973779" y="2689148"/>
            <a:ext cx="3897506" cy="5834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72" name="Google Shape;472;p56"/>
          <p:cNvCxnSpPr/>
          <p:nvPr/>
        </p:nvCxnSpPr>
        <p:spPr>
          <a:xfrm rot="10800000" flipH="1">
            <a:off x="2507925" y="3962400"/>
            <a:ext cx="2320800" cy="1961400"/>
          </a:xfrm>
          <a:prstGeom prst="straightConnector1">
            <a:avLst/>
          </a:prstGeom>
          <a:noFill/>
          <a:ln w="28575" cap="flat" cmpd="sng">
            <a:solidFill>
              <a:srgbClr val="FF0000"/>
            </a:solidFill>
            <a:prstDash val="solid"/>
            <a:round/>
            <a:headEnd type="none" w="sm" len="sm"/>
            <a:tailEnd type="triangle" w="med" len="med"/>
          </a:ln>
        </p:spPr>
      </p:cxnSp>
      <p:cxnSp>
        <p:nvCxnSpPr>
          <p:cNvPr id="473" name="Google Shape;473;p56"/>
          <p:cNvCxnSpPr/>
          <p:nvPr/>
        </p:nvCxnSpPr>
        <p:spPr>
          <a:xfrm rot="10800000" flipH="1">
            <a:off x="2713703" y="3096412"/>
            <a:ext cx="2114971" cy="811911"/>
          </a:xfrm>
          <a:prstGeom prst="straightConnector1">
            <a:avLst/>
          </a:prstGeom>
          <a:noFill/>
          <a:ln w="28575" cap="flat" cmpd="sng">
            <a:solidFill>
              <a:srgbClr val="FF0000"/>
            </a:solidFill>
            <a:prstDash val="solid"/>
            <a:round/>
            <a:headEnd type="none" w="sm" len="sm"/>
            <a:tailEnd type="triangle" w="med" len="med"/>
          </a:ln>
        </p:spPr>
      </p:cxnSp>
    </p:spTree>
    <p:extLst>
      <p:ext uri="{BB962C8B-B14F-4D97-AF65-F5344CB8AC3E}">
        <p14:creationId xmlns:p14="http://schemas.microsoft.com/office/powerpoint/2010/main" val="179493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7"/>
          <p:cNvSpPr txBox="1"/>
          <p:nvPr/>
        </p:nvSpPr>
        <p:spPr>
          <a:xfrm>
            <a:off x="615075" y="1046952"/>
            <a:ext cx="6573900" cy="630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86F7C"/>
              </a:buClr>
              <a:buSzPts val="2800"/>
              <a:buFont typeface="Arial"/>
              <a:buNone/>
            </a:pPr>
            <a:r>
              <a:rPr lang="en-US" sz="2800" b="0" i="0" u="none" strike="noStrike" cap="none">
                <a:solidFill>
                  <a:srgbClr val="586F7C"/>
                </a:solidFill>
                <a:latin typeface="Open Sans"/>
                <a:ea typeface="Open Sans"/>
                <a:cs typeface="Open Sans"/>
                <a:sym typeface="Open Sans"/>
              </a:rPr>
              <a:t>  IMEMR Bibliographic Record</a:t>
            </a:r>
            <a:endParaRPr sz="1400" b="0" i="0" u="none" strike="noStrike" cap="none">
              <a:solidFill>
                <a:srgbClr val="000000"/>
              </a:solidFill>
              <a:latin typeface="Arial"/>
              <a:ea typeface="Arial"/>
              <a:cs typeface="Arial"/>
              <a:sym typeface="Arial"/>
            </a:endParaRPr>
          </a:p>
        </p:txBody>
      </p:sp>
      <p:pic>
        <p:nvPicPr>
          <p:cNvPr id="479" name="Google Shape;479;p57"/>
          <p:cNvPicPr preferRelativeResize="0"/>
          <p:nvPr/>
        </p:nvPicPr>
        <p:blipFill rotWithShape="1">
          <a:blip r:embed="rId3">
            <a:alphaModFix/>
          </a:blip>
          <a:srcRect/>
          <a:stretch/>
        </p:blipFill>
        <p:spPr>
          <a:xfrm>
            <a:off x="3452488" y="1677352"/>
            <a:ext cx="8739513" cy="5146700"/>
          </a:xfrm>
          <a:prstGeom prst="rect">
            <a:avLst/>
          </a:prstGeom>
          <a:noFill/>
          <a:ln>
            <a:noFill/>
          </a:ln>
        </p:spPr>
      </p:pic>
      <p:sp>
        <p:nvSpPr>
          <p:cNvPr id="480" name="Google Shape;480;p57"/>
          <p:cNvSpPr txBox="1"/>
          <p:nvPr/>
        </p:nvSpPr>
        <p:spPr>
          <a:xfrm>
            <a:off x="0" y="186342"/>
            <a:ext cx="8094600" cy="759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endParaRPr sz="32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rgbClr val="FFFFFF"/>
              </a:buClr>
              <a:buSzPts val="3600"/>
              <a:buFont typeface="Trebuchet MS"/>
              <a:buNone/>
            </a:pPr>
            <a:endParaRPr sz="32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3600"/>
              <a:buFont typeface="Trebuchet MS"/>
              <a:buNone/>
            </a:pPr>
            <a:r>
              <a:rPr lang="en-US" sz="3200" b="0" i="0" u="none" strike="noStrike" cap="none">
                <a:solidFill>
                  <a:srgbClr val="586F7C"/>
                </a:solidFill>
                <a:latin typeface="Open Sans"/>
                <a:ea typeface="Open Sans"/>
                <a:cs typeface="Open Sans"/>
                <a:sym typeface="Open Sans"/>
              </a:rPr>
              <a:t>   </a:t>
            </a:r>
            <a:br>
              <a:rPr lang="en-US" sz="3200" b="0" i="0" u="none" strike="noStrike" cap="none">
                <a:solidFill>
                  <a:srgbClr val="586F7C"/>
                </a:solidFill>
                <a:latin typeface="Open Sans"/>
                <a:ea typeface="Open Sans"/>
                <a:cs typeface="Open Sans"/>
                <a:sym typeface="Open Sans"/>
              </a:rPr>
            </a:br>
            <a:endParaRPr sz="3200" b="0" i="0" u="none" strike="noStrike" cap="none">
              <a:solidFill>
                <a:srgbClr val="586F7C"/>
              </a:solidFill>
              <a:latin typeface="Open Sans"/>
              <a:ea typeface="Open Sans"/>
              <a:cs typeface="Open Sans"/>
              <a:sym typeface="Open Sans"/>
            </a:endParaRPr>
          </a:p>
        </p:txBody>
      </p:sp>
      <p:sp>
        <p:nvSpPr>
          <p:cNvPr id="481" name="Google Shape;481;p57"/>
          <p:cNvSpPr txBox="1"/>
          <p:nvPr/>
        </p:nvSpPr>
        <p:spPr>
          <a:xfrm>
            <a:off x="47328" y="1050042"/>
            <a:ext cx="61758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586F7C"/>
                </a:solidFill>
                <a:latin typeface="Open Sans"/>
                <a:ea typeface="Open Sans"/>
                <a:cs typeface="Open Sans"/>
                <a:sym typeface="Open Sans"/>
              </a:rPr>
              <a:t>Registros bibliográficos del IMEMR</a:t>
            </a:r>
            <a:endParaRPr sz="1400" b="0" i="0" u="none" strike="noStrike" cap="none">
              <a:solidFill>
                <a:srgbClr val="000000"/>
              </a:solidFill>
              <a:latin typeface="Arial"/>
              <a:ea typeface="Arial"/>
              <a:cs typeface="Arial"/>
              <a:sym typeface="Arial"/>
            </a:endParaRPr>
          </a:p>
        </p:txBody>
      </p:sp>
      <p:sp>
        <p:nvSpPr>
          <p:cNvPr id="482" name="Google Shape;482;p57"/>
          <p:cNvSpPr txBox="1"/>
          <p:nvPr/>
        </p:nvSpPr>
        <p:spPr>
          <a:xfrm>
            <a:off x="0" y="1996200"/>
            <a:ext cx="3355200" cy="4433100"/>
          </a:xfrm>
          <a:prstGeom prst="rect">
            <a:avLst/>
          </a:prstGeom>
          <a:solidFill>
            <a:schemeClr val="lt1"/>
          </a:solid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Journal Bio Information </a:t>
            </a:r>
            <a:r>
              <a:rPr lang="en-US" sz="1200" b="0" i="1" u="none" strike="noStrike" cap="none">
                <a:solidFill>
                  <a:srgbClr val="586F7C"/>
                </a:solidFill>
                <a:latin typeface="Arial"/>
                <a:ea typeface="Arial"/>
                <a:cs typeface="Arial"/>
                <a:sym typeface="Arial"/>
              </a:rPr>
              <a:t>[Información sobre la revista]</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Journal Title</a:t>
            </a:r>
            <a:r>
              <a:rPr lang="en-US" sz="1200" b="0" i="0" u="none" strike="noStrike" cap="none">
                <a:solidFill>
                  <a:srgbClr val="586F7C"/>
                </a:solidFill>
                <a:latin typeface="Arial"/>
                <a:ea typeface="Arial"/>
                <a:cs typeface="Arial"/>
                <a:sym typeface="Arial"/>
              </a:rPr>
              <a:t> [</a:t>
            </a:r>
            <a:r>
              <a:rPr lang="en-US" sz="1200" b="0" i="1" u="none" strike="noStrike" cap="none">
                <a:solidFill>
                  <a:srgbClr val="586F7C"/>
                </a:solidFill>
                <a:latin typeface="Arial"/>
                <a:ea typeface="Arial"/>
                <a:cs typeface="Arial"/>
                <a:sym typeface="Arial"/>
              </a:rPr>
              <a:t>título de la revista]</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ISSN</a:t>
            </a:r>
            <a:endParaRPr sz="1200" b="1" i="0"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Country of Publication</a:t>
            </a:r>
            <a:r>
              <a:rPr lang="en-US" sz="1200" b="0" i="0" u="none" strike="noStrike" cap="none">
                <a:solidFill>
                  <a:srgbClr val="586F7C"/>
                </a:solidFill>
                <a:latin typeface="Arial"/>
                <a:ea typeface="Arial"/>
                <a:cs typeface="Arial"/>
                <a:sym typeface="Arial"/>
              </a:rPr>
              <a:t> </a:t>
            </a:r>
            <a:r>
              <a:rPr lang="en-US" sz="1200" b="0" i="1" u="none" strike="noStrike" cap="none">
                <a:solidFill>
                  <a:srgbClr val="586F7C"/>
                </a:solidFill>
                <a:latin typeface="Arial"/>
                <a:ea typeface="Arial"/>
                <a:cs typeface="Arial"/>
                <a:sym typeface="Arial"/>
              </a:rPr>
              <a:t>[país de publicación]</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Country Grupo</a:t>
            </a:r>
            <a:r>
              <a:rPr lang="en-US" sz="1200" b="0" i="0" u="none" strike="noStrike" cap="none">
                <a:solidFill>
                  <a:srgbClr val="586F7C"/>
                </a:solidFill>
                <a:latin typeface="Arial"/>
                <a:ea typeface="Arial"/>
                <a:cs typeface="Arial"/>
                <a:sym typeface="Arial"/>
              </a:rPr>
              <a:t> </a:t>
            </a:r>
            <a:r>
              <a:rPr lang="en-US" sz="1200" b="0" i="1" u="none" strike="noStrike" cap="none">
                <a:solidFill>
                  <a:srgbClr val="586F7C"/>
                </a:solidFill>
                <a:latin typeface="Arial"/>
                <a:ea typeface="Arial"/>
                <a:cs typeface="Arial"/>
                <a:sym typeface="Arial"/>
              </a:rPr>
              <a:t>[grupo de país]</a:t>
            </a:r>
            <a:endParaRPr sz="1200" b="0" i="1" u="none" strike="noStrike" cap="none">
              <a:solidFill>
                <a:srgbClr val="586F7C"/>
              </a:solidFill>
              <a:latin typeface="Arial"/>
              <a:ea typeface="Arial"/>
              <a:cs typeface="Arial"/>
              <a:sym typeface="Arial"/>
            </a:endParaRPr>
          </a:p>
          <a:p>
            <a:pPr marL="457200" marR="0" lvl="0"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Article Metadata </a:t>
            </a:r>
            <a:r>
              <a:rPr lang="en-US" sz="1200" b="0" i="1" u="none" strike="noStrike" cap="none">
                <a:solidFill>
                  <a:srgbClr val="586F7C"/>
                </a:solidFill>
                <a:latin typeface="Arial"/>
                <a:ea typeface="Arial"/>
                <a:cs typeface="Arial"/>
                <a:sym typeface="Arial"/>
              </a:rPr>
              <a:t>[Metadatos del artículo]</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Title </a:t>
            </a:r>
            <a:r>
              <a:rPr lang="en-US" sz="1200" b="0" i="1" u="none" strike="noStrike" cap="none">
                <a:solidFill>
                  <a:srgbClr val="586F7C"/>
                </a:solidFill>
                <a:latin typeface="Arial"/>
                <a:ea typeface="Arial"/>
                <a:cs typeface="Arial"/>
                <a:sym typeface="Arial"/>
              </a:rPr>
              <a:t>[título]</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Author(s)</a:t>
            </a:r>
            <a:r>
              <a:rPr lang="en-US" sz="1200" b="0" i="0" u="none" strike="noStrike" cap="none">
                <a:solidFill>
                  <a:srgbClr val="586F7C"/>
                </a:solidFill>
                <a:latin typeface="Arial"/>
                <a:ea typeface="Arial"/>
                <a:cs typeface="Arial"/>
                <a:sym typeface="Arial"/>
              </a:rPr>
              <a:t> </a:t>
            </a:r>
            <a:r>
              <a:rPr lang="en-US" sz="1200" b="0" i="1" u="none" strike="noStrike" cap="none">
                <a:solidFill>
                  <a:srgbClr val="586F7C"/>
                </a:solidFill>
                <a:latin typeface="Arial"/>
                <a:ea typeface="Arial"/>
                <a:cs typeface="Arial"/>
                <a:sym typeface="Arial"/>
              </a:rPr>
              <a:t>[autor(es]</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Author’s Affiliation</a:t>
            </a:r>
            <a:r>
              <a:rPr lang="en-US" sz="1200" b="0" i="0" u="none" strike="noStrike" cap="none">
                <a:solidFill>
                  <a:srgbClr val="586F7C"/>
                </a:solidFill>
                <a:latin typeface="Arial"/>
                <a:ea typeface="Arial"/>
                <a:cs typeface="Arial"/>
                <a:sym typeface="Arial"/>
              </a:rPr>
              <a:t> </a:t>
            </a:r>
            <a:r>
              <a:rPr lang="en-US" sz="1200" b="0" i="1" u="none" strike="noStrike" cap="none">
                <a:solidFill>
                  <a:srgbClr val="586F7C"/>
                </a:solidFill>
                <a:latin typeface="Arial"/>
                <a:ea typeface="Arial"/>
                <a:cs typeface="Arial"/>
                <a:sym typeface="Arial"/>
              </a:rPr>
              <a:t>[afiliación del autor]</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Year </a:t>
            </a:r>
            <a:r>
              <a:rPr lang="en-US" sz="1200" b="0" i="1" u="none" strike="noStrike" cap="none">
                <a:solidFill>
                  <a:srgbClr val="586F7C"/>
                </a:solidFill>
                <a:latin typeface="Arial"/>
                <a:ea typeface="Arial"/>
                <a:cs typeface="Arial"/>
                <a:sym typeface="Arial"/>
              </a:rPr>
              <a:t>[año]</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Volume</a:t>
            </a:r>
            <a:r>
              <a:rPr lang="en-US" sz="1200" b="0" i="0" u="none" strike="noStrike" cap="none">
                <a:solidFill>
                  <a:srgbClr val="586F7C"/>
                </a:solidFill>
                <a:latin typeface="Arial"/>
                <a:ea typeface="Arial"/>
                <a:cs typeface="Arial"/>
                <a:sym typeface="Arial"/>
              </a:rPr>
              <a:t> </a:t>
            </a:r>
            <a:r>
              <a:rPr lang="en-US" sz="1200" b="0" i="1" u="none" strike="noStrike" cap="none">
                <a:solidFill>
                  <a:srgbClr val="586F7C"/>
                </a:solidFill>
                <a:latin typeface="Arial"/>
                <a:ea typeface="Arial"/>
                <a:cs typeface="Arial"/>
                <a:sym typeface="Arial"/>
              </a:rPr>
              <a:t>[volumen]</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Issue </a:t>
            </a:r>
            <a:r>
              <a:rPr lang="en-US" sz="1200" b="0" i="1" u="none" strike="noStrike" cap="none">
                <a:solidFill>
                  <a:srgbClr val="586F7C"/>
                </a:solidFill>
                <a:latin typeface="Arial"/>
                <a:ea typeface="Arial"/>
                <a:cs typeface="Arial"/>
                <a:sym typeface="Arial"/>
              </a:rPr>
              <a:t>[número]</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Page No.</a:t>
            </a:r>
            <a:r>
              <a:rPr lang="en-US" sz="1200" b="0" i="0" u="none" strike="noStrike" cap="none">
                <a:solidFill>
                  <a:srgbClr val="586F7C"/>
                </a:solidFill>
                <a:latin typeface="Arial"/>
                <a:ea typeface="Arial"/>
                <a:cs typeface="Arial"/>
                <a:sym typeface="Arial"/>
              </a:rPr>
              <a:t> </a:t>
            </a:r>
            <a:r>
              <a:rPr lang="en-US" sz="1200" b="0" i="1" u="none" strike="noStrike" cap="none">
                <a:solidFill>
                  <a:srgbClr val="586F7C"/>
                </a:solidFill>
                <a:latin typeface="Arial"/>
                <a:ea typeface="Arial"/>
                <a:cs typeface="Arial"/>
                <a:sym typeface="Arial"/>
              </a:rPr>
              <a:t>[número de páginas]</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Abstracts </a:t>
            </a:r>
            <a:r>
              <a:rPr lang="en-US" sz="1200" b="0" i="1" u="none" strike="noStrike" cap="none">
                <a:solidFill>
                  <a:srgbClr val="586F7C"/>
                </a:solidFill>
                <a:latin typeface="Arial"/>
                <a:ea typeface="Arial"/>
                <a:cs typeface="Arial"/>
                <a:sym typeface="Arial"/>
              </a:rPr>
              <a:t>[resúmenes]</a:t>
            </a:r>
            <a:endParaRPr sz="1200" b="0" i="1" u="none" strike="noStrike" cap="none">
              <a:solidFill>
                <a:srgbClr val="586F7C"/>
              </a:solidFill>
              <a:latin typeface="Arial"/>
              <a:ea typeface="Arial"/>
              <a:cs typeface="Arial"/>
              <a:sym typeface="Arial"/>
            </a:endParaRPr>
          </a:p>
          <a:p>
            <a:pPr marL="914400" marR="0" lvl="1"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References </a:t>
            </a:r>
            <a:r>
              <a:rPr lang="en-US" sz="1200" b="0" i="1" u="none" strike="noStrike" cap="none">
                <a:solidFill>
                  <a:srgbClr val="586F7C"/>
                </a:solidFill>
                <a:latin typeface="Arial"/>
                <a:ea typeface="Arial"/>
                <a:cs typeface="Arial"/>
                <a:sym typeface="Arial"/>
              </a:rPr>
              <a:t>[bibliografía]</a:t>
            </a:r>
            <a:endParaRPr sz="1200" b="0" i="1" u="none" strike="noStrike" cap="none">
              <a:solidFill>
                <a:srgbClr val="586F7C"/>
              </a:solidFill>
              <a:latin typeface="Arial"/>
              <a:ea typeface="Arial"/>
              <a:cs typeface="Arial"/>
              <a:sym typeface="Arial"/>
            </a:endParaRPr>
          </a:p>
          <a:p>
            <a:pPr marL="457200" marR="0" lvl="0"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Country of Research</a:t>
            </a:r>
            <a:r>
              <a:rPr lang="en-US" sz="1200" b="0" i="1" u="none" strike="noStrike" cap="none">
                <a:solidFill>
                  <a:srgbClr val="586F7C"/>
                </a:solidFill>
                <a:latin typeface="Arial"/>
                <a:ea typeface="Arial"/>
                <a:cs typeface="Arial"/>
                <a:sym typeface="Arial"/>
              </a:rPr>
              <a:t> [país de la investigación]</a:t>
            </a:r>
            <a:endParaRPr sz="1200" b="0" i="1" u="none" strike="noStrike" cap="none">
              <a:solidFill>
                <a:srgbClr val="586F7C"/>
              </a:solidFill>
              <a:latin typeface="Arial"/>
              <a:ea typeface="Arial"/>
              <a:cs typeface="Arial"/>
              <a:sym typeface="Arial"/>
            </a:endParaRPr>
          </a:p>
          <a:p>
            <a:pPr marL="457200" marR="0" lvl="0"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Categories </a:t>
            </a:r>
            <a:r>
              <a:rPr lang="en-US" sz="1200" b="0" i="1" u="none" strike="noStrike" cap="none">
                <a:solidFill>
                  <a:srgbClr val="586F7C"/>
                </a:solidFill>
                <a:latin typeface="Arial"/>
                <a:ea typeface="Arial"/>
                <a:cs typeface="Arial"/>
                <a:sym typeface="Arial"/>
              </a:rPr>
              <a:t>[categorías]</a:t>
            </a:r>
            <a:endParaRPr sz="1200" b="0" i="1" u="none" strike="noStrike" cap="none">
              <a:solidFill>
                <a:srgbClr val="586F7C"/>
              </a:solidFill>
              <a:latin typeface="Arial"/>
              <a:ea typeface="Arial"/>
              <a:cs typeface="Arial"/>
              <a:sym typeface="Arial"/>
            </a:endParaRPr>
          </a:p>
          <a:p>
            <a:pPr marL="457200" marR="0" lvl="0" indent="-304800" algn="l" rtl="0">
              <a:lnSpc>
                <a:spcPct val="100000"/>
              </a:lnSpc>
              <a:spcBef>
                <a:spcPts val="0"/>
              </a:spcBef>
              <a:spcAft>
                <a:spcPts val="0"/>
              </a:spcAft>
              <a:buClr>
                <a:srgbClr val="586F7C"/>
              </a:buClr>
              <a:buSzPts val="1200"/>
              <a:buFont typeface="Arial"/>
              <a:buChar char="●"/>
            </a:pPr>
            <a:r>
              <a:rPr lang="en-US" sz="1200" b="1" i="0" u="none" strike="noStrike" cap="none">
                <a:solidFill>
                  <a:srgbClr val="586F7C"/>
                </a:solidFill>
                <a:latin typeface="Arial"/>
                <a:ea typeface="Arial"/>
                <a:cs typeface="Arial"/>
                <a:sym typeface="Arial"/>
              </a:rPr>
              <a:t>MeSH Terms</a:t>
            </a:r>
            <a:r>
              <a:rPr lang="en-US" sz="1200" b="0" i="0" u="none" strike="noStrike" cap="none">
                <a:solidFill>
                  <a:srgbClr val="586F7C"/>
                </a:solidFill>
                <a:latin typeface="Arial"/>
                <a:ea typeface="Arial"/>
                <a:cs typeface="Arial"/>
                <a:sym typeface="Arial"/>
              </a:rPr>
              <a:t> </a:t>
            </a:r>
            <a:r>
              <a:rPr lang="en-US" sz="1200" b="0" i="1" u="none" strike="noStrike" cap="none">
                <a:solidFill>
                  <a:srgbClr val="586F7C"/>
                </a:solidFill>
                <a:latin typeface="Arial"/>
                <a:ea typeface="Arial"/>
                <a:cs typeface="Arial"/>
                <a:sym typeface="Arial"/>
              </a:rPr>
              <a:t>[términos MeSH]</a:t>
            </a: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3905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endParaRPr/>
          </a:p>
        </p:txBody>
      </p:sp>
      <p:pic>
        <p:nvPicPr>
          <p:cNvPr id="488" name="Google Shape;488;p58"/>
          <p:cNvPicPr preferRelativeResize="0"/>
          <p:nvPr/>
        </p:nvPicPr>
        <p:blipFill rotWithShape="1">
          <a:blip r:embed="rId3">
            <a:alphaModFix/>
          </a:blip>
          <a:srcRect t="16412" r="-1" b="11356"/>
          <a:stretch/>
        </p:blipFill>
        <p:spPr>
          <a:xfrm>
            <a:off x="0" y="0"/>
            <a:ext cx="12192000" cy="6857999"/>
          </a:xfrm>
          <a:prstGeom prst="rect">
            <a:avLst/>
          </a:prstGeom>
          <a:noFill/>
          <a:ln>
            <a:noFill/>
          </a:ln>
        </p:spPr>
      </p:pic>
      <p:cxnSp>
        <p:nvCxnSpPr>
          <p:cNvPr id="489" name="Google Shape;489;p58"/>
          <p:cNvCxnSpPr/>
          <p:nvPr/>
        </p:nvCxnSpPr>
        <p:spPr>
          <a:xfrm>
            <a:off x="8065737" y="2835381"/>
            <a:ext cx="2037347" cy="882316"/>
          </a:xfrm>
          <a:prstGeom prst="straightConnector1">
            <a:avLst/>
          </a:prstGeom>
          <a:noFill/>
          <a:ln w="28575" cap="flat" cmpd="sng">
            <a:solidFill>
              <a:srgbClr val="FF0000"/>
            </a:solidFill>
            <a:prstDash val="solid"/>
            <a:round/>
            <a:headEnd type="none" w="sm" len="sm"/>
            <a:tailEnd type="triangle" w="med" len="med"/>
          </a:ln>
        </p:spPr>
      </p:cxnSp>
      <p:cxnSp>
        <p:nvCxnSpPr>
          <p:cNvPr id="490" name="Google Shape;490;p58"/>
          <p:cNvCxnSpPr/>
          <p:nvPr/>
        </p:nvCxnSpPr>
        <p:spPr>
          <a:xfrm rot="10800000" flipH="1">
            <a:off x="8807116" y="4158855"/>
            <a:ext cx="1275347" cy="990661"/>
          </a:xfrm>
          <a:prstGeom prst="straightConnector1">
            <a:avLst/>
          </a:prstGeom>
          <a:noFill/>
          <a:ln w="28575" cap="flat" cmpd="sng">
            <a:solidFill>
              <a:srgbClr val="FF0000"/>
            </a:solidFill>
            <a:prstDash val="solid"/>
            <a:round/>
            <a:headEnd type="none" w="sm" len="sm"/>
            <a:tailEnd type="triangle" w="med" len="med"/>
          </a:ln>
        </p:spPr>
      </p:cxnSp>
      <p:cxnSp>
        <p:nvCxnSpPr>
          <p:cNvPr id="491" name="Google Shape;491;p58"/>
          <p:cNvCxnSpPr/>
          <p:nvPr/>
        </p:nvCxnSpPr>
        <p:spPr>
          <a:xfrm rot="10800000">
            <a:off x="6416842" y="3717697"/>
            <a:ext cx="1363580" cy="613671"/>
          </a:xfrm>
          <a:prstGeom prst="straightConnector1">
            <a:avLst/>
          </a:prstGeom>
          <a:noFill/>
          <a:ln w="28575" cap="flat" cmpd="sng">
            <a:solidFill>
              <a:srgbClr val="FF0000"/>
            </a:solidFill>
            <a:prstDash val="solid"/>
            <a:round/>
            <a:headEnd type="none" w="sm" len="sm"/>
            <a:tailEnd type="triangle" w="med" len="med"/>
          </a:ln>
        </p:spPr>
      </p:cxnSp>
    </p:spTree>
    <p:extLst>
      <p:ext uri="{BB962C8B-B14F-4D97-AF65-F5344CB8AC3E}">
        <p14:creationId xmlns:p14="http://schemas.microsoft.com/office/powerpoint/2010/main" val="74962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g1b10d89d5ab_4_495"/>
          <p:cNvPicPr preferRelativeResize="0"/>
          <p:nvPr/>
        </p:nvPicPr>
        <p:blipFill rotWithShape="1">
          <a:blip r:embed="rId3">
            <a:alphaModFix/>
          </a:blip>
          <a:srcRect/>
          <a:stretch/>
        </p:blipFill>
        <p:spPr>
          <a:xfrm>
            <a:off x="0" y="1565110"/>
            <a:ext cx="10619873" cy="5292890"/>
          </a:xfrm>
          <a:prstGeom prst="rect">
            <a:avLst/>
          </a:prstGeom>
          <a:noFill/>
          <a:ln>
            <a:noFill/>
          </a:ln>
        </p:spPr>
      </p:pic>
      <p:sp>
        <p:nvSpPr>
          <p:cNvPr id="536" name="Google Shape;536;g1b10d89d5ab_4_495"/>
          <p:cNvSpPr/>
          <p:nvPr/>
        </p:nvSpPr>
        <p:spPr>
          <a:xfrm>
            <a:off x="1684421" y="3192378"/>
            <a:ext cx="1139100" cy="1299300"/>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7" name="Google Shape;537;g1b10d89d5ab_4_495"/>
          <p:cNvSpPr/>
          <p:nvPr/>
        </p:nvSpPr>
        <p:spPr>
          <a:xfrm>
            <a:off x="8141369" y="3561347"/>
            <a:ext cx="1724400" cy="369000"/>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8" name="Google Shape;538;g1b10d89d5ab_4_495"/>
          <p:cNvSpPr/>
          <p:nvPr/>
        </p:nvSpPr>
        <p:spPr>
          <a:xfrm>
            <a:off x="3663900" y="3585409"/>
            <a:ext cx="2286000" cy="256800"/>
          </a:xfrm>
          <a:prstGeom prst="rect">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9" name="Google Shape;539;g1b10d89d5ab_4_495"/>
          <p:cNvSpPr txBox="1"/>
          <p:nvPr/>
        </p:nvSpPr>
        <p:spPr>
          <a:xfrm>
            <a:off x="0" y="1073000"/>
            <a:ext cx="8381100" cy="492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3600"/>
              <a:buFont typeface="Trebuchet MS"/>
              <a:buNone/>
            </a:pPr>
            <a:r>
              <a:rPr lang="en-US" sz="2600" b="0" i="0" u="none" strike="noStrike" cap="none">
                <a:solidFill>
                  <a:srgbClr val="586F7C"/>
                </a:solidFill>
                <a:latin typeface="Open Sans"/>
                <a:ea typeface="Open Sans"/>
                <a:cs typeface="Open Sans"/>
                <a:sym typeface="Open Sans"/>
              </a:rPr>
              <a:t>Imprimir, enviar, compartir y exportar referencias</a:t>
            </a:r>
            <a:endParaRPr sz="1200" b="0" i="0" u="none" strike="noStrike" cap="none">
              <a:solidFill>
                <a:srgbClr val="000000"/>
              </a:solidFill>
              <a:latin typeface="Arial"/>
              <a:ea typeface="Arial"/>
              <a:cs typeface="Arial"/>
              <a:sym typeface="Arial"/>
            </a:endParaRPr>
          </a:p>
        </p:txBody>
      </p:sp>
      <p:sp>
        <p:nvSpPr>
          <p:cNvPr id="540" name="Google Shape;540;g1b10d89d5ab_4_495"/>
          <p:cNvSpPr txBox="1"/>
          <p:nvPr/>
        </p:nvSpPr>
        <p:spPr>
          <a:xfrm>
            <a:off x="0" y="29041"/>
            <a:ext cx="8094600" cy="1080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endParaRPr sz="32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rgbClr val="FFFFFF"/>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br>
              <a:rPr lang="en-US" sz="3200" b="0" i="0" u="none" strike="noStrike" cap="none">
                <a:solidFill>
                  <a:srgbClr val="586F7C"/>
                </a:solidFill>
                <a:latin typeface="Open Sans"/>
                <a:ea typeface="Open Sans"/>
                <a:cs typeface="Open Sans"/>
                <a:sym typeface="Open Sans"/>
              </a:rPr>
            </a:br>
            <a:r>
              <a:rPr lang="en-US" sz="3200" b="0" i="0" u="none" strike="noStrike" cap="none">
                <a:solidFill>
                  <a:srgbClr val="586F7C"/>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59349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0"/>
          <p:cNvSpPr/>
          <p:nvPr/>
        </p:nvSpPr>
        <p:spPr>
          <a:xfrm>
            <a:off x="4440655" y="1769805"/>
            <a:ext cx="5912616" cy="709514"/>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Country of Research </a:t>
            </a:r>
            <a:r>
              <a:rPr lang="en-US" sz="2000" b="0" i="1" u="none" strike="noStrike" cap="none">
                <a:solidFill>
                  <a:schemeClr val="lt1"/>
                </a:solidFill>
                <a:latin typeface="Open Sans"/>
                <a:ea typeface="Open Sans"/>
                <a:cs typeface="Open Sans"/>
                <a:sym typeface="Open Sans"/>
              </a:rPr>
              <a:t>[País de la investigación]</a:t>
            </a:r>
            <a:endParaRPr sz="1400" b="0" i="1" u="none" strike="noStrike" cap="none">
              <a:solidFill>
                <a:srgbClr val="000000"/>
              </a:solidFill>
              <a:latin typeface="Arial"/>
              <a:ea typeface="Arial"/>
              <a:cs typeface="Arial"/>
              <a:sym typeface="Arial"/>
            </a:endParaRPr>
          </a:p>
        </p:txBody>
      </p:sp>
      <p:sp>
        <p:nvSpPr>
          <p:cNvPr id="546" name="Google Shape;546;p60"/>
          <p:cNvSpPr/>
          <p:nvPr/>
        </p:nvSpPr>
        <p:spPr>
          <a:xfrm>
            <a:off x="4440655" y="2585746"/>
            <a:ext cx="5912616" cy="709514"/>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Country of Publication </a:t>
            </a:r>
            <a:r>
              <a:rPr lang="en-US" sz="2000" b="0" i="1" u="none" strike="noStrike" cap="none">
                <a:solidFill>
                  <a:schemeClr val="lt1"/>
                </a:solidFill>
                <a:latin typeface="Open Sans"/>
                <a:ea typeface="Open Sans"/>
                <a:cs typeface="Open Sans"/>
                <a:sym typeface="Open Sans"/>
              </a:rPr>
              <a:t>[País de la publicación]</a:t>
            </a:r>
            <a:endParaRPr sz="1400" b="0" i="0" u="none" strike="noStrike" cap="none">
              <a:solidFill>
                <a:srgbClr val="000000"/>
              </a:solidFill>
              <a:latin typeface="Arial"/>
              <a:ea typeface="Arial"/>
              <a:cs typeface="Arial"/>
              <a:sym typeface="Arial"/>
            </a:endParaRPr>
          </a:p>
        </p:txBody>
      </p:sp>
      <p:sp>
        <p:nvSpPr>
          <p:cNvPr id="547" name="Google Shape;547;p60"/>
          <p:cNvSpPr/>
          <p:nvPr/>
        </p:nvSpPr>
        <p:spPr>
          <a:xfrm>
            <a:off x="4440655" y="3401687"/>
            <a:ext cx="5912616" cy="709514"/>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Categories </a:t>
            </a:r>
            <a:r>
              <a:rPr lang="en-US" sz="2000" b="0" i="1" u="none" strike="noStrike" cap="none">
                <a:solidFill>
                  <a:schemeClr val="lt1"/>
                </a:solidFill>
                <a:latin typeface="Open Sans"/>
                <a:ea typeface="Open Sans"/>
                <a:cs typeface="Open Sans"/>
                <a:sym typeface="Open Sans"/>
              </a:rPr>
              <a:t>[Categorías]</a:t>
            </a:r>
            <a:endParaRPr sz="1400" b="0" i="0" u="none" strike="noStrike" cap="none">
              <a:solidFill>
                <a:srgbClr val="000000"/>
              </a:solidFill>
              <a:latin typeface="Arial"/>
              <a:ea typeface="Arial"/>
              <a:cs typeface="Arial"/>
              <a:sym typeface="Arial"/>
            </a:endParaRPr>
          </a:p>
        </p:txBody>
      </p:sp>
      <p:sp>
        <p:nvSpPr>
          <p:cNvPr id="548" name="Google Shape;548;p60"/>
          <p:cNvSpPr/>
          <p:nvPr/>
        </p:nvSpPr>
        <p:spPr>
          <a:xfrm>
            <a:off x="4440655" y="4217628"/>
            <a:ext cx="5912616" cy="709514"/>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Publication Type </a:t>
            </a:r>
            <a:r>
              <a:rPr lang="en-US" sz="2000" b="0" i="1" u="none" strike="noStrike" cap="none">
                <a:solidFill>
                  <a:schemeClr val="lt1"/>
                </a:solidFill>
                <a:latin typeface="Open Sans"/>
                <a:ea typeface="Open Sans"/>
                <a:cs typeface="Open Sans"/>
                <a:sym typeface="Open Sans"/>
              </a:rPr>
              <a:t>[Tipo de la publicación]</a:t>
            </a:r>
            <a:endParaRPr sz="1400" b="0" i="0" u="none" strike="noStrike" cap="none">
              <a:solidFill>
                <a:srgbClr val="000000"/>
              </a:solidFill>
              <a:latin typeface="Arial"/>
              <a:ea typeface="Arial"/>
              <a:cs typeface="Arial"/>
              <a:sym typeface="Arial"/>
            </a:endParaRPr>
          </a:p>
        </p:txBody>
      </p:sp>
      <p:sp>
        <p:nvSpPr>
          <p:cNvPr id="549" name="Google Shape;549;p60"/>
          <p:cNvSpPr/>
          <p:nvPr/>
        </p:nvSpPr>
        <p:spPr>
          <a:xfrm>
            <a:off x="4440655" y="5033569"/>
            <a:ext cx="5912616" cy="709514"/>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Full-Text Language </a:t>
            </a:r>
            <a:r>
              <a:rPr lang="en-US" sz="2000" b="0" i="1" u="none" strike="noStrike" cap="none">
                <a:solidFill>
                  <a:schemeClr val="lt1"/>
                </a:solidFill>
                <a:latin typeface="Open Sans"/>
                <a:ea typeface="Open Sans"/>
                <a:cs typeface="Open Sans"/>
                <a:sym typeface="Open Sans"/>
              </a:rPr>
              <a:t>[Idioma del texto completo]</a:t>
            </a:r>
            <a:endParaRPr sz="1400" b="0" i="0" u="none" strike="noStrike" cap="none">
              <a:solidFill>
                <a:srgbClr val="000000"/>
              </a:solidFill>
              <a:latin typeface="Arial"/>
              <a:ea typeface="Arial"/>
              <a:cs typeface="Arial"/>
              <a:sym typeface="Arial"/>
            </a:endParaRPr>
          </a:p>
        </p:txBody>
      </p:sp>
      <p:sp>
        <p:nvSpPr>
          <p:cNvPr id="550" name="Google Shape;550;p60"/>
          <p:cNvSpPr/>
          <p:nvPr/>
        </p:nvSpPr>
        <p:spPr>
          <a:xfrm>
            <a:off x="4440655" y="5849510"/>
            <a:ext cx="5912616" cy="709514"/>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Year </a:t>
            </a:r>
            <a:r>
              <a:rPr lang="en-US" sz="2000" b="0" i="1" u="none" strike="noStrike" cap="none">
                <a:solidFill>
                  <a:schemeClr val="lt1"/>
                </a:solidFill>
                <a:latin typeface="Open Sans"/>
                <a:ea typeface="Open Sans"/>
                <a:cs typeface="Open Sans"/>
                <a:sym typeface="Open Sans"/>
              </a:rPr>
              <a:t>[Año]</a:t>
            </a:r>
            <a:endParaRPr sz="1400" b="0" i="0" u="none" strike="noStrike" cap="none">
              <a:solidFill>
                <a:srgbClr val="000000"/>
              </a:solidFill>
              <a:latin typeface="Arial"/>
              <a:ea typeface="Arial"/>
              <a:cs typeface="Arial"/>
              <a:sym typeface="Arial"/>
            </a:endParaRPr>
          </a:p>
        </p:txBody>
      </p:sp>
      <p:sp>
        <p:nvSpPr>
          <p:cNvPr id="551" name="Google Shape;551;p60"/>
          <p:cNvSpPr txBox="1"/>
          <p:nvPr/>
        </p:nvSpPr>
        <p:spPr>
          <a:xfrm>
            <a:off x="340896" y="1933864"/>
            <a:ext cx="2931694" cy="338488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586F7C"/>
              </a:buClr>
              <a:buSzPts val="4400"/>
              <a:buFont typeface="Arial"/>
              <a:buNone/>
            </a:pPr>
            <a:r>
              <a:rPr lang="en-US" sz="4400" b="1" i="0" u="none" strike="noStrike" cap="none">
                <a:solidFill>
                  <a:srgbClr val="586F7C"/>
                </a:solidFill>
                <a:latin typeface="Open Sans"/>
                <a:ea typeface="Open Sans"/>
                <a:cs typeface="Open Sans"/>
                <a:sym typeface="Open Sans"/>
              </a:rPr>
              <a:t>Filtros</a:t>
            </a:r>
            <a:endParaRPr sz="1400" b="0" i="0" u="none" strike="noStrike" cap="none">
              <a:solidFill>
                <a:srgbClr val="000000"/>
              </a:solidFill>
              <a:latin typeface="Arial"/>
              <a:ea typeface="Arial"/>
              <a:cs typeface="Arial"/>
              <a:sym typeface="Arial"/>
            </a:endParaRPr>
          </a:p>
        </p:txBody>
      </p:sp>
      <p:sp>
        <p:nvSpPr>
          <p:cNvPr id="552" name="Google Shape;552;p60"/>
          <p:cNvSpPr txBox="1"/>
          <p:nvPr/>
        </p:nvSpPr>
        <p:spPr>
          <a:xfrm>
            <a:off x="0" y="100256"/>
            <a:ext cx="8094689" cy="14389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endParaRPr sz="3200" b="0" i="0" u="none" strike="noStrike" cap="none">
              <a:solidFill>
                <a:srgbClr val="586F7C"/>
              </a:solidFill>
              <a:latin typeface="Open Sans"/>
              <a:ea typeface="Open Sans"/>
              <a:cs typeface="Open Sans"/>
              <a:sym typeface="Open Sans"/>
            </a:endParaRPr>
          </a:p>
          <a:p>
            <a:pPr marL="0" marR="0" lvl="0" indent="0" algn="l" rtl="0">
              <a:lnSpc>
                <a:spcPct val="90000"/>
              </a:lnSpc>
              <a:spcBef>
                <a:spcPts val="0"/>
              </a:spcBef>
              <a:spcAft>
                <a:spcPts val="0"/>
              </a:spcAft>
              <a:buClr>
                <a:srgbClr val="FFFFFF"/>
              </a:buClr>
              <a:buSzPts val="3600"/>
              <a:buFont typeface="Trebuchet MS"/>
              <a:buNone/>
            </a:pPr>
            <a:r>
              <a:rPr lang="en-US" sz="3200" b="0" i="0" u="none" strike="noStrike" cap="none">
                <a:solidFill>
                  <a:srgbClr val="586F7C"/>
                </a:solidFill>
                <a:latin typeface="Open Sans"/>
                <a:ea typeface="Open Sans"/>
                <a:cs typeface="Open Sans"/>
                <a:sym typeface="Open Sans"/>
              </a:rPr>
              <a:t>OMS-EMRO Index Medicus para la Región del Mediterráneo Oriental (IMEMR)</a:t>
            </a:r>
            <a:br>
              <a:rPr lang="en-US" sz="3200" b="0" i="0" u="none" strike="noStrike" cap="none">
                <a:solidFill>
                  <a:srgbClr val="586F7C"/>
                </a:solidFill>
                <a:latin typeface="Open Sans"/>
                <a:ea typeface="Open Sans"/>
                <a:cs typeface="Open Sans"/>
                <a:sym typeface="Open Sans"/>
              </a:rPr>
            </a:br>
            <a:endParaRPr sz="3200" b="0" i="0" u="none" strike="noStrike" cap="none">
              <a:solidFill>
                <a:srgbClr val="586F7C"/>
              </a:solidFill>
              <a:latin typeface="Open Sans"/>
              <a:ea typeface="Open Sans"/>
              <a:cs typeface="Open Sans"/>
              <a:sym typeface="Open Sans"/>
            </a:endParaRPr>
          </a:p>
        </p:txBody>
      </p:sp>
    </p:spTree>
    <p:extLst>
      <p:ext uri="{BB962C8B-B14F-4D97-AF65-F5344CB8AC3E}">
        <p14:creationId xmlns:p14="http://schemas.microsoft.com/office/powerpoint/2010/main" val="104646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1"/>
          <p:cNvSpPr txBox="1">
            <a:spLocks noGrp="1"/>
          </p:cNvSpPr>
          <p:nvPr>
            <p:ph type="title"/>
          </p:nvPr>
        </p:nvSpPr>
        <p:spPr>
          <a:xfrm>
            <a:off x="0" y="216816"/>
            <a:ext cx="9613800" cy="12428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Repositorio </a:t>
            </a:r>
            <a:r>
              <a:rPr lang="en-US" sz="3600">
                <a:solidFill>
                  <a:srgbClr val="586F7C"/>
                </a:solidFill>
                <a:latin typeface="Open Sans"/>
                <a:ea typeface="Open Sans"/>
                <a:cs typeface="Open Sans"/>
                <a:sym typeface="Open Sans"/>
              </a:rPr>
              <a:t>Institutional Digital (IDR)</a:t>
            </a:r>
            <a:br>
              <a:rPr lang="en-US" sz="3600">
                <a:solidFill>
                  <a:srgbClr val="586F7C"/>
                </a:solidFill>
                <a:latin typeface="Open Sans"/>
                <a:ea typeface="Open Sans"/>
                <a:cs typeface="Open Sans"/>
                <a:sym typeface="Open Sans"/>
              </a:rPr>
            </a:br>
            <a:endParaRPr sz="3600"/>
          </a:p>
        </p:txBody>
      </p:sp>
      <p:graphicFrame>
        <p:nvGraphicFramePr>
          <p:cNvPr id="558" name="Google Shape;558;p61"/>
          <p:cNvGraphicFramePr/>
          <p:nvPr/>
        </p:nvGraphicFramePr>
        <p:xfrm>
          <a:off x="3765330" y="2293974"/>
          <a:ext cx="8271125" cy="4471980"/>
        </p:xfrm>
        <a:graphic>
          <a:graphicData uri="http://schemas.openxmlformats.org/drawingml/2006/table">
            <a:tbl>
              <a:tblPr firstRow="1" bandRow="1">
                <a:noFill/>
                <a:tableStyleId>{3C9B2A6C-7912-45C8-BD69-7F9BB4AF1B1A}</a:tableStyleId>
              </a:tblPr>
              <a:tblGrid>
                <a:gridCol w="2043800">
                  <a:extLst>
                    <a:ext uri="{9D8B030D-6E8A-4147-A177-3AD203B41FA5}">
                      <a16:colId xmlns:a16="http://schemas.microsoft.com/office/drawing/2014/main" val="20000"/>
                    </a:ext>
                  </a:extLst>
                </a:gridCol>
                <a:gridCol w="6227325">
                  <a:extLst>
                    <a:ext uri="{9D8B030D-6E8A-4147-A177-3AD203B41FA5}">
                      <a16:colId xmlns:a16="http://schemas.microsoft.com/office/drawing/2014/main" val="20001"/>
                    </a:ext>
                  </a:extLst>
                </a:gridCol>
              </a:tblGrid>
              <a:tr h="538025">
                <a:tc>
                  <a:txBody>
                    <a:bodyPr/>
                    <a:lstStyle/>
                    <a:p>
                      <a:pPr marL="0" marR="0" lvl="0" indent="0" algn="l" rtl="0">
                        <a:lnSpc>
                          <a:spcPct val="100000"/>
                        </a:lnSpc>
                        <a:spcBef>
                          <a:spcPts val="0"/>
                        </a:spcBef>
                        <a:spcAft>
                          <a:spcPts val="0"/>
                        </a:spcAft>
                        <a:buClr>
                          <a:srgbClr val="000000"/>
                        </a:buClr>
                        <a:buSzPts val="1500"/>
                        <a:buFont typeface="Arial"/>
                        <a:buNone/>
                      </a:pPr>
                      <a:r>
                        <a:rPr lang="en-US" sz="1500" b="0" u="none" strike="noStrike" cap="none">
                          <a:solidFill>
                            <a:schemeClr val="dk1"/>
                          </a:solidFill>
                          <a:latin typeface="Open Sans"/>
                          <a:ea typeface="Open Sans"/>
                          <a:cs typeface="Open Sans"/>
                          <a:sym typeface="Open Sans"/>
                        </a:rPr>
                        <a:t>Proveedor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300"/>
                        <a:buFont typeface="Arial"/>
                        <a:buNone/>
                      </a:pPr>
                      <a:r>
                        <a:rPr lang="en-US" sz="1300" b="0" u="none" strike="noStrike" cap="none">
                          <a:solidFill>
                            <a:schemeClr val="dk1"/>
                          </a:solidFill>
                          <a:latin typeface="Open Sans"/>
                          <a:ea typeface="Open Sans"/>
                          <a:cs typeface="Open Sans"/>
                          <a:sym typeface="Open Sans"/>
                        </a:rPr>
                        <a:t>Organización Mundial de la Salud – Oficina Regional del Mediterráneo Oriental (EMRO)</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9449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El IDR proporciona acceso gratuito en línea al texto completo de todas las publicaciones de la OMS/EMRO.</a:t>
                      </a:r>
                      <a:endParaRPr sz="140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US" sz="1400" u="none" strike="noStrike" cap="none">
                          <a:solidFill>
                            <a:srgbClr val="3F3F3F"/>
                          </a:solidFill>
                          <a:latin typeface="Open Sans"/>
                          <a:ea typeface="Open Sans"/>
                          <a:cs typeface="Open Sans"/>
                          <a:sym typeface="Open Sans"/>
                        </a:rPr>
                        <a:t>El acceso a materiales clasificados es exclusivo para el personal de la OMS. </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9449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Fuentes de información</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Contiene documentación sobre los órganos rectores de la OMS, informes anuales del Director Regional, mensajes y discursos, informes de reuniones técnicas entre países, videos y materiales de campaña de salud de la OMS, desde 1948 hasta el presente.</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5380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Tipos de documentos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Productos informativos de la Oficina Regional del Mediterráneo Oriental (OMS-EMRO)</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380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Texto completo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Sí</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Cobertura temática</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IDR proporciona acceso abierto en línea al texto completo de los documentos oficiales de la OMS-EMRO en 3 idiomas: árabe, inglés y francés, incluyendo más de 200 publicaciones sobre el COVID-19.</a:t>
                      </a:r>
                      <a:endParaRPr sz="1400" i="1"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r h="3725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Datos cualitativos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Más de 28.789 documentos oficiales de EMRO.</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6"/>
                  </a:ext>
                </a:extLst>
              </a:tr>
            </a:tbl>
          </a:graphicData>
        </a:graphic>
      </p:graphicFrame>
      <p:pic>
        <p:nvPicPr>
          <p:cNvPr id="559" name="Google Shape;559;p61"/>
          <p:cNvPicPr preferRelativeResize="0"/>
          <p:nvPr/>
        </p:nvPicPr>
        <p:blipFill rotWithShape="1">
          <a:blip r:embed="rId3">
            <a:alphaModFix/>
          </a:blip>
          <a:srcRect/>
          <a:stretch/>
        </p:blipFill>
        <p:spPr>
          <a:xfrm>
            <a:off x="926016" y="1915882"/>
            <a:ext cx="7309127" cy="820365"/>
          </a:xfrm>
          <a:prstGeom prst="rect">
            <a:avLst/>
          </a:prstGeom>
          <a:noFill/>
          <a:ln>
            <a:noFill/>
          </a:ln>
        </p:spPr>
      </p:pic>
      <p:sp>
        <p:nvSpPr>
          <p:cNvPr id="560" name="Google Shape;560;p61"/>
          <p:cNvSpPr txBox="1"/>
          <p:nvPr/>
        </p:nvSpPr>
        <p:spPr>
          <a:xfrm>
            <a:off x="700137" y="1609095"/>
            <a:ext cx="10362600" cy="6849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2000"/>
              <a:buFont typeface="Arial"/>
              <a:buNone/>
            </a:pPr>
            <a:r>
              <a:rPr lang="en-US" sz="1500" b="0" i="0" u="none" strike="noStrike" cap="none">
                <a:solidFill>
                  <a:schemeClr val="dk1"/>
                </a:solidFill>
                <a:latin typeface="Open Sans"/>
                <a:ea typeface="Open Sans"/>
                <a:cs typeface="Open Sans"/>
                <a:sym typeface="Open Sans"/>
              </a:rPr>
              <a:t>Consultar en la lista de </a:t>
            </a:r>
            <a:r>
              <a:rPr lang="en-US" sz="1500" b="1" i="0" u="none" strike="noStrike" cap="none">
                <a:solidFill>
                  <a:schemeClr val="dk1"/>
                </a:solidFill>
                <a:latin typeface="Open Sans"/>
                <a:ea typeface="Open Sans"/>
                <a:cs typeface="Open Sans"/>
                <a:sym typeface="Open Sans"/>
              </a:rPr>
              <a:t>bases de datos </a:t>
            </a:r>
            <a:r>
              <a:rPr lang="en-US" sz="1500" b="0" i="0" u="none" strike="noStrike" cap="none">
                <a:solidFill>
                  <a:schemeClr val="dk1"/>
                </a:solidFill>
                <a:latin typeface="Open Sans"/>
                <a:ea typeface="Open Sans"/>
                <a:cs typeface="Open Sans"/>
                <a:sym typeface="Open Sans"/>
              </a:rPr>
              <a:t>en el Portal de Research4Life ó acceder directamente:</a:t>
            </a:r>
            <a:r>
              <a:rPr lang="en-US" sz="1600" b="0" i="0" u="none" strike="noStrike" cap="none">
                <a:solidFill>
                  <a:srgbClr val="3F3F3F"/>
                </a:solidFill>
                <a:latin typeface="Open Sans"/>
                <a:ea typeface="Open Sans"/>
                <a:cs typeface="Open Sans"/>
                <a:sym typeface="Open Sans"/>
              </a:rPr>
              <a:t> </a:t>
            </a:r>
            <a:r>
              <a:rPr lang="en-US" sz="1600" b="0" i="0" u="sng" strike="noStrike" cap="none">
                <a:solidFill>
                  <a:srgbClr val="0000FF"/>
                </a:solidFill>
                <a:latin typeface="Open Sans"/>
                <a:ea typeface="Open Sans"/>
                <a:cs typeface="Open Sans"/>
                <a:sym typeface="Open Sans"/>
              </a:rPr>
              <a:t>https://vlibrary.emro.who.int/idr/</a:t>
            </a:r>
            <a:endParaRPr sz="1400" b="0" i="0" u="none" strike="noStrike" cap="none">
              <a:solidFill>
                <a:srgbClr val="000000"/>
              </a:solidFill>
              <a:latin typeface="Open Sans"/>
              <a:ea typeface="Open Sans"/>
              <a:cs typeface="Open Sans"/>
              <a:sym typeface="Open Sans"/>
            </a:endParaRPr>
          </a:p>
        </p:txBody>
      </p:sp>
      <p:sp>
        <p:nvSpPr>
          <p:cNvPr id="561" name="Google Shape;561;p61"/>
          <p:cNvSpPr txBox="1"/>
          <p:nvPr/>
        </p:nvSpPr>
        <p:spPr>
          <a:xfrm>
            <a:off x="424981" y="5772266"/>
            <a:ext cx="24188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highlight>
                  <a:srgbClr val="000080"/>
                </a:highlight>
                <a:latin typeface="Arial"/>
                <a:ea typeface="Arial"/>
                <a:cs typeface="Arial"/>
                <a:sym typeface="Arial"/>
              </a:rPr>
              <a:t>SCAN ME</a:t>
            </a:r>
            <a:endParaRPr sz="1400" b="0" i="0" u="none" strike="noStrike" cap="none">
              <a:solidFill>
                <a:srgbClr val="000000"/>
              </a:solidFill>
              <a:latin typeface="Arial"/>
              <a:ea typeface="Arial"/>
              <a:cs typeface="Arial"/>
              <a:sym typeface="Arial"/>
            </a:endParaRPr>
          </a:p>
        </p:txBody>
      </p:sp>
      <p:pic>
        <p:nvPicPr>
          <p:cNvPr id="562" name="Google Shape;562;p61"/>
          <p:cNvPicPr preferRelativeResize="0"/>
          <p:nvPr/>
        </p:nvPicPr>
        <p:blipFill rotWithShape="1">
          <a:blip r:embed="rId4">
            <a:alphaModFix/>
          </a:blip>
          <a:srcRect/>
          <a:stretch/>
        </p:blipFill>
        <p:spPr>
          <a:xfrm>
            <a:off x="762787" y="3596174"/>
            <a:ext cx="2113579" cy="2113579"/>
          </a:xfrm>
          <a:prstGeom prst="rect">
            <a:avLst/>
          </a:prstGeom>
          <a:noFill/>
          <a:ln>
            <a:noFill/>
          </a:ln>
        </p:spPr>
      </p:pic>
      <p:pic>
        <p:nvPicPr>
          <p:cNvPr id="563" name="Google Shape;563;p61"/>
          <p:cNvPicPr preferRelativeResize="0"/>
          <p:nvPr/>
        </p:nvPicPr>
        <p:blipFill rotWithShape="1">
          <a:blip r:embed="rId5">
            <a:alphaModFix/>
          </a:blip>
          <a:srcRect/>
          <a:stretch/>
        </p:blipFill>
        <p:spPr>
          <a:xfrm>
            <a:off x="391004" y="2633362"/>
            <a:ext cx="2857143" cy="828571"/>
          </a:xfrm>
          <a:prstGeom prst="rect">
            <a:avLst/>
          </a:prstGeom>
          <a:noFill/>
          <a:ln>
            <a:noFill/>
          </a:ln>
        </p:spPr>
      </p:pic>
    </p:spTree>
    <p:extLst>
      <p:ext uri="{BB962C8B-B14F-4D97-AF65-F5344CB8AC3E}">
        <p14:creationId xmlns:p14="http://schemas.microsoft.com/office/powerpoint/2010/main" val="3760237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568" name="Google Shape;568;p62"/>
          <p:cNvGraphicFramePr/>
          <p:nvPr/>
        </p:nvGraphicFramePr>
        <p:xfrm>
          <a:off x="3993670" y="2456381"/>
          <a:ext cx="8001675" cy="4057625"/>
        </p:xfrm>
        <a:graphic>
          <a:graphicData uri="http://schemas.openxmlformats.org/drawingml/2006/table">
            <a:tbl>
              <a:tblPr firstRow="1" bandRow="1">
                <a:noFill/>
                <a:tableStyleId>{3C9B2A6C-7912-45C8-BD69-7F9BB4AF1B1A}</a:tableStyleId>
              </a:tblPr>
              <a:tblGrid>
                <a:gridCol w="1977225">
                  <a:extLst>
                    <a:ext uri="{9D8B030D-6E8A-4147-A177-3AD203B41FA5}">
                      <a16:colId xmlns:a16="http://schemas.microsoft.com/office/drawing/2014/main" val="20000"/>
                    </a:ext>
                  </a:extLst>
                </a:gridCol>
                <a:gridCol w="6024450">
                  <a:extLst>
                    <a:ext uri="{9D8B030D-6E8A-4147-A177-3AD203B41FA5}">
                      <a16:colId xmlns:a16="http://schemas.microsoft.com/office/drawing/2014/main" val="20001"/>
                    </a:ext>
                  </a:extLst>
                </a:gridCol>
              </a:tblGrid>
              <a:tr h="524175">
                <a:tc>
                  <a:txBody>
                    <a:bodyPr/>
                    <a:lstStyle/>
                    <a:p>
                      <a:pPr marL="0" marR="0" lvl="0" indent="0" algn="l" rtl="0">
                        <a:lnSpc>
                          <a:spcPct val="100000"/>
                        </a:lnSpc>
                        <a:spcBef>
                          <a:spcPts val="0"/>
                        </a:spcBef>
                        <a:spcAft>
                          <a:spcPts val="0"/>
                        </a:spcAft>
                        <a:buClr>
                          <a:srgbClr val="000000"/>
                        </a:buClr>
                        <a:buSzPts val="1500"/>
                        <a:buFont typeface="Arial"/>
                        <a:buNone/>
                      </a:pPr>
                      <a:r>
                        <a:rPr lang="en-US" sz="1500" b="0" u="none" strike="noStrike" cap="none">
                          <a:solidFill>
                            <a:schemeClr val="dk1"/>
                          </a:solidFill>
                          <a:latin typeface="Open Sans"/>
                          <a:ea typeface="Open Sans"/>
                          <a:cs typeface="Open Sans"/>
                          <a:sym typeface="Open Sans"/>
                        </a:rPr>
                        <a:t>Proveedor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300"/>
                        <a:buFont typeface="Arial"/>
                        <a:buNone/>
                      </a:pPr>
                      <a:r>
                        <a:rPr lang="en-US" sz="1300" b="0" u="none" strike="noStrike" cap="none">
                          <a:solidFill>
                            <a:schemeClr val="dk1"/>
                          </a:solidFill>
                          <a:latin typeface="Open Sans"/>
                          <a:ea typeface="Open Sans"/>
                          <a:cs typeface="Open Sans"/>
                          <a:sym typeface="Open Sans"/>
                        </a:rPr>
                        <a:t>Organización Mundial de la Salud – Oficina Regional del Mediterráneo Oriental (EMRO)</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4692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Complete bibliographic information of peer-reviewed health and biomedical sciences journals published from 20 countries in the Eastern Mediterranean Region.</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5658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Fuentes de información</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Peer-reviewed health and biomedical sciences journals published in the Eastern Mediterranean Region.</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Tipos de documentos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Peer-reviewed health and biomedical sciences Journals.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6670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Texto completo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Yes;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 </a:t>
                      </a:r>
                      <a:endParaRPr sz="1400" i="1"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477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Cobertura temática</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Health and biomedical sciences.</a:t>
                      </a:r>
                      <a:endParaRPr sz="1400" u="none" strike="noStrike" cap="none">
                        <a:solidFill>
                          <a:srgbClr val="3F3F3F"/>
                        </a:solidFill>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r h="3799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Datos cualitativos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More than 814 EMRO peer-reviewed health and biomedical sciences Journals.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6"/>
                  </a:ext>
                </a:extLst>
              </a:tr>
            </a:tbl>
          </a:graphicData>
        </a:graphic>
      </p:graphicFrame>
      <p:pic>
        <p:nvPicPr>
          <p:cNvPr id="569" name="Google Shape;569;p62"/>
          <p:cNvPicPr preferRelativeResize="0"/>
          <p:nvPr/>
        </p:nvPicPr>
        <p:blipFill rotWithShape="1">
          <a:blip r:embed="rId3">
            <a:alphaModFix/>
          </a:blip>
          <a:srcRect/>
          <a:stretch/>
        </p:blipFill>
        <p:spPr>
          <a:xfrm>
            <a:off x="575035" y="1819139"/>
            <a:ext cx="7309125" cy="820365"/>
          </a:xfrm>
          <a:prstGeom prst="rect">
            <a:avLst/>
          </a:prstGeom>
          <a:noFill/>
          <a:ln>
            <a:noFill/>
          </a:ln>
        </p:spPr>
      </p:pic>
      <p:sp>
        <p:nvSpPr>
          <p:cNvPr id="570" name="Google Shape;570;p62"/>
          <p:cNvSpPr txBox="1"/>
          <p:nvPr/>
        </p:nvSpPr>
        <p:spPr>
          <a:xfrm>
            <a:off x="700138" y="1609095"/>
            <a:ext cx="10437600" cy="621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500" b="0" i="0" u="none" strike="noStrike" cap="none">
                <a:solidFill>
                  <a:schemeClr val="dk1"/>
                </a:solidFill>
                <a:latin typeface="Open Sans"/>
                <a:ea typeface="Open Sans"/>
                <a:cs typeface="Open Sans"/>
                <a:sym typeface="Open Sans"/>
              </a:rPr>
              <a:t>Consultar en la lista de </a:t>
            </a:r>
            <a:r>
              <a:rPr lang="en-US" sz="1500" b="1" i="0" u="none" strike="noStrike" cap="none">
                <a:solidFill>
                  <a:schemeClr val="dk1"/>
                </a:solidFill>
                <a:latin typeface="Open Sans"/>
                <a:ea typeface="Open Sans"/>
                <a:cs typeface="Open Sans"/>
                <a:sym typeface="Open Sans"/>
              </a:rPr>
              <a:t>bases de datos </a:t>
            </a:r>
            <a:r>
              <a:rPr lang="en-US" sz="1500" b="0" i="0" u="none" strike="noStrike" cap="none">
                <a:solidFill>
                  <a:schemeClr val="dk1"/>
                </a:solidFill>
                <a:latin typeface="Open Sans"/>
                <a:ea typeface="Open Sans"/>
                <a:cs typeface="Open Sans"/>
                <a:sym typeface="Open Sans"/>
              </a:rPr>
              <a:t>en el Portal de Research4Life ó acceder directamente:</a:t>
            </a:r>
            <a:r>
              <a:rPr lang="en-US" sz="1600" b="0" i="0" u="none" strike="noStrike" cap="none">
                <a:solidFill>
                  <a:srgbClr val="3F3F3F"/>
                </a:solidFill>
                <a:latin typeface="Open Sans"/>
                <a:ea typeface="Open Sans"/>
                <a:cs typeface="Open Sans"/>
                <a:sym typeface="Open Sans"/>
              </a:rPr>
              <a:t>  </a:t>
            </a:r>
            <a:r>
              <a:rPr lang="en-US" sz="1600" b="0" i="0" u="sng" strike="noStrike" cap="none">
                <a:solidFill>
                  <a:srgbClr val="0000F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https://vlibrary.emro.who.int/imemr-journals-directory-imjd//</a:t>
            </a:r>
            <a:r>
              <a:rPr lang="en-US" sz="1600" b="0" i="0" u="sng" strike="noStrike" cap="none">
                <a:solidFill>
                  <a:srgbClr val="0000FF"/>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571" name="Google Shape;571;p62"/>
          <p:cNvSpPr txBox="1"/>
          <p:nvPr/>
        </p:nvSpPr>
        <p:spPr>
          <a:xfrm>
            <a:off x="424980" y="5782840"/>
            <a:ext cx="24188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highlight>
                  <a:srgbClr val="000080"/>
                </a:highlight>
                <a:latin typeface="Arial"/>
                <a:ea typeface="Arial"/>
                <a:cs typeface="Arial"/>
                <a:sym typeface="Arial"/>
              </a:rPr>
              <a:t>SCAN ME</a:t>
            </a:r>
            <a:endParaRPr sz="1400" b="0" i="0" u="none" strike="noStrike" cap="none">
              <a:solidFill>
                <a:srgbClr val="000000"/>
              </a:solidFill>
              <a:latin typeface="Arial"/>
              <a:ea typeface="Arial"/>
              <a:cs typeface="Arial"/>
              <a:sym typeface="Arial"/>
            </a:endParaRPr>
          </a:p>
        </p:txBody>
      </p:sp>
      <p:pic>
        <p:nvPicPr>
          <p:cNvPr id="572" name="Google Shape;572;p62"/>
          <p:cNvPicPr preferRelativeResize="0"/>
          <p:nvPr/>
        </p:nvPicPr>
        <p:blipFill rotWithShape="1">
          <a:blip r:embed="rId5">
            <a:alphaModFix/>
          </a:blip>
          <a:srcRect/>
          <a:stretch/>
        </p:blipFill>
        <p:spPr>
          <a:xfrm>
            <a:off x="517316" y="3548640"/>
            <a:ext cx="2234200" cy="2234200"/>
          </a:xfrm>
          <a:prstGeom prst="rect">
            <a:avLst/>
          </a:prstGeom>
          <a:noFill/>
          <a:ln>
            <a:noFill/>
          </a:ln>
        </p:spPr>
      </p:pic>
      <p:pic>
        <p:nvPicPr>
          <p:cNvPr id="573" name="Google Shape;573;p62"/>
          <p:cNvPicPr preferRelativeResize="0"/>
          <p:nvPr/>
        </p:nvPicPr>
        <p:blipFill rotWithShape="1">
          <a:blip r:embed="rId6">
            <a:alphaModFix/>
          </a:blip>
          <a:srcRect/>
          <a:stretch/>
        </p:blipFill>
        <p:spPr>
          <a:xfrm>
            <a:off x="224891" y="2562333"/>
            <a:ext cx="2819048" cy="866667"/>
          </a:xfrm>
          <a:prstGeom prst="rect">
            <a:avLst/>
          </a:prstGeom>
          <a:noFill/>
          <a:ln>
            <a:noFill/>
          </a:ln>
        </p:spPr>
      </p:pic>
      <p:sp>
        <p:nvSpPr>
          <p:cNvPr id="574" name="Google Shape;574;p6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endParaRPr/>
          </a:p>
        </p:txBody>
      </p:sp>
      <p:sp>
        <p:nvSpPr>
          <p:cNvPr id="575" name="Google Shape;575;p62"/>
          <p:cNvSpPr txBox="1"/>
          <p:nvPr/>
        </p:nvSpPr>
        <p:spPr>
          <a:xfrm>
            <a:off x="0" y="112700"/>
            <a:ext cx="9613800" cy="1080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br>
              <a:rPr lang="en-US" sz="3200" b="0" i="0" u="none" strike="noStrike" cap="none">
                <a:solidFill>
                  <a:srgbClr val="586F7C"/>
                </a:solidFill>
                <a:latin typeface="Open Sans"/>
                <a:ea typeface="Open Sans"/>
                <a:cs typeface="Open Sans"/>
                <a:sym typeface="Open Sans"/>
              </a:rPr>
            </a:br>
            <a:r>
              <a:rPr lang="en-US" sz="3200" b="0" i="0" u="none" strike="noStrike" cap="none">
                <a:solidFill>
                  <a:srgbClr val="586F7C"/>
                </a:solidFill>
                <a:latin typeface="Open Sans"/>
                <a:ea typeface="Open Sans"/>
                <a:cs typeface="Open Sans"/>
                <a:sym typeface="Open Sans"/>
              </a:rPr>
              <a:t>Directorio de Revistas </a:t>
            </a:r>
            <a:r>
              <a:rPr lang="en-US" sz="3600" b="0" i="0" u="none" strike="noStrike" cap="none">
                <a:solidFill>
                  <a:srgbClr val="586F7C"/>
                </a:solidFill>
                <a:latin typeface="Open Sans"/>
                <a:ea typeface="Open Sans"/>
                <a:cs typeface="Open Sans"/>
                <a:sym typeface="Open Sans"/>
              </a:rPr>
              <a:t>IMEMR (IMJD)</a:t>
            </a:r>
            <a:endParaRPr sz="36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119044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3"/>
          <p:cNvSpPr txBox="1">
            <a:spLocks noGrp="1"/>
          </p:cNvSpPr>
          <p:nvPr>
            <p:ph type="title"/>
          </p:nvPr>
        </p:nvSpPr>
        <p:spPr>
          <a:xfrm>
            <a:off x="0" y="216816"/>
            <a:ext cx="9613800" cy="12428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Index Medicus Global (GIM)</a:t>
            </a:r>
            <a:endParaRPr sz="3600"/>
          </a:p>
        </p:txBody>
      </p:sp>
      <p:graphicFrame>
        <p:nvGraphicFramePr>
          <p:cNvPr id="581" name="Google Shape;581;p63"/>
          <p:cNvGraphicFramePr/>
          <p:nvPr/>
        </p:nvGraphicFramePr>
        <p:xfrm>
          <a:off x="4000610" y="2316975"/>
          <a:ext cx="8001675" cy="4449850"/>
        </p:xfrm>
        <a:graphic>
          <a:graphicData uri="http://schemas.openxmlformats.org/drawingml/2006/table">
            <a:tbl>
              <a:tblPr firstRow="1" bandRow="1">
                <a:noFill/>
                <a:tableStyleId>{3C9B2A6C-7912-45C8-BD69-7F9BB4AF1B1A}</a:tableStyleId>
              </a:tblPr>
              <a:tblGrid>
                <a:gridCol w="1977225">
                  <a:extLst>
                    <a:ext uri="{9D8B030D-6E8A-4147-A177-3AD203B41FA5}">
                      <a16:colId xmlns:a16="http://schemas.microsoft.com/office/drawing/2014/main" val="20000"/>
                    </a:ext>
                  </a:extLst>
                </a:gridCol>
                <a:gridCol w="6024450">
                  <a:extLst>
                    <a:ext uri="{9D8B030D-6E8A-4147-A177-3AD203B41FA5}">
                      <a16:colId xmlns:a16="http://schemas.microsoft.com/office/drawing/2014/main" val="20001"/>
                    </a:ext>
                  </a:extLst>
                </a:gridCol>
              </a:tblGrid>
              <a:tr h="524175">
                <a:tc>
                  <a:txBody>
                    <a:bodyPr/>
                    <a:lstStyle/>
                    <a:p>
                      <a:pPr marL="0" marR="0" lvl="0" indent="0" algn="l" rtl="0">
                        <a:lnSpc>
                          <a:spcPct val="100000"/>
                        </a:lnSpc>
                        <a:spcBef>
                          <a:spcPts val="0"/>
                        </a:spcBef>
                        <a:spcAft>
                          <a:spcPts val="0"/>
                        </a:spcAft>
                        <a:buClr>
                          <a:srgbClr val="000000"/>
                        </a:buClr>
                        <a:buSzPts val="1500"/>
                        <a:buFont typeface="Arial"/>
                        <a:buNone/>
                      </a:pPr>
                      <a:r>
                        <a:rPr lang="en-US" sz="1500" b="0" u="none" strike="noStrike" cap="none">
                          <a:solidFill>
                            <a:schemeClr val="dk1"/>
                          </a:solidFill>
                          <a:latin typeface="Open Sans"/>
                          <a:ea typeface="Open Sans"/>
                          <a:cs typeface="Open Sans"/>
                          <a:sym typeface="Open Sans"/>
                        </a:rPr>
                        <a:t>Proveedor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300"/>
                        <a:buFont typeface="Arial"/>
                        <a:buNone/>
                      </a:pPr>
                      <a:r>
                        <a:rPr lang="en-US" sz="1300" b="0" u="none" strike="noStrike" cap="none">
                          <a:solidFill>
                            <a:schemeClr val="dk1"/>
                          </a:solidFill>
                          <a:latin typeface="Open Sans"/>
                          <a:ea typeface="Open Sans"/>
                          <a:cs typeface="Open Sans"/>
                          <a:sym typeface="Open Sans"/>
                        </a:rPr>
                        <a:t>Organización Mundial de la Salud</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4692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u="none" strike="noStrike" cap="none">
                          <a:solidFill>
                            <a:srgbClr val="3F3F3F"/>
                          </a:solidFill>
                          <a:latin typeface="Open Sans"/>
                          <a:ea typeface="Open Sans"/>
                          <a:cs typeface="Open Sans"/>
                          <a:sym typeface="Open Sans"/>
                        </a:rPr>
                        <a:t>Proporciona a los usuarios de todo el mundo acceso en línea a publicaciones de ciencias biomédicas y de la salud, así como, un compendio de los seis índices regionales, AIM (AFRO), LILACS (AMRO/OPS), IMEMR (EMRO), IMSEAR (SEARO), WPRIM (WPRO), a través de una plataforma única. </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5658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Fuentes de información</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Revistas científicas revisadas por pares de países de bajos y medianos ingresos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Tipos de documentos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GIM proporciona acceso a contenido que alimenta las revisiones sistemáticas y la creación de orientación basada en evidencia para los Estados miembros.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4496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Texto completo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Sí;</a:t>
                      </a:r>
                      <a:endParaRPr sz="1400" i="1"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477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Cobertura temática</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Ciencias de la salud y biomédicas.</a:t>
                      </a:r>
                      <a:endParaRPr sz="1400"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r h="3799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Datos cualitativos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Más de 1,7 millones de registros bibliográficos y de texto completo de países de ingresos bajos y medianos.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6"/>
                  </a:ext>
                </a:extLst>
              </a:tr>
            </a:tbl>
          </a:graphicData>
        </a:graphic>
      </p:graphicFrame>
      <p:pic>
        <p:nvPicPr>
          <p:cNvPr id="582" name="Google Shape;582;p63"/>
          <p:cNvPicPr preferRelativeResize="0"/>
          <p:nvPr/>
        </p:nvPicPr>
        <p:blipFill rotWithShape="1">
          <a:blip r:embed="rId3">
            <a:alphaModFix/>
          </a:blip>
          <a:srcRect/>
          <a:stretch/>
        </p:blipFill>
        <p:spPr>
          <a:xfrm>
            <a:off x="584462" y="1646000"/>
            <a:ext cx="7309125" cy="670982"/>
          </a:xfrm>
          <a:prstGeom prst="rect">
            <a:avLst/>
          </a:prstGeom>
          <a:noFill/>
          <a:ln>
            <a:noFill/>
          </a:ln>
        </p:spPr>
      </p:pic>
      <p:sp>
        <p:nvSpPr>
          <p:cNvPr id="583" name="Google Shape;583;p63"/>
          <p:cNvSpPr txBox="1"/>
          <p:nvPr/>
        </p:nvSpPr>
        <p:spPr>
          <a:xfrm>
            <a:off x="700138" y="1609095"/>
            <a:ext cx="10047900" cy="604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500" b="0" i="0" u="none" strike="noStrike" cap="none">
                <a:solidFill>
                  <a:schemeClr val="dk1"/>
                </a:solidFill>
                <a:latin typeface="Open Sans"/>
                <a:ea typeface="Open Sans"/>
                <a:cs typeface="Open Sans"/>
                <a:sym typeface="Open Sans"/>
              </a:rPr>
              <a:t>Consultar en la lista de </a:t>
            </a:r>
            <a:r>
              <a:rPr lang="en-US" sz="1500" b="1" i="0" u="none" strike="noStrike" cap="none">
                <a:solidFill>
                  <a:schemeClr val="dk1"/>
                </a:solidFill>
                <a:latin typeface="Open Sans"/>
                <a:ea typeface="Open Sans"/>
                <a:cs typeface="Open Sans"/>
                <a:sym typeface="Open Sans"/>
              </a:rPr>
              <a:t>bases de datos </a:t>
            </a:r>
            <a:r>
              <a:rPr lang="en-US" sz="1500" b="0" i="0" u="none" strike="noStrike" cap="none">
                <a:solidFill>
                  <a:schemeClr val="dk1"/>
                </a:solidFill>
                <a:latin typeface="Open Sans"/>
                <a:ea typeface="Open Sans"/>
                <a:cs typeface="Open Sans"/>
                <a:sym typeface="Open Sans"/>
              </a:rPr>
              <a:t>en el Portal de Research4Life/Global Index Medicus (GIM) ó acceder directamente:</a:t>
            </a:r>
            <a:r>
              <a:rPr lang="en-US" sz="1600" b="0" i="0" u="none" strike="noStrike" cap="none">
                <a:solidFill>
                  <a:srgbClr val="3F3F3F"/>
                </a:solidFill>
                <a:latin typeface="Open Sans"/>
                <a:ea typeface="Open Sans"/>
                <a:cs typeface="Open Sans"/>
                <a:sym typeface="Open Sans"/>
              </a:rPr>
              <a:t> </a:t>
            </a:r>
            <a:r>
              <a:rPr lang="en-US" sz="1600" b="0" i="0" u="sng" strike="noStrike" cap="none">
                <a:solidFill>
                  <a:srgbClr val="0000FF"/>
                </a:solidFill>
                <a:latin typeface="Open Sans"/>
                <a:ea typeface="Open Sans"/>
                <a:cs typeface="Open Sans"/>
                <a:sym typeface="Open Sans"/>
              </a:rPr>
              <a:t>https://www.globalindexmedicus.net/</a:t>
            </a:r>
            <a:endParaRPr sz="1400" b="0" i="0" u="none" strike="noStrike" cap="none">
              <a:solidFill>
                <a:srgbClr val="000000"/>
              </a:solidFill>
              <a:latin typeface="Open Sans"/>
              <a:ea typeface="Open Sans"/>
              <a:cs typeface="Open Sans"/>
              <a:sym typeface="Open Sans"/>
            </a:endParaRPr>
          </a:p>
        </p:txBody>
      </p:sp>
      <p:pic>
        <p:nvPicPr>
          <p:cNvPr id="584" name="Google Shape;584;p63"/>
          <p:cNvPicPr preferRelativeResize="0"/>
          <p:nvPr/>
        </p:nvPicPr>
        <p:blipFill rotWithShape="1">
          <a:blip r:embed="rId4">
            <a:alphaModFix/>
          </a:blip>
          <a:srcRect/>
          <a:stretch/>
        </p:blipFill>
        <p:spPr>
          <a:xfrm>
            <a:off x="0" y="3103641"/>
            <a:ext cx="3817376" cy="2462823"/>
          </a:xfrm>
          <a:prstGeom prst="rect">
            <a:avLst/>
          </a:prstGeom>
          <a:noFill/>
          <a:ln>
            <a:noFill/>
          </a:ln>
        </p:spPr>
      </p:pic>
    </p:spTree>
    <p:extLst>
      <p:ext uri="{BB962C8B-B14F-4D97-AF65-F5344CB8AC3E}">
        <p14:creationId xmlns:p14="http://schemas.microsoft.com/office/powerpoint/2010/main" val="3722537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4"/>
          <p:cNvSpPr txBox="1">
            <a:spLocks noGrp="1"/>
          </p:cNvSpPr>
          <p:nvPr>
            <p:ph type="title"/>
          </p:nvPr>
        </p:nvSpPr>
        <p:spPr>
          <a:xfrm>
            <a:off x="0" y="319804"/>
            <a:ext cx="9778692"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Index Medicus Global (GIM)</a:t>
            </a:r>
            <a:endParaRPr sz="3200" dirty="0">
              <a:solidFill>
                <a:srgbClr val="586F7C"/>
              </a:solidFill>
            </a:endParaRPr>
          </a:p>
        </p:txBody>
      </p:sp>
      <p:sp>
        <p:nvSpPr>
          <p:cNvPr id="590" name="Google Shape;590;p64"/>
          <p:cNvSpPr txBox="1"/>
          <p:nvPr/>
        </p:nvSpPr>
        <p:spPr>
          <a:xfrm>
            <a:off x="816855" y="1139094"/>
            <a:ext cx="319290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586F7C"/>
                </a:solidFill>
                <a:latin typeface="Open Sans"/>
                <a:ea typeface="Open Sans"/>
                <a:cs typeface="Open Sans"/>
                <a:sym typeface="Open Sans"/>
              </a:rPr>
              <a:t>Búsqueda simple</a:t>
            </a:r>
            <a:endParaRPr sz="1400" b="0" i="0" u="none" strike="noStrike" cap="none">
              <a:solidFill>
                <a:srgbClr val="000000"/>
              </a:solidFill>
              <a:latin typeface="Arial"/>
              <a:ea typeface="Arial"/>
              <a:cs typeface="Arial"/>
              <a:sym typeface="Arial"/>
            </a:endParaRPr>
          </a:p>
        </p:txBody>
      </p:sp>
      <p:pic>
        <p:nvPicPr>
          <p:cNvPr id="591" name="Google Shape;591;p64"/>
          <p:cNvPicPr preferRelativeResize="0"/>
          <p:nvPr/>
        </p:nvPicPr>
        <p:blipFill>
          <a:blip r:embed="rId3">
            <a:alphaModFix/>
          </a:blip>
          <a:stretch>
            <a:fillRect/>
          </a:stretch>
        </p:blipFill>
        <p:spPr>
          <a:xfrm>
            <a:off x="2638160" y="1749404"/>
            <a:ext cx="6632701" cy="5108591"/>
          </a:xfrm>
          <a:prstGeom prst="rect">
            <a:avLst/>
          </a:prstGeom>
          <a:noFill/>
          <a:ln>
            <a:noFill/>
          </a:ln>
        </p:spPr>
      </p:pic>
      <p:sp>
        <p:nvSpPr>
          <p:cNvPr id="592" name="Google Shape;592;p64"/>
          <p:cNvSpPr/>
          <p:nvPr/>
        </p:nvSpPr>
        <p:spPr>
          <a:xfrm>
            <a:off x="2638175" y="5236000"/>
            <a:ext cx="6632700" cy="8526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82725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65"/>
          <p:cNvPicPr preferRelativeResize="0"/>
          <p:nvPr/>
        </p:nvPicPr>
        <p:blipFill>
          <a:blip r:embed="rId3">
            <a:alphaModFix/>
          </a:blip>
          <a:stretch>
            <a:fillRect/>
          </a:stretch>
        </p:blipFill>
        <p:spPr>
          <a:xfrm>
            <a:off x="2010250" y="1736300"/>
            <a:ext cx="7424050" cy="4947226"/>
          </a:xfrm>
          <a:prstGeom prst="rect">
            <a:avLst/>
          </a:prstGeom>
          <a:noFill/>
          <a:ln>
            <a:noFill/>
          </a:ln>
        </p:spPr>
      </p:pic>
      <p:sp>
        <p:nvSpPr>
          <p:cNvPr id="598" name="Google Shape;598;p65"/>
          <p:cNvSpPr txBox="1"/>
          <p:nvPr/>
        </p:nvSpPr>
        <p:spPr>
          <a:xfrm>
            <a:off x="353700" y="353375"/>
            <a:ext cx="6202200" cy="1182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600" dirty="0">
                <a:solidFill>
                  <a:srgbClr val="586F7C"/>
                </a:solidFill>
                <a:latin typeface="Open Sans"/>
                <a:ea typeface="Open Sans"/>
                <a:cs typeface="Open Sans"/>
                <a:sym typeface="Open Sans"/>
              </a:rPr>
              <a:t>Index Medicus Global (GIM)</a:t>
            </a:r>
            <a:endParaRPr sz="3600" dirty="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None/>
            </a:pPr>
            <a:r>
              <a:rPr lang="en-US" sz="3600" dirty="0" err="1">
                <a:solidFill>
                  <a:srgbClr val="586F7C"/>
                </a:solidFill>
                <a:latin typeface="Open Sans"/>
                <a:ea typeface="Open Sans"/>
                <a:cs typeface="Open Sans"/>
                <a:sym typeface="Open Sans"/>
              </a:rPr>
              <a:t>continuación</a:t>
            </a:r>
            <a:endParaRPr sz="3600" dirty="0">
              <a:solidFill>
                <a:srgbClr val="586F7C"/>
              </a:solidFill>
              <a:latin typeface="Open Sans"/>
              <a:ea typeface="Open Sans"/>
              <a:cs typeface="Open Sans"/>
              <a:sym typeface="Open Sans"/>
            </a:endParaRPr>
          </a:p>
        </p:txBody>
      </p:sp>
      <p:sp>
        <p:nvSpPr>
          <p:cNvPr id="599" name="Google Shape;599;p65"/>
          <p:cNvSpPr/>
          <p:nvPr/>
        </p:nvSpPr>
        <p:spPr>
          <a:xfrm>
            <a:off x="3938275" y="2823600"/>
            <a:ext cx="5422500" cy="5286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0" name="Google Shape;600;p65"/>
          <p:cNvSpPr/>
          <p:nvPr/>
        </p:nvSpPr>
        <p:spPr>
          <a:xfrm>
            <a:off x="6760700" y="2008175"/>
            <a:ext cx="2600100" cy="3906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1" name="Google Shape;601;p65"/>
          <p:cNvSpPr/>
          <p:nvPr/>
        </p:nvSpPr>
        <p:spPr>
          <a:xfrm>
            <a:off x="2154750" y="4168500"/>
            <a:ext cx="1783500" cy="26073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2" name="Google Shape;602;p65"/>
          <p:cNvSpPr/>
          <p:nvPr/>
        </p:nvSpPr>
        <p:spPr>
          <a:xfrm>
            <a:off x="8013125" y="4494250"/>
            <a:ext cx="1275600" cy="16317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1976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Introducción </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895775" y="1728100"/>
            <a:ext cx="10494796" cy="4751121"/>
            <a:chOff x="-69970" y="41817"/>
            <a:chExt cx="10144800" cy="4455708"/>
          </a:xfrm>
        </p:grpSpPr>
        <p:sp>
          <p:nvSpPr>
            <p:cNvPr id="100" name="Google Shape;100;p3"/>
            <p:cNvSpPr/>
            <p:nvPr/>
          </p:nvSpPr>
          <p:spPr>
            <a:xfrm>
              <a:off x="0" y="41817"/>
              <a:ext cx="10074728" cy="1433396"/>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69973" y="354022"/>
              <a:ext cx="9934782" cy="65949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102" name="Google Shape;102;p3"/>
            <p:cNvSpPr/>
            <p:nvPr/>
          </p:nvSpPr>
          <p:spPr>
            <a:xfrm>
              <a:off x="-69970" y="1475208"/>
              <a:ext cx="10144800" cy="1560600"/>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178713" y="1894531"/>
              <a:ext cx="9717300" cy="112590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La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primera</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parte de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lección</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muestra</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varias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herramientas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disponibles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través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del Portal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Unificado</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de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Contenidos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decir</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Bases de </a:t>
              </a:r>
              <a:r>
                <a:rPr lang="en-US" sz="24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datos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1" dirty="0">
                  <a:solidFill>
                    <a:schemeClr val="lt1"/>
                  </a:solidFill>
                  <a:latin typeface="Open Sans" panose="020B0606030504020204" pitchFamily="34" charset="0"/>
                  <a:ea typeface="Open Sans" panose="020B0606030504020204" pitchFamily="34" charset="0"/>
                  <a:cs typeface="Open Sans" panose="020B0606030504020204" pitchFamily="34" charset="0"/>
                </a:rPr>
                <a:t>F</a:t>
              </a:r>
              <a:r>
                <a:rPr lang="en-US"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uentes de </a:t>
              </a:r>
              <a:r>
                <a:rPr lang="en-US" sz="24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referencia</a:t>
              </a:r>
              <a:r>
                <a:rPr lang="en-US"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como</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PubMed), </a:t>
              </a:r>
              <a:r>
                <a:rPr lang="en-US" sz="2400" b="1" dirty="0" err="1">
                  <a:solidFill>
                    <a:schemeClr val="lt1"/>
                  </a:solidFill>
                  <a:latin typeface="Open Sans" panose="020B0606030504020204" pitchFamily="34" charset="0"/>
                  <a:ea typeface="Open Sans" panose="020B0606030504020204" pitchFamily="34" charset="0"/>
                  <a:cs typeface="Open Sans" panose="020B0606030504020204" pitchFamily="34" charset="0"/>
                </a:rPr>
                <a:t>R</a:t>
              </a:r>
              <a:r>
                <a:rPr lang="en-US" sz="24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ecursos</a:t>
              </a:r>
              <a:r>
                <a:rPr lang="en-US"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gratuitos</a:t>
              </a:r>
              <a:r>
                <a:rPr lang="en-US"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y </a:t>
              </a:r>
              <a:r>
                <a:rPr lang="en-US" sz="2400" b="1" dirty="0" err="1">
                  <a:solidFill>
                    <a:schemeClr val="lt1"/>
                  </a:solidFill>
                  <a:latin typeface="Open Sans" panose="020B0606030504020204" pitchFamily="34" charset="0"/>
                  <a:ea typeface="Open Sans" panose="020B0606030504020204" pitchFamily="34" charset="0"/>
                  <a:cs typeface="Open Sans" panose="020B0606030504020204" pitchFamily="34" charset="0"/>
                </a:rPr>
                <a:t>R</a:t>
              </a:r>
              <a:r>
                <a:rPr lang="en-US" sz="24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ecursos</a:t>
              </a:r>
              <a:r>
                <a:rPr lang="en-US"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recientes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rgbClr val="000000"/>
                </a:buClr>
                <a:buSzPts val="2700"/>
                <a:buFont typeface="Arial"/>
                <a:buNone/>
              </a:pPr>
              <a:endParaRPr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04" name="Google Shape;104;p3"/>
            <p:cNvSpPr/>
            <p:nvPr/>
          </p:nvSpPr>
          <p:spPr>
            <a:xfrm>
              <a:off x="0" y="3064129"/>
              <a:ext cx="10074728" cy="1433396"/>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69973" y="3134102"/>
              <a:ext cx="9934782" cy="1363423"/>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grpSp>
      <p:sp>
        <p:nvSpPr>
          <p:cNvPr id="106" name="Google Shape;106;p3"/>
          <p:cNvSpPr txBox="1"/>
          <p:nvPr/>
        </p:nvSpPr>
        <p:spPr>
          <a:xfrm>
            <a:off x="1323325" y="4940225"/>
            <a:ext cx="9862800" cy="1569900"/>
          </a:xfrm>
          <a:prstGeom prst="rect">
            <a:avLst/>
          </a:prstGeom>
          <a:noFill/>
          <a:ln>
            <a:noFill/>
          </a:ln>
        </p:spPr>
        <p:txBody>
          <a:bodyPr spcFirstLastPara="1" wrap="square" lIns="91425" tIns="45700" rIns="91425" bIns="45700" anchor="t" anchorCtr="0">
            <a:spAutoFit/>
          </a:bodyPr>
          <a:lstStyle/>
          <a:p>
            <a:pPr lvl="0">
              <a:buSzPts val="2400"/>
            </a:pPr>
            <a:r>
              <a:rPr lang="es-E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La segunda parte de la lección es una muestra de herramientas útiles de Internet relacionadas con la salud para acceder a recursos gratuitos, incluida la literatura gris. A partir de julio de 2022, se agregó una sección adicional sobre las </a:t>
            </a:r>
            <a:r>
              <a:rPr lang="es-ES" sz="2400" b="1" dirty="0">
                <a:solidFill>
                  <a:schemeClr val="lt1"/>
                </a:solidFill>
                <a:latin typeface="Open Sans" panose="020B0606030504020204" pitchFamily="34" charset="0"/>
                <a:ea typeface="Open Sans" panose="020B0606030504020204" pitchFamily="34" charset="0"/>
                <a:cs typeface="Open Sans" panose="020B0606030504020204" pitchFamily="34" charset="0"/>
              </a:rPr>
              <a:t>bases de datos de la OMS</a:t>
            </a:r>
            <a:r>
              <a:rPr lang="es-E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a:t>
            </a:r>
            <a:endParaRPr sz="1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07" name="Google Shape;107;p3"/>
          <p:cNvSpPr txBox="1"/>
          <p:nvPr/>
        </p:nvSpPr>
        <p:spPr>
          <a:xfrm>
            <a:off x="1323325" y="1887075"/>
            <a:ext cx="931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lección</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se centra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en</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los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recursos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de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salud</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específicos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de las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colecciones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clave,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accesibles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desde</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Research4Life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así</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como</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las que se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encuentran</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 </a:t>
            </a:r>
            <a:r>
              <a:rPr lang="en-US" sz="24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través</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de Internet.</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6"/>
          <p:cNvSpPr txBox="1">
            <a:spLocks noGrp="1"/>
          </p:cNvSpPr>
          <p:nvPr>
            <p:ph type="title"/>
          </p:nvPr>
        </p:nvSpPr>
        <p:spPr>
          <a:xfrm>
            <a:off x="0" y="319804"/>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Index Medicus Global (GIM)</a:t>
            </a:r>
            <a:br>
              <a:rPr lang="en-US" sz="3200">
                <a:solidFill>
                  <a:srgbClr val="586F7C"/>
                </a:solidFill>
                <a:latin typeface="Open Sans"/>
                <a:ea typeface="Open Sans"/>
                <a:cs typeface="Open Sans"/>
                <a:sym typeface="Open Sans"/>
              </a:rPr>
            </a:br>
            <a:endParaRPr sz="3200"/>
          </a:p>
        </p:txBody>
      </p:sp>
      <p:sp>
        <p:nvSpPr>
          <p:cNvPr id="609" name="Google Shape;609;p66"/>
          <p:cNvSpPr txBox="1"/>
          <p:nvPr/>
        </p:nvSpPr>
        <p:spPr>
          <a:xfrm>
            <a:off x="47328" y="1149250"/>
            <a:ext cx="3756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586F7C"/>
                </a:solidFill>
                <a:latin typeface="Open Sans"/>
                <a:ea typeface="Open Sans"/>
                <a:cs typeface="Open Sans"/>
                <a:sym typeface="Open Sans"/>
              </a:rPr>
              <a:t>Búsqueda avanzada</a:t>
            </a:r>
            <a:endParaRPr sz="1400" b="0" i="0" u="none" strike="noStrike" cap="none">
              <a:solidFill>
                <a:srgbClr val="000000"/>
              </a:solidFill>
              <a:latin typeface="Arial"/>
              <a:ea typeface="Arial"/>
              <a:cs typeface="Arial"/>
              <a:sym typeface="Arial"/>
            </a:endParaRPr>
          </a:p>
        </p:txBody>
      </p:sp>
      <p:pic>
        <p:nvPicPr>
          <p:cNvPr id="610" name="Google Shape;610;p66"/>
          <p:cNvPicPr preferRelativeResize="0"/>
          <p:nvPr/>
        </p:nvPicPr>
        <p:blipFill>
          <a:blip r:embed="rId3">
            <a:alphaModFix/>
          </a:blip>
          <a:stretch>
            <a:fillRect/>
          </a:stretch>
        </p:blipFill>
        <p:spPr>
          <a:xfrm>
            <a:off x="2111474" y="1782875"/>
            <a:ext cx="7408324" cy="4954000"/>
          </a:xfrm>
          <a:prstGeom prst="rect">
            <a:avLst/>
          </a:prstGeom>
          <a:noFill/>
          <a:ln>
            <a:noFill/>
          </a:ln>
        </p:spPr>
      </p:pic>
      <p:sp>
        <p:nvSpPr>
          <p:cNvPr id="611" name="Google Shape;611;p66"/>
          <p:cNvSpPr/>
          <p:nvPr/>
        </p:nvSpPr>
        <p:spPr>
          <a:xfrm>
            <a:off x="2215627" y="4915821"/>
            <a:ext cx="6045300" cy="9387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12388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7"/>
          <p:cNvSpPr txBox="1">
            <a:spLocks noGrp="1"/>
          </p:cNvSpPr>
          <p:nvPr>
            <p:ph type="title"/>
          </p:nvPr>
        </p:nvSpPr>
        <p:spPr>
          <a:xfrm>
            <a:off x="0" y="216816"/>
            <a:ext cx="9613800" cy="12428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Index Medicus Africano (AIM)</a:t>
            </a:r>
            <a:endParaRPr sz="3200"/>
          </a:p>
        </p:txBody>
      </p:sp>
      <p:graphicFrame>
        <p:nvGraphicFramePr>
          <p:cNvPr id="617" name="Google Shape;617;p67"/>
          <p:cNvGraphicFramePr/>
          <p:nvPr/>
        </p:nvGraphicFramePr>
        <p:xfrm>
          <a:off x="3928160" y="2503275"/>
          <a:ext cx="8001675" cy="3683905"/>
        </p:xfrm>
        <a:graphic>
          <a:graphicData uri="http://schemas.openxmlformats.org/drawingml/2006/table">
            <a:tbl>
              <a:tblPr firstRow="1" bandRow="1">
                <a:noFill/>
                <a:tableStyleId>{3C9B2A6C-7912-45C8-BD69-7F9BB4AF1B1A}</a:tableStyleId>
              </a:tblPr>
              <a:tblGrid>
                <a:gridCol w="1977225">
                  <a:extLst>
                    <a:ext uri="{9D8B030D-6E8A-4147-A177-3AD203B41FA5}">
                      <a16:colId xmlns:a16="http://schemas.microsoft.com/office/drawing/2014/main" val="20000"/>
                    </a:ext>
                  </a:extLst>
                </a:gridCol>
                <a:gridCol w="6024450">
                  <a:extLst>
                    <a:ext uri="{9D8B030D-6E8A-4147-A177-3AD203B41FA5}">
                      <a16:colId xmlns:a16="http://schemas.microsoft.com/office/drawing/2014/main" val="20001"/>
                    </a:ext>
                  </a:extLst>
                </a:gridCol>
              </a:tblGrid>
              <a:tr h="524175">
                <a:tc>
                  <a:txBody>
                    <a:bodyPr/>
                    <a:lstStyle/>
                    <a:p>
                      <a:pPr marL="0" marR="0" lvl="0" indent="0" algn="l" rtl="0">
                        <a:lnSpc>
                          <a:spcPct val="100000"/>
                        </a:lnSpc>
                        <a:spcBef>
                          <a:spcPts val="0"/>
                        </a:spcBef>
                        <a:spcAft>
                          <a:spcPts val="0"/>
                        </a:spcAft>
                        <a:buClr>
                          <a:srgbClr val="000000"/>
                        </a:buClr>
                        <a:buSzPts val="1500"/>
                        <a:buFont typeface="Arial"/>
                        <a:buNone/>
                      </a:pPr>
                      <a:r>
                        <a:rPr lang="en-US" sz="1500" b="0" u="none" strike="noStrike" cap="none">
                          <a:solidFill>
                            <a:schemeClr val="dk1"/>
                          </a:solidFill>
                          <a:latin typeface="Open Sans"/>
                          <a:ea typeface="Open Sans"/>
                          <a:cs typeface="Open Sans"/>
                          <a:sym typeface="Open Sans"/>
                        </a:rPr>
                        <a:t>Proveedor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b="0" u="none" strike="noStrike" cap="none">
                          <a:solidFill>
                            <a:srgbClr val="3F3F3F"/>
                          </a:solidFill>
                          <a:latin typeface="Open Sans"/>
                          <a:ea typeface="Open Sans"/>
                          <a:cs typeface="Open Sans"/>
                          <a:sym typeface="Open Sans"/>
                        </a:rPr>
                        <a:t>Organización Mundial de la Salud, en colaboración con la Asociación de Información en Salud y bibliotecas en África.</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4692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Proporcionar a los usuarios de todo el mundo acceso en línea a publicaciones de ciencias biomédicas y de salud africanas.</a:t>
                      </a:r>
                      <a:endParaRPr sz="140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5658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Fuentes de información</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Fuentes africanas de información biomédica y de salud.</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Tipos de documentos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Referencias bibliográficas y revistas científicas.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4315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Texto completo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Sí;</a:t>
                      </a:r>
                      <a:endParaRPr sz="1400" i="1"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477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Cobertura temática</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Ciencias de la salud y biomédicas.</a:t>
                      </a:r>
                      <a:endParaRPr sz="1400" u="none" strike="noStrike" cap="none">
                        <a:solidFill>
                          <a:srgbClr val="3F3F3F"/>
                        </a:solidFill>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r h="3799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Datos cualitativos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Más de 18.000 referencias bibliográficas de 258 Revistas Científicas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6"/>
                  </a:ext>
                </a:extLst>
              </a:tr>
            </a:tbl>
          </a:graphicData>
        </a:graphic>
      </p:graphicFrame>
      <p:pic>
        <p:nvPicPr>
          <p:cNvPr id="618" name="Google Shape;618;p67"/>
          <p:cNvPicPr preferRelativeResize="0"/>
          <p:nvPr/>
        </p:nvPicPr>
        <p:blipFill rotWithShape="1">
          <a:blip r:embed="rId3">
            <a:alphaModFix/>
          </a:blip>
          <a:srcRect/>
          <a:stretch/>
        </p:blipFill>
        <p:spPr>
          <a:xfrm>
            <a:off x="584462" y="1646000"/>
            <a:ext cx="7309125" cy="670982"/>
          </a:xfrm>
          <a:prstGeom prst="rect">
            <a:avLst/>
          </a:prstGeom>
          <a:noFill/>
          <a:ln>
            <a:noFill/>
          </a:ln>
        </p:spPr>
      </p:pic>
      <p:sp>
        <p:nvSpPr>
          <p:cNvPr id="619" name="Google Shape;619;p67"/>
          <p:cNvSpPr txBox="1"/>
          <p:nvPr/>
        </p:nvSpPr>
        <p:spPr>
          <a:xfrm>
            <a:off x="700138" y="1609095"/>
            <a:ext cx="100479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Open Sans"/>
                <a:ea typeface="Open Sans"/>
                <a:cs typeface="Open Sans"/>
                <a:sym typeface="Open Sans"/>
              </a:rPr>
              <a:t>Consultar en la lista de </a:t>
            </a:r>
            <a:r>
              <a:rPr lang="en-US" sz="1500" b="1" i="0" u="none" strike="noStrike" cap="none">
                <a:solidFill>
                  <a:schemeClr val="dk1"/>
                </a:solidFill>
                <a:latin typeface="Open Sans"/>
                <a:ea typeface="Open Sans"/>
                <a:cs typeface="Open Sans"/>
                <a:sym typeface="Open Sans"/>
              </a:rPr>
              <a:t>bases de datos </a:t>
            </a:r>
            <a:r>
              <a:rPr lang="en-US" sz="1500" b="0" i="0" u="none" strike="noStrike" cap="none">
                <a:solidFill>
                  <a:schemeClr val="dk1"/>
                </a:solidFill>
                <a:latin typeface="Open Sans"/>
                <a:ea typeface="Open Sans"/>
                <a:cs typeface="Open Sans"/>
                <a:sym typeface="Open Sans"/>
              </a:rPr>
              <a:t>en el Portal de Research4Life/Global Index Medicus (GIM) ó acceder directamente:</a:t>
            </a:r>
            <a:r>
              <a:rPr lang="en-US" sz="1600" b="0" i="0" u="none" strike="noStrike" cap="none">
                <a:solidFill>
                  <a:srgbClr val="3F3F3F"/>
                </a:solidFill>
                <a:latin typeface="Open Sans"/>
                <a:ea typeface="Open Sans"/>
                <a:cs typeface="Open Sans"/>
                <a:sym typeface="Open Sans"/>
              </a:rPr>
              <a:t> </a:t>
            </a:r>
            <a:r>
              <a:rPr lang="en-US" sz="1600" b="0" i="0" u="sng" strike="noStrike" cap="none">
                <a:solidFill>
                  <a:srgbClr val="0000FF"/>
                </a:solidFill>
                <a:latin typeface="Open Sans"/>
                <a:ea typeface="Open Sans"/>
                <a:cs typeface="Open Sans"/>
                <a:sym typeface="Open Sans"/>
              </a:rPr>
              <a:t>https://www.globalindexmedicus.net/biblioteca/aim/</a:t>
            </a:r>
            <a:endParaRPr sz="1400" b="0" i="0" u="none" strike="noStrike" cap="none">
              <a:solidFill>
                <a:srgbClr val="000000"/>
              </a:solidFill>
              <a:latin typeface="Open Sans"/>
              <a:ea typeface="Open Sans"/>
              <a:cs typeface="Open Sans"/>
              <a:sym typeface="Open Sans"/>
            </a:endParaRPr>
          </a:p>
        </p:txBody>
      </p:sp>
      <p:pic>
        <p:nvPicPr>
          <p:cNvPr id="620" name="Google Shape;620;p67"/>
          <p:cNvPicPr preferRelativeResize="0"/>
          <p:nvPr/>
        </p:nvPicPr>
        <p:blipFill rotWithShape="1">
          <a:blip r:embed="rId4">
            <a:alphaModFix/>
          </a:blip>
          <a:srcRect/>
          <a:stretch/>
        </p:blipFill>
        <p:spPr>
          <a:xfrm>
            <a:off x="375203" y="2749430"/>
            <a:ext cx="3285714" cy="3057143"/>
          </a:xfrm>
          <a:prstGeom prst="rect">
            <a:avLst/>
          </a:prstGeom>
          <a:noFill/>
          <a:ln>
            <a:noFill/>
          </a:ln>
        </p:spPr>
      </p:pic>
    </p:spTree>
    <p:extLst>
      <p:ext uri="{BB962C8B-B14F-4D97-AF65-F5344CB8AC3E}">
        <p14:creationId xmlns:p14="http://schemas.microsoft.com/office/powerpoint/2010/main" val="3968324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6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26" name="Google Shape;626;p68"/>
          <p:cNvSpPr/>
          <p:nvPr/>
        </p:nvSpPr>
        <p:spPr>
          <a:xfrm>
            <a:off x="3671669" y="3094892"/>
            <a:ext cx="3108960" cy="299641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43964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9"/>
          <p:cNvSpPr txBox="1">
            <a:spLocks noGrp="1"/>
          </p:cNvSpPr>
          <p:nvPr>
            <p:ph type="title"/>
          </p:nvPr>
        </p:nvSpPr>
        <p:spPr>
          <a:xfrm>
            <a:off x="0" y="284756"/>
            <a:ext cx="9613800" cy="68931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br>
              <a:rPr lang="en-US" sz="3600">
                <a:solidFill>
                  <a:srgbClr val="586F7C"/>
                </a:solidFill>
                <a:latin typeface="Open Sans"/>
                <a:ea typeface="Open Sans"/>
                <a:cs typeface="Open Sans"/>
                <a:sym typeface="Open Sans"/>
              </a:rPr>
            </a:b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Index Medicus Africano (AIM)</a:t>
            </a:r>
            <a:br>
              <a:rPr lang="en-US" sz="3600">
                <a:solidFill>
                  <a:srgbClr val="586F7C"/>
                </a:solidFill>
                <a:latin typeface="Open Sans"/>
                <a:ea typeface="Open Sans"/>
                <a:cs typeface="Open Sans"/>
                <a:sym typeface="Open Sans"/>
              </a:rPr>
            </a:b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 </a:t>
            </a:r>
            <a:endParaRPr sz="3600"/>
          </a:p>
        </p:txBody>
      </p:sp>
      <p:pic>
        <p:nvPicPr>
          <p:cNvPr id="632" name="Google Shape;632;p69"/>
          <p:cNvPicPr preferRelativeResize="0"/>
          <p:nvPr/>
        </p:nvPicPr>
        <p:blipFill rotWithShape="1">
          <a:blip r:embed="rId3">
            <a:alphaModFix/>
          </a:blip>
          <a:srcRect/>
          <a:stretch/>
        </p:blipFill>
        <p:spPr>
          <a:xfrm>
            <a:off x="278240" y="1902976"/>
            <a:ext cx="2409524" cy="3980952"/>
          </a:xfrm>
          <a:prstGeom prst="rect">
            <a:avLst/>
          </a:prstGeom>
          <a:noFill/>
          <a:ln>
            <a:noFill/>
          </a:ln>
        </p:spPr>
      </p:pic>
      <p:pic>
        <p:nvPicPr>
          <p:cNvPr id="633" name="Google Shape;633;p69"/>
          <p:cNvPicPr preferRelativeResize="0"/>
          <p:nvPr/>
        </p:nvPicPr>
        <p:blipFill rotWithShape="1">
          <a:blip r:embed="rId4">
            <a:alphaModFix/>
          </a:blip>
          <a:srcRect/>
          <a:stretch/>
        </p:blipFill>
        <p:spPr>
          <a:xfrm>
            <a:off x="3209368" y="1902976"/>
            <a:ext cx="2428571" cy="3980952"/>
          </a:xfrm>
          <a:prstGeom prst="rect">
            <a:avLst/>
          </a:prstGeom>
          <a:noFill/>
          <a:ln>
            <a:noFill/>
          </a:ln>
        </p:spPr>
      </p:pic>
      <p:pic>
        <p:nvPicPr>
          <p:cNvPr id="634" name="Google Shape;634;p69"/>
          <p:cNvPicPr preferRelativeResize="0"/>
          <p:nvPr/>
        </p:nvPicPr>
        <p:blipFill rotWithShape="1">
          <a:blip r:embed="rId5">
            <a:alphaModFix/>
          </a:blip>
          <a:srcRect/>
          <a:stretch/>
        </p:blipFill>
        <p:spPr>
          <a:xfrm>
            <a:off x="6096000" y="1902976"/>
            <a:ext cx="2438095" cy="3923809"/>
          </a:xfrm>
          <a:prstGeom prst="rect">
            <a:avLst/>
          </a:prstGeom>
          <a:noFill/>
          <a:ln>
            <a:noFill/>
          </a:ln>
        </p:spPr>
      </p:pic>
      <p:pic>
        <p:nvPicPr>
          <p:cNvPr id="635" name="Google Shape;635;p69"/>
          <p:cNvPicPr preferRelativeResize="0"/>
          <p:nvPr/>
        </p:nvPicPr>
        <p:blipFill rotWithShape="1">
          <a:blip r:embed="rId6">
            <a:alphaModFix/>
          </a:blip>
          <a:srcRect/>
          <a:stretch/>
        </p:blipFill>
        <p:spPr>
          <a:xfrm>
            <a:off x="8875630" y="2945833"/>
            <a:ext cx="2600000" cy="1895238"/>
          </a:xfrm>
          <a:prstGeom prst="rect">
            <a:avLst/>
          </a:prstGeom>
          <a:noFill/>
          <a:ln>
            <a:noFill/>
          </a:ln>
        </p:spPr>
      </p:pic>
      <p:sp>
        <p:nvSpPr>
          <p:cNvPr id="636" name="Google Shape;636;p69"/>
          <p:cNvSpPr/>
          <p:nvPr/>
        </p:nvSpPr>
        <p:spPr>
          <a:xfrm>
            <a:off x="278240" y="1934945"/>
            <a:ext cx="2490652" cy="44632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7" name="Google Shape;637;p69"/>
          <p:cNvSpPr/>
          <p:nvPr/>
        </p:nvSpPr>
        <p:spPr>
          <a:xfrm>
            <a:off x="3209368" y="1902975"/>
            <a:ext cx="2490652" cy="44632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8" name="Google Shape;638;p69"/>
          <p:cNvSpPr/>
          <p:nvPr/>
        </p:nvSpPr>
        <p:spPr>
          <a:xfrm>
            <a:off x="6043443" y="1902974"/>
            <a:ext cx="2490652" cy="44632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9" name="Google Shape;639;p69"/>
          <p:cNvSpPr/>
          <p:nvPr/>
        </p:nvSpPr>
        <p:spPr>
          <a:xfrm>
            <a:off x="8875630" y="2982671"/>
            <a:ext cx="2600000" cy="44632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0" name="Google Shape;640;p69"/>
          <p:cNvSpPr txBox="1"/>
          <p:nvPr/>
        </p:nvSpPr>
        <p:spPr>
          <a:xfrm>
            <a:off x="278240" y="1153025"/>
            <a:ext cx="1593642" cy="41668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3600"/>
              <a:buFont typeface="Trebuchet MS"/>
              <a:buNone/>
            </a:pPr>
            <a:r>
              <a:rPr lang="en-US" sz="2800" b="0" i="0" u="none" strike="noStrike" cap="none">
                <a:solidFill>
                  <a:srgbClr val="586F7C"/>
                </a:solidFill>
                <a:latin typeface="Open Sans"/>
                <a:ea typeface="Open Sans"/>
                <a:cs typeface="Open Sans"/>
                <a:sym typeface="Open Sans"/>
              </a:rPr>
              <a:t>Filtros</a:t>
            </a:r>
            <a:endParaRPr sz="2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080747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0"/>
          <p:cNvSpPr txBox="1">
            <a:spLocks noGrp="1"/>
          </p:cNvSpPr>
          <p:nvPr>
            <p:ph type="title"/>
          </p:nvPr>
        </p:nvSpPr>
        <p:spPr>
          <a:xfrm>
            <a:off x="0" y="216816"/>
            <a:ext cx="9613800" cy="12428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000">
                <a:solidFill>
                  <a:srgbClr val="586F7C"/>
                </a:solidFill>
                <a:latin typeface="Open Sans"/>
                <a:ea typeface="Open Sans"/>
                <a:cs typeface="Open Sans"/>
                <a:sym typeface="Open Sans"/>
              </a:rPr>
              <a:t>Index Medicus de la Región de Asia </a:t>
            </a:r>
            <a:endParaRPr sz="30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FFFFFF"/>
              </a:buClr>
              <a:buSzPts val="3600"/>
              <a:buFont typeface="Trebuchet MS"/>
              <a:buNone/>
            </a:pPr>
            <a:r>
              <a:rPr lang="en-US" sz="3000">
                <a:solidFill>
                  <a:srgbClr val="586F7C"/>
                </a:solidFill>
                <a:latin typeface="Open Sans"/>
                <a:ea typeface="Open Sans"/>
                <a:cs typeface="Open Sans"/>
                <a:sym typeface="Open Sans"/>
              </a:rPr>
              <a:t>Sudoriental de la OMS </a:t>
            </a:r>
            <a:r>
              <a:rPr lang="en-US" sz="3200">
                <a:solidFill>
                  <a:srgbClr val="586F7C"/>
                </a:solidFill>
                <a:latin typeface="Open Sans"/>
                <a:ea typeface="Open Sans"/>
                <a:cs typeface="Open Sans"/>
                <a:sym typeface="Open Sans"/>
              </a:rPr>
              <a:t>(IMSEAR)</a:t>
            </a:r>
            <a:endParaRPr sz="3200"/>
          </a:p>
        </p:txBody>
      </p:sp>
      <p:graphicFrame>
        <p:nvGraphicFramePr>
          <p:cNvPr id="646" name="Google Shape;646;p70"/>
          <p:cNvGraphicFramePr/>
          <p:nvPr/>
        </p:nvGraphicFramePr>
        <p:xfrm>
          <a:off x="4018735" y="2415325"/>
          <a:ext cx="8001675" cy="4017680"/>
        </p:xfrm>
        <a:graphic>
          <a:graphicData uri="http://schemas.openxmlformats.org/drawingml/2006/table">
            <a:tbl>
              <a:tblPr firstRow="1" bandRow="1">
                <a:noFill/>
                <a:tableStyleId>{3C9B2A6C-7912-45C8-BD69-7F9BB4AF1B1A}</a:tableStyleId>
              </a:tblPr>
              <a:tblGrid>
                <a:gridCol w="1977225">
                  <a:extLst>
                    <a:ext uri="{9D8B030D-6E8A-4147-A177-3AD203B41FA5}">
                      <a16:colId xmlns:a16="http://schemas.microsoft.com/office/drawing/2014/main" val="20000"/>
                    </a:ext>
                  </a:extLst>
                </a:gridCol>
                <a:gridCol w="6024450">
                  <a:extLst>
                    <a:ext uri="{9D8B030D-6E8A-4147-A177-3AD203B41FA5}">
                      <a16:colId xmlns:a16="http://schemas.microsoft.com/office/drawing/2014/main" val="20001"/>
                    </a:ext>
                  </a:extLst>
                </a:gridCol>
              </a:tblGrid>
              <a:tr h="524175">
                <a:tc>
                  <a:txBody>
                    <a:bodyPr/>
                    <a:lstStyle/>
                    <a:p>
                      <a:pPr marL="0" marR="0" lvl="0" indent="0" algn="l" rtl="0">
                        <a:lnSpc>
                          <a:spcPct val="100000"/>
                        </a:lnSpc>
                        <a:spcBef>
                          <a:spcPts val="0"/>
                        </a:spcBef>
                        <a:spcAft>
                          <a:spcPts val="0"/>
                        </a:spcAft>
                        <a:buClr>
                          <a:srgbClr val="000000"/>
                        </a:buClr>
                        <a:buSzPts val="1500"/>
                        <a:buFont typeface="Arial"/>
                        <a:buNone/>
                      </a:pPr>
                      <a:r>
                        <a:rPr lang="en-US" sz="1500" b="0" u="none" strike="noStrike" cap="none">
                          <a:solidFill>
                            <a:schemeClr val="dk1"/>
                          </a:solidFill>
                          <a:latin typeface="Open Sans"/>
                          <a:ea typeface="Open Sans"/>
                          <a:cs typeface="Open Sans"/>
                          <a:sym typeface="Open Sans"/>
                        </a:rPr>
                        <a:t>Proveedor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b="0" u="none" strike="noStrike" cap="none">
                          <a:solidFill>
                            <a:srgbClr val="3F3F3F"/>
                          </a:solidFill>
                          <a:latin typeface="Open Sans"/>
                          <a:ea typeface="Open Sans"/>
                          <a:cs typeface="Open Sans"/>
                          <a:sym typeface="Open Sans"/>
                        </a:rPr>
                        <a:t>IMSEAR es un archivo de publicaciones seleccionadas en Ciencias de la Salud en la Región de Asia Sudoriental de la OMS.</a:t>
                      </a:r>
                      <a:endParaRPr sz="1400" b="0"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4692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Proporcione a los usuarios de todo el mundo acceso en línea a publicaciones de Ciencias Biomédicas y de la Salud.</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6508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Fuentes de información</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Los materiales incluyen revistas de Ciencias de la Salud, informes y documentos de salud publicados formalmente.</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Tipos de documentos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Los metadatos de cada elemento, los documentos originales de texto completo o los enlaces a los documentos originales se proporcionan siempre que estén disponibles, en el marco de la Iniciativa de Archivos Abiertos (OAI).</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3591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Texto completo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u="none" strike="noStrike" cap="none">
                          <a:solidFill>
                            <a:srgbClr val="3F3F3F"/>
                          </a:solidFill>
                          <a:latin typeface="Open Sans"/>
                          <a:ea typeface="Open Sans"/>
                          <a:cs typeface="Open Sans"/>
                          <a:sym typeface="Open Sans"/>
                        </a:rPr>
                        <a:t>Sí;</a:t>
                      </a:r>
                      <a:endParaRPr sz="1400" i="1"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477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Cobertura temática</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Revistas de ciencias de la salud, informes y documentos de salud.</a:t>
                      </a:r>
                      <a:endParaRPr sz="1400"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r h="3799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Datos cualitativos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Más de 208.000 referencias bibliográficas de más de 49 revistas científicas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6"/>
                  </a:ext>
                </a:extLst>
              </a:tr>
            </a:tbl>
          </a:graphicData>
        </a:graphic>
      </p:graphicFrame>
      <p:pic>
        <p:nvPicPr>
          <p:cNvPr id="647" name="Google Shape;647;p70"/>
          <p:cNvPicPr preferRelativeResize="0"/>
          <p:nvPr/>
        </p:nvPicPr>
        <p:blipFill rotWithShape="1">
          <a:blip r:embed="rId3">
            <a:alphaModFix/>
          </a:blip>
          <a:srcRect/>
          <a:stretch/>
        </p:blipFill>
        <p:spPr>
          <a:xfrm>
            <a:off x="584462" y="1646000"/>
            <a:ext cx="7309125" cy="670982"/>
          </a:xfrm>
          <a:prstGeom prst="rect">
            <a:avLst/>
          </a:prstGeom>
          <a:noFill/>
          <a:ln>
            <a:noFill/>
          </a:ln>
        </p:spPr>
      </p:pic>
      <p:sp>
        <p:nvSpPr>
          <p:cNvPr id="648" name="Google Shape;648;p70"/>
          <p:cNvSpPr txBox="1"/>
          <p:nvPr/>
        </p:nvSpPr>
        <p:spPr>
          <a:xfrm>
            <a:off x="700138" y="1609095"/>
            <a:ext cx="10047900" cy="621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600" b="0" i="0" u="none" strike="noStrike" cap="none">
                <a:solidFill>
                  <a:srgbClr val="3F3F3F"/>
                </a:solidFill>
                <a:latin typeface="Open Sans"/>
                <a:ea typeface="Open Sans"/>
                <a:cs typeface="Open Sans"/>
                <a:sym typeface="Open Sans"/>
              </a:rPr>
              <a:t> </a:t>
            </a:r>
            <a:r>
              <a:rPr lang="en-US" sz="1500" b="0" i="0" u="none" strike="noStrike" cap="none">
                <a:solidFill>
                  <a:schemeClr val="dk1"/>
                </a:solidFill>
                <a:latin typeface="Open Sans"/>
                <a:ea typeface="Open Sans"/>
                <a:cs typeface="Open Sans"/>
                <a:sym typeface="Open Sans"/>
              </a:rPr>
              <a:t>Consultar en la lista de </a:t>
            </a:r>
            <a:r>
              <a:rPr lang="en-US" sz="1500" b="1" i="0" u="none" strike="noStrike" cap="none">
                <a:solidFill>
                  <a:schemeClr val="dk1"/>
                </a:solidFill>
                <a:latin typeface="Open Sans"/>
                <a:ea typeface="Open Sans"/>
                <a:cs typeface="Open Sans"/>
                <a:sym typeface="Open Sans"/>
              </a:rPr>
              <a:t>bases de datos </a:t>
            </a:r>
            <a:r>
              <a:rPr lang="en-US" sz="1500" b="0" i="0" u="none" strike="noStrike" cap="none">
                <a:solidFill>
                  <a:schemeClr val="dk1"/>
                </a:solidFill>
                <a:latin typeface="Open Sans"/>
                <a:ea typeface="Open Sans"/>
                <a:cs typeface="Open Sans"/>
                <a:sym typeface="Open Sans"/>
              </a:rPr>
              <a:t>en el Portal de Research4Life/Global Index Medicus (GIM) ó acceder directamente: </a:t>
            </a:r>
            <a:r>
              <a:rPr lang="en-US" sz="1600" b="0" i="0" u="sng" strike="noStrike" cap="none">
                <a:solidFill>
                  <a:srgbClr val="0000FF"/>
                </a:solidFill>
                <a:latin typeface="Open Sans"/>
                <a:ea typeface="Open Sans"/>
                <a:cs typeface="Open Sans"/>
                <a:sym typeface="Open Sans"/>
              </a:rPr>
              <a:t>https://www.globalindexmedicus.net/biblioteca/imsear/</a:t>
            </a:r>
            <a:endParaRPr sz="1400" b="0" i="0" u="none" strike="noStrike" cap="none">
              <a:solidFill>
                <a:srgbClr val="000000"/>
              </a:solidFill>
              <a:latin typeface="Open Sans"/>
              <a:ea typeface="Open Sans"/>
              <a:cs typeface="Open Sans"/>
              <a:sym typeface="Open Sans"/>
            </a:endParaRPr>
          </a:p>
        </p:txBody>
      </p:sp>
      <p:pic>
        <p:nvPicPr>
          <p:cNvPr id="649" name="Google Shape;649;p70"/>
          <p:cNvPicPr preferRelativeResize="0"/>
          <p:nvPr/>
        </p:nvPicPr>
        <p:blipFill rotWithShape="1">
          <a:blip r:embed="rId4">
            <a:alphaModFix/>
          </a:blip>
          <a:srcRect/>
          <a:stretch/>
        </p:blipFill>
        <p:spPr>
          <a:xfrm>
            <a:off x="558858" y="2725713"/>
            <a:ext cx="2867308" cy="2791520"/>
          </a:xfrm>
          <a:prstGeom prst="rect">
            <a:avLst/>
          </a:prstGeom>
          <a:noFill/>
          <a:ln>
            <a:noFill/>
          </a:ln>
        </p:spPr>
      </p:pic>
    </p:spTree>
    <p:extLst>
      <p:ext uri="{BB962C8B-B14F-4D97-AF65-F5344CB8AC3E}">
        <p14:creationId xmlns:p14="http://schemas.microsoft.com/office/powerpoint/2010/main" val="3189023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1"/>
          <p:cNvSpPr txBox="1">
            <a:spLocks noGrp="1"/>
          </p:cNvSpPr>
          <p:nvPr>
            <p:ph type="title"/>
          </p:nvPr>
        </p:nvSpPr>
        <p:spPr>
          <a:xfrm>
            <a:off x="0" y="216816"/>
            <a:ext cx="9613800" cy="12428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Literatura Latinoamericana y del Caribe</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en Ciencias de la Salud (LILACS)</a:t>
            </a:r>
            <a:endParaRPr sz="3200"/>
          </a:p>
        </p:txBody>
      </p:sp>
      <p:graphicFrame>
        <p:nvGraphicFramePr>
          <p:cNvPr id="655" name="Google Shape;655;p71"/>
          <p:cNvGraphicFramePr/>
          <p:nvPr/>
        </p:nvGraphicFramePr>
        <p:xfrm>
          <a:off x="4018735" y="2415325"/>
          <a:ext cx="8001675" cy="4142675"/>
        </p:xfrm>
        <a:graphic>
          <a:graphicData uri="http://schemas.openxmlformats.org/drawingml/2006/table">
            <a:tbl>
              <a:tblPr firstRow="1" bandRow="1">
                <a:noFill/>
                <a:tableStyleId>{3C9B2A6C-7912-45C8-BD69-7F9BB4AF1B1A}</a:tableStyleId>
              </a:tblPr>
              <a:tblGrid>
                <a:gridCol w="1977225">
                  <a:extLst>
                    <a:ext uri="{9D8B030D-6E8A-4147-A177-3AD203B41FA5}">
                      <a16:colId xmlns:a16="http://schemas.microsoft.com/office/drawing/2014/main" val="20000"/>
                    </a:ext>
                  </a:extLst>
                </a:gridCol>
                <a:gridCol w="6024450">
                  <a:extLst>
                    <a:ext uri="{9D8B030D-6E8A-4147-A177-3AD203B41FA5}">
                      <a16:colId xmlns:a16="http://schemas.microsoft.com/office/drawing/2014/main" val="20001"/>
                    </a:ext>
                  </a:extLst>
                </a:gridCol>
              </a:tblGrid>
              <a:tr h="524175">
                <a:tc>
                  <a:txBody>
                    <a:bodyPr/>
                    <a:lstStyle/>
                    <a:p>
                      <a:pPr marL="0" marR="0" lvl="0" indent="0" algn="l" rtl="0">
                        <a:lnSpc>
                          <a:spcPct val="100000"/>
                        </a:lnSpc>
                        <a:spcBef>
                          <a:spcPts val="0"/>
                        </a:spcBef>
                        <a:spcAft>
                          <a:spcPts val="0"/>
                        </a:spcAft>
                        <a:buClr>
                          <a:srgbClr val="000000"/>
                        </a:buClr>
                        <a:buSzPts val="1500"/>
                        <a:buFont typeface="Arial"/>
                        <a:buNone/>
                      </a:pPr>
                      <a:r>
                        <a:rPr lang="en-US" sz="1500" b="0" u="none" strike="noStrike" cap="none">
                          <a:solidFill>
                            <a:schemeClr val="dk1"/>
                          </a:solidFill>
                          <a:latin typeface="Open Sans"/>
                          <a:ea typeface="Open Sans"/>
                          <a:cs typeface="Open Sans"/>
                          <a:sym typeface="Open Sans"/>
                        </a:rPr>
                        <a:t>Proveedor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b="0" u="none" strike="noStrike" cap="none">
                          <a:solidFill>
                            <a:schemeClr val="dk1"/>
                          </a:solidFill>
                          <a:latin typeface="Open Sans"/>
                          <a:ea typeface="Open Sans"/>
                          <a:cs typeface="Open Sans"/>
                          <a:sym typeface="Open Sans"/>
                        </a:rPr>
                        <a:t>LILACS es coordinado por la Organización Panamericana de la Salud a través de BIREME.</a:t>
                      </a:r>
                      <a:endParaRPr sz="1400" b="0" u="none" strike="noStrike" cap="none">
                        <a:solidFill>
                          <a:schemeClr val="dk1"/>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4692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latin typeface="Open Sans"/>
                          <a:ea typeface="Open Sans"/>
                          <a:cs typeface="Open Sans"/>
                          <a:sym typeface="Open Sans"/>
                        </a:rPr>
                        <a:t>Literatura científica y técnica de América Latina y el Caribe, contribuyendo a aumentar la visibilidad, el acceso y la calidad de la información en salud en la Región.</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6508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Fuentes de información</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latin typeface="Open Sans"/>
                          <a:ea typeface="Open Sans"/>
                          <a:cs typeface="Open Sans"/>
                          <a:sym typeface="Open Sans"/>
                        </a:rPr>
                        <a:t>Los materiales incluyen revistas de ciencias de la salud, informes y documentos de salud publicados formalmente.</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Tipos de documentos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Literatura científica y técnica de América Latina y el Caribe..</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6670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Texto completo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latin typeface="Open Sans"/>
                          <a:ea typeface="Open Sans"/>
                          <a:cs typeface="Open Sans"/>
                          <a:sym typeface="Open Sans"/>
                        </a:rPr>
                        <a:t>Más del 50% tiene acceso al texto completo.</a:t>
                      </a:r>
                      <a:endParaRPr sz="1400" i="1" u="none" strike="noStrike" cap="none">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477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Cobertura temática</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latin typeface="Open Sans"/>
                          <a:ea typeface="Open Sans"/>
                          <a:cs typeface="Open Sans"/>
                          <a:sym typeface="Open Sans"/>
                        </a:rPr>
                        <a:t>Información en Ciencias de la Salud.</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r h="3799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Datos cualitativos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latin typeface="Open Sans"/>
                          <a:ea typeface="Open Sans"/>
                          <a:cs typeface="Open Sans"/>
                          <a:sym typeface="Open Sans"/>
                        </a:rPr>
                        <a:t>Más de 998.000 referencias bibliográficas de más de 800 revistas científicas.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6"/>
                  </a:ext>
                </a:extLst>
              </a:tr>
            </a:tbl>
          </a:graphicData>
        </a:graphic>
      </p:graphicFrame>
      <p:pic>
        <p:nvPicPr>
          <p:cNvPr id="656" name="Google Shape;656;p71"/>
          <p:cNvPicPr preferRelativeResize="0"/>
          <p:nvPr/>
        </p:nvPicPr>
        <p:blipFill rotWithShape="1">
          <a:blip r:embed="rId3">
            <a:alphaModFix/>
          </a:blip>
          <a:srcRect/>
          <a:stretch/>
        </p:blipFill>
        <p:spPr>
          <a:xfrm>
            <a:off x="584462" y="1646000"/>
            <a:ext cx="7309125" cy="670982"/>
          </a:xfrm>
          <a:prstGeom prst="rect">
            <a:avLst/>
          </a:prstGeom>
          <a:noFill/>
          <a:ln>
            <a:noFill/>
          </a:ln>
        </p:spPr>
      </p:pic>
      <p:sp>
        <p:nvSpPr>
          <p:cNvPr id="657" name="Google Shape;657;p71"/>
          <p:cNvSpPr txBox="1"/>
          <p:nvPr/>
        </p:nvSpPr>
        <p:spPr>
          <a:xfrm>
            <a:off x="700138" y="1609095"/>
            <a:ext cx="10047900" cy="604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500" b="0" i="0" u="none" strike="noStrike" cap="none">
                <a:solidFill>
                  <a:schemeClr val="dk1"/>
                </a:solidFill>
                <a:latin typeface="Open Sans"/>
                <a:ea typeface="Open Sans"/>
                <a:cs typeface="Open Sans"/>
                <a:sym typeface="Open Sans"/>
              </a:rPr>
              <a:t>Consultar en la lista de </a:t>
            </a:r>
            <a:r>
              <a:rPr lang="en-US" sz="1500" b="1" i="0" u="none" strike="noStrike" cap="none">
                <a:solidFill>
                  <a:schemeClr val="dk1"/>
                </a:solidFill>
                <a:latin typeface="Open Sans"/>
                <a:ea typeface="Open Sans"/>
                <a:cs typeface="Open Sans"/>
                <a:sym typeface="Open Sans"/>
              </a:rPr>
              <a:t>bases de datos </a:t>
            </a:r>
            <a:r>
              <a:rPr lang="en-US" sz="1500" b="0" i="0" u="none" strike="noStrike" cap="none">
                <a:solidFill>
                  <a:schemeClr val="dk1"/>
                </a:solidFill>
                <a:latin typeface="Open Sans"/>
                <a:ea typeface="Open Sans"/>
                <a:cs typeface="Open Sans"/>
                <a:sym typeface="Open Sans"/>
              </a:rPr>
              <a:t>en el Portal de Research4Life/Global Index Medicus (GIM) ó acceder directamente: </a:t>
            </a:r>
            <a:r>
              <a:rPr lang="en-US" sz="1600" b="0" i="0" u="none" strike="noStrike" cap="none">
                <a:solidFill>
                  <a:srgbClr val="3F3F3F"/>
                </a:solidFill>
                <a:latin typeface="Open Sans"/>
                <a:ea typeface="Open Sans"/>
                <a:cs typeface="Open Sans"/>
                <a:sym typeface="Open Sans"/>
              </a:rPr>
              <a:t> </a:t>
            </a:r>
            <a:r>
              <a:rPr lang="en-US" sz="1600" b="0" i="0"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https://www.globalindexmedicus.net/biblioteca/lilacs/</a:t>
            </a:r>
            <a:r>
              <a:rPr lang="en-US" sz="160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pic>
        <p:nvPicPr>
          <p:cNvPr id="658" name="Google Shape;658;p71"/>
          <p:cNvPicPr preferRelativeResize="0"/>
          <p:nvPr/>
        </p:nvPicPr>
        <p:blipFill rotWithShape="1">
          <a:blip r:embed="rId5">
            <a:alphaModFix/>
          </a:blip>
          <a:srcRect/>
          <a:stretch/>
        </p:blipFill>
        <p:spPr>
          <a:xfrm>
            <a:off x="1078762" y="3020542"/>
            <a:ext cx="2213064" cy="2640706"/>
          </a:xfrm>
          <a:prstGeom prst="rect">
            <a:avLst/>
          </a:prstGeom>
          <a:noFill/>
          <a:ln>
            <a:noFill/>
          </a:ln>
        </p:spPr>
      </p:pic>
    </p:spTree>
    <p:extLst>
      <p:ext uri="{BB962C8B-B14F-4D97-AF65-F5344CB8AC3E}">
        <p14:creationId xmlns:p14="http://schemas.microsoft.com/office/powerpoint/2010/main" val="1379769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2"/>
          <p:cNvSpPr txBox="1">
            <a:spLocks noGrp="1"/>
          </p:cNvSpPr>
          <p:nvPr>
            <p:ph type="title"/>
          </p:nvPr>
        </p:nvSpPr>
        <p:spPr>
          <a:xfrm>
            <a:off x="0" y="216816"/>
            <a:ext cx="9613800" cy="12428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Index Medicus de la Región del Pacífico Occidental (WPRO)</a:t>
            </a:r>
            <a:endParaRPr sz="3200"/>
          </a:p>
        </p:txBody>
      </p:sp>
      <p:graphicFrame>
        <p:nvGraphicFramePr>
          <p:cNvPr id="664" name="Google Shape;664;p72"/>
          <p:cNvGraphicFramePr/>
          <p:nvPr/>
        </p:nvGraphicFramePr>
        <p:xfrm>
          <a:off x="4018735" y="2415325"/>
          <a:ext cx="8001675" cy="3915610"/>
        </p:xfrm>
        <a:graphic>
          <a:graphicData uri="http://schemas.openxmlformats.org/drawingml/2006/table">
            <a:tbl>
              <a:tblPr firstRow="1" bandRow="1">
                <a:noFill/>
                <a:tableStyleId>{3C9B2A6C-7912-45C8-BD69-7F9BB4AF1B1A}</a:tableStyleId>
              </a:tblPr>
              <a:tblGrid>
                <a:gridCol w="1977225">
                  <a:extLst>
                    <a:ext uri="{9D8B030D-6E8A-4147-A177-3AD203B41FA5}">
                      <a16:colId xmlns:a16="http://schemas.microsoft.com/office/drawing/2014/main" val="20000"/>
                    </a:ext>
                  </a:extLst>
                </a:gridCol>
                <a:gridCol w="6024450">
                  <a:extLst>
                    <a:ext uri="{9D8B030D-6E8A-4147-A177-3AD203B41FA5}">
                      <a16:colId xmlns:a16="http://schemas.microsoft.com/office/drawing/2014/main" val="20001"/>
                    </a:ext>
                  </a:extLst>
                </a:gridCol>
              </a:tblGrid>
              <a:tr h="524175">
                <a:tc>
                  <a:txBody>
                    <a:bodyPr/>
                    <a:lstStyle/>
                    <a:p>
                      <a:pPr marL="0" marR="0" lvl="0" indent="0" algn="l" rtl="0">
                        <a:lnSpc>
                          <a:spcPct val="100000"/>
                        </a:lnSpc>
                        <a:spcBef>
                          <a:spcPts val="0"/>
                        </a:spcBef>
                        <a:spcAft>
                          <a:spcPts val="0"/>
                        </a:spcAft>
                        <a:buClr>
                          <a:srgbClr val="000000"/>
                        </a:buClr>
                        <a:buSzPts val="1500"/>
                        <a:buFont typeface="Arial"/>
                        <a:buNone/>
                      </a:pPr>
                      <a:r>
                        <a:rPr lang="en-US" sz="1500" b="0" u="none" strike="noStrike" cap="none">
                          <a:solidFill>
                            <a:schemeClr val="dk1"/>
                          </a:solidFill>
                          <a:latin typeface="Open Sans"/>
                          <a:ea typeface="Open Sans"/>
                          <a:cs typeface="Open Sans"/>
                          <a:sym typeface="Open Sans"/>
                        </a:rPr>
                        <a:t>Proveedor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b="0" u="none" strike="noStrike" cap="none">
                          <a:solidFill>
                            <a:srgbClr val="3F3F3F"/>
                          </a:solidFill>
                          <a:latin typeface="Open Sans"/>
                          <a:ea typeface="Open Sans"/>
                          <a:cs typeface="Open Sans"/>
                          <a:sym typeface="Open Sans"/>
                        </a:rPr>
                        <a:t>(WPRIM) es el índice bibliográfico regional de revistas médicas y de salud publicadas por los Estados Miembros de la Región del Pacífico Occidental.</a:t>
                      </a:r>
                      <a:endParaRPr sz="1400" b="0"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4692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 de servicio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Ofrece literatura científica y técnica de América Latina y el Caribe, contribuyendo a aumentar la visibilidad, el acceso y la calidad de la información en salud en la Región.information in the Region.</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6508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Fuentes de información</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Tipos de documentos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Investigaciones, publicaciones y revistas médicas y de salud</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3953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Texto completo</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Más del 60% tiene acceso al texto completo.</a:t>
                      </a:r>
                      <a:endParaRPr sz="1400" i="1" u="none" strike="noStrike" cap="none">
                        <a:solidFill>
                          <a:srgbClr val="3F3F3F"/>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4777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Cobertura temática</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F3F3F"/>
                          </a:solidFill>
                          <a:latin typeface="Open Sans"/>
                          <a:ea typeface="Open Sans"/>
                          <a:cs typeface="Open Sans"/>
                          <a:sym typeface="Open Sans"/>
                        </a:rPr>
                        <a:t> Información en Ciencias de la Salud.</a:t>
                      </a:r>
                      <a:endParaRPr sz="1400" u="none" strike="noStrike" cap="none">
                        <a:solidFill>
                          <a:srgbClr val="3F3F3F"/>
                        </a:solidFill>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r h="3799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Open Sans"/>
                          <a:ea typeface="Open Sans"/>
                          <a:cs typeface="Open Sans"/>
                          <a:sym typeface="Open Sans"/>
                        </a:rPr>
                        <a:t>Datos cualitativos</a:t>
                      </a:r>
                      <a:endParaRPr sz="13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EED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F3F3F"/>
                          </a:solidFill>
                          <a:latin typeface="Open Sans"/>
                          <a:ea typeface="Open Sans"/>
                          <a:cs typeface="Open Sans"/>
                          <a:sym typeface="Open Sans"/>
                        </a:rPr>
                        <a:t>Más de 874.000 referencias bibliográficas.</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6"/>
                  </a:ext>
                </a:extLst>
              </a:tr>
            </a:tbl>
          </a:graphicData>
        </a:graphic>
      </p:graphicFrame>
      <p:pic>
        <p:nvPicPr>
          <p:cNvPr id="665" name="Google Shape;665;p72"/>
          <p:cNvPicPr preferRelativeResize="0"/>
          <p:nvPr/>
        </p:nvPicPr>
        <p:blipFill rotWithShape="1">
          <a:blip r:embed="rId3">
            <a:alphaModFix/>
          </a:blip>
          <a:srcRect/>
          <a:stretch/>
        </p:blipFill>
        <p:spPr>
          <a:xfrm>
            <a:off x="584462" y="1646000"/>
            <a:ext cx="7309125" cy="670982"/>
          </a:xfrm>
          <a:prstGeom prst="rect">
            <a:avLst/>
          </a:prstGeom>
          <a:noFill/>
          <a:ln>
            <a:noFill/>
          </a:ln>
        </p:spPr>
      </p:pic>
      <p:sp>
        <p:nvSpPr>
          <p:cNvPr id="666" name="Google Shape;666;p72"/>
          <p:cNvSpPr txBox="1"/>
          <p:nvPr/>
        </p:nvSpPr>
        <p:spPr>
          <a:xfrm>
            <a:off x="700138" y="1609095"/>
            <a:ext cx="100479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chemeClr val="dk1"/>
                </a:solidFill>
                <a:latin typeface="Open Sans"/>
                <a:ea typeface="Open Sans"/>
                <a:cs typeface="Open Sans"/>
                <a:sym typeface="Open Sans"/>
              </a:rPr>
              <a:t>Consultar en la lista de </a:t>
            </a:r>
            <a:r>
              <a:rPr lang="en-US" sz="1500" b="1" i="0" u="none" strike="noStrike" cap="none">
                <a:solidFill>
                  <a:schemeClr val="dk1"/>
                </a:solidFill>
                <a:latin typeface="Open Sans"/>
                <a:ea typeface="Open Sans"/>
                <a:cs typeface="Open Sans"/>
                <a:sym typeface="Open Sans"/>
              </a:rPr>
              <a:t>bases de datos </a:t>
            </a:r>
            <a:r>
              <a:rPr lang="en-US" sz="1500" b="0" i="0" u="none" strike="noStrike" cap="none">
                <a:solidFill>
                  <a:schemeClr val="dk1"/>
                </a:solidFill>
                <a:latin typeface="Open Sans"/>
                <a:ea typeface="Open Sans"/>
                <a:cs typeface="Open Sans"/>
                <a:sym typeface="Open Sans"/>
              </a:rPr>
              <a:t>en el Portal de Research4Life/Global Index Medicus (GIM) ó acceder directamente</a:t>
            </a:r>
            <a:r>
              <a:rPr lang="en-US" sz="1600" b="0" i="0" u="none" strike="noStrike" cap="none">
                <a:solidFill>
                  <a:srgbClr val="3F3F3F"/>
                </a:solidFill>
                <a:latin typeface="Open Sans"/>
                <a:ea typeface="Open Sans"/>
                <a:cs typeface="Open Sans"/>
                <a:sym typeface="Open Sans"/>
              </a:rPr>
              <a:t>: </a:t>
            </a:r>
            <a:r>
              <a:rPr lang="en-US" sz="1600" b="0" i="0"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https://www.globalindexmedicus.net/biblioteca/wprim/</a:t>
            </a:r>
            <a:r>
              <a:rPr lang="en-US" sz="160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pic>
        <p:nvPicPr>
          <p:cNvPr id="667" name="Google Shape;667;p72"/>
          <p:cNvPicPr preferRelativeResize="0"/>
          <p:nvPr/>
        </p:nvPicPr>
        <p:blipFill rotWithShape="1">
          <a:blip r:embed="rId5">
            <a:alphaModFix/>
          </a:blip>
          <a:srcRect/>
          <a:stretch/>
        </p:blipFill>
        <p:spPr>
          <a:xfrm>
            <a:off x="380634" y="2676135"/>
            <a:ext cx="2907054" cy="3253766"/>
          </a:xfrm>
          <a:prstGeom prst="rect">
            <a:avLst/>
          </a:prstGeom>
          <a:noFill/>
          <a:ln>
            <a:noFill/>
          </a:ln>
        </p:spPr>
      </p:pic>
    </p:spTree>
    <p:extLst>
      <p:ext uri="{BB962C8B-B14F-4D97-AF65-F5344CB8AC3E}">
        <p14:creationId xmlns:p14="http://schemas.microsoft.com/office/powerpoint/2010/main" val="1552162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26"/>
          <p:cNvSpPr txBox="1">
            <a:spLocks noGrp="1"/>
          </p:cNvSpPr>
          <p:nvPr>
            <p:ph type="title"/>
          </p:nvPr>
        </p:nvSpPr>
        <p:spPr>
          <a:xfrm>
            <a:off x="86640" y="441434"/>
            <a:ext cx="7347857" cy="110255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8"/>
              <a:buNone/>
            </a:pPr>
            <a:r>
              <a:rPr lang="en-US" sz="3600" dirty="0" err="1">
                <a:solidFill>
                  <a:srgbClr val="586F7C"/>
                </a:solidFill>
                <a:latin typeface="Open Sans"/>
                <a:ea typeface="Open Sans"/>
                <a:cs typeface="Open Sans"/>
                <a:sym typeface="Open Sans"/>
              </a:rPr>
              <a:t>Repositorio</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Institucional</a:t>
            </a:r>
            <a:r>
              <a:rPr lang="en-US" sz="3600" dirty="0">
                <a:solidFill>
                  <a:srgbClr val="586F7C"/>
                </a:solidFill>
                <a:latin typeface="Open Sans"/>
                <a:ea typeface="Open Sans"/>
                <a:cs typeface="Open Sans"/>
                <a:sym typeface="Open Sans"/>
              </a:rPr>
              <a:t> Digital para el </a:t>
            </a:r>
            <a:r>
              <a:rPr lang="en-US" sz="3600" dirty="0" err="1">
                <a:solidFill>
                  <a:srgbClr val="586F7C"/>
                </a:solidFill>
                <a:latin typeface="Open Sans"/>
                <a:ea typeface="Open Sans"/>
                <a:cs typeface="Open Sans"/>
                <a:sym typeface="Open Sans"/>
              </a:rPr>
              <a:t>Compartir</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Información</a:t>
            </a:r>
            <a:r>
              <a:rPr lang="en-US" sz="3600" dirty="0">
                <a:solidFill>
                  <a:srgbClr val="586F7C"/>
                </a:solidFill>
                <a:latin typeface="Open Sans"/>
                <a:ea typeface="Open Sans"/>
                <a:cs typeface="Open Sans"/>
                <a:sym typeface="Open Sans"/>
              </a:rPr>
              <a:t> (IRIS) </a:t>
            </a:r>
            <a:br>
              <a:rPr lang="en-US" sz="3600" dirty="0">
                <a:solidFill>
                  <a:srgbClr val="586F7C"/>
                </a:solidFill>
                <a:latin typeface="Open Sans"/>
                <a:ea typeface="Open Sans"/>
                <a:cs typeface="Open Sans"/>
                <a:sym typeface="Open Sans"/>
              </a:rPr>
            </a:br>
            <a:endParaRPr sz="3600" dirty="0">
              <a:solidFill>
                <a:srgbClr val="586F7C"/>
              </a:solidFill>
              <a:latin typeface="Open Sans"/>
              <a:ea typeface="Open Sans"/>
              <a:cs typeface="Open Sans"/>
              <a:sym typeface="Open Sans"/>
            </a:endParaRPr>
          </a:p>
        </p:txBody>
      </p:sp>
      <p:sp>
        <p:nvSpPr>
          <p:cNvPr id="674" name="Google Shape;674;p26"/>
          <p:cNvSpPr txBox="1"/>
          <p:nvPr/>
        </p:nvSpPr>
        <p:spPr>
          <a:xfrm>
            <a:off x="94796" y="1700808"/>
            <a:ext cx="86655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chemeClr val="dk1"/>
                </a:solidFill>
                <a:latin typeface="Open Sans"/>
                <a:ea typeface="Open Sans"/>
                <a:cs typeface="Open Sans"/>
                <a:sym typeface="Open Sans"/>
              </a:rPr>
              <a:t>Consultar en la lista de </a:t>
            </a:r>
            <a:r>
              <a:rPr lang="en-US" sz="1600" b="1" i="0" u="none" strike="noStrike" cap="none">
                <a:solidFill>
                  <a:schemeClr val="dk1"/>
                </a:solidFill>
                <a:latin typeface="Open Sans"/>
                <a:ea typeface="Open Sans"/>
                <a:cs typeface="Open Sans"/>
                <a:sym typeface="Open Sans"/>
              </a:rPr>
              <a:t>bases de datos </a:t>
            </a:r>
            <a:r>
              <a:rPr lang="en-US" sz="1600" b="0" i="0" u="none" strike="noStrike" cap="none">
                <a:solidFill>
                  <a:schemeClr val="dk1"/>
                </a:solidFill>
                <a:latin typeface="Open Sans"/>
                <a:ea typeface="Open Sans"/>
                <a:cs typeface="Open Sans"/>
                <a:sym typeface="Open Sans"/>
              </a:rPr>
              <a:t>en el Portal de Research4Life/</a:t>
            </a:r>
            <a:r>
              <a:rPr lang="en-US" sz="1600" b="0" i="0" u="none" strike="noStrike" cap="none">
                <a:solidFill>
                  <a:srgbClr val="3F3F3F"/>
                </a:solidFill>
                <a:latin typeface="Open Sans"/>
                <a:ea typeface="Open Sans"/>
                <a:cs typeface="Open Sans"/>
                <a:sym typeface="Open Sans"/>
              </a:rPr>
              <a:t>IRIS (OMS Publicaciones digitales); </a:t>
            </a:r>
            <a:r>
              <a:rPr lang="en-US" sz="1600" b="0" i="0" u="none" strike="noStrike" cap="none">
                <a:solidFill>
                  <a:schemeClr val="dk1"/>
                </a:solidFill>
                <a:latin typeface="Open Sans"/>
                <a:ea typeface="Open Sans"/>
                <a:cs typeface="Open Sans"/>
                <a:sym typeface="Open Sans"/>
              </a:rPr>
              <a:t>ó acceder directamente: </a:t>
            </a:r>
            <a:r>
              <a:rPr lang="en-US" sz="1600" b="0" i="0" u="none" strike="noStrike" cap="none">
                <a:solidFill>
                  <a:srgbClr val="3F3F3F"/>
                </a:solidFill>
                <a:latin typeface="Open Sans"/>
                <a:ea typeface="Open Sans"/>
                <a:cs typeface="Open Sans"/>
                <a:sym typeface="Open Sans"/>
              </a:rPr>
              <a:t> </a:t>
            </a:r>
            <a:r>
              <a:rPr lang="en-US" sz="1600" b="0" i="0" u="sng" strike="noStrike" cap="none">
                <a:solidFill>
                  <a:srgbClr val="0000F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https://apps.who.int/iris/</a:t>
            </a:r>
            <a:endParaRPr sz="1600" b="0" i="0" u="none" strike="noStrike" cap="none">
              <a:solidFill>
                <a:schemeClr val="dk1"/>
              </a:solidFill>
              <a:latin typeface="Open Sans"/>
              <a:ea typeface="Open Sans"/>
              <a:cs typeface="Open Sans"/>
              <a:sym typeface="Open Sans"/>
            </a:endParaRPr>
          </a:p>
        </p:txBody>
      </p:sp>
      <p:graphicFrame>
        <p:nvGraphicFramePr>
          <p:cNvPr id="675" name="Google Shape;675;p26"/>
          <p:cNvGraphicFramePr/>
          <p:nvPr/>
        </p:nvGraphicFramePr>
        <p:xfrm>
          <a:off x="4633722" y="2690175"/>
          <a:ext cx="7347850" cy="3812170"/>
        </p:xfrm>
        <a:graphic>
          <a:graphicData uri="http://schemas.openxmlformats.org/drawingml/2006/table">
            <a:tbl>
              <a:tblPr firstRow="1" bandRow="1">
                <a:noFill/>
                <a:tableStyleId>{3C9B2A6C-7912-45C8-BD69-7F9BB4AF1B1A}</a:tableStyleId>
              </a:tblPr>
              <a:tblGrid>
                <a:gridCol w="1815675">
                  <a:extLst>
                    <a:ext uri="{9D8B030D-6E8A-4147-A177-3AD203B41FA5}">
                      <a16:colId xmlns:a16="http://schemas.microsoft.com/office/drawing/2014/main" val="20000"/>
                    </a:ext>
                  </a:extLst>
                </a:gridCol>
                <a:gridCol w="5532175">
                  <a:extLst>
                    <a:ext uri="{9D8B030D-6E8A-4147-A177-3AD203B41FA5}">
                      <a16:colId xmlns:a16="http://schemas.microsoft.com/office/drawing/2014/main" val="20001"/>
                    </a:ext>
                  </a:extLst>
                </a:gridCol>
              </a:tblGrid>
              <a:tr h="177800">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chemeClr val="dk1"/>
                          </a:solidFill>
                          <a:latin typeface="Open Sans"/>
                          <a:ea typeface="Open Sans"/>
                          <a:cs typeface="Open Sans"/>
                          <a:sym typeface="Open Sans"/>
                        </a:rPr>
                        <a:t>Proveedor de servicio</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0" u="none" strike="noStrike" cap="none">
                          <a:solidFill>
                            <a:schemeClr val="dk1"/>
                          </a:solidFill>
                          <a:latin typeface="Open Sans"/>
                          <a:ea typeface="Open Sans"/>
                          <a:cs typeface="Open Sans"/>
                          <a:sym typeface="Open Sans"/>
                        </a:rPr>
                        <a:t>Organización Mundial de la Salud</a:t>
                      </a:r>
                      <a:endParaRPr sz="1300" b="0" u="none" strike="noStrike" cap="none">
                        <a:solidFill>
                          <a:schemeClr val="dk1"/>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469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Tipo de servicio</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(OMS) Repositorio Institucional Digital - con contenido referenciado.</a:t>
                      </a:r>
                      <a:endParaRPr sz="13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Fuentes de información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OMS (Sedes y oficinas regionales y de país); OMS recursos publicados en PubMed Central Europe; que pueden ser buscados en “all” [todos] o por regiones. </a:t>
                      </a:r>
                      <a:endParaRPr sz="13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5280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Tipos de documentos</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Artículos, reportes, estadísticas, libros y otras publicaciones; contiene índices (referencias, tipo de publicación, idioma y colección)</a:t>
                      </a:r>
                      <a:endParaRPr sz="13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667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Texto completo</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Sí; for cada registro recuperado en IRIS sin acceso al texto completo, solicitar dicho contenido a través de </a:t>
                      </a:r>
                      <a:r>
                        <a:rPr lang="en-US" sz="1300" u="sng" strike="noStrike" cap="none">
                          <a:solidFill>
                            <a:schemeClr val="hlink"/>
                          </a:solidFill>
                          <a:hlinkClick r:id="rId4"/>
                        </a:rPr>
                        <a:t>repository@who.int</a:t>
                      </a:r>
                      <a:r>
                        <a:rPr lang="en-US" sz="1300" u="none" strike="noStrike" cap="none"/>
                        <a:t> </a:t>
                      </a:r>
                      <a:endParaRPr sz="13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5181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Cobertura temática</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Incluye todos los aspectos de salud que pertenecen a las actividades de la OMS; así como los primeros documentos oficiales desde 1866.</a:t>
                      </a:r>
                      <a:endParaRPr sz="13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r h="379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Datos cualitativos</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No aplica.</a:t>
                      </a:r>
                      <a:endParaRPr sz="13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6"/>
                  </a:ext>
                </a:extLst>
              </a:tr>
            </a:tbl>
          </a:graphicData>
        </a:graphic>
      </p:graphicFrame>
      <p:pic>
        <p:nvPicPr>
          <p:cNvPr id="676" name="Google Shape;676;p26"/>
          <p:cNvPicPr preferRelativeResize="0"/>
          <p:nvPr/>
        </p:nvPicPr>
        <p:blipFill rotWithShape="1">
          <a:blip r:embed="rId5">
            <a:alphaModFix/>
          </a:blip>
          <a:srcRect/>
          <a:stretch/>
        </p:blipFill>
        <p:spPr>
          <a:xfrm>
            <a:off x="315245" y="3787047"/>
            <a:ext cx="4210702" cy="966275"/>
          </a:xfrm>
          <a:prstGeom prst="rect">
            <a:avLst/>
          </a:prstGeom>
          <a:noFill/>
          <a:ln>
            <a:noFill/>
          </a:ln>
        </p:spPr>
      </p:pic>
    </p:spTree>
    <p:extLst>
      <p:ext uri="{BB962C8B-B14F-4D97-AF65-F5344CB8AC3E}">
        <p14:creationId xmlns:p14="http://schemas.microsoft.com/office/powerpoint/2010/main" val="1390246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73"/>
          <p:cNvSpPr txBox="1">
            <a:spLocks noGrp="1"/>
          </p:cNvSpPr>
          <p:nvPr>
            <p:ph type="title"/>
          </p:nvPr>
        </p:nvSpPr>
        <p:spPr>
          <a:xfrm>
            <a:off x="86650" y="129625"/>
            <a:ext cx="8337600" cy="141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None/>
            </a:pPr>
            <a:r>
              <a:rPr lang="en-US" sz="2840">
                <a:solidFill>
                  <a:srgbClr val="586F7C"/>
                </a:solidFill>
                <a:latin typeface="Open Sans"/>
                <a:ea typeface="Open Sans"/>
                <a:cs typeface="Open Sans"/>
                <a:sym typeface="Open Sans"/>
              </a:rPr>
              <a:t>Repositorio Institucional Digital para</a:t>
            </a:r>
            <a:endParaRPr sz="284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2880"/>
              <a:buNone/>
            </a:pPr>
            <a:r>
              <a:rPr lang="en-US" sz="2840">
                <a:solidFill>
                  <a:srgbClr val="586F7C"/>
                </a:solidFill>
                <a:latin typeface="Open Sans"/>
                <a:ea typeface="Open Sans"/>
                <a:cs typeface="Open Sans"/>
                <a:sym typeface="Open Sans"/>
              </a:rPr>
              <a:t>Compartir Información (IRIS) continuación</a:t>
            </a:r>
            <a:br>
              <a:rPr lang="en-US" sz="2840">
                <a:solidFill>
                  <a:srgbClr val="586F7C"/>
                </a:solidFill>
                <a:latin typeface="Open Sans"/>
                <a:ea typeface="Open Sans"/>
                <a:cs typeface="Open Sans"/>
                <a:sym typeface="Open Sans"/>
              </a:rPr>
            </a:br>
            <a:r>
              <a:rPr lang="en-US" sz="2840">
                <a:solidFill>
                  <a:srgbClr val="586F7C"/>
                </a:solidFill>
                <a:latin typeface="Open Sans"/>
                <a:ea typeface="Open Sans"/>
                <a:cs typeface="Open Sans"/>
                <a:sym typeface="Open Sans"/>
              </a:rPr>
              <a:t> </a:t>
            </a:r>
            <a:br>
              <a:rPr lang="en-US" sz="2840">
                <a:solidFill>
                  <a:srgbClr val="586F7C"/>
                </a:solidFill>
                <a:latin typeface="Open Sans"/>
                <a:ea typeface="Open Sans"/>
                <a:cs typeface="Open Sans"/>
                <a:sym typeface="Open Sans"/>
              </a:rPr>
            </a:br>
            <a:endParaRPr sz="2840">
              <a:solidFill>
                <a:srgbClr val="586F7C"/>
              </a:solidFill>
              <a:latin typeface="Open Sans"/>
              <a:ea typeface="Open Sans"/>
              <a:cs typeface="Open Sans"/>
              <a:sym typeface="Open Sans"/>
            </a:endParaRPr>
          </a:p>
        </p:txBody>
      </p:sp>
      <p:pic>
        <p:nvPicPr>
          <p:cNvPr id="682" name="Google Shape;682;p73"/>
          <p:cNvPicPr preferRelativeResize="0"/>
          <p:nvPr/>
        </p:nvPicPr>
        <p:blipFill rotWithShape="1">
          <a:blip r:embed="rId3">
            <a:alphaModFix/>
          </a:blip>
          <a:srcRect t="2624" b="2614"/>
          <a:stretch/>
        </p:blipFill>
        <p:spPr>
          <a:xfrm>
            <a:off x="1299147" y="1740261"/>
            <a:ext cx="9593705" cy="5117739"/>
          </a:xfrm>
          <a:prstGeom prst="rect">
            <a:avLst/>
          </a:prstGeom>
          <a:noFill/>
          <a:ln>
            <a:noFill/>
          </a:ln>
        </p:spPr>
      </p:pic>
      <p:sp>
        <p:nvSpPr>
          <p:cNvPr id="683" name="Google Shape;683;p73"/>
          <p:cNvSpPr/>
          <p:nvPr/>
        </p:nvSpPr>
        <p:spPr>
          <a:xfrm>
            <a:off x="1222947" y="2804410"/>
            <a:ext cx="9593700" cy="4197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4" name="Google Shape;684;p73"/>
          <p:cNvSpPr txBox="1"/>
          <p:nvPr/>
        </p:nvSpPr>
        <p:spPr>
          <a:xfrm>
            <a:off x="132735" y="1145838"/>
            <a:ext cx="319290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86F7C"/>
                </a:solidFill>
                <a:latin typeface="Open Sans"/>
                <a:ea typeface="Open Sans"/>
                <a:cs typeface="Open Sans"/>
                <a:sym typeface="Open Sans"/>
              </a:rPr>
              <a:t>Búsqueda simple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2672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74"/>
          <p:cNvSpPr txBox="1">
            <a:spLocks noGrp="1"/>
          </p:cNvSpPr>
          <p:nvPr>
            <p:ph type="title"/>
          </p:nvPr>
        </p:nvSpPr>
        <p:spPr>
          <a:xfrm>
            <a:off x="86640" y="129621"/>
            <a:ext cx="8127970" cy="141436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2676"/>
              <a:buNone/>
            </a:pPr>
            <a:r>
              <a:rPr lang="en-US" sz="2840">
                <a:solidFill>
                  <a:srgbClr val="586F7C"/>
                </a:solidFill>
                <a:latin typeface="Open Sans"/>
                <a:ea typeface="Open Sans"/>
                <a:cs typeface="Open Sans"/>
                <a:sym typeface="Open Sans"/>
              </a:rPr>
              <a:t>Repositorio Institucional Digital para Compartir Información (IRIS) continuación</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 </a:t>
            </a:r>
            <a:br>
              <a:rPr lang="en-US" sz="3600">
                <a:solidFill>
                  <a:srgbClr val="586F7C"/>
                </a:solidFill>
                <a:latin typeface="Open Sans"/>
                <a:ea typeface="Open Sans"/>
                <a:cs typeface="Open Sans"/>
                <a:sym typeface="Open Sans"/>
              </a:rPr>
            </a:br>
            <a:endParaRPr sz="3600">
              <a:solidFill>
                <a:srgbClr val="586F7C"/>
              </a:solidFill>
              <a:latin typeface="Open Sans"/>
              <a:ea typeface="Open Sans"/>
              <a:cs typeface="Open Sans"/>
              <a:sym typeface="Open Sans"/>
            </a:endParaRPr>
          </a:p>
        </p:txBody>
      </p:sp>
      <p:sp>
        <p:nvSpPr>
          <p:cNvPr id="690" name="Google Shape;690;p74"/>
          <p:cNvSpPr txBox="1"/>
          <p:nvPr/>
        </p:nvSpPr>
        <p:spPr>
          <a:xfrm>
            <a:off x="119336" y="1105935"/>
            <a:ext cx="4671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586F7C"/>
                </a:solidFill>
                <a:latin typeface="Open Sans"/>
                <a:ea typeface="Open Sans"/>
                <a:cs typeface="Open Sans"/>
                <a:sym typeface="Open Sans"/>
              </a:rPr>
              <a:t>Búsqueda avanzada</a:t>
            </a:r>
            <a:endParaRPr sz="1400" b="0" i="0" u="none" strike="noStrike" cap="none">
              <a:solidFill>
                <a:srgbClr val="000000"/>
              </a:solidFill>
              <a:latin typeface="Arial"/>
              <a:ea typeface="Arial"/>
              <a:cs typeface="Arial"/>
              <a:sym typeface="Arial"/>
            </a:endParaRPr>
          </a:p>
        </p:txBody>
      </p:sp>
      <p:pic>
        <p:nvPicPr>
          <p:cNvPr id="691" name="Google Shape;691;p74"/>
          <p:cNvPicPr preferRelativeResize="0"/>
          <p:nvPr/>
        </p:nvPicPr>
        <p:blipFill rotWithShape="1">
          <a:blip r:embed="rId3">
            <a:alphaModFix/>
          </a:blip>
          <a:srcRect/>
          <a:stretch/>
        </p:blipFill>
        <p:spPr>
          <a:xfrm>
            <a:off x="505250" y="2783125"/>
            <a:ext cx="2617725" cy="2894625"/>
          </a:xfrm>
          <a:prstGeom prst="rect">
            <a:avLst/>
          </a:prstGeom>
          <a:noFill/>
          <a:ln>
            <a:noFill/>
          </a:ln>
        </p:spPr>
      </p:pic>
      <p:sp>
        <p:nvSpPr>
          <p:cNvPr id="692" name="Google Shape;692;p74"/>
          <p:cNvSpPr/>
          <p:nvPr/>
        </p:nvSpPr>
        <p:spPr>
          <a:xfrm>
            <a:off x="505250" y="3517504"/>
            <a:ext cx="1890000" cy="21033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93" name="Google Shape;693;p74"/>
          <p:cNvPicPr preferRelativeResize="0"/>
          <p:nvPr/>
        </p:nvPicPr>
        <p:blipFill rotWithShape="1">
          <a:blip r:embed="rId4">
            <a:alphaModFix/>
          </a:blip>
          <a:srcRect/>
          <a:stretch/>
        </p:blipFill>
        <p:spPr>
          <a:xfrm>
            <a:off x="3038851" y="3356451"/>
            <a:ext cx="7748626" cy="1961075"/>
          </a:xfrm>
          <a:prstGeom prst="rect">
            <a:avLst/>
          </a:prstGeom>
          <a:noFill/>
          <a:ln>
            <a:noFill/>
          </a:ln>
        </p:spPr>
      </p:pic>
      <p:sp>
        <p:nvSpPr>
          <p:cNvPr id="694" name="Google Shape;694;p74"/>
          <p:cNvSpPr/>
          <p:nvPr/>
        </p:nvSpPr>
        <p:spPr>
          <a:xfrm>
            <a:off x="3054202" y="3391687"/>
            <a:ext cx="1641300" cy="17382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5" name="Google Shape;695;p74"/>
          <p:cNvSpPr/>
          <p:nvPr/>
        </p:nvSpPr>
        <p:spPr>
          <a:xfrm>
            <a:off x="4855326" y="3510625"/>
            <a:ext cx="4297500" cy="4197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6" name="Google Shape;696;p74"/>
          <p:cNvSpPr/>
          <p:nvPr/>
        </p:nvSpPr>
        <p:spPr>
          <a:xfrm>
            <a:off x="9312641" y="3476469"/>
            <a:ext cx="1514100" cy="4197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979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0" y="571500"/>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Research4Life/PubMed</a:t>
            </a:r>
            <a:endParaRPr sz="3600" dirty="0">
              <a:solidFill>
                <a:srgbClr val="586F7C"/>
              </a:solidFill>
              <a:latin typeface="Open Sans"/>
              <a:ea typeface="Open Sans"/>
              <a:cs typeface="Open Sans"/>
              <a:sym typeface="Open Sans"/>
            </a:endParaRPr>
          </a:p>
        </p:txBody>
      </p:sp>
      <p:sp>
        <p:nvSpPr>
          <p:cNvPr id="114" name="Google Shape;114;p4"/>
          <p:cNvSpPr txBox="1"/>
          <p:nvPr/>
        </p:nvSpPr>
        <p:spPr>
          <a:xfrm>
            <a:off x="117053" y="1652400"/>
            <a:ext cx="11985300" cy="2075538"/>
          </a:xfrm>
          <a:prstGeom prst="rect">
            <a:avLst/>
          </a:prstGeom>
          <a:noFill/>
          <a:ln>
            <a:noFill/>
          </a:ln>
        </p:spPr>
        <p:txBody>
          <a:bodyPr spcFirstLastPara="1" wrap="square" lIns="91425" tIns="45700" rIns="91425" bIns="45700" anchor="t" anchorCtr="0">
            <a:noAutofit/>
          </a:bodyPr>
          <a:lstStyle/>
          <a:p>
            <a:pPr marL="355600" marR="0" lvl="0" indent="-330200" algn="l" rtl="0">
              <a:lnSpc>
                <a:spcPct val="100000"/>
              </a:lnSpc>
              <a:spcBef>
                <a:spcPts val="0"/>
              </a:spcBef>
              <a:spcAft>
                <a:spcPts val="0"/>
              </a:spcAft>
              <a:buClr>
                <a:schemeClr val="dk2"/>
              </a:buClr>
              <a:buSzPts val="2000"/>
              <a:buFont typeface="Arial"/>
              <a:buChar char="●"/>
            </a:pPr>
            <a:r>
              <a:rPr lang="en-US" sz="1800" b="0" i="0" u="none" strike="noStrike" cap="none" dirty="0">
                <a:solidFill>
                  <a:schemeClr val="tx1">
                    <a:lumMod val="75000"/>
                    <a:lumOff val="25000"/>
                  </a:schemeClr>
                </a:solidFill>
                <a:latin typeface="Open Sans"/>
                <a:ea typeface="Open Sans"/>
                <a:cs typeface="Open Sans"/>
                <a:sym typeface="Open Sans"/>
              </a:rPr>
              <a:t>La base de </a:t>
            </a:r>
            <a:r>
              <a:rPr lang="en-US" sz="1800" b="0" i="0" u="none" strike="noStrike" cap="none" dirty="0" err="1">
                <a:solidFill>
                  <a:schemeClr val="tx1">
                    <a:lumMod val="75000"/>
                    <a:lumOff val="25000"/>
                  </a:schemeClr>
                </a:solidFill>
                <a:latin typeface="Open Sans"/>
                <a:ea typeface="Open Sans"/>
                <a:cs typeface="Open Sans"/>
                <a:sym typeface="Open Sans"/>
              </a:rPr>
              <a:t>datos</a:t>
            </a:r>
            <a:r>
              <a:rPr lang="en-US" sz="1800" b="0" i="0" u="none" strike="noStrike" cap="none" dirty="0">
                <a:solidFill>
                  <a:schemeClr val="tx1">
                    <a:lumMod val="75000"/>
                    <a:lumOff val="25000"/>
                  </a:schemeClr>
                </a:solidFill>
                <a:latin typeface="Open Sans"/>
                <a:ea typeface="Open Sans"/>
                <a:cs typeface="Open Sans"/>
                <a:sym typeface="Open Sans"/>
              </a:rPr>
              <a:t> PubMed </a:t>
            </a:r>
            <a:r>
              <a:rPr lang="en-US" sz="1800" b="0" i="0" u="none" strike="noStrike" cap="none" dirty="0" err="1">
                <a:solidFill>
                  <a:schemeClr val="tx1">
                    <a:lumMod val="75000"/>
                    <a:lumOff val="25000"/>
                  </a:schemeClr>
                </a:solidFill>
                <a:latin typeface="Open Sans"/>
                <a:ea typeface="Open Sans"/>
                <a:cs typeface="Open Sans"/>
                <a:sym typeface="Open Sans"/>
              </a:rPr>
              <a:t>comprende</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más</a:t>
            </a:r>
            <a:r>
              <a:rPr lang="en-US" sz="1800" b="0" i="0" u="none" strike="noStrike" cap="none" dirty="0">
                <a:solidFill>
                  <a:schemeClr val="tx1">
                    <a:lumMod val="75000"/>
                    <a:lumOff val="25000"/>
                  </a:schemeClr>
                </a:solidFill>
                <a:latin typeface="Open Sans"/>
                <a:ea typeface="Open Sans"/>
                <a:cs typeface="Open Sans"/>
                <a:sym typeface="Open Sans"/>
              </a:rPr>
              <a:t> de 34 </a:t>
            </a:r>
            <a:r>
              <a:rPr lang="en-US" sz="1800" b="0" i="0" u="none" strike="noStrike" cap="none" dirty="0" err="1">
                <a:solidFill>
                  <a:schemeClr val="tx1">
                    <a:lumMod val="75000"/>
                    <a:lumOff val="25000"/>
                  </a:schemeClr>
                </a:solidFill>
                <a:latin typeface="Open Sans"/>
                <a:ea typeface="Open Sans"/>
                <a:cs typeface="Open Sans"/>
                <a:sym typeface="Open Sans"/>
              </a:rPr>
              <a:t>millones</a:t>
            </a:r>
            <a:r>
              <a:rPr lang="en-US" sz="1800" b="0" i="0" u="none" strike="noStrike" cap="none" dirty="0">
                <a:solidFill>
                  <a:schemeClr val="tx1">
                    <a:lumMod val="75000"/>
                    <a:lumOff val="25000"/>
                  </a:schemeClr>
                </a:solidFill>
                <a:latin typeface="Open Sans"/>
                <a:ea typeface="Open Sans"/>
                <a:cs typeface="Open Sans"/>
                <a:sym typeface="Open Sans"/>
              </a:rPr>
              <a:t> de </a:t>
            </a:r>
            <a:r>
              <a:rPr lang="en-US" sz="1800" b="0" i="0" u="none" strike="noStrike" cap="none" dirty="0" err="1">
                <a:solidFill>
                  <a:schemeClr val="tx1">
                    <a:lumMod val="75000"/>
                    <a:lumOff val="25000"/>
                  </a:schemeClr>
                </a:solidFill>
                <a:latin typeface="Open Sans"/>
                <a:ea typeface="Open Sans"/>
                <a:cs typeface="Open Sans"/>
                <a:sym typeface="Open Sans"/>
              </a:rPr>
              <a:t>citas</a:t>
            </a:r>
            <a:r>
              <a:rPr lang="en-US" sz="1800" b="0" i="0" u="none" strike="noStrike" cap="none" dirty="0">
                <a:solidFill>
                  <a:schemeClr val="tx1">
                    <a:lumMod val="75000"/>
                    <a:lumOff val="25000"/>
                  </a:schemeClr>
                </a:solidFill>
                <a:latin typeface="Open Sans"/>
                <a:ea typeface="Open Sans"/>
                <a:cs typeface="Open Sans"/>
                <a:sym typeface="Open Sans"/>
              </a:rPr>
              <a:t> de MEDLINE, </a:t>
            </a:r>
            <a:r>
              <a:rPr lang="en-US" sz="1800" b="0" i="0" u="none" strike="noStrike" cap="none" dirty="0" err="1">
                <a:solidFill>
                  <a:schemeClr val="tx1">
                    <a:lumMod val="75000"/>
                    <a:lumOff val="25000"/>
                  </a:schemeClr>
                </a:solidFill>
                <a:latin typeface="Open Sans"/>
                <a:ea typeface="Open Sans"/>
                <a:cs typeface="Open Sans"/>
                <a:sym typeface="Open Sans"/>
              </a:rPr>
              <a:t>revistas</a:t>
            </a:r>
            <a:r>
              <a:rPr lang="en-US" sz="1800" b="0" i="0" u="none" strike="noStrike" cap="none" dirty="0">
                <a:solidFill>
                  <a:schemeClr val="tx1">
                    <a:lumMod val="75000"/>
                    <a:lumOff val="25000"/>
                  </a:schemeClr>
                </a:solidFill>
                <a:latin typeface="Open Sans"/>
                <a:ea typeface="Open Sans"/>
                <a:cs typeface="Open Sans"/>
                <a:sym typeface="Open Sans"/>
              </a:rPr>
              <a:t> de </a:t>
            </a:r>
            <a:r>
              <a:rPr lang="en-US" sz="1800" b="0" i="0" u="none" strike="noStrike" cap="none" dirty="0" err="1">
                <a:solidFill>
                  <a:schemeClr val="tx1">
                    <a:lumMod val="75000"/>
                    <a:lumOff val="25000"/>
                  </a:schemeClr>
                </a:solidFill>
                <a:latin typeface="Open Sans"/>
                <a:ea typeface="Open Sans"/>
                <a:cs typeface="Open Sans"/>
                <a:sym typeface="Open Sans"/>
              </a:rPr>
              <a:t>ciencias</a:t>
            </a:r>
            <a:r>
              <a:rPr lang="en-US" sz="1800" b="0" i="0" u="none" strike="noStrike" cap="none" dirty="0">
                <a:solidFill>
                  <a:schemeClr val="tx1">
                    <a:lumMod val="75000"/>
                    <a:lumOff val="25000"/>
                  </a:schemeClr>
                </a:solidFill>
                <a:latin typeface="Open Sans"/>
                <a:ea typeface="Open Sans"/>
                <a:cs typeface="Open Sans"/>
                <a:sym typeface="Open Sans"/>
              </a:rPr>
              <a:t> de la </a:t>
            </a:r>
            <a:r>
              <a:rPr lang="en-US" sz="1800" b="0" i="0" u="none" strike="noStrike" cap="none" dirty="0" err="1">
                <a:solidFill>
                  <a:schemeClr val="tx1">
                    <a:lumMod val="75000"/>
                    <a:lumOff val="25000"/>
                  </a:schemeClr>
                </a:solidFill>
                <a:latin typeface="Open Sans"/>
                <a:ea typeface="Open Sans"/>
                <a:cs typeface="Open Sans"/>
                <a:sym typeface="Open Sans"/>
              </a:rPr>
              <a:t>vida</a:t>
            </a:r>
            <a:r>
              <a:rPr lang="en-US" sz="1800" b="0" i="0" u="none" strike="noStrike" cap="none" dirty="0">
                <a:solidFill>
                  <a:schemeClr val="tx1">
                    <a:lumMod val="75000"/>
                    <a:lumOff val="25000"/>
                  </a:schemeClr>
                </a:solidFill>
                <a:latin typeface="Open Sans"/>
                <a:ea typeface="Open Sans"/>
                <a:cs typeface="Open Sans"/>
                <a:sym typeface="Open Sans"/>
              </a:rPr>
              <a:t> y </a:t>
            </a:r>
            <a:r>
              <a:rPr lang="en-US" sz="1800" b="0" i="0" u="none" strike="noStrike" cap="none" dirty="0" err="1">
                <a:solidFill>
                  <a:schemeClr val="tx1">
                    <a:lumMod val="75000"/>
                    <a:lumOff val="25000"/>
                  </a:schemeClr>
                </a:solidFill>
                <a:latin typeface="Open Sans"/>
                <a:ea typeface="Open Sans"/>
                <a:cs typeface="Open Sans"/>
                <a:sym typeface="Open Sans"/>
              </a:rPr>
              <a:t>libros</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en</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línea</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1" u="none" strike="noStrike" cap="none" dirty="0">
                <a:solidFill>
                  <a:schemeClr val="tx1">
                    <a:lumMod val="75000"/>
                    <a:lumOff val="25000"/>
                  </a:schemeClr>
                </a:solidFill>
                <a:latin typeface="Open Sans"/>
                <a:ea typeface="Open Sans"/>
                <a:cs typeface="Open Sans"/>
                <a:sym typeface="Open Sans"/>
              </a:rPr>
              <a:t> </a:t>
            </a:r>
            <a:r>
              <a:rPr lang="en-US" sz="1800" b="0" i="1" u="none" strike="noStrike" cap="none" dirty="0" err="1">
                <a:solidFill>
                  <a:schemeClr val="tx1">
                    <a:lumMod val="75000"/>
                    <a:lumOff val="25000"/>
                  </a:schemeClr>
                </a:solidFill>
                <a:latin typeface="Open Sans"/>
                <a:ea typeface="Open Sans"/>
                <a:cs typeface="Open Sans"/>
                <a:sym typeface="Open Sans"/>
              </a:rPr>
              <a:t>Utiliza</a:t>
            </a:r>
            <a:r>
              <a:rPr lang="en-US" sz="1800" b="0" i="1" u="none" strike="noStrike" cap="none" dirty="0">
                <a:solidFill>
                  <a:schemeClr val="tx1">
                    <a:lumMod val="75000"/>
                    <a:lumOff val="25000"/>
                  </a:schemeClr>
                </a:solidFill>
                <a:latin typeface="Open Sans"/>
                <a:ea typeface="Open Sans"/>
                <a:cs typeface="Open Sans"/>
                <a:sym typeface="Open Sans"/>
              </a:rPr>
              <a:t> </a:t>
            </a:r>
            <a:r>
              <a:rPr lang="en-US" sz="1800" b="0" i="1" u="none" strike="noStrike" cap="none" dirty="0" err="1">
                <a:solidFill>
                  <a:schemeClr val="tx1">
                    <a:lumMod val="75000"/>
                    <a:lumOff val="25000"/>
                  </a:schemeClr>
                </a:solidFill>
                <a:latin typeface="Open Sans"/>
                <a:ea typeface="Open Sans"/>
                <a:cs typeface="Open Sans"/>
                <a:sym typeface="Open Sans"/>
              </a:rPr>
              <a:t>los</a:t>
            </a:r>
            <a:r>
              <a:rPr lang="en-US" sz="1800" b="0" i="1" u="none" strike="noStrike" cap="none" dirty="0">
                <a:solidFill>
                  <a:schemeClr val="tx1">
                    <a:lumMod val="75000"/>
                    <a:lumOff val="25000"/>
                  </a:schemeClr>
                </a:solidFill>
                <a:latin typeface="Open Sans"/>
                <a:ea typeface="Open Sans"/>
                <a:cs typeface="Open Sans"/>
                <a:sym typeface="Open Sans"/>
              </a:rPr>
              <a:t> </a:t>
            </a:r>
            <a:r>
              <a:rPr lang="en-US" sz="1800" b="1" i="0" u="none" strike="noStrike" cap="none" dirty="0">
                <a:solidFill>
                  <a:schemeClr val="tx1">
                    <a:lumMod val="75000"/>
                    <a:lumOff val="25000"/>
                  </a:schemeClr>
                </a:solidFill>
                <a:latin typeface="Open Sans"/>
                <a:ea typeface="Open Sans"/>
                <a:cs typeface="Open Sans"/>
                <a:sym typeface="Open Sans"/>
              </a:rPr>
              <a:t>Medical Subject Headings (</a:t>
            </a:r>
            <a:r>
              <a:rPr lang="en-US" sz="1800" b="1" i="0" u="none" strike="noStrike" cap="none" dirty="0" err="1">
                <a:solidFill>
                  <a:schemeClr val="tx1">
                    <a:lumMod val="75000"/>
                    <a:lumOff val="25000"/>
                  </a:schemeClr>
                </a:solidFill>
                <a:latin typeface="Open Sans"/>
                <a:ea typeface="Open Sans"/>
                <a:cs typeface="Open Sans"/>
                <a:sym typeface="Open Sans"/>
              </a:rPr>
              <a:t>MeSH</a:t>
            </a:r>
            <a:r>
              <a:rPr lang="en-US" sz="1800" b="1"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a:solidFill>
                  <a:schemeClr val="tx1">
                    <a:lumMod val="75000"/>
                    <a:lumOff val="25000"/>
                  </a:schemeClr>
                </a:solidFill>
                <a:latin typeface="Open Sans"/>
                <a:ea typeface="Open Sans"/>
                <a:cs typeface="Open Sans"/>
                <a:sym typeface="Open Sans"/>
              </a:rPr>
              <a:t>[</a:t>
            </a:r>
            <a:r>
              <a:rPr lang="en-US" sz="1800" b="0" i="1" u="none" strike="noStrike" cap="none" dirty="0" err="1">
                <a:solidFill>
                  <a:schemeClr val="tx1">
                    <a:lumMod val="75000"/>
                    <a:lumOff val="25000"/>
                  </a:schemeClr>
                </a:solidFill>
                <a:latin typeface="Open Sans"/>
                <a:ea typeface="Open Sans"/>
                <a:cs typeface="Open Sans"/>
                <a:sym typeface="Open Sans"/>
              </a:rPr>
              <a:t>encabezados</a:t>
            </a:r>
            <a:r>
              <a:rPr lang="en-US" sz="1800" b="0" i="1" u="none" strike="noStrike" cap="none" dirty="0">
                <a:solidFill>
                  <a:schemeClr val="tx1">
                    <a:lumMod val="75000"/>
                    <a:lumOff val="25000"/>
                  </a:schemeClr>
                </a:solidFill>
                <a:latin typeface="Open Sans"/>
                <a:ea typeface="Open Sans"/>
                <a:cs typeface="Open Sans"/>
                <a:sym typeface="Open Sans"/>
              </a:rPr>
              <a:t> de </a:t>
            </a:r>
            <a:r>
              <a:rPr lang="en-US" sz="1800" b="0" i="1" u="none" strike="noStrike" cap="none" dirty="0" err="1">
                <a:solidFill>
                  <a:schemeClr val="tx1">
                    <a:lumMod val="75000"/>
                    <a:lumOff val="25000"/>
                  </a:schemeClr>
                </a:solidFill>
                <a:latin typeface="Open Sans"/>
                <a:ea typeface="Open Sans"/>
                <a:cs typeface="Open Sans"/>
                <a:sym typeface="Open Sans"/>
              </a:rPr>
              <a:t>temas</a:t>
            </a:r>
            <a:r>
              <a:rPr lang="en-US" sz="1800" b="0" i="1" u="none" strike="noStrike" cap="none" dirty="0">
                <a:solidFill>
                  <a:schemeClr val="tx1">
                    <a:lumMod val="75000"/>
                    <a:lumOff val="25000"/>
                  </a:schemeClr>
                </a:solidFill>
                <a:latin typeface="Open Sans"/>
                <a:ea typeface="Open Sans"/>
                <a:cs typeface="Open Sans"/>
                <a:sym typeface="Open Sans"/>
              </a:rPr>
              <a:t> </a:t>
            </a:r>
            <a:r>
              <a:rPr lang="en-US" sz="1800" b="0" i="1" u="none" strike="noStrike" cap="none" dirty="0" err="1">
                <a:solidFill>
                  <a:schemeClr val="tx1">
                    <a:lumMod val="75000"/>
                    <a:lumOff val="25000"/>
                  </a:schemeClr>
                </a:solidFill>
                <a:latin typeface="Open Sans"/>
                <a:ea typeface="Open Sans"/>
                <a:cs typeface="Open Sans"/>
                <a:sym typeface="Open Sans"/>
              </a:rPr>
              <a:t>médicos</a:t>
            </a:r>
            <a:r>
              <a:rPr lang="en-US" sz="1800" b="0" i="1" u="none" strike="noStrike" cap="none" dirty="0">
                <a:solidFill>
                  <a:schemeClr val="tx1">
                    <a:lumMod val="75000"/>
                    <a:lumOff val="25000"/>
                  </a:schemeClr>
                </a:solidFill>
                <a:latin typeface="Open Sans"/>
                <a:ea typeface="Open Sans"/>
                <a:cs typeface="Open Sans"/>
                <a:sym typeface="Open Sans"/>
              </a:rPr>
              <a:t> (</a:t>
            </a:r>
            <a:r>
              <a:rPr lang="en-US" sz="1800" b="0" i="1" u="none" strike="noStrike" cap="none" dirty="0" err="1">
                <a:solidFill>
                  <a:schemeClr val="tx1">
                    <a:lumMod val="75000"/>
                    <a:lumOff val="25000"/>
                  </a:schemeClr>
                </a:solidFill>
                <a:latin typeface="Open Sans"/>
                <a:ea typeface="Open Sans"/>
                <a:cs typeface="Open Sans"/>
                <a:sym typeface="Open Sans"/>
              </a:rPr>
              <a:t>MeSH</a:t>
            </a:r>
            <a:r>
              <a:rPr lang="en-US" sz="1800" b="0" i="1" u="none" strike="noStrike" cap="none" dirty="0">
                <a:solidFill>
                  <a:schemeClr val="tx1">
                    <a:lumMod val="75000"/>
                    <a:lumOff val="25000"/>
                  </a:schemeClr>
                </a:solidFill>
                <a:latin typeface="Open Sans"/>
                <a:ea typeface="Open Sans"/>
                <a:cs typeface="Open Sans"/>
                <a:sym typeface="Open Sans"/>
              </a:rPr>
              <a:t>)</a:t>
            </a:r>
            <a:r>
              <a:rPr lang="en-US" sz="1800" b="0" i="0" u="none" strike="noStrike" cap="none" dirty="0">
                <a:solidFill>
                  <a:schemeClr val="tx1">
                    <a:lumMod val="75000"/>
                    <a:lumOff val="25000"/>
                  </a:schemeClr>
                </a:solidFill>
                <a:latin typeface="Open Sans"/>
                <a:ea typeface="Open Sans"/>
                <a:cs typeface="Open Sans"/>
                <a:sym typeface="Open Sans"/>
              </a:rPr>
              <a:t>]</a:t>
            </a:r>
            <a:r>
              <a:rPr lang="en-US" sz="1800" b="0" i="1" u="none" strike="noStrike" cap="none" dirty="0">
                <a:solidFill>
                  <a:schemeClr val="tx1">
                    <a:lumMod val="75000"/>
                    <a:lumOff val="25000"/>
                  </a:schemeClr>
                </a:solidFill>
                <a:latin typeface="Open Sans"/>
                <a:ea typeface="Open Sans"/>
                <a:cs typeface="Open Sans"/>
                <a:sym typeface="Open Sans"/>
              </a:rPr>
              <a:t> un </a:t>
            </a:r>
            <a:r>
              <a:rPr lang="en-US" sz="1800" b="0" i="1" u="none" strike="noStrike" cap="none" dirty="0" err="1">
                <a:solidFill>
                  <a:schemeClr val="tx1">
                    <a:lumMod val="75000"/>
                    <a:lumOff val="25000"/>
                  </a:schemeClr>
                </a:solidFill>
                <a:latin typeface="Open Sans"/>
                <a:ea typeface="Open Sans"/>
                <a:cs typeface="Open Sans"/>
                <a:sym typeface="Open Sans"/>
              </a:rPr>
              <a:t>vocabulario</a:t>
            </a:r>
            <a:r>
              <a:rPr lang="en-US" sz="1800" b="0" i="1" u="none" strike="noStrike" cap="none" dirty="0">
                <a:solidFill>
                  <a:schemeClr val="tx1">
                    <a:lumMod val="75000"/>
                    <a:lumOff val="25000"/>
                  </a:schemeClr>
                </a:solidFill>
                <a:latin typeface="Open Sans"/>
                <a:ea typeface="Open Sans"/>
                <a:cs typeface="Open Sans"/>
                <a:sym typeface="Open Sans"/>
              </a:rPr>
              <a:t> </a:t>
            </a:r>
            <a:r>
              <a:rPr lang="en-US" sz="1800" b="0" i="1" u="none" strike="noStrike" cap="none" dirty="0" err="1">
                <a:solidFill>
                  <a:schemeClr val="tx1">
                    <a:lumMod val="75000"/>
                    <a:lumOff val="25000"/>
                  </a:schemeClr>
                </a:solidFill>
                <a:latin typeface="Open Sans"/>
                <a:ea typeface="Open Sans"/>
                <a:cs typeface="Open Sans"/>
                <a:sym typeface="Open Sans"/>
              </a:rPr>
              <a:t>controlado</a:t>
            </a:r>
            <a:r>
              <a:rPr lang="en-US" sz="1800" b="0" i="1" u="none" strike="noStrike" cap="none" dirty="0">
                <a:solidFill>
                  <a:schemeClr val="tx1">
                    <a:lumMod val="75000"/>
                    <a:lumOff val="25000"/>
                  </a:schemeClr>
                </a:solidFill>
                <a:latin typeface="Open Sans"/>
                <a:ea typeface="Open Sans"/>
                <a:cs typeface="Open Sans"/>
                <a:sym typeface="Open Sans"/>
              </a:rPr>
              <a:t> y </a:t>
            </a:r>
            <a:r>
              <a:rPr lang="en-US" sz="1800" b="0" i="1" u="none" strike="noStrike" cap="none" dirty="0" err="1">
                <a:solidFill>
                  <a:schemeClr val="tx1">
                    <a:lumMod val="75000"/>
                    <a:lumOff val="25000"/>
                  </a:schemeClr>
                </a:solidFill>
                <a:latin typeface="Open Sans"/>
                <a:ea typeface="Open Sans"/>
                <a:cs typeface="Open Sans"/>
                <a:sym typeface="Open Sans"/>
              </a:rPr>
              <a:t>organizado</a:t>
            </a:r>
            <a:r>
              <a:rPr lang="en-US" sz="1800" b="0" i="1" u="none" strike="noStrike" cap="none" dirty="0">
                <a:solidFill>
                  <a:schemeClr val="tx1">
                    <a:lumMod val="75000"/>
                    <a:lumOff val="25000"/>
                  </a:schemeClr>
                </a:solidFill>
                <a:latin typeface="Open Sans"/>
                <a:ea typeface="Open Sans"/>
                <a:cs typeface="Open Sans"/>
                <a:sym typeface="Open Sans"/>
              </a:rPr>
              <a:t> </a:t>
            </a:r>
            <a:r>
              <a:rPr lang="en-US" sz="1800" b="0" i="1" u="none" strike="noStrike" cap="none" dirty="0" err="1">
                <a:solidFill>
                  <a:schemeClr val="tx1">
                    <a:lumMod val="75000"/>
                    <a:lumOff val="25000"/>
                  </a:schemeClr>
                </a:solidFill>
                <a:latin typeface="Open Sans"/>
                <a:ea typeface="Open Sans"/>
                <a:cs typeface="Open Sans"/>
                <a:sym typeface="Open Sans"/>
              </a:rPr>
              <a:t>jerárquicamente</a:t>
            </a:r>
            <a:r>
              <a:rPr lang="en-US" sz="1800" b="0" i="1" u="none" strike="noStrike" cap="none" dirty="0">
                <a:solidFill>
                  <a:schemeClr val="tx1">
                    <a:lumMod val="75000"/>
                    <a:lumOff val="25000"/>
                  </a:schemeClr>
                </a:solidFill>
                <a:latin typeface="Open Sans"/>
                <a:ea typeface="Open Sans"/>
                <a:cs typeface="Open Sans"/>
                <a:sym typeface="Open Sans"/>
              </a:rPr>
              <a:t>.</a:t>
            </a:r>
            <a:endParaRPr sz="1800" b="0" i="0" u="none" strike="noStrike" cap="none" dirty="0">
              <a:solidFill>
                <a:schemeClr val="tx1">
                  <a:lumMod val="75000"/>
                  <a:lumOff val="25000"/>
                </a:schemeClr>
              </a:solidFill>
              <a:latin typeface="Open Sans"/>
              <a:ea typeface="Open Sans"/>
              <a:cs typeface="Open Sans"/>
              <a:sym typeface="Open Sans"/>
            </a:endParaRPr>
          </a:p>
          <a:p>
            <a:pPr marL="355600" marR="0" lvl="0" indent="-330200" algn="l" rtl="0">
              <a:lnSpc>
                <a:spcPct val="100000"/>
              </a:lnSpc>
              <a:spcBef>
                <a:spcPts val="0"/>
              </a:spcBef>
              <a:spcAft>
                <a:spcPts val="0"/>
              </a:spcAft>
              <a:buClr>
                <a:schemeClr val="dk2"/>
              </a:buClr>
              <a:buSzPts val="2000"/>
              <a:buFont typeface="Arial"/>
              <a:buChar char="●"/>
            </a:pPr>
            <a:r>
              <a:rPr lang="en-US" sz="1800" b="0" i="0" u="none" strike="noStrike" cap="none" dirty="0" err="1">
                <a:solidFill>
                  <a:schemeClr val="tx1">
                    <a:lumMod val="75000"/>
                    <a:lumOff val="25000"/>
                  </a:schemeClr>
                </a:solidFill>
                <a:latin typeface="Open Sans"/>
                <a:ea typeface="Open Sans"/>
                <a:cs typeface="Open Sans"/>
                <a:sym typeface="Open Sans"/>
              </a:rPr>
              <a:t>Después</a:t>
            </a:r>
            <a:r>
              <a:rPr lang="en-US" sz="1800" b="0" i="0" u="none" strike="noStrike" cap="none" dirty="0">
                <a:solidFill>
                  <a:schemeClr val="tx1">
                    <a:lumMod val="75000"/>
                    <a:lumOff val="25000"/>
                  </a:schemeClr>
                </a:solidFill>
                <a:latin typeface="Open Sans"/>
                <a:ea typeface="Open Sans"/>
                <a:cs typeface="Open Sans"/>
                <a:sym typeface="Open Sans"/>
              </a:rPr>
              <a:t> de </a:t>
            </a:r>
            <a:r>
              <a:rPr lang="en-US" sz="1800" b="0" i="0" u="none" strike="noStrike" cap="none" dirty="0" err="1">
                <a:solidFill>
                  <a:schemeClr val="tx1">
                    <a:lumMod val="75000"/>
                    <a:lumOff val="25000"/>
                  </a:schemeClr>
                </a:solidFill>
                <a:latin typeface="Open Sans"/>
                <a:ea typeface="Open Sans"/>
                <a:cs typeface="Open Sans"/>
                <a:sym typeface="Open Sans"/>
              </a:rPr>
              <a:t>iniciar</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sesión</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en</a:t>
            </a:r>
            <a:r>
              <a:rPr lang="en-US" sz="1800" b="0" i="0" u="none" strike="noStrike" cap="none" dirty="0">
                <a:solidFill>
                  <a:schemeClr val="tx1">
                    <a:lumMod val="75000"/>
                    <a:lumOff val="25000"/>
                  </a:schemeClr>
                </a:solidFill>
                <a:latin typeface="Open Sans"/>
                <a:ea typeface="Open Sans"/>
                <a:cs typeface="Open Sans"/>
                <a:sym typeface="Open Sans"/>
              </a:rPr>
              <a:t> el portal de </a:t>
            </a:r>
            <a:r>
              <a:rPr lang="en-US" sz="1800" b="0" i="0" u="none" strike="noStrike" cap="none" dirty="0" err="1">
                <a:solidFill>
                  <a:schemeClr val="tx1">
                    <a:lumMod val="75000"/>
                    <a:lumOff val="25000"/>
                  </a:schemeClr>
                </a:solidFill>
                <a:latin typeface="Open Sans"/>
                <a:ea typeface="Open Sans"/>
                <a:cs typeface="Open Sans"/>
                <a:sym typeface="Open Sans"/>
              </a:rPr>
              <a:t>contenidos</a:t>
            </a:r>
            <a:r>
              <a:rPr lang="en-US" sz="1800" b="0" i="0" u="none" strike="noStrike" cap="none" dirty="0">
                <a:solidFill>
                  <a:schemeClr val="tx1">
                    <a:lumMod val="75000"/>
                    <a:lumOff val="25000"/>
                  </a:schemeClr>
                </a:solidFill>
                <a:latin typeface="Open Sans"/>
                <a:ea typeface="Open Sans"/>
                <a:cs typeface="Open Sans"/>
                <a:sym typeface="Open Sans"/>
              </a:rPr>
              <a:t> de Research4Life, </a:t>
            </a:r>
            <a:r>
              <a:rPr lang="en-US" sz="1800" b="0" i="0" u="none" strike="noStrike" cap="none" dirty="0" err="1">
                <a:solidFill>
                  <a:schemeClr val="tx1">
                    <a:lumMod val="75000"/>
                    <a:lumOff val="25000"/>
                  </a:schemeClr>
                </a:solidFill>
                <a:latin typeface="Open Sans"/>
                <a:ea typeface="Open Sans"/>
                <a:cs typeface="Open Sans"/>
                <a:sym typeface="Open Sans"/>
              </a:rPr>
              <a:t>abrir</a:t>
            </a:r>
            <a:r>
              <a:rPr lang="en-US" sz="1800" b="0" i="0" u="none" strike="noStrike" cap="none" dirty="0">
                <a:solidFill>
                  <a:schemeClr val="tx1">
                    <a:lumMod val="75000"/>
                    <a:lumOff val="25000"/>
                  </a:schemeClr>
                </a:solidFill>
                <a:latin typeface="Open Sans"/>
                <a:ea typeface="Open Sans"/>
                <a:cs typeface="Open Sans"/>
                <a:sym typeface="Open Sans"/>
              </a:rPr>
              <a:t> el menú </a:t>
            </a:r>
            <a:r>
              <a:rPr lang="en-US" sz="1800" b="0" i="0" u="none" strike="noStrike" cap="none" dirty="0" err="1">
                <a:solidFill>
                  <a:schemeClr val="tx1">
                    <a:lumMod val="75000"/>
                    <a:lumOff val="25000"/>
                  </a:schemeClr>
                </a:solidFill>
                <a:latin typeface="Open Sans"/>
                <a:ea typeface="Open Sans"/>
                <a:cs typeface="Open Sans"/>
                <a:sym typeface="Open Sans"/>
              </a:rPr>
              <a:t>desplegable</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1" i="0" u="none" strike="noStrike" cap="none" dirty="0" err="1">
                <a:solidFill>
                  <a:schemeClr val="tx1">
                    <a:lumMod val="75000"/>
                    <a:lumOff val="25000"/>
                  </a:schemeClr>
                </a:solidFill>
                <a:latin typeface="Open Sans"/>
                <a:ea typeface="Open Sans"/>
                <a:cs typeface="Open Sans"/>
                <a:sym typeface="Open Sans"/>
              </a:rPr>
              <a:t>Contenidos</a:t>
            </a:r>
            <a:r>
              <a:rPr lang="en-US" sz="1800" b="1"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desde</a:t>
            </a:r>
            <a:r>
              <a:rPr lang="en-US" sz="1800" b="0" i="0" u="none" strike="noStrike" cap="none" dirty="0">
                <a:solidFill>
                  <a:schemeClr val="tx1">
                    <a:lumMod val="75000"/>
                    <a:lumOff val="25000"/>
                  </a:schemeClr>
                </a:solidFill>
                <a:latin typeface="Open Sans"/>
                <a:ea typeface="Open Sans"/>
                <a:cs typeface="Open Sans"/>
                <a:sym typeface="Open Sans"/>
              </a:rPr>
              <a:t> la parte superior y </a:t>
            </a:r>
            <a:r>
              <a:rPr lang="en-US" sz="1800" b="0" i="0" u="none" strike="noStrike" cap="none" dirty="0" err="1">
                <a:solidFill>
                  <a:schemeClr val="tx1">
                    <a:lumMod val="75000"/>
                    <a:lumOff val="25000"/>
                  </a:schemeClr>
                </a:solidFill>
                <a:latin typeface="Open Sans"/>
                <a:ea typeface="Open Sans"/>
                <a:cs typeface="Open Sans"/>
                <a:sym typeface="Open Sans"/>
              </a:rPr>
              <a:t>seleccionar</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1" i="0" u="none" strike="noStrike" cap="none" dirty="0">
                <a:solidFill>
                  <a:schemeClr val="tx1">
                    <a:lumMod val="75000"/>
                    <a:lumOff val="25000"/>
                  </a:schemeClr>
                </a:solidFill>
                <a:latin typeface="Open Sans"/>
                <a:ea typeface="Open Sans"/>
                <a:cs typeface="Open Sans"/>
                <a:sym typeface="Open Sans"/>
              </a:rPr>
              <a:t>Bases de </a:t>
            </a:r>
            <a:r>
              <a:rPr lang="en-US" sz="1800" b="1" i="0" u="none" strike="noStrike" cap="none" dirty="0" err="1">
                <a:solidFill>
                  <a:schemeClr val="tx1">
                    <a:lumMod val="75000"/>
                    <a:lumOff val="25000"/>
                  </a:schemeClr>
                </a:solidFill>
                <a:latin typeface="Open Sans"/>
                <a:ea typeface="Open Sans"/>
                <a:cs typeface="Open Sans"/>
                <a:sym typeface="Open Sans"/>
              </a:rPr>
              <a:t>datos</a:t>
            </a:r>
            <a:r>
              <a:rPr lang="en-US" sz="1800" b="1" i="0" u="none" strike="noStrike" cap="none" dirty="0">
                <a:solidFill>
                  <a:schemeClr val="tx1">
                    <a:lumMod val="75000"/>
                    <a:lumOff val="25000"/>
                  </a:schemeClr>
                </a:solidFill>
                <a:latin typeface="Open Sans"/>
                <a:ea typeface="Open Sans"/>
                <a:cs typeface="Open Sans"/>
                <a:sym typeface="Open Sans"/>
              </a:rPr>
              <a:t>.</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Hacer</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clic</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en</a:t>
            </a:r>
            <a:r>
              <a:rPr lang="en-US" sz="1800" b="0" i="0" u="none" strike="noStrike" cap="none" dirty="0">
                <a:solidFill>
                  <a:schemeClr val="tx1">
                    <a:lumMod val="75000"/>
                    <a:lumOff val="25000"/>
                  </a:schemeClr>
                </a:solidFill>
                <a:latin typeface="Open Sans"/>
                <a:ea typeface="Open Sans"/>
                <a:cs typeface="Open Sans"/>
                <a:sym typeface="Open Sans"/>
              </a:rPr>
              <a:t> la </a:t>
            </a:r>
            <a:r>
              <a:rPr lang="en-US" sz="1800" b="0" i="0" u="none" strike="noStrike" cap="none" dirty="0" err="1">
                <a:solidFill>
                  <a:schemeClr val="tx1">
                    <a:lumMod val="75000"/>
                    <a:lumOff val="25000"/>
                  </a:schemeClr>
                </a:solidFill>
                <a:latin typeface="Open Sans"/>
                <a:ea typeface="Open Sans"/>
                <a:cs typeface="Open Sans"/>
                <a:sym typeface="Open Sans"/>
              </a:rPr>
              <a:t>letra</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1" i="0" u="none" strike="noStrike" cap="none" dirty="0">
                <a:solidFill>
                  <a:schemeClr val="tx1">
                    <a:lumMod val="75000"/>
                    <a:lumOff val="25000"/>
                  </a:schemeClr>
                </a:solidFill>
                <a:latin typeface="Open Sans"/>
                <a:ea typeface="Open Sans"/>
                <a:cs typeface="Open Sans"/>
                <a:sym typeface="Open Sans"/>
              </a:rPr>
              <a:t>P</a:t>
            </a:r>
            <a:r>
              <a:rPr lang="en-US" sz="1800" b="0" i="0" u="none" strike="noStrike" cap="none" dirty="0">
                <a:solidFill>
                  <a:schemeClr val="tx1">
                    <a:lumMod val="75000"/>
                    <a:lumOff val="25000"/>
                  </a:schemeClr>
                </a:solidFill>
                <a:latin typeface="Open Sans"/>
                <a:ea typeface="Open Sans"/>
                <a:cs typeface="Open Sans"/>
                <a:sym typeface="Open Sans"/>
              </a:rPr>
              <a:t> de la </a:t>
            </a:r>
            <a:r>
              <a:rPr lang="en-US" sz="1800" b="0" i="0" u="none" strike="noStrike" cap="none" dirty="0" err="1">
                <a:solidFill>
                  <a:schemeClr val="tx1">
                    <a:lumMod val="75000"/>
                    <a:lumOff val="25000"/>
                  </a:schemeClr>
                </a:solidFill>
                <a:latin typeface="Open Sans"/>
                <a:ea typeface="Open Sans"/>
                <a:cs typeface="Open Sans"/>
                <a:sym typeface="Open Sans"/>
              </a:rPr>
              <a:t>lista</a:t>
            </a:r>
            <a:r>
              <a:rPr lang="en-US" sz="1800" b="0" i="0" u="none" strike="noStrike" cap="none" dirty="0">
                <a:solidFill>
                  <a:schemeClr val="tx1">
                    <a:lumMod val="75000"/>
                    <a:lumOff val="25000"/>
                  </a:schemeClr>
                </a:solidFill>
                <a:latin typeface="Open Sans"/>
                <a:ea typeface="Open Sans"/>
                <a:cs typeface="Open Sans"/>
                <a:sym typeface="Open Sans"/>
              </a:rPr>
              <a:t> de </a:t>
            </a:r>
            <a:r>
              <a:rPr lang="en-US" sz="1800" b="0" i="0" u="none" strike="noStrike" cap="none" dirty="0" err="1">
                <a:solidFill>
                  <a:schemeClr val="tx1">
                    <a:lumMod val="75000"/>
                    <a:lumOff val="25000"/>
                  </a:schemeClr>
                </a:solidFill>
                <a:latin typeface="Open Sans"/>
                <a:ea typeface="Open Sans"/>
                <a:cs typeface="Open Sans"/>
                <a:sym typeface="Open Sans"/>
              </a:rPr>
              <a:t>resultados</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alfabéticos</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luego</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hacer</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clic</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en</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1" i="0" u="none" strike="noStrike" cap="none" dirty="0">
                <a:solidFill>
                  <a:schemeClr val="tx1">
                    <a:lumMod val="75000"/>
                    <a:lumOff val="25000"/>
                  </a:schemeClr>
                </a:solidFill>
                <a:latin typeface="Open Sans"/>
                <a:ea typeface="Open Sans"/>
                <a:cs typeface="Open Sans"/>
                <a:sym typeface="Open Sans"/>
              </a:rPr>
              <a:t>PubMed</a:t>
            </a:r>
            <a:r>
              <a:rPr lang="en-US" sz="1800" b="0" i="0" u="none" strike="noStrike" cap="none" dirty="0">
                <a:solidFill>
                  <a:schemeClr val="tx1">
                    <a:lumMod val="75000"/>
                    <a:lumOff val="25000"/>
                  </a:schemeClr>
                </a:solidFill>
                <a:latin typeface="Open Sans"/>
                <a:ea typeface="Open Sans"/>
                <a:cs typeface="Open Sans"/>
                <a:sym typeface="Open Sans"/>
              </a:rPr>
              <a:t>. Al </a:t>
            </a:r>
            <a:r>
              <a:rPr lang="en-US" sz="1800" b="0" i="0" u="none" strike="noStrike" cap="none" dirty="0" err="1">
                <a:solidFill>
                  <a:schemeClr val="tx1">
                    <a:lumMod val="75000"/>
                    <a:lumOff val="25000"/>
                  </a:schemeClr>
                </a:solidFill>
                <a:latin typeface="Open Sans"/>
                <a:ea typeface="Open Sans"/>
                <a:cs typeface="Open Sans"/>
                <a:sym typeface="Open Sans"/>
              </a:rPr>
              <a:t>acceder</a:t>
            </a:r>
            <a:r>
              <a:rPr lang="en-US" sz="1800" b="0" i="0" u="none" strike="noStrike" cap="none" dirty="0">
                <a:solidFill>
                  <a:schemeClr val="tx1">
                    <a:lumMod val="75000"/>
                    <a:lumOff val="25000"/>
                  </a:schemeClr>
                </a:solidFill>
                <a:latin typeface="Open Sans"/>
                <a:ea typeface="Open Sans"/>
                <a:cs typeface="Open Sans"/>
                <a:sym typeface="Open Sans"/>
              </a:rPr>
              <a:t> a PubMed de </a:t>
            </a:r>
            <a:r>
              <a:rPr lang="en-US" sz="1800" b="0" i="0" u="none" strike="noStrike" cap="none" dirty="0" err="1">
                <a:solidFill>
                  <a:schemeClr val="tx1">
                    <a:lumMod val="75000"/>
                    <a:lumOff val="25000"/>
                  </a:schemeClr>
                </a:solidFill>
                <a:latin typeface="Open Sans"/>
                <a:ea typeface="Open Sans"/>
                <a:cs typeface="Open Sans"/>
                <a:sym typeface="Open Sans"/>
              </a:rPr>
              <a:t>esta</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manera</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activará</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los</a:t>
            </a:r>
            <a:r>
              <a:rPr lang="en-US" sz="1800" b="0" i="0" u="none" strike="noStrike" cap="none" dirty="0">
                <a:solidFill>
                  <a:schemeClr val="tx1">
                    <a:lumMod val="75000"/>
                    <a:lumOff val="25000"/>
                  </a:schemeClr>
                </a:solidFill>
                <a:latin typeface="Open Sans"/>
                <a:ea typeface="Open Sans"/>
                <a:cs typeface="Open Sans"/>
                <a:sym typeface="Open Sans"/>
              </a:rPr>
              <a:t> enlaces a </a:t>
            </a:r>
            <a:r>
              <a:rPr lang="en-US" sz="1800" b="0" i="0" u="none" strike="noStrike" cap="none" dirty="0" err="1">
                <a:solidFill>
                  <a:schemeClr val="tx1">
                    <a:lumMod val="75000"/>
                    <a:lumOff val="25000"/>
                  </a:schemeClr>
                </a:solidFill>
                <a:latin typeface="Open Sans"/>
                <a:ea typeface="Open Sans"/>
                <a:cs typeface="Open Sans"/>
                <a:sym typeface="Open Sans"/>
              </a:rPr>
              <a:t>los</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artículos</a:t>
            </a:r>
            <a:r>
              <a:rPr lang="en-US" sz="1800" b="0" i="0" u="none" strike="noStrike" cap="none" dirty="0">
                <a:solidFill>
                  <a:schemeClr val="tx1">
                    <a:lumMod val="75000"/>
                    <a:lumOff val="25000"/>
                  </a:schemeClr>
                </a:solidFill>
                <a:latin typeface="Open Sans"/>
                <a:ea typeface="Open Sans"/>
                <a:cs typeface="Open Sans"/>
                <a:sym typeface="Open Sans"/>
              </a:rPr>
              <a:t> de </a:t>
            </a:r>
            <a:r>
              <a:rPr lang="en-US" sz="1800" b="0" i="0" u="none" strike="noStrike" cap="none" dirty="0" err="1">
                <a:solidFill>
                  <a:schemeClr val="tx1">
                    <a:lumMod val="75000"/>
                    <a:lumOff val="25000"/>
                  </a:schemeClr>
                </a:solidFill>
                <a:latin typeface="Open Sans"/>
                <a:ea typeface="Open Sans"/>
                <a:cs typeface="Open Sans"/>
                <a:sym typeface="Open Sans"/>
              </a:rPr>
              <a:t>texto</a:t>
            </a:r>
            <a:r>
              <a:rPr lang="en-US" sz="1800" b="0" i="0" u="none" strike="noStrike" cap="none" dirty="0">
                <a:solidFill>
                  <a:schemeClr val="tx1">
                    <a:lumMod val="75000"/>
                    <a:lumOff val="25000"/>
                  </a:schemeClr>
                </a:solidFill>
                <a:latin typeface="Open Sans"/>
                <a:ea typeface="Open Sans"/>
                <a:cs typeface="Open Sans"/>
                <a:sym typeface="Open Sans"/>
              </a:rPr>
              <a:t> </a:t>
            </a:r>
            <a:r>
              <a:rPr lang="en-US" sz="1800" b="0" i="0" u="none" strike="noStrike" cap="none" dirty="0" err="1">
                <a:solidFill>
                  <a:schemeClr val="tx1">
                    <a:lumMod val="75000"/>
                    <a:lumOff val="25000"/>
                  </a:schemeClr>
                </a:solidFill>
                <a:latin typeface="Open Sans"/>
                <a:ea typeface="Open Sans"/>
                <a:cs typeface="Open Sans"/>
                <a:sym typeface="Open Sans"/>
              </a:rPr>
              <a:t>completo</a:t>
            </a:r>
            <a:r>
              <a:rPr lang="en-US" sz="1800" b="0" i="0" u="none" strike="noStrike" cap="none" dirty="0">
                <a:solidFill>
                  <a:schemeClr val="tx1">
                    <a:lumMod val="75000"/>
                    <a:lumOff val="25000"/>
                  </a:schemeClr>
                </a:solidFill>
                <a:latin typeface="Open Sans"/>
                <a:ea typeface="Open Sans"/>
                <a:cs typeface="Open Sans"/>
                <a:sym typeface="Open Sans"/>
              </a:rPr>
              <a:t> que R4L </a:t>
            </a:r>
            <a:r>
              <a:rPr lang="en-US" sz="1800" b="0" i="0" u="none" strike="noStrike" cap="none" dirty="0" err="1">
                <a:solidFill>
                  <a:schemeClr val="tx1">
                    <a:lumMod val="75000"/>
                    <a:lumOff val="25000"/>
                  </a:schemeClr>
                </a:solidFill>
                <a:latin typeface="Open Sans"/>
                <a:ea typeface="Open Sans"/>
                <a:cs typeface="Open Sans"/>
                <a:sym typeface="Open Sans"/>
              </a:rPr>
              <a:t>ofrece</a:t>
            </a:r>
            <a:r>
              <a:rPr lang="en-US" sz="1800" b="0" i="0" u="none" strike="noStrike" cap="none" dirty="0">
                <a:solidFill>
                  <a:schemeClr val="tx1">
                    <a:lumMod val="75000"/>
                    <a:lumOff val="25000"/>
                  </a:schemeClr>
                </a:solidFill>
                <a:latin typeface="Open Sans"/>
                <a:ea typeface="Open Sans"/>
                <a:cs typeface="Open Sans"/>
                <a:sym typeface="Open Sans"/>
              </a:rPr>
              <a:t> a </a:t>
            </a:r>
            <a:r>
              <a:rPr lang="en-US" sz="1800" b="0" i="0" u="none" strike="noStrike" cap="none" dirty="0" err="1">
                <a:solidFill>
                  <a:schemeClr val="tx1">
                    <a:lumMod val="75000"/>
                    <a:lumOff val="25000"/>
                  </a:schemeClr>
                </a:solidFill>
                <a:latin typeface="Open Sans"/>
                <a:ea typeface="Open Sans"/>
                <a:cs typeface="Open Sans"/>
                <a:sym typeface="Open Sans"/>
              </a:rPr>
              <a:t>través</a:t>
            </a:r>
            <a:r>
              <a:rPr lang="en-US" sz="1800" b="0" i="0" u="none" strike="noStrike" cap="none" dirty="0">
                <a:solidFill>
                  <a:schemeClr val="tx1">
                    <a:lumMod val="75000"/>
                    <a:lumOff val="25000"/>
                  </a:schemeClr>
                </a:solidFill>
                <a:latin typeface="Open Sans"/>
                <a:ea typeface="Open Sans"/>
                <a:cs typeface="Open Sans"/>
                <a:sym typeface="Open Sans"/>
              </a:rPr>
              <a:t> del </a:t>
            </a:r>
            <a:r>
              <a:rPr lang="en-US" sz="1800" b="0" i="0" u="none" strike="noStrike" cap="none" dirty="0" err="1">
                <a:solidFill>
                  <a:schemeClr val="tx1">
                    <a:lumMod val="75000"/>
                    <a:lumOff val="25000"/>
                  </a:schemeClr>
                </a:solidFill>
                <a:latin typeface="Open Sans"/>
                <a:ea typeface="Open Sans"/>
                <a:cs typeface="Open Sans"/>
                <a:sym typeface="Open Sans"/>
              </a:rPr>
              <a:t>resultado</a:t>
            </a:r>
            <a:r>
              <a:rPr lang="en-US" sz="1800" b="0" i="0" u="none" strike="noStrike" cap="none" dirty="0">
                <a:solidFill>
                  <a:schemeClr val="tx1">
                    <a:lumMod val="75000"/>
                    <a:lumOff val="25000"/>
                  </a:schemeClr>
                </a:solidFill>
                <a:latin typeface="Open Sans"/>
                <a:ea typeface="Open Sans"/>
                <a:cs typeface="Open Sans"/>
                <a:sym typeface="Open Sans"/>
              </a:rPr>
              <a:t> de PubMed.</a:t>
            </a:r>
            <a:endParaRPr sz="1200" b="0" i="0" u="none" strike="noStrike" cap="none" dirty="0">
              <a:solidFill>
                <a:schemeClr val="tx1">
                  <a:lumMod val="75000"/>
                  <a:lumOff val="25000"/>
                </a:schemeClr>
              </a:solidFill>
              <a:sym typeface="Arial"/>
            </a:endParaRPr>
          </a:p>
        </p:txBody>
      </p:sp>
      <p:pic>
        <p:nvPicPr>
          <p:cNvPr id="115" name="Google Shape;115;p4"/>
          <p:cNvPicPr preferRelativeResize="0"/>
          <p:nvPr/>
        </p:nvPicPr>
        <p:blipFill rotWithShape="1">
          <a:blip r:embed="rId3">
            <a:alphaModFix/>
          </a:blip>
          <a:srcRect/>
          <a:stretch/>
        </p:blipFill>
        <p:spPr>
          <a:xfrm>
            <a:off x="1770427" y="3712687"/>
            <a:ext cx="8393544" cy="3145313"/>
          </a:xfrm>
          <a:prstGeom prst="rect">
            <a:avLst/>
          </a:prstGeom>
          <a:noFill/>
          <a:ln>
            <a:noFill/>
          </a:ln>
        </p:spPr>
      </p:pic>
      <p:pic>
        <p:nvPicPr>
          <p:cNvPr id="116" name="Google Shape;116;p4"/>
          <p:cNvPicPr preferRelativeResize="0"/>
          <p:nvPr/>
        </p:nvPicPr>
        <p:blipFill rotWithShape="1">
          <a:blip r:embed="rId4">
            <a:alphaModFix/>
          </a:blip>
          <a:srcRect r="27377"/>
          <a:stretch/>
        </p:blipFill>
        <p:spPr>
          <a:xfrm>
            <a:off x="1912550" y="3857500"/>
            <a:ext cx="4391198" cy="3000500"/>
          </a:xfrm>
          <a:prstGeom prst="rect">
            <a:avLst/>
          </a:prstGeom>
          <a:noFill/>
          <a:ln>
            <a:noFill/>
          </a:ln>
        </p:spPr>
      </p:pic>
      <p:sp>
        <p:nvSpPr>
          <p:cNvPr id="117" name="Google Shape;117;p4"/>
          <p:cNvSpPr/>
          <p:nvPr/>
        </p:nvSpPr>
        <p:spPr>
          <a:xfrm>
            <a:off x="3123025" y="5457325"/>
            <a:ext cx="698100" cy="478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8" name="Google Shape;118;p4"/>
          <p:cNvCxnSpPr/>
          <p:nvPr/>
        </p:nvCxnSpPr>
        <p:spPr>
          <a:xfrm>
            <a:off x="4054550" y="5688100"/>
            <a:ext cx="2348100" cy="743700"/>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1b10d89d5ab_4_539"/>
          <p:cNvSpPr txBox="1">
            <a:spLocks noGrp="1"/>
          </p:cNvSpPr>
          <p:nvPr>
            <p:ph type="title"/>
          </p:nvPr>
        </p:nvSpPr>
        <p:spPr>
          <a:xfrm>
            <a:off x="90300" y="960750"/>
            <a:ext cx="12011400" cy="557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chemeClr val="dk2"/>
                </a:solidFill>
                <a:latin typeface="Open Sans"/>
                <a:ea typeface="Open Sans"/>
                <a:cs typeface="Open Sans"/>
                <a:sym typeface="Open Sans"/>
              </a:rPr>
              <a:t>Base de datos de la OMS </a:t>
            </a:r>
            <a:endParaRPr sz="3200">
              <a:solidFill>
                <a:schemeClr val="dk2"/>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sz="3200">
                <a:solidFill>
                  <a:schemeClr val="dk2"/>
                </a:solidFill>
                <a:latin typeface="Open Sans"/>
                <a:ea typeface="Open Sans"/>
                <a:cs typeface="Open Sans"/>
                <a:sym typeface="Open Sans"/>
              </a:rPr>
              <a:t>sobre COVID-19</a:t>
            </a:r>
            <a:r>
              <a:rPr lang="en-US" sz="3200">
                <a:solidFill>
                  <a:srgbClr val="3F3F3F"/>
                </a:solidFill>
                <a:latin typeface="Open Sans"/>
                <a:ea typeface="Open Sans"/>
                <a:cs typeface="Open Sans"/>
                <a:sym typeface="Open Sans"/>
              </a:rPr>
              <a:t> </a:t>
            </a:r>
            <a:endParaRPr sz="2100">
              <a:solidFill>
                <a:srgbClr val="3F3F3F"/>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sz="2100">
              <a:solidFill>
                <a:schemeClr val="dk2"/>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sz="1800">
                <a:solidFill>
                  <a:schemeClr val="dk1"/>
                </a:solidFill>
                <a:latin typeface="Open Sans"/>
                <a:ea typeface="Open Sans"/>
                <a:cs typeface="Open Sans"/>
                <a:sym typeface="Open Sans"/>
              </a:rPr>
              <a:t>Acceder directamente</a:t>
            </a:r>
            <a:r>
              <a:rPr lang="en-US" sz="1900">
                <a:solidFill>
                  <a:srgbClr val="3F3F3F"/>
                </a:solidFill>
                <a:latin typeface="Open Sans"/>
                <a:ea typeface="Open Sans"/>
                <a:cs typeface="Open Sans"/>
                <a:sym typeface="Open Sans"/>
              </a:rPr>
              <a:t>:</a:t>
            </a:r>
            <a:r>
              <a:rPr lang="en-US" sz="2400">
                <a:solidFill>
                  <a:schemeClr val="dk2"/>
                </a:solidFill>
                <a:latin typeface="Open Sans"/>
                <a:ea typeface="Open Sans"/>
                <a:cs typeface="Open Sans"/>
                <a:sym typeface="Open Sans"/>
              </a:rPr>
              <a:t> </a:t>
            </a:r>
            <a:r>
              <a:rPr lang="en-US" sz="2000" u="sng">
                <a:solidFill>
                  <a:srgbClr val="0000F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https://search.bvsalud.org/global-literature-on-novel-coronavirus-2019-ncov/</a:t>
            </a:r>
            <a:r>
              <a:rPr lang="en-US" sz="2000">
                <a:solidFill>
                  <a:schemeClr val="dk2"/>
                </a:solidFill>
                <a:latin typeface="Open Sans"/>
                <a:ea typeface="Open Sans"/>
                <a:cs typeface="Open Sans"/>
                <a:sym typeface="Open Sans"/>
              </a:rPr>
              <a:t> </a:t>
            </a:r>
            <a:endParaRPr sz="2000">
              <a:solidFill>
                <a:schemeClr val="dk2"/>
              </a:solidFill>
              <a:latin typeface="Open Sans"/>
              <a:ea typeface="Open Sans"/>
              <a:cs typeface="Open Sans"/>
              <a:sym typeface="Open Sans"/>
            </a:endParaRPr>
          </a:p>
        </p:txBody>
      </p:sp>
      <p:pic>
        <p:nvPicPr>
          <p:cNvPr id="703" name="Google Shape;703;g1b10d89d5ab_4_539"/>
          <p:cNvPicPr preferRelativeResize="0"/>
          <p:nvPr/>
        </p:nvPicPr>
        <p:blipFill rotWithShape="1">
          <a:blip r:embed="rId4">
            <a:alphaModFix/>
          </a:blip>
          <a:srcRect/>
          <a:stretch/>
        </p:blipFill>
        <p:spPr>
          <a:xfrm>
            <a:off x="302878" y="2294597"/>
            <a:ext cx="4159101" cy="1368900"/>
          </a:xfrm>
          <a:prstGeom prst="rect">
            <a:avLst/>
          </a:prstGeom>
          <a:noFill/>
          <a:ln>
            <a:noFill/>
          </a:ln>
        </p:spPr>
      </p:pic>
      <p:graphicFrame>
        <p:nvGraphicFramePr>
          <p:cNvPr id="704" name="Google Shape;704;g1b10d89d5ab_4_539"/>
          <p:cNvGraphicFramePr/>
          <p:nvPr/>
        </p:nvGraphicFramePr>
        <p:xfrm>
          <a:off x="4691747" y="2447010"/>
          <a:ext cx="7347850" cy="4056350"/>
        </p:xfrm>
        <a:graphic>
          <a:graphicData uri="http://schemas.openxmlformats.org/drawingml/2006/table">
            <a:tbl>
              <a:tblPr firstRow="1" bandRow="1">
                <a:noFill/>
                <a:tableStyleId>{3C9B2A6C-7912-45C8-BD69-7F9BB4AF1B1A}</a:tableStyleId>
              </a:tblPr>
              <a:tblGrid>
                <a:gridCol w="1815675">
                  <a:extLst>
                    <a:ext uri="{9D8B030D-6E8A-4147-A177-3AD203B41FA5}">
                      <a16:colId xmlns:a16="http://schemas.microsoft.com/office/drawing/2014/main" val="20000"/>
                    </a:ext>
                  </a:extLst>
                </a:gridCol>
                <a:gridCol w="5532175">
                  <a:extLst>
                    <a:ext uri="{9D8B030D-6E8A-4147-A177-3AD203B41FA5}">
                      <a16:colId xmlns:a16="http://schemas.microsoft.com/office/drawing/2014/main" val="20001"/>
                    </a:ext>
                  </a:extLst>
                </a:gridCol>
              </a:tblGrid>
              <a:tr h="619700">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chemeClr val="dk1"/>
                          </a:solidFill>
                          <a:latin typeface="Open Sans"/>
                          <a:ea typeface="Open Sans"/>
                          <a:cs typeface="Open Sans"/>
                          <a:sym typeface="Open Sans"/>
                        </a:rPr>
                        <a:t>Proveedor de servicio</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F1E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b="0" u="none" strike="noStrike" cap="none">
                          <a:solidFill>
                            <a:schemeClr val="dk1"/>
                          </a:solidFill>
                          <a:latin typeface="Open Sans"/>
                          <a:ea typeface="Open Sans"/>
                          <a:cs typeface="Open Sans"/>
                          <a:sym typeface="Open Sans"/>
                        </a:rPr>
                        <a:t>Organización Mundial de la Salud</a:t>
                      </a:r>
                      <a:endParaRPr sz="1400" b="0" u="none" strike="noStrike" cap="none">
                        <a:solidFill>
                          <a:schemeClr val="dk1"/>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5611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Tipo de servicio</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1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Creado en enero de 2020. </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874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Fuentes de información</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1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Revistas científicas revisadas por pares provenientes de países de bajo y mediano ingreso. </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797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Texto completo</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1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Sí; </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619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Cobertura temática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1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Datos bibliográficos en materia de salud pública.</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r h="583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Datos cualitativos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F1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Más de 734,860 referencias en la base de datos con acceso a 40 fuentes de información. </a:t>
                      </a:r>
                      <a:endParaRPr sz="1400" u="none" strike="noStrike" cap="none"/>
                    </a:p>
                  </a:txBody>
                  <a:tcPr marL="91450" marR="91450" marT="45725" marB="45725">
                    <a:lnL w="12700" cap="flat" cmpd="sng">
                      <a:solidFill>
                        <a:schemeClr val="lt1"/>
                      </a:solidFill>
                      <a:prstDash val="solid"/>
                      <a:round/>
                      <a:headEnd type="none" w="sm" len="sm"/>
                      <a:tailEnd type="none" w="sm" len="sm"/>
                    </a:lnL>
                    <a:solidFill>
                      <a:schemeClr val="lt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9149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1b10d89d5ab_4_604"/>
          <p:cNvSpPr txBox="1">
            <a:spLocks noGrp="1"/>
          </p:cNvSpPr>
          <p:nvPr>
            <p:ph type="title"/>
          </p:nvPr>
        </p:nvSpPr>
        <p:spPr>
          <a:xfrm>
            <a:off x="0" y="127900"/>
            <a:ext cx="9613800" cy="133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200">
                <a:solidFill>
                  <a:srgbClr val="7F7F7F"/>
                </a:solidFill>
                <a:latin typeface="Open Sans"/>
                <a:ea typeface="Open Sans"/>
                <a:cs typeface="Open Sans"/>
                <a:sym typeface="Open Sans"/>
              </a:rPr>
              <a:t>Base de datos de la OMS </a:t>
            </a:r>
            <a:endParaRPr sz="3200">
              <a:solidFill>
                <a:srgbClr val="7F7F7F"/>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600"/>
              <a:buFont typeface="Arial"/>
              <a:buNone/>
            </a:pPr>
            <a:r>
              <a:rPr lang="en-US" sz="3200">
                <a:solidFill>
                  <a:srgbClr val="7F7F7F"/>
                </a:solidFill>
                <a:latin typeface="Open Sans"/>
                <a:ea typeface="Open Sans"/>
                <a:cs typeface="Open Sans"/>
                <a:sym typeface="Open Sans"/>
              </a:rPr>
              <a:t>sobre COVID-19  (continuación)</a:t>
            </a:r>
            <a:endParaRPr sz="3200">
              <a:solidFill>
                <a:srgbClr val="7F7F7F"/>
              </a:solidFill>
              <a:latin typeface="Open Sans"/>
              <a:ea typeface="Open Sans"/>
              <a:cs typeface="Open Sans"/>
              <a:sym typeface="Open Sans"/>
            </a:endParaRPr>
          </a:p>
        </p:txBody>
      </p:sp>
      <p:pic>
        <p:nvPicPr>
          <p:cNvPr id="711" name="Google Shape;711;g1b10d89d5ab_4_604"/>
          <p:cNvPicPr preferRelativeResize="0"/>
          <p:nvPr/>
        </p:nvPicPr>
        <p:blipFill rotWithShape="1">
          <a:blip r:embed="rId3">
            <a:alphaModFix/>
          </a:blip>
          <a:srcRect/>
          <a:stretch/>
        </p:blipFill>
        <p:spPr>
          <a:xfrm>
            <a:off x="1666925" y="1903250"/>
            <a:ext cx="8840550" cy="4655775"/>
          </a:xfrm>
          <a:prstGeom prst="rect">
            <a:avLst/>
          </a:prstGeom>
          <a:noFill/>
          <a:ln>
            <a:noFill/>
          </a:ln>
        </p:spPr>
      </p:pic>
      <p:sp>
        <p:nvSpPr>
          <p:cNvPr id="712" name="Google Shape;712;g1b10d89d5ab_4_604"/>
          <p:cNvSpPr/>
          <p:nvPr/>
        </p:nvSpPr>
        <p:spPr>
          <a:xfrm>
            <a:off x="9000125" y="5024850"/>
            <a:ext cx="1250100" cy="16104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3" name="Google Shape;713;g1b10d89d5ab_4_604"/>
          <p:cNvSpPr/>
          <p:nvPr/>
        </p:nvSpPr>
        <p:spPr>
          <a:xfrm>
            <a:off x="3947250" y="3347600"/>
            <a:ext cx="6469800" cy="4197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4" name="Google Shape;714;g1b10d89d5ab_4_604"/>
          <p:cNvSpPr/>
          <p:nvPr/>
        </p:nvSpPr>
        <p:spPr>
          <a:xfrm>
            <a:off x="3947250" y="2413025"/>
            <a:ext cx="3716100" cy="3054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5" name="Google Shape;715;g1b10d89d5ab_4_604"/>
          <p:cNvSpPr/>
          <p:nvPr/>
        </p:nvSpPr>
        <p:spPr>
          <a:xfrm>
            <a:off x="8714000" y="2966000"/>
            <a:ext cx="1779300" cy="3054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6" name="Google Shape;716;g1b10d89d5ab_4_604"/>
          <p:cNvSpPr/>
          <p:nvPr/>
        </p:nvSpPr>
        <p:spPr>
          <a:xfrm>
            <a:off x="1913650" y="4585775"/>
            <a:ext cx="1890900" cy="3054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921068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1b10d89d5ab_4_673"/>
          <p:cNvSpPr txBox="1">
            <a:spLocks noGrp="1"/>
          </p:cNvSpPr>
          <p:nvPr>
            <p:ph type="title"/>
          </p:nvPr>
        </p:nvSpPr>
        <p:spPr>
          <a:xfrm>
            <a:off x="83125" y="477650"/>
            <a:ext cx="9613800" cy="110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200" dirty="0">
                <a:solidFill>
                  <a:srgbClr val="586F7C"/>
                </a:solidFill>
                <a:latin typeface="Open Sans"/>
                <a:ea typeface="Open Sans"/>
                <a:cs typeface="Open Sans"/>
                <a:sym typeface="Open Sans"/>
              </a:rPr>
              <a:t>Base de </a:t>
            </a:r>
            <a:r>
              <a:rPr lang="en-US" sz="3200" dirty="0" err="1">
                <a:solidFill>
                  <a:srgbClr val="586F7C"/>
                </a:solidFill>
                <a:latin typeface="Open Sans"/>
                <a:ea typeface="Open Sans"/>
                <a:cs typeface="Open Sans"/>
                <a:sym typeface="Open Sans"/>
              </a:rPr>
              <a:t>datos</a:t>
            </a:r>
            <a:r>
              <a:rPr lang="en-US" sz="3200" dirty="0">
                <a:solidFill>
                  <a:srgbClr val="586F7C"/>
                </a:solidFill>
                <a:latin typeface="Open Sans"/>
                <a:ea typeface="Open Sans"/>
                <a:cs typeface="Open Sans"/>
                <a:sym typeface="Open Sans"/>
              </a:rPr>
              <a:t> de la OMS </a:t>
            </a:r>
            <a:r>
              <a:rPr lang="en-US" sz="3200" dirty="0" err="1">
                <a:solidFill>
                  <a:srgbClr val="586F7C"/>
                </a:solidFill>
                <a:latin typeface="Open Sans"/>
                <a:ea typeface="Open Sans"/>
                <a:cs typeface="Open Sans"/>
                <a:sym typeface="Open Sans"/>
              </a:rPr>
              <a:t>sobre</a:t>
            </a:r>
            <a:r>
              <a:rPr lang="en-US" sz="3200" dirty="0">
                <a:solidFill>
                  <a:srgbClr val="586F7C"/>
                </a:solidFill>
                <a:latin typeface="Open Sans"/>
                <a:ea typeface="Open Sans"/>
                <a:cs typeface="Open Sans"/>
                <a:sym typeface="Open Sans"/>
              </a:rPr>
              <a:t> </a:t>
            </a:r>
            <a:endParaRPr sz="3200" dirty="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600"/>
              <a:buFont typeface="Arial"/>
              <a:buNone/>
            </a:pPr>
            <a:r>
              <a:rPr lang="en-US" sz="3200" dirty="0">
                <a:solidFill>
                  <a:srgbClr val="586F7C"/>
                </a:solidFill>
                <a:latin typeface="Open Sans"/>
                <a:ea typeface="Open Sans"/>
                <a:cs typeface="Open Sans"/>
                <a:sym typeface="Open Sans"/>
              </a:rPr>
              <a:t>COVID-19</a:t>
            </a:r>
            <a:endParaRPr sz="3200" dirty="0">
              <a:solidFill>
                <a:srgbClr val="586F7C"/>
              </a:solidFill>
              <a:latin typeface="Open Sans"/>
              <a:ea typeface="Open Sans"/>
              <a:cs typeface="Open Sans"/>
              <a:sym typeface="Open Sans"/>
            </a:endParaRPr>
          </a:p>
          <a:p>
            <a:pPr marL="0" lvl="0" indent="0" algn="l" rtl="0">
              <a:lnSpc>
                <a:spcPct val="100000"/>
              </a:lnSpc>
              <a:spcBef>
                <a:spcPts val="0"/>
              </a:spcBef>
              <a:spcAft>
                <a:spcPts val="0"/>
              </a:spcAft>
              <a:buSzPts val="3600"/>
              <a:buNone/>
            </a:pPr>
            <a:r>
              <a:rPr lang="en-US" sz="3200" dirty="0" err="1">
                <a:solidFill>
                  <a:srgbClr val="586F7C"/>
                </a:solidFill>
                <a:latin typeface="Open Sans"/>
                <a:ea typeface="Open Sans"/>
                <a:cs typeface="Open Sans"/>
                <a:sym typeface="Open Sans"/>
              </a:rPr>
              <a:t>Refinar</a:t>
            </a:r>
            <a:r>
              <a:rPr lang="en-US" sz="3200" dirty="0">
                <a:solidFill>
                  <a:srgbClr val="586F7C"/>
                </a:solidFill>
                <a:latin typeface="Open Sans"/>
                <a:ea typeface="Open Sans"/>
                <a:cs typeface="Open Sans"/>
                <a:sym typeface="Open Sans"/>
              </a:rPr>
              <a:t> la </a:t>
            </a:r>
            <a:r>
              <a:rPr lang="en-US" sz="3200" dirty="0" err="1">
                <a:solidFill>
                  <a:srgbClr val="586F7C"/>
                </a:solidFill>
                <a:latin typeface="Open Sans"/>
                <a:ea typeface="Open Sans"/>
                <a:cs typeface="Open Sans"/>
                <a:sym typeface="Open Sans"/>
              </a:rPr>
              <a:t>búsqueda</a:t>
            </a:r>
            <a:endParaRPr sz="3200" dirty="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dirty="0">
              <a:solidFill>
                <a:srgbClr val="586F7C"/>
              </a:solidFill>
            </a:endParaRPr>
          </a:p>
        </p:txBody>
      </p:sp>
      <p:pic>
        <p:nvPicPr>
          <p:cNvPr id="723" name="Google Shape;723;g1b10d89d5ab_4_673"/>
          <p:cNvPicPr preferRelativeResize="0"/>
          <p:nvPr/>
        </p:nvPicPr>
        <p:blipFill rotWithShape="1">
          <a:blip r:embed="rId3">
            <a:alphaModFix/>
          </a:blip>
          <a:srcRect/>
          <a:stretch/>
        </p:blipFill>
        <p:spPr>
          <a:xfrm>
            <a:off x="237250" y="1822325"/>
            <a:ext cx="1676400" cy="3228975"/>
          </a:xfrm>
          <a:prstGeom prst="rect">
            <a:avLst/>
          </a:prstGeom>
          <a:noFill/>
          <a:ln>
            <a:noFill/>
          </a:ln>
        </p:spPr>
      </p:pic>
      <p:pic>
        <p:nvPicPr>
          <p:cNvPr id="724" name="Google Shape;724;g1b10d89d5ab_4_673"/>
          <p:cNvPicPr preferRelativeResize="0"/>
          <p:nvPr/>
        </p:nvPicPr>
        <p:blipFill rotWithShape="1">
          <a:blip r:embed="rId4">
            <a:alphaModFix/>
          </a:blip>
          <a:srcRect/>
          <a:stretch/>
        </p:blipFill>
        <p:spPr>
          <a:xfrm>
            <a:off x="2300738" y="1884238"/>
            <a:ext cx="1762125" cy="3581400"/>
          </a:xfrm>
          <a:prstGeom prst="rect">
            <a:avLst/>
          </a:prstGeom>
          <a:noFill/>
          <a:ln>
            <a:noFill/>
          </a:ln>
        </p:spPr>
      </p:pic>
      <p:pic>
        <p:nvPicPr>
          <p:cNvPr id="725" name="Google Shape;725;g1b10d89d5ab_4_673"/>
          <p:cNvPicPr preferRelativeResize="0"/>
          <p:nvPr/>
        </p:nvPicPr>
        <p:blipFill rotWithShape="1">
          <a:blip r:embed="rId5">
            <a:alphaModFix/>
          </a:blip>
          <a:srcRect/>
          <a:stretch/>
        </p:blipFill>
        <p:spPr>
          <a:xfrm>
            <a:off x="8015475" y="1822325"/>
            <a:ext cx="1676650" cy="4400049"/>
          </a:xfrm>
          <a:prstGeom prst="rect">
            <a:avLst/>
          </a:prstGeom>
          <a:noFill/>
          <a:ln>
            <a:noFill/>
          </a:ln>
        </p:spPr>
      </p:pic>
      <p:pic>
        <p:nvPicPr>
          <p:cNvPr id="726" name="Google Shape;726;g1b10d89d5ab_4_673"/>
          <p:cNvPicPr preferRelativeResize="0"/>
          <p:nvPr/>
        </p:nvPicPr>
        <p:blipFill rotWithShape="1">
          <a:blip r:embed="rId6">
            <a:alphaModFix/>
          </a:blip>
          <a:srcRect/>
          <a:stretch/>
        </p:blipFill>
        <p:spPr>
          <a:xfrm>
            <a:off x="9946188" y="4241177"/>
            <a:ext cx="1666875" cy="1905000"/>
          </a:xfrm>
          <a:prstGeom prst="rect">
            <a:avLst/>
          </a:prstGeom>
          <a:noFill/>
          <a:ln>
            <a:noFill/>
          </a:ln>
        </p:spPr>
      </p:pic>
      <p:pic>
        <p:nvPicPr>
          <p:cNvPr id="727" name="Google Shape;727;g1b10d89d5ab_4_673"/>
          <p:cNvPicPr preferRelativeResize="0"/>
          <p:nvPr/>
        </p:nvPicPr>
        <p:blipFill rotWithShape="1">
          <a:blip r:embed="rId7">
            <a:alphaModFix/>
          </a:blip>
          <a:srcRect/>
          <a:stretch/>
        </p:blipFill>
        <p:spPr>
          <a:xfrm>
            <a:off x="4309000" y="1894789"/>
            <a:ext cx="1551480" cy="2818522"/>
          </a:xfrm>
          <a:prstGeom prst="rect">
            <a:avLst/>
          </a:prstGeom>
          <a:noFill/>
          <a:ln>
            <a:noFill/>
          </a:ln>
        </p:spPr>
      </p:pic>
      <p:pic>
        <p:nvPicPr>
          <p:cNvPr id="728" name="Google Shape;728;g1b10d89d5ab_4_673"/>
          <p:cNvPicPr preferRelativeResize="0"/>
          <p:nvPr/>
        </p:nvPicPr>
        <p:blipFill rotWithShape="1">
          <a:blip r:embed="rId8">
            <a:alphaModFix/>
          </a:blip>
          <a:srcRect/>
          <a:stretch/>
        </p:blipFill>
        <p:spPr>
          <a:xfrm>
            <a:off x="6053725" y="1898513"/>
            <a:ext cx="1714500" cy="3705225"/>
          </a:xfrm>
          <a:prstGeom prst="rect">
            <a:avLst/>
          </a:prstGeom>
          <a:noFill/>
          <a:ln>
            <a:noFill/>
          </a:ln>
        </p:spPr>
      </p:pic>
      <p:pic>
        <p:nvPicPr>
          <p:cNvPr id="729" name="Google Shape;729;g1b10d89d5ab_4_673"/>
          <p:cNvPicPr preferRelativeResize="0"/>
          <p:nvPr/>
        </p:nvPicPr>
        <p:blipFill rotWithShape="1">
          <a:blip r:embed="rId9">
            <a:alphaModFix/>
          </a:blip>
          <a:srcRect/>
          <a:stretch/>
        </p:blipFill>
        <p:spPr>
          <a:xfrm>
            <a:off x="4331200" y="4950374"/>
            <a:ext cx="1551475" cy="1568248"/>
          </a:xfrm>
          <a:prstGeom prst="rect">
            <a:avLst/>
          </a:prstGeom>
          <a:noFill/>
          <a:ln>
            <a:noFill/>
          </a:ln>
        </p:spPr>
      </p:pic>
      <p:pic>
        <p:nvPicPr>
          <p:cNvPr id="730" name="Google Shape;730;g1b10d89d5ab_4_673"/>
          <p:cNvPicPr preferRelativeResize="0"/>
          <p:nvPr/>
        </p:nvPicPr>
        <p:blipFill rotWithShape="1">
          <a:blip r:embed="rId10">
            <a:alphaModFix/>
          </a:blip>
          <a:srcRect/>
          <a:stretch/>
        </p:blipFill>
        <p:spPr>
          <a:xfrm>
            <a:off x="248688" y="5292100"/>
            <a:ext cx="1653525" cy="1369325"/>
          </a:xfrm>
          <a:prstGeom prst="rect">
            <a:avLst/>
          </a:prstGeom>
          <a:noFill/>
          <a:ln>
            <a:noFill/>
          </a:ln>
        </p:spPr>
      </p:pic>
      <p:pic>
        <p:nvPicPr>
          <p:cNvPr id="731" name="Google Shape;731;g1b10d89d5ab_4_673"/>
          <p:cNvPicPr preferRelativeResize="0"/>
          <p:nvPr/>
        </p:nvPicPr>
        <p:blipFill rotWithShape="1">
          <a:blip r:embed="rId11">
            <a:alphaModFix/>
          </a:blip>
          <a:srcRect/>
          <a:stretch/>
        </p:blipFill>
        <p:spPr>
          <a:xfrm>
            <a:off x="9931900" y="1808038"/>
            <a:ext cx="1695450" cy="2085975"/>
          </a:xfrm>
          <a:prstGeom prst="rect">
            <a:avLst/>
          </a:prstGeom>
          <a:noFill/>
          <a:ln>
            <a:noFill/>
          </a:ln>
        </p:spPr>
      </p:pic>
    </p:spTree>
    <p:extLst>
      <p:ext uri="{BB962C8B-B14F-4D97-AF65-F5344CB8AC3E}">
        <p14:creationId xmlns:p14="http://schemas.microsoft.com/office/powerpoint/2010/main" val="1986770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b10d89d5ab_4_5"/>
          <p:cNvSpPr txBox="1">
            <a:spLocks noGrp="1"/>
          </p:cNvSpPr>
          <p:nvPr>
            <p:ph type="title"/>
          </p:nvPr>
        </p:nvSpPr>
        <p:spPr>
          <a:xfrm>
            <a:off x="0" y="546652"/>
            <a:ext cx="7315200" cy="97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98765"/>
              <a:buNone/>
            </a:pPr>
            <a:r>
              <a:rPr lang="en-US" sz="3600" dirty="0" err="1">
                <a:solidFill>
                  <a:srgbClr val="586F7C"/>
                </a:solidFill>
                <a:latin typeface="Open Sans"/>
                <a:ea typeface="Open Sans"/>
                <a:cs typeface="Open Sans"/>
                <a:sym typeface="Open Sans"/>
              </a:rPr>
              <a:t>Otros</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recursos</a:t>
            </a:r>
            <a:r>
              <a:rPr lang="en-US" sz="3600" dirty="0">
                <a:solidFill>
                  <a:srgbClr val="586F7C"/>
                </a:solidFill>
                <a:latin typeface="Open Sans"/>
                <a:ea typeface="Open Sans"/>
                <a:cs typeface="Open Sans"/>
                <a:sym typeface="Open Sans"/>
              </a:rPr>
              <a:t> de Research4Life</a:t>
            </a:r>
            <a:endParaRPr sz="3600" dirty="0">
              <a:solidFill>
                <a:srgbClr val="586F7C"/>
              </a:solidFill>
              <a:latin typeface="Open Sans"/>
              <a:ea typeface="Open Sans"/>
              <a:cs typeface="Open Sans"/>
              <a:sym typeface="Open Sans"/>
            </a:endParaRPr>
          </a:p>
        </p:txBody>
      </p:sp>
      <p:sp>
        <p:nvSpPr>
          <p:cNvPr id="263" name="Google Shape;263;g1b10d89d5ab_4_5"/>
          <p:cNvSpPr txBox="1">
            <a:spLocks noGrp="1"/>
          </p:cNvSpPr>
          <p:nvPr>
            <p:ph type="body" idx="1"/>
          </p:nvPr>
        </p:nvSpPr>
        <p:spPr>
          <a:xfrm>
            <a:off x="359225" y="1863800"/>
            <a:ext cx="11503200" cy="4736400"/>
          </a:xfrm>
          <a:prstGeom prst="rect">
            <a:avLst/>
          </a:prstGeom>
          <a:noFill/>
          <a:ln>
            <a:noFill/>
          </a:ln>
        </p:spPr>
        <p:txBody>
          <a:bodyPr spcFirstLastPara="1" wrap="square" lIns="91425" tIns="45700" rIns="91425" bIns="45700" anchor="t" anchorCtr="0">
            <a:noAutofit/>
          </a:bodyPr>
          <a:lstStyle/>
          <a:p>
            <a:pPr marL="412750" lvl="0" indent="-285750" algn="just" rtl="0">
              <a:lnSpc>
                <a:spcPct val="15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Estos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incluyen</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bases de </a:t>
            </a:r>
            <a:r>
              <a:rPr lang="en-US" b="1" dirty="0" err="1">
                <a:solidFill>
                  <a:srgbClr val="3F3F3F"/>
                </a:solidFill>
                <a:latin typeface="Open Sans"/>
                <a:ea typeface="Open Sans"/>
                <a:cs typeface="Open Sans"/>
                <a:sym typeface="Open Sans"/>
              </a:rPr>
              <a:t>datos</a:t>
            </a:r>
            <a:r>
              <a:rPr lang="en-US" b="1" dirty="0">
                <a:solidFill>
                  <a:srgbClr val="3F3F3F"/>
                </a:solidFill>
                <a:latin typeface="Open Sans"/>
                <a:ea typeface="Open Sans"/>
                <a:cs typeface="Open Sans"/>
                <a:sym typeface="Open Sans"/>
              </a:rPr>
              <a:t> </a:t>
            </a:r>
            <a:r>
              <a:rPr lang="en-US" dirty="0">
                <a:solidFill>
                  <a:srgbClr val="3F3F3F"/>
                </a:solidFill>
                <a:latin typeface="Open Sans"/>
                <a:ea typeface="Open Sans"/>
                <a:cs typeface="Open Sans"/>
                <a:sym typeface="Open Sans"/>
              </a:rPr>
              <a:t>clave</a:t>
            </a:r>
            <a:r>
              <a:rPr lang="en-US" b="1"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de </a:t>
            </a:r>
            <a:r>
              <a:rPr lang="en-US" b="1" dirty="0" err="1">
                <a:solidFill>
                  <a:srgbClr val="3F3F3F"/>
                </a:solidFill>
                <a:latin typeface="Open Sans"/>
                <a:ea typeface="Open Sans"/>
                <a:cs typeface="Open Sans"/>
                <a:sym typeface="Open Sans"/>
              </a:rPr>
              <a:t>fuentes</a:t>
            </a:r>
            <a:r>
              <a:rPr lang="en-US" b="1" dirty="0">
                <a:solidFill>
                  <a:srgbClr val="3F3F3F"/>
                </a:solidFill>
                <a:latin typeface="Open Sans"/>
                <a:ea typeface="Open Sans"/>
                <a:cs typeface="Open Sans"/>
                <a:sym typeface="Open Sans"/>
              </a:rPr>
              <a:t> de </a:t>
            </a:r>
            <a:r>
              <a:rPr lang="en-US" b="1" dirty="0" err="1">
                <a:solidFill>
                  <a:srgbClr val="3F3F3F"/>
                </a:solidFill>
                <a:latin typeface="Open Sans"/>
                <a:ea typeface="Open Sans"/>
                <a:cs typeface="Open Sans"/>
                <a:sym typeface="Open Sans"/>
              </a:rPr>
              <a:t>referencia</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colecciones</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gratuitas</a:t>
            </a:r>
            <a:r>
              <a:rPr lang="en-US" b="1" dirty="0">
                <a:solidFill>
                  <a:srgbClr val="3F3F3F"/>
                </a:solidFill>
                <a:latin typeface="Open Sans"/>
                <a:ea typeface="Open Sans"/>
                <a:cs typeface="Open Sans"/>
                <a:sym typeface="Open Sans"/>
              </a:rPr>
              <a:t> </a:t>
            </a:r>
            <a:r>
              <a:rPr lang="en-US" dirty="0">
                <a:solidFill>
                  <a:srgbClr val="3F3F3F"/>
                </a:solidFill>
                <a:latin typeface="Open Sans"/>
                <a:ea typeface="Open Sans"/>
                <a:cs typeface="Open Sans"/>
                <a:sym typeface="Open Sans"/>
              </a:rPr>
              <a:t>y</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recursos</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recientes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Cabe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mencionar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también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lista</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recientes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agregados</a:t>
            </a:r>
            <a:r>
              <a:rPr lang="en-US" dirty="0">
                <a:solidFill>
                  <a:srgbClr val="3F3F3F"/>
                </a:solidFill>
                <a:latin typeface="Open Sans"/>
                <a:ea typeface="Open Sans"/>
                <a:cs typeface="Open Sans"/>
                <a:sym typeface="Open Sans"/>
              </a:rPr>
              <a:t> al portal.</a:t>
            </a:r>
            <a:endParaRPr dirty="0">
              <a:solidFill>
                <a:srgbClr val="3F3F3F"/>
              </a:solidFill>
              <a:latin typeface="Open Sans"/>
              <a:ea typeface="Open Sans"/>
              <a:cs typeface="Open Sans"/>
              <a:sym typeface="Open Sans"/>
            </a:endParaRPr>
          </a:p>
          <a:p>
            <a:pPr marL="412750" lvl="0" indent="-285750" algn="just" rtl="0">
              <a:lnSpc>
                <a:spcPct val="15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Cada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lista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contiene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varias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herramientas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útiles</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412750" lvl="0" indent="-285750" algn="just" rtl="0">
              <a:lnSpc>
                <a:spcPct val="15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Se </a:t>
            </a:r>
            <a:r>
              <a:rPr lang="en-US" dirty="0" err="1">
                <a:solidFill>
                  <a:srgbClr val="3F3F3F"/>
                </a:solidFill>
                <a:latin typeface="Open Sans"/>
                <a:ea typeface="Open Sans"/>
                <a:cs typeface="Open Sans"/>
                <a:sym typeface="Open Sans"/>
              </a:rPr>
              <a:t>puede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acceder</a:t>
            </a:r>
            <a:r>
              <a:rPr lang="en-US" dirty="0">
                <a:solidFill>
                  <a:srgbClr val="3F3F3F"/>
                </a:solidFill>
                <a:latin typeface="Open Sans"/>
                <a:ea typeface="Open Sans"/>
                <a:cs typeface="Open Sans"/>
                <a:sym typeface="Open Sans"/>
              </a:rPr>
              <a:t> a las </a:t>
            </a:r>
            <a:r>
              <a:rPr lang="en-US" dirty="0" err="1">
                <a:solidFill>
                  <a:srgbClr val="3F3F3F"/>
                </a:solidFill>
                <a:latin typeface="Open Sans"/>
                <a:ea typeface="Open Sans"/>
                <a:cs typeface="Open Sans"/>
                <a:sym typeface="Open Sans"/>
              </a:rPr>
              <a:t>cuatro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listas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desde</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página</a:t>
            </a:r>
            <a:r>
              <a:rPr lang="en-US" dirty="0">
                <a:solidFill>
                  <a:srgbClr val="3F3F3F"/>
                </a:solidFill>
                <a:latin typeface="Open Sans"/>
                <a:ea typeface="Open Sans"/>
                <a:cs typeface="Open Sans"/>
                <a:sym typeface="Open Sans"/>
              </a:rPr>
              <a:t> del Portal </a:t>
            </a:r>
            <a:r>
              <a:rPr lang="en-US" dirty="0" err="1">
                <a:solidFill>
                  <a:srgbClr val="3F3F3F"/>
                </a:solidFill>
                <a:latin typeface="Open Sans"/>
                <a:ea typeface="Open Sans"/>
                <a:cs typeface="Open Sans"/>
                <a:sym typeface="Open Sans"/>
              </a:rPr>
              <a:t>Unificado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Contenidos</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457200" lvl="0" indent="-381000" algn="just" rtl="0">
              <a:lnSpc>
                <a:spcPct val="150000"/>
              </a:lnSpc>
              <a:spcBef>
                <a:spcPts val="0"/>
              </a:spcBef>
              <a:spcAft>
                <a:spcPts val="0"/>
              </a:spcAft>
              <a:buClr>
                <a:srgbClr val="3F3F3F"/>
              </a:buClr>
              <a:buSzPts val="2400"/>
              <a:buFont typeface="Open Sans"/>
              <a:buChar char="❖"/>
            </a:pPr>
            <a:r>
              <a:rPr lang="en-US" dirty="0">
                <a:solidFill>
                  <a:srgbClr val="3F3F3F"/>
                </a:solidFill>
                <a:latin typeface="Open Sans"/>
                <a:ea typeface="Open Sans"/>
                <a:cs typeface="Open Sans"/>
                <a:sym typeface="Open Sans"/>
              </a:rPr>
              <a:t>Nota: </a:t>
            </a:r>
            <a:r>
              <a:rPr lang="en-US" dirty="0" err="1">
                <a:solidFill>
                  <a:srgbClr val="3F3F3F"/>
                </a:solidFill>
                <a:latin typeface="Open Sans"/>
                <a:ea typeface="Open Sans"/>
                <a:cs typeface="Open Sans"/>
                <a:sym typeface="Open Sans"/>
              </a:rPr>
              <a:t>algun</a:t>
            </a:r>
            <a:r>
              <a:rPr lang="en-US" dirty="0" err="1">
                <a:solidFill>
                  <a:schemeClr val="dk1"/>
                </a:solidFill>
                <a:latin typeface="Open Sans"/>
                <a:ea typeface="Open Sans"/>
                <a:cs typeface="Open Sans"/>
                <a:sym typeface="Open Sans"/>
              </a:rPr>
              <a:t>os</a:t>
            </a:r>
            <a:r>
              <a:rPr lang="en-US" dirty="0">
                <a:solidFill>
                  <a:schemeClr val="dk1"/>
                </a:solidFill>
                <a:latin typeface="Open Sans"/>
                <a:ea typeface="Open Sans"/>
                <a:cs typeface="Open Sans"/>
                <a:sym typeface="Open Sans"/>
              </a:rPr>
              <a:t> de </a:t>
            </a:r>
            <a:r>
              <a:rPr lang="en-US" dirty="0" err="1">
                <a:solidFill>
                  <a:schemeClr val="dk1"/>
                </a:solidFill>
                <a:latin typeface="Open Sans"/>
                <a:ea typeface="Open Sans"/>
                <a:cs typeface="Open Sans"/>
                <a:sym typeface="Open Sans"/>
              </a:rPr>
              <a:t>estos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recursos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pueden</a:t>
            </a:r>
            <a:r>
              <a:rPr lang="en-US" dirty="0">
                <a:solidFill>
                  <a:schemeClr val="dk1"/>
                </a:solidFill>
                <a:latin typeface="Open Sans"/>
                <a:ea typeface="Open Sans"/>
                <a:cs typeface="Open Sans"/>
                <a:sym typeface="Open Sans"/>
              </a:rPr>
              <a:t> no </a:t>
            </a:r>
            <a:r>
              <a:rPr lang="en-US" dirty="0" err="1">
                <a:solidFill>
                  <a:schemeClr val="dk1"/>
                </a:solidFill>
                <a:latin typeface="Open Sans"/>
                <a:ea typeface="Open Sans"/>
                <a:cs typeface="Open Sans"/>
                <a:sym typeface="Open Sans"/>
              </a:rPr>
              <a:t>estar</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disponibles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ya</a:t>
            </a:r>
            <a:r>
              <a:rPr lang="en-US" dirty="0">
                <a:solidFill>
                  <a:schemeClr val="dk1"/>
                </a:solidFill>
                <a:latin typeface="Open Sans"/>
                <a:ea typeface="Open Sans"/>
                <a:cs typeface="Open Sans"/>
                <a:sym typeface="Open Sans"/>
              </a:rPr>
              <a:t> que las </a:t>
            </a:r>
            <a:r>
              <a:rPr lang="en-US" dirty="0" err="1">
                <a:solidFill>
                  <a:schemeClr val="dk1"/>
                </a:solidFill>
                <a:latin typeface="Open Sans"/>
                <a:ea typeface="Open Sans"/>
                <a:cs typeface="Open Sans"/>
                <a:sym typeface="Open Sans"/>
              </a:rPr>
              <a:t>editoriales</a:t>
            </a:r>
            <a:r>
              <a:rPr lang="en-US" dirty="0">
                <a:solidFill>
                  <a:schemeClr val="dk1"/>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pueden</a:t>
            </a:r>
            <a:r>
              <a:rPr lang="en-US" dirty="0">
                <a:solidFill>
                  <a:srgbClr val="3F3F3F"/>
                </a:solidFill>
                <a:latin typeface="Open Sans"/>
                <a:ea typeface="Open Sans"/>
                <a:cs typeface="Open Sans"/>
                <a:sym typeface="Open Sans"/>
              </a:rPr>
              <a:t> no </a:t>
            </a:r>
            <a:r>
              <a:rPr lang="en-US" dirty="0" err="1">
                <a:solidFill>
                  <a:srgbClr val="3F3F3F"/>
                </a:solidFill>
                <a:latin typeface="Open Sans"/>
                <a:ea typeface="Open Sans"/>
                <a:cs typeface="Open Sans"/>
                <a:sym typeface="Open Sans"/>
              </a:rPr>
              <a:t>otorgar</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acceso</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algún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país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específico</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469900" lvl="0" indent="-190500" algn="just" rtl="0">
              <a:lnSpc>
                <a:spcPct val="150000"/>
              </a:lnSpc>
              <a:spcBef>
                <a:spcPts val="1000"/>
              </a:spcBef>
              <a:spcAft>
                <a:spcPts val="0"/>
              </a:spcAft>
              <a:buClr>
                <a:schemeClr val="dk1"/>
              </a:buClr>
              <a:buSzPts val="2400"/>
              <a:buFont typeface="Noto Sans"/>
              <a:buNone/>
            </a:pPr>
            <a:endParaRPr dirty="0">
              <a:solidFill>
                <a:srgbClr val="3F3F3F"/>
              </a:solidFill>
              <a:latin typeface="Open Sans"/>
              <a:ea typeface="Open Sans"/>
              <a:cs typeface="Open Sans"/>
              <a:sym typeface="Open Sans"/>
            </a:endParaRPr>
          </a:p>
        </p:txBody>
      </p:sp>
    </p:spTree>
    <p:extLst>
      <p:ext uri="{BB962C8B-B14F-4D97-AF65-F5344CB8AC3E}">
        <p14:creationId xmlns:p14="http://schemas.microsoft.com/office/powerpoint/2010/main" val="3393633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g1b10d89d5ab_4_11"/>
          <p:cNvPicPr preferRelativeResize="0"/>
          <p:nvPr/>
        </p:nvPicPr>
        <p:blipFill rotWithShape="1">
          <a:blip r:embed="rId3">
            <a:alphaModFix/>
          </a:blip>
          <a:srcRect l="9216" r="9223"/>
          <a:stretch/>
        </p:blipFill>
        <p:spPr>
          <a:xfrm>
            <a:off x="4486125" y="2466024"/>
            <a:ext cx="1638125" cy="2738000"/>
          </a:xfrm>
          <a:prstGeom prst="rect">
            <a:avLst/>
          </a:prstGeom>
          <a:noFill/>
          <a:ln>
            <a:noFill/>
          </a:ln>
        </p:spPr>
      </p:pic>
      <p:sp>
        <p:nvSpPr>
          <p:cNvPr id="270" name="Google Shape;270;g1b10d89d5ab_4_11"/>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Bases de datos</a:t>
            </a:r>
            <a:endParaRPr sz="3600">
              <a:solidFill>
                <a:srgbClr val="586F7C"/>
              </a:solidFill>
              <a:latin typeface="Open Sans"/>
              <a:ea typeface="Open Sans"/>
              <a:cs typeface="Open Sans"/>
              <a:sym typeface="Open Sans"/>
            </a:endParaRPr>
          </a:p>
        </p:txBody>
      </p:sp>
      <p:sp>
        <p:nvSpPr>
          <p:cNvPr id="271" name="Google Shape;271;g1b10d89d5ab_4_11"/>
          <p:cNvSpPr txBox="1">
            <a:spLocks noGrp="1"/>
          </p:cNvSpPr>
          <p:nvPr>
            <p:ph type="body" idx="1"/>
          </p:nvPr>
        </p:nvSpPr>
        <p:spPr>
          <a:xfrm>
            <a:off x="0" y="1700808"/>
            <a:ext cx="4330800" cy="5040560"/>
          </a:xfrm>
          <a:prstGeom prst="rect">
            <a:avLst/>
          </a:prstGeom>
          <a:noFill/>
          <a:ln>
            <a:noFill/>
          </a:ln>
        </p:spPr>
        <p:txBody>
          <a:bodyPr spcFirstLastPara="1" wrap="square" lIns="91425" tIns="45700" rIns="91425" bIns="45700" anchor="t" anchorCtr="0">
            <a:noAutofit/>
          </a:bodyPr>
          <a:lstStyle/>
          <a:p>
            <a:pPr marL="412750" lvl="0" indent="-260350" algn="l" rtl="0">
              <a:lnSpc>
                <a:spcPct val="150000"/>
              </a:lnSpc>
              <a:spcBef>
                <a:spcPts val="1000"/>
              </a:spcBef>
              <a:spcAft>
                <a:spcPts val="0"/>
              </a:spcAft>
              <a:buClr>
                <a:schemeClr val="dk1"/>
              </a:buClr>
              <a:buSzPts val="1600"/>
              <a:buChar char="●"/>
            </a:pPr>
            <a:r>
              <a:rPr lang="en-US" sz="1700" dirty="0">
                <a:solidFill>
                  <a:schemeClr val="dk1"/>
                </a:solidFill>
                <a:latin typeface="Open Sans"/>
                <a:ea typeface="Open Sans"/>
                <a:cs typeface="Open Sans"/>
                <a:sym typeface="Open Sans"/>
              </a:rPr>
              <a:t>La </a:t>
            </a:r>
            <a:r>
              <a:rPr lang="en-US" sz="1700" dirty="0" err="1">
                <a:solidFill>
                  <a:schemeClr val="dk1"/>
                </a:solidFill>
                <a:latin typeface="Open Sans"/>
                <a:ea typeface="Open Sans"/>
                <a:cs typeface="Open Sans"/>
                <a:sym typeface="Open Sans"/>
              </a:rPr>
              <a:t>lista</a:t>
            </a:r>
            <a:r>
              <a:rPr lang="en-US" sz="1700" dirty="0">
                <a:solidFill>
                  <a:schemeClr val="dk1"/>
                </a:solidFill>
                <a:latin typeface="Open Sans"/>
                <a:ea typeface="Open Sans"/>
                <a:cs typeface="Open Sans"/>
                <a:sym typeface="Open Sans"/>
              </a:rPr>
              <a:t> de </a:t>
            </a:r>
            <a:r>
              <a:rPr lang="en-US" sz="1700" b="1" dirty="0">
                <a:solidFill>
                  <a:schemeClr val="dk1"/>
                </a:solidFill>
                <a:latin typeface="Open Sans"/>
                <a:ea typeface="Open Sans"/>
                <a:cs typeface="Open Sans"/>
                <a:sym typeface="Open Sans"/>
              </a:rPr>
              <a:t>bases de </a:t>
            </a:r>
            <a:r>
              <a:rPr lang="en-US" sz="1700" b="1" dirty="0" err="1">
                <a:solidFill>
                  <a:schemeClr val="dk1"/>
                </a:solidFill>
                <a:latin typeface="Open Sans"/>
                <a:ea typeface="Open Sans"/>
                <a:cs typeface="Open Sans"/>
                <a:sym typeface="Open Sans"/>
              </a:rPr>
              <a:t>datos</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está</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disponible</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en</a:t>
            </a:r>
            <a:r>
              <a:rPr lang="en-US" sz="1700" dirty="0">
                <a:solidFill>
                  <a:schemeClr val="dk1"/>
                </a:solidFill>
                <a:latin typeface="Open Sans"/>
                <a:ea typeface="Open Sans"/>
                <a:cs typeface="Open Sans"/>
                <a:sym typeface="Open Sans"/>
              </a:rPr>
              <a:t> el Portal </a:t>
            </a:r>
            <a:r>
              <a:rPr lang="en-US" sz="1700" dirty="0" err="1">
                <a:solidFill>
                  <a:schemeClr val="dk1"/>
                </a:solidFill>
                <a:latin typeface="Open Sans"/>
                <a:ea typeface="Open Sans"/>
                <a:cs typeface="Open Sans"/>
                <a:sym typeface="Open Sans"/>
              </a:rPr>
              <a:t>Unificado</a:t>
            </a:r>
            <a:r>
              <a:rPr lang="en-US" sz="1700" dirty="0">
                <a:solidFill>
                  <a:schemeClr val="dk1"/>
                </a:solidFill>
                <a:latin typeface="Open Sans"/>
                <a:ea typeface="Open Sans"/>
                <a:cs typeface="Open Sans"/>
                <a:sym typeface="Open Sans"/>
              </a:rPr>
              <a:t> de </a:t>
            </a:r>
            <a:r>
              <a:rPr lang="en-US" sz="1700" dirty="0" err="1">
                <a:solidFill>
                  <a:schemeClr val="dk1"/>
                </a:solidFill>
                <a:latin typeface="Open Sans"/>
                <a:ea typeface="Open Sans"/>
                <a:cs typeface="Open Sans"/>
                <a:sym typeface="Open Sans"/>
              </a:rPr>
              <a:t>Contenidos</a:t>
            </a:r>
            <a:r>
              <a:rPr lang="en-US" sz="1700" dirty="0">
                <a:solidFill>
                  <a:schemeClr val="dk1"/>
                </a:solidFill>
                <a:latin typeface="Open Sans"/>
                <a:ea typeface="Open Sans"/>
                <a:cs typeface="Open Sans"/>
                <a:sym typeface="Open Sans"/>
              </a:rPr>
              <a:t> / </a:t>
            </a:r>
            <a:r>
              <a:rPr lang="en-US" sz="1700" dirty="0" err="1">
                <a:solidFill>
                  <a:schemeClr val="dk1"/>
                </a:solidFill>
                <a:latin typeface="Open Sans"/>
                <a:ea typeface="Open Sans"/>
                <a:cs typeface="Open Sans"/>
                <a:sym typeface="Open Sans"/>
              </a:rPr>
              <a:t>Contenidos</a:t>
            </a:r>
            <a:r>
              <a:rPr lang="en-US" sz="1700" dirty="0">
                <a:solidFill>
                  <a:schemeClr val="dk1"/>
                </a:solidFill>
                <a:latin typeface="Open Sans"/>
                <a:ea typeface="Open Sans"/>
                <a:cs typeface="Open Sans"/>
                <a:sym typeface="Open Sans"/>
              </a:rPr>
              <a:t>.</a:t>
            </a:r>
            <a:endParaRPr sz="1700" dirty="0">
              <a:solidFill>
                <a:srgbClr val="FF0000"/>
              </a:solidFill>
              <a:latin typeface="Open Sans"/>
              <a:ea typeface="Open Sans"/>
              <a:cs typeface="Open Sans"/>
              <a:sym typeface="Open Sans"/>
            </a:endParaRPr>
          </a:p>
          <a:p>
            <a:pPr marL="412750" lvl="0" indent="-260350" algn="l" rtl="0">
              <a:lnSpc>
                <a:spcPct val="150000"/>
              </a:lnSpc>
              <a:spcBef>
                <a:spcPts val="1000"/>
              </a:spcBef>
              <a:spcAft>
                <a:spcPts val="0"/>
              </a:spcAft>
              <a:buClr>
                <a:schemeClr val="dk1"/>
              </a:buClr>
              <a:buSzPts val="1600"/>
              <a:buChar char="●"/>
            </a:pPr>
            <a:r>
              <a:rPr lang="en-US" sz="1700" dirty="0" err="1">
                <a:solidFill>
                  <a:schemeClr val="dk1"/>
                </a:solidFill>
                <a:latin typeface="Open Sans"/>
                <a:ea typeface="Open Sans"/>
                <a:cs typeface="Open Sans"/>
                <a:sym typeface="Open Sans"/>
              </a:rPr>
              <a:t>Desplazarse</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hacia</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abajo</a:t>
            </a:r>
            <a:r>
              <a:rPr lang="en-US" sz="1700" dirty="0">
                <a:solidFill>
                  <a:schemeClr val="dk1"/>
                </a:solidFill>
                <a:latin typeface="Open Sans"/>
                <a:ea typeface="Open Sans"/>
                <a:cs typeface="Open Sans"/>
                <a:sym typeface="Open Sans"/>
              </a:rPr>
              <a:t> hasta que </a:t>
            </a:r>
            <a:r>
              <a:rPr lang="en-US" sz="1700" dirty="0" err="1">
                <a:solidFill>
                  <a:schemeClr val="dk1"/>
                </a:solidFill>
                <a:latin typeface="Open Sans"/>
                <a:ea typeface="Open Sans"/>
                <a:cs typeface="Open Sans"/>
                <a:sym typeface="Open Sans"/>
              </a:rPr>
              <a:t>aparezca</a:t>
            </a:r>
            <a:r>
              <a:rPr lang="en-US" sz="1700" dirty="0">
                <a:solidFill>
                  <a:schemeClr val="dk1"/>
                </a:solidFill>
                <a:latin typeface="Open Sans"/>
                <a:ea typeface="Open Sans"/>
                <a:cs typeface="Open Sans"/>
                <a:sym typeface="Open Sans"/>
              </a:rPr>
              <a:t> el </a:t>
            </a:r>
            <a:r>
              <a:rPr lang="en-US" sz="1700" dirty="0" err="1">
                <a:solidFill>
                  <a:schemeClr val="dk1"/>
                </a:solidFill>
                <a:latin typeface="Open Sans"/>
                <a:ea typeface="Open Sans"/>
                <a:cs typeface="Open Sans"/>
                <a:sym typeface="Open Sans"/>
              </a:rPr>
              <a:t>título</a:t>
            </a:r>
            <a:r>
              <a:rPr lang="en-US" sz="1700" dirty="0">
                <a:solidFill>
                  <a:schemeClr val="dk1"/>
                </a:solidFill>
                <a:latin typeface="Open Sans"/>
                <a:ea typeface="Open Sans"/>
                <a:cs typeface="Open Sans"/>
                <a:sym typeface="Open Sans"/>
              </a:rPr>
              <a:t> de la base de </a:t>
            </a:r>
            <a:r>
              <a:rPr lang="en-US" sz="1700" dirty="0" err="1">
                <a:solidFill>
                  <a:schemeClr val="dk1"/>
                </a:solidFill>
                <a:latin typeface="Open Sans"/>
                <a:ea typeface="Open Sans"/>
                <a:cs typeface="Open Sans"/>
                <a:sym typeface="Open Sans"/>
              </a:rPr>
              <a:t>datos</a:t>
            </a:r>
            <a:r>
              <a:rPr lang="en-US" sz="1700" dirty="0">
                <a:solidFill>
                  <a:schemeClr val="dk1"/>
                </a:solidFill>
                <a:latin typeface="Open Sans"/>
                <a:ea typeface="Open Sans"/>
                <a:cs typeface="Open Sans"/>
                <a:sym typeface="Open Sans"/>
              </a:rPr>
              <a:t> o </a:t>
            </a:r>
            <a:r>
              <a:rPr lang="en-US" sz="1700" dirty="0" err="1">
                <a:solidFill>
                  <a:schemeClr val="dk1"/>
                </a:solidFill>
                <a:latin typeface="Open Sans"/>
                <a:ea typeface="Open Sans"/>
                <a:cs typeface="Open Sans"/>
                <a:sym typeface="Open Sans"/>
              </a:rPr>
              <a:t>hacer</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clic</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en</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una</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letra</a:t>
            </a:r>
            <a:r>
              <a:rPr lang="en-US" sz="1700" dirty="0">
                <a:solidFill>
                  <a:schemeClr val="dk1"/>
                </a:solidFill>
                <a:latin typeface="Open Sans"/>
                <a:ea typeface="Open Sans"/>
                <a:cs typeface="Open Sans"/>
                <a:sym typeface="Open Sans"/>
              </a:rPr>
              <a:t> de la </a:t>
            </a:r>
            <a:r>
              <a:rPr lang="en-US" sz="1700" dirty="0" err="1">
                <a:solidFill>
                  <a:schemeClr val="dk1"/>
                </a:solidFill>
                <a:latin typeface="Open Sans"/>
                <a:ea typeface="Open Sans"/>
                <a:cs typeface="Open Sans"/>
                <a:sym typeface="Open Sans"/>
              </a:rPr>
              <a:t>lista</a:t>
            </a:r>
            <a:r>
              <a:rPr lang="en-US" sz="1700" dirty="0">
                <a:solidFill>
                  <a:schemeClr val="dk1"/>
                </a:solidFill>
                <a:latin typeface="Open Sans"/>
                <a:ea typeface="Open Sans"/>
                <a:cs typeface="Open Sans"/>
                <a:sym typeface="Open Sans"/>
              </a:rPr>
              <a:t> A - Z</a:t>
            </a:r>
            <a:endParaRPr sz="1700" dirty="0">
              <a:solidFill>
                <a:schemeClr val="dk1"/>
              </a:solidFill>
              <a:latin typeface="Open Sans"/>
              <a:ea typeface="Open Sans"/>
              <a:cs typeface="Open Sans"/>
              <a:sym typeface="Open Sans"/>
            </a:endParaRPr>
          </a:p>
          <a:p>
            <a:pPr marL="412750" lvl="0" indent="-260350" algn="l" rtl="0">
              <a:lnSpc>
                <a:spcPct val="150000"/>
              </a:lnSpc>
              <a:spcBef>
                <a:spcPts val="1000"/>
              </a:spcBef>
              <a:spcAft>
                <a:spcPts val="0"/>
              </a:spcAft>
              <a:buClr>
                <a:schemeClr val="dk1"/>
              </a:buClr>
              <a:buSzPts val="1600"/>
              <a:buChar char="●"/>
            </a:pPr>
            <a:r>
              <a:rPr lang="en-US" sz="1700" dirty="0">
                <a:solidFill>
                  <a:schemeClr val="dk1"/>
                </a:solidFill>
                <a:latin typeface="Open Sans"/>
                <a:ea typeface="Open Sans"/>
                <a:cs typeface="Open Sans"/>
                <a:sym typeface="Open Sans"/>
              </a:rPr>
              <a:t>Una </a:t>
            </a:r>
            <a:r>
              <a:rPr lang="en-US" sz="1700" dirty="0" err="1">
                <a:solidFill>
                  <a:schemeClr val="dk1"/>
                </a:solidFill>
                <a:latin typeface="Open Sans"/>
                <a:ea typeface="Open Sans"/>
                <a:cs typeface="Open Sans"/>
                <a:sym typeface="Open Sans"/>
              </a:rPr>
              <a:t>búsqueda</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puede</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limitarse</a:t>
            </a:r>
            <a:r>
              <a:rPr lang="en-US" sz="1700" dirty="0">
                <a:solidFill>
                  <a:schemeClr val="dk1"/>
                </a:solidFill>
                <a:latin typeface="Open Sans"/>
                <a:ea typeface="Open Sans"/>
                <a:cs typeface="Open Sans"/>
                <a:sym typeface="Open Sans"/>
              </a:rPr>
              <a:t> a 85 </a:t>
            </a:r>
            <a:r>
              <a:rPr lang="en-US" sz="1700" dirty="0" err="1">
                <a:solidFill>
                  <a:schemeClr val="dk1"/>
                </a:solidFill>
                <a:latin typeface="Open Sans"/>
                <a:ea typeface="Open Sans"/>
                <a:cs typeface="Open Sans"/>
                <a:sym typeface="Open Sans"/>
              </a:rPr>
              <a:t>recursos</a:t>
            </a:r>
            <a:r>
              <a:rPr lang="en-US" sz="1700" dirty="0">
                <a:solidFill>
                  <a:schemeClr val="dk1"/>
                </a:solidFill>
                <a:latin typeface="Open Sans"/>
                <a:ea typeface="Open Sans"/>
                <a:cs typeface="Open Sans"/>
                <a:sym typeface="Open Sans"/>
              </a:rPr>
              <a:t> de </a:t>
            </a:r>
            <a:r>
              <a:rPr lang="en-US" sz="1700" b="1" dirty="0">
                <a:solidFill>
                  <a:schemeClr val="dk1"/>
                </a:solidFill>
                <a:latin typeface="Open Sans"/>
                <a:ea typeface="Open Sans"/>
                <a:cs typeface="Open Sans"/>
                <a:sym typeface="Open Sans"/>
              </a:rPr>
              <a:t>Hinari.</a:t>
            </a:r>
            <a:endParaRPr sz="1700" b="1" dirty="0">
              <a:solidFill>
                <a:schemeClr val="dk1"/>
              </a:solidFill>
              <a:latin typeface="Open Sans"/>
              <a:ea typeface="Open Sans"/>
              <a:cs typeface="Open Sans"/>
              <a:sym typeface="Open Sans"/>
            </a:endParaRPr>
          </a:p>
          <a:p>
            <a:pPr marL="412750" lvl="0" indent="-260350" algn="l" rtl="0">
              <a:lnSpc>
                <a:spcPct val="150000"/>
              </a:lnSpc>
              <a:spcBef>
                <a:spcPts val="1000"/>
              </a:spcBef>
              <a:spcAft>
                <a:spcPts val="0"/>
              </a:spcAft>
              <a:buClr>
                <a:schemeClr val="dk1"/>
              </a:buClr>
              <a:buSzPts val="1600"/>
              <a:buChar char="●"/>
            </a:pPr>
            <a:r>
              <a:rPr lang="en-US" sz="1700" dirty="0" err="1">
                <a:solidFill>
                  <a:schemeClr val="dk1"/>
                </a:solidFill>
                <a:latin typeface="Open Sans"/>
                <a:ea typeface="Open Sans"/>
                <a:cs typeface="Open Sans"/>
                <a:sym typeface="Open Sans"/>
              </a:rPr>
              <a:t>Varias</a:t>
            </a:r>
            <a:r>
              <a:rPr lang="en-US" sz="1700" dirty="0">
                <a:solidFill>
                  <a:schemeClr val="dk1"/>
                </a:solidFill>
                <a:latin typeface="Open Sans"/>
                <a:ea typeface="Open Sans"/>
                <a:cs typeface="Open Sans"/>
                <a:sym typeface="Open Sans"/>
              </a:rPr>
              <a:t> de las </a:t>
            </a:r>
            <a:r>
              <a:rPr lang="en-US" sz="1700" b="1" dirty="0">
                <a:solidFill>
                  <a:schemeClr val="dk1"/>
                </a:solidFill>
                <a:latin typeface="Open Sans"/>
                <a:ea typeface="Open Sans"/>
                <a:cs typeface="Open Sans"/>
                <a:sym typeface="Open Sans"/>
              </a:rPr>
              <a:t>bases de </a:t>
            </a:r>
            <a:r>
              <a:rPr lang="en-US" sz="1700" b="1" dirty="0" err="1">
                <a:solidFill>
                  <a:schemeClr val="dk1"/>
                </a:solidFill>
                <a:latin typeface="Open Sans"/>
                <a:ea typeface="Open Sans"/>
                <a:cs typeface="Open Sans"/>
                <a:sym typeface="Open Sans"/>
              </a:rPr>
              <a:t>datos</a:t>
            </a:r>
            <a:r>
              <a:rPr lang="en-US" sz="1700" dirty="0">
                <a:solidFill>
                  <a:schemeClr val="dk1"/>
                </a:solidFill>
                <a:latin typeface="Open Sans"/>
                <a:ea typeface="Open Sans"/>
                <a:cs typeface="Open Sans"/>
                <a:sym typeface="Open Sans"/>
              </a:rPr>
              <a:t> se </a:t>
            </a:r>
            <a:r>
              <a:rPr lang="en-US" sz="1700" dirty="0" err="1">
                <a:solidFill>
                  <a:schemeClr val="dk1"/>
                </a:solidFill>
                <a:latin typeface="Open Sans"/>
                <a:ea typeface="Open Sans"/>
                <a:cs typeface="Open Sans"/>
                <a:sym typeface="Open Sans"/>
              </a:rPr>
              <a:t>resumen</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en</a:t>
            </a:r>
            <a:r>
              <a:rPr lang="en-US" sz="1700" dirty="0">
                <a:solidFill>
                  <a:schemeClr val="dk1"/>
                </a:solidFill>
                <a:latin typeface="Open Sans"/>
                <a:ea typeface="Open Sans"/>
                <a:cs typeface="Open Sans"/>
                <a:sym typeface="Open Sans"/>
              </a:rPr>
              <a:t> las </a:t>
            </a:r>
            <a:r>
              <a:rPr lang="en-US" sz="1700" dirty="0" err="1">
                <a:solidFill>
                  <a:schemeClr val="dk1"/>
                </a:solidFill>
                <a:latin typeface="Open Sans"/>
                <a:ea typeface="Open Sans"/>
                <a:cs typeface="Open Sans"/>
                <a:sym typeface="Open Sans"/>
              </a:rPr>
              <a:t>siguientes</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diapositivas</a:t>
            </a:r>
            <a:r>
              <a:rPr lang="en-US" sz="1700" dirty="0">
                <a:solidFill>
                  <a:schemeClr val="dk1"/>
                </a:solidFill>
                <a:latin typeface="Open Sans"/>
                <a:ea typeface="Open Sans"/>
                <a:cs typeface="Open Sans"/>
                <a:sym typeface="Open Sans"/>
              </a:rPr>
              <a:t>.</a:t>
            </a:r>
            <a:endParaRPr sz="1700" dirty="0">
              <a:solidFill>
                <a:schemeClr val="dk1"/>
              </a:solidFill>
              <a:latin typeface="Open Sans"/>
              <a:ea typeface="Open Sans"/>
              <a:cs typeface="Open Sans"/>
              <a:sym typeface="Open Sans"/>
            </a:endParaRPr>
          </a:p>
        </p:txBody>
      </p:sp>
      <p:pic>
        <p:nvPicPr>
          <p:cNvPr id="272" name="Google Shape;272;g1b10d89d5ab_4_11"/>
          <p:cNvPicPr preferRelativeResize="0"/>
          <p:nvPr/>
        </p:nvPicPr>
        <p:blipFill rotWithShape="1">
          <a:blip r:embed="rId4">
            <a:alphaModFix/>
          </a:blip>
          <a:srcRect t="709" b="718"/>
          <a:stretch/>
        </p:blipFill>
        <p:spPr>
          <a:xfrm>
            <a:off x="6400800" y="2009248"/>
            <a:ext cx="5808581" cy="4411530"/>
          </a:xfrm>
          <a:prstGeom prst="rect">
            <a:avLst/>
          </a:prstGeom>
          <a:noFill/>
          <a:ln>
            <a:noFill/>
          </a:ln>
        </p:spPr>
      </p:pic>
      <p:sp>
        <p:nvSpPr>
          <p:cNvPr id="273" name="Google Shape;273;g1b10d89d5ab_4_11"/>
          <p:cNvSpPr/>
          <p:nvPr/>
        </p:nvSpPr>
        <p:spPr>
          <a:xfrm>
            <a:off x="6261655" y="2729011"/>
            <a:ext cx="1770900" cy="1480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74" name="Google Shape;274;g1b10d89d5ab_4_11"/>
          <p:cNvCxnSpPr/>
          <p:nvPr/>
        </p:nvCxnSpPr>
        <p:spPr>
          <a:xfrm rot="10800000" flipH="1">
            <a:off x="4886820" y="2133550"/>
            <a:ext cx="1514100" cy="1550400"/>
          </a:xfrm>
          <a:prstGeom prst="straightConnector1">
            <a:avLst/>
          </a:prstGeom>
          <a:noFill/>
          <a:ln w="19050" cap="flat" cmpd="sng">
            <a:solidFill>
              <a:srgbClr val="FF0000"/>
            </a:solidFill>
            <a:prstDash val="solid"/>
            <a:round/>
            <a:headEnd type="none" w="sm" len="sm"/>
            <a:tailEnd type="triangle" w="med" len="med"/>
          </a:ln>
        </p:spPr>
      </p:cxnSp>
      <p:cxnSp>
        <p:nvCxnSpPr>
          <p:cNvPr id="275" name="Google Shape;275;g1b10d89d5ab_4_11"/>
          <p:cNvCxnSpPr/>
          <p:nvPr/>
        </p:nvCxnSpPr>
        <p:spPr>
          <a:xfrm rot="10800000" flipH="1">
            <a:off x="2783632" y="2996952"/>
            <a:ext cx="3478023" cy="2088232"/>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b10d89d5ab_4_22"/>
          <p:cNvSpPr txBox="1">
            <a:spLocks noGrp="1"/>
          </p:cNvSpPr>
          <p:nvPr>
            <p:ph type="title"/>
          </p:nvPr>
        </p:nvSpPr>
        <p:spPr>
          <a:xfrm>
            <a:off x="0" y="188743"/>
            <a:ext cx="8131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br>
              <a:rPr lang="en-US" sz="32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CABI</a:t>
            </a:r>
            <a:endParaRPr sz="3600">
              <a:solidFill>
                <a:srgbClr val="586F7C"/>
              </a:solidFill>
              <a:latin typeface="Open Sans"/>
              <a:ea typeface="Open Sans"/>
              <a:cs typeface="Open Sans"/>
              <a:sym typeface="Open Sans"/>
            </a:endParaRPr>
          </a:p>
        </p:txBody>
      </p:sp>
      <p:pic>
        <p:nvPicPr>
          <p:cNvPr id="282" name="Google Shape;282;g1b10d89d5ab_4_22" descr="https://lh5.googleusercontent.com/vF4a1bcq6t-3i8h4ZC-u3EIx14QKBAleG4ntlMm2TNskzs9GzdK55Y-YgTW-RKWUV4jjnqQOZq1z18G-soERxmsINbaBBiz0H_4gP4LDHKr5Sh_8DyKNv7oEbXAMmh1XUDJodyE"/>
          <p:cNvPicPr preferRelativeResize="0"/>
          <p:nvPr/>
        </p:nvPicPr>
        <p:blipFill rotWithShape="1">
          <a:blip r:embed="rId3">
            <a:alphaModFix/>
          </a:blip>
          <a:srcRect/>
          <a:stretch/>
        </p:blipFill>
        <p:spPr>
          <a:xfrm>
            <a:off x="-1" y="2553015"/>
            <a:ext cx="5292340" cy="1901765"/>
          </a:xfrm>
          <a:prstGeom prst="rect">
            <a:avLst/>
          </a:prstGeom>
          <a:noFill/>
          <a:ln>
            <a:noFill/>
          </a:ln>
        </p:spPr>
      </p:pic>
      <p:sp>
        <p:nvSpPr>
          <p:cNvPr id="283" name="Google Shape;283;g1b10d89d5ab_4_22"/>
          <p:cNvSpPr txBox="1"/>
          <p:nvPr/>
        </p:nvSpPr>
        <p:spPr>
          <a:xfrm>
            <a:off x="212271" y="1845129"/>
            <a:ext cx="5441277"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Open Sans"/>
                <a:ea typeface="Open Sans"/>
                <a:cs typeface="Open Sans"/>
                <a:sym typeface="Open Sans"/>
              </a:rPr>
              <a:t>Consultar</a:t>
            </a:r>
            <a:r>
              <a:rPr lang="en-US" sz="2000" b="0" i="0" u="none" strike="noStrike" cap="none" dirty="0">
                <a:solidFill>
                  <a:schemeClr val="dk1"/>
                </a:solidFill>
                <a:latin typeface="Open Sans"/>
                <a:ea typeface="Open Sans"/>
                <a:cs typeface="Open Sans"/>
                <a:sym typeface="Open Sans"/>
              </a:rPr>
              <a:t> la </a:t>
            </a:r>
            <a:r>
              <a:rPr lang="en-US" sz="2000" b="0" i="0" u="none" strike="noStrike" cap="none" dirty="0" err="1">
                <a:solidFill>
                  <a:schemeClr val="dk1"/>
                </a:solidFill>
                <a:latin typeface="Open Sans"/>
                <a:ea typeface="Open Sans"/>
                <a:cs typeface="Open Sans"/>
                <a:sym typeface="Open Sans"/>
              </a:rPr>
              <a:t>lista</a:t>
            </a:r>
            <a:r>
              <a:rPr lang="en-US" sz="2000" b="0" i="0" u="none" strike="noStrike" cap="none" dirty="0">
                <a:solidFill>
                  <a:schemeClr val="dk1"/>
                </a:solidFill>
                <a:latin typeface="Open Sans"/>
                <a:ea typeface="Open Sans"/>
                <a:cs typeface="Open Sans"/>
                <a:sym typeface="Open Sans"/>
              </a:rPr>
              <a:t> de las</a:t>
            </a:r>
            <a:r>
              <a:rPr lang="en-US" sz="2000" b="1" i="0" u="none" strike="noStrike" cap="none" dirty="0">
                <a:solidFill>
                  <a:schemeClr val="dk1"/>
                </a:solidFill>
                <a:latin typeface="Open Sans"/>
                <a:ea typeface="Open Sans"/>
                <a:cs typeface="Open Sans"/>
                <a:sym typeface="Open Sans"/>
              </a:rPr>
              <a:t> bases de </a:t>
            </a:r>
            <a:r>
              <a:rPr lang="en-US" sz="2000" b="1" i="0" u="none" strike="noStrike" cap="none" dirty="0" err="1">
                <a:solidFill>
                  <a:schemeClr val="dk1"/>
                </a:solidFill>
                <a:latin typeface="Open Sans"/>
                <a:ea typeface="Open Sans"/>
                <a:cs typeface="Open Sans"/>
                <a:sym typeface="Open Sans"/>
              </a:rPr>
              <a:t>datos</a:t>
            </a:r>
            <a:r>
              <a:rPr lang="en-US" sz="2000" b="1" i="0" u="none" strike="noStrike" cap="none" dirty="0">
                <a:solidFill>
                  <a:schemeClr val="dk1"/>
                </a:solidFill>
                <a:latin typeface="Open Sans"/>
                <a:ea typeface="Open Sans"/>
                <a:cs typeface="Open Sans"/>
                <a:sym typeface="Open Sans"/>
              </a:rPr>
              <a:t> </a:t>
            </a:r>
            <a:r>
              <a:rPr lang="en-US" sz="2000" b="0" i="0" u="none" strike="noStrike" cap="none" dirty="0" err="1">
                <a:solidFill>
                  <a:schemeClr val="dk1"/>
                </a:solidFill>
                <a:latin typeface="Open Sans"/>
                <a:ea typeface="Open Sans"/>
                <a:cs typeface="Open Sans"/>
                <a:sym typeface="Open Sans"/>
              </a:rPr>
              <a:t>en</a:t>
            </a:r>
            <a:r>
              <a:rPr lang="en-US" sz="2000" b="0" i="0" u="none" strike="noStrike" cap="none" dirty="0">
                <a:solidFill>
                  <a:schemeClr val="dk1"/>
                </a:solidFill>
                <a:latin typeface="Open Sans"/>
                <a:ea typeface="Open Sans"/>
                <a:cs typeface="Open Sans"/>
                <a:sym typeface="Open Sans"/>
              </a:rPr>
              <a:t> </a:t>
            </a:r>
            <a:r>
              <a:rPr lang="en-US" sz="2000" b="0" i="0" u="none" strike="noStrike" cap="none" dirty="0" err="1">
                <a:solidFill>
                  <a:schemeClr val="dk1"/>
                </a:solidFill>
                <a:latin typeface="Open Sans"/>
                <a:ea typeface="Open Sans"/>
                <a:cs typeface="Open Sans"/>
                <a:sym typeface="Open Sans"/>
              </a:rPr>
              <a:t>el</a:t>
            </a:r>
            <a:r>
              <a:rPr lang="en-US" sz="2000" b="0" i="0" u="none" strike="noStrike" cap="none" dirty="0">
                <a:solidFill>
                  <a:schemeClr val="dk1"/>
                </a:solidFill>
                <a:latin typeface="Open Sans"/>
                <a:ea typeface="Open Sans"/>
                <a:cs typeface="Open Sans"/>
                <a:sym typeface="Open Sans"/>
              </a:rPr>
              <a:t> portal de Research4Life/CABI/CAB DIRECT</a:t>
            </a:r>
            <a:endParaRPr sz="1400" b="0" i="0" u="none" strike="noStrike" cap="none" dirty="0">
              <a:solidFill>
                <a:srgbClr val="000000"/>
              </a:solidFill>
              <a:latin typeface="Arial"/>
              <a:ea typeface="Arial"/>
              <a:cs typeface="Arial"/>
              <a:sym typeface="Arial"/>
            </a:endParaRPr>
          </a:p>
        </p:txBody>
      </p:sp>
      <p:graphicFrame>
        <p:nvGraphicFramePr>
          <p:cNvPr id="284" name="Google Shape;284;g1b10d89d5ab_4_22"/>
          <p:cNvGraphicFramePr/>
          <p:nvPr>
            <p:extLst>
              <p:ext uri="{D42A27DB-BD31-4B8C-83A1-F6EECF244321}">
                <p14:modId xmlns:p14="http://schemas.microsoft.com/office/powerpoint/2010/main" val="2615138615"/>
              </p:ext>
            </p:extLst>
          </p:nvPr>
        </p:nvGraphicFramePr>
        <p:xfrm>
          <a:off x="5865820" y="1861497"/>
          <a:ext cx="6164704" cy="4846390"/>
        </p:xfrm>
        <a:graphic>
          <a:graphicData uri="http://schemas.openxmlformats.org/drawingml/2006/table">
            <a:tbl>
              <a:tblPr bandRow="1">
                <a:noFill/>
                <a:tableStyleId>{384EAC3B-CFBC-4FE4-920C-72F0F172F9B3}</a:tableStyleId>
              </a:tblPr>
              <a:tblGrid>
                <a:gridCol w="1140932">
                  <a:extLst>
                    <a:ext uri="{9D8B030D-6E8A-4147-A177-3AD203B41FA5}">
                      <a16:colId xmlns:a16="http://schemas.microsoft.com/office/drawing/2014/main" val="20000"/>
                    </a:ext>
                  </a:extLst>
                </a:gridCol>
                <a:gridCol w="5023772">
                  <a:extLst>
                    <a:ext uri="{9D8B030D-6E8A-4147-A177-3AD203B41FA5}">
                      <a16:colId xmlns:a16="http://schemas.microsoft.com/office/drawing/2014/main" val="20001"/>
                    </a:ext>
                  </a:extLst>
                </a:gridCol>
              </a:tblGrid>
              <a:tr h="426291">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Proveedor de servicio</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CABI</a:t>
                      </a:r>
                      <a:endParaRPr sz="1200" u="none" strike="noStrike" cap="none" dirty="0">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0"/>
                  </a:ext>
                </a:extLst>
              </a:tr>
              <a:tr h="767316">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Tipo de servicio</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Base de datos bibliográfica/indización y resúmenes; citas de recursos, incluida la cobertura de texto completo a través del texto completo de CABI.</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lnSpc>
                          <a:spcPct val="100000"/>
                        </a:lnSpc>
                        <a:spcBef>
                          <a:spcPts val="0"/>
                        </a:spcBef>
                        <a:spcAft>
                          <a:spcPts val="0"/>
                        </a:spcAft>
                        <a:buClr>
                          <a:srgbClr val="000000"/>
                        </a:buClr>
                        <a:buSzPts val="1200"/>
                        <a:buFont typeface="Arial"/>
                        <a:buNone/>
                      </a:pP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1"/>
                  </a:ext>
                </a:extLst>
              </a:tr>
              <a:tr h="1108341">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Fuentes de información</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CAB Abstracts y la base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datos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Salud</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Global. El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contenido</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indizado</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proviene</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más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150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países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en</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50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idiomas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Además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indizar</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miles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revistas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científicas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fundamentales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CAB Abstracts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ofrece</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una</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amplia</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cobertura</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la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bibliografía</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que no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pertenece</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revistas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todo</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el</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mundo</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que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incluye</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informes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informes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anuales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libros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actas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conferencias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notas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campo y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otros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tipos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literatura</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gris.</a:t>
                      </a:r>
                      <a:endParaRPr sz="1200" u="none" strike="noStrike" cap="none" dirty="0">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2"/>
                  </a:ext>
                </a:extLst>
              </a:tr>
              <a:tr h="426291">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Tipos de documentos</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Artículos, resúmenes, actas, libros, noticias e informes. </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3"/>
                  </a:ext>
                </a:extLst>
              </a:tr>
              <a:tr h="596803">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Texto completo</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Visitar el Portal Unificado de Contenidos de Research4Life, consultar las revistas en la lista A-Z.</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4"/>
                  </a:ext>
                </a:extLst>
              </a:tr>
              <a:tr h="596803">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Cobertura temática</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Ciencias de la vida aplicadas: agricultura, medio ambiente, ciencias veterinarias, economía aplicada, ciencia de los alimentos y nutrición (</a:t>
                      </a:r>
                      <a:r>
                        <a:rPr lang="en-US" sz="1200" i="1" u="none" strike="noStrike" cap="none">
                          <a:latin typeface="Open Sans" panose="020B0606030504020204" pitchFamily="34" charset="0"/>
                          <a:ea typeface="Open Sans" panose="020B0606030504020204" pitchFamily="34" charset="0"/>
                          <a:cs typeface="Open Sans" panose="020B0606030504020204" pitchFamily="34" charset="0"/>
                        </a:rPr>
                        <a:t>CAB Abstracts</a:t>
                      </a: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 y salud pública y ciencias de la salud (</a:t>
                      </a:r>
                      <a:r>
                        <a:rPr lang="en-US" sz="1200" i="1" u="none" strike="noStrike" cap="none">
                          <a:latin typeface="Open Sans" panose="020B0606030504020204" pitchFamily="34" charset="0"/>
                          <a:ea typeface="Open Sans" panose="020B0606030504020204" pitchFamily="34" charset="0"/>
                          <a:cs typeface="Open Sans" panose="020B0606030504020204" pitchFamily="34" charset="0"/>
                        </a:rPr>
                        <a:t>Global Health</a:t>
                      </a: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5"/>
                  </a:ext>
                </a:extLst>
              </a:tr>
              <a:tr h="426291">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rPr>
                        <a:t>Data cuantitativa</a:t>
                      </a:r>
                      <a:endParaRPr sz="1200" u="none" strike="noStrike" cap="none">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Más de 11.5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millones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de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registros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bibliográficos</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lanzada</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a:t>
                      </a:r>
                      <a:r>
                        <a:rPr lang="en-US" sz="1200" u="none" strike="noStrike" cap="none" dirty="0" err="1">
                          <a:latin typeface="Open Sans" panose="020B0606030504020204" pitchFamily="34" charset="0"/>
                          <a:ea typeface="Open Sans" panose="020B0606030504020204" pitchFamily="34" charset="0"/>
                          <a:cs typeface="Open Sans" panose="020B0606030504020204" pitchFamily="34" charset="0"/>
                        </a:rPr>
                        <a:t>en</a:t>
                      </a:r>
                      <a:r>
                        <a:rPr lang="en-US" sz="1200" u="none" strike="noStrike" cap="none" dirty="0">
                          <a:latin typeface="Open Sans" panose="020B0606030504020204" pitchFamily="34" charset="0"/>
                          <a:ea typeface="Open Sans" panose="020B0606030504020204" pitchFamily="34" charset="0"/>
                          <a:cs typeface="Open Sans" panose="020B0606030504020204" pitchFamily="34" charset="0"/>
                        </a:rPr>
                        <a:t> 1973.</a:t>
                      </a:r>
                      <a:endParaRPr sz="1200" u="none" strike="noStrike" cap="none" dirty="0">
                        <a:latin typeface="Open Sans" panose="020B0606030504020204" pitchFamily="34" charset="0"/>
                        <a:ea typeface="Open Sans" panose="020B0606030504020204" pitchFamily="34" charset="0"/>
                        <a:cs typeface="Open Sans" panose="020B0606030504020204" pitchFamily="34" charset="0"/>
                      </a:endParaRPr>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b10d89d5ab_4_30"/>
          <p:cNvSpPr txBox="1">
            <a:spLocks noGrp="1"/>
          </p:cNvSpPr>
          <p:nvPr>
            <p:ph type="title"/>
          </p:nvPr>
        </p:nvSpPr>
        <p:spPr>
          <a:xfrm>
            <a:off x="0" y="378812"/>
            <a:ext cx="7347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200">
                <a:solidFill>
                  <a:srgbClr val="586F7C"/>
                </a:solidFill>
                <a:latin typeface="Open Sans"/>
                <a:ea typeface="Open Sans"/>
                <a:cs typeface="Open Sans"/>
                <a:sym typeface="Open Sans"/>
              </a:rPr>
              <a:t>Índice Acumulativo de Enfermería y Ciencias de la Salud afines- CINAHL</a:t>
            </a:r>
            <a:endParaRPr sz="3200">
              <a:solidFill>
                <a:srgbClr val="586F7C"/>
              </a:solidFill>
              <a:latin typeface="Open Sans"/>
              <a:ea typeface="Open Sans"/>
              <a:cs typeface="Open Sans"/>
              <a:sym typeface="Open Sans"/>
            </a:endParaRPr>
          </a:p>
        </p:txBody>
      </p:sp>
      <p:pic>
        <p:nvPicPr>
          <p:cNvPr id="291" name="Google Shape;291;g1b10d89d5ab_4_30" descr="https://lh3.googleusercontent.com/KfjgIpfAE5nR5WicU-WHdyG7SBnXazWi55c3_kqCCf1suZpOLEmWSSOYIQs0b_FKuTCpG5X7-lmFr01QKblA8vNJlLDX49o1JE7BcjxJ7ifR1U5-FL7_jmT7bx7fFpM5NiSzSIM"/>
          <p:cNvPicPr preferRelativeResize="0"/>
          <p:nvPr/>
        </p:nvPicPr>
        <p:blipFill rotWithShape="1">
          <a:blip r:embed="rId3">
            <a:alphaModFix/>
          </a:blip>
          <a:srcRect/>
          <a:stretch/>
        </p:blipFill>
        <p:spPr>
          <a:xfrm>
            <a:off x="0" y="3167463"/>
            <a:ext cx="4425044" cy="1224710"/>
          </a:xfrm>
          <a:prstGeom prst="rect">
            <a:avLst/>
          </a:prstGeom>
          <a:noFill/>
          <a:ln>
            <a:noFill/>
          </a:ln>
        </p:spPr>
      </p:pic>
      <p:sp>
        <p:nvSpPr>
          <p:cNvPr id="292" name="Google Shape;292;g1b10d89d5ab_4_30"/>
          <p:cNvSpPr txBox="1"/>
          <p:nvPr/>
        </p:nvSpPr>
        <p:spPr>
          <a:xfrm>
            <a:off x="119650" y="1741600"/>
            <a:ext cx="11577600" cy="754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Consultar la lista de las</a:t>
            </a:r>
            <a:r>
              <a:rPr lang="en-US" sz="2000" b="1" i="0" u="none" strike="noStrike" cap="none">
                <a:solidFill>
                  <a:schemeClr val="dk1"/>
                </a:solidFill>
                <a:latin typeface="Open Sans"/>
                <a:ea typeface="Open Sans"/>
                <a:cs typeface="Open Sans"/>
                <a:sym typeface="Open Sans"/>
              </a:rPr>
              <a:t> bases de datos </a:t>
            </a:r>
            <a:r>
              <a:rPr lang="en-US" sz="2000" b="0" i="0" u="none" strike="noStrike" cap="none">
                <a:solidFill>
                  <a:schemeClr val="dk1"/>
                </a:solidFill>
                <a:latin typeface="Open Sans"/>
                <a:ea typeface="Open Sans"/>
                <a:cs typeface="Open Sans"/>
                <a:sym typeface="Open Sans"/>
              </a:rPr>
              <a:t>en el portal de Research4Life/CINAHL (Cumulative Index for Nursing and Allied Health) </a:t>
            </a:r>
            <a:r>
              <a:rPr lang="en-US" sz="2000" b="0" i="1" u="none" strike="noStrike" cap="none">
                <a:solidFill>
                  <a:schemeClr val="dk1"/>
                </a:solidFill>
                <a:latin typeface="Open Sans"/>
                <a:ea typeface="Open Sans"/>
                <a:cs typeface="Open Sans"/>
                <a:sym typeface="Open Sans"/>
              </a:rPr>
              <a:t>[Índice Acumulativo de Enfermería y Ciencias de la Salud afines] </a:t>
            </a:r>
            <a:endParaRPr sz="2000" b="0" i="1" u="none" strike="noStrike" cap="none">
              <a:solidFill>
                <a:schemeClr val="dk1"/>
              </a:solidFill>
              <a:latin typeface="Open Sans"/>
              <a:ea typeface="Open Sans"/>
              <a:cs typeface="Open Sans"/>
              <a:sym typeface="Open Sans"/>
            </a:endParaRPr>
          </a:p>
        </p:txBody>
      </p:sp>
      <p:graphicFrame>
        <p:nvGraphicFramePr>
          <p:cNvPr id="293" name="Google Shape;293;g1b10d89d5ab_4_30"/>
          <p:cNvGraphicFramePr/>
          <p:nvPr/>
        </p:nvGraphicFramePr>
        <p:xfrm>
          <a:off x="4590025" y="2587550"/>
          <a:ext cx="7347900" cy="4150980"/>
        </p:xfrm>
        <a:graphic>
          <a:graphicData uri="http://schemas.openxmlformats.org/drawingml/2006/table">
            <a:tbl>
              <a:tblPr bandRow="1">
                <a:noFill/>
                <a:tableStyleId>{384EAC3B-CFBC-4FE4-920C-72F0F172F9B3}</a:tableStyleId>
              </a:tblPr>
              <a:tblGrid>
                <a:gridCol w="1363100">
                  <a:extLst>
                    <a:ext uri="{9D8B030D-6E8A-4147-A177-3AD203B41FA5}">
                      <a16:colId xmlns:a16="http://schemas.microsoft.com/office/drawing/2014/main" val="20000"/>
                    </a:ext>
                  </a:extLst>
                </a:gridCol>
                <a:gridCol w="5984800">
                  <a:extLst>
                    <a:ext uri="{9D8B030D-6E8A-4147-A177-3AD203B41FA5}">
                      <a16:colId xmlns:a16="http://schemas.microsoft.com/office/drawing/2014/main" val="20001"/>
                    </a:ext>
                  </a:extLst>
                </a:gridCol>
              </a:tblGrid>
              <a:tr h="5347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Proveedor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EBSCO</a:t>
                      </a:r>
                      <a:endParaRPr sz="1400" u="none" strike="noStrike" cap="none"/>
                    </a:p>
                  </a:txBody>
                  <a:tcPr marL="73025" marR="73025" marT="45725" marB="45725" anchor="ctr"/>
                </a:tc>
                <a:extLst>
                  <a:ext uri="{0D108BD9-81ED-4DB2-BD59-A6C34878D82A}">
                    <a16:rowId xmlns:a16="http://schemas.microsoft.com/office/drawing/2014/main" val="10000"/>
                  </a:ext>
                </a:extLst>
              </a:tr>
              <a:tr h="5347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Tipo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Base de datos bibliográfica/indización y resúmenes: citas (título, autor(es), título, fecha/volumen/número de páginas, número de ISSN y resumen.</a:t>
                      </a:r>
                      <a:endParaRPr sz="1400" u="none" strike="noStrike" cap="none"/>
                    </a:p>
                  </a:txBody>
                  <a:tcPr marL="73025" marR="73025" marT="45725" marB="45725" anchor="ctr"/>
                </a:tc>
                <a:extLst>
                  <a:ext uri="{0D108BD9-81ED-4DB2-BD59-A6C34878D82A}">
                    <a16:rowId xmlns:a16="http://schemas.microsoft.com/office/drawing/2014/main" val="10001"/>
                  </a:ext>
                </a:extLst>
              </a:tr>
              <a:tr h="5347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Fuentes de información</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Revistas académicas/revisadas por pares para los temas que se listan abajo.</a:t>
                      </a:r>
                      <a:endParaRPr sz="1400" u="none" strike="noStrike" cap="none"/>
                    </a:p>
                  </a:txBody>
                  <a:tcPr marL="73025" marR="73025" marT="45725" marB="45725" anchor="ctr"/>
                </a:tc>
                <a:extLst>
                  <a:ext uri="{0D108BD9-81ED-4DB2-BD59-A6C34878D82A}">
                    <a16:rowId xmlns:a16="http://schemas.microsoft.com/office/drawing/2014/main" val="10002"/>
                  </a:ext>
                </a:extLst>
              </a:tr>
              <a:tr h="5347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Tipos de documentos</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Artículos de revistas. </a:t>
                      </a:r>
                      <a:endParaRPr sz="1400" u="none" strike="noStrike" cap="none"/>
                    </a:p>
                  </a:txBody>
                  <a:tcPr marL="73025" marR="73025" marT="45725" marB="45725" anchor="ctr"/>
                </a:tc>
                <a:extLst>
                  <a:ext uri="{0D108BD9-81ED-4DB2-BD59-A6C34878D82A}">
                    <a16:rowId xmlns:a16="http://schemas.microsoft.com/office/drawing/2014/main" val="10003"/>
                  </a:ext>
                </a:extLst>
              </a:tr>
              <a:tr h="5347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Texto completo</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Algunos vía ProQuest (Research4Life) – también puede ir a la pestaña de Contenidos/Revistas/Seleccionar en Colecciones: Hinari/Lista de la A-Z.</a:t>
                      </a:r>
                      <a:endParaRPr sz="1400" u="none" strike="noStrike" cap="none"/>
                    </a:p>
                  </a:txBody>
                  <a:tcPr marL="73025" marR="73025" marT="45725" marB="45725" anchor="ctr"/>
                </a:tc>
                <a:extLst>
                  <a:ext uri="{0D108BD9-81ED-4DB2-BD59-A6C34878D82A}">
                    <a16:rowId xmlns:a16="http://schemas.microsoft.com/office/drawing/2014/main" val="10004"/>
                  </a:ext>
                </a:extLst>
              </a:tr>
              <a:tr h="745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Cobertura temática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Enfermería, biomedicina, bibliotecología de ciencias de la salud, medicina alternativa/complementaria, salud del consumidor y 17 disciplinas de salud afines.</a:t>
                      </a:r>
                      <a:endParaRPr sz="1400" u="none" strike="noStrike" cap="none"/>
                    </a:p>
                  </a:txBody>
                  <a:tcPr marL="73025" marR="73025" marT="45725" marB="45725" anchor="ctr"/>
                </a:tc>
                <a:extLst>
                  <a:ext uri="{0D108BD9-81ED-4DB2-BD59-A6C34878D82A}">
                    <a16:rowId xmlns:a16="http://schemas.microsoft.com/office/drawing/2014/main" val="10005"/>
                  </a:ext>
                </a:extLst>
              </a:tr>
              <a:tr h="5347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Data cuantitativa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Indización de 2,960 revistas.</a:t>
                      </a:r>
                      <a:endParaRPr sz="14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b10d89d5ab_4_38"/>
          <p:cNvSpPr txBox="1">
            <a:spLocks noGrp="1"/>
          </p:cNvSpPr>
          <p:nvPr>
            <p:ph type="title"/>
          </p:nvPr>
        </p:nvSpPr>
        <p:spPr>
          <a:xfrm>
            <a:off x="0" y="378812"/>
            <a:ext cx="7347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200">
                <a:solidFill>
                  <a:srgbClr val="586F7C"/>
                </a:solidFill>
                <a:latin typeface="Open Sans"/>
                <a:ea typeface="Open Sans"/>
                <a:cs typeface="Open Sans"/>
                <a:sym typeface="Open Sans"/>
              </a:rPr>
              <a:t>Joanna Briggs Institute EBP </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2880"/>
              <a:buNone/>
            </a:pPr>
            <a:r>
              <a:rPr lang="en-US" sz="3200">
                <a:solidFill>
                  <a:srgbClr val="586F7C"/>
                </a:solidFill>
                <a:latin typeface="Open Sans"/>
                <a:ea typeface="Open Sans"/>
                <a:cs typeface="Open Sans"/>
                <a:sym typeface="Open Sans"/>
              </a:rPr>
              <a:t>Base de datos</a:t>
            </a:r>
            <a:endParaRPr sz="3200"/>
          </a:p>
        </p:txBody>
      </p:sp>
      <p:sp>
        <p:nvSpPr>
          <p:cNvPr id="300" name="Google Shape;300;g1b10d89d5ab_4_38"/>
          <p:cNvSpPr txBox="1"/>
          <p:nvPr/>
        </p:nvSpPr>
        <p:spPr>
          <a:xfrm>
            <a:off x="86639" y="1873608"/>
            <a:ext cx="95544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Consultar la lista de las</a:t>
            </a:r>
            <a:r>
              <a:rPr lang="en-US" sz="2000" b="1" i="0" u="none" strike="noStrike" cap="none">
                <a:solidFill>
                  <a:schemeClr val="dk1"/>
                </a:solidFill>
                <a:latin typeface="Open Sans"/>
                <a:ea typeface="Open Sans"/>
                <a:cs typeface="Open Sans"/>
                <a:sym typeface="Open Sans"/>
              </a:rPr>
              <a:t> bases de datos </a:t>
            </a:r>
            <a:r>
              <a:rPr lang="en-US" sz="2000" b="0" i="0" u="none" strike="noStrike" cap="none">
                <a:solidFill>
                  <a:schemeClr val="dk1"/>
                </a:solidFill>
                <a:latin typeface="Open Sans"/>
                <a:ea typeface="Open Sans"/>
                <a:cs typeface="Open Sans"/>
                <a:sym typeface="Open Sans"/>
              </a:rPr>
              <a:t>en el portal de Research4Life/Joanna Briggs Institute EBP Database</a:t>
            </a:r>
            <a:endParaRPr sz="1400" b="0" i="0" u="none" strike="noStrike" cap="none">
              <a:solidFill>
                <a:srgbClr val="000000"/>
              </a:solidFill>
              <a:latin typeface="Arial"/>
              <a:ea typeface="Arial"/>
              <a:cs typeface="Arial"/>
              <a:sym typeface="Arial"/>
            </a:endParaRPr>
          </a:p>
        </p:txBody>
      </p:sp>
      <p:pic>
        <p:nvPicPr>
          <p:cNvPr id="301" name="Google Shape;301;g1b10d89d5ab_4_38" descr="https://lh4.googleusercontent.com/iNCXE0LI2pQ0sDTxJ6GM1qOphqVpfanRBm2O9qqRNTdVLGC02ajsk5wYyU-ic0hT7Vxe4NFpO--mcu5bGtfA6Ev-ZTwcLWcmF3dg9dBeCC6o8qEiNVGkFgq2yh8xSSJKmCWErys"/>
          <p:cNvPicPr preferRelativeResize="0"/>
          <p:nvPr/>
        </p:nvPicPr>
        <p:blipFill rotWithShape="1">
          <a:blip r:embed="rId3">
            <a:alphaModFix/>
          </a:blip>
          <a:srcRect/>
          <a:stretch/>
        </p:blipFill>
        <p:spPr>
          <a:xfrm>
            <a:off x="86639" y="2801660"/>
            <a:ext cx="4610100" cy="1628776"/>
          </a:xfrm>
          <a:prstGeom prst="rect">
            <a:avLst/>
          </a:prstGeom>
          <a:noFill/>
          <a:ln>
            <a:noFill/>
          </a:ln>
        </p:spPr>
      </p:pic>
      <p:graphicFrame>
        <p:nvGraphicFramePr>
          <p:cNvPr id="302" name="Google Shape;302;g1b10d89d5ab_4_38"/>
          <p:cNvGraphicFramePr/>
          <p:nvPr/>
        </p:nvGraphicFramePr>
        <p:xfrm>
          <a:off x="4986325" y="2528100"/>
          <a:ext cx="7003725" cy="4008190"/>
        </p:xfrm>
        <a:graphic>
          <a:graphicData uri="http://schemas.openxmlformats.org/drawingml/2006/table">
            <a:tbl>
              <a:tblPr bandRow="1">
                <a:noFill/>
                <a:tableStyleId>{384EAC3B-CFBC-4FE4-920C-72F0F172F9B3}</a:tableStyleId>
              </a:tblPr>
              <a:tblGrid>
                <a:gridCol w="1222700">
                  <a:extLst>
                    <a:ext uri="{9D8B030D-6E8A-4147-A177-3AD203B41FA5}">
                      <a16:colId xmlns:a16="http://schemas.microsoft.com/office/drawing/2014/main" val="20000"/>
                    </a:ext>
                  </a:extLst>
                </a:gridCol>
                <a:gridCol w="5781025">
                  <a:extLst>
                    <a:ext uri="{9D8B030D-6E8A-4147-A177-3AD203B41FA5}">
                      <a16:colId xmlns:a16="http://schemas.microsoft.com/office/drawing/2014/main" val="20001"/>
                    </a:ext>
                  </a:extLst>
                </a:gridCol>
              </a:tblGrid>
              <a:tr h="2794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Proveedor de servicio</a:t>
                      </a:r>
                      <a:endParaRPr sz="13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Joanna Briggs Institute via Wolters Kluwer/Ovid</a:t>
                      </a:r>
                      <a:endParaRPr sz="1300" u="none" strike="noStrike" cap="none"/>
                    </a:p>
                  </a:txBody>
                  <a:tcPr marL="73025" marR="73025" marT="45725" marB="45725" anchor="ctr"/>
                </a:tc>
                <a:extLst>
                  <a:ext uri="{0D108BD9-81ED-4DB2-BD59-A6C34878D82A}">
                    <a16:rowId xmlns:a16="http://schemas.microsoft.com/office/drawing/2014/main" val="10000"/>
                  </a:ext>
                </a:extLst>
              </a:tr>
              <a:tr h="2794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Tipo de servicio</a:t>
                      </a:r>
                      <a:endParaRPr sz="13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Base de datos; incluye citas (autor, título, tipo de publicación, palabras clave, nodos de áreas temáticas, referencias).</a:t>
                      </a:r>
                      <a:endParaRPr sz="1300" u="none" strike="noStrike" cap="none"/>
                    </a:p>
                  </a:txBody>
                  <a:tcPr marL="73025" marR="73025" marT="45725" marB="45725" anchor="ctr"/>
                </a:tc>
                <a:extLst>
                  <a:ext uri="{0D108BD9-81ED-4DB2-BD59-A6C34878D82A}">
                    <a16:rowId xmlns:a16="http://schemas.microsoft.com/office/drawing/2014/main" val="10001"/>
                  </a:ext>
                </a:extLst>
              </a:tr>
              <a:tr h="2794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Fuentes de información</a:t>
                      </a:r>
                      <a:endParaRPr sz="13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Síntesis de evidencia de investigación perteneciente a la medicina basada en evidencia; consultar a continuación las fuentes de información.</a:t>
                      </a:r>
                      <a:endParaRPr sz="1300" u="none" strike="noStrike" cap="none"/>
                    </a:p>
                  </a:txBody>
                  <a:tcPr marL="73025" marR="73025" marT="45725" marB="45725" anchor="ctr"/>
                </a:tc>
                <a:extLst>
                  <a:ext uri="{0D108BD9-81ED-4DB2-BD59-A6C34878D82A}">
                    <a16:rowId xmlns:a16="http://schemas.microsoft.com/office/drawing/2014/main" val="10002"/>
                  </a:ext>
                </a:extLst>
              </a:tr>
              <a:tr h="2794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Tipos de documentos</a:t>
                      </a:r>
                      <a:endParaRPr sz="13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Revisiones de bibliografía, prácticas y procedimientos recomendados, hojas de pautas de información, revisiones y protocolos sistemáticos integrales, hojas de información para el consumidor e informes técnicos.</a:t>
                      </a:r>
                      <a:endParaRPr sz="1300" u="none" strike="noStrike" cap="none"/>
                    </a:p>
                  </a:txBody>
                  <a:tcPr marL="73025" marR="73025" marT="45725" marB="45725" anchor="ctr"/>
                </a:tc>
                <a:extLst>
                  <a:ext uri="{0D108BD9-81ED-4DB2-BD59-A6C34878D82A}">
                    <a16:rowId xmlns:a16="http://schemas.microsoft.com/office/drawing/2014/main" val="10003"/>
                  </a:ext>
                </a:extLst>
              </a:tr>
              <a:tr h="2667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Texto completo</a:t>
                      </a:r>
                      <a:endParaRPr sz="1300" u="none" strike="noStrike" cap="none"/>
                    </a:p>
                    <a:p>
                      <a:pPr marL="0" marR="0" lvl="0" indent="0" algn="just" rtl="0">
                        <a:lnSpc>
                          <a:spcPct val="100000"/>
                        </a:lnSpc>
                        <a:spcBef>
                          <a:spcPts val="0"/>
                        </a:spcBef>
                        <a:spcAft>
                          <a:spcPts val="0"/>
                        </a:spcAft>
                        <a:buClr>
                          <a:srgbClr val="000000"/>
                        </a:buClr>
                        <a:buSzPts val="1300"/>
                        <a:buFont typeface="Arial"/>
                        <a:buNone/>
                      </a:pPr>
                      <a:endParaRPr sz="13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Si</a:t>
                      </a:r>
                      <a:endParaRPr sz="1300" u="none" strike="noStrike" cap="none"/>
                    </a:p>
                  </a:txBody>
                  <a:tcPr marL="73025" marR="73025" marT="45725" marB="45725" anchor="ctr"/>
                </a:tc>
                <a:extLst>
                  <a:ext uri="{0D108BD9-81ED-4DB2-BD59-A6C34878D82A}">
                    <a16:rowId xmlns:a16="http://schemas.microsoft.com/office/drawing/2014/main" val="10004"/>
                  </a:ext>
                </a:extLst>
              </a:tr>
              <a:tr h="3048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Cobertura temática</a:t>
                      </a:r>
                      <a:endParaRPr sz="13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Medicina basada en evidencias con enfoque en información relacionada con la enfermería; 1998 (con actualizaciones) hasta el presente; actualizaciones semanales.</a:t>
                      </a:r>
                      <a:endParaRPr sz="1300" u="none" strike="noStrike" cap="none"/>
                    </a:p>
                  </a:txBody>
                  <a:tcPr marL="73025" marR="73025" marT="45725" marB="45725" anchor="ctr"/>
                </a:tc>
                <a:extLst>
                  <a:ext uri="{0D108BD9-81ED-4DB2-BD59-A6C34878D82A}">
                    <a16:rowId xmlns:a16="http://schemas.microsoft.com/office/drawing/2014/main" val="10005"/>
                  </a:ext>
                </a:extLst>
              </a:tr>
              <a:tr h="2667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Data cuantitativa</a:t>
                      </a:r>
                      <a:endParaRPr sz="13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Más de 3,000 registros.</a:t>
                      </a:r>
                      <a:endParaRPr sz="13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1b10d89d5ab_4_46"/>
          <p:cNvPicPr preferRelativeResize="0"/>
          <p:nvPr/>
        </p:nvPicPr>
        <p:blipFill rotWithShape="1">
          <a:blip r:embed="rId3">
            <a:alphaModFix/>
          </a:blip>
          <a:srcRect l="1736" r="1746"/>
          <a:stretch/>
        </p:blipFill>
        <p:spPr>
          <a:xfrm>
            <a:off x="5965371" y="1881953"/>
            <a:ext cx="6153966" cy="4486190"/>
          </a:xfrm>
          <a:prstGeom prst="rect">
            <a:avLst/>
          </a:prstGeom>
          <a:noFill/>
          <a:ln>
            <a:noFill/>
          </a:ln>
        </p:spPr>
      </p:pic>
      <p:sp>
        <p:nvSpPr>
          <p:cNvPr id="309" name="Google Shape;309;g1b10d89d5ab_4_4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Fuentes de referencia</a:t>
            </a:r>
            <a:endParaRPr sz="3600">
              <a:solidFill>
                <a:srgbClr val="586F7C"/>
              </a:solidFill>
              <a:latin typeface="Open Sans"/>
              <a:ea typeface="Open Sans"/>
              <a:cs typeface="Open Sans"/>
              <a:sym typeface="Open Sans"/>
            </a:endParaRPr>
          </a:p>
        </p:txBody>
      </p:sp>
      <p:sp>
        <p:nvSpPr>
          <p:cNvPr id="310" name="Google Shape;310;g1b10d89d5ab_4_46"/>
          <p:cNvSpPr txBox="1">
            <a:spLocks noGrp="1"/>
          </p:cNvSpPr>
          <p:nvPr>
            <p:ph type="body" idx="1"/>
          </p:nvPr>
        </p:nvSpPr>
        <p:spPr>
          <a:xfrm>
            <a:off x="-24680" y="1700808"/>
            <a:ext cx="4157100" cy="4824536"/>
          </a:xfrm>
          <a:prstGeom prst="rect">
            <a:avLst/>
          </a:prstGeom>
          <a:noFill/>
          <a:ln>
            <a:noFill/>
          </a:ln>
        </p:spPr>
        <p:txBody>
          <a:bodyPr spcFirstLastPara="1" wrap="square" lIns="91425" tIns="45700" rIns="91425" bIns="45700" anchor="t" anchorCtr="0">
            <a:noAutofit/>
          </a:bodyPr>
          <a:lstStyle/>
          <a:p>
            <a:pPr marL="412750" lvl="0" indent="-266700" algn="just" rtl="0">
              <a:lnSpc>
                <a:spcPct val="115000"/>
              </a:lnSpc>
              <a:spcBef>
                <a:spcPts val="1000"/>
              </a:spcBef>
              <a:spcAft>
                <a:spcPts val="0"/>
              </a:spcAft>
              <a:buClr>
                <a:schemeClr val="dk1"/>
              </a:buClr>
              <a:buSzPts val="1700"/>
              <a:buChar char="●"/>
            </a:pPr>
            <a:r>
              <a:rPr lang="en-US" sz="1700" dirty="0">
                <a:solidFill>
                  <a:srgbClr val="3F3F3F"/>
                </a:solidFill>
                <a:latin typeface="Open Sans"/>
                <a:ea typeface="Open Sans"/>
                <a:cs typeface="Open Sans"/>
                <a:sym typeface="Open Sans"/>
              </a:rPr>
              <a:t>La </a:t>
            </a:r>
            <a:r>
              <a:rPr lang="en-US" sz="1700" dirty="0" err="1">
                <a:solidFill>
                  <a:srgbClr val="3F3F3F"/>
                </a:solidFill>
                <a:latin typeface="Open Sans"/>
                <a:ea typeface="Open Sans"/>
                <a:cs typeface="Open Sans"/>
                <a:sym typeface="Open Sans"/>
              </a:rPr>
              <a:t>lista</a:t>
            </a:r>
            <a:r>
              <a:rPr lang="en-US" sz="1700" dirty="0">
                <a:solidFill>
                  <a:srgbClr val="3F3F3F"/>
                </a:solidFill>
                <a:latin typeface="Open Sans"/>
                <a:ea typeface="Open Sans"/>
                <a:cs typeface="Open Sans"/>
                <a:sym typeface="Open Sans"/>
              </a:rPr>
              <a:t> de las </a:t>
            </a:r>
            <a:r>
              <a:rPr lang="en-US" sz="1700" b="1" dirty="0">
                <a:solidFill>
                  <a:srgbClr val="3F3F3F"/>
                </a:solidFill>
                <a:latin typeface="Open Sans"/>
                <a:ea typeface="Open Sans"/>
                <a:cs typeface="Open Sans"/>
                <a:sym typeface="Open Sans"/>
              </a:rPr>
              <a:t>Fuentes de </a:t>
            </a:r>
            <a:r>
              <a:rPr lang="en-US" sz="1700" b="1" dirty="0" err="1">
                <a:solidFill>
                  <a:srgbClr val="3F3F3F"/>
                </a:solidFill>
                <a:latin typeface="Open Sans"/>
                <a:ea typeface="Open Sans"/>
                <a:cs typeface="Open Sans"/>
                <a:sym typeface="Open Sans"/>
              </a:rPr>
              <a:t>referencia</a:t>
            </a:r>
            <a:r>
              <a:rPr lang="en-US" sz="1700" b="1"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está</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disponible</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en</a:t>
            </a:r>
            <a:r>
              <a:rPr lang="en-US" sz="1700" dirty="0">
                <a:solidFill>
                  <a:srgbClr val="3F3F3F"/>
                </a:solidFill>
                <a:latin typeface="Open Sans"/>
                <a:ea typeface="Open Sans"/>
                <a:cs typeface="Open Sans"/>
                <a:sym typeface="Open Sans"/>
              </a:rPr>
              <a:t> el Portal </a:t>
            </a:r>
            <a:r>
              <a:rPr lang="en-US" sz="1700" dirty="0" err="1">
                <a:solidFill>
                  <a:srgbClr val="3F3F3F"/>
                </a:solidFill>
                <a:latin typeface="Open Sans"/>
                <a:ea typeface="Open Sans"/>
                <a:cs typeface="Open Sans"/>
                <a:sym typeface="Open Sans"/>
              </a:rPr>
              <a:t>Unificado</a:t>
            </a:r>
            <a:r>
              <a:rPr lang="en-US" sz="1700" dirty="0">
                <a:solidFill>
                  <a:srgbClr val="3F3F3F"/>
                </a:solidFill>
                <a:latin typeface="Open Sans"/>
                <a:ea typeface="Open Sans"/>
                <a:cs typeface="Open Sans"/>
                <a:sym typeface="Open Sans"/>
              </a:rPr>
              <a:t> de </a:t>
            </a:r>
            <a:r>
              <a:rPr lang="en-US" sz="1700" dirty="0" err="1">
                <a:solidFill>
                  <a:srgbClr val="3F3F3F"/>
                </a:solidFill>
                <a:latin typeface="Open Sans"/>
                <a:ea typeface="Open Sans"/>
                <a:cs typeface="Open Sans"/>
                <a:sym typeface="Open Sans"/>
              </a:rPr>
              <a:t>Contenidos</a:t>
            </a:r>
            <a:r>
              <a:rPr lang="en-US" sz="1700" dirty="0">
                <a:solidFill>
                  <a:srgbClr val="3F3F3F"/>
                </a:solidFill>
                <a:latin typeface="Open Sans"/>
                <a:ea typeface="Open Sans"/>
                <a:cs typeface="Open Sans"/>
                <a:sym typeface="Open Sans"/>
              </a:rPr>
              <a:t> / </a:t>
            </a:r>
            <a:r>
              <a:rPr lang="en-US" sz="1700" dirty="0" err="1">
                <a:solidFill>
                  <a:srgbClr val="3F3F3F"/>
                </a:solidFill>
                <a:latin typeface="Open Sans"/>
                <a:ea typeface="Open Sans"/>
                <a:cs typeface="Open Sans"/>
                <a:sym typeface="Open Sans"/>
              </a:rPr>
              <a:t>Contenidos</a:t>
            </a:r>
            <a:r>
              <a:rPr lang="en-US" sz="1700" dirty="0">
                <a:solidFill>
                  <a:srgbClr val="3F3F3F"/>
                </a:solidFill>
                <a:latin typeface="Open Sans"/>
                <a:ea typeface="Open Sans"/>
                <a:cs typeface="Open Sans"/>
                <a:sym typeface="Open Sans"/>
              </a:rPr>
              <a:t>.</a:t>
            </a:r>
            <a:endParaRPr sz="1700" dirty="0">
              <a:solidFill>
                <a:srgbClr val="FF0000"/>
              </a:solidFill>
              <a:latin typeface="Open Sans"/>
              <a:ea typeface="Open Sans"/>
              <a:cs typeface="Open Sans"/>
              <a:sym typeface="Open Sans"/>
            </a:endParaRPr>
          </a:p>
          <a:p>
            <a:pPr marL="412750" lvl="0" indent="-266700" algn="just" rtl="0">
              <a:lnSpc>
                <a:spcPct val="115000"/>
              </a:lnSpc>
              <a:spcBef>
                <a:spcPts val="1000"/>
              </a:spcBef>
              <a:spcAft>
                <a:spcPts val="0"/>
              </a:spcAft>
              <a:buClr>
                <a:schemeClr val="dk1"/>
              </a:buClr>
              <a:buSzPts val="1700"/>
              <a:buChar char="●"/>
            </a:pPr>
            <a:r>
              <a:rPr lang="en-US" sz="1700" dirty="0" err="1">
                <a:solidFill>
                  <a:schemeClr val="dk1"/>
                </a:solidFill>
                <a:latin typeface="Open Sans"/>
                <a:ea typeface="Open Sans"/>
                <a:cs typeface="Open Sans"/>
                <a:sym typeface="Open Sans"/>
              </a:rPr>
              <a:t>Desplazarse</a:t>
            </a:r>
            <a:r>
              <a:rPr lang="en-US" sz="1700" dirty="0">
                <a:solidFill>
                  <a:schemeClr val="dk1"/>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hacia</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abajo</a:t>
            </a:r>
            <a:r>
              <a:rPr lang="en-US" sz="1700" dirty="0">
                <a:solidFill>
                  <a:srgbClr val="3F3F3F"/>
                </a:solidFill>
                <a:latin typeface="Open Sans"/>
                <a:ea typeface="Open Sans"/>
                <a:cs typeface="Open Sans"/>
                <a:sym typeface="Open Sans"/>
              </a:rPr>
              <a:t> hasta que </a:t>
            </a:r>
            <a:r>
              <a:rPr lang="en-US" sz="1700" dirty="0" err="1">
                <a:solidFill>
                  <a:srgbClr val="3F3F3F"/>
                </a:solidFill>
                <a:latin typeface="Open Sans"/>
                <a:ea typeface="Open Sans"/>
                <a:cs typeface="Open Sans"/>
                <a:sym typeface="Open Sans"/>
              </a:rPr>
              <a:t>aparezca</a:t>
            </a:r>
            <a:r>
              <a:rPr lang="en-US" sz="1700" dirty="0">
                <a:solidFill>
                  <a:srgbClr val="3F3F3F"/>
                </a:solidFill>
                <a:latin typeface="Open Sans"/>
                <a:ea typeface="Open Sans"/>
                <a:cs typeface="Open Sans"/>
                <a:sym typeface="Open Sans"/>
              </a:rPr>
              <a:t> el </a:t>
            </a:r>
            <a:r>
              <a:rPr lang="en-US" sz="1700" dirty="0" err="1">
                <a:solidFill>
                  <a:srgbClr val="3F3F3F"/>
                </a:solidFill>
                <a:latin typeface="Open Sans"/>
                <a:ea typeface="Open Sans"/>
                <a:cs typeface="Open Sans"/>
                <a:sym typeface="Open Sans"/>
              </a:rPr>
              <a:t>título</a:t>
            </a:r>
            <a:r>
              <a:rPr lang="en-US" sz="1700" dirty="0">
                <a:solidFill>
                  <a:srgbClr val="3F3F3F"/>
                </a:solidFill>
                <a:latin typeface="Open Sans"/>
                <a:ea typeface="Open Sans"/>
                <a:cs typeface="Open Sans"/>
                <a:sym typeface="Open Sans"/>
              </a:rPr>
              <a:t> de la base de </a:t>
            </a:r>
            <a:r>
              <a:rPr lang="en-US" sz="1700" dirty="0" err="1">
                <a:solidFill>
                  <a:srgbClr val="3F3F3F"/>
                </a:solidFill>
                <a:latin typeface="Open Sans"/>
                <a:ea typeface="Open Sans"/>
                <a:cs typeface="Open Sans"/>
                <a:sym typeface="Open Sans"/>
              </a:rPr>
              <a:t>datos</a:t>
            </a:r>
            <a:r>
              <a:rPr lang="en-US" sz="1700" dirty="0">
                <a:solidFill>
                  <a:srgbClr val="3F3F3F"/>
                </a:solidFill>
                <a:latin typeface="Open Sans"/>
                <a:ea typeface="Open Sans"/>
                <a:cs typeface="Open Sans"/>
                <a:sym typeface="Open Sans"/>
              </a:rPr>
              <a:t> </a:t>
            </a:r>
            <a:r>
              <a:rPr lang="en-US" sz="1700" dirty="0">
                <a:solidFill>
                  <a:schemeClr val="dk1"/>
                </a:solidFill>
                <a:latin typeface="Open Sans"/>
                <a:ea typeface="Open Sans"/>
                <a:cs typeface="Open Sans"/>
                <a:sym typeface="Open Sans"/>
              </a:rPr>
              <a:t>o </a:t>
            </a:r>
            <a:r>
              <a:rPr lang="en-US" sz="1700" dirty="0" err="1">
                <a:solidFill>
                  <a:schemeClr val="dk1"/>
                </a:solidFill>
                <a:latin typeface="Open Sans"/>
                <a:ea typeface="Open Sans"/>
                <a:cs typeface="Open Sans"/>
                <a:sym typeface="Open Sans"/>
              </a:rPr>
              <a:t>hacer</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clic</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en</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una</a:t>
            </a:r>
            <a:r>
              <a:rPr lang="en-US" sz="1700" dirty="0">
                <a:solidFill>
                  <a:schemeClr val="dk1"/>
                </a:solidFill>
                <a:latin typeface="Open Sans"/>
                <a:ea typeface="Open Sans"/>
                <a:cs typeface="Open Sans"/>
                <a:sym typeface="Open Sans"/>
              </a:rPr>
              <a:t> </a:t>
            </a:r>
            <a:r>
              <a:rPr lang="en-US" sz="1700" dirty="0" err="1">
                <a:solidFill>
                  <a:schemeClr val="dk1"/>
                </a:solidFill>
                <a:latin typeface="Open Sans"/>
                <a:ea typeface="Open Sans"/>
                <a:cs typeface="Open Sans"/>
                <a:sym typeface="Open Sans"/>
              </a:rPr>
              <a:t>letra</a:t>
            </a:r>
            <a:r>
              <a:rPr lang="en-US" sz="1700" dirty="0">
                <a:solidFill>
                  <a:schemeClr val="dk1"/>
                </a:solidFill>
                <a:latin typeface="Open Sans"/>
                <a:ea typeface="Open Sans"/>
                <a:cs typeface="Open Sans"/>
                <a:sym typeface="Open Sans"/>
              </a:rPr>
              <a:t> de la </a:t>
            </a:r>
            <a:r>
              <a:rPr lang="en-US" sz="1700" dirty="0" err="1">
                <a:solidFill>
                  <a:schemeClr val="dk1"/>
                </a:solidFill>
                <a:latin typeface="Open Sans"/>
                <a:ea typeface="Open Sans"/>
                <a:cs typeface="Open Sans"/>
                <a:sym typeface="Open Sans"/>
              </a:rPr>
              <a:t>lista</a:t>
            </a:r>
            <a:r>
              <a:rPr lang="en-US" sz="1700" dirty="0">
                <a:solidFill>
                  <a:schemeClr val="dk1"/>
                </a:solidFill>
                <a:latin typeface="Open Sans"/>
                <a:ea typeface="Open Sans"/>
                <a:cs typeface="Open Sans"/>
                <a:sym typeface="Open Sans"/>
              </a:rPr>
              <a:t> A - Z</a:t>
            </a:r>
            <a:endParaRPr sz="1700" dirty="0">
              <a:solidFill>
                <a:schemeClr val="dk1"/>
              </a:solidFill>
              <a:latin typeface="Open Sans"/>
              <a:ea typeface="Open Sans"/>
              <a:cs typeface="Open Sans"/>
              <a:sym typeface="Open Sans"/>
            </a:endParaRPr>
          </a:p>
          <a:p>
            <a:pPr marL="412750" lvl="0" indent="-266700" algn="just" rtl="0">
              <a:lnSpc>
                <a:spcPct val="115000"/>
              </a:lnSpc>
              <a:spcBef>
                <a:spcPts val="1000"/>
              </a:spcBef>
              <a:spcAft>
                <a:spcPts val="0"/>
              </a:spcAft>
              <a:buClr>
                <a:schemeClr val="dk1"/>
              </a:buClr>
              <a:buSzPts val="1700"/>
              <a:buChar char="●"/>
            </a:pPr>
            <a:r>
              <a:rPr lang="en-US" sz="1700" dirty="0">
                <a:solidFill>
                  <a:srgbClr val="3F3F3F"/>
                </a:solidFill>
                <a:latin typeface="Open Sans"/>
                <a:ea typeface="Open Sans"/>
                <a:cs typeface="Open Sans"/>
                <a:sym typeface="Open Sans"/>
              </a:rPr>
              <a:t>Una </a:t>
            </a:r>
            <a:r>
              <a:rPr lang="en-US" sz="1700" dirty="0" err="1">
                <a:solidFill>
                  <a:srgbClr val="3F3F3F"/>
                </a:solidFill>
                <a:latin typeface="Open Sans"/>
                <a:ea typeface="Open Sans"/>
                <a:cs typeface="Open Sans"/>
                <a:sym typeface="Open Sans"/>
              </a:rPr>
              <a:t>búsqueda</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puede</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limitarse</a:t>
            </a:r>
            <a:r>
              <a:rPr lang="en-US" sz="1700" dirty="0">
                <a:solidFill>
                  <a:srgbClr val="3F3F3F"/>
                </a:solidFill>
                <a:latin typeface="Open Sans"/>
                <a:ea typeface="Open Sans"/>
                <a:cs typeface="Open Sans"/>
                <a:sym typeface="Open Sans"/>
              </a:rPr>
              <a:t> a </a:t>
            </a:r>
            <a:r>
              <a:rPr lang="en-US" sz="1700" dirty="0">
                <a:solidFill>
                  <a:schemeClr val="dk1"/>
                </a:solidFill>
                <a:latin typeface="Open Sans"/>
                <a:ea typeface="Open Sans"/>
                <a:cs typeface="Open Sans"/>
                <a:sym typeface="Open Sans"/>
              </a:rPr>
              <a:t>85</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recursos</a:t>
            </a:r>
            <a:r>
              <a:rPr lang="en-US" sz="1700" dirty="0">
                <a:solidFill>
                  <a:srgbClr val="3F3F3F"/>
                </a:solidFill>
                <a:latin typeface="Open Sans"/>
                <a:ea typeface="Open Sans"/>
                <a:cs typeface="Open Sans"/>
                <a:sym typeface="Open Sans"/>
              </a:rPr>
              <a:t> de </a:t>
            </a:r>
            <a:r>
              <a:rPr lang="en-US" sz="1700" b="1" dirty="0">
                <a:solidFill>
                  <a:srgbClr val="3F3F3F"/>
                </a:solidFill>
                <a:latin typeface="Open Sans"/>
                <a:ea typeface="Open Sans"/>
                <a:cs typeface="Open Sans"/>
                <a:sym typeface="Open Sans"/>
              </a:rPr>
              <a:t>Hinari.</a:t>
            </a:r>
            <a:endParaRPr sz="1700" b="1" dirty="0">
              <a:solidFill>
                <a:srgbClr val="3F3F3F"/>
              </a:solidFill>
              <a:latin typeface="Open Sans"/>
              <a:ea typeface="Open Sans"/>
              <a:cs typeface="Open Sans"/>
              <a:sym typeface="Open Sans"/>
            </a:endParaRPr>
          </a:p>
          <a:p>
            <a:pPr marL="412750" lvl="0" indent="-266700" algn="just" rtl="0">
              <a:lnSpc>
                <a:spcPct val="115000"/>
              </a:lnSpc>
              <a:spcBef>
                <a:spcPts val="1000"/>
              </a:spcBef>
              <a:spcAft>
                <a:spcPts val="0"/>
              </a:spcAft>
              <a:buClr>
                <a:schemeClr val="dk1"/>
              </a:buClr>
              <a:buSzPts val="1700"/>
              <a:buChar char="●"/>
            </a:pPr>
            <a:r>
              <a:rPr lang="en-US" sz="1700" dirty="0" err="1">
                <a:solidFill>
                  <a:srgbClr val="3F3F3F"/>
                </a:solidFill>
                <a:latin typeface="Open Sans"/>
                <a:ea typeface="Open Sans"/>
                <a:cs typeface="Open Sans"/>
                <a:sym typeface="Open Sans"/>
              </a:rPr>
              <a:t>Consultar</a:t>
            </a:r>
            <a:r>
              <a:rPr lang="en-US" sz="1700" dirty="0">
                <a:solidFill>
                  <a:srgbClr val="3F3F3F"/>
                </a:solidFill>
                <a:latin typeface="Open Sans"/>
                <a:ea typeface="Open Sans"/>
                <a:cs typeface="Open Sans"/>
                <a:sym typeface="Open Sans"/>
              </a:rPr>
              <a:t> las </a:t>
            </a:r>
            <a:r>
              <a:rPr lang="en-US" sz="1700" dirty="0" err="1">
                <a:solidFill>
                  <a:srgbClr val="3F3F3F"/>
                </a:solidFill>
                <a:latin typeface="Open Sans"/>
                <a:ea typeface="Open Sans"/>
                <a:cs typeface="Open Sans"/>
                <a:sym typeface="Open Sans"/>
              </a:rPr>
              <a:t>diapositivas</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siguientes</a:t>
            </a:r>
            <a:r>
              <a:rPr lang="en-US" sz="1700" dirty="0">
                <a:solidFill>
                  <a:srgbClr val="3F3F3F"/>
                </a:solidFill>
                <a:latin typeface="Open Sans"/>
                <a:ea typeface="Open Sans"/>
                <a:cs typeface="Open Sans"/>
                <a:sym typeface="Open Sans"/>
              </a:rPr>
              <a:t> para </a:t>
            </a:r>
            <a:r>
              <a:rPr lang="en-US" sz="1700" dirty="0" err="1">
                <a:solidFill>
                  <a:srgbClr val="3F3F3F"/>
                </a:solidFill>
                <a:latin typeface="Open Sans"/>
                <a:ea typeface="Open Sans"/>
                <a:cs typeface="Open Sans"/>
                <a:sym typeface="Open Sans"/>
              </a:rPr>
              <a:t>obtener</a:t>
            </a:r>
            <a:r>
              <a:rPr lang="en-US" sz="1700" dirty="0">
                <a:solidFill>
                  <a:srgbClr val="3F3F3F"/>
                </a:solidFill>
                <a:latin typeface="Open Sans"/>
                <a:ea typeface="Open Sans"/>
                <a:cs typeface="Open Sans"/>
                <a:sym typeface="Open Sans"/>
              </a:rPr>
              <a:t> </a:t>
            </a:r>
            <a:r>
              <a:rPr lang="en-US" sz="1700" b="1" dirty="0" err="1">
                <a:solidFill>
                  <a:srgbClr val="3F3F3F"/>
                </a:solidFill>
                <a:latin typeface="Open Sans"/>
                <a:ea typeface="Open Sans"/>
                <a:cs typeface="Open Sans"/>
                <a:sym typeface="Open Sans"/>
              </a:rPr>
              <a:t>fuentes</a:t>
            </a:r>
            <a:r>
              <a:rPr lang="en-US" sz="1700" b="1" dirty="0">
                <a:solidFill>
                  <a:srgbClr val="3F3F3F"/>
                </a:solidFill>
                <a:latin typeface="Open Sans"/>
                <a:ea typeface="Open Sans"/>
                <a:cs typeface="Open Sans"/>
                <a:sym typeface="Open Sans"/>
              </a:rPr>
              <a:t> de </a:t>
            </a:r>
            <a:r>
              <a:rPr lang="en-US" sz="1700" b="1" dirty="0" err="1">
                <a:solidFill>
                  <a:srgbClr val="3F3F3F"/>
                </a:solidFill>
                <a:latin typeface="Open Sans"/>
                <a:ea typeface="Open Sans"/>
                <a:cs typeface="Open Sans"/>
                <a:sym typeface="Open Sans"/>
              </a:rPr>
              <a:t>referencia</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útiles</a:t>
            </a:r>
            <a:r>
              <a:rPr lang="en-US" sz="1700" dirty="0">
                <a:solidFill>
                  <a:srgbClr val="3F3F3F"/>
                </a:solidFill>
                <a:latin typeface="Open Sans"/>
                <a:ea typeface="Open Sans"/>
                <a:cs typeface="Open Sans"/>
                <a:sym typeface="Open Sans"/>
              </a:rPr>
              <a:t>.</a:t>
            </a:r>
            <a:endParaRPr sz="2100" dirty="0"/>
          </a:p>
        </p:txBody>
      </p:sp>
      <p:sp>
        <p:nvSpPr>
          <p:cNvPr id="311" name="Google Shape;311;g1b10d89d5ab_4_46"/>
          <p:cNvSpPr/>
          <p:nvPr/>
        </p:nvSpPr>
        <p:spPr>
          <a:xfrm>
            <a:off x="5965372" y="3631645"/>
            <a:ext cx="1665600" cy="15531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2" name="Google Shape;312;g1b10d89d5ab_4_46"/>
          <p:cNvPicPr preferRelativeResize="0"/>
          <p:nvPr/>
        </p:nvPicPr>
        <p:blipFill rotWithShape="1">
          <a:blip r:embed="rId4">
            <a:alphaModFix/>
          </a:blip>
          <a:srcRect l="1437" r="1427"/>
          <a:stretch/>
        </p:blipFill>
        <p:spPr>
          <a:xfrm>
            <a:off x="4287794" y="2174296"/>
            <a:ext cx="1459863" cy="1911221"/>
          </a:xfrm>
          <a:prstGeom prst="rect">
            <a:avLst/>
          </a:prstGeom>
          <a:noFill/>
          <a:ln>
            <a:noFill/>
          </a:ln>
        </p:spPr>
      </p:pic>
      <p:cxnSp>
        <p:nvCxnSpPr>
          <p:cNvPr id="313" name="Google Shape;313;g1b10d89d5ab_4_46"/>
          <p:cNvCxnSpPr/>
          <p:nvPr/>
        </p:nvCxnSpPr>
        <p:spPr>
          <a:xfrm rot="10800000" flipH="1">
            <a:off x="5702769" y="2154171"/>
            <a:ext cx="393300" cy="687000"/>
          </a:xfrm>
          <a:prstGeom prst="straightConnector1">
            <a:avLst/>
          </a:prstGeom>
          <a:noFill/>
          <a:ln w="19050" cap="flat" cmpd="sng">
            <a:solidFill>
              <a:srgbClr val="FF0000"/>
            </a:solidFill>
            <a:prstDash val="solid"/>
            <a:round/>
            <a:headEnd type="none" w="sm" len="sm"/>
            <a:tailEnd type="triangle" w="med" len="med"/>
          </a:ln>
        </p:spPr>
      </p:cxnSp>
      <p:cxnSp>
        <p:nvCxnSpPr>
          <p:cNvPr id="314" name="Google Shape;314;g1b10d89d5ab_4_46"/>
          <p:cNvCxnSpPr/>
          <p:nvPr/>
        </p:nvCxnSpPr>
        <p:spPr>
          <a:xfrm rot="10800000" flipH="1">
            <a:off x="4212525" y="4175025"/>
            <a:ext cx="3013800" cy="7452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b10d89d5ab_4_57"/>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a:t>
            </a:r>
            <a:endParaRPr>
              <a:solidFill>
                <a:srgbClr val="586F7C"/>
              </a:solidFill>
              <a:latin typeface="Open Sans"/>
              <a:ea typeface="Open Sans"/>
              <a:cs typeface="Open Sans"/>
              <a:sym typeface="Open Sans"/>
            </a:endParaRPr>
          </a:p>
        </p:txBody>
      </p:sp>
      <p:sp>
        <p:nvSpPr>
          <p:cNvPr id="321" name="Google Shape;321;g1b10d89d5ab_4_57"/>
          <p:cNvSpPr txBox="1">
            <a:spLocks noGrp="1"/>
          </p:cNvSpPr>
          <p:nvPr>
            <p:ph type="body" idx="1"/>
          </p:nvPr>
        </p:nvSpPr>
        <p:spPr>
          <a:xfrm>
            <a:off x="179627" y="1796150"/>
            <a:ext cx="115785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Consultar la lista de las</a:t>
            </a:r>
            <a:r>
              <a:rPr lang="en-US" sz="2000" b="1">
                <a:solidFill>
                  <a:schemeClr val="dk1"/>
                </a:solidFill>
                <a:latin typeface="Open Sans"/>
                <a:ea typeface="Open Sans"/>
                <a:cs typeface="Open Sans"/>
                <a:sym typeface="Open Sans"/>
              </a:rPr>
              <a:t> Fuentes de Referencia </a:t>
            </a:r>
            <a:r>
              <a:rPr lang="en-US" sz="2000">
                <a:solidFill>
                  <a:schemeClr val="dk1"/>
                </a:solidFill>
                <a:latin typeface="Open Sans"/>
                <a:ea typeface="Open Sans"/>
                <a:cs typeface="Open Sans"/>
                <a:sym typeface="Open Sans"/>
              </a:rPr>
              <a:t>en el portal de Research4Life</a:t>
            </a:r>
            <a:r>
              <a:rPr lang="en-US" sz="2200">
                <a:solidFill>
                  <a:srgbClr val="3F3F3F"/>
                </a:solidFill>
                <a:latin typeface="Open Sans"/>
                <a:ea typeface="Open Sans"/>
                <a:cs typeface="Open Sans"/>
                <a:sym typeface="Open Sans"/>
              </a:rPr>
              <a:t>/Clinical Key</a:t>
            </a:r>
            <a:endParaRPr sz="2200">
              <a:solidFill>
                <a:srgbClr val="3F3F3F"/>
              </a:solidFill>
              <a:latin typeface="Open Sans"/>
              <a:ea typeface="Open Sans"/>
              <a:cs typeface="Open Sans"/>
              <a:sym typeface="Open Sans"/>
            </a:endParaRPr>
          </a:p>
        </p:txBody>
      </p:sp>
      <p:pic>
        <p:nvPicPr>
          <p:cNvPr id="322" name="Google Shape;322;g1b10d89d5ab_4_57" descr="https://lh4.googleusercontent.com/Wmj2UWGXHHK6CL72DwlqIcYeVOCP1F1jwcmQaXxRgnFRFKHZoJtdYIR-IV94aRw0Amz2OZa2sp_br5gyGr4rYLpVrdfpX2_oyplkxCSWg20LvyLqsiKV_LxI4sT7qBfl7Kz6Wys"/>
          <p:cNvPicPr preferRelativeResize="0"/>
          <p:nvPr/>
        </p:nvPicPr>
        <p:blipFill rotWithShape="1">
          <a:blip r:embed="rId3">
            <a:alphaModFix/>
          </a:blip>
          <a:srcRect/>
          <a:stretch/>
        </p:blipFill>
        <p:spPr>
          <a:xfrm>
            <a:off x="-1" y="2921208"/>
            <a:ext cx="4456847" cy="1748763"/>
          </a:xfrm>
          <a:prstGeom prst="rect">
            <a:avLst/>
          </a:prstGeom>
          <a:noFill/>
          <a:ln>
            <a:noFill/>
          </a:ln>
        </p:spPr>
      </p:pic>
      <p:graphicFrame>
        <p:nvGraphicFramePr>
          <p:cNvPr id="323" name="Google Shape;323;g1b10d89d5ab_4_57"/>
          <p:cNvGraphicFramePr/>
          <p:nvPr/>
        </p:nvGraphicFramePr>
        <p:xfrm>
          <a:off x="4540875" y="2330150"/>
          <a:ext cx="7217100" cy="4161750"/>
        </p:xfrm>
        <a:graphic>
          <a:graphicData uri="http://schemas.openxmlformats.org/drawingml/2006/table">
            <a:tbl>
              <a:tblPr bandRow="1">
                <a:noFill/>
                <a:tableStyleId>{384EAC3B-CFBC-4FE4-920C-72F0F172F9B3}</a:tableStyleId>
              </a:tblPr>
              <a:tblGrid>
                <a:gridCol w="1570250">
                  <a:extLst>
                    <a:ext uri="{9D8B030D-6E8A-4147-A177-3AD203B41FA5}">
                      <a16:colId xmlns:a16="http://schemas.microsoft.com/office/drawing/2014/main" val="20000"/>
                    </a:ext>
                  </a:extLst>
                </a:gridCol>
                <a:gridCol w="5646850">
                  <a:extLst>
                    <a:ext uri="{9D8B030D-6E8A-4147-A177-3AD203B41FA5}">
                      <a16:colId xmlns:a16="http://schemas.microsoft.com/office/drawing/2014/main" val="20001"/>
                    </a:ext>
                  </a:extLst>
                </a:gridCol>
              </a:tblGrid>
              <a:tr h="562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Proveedor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Elsevier</a:t>
                      </a:r>
                      <a:endParaRPr sz="1400" u="none" strike="noStrike" cap="none"/>
                    </a:p>
                  </a:txBody>
                  <a:tcPr marL="73025" marR="73025" marT="45725" marB="45725" anchor="ctr"/>
                </a:tc>
                <a:extLst>
                  <a:ext uri="{0D108BD9-81ED-4DB2-BD59-A6C34878D82A}">
                    <a16:rowId xmlns:a16="http://schemas.microsoft.com/office/drawing/2014/main" val="10000"/>
                  </a:ext>
                </a:extLst>
              </a:tr>
              <a:tr h="562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Tipo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Motor de búsqueda que apoya la toma de decisiones clínicas mediante la búsqueda y aplicación de conocimientos relevantes.</a:t>
                      </a:r>
                      <a:endParaRPr sz="1400" u="none" strike="noStrike" cap="none"/>
                    </a:p>
                  </a:txBody>
                  <a:tcPr marL="73025" marR="73025" marT="45725" marB="45725" anchor="ctr"/>
                </a:tc>
                <a:extLst>
                  <a:ext uri="{0D108BD9-81ED-4DB2-BD59-A6C34878D82A}">
                    <a16:rowId xmlns:a16="http://schemas.microsoft.com/office/drawing/2014/main" val="10001"/>
                  </a:ext>
                </a:extLst>
              </a:tr>
              <a:tr h="562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Fuentes de información</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Libros, revistas, monografías de medicamentos, guías, documentos de educación del paciente.</a:t>
                      </a:r>
                      <a:endParaRPr sz="1400" u="none" strike="noStrike" cap="none"/>
                    </a:p>
                  </a:txBody>
                  <a:tcPr marL="73025" marR="73025" marT="45725" marB="45725" anchor="ctr"/>
                </a:tc>
                <a:extLst>
                  <a:ext uri="{0D108BD9-81ED-4DB2-BD59-A6C34878D82A}">
                    <a16:rowId xmlns:a16="http://schemas.microsoft.com/office/drawing/2014/main" val="10002"/>
                  </a:ext>
                </a:extLst>
              </a:tr>
              <a:tr h="562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Tipos de documentos</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Más de 600 revistas, 1,000 libros y 9,000 vídeos médicos y de procedimientos.</a:t>
                      </a:r>
                      <a:endParaRPr sz="1400" u="none" strike="noStrike" cap="none"/>
                    </a:p>
                  </a:txBody>
                  <a:tcPr marL="73025" marR="73025" marT="45725" marB="45725" anchor="ctr"/>
                </a:tc>
                <a:extLst>
                  <a:ext uri="{0D108BD9-81ED-4DB2-BD59-A6C34878D82A}">
                    <a16:rowId xmlns:a16="http://schemas.microsoft.com/office/drawing/2014/main" val="10003"/>
                  </a:ext>
                </a:extLst>
              </a:tr>
              <a:tr h="784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Texto completo</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Si</a:t>
                      </a:r>
                      <a:endParaRPr sz="1400" u="none" strike="noStrike" cap="none"/>
                    </a:p>
                  </a:txBody>
                  <a:tcPr marL="73025" marR="73025" marT="45725" marB="45725" anchor="ctr"/>
                </a:tc>
                <a:extLst>
                  <a:ext uri="{0D108BD9-81ED-4DB2-BD59-A6C34878D82A}">
                    <a16:rowId xmlns:a16="http://schemas.microsoft.com/office/drawing/2014/main" val="10004"/>
                  </a:ext>
                </a:extLst>
              </a:tr>
              <a:tr h="562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Cobertura temática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Condiciones, procedimientos, medicamentos y más.</a:t>
                      </a:r>
                      <a:endParaRPr sz="1400" u="none" strike="noStrike" cap="none"/>
                    </a:p>
                  </a:txBody>
                  <a:tcPr marL="73025" marR="73025" marT="45725" marB="45725" anchor="ctr"/>
                </a:tc>
                <a:extLst>
                  <a:ext uri="{0D108BD9-81ED-4DB2-BD59-A6C34878D82A}">
                    <a16:rowId xmlns:a16="http://schemas.microsoft.com/office/drawing/2014/main" val="10005"/>
                  </a:ext>
                </a:extLst>
              </a:tr>
              <a:tr h="562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Data cuantitativa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Ver tipo de documentos.</a:t>
                      </a:r>
                      <a:endParaRPr sz="14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Buenas prácticas al buscar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en PubMed</a:t>
            </a:r>
            <a:endParaRPr sz="3600"/>
          </a:p>
        </p:txBody>
      </p:sp>
      <p:sp>
        <p:nvSpPr>
          <p:cNvPr id="125" name="Google Shape;125;p9"/>
          <p:cNvSpPr txBox="1">
            <a:spLocks noGrp="1"/>
          </p:cNvSpPr>
          <p:nvPr>
            <p:ph type="body" idx="1"/>
          </p:nvPr>
        </p:nvSpPr>
        <p:spPr>
          <a:xfrm>
            <a:off x="0" y="1628800"/>
            <a:ext cx="11886000" cy="454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2000">
                <a:solidFill>
                  <a:srgbClr val="3F3F3F"/>
                </a:solidFill>
                <a:latin typeface="Open Sans"/>
                <a:ea typeface="Open Sans"/>
                <a:cs typeface="Open Sans"/>
                <a:sym typeface="Open Sans"/>
              </a:rPr>
              <a:t>PubMed es un motor de búsqueda inteligente con muchos algoritmos informáticos integrados para ayudar a los usuarios a encontrar información relevante. Siempre que sea posible, deje que PubMed haga el trabajo por usted. La Biblioteca Nacional de Medicina de Estados Unidos NLM (por sus siglas en inglés) recomienda las siguientes buenas prácticas al buscar en PubMed:</a:t>
            </a:r>
            <a:endParaRPr sz="2000">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SzPts val="2000"/>
              <a:buChar char="○"/>
            </a:pPr>
            <a:r>
              <a:rPr lang="en-US" sz="2000">
                <a:solidFill>
                  <a:srgbClr val="3F3F3F"/>
                </a:solidFill>
                <a:latin typeface="Open Sans"/>
                <a:ea typeface="Open Sans"/>
                <a:cs typeface="Open Sans"/>
                <a:sym typeface="Open Sans"/>
              </a:rPr>
              <a:t>- ser específico en los términos de búsqueda,</a:t>
            </a:r>
            <a:endParaRPr sz="2000">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SzPts val="2000"/>
              <a:buChar char="○"/>
            </a:pPr>
            <a:r>
              <a:rPr lang="en-US" sz="2000">
                <a:solidFill>
                  <a:srgbClr val="3F3F3F"/>
                </a:solidFill>
                <a:latin typeface="Open Sans"/>
                <a:ea typeface="Open Sans"/>
                <a:cs typeface="Open Sans"/>
                <a:sym typeface="Open Sans"/>
              </a:rPr>
              <a:t>- </a:t>
            </a:r>
            <a:r>
              <a:rPr lang="en-US">
                <a:solidFill>
                  <a:srgbClr val="3F3F3F"/>
                </a:solidFill>
                <a:latin typeface="Open Sans"/>
                <a:ea typeface="Open Sans"/>
                <a:cs typeface="Open Sans"/>
                <a:sym typeface="Open Sans"/>
              </a:rPr>
              <a:t>no usar</a:t>
            </a:r>
            <a:r>
              <a:rPr lang="en-US" sz="2000">
                <a:solidFill>
                  <a:srgbClr val="3F3F3F"/>
                </a:solidFill>
                <a:latin typeface="Open Sans"/>
                <a:ea typeface="Open Sans"/>
                <a:cs typeface="Open Sans"/>
                <a:sym typeface="Open Sans"/>
              </a:rPr>
              <a:t> puntuación</a:t>
            </a:r>
            <a:r>
              <a:rPr lang="en-US">
                <a:solidFill>
                  <a:srgbClr val="3F3F3F"/>
                </a:solidFill>
                <a:latin typeface="Open Sans"/>
                <a:ea typeface="Open Sans"/>
                <a:cs typeface="Open Sans"/>
                <a:sym typeface="Open Sans"/>
              </a:rPr>
              <a:t>,</a:t>
            </a:r>
            <a:r>
              <a:rPr lang="en-US" sz="2000">
                <a:solidFill>
                  <a:srgbClr val="3F3F3F"/>
                </a:solidFill>
                <a:latin typeface="Open Sans"/>
                <a:ea typeface="Open Sans"/>
                <a:cs typeface="Open Sans"/>
                <a:sym typeface="Open Sans"/>
              </a:rPr>
              <a:t> ni mayúsculas</a:t>
            </a:r>
            <a:endParaRPr sz="2000">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SzPts val="2000"/>
              <a:buChar char="○"/>
            </a:pPr>
            <a:r>
              <a:rPr lang="en-US" sz="2000">
                <a:solidFill>
                  <a:srgbClr val="3F3F3F"/>
                </a:solidFill>
                <a:latin typeface="Open Sans"/>
                <a:ea typeface="Open Sans"/>
                <a:cs typeface="Open Sans"/>
                <a:sym typeface="Open Sans"/>
              </a:rPr>
              <a:t>- no es necesario ingresar operadores booleanos, especialmente "</a:t>
            </a:r>
            <a:r>
              <a:rPr lang="en-US">
                <a:solidFill>
                  <a:srgbClr val="3F3F3F"/>
                </a:solidFill>
                <a:latin typeface="Open Sans"/>
                <a:ea typeface="Open Sans"/>
                <a:cs typeface="Open Sans"/>
                <a:sym typeface="Open Sans"/>
              </a:rPr>
              <a:t>AND</a:t>
            </a:r>
            <a:r>
              <a:rPr lang="en-US" sz="2000">
                <a:solidFill>
                  <a:srgbClr val="3F3F3F"/>
                </a:solidFill>
                <a:latin typeface="Open Sans"/>
                <a:ea typeface="Open Sans"/>
                <a:cs typeface="Open Sans"/>
                <a:sym typeface="Open Sans"/>
              </a:rPr>
              <a:t>"</a:t>
            </a:r>
            <a:endParaRPr sz="2000">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SzPts val="2000"/>
              <a:buChar char="○"/>
            </a:pPr>
            <a:r>
              <a:rPr lang="en-US" sz="2000">
                <a:solidFill>
                  <a:srgbClr val="3F3F3F"/>
                </a:solidFill>
                <a:latin typeface="Open Sans"/>
                <a:ea typeface="Open Sans"/>
                <a:cs typeface="Open Sans"/>
                <a:sym typeface="Open Sans"/>
              </a:rPr>
              <a:t>- no es necesario ingresar etiquetas de búsqueda como [tiab]</a:t>
            </a:r>
            <a:endParaRPr sz="2000">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SzPts val="2000"/>
              <a:buChar char="○"/>
            </a:pPr>
            <a:r>
              <a:rPr lang="en-US" sz="2000">
                <a:solidFill>
                  <a:srgbClr val="3F3F3F"/>
                </a:solidFill>
                <a:latin typeface="Open Sans"/>
                <a:ea typeface="Open Sans"/>
                <a:cs typeface="Open Sans"/>
                <a:sym typeface="Open Sans"/>
              </a:rPr>
              <a:t>- evitar comentarios de citas</a:t>
            </a:r>
            <a:endParaRPr sz="2000">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SzPts val="2000"/>
              <a:buChar char="○"/>
            </a:pPr>
            <a:r>
              <a:rPr lang="en-US" sz="2000">
                <a:solidFill>
                  <a:srgbClr val="3F3F3F"/>
                </a:solidFill>
                <a:latin typeface="Open Sans"/>
                <a:ea typeface="Open Sans"/>
                <a:cs typeface="Open Sans"/>
                <a:sym typeface="Open Sans"/>
              </a:rPr>
              <a:t>- evitar el truncamiento (*)</a:t>
            </a:r>
            <a:endParaRPr sz="2000">
              <a:solidFill>
                <a:srgbClr val="3F3F3F"/>
              </a:solidFill>
              <a:latin typeface="Open Sans"/>
              <a:ea typeface="Open Sans"/>
              <a:cs typeface="Open Sans"/>
              <a:sym typeface="Open Sans"/>
            </a:endParaRPr>
          </a:p>
          <a:p>
            <a:pPr marL="914400" lvl="1" indent="-355600" algn="l" rtl="0">
              <a:lnSpc>
                <a:spcPct val="90000"/>
              </a:lnSpc>
              <a:spcBef>
                <a:spcPts val="1000"/>
              </a:spcBef>
              <a:spcAft>
                <a:spcPts val="0"/>
              </a:spcAft>
              <a:buSzPts val="2000"/>
              <a:buChar char="○"/>
            </a:pPr>
            <a:r>
              <a:rPr lang="en-US" sz="2000">
                <a:solidFill>
                  <a:srgbClr val="3F3F3F"/>
                </a:solidFill>
                <a:latin typeface="Open Sans"/>
                <a:ea typeface="Open Sans"/>
                <a:cs typeface="Open Sans"/>
                <a:sym typeface="Open Sans"/>
              </a:rPr>
              <a:t>- </a:t>
            </a:r>
            <a:r>
              <a:rPr lang="en-US">
                <a:solidFill>
                  <a:srgbClr val="3F3F3F"/>
                </a:solidFill>
                <a:latin typeface="Open Sans"/>
                <a:ea typeface="Open Sans"/>
                <a:cs typeface="Open Sans"/>
                <a:sym typeface="Open Sans"/>
              </a:rPr>
              <a:t>al buscar</a:t>
            </a:r>
            <a:r>
              <a:rPr lang="en-US" sz="2000">
                <a:solidFill>
                  <a:srgbClr val="3F3F3F"/>
                </a:solidFill>
                <a:latin typeface="Open Sans"/>
                <a:ea typeface="Open Sans"/>
                <a:cs typeface="Open Sans"/>
                <a:sym typeface="Open Sans"/>
              </a:rPr>
              <a:t> un artículo específico, simplemente escrib</a:t>
            </a:r>
            <a:r>
              <a:rPr lang="en-US">
                <a:solidFill>
                  <a:srgbClr val="3F3F3F"/>
                </a:solidFill>
                <a:latin typeface="Open Sans"/>
                <a:ea typeface="Open Sans"/>
                <a:cs typeface="Open Sans"/>
                <a:sym typeface="Open Sans"/>
              </a:rPr>
              <a:t>ir</a:t>
            </a:r>
            <a:r>
              <a:rPr lang="en-US" sz="2000">
                <a:solidFill>
                  <a:srgbClr val="3F3F3F"/>
                </a:solidFill>
                <a:latin typeface="Open Sans"/>
                <a:ea typeface="Open Sans"/>
                <a:cs typeface="Open Sans"/>
                <a:sym typeface="Open Sans"/>
              </a:rPr>
              <a:t> los elementos básicos - como el t</a:t>
            </a:r>
            <a:r>
              <a:rPr lang="en-US">
                <a:solidFill>
                  <a:srgbClr val="3F3F3F"/>
                </a:solidFill>
                <a:latin typeface="Open Sans"/>
                <a:ea typeface="Open Sans"/>
                <a:cs typeface="Open Sans"/>
                <a:sym typeface="Open Sans"/>
              </a:rPr>
              <a:t>ítulo de la </a:t>
            </a:r>
            <a:r>
              <a:rPr lang="en-US" sz="2000">
                <a:solidFill>
                  <a:srgbClr val="3F3F3F"/>
                </a:solidFill>
                <a:latin typeface="Open Sans"/>
                <a:ea typeface="Open Sans"/>
                <a:cs typeface="Open Sans"/>
                <a:sym typeface="Open Sans"/>
              </a:rPr>
              <a:t>revista, autor y año. El sensor de citas en PubMed encontrará el artículo por usted.</a:t>
            </a:r>
            <a:endParaRPr sz="2000">
              <a:solidFill>
                <a:srgbClr val="3F3F3F"/>
              </a:solidFill>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b10d89d5ab_4_65"/>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Cochrane Library</a:t>
            </a:r>
            <a:endParaRPr sz="3600">
              <a:solidFill>
                <a:srgbClr val="586F7C"/>
              </a:solidFill>
              <a:latin typeface="Open Sans"/>
              <a:ea typeface="Open Sans"/>
              <a:cs typeface="Open Sans"/>
              <a:sym typeface="Open Sans"/>
            </a:endParaRPr>
          </a:p>
        </p:txBody>
      </p:sp>
      <p:sp>
        <p:nvSpPr>
          <p:cNvPr id="330" name="Google Shape;330;g1b10d89d5ab_4_65"/>
          <p:cNvSpPr txBox="1">
            <a:spLocks noGrp="1"/>
          </p:cNvSpPr>
          <p:nvPr>
            <p:ph type="body" idx="1"/>
          </p:nvPr>
        </p:nvSpPr>
        <p:spPr>
          <a:xfrm>
            <a:off x="179614" y="1796143"/>
            <a:ext cx="93024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Consultar la lista de las</a:t>
            </a:r>
            <a:r>
              <a:rPr lang="en-US" sz="2000" b="1">
                <a:solidFill>
                  <a:schemeClr val="dk1"/>
                </a:solidFill>
                <a:latin typeface="Open Sans"/>
                <a:ea typeface="Open Sans"/>
                <a:cs typeface="Open Sans"/>
                <a:sym typeface="Open Sans"/>
              </a:rPr>
              <a:t> Fuentes de Referencia </a:t>
            </a:r>
            <a:r>
              <a:rPr lang="en-US" sz="2000">
                <a:solidFill>
                  <a:schemeClr val="dk1"/>
                </a:solidFill>
                <a:latin typeface="Open Sans"/>
                <a:ea typeface="Open Sans"/>
                <a:cs typeface="Open Sans"/>
                <a:sym typeface="Open Sans"/>
              </a:rPr>
              <a:t>en el portal de Research4Life</a:t>
            </a:r>
            <a:r>
              <a:rPr lang="en-US" sz="2200">
                <a:solidFill>
                  <a:srgbClr val="3F3F3F"/>
                </a:solidFill>
                <a:latin typeface="Open Sans"/>
                <a:ea typeface="Open Sans"/>
                <a:cs typeface="Open Sans"/>
                <a:sym typeface="Open Sans"/>
              </a:rPr>
              <a:t>/Cochrane Library</a:t>
            </a:r>
            <a:endParaRPr sz="2200">
              <a:solidFill>
                <a:srgbClr val="3F3F3F"/>
              </a:solidFill>
              <a:latin typeface="Open Sans"/>
              <a:ea typeface="Open Sans"/>
              <a:cs typeface="Open Sans"/>
              <a:sym typeface="Open Sans"/>
            </a:endParaRPr>
          </a:p>
        </p:txBody>
      </p:sp>
      <p:pic>
        <p:nvPicPr>
          <p:cNvPr id="331" name="Google Shape;331;g1b10d89d5ab_4_65" descr="https://lh3.googleusercontent.com/LNdysRIXVIsDtCVHUJbvDTZxqalvtptlKgb3ttfuK-TLbpekkEpE_v15yLp5PW3fLGGqOZEDBe91HWl54dFgiF_Ih39WzYm7xWFQ6NmbYfvN3FM0lFMrS-iAnqlvafV6Ba_yPO8"/>
          <p:cNvPicPr preferRelativeResize="0"/>
          <p:nvPr/>
        </p:nvPicPr>
        <p:blipFill rotWithShape="1">
          <a:blip r:embed="rId3">
            <a:alphaModFix/>
          </a:blip>
          <a:srcRect/>
          <a:stretch/>
        </p:blipFill>
        <p:spPr>
          <a:xfrm>
            <a:off x="0" y="2902403"/>
            <a:ext cx="4735286" cy="1887716"/>
          </a:xfrm>
          <a:prstGeom prst="rect">
            <a:avLst/>
          </a:prstGeom>
          <a:noFill/>
          <a:ln>
            <a:noFill/>
          </a:ln>
        </p:spPr>
      </p:pic>
      <p:graphicFrame>
        <p:nvGraphicFramePr>
          <p:cNvPr id="332" name="Google Shape;332;g1b10d89d5ab_4_65"/>
          <p:cNvGraphicFramePr/>
          <p:nvPr/>
        </p:nvGraphicFramePr>
        <p:xfrm>
          <a:off x="4887325" y="2264125"/>
          <a:ext cx="6948225" cy="4090865"/>
        </p:xfrm>
        <a:graphic>
          <a:graphicData uri="http://schemas.openxmlformats.org/drawingml/2006/table">
            <a:tbl>
              <a:tblPr bandRow="1">
                <a:noFill/>
                <a:tableStyleId>{384EAC3B-CFBC-4FE4-920C-72F0F172F9B3}</a:tableStyleId>
              </a:tblPr>
              <a:tblGrid>
                <a:gridCol w="1289375">
                  <a:extLst>
                    <a:ext uri="{9D8B030D-6E8A-4147-A177-3AD203B41FA5}">
                      <a16:colId xmlns:a16="http://schemas.microsoft.com/office/drawing/2014/main" val="20000"/>
                    </a:ext>
                  </a:extLst>
                </a:gridCol>
                <a:gridCol w="5658850">
                  <a:extLst>
                    <a:ext uri="{9D8B030D-6E8A-4147-A177-3AD203B41FA5}">
                      <a16:colId xmlns:a16="http://schemas.microsoft.com/office/drawing/2014/main" val="20001"/>
                    </a:ext>
                  </a:extLst>
                </a:gridCol>
              </a:tblGrid>
              <a:tr h="279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Proveedor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John Wiley &amp; Sons</a:t>
                      </a:r>
                      <a:endParaRPr sz="1400" u="none" strike="noStrike" cap="none"/>
                    </a:p>
                  </a:txBody>
                  <a:tcPr marL="73025" marR="73025" marT="45725" marB="45725" anchor="ctr"/>
                </a:tc>
                <a:extLst>
                  <a:ext uri="{0D108BD9-81ED-4DB2-BD59-A6C34878D82A}">
                    <a16:rowId xmlns:a16="http://schemas.microsoft.com/office/drawing/2014/main" val="10000"/>
                  </a:ext>
                </a:extLst>
              </a:tr>
              <a:tr h="279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Tipo de servicio</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Recopilación de bases de datos que contienen diferentes tipos de evidencia independiente de alta calidad para informar la toma de decisiones de atención médica; incluye citas, resúmenes y enlaces al texto completo.</a:t>
                      </a:r>
                      <a:endParaRPr sz="1400" u="none" strike="noStrike" cap="none"/>
                    </a:p>
                  </a:txBody>
                  <a:tcPr marL="73025" marR="73025" marT="45725" marB="45725" anchor="ctr"/>
                </a:tc>
                <a:extLst>
                  <a:ext uri="{0D108BD9-81ED-4DB2-BD59-A6C34878D82A}">
                    <a16:rowId xmlns:a16="http://schemas.microsoft.com/office/drawing/2014/main" val="10001"/>
                  </a:ext>
                </a:extLst>
              </a:tr>
              <a:tr h="279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Fuentes de información</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Cochrane Database of Systematic Reviews, Cochrane Central Register of Controlled Trials, Cochrane Clinical Answers.</a:t>
                      </a:r>
                      <a:endParaRPr sz="1400" u="none" strike="noStrike" cap="none"/>
                    </a:p>
                  </a:txBody>
                  <a:tcPr marL="73025" marR="73025" marT="45725" marB="45725" anchor="ctr"/>
                </a:tc>
                <a:extLst>
                  <a:ext uri="{0D108BD9-81ED-4DB2-BD59-A6C34878D82A}">
                    <a16:rowId xmlns:a16="http://schemas.microsoft.com/office/drawing/2014/main" val="10002"/>
                  </a:ext>
                </a:extLst>
              </a:tr>
              <a:tr h="279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Tipos de documentos</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Ver arriba</a:t>
                      </a:r>
                      <a:endParaRPr sz="1400" u="none" strike="noStrike" cap="none"/>
                    </a:p>
                  </a:txBody>
                  <a:tcPr marL="73025" marR="73025" marT="45725" marB="45725" anchor="ctr"/>
                </a:tc>
                <a:extLst>
                  <a:ext uri="{0D108BD9-81ED-4DB2-BD59-A6C34878D82A}">
                    <a16:rowId xmlns:a16="http://schemas.microsoft.com/office/drawing/2014/main" val="10003"/>
                  </a:ext>
                </a:extLst>
              </a:tr>
              <a:tr h="555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Texto completo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Si</a:t>
                      </a:r>
                      <a:endParaRPr sz="1400" u="none" strike="noStrike" cap="none"/>
                    </a:p>
                  </a:txBody>
                  <a:tcPr marL="73025" marR="73025" marT="45725" marB="45725" anchor="ctr"/>
                </a:tc>
                <a:extLst>
                  <a:ext uri="{0D108BD9-81ED-4DB2-BD59-A6C34878D82A}">
                    <a16:rowId xmlns:a16="http://schemas.microsoft.com/office/drawing/2014/main" val="10004"/>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Cobertura temática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Revisiones sistemáticas y metanálisis.</a:t>
                      </a:r>
                      <a:endParaRPr sz="1400" u="none" strike="noStrike" cap="none"/>
                    </a:p>
                  </a:txBody>
                  <a:tcPr marL="73025" marR="73025" marT="45725" marB="45725" anchor="ctr"/>
                </a:tc>
                <a:extLst>
                  <a:ext uri="{0D108BD9-81ED-4DB2-BD59-A6C34878D82A}">
                    <a16:rowId xmlns:a16="http://schemas.microsoft.com/office/drawing/2014/main" val="10005"/>
                  </a:ext>
                </a:extLst>
              </a:tr>
              <a:tr h="266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Data cuantitativa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La base de datos Cochrane de revisiones sistemáticas tiene más de 7600 revisiones y 2400 protocolos.</a:t>
                      </a:r>
                      <a:endParaRPr sz="14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b10d89d5ab_4_73"/>
          <p:cNvSpPr txBox="1">
            <a:spLocks noGrp="1"/>
          </p:cNvSpPr>
          <p:nvPr>
            <p:ph type="title"/>
          </p:nvPr>
        </p:nvSpPr>
        <p:spPr>
          <a:xfrm>
            <a:off x="-4025" y="200675"/>
            <a:ext cx="793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6772"/>
              <a:buNone/>
            </a:pPr>
            <a:r>
              <a:rPr lang="en-US" sz="3330">
                <a:solidFill>
                  <a:srgbClr val="586F7C"/>
                </a:solidFill>
                <a:latin typeface="Open Sans"/>
                <a:ea typeface="Open Sans"/>
                <a:cs typeface="Open Sans"/>
                <a:sym typeface="Open Sans"/>
              </a:rPr>
              <a:t>Aprendizaje interactivo Cochrane: Realización de una revisión de intervención</a:t>
            </a:r>
            <a:br>
              <a:rPr lang="en-US" sz="3330">
                <a:solidFill>
                  <a:srgbClr val="586F7C"/>
                </a:solidFill>
                <a:latin typeface="Open Sans"/>
                <a:ea typeface="Open Sans"/>
                <a:cs typeface="Open Sans"/>
                <a:sym typeface="Open Sans"/>
              </a:rPr>
            </a:br>
            <a:endParaRPr sz="2430">
              <a:solidFill>
                <a:srgbClr val="586F7C"/>
              </a:solidFill>
              <a:latin typeface="Open Sans"/>
              <a:ea typeface="Open Sans"/>
              <a:cs typeface="Open Sans"/>
              <a:sym typeface="Open Sans"/>
            </a:endParaRPr>
          </a:p>
        </p:txBody>
      </p:sp>
      <p:sp>
        <p:nvSpPr>
          <p:cNvPr id="339" name="Google Shape;339;g1b10d89d5ab_4_73"/>
          <p:cNvSpPr txBox="1">
            <a:spLocks noGrp="1"/>
          </p:cNvSpPr>
          <p:nvPr>
            <p:ph type="body" idx="1"/>
          </p:nvPr>
        </p:nvSpPr>
        <p:spPr>
          <a:xfrm>
            <a:off x="179625" y="1647050"/>
            <a:ext cx="4097400" cy="4948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Visitar el sitio web de </a:t>
            </a:r>
            <a:r>
              <a:rPr lang="en-US" sz="20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Cochrane</a:t>
            </a:r>
            <a:r>
              <a:rPr lang="en-US" sz="2000">
                <a:solidFill>
                  <a:srgbClr val="3F3F3F"/>
                </a:solidFill>
                <a:latin typeface="Open Sans"/>
                <a:ea typeface="Open Sans"/>
                <a:cs typeface="Open Sans"/>
                <a:sym typeface="Open Sans"/>
              </a:rPr>
              <a:t> para aprender cómo realizar una “Intervention Review”</a:t>
            </a:r>
            <a:r>
              <a:rPr lang="en-US" sz="2000" i="1">
                <a:solidFill>
                  <a:srgbClr val="3F3F3F"/>
                </a:solidFill>
                <a:latin typeface="Open Sans"/>
                <a:ea typeface="Open Sans"/>
                <a:cs typeface="Open Sans"/>
                <a:sym typeface="Open Sans"/>
              </a:rPr>
              <a:t> [Revisión de intervención]</a:t>
            </a:r>
            <a:r>
              <a:rPr lang="en-US" sz="2000">
                <a:solidFill>
                  <a:srgbClr val="3F3F3F"/>
                </a:solidFill>
                <a:latin typeface="Open Sans"/>
                <a:ea typeface="Open Sans"/>
                <a:cs typeface="Open Sans"/>
                <a:sym typeface="Open Sans"/>
              </a:rPr>
              <a:t> </a:t>
            </a:r>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Es necesario realizar un registro previo, pero es gratuito.</a:t>
            </a:r>
            <a:endParaRPr sz="20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El curso proporciona 10 horas de aprendizaje autodirigido sobre la realización de un proceso completo de revisión sistemática para revisores nuevos y experimentados.</a:t>
            </a:r>
            <a:endParaRPr sz="2000">
              <a:solidFill>
                <a:srgbClr val="3F3F3F"/>
              </a:solidFill>
              <a:latin typeface="Open Sans"/>
              <a:ea typeface="Open Sans"/>
              <a:cs typeface="Open Sans"/>
              <a:sym typeface="Open Sans"/>
            </a:endParaRPr>
          </a:p>
          <a:p>
            <a:pPr marL="0" lvl="0" indent="0" algn="l" rtl="0">
              <a:lnSpc>
                <a:spcPct val="100000"/>
              </a:lnSpc>
              <a:spcBef>
                <a:spcPts val="1000"/>
              </a:spcBef>
              <a:spcAft>
                <a:spcPts val="0"/>
              </a:spcAft>
              <a:buSzPts val="2400"/>
              <a:buNone/>
            </a:pPr>
            <a:endParaRPr sz="2000">
              <a:solidFill>
                <a:srgbClr val="3F3F3F"/>
              </a:solidFill>
              <a:latin typeface="Open Sans"/>
              <a:ea typeface="Open Sans"/>
              <a:cs typeface="Open Sans"/>
              <a:sym typeface="Open Sans"/>
            </a:endParaRPr>
          </a:p>
        </p:txBody>
      </p:sp>
      <p:pic>
        <p:nvPicPr>
          <p:cNvPr id="340" name="Google Shape;340;g1b10d89d5ab_4_73"/>
          <p:cNvPicPr preferRelativeResize="0"/>
          <p:nvPr/>
        </p:nvPicPr>
        <p:blipFill rotWithShape="1">
          <a:blip r:embed="rId4">
            <a:alphaModFix/>
          </a:blip>
          <a:srcRect/>
          <a:stretch/>
        </p:blipFill>
        <p:spPr>
          <a:xfrm>
            <a:off x="4276971" y="2229360"/>
            <a:ext cx="7528283" cy="38658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b10d89d5ab_4_80"/>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Essential Evidence Plus</a:t>
            </a:r>
            <a:endParaRPr sz="3600">
              <a:solidFill>
                <a:srgbClr val="586F7C"/>
              </a:solidFill>
              <a:latin typeface="Open Sans"/>
              <a:ea typeface="Open Sans"/>
              <a:cs typeface="Open Sans"/>
              <a:sym typeface="Open Sans"/>
            </a:endParaRPr>
          </a:p>
        </p:txBody>
      </p:sp>
      <p:sp>
        <p:nvSpPr>
          <p:cNvPr id="347" name="Google Shape;347;g1b10d89d5ab_4_80"/>
          <p:cNvSpPr txBox="1">
            <a:spLocks noGrp="1"/>
          </p:cNvSpPr>
          <p:nvPr>
            <p:ph type="body" idx="1"/>
          </p:nvPr>
        </p:nvSpPr>
        <p:spPr>
          <a:xfrm>
            <a:off x="179627" y="1796150"/>
            <a:ext cx="117879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Consultar la lista de las</a:t>
            </a:r>
            <a:r>
              <a:rPr lang="en-US" sz="2000" b="1">
                <a:solidFill>
                  <a:schemeClr val="dk1"/>
                </a:solidFill>
                <a:latin typeface="Open Sans"/>
                <a:ea typeface="Open Sans"/>
                <a:cs typeface="Open Sans"/>
                <a:sym typeface="Open Sans"/>
              </a:rPr>
              <a:t> Fuentes de Referencia </a:t>
            </a:r>
            <a:r>
              <a:rPr lang="en-US" sz="2000">
                <a:solidFill>
                  <a:schemeClr val="dk1"/>
                </a:solidFill>
                <a:latin typeface="Open Sans"/>
                <a:ea typeface="Open Sans"/>
                <a:cs typeface="Open Sans"/>
                <a:sym typeface="Open Sans"/>
              </a:rPr>
              <a:t>en el portal de Research4Life</a:t>
            </a:r>
            <a:r>
              <a:rPr lang="en-US" sz="2200">
                <a:solidFill>
                  <a:srgbClr val="3F3F3F"/>
                </a:solidFill>
                <a:latin typeface="Open Sans"/>
                <a:ea typeface="Open Sans"/>
                <a:cs typeface="Open Sans"/>
                <a:sym typeface="Open Sans"/>
              </a:rPr>
              <a:t>/Essential Evidence Plus</a:t>
            </a:r>
            <a:endParaRPr sz="2200">
              <a:solidFill>
                <a:srgbClr val="3F3F3F"/>
              </a:solidFill>
              <a:latin typeface="Open Sans"/>
              <a:ea typeface="Open Sans"/>
              <a:cs typeface="Open Sans"/>
              <a:sym typeface="Open Sans"/>
            </a:endParaRPr>
          </a:p>
        </p:txBody>
      </p:sp>
      <p:pic>
        <p:nvPicPr>
          <p:cNvPr id="348" name="Google Shape;348;g1b10d89d5ab_4_80" descr="https://lh4.googleusercontent.com/WuRweouqK2ne1G5Mew4tweIzRzEo0XBqnwdF2hcPtc3AosxessW_ajOGR2OJfnHhz5_8rGs0y9tH_tP4dp9venUL0d__zgN4tH9a1uKZRaDVQZ7Yb_iTax2hKIPL68XCEjF7qhI"/>
          <p:cNvPicPr preferRelativeResize="0"/>
          <p:nvPr/>
        </p:nvPicPr>
        <p:blipFill rotWithShape="1">
          <a:blip r:embed="rId3">
            <a:alphaModFix/>
          </a:blip>
          <a:srcRect/>
          <a:stretch/>
        </p:blipFill>
        <p:spPr>
          <a:xfrm>
            <a:off x="0" y="2902402"/>
            <a:ext cx="4849587" cy="1804497"/>
          </a:xfrm>
          <a:prstGeom prst="rect">
            <a:avLst/>
          </a:prstGeom>
          <a:noFill/>
          <a:ln>
            <a:noFill/>
          </a:ln>
        </p:spPr>
      </p:pic>
      <p:graphicFrame>
        <p:nvGraphicFramePr>
          <p:cNvPr id="349" name="Google Shape;349;g1b10d89d5ab_4_80"/>
          <p:cNvGraphicFramePr/>
          <p:nvPr/>
        </p:nvGraphicFramePr>
        <p:xfrm>
          <a:off x="4969800" y="2280625"/>
          <a:ext cx="6997725" cy="4480630"/>
        </p:xfrm>
        <a:graphic>
          <a:graphicData uri="http://schemas.openxmlformats.org/drawingml/2006/table">
            <a:tbl>
              <a:tblPr bandRow="1">
                <a:noFill/>
                <a:tableStyleId>{384EAC3B-CFBC-4FE4-920C-72F0F172F9B3}</a:tableStyleId>
              </a:tblPr>
              <a:tblGrid>
                <a:gridCol w="1298550">
                  <a:extLst>
                    <a:ext uri="{9D8B030D-6E8A-4147-A177-3AD203B41FA5}">
                      <a16:colId xmlns:a16="http://schemas.microsoft.com/office/drawing/2014/main" val="20000"/>
                    </a:ext>
                  </a:extLst>
                </a:gridCol>
                <a:gridCol w="5699175">
                  <a:extLst>
                    <a:ext uri="{9D8B030D-6E8A-4147-A177-3AD203B41FA5}">
                      <a16:colId xmlns:a16="http://schemas.microsoft.com/office/drawing/2014/main" val="20001"/>
                    </a:ext>
                  </a:extLst>
                </a:gridCol>
              </a:tblGrid>
              <a:tr h="502750">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Proveedor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John Wiley and Sons</a:t>
                      </a:r>
                      <a:endParaRPr sz="1400" u="none" strike="noStrike" cap="none"/>
                    </a:p>
                  </a:txBody>
                  <a:tcPr marL="73025" marR="73025" marT="45725" marB="45725" anchor="ctr"/>
                </a:tc>
                <a:extLst>
                  <a:ext uri="{0D108BD9-81ED-4DB2-BD59-A6C34878D82A}">
                    <a16:rowId xmlns:a16="http://schemas.microsoft.com/office/drawing/2014/main" val="10000"/>
                  </a:ext>
                </a:extLst>
              </a:tr>
              <a:tr h="701200">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Tipo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Brinda respuestas con la mejor evidencia a preguntas clínicas relacionadas con síntomas, enfermedades, medicamentos y otros regímenes de tratamiento.</a:t>
                      </a:r>
                      <a:endParaRPr sz="1400" u="none" strike="noStrike" cap="none"/>
                    </a:p>
                  </a:txBody>
                  <a:tcPr marL="73025" marR="73025" marT="45725" marB="45725" anchor="ctr"/>
                </a:tc>
                <a:extLst>
                  <a:ext uri="{0D108BD9-81ED-4DB2-BD59-A6C34878D82A}">
                    <a16:rowId xmlns:a16="http://schemas.microsoft.com/office/drawing/2014/main" val="10001"/>
                  </a:ext>
                </a:extLst>
              </a:tr>
              <a:tr h="701200">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Fuentes de información</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Revisiones sistemáticas Cochrane, resúmenes de evidencia orientados al paciente, herramientas de apoyo a la toma de decisiones, calculadoras de pruebas de diagnóstico .</a:t>
                      </a:r>
                      <a:endParaRPr sz="1400" u="none" strike="noStrike" cap="none"/>
                    </a:p>
                  </a:txBody>
                  <a:tcPr marL="73025" marR="73025" marT="45725" marB="45725" anchor="ctr"/>
                </a:tc>
                <a:extLst>
                  <a:ext uri="{0D108BD9-81ED-4DB2-BD59-A6C34878D82A}">
                    <a16:rowId xmlns:a16="http://schemas.microsoft.com/office/drawing/2014/main" val="10002"/>
                  </a:ext>
                </a:extLst>
              </a:tr>
              <a:tr h="502750">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Tipos de documentos</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Ver arriba</a:t>
                      </a:r>
                      <a:endParaRPr sz="1400" u="none" strike="noStrike" cap="none"/>
                    </a:p>
                  </a:txBody>
                  <a:tcPr marL="73025" marR="73025" marT="45725" marB="45725" anchor="ctr"/>
                </a:tc>
                <a:extLst>
                  <a:ext uri="{0D108BD9-81ED-4DB2-BD59-A6C34878D82A}">
                    <a16:rowId xmlns:a16="http://schemas.microsoft.com/office/drawing/2014/main" val="10003"/>
                  </a:ext>
                </a:extLst>
              </a:tr>
              <a:tr h="701200">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Texto completo</a:t>
                      </a:r>
                      <a:endParaRPr sz="1400" u="none" strike="noStrike" cap="none"/>
                    </a:p>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Si</a:t>
                      </a:r>
                      <a:endParaRPr sz="1400" u="none" strike="noStrike" cap="none"/>
                    </a:p>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73025" marR="73025" marT="45725" marB="45725" anchor="ctr"/>
                </a:tc>
                <a:extLst>
                  <a:ext uri="{0D108BD9-81ED-4DB2-BD59-A6C34878D82A}">
                    <a16:rowId xmlns:a16="http://schemas.microsoft.com/office/drawing/2014/main" val="10004"/>
                  </a:ext>
                </a:extLst>
              </a:tr>
              <a:tr h="502750">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Cobertura temática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Resúmenes y herramientas de diagnóstico basados en evidencia.</a:t>
                      </a:r>
                      <a:endParaRPr sz="1400" u="none" strike="noStrike" cap="none"/>
                    </a:p>
                  </a:txBody>
                  <a:tcPr marL="73025" marR="73025" marT="45725" marB="45725" anchor="ctr"/>
                </a:tc>
                <a:extLst>
                  <a:ext uri="{0D108BD9-81ED-4DB2-BD59-A6C34878D82A}">
                    <a16:rowId xmlns:a16="http://schemas.microsoft.com/office/drawing/2014/main" val="10005"/>
                  </a:ext>
                </a:extLst>
              </a:tr>
              <a:tr h="701200">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Data cuantitativa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Más de 1,000 guías prácticas, 3,000 resúmenes de evidencia calificados, más de 300 herramientas de apoyo para el diagnóstico, 1,900 calculadoras de prueba, 1,700 calculadoras de exámenes.</a:t>
                      </a:r>
                      <a:endParaRPr sz="14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b10d89d5ab_4_88"/>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Oxford Medicine Online</a:t>
            </a:r>
            <a:endParaRPr sz="3600">
              <a:solidFill>
                <a:srgbClr val="586F7C"/>
              </a:solidFill>
              <a:latin typeface="Open Sans"/>
              <a:ea typeface="Open Sans"/>
              <a:cs typeface="Open Sans"/>
              <a:sym typeface="Open Sans"/>
            </a:endParaRPr>
          </a:p>
        </p:txBody>
      </p:sp>
      <p:sp>
        <p:nvSpPr>
          <p:cNvPr id="356" name="Google Shape;356;g1b10d89d5ab_4_88"/>
          <p:cNvSpPr txBox="1">
            <a:spLocks noGrp="1"/>
          </p:cNvSpPr>
          <p:nvPr>
            <p:ph type="body" idx="1"/>
          </p:nvPr>
        </p:nvSpPr>
        <p:spPr>
          <a:xfrm>
            <a:off x="179614" y="1796143"/>
            <a:ext cx="99483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000" dirty="0" err="1">
                <a:solidFill>
                  <a:schemeClr val="tx1">
                    <a:lumMod val="75000"/>
                    <a:lumOff val="25000"/>
                  </a:schemeClr>
                </a:solidFill>
                <a:latin typeface="Open Sans"/>
                <a:ea typeface="Open Sans"/>
                <a:cs typeface="Open Sans"/>
                <a:sym typeface="Open Sans"/>
              </a:rPr>
              <a:t>Consultar</a:t>
            </a:r>
            <a:r>
              <a:rPr lang="en-US" sz="2000" dirty="0">
                <a:solidFill>
                  <a:schemeClr val="tx1">
                    <a:lumMod val="75000"/>
                    <a:lumOff val="25000"/>
                  </a:schemeClr>
                </a:solidFill>
                <a:latin typeface="Open Sans"/>
                <a:ea typeface="Open Sans"/>
                <a:cs typeface="Open Sans"/>
                <a:sym typeface="Open Sans"/>
              </a:rPr>
              <a:t> la </a:t>
            </a:r>
            <a:r>
              <a:rPr lang="en-US" sz="2000" dirty="0" err="1">
                <a:solidFill>
                  <a:schemeClr val="tx1">
                    <a:lumMod val="75000"/>
                    <a:lumOff val="25000"/>
                  </a:schemeClr>
                </a:solidFill>
                <a:latin typeface="Open Sans"/>
                <a:ea typeface="Open Sans"/>
                <a:cs typeface="Open Sans"/>
                <a:sym typeface="Open Sans"/>
              </a:rPr>
              <a:t>lista</a:t>
            </a:r>
            <a:r>
              <a:rPr lang="en-US" sz="2000" dirty="0">
                <a:solidFill>
                  <a:schemeClr val="tx1">
                    <a:lumMod val="75000"/>
                    <a:lumOff val="25000"/>
                  </a:schemeClr>
                </a:solidFill>
                <a:latin typeface="Open Sans"/>
                <a:ea typeface="Open Sans"/>
                <a:cs typeface="Open Sans"/>
                <a:sym typeface="Open Sans"/>
              </a:rPr>
              <a:t> de las</a:t>
            </a:r>
            <a:r>
              <a:rPr lang="en-US" sz="2000" b="1" dirty="0">
                <a:solidFill>
                  <a:schemeClr val="tx1">
                    <a:lumMod val="75000"/>
                    <a:lumOff val="25000"/>
                  </a:schemeClr>
                </a:solidFill>
                <a:latin typeface="Open Sans"/>
                <a:ea typeface="Open Sans"/>
                <a:cs typeface="Open Sans"/>
                <a:sym typeface="Open Sans"/>
              </a:rPr>
              <a:t> Fuentes de </a:t>
            </a:r>
            <a:r>
              <a:rPr lang="en-US" sz="2000" b="1" dirty="0" err="1">
                <a:solidFill>
                  <a:schemeClr val="tx1">
                    <a:lumMod val="75000"/>
                    <a:lumOff val="25000"/>
                  </a:schemeClr>
                </a:solidFill>
                <a:latin typeface="Open Sans"/>
                <a:ea typeface="Open Sans"/>
                <a:cs typeface="Open Sans"/>
                <a:sym typeface="Open Sans"/>
              </a:rPr>
              <a:t>Referencia</a:t>
            </a:r>
            <a:r>
              <a:rPr lang="en-US" sz="2000" b="1"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en</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el</a:t>
            </a:r>
            <a:r>
              <a:rPr lang="en-US" sz="2000" dirty="0">
                <a:solidFill>
                  <a:schemeClr val="tx1">
                    <a:lumMod val="75000"/>
                    <a:lumOff val="25000"/>
                  </a:schemeClr>
                </a:solidFill>
                <a:latin typeface="Open Sans"/>
                <a:ea typeface="Open Sans"/>
                <a:cs typeface="Open Sans"/>
                <a:sym typeface="Open Sans"/>
              </a:rPr>
              <a:t> portal de Research4Life</a:t>
            </a:r>
            <a:r>
              <a:rPr lang="en-US" sz="2200" dirty="0">
                <a:solidFill>
                  <a:schemeClr val="tx1">
                    <a:lumMod val="75000"/>
                    <a:lumOff val="25000"/>
                  </a:schemeClr>
                </a:solidFill>
                <a:latin typeface="Open Sans"/>
                <a:ea typeface="Open Sans"/>
                <a:cs typeface="Open Sans"/>
                <a:sym typeface="Open Sans"/>
              </a:rPr>
              <a:t>/Oxford Medicine Online</a:t>
            </a:r>
            <a:endParaRPr sz="2200" dirty="0">
              <a:solidFill>
                <a:schemeClr val="tx1">
                  <a:lumMod val="75000"/>
                  <a:lumOff val="25000"/>
                </a:schemeClr>
              </a:solidFill>
              <a:latin typeface="Open Sans"/>
              <a:ea typeface="Open Sans"/>
              <a:cs typeface="Open Sans"/>
              <a:sym typeface="Open Sans"/>
            </a:endParaRPr>
          </a:p>
        </p:txBody>
      </p:sp>
      <p:pic>
        <p:nvPicPr>
          <p:cNvPr id="357" name="Google Shape;357;g1b10d89d5ab_4_88" descr="https://lh5.googleusercontent.com/JFXEA9riSSPYdnBq2XkmzGpz8jm4d6GWPqtPD_GRJTo1MaMRE52cm6vSRxEMVi9aHncE3nozhf6MsPgs0uN3IerGfAEJRDSzQZvkIM9Zd5lN04ONPSBp2VUMcyvzXO0EDD-nPEU"/>
          <p:cNvPicPr preferRelativeResize="0"/>
          <p:nvPr/>
        </p:nvPicPr>
        <p:blipFill rotWithShape="1">
          <a:blip r:embed="rId3">
            <a:alphaModFix/>
          </a:blip>
          <a:srcRect/>
          <a:stretch/>
        </p:blipFill>
        <p:spPr>
          <a:xfrm>
            <a:off x="0" y="2949003"/>
            <a:ext cx="4954935" cy="2357783"/>
          </a:xfrm>
          <a:prstGeom prst="rect">
            <a:avLst/>
          </a:prstGeom>
          <a:noFill/>
          <a:ln>
            <a:noFill/>
          </a:ln>
        </p:spPr>
      </p:pic>
      <p:graphicFrame>
        <p:nvGraphicFramePr>
          <p:cNvPr id="358" name="Google Shape;358;g1b10d89d5ab_4_88"/>
          <p:cNvGraphicFramePr/>
          <p:nvPr/>
        </p:nvGraphicFramePr>
        <p:xfrm>
          <a:off x="4954925" y="2521938"/>
          <a:ext cx="6981225" cy="4046225"/>
        </p:xfrm>
        <a:graphic>
          <a:graphicData uri="http://schemas.openxmlformats.org/drawingml/2006/table">
            <a:tbl>
              <a:tblPr bandRow="1">
                <a:noFill/>
                <a:tableStyleId>{384EAC3B-CFBC-4FE4-920C-72F0F172F9B3}</a:tableStyleId>
              </a:tblPr>
              <a:tblGrid>
                <a:gridCol w="1295500">
                  <a:extLst>
                    <a:ext uri="{9D8B030D-6E8A-4147-A177-3AD203B41FA5}">
                      <a16:colId xmlns:a16="http://schemas.microsoft.com/office/drawing/2014/main" val="20000"/>
                    </a:ext>
                  </a:extLst>
                </a:gridCol>
                <a:gridCol w="5685725">
                  <a:extLst>
                    <a:ext uri="{9D8B030D-6E8A-4147-A177-3AD203B41FA5}">
                      <a16:colId xmlns:a16="http://schemas.microsoft.com/office/drawing/2014/main" val="20001"/>
                    </a:ext>
                  </a:extLst>
                </a:gridCol>
              </a:tblGrid>
              <a:tr h="54717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Proveedor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Oxford University Press</a:t>
                      </a:r>
                      <a:endParaRPr sz="1400" u="none" strike="noStrike" cap="none"/>
                    </a:p>
                  </a:txBody>
                  <a:tcPr marL="73025" marR="73025" marT="45725" marB="45725" anchor="ctr"/>
                </a:tc>
                <a:extLst>
                  <a:ext uri="{0D108BD9-81ED-4DB2-BD59-A6C34878D82A}">
                    <a16:rowId xmlns:a16="http://schemas.microsoft.com/office/drawing/2014/main" val="10000"/>
                  </a:ext>
                </a:extLst>
              </a:tr>
              <a:tr h="54717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Tipo de servicio</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Acceso a libros de texto</a:t>
                      </a:r>
                      <a:endParaRPr sz="1400" u="none" strike="noStrike" cap="none"/>
                    </a:p>
                  </a:txBody>
                  <a:tcPr marL="73025" marR="73025" marT="45725" marB="45725" anchor="ctr"/>
                </a:tc>
                <a:extLst>
                  <a:ext uri="{0D108BD9-81ED-4DB2-BD59-A6C34878D82A}">
                    <a16:rowId xmlns:a16="http://schemas.microsoft.com/office/drawing/2014/main" val="10001"/>
                  </a:ext>
                </a:extLst>
              </a:tr>
              <a:tr h="54717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Fuentes de información</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OUP</a:t>
                      </a:r>
                      <a:endParaRPr sz="1400" u="none" strike="noStrike" cap="none"/>
                    </a:p>
                  </a:txBody>
                  <a:tcPr marL="73025" marR="73025" marT="45725" marB="45725" anchor="ctr"/>
                </a:tc>
                <a:extLst>
                  <a:ext uri="{0D108BD9-81ED-4DB2-BD59-A6C34878D82A}">
                    <a16:rowId xmlns:a16="http://schemas.microsoft.com/office/drawing/2014/main" val="10002"/>
                  </a:ext>
                </a:extLst>
              </a:tr>
              <a:tr h="54717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Tipos de documentos</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Libros electrónicos</a:t>
                      </a:r>
                      <a:endParaRPr sz="1400" u="none" strike="noStrike" cap="none"/>
                    </a:p>
                  </a:txBody>
                  <a:tcPr marL="73025" marR="73025" marT="45725" marB="45725" anchor="ctr"/>
                </a:tc>
                <a:extLst>
                  <a:ext uri="{0D108BD9-81ED-4DB2-BD59-A6C34878D82A}">
                    <a16:rowId xmlns:a16="http://schemas.microsoft.com/office/drawing/2014/main" val="10003"/>
                  </a:ext>
                </a:extLst>
              </a:tr>
              <a:tr h="76317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Texto completo</a:t>
                      </a:r>
                      <a:endParaRPr sz="1400" u="none" strike="noStrike" cap="none"/>
                    </a:p>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Si</a:t>
                      </a:r>
                      <a:endParaRPr sz="1400" u="none" strike="noStrike" cap="none"/>
                    </a:p>
                  </a:txBody>
                  <a:tcPr marL="73025" marR="73025" marT="45725" marB="45725" anchor="ctr"/>
                </a:tc>
                <a:extLst>
                  <a:ext uri="{0D108BD9-81ED-4DB2-BD59-A6C34878D82A}">
                    <a16:rowId xmlns:a16="http://schemas.microsoft.com/office/drawing/2014/main" val="10004"/>
                  </a:ext>
                </a:extLst>
              </a:tr>
              <a:tr h="54717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Cobertura temática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Contenido médico de la editorial</a:t>
                      </a:r>
                      <a:endParaRPr sz="1400" u="none" strike="noStrike" cap="none"/>
                    </a:p>
                  </a:txBody>
                  <a:tcPr marL="73025" marR="73025" marT="45725" marB="45725" anchor="ctr"/>
                </a:tc>
                <a:extLst>
                  <a:ext uri="{0D108BD9-81ED-4DB2-BD59-A6C34878D82A}">
                    <a16:rowId xmlns:a16="http://schemas.microsoft.com/office/drawing/2014/main" val="10005"/>
                  </a:ext>
                </a:extLst>
              </a:tr>
              <a:tr h="54717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Data cuantitativa</a:t>
                      </a:r>
                      <a:endParaRPr sz="1400" u="none" strike="noStrike" cap="none"/>
                    </a:p>
                  </a:txBody>
                  <a:tcPr marL="73025" marR="73025" marT="45725" marB="45725" anchor="ctr">
                    <a:solidFill>
                      <a:srgbClr val="D5DCE4"/>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Más de 1000 libros incluyendo vídeos y herramientas digitales, 8600 imágenes, diagramas y gráficos más 2000 vídeos.</a:t>
                      </a:r>
                      <a:endParaRPr sz="14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b10d89d5ab_4_9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3F3F3F"/>
                </a:solidFill>
                <a:latin typeface="Open Sans"/>
                <a:ea typeface="Open Sans"/>
                <a:cs typeface="Open Sans"/>
                <a:sym typeface="Open Sans"/>
              </a:rPr>
              <a:t>Colecciones gratuitas</a:t>
            </a:r>
            <a:endParaRPr sz="3600">
              <a:solidFill>
                <a:srgbClr val="3F3F3F"/>
              </a:solidFill>
              <a:latin typeface="Open Sans"/>
              <a:ea typeface="Open Sans"/>
              <a:cs typeface="Open Sans"/>
              <a:sym typeface="Open Sans"/>
            </a:endParaRPr>
          </a:p>
        </p:txBody>
      </p:sp>
      <p:sp>
        <p:nvSpPr>
          <p:cNvPr id="365" name="Google Shape;365;g1b10d89d5ab_4_96"/>
          <p:cNvSpPr txBox="1">
            <a:spLocks noGrp="1"/>
          </p:cNvSpPr>
          <p:nvPr>
            <p:ph type="body" idx="1"/>
          </p:nvPr>
        </p:nvSpPr>
        <p:spPr>
          <a:xfrm>
            <a:off x="114130" y="2123874"/>
            <a:ext cx="3696000" cy="3820800"/>
          </a:xfrm>
          <a:prstGeom prst="rect">
            <a:avLst/>
          </a:prstGeom>
          <a:noFill/>
          <a:ln>
            <a:noFill/>
          </a:ln>
        </p:spPr>
        <p:txBody>
          <a:bodyPr spcFirstLastPara="1" wrap="square" lIns="91425" tIns="45700" rIns="91425" bIns="45700" anchor="t" anchorCtr="0">
            <a:noAutofit/>
          </a:bodyPr>
          <a:lstStyle/>
          <a:p>
            <a:pPr marL="412750" lvl="0" indent="-285750" algn="just" rtl="0">
              <a:lnSpc>
                <a:spcPct val="115000"/>
              </a:lnSpc>
              <a:spcBef>
                <a:spcPts val="1000"/>
              </a:spcBef>
              <a:spcAft>
                <a:spcPts val="0"/>
              </a:spcAft>
              <a:buClr>
                <a:schemeClr val="dk1"/>
              </a:buClr>
              <a:buSzPts val="2000"/>
              <a:buChar char="●"/>
            </a:pPr>
            <a:r>
              <a:rPr lang="en-US" sz="2000" dirty="0">
                <a:solidFill>
                  <a:srgbClr val="3F3F3F"/>
                </a:solidFill>
                <a:latin typeface="Open Sans"/>
                <a:ea typeface="Open Sans"/>
                <a:cs typeface="Open Sans"/>
                <a:sym typeface="Open Sans"/>
              </a:rPr>
              <a:t>La </a:t>
            </a:r>
            <a:r>
              <a:rPr lang="en-US" sz="2000" dirty="0" err="1">
                <a:solidFill>
                  <a:srgbClr val="3F3F3F"/>
                </a:solidFill>
                <a:latin typeface="Open Sans"/>
                <a:ea typeface="Open Sans"/>
                <a:cs typeface="Open Sans"/>
                <a:sym typeface="Open Sans"/>
              </a:rPr>
              <a:t>lista</a:t>
            </a:r>
            <a:r>
              <a:rPr lang="en-US" sz="2000" dirty="0">
                <a:solidFill>
                  <a:srgbClr val="3F3F3F"/>
                </a:solidFill>
                <a:latin typeface="Open Sans"/>
                <a:ea typeface="Open Sans"/>
                <a:cs typeface="Open Sans"/>
                <a:sym typeface="Open Sans"/>
              </a:rPr>
              <a:t> de las </a:t>
            </a:r>
            <a:r>
              <a:rPr lang="en-US" sz="2000" dirty="0" err="1">
                <a:solidFill>
                  <a:schemeClr val="dk1"/>
                </a:solidFill>
                <a:latin typeface="Open Sans"/>
                <a:ea typeface="Open Sans"/>
                <a:cs typeface="Open Sans"/>
                <a:sym typeface="Open Sans"/>
              </a:rPr>
              <a:t>Colecciones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gratuitas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está</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a:t>
            </a:r>
            <a:r>
              <a:rPr lang="en-US" sz="2000" dirty="0" err="1">
                <a:solidFill>
                  <a:srgbClr val="3F3F3F"/>
                </a:solidFill>
                <a:latin typeface="Open Sans"/>
                <a:ea typeface="Open Sans"/>
                <a:cs typeface="Open Sans"/>
                <a:sym typeface="Open Sans"/>
              </a:rPr>
              <a:t>isponible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el Portal </a:t>
            </a:r>
            <a:r>
              <a:rPr lang="en-US" sz="2000" dirty="0" err="1">
                <a:solidFill>
                  <a:srgbClr val="3F3F3F"/>
                </a:solidFill>
                <a:latin typeface="Open Sans"/>
                <a:ea typeface="Open Sans"/>
                <a:cs typeface="Open Sans"/>
                <a:sym typeface="Open Sans"/>
              </a:rPr>
              <a:t>Unificado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Contenidos</a:t>
            </a:r>
            <a:r>
              <a:rPr lang="en-US" sz="2000" dirty="0">
                <a:solidFill>
                  <a:srgbClr val="3F3F3F"/>
                </a:solidFill>
                <a:latin typeface="Open Sans"/>
                <a:ea typeface="Open Sans"/>
                <a:cs typeface="Open Sans"/>
                <a:sym typeface="Open Sans"/>
              </a:rPr>
              <a:t> / </a:t>
            </a:r>
            <a:r>
              <a:rPr lang="en-US" sz="2000" dirty="0" err="1">
                <a:solidFill>
                  <a:srgbClr val="3F3F3F"/>
                </a:solidFill>
                <a:latin typeface="Open Sans"/>
                <a:ea typeface="Open Sans"/>
                <a:cs typeface="Open Sans"/>
                <a:sym typeface="Open Sans"/>
              </a:rPr>
              <a:t>Contenidos</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a:p>
            <a:pPr marL="412750" lvl="0" indent="-285750" algn="just" rtl="0">
              <a:lnSpc>
                <a:spcPct val="115000"/>
              </a:lnSpc>
              <a:spcBef>
                <a:spcPts val="1000"/>
              </a:spcBef>
              <a:spcAft>
                <a:spcPts val="0"/>
              </a:spcAft>
              <a:buClr>
                <a:schemeClr val="dk1"/>
              </a:buClr>
              <a:buSzPts val="2000"/>
              <a:buChar char="●"/>
            </a:pPr>
            <a:r>
              <a:rPr lang="en-US" sz="2000" dirty="0" err="1">
                <a:solidFill>
                  <a:srgbClr val="3F3F3F"/>
                </a:solidFill>
                <a:latin typeface="Open Sans"/>
                <a:ea typeface="Open Sans"/>
                <a:cs typeface="Open Sans"/>
                <a:sym typeface="Open Sans"/>
              </a:rPr>
              <a:t>Desplazarse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hacia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abajo</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encontrar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títulos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interés</a:t>
            </a:r>
            <a:endParaRPr sz="2000" dirty="0">
              <a:solidFill>
                <a:srgbClr val="3F3F3F"/>
              </a:solidFill>
              <a:latin typeface="Open Sans"/>
              <a:ea typeface="Open Sans"/>
              <a:cs typeface="Open Sans"/>
              <a:sym typeface="Open Sans"/>
            </a:endParaRPr>
          </a:p>
          <a:p>
            <a:pPr marL="412750" lvl="0" indent="-285750" algn="just" rtl="0">
              <a:lnSpc>
                <a:spcPct val="115000"/>
              </a:lnSpc>
              <a:spcBef>
                <a:spcPts val="1000"/>
              </a:spcBef>
              <a:spcAft>
                <a:spcPts val="0"/>
              </a:spcAft>
              <a:buClr>
                <a:schemeClr val="dk1"/>
              </a:buClr>
              <a:buSzPts val="2000"/>
              <a:buChar char="●"/>
            </a:pPr>
            <a:r>
              <a:rPr lang="en-US" sz="2000" dirty="0">
                <a:solidFill>
                  <a:srgbClr val="3F3F3F"/>
                </a:solidFill>
                <a:latin typeface="Open Sans"/>
                <a:ea typeface="Open Sans"/>
                <a:cs typeface="Open Sans"/>
                <a:sym typeface="Open Sans"/>
              </a:rPr>
              <a:t>Una </a:t>
            </a:r>
            <a:r>
              <a:rPr lang="en-US" sz="2000" dirty="0" err="1">
                <a:solidFill>
                  <a:srgbClr val="3F3F3F"/>
                </a:solidFill>
                <a:latin typeface="Open Sans"/>
                <a:ea typeface="Open Sans"/>
                <a:cs typeface="Open Sans"/>
                <a:sym typeface="Open Sans"/>
              </a:rPr>
              <a:t>búsqueda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puede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limitarse</a:t>
            </a:r>
            <a:r>
              <a:rPr lang="en-US" sz="2000" dirty="0">
                <a:solidFill>
                  <a:srgbClr val="3F3F3F"/>
                </a:solidFill>
                <a:latin typeface="Open Sans"/>
                <a:ea typeface="Open Sans"/>
                <a:cs typeface="Open Sans"/>
                <a:sym typeface="Open Sans"/>
              </a:rPr>
              <a:t> a 17 </a:t>
            </a:r>
            <a:r>
              <a:rPr lang="en-US" sz="2000" dirty="0" err="1">
                <a:solidFill>
                  <a:srgbClr val="3F3F3F"/>
                </a:solidFill>
                <a:latin typeface="Open Sans"/>
                <a:ea typeface="Open Sans"/>
                <a:cs typeface="Open Sans"/>
                <a:sym typeface="Open Sans"/>
              </a:rPr>
              <a:t>recursos</a:t>
            </a:r>
            <a:r>
              <a:rPr lang="en-US" sz="2000" dirty="0">
                <a:solidFill>
                  <a:srgbClr val="3F3F3F"/>
                </a:solidFill>
                <a:latin typeface="Open Sans"/>
                <a:ea typeface="Open Sans"/>
                <a:cs typeface="Open Sans"/>
                <a:sym typeface="Open Sans"/>
              </a:rPr>
              <a:t> de </a:t>
            </a:r>
            <a:r>
              <a:rPr lang="en-US" sz="2000" b="1" dirty="0">
                <a:solidFill>
                  <a:srgbClr val="3F3F3F"/>
                </a:solidFill>
                <a:latin typeface="Open Sans"/>
                <a:ea typeface="Open Sans"/>
                <a:cs typeface="Open Sans"/>
                <a:sym typeface="Open Sans"/>
              </a:rPr>
              <a:t>Hinari.</a:t>
            </a:r>
            <a:endParaRPr sz="2000" b="1" dirty="0">
              <a:solidFill>
                <a:srgbClr val="3F3F3F"/>
              </a:solidFill>
              <a:latin typeface="Open Sans"/>
              <a:ea typeface="Open Sans"/>
              <a:cs typeface="Open Sans"/>
              <a:sym typeface="Open Sans"/>
            </a:endParaRPr>
          </a:p>
          <a:p>
            <a:pPr marL="457200" lvl="0" indent="0" algn="just" rtl="0">
              <a:lnSpc>
                <a:spcPct val="150000"/>
              </a:lnSpc>
              <a:spcBef>
                <a:spcPts val="1000"/>
              </a:spcBef>
              <a:spcAft>
                <a:spcPts val="0"/>
              </a:spcAft>
              <a:buSzPts val="2400"/>
              <a:buNone/>
            </a:pPr>
            <a:endParaRPr sz="2000" b="1" dirty="0">
              <a:solidFill>
                <a:srgbClr val="3F3F3F"/>
              </a:solidFill>
              <a:latin typeface="Open Sans"/>
              <a:ea typeface="Open Sans"/>
              <a:cs typeface="Open Sans"/>
              <a:sym typeface="Open Sans"/>
            </a:endParaRPr>
          </a:p>
          <a:p>
            <a:pPr marL="412750" lvl="0" indent="-158750" algn="just" rtl="0">
              <a:lnSpc>
                <a:spcPct val="150000"/>
              </a:lnSpc>
              <a:spcBef>
                <a:spcPts val="1000"/>
              </a:spcBef>
              <a:spcAft>
                <a:spcPts val="0"/>
              </a:spcAft>
              <a:buClr>
                <a:schemeClr val="dk1"/>
              </a:buClr>
              <a:buSzPts val="2000"/>
              <a:buNone/>
            </a:pPr>
            <a:endParaRPr dirty="0"/>
          </a:p>
        </p:txBody>
      </p:sp>
      <p:pic>
        <p:nvPicPr>
          <p:cNvPr id="366" name="Google Shape;366;g1b10d89d5ab_4_96"/>
          <p:cNvPicPr preferRelativeResize="0"/>
          <p:nvPr/>
        </p:nvPicPr>
        <p:blipFill rotWithShape="1">
          <a:blip r:embed="rId3">
            <a:alphaModFix/>
          </a:blip>
          <a:srcRect l="6865" r="6874"/>
          <a:stretch/>
        </p:blipFill>
        <p:spPr>
          <a:xfrm>
            <a:off x="4263159" y="2706944"/>
            <a:ext cx="1399337" cy="2064596"/>
          </a:xfrm>
          <a:prstGeom prst="rect">
            <a:avLst/>
          </a:prstGeom>
          <a:noFill/>
          <a:ln>
            <a:noFill/>
          </a:ln>
        </p:spPr>
      </p:pic>
      <p:cxnSp>
        <p:nvCxnSpPr>
          <p:cNvPr id="367" name="Google Shape;367;g1b10d89d5ab_4_96"/>
          <p:cNvCxnSpPr>
            <a:endCxn id="368" idx="1"/>
          </p:cNvCxnSpPr>
          <p:nvPr/>
        </p:nvCxnSpPr>
        <p:spPr>
          <a:xfrm rot="10800000" flipH="1">
            <a:off x="3761837" y="3920190"/>
            <a:ext cx="2682600" cy="997500"/>
          </a:xfrm>
          <a:prstGeom prst="straightConnector1">
            <a:avLst/>
          </a:prstGeom>
          <a:noFill/>
          <a:ln w="19050" cap="flat" cmpd="sng">
            <a:solidFill>
              <a:srgbClr val="FF0000"/>
            </a:solidFill>
            <a:prstDash val="solid"/>
            <a:round/>
            <a:headEnd type="none" w="sm" len="sm"/>
            <a:tailEnd type="triangle" w="med" len="med"/>
          </a:ln>
        </p:spPr>
      </p:cxnSp>
      <p:cxnSp>
        <p:nvCxnSpPr>
          <p:cNvPr id="369" name="Google Shape;369;g1b10d89d5ab_4_96"/>
          <p:cNvCxnSpPr/>
          <p:nvPr/>
        </p:nvCxnSpPr>
        <p:spPr>
          <a:xfrm rot="10800000" flipH="1">
            <a:off x="5212328" y="2123871"/>
            <a:ext cx="1232100" cy="1654200"/>
          </a:xfrm>
          <a:prstGeom prst="straightConnector1">
            <a:avLst/>
          </a:prstGeom>
          <a:noFill/>
          <a:ln w="19050" cap="flat" cmpd="sng">
            <a:solidFill>
              <a:srgbClr val="FF0000"/>
            </a:solidFill>
            <a:prstDash val="solid"/>
            <a:round/>
            <a:headEnd type="none" w="sm" len="sm"/>
            <a:tailEnd type="triangle" w="med" len="med"/>
          </a:ln>
        </p:spPr>
      </p:cxnSp>
      <p:pic>
        <p:nvPicPr>
          <p:cNvPr id="370" name="Google Shape;370;g1b10d89d5ab_4_96"/>
          <p:cNvPicPr preferRelativeResize="0"/>
          <p:nvPr/>
        </p:nvPicPr>
        <p:blipFill rotWithShape="1">
          <a:blip r:embed="rId4">
            <a:alphaModFix/>
          </a:blip>
          <a:srcRect/>
          <a:stretch/>
        </p:blipFill>
        <p:spPr>
          <a:xfrm>
            <a:off x="6547328" y="1909087"/>
            <a:ext cx="5442772" cy="4785886"/>
          </a:xfrm>
          <a:prstGeom prst="rect">
            <a:avLst/>
          </a:prstGeom>
          <a:noFill/>
          <a:ln>
            <a:noFill/>
          </a:ln>
        </p:spPr>
      </p:pic>
      <p:sp>
        <p:nvSpPr>
          <p:cNvPr id="368" name="Google Shape;368;g1b10d89d5ab_4_96"/>
          <p:cNvSpPr/>
          <p:nvPr/>
        </p:nvSpPr>
        <p:spPr>
          <a:xfrm>
            <a:off x="6444437" y="3143640"/>
            <a:ext cx="1689600" cy="15531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g1b10d89d5ab_4_109"/>
          <p:cNvPicPr preferRelativeResize="0"/>
          <p:nvPr/>
        </p:nvPicPr>
        <p:blipFill rotWithShape="1">
          <a:blip r:embed="rId3">
            <a:alphaModFix/>
          </a:blip>
          <a:srcRect l="7641" r="7640"/>
          <a:stretch/>
        </p:blipFill>
        <p:spPr>
          <a:xfrm>
            <a:off x="4299500" y="1929219"/>
            <a:ext cx="1644099" cy="2507251"/>
          </a:xfrm>
          <a:prstGeom prst="rect">
            <a:avLst/>
          </a:prstGeom>
          <a:noFill/>
          <a:ln>
            <a:noFill/>
          </a:ln>
        </p:spPr>
      </p:pic>
      <p:sp>
        <p:nvSpPr>
          <p:cNvPr id="377" name="Google Shape;377;g1b10d89d5ab_4_10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Recursos recientes</a:t>
            </a:r>
            <a:endParaRPr sz="3600">
              <a:solidFill>
                <a:srgbClr val="586F7C"/>
              </a:solidFill>
              <a:latin typeface="Open Sans"/>
              <a:ea typeface="Open Sans"/>
              <a:cs typeface="Open Sans"/>
              <a:sym typeface="Open Sans"/>
            </a:endParaRPr>
          </a:p>
        </p:txBody>
      </p:sp>
      <p:sp>
        <p:nvSpPr>
          <p:cNvPr id="378" name="Google Shape;378;g1b10d89d5ab_4_109"/>
          <p:cNvSpPr txBox="1">
            <a:spLocks noGrp="1"/>
          </p:cNvSpPr>
          <p:nvPr>
            <p:ph type="body" idx="1"/>
          </p:nvPr>
        </p:nvSpPr>
        <p:spPr>
          <a:xfrm>
            <a:off x="47328" y="1700808"/>
            <a:ext cx="3626400" cy="3820800"/>
          </a:xfrm>
          <a:prstGeom prst="rect">
            <a:avLst/>
          </a:prstGeom>
          <a:noFill/>
          <a:ln>
            <a:noFill/>
          </a:ln>
        </p:spPr>
        <p:txBody>
          <a:bodyPr spcFirstLastPara="1" wrap="square" lIns="91425" tIns="45700" rIns="91425" bIns="45700" anchor="t" anchorCtr="0">
            <a:noAutofit/>
          </a:bodyPr>
          <a:lstStyle/>
          <a:p>
            <a:pPr marL="412750" lvl="0" indent="-285750" algn="just" rtl="0">
              <a:lnSpc>
                <a:spcPct val="115000"/>
              </a:lnSpc>
              <a:spcBef>
                <a:spcPts val="1000"/>
              </a:spcBef>
              <a:spcAft>
                <a:spcPts val="0"/>
              </a:spcAft>
              <a:buClr>
                <a:schemeClr val="dk1"/>
              </a:buClr>
              <a:buSzPts val="2000"/>
              <a:buChar char="●"/>
            </a:pPr>
            <a:r>
              <a:rPr lang="en-US" sz="2000" dirty="0">
                <a:solidFill>
                  <a:schemeClr val="tx1">
                    <a:lumMod val="75000"/>
                    <a:lumOff val="25000"/>
                  </a:schemeClr>
                </a:solidFill>
                <a:latin typeface="Open Sans"/>
                <a:ea typeface="Open Sans"/>
                <a:cs typeface="Open Sans"/>
                <a:sym typeface="Open Sans"/>
              </a:rPr>
              <a:t>La </a:t>
            </a:r>
            <a:r>
              <a:rPr lang="en-US" sz="2000" dirty="0" err="1">
                <a:solidFill>
                  <a:schemeClr val="tx1">
                    <a:lumMod val="75000"/>
                    <a:lumOff val="25000"/>
                  </a:schemeClr>
                </a:solidFill>
                <a:latin typeface="Open Sans"/>
                <a:ea typeface="Open Sans"/>
                <a:cs typeface="Open Sans"/>
                <a:sym typeface="Open Sans"/>
              </a:rPr>
              <a:t>lista</a:t>
            </a:r>
            <a:r>
              <a:rPr lang="en-US" sz="2000" dirty="0">
                <a:solidFill>
                  <a:schemeClr val="tx1">
                    <a:lumMod val="75000"/>
                    <a:lumOff val="25000"/>
                  </a:schemeClr>
                </a:solidFill>
                <a:latin typeface="Open Sans"/>
                <a:ea typeface="Open Sans"/>
                <a:cs typeface="Open Sans"/>
                <a:sym typeface="Open Sans"/>
              </a:rPr>
              <a:t> de </a:t>
            </a:r>
            <a:r>
              <a:rPr lang="en-US" sz="2000" b="1" dirty="0" err="1">
                <a:solidFill>
                  <a:schemeClr val="tx1">
                    <a:lumMod val="75000"/>
                    <a:lumOff val="25000"/>
                  </a:schemeClr>
                </a:solidFill>
                <a:latin typeface="Open Sans"/>
                <a:ea typeface="Open Sans"/>
                <a:cs typeface="Open Sans"/>
                <a:sym typeface="Open Sans"/>
              </a:rPr>
              <a:t>Recursos</a:t>
            </a:r>
            <a:r>
              <a:rPr lang="en-US" sz="2000" b="1" dirty="0">
                <a:solidFill>
                  <a:schemeClr val="tx1">
                    <a:lumMod val="75000"/>
                    <a:lumOff val="25000"/>
                  </a:schemeClr>
                </a:solidFill>
                <a:latin typeface="Open Sans"/>
                <a:ea typeface="Open Sans"/>
                <a:cs typeface="Open Sans"/>
                <a:sym typeface="Open Sans"/>
              </a:rPr>
              <a:t> </a:t>
            </a:r>
            <a:r>
              <a:rPr lang="en-US" sz="2000" b="1" dirty="0" err="1">
                <a:solidFill>
                  <a:schemeClr val="tx1">
                    <a:lumMod val="75000"/>
                    <a:lumOff val="25000"/>
                  </a:schemeClr>
                </a:solidFill>
                <a:latin typeface="Open Sans"/>
                <a:ea typeface="Open Sans"/>
                <a:cs typeface="Open Sans"/>
                <a:sym typeface="Open Sans"/>
              </a:rPr>
              <a:t>recientes</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está</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disponible</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en</a:t>
            </a:r>
            <a:r>
              <a:rPr lang="en-US" sz="2000" dirty="0">
                <a:solidFill>
                  <a:schemeClr val="tx1">
                    <a:lumMod val="75000"/>
                    <a:lumOff val="25000"/>
                  </a:schemeClr>
                </a:solidFill>
                <a:latin typeface="Open Sans"/>
                <a:ea typeface="Open Sans"/>
                <a:cs typeface="Open Sans"/>
                <a:sym typeface="Open Sans"/>
              </a:rPr>
              <a:t> el Portal </a:t>
            </a:r>
            <a:r>
              <a:rPr lang="en-US" sz="2000" dirty="0" err="1">
                <a:solidFill>
                  <a:schemeClr val="tx1">
                    <a:lumMod val="75000"/>
                    <a:lumOff val="25000"/>
                  </a:schemeClr>
                </a:solidFill>
                <a:latin typeface="Open Sans"/>
                <a:ea typeface="Open Sans"/>
                <a:cs typeface="Open Sans"/>
                <a:sym typeface="Open Sans"/>
              </a:rPr>
              <a:t>Unificado</a:t>
            </a:r>
            <a:r>
              <a:rPr lang="en-US" sz="2000" dirty="0">
                <a:solidFill>
                  <a:schemeClr val="tx1">
                    <a:lumMod val="75000"/>
                    <a:lumOff val="25000"/>
                  </a:schemeClr>
                </a:solidFill>
                <a:latin typeface="Open Sans"/>
                <a:ea typeface="Open Sans"/>
                <a:cs typeface="Open Sans"/>
                <a:sym typeface="Open Sans"/>
              </a:rPr>
              <a:t> de </a:t>
            </a:r>
            <a:r>
              <a:rPr lang="en-US" sz="2000" dirty="0" err="1">
                <a:solidFill>
                  <a:schemeClr val="tx1">
                    <a:lumMod val="75000"/>
                    <a:lumOff val="25000"/>
                  </a:schemeClr>
                </a:solidFill>
                <a:latin typeface="Open Sans"/>
                <a:ea typeface="Open Sans"/>
                <a:cs typeface="Open Sans"/>
                <a:sym typeface="Open Sans"/>
              </a:rPr>
              <a:t>Contenidos</a:t>
            </a:r>
            <a:r>
              <a:rPr lang="en-US"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latin typeface="Open Sans"/>
              <a:ea typeface="Open Sans"/>
              <a:cs typeface="Open Sans"/>
              <a:sym typeface="Open Sans"/>
            </a:endParaRPr>
          </a:p>
          <a:p>
            <a:pPr marL="412750" lvl="0" indent="-285750" algn="just" rtl="0">
              <a:lnSpc>
                <a:spcPct val="115000"/>
              </a:lnSpc>
              <a:spcBef>
                <a:spcPts val="1000"/>
              </a:spcBef>
              <a:spcAft>
                <a:spcPts val="0"/>
              </a:spcAft>
              <a:buClr>
                <a:schemeClr val="dk1"/>
              </a:buClr>
              <a:buSzPts val="2000"/>
              <a:buChar char="●"/>
            </a:pPr>
            <a:r>
              <a:rPr lang="en-US" sz="2000" dirty="0" err="1">
                <a:solidFill>
                  <a:schemeClr val="tx1">
                    <a:lumMod val="75000"/>
                    <a:lumOff val="25000"/>
                  </a:schemeClr>
                </a:solidFill>
                <a:latin typeface="Open Sans"/>
                <a:ea typeface="Open Sans"/>
                <a:cs typeface="Open Sans"/>
                <a:sym typeface="Open Sans"/>
              </a:rPr>
              <a:t>Desplazarse</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hacia</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abajo</a:t>
            </a:r>
            <a:r>
              <a:rPr lang="en-US" sz="2000" dirty="0">
                <a:solidFill>
                  <a:schemeClr val="tx1">
                    <a:lumMod val="75000"/>
                    <a:lumOff val="25000"/>
                  </a:schemeClr>
                </a:solidFill>
                <a:latin typeface="Open Sans"/>
                <a:ea typeface="Open Sans"/>
                <a:cs typeface="Open Sans"/>
                <a:sym typeface="Open Sans"/>
              </a:rPr>
              <a:t> hasta que </a:t>
            </a:r>
            <a:r>
              <a:rPr lang="en-US" sz="2000" dirty="0" err="1">
                <a:solidFill>
                  <a:schemeClr val="tx1">
                    <a:lumMod val="75000"/>
                    <a:lumOff val="25000"/>
                  </a:schemeClr>
                </a:solidFill>
                <a:latin typeface="Open Sans"/>
                <a:ea typeface="Open Sans"/>
                <a:cs typeface="Open Sans"/>
                <a:sym typeface="Open Sans"/>
              </a:rPr>
              <a:t>aparezca</a:t>
            </a:r>
            <a:r>
              <a:rPr lang="en-US" sz="2000" dirty="0">
                <a:solidFill>
                  <a:schemeClr val="tx1">
                    <a:lumMod val="75000"/>
                    <a:lumOff val="25000"/>
                  </a:schemeClr>
                </a:solidFill>
                <a:latin typeface="Open Sans"/>
                <a:ea typeface="Open Sans"/>
                <a:cs typeface="Open Sans"/>
                <a:sym typeface="Open Sans"/>
              </a:rPr>
              <a:t> el </a:t>
            </a:r>
            <a:r>
              <a:rPr lang="en-US" sz="2000" dirty="0" err="1">
                <a:solidFill>
                  <a:schemeClr val="tx1">
                    <a:lumMod val="75000"/>
                    <a:lumOff val="25000"/>
                  </a:schemeClr>
                </a:solidFill>
                <a:latin typeface="Open Sans"/>
                <a:ea typeface="Open Sans"/>
                <a:cs typeface="Open Sans"/>
                <a:sym typeface="Open Sans"/>
              </a:rPr>
              <a:t>título</a:t>
            </a:r>
            <a:r>
              <a:rPr lang="en-US" sz="2000" dirty="0">
                <a:solidFill>
                  <a:schemeClr val="tx1">
                    <a:lumMod val="75000"/>
                    <a:lumOff val="25000"/>
                  </a:schemeClr>
                </a:solidFill>
                <a:latin typeface="Open Sans"/>
                <a:ea typeface="Open Sans"/>
                <a:cs typeface="Open Sans"/>
                <a:sym typeface="Open Sans"/>
              </a:rPr>
              <a:t> de la base de </a:t>
            </a:r>
            <a:r>
              <a:rPr lang="en-US" sz="2000" dirty="0" err="1">
                <a:solidFill>
                  <a:schemeClr val="tx1">
                    <a:lumMod val="75000"/>
                    <a:lumOff val="25000"/>
                  </a:schemeClr>
                </a:solidFill>
                <a:latin typeface="Open Sans"/>
                <a:ea typeface="Open Sans"/>
                <a:cs typeface="Open Sans"/>
                <a:sym typeface="Open Sans"/>
              </a:rPr>
              <a:t>datos</a:t>
            </a:r>
            <a:r>
              <a:rPr lang="en-US"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latin typeface="Open Sans"/>
              <a:ea typeface="Open Sans"/>
              <a:cs typeface="Open Sans"/>
              <a:sym typeface="Open Sans"/>
            </a:endParaRPr>
          </a:p>
          <a:p>
            <a:pPr marL="412750" lvl="0" indent="-285750" algn="just" rtl="0">
              <a:lnSpc>
                <a:spcPct val="115000"/>
              </a:lnSpc>
              <a:spcBef>
                <a:spcPts val="1000"/>
              </a:spcBef>
              <a:spcAft>
                <a:spcPts val="0"/>
              </a:spcAft>
              <a:buClr>
                <a:schemeClr val="dk1"/>
              </a:buClr>
              <a:buSzPts val="2000"/>
              <a:buChar char="●"/>
            </a:pPr>
            <a:r>
              <a:rPr lang="en-US" sz="2000" dirty="0">
                <a:solidFill>
                  <a:schemeClr val="tx1">
                    <a:lumMod val="75000"/>
                    <a:lumOff val="25000"/>
                  </a:schemeClr>
                </a:solidFill>
                <a:latin typeface="Open Sans"/>
                <a:ea typeface="Open Sans"/>
                <a:cs typeface="Open Sans"/>
                <a:sym typeface="Open Sans"/>
              </a:rPr>
              <a:t>Una </a:t>
            </a:r>
            <a:r>
              <a:rPr lang="en-US" sz="2000" dirty="0" err="1">
                <a:solidFill>
                  <a:schemeClr val="tx1">
                    <a:lumMod val="75000"/>
                    <a:lumOff val="25000"/>
                  </a:schemeClr>
                </a:solidFill>
                <a:latin typeface="Open Sans"/>
                <a:ea typeface="Open Sans"/>
                <a:cs typeface="Open Sans"/>
                <a:sym typeface="Open Sans"/>
              </a:rPr>
              <a:t>búsqueda</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puede</a:t>
            </a:r>
            <a:r>
              <a:rPr lang="en-US" sz="2000" dirty="0">
                <a:solidFill>
                  <a:schemeClr val="tx1">
                    <a:lumMod val="75000"/>
                    <a:lumOff val="25000"/>
                  </a:schemeClr>
                </a:solidFill>
                <a:latin typeface="Open Sans"/>
                <a:ea typeface="Open Sans"/>
                <a:cs typeface="Open Sans"/>
                <a:sym typeface="Open Sans"/>
              </a:rPr>
              <a:t> </a:t>
            </a:r>
            <a:r>
              <a:rPr lang="en-US" sz="2000" dirty="0" err="1">
                <a:solidFill>
                  <a:schemeClr val="tx1">
                    <a:lumMod val="75000"/>
                    <a:lumOff val="25000"/>
                  </a:schemeClr>
                </a:solidFill>
                <a:latin typeface="Open Sans"/>
                <a:ea typeface="Open Sans"/>
                <a:cs typeface="Open Sans"/>
                <a:sym typeface="Open Sans"/>
              </a:rPr>
              <a:t>limitarse</a:t>
            </a:r>
            <a:r>
              <a:rPr lang="en-US" sz="2000" dirty="0">
                <a:solidFill>
                  <a:schemeClr val="tx1">
                    <a:lumMod val="75000"/>
                    <a:lumOff val="25000"/>
                  </a:schemeClr>
                </a:solidFill>
                <a:latin typeface="Open Sans"/>
                <a:ea typeface="Open Sans"/>
                <a:cs typeface="Open Sans"/>
                <a:sym typeface="Open Sans"/>
              </a:rPr>
              <a:t> a la </a:t>
            </a:r>
            <a:r>
              <a:rPr lang="en-US" sz="2000" b="1" dirty="0" err="1">
                <a:solidFill>
                  <a:schemeClr val="tx1">
                    <a:lumMod val="75000"/>
                    <a:lumOff val="25000"/>
                  </a:schemeClr>
                </a:solidFill>
                <a:latin typeface="Open Sans"/>
                <a:ea typeface="Open Sans"/>
                <a:cs typeface="Open Sans"/>
                <a:sym typeface="Open Sans"/>
              </a:rPr>
              <a:t>Colección</a:t>
            </a:r>
            <a:r>
              <a:rPr lang="en-US" sz="2000" dirty="0">
                <a:solidFill>
                  <a:schemeClr val="tx1">
                    <a:lumMod val="75000"/>
                    <a:lumOff val="25000"/>
                  </a:schemeClr>
                </a:solidFill>
                <a:latin typeface="Open Sans"/>
                <a:ea typeface="Open Sans"/>
                <a:cs typeface="Open Sans"/>
                <a:sym typeface="Open Sans"/>
              </a:rPr>
              <a:t> y al </a:t>
            </a:r>
            <a:r>
              <a:rPr lang="en-US" sz="2000" b="1" dirty="0" err="1">
                <a:solidFill>
                  <a:schemeClr val="tx1">
                    <a:lumMod val="75000"/>
                    <a:lumOff val="25000"/>
                  </a:schemeClr>
                </a:solidFill>
                <a:latin typeface="Open Sans"/>
                <a:ea typeface="Open Sans"/>
                <a:cs typeface="Open Sans"/>
                <a:sym typeface="Open Sans"/>
              </a:rPr>
              <a:t>Tipo</a:t>
            </a:r>
            <a:r>
              <a:rPr lang="en-US" sz="2000" b="1" dirty="0">
                <a:solidFill>
                  <a:schemeClr val="tx1">
                    <a:lumMod val="75000"/>
                    <a:lumOff val="25000"/>
                  </a:schemeClr>
                </a:solidFill>
                <a:latin typeface="Open Sans"/>
                <a:ea typeface="Open Sans"/>
                <a:cs typeface="Open Sans"/>
                <a:sym typeface="Open Sans"/>
              </a:rPr>
              <a:t> de </a:t>
            </a:r>
            <a:r>
              <a:rPr lang="en-US" sz="2000" b="1" dirty="0" err="1">
                <a:solidFill>
                  <a:schemeClr val="tx1">
                    <a:lumMod val="75000"/>
                    <a:lumOff val="25000"/>
                  </a:schemeClr>
                </a:solidFill>
                <a:latin typeface="Open Sans"/>
                <a:ea typeface="Open Sans"/>
                <a:cs typeface="Open Sans"/>
                <a:sym typeface="Open Sans"/>
              </a:rPr>
              <a:t>contenido</a:t>
            </a:r>
            <a:r>
              <a:rPr lang="en-US"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latin typeface="Open Sans"/>
              <a:ea typeface="Open Sans"/>
              <a:cs typeface="Open Sans"/>
              <a:sym typeface="Open Sans"/>
            </a:endParaRPr>
          </a:p>
        </p:txBody>
      </p:sp>
      <p:pic>
        <p:nvPicPr>
          <p:cNvPr id="379" name="Google Shape;379;g1b10d89d5ab_4_109"/>
          <p:cNvPicPr preferRelativeResize="0"/>
          <p:nvPr/>
        </p:nvPicPr>
        <p:blipFill rotWithShape="1">
          <a:blip r:embed="rId4">
            <a:alphaModFix/>
          </a:blip>
          <a:srcRect/>
          <a:stretch/>
        </p:blipFill>
        <p:spPr>
          <a:xfrm>
            <a:off x="6416525" y="1929225"/>
            <a:ext cx="5623075" cy="4514075"/>
          </a:xfrm>
          <a:prstGeom prst="rect">
            <a:avLst/>
          </a:prstGeom>
          <a:noFill/>
          <a:ln>
            <a:noFill/>
          </a:ln>
        </p:spPr>
      </p:pic>
      <p:cxnSp>
        <p:nvCxnSpPr>
          <p:cNvPr id="380" name="Google Shape;380;g1b10d89d5ab_4_109"/>
          <p:cNvCxnSpPr/>
          <p:nvPr/>
        </p:nvCxnSpPr>
        <p:spPr>
          <a:xfrm>
            <a:off x="5775466" y="3907349"/>
            <a:ext cx="494100" cy="630900"/>
          </a:xfrm>
          <a:prstGeom prst="straightConnector1">
            <a:avLst/>
          </a:prstGeom>
          <a:noFill/>
          <a:ln w="19050" cap="flat" cmpd="sng">
            <a:solidFill>
              <a:srgbClr val="FF0000"/>
            </a:solidFill>
            <a:prstDash val="solid"/>
            <a:round/>
            <a:headEnd type="none" w="sm" len="sm"/>
            <a:tailEnd type="triangle" w="med" len="med"/>
          </a:ln>
        </p:spPr>
      </p:cxnSp>
      <p:sp>
        <p:nvSpPr>
          <p:cNvPr id="381" name="Google Shape;381;g1b10d89d5ab_4_109"/>
          <p:cNvSpPr/>
          <p:nvPr/>
        </p:nvSpPr>
        <p:spPr>
          <a:xfrm>
            <a:off x="6416525" y="4058525"/>
            <a:ext cx="1535700" cy="875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2" name="Google Shape;382;g1b10d89d5ab_4_109"/>
          <p:cNvSpPr/>
          <p:nvPr/>
        </p:nvSpPr>
        <p:spPr>
          <a:xfrm>
            <a:off x="6416524" y="5156475"/>
            <a:ext cx="1535700" cy="1146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g1b10d89d5ab_4_808"/>
          <p:cNvSpPr txBox="1">
            <a:spLocks noGrp="1"/>
          </p:cNvSpPr>
          <p:nvPr>
            <p:ph type="title"/>
          </p:nvPr>
        </p:nvSpPr>
        <p:spPr>
          <a:xfrm>
            <a:off x="0" y="437222"/>
            <a:ext cx="79356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err="1">
                <a:solidFill>
                  <a:srgbClr val="3F3F3F"/>
                </a:solidFill>
                <a:latin typeface="Open Sans"/>
                <a:ea typeface="Open Sans"/>
                <a:cs typeface="Open Sans"/>
                <a:sym typeface="Open Sans"/>
              </a:rPr>
              <a:t>Recursos</a:t>
            </a:r>
            <a:r>
              <a:rPr lang="en-US" sz="3600" dirty="0">
                <a:solidFill>
                  <a:srgbClr val="3F3F3F"/>
                </a:solidFill>
                <a:latin typeface="Open Sans"/>
                <a:ea typeface="Open Sans"/>
                <a:cs typeface="Open Sans"/>
                <a:sym typeface="Open Sans"/>
              </a:rPr>
              <a:t> de Internet</a:t>
            </a:r>
            <a:endParaRPr sz="3600" dirty="0">
              <a:solidFill>
                <a:srgbClr val="3F3F3F"/>
              </a:solidFill>
              <a:latin typeface="Open Sans"/>
              <a:ea typeface="Open Sans"/>
              <a:cs typeface="Open Sans"/>
              <a:sym typeface="Open Sans"/>
            </a:endParaRPr>
          </a:p>
        </p:txBody>
      </p:sp>
      <p:sp>
        <p:nvSpPr>
          <p:cNvPr id="738" name="Google Shape;738;g1b10d89d5ab_4_808"/>
          <p:cNvSpPr txBox="1">
            <a:spLocks noGrp="1"/>
          </p:cNvSpPr>
          <p:nvPr>
            <p:ph type="body" idx="1"/>
          </p:nvPr>
        </p:nvSpPr>
        <p:spPr>
          <a:xfrm>
            <a:off x="375549" y="1975750"/>
            <a:ext cx="11345700" cy="4131000"/>
          </a:xfrm>
          <a:prstGeom prst="rect">
            <a:avLst/>
          </a:prstGeom>
          <a:noFill/>
          <a:ln>
            <a:noFill/>
          </a:ln>
        </p:spPr>
        <p:txBody>
          <a:bodyPr spcFirstLastPara="1" wrap="square" lIns="91425" tIns="45700" rIns="91425" bIns="45700" anchor="t" anchorCtr="0">
            <a:noAutofit/>
          </a:bodyPr>
          <a:lstStyle/>
          <a:p>
            <a:pPr marL="117475" lvl="0" indent="0" algn="just" rtl="0">
              <a:lnSpc>
                <a:spcPct val="150000"/>
              </a:lnSpc>
              <a:spcBef>
                <a:spcPts val="1000"/>
              </a:spcBef>
              <a:spcAft>
                <a:spcPts val="0"/>
              </a:spcAft>
              <a:buClr>
                <a:schemeClr val="dk1"/>
              </a:buClr>
              <a:buSzPts val="1100"/>
              <a:buFont typeface="Arial"/>
              <a:buNone/>
            </a:pPr>
            <a:r>
              <a:rPr lang="es-ES" dirty="0">
                <a:solidFill>
                  <a:schemeClr val="tx1">
                    <a:lumMod val="75000"/>
                    <a:lumOff val="25000"/>
                  </a:schemeClr>
                </a:solidFill>
                <a:latin typeface="Open Sans"/>
                <a:ea typeface="Open Sans"/>
                <a:cs typeface="Open Sans"/>
                <a:sym typeface="Open Sans"/>
              </a:rPr>
              <a:t>Esta sección destaca los mejores ejemplos de recursos de Internet como;</a:t>
            </a:r>
          </a:p>
          <a:p>
            <a:pPr marL="457200" lvl="0" indent="-381000" algn="just" rtl="0">
              <a:lnSpc>
                <a:spcPct val="150000"/>
              </a:lnSpc>
              <a:spcBef>
                <a:spcPts val="1000"/>
              </a:spcBef>
              <a:spcAft>
                <a:spcPts val="0"/>
              </a:spcAft>
              <a:buClr>
                <a:srgbClr val="3F3F3F"/>
              </a:buClr>
              <a:buSzPts val="2400"/>
              <a:buFont typeface="Open Sans"/>
              <a:buChar char="●"/>
            </a:pPr>
            <a:r>
              <a:rPr lang="es-ES" dirty="0">
                <a:solidFill>
                  <a:schemeClr val="tx1">
                    <a:lumMod val="75000"/>
                    <a:lumOff val="25000"/>
                  </a:schemeClr>
                </a:solidFill>
                <a:latin typeface="Open Sans"/>
                <a:ea typeface="Open Sans"/>
                <a:cs typeface="Open Sans"/>
                <a:sym typeface="Open Sans"/>
              </a:rPr>
              <a:t>Los motores de búsqueda</a:t>
            </a:r>
          </a:p>
          <a:p>
            <a:pPr marL="457200" lvl="0" indent="-381000" algn="just" rtl="0">
              <a:lnSpc>
                <a:spcPct val="150000"/>
              </a:lnSpc>
              <a:spcBef>
                <a:spcPts val="0"/>
              </a:spcBef>
              <a:spcAft>
                <a:spcPts val="0"/>
              </a:spcAft>
              <a:buClr>
                <a:srgbClr val="3F3F3F"/>
              </a:buClr>
              <a:buSzPts val="2400"/>
              <a:buFont typeface="Open Sans"/>
              <a:buChar char="●"/>
            </a:pPr>
            <a:r>
              <a:rPr lang="es-ES" dirty="0">
                <a:solidFill>
                  <a:schemeClr val="tx1">
                    <a:lumMod val="75000"/>
                    <a:lumOff val="25000"/>
                  </a:schemeClr>
                </a:solidFill>
                <a:latin typeface="Open Sans"/>
                <a:ea typeface="Open Sans"/>
                <a:cs typeface="Open Sans"/>
                <a:sym typeface="Open Sans"/>
              </a:rPr>
              <a:t>Revistas </a:t>
            </a:r>
            <a:r>
              <a:rPr lang="es-ES" dirty="0" err="1">
                <a:solidFill>
                  <a:schemeClr val="tx1">
                    <a:lumMod val="75000"/>
                    <a:lumOff val="25000"/>
                  </a:schemeClr>
                </a:solidFill>
                <a:latin typeface="Open Sans"/>
                <a:ea typeface="Open Sans"/>
                <a:cs typeface="Open Sans"/>
                <a:sym typeface="Open Sans"/>
              </a:rPr>
              <a:t>Highwire</a:t>
            </a:r>
            <a:r>
              <a:rPr lang="es-ES" dirty="0">
                <a:solidFill>
                  <a:schemeClr val="tx1">
                    <a:lumMod val="75000"/>
                    <a:lumOff val="25000"/>
                  </a:schemeClr>
                </a:solidFill>
                <a:latin typeface="Open Sans"/>
                <a:ea typeface="Open Sans"/>
                <a:cs typeface="Open Sans"/>
                <a:sym typeface="Open Sans"/>
              </a:rPr>
              <a:t> - Acceso gratuito</a:t>
            </a:r>
          </a:p>
          <a:p>
            <a:pPr marL="457200" lvl="0" indent="-381000" algn="just" rtl="0">
              <a:lnSpc>
                <a:spcPct val="150000"/>
              </a:lnSpc>
              <a:spcBef>
                <a:spcPts val="0"/>
              </a:spcBef>
              <a:spcAft>
                <a:spcPts val="0"/>
              </a:spcAft>
              <a:buClr>
                <a:srgbClr val="3F3F3F"/>
              </a:buClr>
              <a:buSzPts val="2400"/>
              <a:buFont typeface="Open Sans"/>
              <a:buChar char="●"/>
            </a:pPr>
            <a:r>
              <a:rPr lang="es-ES" dirty="0">
                <a:solidFill>
                  <a:schemeClr val="tx1">
                    <a:lumMod val="75000"/>
                    <a:lumOff val="25000"/>
                  </a:schemeClr>
                </a:solidFill>
                <a:latin typeface="Open Sans"/>
                <a:ea typeface="Open Sans"/>
                <a:cs typeface="Open Sans"/>
                <a:sym typeface="Open Sans"/>
              </a:rPr>
              <a:t>Guías de literatura gris</a:t>
            </a:r>
          </a:p>
          <a:p>
            <a:pPr marL="457200" lvl="0" indent="-381000" algn="just" rtl="0">
              <a:lnSpc>
                <a:spcPct val="150000"/>
              </a:lnSpc>
              <a:spcBef>
                <a:spcPts val="0"/>
              </a:spcBef>
              <a:spcAft>
                <a:spcPts val="0"/>
              </a:spcAft>
              <a:buClr>
                <a:srgbClr val="3F3F3F"/>
              </a:buClr>
              <a:buSzPts val="2400"/>
              <a:buFont typeface="Open Sans"/>
              <a:buChar char="●"/>
            </a:pPr>
            <a:r>
              <a:rPr lang="es-ES" dirty="0">
                <a:solidFill>
                  <a:schemeClr val="tx1">
                    <a:lumMod val="75000"/>
                    <a:lumOff val="25000"/>
                  </a:schemeClr>
                </a:solidFill>
                <a:latin typeface="Open Sans"/>
                <a:ea typeface="Open Sans"/>
                <a:cs typeface="Open Sans"/>
                <a:sym typeface="Open Sans"/>
              </a:rPr>
              <a:t>Consultar la Lección 4.6 para conocer los recursos interdisciplinarios de Internet que incluyen bases de datos de tesis y disertaciones.</a:t>
            </a:r>
          </a:p>
        </p:txBody>
      </p:sp>
    </p:spTree>
    <p:extLst>
      <p:ext uri="{BB962C8B-B14F-4D97-AF65-F5344CB8AC3E}">
        <p14:creationId xmlns:p14="http://schemas.microsoft.com/office/powerpoint/2010/main" val="1022878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1b10d89d5ab_4_872"/>
          <p:cNvSpPr txBox="1">
            <a:spLocks noGrp="1"/>
          </p:cNvSpPr>
          <p:nvPr>
            <p:ph type="title"/>
          </p:nvPr>
        </p:nvSpPr>
        <p:spPr>
          <a:xfrm>
            <a:off x="89925" y="107062"/>
            <a:ext cx="72171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None/>
            </a:pPr>
            <a:r>
              <a:rPr lang="en-US" sz="3200" dirty="0">
                <a:solidFill>
                  <a:srgbClr val="586F7C"/>
                </a:solidFill>
                <a:latin typeface="Open Sans"/>
                <a:ea typeface="Open Sans"/>
                <a:cs typeface="Open Sans"/>
                <a:sym typeface="Open Sans"/>
              </a:rPr>
              <a:t>Open Access Biomedical Image </a:t>
            </a:r>
            <a:r>
              <a:rPr lang="en-US" sz="3200" i="1" dirty="0">
                <a:solidFill>
                  <a:srgbClr val="586F7C"/>
                </a:solidFill>
                <a:latin typeface="Open Sans"/>
                <a:ea typeface="Open Sans"/>
                <a:cs typeface="Open Sans"/>
                <a:sym typeface="Open Sans"/>
              </a:rPr>
              <a:t>[</a:t>
            </a:r>
            <a:r>
              <a:rPr lang="en-US" sz="3200" i="1" dirty="0" err="1">
                <a:solidFill>
                  <a:srgbClr val="586F7C"/>
                </a:solidFill>
                <a:latin typeface="Open Sans"/>
                <a:ea typeface="Open Sans"/>
                <a:cs typeface="Open Sans"/>
                <a:sym typeface="Open Sans"/>
              </a:rPr>
              <a:t>Imágenes</a:t>
            </a:r>
            <a:r>
              <a:rPr lang="en-US" sz="3200" i="1" dirty="0">
                <a:solidFill>
                  <a:srgbClr val="586F7C"/>
                </a:solidFill>
                <a:latin typeface="Open Sans"/>
                <a:ea typeface="Open Sans"/>
                <a:cs typeface="Open Sans"/>
                <a:sym typeface="Open Sans"/>
              </a:rPr>
              <a:t> </a:t>
            </a:r>
            <a:r>
              <a:rPr lang="en-US" sz="3200" i="1" dirty="0" err="1">
                <a:solidFill>
                  <a:srgbClr val="586F7C"/>
                </a:solidFill>
                <a:latin typeface="Open Sans"/>
                <a:ea typeface="Open Sans"/>
                <a:cs typeface="Open Sans"/>
                <a:sym typeface="Open Sans"/>
              </a:rPr>
              <a:t>Biomédicas</a:t>
            </a:r>
            <a:r>
              <a:rPr lang="en-US" sz="3200" i="1" dirty="0">
                <a:solidFill>
                  <a:srgbClr val="586F7C"/>
                </a:solidFill>
                <a:latin typeface="Open Sans"/>
                <a:ea typeface="Open Sans"/>
                <a:cs typeface="Open Sans"/>
                <a:sym typeface="Open Sans"/>
              </a:rPr>
              <a:t> </a:t>
            </a:r>
            <a:r>
              <a:rPr lang="en-US" sz="3200" i="1" dirty="0" err="1">
                <a:solidFill>
                  <a:srgbClr val="586F7C"/>
                </a:solidFill>
                <a:latin typeface="Open Sans"/>
                <a:ea typeface="Open Sans"/>
                <a:cs typeface="Open Sans"/>
                <a:sym typeface="Open Sans"/>
              </a:rPr>
              <a:t>en</a:t>
            </a:r>
            <a:r>
              <a:rPr lang="en-US" sz="3200" i="1" dirty="0">
                <a:solidFill>
                  <a:srgbClr val="586F7C"/>
                </a:solidFill>
                <a:latin typeface="Open Sans"/>
                <a:ea typeface="Open Sans"/>
                <a:cs typeface="Open Sans"/>
                <a:sym typeface="Open Sans"/>
              </a:rPr>
              <a:t> </a:t>
            </a:r>
            <a:r>
              <a:rPr lang="en-US" sz="3200" i="1" dirty="0" err="1">
                <a:solidFill>
                  <a:srgbClr val="586F7C"/>
                </a:solidFill>
                <a:latin typeface="Open Sans"/>
                <a:ea typeface="Open Sans"/>
                <a:cs typeface="Open Sans"/>
                <a:sym typeface="Open Sans"/>
              </a:rPr>
              <a:t>Archivo</a:t>
            </a:r>
            <a:r>
              <a:rPr lang="en-US" sz="3200" i="1" dirty="0">
                <a:solidFill>
                  <a:srgbClr val="586F7C"/>
                </a:solidFill>
                <a:latin typeface="Open Sans"/>
                <a:ea typeface="Open Sans"/>
                <a:cs typeface="Open Sans"/>
                <a:sym typeface="Open Sans"/>
              </a:rPr>
              <a:t> Abierto] </a:t>
            </a:r>
            <a:r>
              <a:rPr lang="en-US" sz="3200" dirty="0">
                <a:solidFill>
                  <a:srgbClr val="586F7C"/>
                </a:solidFill>
                <a:latin typeface="Open Sans"/>
                <a:ea typeface="Open Sans"/>
                <a:cs typeface="Open Sans"/>
                <a:sym typeface="Open Sans"/>
              </a:rPr>
              <a:t>Motor de </a:t>
            </a:r>
            <a:r>
              <a:rPr lang="en-US" sz="3200" dirty="0" err="1">
                <a:solidFill>
                  <a:srgbClr val="586F7C"/>
                </a:solidFill>
                <a:latin typeface="Open Sans"/>
                <a:ea typeface="Open Sans"/>
                <a:cs typeface="Open Sans"/>
                <a:sym typeface="Open Sans"/>
              </a:rPr>
              <a:t>búsqueda</a:t>
            </a:r>
            <a:endParaRPr sz="3200" dirty="0">
              <a:solidFill>
                <a:srgbClr val="586F7C"/>
              </a:solidFill>
              <a:latin typeface="Open Sans"/>
              <a:ea typeface="Open Sans"/>
              <a:cs typeface="Open Sans"/>
              <a:sym typeface="Open Sans"/>
            </a:endParaRPr>
          </a:p>
        </p:txBody>
      </p:sp>
      <p:sp>
        <p:nvSpPr>
          <p:cNvPr id="745" name="Google Shape;745;g1b10d89d5ab_4_872"/>
          <p:cNvSpPr txBox="1">
            <a:spLocks noGrp="1"/>
          </p:cNvSpPr>
          <p:nvPr>
            <p:ph type="body" idx="1"/>
          </p:nvPr>
        </p:nvSpPr>
        <p:spPr>
          <a:xfrm>
            <a:off x="-24680" y="1628800"/>
            <a:ext cx="70377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dirty="0">
                <a:solidFill>
                  <a:schemeClr val="tx1">
                    <a:lumMod val="75000"/>
                    <a:lumOff val="25000"/>
                  </a:schemeClr>
                </a:solidFill>
                <a:latin typeface="Open Sans"/>
                <a:ea typeface="Open Sans"/>
                <a:cs typeface="Open Sans"/>
                <a:sym typeface="Open Sans"/>
              </a:rPr>
              <a:t>Disponible </a:t>
            </a:r>
            <a:r>
              <a:rPr lang="en-US" sz="2200" dirty="0" err="1">
                <a:solidFill>
                  <a:schemeClr val="tx1">
                    <a:lumMod val="75000"/>
                    <a:lumOff val="25000"/>
                  </a:schemeClr>
                </a:solidFill>
                <a:latin typeface="Open Sans"/>
                <a:ea typeface="Open Sans"/>
                <a:cs typeface="Open Sans"/>
                <a:sym typeface="Open Sans"/>
              </a:rPr>
              <a:t>en</a:t>
            </a:r>
            <a:r>
              <a:rPr lang="en-US" sz="2200" dirty="0">
                <a:solidFill>
                  <a:schemeClr val="tx1">
                    <a:lumMod val="75000"/>
                    <a:lumOff val="25000"/>
                  </a:schemeClr>
                </a:solidFill>
                <a:latin typeface="Open Sans"/>
                <a:ea typeface="Open Sans"/>
                <a:cs typeface="Open Sans"/>
                <a:sym typeface="Open Sans"/>
              </a:rPr>
              <a:t>:  </a:t>
            </a:r>
            <a:r>
              <a:rPr lang="en-US" u="sng" dirty="0">
                <a:solidFill>
                  <a:schemeClr val="hlink"/>
                </a:solidFill>
                <a:hlinkClick r:id="rId3"/>
              </a:rPr>
              <a:t>https://openi.nlm.nih.gov/</a:t>
            </a:r>
            <a:endParaRPr dirty="0"/>
          </a:p>
          <a:p>
            <a:pPr marL="76200" lvl="0" indent="0" algn="l" rtl="0">
              <a:lnSpc>
                <a:spcPct val="100000"/>
              </a:lnSpc>
              <a:spcBef>
                <a:spcPts val="1000"/>
              </a:spcBef>
              <a:spcAft>
                <a:spcPts val="0"/>
              </a:spcAft>
              <a:buClr>
                <a:schemeClr val="dk1"/>
              </a:buClr>
              <a:buSzPts val="2400"/>
              <a:buNone/>
            </a:pPr>
            <a:endParaRPr sz="2200" dirty="0">
              <a:solidFill>
                <a:schemeClr val="dk1"/>
              </a:solidFill>
              <a:latin typeface="Open Sans"/>
              <a:ea typeface="Open Sans"/>
              <a:cs typeface="Open Sans"/>
              <a:sym typeface="Open Sans"/>
            </a:endParaRPr>
          </a:p>
        </p:txBody>
      </p:sp>
      <p:pic>
        <p:nvPicPr>
          <p:cNvPr id="746" name="Google Shape;746;g1b10d89d5ab_4_872" descr="https://lh3.googleusercontent.com/9-2ZLAHNplVJ2_9AJm2iouyj9Gx9qp97LI1FzgVv9sou-aJ2ap7x7uMJCpZhUDeURQNMZ3qiGJV-OsEj9BLivARNCv2ADBYfly7YsLI7diiAR-KPgqMYZ6BBh8PwbrM1Rv18ygI"/>
          <p:cNvPicPr preferRelativeResize="0"/>
          <p:nvPr/>
        </p:nvPicPr>
        <p:blipFill rotWithShape="1">
          <a:blip r:embed="rId4">
            <a:alphaModFix/>
          </a:blip>
          <a:srcRect/>
          <a:stretch/>
        </p:blipFill>
        <p:spPr>
          <a:xfrm>
            <a:off x="179614" y="3079631"/>
            <a:ext cx="3673929" cy="1000125"/>
          </a:xfrm>
          <a:prstGeom prst="rect">
            <a:avLst/>
          </a:prstGeom>
          <a:noFill/>
          <a:ln>
            <a:noFill/>
          </a:ln>
        </p:spPr>
      </p:pic>
      <p:graphicFrame>
        <p:nvGraphicFramePr>
          <p:cNvPr id="747" name="Google Shape;747;g1b10d89d5ab_4_872"/>
          <p:cNvGraphicFramePr/>
          <p:nvPr/>
        </p:nvGraphicFramePr>
        <p:xfrm>
          <a:off x="4119800" y="2380650"/>
          <a:ext cx="7582825" cy="4401220"/>
        </p:xfrm>
        <a:graphic>
          <a:graphicData uri="http://schemas.openxmlformats.org/drawingml/2006/table">
            <a:tbl>
              <a:tblPr bandRow="1">
                <a:noFill/>
                <a:tableStyleId>{384EAC3B-CFBC-4FE4-920C-72F0F172F9B3}</a:tableStyleId>
              </a:tblPr>
              <a:tblGrid>
                <a:gridCol w="1407125">
                  <a:extLst>
                    <a:ext uri="{9D8B030D-6E8A-4147-A177-3AD203B41FA5}">
                      <a16:colId xmlns:a16="http://schemas.microsoft.com/office/drawing/2014/main" val="20000"/>
                    </a:ext>
                  </a:extLst>
                </a:gridCol>
                <a:gridCol w="6175700">
                  <a:extLst>
                    <a:ext uri="{9D8B030D-6E8A-4147-A177-3AD203B41FA5}">
                      <a16:colId xmlns:a16="http://schemas.microsoft.com/office/drawing/2014/main" val="20001"/>
                    </a:ext>
                  </a:extLst>
                </a:gridCol>
              </a:tblGrid>
              <a:tr h="38982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Proveedor de servicio</a:t>
                      </a:r>
                      <a:endParaRPr sz="14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Biblioteca Nacional de Medicina de los Estados Unidos</a:t>
                      </a:r>
                      <a:endParaRPr sz="1400" u="none" strike="noStrike" cap="none"/>
                    </a:p>
                  </a:txBody>
                  <a:tcPr marL="73025" marR="73025" marT="45725" marB="45725" anchor="ctr"/>
                </a:tc>
                <a:extLst>
                  <a:ext uri="{0D108BD9-81ED-4DB2-BD59-A6C34878D82A}">
                    <a16:rowId xmlns:a16="http://schemas.microsoft.com/office/drawing/2014/main" val="10000"/>
                  </a:ext>
                </a:extLst>
              </a:tr>
              <a:tr h="60722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Tipo de servicio</a:t>
                      </a:r>
                      <a:endParaRPr sz="14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Búsqueda y recuperación de resúmenes e imágenes (incluídos cuadros, gráficos, imágenes clínicas, etc.) de literatura de código abierto.</a:t>
                      </a:r>
                      <a:endParaRPr sz="1400" u="none" strike="noStrike" cap="none"/>
                    </a:p>
                  </a:txBody>
                  <a:tcPr marL="73025" marR="73025" marT="45725" marB="45725" anchor="ctr"/>
                </a:tc>
                <a:extLst>
                  <a:ext uri="{0D108BD9-81ED-4DB2-BD59-A6C34878D82A}">
                    <a16:rowId xmlns:a16="http://schemas.microsoft.com/office/drawing/2014/main" val="10001"/>
                  </a:ext>
                </a:extLst>
              </a:tr>
              <a:tr h="60722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Fuentes de información</a:t>
                      </a:r>
                      <a:endParaRPr sz="14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PubMed Central – numerosos artículos, libros, informes y reseñas.</a:t>
                      </a:r>
                      <a:endParaRPr sz="1400" u="none" strike="noStrike" cap="none"/>
                    </a:p>
                  </a:txBody>
                  <a:tcPr marL="73025" marR="73025" marT="45725" marB="45725" anchor="ctr"/>
                </a:tc>
                <a:extLst>
                  <a:ext uri="{0D108BD9-81ED-4DB2-BD59-A6C34878D82A}">
                    <a16:rowId xmlns:a16="http://schemas.microsoft.com/office/drawing/2014/main" val="10002"/>
                  </a:ext>
                </a:extLst>
              </a:tr>
              <a:tr h="60722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Tipos de documentos</a:t>
                      </a:r>
                      <a:endParaRPr sz="14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Imágenes descargables con descripción del artículo citado y otros recursos</a:t>
                      </a:r>
                      <a:endParaRPr sz="1400" u="none" strike="noStrike" cap="none"/>
                    </a:p>
                  </a:txBody>
                  <a:tcPr marL="73025" marR="73025" marT="45725" marB="45725" anchor="ctr"/>
                </a:tc>
                <a:extLst>
                  <a:ext uri="{0D108BD9-81ED-4DB2-BD59-A6C34878D82A}">
                    <a16:rowId xmlns:a16="http://schemas.microsoft.com/office/drawing/2014/main" val="10003"/>
                  </a:ext>
                </a:extLst>
              </a:tr>
              <a:tr h="84692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Texto completo</a:t>
                      </a:r>
                      <a:endParaRPr sz="1400" u="none" strike="noStrike" cap="none"/>
                    </a:p>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Si</a:t>
                      </a:r>
                      <a:endParaRPr sz="1400" u="none" strike="noStrike" cap="none"/>
                    </a:p>
                  </a:txBody>
                  <a:tcPr marL="73025" marR="73025" marT="45725" marB="45725" anchor="ctr"/>
                </a:tc>
                <a:extLst>
                  <a:ext uri="{0D108BD9-81ED-4DB2-BD59-A6C34878D82A}">
                    <a16:rowId xmlns:a16="http://schemas.microsoft.com/office/drawing/2014/main" val="10004"/>
                  </a:ext>
                </a:extLst>
              </a:tr>
              <a:tr h="60722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Cobertura temática</a:t>
                      </a:r>
                      <a:endParaRPr sz="14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Campo biomédico </a:t>
                      </a:r>
                      <a:endParaRPr sz="1400" u="none" strike="noStrike" cap="none"/>
                    </a:p>
                  </a:txBody>
                  <a:tcPr marL="73025" marR="73025" marT="45725" marB="45725" anchor="ctr"/>
                </a:tc>
                <a:extLst>
                  <a:ext uri="{0D108BD9-81ED-4DB2-BD59-A6C34878D82A}">
                    <a16:rowId xmlns:a16="http://schemas.microsoft.com/office/drawing/2014/main" val="10005"/>
                  </a:ext>
                </a:extLst>
              </a:tr>
              <a:tr h="607225">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Data cuantitativa</a:t>
                      </a:r>
                      <a:endParaRPr sz="14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u="none" strike="noStrike" cap="none"/>
                        <a:t>Más de 3.7 millones de imágenes de ~ 1.2 millones de recursos de PubMed Central.</a:t>
                      </a:r>
                      <a:endParaRPr sz="14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g1b10d89d5ab_4_880"/>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Open-i contexto y opciones de uso</a:t>
            </a:r>
            <a:endParaRPr>
              <a:solidFill>
                <a:srgbClr val="586F7C"/>
              </a:solidFill>
              <a:latin typeface="Open Sans"/>
              <a:ea typeface="Open Sans"/>
              <a:cs typeface="Open Sans"/>
              <a:sym typeface="Open Sans"/>
            </a:endParaRPr>
          </a:p>
        </p:txBody>
      </p:sp>
      <p:sp>
        <p:nvSpPr>
          <p:cNvPr id="753" name="Google Shape;753;g1b10d89d5ab_4_880"/>
          <p:cNvSpPr txBox="1">
            <a:spLocks noGrp="1"/>
          </p:cNvSpPr>
          <p:nvPr>
            <p:ph type="body" idx="1"/>
          </p:nvPr>
        </p:nvSpPr>
        <p:spPr>
          <a:xfrm>
            <a:off x="322925" y="1530751"/>
            <a:ext cx="11151600" cy="5010300"/>
          </a:xfrm>
          <a:prstGeom prst="rect">
            <a:avLst/>
          </a:prstGeom>
          <a:noFill/>
          <a:ln>
            <a:noFill/>
          </a:ln>
        </p:spPr>
        <p:txBody>
          <a:bodyPr spcFirstLastPara="1" wrap="square" lIns="91425" tIns="45700" rIns="91425" bIns="45700" anchor="t" anchorCtr="0">
            <a:noAutofit/>
          </a:bodyPr>
          <a:lstStyle/>
          <a:p>
            <a:pPr marL="76200" lvl="0" indent="0" algn="ctr" rtl="0">
              <a:lnSpc>
                <a:spcPct val="100000"/>
              </a:lnSpc>
              <a:spcBef>
                <a:spcPts val="1000"/>
              </a:spcBef>
              <a:spcAft>
                <a:spcPts val="0"/>
              </a:spcAft>
              <a:buSzPts val="2400"/>
              <a:buNone/>
            </a:pPr>
            <a:endParaRPr sz="1700" b="1">
              <a:solidFill>
                <a:srgbClr val="3F3F3F"/>
              </a:solidFill>
              <a:latin typeface="Open Sans"/>
              <a:ea typeface="Open Sans"/>
              <a:cs typeface="Open Sans"/>
              <a:sym typeface="Open Sans"/>
            </a:endParaRPr>
          </a:p>
          <a:p>
            <a:pPr marL="76200" lvl="0" indent="0" algn="ctr" rtl="0">
              <a:lnSpc>
                <a:spcPct val="100000"/>
              </a:lnSpc>
              <a:spcBef>
                <a:spcPts val="1000"/>
              </a:spcBef>
              <a:spcAft>
                <a:spcPts val="0"/>
              </a:spcAft>
              <a:buClr>
                <a:schemeClr val="dk1"/>
              </a:buClr>
              <a:buSzPts val="275"/>
              <a:buFont typeface="Arial"/>
              <a:buNone/>
            </a:pPr>
            <a:r>
              <a:rPr lang="en-US" sz="1700" b="1">
                <a:solidFill>
                  <a:srgbClr val="3F3F3F"/>
                </a:solidFill>
                <a:latin typeface="Open Sans"/>
                <a:ea typeface="Open Sans"/>
                <a:cs typeface="Open Sans"/>
                <a:sym typeface="Open Sans"/>
              </a:rPr>
              <a:t>¿Qué es Open-i?</a:t>
            </a:r>
            <a:endParaRPr sz="1700" b="1">
              <a:solidFill>
                <a:srgbClr val="3F3F3F"/>
              </a:solidFill>
              <a:latin typeface="Open Sans"/>
              <a:ea typeface="Open Sans"/>
              <a:cs typeface="Open Sans"/>
              <a:sym typeface="Open Sans"/>
            </a:endParaRPr>
          </a:p>
          <a:p>
            <a:pPr marL="76200" lvl="0" indent="0" algn="ctr" rtl="0">
              <a:lnSpc>
                <a:spcPct val="100000"/>
              </a:lnSpc>
              <a:spcBef>
                <a:spcPts val="1000"/>
              </a:spcBef>
              <a:spcAft>
                <a:spcPts val="0"/>
              </a:spcAft>
              <a:buClr>
                <a:schemeClr val="dk1"/>
              </a:buClr>
              <a:buSzPts val="275"/>
              <a:buFont typeface="Arial"/>
              <a:buNone/>
            </a:pPr>
            <a:r>
              <a:rPr lang="en-US" sz="1700">
                <a:solidFill>
                  <a:srgbClr val="3F3F3F"/>
                </a:solidFill>
                <a:latin typeface="Open Sans"/>
                <a:ea typeface="Open Sans"/>
                <a:cs typeface="Open Sans"/>
                <a:sym typeface="Open Sans"/>
              </a:rPr>
              <a:t>El servicio Open-i de la Biblioteca Nacional de Medicina permite buscar y recuperar resúmenes e imágenes (incluidos cuadros, gráficos, imágenes clínicas, etc.) de la literatura disponible en código abierto en colecciones de imágenes biomédicas. La búsqueda se puede realizar mediante consultas de texto, así como, imágenes de consulta. Open-i proporciona acceso a </a:t>
            </a:r>
            <a:r>
              <a:rPr lang="en-US" sz="1700" b="1">
                <a:solidFill>
                  <a:srgbClr val="3F3F3F"/>
                </a:solidFill>
                <a:latin typeface="Open Sans"/>
                <a:ea typeface="Open Sans"/>
                <a:cs typeface="Open Sans"/>
                <a:sym typeface="Open Sans"/>
              </a:rPr>
              <a:t>más de 3,7 millones de imágenes de aproximadamente 1,2 millones de artículos de PubMed</a:t>
            </a:r>
            <a:r>
              <a:rPr lang="en-US" sz="1700">
                <a:solidFill>
                  <a:srgbClr val="3F3F3F"/>
                </a:solidFill>
                <a:latin typeface="Open Sans"/>
                <a:ea typeface="Open Sans"/>
                <a:cs typeface="Open Sans"/>
                <a:sym typeface="Open Sans"/>
              </a:rPr>
              <a:t> Central®; 7.470 radiografías de tórax con 3.955 informes radiológicos; 67.517 imágenes de la colección de Historia de la Medicina de la NLM; y 2.064 ilustraciones ortopédicas.</a:t>
            </a:r>
            <a:endParaRPr sz="1700">
              <a:solidFill>
                <a:srgbClr val="3F3F3F"/>
              </a:solidFill>
              <a:latin typeface="Open Sans"/>
              <a:ea typeface="Open Sans"/>
              <a:cs typeface="Open Sans"/>
              <a:sym typeface="Open Sans"/>
            </a:endParaRPr>
          </a:p>
          <a:p>
            <a:pPr marL="76200" lvl="0" indent="0" algn="ctr" rtl="0">
              <a:lnSpc>
                <a:spcPct val="100000"/>
              </a:lnSpc>
              <a:spcBef>
                <a:spcPts val="1000"/>
              </a:spcBef>
              <a:spcAft>
                <a:spcPts val="0"/>
              </a:spcAft>
              <a:buClr>
                <a:schemeClr val="dk1"/>
              </a:buClr>
              <a:buSzPts val="275"/>
              <a:buFont typeface="Arial"/>
              <a:buNone/>
            </a:pPr>
            <a:endParaRPr sz="1700" b="1">
              <a:solidFill>
                <a:srgbClr val="3F3F3F"/>
              </a:solidFill>
              <a:latin typeface="Open Sans"/>
              <a:ea typeface="Open Sans"/>
              <a:cs typeface="Open Sans"/>
              <a:sym typeface="Open Sans"/>
            </a:endParaRPr>
          </a:p>
          <a:p>
            <a:pPr marL="76200" lvl="0" indent="0" algn="ctr" rtl="0">
              <a:lnSpc>
                <a:spcPct val="100000"/>
              </a:lnSpc>
              <a:spcBef>
                <a:spcPts val="1000"/>
              </a:spcBef>
              <a:spcAft>
                <a:spcPts val="0"/>
              </a:spcAft>
              <a:buClr>
                <a:schemeClr val="dk1"/>
              </a:buClr>
              <a:buSzPts val="275"/>
              <a:buFont typeface="Arial"/>
              <a:buNone/>
            </a:pPr>
            <a:r>
              <a:rPr lang="en-US" sz="1700" b="1">
                <a:solidFill>
                  <a:srgbClr val="3F3F3F"/>
                </a:solidFill>
                <a:latin typeface="Open Sans"/>
                <a:ea typeface="Open Sans"/>
                <a:cs typeface="Open Sans"/>
                <a:sym typeface="Open Sans"/>
              </a:rPr>
              <a:t>                     ¿Puedo reutilizar una imagen que encontré a través de Open-i?</a:t>
            </a:r>
            <a:endParaRPr sz="1700" b="1">
              <a:solidFill>
                <a:srgbClr val="3F3F3F"/>
              </a:solidFill>
              <a:latin typeface="Open Sans"/>
              <a:ea typeface="Open Sans"/>
              <a:cs typeface="Open Sans"/>
              <a:sym typeface="Open Sans"/>
            </a:endParaRPr>
          </a:p>
          <a:p>
            <a:pPr marL="76200" lvl="0" indent="0" algn="ctr" rtl="0">
              <a:lnSpc>
                <a:spcPct val="100000"/>
              </a:lnSpc>
              <a:spcBef>
                <a:spcPts val="1000"/>
              </a:spcBef>
              <a:spcAft>
                <a:spcPts val="0"/>
              </a:spcAft>
              <a:buSzPts val="275"/>
              <a:buNone/>
            </a:pPr>
            <a:r>
              <a:rPr lang="en-US" sz="1700">
                <a:solidFill>
                  <a:srgbClr val="3F3F3F"/>
                </a:solidFill>
                <a:latin typeface="Open Sans"/>
                <a:ea typeface="Open Sans"/>
                <a:cs typeface="Open Sans"/>
                <a:sym typeface="Open Sans"/>
              </a:rPr>
              <a:t>No podemos otorgar permisos para usar imágenes. Los derechos de autor permanecen con los autores o la revista. Se puede encontrar un enlace al tipo de licencia de derechos de autor debajo de la imagen individual de Open-i en la página de vista detallada. Si no se especifican las restricciones de derechos de autor para una imagen o no están claras, comunicarse con la revista que publicó la imagen.</a:t>
            </a:r>
            <a:endParaRPr sz="1500">
              <a:solidFill>
                <a:srgbClr val="FF0000"/>
              </a:solidFill>
              <a:latin typeface="Open Sans"/>
              <a:ea typeface="Open Sans"/>
              <a:cs typeface="Open Sans"/>
              <a:sym typeface="Open Sans"/>
            </a:endParaRPr>
          </a:p>
          <a:p>
            <a:pPr marL="76200" lvl="0" indent="0" algn="l" rtl="0">
              <a:lnSpc>
                <a:spcPct val="100000"/>
              </a:lnSpc>
              <a:spcBef>
                <a:spcPts val="1000"/>
              </a:spcBef>
              <a:spcAft>
                <a:spcPts val="0"/>
              </a:spcAft>
              <a:buSzPts val="2400"/>
              <a:buNone/>
            </a:pPr>
            <a:r>
              <a:rPr lang="en-US" sz="1500" b="0" i="0">
                <a:solidFill>
                  <a:srgbClr val="FF0000"/>
                </a:solidFill>
                <a:latin typeface="Open Sans"/>
                <a:ea typeface="Open Sans"/>
                <a:cs typeface="Open Sans"/>
                <a:sym typeface="Open Sans"/>
              </a:rPr>
              <a:t>     </a:t>
            </a:r>
            <a:r>
              <a:rPr lang="en-US" sz="17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https://openi.nlm.nih.gov/faq</a:t>
            </a:r>
            <a:r>
              <a:rPr lang="en-US" sz="1700" b="0" i="0">
                <a:solidFill>
                  <a:schemeClr val="dk1"/>
                </a:solidFill>
                <a:latin typeface="Open Sans"/>
                <a:ea typeface="Open Sans"/>
                <a:cs typeface="Open Sans"/>
                <a:sym typeface="Open Sans"/>
              </a:rPr>
              <a:t> </a:t>
            </a:r>
            <a:endParaRPr sz="100">
              <a:solidFill>
                <a:schemeClr val="dk1"/>
              </a:solidFill>
            </a:endParaRPr>
          </a:p>
          <a:p>
            <a:pPr marL="457200" lvl="0" indent="-228600" algn="l" rtl="0">
              <a:lnSpc>
                <a:spcPct val="100000"/>
              </a:lnSpc>
              <a:spcBef>
                <a:spcPts val="1000"/>
              </a:spcBef>
              <a:spcAft>
                <a:spcPts val="0"/>
              </a:spcAft>
              <a:buSzPts val="2400"/>
              <a:buNone/>
            </a:pPr>
            <a:endParaRPr sz="1700" b="0" i="0">
              <a:solidFill>
                <a:srgbClr val="FF0000"/>
              </a:solidFill>
              <a:latin typeface="Open Sans"/>
              <a:ea typeface="Open Sans"/>
              <a:cs typeface="Open Sans"/>
              <a:sym typeface="Open Sans"/>
            </a:endParaRPr>
          </a:p>
          <a:p>
            <a:pPr marL="0" lvl="0" indent="0" algn="l" rtl="0">
              <a:lnSpc>
                <a:spcPct val="100000"/>
              </a:lnSpc>
              <a:spcBef>
                <a:spcPts val="1000"/>
              </a:spcBef>
              <a:spcAft>
                <a:spcPts val="0"/>
              </a:spcAft>
              <a:buClr>
                <a:srgbClr val="3F3F3F"/>
              </a:buClr>
              <a:buSzPts val="2400"/>
              <a:buNone/>
            </a:pPr>
            <a:endParaRPr sz="100">
              <a:solidFill>
                <a:srgbClr val="3F3F3F"/>
              </a:solidFill>
              <a:latin typeface="Open Sans"/>
              <a:ea typeface="Open Sans"/>
              <a:cs typeface="Open Sans"/>
              <a:sym typeface="Open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1b10d89d5ab_4_885"/>
          <p:cNvSpPr txBox="1">
            <a:spLocks noGrp="1"/>
          </p:cNvSpPr>
          <p:nvPr>
            <p:ph type="title"/>
          </p:nvPr>
        </p:nvSpPr>
        <p:spPr>
          <a:xfrm>
            <a:off x="0" y="378812"/>
            <a:ext cx="9613800" cy="10809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3F3F3F"/>
                </a:solidFill>
                <a:latin typeface="Open Sans"/>
                <a:ea typeface="Open Sans"/>
                <a:cs typeface="Open Sans"/>
                <a:sym typeface="Open Sans"/>
              </a:rPr>
              <a:t>Open-i: búsqueda sobre malaria </a:t>
            </a:r>
            <a:br>
              <a:rPr lang="en-US">
                <a:solidFill>
                  <a:srgbClr val="3F3F3F"/>
                </a:solidFill>
                <a:latin typeface="Open Sans"/>
                <a:ea typeface="Open Sans"/>
                <a:cs typeface="Open Sans"/>
                <a:sym typeface="Open Sans"/>
              </a:rPr>
            </a:br>
            <a:r>
              <a:rPr lang="en-US">
                <a:solidFill>
                  <a:srgbClr val="3F3F3F"/>
                </a:solidFill>
                <a:latin typeface="Open Sans"/>
                <a:ea typeface="Open Sans"/>
                <a:cs typeface="Open Sans"/>
                <a:sym typeface="Open Sans"/>
              </a:rPr>
              <a:t>(9665 imágenes)</a:t>
            </a:r>
            <a:endParaRPr>
              <a:solidFill>
                <a:srgbClr val="3F3F3F"/>
              </a:solidFill>
            </a:endParaRPr>
          </a:p>
        </p:txBody>
      </p:sp>
      <p:pic>
        <p:nvPicPr>
          <p:cNvPr id="760" name="Google Shape;760;g1b10d89d5ab_4_885"/>
          <p:cNvPicPr preferRelativeResize="0"/>
          <p:nvPr/>
        </p:nvPicPr>
        <p:blipFill rotWithShape="1">
          <a:blip r:embed="rId3">
            <a:alphaModFix/>
          </a:blip>
          <a:srcRect/>
          <a:stretch/>
        </p:blipFill>
        <p:spPr>
          <a:xfrm>
            <a:off x="651642" y="1722434"/>
            <a:ext cx="10018822" cy="4376685"/>
          </a:xfrm>
          <a:prstGeom prst="rect">
            <a:avLst/>
          </a:prstGeom>
          <a:noFill/>
          <a:ln>
            <a:noFill/>
          </a:ln>
        </p:spPr>
      </p:pic>
      <p:sp>
        <p:nvSpPr>
          <p:cNvPr id="761" name="Google Shape;761;g1b10d89d5ab_4_885"/>
          <p:cNvSpPr txBox="1">
            <a:spLocks noGrp="1"/>
          </p:cNvSpPr>
          <p:nvPr>
            <p:ph type="body" idx="1"/>
          </p:nvPr>
        </p:nvSpPr>
        <p:spPr>
          <a:xfrm>
            <a:off x="0" y="6274676"/>
            <a:ext cx="11739530" cy="511200"/>
          </a:xfrm>
          <a:prstGeom prst="rect">
            <a:avLst/>
          </a:prstGeom>
          <a:noFill/>
          <a:ln>
            <a:noFill/>
          </a:ln>
        </p:spPr>
        <p:txBody>
          <a:bodyPr spcFirstLastPara="1" wrap="square" lIns="91425" tIns="45700" rIns="91425" bIns="45700" anchor="t" anchorCtr="0">
            <a:normAutofit fontScale="85000" lnSpcReduction="10000"/>
          </a:bodyPr>
          <a:lstStyle/>
          <a:p>
            <a:pPr marL="12700" lvl="0" indent="0" algn="l" rtl="0">
              <a:lnSpc>
                <a:spcPct val="120000"/>
              </a:lnSpc>
              <a:spcBef>
                <a:spcPts val="0"/>
              </a:spcBef>
              <a:spcAft>
                <a:spcPts val="0"/>
              </a:spcAft>
              <a:buClr>
                <a:srgbClr val="3F3F3F"/>
              </a:buClr>
              <a:buSzPct val="91666"/>
              <a:buNone/>
            </a:pPr>
            <a:r>
              <a:rPr lang="en-US" dirty="0" err="1">
                <a:solidFill>
                  <a:schemeClr val="tx1">
                    <a:lumMod val="75000"/>
                    <a:lumOff val="25000"/>
                  </a:schemeClr>
                </a:solidFill>
                <a:latin typeface="Open Sans"/>
                <a:ea typeface="Open Sans"/>
                <a:cs typeface="Open Sans"/>
                <a:sym typeface="Open Sans"/>
              </a:rPr>
              <a:t>Hacer</a:t>
            </a:r>
            <a:r>
              <a:rPr lang="en-US" dirty="0">
                <a:solidFill>
                  <a:schemeClr val="tx1">
                    <a:lumMod val="75000"/>
                    <a:lumOff val="25000"/>
                  </a:schemeClr>
                </a:solidFill>
                <a:latin typeface="Open Sans"/>
                <a:ea typeface="Open Sans"/>
                <a:cs typeface="Open Sans"/>
                <a:sym typeface="Open Sans"/>
              </a:rPr>
              <a:t> </a:t>
            </a:r>
            <a:r>
              <a:rPr lang="en-US" dirty="0" err="1">
                <a:solidFill>
                  <a:schemeClr val="tx1">
                    <a:lumMod val="75000"/>
                    <a:lumOff val="25000"/>
                  </a:schemeClr>
                </a:solidFill>
                <a:latin typeface="Open Sans"/>
                <a:ea typeface="Open Sans"/>
                <a:cs typeface="Open Sans"/>
                <a:sym typeface="Open Sans"/>
              </a:rPr>
              <a:t>clic</a:t>
            </a:r>
            <a:r>
              <a:rPr lang="en-US" dirty="0">
                <a:solidFill>
                  <a:schemeClr val="tx1">
                    <a:lumMod val="75000"/>
                    <a:lumOff val="25000"/>
                  </a:schemeClr>
                </a:solidFill>
                <a:latin typeface="Open Sans"/>
                <a:ea typeface="Open Sans"/>
                <a:cs typeface="Open Sans"/>
                <a:sym typeface="Open Sans"/>
              </a:rPr>
              <a:t> </a:t>
            </a:r>
            <a:r>
              <a:rPr lang="en-US" dirty="0" err="1">
                <a:solidFill>
                  <a:schemeClr val="tx1">
                    <a:lumMod val="75000"/>
                    <a:lumOff val="25000"/>
                  </a:schemeClr>
                </a:solidFill>
                <a:latin typeface="Open Sans"/>
                <a:ea typeface="Open Sans"/>
                <a:cs typeface="Open Sans"/>
                <a:sym typeface="Open Sans"/>
              </a:rPr>
              <a:t>en</a:t>
            </a:r>
            <a:r>
              <a:rPr lang="en-US" dirty="0">
                <a:solidFill>
                  <a:schemeClr val="tx1">
                    <a:lumMod val="75000"/>
                    <a:lumOff val="25000"/>
                  </a:schemeClr>
                </a:solidFill>
                <a:latin typeface="Open Sans"/>
                <a:ea typeface="Open Sans"/>
                <a:cs typeface="Open Sans"/>
                <a:sym typeface="Open Sans"/>
              </a:rPr>
              <a:t> </a:t>
            </a:r>
            <a:r>
              <a:rPr lang="en-US" dirty="0" err="1">
                <a:solidFill>
                  <a:schemeClr val="tx1">
                    <a:lumMod val="75000"/>
                    <a:lumOff val="25000"/>
                  </a:schemeClr>
                </a:solidFill>
                <a:latin typeface="Open Sans"/>
                <a:ea typeface="Open Sans"/>
                <a:cs typeface="Open Sans"/>
                <a:sym typeface="Open Sans"/>
              </a:rPr>
              <a:t>el</a:t>
            </a:r>
            <a:r>
              <a:rPr lang="en-US" dirty="0">
                <a:solidFill>
                  <a:schemeClr val="tx1">
                    <a:lumMod val="75000"/>
                    <a:lumOff val="25000"/>
                  </a:schemeClr>
                </a:solidFill>
                <a:latin typeface="Open Sans"/>
                <a:ea typeface="Open Sans"/>
                <a:cs typeface="Open Sans"/>
                <a:sym typeface="Open Sans"/>
              </a:rPr>
              <a:t> enlace de vista </a:t>
            </a:r>
            <a:r>
              <a:rPr lang="en-US" dirty="0" err="1">
                <a:solidFill>
                  <a:schemeClr val="tx1">
                    <a:lumMod val="75000"/>
                    <a:lumOff val="25000"/>
                  </a:schemeClr>
                </a:solidFill>
                <a:latin typeface="Open Sans"/>
                <a:ea typeface="Open Sans"/>
                <a:cs typeface="Open Sans"/>
                <a:sym typeface="Open Sans"/>
              </a:rPr>
              <a:t>detallada</a:t>
            </a:r>
            <a:r>
              <a:rPr lang="en-US" dirty="0">
                <a:solidFill>
                  <a:schemeClr val="tx1">
                    <a:lumMod val="75000"/>
                    <a:lumOff val="25000"/>
                  </a:schemeClr>
                </a:solidFill>
                <a:latin typeface="Open Sans"/>
                <a:ea typeface="Open Sans"/>
                <a:cs typeface="Open Sans"/>
                <a:sym typeface="Open Sans"/>
              </a:rPr>
              <a:t> para </a:t>
            </a:r>
            <a:r>
              <a:rPr lang="en-US" dirty="0" err="1">
                <a:solidFill>
                  <a:schemeClr val="tx1">
                    <a:lumMod val="75000"/>
                    <a:lumOff val="25000"/>
                  </a:schemeClr>
                </a:solidFill>
                <a:latin typeface="Open Sans"/>
                <a:ea typeface="Open Sans"/>
                <a:cs typeface="Open Sans"/>
                <a:sym typeface="Open Sans"/>
              </a:rPr>
              <a:t>conocer</a:t>
            </a:r>
            <a:r>
              <a:rPr lang="en-US" dirty="0">
                <a:solidFill>
                  <a:schemeClr val="tx1">
                    <a:lumMod val="75000"/>
                    <a:lumOff val="25000"/>
                  </a:schemeClr>
                </a:solidFill>
                <a:latin typeface="Open Sans"/>
                <a:ea typeface="Open Sans"/>
                <a:cs typeface="Open Sans"/>
                <a:sym typeface="Open Sans"/>
              </a:rPr>
              <a:t> </a:t>
            </a:r>
            <a:r>
              <a:rPr lang="en-US" dirty="0" err="1">
                <a:solidFill>
                  <a:schemeClr val="tx1">
                    <a:lumMod val="75000"/>
                    <a:lumOff val="25000"/>
                  </a:schemeClr>
                </a:solidFill>
                <a:latin typeface="Open Sans"/>
                <a:ea typeface="Open Sans"/>
                <a:cs typeface="Open Sans"/>
                <a:sym typeface="Open Sans"/>
              </a:rPr>
              <a:t>el</a:t>
            </a:r>
            <a:r>
              <a:rPr lang="en-US" dirty="0">
                <a:solidFill>
                  <a:schemeClr val="tx1">
                    <a:lumMod val="75000"/>
                    <a:lumOff val="25000"/>
                  </a:schemeClr>
                </a:solidFill>
                <a:latin typeface="Open Sans"/>
                <a:ea typeface="Open Sans"/>
                <a:cs typeface="Open Sans"/>
                <a:sym typeface="Open Sans"/>
              </a:rPr>
              <a:t> </a:t>
            </a:r>
            <a:r>
              <a:rPr lang="en-US" dirty="0" err="1">
                <a:solidFill>
                  <a:schemeClr val="tx1">
                    <a:lumMod val="75000"/>
                    <a:lumOff val="25000"/>
                  </a:schemeClr>
                </a:solidFill>
                <a:latin typeface="Open Sans"/>
                <a:ea typeface="Open Sans"/>
                <a:cs typeface="Open Sans"/>
                <a:sym typeface="Open Sans"/>
              </a:rPr>
              <a:t>tipo</a:t>
            </a:r>
            <a:r>
              <a:rPr lang="en-US" dirty="0">
                <a:solidFill>
                  <a:schemeClr val="tx1">
                    <a:lumMod val="75000"/>
                    <a:lumOff val="25000"/>
                  </a:schemeClr>
                </a:solidFill>
                <a:latin typeface="Open Sans"/>
                <a:ea typeface="Open Sans"/>
                <a:cs typeface="Open Sans"/>
                <a:sym typeface="Open Sans"/>
              </a:rPr>
              <a:t> de </a:t>
            </a:r>
            <a:r>
              <a:rPr lang="en-US" dirty="0" err="1">
                <a:solidFill>
                  <a:schemeClr val="tx1">
                    <a:lumMod val="75000"/>
                    <a:lumOff val="25000"/>
                  </a:schemeClr>
                </a:solidFill>
                <a:latin typeface="Open Sans"/>
                <a:ea typeface="Open Sans"/>
                <a:cs typeface="Open Sans"/>
                <a:sym typeface="Open Sans"/>
              </a:rPr>
              <a:t>licencia</a:t>
            </a:r>
            <a:r>
              <a:rPr lang="en-US" dirty="0">
                <a:solidFill>
                  <a:schemeClr val="tx1">
                    <a:lumMod val="75000"/>
                    <a:lumOff val="25000"/>
                  </a:schemeClr>
                </a:solidFill>
                <a:latin typeface="Open Sans"/>
                <a:ea typeface="Open Sans"/>
                <a:cs typeface="Open Sans"/>
                <a:sym typeface="Open Sans"/>
              </a:rPr>
              <a:t> de derechos de </a:t>
            </a:r>
            <a:r>
              <a:rPr lang="en-US" dirty="0" err="1">
                <a:solidFill>
                  <a:schemeClr val="tx1">
                    <a:lumMod val="75000"/>
                    <a:lumOff val="25000"/>
                  </a:schemeClr>
                </a:solidFill>
                <a:latin typeface="Open Sans"/>
                <a:ea typeface="Open Sans"/>
                <a:cs typeface="Open Sans"/>
                <a:sym typeface="Open Sans"/>
              </a:rPr>
              <a:t>autor</a:t>
            </a:r>
            <a:endParaRPr dirty="0">
              <a:solidFill>
                <a:schemeClr val="tx1">
                  <a:lumMod val="75000"/>
                  <a:lumOff val="25000"/>
                </a:schemeClr>
              </a:solidFill>
              <a:latin typeface="Open Sans"/>
              <a:ea typeface="Open Sans"/>
              <a:cs typeface="Open Sans"/>
              <a:sym typeface="Open Sans"/>
            </a:endParaRPr>
          </a:p>
        </p:txBody>
      </p:sp>
      <p:sp>
        <p:nvSpPr>
          <p:cNvPr id="762" name="Google Shape;762;g1b10d89d5ab_4_885"/>
          <p:cNvSpPr/>
          <p:nvPr/>
        </p:nvSpPr>
        <p:spPr>
          <a:xfrm>
            <a:off x="651642" y="5759669"/>
            <a:ext cx="7746000" cy="4128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63" name="Google Shape;763;g1b10d89d5ab_4_885"/>
          <p:cNvCxnSpPr/>
          <p:nvPr/>
        </p:nvCxnSpPr>
        <p:spPr>
          <a:xfrm rot="10800000">
            <a:off x="3909776" y="6064548"/>
            <a:ext cx="231300" cy="3393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PubMed búsqueda básica</a:t>
            </a:r>
            <a:endParaRPr sz="3600">
              <a:solidFill>
                <a:srgbClr val="586F7C"/>
              </a:solidFill>
              <a:latin typeface="Open Sans"/>
              <a:ea typeface="Open Sans"/>
              <a:cs typeface="Open Sans"/>
              <a:sym typeface="Open Sans"/>
            </a:endParaRPr>
          </a:p>
        </p:txBody>
      </p:sp>
      <p:sp>
        <p:nvSpPr>
          <p:cNvPr id="131" name="Google Shape;131;p5"/>
          <p:cNvSpPr txBox="1">
            <a:spLocks noGrp="1"/>
          </p:cNvSpPr>
          <p:nvPr>
            <p:ph type="body" idx="1"/>
          </p:nvPr>
        </p:nvSpPr>
        <p:spPr>
          <a:xfrm>
            <a:off x="0" y="1731625"/>
            <a:ext cx="5138400" cy="4959868"/>
          </a:xfrm>
          <a:prstGeom prst="rect">
            <a:avLst/>
          </a:prstGeom>
          <a:noFill/>
          <a:ln>
            <a:noFill/>
          </a:ln>
        </p:spPr>
        <p:txBody>
          <a:bodyPr spcFirstLastPara="1" wrap="square" lIns="91425" tIns="45700" rIns="91425" bIns="45700" anchor="t" anchorCtr="0">
            <a:noAutofit/>
          </a:bodyPr>
          <a:lstStyle/>
          <a:p>
            <a:pPr marL="355600" lvl="0" indent="-298450" algn="l" rtl="0">
              <a:lnSpc>
                <a:spcPct val="100000"/>
              </a:lnSpc>
              <a:spcBef>
                <a:spcPts val="0"/>
              </a:spcBef>
              <a:spcAft>
                <a:spcPts val="0"/>
              </a:spcAft>
              <a:buClr>
                <a:schemeClr val="dk2"/>
              </a:buClr>
              <a:buSzPts val="1500"/>
              <a:buChar char="●"/>
            </a:pPr>
            <a:r>
              <a:rPr lang="en-US" sz="1500">
                <a:solidFill>
                  <a:srgbClr val="3F3F3F"/>
                </a:solidFill>
                <a:latin typeface="Open Sans"/>
                <a:ea typeface="Open Sans"/>
                <a:cs typeface="Open Sans"/>
                <a:sym typeface="Open Sans"/>
              </a:rPr>
              <a:t>Se muestran los resultados de la búsqueda de </a:t>
            </a:r>
            <a:r>
              <a:rPr lang="en-US" sz="1500" b="1">
                <a:solidFill>
                  <a:srgbClr val="3F3F3F"/>
                </a:solidFill>
                <a:latin typeface="Open Sans"/>
                <a:ea typeface="Open Sans"/>
                <a:cs typeface="Open Sans"/>
                <a:sym typeface="Open Sans"/>
              </a:rPr>
              <a:t>measles </a:t>
            </a:r>
            <a:r>
              <a:rPr lang="en-US" sz="1500" b="1" i="1">
                <a:solidFill>
                  <a:srgbClr val="3F3F3F"/>
                </a:solidFill>
                <a:latin typeface="Open Sans"/>
                <a:ea typeface="Open Sans"/>
                <a:cs typeface="Open Sans"/>
                <a:sym typeface="Open Sans"/>
              </a:rPr>
              <a:t>developing countries</a:t>
            </a:r>
            <a:r>
              <a:rPr lang="en-US" sz="1500">
                <a:solidFill>
                  <a:srgbClr val="3F3F3F"/>
                </a:solidFill>
                <a:latin typeface="Open Sans"/>
                <a:ea typeface="Open Sans"/>
                <a:cs typeface="Open Sans"/>
                <a:sym typeface="Open Sans"/>
              </a:rPr>
              <a:t> </a:t>
            </a:r>
            <a:r>
              <a:rPr lang="en-US" sz="1500" i="1">
                <a:solidFill>
                  <a:srgbClr val="3F3F3F"/>
                </a:solidFill>
                <a:latin typeface="Open Sans"/>
                <a:ea typeface="Open Sans"/>
                <a:cs typeface="Open Sans"/>
                <a:sym typeface="Open Sans"/>
              </a:rPr>
              <a:t>[sarampión en los países en desarrollo]</a:t>
            </a:r>
            <a:r>
              <a:rPr lang="en-US" sz="1500">
                <a:solidFill>
                  <a:srgbClr val="3F3F3F"/>
                </a:solidFill>
                <a:latin typeface="Open Sans"/>
                <a:ea typeface="Open Sans"/>
                <a:cs typeface="Open Sans"/>
                <a:sym typeface="Open Sans"/>
              </a:rPr>
              <a:t>: 1300 resultados.</a:t>
            </a:r>
            <a:endParaRPr sz="150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1500">
              <a:solidFill>
                <a:srgbClr val="3F3F3F"/>
              </a:solidFill>
              <a:latin typeface="Open Sans"/>
              <a:ea typeface="Open Sans"/>
              <a:cs typeface="Open Sans"/>
              <a:sym typeface="Open Sans"/>
            </a:endParaRPr>
          </a:p>
          <a:p>
            <a:pPr marL="355600" lvl="0" indent="-298450" algn="l" rtl="0">
              <a:lnSpc>
                <a:spcPct val="100000"/>
              </a:lnSpc>
              <a:spcBef>
                <a:spcPts val="0"/>
              </a:spcBef>
              <a:spcAft>
                <a:spcPts val="0"/>
              </a:spcAft>
              <a:buClr>
                <a:schemeClr val="dk2"/>
              </a:buClr>
              <a:buSzPts val="1500"/>
              <a:buChar char="●"/>
            </a:pPr>
            <a:r>
              <a:rPr lang="en-US" sz="1500">
                <a:solidFill>
                  <a:srgbClr val="3F3F3F"/>
                </a:solidFill>
                <a:latin typeface="Open Sans"/>
                <a:ea typeface="Open Sans"/>
                <a:cs typeface="Open Sans"/>
                <a:sym typeface="Open Sans"/>
              </a:rPr>
              <a:t>Los enlaces a </a:t>
            </a:r>
            <a:r>
              <a:rPr lang="en-US" sz="1500" b="1">
                <a:solidFill>
                  <a:srgbClr val="3F3F3F"/>
                </a:solidFill>
                <a:latin typeface="Open Sans"/>
                <a:ea typeface="Open Sans"/>
                <a:cs typeface="Open Sans"/>
                <a:sym typeface="Open Sans"/>
              </a:rPr>
              <a:t>Free Full Text</a:t>
            </a:r>
            <a:r>
              <a:rPr lang="en-US" sz="1500">
                <a:solidFill>
                  <a:srgbClr val="3F3F3F"/>
                </a:solidFill>
                <a:latin typeface="Open Sans"/>
                <a:ea typeface="Open Sans"/>
                <a:cs typeface="Open Sans"/>
                <a:sym typeface="Open Sans"/>
              </a:rPr>
              <a:t> </a:t>
            </a:r>
            <a:r>
              <a:rPr lang="en-US" sz="1500" i="1">
                <a:solidFill>
                  <a:srgbClr val="3F3F3F"/>
                </a:solidFill>
                <a:latin typeface="Open Sans"/>
                <a:ea typeface="Open Sans"/>
                <a:cs typeface="Open Sans"/>
                <a:sym typeface="Open Sans"/>
              </a:rPr>
              <a:t>[gratuito en texto completo]</a:t>
            </a:r>
            <a:r>
              <a:rPr lang="en-US" sz="1500">
                <a:solidFill>
                  <a:srgbClr val="3F3F3F"/>
                </a:solidFill>
                <a:latin typeface="Open Sans"/>
                <a:ea typeface="Open Sans"/>
                <a:cs typeface="Open Sans"/>
                <a:sym typeface="Open Sans"/>
              </a:rPr>
              <a:t> y </a:t>
            </a:r>
            <a:r>
              <a:rPr lang="en-US" sz="1500" b="1">
                <a:solidFill>
                  <a:srgbClr val="3F3F3F"/>
                </a:solidFill>
                <a:latin typeface="Open Sans"/>
                <a:ea typeface="Open Sans"/>
                <a:cs typeface="Open Sans"/>
                <a:sym typeface="Open Sans"/>
              </a:rPr>
              <a:t>HINARI </a:t>
            </a:r>
            <a:r>
              <a:rPr lang="en-US" sz="1500">
                <a:solidFill>
                  <a:srgbClr val="3F3F3F"/>
                </a:solidFill>
                <a:latin typeface="Open Sans"/>
                <a:ea typeface="Open Sans"/>
                <a:cs typeface="Open Sans"/>
                <a:sym typeface="Open Sans"/>
              </a:rPr>
              <a:t>full text </a:t>
            </a:r>
            <a:r>
              <a:rPr lang="en-US" sz="1500" i="1">
                <a:solidFill>
                  <a:srgbClr val="3F3F3F"/>
                </a:solidFill>
                <a:latin typeface="Open Sans"/>
                <a:ea typeface="Open Sans"/>
                <a:cs typeface="Open Sans"/>
                <a:sym typeface="Open Sans"/>
              </a:rPr>
              <a:t>[texto completo] </a:t>
            </a:r>
            <a:r>
              <a:rPr lang="en-US" sz="1500">
                <a:solidFill>
                  <a:srgbClr val="3F3F3F"/>
                </a:solidFill>
                <a:latin typeface="Open Sans"/>
                <a:ea typeface="Open Sans"/>
                <a:cs typeface="Open Sans"/>
                <a:sym typeface="Open Sans"/>
              </a:rPr>
              <a:t>están en la columna de la izquierda. Para descargar el texto completo de un artículo en específico, hacer clic sobre el título.</a:t>
            </a:r>
            <a:endParaRPr sz="1500">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1500">
              <a:solidFill>
                <a:srgbClr val="3F3F3F"/>
              </a:solidFill>
              <a:latin typeface="Open Sans"/>
              <a:ea typeface="Open Sans"/>
              <a:cs typeface="Open Sans"/>
              <a:sym typeface="Open Sans"/>
            </a:endParaRPr>
          </a:p>
          <a:p>
            <a:pPr marL="355600" lvl="0" indent="-298450" algn="l" rtl="0">
              <a:lnSpc>
                <a:spcPct val="100000"/>
              </a:lnSpc>
              <a:spcBef>
                <a:spcPts val="0"/>
              </a:spcBef>
              <a:spcAft>
                <a:spcPts val="0"/>
              </a:spcAft>
              <a:buClr>
                <a:schemeClr val="dk2"/>
              </a:buClr>
              <a:buSzPts val="1500"/>
              <a:buChar char="●"/>
            </a:pPr>
            <a:r>
              <a:rPr lang="en-US" sz="1500">
                <a:solidFill>
                  <a:srgbClr val="3F3F3F"/>
                </a:solidFill>
                <a:latin typeface="Open Sans"/>
                <a:ea typeface="Open Sans"/>
                <a:cs typeface="Open Sans"/>
                <a:sym typeface="Open Sans"/>
              </a:rPr>
              <a:t>Los resultados de la búsqueda inicial se muestran en el formato </a:t>
            </a:r>
            <a:r>
              <a:rPr lang="en-US" sz="1500" b="1">
                <a:solidFill>
                  <a:srgbClr val="3F3F3F"/>
                </a:solidFill>
                <a:latin typeface="Open Sans"/>
                <a:ea typeface="Open Sans"/>
                <a:cs typeface="Open Sans"/>
                <a:sym typeface="Open Sans"/>
              </a:rPr>
              <a:t>Summary </a:t>
            </a:r>
            <a:r>
              <a:rPr lang="en-US" sz="1500" i="1">
                <a:solidFill>
                  <a:srgbClr val="3F3F3F"/>
                </a:solidFill>
                <a:latin typeface="Open Sans"/>
                <a:ea typeface="Open Sans"/>
                <a:cs typeface="Open Sans"/>
                <a:sym typeface="Open Sans"/>
              </a:rPr>
              <a:t>[resumen]</a:t>
            </a:r>
            <a:r>
              <a:rPr lang="en-US" sz="1500">
                <a:solidFill>
                  <a:srgbClr val="3F3F3F"/>
                </a:solidFill>
                <a:latin typeface="Open Sans"/>
                <a:ea typeface="Open Sans"/>
                <a:cs typeface="Open Sans"/>
                <a:sym typeface="Open Sans"/>
              </a:rPr>
              <a:t>, con las opciones de clasificación </a:t>
            </a:r>
            <a:r>
              <a:rPr lang="en-US" sz="1500" b="1">
                <a:solidFill>
                  <a:srgbClr val="3F3F3F"/>
                </a:solidFill>
                <a:latin typeface="Open Sans"/>
                <a:ea typeface="Open Sans"/>
                <a:cs typeface="Open Sans"/>
                <a:sym typeface="Open Sans"/>
              </a:rPr>
              <a:t>Best Match</a:t>
            </a:r>
            <a:r>
              <a:rPr lang="en-US" sz="1500">
                <a:solidFill>
                  <a:srgbClr val="3F3F3F"/>
                </a:solidFill>
                <a:latin typeface="Open Sans"/>
                <a:ea typeface="Open Sans"/>
                <a:cs typeface="Open Sans"/>
                <a:sym typeface="Open Sans"/>
              </a:rPr>
              <a:t> </a:t>
            </a:r>
            <a:r>
              <a:rPr lang="en-US" sz="1500" i="1">
                <a:solidFill>
                  <a:srgbClr val="3F3F3F"/>
                </a:solidFill>
                <a:latin typeface="Open Sans"/>
                <a:ea typeface="Open Sans"/>
                <a:cs typeface="Open Sans"/>
                <a:sym typeface="Open Sans"/>
              </a:rPr>
              <a:t>[mejor coincidencia] </a:t>
            </a:r>
            <a:r>
              <a:rPr lang="en-US" sz="1500">
                <a:solidFill>
                  <a:srgbClr val="3F3F3F"/>
                </a:solidFill>
                <a:latin typeface="Open Sans"/>
                <a:ea typeface="Open Sans"/>
                <a:cs typeface="Open Sans"/>
                <a:sym typeface="Open Sans"/>
              </a:rPr>
              <a:t>(predeterminado) frente a </a:t>
            </a:r>
            <a:r>
              <a:rPr lang="en-US" sz="1500" b="1">
                <a:solidFill>
                  <a:srgbClr val="3F3F3F"/>
                </a:solidFill>
                <a:latin typeface="Open Sans"/>
                <a:ea typeface="Open Sans"/>
                <a:cs typeface="Open Sans"/>
                <a:sym typeface="Open Sans"/>
              </a:rPr>
              <a:t>Most recent, Publication Date, First author </a:t>
            </a:r>
            <a:r>
              <a:rPr lang="en-US" sz="1500" i="1">
                <a:solidFill>
                  <a:srgbClr val="3F3F3F"/>
                </a:solidFill>
                <a:latin typeface="Open Sans"/>
                <a:ea typeface="Open Sans"/>
                <a:cs typeface="Open Sans"/>
                <a:sym typeface="Open Sans"/>
              </a:rPr>
              <a:t>[Más reciente, Fecha de publicación, Primer autor]</a:t>
            </a:r>
            <a:r>
              <a:rPr lang="en-US" sz="1500">
                <a:solidFill>
                  <a:srgbClr val="3F3F3F"/>
                </a:solidFill>
                <a:latin typeface="Open Sans"/>
                <a:ea typeface="Open Sans"/>
                <a:cs typeface="Open Sans"/>
                <a:sym typeface="Open Sans"/>
              </a:rPr>
              <a:t> o </a:t>
            </a:r>
            <a:r>
              <a:rPr lang="en-US" sz="1500" b="1">
                <a:solidFill>
                  <a:srgbClr val="3F3F3F"/>
                </a:solidFill>
                <a:latin typeface="Open Sans"/>
                <a:ea typeface="Open Sans"/>
                <a:cs typeface="Open Sans"/>
                <a:sym typeface="Open Sans"/>
              </a:rPr>
              <a:t>Journal </a:t>
            </a:r>
            <a:r>
              <a:rPr lang="en-US" sz="1500" i="1">
                <a:solidFill>
                  <a:srgbClr val="3F3F3F"/>
                </a:solidFill>
                <a:latin typeface="Open Sans"/>
                <a:ea typeface="Open Sans"/>
                <a:cs typeface="Open Sans"/>
                <a:sym typeface="Open Sans"/>
              </a:rPr>
              <a:t>[Revista].</a:t>
            </a:r>
            <a:endParaRPr sz="1500" i="1">
              <a:solidFill>
                <a:srgbClr val="3F3F3F"/>
              </a:solidFill>
              <a:latin typeface="Open Sans"/>
              <a:ea typeface="Open Sans"/>
              <a:cs typeface="Open Sans"/>
              <a:sym typeface="Open Sans"/>
            </a:endParaRPr>
          </a:p>
          <a:p>
            <a:pPr marL="457200" lvl="0" indent="0" algn="l" rtl="0">
              <a:lnSpc>
                <a:spcPct val="100000"/>
              </a:lnSpc>
              <a:spcBef>
                <a:spcPts val="0"/>
              </a:spcBef>
              <a:spcAft>
                <a:spcPts val="0"/>
              </a:spcAft>
              <a:buSzPts val="2400"/>
              <a:buNone/>
            </a:pPr>
            <a:endParaRPr sz="1500">
              <a:solidFill>
                <a:srgbClr val="3F3F3F"/>
              </a:solidFill>
              <a:latin typeface="Open Sans"/>
              <a:ea typeface="Open Sans"/>
              <a:cs typeface="Open Sans"/>
              <a:sym typeface="Open Sans"/>
            </a:endParaRPr>
          </a:p>
          <a:p>
            <a:pPr marL="355600" lvl="0" indent="-298450" algn="l" rtl="0">
              <a:lnSpc>
                <a:spcPct val="100000"/>
              </a:lnSpc>
              <a:spcBef>
                <a:spcPts val="0"/>
              </a:spcBef>
              <a:spcAft>
                <a:spcPts val="0"/>
              </a:spcAft>
              <a:buClr>
                <a:schemeClr val="dk2"/>
              </a:buClr>
              <a:buSzPts val="1500"/>
              <a:buChar char="●"/>
            </a:pPr>
            <a:r>
              <a:rPr lang="en-US" sz="1500">
                <a:solidFill>
                  <a:srgbClr val="3F3F3F"/>
                </a:solidFill>
                <a:latin typeface="Open Sans"/>
                <a:ea typeface="Open Sans"/>
                <a:cs typeface="Open Sans"/>
                <a:sym typeface="Open Sans"/>
              </a:rPr>
              <a:t>El formato </a:t>
            </a:r>
            <a:r>
              <a:rPr lang="en-US" sz="1500" b="1">
                <a:solidFill>
                  <a:srgbClr val="3F3F3F"/>
                </a:solidFill>
                <a:latin typeface="Open Sans"/>
                <a:ea typeface="Open Sans"/>
                <a:cs typeface="Open Sans"/>
                <a:sym typeface="Open Sans"/>
              </a:rPr>
              <a:t>Summary </a:t>
            </a:r>
            <a:r>
              <a:rPr lang="en-US" sz="1500" i="1">
                <a:solidFill>
                  <a:srgbClr val="3F3F3F"/>
                </a:solidFill>
                <a:latin typeface="Open Sans"/>
                <a:ea typeface="Open Sans"/>
                <a:cs typeface="Open Sans"/>
                <a:sym typeface="Open Sans"/>
              </a:rPr>
              <a:t>[resumen]</a:t>
            </a:r>
            <a:r>
              <a:rPr lang="en-US" sz="1500">
                <a:solidFill>
                  <a:srgbClr val="3F3F3F"/>
                </a:solidFill>
                <a:latin typeface="Open Sans"/>
                <a:ea typeface="Open Sans"/>
                <a:cs typeface="Open Sans"/>
                <a:sym typeface="Open Sans"/>
              </a:rPr>
              <a:t> tiene la información básica de la cita (título, autor, revista, pmid #) y parte del resumen.</a:t>
            </a:r>
            <a:endParaRPr sz="1500">
              <a:solidFill>
                <a:srgbClr val="3F3F3F"/>
              </a:solidFill>
              <a:latin typeface="Open Sans"/>
              <a:ea typeface="Open Sans"/>
              <a:cs typeface="Open Sans"/>
              <a:sym typeface="Open Sans"/>
            </a:endParaRPr>
          </a:p>
        </p:txBody>
      </p:sp>
      <p:pic>
        <p:nvPicPr>
          <p:cNvPr id="132" name="Google Shape;132;p5"/>
          <p:cNvPicPr preferRelativeResize="0"/>
          <p:nvPr/>
        </p:nvPicPr>
        <p:blipFill rotWithShape="1">
          <a:blip r:embed="rId3">
            <a:alphaModFix/>
          </a:blip>
          <a:srcRect/>
          <a:stretch/>
        </p:blipFill>
        <p:spPr>
          <a:xfrm>
            <a:off x="5068955" y="1731625"/>
            <a:ext cx="7123045" cy="495986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g1b10d89d5ab_4_894"/>
          <p:cNvSpPr txBox="1">
            <a:spLocks noGrp="1"/>
          </p:cNvSpPr>
          <p:nvPr>
            <p:ph type="title"/>
          </p:nvPr>
        </p:nvSpPr>
        <p:spPr>
          <a:xfrm>
            <a:off x="0" y="420834"/>
            <a:ext cx="7707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Acuerdo de licencia PLOS ONE</a:t>
            </a:r>
            <a:endParaRPr>
              <a:solidFill>
                <a:srgbClr val="586F7C"/>
              </a:solidFill>
              <a:latin typeface="Open Sans"/>
              <a:ea typeface="Open Sans"/>
              <a:cs typeface="Open Sans"/>
              <a:sym typeface="Open Sans"/>
            </a:endParaRPr>
          </a:p>
        </p:txBody>
      </p:sp>
      <p:sp>
        <p:nvSpPr>
          <p:cNvPr id="770" name="Google Shape;770;g1b10d89d5ab_4_894"/>
          <p:cNvSpPr txBox="1">
            <a:spLocks noGrp="1"/>
          </p:cNvSpPr>
          <p:nvPr>
            <p:ph type="body" idx="1"/>
          </p:nvPr>
        </p:nvSpPr>
        <p:spPr>
          <a:xfrm>
            <a:off x="420414" y="5482609"/>
            <a:ext cx="11519400" cy="1229700"/>
          </a:xfrm>
          <a:prstGeom prst="rect">
            <a:avLst/>
          </a:prstGeom>
          <a:noFill/>
          <a:ln>
            <a:noFill/>
          </a:ln>
        </p:spPr>
        <p:txBody>
          <a:bodyPr spcFirstLastPara="1" wrap="square" lIns="91425" tIns="45700" rIns="91425" bIns="45700" anchor="t" anchorCtr="0">
            <a:normAutofit fontScale="70000" lnSpcReduction="20000"/>
          </a:bodyPr>
          <a:lstStyle/>
          <a:p>
            <a:pPr marL="12700" lvl="0" indent="0" algn="l" rtl="0">
              <a:lnSpc>
                <a:spcPct val="120000"/>
              </a:lnSpc>
              <a:spcBef>
                <a:spcPts val="0"/>
              </a:spcBef>
              <a:spcAft>
                <a:spcPts val="0"/>
              </a:spcAft>
              <a:buClr>
                <a:srgbClr val="3F3F3F"/>
              </a:buClr>
              <a:buSzPct val="107842"/>
              <a:buNone/>
            </a:pPr>
            <a:r>
              <a:rPr lang="en-US">
                <a:solidFill>
                  <a:srgbClr val="3F3F3F"/>
                </a:solidFill>
                <a:latin typeface="Open Sans"/>
                <a:ea typeface="Open Sans"/>
                <a:cs typeface="Open Sans"/>
                <a:sym typeface="Open Sans"/>
              </a:rPr>
              <a:t>La imagen es de PLOS ONE, una editorial de revistas de acceso abierto. PLOS aplica la licencia Creative Commons Attribution (CC BY) a los artículos. Esto permite que los reutilizadores distribuyan, mezclen, adapten y desarrollen el material en cualquier medio o formato, siempre que se le dé la atribución al creador.</a:t>
            </a:r>
            <a:endParaRPr>
              <a:solidFill>
                <a:srgbClr val="3F3F3F"/>
              </a:solidFill>
              <a:latin typeface="Open Sans"/>
              <a:ea typeface="Open Sans"/>
              <a:cs typeface="Open Sans"/>
              <a:sym typeface="Open Sans"/>
            </a:endParaRPr>
          </a:p>
        </p:txBody>
      </p:sp>
      <p:pic>
        <p:nvPicPr>
          <p:cNvPr id="771" name="Google Shape;771;g1b10d89d5ab_4_894"/>
          <p:cNvPicPr preferRelativeResize="0"/>
          <p:nvPr/>
        </p:nvPicPr>
        <p:blipFill rotWithShape="1">
          <a:blip r:embed="rId3">
            <a:alphaModFix/>
          </a:blip>
          <a:srcRect/>
          <a:stretch/>
        </p:blipFill>
        <p:spPr>
          <a:xfrm>
            <a:off x="252248" y="1829189"/>
            <a:ext cx="4987132" cy="2721790"/>
          </a:xfrm>
          <a:prstGeom prst="rect">
            <a:avLst/>
          </a:prstGeom>
          <a:noFill/>
          <a:ln>
            <a:noFill/>
          </a:ln>
        </p:spPr>
      </p:pic>
      <p:pic>
        <p:nvPicPr>
          <p:cNvPr id="772" name="Google Shape;772;g1b10d89d5ab_4_894"/>
          <p:cNvPicPr preferRelativeResize="0"/>
          <p:nvPr/>
        </p:nvPicPr>
        <p:blipFill rotWithShape="1">
          <a:blip r:embed="rId4">
            <a:alphaModFix/>
          </a:blip>
          <a:srcRect/>
          <a:stretch/>
        </p:blipFill>
        <p:spPr>
          <a:xfrm>
            <a:off x="6326587" y="1700808"/>
            <a:ext cx="5548715" cy="3480000"/>
          </a:xfrm>
          <a:prstGeom prst="rect">
            <a:avLst/>
          </a:prstGeom>
          <a:noFill/>
          <a:ln>
            <a:noFill/>
          </a:ln>
        </p:spPr>
      </p:pic>
      <p:cxnSp>
        <p:nvCxnSpPr>
          <p:cNvPr id="773" name="Google Shape;773;g1b10d89d5ab_4_894"/>
          <p:cNvCxnSpPr/>
          <p:nvPr/>
        </p:nvCxnSpPr>
        <p:spPr>
          <a:xfrm rot="10800000" flipH="1">
            <a:off x="5239380" y="2533128"/>
            <a:ext cx="1087200" cy="4413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g1b10d89d5ab_4_903"/>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MedlinePlus</a:t>
            </a:r>
            <a:endParaRPr sz="3600">
              <a:solidFill>
                <a:srgbClr val="586F7C"/>
              </a:solidFill>
              <a:latin typeface="Open Sans"/>
              <a:ea typeface="Open Sans"/>
              <a:cs typeface="Open Sans"/>
              <a:sym typeface="Open Sans"/>
            </a:endParaRPr>
          </a:p>
        </p:txBody>
      </p:sp>
      <p:sp>
        <p:nvSpPr>
          <p:cNvPr id="780" name="Google Shape;780;g1b10d89d5ab_4_903"/>
          <p:cNvSpPr txBox="1">
            <a:spLocks noGrp="1"/>
          </p:cNvSpPr>
          <p:nvPr>
            <p:ph type="body" idx="1"/>
          </p:nvPr>
        </p:nvSpPr>
        <p:spPr>
          <a:xfrm>
            <a:off x="179614" y="1796143"/>
            <a:ext cx="70377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Disponible en:  </a:t>
            </a:r>
            <a:r>
              <a:rPr lang="en-US" u="sng">
                <a:solidFill>
                  <a:schemeClr val="hlink"/>
                </a:solidFill>
                <a:hlinkClick r:id="rId3"/>
              </a:rPr>
              <a:t>https://medlineplus.gov/</a:t>
            </a:r>
            <a:endParaRPr/>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781" name="Google Shape;781;g1b10d89d5ab_4_903" descr="https://lh4.googleusercontent.com/F6pRciINKxDcbWDuCYDr4v3IIe-uZsuCOokhoq-AWVnnXliqPPa85D5G9HoZeK9C9J5t7PipqtR1-jR7inVkJheiwj0lVqPN3aKECh5qerRZhIGTi26BDGFlfxqdpSrtg9_81EQ"/>
          <p:cNvPicPr preferRelativeResize="0"/>
          <p:nvPr/>
        </p:nvPicPr>
        <p:blipFill rotWithShape="1">
          <a:blip r:embed="rId4">
            <a:alphaModFix/>
          </a:blip>
          <a:srcRect/>
          <a:stretch/>
        </p:blipFill>
        <p:spPr>
          <a:xfrm>
            <a:off x="0" y="2612572"/>
            <a:ext cx="4781041" cy="950270"/>
          </a:xfrm>
          <a:prstGeom prst="rect">
            <a:avLst/>
          </a:prstGeom>
          <a:noFill/>
          <a:ln>
            <a:noFill/>
          </a:ln>
        </p:spPr>
      </p:pic>
      <p:graphicFrame>
        <p:nvGraphicFramePr>
          <p:cNvPr id="782" name="Google Shape;782;g1b10d89d5ab_4_903"/>
          <p:cNvGraphicFramePr/>
          <p:nvPr/>
        </p:nvGraphicFramePr>
        <p:xfrm>
          <a:off x="5134275" y="2271950"/>
          <a:ext cx="6713250" cy="3459550"/>
        </p:xfrm>
        <a:graphic>
          <a:graphicData uri="http://schemas.openxmlformats.org/drawingml/2006/table">
            <a:tbl>
              <a:tblPr bandRow="1">
                <a:noFill/>
                <a:tableStyleId>{384EAC3B-CFBC-4FE4-920C-72F0F172F9B3}</a:tableStyleId>
              </a:tblPr>
              <a:tblGrid>
                <a:gridCol w="1245775">
                  <a:extLst>
                    <a:ext uri="{9D8B030D-6E8A-4147-A177-3AD203B41FA5}">
                      <a16:colId xmlns:a16="http://schemas.microsoft.com/office/drawing/2014/main" val="20000"/>
                    </a:ext>
                  </a:extLst>
                </a:gridCol>
                <a:gridCol w="5467475">
                  <a:extLst>
                    <a:ext uri="{9D8B030D-6E8A-4147-A177-3AD203B41FA5}">
                      <a16:colId xmlns:a16="http://schemas.microsoft.com/office/drawing/2014/main" val="20001"/>
                    </a:ext>
                  </a:extLst>
                </a:gridCol>
              </a:tblGrid>
              <a:tr h="279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Proveedor de servicio</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Biblioteca Nacional de Medicina de los Estados Unidos</a:t>
                      </a:r>
                      <a:endParaRPr sz="1200" u="none" strike="noStrike" cap="none"/>
                    </a:p>
                  </a:txBody>
                  <a:tcPr marL="73025" marR="73025" marT="45725" marB="45725" anchor="ctr"/>
                </a:tc>
                <a:extLst>
                  <a:ext uri="{0D108BD9-81ED-4DB2-BD59-A6C34878D82A}">
                    <a16:rowId xmlns:a16="http://schemas.microsoft.com/office/drawing/2014/main" val="10000"/>
                  </a:ext>
                </a:extLst>
              </a:tr>
              <a:tr h="279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Tipo de servicio</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Base de datos de búsqueda con información sobre enfermedades, afecciones y problemas de bienestar en varios idiomas; se centra en la educación del paciente/salud del consumidor; contiene una enciclopedia médica. </a:t>
                      </a:r>
                      <a:endParaRPr sz="1200" u="none" strike="noStrike" cap="none"/>
                    </a:p>
                  </a:txBody>
                  <a:tcPr marL="73025" marR="73025" marT="45725" marB="45725" anchor="ctr"/>
                </a:tc>
                <a:extLst>
                  <a:ext uri="{0D108BD9-81ED-4DB2-BD59-A6C34878D82A}">
                    <a16:rowId xmlns:a16="http://schemas.microsoft.com/office/drawing/2014/main" val="10001"/>
                  </a:ext>
                </a:extLst>
              </a:tr>
              <a:tr h="279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Fuentes de información</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Institutos Nacionales de Salud de Estados Unidos y otras fuentes confiables: todos son revisados por el personal.</a:t>
                      </a:r>
                      <a:endParaRPr sz="1200" u="none" strike="noStrike" cap="none"/>
                    </a:p>
                  </a:txBody>
                  <a:tcPr marL="73025" marR="73025" marT="45725" marB="45725" anchor="ctr"/>
                </a:tc>
                <a:extLst>
                  <a:ext uri="{0D108BD9-81ED-4DB2-BD59-A6C34878D82A}">
                    <a16:rowId xmlns:a16="http://schemas.microsoft.com/office/drawing/2014/main" val="10002"/>
                  </a:ext>
                </a:extLst>
              </a:tr>
              <a:tr h="279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Tipos de documentos</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Artículos, capítulos de libro, documentos e informes. </a:t>
                      </a:r>
                      <a:endParaRPr sz="1200" u="none" strike="noStrike" cap="none"/>
                    </a:p>
                  </a:txBody>
                  <a:tcPr marL="73025" marR="73025" marT="45725" marB="45725" anchor="ctr"/>
                </a:tc>
                <a:extLst>
                  <a:ext uri="{0D108BD9-81ED-4DB2-BD59-A6C34878D82A}">
                    <a16:rowId xmlns:a16="http://schemas.microsoft.com/office/drawing/2014/main" val="10003"/>
                  </a:ext>
                </a:extLst>
              </a:tr>
              <a:tr h="2667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Texto completo</a:t>
                      </a:r>
                      <a:endParaRPr sz="1200" u="none" strike="noStrike" cap="none"/>
                    </a:p>
                    <a:p>
                      <a:pPr marL="0" marR="0" lvl="0" indent="0" algn="just" rtl="0">
                        <a:lnSpc>
                          <a:spcPct val="100000"/>
                        </a:lnSpc>
                        <a:spcBef>
                          <a:spcPts val="600"/>
                        </a:spcBef>
                        <a:spcAft>
                          <a:spcPts val="0"/>
                        </a:spcAft>
                        <a:buClr>
                          <a:srgbClr val="000000"/>
                        </a:buClr>
                        <a:buSzPts val="1200"/>
                        <a:buFont typeface="Arial"/>
                        <a:buNone/>
                      </a:pP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Si</a:t>
                      </a:r>
                      <a:endParaRPr sz="1200" u="none" strike="noStrike" cap="none"/>
                    </a:p>
                  </a:txBody>
                  <a:tcPr marL="73025" marR="73025" marT="45725" marB="45725" anchor="ctr"/>
                </a:tc>
                <a:extLst>
                  <a:ext uri="{0D108BD9-81ED-4DB2-BD59-A6C34878D82A}">
                    <a16:rowId xmlns:a16="http://schemas.microsoft.com/office/drawing/2014/main" val="10004"/>
                  </a:ext>
                </a:extLst>
              </a:tr>
              <a:tr h="3048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Cobertura temática</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Más de 1000 enfermedades y afecciones.</a:t>
                      </a:r>
                      <a:endParaRPr sz="1200" u="none" strike="noStrike" cap="none"/>
                    </a:p>
                  </a:txBody>
                  <a:tcPr marL="73025" marR="73025" marT="45725" marB="45725" anchor="ctr"/>
                </a:tc>
                <a:extLst>
                  <a:ext uri="{0D108BD9-81ED-4DB2-BD59-A6C34878D82A}">
                    <a16:rowId xmlns:a16="http://schemas.microsoft.com/office/drawing/2014/main" val="10005"/>
                  </a:ext>
                </a:extLst>
              </a:tr>
              <a:tr h="2667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Data cuantitativa</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No aplica</a:t>
                      </a:r>
                      <a:endParaRPr sz="12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1b10d89d5ab_4_911"/>
          <p:cNvSpPr txBox="1">
            <a:spLocks noGrp="1"/>
          </p:cNvSpPr>
          <p:nvPr>
            <p:ph type="title"/>
          </p:nvPr>
        </p:nvSpPr>
        <p:spPr>
          <a:xfrm>
            <a:off x="0" y="226600"/>
            <a:ext cx="84243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None/>
            </a:pPr>
            <a:r>
              <a:rPr lang="en-US" sz="3200">
                <a:solidFill>
                  <a:srgbClr val="586F7C"/>
                </a:solidFill>
                <a:latin typeface="Open Sans"/>
                <a:ea typeface="Open Sans"/>
                <a:cs typeface="Open Sans"/>
                <a:sym typeface="Open Sans"/>
              </a:rPr>
              <a:t>Motor de búsqueda de OIG y </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100000"/>
              <a:buNone/>
            </a:pPr>
            <a:r>
              <a:rPr lang="en-US" sz="3200">
                <a:solidFill>
                  <a:srgbClr val="586F7C"/>
                </a:solidFill>
                <a:latin typeface="Open Sans"/>
                <a:ea typeface="Open Sans"/>
                <a:cs typeface="Open Sans"/>
                <a:sym typeface="Open Sans"/>
              </a:rPr>
              <a:t>Motor de búsqueda de ONG: </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100000"/>
              <a:buNone/>
            </a:pPr>
            <a:r>
              <a:rPr lang="en-US" sz="3200">
                <a:solidFill>
                  <a:srgbClr val="586F7C"/>
                </a:solidFill>
                <a:latin typeface="Open Sans"/>
                <a:ea typeface="Open Sans"/>
                <a:cs typeface="Open Sans"/>
                <a:sym typeface="Open Sans"/>
              </a:rPr>
              <a:t>proporcionado por Google</a:t>
            </a:r>
            <a:endParaRPr sz="3200">
              <a:solidFill>
                <a:srgbClr val="586F7C"/>
              </a:solidFill>
              <a:latin typeface="Open Sans"/>
              <a:ea typeface="Open Sans"/>
              <a:cs typeface="Open Sans"/>
              <a:sym typeface="Open Sans"/>
            </a:endParaRPr>
          </a:p>
        </p:txBody>
      </p:sp>
      <p:sp>
        <p:nvSpPr>
          <p:cNvPr id="789" name="Google Shape;789;g1b10d89d5ab_4_911"/>
          <p:cNvSpPr txBox="1">
            <a:spLocks noGrp="1"/>
          </p:cNvSpPr>
          <p:nvPr>
            <p:ph type="body" idx="1"/>
          </p:nvPr>
        </p:nvSpPr>
        <p:spPr>
          <a:xfrm>
            <a:off x="1" y="1598442"/>
            <a:ext cx="119883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dirty="0">
                <a:solidFill>
                  <a:schemeClr val="tx1">
                    <a:lumMod val="75000"/>
                    <a:lumOff val="25000"/>
                  </a:schemeClr>
                </a:solidFill>
                <a:latin typeface="Open Sans"/>
                <a:ea typeface="Open Sans"/>
                <a:cs typeface="Open Sans"/>
                <a:sym typeface="Open Sans"/>
              </a:rPr>
              <a:t>E</a:t>
            </a:r>
            <a:r>
              <a:rPr lang="en-US" sz="2200" dirty="0">
                <a:solidFill>
                  <a:schemeClr val="tx1">
                    <a:lumMod val="75000"/>
                    <a:lumOff val="2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 Google, </a:t>
            </a:r>
            <a:r>
              <a:rPr lang="en-US" sz="2200" dirty="0" err="1">
                <a:solidFill>
                  <a:schemeClr val="tx1">
                    <a:lumMod val="75000"/>
                    <a:lumOff val="2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buscar</a:t>
            </a:r>
            <a:r>
              <a:rPr lang="en-US" sz="2200" dirty="0">
                <a:solidFill>
                  <a:schemeClr val="tx1">
                    <a:lumMod val="75000"/>
                    <a:lumOff val="2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200" b="1" dirty="0">
                <a:solidFill>
                  <a:schemeClr val="tx1">
                    <a:lumMod val="75000"/>
                    <a:lumOff val="2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Intergovernmental Organization Search Engine – Google </a:t>
            </a:r>
            <a:r>
              <a:rPr lang="en-US" sz="2200" dirty="0">
                <a:solidFill>
                  <a:schemeClr val="tx1">
                    <a:lumMod val="75000"/>
                    <a:lumOff val="2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o                                               		                  </a:t>
            </a:r>
            <a:r>
              <a:rPr lang="en-US" sz="2200" b="1" dirty="0">
                <a:solidFill>
                  <a:schemeClr val="tx1">
                    <a:lumMod val="75000"/>
                    <a:lumOff val="2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Non-governmental Organization Search Engine - Google</a:t>
            </a:r>
            <a:endParaRPr dirty="0">
              <a:solidFill>
                <a:schemeClr val="tx1">
                  <a:lumMod val="75000"/>
                  <a:lumOff val="25000"/>
                </a:schemeClr>
              </a:solidFill>
            </a:endParaRPr>
          </a:p>
        </p:txBody>
      </p:sp>
      <p:pic>
        <p:nvPicPr>
          <p:cNvPr id="790" name="Google Shape;790;g1b10d89d5ab_4_911"/>
          <p:cNvPicPr preferRelativeResize="0"/>
          <p:nvPr/>
        </p:nvPicPr>
        <p:blipFill rotWithShape="1">
          <a:blip r:embed="rId3">
            <a:alphaModFix/>
          </a:blip>
          <a:srcRect/>
          <a:stretch/>
        </p:blipFill>
        <p:spPr>
          <a:xfrm>
            <a:off x="85725" y="2553472"/>
            <a:ext cx="5894946" cy="4067175"/>
          </a:xfrm>
          <a:prstGeom prst="rect">
            <a:avLst/>
          </a:prstGeom>
          <a:noFill/>
          <a:ln>
            <a:noFill/>
          </a:ln>
        </p:spPr>
      </p:pic>
      <p:pic>
        <p:nvPicPr>
          <p:cNvPr id="791" name="Google Shape;791;g1b10d89d5ab_4_911"/>
          <p:cNvPicPr preferRelativeResize="0"/>
          <p:nvPr/>
        </p:nvPicPr>
        <p:blipFill rotWithShape="1">
          <a:blip r:embed="rId4">
            <a:alphaModFix/>
          </a:blip>
          <a:srcRect/>
          <a:stretch/>
        </p:blipFill>
        <p:spPr>
          <a:xfrm>
            <a:off x="5881816" y="2559414"/>
            <a:ext cx="6310184" cy="4236718"/>
          </a:xfrm>
          <a:prstGeom prst="rect">
            <a:avLst/>
          </a:prstGeom>
          <a:noFill/>
          <a:ln>
            <a:noFill/>
          </a:ln>
        </p:spPr>
      </p:pic>
      <p:cxnSp>
        <p:nvCxnSpPr>
          <p:cNvPr id="792" name="Google Shape;792;g1b10d89d5ab_4_911"/>
          <p:cNvCxnSpPr/>
          <p:nvPr/>
        </p:nvCxnSpPr>
        <p:spPr>
          <a:xfrm flipH="1">
            <a:off x="1445692" y="2075935"/>
            <a:ext cx="1557000" cy="617700"/>
          </a:xfrm>
          <a:prstGeom prst="straightConnector1">
            <a:avLst/>
          </a:prstGeom>
          <a:noFill/>
          <a:ln w="19050" cap="flat" cmpd="sng">
            <a:solidFill>
              <a:srgbClr val="FF0000"/>
            </a:solidFill>
            <a:prstDash val="solid"/>
            <a:round/>
            <a:headEnd type="none" w="sm" len="sm"/>
            <a:tailEnd type="triangle" w="med" len="med"/>
          </a:ln>
        </p:spPr>
      </p:cxnSp>
      <p:cxnSp>
        <p:nvCxnSpPr>
          <p:cNvPr id="793" name="Google Shape;793;g1b10d89d5ab_4_911"/>
          <p:cNvCxnSpPr/>
          <p:nvPr/>
        </p:nvCxnSpPr>
        <p:spPr>
          <a:xfrm>
            <a:off x="7722973" y="2409567"/>
            <a:ext cx="1161600" cy="926700"/>
          </a:xfrm>
          <a:prstGeom prst="straightConnector1">
            <a:avLst/>
          </a:prstGeom>
          <a:noFill/>
          <a:ln w="19050" cap="flat" cmpd="sng">
            <a:solidFill>
              <a:srgbClr val="FF0000"/>
            </a:solidFill>
            <a:prstDash val="solid"/>
            <a:round/>
            <a:headEnd type="none" w="sm" len="sm"/>
            <a:tailEnd type="triangle" w="med" len="med"/>
          </a:ln>
        </p:spPr>
      </p:cxnSp>
      <p:cxnSp>
        <p:nvCxnSpPr>
          <p:cNvPr id="794" name="Google Shape;794;g1b10d89d5ab_4_911"/>
          <p:cNvCxnSpPr/>
          <p:nvPr/>
        </p:nvCxnSpPr>
        <p:spPr>
          <a:xfrm>
            <a:off x="7698259" y="2414742"/>
            <a:ext cx="1161600" cy="926700"/>
          </a:xfrm>
          <a:prstGeom prst="straightConnector1">
            <a:avLst/>
          </a:prstGeom>
          <a:noFill/>
          <a:ln w="19050" cap="flat" cmpd="sng">
            <a:solidFill>
              <a:srgbClr val="FF0000"/>
            </a:solidFill>
            <a:prstDash val="solid"/>
            <a:round/>
            <a:headEnd type="none" w="sm" len="sm"/>
            <a:tailEnd type="triangle" w="med" len="med"/>
          </a:ln>
        </p:spPr>
      </p:cxnSp>
      <p:cxnSp>
        <p:nvCxnSpPr>
          <p:cNvPr id="795" name="Google Shape;795;g1b10d89d5ab_4_911"/>
          <p:cNvCxnSpPr/>
          <p:nvPr/>
        </p:nvCxnSpPr>
        <p:spPr>
          <a:xfrm>
            <a:off x="1050324" y="2832503"/>
            <a:ext cx="1013400" cy="924000"/>
          </a:xfrm>
          <a:prstGeom prst="straightConnector1">
            <a:avLst/>
          </a:prstGeom>
          <a:noFill/>
          <a:ln w="19050" cap="flat" cmpd="sng">
            <a:solidFill>
              <a:srgbClr val="FF0000"/>
            </a:solidFill>
            <a:prstDash val="solid"/>
            <a:round/>
            <a:headEnd type="none" w="sm" len="sm"/>
            <a:tailEnd type="triangle" w="med" len="med"/>
          </a:ln>
        </p:spPr>
      </p:cxnSp>
      <p:cxnSp>
        <p:nvCxnSpPr>
          <p:cNvPr id="796" name="Google Shape;796;g1b10d89d5ab_4_911"/>
          <p:cNvCxnSpPr/>
          <p:nvPr/>
        </p:nvCxnSpPr>
        <p:spPr>
          <a:xfrm flipH="1">
            <a:off x="8303601" y="3498502"/>
            <a:ext cx="906300" cy="8388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1b10d89d5ab_4_924"/>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None/>
            </a:pPr>
            <a:r>
              <a:rPr lang="es-ES" sz="3200" dirty="0">
                <a:solidFill>
                  <a:srgbClr val="586F7C"/>
                </a:solidFill>
                <a:latin typeface="Open Sans"/>
                <a:ea typeface="Open Sans"/>
                <a:cs typeface="Open Sans"/>
                <a:sym typeface="Open Sans"/>
              </a:rPr>
              <a:t>Motor de búsqueda de OIG y </a:t>
            </a:r>
          </a:p>
          <a:p>
            <a:pPr marL="0" lvl="0" indent="0" algn="l" rtl="0">
              <a:lnSpc>
                <a:spcPct val="90000"/>
              </a:lnSpc>
              <a:spcBef>
                <a:spcPts val="0"/>
              </a:spcBef>
              <a:spcAft>
                <a:spcPts val="0"/>
              </a:spcAft>
              <a:buClr>
                <a:schemeClr val="dk1"/>
              </a:buClr>
              <a:buSzPct val="100000"/>
              <a:buNone/>
            </a:pPr>
            <a:r>
              <a:rPr lang="es-ES" sz="3200" dirty="0">
                <a:solidFill>
                  <a:srgbClr val="586F7C"/>
                </a:solidFill>
                <a:latin typeface="Open Sans"/>
                <a:ea typeface="Open Sans"/>
                <a:cs typeface="Open Sans"/>
                <a:sym typeface="Open Sans"/>
              </a:rPr>
              <a:t>Motor de búsqueda de ONG: </a:t>
            </a:r>
          </a:p>
          <a:p>
            <a:pPr marL="0" lvl="0" indent="0" algn="l" rtl="0">
              <a:lnSpc>
                <a:spcPct val="90000"/>
              </a:lnSpc>
              <a:spcBef>
                <a:spcPts val="0"/>
              </a:spcBef>
              <a:spcAft>
                <a:spcPts val="0"/>
              </a:spcAft>
              <a:buClr>
                <a:schemeClr val="dk1"/>
              </a:buClr>
              <a:buSzPct val="100000"/>
              <a:buNone/>
            </a:pPr>
            <a:r>
              <a:rPr lang="es-ES" sz="3200" dirty="0">
                <a:solidFill>
                  <a:srgbClr val="586F7C"/>
                </a:solidFill>
                <a:latin typeface="Open Sans"/>
                <a:ea typeface="Open Sans"/>
                <a:cs typeface="Open Sans"/>
                <a:sym typeface="Open Sans"/>
              </a:rPr>
              <a:t>proporcionado por Google </a:t>
            </a:r>
            <a:r>
              <a:rPr lang="es-ES" sz="2700" dirty="0">
                <a:solidFill>
                  <a:srgbClr val="586F7C"/>
                </a:solidFill>
                <a:latin typeface="Open Sans"/>
                <a:ea typeface="Open Sans"/>
                <a:cs typeface="Open Sans"/>
                <a:sym typeface="Open Sans"/>
              </a:rPr>
              <a:t>(continuación)</a:t>
            </a:r>
          </a:p>
        </p:txBody>
      </p:sp>
      <p:graphicFrame>
        <p:nvGraphicFramePr>
          <p:cNvPr id="803" name="Google Shape;803;g1b10d89d5ab_4_924"/>
          <p:cNvGraphicFramePr/>
          <p:nvPr>
            <p:extLst>
              <p:ext uri="{D42A27DB-BD31-4B8C-83A1-F6EECF244321}">
                <p14:modId xmlns:p14="http://schemas.microsoft.com/office/powerpoint/2010/main" val="706196361"/>
              </p:ext>
            </p:extLst>
          </p:nvPr>
        </p:nvGraphicFramePr>
        <p:xfrm>
          <a:off x="2054600" y="1982100"/>
          <a:ext cx="8458300" cy="3490030"/>
        </p:xfrm>
        <a:graphic>
          <a:graphicData uri="http://schemas.openxmlformats.org/drawingml/2006/table">
            <a:tbl>
              <a:tblPr bandRow="1">
                <a:noFill/>
                <a:tableStyleId>{384EAC3B-CFBC-4FE4-920C-72F0F172F9B3}</a:tableStyleId>
              </a:tblPr>
              <a:tblGrid>
                <a:gridCol w="1569600">
                  <a:extLst>
                    <a:ext uri="{9D8B030D-6E8A-4147-A177-3AD203B41FA5}">
                      <a16:colId xmlns:a16="http://schemas.microsoft.com/office/drawing/2014/main" val="20000"/>
                    </a:ext>
                  </a:extLst>
                </a:gridCol>
                <a:gridCol w="6888700">
                  <a:extLst>
                    <a:ext uri="{9D8B030D-6E8A-4147-A177-3AD203B41FA5}">
                      <a16:colId xmlns:a16="http://schemas.microsoft.com/office/drawing/2014/main" val="20001"/>
                    </a:ext>
                  </a:extLst>
                </a:gridCol>
              </a:tblGrid>
              <a:tr h="279400">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Proveedor de servicio</a:t>
                      </a:r>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Google</a:t>
                      </a:r>
                    </a:p>
                  </a:txBody>
                  <a:tcPr marL="73025" marR="73025" marT="45725" marB="45725" anchor="ctr"/>
                </a:tc>
                <a:extLst>
                  <a:ext uri="{0D108BD9-81ED-4DB2-BD59-A6C34878D82A}">
                    <a16:rowId xmlns:a16="http://schemas.microsoft.com/office/drawing/2014/main" val="10000"/>
                  </a:ext>
                </a:extLst>
              </a:tr>
              <a:tr h="279400">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Tipo de servicio</a:t>
                      </a:r>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Búsquedas personalizadas de Google; los resultados pueden ser numerosos pero están ordenados por relevancia.</a:t>
                      </a:r>
                    </a:p>
                  </a:txBody>
                  <a:tcPr marL="73025" marR="73025" marT="45725" marB="45725" anchor="ctr"/>
                </a:tc>
                <a:extLst>
                  <a:ext uri="{0D108BD9-81ED-4DB2-BD59-A6C34878D82A}">
                    <a16:rowId xmlns:a16="http://schemas.microsoft.com/office/drawing/2014/main" val="10001"/>
                  </a:ext>
                </a:extLst>
              </a:tr>
              <a:tr h="279400">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Fuentes de información</a:t>
                      </a:r>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Recursos que se encuentran en Google utilizando algoritmos de búsqueda personalizados, para organizaciones no gubernamentales e intergubernamentales.</a:t>
                      </a:r>
                    </a:p>
                  </a:txBody>
                  <a:tcPr marL="73025" marR="73025" marT="45725" marB="45725" anchor="ctr"/>
                </a:tc>
                <a:extLst>
                  <a:ext uri="{0D108BD9-81ED-4DB2-BD59-A6C34878D82A}">
                    <a16:rowId xmlns:a16="http://schemas.microsoft.com/office/drawing/2014/main" val="10002"/>
                  </a:ext>
                </a:extLst>
              </a:tr>
              <a:tr h="279400">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Tipos de documentos</a:t>
                      </a:r>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Múltiple – pueden variar desde informes y documentos hasta revistas (acceso abierto, editoriales comerciales y editoriales participantes de Research4Life).</a:t>
                      </a:r>
                    </a:p>
                  </a:txBody>
                  <a:tcPr marL="73025" marR="73025" marT="45725" marB="45725" anchor="ctr"/>
                </a:tc>
                <a:extLst>
                  <a:ext uri="{0D108BD9-81ED-4DB2-BD59-A6C34878D82A}">
                    <a16:rowId xmlns:a16="http://schemas.microsoft.com/office/drawing/2014/main" val="10003"/>
                  </a:ext>
                </a:extLst>
              </a:tr>
              <a:tr h="266700">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Texto completo</a:t>
                      </a:r>
                    </a:p>
                    <a:p>
                      <a:pPr marL="0" marR="0" lvl="0" indent="0" algn="just" rtl="0">
                        <a:lnSpc>
                          <a:spcPct val="100000"/>
                        </a:lnSpc>
                        <a:spcBef>
                          <a:spcPts val="600"/>
                        </a:spcBef>
                        <a:spcAft>
                          <a:spcPts val="0"/>
                        </a:spcAft>
                        <a:buClr>
                          <a:srgbClr val="000000"/>
                        </a:buClr>
                        <a:buSzPts val="1400"/>
                        <a:buFont typeface="Arial"/>
                        <a:buNone/>
                      </a:pPr>
                      <a:endParaRPr lang="es-ES" sz="1400" u="none" strike="noStrike" cap="none" noProof="0" dirty="0"/>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Parcial – depende de los tipos de recursos enumerados en los resultados de búsqueda. </a:t>
                      </a:r>
                    </a:p>
                  </a:txBody>
                  <a:tcPr marL="73025" marR="73025" marT="45725" marB="45725" anchor="ctr"/>
                </a:tc>
                <a:extLst>
                  <a:ext uri="{0D108BD9-81ED-4DB2-BD59-A6C34878D82A}">
                    <a16:rowId xmlns:a16="http://schemas.microsoft.com/office/drawing/2014/main" val="10004"/>
                  </a:ext>
                </a:extLst>
              </a:tr>
              <a:tr h="304800">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Cobertura temática</a:t>
                      </a:r>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Depende de los términos de búsqueda ingresados por el usuario, no se limita al tema de salud.</a:t>
                      </a:r>
                    </a:p>
                  </a:txBody>
                  <a:tcPr marL="73025" marR="73025" marT="45725" marB="45725" anchor="ctr"/>
                </a:tc>
                <a:extLst>
                  <a:ext uri="{0D108BD9-81ED-4DB2-BD59-A6C34878D82A}">
                    <a16:rowId xmlns:a16="http://schemas.microsoft.com/office/drawing/2014/main" val="10005"/>
                  </a:ext>
                </a:extLst>
              </a:tr>
              <a:tr h="266700">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Data cuantitativa</a:t>
                      </a:r>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400"/>
                        <a:buFont typeface="Arial"/>
                        <a:buNone/>
                      </a:pPr>
                      <a:r>
                        <a:rPr lang="es-ES" sz="1400" u="none" strike="noStrike" cap="none" noProof="0" dirty="0"/>
                        <a:t>No aplica</a:t>
                      </a:r>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g1b10d89d5ab_4_930"/>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Highwire Journals - Acceso gratuito</a:t>
            </a:r>
            <a:endParaRPr>
              <a:solidFill>
                <a:srgbClr val="586F7C"/>
              </a:solidFill>
              <a:latin typeface="Open Sans"/>
              <a:ea typeface="Open Sans"/>
              <a:cs typeface="Open Sans"/>
              <a:sym typeface="Open Sans"/>
            </a:endParaRPr>
          </a:p>
        </p:txBody>
      </p:sp>
      <p:sp>
        <p:nvSpPr>
          <p:cNvPr id="810" name="Google Shape;810;g1b10d89d5ab_4_930"/>
          <p:cNvSpPr txBox="1">
            <a:spLocks noGrp="1"/>
          </p:cNvSpPr>
          <p:nvPr>
            <p:ph type="body" idx="1"/>
          </p:nvPr>
        </p:nvSpPr>
        <p:spPr>
          <a:xfrm>
            <a:off x="179614" y="1796143"/>
            <a:ext cx="78867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Disponible en:  </a:t>
            </a:r>
            <a:r>
              <a:rPr lang="en-US" sz="2200" u="sng">
                <a:solidFill>
                  <a:schemeClr val="hlink"/>
                </a:solidFill>
                <a:hlinkClick r:id="rId3"/>
              </a:rPr>
              <a:t>http://highwire.stanford.edu/lists/devecon.dtl</a:t>
            </a:r>
            <a:endParaRPr sz="2200"/>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811" name="Google Shape;811;g1b10d89d5ab_4_930" descr="https://lh3.googleusercontent.com/4NXnqtnM54gih2jyCKpUKRvR2xoxvpO98v0KTGldJ3I9OBolt1BsAWBtIbEUihNsya6AGhgM2Gbov4yRRE31Izytn0PYfdAVnnoaXOkksIN07vpGM6xqqM4PbCJy9cHSJD0B3to"/>
          <p:cNvPicPr preferRelativeResize="0"/>
          <p:nvPr/>
        </p:nvPicPr>
        <p:blipFill rotWithShape="1">
          <a:blip r:embed="rId4">
            <a:alphaModFix/>
          </a:blip>
          <a:srcRect/>
          <a:stretch/>
        </p:blipFill>
        <p:spPr>
          <a:xfrm>
            <a:off x="179614" y="3177061"/>
            <a:ext cx="4825649" cy="2074182"/>
          </a:xfrm>
          <a:prstGeom prst="rect">
            <a:avLst/>
          </a:prstGeom>
          <a:noFill/>
          <a:ln>
            <a:noFill/>
          </a:ln>
        </p:spPr>
      </p:pic>
      <p:graphicFrame>
        <p:nvGraphicFramePr>
          <p:cNvPr id="812" name="Google Shape;812;g1b10d89d5ab_4_930"/>
          <p:cNvGraphicFramePr/>
          <p:nvPr/>
        </p:nvGraphicFramePr>
        <p:xfrm>
          <a:off x="5297325" y="2413175"/>
          <a:ext cx="6550225" cy="3276660"/>
        </p:xfrm>
        <a:graphic>
          <a:graphicData uri="http://schemas.openxmlformats.org/drawingml/2006/table">
            <a:tbl>
              <a:tblPr bandRow="1">
                <a:noFill/>
                <a:tableStyleId>{384EAC3B-CFBC-4FE4-920C-72F0F172F9B3}</a:tableStyleId>
              </a:tblPr>
              <a:tblGrid>
                <a:gridCol w="1215525">
                  <a:extLst>
                    <a:ext uri="{9D8B030D-6E8A-4147-A177-3AD203B41FA5}">
                      <a16:colId xmlns:a16="http://schemas.microsoft.com/office/drawing/2014/main" val="20000"/>
                    </a:ext>
                  </a:extLst>
                </a:gridCol>
                <a:gridCol w="5334700">
                  <a:extLst>
                    <a:ext uri="{9D8B030D-6E8A-4147-A177-3AD203B41FA5}">
                      <a16:colId xmlns:a16="http://schemas.microsoft.com/office/drawing/2014/main" val="20001"/>
                    </a:ext>
                  </a:extLst>
                </a:gridCol>
              </a:tblGrid>
              <a:tr h="2794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Service</a:t>
                      </a:r>
                      <a:endParaRPr sz="1300" u="none" strike="noStrike" cap="none"/>
                    </a:p>
                    <a:p>
                      <a:pPr marL="0" marR="0" lvl="0" indent="0" algn="just" rtl="0">
                        <a:lnSpc>
                          <a:spcPct val="100000"/>
                        </a:lnSpc>
                        <a:spcBef>
                          <a:spcPts val="600"/>
                        </a:spcBef>
                        <a:spcAft>
                          <a:spcPts val="0"/>
                        </a:spcAft>
                        <a:buClr>
                          <a:srgbClr val="000000"/>
                        </a:buClr>
                        <a:buSzPts val="1300"/>
                        <a:buFont typeface="Arial"/>
                        <a:buNone/>
                      </a:pPr>
                      <a:r>
                        <a:rPr lang="en-US" sz="1300" u="none" strike="noStrike" cap="none"/>
                        <a:t>Provider</a:t>
                      </a:r>
                      <a:endParaRPr sz="13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Highwire Press</a:t>
                      </a:r>
                      <a:endParaRPr sz="1300" u="none" strike="noStrike" cap="none"/>
                    </a:p>
                  </a:txBody>
                  <a:tcPr marL="73025" marR="73025" marT="45725" marB="45725" anchor="ctr"/>
                </a:tc>
                <a:extLst>
                  <a:ext uri="{0D108BD9-81ED-4DB2-BD59-A6C34878D82A}">
                    <a16:rowId xmlns:a16="http://schemas.microsoft.com/office/drawing/2014/main" val="10000"/>
                  </a:ext>
                </a:extLst>
              </a:tr>
              <a:tr h="2794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Type of </a:t>
                      </a:r>
                      <a:endParaRPr sz="1300" u="none" strike="noStrike" cap="none"/>
                    </a:p>
                    <a:p>
                      <a:pPr marL="0" marR="0" lvl="0" indent="0" algn="just" rtl="0">
                        <a:lnSpc>
                          <a:spcPct val="100000"/>
                        </a:lnSpc>
                        <a:spcBef>
                          <a:spcPts val="600"/>
                        </a:spcBef>
                        <a:spcAft>
                          <a:spcPts val="0"/>
                        </a:spcAft>
                        <a:buClr>
                          <a:srgbClr val="000000"/>
                        </a:buClr>
                        <a:buSzPts val="1300"/>
                        <a:buFont typeface="Arial"/>
                        <a:buNone/>
                      </a:pPr>
                      <a:r>
                        <a:rPr lang="en-US" sz="1300" u="none" strike="noStrike" cap="none"/>
                        <a:t>Service</a:t>
                      </a:r>
                      <a:endParaRPr sz="13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Editorial digital con más de 140 revistas de asociaciones y editoriales de universidades. </a:t>
                      </a:r>
                      <a:endParaRPr sz="1300" u="none" strike="noStrike" cap="none"/>
                    </a:p>
                  </a:txBody>
                  <a:tcPr marL="73025" marR="73025" marT="45725" marB="45725" anchor="ctr"/>
                </a:tc>
                <a:extLst>
                  <a:ext uri="{0D108BD9-81ED-4DB2-BD59-A6C34878D82A}">
                    <a16:rowId xmlns:a16="http://schemas.microsoft.com/office/drawing/2014/main" val="10001"/>
                  </a:ext>
                </a:extLst>
              </a:tr>
              <a:tr h="2794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Sources of information</a:t>
                      </a:r>
                      <a:endParaRPr sz="13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Revistas disponibles, muchas de ellas a través de Research4Life en el programa de  “Libre acceso a economías en desarrollo”. Acceso vía IP para países.  </a:t>
                      </a:r>
                      <a:endParaRPr sz="1300" u="none" strike="noStrike" cap="none"/>
                    </a:p>
                  </a:txBody>
                  <a:tcPr marL="73025" marR="73025" marT="45725" marB="45725" anchor="ctr"/>
                </a:tc>
                <a:extLst>
                  <a:ext uri="{0D108BD9-81ED-4DB2-BD59-A6C34878D82A}">
                    <a16:rowId xmlns:a16="http://schemas.microsoft.com/office/drawing/2014/main" val="10002"/>
                  </a:ext>
                </a:extLst>
              </a:tr>
              <a:tr h="2794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Types of Documents</a:t>
                      </a:r>
                      <a:endParaRPr sz="13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Artículos de revistas. </a:t>
                      </a:r>
                      <a:endParaRPr sz="1300" u="none" strike="noStrike" cap="none"/>
                    </a:p>
                  </a:txBody>
                  <a:tcPr marL="73025" marR="73025" marT="45725" marB="45725" anchor="ctr"/>
                </a:tc>
                <a:extLst>
                  <a:ext uri="{0D108BD9-81ED-4DB2-BD59-A6C34878D82A}">
                    <a16:rowId xmlns:a16="http://schemas.microsoft.com/office/drawing/2014/main" val="10003"/>
                  </a:ext>
                </a:extLst>
              </a:tr>
              <a:tr h="3048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Subject Coverage</a:t>
                      </a:r>
                      <a:endParaRPr sz="13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La mayoría de los títulos están relacionados con la salud. </a:t>
                      </a:r>
                      <a:endParaRPr sz="1300" u="none" strike="noStrike" cap="none"/>
                    </a:p>
                  </a:txBody>
                  <a:tcPr marL="73025" marR="73025" marT="45725" marB="45725" anchor="ctr"/>
                </a:tc>
                <a:extLst>
                  <a:ext uri="{0D108BD9-81ED-4DB2-BD59-A6C34878D82A}">
                    <a16:rowId xmlns:a16="http://schemas.microsoft.com/office/drawing/2014/main" val="10004"/>
                  </a:ext>
                </a:extLst>
              </a:tr>
              <a:tr h="266700">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Quantitative Data</a:t>
                      </a:r>
                      <a:endParaRPr sz="13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300"/>
                        <a:buFont typeface="Arial"/>
                        <a:buNone/>
                      </a:pPr>
                      <a:r>
                        <a:rPr lang="en-US" sz="1300" u="none" strike="noStrike" cap="none"/>
                        <a:t>Más de 140 títulos</a:t>
                      </a:r>
                      <a:endParaRPr sz="1300" u="none" strike="noStrike" cap="none"/>
                    </a:p>
                  </a:txBody>
                  <a:tcPr marL="73025" marR="73025"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1b10d89d5ab_4_938"/>
          <p:cNvSpPr txBox="1">
            <a:spLocks noGrp="1"/>
          </p:cNvSpPr>
          <p:nvPr>
            <p:ph type="title"/>
          </p:nvPr>
        </p:nvSpPr>
        <p:spPr>
          <a:xfrm>
            <a:off x="0" y="378800"/>
            <a:ext cx="78867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None/>
            </a:pPr>
            <a:r>
              <a:rPr lang="en-US" sz="2980">
                <a:solidFill>
                  <a:srgbClr val="586F7C"/>
                </a:solidFill>
                <a:latin typeface="Open Sans"/>
                <a:ea typeface="Open Sans"/>
                <a:cs typeface="Open Sans"/>
                <a:sym typeface="Open Sans"/>
              </a:rPr>
              <a:t>Guías de investigación en colaboración de Ghana y UM: recursos de información</a:t>
            </a:r>
            <a:endParaRPr sz="2980">
              <a:solidFill>
                <a:srgbClr val="586F7C"/>
              </a:solidFill>
              <a:latin typeface="Open Sans"/>
              <a:ea typeface="Open Sans"/>
              <a:cs typeface="Open Sans"/>
              <a:sym typeface="Open Sans"/>
            </a:endParaRPr>
          </a:p>
        </p:txBody>
      </p:sp>
      <p:sp>
        <p:nvSpPr>
          <p:cNvPr id="819" name="Google Shape;819;g1b10d89d5ab_4_938"/>
          <p:cNvSpPr txBox="1">
            <a:spLocks noGrp="1"/>
          </p:cNvSpPr>
          <p:nvPr>
            <p:ph type="body" idx="1"/>
          </p:nvPr>
        </p:nvSpPr>
        <p:spPr>
          <a:xfrm>
            <a:off x="179614" y="1796143"/>
            <a:ext cx="78867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Disponible en: </a:t>
            </a:r>
            <a:r>
              <a:rPr lang="en-US" sz="2000" u="sng">
                <a:solidFill>
                  <a:schemeClr val="hlink"/>
                </a:solidFill>
                <a:hlinkClick r:id="rId3"/>
              </a:rPr>
              <a:t>https://guides.lib.umich.edu/ghana-health</a:t>
            </a:r>
            <a:endParaRPr sz="2000"/>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820" name="Google Shape;820;g1b10d89d5ab_4_938" descr="https://lh3.googleusercontent.com/W1DjrEuQGWf6v6ONVVszJZihC_-b1gY6C6WmSRBbpzFPTEl2OAol59YDe57gCYxjG2TD_oNY6lZ9yP4SkTIIPTwNzoY6bcFNpuTx2biJtOB7rZya0Z2UCBPxAe6sTmCFYjVmkP0"/>
          <p:cNvPicPr preferRelativeResize="0"/>
          <p:nvPr/>
        </p:nvPicPr>
        <p:blipFill rotWithShape="1">
          <a:blip r:embed="rId4">
            <a:alphaModFix/>
          </a:blip>
          <a:srcRect/>
          <a:stretch/>
        </p:blipFill>
        <p:spPr>
          <a:xfrm>
            <a:off x="179614" y="2612572"/>
            <a:ext cx="5220783" cy="1779814"/>
          </a:xfrm>
          <a:prstGeom prst="rect">
            <a:avLst/>
          </a:prstGeom>
          <a:noFill/>
          <a:ln>
            <a:noFill/>
          </a:ln>
        </p:spPr>
      </p:pic>
      <p:graphicFrame>
        <p:nvGraphicFramePr>
          <p:cNvPr id="821" name="Google Shape;821;g1b10d89d5ab_4_938"/>
          <p:cNvGraphicFramePr/>
          <p:nvPr/>
        </p:nvGraphicFramePr>
        <p:xfrm>
          <a:off x="5645250" y="2370025"/>
          <a:ext cx="6369050" cy="3379645"/>
        </p:xfrm>
        <a:graphic>
          <a:graphicData uri="http://schemas.openxmlformats.org/drawingml/2006/table">
            <a:tbl>
              <a:tblPr bandRow="1">
                <a:noFill/>
                <a:tableStyleId>{384EAC3B-CFBC-4FE4-920C-72F0F172F9B3}</a:tableStyleId>
              </a:tblPr>
              <a:tblGrid>
                <a:gridCol w="1181900">
                  <a:extLst>
                    <a:ext uri="{9D8B030D-6E8A-4147-A177-3AD203B41FA5}">
                      <a16:colId xmlns:a16="http://schemas.microsoft.com/office/drawing/2014/main" val="20000"/>
                    </a:ext>
                  </a:extLst>
                </a:gridCol>
                <a:gridCol w="5187150">
                  <a:extLst>
                    <a:ext uri="{9D8B030D-6E8A-4147-A177-3AD203B41FA5}">
                      <a16:colId xmlns:a16="http://schemas.microsoft.com/office/drawing/2014/main" val="20001"/>
                    </a:ext>
                  </a:extLst>
                </a:gridCol>
              </a:tblGrid>
              <a:tr h="2794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Proveedor de servicio</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Biblioteca de la Universidad de Michigan</a:t>
                      </a:r>
                      <a:endParaRPr sz="1100" u="none" strike="noStrike" cap="none"/>
                    </a:p>
                  </a:txBody>
                  <a:tcPr marL="73025" marR="73025" marT="45725" marB="45725" anchor="ctr"/>
                </a:tc>
                <a:extLst>
                  <a:ext uri="{0D108BD9-81ED-4DB2-BD59-A6C34878D82A}">
                    <a16:rowId xmlns:a16="http://schemas.microsoft.com/office/drawing/2014/main" val="10000"/>
                  </a:ext>
                </a:extLst>
              </a:tr>
              <a:tr h="2794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Tipo de servicio</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Guía de investigación (portal); descripciones de recursos y enlaces</a:t>
                      </a:r>
                      <a:endParaRPr sz="1100" u="none" strike="noStrike" cap="none"/>
                    </a:p>
                  </a:txBody>
                  <a:tcPr marL="73025" marR="73025" marT="45725" marB="45725" anchor="ctr"/>
                </a:tc>
                <a:extLst>
                  <a:ext uri="{0D108BD9-81ED-4DB2-BD59-A6C34878D82A}">
                    <a16:rowId xmlns:a16="http://schemas.microsoft.com/office/drawing/2014/main" val="10001"/>
                  </a:ext>
                </a:extLst>
              </a:tr>
              <a:tr h="2794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Fuentes de referencia</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Literatura gratuita y gris</a:t>
                      </a:r>
                      <a:endParaRPr sz="1100" u="none" strike="noStrike" cap="none"/>
                    </a:p>
                  </a:txBody>
                  <a:tcPr marL="73025" marR="73025" marT="45725" marB="45725" anchor="ctr"/>
                </a:tc>
                <a:extLst>
                  <a:ext uri="{0D108BD9-81ED-4DB2-BD59-A6C34878D82A}">
                    <a16:rowId xmlns:a16="http://schemas.microsoft.com/office/drawing/2014/main" val="10002"/>
                  </a:ext>
                </a:extLst>
              </a:tr>
              <a:tr h="2794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Tipos de documentos</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Literatura biomédica/de ciencias de la salud, bases de datos de investigación y clínica, revistas de acceso abierto seleccionadas, libros de ciencias de la salud en línea gratuitos, fuentes de datos de salud/epidemiología, guías y recursos de medicina basada en evidencia (MBE) y recursos para móviles seleccionados de acceso libre relacionados con la salud. </a:t>
                      </a:r>
                      <a:endParaRPr sz="1100" u="none" strike="noStrike" cap="none"/>
                    </a:p>
                  </a:txBody>
                  <a:tcPr marL="73025" marR="73025" marT="45725" marB="45725" anchor="ctr"/>
                </a:tc>
                <a:extLst>
                  <a:ext uri="{0D108BD9-81ED-4DB2-BD59-A6C34878D82A}">
                    <a16:rowId xmlns:a16="http://schemas.microsoft.com/office/drawing/2014/main" val="10003"/>
                  </a:ext>
                </a:extLst>
              </a:tr>
              <a:tr h="463675">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Texto completo</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Si</a:t>
                      </a:r>
                      <a:endParaRPr sz="1100" u="none" strike="noStrike" cap="none"/>
                    </a:p>
                  </a:txBody>
                  <a:tcPr marL="73025" marR="73025" marT="45725" marB="45725" anchor="ctr"/>
                </a:tc>
                <a:extLst>
                  <a:ext uri="{0D108BD9-81ED-4DB2-BD59-A6C34878D82A}">
                    <a16:rowId xmlns:a16="http://schemas.microsoft.com/office/drawing/2014/main" val="10004"/>
                  </a:ext>
                </a:extLst>
              </a:tr>
              <a:tr h="3048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Cobertura temática</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Recursos biomédicos/ciencias de la salud– ver arriba.</a:t>
                      </a:r>
                      <a:endParaRPr sz="1100" u="none" strike="noStrike" cap="none"/>
                    </a:p>
                  </a:txBody>
                  <a:tcPr marL="73025" marR="73025" marT="45725" marB="45725" anchor="ctr"/>
                </a:tc>
                <a:extLst>
                  <a:ext uri="{0D108BD9-81ED-4DB2-BD59-A6C34878D82A}">
                    <a16:rowId xmlns:a16="http://schemas.microsoft.com/office/drawing/2014/main" val="10005"/>
                  </a:ext>
                </a:extLst>
              </a:tr>
              <a:tr h="2667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Data cuantitativa</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No aplica</a:t>
                      </a:r>
                      <a:endParaRPr sz="11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1b10d89d5ab_4_946"/>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Guías de investigación de la USC</a:t>
            </a:r>
            <a:endParaRPr sz="3200">
              <a:solidFill>
                <a:srgbClr val="586F7C"/>
              </a:solidFill>
              <a:latin typeface="Open Sans"/>
              <a:ea typeface="Open Sans"/>
              <a:cs typeface="Open Sans"/>
              <a:sym typeface="Open Sans"/>
            </a:endParaRPr>
          </a:p>
        </p:txBody>
      </p:sp>
      <p:sp>
        <p:nvSpPr>
          <p:cNvPr id="828" name="Google Shape;828;g1b10d89d5ab_4_946"/>
          <p:cNvSpPr txBox="1">
            <a:spLocks noGrp="1"/>
          </p:cNvSpPr>
          <p:nvPr>
            <p:ph type="body" idx="1"/>
          </p:nvPr>
        </p:nvSpPr>
        <p:spPr>
          <a:xfrm>
            <a:off x="179613" y="1796143"/>
            <a:ext cx="97809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Disponible en: </a:t>
            </a:r>
            <a:r>
              <a:rPr lang="en-US" sz="2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https://libguides.usc.edu/healthsciences/grey_literature</a:t>
            </a:r>
            <a:endParaRPr sz="2200">
              <a:solidFill>
                <a:schemeClr val="accent5"/>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829" name="Google Shape;829;g1b10d89d5ab_4_946" descr="https://lh6.googleusercontent.com/DYcD7jL-OKFmnwBNUy1LgBWA63aQyax8FTnwjVfjli-9xKBF80YVvwhwMwtNbeJGuzfkkaLVgk0jDxPTHE4adOyKiWfz1nZ3o1cdlpNeHGmTT_BxpTd3jAD40Qy5iWyQXcJ-U9g"/>
          <p:cNvPicPr preferRelativeResize="0"/>
          <p:nvPr/>
        </p:nvPicPr>
        <p:blipFill rotWithShape="1">
          <a:blip r:embed="rId4">
            <a:alphaModFix/>
          </a:blip>
          <a:srcRect/>
          <a:stretch/>
        </p:blipFill>
        <p:spPr>
          <a:xfrm>
            <a:off x="0" y="2481944"/>
            <a:ext cx="5627280" cy="1632857"/>
          </a:xfrm>
          <a:prstGeom prst="rect">
            <a:avLst/>
          </a:prstGeom>
          <a:noFill/>
          <a:ln>
            <a:noFill/>
          </a:ln>
        </p:spPr>
      </p:pic>
      <p:graphicFrame>
        <p:nvGraphicFramePr>
          <p:cNvPr id="830" name="Google Shape;830;g1b10d89d5ab_4_946"/>
          <p:cNvGraphicFramePr/>
          <p:nvPr/>
        </p:nvGraphicFramePr>
        <p:xfrm>
          <a:off x="5750225" y="2388125"/>
          <a:ext cx="6350925" cy="3397770"/>
        </p:xfrm>
        <a:graphic>
          <a:graphicData uri="http://schemas.openxmlformats.org/drawingml/2006/table">
            <a:tbl>
              <a:tblPr bandRow="1">
                <a:noFill/>
                <a:tableStyleId>{384EAC3B-CFBC-4FE4-920C-72F0F172F9B3}</a:tableStyleId>
              </a:tblPr>
              <a:tblGrid>
                <a:gridCol w="1178525">
                  <a:extLst>
                    <a:ext uri="{9D8B030D-6E8A-4147-A177-3AD203B41FA5}">
                      <a16:colId xmlns:a16="http://schemas.microsoft.com/office/drawing/2014/main" val="20000"/>
                    </a:ext>
                  </a:extLst>
                </a:gridCol>
                <a:gridCol w="5172400">
                  <a:extLst>
                    <a:ext uri="{9D8B030D-6E8A-4147-A177-3AD203B41FA5}">
                      <a16:colId xmlns:a16="http://schemas.microsoft.com/office/drawing/2014/main" val="20001"/>
                    </a:ext>
                  </a:extLst>
                </a:gridCol>
              </a:tblGrid>
              <a:tr h="2794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Proveedor de servicio</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University of Southern California, Biblioteca Médica Norris </a:t>
                      </a:r>
                      <a:endParaRPr sz="1100" u="none" strike="noStrike" cap="none"/>
                    </a:p>
                  </a:txBody>
                  <a:tcPr marL="73025" marR="73025" marT="45725" marB="45725" anchor="ctr"/>
                </a:tc>
                <a:extLst>
                  <a:ext uri="{0D108BD9-81ED-4DB2-BD59-A6C34878D82A}">
                    <a16:rowId xmlns:a16="http://schemas.microsoft.com/office/drawing/2014/main" val="10000"/>
                  </a:ext>
                </a:extLst>
              </a:tr>
              <a:tr h="2794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Tipo de servicio</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Guía de recursos (portal); descripciones de recursos y enlaces.</a:t>
                      </a:r>
                      <a:endParaRPr sz="1100" u="none" strike="noStrike" cap="none"/>
                    </a:p>
                  </a:txBody>
                  <a:tcPr marL="73025" marR="73025" marT="45725" marB="45725" anchor="ctr"/>
                </a:tc>
                <a:extLst>
                  <a:ext uri="{0D108BD9-81ED-4DB2-BD59-A6C34878D82A}">
                    <a16:rowId xmlns:a16="http://schemas.microsoft.com/office/drawing/2014/main" val="10001"/>
                  </a:ext>
                </a:extLst>
              </a:tr>
              <a:tr h="2794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Fuentes de información</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Literatura gris </a:t>
                      </a:r>
                      <a:endParaRPr sz="1100" u="none" strike="noStrike" cap="none"/>
                    </a:p>
                  </a:txBody>
                  <a:tcPr marL="73025" marR="73025" marT="45725" marB="45725" anchor="ctr"/>
                </a:tc>
                <a:extLst>
                  <a:ext uri="{0D108BD9-81ED-4DB2-BD59-A6C34878D82A}">
                    <a16:rowId xmlns:a16="http://schemas.microsoft.com/office/drawing/2014/main" val="10002"/>
                  </a:ext>
                </a:extLst>
              </a:tr>
              <a:tr h="2794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Tipos de documentos</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Base de datos, motores de búsqueda, sitios web para los tipos de literatura gris más comúnmente buscados en las ciencias de la salud, posiciones políticas, informes, sesiones informativas, evaluaciones de programas, ensayos clínicos, información regulatoria para medicamentos y dispositivos médicos, tesis y disertaciones más conferencias, subvenciones y documentos estadísticos. </a:t>
                      </a:r>
                      <a:endParaRPr sz="1100" u="none" strike="noStrike" cap="none"/>
                    </a:p>
                  </a:txBody>
                  <a:tcPr marL="73025" marR="73025" marT="45725" marB="45725" anchor="ctr"/>
                </a:tc>
                <a:extLst>
                  <a:ext uri="{0D108BD9-81ED-4DB2-BD59-A6C34878D82A}">
                    <a16:rowId xmlns:a16="http://schemas.microsoft.com/office/drawing/2014/main" val="10003"/>
                  </a:ext>
                </a:extLst>
              </a:tr>
              <a:tr h="4818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Texto completo</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Si</a:t>
                      </a:r>
                      <a:endParaRPr sz="1100" u="none" strike="noStrike" cap="none"/>
                    </a:p>
                  </a:txBody>
                  <a:tcPr marL="73025" marR="73025" marT="45725" marB="45725" anchor="ctr"/>
                </a:tc>
                <a:extLst>
                  <a:ext uri="{0D108BD9-81ED-4DB2-BD59-A6C34878D82A}">
                    <a16:rowId xmlns:a16="http://schemas.microsoft.com/office/drawing/2014/main" val="10004"/>
                  </a:ext>
                </a:extLst>
              </a:tr>
              <a:tr h="3048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Cobertura temática</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Recursos en ciencias de la salud – véase arriba</a:t>
                      </a:r>
                      <a:endParaRPr sz="1100" u="none" strike="noStrike" cap="none"/>
                    </a:p>
                  </a:txBody>
                  <a:tcPr marL="73025" marR="73025" marT="45725" marB="45725" anchor="ctr"/>
                </a:tc>
                <a:extLst>
                  <a:ext uri="{0D108BD9-81ED-4DB2-BD59-A6C34878D82A}">
                    <a16:rowId xmlns:a16="http://schemas.microsoft.com/office/drawing/2014/main" val="10005"/>
                  </a:ext>
                </a:extLst>
              </a:tr>
              <a:tr h="266700">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Data cuantitativa</a:t>
                      </a:r>
                      <a:endParaRPr sz="11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No aplica </a:t>
                      </a:r>
                      <a:endParaRPr sz="11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1b10d89d5ab_4_954"/>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Guías de investigación - </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Biblioteca Mary Couts Bernett  </a:t>
            </a:r>
            <a:endParaRPr sz="3200">
              <a:solidFill>
                <a:srgbClr val="586F7C"/>
              </a:solidFill>
              <a:latin typeface="Open Sans"/>
              <a:ea typeface="Open Sans"/>
              <a:cs typeface="Open Sans"/>
              <a:sym typeface="Open Sans"/>
            </a:endParaRPr>
          </a:p>
        </p:txBody>
      </p:sp>
      <p:sp>
        <p:nvSpPr>
          <p:cNvPr id="837" name="Google Shape;837;g1b10d89d5ab_4_954"/>
          <p:cNvSpPr txBox="1">
            <a:spLocks noGrp="1"/>
          </p:cNvSpPr>
          <p:nvPr>
            <p:ph type="body" idx="1"/>
          </p:nvPr>
        </p:nvSpPr>
        <p:spPr>
          <a:xfrm>
            <a:off x="179613" y="1796143"/>
            <a:ext cx="97809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Disponible en: </a:t>
            </a:r>
            <a:r>
              <a:rPr lang="en-US" sz="2000" u="sng">
                <a:solidFill>
                  <a:schemeClr val="hlink"/>
                </a:solidFill>
                <a:latin typeface="Open Sans"/>
                <a:ea typeface="Open Sans"/>
                <a:cs typeface="Open Sans"/>
                <a:sym typeface="Open Sans"/>
                <a:hlinkClick r:id="rId3"/>
              </a:rPr>
              <a:t>https://libguides.tcu.edu/GreyLiterature</a:t>
            </a:r>
            <a:endParaRPr sz="2000">
              <a:solidFill>
                <a:schemeClr val="dk1"/>
              </a:solidFill>
              <a:latin typeface="Open Sans"/>
              <a:ea typeface="Open Sans"/>
              <a:cs typeface="Open Sans"/>
              <a:sym typeface="Open Sans"/>
            </a:endParaRPr>
          </a:p>
        </p:txBody>
      </p:sp>
      <p:pic>
        <p:nvPicPr>
          <p:cNvPr id="838" name="Google Shape;838;g1b10d89d5ab_4_954" descr="https://lh4.googleusercontent.com/ZEMLuIh4tg37Gw1-huKTEdyb-2kGzZMkLa3ee8yLqlQ4_dOcLspicntMKD8G_Ymfik_a0gws6VKTjmun2l6oevLWZAde3rgg6fMeEhFEXvlkv9PwzEsXTV5B1dD3rDf4h8f0P4M"/>
          <p:cNvPicPr preferRelativeResize="0"/>
          <p:nvPr/>
        </p:nvPicPr>
        <p:blipFill rotWithShape="1">
          <a:blip r:embed="rId4">
            <a:alphaModFix/>
          </a:blip>
          <a:srcRect/>
          <a:stretch/>
        </p:blipFill>
        <p:spPr>
          <a:xfrm>
            <a:off x="-1" y="2805111"/>
            <a:ext cx="5104758" cy="1293359"/>
          </a:xfrm>
          <a:prstGeom prst="rect">
            <a:avLst/>
          </a:prstGeom>
          <a:noFill/>
          <a:ln>
            <a:noFill/>
          </a:ln>
        </p:spPr>
      </p:pic>
      <p:graphicFrame>
        <p:nvGraphicFramePr>
          <p:cNvPr id="839" name="Google Shape;839;g1b10d89d5ab_4_954"/>
          <p:cNvGraphicFramePr/>
          <p:nvPr/>
        </p:nvGraphicFramePr>
        <p:xfrm>
          <a:off x="5406025" y="2416900"/>
          <a:ext cx="6495850" cy="3516615"/>
        </p:xfrm>
        <a:graphic>
          <a:graphicData uri="http://schemas.openxmlformats.org/drawingml/2006/table">
            <a:tbl>
              <a:tblPr bandRow="1">
                <a:noFill/>
                <a:tableStyleId>{384EAC3B-CFBC-4FE4-920C-72F0F172F9B3}</a:tableStyleId>
              </a:tblPr>
              <a:tblGrid>
                <a:gridCol w="1205425">
                  <a:extLst>
                    <a:ext uri="{9D8B030D-6E8A-4147-A177-3AD203B41FA5}">
                      <a16:colId xmlns:a16="http://schemas.microsoft.com/office/drawing/2014/main" val="20000"/>
                    </a:ext>
                  </a:extLst>
                </a:gridCol>
                <a:gridCol w="5290425">
                  <a:extLst>
                    <a:ext uri="{9D8B030D-6E8A-4147-A177-3AD203B41FA5}">
                      <a16:colId xmlns:a16="http://schemas.microsoft.com/office/drawing/2014/main" val="20001"/>
                    </a:ext>
                  </a:extLst>
                </a:gridCol>
              </a:tblGrid>
              <a:tr h="279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Proveedor de servicio</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TCU: Biblioteca Mary Couts Bernett</a:t>
                      </a:r>
                      <a:endParaRPr sz="1200" u="none" strike="noStrike" cap="none"/>
                    </a:p>
                  </a:txBody>
                  <a:tcPr marL="73025" marR="73025" marT="45725" marB="45725" anchor="ctr"/>
                </a:tc>
                <a:extLst>
                  <a:ext uri="{0D108BD9-81ED-4DB2-BD59-A6C34878D82A}">
                    <a16:rowId xmlns:a16="http://schemas.microsoft.com/office/drawing/2014/main" val="10000"/>
                  </a:ext>
                </a:extLst>
              </a:tr>
              <a:tr h="279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Tipo de servicio</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Guía de biblioteca (portal); descripciones de recursos y enlaces.</a:t>
                      </a:r>
                      <a:endParaRPr sz="1200" u="none" strike="noStrike" cap="none"/>
                    </a:p>
                  </a:txBody>
                  <a:tcPr marL="73025" marR="73025" marT="45725" marB="45725" anchor="ctr"/>
                </a:tc>
                <a:extLst>
                  <a:ext uri="{0D108BD9-81ED-4DB2-BD59-A6C34878D82A}">
                    <a16:rowId xmlns:a16="http://schemas.microsoft.com/office/drawing/2014/main" val="10001"/>
                  </a:ext>
                </a:extLst>
              </a:tr>
              <a:tr h="279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Fuentes de información</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Literatura gris</a:t>
                      </a:r>
                      <a:endParaRPr sz="1200" u="none" strike="noStrike" cap="none"/>
                    </a:p>
                  </a:txBody>
                  <a:tcPr marL="73025" marR="73025" marT="45725" marB="45725" anchor="ctr"/>
                </a:tc>
                <a:extLst>
                  <a:ext uri="{0D108BD9-81ED-4DB2-BD59-A6C34878D82A}">
                    <a16:rowId xmlns:a16="http://schemas.microsoft.com/office/drawing/2014/main" val="10002"/>
                  </a:ext>
                </a:extLst>
              </a:tr>
              <a:tr h="279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Tipos de documentos</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Ensayos clínicos, registros de investigación, información regulatoria de medicamentos y dispositivos, literatura gris general y recursos de informes, actas de congresos, disertaciones, informes y revisiones.</a:t>
                      </a:r>
                      <a:endParaRPr sz="1200" u="none" strike="noStrike" cap="none"/>
                    </a:p>
                  </a:txBody>
                  <a:tcPr marL="73025" marR="73025" marT="45725" marB="45725" anchor="ctr"/>
                </a:tc>
                <a:extLst>
                  <a:ext uri="{0D108BD9-81ED-4DB2-BD59-A6C34878D82A}">
                    <a16:rowId xmlns:a16="http://schemas.microsoft.com/office/drawing/2014/main" val="10003"/>
                  </a:ext>
                </a:extLst>
              </a:tr>
              <a:tr h="590475">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Texto completo</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Si</a:t>
                      </a:r>
                      <a:endParaRPr sz="1200" u="none" strike="noStrike" cap="none"/>
                    </a:p>
                  </a:txBody>
                  <a:tcPr marL="73025" marR="73025" marT="45725" marB="45725" anchor="ctr"/>
                </a:tc>
                <a:extLst>
                  <a:ext uri="{0D108BD9-81ED-4DB2-BD59-A6C34878D82A}">
                    <a16:rowId xmlns:a16="http://schemas.microsoft.com/office/drawing/2014/main" val="10004"/>
                  </a:ext>
                </a:extLst>
              </a:tr>
              <a:tr h="3048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Cobertura temática</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Recursos en ciencias de la salud – ver arriba</a:t>
                      </a:r>
                      <a:endParaRPr sz="1200" u="none" strike="noStrike" cap="none"/>
                    </a:p>
                  </a:txBody>
                  <a:tcPr marL="73025" marR="73025" marT="45725" marB="45725" anchor="ctr"/>
                </a:tc>
                <a:extLst>
                  <a:ext uri="{0D108BD9-81ED-4DB2-BD59-A6C34878D82A}">
                    <a16:rowId xmlns:a16="http://schemas.microsoft.com/office/drawing/2014/main" val="10005"/>
                  </a:ext>
                </a:extLst>
              </a:tr>
              <a:tr h="266700">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Data cuantitativa</a:t>
                      </a:r>
                      <a:endParaRPr sz="1200" u="none" strike="noStrike" cap="none"/>
                    </a:p>
                  </a:txBody>
                  <a:tcPr marL="73025" marR="73025" marT="45725" marB="45725" anchor="ctr">
                    <a:solidFill>
                      <a:srgbClr val="E2EFD9"/>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u="none" strike="noStrike" cap="none"/>
                        <a:t>No aplica </a:t>
                      </a:r>
                      <a:endParaRPr sz="1200" u="none" strike="noStrike" cap="none"/>
                    </a:p>
                  </a:txBody>
                  <a:tcPr marL="73025" marR="73025"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Síntesis</a:t>
            </a:r>
            <a:endParaRPr sz="3600">
              <a:solidFill>
                <a:srgbClr val="586F7C"/>
              </a:solidFill>
              <a:latin typeface="Open Sans"/>
              <a:ea typeface="Open Sans"/>
              <a:cs typeface="Open Sans"/>
              <a:sym typeface="Open Sans"/>
            </a:endParaRPr>
          </a:p>
        </p:txBody>
      </p:sp>
      <p:sp>
        <p:nvSpPr>
          <p:cNvPr id="846" name="Google Shape;846;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Esta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lección</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centra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de Internet </a:t>
            </a:r>
            <a:r>
              <a:rPr lang="en-US" dirty="0" err="1">
                <a:solidFill>
                  <a:srgbClr val="3F3F3F"/>
                </a:solidFill>
                <a:latin typeface="Open Sans"/>
                <a:ea typeface="Open Sans"/>
                <a:cs typeface="Open Sans"/>
                <a:sym typeface="Open Sans"/>
              </a:rPr>
              <a:t>relacionados</a:t>
            </a:r>
            <a:r>
              <a:rPr lang="en-US" dirty="0">
                <a:solidFill>
                  <a:srgbClr val="3F3F3F"/>
                </a:solidFill>
                <a:latin typeface="Open Sans"/>
                <a:ea typeface="Open Sans"/>
                <a:cs typeface="Open Sans"/>
                <a:sym typeface="Open Sans"/>
              </a:rPr>
              <a:t> con la </a:t>
            </a:r>
            <a:r>
              <a:rPr lang="en-US" dirty="0" err="1">
                <a:solidFill>
                  <a:srgbClr val="3F3F3F"/>
                </a:solidFill>
                <a:latin typeface="Open Sans"/>
                <a:ea typeface="Open Sans"/>
                <a:cs typeface="Open Sans"/>
                <a:sym typeface="Open Sans"/>
              </a:rPr>
              <a:t>salud</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desde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herramientas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como</a:t>
            </a:r>
            <a:r>
              <a:rPr lang="en-US" dirty="0">
                <a:solidFill>
                  <a:srgbClr val="3F3F3F"/>
                </a:solidFill>
                <a:latin typeface="Open Sans"/>
                <a:ea typeface="Open Sans"/>
                <a:cs typeface="Open Sans"/>
                <a:sym typeface="Open Sans"/>
              </a:rPr>
              <a:t> las bases de </a:t>
            </a:r>
            <a:r>
              <a:rPr lang="en-US" dirty="0" err="1">
                <a:solidFill>
                  <a:srgbClr val="3F3F3F"/>
                </a:solidFill>
                <a:latin typeface="Open Sans"/>
                <a:ea typeface="Open Sans"/>
                <a:cs typeface="Open Sans"/>
                <a:sym typeface="Open Sans"/>
              </a:rPr>
              <a:t>datos</a:t>
            </a:r>
            <a:r>
              <a:rPr lang="en-US" dirty="0">
                <a:solidFill>
                  <a:srgbClr val="3F3F3F"/>
                </a:solidFill>
                <a:latin typeface="Open Sans"/>
                <a:ea typeface="Open Sans"/>
                <a:cs typeface="Open Sans"/>
                <a:sym typeface="Open Sans"/>
              </a:rPr>
              <a:t> hasta </a:t>
            </a:r>
            <a:r>
              <a:rPr lang="en-US" dirty="0" err="1">
                <a:solidFill>
                  <a:srgbClr val="3F3F3F"/>
                </a:solidFill>
                <a:latin typeface="Open Sans"/>
                <a:ea typeface="Open Sans"/>
                <a:cs typeface="Open Sans"/>
                <a:sym typeface="Open Sans"/>
              </a:rPr>
              <a:t>revistas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informes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políticas</a:t>
            </a:r>
            <a:r>
              <a:rPr lang="en-US" dirty="0">
                <a:solidFill>
                  <a:srgbClr val="3F3F3F"/>
                </a:solidFill>
                <a:latin typeface="Open Sans"/>
                <a:ea typeface="Open Sans"/>
                <a:cs typeface="Open Sans"/>
                <a:sym typeface="Open Sans"/>
              </a:rPr>
              <a:t> e </a:t>
            </a:r>
            <a:r>
              <a:rPr lang="en-US" dirty="0" err="1">
                <a:solidFill>
                  <a:srgbClr val="3F3F3F"/>
                </a:solidFill>
                <a:latin typeface="Open Sans"/>
                <a:ea typeface="Open Sans"/>
                <a:cs typeface="Open Sans"/>
                <a:sym typeface="Open Sans"/>
              </a:rPr>
              <a:t>imágenes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acceso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abierto</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457200" lvl="0" indent="0" algn="l" rtl="0">
              <a:lnSpc>
                <a:spcPct val="90000"/>
              </a:lnSpc>
              <a:spcBef>
                <a:spcPts val="1000"/>
              </a:spcBef>
              <a:spcAft>
                <a:spcPts val="0"/>
              </a:spcAft>
              <a:buSzPts val="2400"/>
              <a:buNone/>
            </a:pPr>
            <a:endParaRPr dirty="0">
              <a:solidFill>
                <a:srgbClr val="3F3F3F"/>
              </a:solidFill>
              <a:latin typeface="Open Sans"/>
              <a:ea typeface="Open Sans"/>
              <a:cs typeface="Open Sans"/>
              <a:sym typeface="Open Sans"/>
            </a:endParaRPr>
          </a:p>
          <a:p>
            <a:pPr lvl="0">
              <a:buClr>
                <a:schemeClr val="dk1"/>
              </a:buClr>
            </a:pPr>
            <a:r>
              <a:rPr lang="en-US" dirty="0" err="1">
                <a:solidFill>
                  <a:srgbClr val="3F3F3F"/>
                </a:solidFill>
                <a:latin typeface="Open Sans"/>
                <a:ea typeface="Open Sans"/>
                <a:cs typeface="Open Sans"/>
                <a:sym typeface="Open Sans"/>
              </a:rPr>
              <a:t>Muchos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están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disponibles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índices</a:t>
            </a:r>
            <a:r>
              <a:rPr lang="en-US" dirty="0">
                <a:solidFill>
                  <a:srgbClr val="3F3F3F"/>
                </a:solidFill>
                <a:latin typeface="Open Sans"/>
                <a:ea typeface="Open Sans"/>
                <a:cs typeface="Open Sans"/>
                <a:sym typeface="Open Sans"/>
              </a:rPr>
              <a:t> de las </a:t>
            </a:r>
            <a:r>
              <a:rPr lang="en-US" dirty="0" err="1">
                <a:solidFill>
                  <a:srgbClr val="3F3F3F"/>
                </a:solidFill>
                <a:latin typeface="Open Sans"/>
                <a:ea typeface="Open Sans"/>
                <a:cs typeface="Open Sans"/>
                <a:sym typeface="Open Sans"/>
              </a:rPr>
              <a:t>páginas</a:t>
            </a:r>
            <a:r>
              <a:rPr lang="en-US" dirty="0">
                <a:solidFill>
                  <a:srgbClr val="3F3F3F"/>
                </a:solidFill>
                <a:latin typeface="Open Sans"/>
                <a:ea typeface="Open Sans"/>
                <a:cs typeface="Open Sans"/>
                <a:sym typeface="Open Sans"/>
              </a:rPr>
              <a:t> del Portal </a:t>
            </a:r>
            <a:r>
              <a:rPr lang="en-US" dirty="0" err="1">
                <a:solidFill>
                  <a:srgbClr val="3F3F3F"/>
                </a:solidFill>
                <a:latin typeface="Open Sans"/>
                <a:ea typeface="Open Sans"/>
                <a:cs typeface="Open Sans"/>
                <a:sym typeface="Open Sans"/>
              </a:rPr>
              <a:t>Unificado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Contenidos</a:t>
            </a:r>
            <a:r>
              <a:rPr lang="en-US" dirty="0">
                <a:solidFill>
                  <a:srgbClr val="3F3F3F"/>
                </a:solidFill>
                <a:latin typeface="Open Sans"/>
                <a:ea typeface="Open Sans"/>
                <a:cs typeface="Open Sans"/>
                <a:sym typeface="Open Sans"/>
              </a:rPr>
              <a:t> de Research4Life: bases de </a:t>
            </a:r>
            <a:r>
              <a:rPr lang="en-US" dirty="0" err="1">
                <a:solidFill>
                  <a:srgbClr val="3F3F3F"/>
                </a:solidFill>
                <a:latin typeface="Open Sans"/>
                <a:ea typeface="Open Sans"/>
                <a:cs typeface="Open Sans"/>
                <a:sym typeface="Open Sans"/>
              </a:rPr>
              <a:t>datos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fuentes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referencia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colecciones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gratuitas</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recientes</a:t>
            </a:r>
            <a:r>
              <a:rPr lang="en-US" dirty="0">
                <a:solidFill>
                  <a:srgbClr val="3F3F3F"/>
                </a:solidFill>
                <a:latin typeface="Open Sans"/>
                <a:ea typeface="Open Sans"/>
                <a:cs typeface="Open Sans"/>
                <a:sym typeface="Open Sans"/>
              </a:rPr>
              <a:t>. </a:t>
            </a:r>
            <a:r>
              <a:rPr lang="es-ES" dirty="0">
                <a:solidFill>
                  <a:srgbClr val="3F3F3F"/>
                </a:solidFill>
                <a:latin typeface="Open Sans"/>
                <a:ea typeface="Open Sans"/>
                <a:cs typeface="Open Sans"/>
                <a:sym typeface="Open Sans"/>
              </a:rPr>
              <a:t>Se presenta la base de datos </a:t>
            </a:r>
            <a:r>
              <a:rPr lang="es-ES" dirty="0" err="1">
                <a:solidFill>
                  <a:srgbClr val="3F3F3F"/>
                </a:solidFill>
                <a:latin typeface="Open Sans"/>
                <a:ea typeface="Open Sans"/>
                <a:cs typeface="Open Sans"/>
                <a:sym typeface="Open Sans"/>
              </a:rPr>
              <a:t>PubMed</a:t>
            </a:r>
            <a:r>
              <a:rPr lang="es-ES" dirty="0">
                <a:solidFill>
                  <a:srgbClr val="3F3F3F"/>
                </a:solidFill>
                <a:latin typeface="Open Sans"/>
                <a:ea typeface="Open Sans"/>
                <a:cs typeface="Open Sans"/>
                <a:sym typeface="Open Sans"/>
              </a:rPr>
              <a:t> de la Biblioteca Nacional de Medicina (EE. UU.).</a:t>
            </a:r>
            <a:endParaRPr dirty="0">
              <a:solidFill>
                <a:srgbClr val="3F3F3F"/>
              </a:solidFill>
              <a:latin typeface="Open Sans"/>
              <a:ea typeface="Open Sans"/>
              <a:cs typeface="Open Sans"/>
              <a:sym typeface="Open Sans"/>
            </a:endParaRPr>
          </a:p>
          <a:p>
            <a:pPr marL="457200" lvl="0" indent="0" algn="l" rtl="0">
              <a:lnSpc>
                <a:spcPct val="90000"/>
              </a:lnSpc>
              <a:spcBef>
                <a:spcPts val="1000"/>
              </a:spcBef>
              <a:spcAft>
                <a:spcPts val="0"/>
              </a:spcAft>
              <a:buSzPts val="2400"/>
              <a:buNone/>
            </a:pPr>
            <a:endParaRPr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Otros</a:t>
            </a:r>
            <a:r>
              <a:rPr lang="en-US" dirty="0">
                <a:solidFill>
                  <a:srgbClr val="3F3F3F"/>
                </a:solidFill>
                <a:latin typeface="Open Sans"/>
                <a:ea typeface="Open Sans"/>
                <a:cs typeface="Open Sans"/>
                <a:sym typeface="Open Sans"/>
              </a:rPr>
              <a:t> son </a:t>
            </a:r>
            <a:r>
              <a:rPr lang="en-US" dirty="0" err="1">
                <a:solidFill>
                  <a:srgbClr val="3F3F3F"/>
                </a:solidFill>
                <a:latin typeface="Open Sans"/>
                <a:ea typeface="Open Sans"/>
                <a:cs typeface="Open Sans"/>
                <a:sym typeface="Open Sans"/>
              </a:rPr>
              <a:t>accesibles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directamente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Internet.</a:t>
            </a:r>
            <a:endParaRPr dirty="0">
              <a:solidFill>
                <a:srgbClr val="3F3F3F"/>
              </a:solidFill>
              <a:latin typeface="Open Sans"/>
              <a:ea typeface="Open Sans"/>
              <a:cs typeface="Open Sans"/>
              <a:sym typeface="Open Sans"/>
            </a:endParaRPr>
          </a:p>
          <a:p>
            <a:pPr marL="457200" lvl="0" indent="0" algn="l" rtl="0">
              <a:lnSpc>
                <a:spcPct val="90000"/>
              </a:lnSpc>
              <a:spcBef>
                <a:spcPts val="1000"/>
              </a:spcBef>
              <a:spcAft>
                <a:spcPts val="0"/>
              </a:spcAft>
              <a:buSzPts val="2400"/>
              <a:buNone/>
            </a:pPr>
            <a:endParaRPr dirty="0">
              <a:solidFill>
                <a:srgbClr val="3F3F3F"/>
              </a:solidFill>
              <a:latin typeface="Open Sans"/>
              <a:ea typeface="Open Sans"/>
              <a:cs typeface="Open Sans"/>
              <a:sym typeface="Open San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ga117d51baf_0_6"/>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Recursos adicionales</a:t>
            </a:r>
            <a:endParaRPr>
              <a:solidFill>
                <a:srgbClr val="586F7C"/>
              </a:solidFill>
              <a:latin typeface="Open Sans"/>
              <a:ea typeface="Open Sans"/>
              <a:cs typeface="Open Sans"/>
              <a:sym typeface="Open Sans"/>
            </a:endParaRPr>
          </a:p>
        </p:txBody>
      </p:sp>
      <p:sp>
        <p:nvSpPr>
          <p:cNvPr id="853" name="Google Shape;853;ga117d51baf_0_6"/>
          <p:cNvSpPr txBox="1">
            <a:spLocks noGrp="1"/>
          </p:cNvSpPr>
          <p:nvPr>
            <p:ph type="body" idx="1"/>
          </p:nvPr>
        </p:nvSpPr>
        <p:spPr>
          <a:xfrm>
            <a:off x="655983" y="1796144"/>
            <a:ext cx="11019000" cy="488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00"/>
              </a:spcBef>
              <a:spcAft>
                <a:spcPts val="0"/>
              </a:spcAft>
              <a:buSzPts val="1800"/>
              <a:buNone/>
            </a:pPr>
            <a:endParaRPr sz="1800">
              <a:solidFill>
                <a:srgbClr val="3F3F3F"/>
              </a:solidFill>
              <a:latin typeface="Open Sans"/>
              <a:ea typeface="Open Sans"/>
              <a:cs typeface="Open Sans"/>
              <a:sym typeface="Open Sans"/>
            </a:endParaRPr>
          </a:p>
          <a:p>
            <a:pPr marL="0" lvl="0" indent="0" algn="l" rtl="0">
              <a:lnSpc>
                <a:spcPct val="115000"/>
              </a:lnSpc>
              <a:spcBef>
                <a:spcPts val="1200"/>
              </a:spcBef>
              <a:spcAft>
                <a:spcPts val="0"/>
              </a:spcAft>
              <a:buSzPts val="2400"/>
              <a:buNone/>
            </a:pPr>
            <a:r>
              <a:rPr lang="en-US">
                <a:solidFill>
                  <a:srgbClr val="3F3F3F"/>
                </a:solidFill>
                <a:latin typeface="Open Sans"/>
                <a:ea typeface="Open Sans"/>
                <a:cs typeface="Open Sans"/>
                <a:sym typeface="Open Sans"/>
              </a:rPr>
              <a:t>Research4Life. ‘Librarians hub/Training Presentations/Topic 4/Interdisciplinary Resources’ [Consultado el 20 de septiembre de 2021]</a:t>
            </a:r>
            <a:endParaRPr>
              <a:solidFill>
                <a:srgbClr val="3F3F3F"/>
              </a:solidFill>
              <a:latin typeface="Open Sans"/>
              <a:ea typeface="Open Sans"/>
              <a:cs typeface="Open Sans"/>
              <a:sym typeface="Open Sans"/>
            </a:endParaRPr>
          </a:p>
          <a:p>
            <a:pPr marL="0" lvl="0" indent="0" algn="l" rtl="0">
              <a:lnSpc>
                <a:spcPct val="115000"/>
              </a:lnSpc>
              <a:spcBef>
                <a:spcPts val="1200"/>
              </a:spcBef>
              <a:spcAft>
                <a:spcPts val="0"/>
              </a:spcAft>
              <a:buSzPts val="2400"/>
              <a:buNone/>
            </a:pPr>
            <a:r>
              <a:rPr lang="en-US"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https://www.research4life.org/training/librarians-hub/</a:t>
            </a:r>
            <a:r>
              <a:rPr lang="en-US">
                <a:solidFill>
                  <a:schemeClr val="accent5"/>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endParaRPr>
              <a:solidFill>
                <a:schemeClr val="accent5"/>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0" y="391577"/>
            <a:ext cx="9613800" cy="9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sz="3200">
                <a:solidFill>
                  <a:srgbClr val="586F7C"/>
                </a:solidFill>
                <a:latin typeface="Open Sans"/>
                <a:ea typeface="Open Sans"/>
                <a:cs typeface="Open Sans"/>
                <a:sym typeface="Open Sans"/>
              </a:rPr>
              <a:t>Resultados de la búsqueda inicial </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r>
              <a:rPr lang="en-US" sz="3200">
                <a:solidFill>
                  <a:srgbClr val="586F7C"/>
                </a:solidFill>
                <a:latin typeface="Open Sans"/>
                <a:ea typeface="Open Sans"/>
                <a:cs typeface="Open Sans"/>
                <a:sym typeface="Open Sans"/>
              </a:rPr>
              <a:t>(resumen) - otras opciones</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700"/>
              <a:buNone/>
            </a:pPr>
            <a:endParaRPr sz="3200">
              <a:solidFill>
                <a:srgbClr val="586F7C"/>
              </a:solidFill>
              <a:latin typeface="Open Sans"/>
              <a:ea typeface="Open Sans"/>
              <a:cs typeface="Open Sans"/>
              <a:sym typeface="Open Sans"/>
            </a:endParaRPr>
          </a:p>
        </p:txBody>
      </p:sp>
      <p:sp>
        <p:nvSpPr>
          <p:cNvPr id="138" name="Google Shape;138;p16"/>
          <p:cNvSpPr txBox="1">
            <a:spLocks noGrp="1"/>
          </p:cNvSpPr>
          <p:nvPr>
            <p:ph type="body" idx="1"/>
          </p:nvPr>
        </p:nvSpPr>
        <p:spPr>
          <a:xfrm>
            <a:off x="89625" y="1742725"/>
            <a:ext cx="5351100" cy="474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700" dirty="0">
                <a:solidFill>
                  <a:srgbClr val="3F3F3F"/>
                </a:solidFill>
                <a:latin typeface="Open Sans"/>
                <a:ea typeface="Open Sans"/>
                <a:cs typeface="Open Sans"/>
                <a:sym typeface="Open Sans"/>
              </a:rPr>
              <a:t>Al </a:t>
            </a:r>
            <a:r>
              <a:rPr lang="en-US" sz="1700" dirty="0" err="1">
                <a:solidFill>
                  <a:srgbClr val="3F3F3F"/>
                </a:solidFill>
                <a:latin typeface="Open Sans"/>
                <a:ea typeface="Open Sans"/>
                <a:cs typeface="Open Sans"/>
                <a:sym typeface="Open Sans"/>
              </a:rPr>
              <a:t>desplazarse</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hacia</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abajo</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en</a:t>
            </a:r>
            <a:r>
              <a:rPr lang="en-US" sz="1700" dirty="0">
                <a:solidFill>
                  <a:srgbClr val="3F3F3F"/>
                </a:solidFill>
                <a:latin typeface="Open Sans"/>
                <a:ea typeface="Open Sans"/>
                <a:cs typeface="Open Sans"/>
                <a:sym typeface="Open Sans"/>
              </a:rPr>
              <a:t> la </a:t>
            </a:r>
            <a:r>
              <a:rPr lang="en-US" sz="1700" dirty="0" err="1">
                <a:solidFill>
                  <a:srgbClr val="3F3F3F"/>
                </a:solidFill>
                <a:latin typeface="Open Sans"/>
                <a:ea typeface="Open Sans"/>
                <a:cs typeface="Open Sans"/>
                <a:sym typeface="Open Sans"/>
              </a:rPr>
              <a:t>columna</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izquierda</a:t>
            </a:r>
            <a:r>
              <a:rPr lang="en-US" sz="1700" dirty="0">
                <a:solidFill>
                  <a:srgbClr val="3F3F3F"/>
                </a:solidFill>
                <a:latin typeface="Open Sans"/>
                <a:ea typeface="Open Sans"/>
                <a:cs typeface="Open Sans"/>
                <a:sym typeface="Open Sans"/>
              </a:rPr>
              <a:t> de la </a:t>
            </a:r>
            <a:r>
              <a:rPr lang="en-US" sz="1700" dirty="0" err="1">
                <a:solidFill>
                  <a:srgbClr val="3F3F3F"/>
                </a:solidFill>
                <a:latin typeface="Open Sans"/>
                <a:ea typeface="Open Sans"/>
                <a:cs typeface="Open Sans"/>
                <a:sym typeface="Open Sans"/>
              </a:rPr>
              <a:t>página</a:t>
            </a:r>
            <a:r>
              <a:rPr lang="en-US" sz="1700" dirty="0">
                <a:solidFill>
                  <a:srgbClr val="3F3F3F"/>
                </a:solidFill>
                <a:latin typeface="Open Sans"/>
                <a:ea typeface="Open Sans"/>
                <a:cs typeface="Open Sans"/>
                <a:sym typeface="Open Sans"/>
              </a:rPr>
              <a:t> </a:t>
            </a:r>
            <a:r>
              <a:rPr lang="en-US" sz="1700" b="1" dirty="0">
                <a:solidFill>
                  <a:srgbClr val="3F3F3F"/>
                </a:solidFill>
                <a:latin typeface="Open Sans"/>
                <a:ea typeface="Open Sans"/>
                <a:cs typeface="Open Sans"/>
                <a:sym typeface="Open Sans"/>
              </a:rPr>
              <a:t>Summary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resumen</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de </a:t>
            </a:r>
            <a:r>
              <a:rPr lang="en-US" sz="1700" dirty="0" err="1">
                <a:solidFill>
                  <a:srgbClr val="3F3F3F"/>
                </a:solidFill>
                <a:latin typeface="Open Sans"/>
                <a:ea typeface="Open Sans"/>
                <a:cs typeface="Open Sans"/>
                <a:sym typeface="Open Sans"/>
              </a:rPr>
              <a:t>resultados</a:t>
            </a:r>
            <a:r>
              <a:rPr lang="en-US" sz="1700" dirty="0">
                <a:solidFill>
                  <a:srgbClr val="3F3F3F"/>
                </a:solidFill>
                <a:latin typeface="Open Sans"/>
                <a:ea typeface="Open Sans"/>
                <a:cs typeface="Open Sans"/>
                <a:sym typeface="Open Sans"/>
              </a:rPr>
              <a:t> de </a:t>
            </a:r>
            <a:r>
              <a:rPr lang="en-US" sz="1700" dirty="0" err="1">
                <a:solidFill>
                  <a:srgbClr val="3F3F3F"/>
                </a:solidFill>
                <a:latin typeface="Open Sans"/>
                <a:ea typeface="Open Sans"/>
                <a:cs typeface="Open Sans"/>
                <a:sym typeface="Open Sans"/>
              </a:rPr>
              <a:t>búsqueda</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ver</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los</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siguientes</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filtros</a:t>
            </a:r>
            <a:r>
              <a:rPr lang="en-US" sz="1700" dirty="0">
                <a:solidFill>
                  <a:srgbClr val="3F3F3F"/>
                </a:solidFill>
                <a:latin typeface="Open Sans"/>
                <a:ea typeface="Open Sans"/>
                <a:cs typeface="Open Sans"/>
                <a:sym typeface="Open Sans"/>
              </a:rPr>
              <a:t>:</a:t>
            </a:r>
            <a:endParaRPr sz="1700" dirty="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sz="1700" dirty="0">
              <a:solidFill>
                <a:srgbClr val="3F3F3F"/>
              </a:solidFill>
              <a:latin typeface="Open Sans"/>
              <a:ea typeface="Open Sans"/>
              <a:cs typeface="Open Sans"/>
              <a:sym typeface="Open Sans"/>
            </a:endParaRPr>
          </a:p>
          <a:p>
            <a:pPr marL="457200" lvl="0" indent="-336550" algn="l" rtl="0">
              <a:lnSpc>
                <a:spcPct val="100000"/>
              </a:lnSpc>
              <a:spcBef>
                <a:spcPts val="0"/>
              </a:spcBef>
              <a:spcAft>
                <a:spcPts val="0"/>
              </a:spcAft>
              <a:buClr>
                <a:srgbClr val="3F3F3F"/>
              </a:buClr>
              <a:buSzPts val="1700"/>
              <a:buFont typeface="Open Sans"/>
              <a:buChar char="●"/>
            </a:pPr>
            <a:r>
              <a:rPr lang="en-US" sz="1700" b="1" dirty="0">
                <a:solidFill>
                  <a:srgbClr val="3F3F3F"/>
                </a:solidFill>
                <a:latin typeface="Open Sans"/>
                <a:ea typeface="Open Sans"/>
                <a:cs typeface="Open Sans"/>
                <a:sym typeface="Open Sans"/>
              </a:rPr>
              <a:t>Text availability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disponibilidad</a:t>
            </a:r>
            <a:r>
              <a:rPr lang="en-US" sz="1700" i="1" dirty="0">
                <a:solidFill>
                  <a:srgbClr val="3F3F3F"/>
                </a:solidFill>
                <a:latin typeface="Open Sans"/>
                <a:ea typeface="Open Sans"/>
                <a:cs typeface="Open Sans"/>
                <a:sym typeface="Open Sans"/>
              </a:rPr>
              <a:t> de </a:t>
            </a:r>
            <a:r>
              <a:rPr lang="en-US" sz="1700" i="1" dirty="0" err="1">
                <a:solidFill>
                  <a:srgbClr val="3F3F3F"/>
                </a:solidFill>
                <a:latin typeface="Open Sans"/>
                <a:ea typeface="Open Sans"/>
                <a:cs typeface="Open Sans"/>
                <a:sym typeface="Open Sans"/>
              </a:rPr>
              <a:t>texto</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Abstract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resumen</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Free full text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texto</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completo</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libre</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y Full text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texto</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completo</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a:t>
            </a:r>
            <a:endParaRPr sz="1700" dirty="0">
              <a:solidFill>
                <a:srgbClr val="3F3F3F"/>
              </a:solidFill>
              <a:latin typeface="Open Sans"/>
              <a:ea typeface="Open Sans"/>
              <a:cs typeface="Open Sans"/>
              <a:sym typeface="Open Sans"/>
            </a:endParaRPr>
          </a:p>
          <a:p>
            <a:pPr marL="457200" lvl="0" indent="-336550" algn="l" rtl="0">
              <a:lnSpc>
                <a:spcPct val="100000"/>
              </a:lnSpc>
              <a:spcBef>
                <a:spcPts val="0"/>
              </a:spcBef>
              <a:spcAft>
                <a:spcPts val="0"/>
              </a:spcAft>
              <a:buClr>
                <a:srgbClr val="3F3F3F"/>
              </a:buClr>
              <a:buSzPts val="1700"/>
              <a:buFont typeface="Open Sans"/>
              <a:buChar char="●"/>
            </a:pPr>
            <a:r>
              <a:rPr lang="en-US" sz="1700" b="1" dirty="0">
                <a:solidFill>
                  <a:srgbClr val="3F3F3F"/>
                </a:solidFill>
                <a:latin typeface="Open Sans"/>
                <a:ea typeface="Open Sans"/>
                <a:cs typeface="Open Sans"/>
                <a:sym typeface="Open Sans"/>
              </a:rPr>
              <a:t>Article Attribute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atributo</a:t>
            </a:r>
            <a:r>
              <a:rPr lang="en-US" sz="1700" i="1" dirty="0">
                <a:solidFill>
                  <a:srgbClr val="3F3F3F"/>
                </a:solidFill>
                <a:latin typeface="Open Sans"/>
                <a:ea typeface="Open Sans"/>
                <a:cs typeface="Open Sans"/>
                <a:sym typeface="Open Sans"/>
              </a:rPr>
              <a:t> del </a:t>
            </a:r>
            <a:r>
              <a:rPr lang="en-US" sz="1700" i="1" dirty="0" err="1">
                <a:solidFill>
                  <a:srgbClr val="3F3F3F"/>
                </a:solidFill>
                <a:latin typeface="Open Sans"/>
                <a:ea typeface="Open Sans"/>
                <a:cs typeface="Open Sans"/>
                <a:sym typeface="Open Sans"/>
              </a:rPr>
              <a:t>artículo</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Associated data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datos</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asociados</a:t>
            </a:r>
            <a:r>
              <a:rPr lang="en-US" sz="1700" i="1" dirty="0">
                <a:solidFill>
                  <a:srgbClr val="3F3F3F"/>
                </a:solidFill>
                <a:latin typeface="Open Sans"/>
                <a:ea typeface="Open Sans"/>
                <a:cs typeface="Open Sans"/>
                <a:sym typeface="Open Sans"/>
              </a:rPr>
              <a:t>]</a:t>
            </a:r>
            <a:endParaRPr sz="1700" i="1" dirty="0">
              <a:solidFill>
                <a:srgbClr val="3F3F3F"/>
              </a:solidFill>
              <a:latin typeface="Open Sans"/>
              <a:ea typeface="Open Sans"/>
              <a:cs typeface="Open Sans"/>
              <a:sym typeface="Open Sans"/>
            </a:endParaRPr>
          </a:p>
          <a:p>
            <a:pPr marL="457200" lvl="0" indent="-336550" algn="l" rtl="0">
              <a:lnSpc>
                <a:spcPct val="100000"/>
              </a:lnSpc>
              <a:spcBef>
                <a:spcPts val="0"/>
              </a:spcBef>
              <a:spcAft>
                <a:spcPts val="0"/>
              </a:spcAft>
              <a:buClr>
                <a:schemeClr val="dk1"/>
              </a:buClr>
              <a:buSzPts val="1700"/>
              <a:buFont typeface="Open Sans"/>
              <a:buChar char="●"/>
            </a:pPr>
            <a:r>
              <a:rPr lang="en-US" sz="1700" b="1" dirty="0">
                <a:solidFill>
                  <a:srgbClr val="3F3F3F"/>
                </a:solidFill>
                <a:latin typeface="Open Sans"/>
                <a:ea typeface="Open Sans"/>
                <a:cs typeface="Open Sans"/>
                <a:sym typeface="Open Sans"/>
              </a:rPr>
              <a:t>Article Type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tipo</a:t>
            </a:r>
            <a:r>
              <a:rPr lang="en-US" sz="1700" i="1" dirty="0">
                <a:solidFill>
                  <a:srgbClr val="3F3F3F"/>
                </a:solidFill>
                <a:latin typeface="Open Sans"/>
                <a:ea typeface="Open Sans"/>
                <a:cs typeface="Open Sans"/>
                <a:sym typeface="Open Sans"/>
              </a:rPr>
              <a:t> de </a:t>
            </a:r>
            <a:r>
              <a:rPr lang="en-US" sz="1700" i="1" dirty="0" err="1">
                <a:solidFill>
                  <a:srgbClr val="3F3F3F"/>
                </a:solidFill>
                <a:latin typeface="Open Sans"/>
                <a:ea typeface="Open Sans"/>
                <a:cs typeface="Open Sans"/>
                <a:sym typeface="Open Sans"/>
              </a:rPr>
              <a:t>artículo</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Books and Documents</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libros</a:t>
            </a:r>
            <a:r>
              <a:rPr lang="en-US" sz="1700" i="1" dirty="0">
                <a:solidFill>
                  <a:srgbClr val="3F3F3F"/>
                </a:solidFill>
                <a:latin typeface="Open Sans"/>
                <a:ea typeface="Open Sans"/>
                <a:cs typeface="Open Sans"/>
                <a:sym typeface="Open Sans"/>
              </a:rPr>
              <a:t> y </a:t>
            </a:r>
            <a:r>
              <a:rPr lang="en-US" sz="1700" i="1" dirty="0" err="1">
                <a:solidFill>
                  <a:srgbClr val="3F3F3F"/>
                </a:solidFill>
                <a:latin typeface="Open Sans"/>
                <a:ea typeface="Open Sans"/>
                <a:cs typeface="Open Sans"/>
                <a:sym typeface="Open Sans"/>
              </a:rPr>
              <a:t>documentos</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Clinical Trial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ensayo</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clínico</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Meta-Analysis</a:t>
            </a:r>
            <a:r>
              <a:rPr lang="en-US" sz="1700" i="1" dirty="0">
                <a:solidFill>
                  <a:srgbClr val="3F3F3F"/>
                </a:solidFill>
                <a:latin typeface="Open Sans"/>
                <a:ea typeface="Open Sans"/>
                <a:cs typeface="Open Sans"/>
                <a:sym typeface="Open Sans"/>
              </a:rPr>
              <a:t> [metanálisis],</a:t>
            </a:r>
            <a:r>
              <a:rPr lang="en-US" sz="1700" dirty="0">
                <a:solidFill>
                  <a:srgbClr val="3F3F3F"/>
                </a:solidFill>
                <a:latin typeface="Open Sans"/>
                <a:ea typeface="Open Sans"/>
                <a:cs typeface="Open Sans"/>
                <a:sym typeface="Open Sans"/>
              </a:rPr>
              <a:t> Randomized Controlled  Trials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ensayos</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controlados</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aleatorios</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Review </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revisión</a:t>
            </a:r>
            <a:r>
              <a:rPr lang="en-US" sz="1700" i="1" dirty="0">
                <a:solidFill>
                  <a:srgbClr val="3F3F3F"/>
                </a:solidFill>
                <a:latin typeface="Open Sans"/>
                <a:ea typeface="Open Sans"/>
                <a:cs typeface="Open Sans"/>
                <a:sym typeface="Open Sans"/>
              </a:rPr>
              <a:t>] y </a:t>
            </a:r>
            <a:r>
              <a:rPr lang="en-US" sz="1700" dirty="0">
                <a:solidFill>
                  <a:srgbClr val="3F3F3F"/>
                </a:solidFill>
                <a:latin typeface="Open Sans"/>
                <a:ea typeface="Open Sans"/>
                <a:cs typeface="Open Sans"/>
                <a:sym typeface="Open Sans"/>
              </a:rPr>
              <a:t>Systematic Reviews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revisiones</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sistemáticas</a:t>
            </a:r>
            <a:r>
              <a:rPr lang="en-US" sz="1700" i="1" dirty="0">
                <a:solidFill>
                  <a:srgbClr val="3F3F3F"/>
                </a:solidFill>
                <a:latin typeface="Open Sans"/>
                <a:ea typeface="Open Sans"/>
                <a:cs typeface="Open Sans"/>
                <a:sym typeface="Open Sans"/>
              </a:rPr>
              <a:t>].</a:t>
            </a:r>
            <a:endParaRPr sz="1700" i="1" dirty="0">
              <a:solidFill>
                <a:srgbClr val="3F3F3F"/>
              </a:solidFill>
              <a:latin typeface="Open Sans"/>
              <a:ea typeface="Open Sans"/>
              <a:cs typeface="Open Sans"/>
              <a:sym typeface="Open Sans"/>
            </a:endParaRPr>
          </a:p>
          <a:p>
            <a:pPr marL="457200" lvl="0" indent="-336550" algn="l" rtl="0">
              <a:lnSpc>
                <a:spcPct val="100000"/>
              </a:lnSpc>
              <a:spcBef>
                <a:spcPts val="0"/>
              </a:spcBef>
              <a:spcAft>
                <a:spcPts val="0"/>
              </a:spcAft>
              <a:buClr>
                <a:srgbClr val="3F3F3F"/>
              </a:buClr>
              <a:buSzPts val="1700"/>
              <a:buFont typeface="Open Sans"/>
              <a:buChar char="●"/>
            </a:pPr>
            <a:r>
              <a:rPr lang="en-US" sz="1700" b="1" dirty="0">
                <a:solidFill>
                  <a:srgbClr val="3F3F3F"/>
                </a:solidFill>
                <a:latin typeface="Open Sans"/>
                <a:ea typeface="Open Sans"/>
                <a:cs typeface="Open Sans"/>
                <a:sym typeface="Open Sans"/>
              </a:rPr>
              <a:t>Publication Date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fecha</a:t>
            </a:r>
            <a:r>
              <a:rPr lang="en-US" sz="1700" i="1" dirty="0">
                <a:solidFill>
                  <a:srgbClr val="3F3F3F"/>
                </a:solidFill>
                <a:latin typeface="Open Sans"/>
                <a:ea typeface="Open Sans"/>
                <a:cs typeface="Open Sans"/>
                <a:sym typeface="Open Sans"/>
              </a:rPr>
              <a:t> de </a:t>
            </a:r>
            <a:r>
              <a:rPr lang="en-US" sz="1700" i="1" dirty="0" err="1">
                <a:solidFill>
                  <a:srgbClr val="3F3F3F"/>
                </a:solidFill>
                <a:latin typeface="Open Sans"/>
                <a:ea typeface="Open Sans"/>
                <a:cs typeface="Open Sans"/>
                <a:sym typeface="Open Sans"/>
              </a:rPr>
              <a:t>publicación</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con </a:t>
            </a:r>
            <a:r>
              <a:rPr lang="en-US" sz="1700" dirty="0" err="1">
                <a:solidFill>
                  <a:srgbClr val="3F3F3F"/>
                </a:solidFill>
                <a:latin typeface="Open Sans"/>
                <a:ea typeface="Open Sans"/>
                <a:cs typeface="Open Sans"/>
                <a:sym typeface="Open Sans"/>
              </a:rPr>
              <a:t>opciones</a:t>
            </a:r>
            <a:r>
              <a:rPr lang="en-US" sz="1700" dirty="0">
                <a:solidFill>
                  <a:srgbClr val="3F3F3F"/>
                </a:solidFill>
                <a:latin typeface="Open Sans"/>
                <a:ea typeface="Open Sans"/>
                <a:cs typeface="Open Sans"/>
                <a:sym typeface="Open Sans"/>
              </a:rPr>
              <a:t> de 1, 5 y 10 </a:t>
            </a:r>
            <a:r>
              <a:rPr lang="en-US" sz="1700" dirty="0" err="1">
                <a:solidFill>
                  <a:srgbClr val="3F3F3F"/>
                </a:solidFill>
                <a:latin typeface="Open Sans"/>
                <a:ea typeface="Open Sans"/>
                <a:cs typeface="Open Sans"/>
                <a:sym typeface="Open Sans"/>
              </a:rPr>
              <a:t>años</a:t>
            </a:r>
            <a:r>
              <a:rPr lang="en-US" sz="1700" dirty="0">
                <a:solidFill>
                  <a:srgbClr val="3F3F3F"/>
                </a:solidFill>
                <a:latin typeface="Open Sans"/>
                <a:ea typeface="Open Sans"/>
                <a:cs typeface="Open Sans"/>
                <a:sym typeface="Open Sans"/>
              </a:rPr>
              <a:t>.</a:t>
            </a:r>
            <a:endParaRPr sz="1700" dirty="0">
              <a:solidFill>
                <a:srgbClr val="3F3F3F"/>
              </a:solidFill>
              <a:latin typeface="Open Sans"/>
              <a:ea typeface="Open Sans"/>
              <a:cs typeface="Open Sans"/>
              <a:sym typeface="Open Sans"/>
            </a:endParaRPr>
          </a:p>
          <a:p>
            <a:pPr marL="457200" lvl="0" indent="-336550" algn="l" rtl="0">
              <a:lnSpc>
                <a:spcPct val="100000"/>
              </a:lnSpc>
              <a:spcBef>
                <a:spcPts val="0"/>
              </a:spcBef>
              <a:spcAft>
                <a:spcPts val="0"/>
              </a:spcAft>
              <a:buClr>
                <a:srgbClr val="3F3F3F"/>
              </a:buClr>
              <a:buSzPts val="1700"/>
              <a:buFont typeface="Open Sans"/>
              <a:buChar char="●"/>
            </a:pPr>
            <a:r>
              <a:rPr lang="en-US" sz="1700" b="1" dirty="0">
                <a:solidFill>
                  <a:srgbClr val="3F3F3F"/>
                </a:solidFill>
                <a:latin typeface="Open Sans"/>
                <a:ea typeface="Open Sans"/>
                <a:cs typeface="Open Sans"/>
                <a:sym typeface="Open Sans"/>
              </a:rPr>
              <a:t>Additional filters </a:t>
            </a:r>
            <a:r>
              <a:rPr lang="en-US" sz="1700" i="1" dirty="0">
                <a:solidFill>
                  <a:srgbClr val="3F3F3F"/>
                </a:solidFill>
                <a:latin typeface="Open Sans"/>
                <a:ea typeface="Open Sans"/>
                <a:cs typeface="Open Sans"/>
                <a:sym typeface="Open Sans"/>
              </a:rPr>
              <a:t>[</a:t>
            </a:r>
            <a:r>
              <a:rPr lang="en-US" sz="1700" i="1" dirty="0" err="1">
                <a:solidFill>
                  <a:srgbClr val="3F3F3F"/>
                </a:solidFill>
                <a:latin typeface="Open Sans"/>
                <a:ea typeface="Open Sans"/>
                <a:cs typeface="Open Sans"/>
                <a:sym typeface="Open Sans"/>
              </a:rPr>
              <a:t>filtros</a:t>
            </a:r>
            <a:r>
              <a:rPr lang="en-US" sz="1700" i="1" dirty="0">
                <a:solidFill>
                  <a:srgbClr val="3F3F3F"/>
                </a:solidFill>
                <a:latin typeface="Open Sans"/>
                <a:ea typeface="Open Sans"/>
                <a:cs typeface="Open Sans"/>
                <a:sym typeface="Open Sans"/>
              </a:rPr>
              <a:t> </a:t>
            </a:r>
            <a:r>
              <a:rPr lang="en-US" sz="1700" i="1" dirty="0" err="1">
                <a:solidFill>
                  <a:srgbClr val="3F3F3F"/>
                </a:solidFill>
                <a:latin typeface="Open Sans"/>
                <a:ea typeface="Open Sans"/>
                <a:cs typeface="Open Sans"/>
                <a:sym typeface="Open Sans"/>
              </a:rPr>
              <a:t>adicionales</a:t>
            </a:r>
            <a:r>
              <a:rPr lang="en-US" sz="1700" i="1" dirty="0">
                <a:solidFill>
                  <a:srgbClr val="3F3F3F"/>
                </a:solidFill>
                <a:latin typeface="Open Sans"/>
                <a:ea typeface="Open Sans"/>
                <a:cs typeface="Open Sans"/>
                <a:sym typeface="Open Sans"/>
              </a:rPr>
              <a:t>]</a:t>
            </a:r>
            <a:r>
              <a:rPr lang="en-US" sz="1700" dirty="0">
                <a:solidFill>
                  <a:srgbClr val="3F3F3F"/>
                </a:solidFill>
                <a:latin typeface="Open Sans"/>
                <a:ea typeface="Open Sans"/>
                <a:cs typeface="Open Sans"/>
                <a:sym typeface="Open Sans"/>
              </a:rPr>
              <a:t> - </a:t>
            </a:r>
            <a:r>
              <a:rPr lang="en-US" sz="1700" dirty="0" err="1">
                <a:solidFill>
                  <a:srgbClr val="3F3F3F"/>
                </a:solidFill>
                <a:latin typeface="Open Sans"/>
                <a:ea typeface="Open Sans"/>
                <a:cs typeface="Open Sans"/>
                <a:sym typeface="Open Sans"/>
              </a:rPr>
              <a:t>ver</a:t>
            </a:r>
            <a:r>
              <a:rPr lang="en-US" sz="1700" dirty="0">
                <a:solidFill>
                  <a:srgbClr val="3F3F3F"/>
                </a:solidFill>
                <a:latin typeface="Open Sans"/>
                <a:ea typeface="Open Sans"/>
                <a:cs typeface="Open Sans"/>
                <a:sym typeface="Open Sans"/>
              </a:rPr>
              <a:t> la </a:t>
            </a:r>
            <a:r>
              <a:rPr lang="en-US" sz="1700" dirty="0" err="1">
                <a:solidFill>
                  <a:srgbClr val="3F3F3F"/>
                </a:solidFill>
                <a:latin typeface="Open Sans"/>
                <a:ea typeface="Open Sans"/>
                <a:cs typeface="Open Sans"/>
                <a:sym typeface="Open Sans"/>
              </a:rPr>
              <a:t>siguiente</a:t>
            </a:r>
            <a:r>
              <a:rPr lang="en-US" sz="1700" dirty="0">
                <a:solidFill>
                  <a:srgbClr val="3F3F3F"/>
                </a:solidFill>
                <a:latin typeface="Open Sans"/>
                <a:ea typeface="Open Sans"/>
                <a:cs typeface="Open Sans"/>
                <a:sym typeface="Open Sans"/>
              </a:rPr>
              <a:t> </a:t>
            </a:r>
            <a:r>
              <a:rPr lang="en-US" sz="1700" dirty="0" err="1">
                <a:solidFill>
                  <a:srgbClr val="3F3F3F"/>
                </a:solidFill>
                <a:latin typeface="Open Sans"/>
                <a:ea typeface="Open Sans"/>
                <a:cs typeface="Open Sans"/>
                <a:sym typeface="Open Sans"/>
              </a:rPr>
              <a:t>diapositiva</a:t>
            </a:r>
            <a:endParaRPr sz="1700" dirty="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SzPts val="2400"/>
              <a:buNone/>
            </a:pPr>
            <a:endParaRPr sz="1900" dirty="0">
              <a:solidFill>
                <a:srgbClr val="3F3F3F"/>
              </a:solidFill>
              <a:latin typeface="Open Sans"/>
              <a:ea typeface="Open Sans"/>
              <a:cs typeface="Open Sans"/>
              <a:sym typeface="Open Sans"/>
            </a:endParaRPr>
          </a:p>
        </p:txBody>
      </p:sp>
      <p:pic>
        <p:nvPicPr>
          <p:cNvPr id="139" name="Google Shape;139;p16"/>
          <p:cNvPicPr preferRelativeResize="0"/>
          <p:nvPr/>
        </p:nvPicPr>
        <p:blipFill rotWithShape="1">
          <a:blip r:embed="rId3">
            <a:alphaModFix/>
          </a:blip>
          <a:srcRect/>
          <a:stretch/>
        </p:blipFill>
        <p:spPr>
          <a:xfrm>
            <a:off x="5580450" y="1742725"/>
            <a:ext cx="6519825" cy="4949700"/>
          </a:xfrm>
          <a:prstGeom prst="rect">
            <a:avLst/>
          </a:prstGeom>
          <a:noFill/>
          <a:ln>
            <a:noFill/>
          </a:ln>
        </p:spPr>
      </p:pic>
      <p:sp>
        <p:nvSpPr>
          <p:cNvPr id="140" name="Google Shape;140;p16"/>
          <p:cNvSpPr/>
          <p:nvPr/>
        </p:nvSpPr>
        <p:spPr>
          <a:xfrm>
            <a:off x="5580450" y="1742725"/>
            <a:ext cx="1031100" cy="940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6"/>
          <p:cNvSpPr/>
          <p:nvPr/>
        </p:nvSpPr>
        <p:spPr>
          <a:xfrm>
            <a:off x="5580450" y="2747550"/>
            <a:ext cx="1263000" cy="409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6"/>
          <p:cNvSpPr/>
          <p:nvPr/>
        </p:nvSpPr>
        <p:spPr>
          <a:xfrm>
            <a:off x="5580450" y="3241050"/>
            <a:ext cx="1718100" cy="1571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6"/>
          <p:cNvSpPr/>
          <p:nvPr/>
        </p:nvSpPr>
        <p:spPr>
          <a:xfrm>
            <a:off x="5580475" y="4886875"/>
            <a:ext cx="1263000" cy="864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6"/>
          <p:cNvSpPr/>
          <p:nvPr/>
        </p:nvSpPr>
        <p:spPr>
          <a:xfrm>
            <a:off x="5580450" y="5857925"/>
            <a:ext cx="1263000" cy="409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g19ed2edeeef_0_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859" name="Google Shape;859;g19ed2edeeef_0_1"/>
          <p:cNvSpPr txBox="1">
            <a:spLocks noGrp="1"/>
          </p:cNvSpPr>
          <p:nvPr>
            <p:ph type="body" idx="1"/>
          </p:nvPr>
        </p:nvSpPr>
        <p:spPr>
          <a:xfrm>
            <a:off x="381754" y="2094525"/>
            <a:ext cx="11359200" cy="3599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 Visitarnos en https://www.research4life.org/es/</a:t>
            </a:r>
            <a:endParaRPr sz="200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 Comunicarse con nosotros por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 Descubrir otros materiales didácticos [</a:t>
            </a:r>
            <a:r>
              <a:rPr lang="en-US" sz="2000" u="sng">
                <a:solidFill>
                  <a:srgbClr val="0097A7"/>
                </a:solidFill>
                <a:latin typeface="Open Sans"/>
                <a:ea typeface="Open Sans"/>
                <a:cs typeface="Open Sans"/>
                <a:sym typeface="Open Sans"/>
              </a:rPr>
              <a:t>https://www.research4life.org/es/training/</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 Suscribirse al boletín de Research4Life [</a:t>
            </a:r>
            <a:r>
              <a:rPr lang="en-US" sz="2000" u="sng">
                <a:solidFill>
                  <a:srgbClr val="0097A7"/>
                </a:solidFill>
                <a:latin typeface="Open Sans"/>
                <a:ea typeface="Open Sans"/>
                <a:cs typeface="Open Sans"/>
                <a:sym typeface="Open Sans"/>
              </a:rPr>
              <a:t>https://www.research4life.org/es/newsletter/</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 Ver los videos de Research4Life [</a:t>
            </a:r>
            <a:r>
              <a:rPr lang="en-US" sz="2000" u="sng">
                <a:solidFill>
                  <a:srgbClr val="0097A7"/>
                </a:solidFill>
                <a:latin typeface="Open Sans"/>
                <a:ea typeface="Open Sans"/>
                <a:cs typeface="Open Sans"/>
                <a:sym typeface="Open Sans"/>
              </a:rPr>
              <a:t>https://bit.ly/2w3CU5C</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 Seguirnos en Twitter @r4lpartnership y Facebook @R4Lpartnership</a:t>
            </a:r>
            <a:endParaRPr sz="2000">
              <a:solidFill>
                <a:srgbClr val="586F7C"/>
              </a:solidFill>
              <a:latin typeface="Open Sans"/>
              <a:ea typeface="Open Sans"/>
              <a:cs typeface="Open Sans"/>
              <a:sym typeface="Open San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pic>
        <p:nvPicPr>
          <p:cNvPr id="864" name="Google Shape;864;g19ed2edeeef_0_6"/>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865" name="Google Shape;865;g19ed2edeeef_0_6"/>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866" name="Google Shape;866;g19ed2edeeef_0_6"/>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867" name="Google Shape;867;g19ed2edeeef_0_6"/>
          <p:cNvPicPr preferRelativeResize="0"/>
          <p:nvPr/>
        </p:nvPicPr>
        <p:blipFill rotWithShape="1">
          <a:blip r:embed="rId6">
            <a:alphaModFix/>
          </a:blip>
          <a:srcRect/>
          <a:stretch/>
        </p:blipFill>
        <p:spPr>
          <a:xfrm>
            <a:off x="8080643" y="6191271"/>
            <a:ext cx="1468375" cy="567895"/>
          </a:xfrm>
          <a:prstGeom prst="rect">
            <a:avLst/>
          </a:prstGeom>
          <a:noFill/>
          <a:ln>
            <a:noFill/>
          </a:ln>
        </p:spPr>
      </p:pic>
      <p:pic>
        <p:nvPicPr>
          <p:cNvPr id="868" name="Google Shape;868;g19ed2edeeef_0_6"/>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869" name="Google Shape;869;g19ed2edeeef_0_6"/>
          <p:cNvSpPr/>
          <p:nvPr/>
        </p:nvSpPr>
        <p:spPr>
          <a:xfrm>
            <a:off x="1591800" y="2814175"/>
            <a:ext cx="9298800" cy="261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870" name="Google Shape;870;g19ed2edeeef_0_6"/>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200">
                <a:solidFill>
                  <a:srgbClr val="586F7C"/>
                </a:solidFill>
                <a:latin typeface="Open Sans"/>
                <a:ea typeface="Open Sans"/>
                <a:cs typeface="Open Sans"/>
                <a:sym typeface="Open Sans"/>
              </a:rPr>
              <a:t>Filtros predeterminados y opciones de filtros adicionales</a:t>
            </a:r>
            <a:endParaRPr sz="3200">
              <a:solidFill>
                <a:srgbClr val="586F7C"/>
              </a:solidFill>
              <a:latin typeface="Open Sans"/>
              <a:ea typeface="Open Sans"/>
              <a:cs typeface="Open Sans"/>
              <a:sym typeface="Open Sans"/>
            </a:endParaRPr>
          </a:p>
        </p:txBody>
      </p:sp>
      <p:sp>
        <p:nvSpPr>
          <p:cNvPr id="150" name="Google Shape;150;p17"/>
          <p:cNvSpPr txBox="1">
            <a:spLocks noGrp="1"/>
          </p:cNvSpPr>
          <p:nvPr>
            <p:ph type="body" idx="1"/>
          </p:nvPr>
        </p:nvSpPr>
        <p:spPr>
          <a:xfrm>
            <a:off x="1" y="1810196"/>
            <a:ext cx="5666014" cy="4655918"/>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Aquí se muestran los </a:t>
            </a:r>
            <a:r>
              <a:rPr lang="en-US" sz="1900" b="1">
                <a:solidFill>
                  <a:srgbClr val="3F3F3F"/>
                </a:solidFill>
                <a:latin typeface="Open Sans"/>
                <a:ea typeface="Open Sans"/>
                <a:cs typeface="Open Sans"/>
                <a:sym typeface="Open Sans"/>
              </a:rPr>
              <a:t>Additional filters </a:t>
            </a:r>
            <a:r>
              <a:rPr lang="en-US" sz="1900" i="1">
                <a:solidFill>
                  <a:srgbClr val="3F3F3F"/>
                </a:solidFill>
                <a:latin typeface="Open Sans"/>
                <a:ea typeface="Open Sans"/>
                <a:cs typeface="Open Sans"/>
                <a:sym typeface="Open Sans"/>
              </a:rPr>
              <a:t>[filtros adicionales] </a:t>
            </a:r>
            <a:r>
              <a:rPr lang="en-US" sz="1900">
                <a:solidFill>
                  <a:srgbClr val="3F3F3F"/>
                </a:solidFill>
                <a:latin typeface="Open Sans"/>
                <a:ea typeface="Open Sans"/>
                <a:cs typeface="Open Sans"/>
                <a:sym typeface="Open Sans"/>
              </a:rPr>
              <a:t>que además del </a:t>
            </a:r>
            <a:r>
              <a:rPr lang="en-US" sz="1900" b="1">
                <a:solidFill>
                  <a:schemeClr val="dk1"/>
                </a:solidFill>
                <a:latin typeface="Open Sans"/>
                <a:ea typeface="Open Sans"/>
                <a:cs typeface="Open Sans"/>
                <a:sym typeface="Open Sans"/>
              </a:rPr>
              <a:t>ARTICLE</a:t>
            </a:r>
            <a:r>
              <a:rPr lang="en-US" sz="1900" b="1">
                <a:solidFill>
                  <a:srgbClr val="FF0000"/>
                </a:solidFill>
                <a:latin typeface="Open Sans"/>
                <a:ea typeface="Open Sans"/>
                <a:cs typeface="Open Sans"/>
                <a:sym typeface="Open Sans"/>
              </a:rPr>
              <a:t> </a:t>
            </a:r>
            <a:r>
              <a:rPr lang="en-US" sz="1900" b="1">
                <a:solidFill>
                  <a:schemeClr val="dk1"/>
                </a:solidFill>
                <a:latin typeface="Open Sans"/>
                <a:ea typeface="Open Sans"/>
                <a:cs typeface="Open Sans"/>
                <a:sym typeface="Open Sans"/>
              </a:rPr>
              <a:t>TYPE</a:t>
            </a:r>
            <a:r>
              <a:rPr lang="en-US" sz="1900">
                <a:solidFill>
                  <a:schemeClr val="dk1"/>
                </a:solidFill>
                <a:latin typeface="Open Sans"/>
                <a:ea typeface="Open Sans"/>
                <a:cs typeface="Open Sans"/>
                <a:sym typeface="Open Sans"/>
              </a:rPr>
              <a:t> </a:t>
            </a:r>
            <a:r>
              <a:rPr lang="en-US" sz="1900" i="1">
                <a:solidFill>
                  <a:srgbClr val="3F3F3F"/>
                </a:solidFill>
                <a:latin typeface="Open Sans"/>
                <a:ea typeface="Open Sans"/>
                <a:cs typeface="Open Sans"/>
                <a:sym typeface="Open Sans"/>
              </a:rPr>
              <a:t>[tipo de artículo]</a:t>
            </a:r>
            <a:r>
              <a:rPr lang="en-US" sz="1900">
                <a:solidFill>
                  <a:srgbClr val="3F3F3F"/>
                </a:solidFill>
                <a:latin typeface="Open Sans"/>
                <a:ea typeface="Open Sans"/>
                <a:cs typeface="Open Sans"/>
                <a:sym typeface="Open Sans"/>
              </a:rPr>
              <a:t> incluyen opciones de </a:t>
            </a:r>
            <a:r>
              <a:rPr lang="en-US" sz="1900" b="1">
                <a:solidFill>
                  <a:schemeClr val="dk1"/>
                </a:solidFill>
                <a:latin typeface="Open Sans"/>
                <a:ea typeface="Open Sans"/>
                <a:cs typeface="Open Sans"/>
                <a:sym typeface="Open Sans"/>
              </a:rPr>
              <a:t>SPECIES</a:t>
            </a:r>
            <a:r>
              <a:rPr lang="en-US" sz="1900">
                <a:solidFill>
                  <a:schemeClr val="dk1"/>
                </a:solidFill>
                <a:latin typeface="Open Sans"/>
                <a:ea typeface="Open Sans"/>
                <a:cs typeface="Open Sans"/>
                <a:sym typeface="Open Sans"/>
              </a:rPr>
              <a:t> </a:t>
            </a:r>
            <a:r>
              <a:rPr lang="en-US" sz="1900" i="1">
                <a:solidFill>
                  <a:srgbClr val="3F3F3F"/>
                </a:solidFill>
                <a:latin typeface="Open Sans"/>
                <a:ea typeface="Open Sans"/>
                <a:cs typeface="Open Sans"/>
                <a:sym typeface="Open Sans"/>
              </a:rPr>
              <a:t>[especie], </a:t>
            </a:r>
            <a:r>
              <a:rPr lang="en-US" sz="1900" b="1">
                <a:solidFill>
                  <a:schemeClr val="dk1"/>
                </a:solidFill>
                <a:latin typeface="Open Sans"/>
                <a:ea typeface="Open Sans"/>
                <a:cs typeface="Open Sans"/>
                <a:sym typeface="Open Sans"/>
              </a:rPr>
              <a:t>LANGUAGE</a:t>
            </a:r>
            <a:r>
              <a:rPr lang="en-US" sz="1900" b="1">
                <a:solidFill>
                  <a:srgbClr val="FF0000"/>
                </a:solidFill>
                <a:latin typeface="Open Sans"/>
                <a:ea typeface="Open Sans"/>
                <a:cs typeface="Open Sans"/>
                <a:sym typeface="Open Sans"/>
              </a:rPr>
              <a:t> </a:t>
            </a:r>
            <a:r>
              <a:rPr lang="en-US" sz="1900" i="1">
                <a:solidFill>
                  <a:srgbClr val="3F3F3F"/>
                </a:solidFill>
                <a:latin typeface="Open Sans"/>
                <a:ea typeface="Open Sans"/>
                <a:cs typeface="Open Sans"/>
                <a:sym typeface="Open Sans"/>
              </a:rPr>
              <a:t>[idioma], </a:t>
            </a:r>
            <a:r>
              <a:rPr lang="en-US" sz="1900" b="1">
                <a:solidFill>
                  <a:schemeClr val="dk1"/>
                </a:solidFill>
                <a:latin typeface="Open Sans"/>
                <a:ea typeface="Open Sans"/>
                <a:cs typeface="Open Sans"/>
                <a:sym typeface="Open Sans"/>
              </a:rPr>
              <a:t>SEX</a:t>
            </a:r>
            <a:r>
              <a:rPr lang="en-US" sz="1900" i="1">
                <a:solidFill>
                  <a:schemeClr val="dk1"/>
                </a:solidFill>
                <a:latin typeface="Open Sans"/>
                <a:ea typeface="Open Sans"/>
                <a:cs typeface="Open Sans"/>
                <a:sym typeface="Open Sans"/>
              </a:rPr>
              <a:t>[sexo</a:t>
            </a:r>
            <a:r>
              <a:rPr lang="en-US" sz="1900" i="1">
                <a:solidFill>
                  <a:srgbClr val="3F3F3F"/>
                </a:solidFill>
                <a:latin typeface="Open Sans"/>
                <a:ea typeface="Open Sans"/>
                <a:cs typeface="Open Sans"/>
                <a:sym typeface="Open Sans"/>
              </a:rPr>
              <a:t>], </a:t>
            </a:r>
            <a:r>
              <a:rPr lang="en-US" sz="1900" b="1">
                <a:solidFill>
                  <a:schemeClr val="dk1"/>
                </a:solidFill>
                <a:latin typeface="Open Sans"/>
                <a:ea typeface="Open Sans"/>
                <a:cs typeface="Open Sans"/>
                <a:sym typeface="Open Sans"/>
              </a:rPr>
              <a:t>JOURNAL</a:t>
            </a:r>
            <a:r>
              <a:rPr lang="en-US" sz="1900" b="1">
                <a:solidFill>
                  <a:srgbClr val="FF0000"/>
                </a:solidFill>
                <a:latin typeface="Open Sans"/>
                <a:ea typeface="Open Sans"/>
                <a:cs typeface="Open Sans"/>
                <a:sym typeface="Open Sans"/>
              </a:rPr>
              <a:t> </a:t>
            </a:r>
            <a:r>
              <a:rPr lang="en-US" sz="1900" i="1">
                <a:solidFill>
                  <a:srgbClr val="3F3F3F"/>
                </a:solidFill>
                <a:latin typeface="Open Sans"/>
                <a:ea typeface="Open Sans"/>
                <a:cs typeface="Open Sans"/>
                <a:sym typeface="Open Sans"/>
              </a:rPr>
              <a:t>[revista] </a:t>
            </a:r>
            <a:r>
              <a:rPr lang="en-US" sz="1900">
                <a:solidFill>
                  <a:srgbClr val="3F3F3F"/>
                </a:solidFill>
                <a:latin typeface="Open Sans"/>
                <a:ea typeface="Open Sans"/>
                <a:cs typeface="Open Sans"/>
                <a:sym typeface="Open Sans"/>
              </a:rPr>
              <a:t>y</a:t>
            </a:r>
            <a:r>
              <a:rPr lang="en-US" sz="1900" i="1">
                <a:solidFill>
                  <a:srgbClr val="3F3F3F"/>
                </a:solidFill>
                <a:latin typeface="Open Sans"/>
                <a:ea typeface="Open Sans"/>
                <a:cs typeface="Open Sans"/>
                <a:sym typeface="Open Sans"/>
              </a:rPr>
              <a:t> </a:t>
            </a:r>
            <a:r>
              <a:rPr lang="en-US" sz="1900" b="1">
                <a:solidFill>
                  <a:srgbClr val="3F3F3F"/>
                </a:solidFill>
                <a:latin typeface="Open Sans"/>
                <a:ea typeface="Open Sans"/>
                <a:cs typeface="Open Sans"/>
                <a:sym typeface="Open Sans"/>
              </a:rPr>
              <a:t>AGE </a:t>
            </a:r>
            <a:r>
              <a:rPr lang="en-US" sz="1900" i="1">
                <a:solidFill>
                  <a:srgbClr val="3F3F3F"/>
                </a:solidFill>
                <a:latin typeface="Open Sans"/>
                <a:ea typeface="Open Sans"/>
                <a:cs typeface="Open Sans"/>
                <a:sym typeface="Open Sans"/>
              </a:rPr>
              <a:t>[edad].</a:t>
            </a:r>
            <a:endParaRPr sz="1900" i="1">
              <a:solidFill>
                <a:srgbClr val="3F3F3F"/>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Abrir la opción </a:t>
            </a:r>
            <a:r>
              <a:rPr lang="en-US" sz="1900" b="1">
                <a:solidFill>
                  <a:srgbClr val="3F3F3F"/>
                </a:solidFill>
                <a:latin typeface="Open Sans"/>
                <a:ea typeface="Open Sans"/>
                <a:cs typeface="Open Sans"/>
                <a:sym typeface="Open Sans"/>
              </a:rPr>
              <a:t>AGE </a:t>
            </a:r>
            <a:r>
              <a:rPr lang="en-US" sz="1900" i="1">
                <a:solidFill>
                  <a:srgbClr val="3F3F3F"/>
                </a:solidFill>
                <a:latin typeface="Open Sans"/>
                <a:ea typeface="Open Sans"/>
                <a:cs typeface="Open Sans"/>
                <a:sym typeface="Open Sans"/>
              </a:rPr>
              <a:t>[edad]</a:t>
            </a:r>
            <a:r>
              <a:rPr lang="en-US" sz="1900">
                <a:solidFill>
                  <a:srgbClr val="3F3F3F"/>
                </a:solidFill>
                <a:latin typeface="Open Sans"/>
                <a:ea typeface="Open Sans"/>
                <a:cs typeface="Open Sans"/>
                <a:sym typeface="Open Sans"/>
              </a:rPr>
              <a:t> y hacer clic en los filtros </a:t>
            </a:r>
            <a:r>
              <a:rPr lang="en-US" sz="1900" b="1">
                <a:solidFill>
                  <a:srgbClr val="3F3F3F"/>
                </a:solidFill>
                <a:latin typeface="Open Sans"/>
                <a:ea typeface="Open Sans"/>
                <a:cs typeface="Open Sans"/>
                <a:sym typeface="Open Sans"/>
              </a:rPr>
              <a:t>Adolescent 13–18 years </a:t>
            </a:r>
            <a:r>
              <a:rPr lang="en-US" sz="1900" i="1">
                <a:solidFill>
                  <a:srgbClr val="3F3F3F"/>
                </a:solidFill>
                <a:latin typeface="Open Sans"/>
                <a:ea typeface="Open Sans"/>
                <a:cs typeface="Open Sans"/>
                <a:sym typeface="Open Sans"/>
              </a:rPr>
              <a:t>[adolescentes 13–18 años] </a:t>
            </a:r>
            <a:r>
              <a:rPr lang="en-US" sz="1900">
                <a:solidFill>
                  <a:srgbClr val="3F3F3F"/>
                </a:solidFill>
                <a:latin typeface="Open Sans"/>
                <a:ea typeface="Open Sans"/>
                <a:cs typeface="Open Sans"/>
                <a:sym typeface="Open Sans"/>
              </a:rPr>
              <a:t>y </a:t>
            </a:r>
            <a:r>
              <a:rPr lang="en-US" sz="1900" b="1">
                <a:solidFill>
                  <a:srgbClr val="3F3F3F"/>
                </a:solidFill>
                <a:latin typeface="Open Sans"/>
                <a:ea typeface="Open Sans"/>
                <a:cs typeface="Open Sans"/>
                <a:sym typeface="Open Sans"/>
              </a:rPr>
              <a:t>Young Adults 19–24 years filters </a:t>
            </a:r>
            <a:r>
              <a:rPr lang="en-US" sz="1900" i="1">
                <a:solidFill>
                  <a:srgbClr val="3F3F3F"/>
                </a:solidFill>
                <a:latin typeface="Open Sans"/>
                <a:ea typeface="Open Sans"/>
                <a:cs typeface="Open Sans"/>
                <a:sym typeface="Open Sans"/>
              </a:rPr>
              <a:t>[adultos jóvenes 19–24 años]</a:t>
            </a:r>
            <a:r>
              <a:rPr lang="en-US" sz="1900">
                <a:solidFill>
                  <a:srgbClr val="3F3F3F"/>
                </a:solidFill>
                <a:latin typeface="Open Sans"/>
                <a:ea typeface="Open Sans"/>
                <a:cs typeface="Open Sans"/>
                <a:sym typeface="Open Sans"/>
              </a:rPr>
              <a:t>.</a:t>
            </a:r>
            <a:endParaRPr sz="1900">
              <a:solidFill>
                <a:srgbClr val="3F3F3F"/>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Agregar estos filtros a los resultados de búsqueda al hacer clic en </a:t>
            </a:r>
            <a:r>
              <a:rPr lang="en-US" sz="1900" b="1">
                <a:solidFill>
                  <a:srgbClr val="3F3F3F"/>
                </a:solidFill>
                <a:latin typeface="Open Sans"/>
                <a:ea typeface="Open Sans"/>
                <a:cs typeface="Open Sans"/>
                <a:sym typeface="Open Sans"/>
              </a:rPr>
              <a:t>Show </a:t>
            </a:r>
            <a:r>
              <a:rPr lang="en-US" sz="1900" i="1">
                <a:solidFill>
                  <a:srgbClr val="3F3F3F"/>
                </a:solidFill>
                <a:latin typeface="Open Sans"/>
                <a:ea typeface="Open Sans"/>
                <a:cs typeface="Open Sans"/>
                <a:sym typeface="Open Sans"/>
              </a:rPr>
              <a:t>[mostrar]</a:t>
            </a:r>
            <a:r>
              <a:rPr lang="en-US" sz="1900">
                <a:solidFill>
                  <a:srgbClr val="3F3F3F"/>
                </a:solidFill>
                <a:latin typeface="Open Sans"/>
                <a:ea typeface="Open Sans"/>
                <a:cs typeface="Open Sans"/>
                <a:sym typeface="Open Sans"/>
              </a:rPr>
              <a:t>.</a:t>
            </a:r>
            <a:endParaRPr sz="1900">
              <a:solidFill>
                <a:srgbClr val="3F3F3F"/>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También </a:t>
            </a:r>
            <a:r>
              <a:rPr lang="en-US" sz="1900">
                <a:solidFill>
                  <a:schemeClr val="dk1"/>
                </a:solidFill>
                <a:latin typeface="Open Sans"/>
                <a:ea typeface="Open Sans"/>
                <a:cs typeface="Open Sans"/>
                <a:sym typeface="Open Sans"/>
              </a:rPr>
              <a:t>tener e</a:t>
            </a:r>
            <a:r>
              <a:rPr lang="en-US" sz="1900">
                <a:solidFill>
                  <a:srgbClr val="3F3F3F"/>
                </a:solidFill>
                <a:latin typeface="Open Sans"/>
                <a:ea typeface="Open Sans"/>
                <a:cs typeface="Open Sans"/>
                <a:sym typeface="Open Sans"/>
              </a:rPr>
              <a:t>n cuenta la opción </a:t>
            </a:r>
            <a:r>
              <a:rPr lang="en-US" sz="1900" b="1">
                <a:solidFill>
                  <a:srgbClr val="3F3F3F"/>
                </a:solidFill>
                <a:latin typeface="Open Sans"/>
                <a:ea typeface="Open Sans"/>
                <a:cs typeface="Open Sans"/>
                <a:sym typeface="Open Sans"/>
              </a:rPr>
              <a:t>Reset all filters</a:t>
            </a:r>
            <a:r>
              <a:rPr lang="en-US" sz="1900">
                <a:solidFill>
                  <a:srgbClr val="3F3F3F"/>
                </a:solidFill>
                <a:latin typeface="Open Sans"/>
                <a:ea typeface="Open Sans"/>
                <a:cs typeface="Open Sans"/>
                <a:sym typeface="Open Sans"/>
              </a:rPr>
              <a:t>  </a:t>
            </a:r>
            <a:r>
              <a:rPr lang="en-US" sz="1900" i="1">
                <a:solidFill>
                  <a:srgbClr val="3F3F3F"/>
                </a:solidFill>
                <a:latin typeface="Open Sans"/>
                <a:ea typeface="Open Sans"/>
                <a:cs typeface="Open Sans"/>
                <a:sym typeface="Open Sans"/>
              </a:rPr>
              <a:t>[restablecer todos los filtros]</a:t>
            </a:r>
            <a:r>
              <a:rPr lang="en-US" sz="1900">
                <a:solidFill>
                  <a:srgbClr val="3F3F3F"/>
                </a:solidFill>
                <a:latin typeface="Open Sans"/>
                <a:ea typeface="Open Sans"/>
                <a:cs typeface="Open Sans"/>
                <a:sym typeface="Open Sans"/>
              </a:rPr>
              <a:t> que elimina los que han sido seleccionados.</a:t>
            </a:r>
            <a:endParaRPr sz="1900">
              <a:solidFill>
                <a:srgbClr val="3F3F3F"/>
              </a:solidFill>
              <a:latin typeface="Open Sans"/>
              <a:ea typeface="Open Sans"/>
              <a:cs typeface="Open Sans"/>
              <a:sym typeface="Open Sans"/>
            </a:endParaRPr>
          </a:p>
          <a:p>
            <a:pPr marL="0" lvl="0" indent="0" algn="l" rtl="0">
              <a:lnSpc>
                <a:spcPct val="100000"/>
              </a:lnSpc>
              <a:spcBef>
                <a:spcPts val="1000"/>
              </a:spcBef>
              <a:spcAft>
                <a:spcPts val="0"/>
              </a:spcAft>
              <a:buSzPts val="2400"/>
              <a:buNone/>
            </a:pPr>
            <a:endParaRPr sz="1900">
              <a:solidFill>
                <a:srgbClr val="3F3F3F"/>
              </a:solidFill>
              <a:latin typeface="Open Sans"/>
              <a:ea typeface="Open Sans"/>
              <a:cs typeface="Open Sans"/>
              <a:sym typeface="Open Sans"/>
            </a:endParaRPr>
          </a:p>
        </p:txBody>
      </p:sp>
      <p:pic>
        <p:nvPicPr>
          <p:cNvPr id="151" name="Google Shape;151;p17"/>
          <p:cNvPicPr preferRelativeResize="0"/>
          <p:nvPr/>
        </p:nvPicPr>
        <p:blipFill rotWithShape="1">
          <a:blip r:embed="rId3">
            <a:alphaModFix/>
          </a:blip>
          <a:srcRect/>
          <a:stretch/>
        </p:blipFill>
        <p:spPr>
          <a:xfrm>
            <a:off x="5666015" y="2139949"/>
            <a:ext cx="6333076" cy="399641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7775</Words>
  <Application>Microsoft Office PowerPoint</Application>
  <PresentationFormat>Widescreen</PresentationFormat>
  <Paragraphs>736</Paragraphs>
  <Slides>81</Slides>
  <Notes>81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Noto Sans</vt:lpstr>
      <vt:lpstr>Calibri</vt:lpstr>
      <vt:lpstr>Open Sans</vt:lpstr>
      <vt:lpstr>Noto Sans Symbols</vt:lpstr>
      <vt:lpstr>Gill Sans</vt:lpstr>
      <vt:lpstr>Trebuchet MS</vt:lpstr>
      <vt:lpstr>Simple Light</vt:lpstr>
      <vt:lpstr>Recursos adicionales específicos de la disciplina</vt:lpstr>
      <vt:lpstr>Contenido</vt:lpstr>
      <vt:lpstr>Objetivos de aprendizaje</vt:lpstr>
      <vt:lpstr>Introducción </vt:lpstr>
      <vt:lpstr>Research4Life/PubMed</vt:lpstr>
      <vt:lpstr>Buenas prácticas al buscar  en PubMed</vt:lpstr>
      <vt:lpstr>PubMed búsqueda básica</vt:lpstr>
      <vt:lpstr>Resultados de la búsqueda inicial  (resumen) - otras opciones </vt:lpstr>
      <vt:lpstr>Filtros predeterminados y opciones de filtros adicionales</vt:lpstr>
      <vt:lpstr>Filtros de edades adicionales y revisados Resultados de la búsqueda </vt:lpstr>
      <vt:lpstr>PuPuvbb</vt:lpstr>
      <vt:lpstr>Enlace Research4Life 360º </vt:lpstr>
      <vt:lpstr>Opciones adicionales</vt:lpstr>
      <vt:lpstr>Citar y Compartir  (de la columna derecha)</vt:lpstr>
      <vt:lpstr>Opciones de guardar, enviar por correo electrónico, enviar (debajo del recuadro de búsqueda)</vt:lpstr>
      <vt:lpstr>Opciones de búsqueda avanzada</vt:lpstr>
      <vt:lpstr>Opciones de búsqueda avanzada</vt:lpstr>
      <vt:lpstr>Opciones de búsqueda avanzada</vt:lpstr>
      <vt:lpstr>Opciones de búsqueda avanzada</vt:lpstr>
      <vt:lpstr>Opciones de búsqueda avanzada</vt:lpstr>
      <vt:lpstr>Recursos de capacitación - Biblioteca Nacional de Medicina</vt:lpstr>
      <vt:lpstr>Organización Mundial de la Salud (OMS)) Recursos de información electrónica (Ampliado en noviembre de 2022)</vt:lpstr>
      <vt:lpstr>PowerPoint Presentation</vt:lpstr>
      <vt:lpstr>OMS-EMRO Biblioteca Virtual de Ciencias de la Salud (VHSL)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Repositorio Institutional Digital (IDR) </vt:lpstr>
      <vt:lpstr>PowerPoint Presentation</vt:lpstr>
      <vt:lpstr>Index Medicus Global (GIM)</vt:lpstr>
      <vt:lpstr>Index Medicus Global (GIM)</vt:lpstr>
      <vt:lpstr>PowerPoint Presentation</vt:lpstr>
      <vt:lpstr>Index Medicus Global (GIM) </vt:lpstr>
      <vt:lpstr>Index Medicus Africano (AIM)</vt:lpstr>
      <vt:lpstr>PowerPoint Presentation</vt:lpstr>
      <vt:lpstr>  Index Medicus Africano (AIM)   </vt:lpstr>
      <vt:lpstr>Index Medicus de la Región de Asia  Sudoriental de la OMS (IMSEAR)</vt:lpstr>
      <vt:lpstr>Literatura Latinoamericana y del Caribe en Ciencias de la Salud (LILACS)</vt:lpstr>
      <vt:lpstr>Index Medicus de la Región del Pacífico Occidental (WPRO)</vt:lpstr>
      <vt:lpstr>Repositorio Institucional Digital para el Compartir Información (IRIS)  </vt:lpstr>
      <vt:lpstr>Repositorio Institucional Digital para Compartir Información (IRIS) continuación   </vt:lpstr>
      <vt:lpstr>Repositorio Institucional Digital para Compartir Información (IRIS) continuación   </vt:lpstr>
      <vt:lpstr>Base de datos de la OMS  sobre COVID-19   Acceder directamente: https://search.bvsalud.org/global-literature-on-novel-coronavirus-2019-ncov/ </vt:lpstr>
      <vt:lpstr>Base de datos de la OMS  sobre COVID-19  (continuación)</vt:lpstr>
      <vt:lpstr>Base de datos de la OMS sobre  COVID-19 Refinar la búsqueda </vt:lpstr>
      <vt:lpstr>Otros recursos de Research4Life</vt:lpstr>
      <vt:lpstr>Bases de datos</vt:lpstr>
      <vt:lpstr> CABI</vt:lpstr>
      <vt:lpstr>Índice Acumulativo de Enfermería y Ciencias de la Salud afines- CINAHL</vt:lpstr>
      <vt:lpstr>Joanna Briggs Institute EBP  Base de datos</vt:lpstr>
      <vt:lpstr>Fuentes de referencia</vt:lpstr>
      <vt:lpstr>Clinical Key</vt:lpstr>
      <vt:lpstr>Cochrane Library</vt:lpstr>
      <vt:lpstr>Aprendizaje interactivo Cochrane: Realización de una revisión de intervención </vt:lpstr>
      <vt:lpstr>Essential Evidence Plus</vt:lpstr>
      <vt:lpstr>Oxford Medicine Online</vt:lpstr>
      <vt:lpstr>Colecciones gratuitas</vt:lpstr>
      <vt:lpstr>Recursos recientes</vt:lpstr>
      <vt:lpstr>Recursos de Internet</vt:lpstr>
      <vt:lpstr>Open Access Biomedical Image [Imágenes Biomédicas en Archivo Abierto] Motor de búsqueda</vt:lpstr>
      <vt:lpstr>Open-i contexto y opciones de uso</vt:lpstr>
      <vt:lpstr>Open-i: búsqueda sobre malaria  (9665 imágenes)</vt:lpstr>
      <vt:lpstr>Acuerdo de licencia PLOS ONE</vt:lpstr>
      <vt:lpstr>MedlinePlus</vt:lpstr>
      <vt:lpstr>Motor de búsqueda de OIG y  Motor de búsqueda de ONG:  proporcionado por Google</vt:lpstr>
      <vt:lpstr>Motor de búsqueda de OIG y  Motor de búsqueda de ONG:  proporcionado por Google (continuación)</vt:lpstr>
      <vt:lpstr>Highwire Journals - Acceso gratuito</vt:lpstr>
      <vt:lpstr>Guías de investigación en colaboración de Ghana y UM: recursos de información</vt:lpstr>
      <vt:lpstr>Guías de investigación de la USC</vt:lpstr>
      <vt:lpstr>Guías de investigación -  Biblioteca Mary Couts Bernett  </vt:lpstr>
      <vt:lpstr>Síntesis</vt:lpstr>
      <vt:lpstr>Recursos adicionales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adicionales específicos de la disciplina</dc:title>
  <dc:creator>Marcia Mabhula</dc:creator>
  <cp:lastModifiedBy>Marcia Mabhula</cp:lastModifiedBy>
  <cp:revision>13</cp:revision>
  <dcterms:created xsi:type="dcterms:W3CDTF">2020-02-14T15:04:15Z</dcterms:created>
  <dcterms:modified xsi:type="dcterms:W3CDTF">2023-03-30T10:52:05Z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F7099FAC-14E4-4012-8041-123499850912</vt:lpwstr>
  </property>
  <property fmtid="{D5CDD505-2E9C-101B-9397-08002B2CF9AE}" pid="6" name="ArticulateProjectFull">
    <vt:lpwstr>D:\R4Life\F2F Materials\20200422_M4_L4.1EN.Health Sciences.ppta</vt:lpwstr>
  </property>
</Properties>
</file>