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Trebuchet MS" panose="020B0603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iotcczaWx+zMqhCMQVMHk6+zbH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33536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29" name="Google Shape;2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Como se mencionó en la diapositiva anterior, para acceder a The Lens a través de la lista de bases de datos de la página principal de contenidos, desde cualquier programa de Research4Life.</a:t>
            </a:r>
            <a:endParaRPr/>
          </a:p>
          <a:p>
            <a:pPr marL="171450" lvl="0" indent="-82550" algn="l" rtl="0">
              <a:lnSpc>
                <a:spcPct val="100000"/>
              </a:lnSpc>
              <a:spcBef>
                <a:spcPts val="0"/>
              </a:spcBef>
              <a:spcAft>
                <a:spcPts val="0"/>
              </a:spcAft>
              <a:buSzPts val="1400"/>
              <a:buFont typeface="Arial"/>
              <a:buNone/>
            </a:pPr>
            <a:endParaRPr/>
          </a:p>
        </p:txBody>
      </p:sp>
      <p:sp>
        <p:nvSpPr>
          <p:cNvPr id="236" name="Google Shape;23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Como se mencionó en la diapositiva anterior, se puede acceder a The Lens a través de la lista de bases de datos de la página principal de contenidos, desde cualquier programa de Research4Life.</a:t>
            </a:r>
            <a:endParaRPr/>
          </a:p>
          <a:p>
            <a:pPr marL="171450" lvl="0" indent="-82550" algn="l" rtl="0">
              <a:lnSpc>
                <a:spcPct val="100000"/>
              </a:lnSpc>
              <a:spcBef>
                <a:spcPts val="0"/>
              </a:spcBef>
              <a:spcAft>
                <a:spcPts val="0"/>
              </a:spcAft>
              <a:buSzPts val="1400"/>
              <a:buFont typeface="Arial"/>
              <a:buNone/>
            </a:pPr>
            <a:endParaRPr/>
          </a:p>
        </p:txBody>
      </p:sp>
      <p:sp>
        <p:nvSpPr>
          <p:cNvPr id="242" name="Google Shape;24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249" name="Google Shape;24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256" name="Google Shape;25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Como se mencionó en la diapositiva anterior, para acceder a The Lens seleccionar de la lista de bases de datos de la página principal de contenidos, desde cualquier programa de Research4Life.</a:t>
            </a:r>
            <a:endParaRPr/>
          </a:p>
          <a:p>
            <a:pPr marL="171450" lvl="0" indent="-82550" algn="l" rtl="0">
              <a:lnSpc>
                <a:spcPct val="100000"/>
              </a:lnSpc>
              <a:spcBef>
                <a:spcPts val="0"/>
              </a:spcBef>
              <a:spcAft>
                <a:spcPts val="0"/>
              </a:spcAft>
              <a:buSzPts val="1400"/>
              <a:buFont typeface="Arial"/>
              <a:buNone/>
            </a:pPr>
            <a:endParaRPr/>
          </a:p>
        </p:txBody>
      </p:sp>
      <p:sp>
        <p:nvSpPr>
          <p:cNvPr id="263" name="Google Shape;26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chemeClr val="dk1"/>
              </a:buClr>
              <a:buSzPts val="1400"/>
              <a:buNone/>
            </a:pPr>
            <a:r>
              <a:rPr lang="en-US"/>
              <a:t>Como se mencionó en la diapositiva anterior, para acceder a The Lens seleccionar de la lista de bases de datos de la página principal de contenidos, desde cualquier programa de Research4Life.</a:t>
            </a:r>
            <a:endParaRPr/>
          </a:p>
          <a:p>
            <a:pPr marL="0" lvl="0" indent="0" algn="l" rtl="0">
              <a:lnSpc>
                <a:spcPct val="100000"/>
              </a:lnSpc>
              <a:spcBef>
                <a:spcPts val="0"/>
              </a:spcBef>
              <a:spcAft>
                <a:spcPts val="0"/>
              </a:spcAft>
              <a:buSzPts val="1400"/>
              <a:buNone/>
            </a:pPr>
            <a:endParaRPr/>
          </a:p>
          <a:p>
            <a:pPr marL="171450" lvl="0" indent="-82550" algn="l" rtl="0">
              <a:lnSpc>
                <a:spcPct val="100000"/>
              </a:lnSpc>
              <a:spcBef>
                <a:spcPts val="0"/>
              </a:spcBef>
              <a:spcAft>
                <a:spcPts val="0"/>
              </a:spcAft>
              <a:buSzPts val="1400"/>
              <a:buFont typeface="Arial"/>
              <a:buNone/>
            </a:pPr>
            <a:endParaRPr/>
          </a:p>
        </p:txBody>
      </p:sp>
      <p:sp>
        <p:nvSpPr>
          <p:cNvPr id="271" name="Google Shape;27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8" name="Google Shape;27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Como se mencionó en la diapositiva anterior, para acceder a Scopus seleccionar la lista de bases de datos de la página principal de contenidos desde cualquier programa de Research4Life.</a:t>
            </a:r>
            <a:endParaRPr/>
          </a:p>
          <a:p>
            <a:pPr marL="171450" lvl="0" indent="-82550" algn="l" rtl="0">
              <a:lnSpc>
                <a:spcPct val="100000"/>
              </a:lnSpc>
              <a:spcBef>
                <a:spcPts val="0"/>
              </a:spcBef>
              <a:spcAft>
                <a:spcPts val="0"/>
              </a:spcAft>
              <a:buSzPts val="1400"/>
              <a:buFont typeface="Arial"/>
              <a:buNone/>
            </a:pPr>
            <a:endParaRPr/>
          </a:p>
        </p:txBody>
      </p:sp>
      <p:sp>
        <p:nvSpPr>
          <p:cNvPr id="285" name="Google Shape;28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91" name="Google Shape;2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b="1"/>
              <a:t>¡Importante! </a:t>
            </a:r>
            <a:r>
              <a:rPr lang="en-US"/>
              <a:t>Todos los elementos que se muestran en los resultados de búsqueda de Scopus están disponibles para todas las instituciones inscritas de Research4Life.</a:t>
            </a:r>
            <a:endParaRPr/>
          </a:p>
          <a:p>
            <a:pPr marL="171450" lvl="0" indent="-171450" algn="l" rtl="0">
              <a:lnSpc>
                <a:spcPct val="100000"/>
              </a:lnSpc>
              <a:spcBef>
                <a:spcPts val="0"/>
              </a:spcBef>
              <a:spcAft>
                <a:spcPts val="0"/>
              </a:spcAft>
              <a:buSzPts val="1400"/>
              <a:buChar char="•"/>
            </a:pPr>
            <a:r>
              <a:rPr lang="en-US"/>
              <a:t>Sin embargo, estas opciones de búsqueda ayudan a realizar una búsqueda exhaustiva de literatura bibliográfica sobre un tema.</a:t>
            </a:r>
            <a:endParaRPr/>
          </a:p>
          <a:p>
            <a:pPr marL="171450" lvl="0" indent="-171450" algn="l" rtl="0">
              <a:lnSpc>
                <a:spcPct val="100000"/>
              </a:lnSpc>
              <a:spcBef>
                <a:spcPts val="0"/>
              </a:spcBef>
              <a:spcAft>
                <a:spcPts val="0"/>
              </a:spcAft>
              <a:buSzPts val="1400"/>
              <a:buChar char="•"/>
            </a:pPr>
            <a:r>
              <a:rPr lang="en-US"/>
              <a:t>Una vez que se recupera la lista de resultados, se puede acceder al texto completo de los artículos revisando las revistas enumeradas en la página de inicio de Contenidos del programa Research4Life.</a:t>
            </a:r>
            <a:endParaRPr/>
          </a:p>
        </p:txBody>
      </p:sp>
      <p:sp>
        <p:nvSpPr>
          <p:cNvPr id="301" name="Google Shape;301;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1" name="Google Shape;3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8" name="Google Shape;3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25" name="Google Shape;3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31" name="Google Shape;3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40" name="Google Shape;340;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Es muy común encontrar más de una forma para registrar a un autor. Scopus puede fusionar estos registros bajo un nombre de autor único cuando dicho proceso es validado tanto por el autor o por la institución afiliada. Los Author ID  son identificadores persistentes, como ORCID (https://orcid.org/), que distinguen a un autor de los demás y ayudan a los autores a compilar sus resultados con un número único.</a:t>
            </a:r>
            <a:endParaRPr/>
          </a:p>
          <a:p>
            <a:pPr marL="171450" lvl="0" indent="-82550" algn="l" rtl="0">
              <a:lnSpc>
                <a:spcPct val="100000"/>
              </a:lnSpc>
              <a:spcBef>
                <a:spcPts val="0"/>
              </a:spcBef>
              <a:spcAft>
                <a:spcPts val="0"/>
              </a:spcAft>
              <a:buSzPts val="1400"/>
              <a:buFont typeface="Arial"/>
              <a:buNone/>
            </a:pPr>
            <a:endParaRPr/>
          </a:p>
        </p:txBody>
      </p:sp>
      <p:sp>
        <p:nvSpPr>
          <p:cNvPr id="349" name="Google Shape;349;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Es muy común encontrar más de una forma para registrar a un autor. Scopus puede fusionar estos registros bajo un nombre de autor único cuando dicho proceso es validado tanto por el autor o por la institución afiliada. Los Author ID  son identificadores persistentes, como ORCID (https://orcid.org/), que distinguen a un autor de los demás y ayudan a los autores a compilar sus resultados con un número único.</a:t>
            </a:r>
            <a:endParaRPr/>
          </a:p>
          <a:p>
            <a:pPr marL="457200" lvl="0" indent="0" algn="l" rtl="0">
              <a:lnSpc>
                <a:spcPct val="100000"/>
              </a:lnSpc>
              <a:spcBef>
                <a:spcPts val="0"/>
              </a:spcBef>
              <a:spcAft>
                <a:spcPts val="0"/>
              </a:spcAft>
              <a:buSzPts val="1400"/>
              <a:buNone/>
            </a:pPr>
            <a:endParaRPr/>
          </a:p>
          <a:p>
            <a:pPr marL="171450" lvl="0" indent="-82550" algn="l" rtl="0">
              <a:lnSpc>
                <a:spcPct val="100000"/>
              </a:lnSpc>
              <a:spcBef>
                <a:spcPts val="0"/>
              </a:spcBef>
              <a:spcAft>
                <a:spcPts val="0"/>
              </a:spcAft>
              <a:buSzPts val="1400"/>
              <a:buFont typeface="Arial"/>
              <a:buNone/>
            </a:pPr>
            <a:endParaRPr/>
          </a:p>
        </p:txBody>
      </p:sp>
      <p:sp>
        <p:nvSpPr>
          <p:cNvPr id="359" name="Google Shape;359;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67" name="Google Shape;367;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Char char="•"/>
            </a:pPr>
            <a:r>
              <a:rPr lang="en-US"/>
              <a:t>Las instituciones que no tienen acceso a Scopus a través de Research4Life o alguna otra membresía de pago, pueden omitir la sección sobre Scopus.</a:t>
            </a:r>
            <a:endParaRPr/>
          </a:p>
          <a:p>
            <a:pPr marL="171450" lvl="0" indent="-171450" algn="l" rtl="0">
              <a:lnSpc>
                <a:spcPct val="100000"/>
              </a:lnSpc>
              <a:spcBef>
                <a:spcPts val="0"/>
              </a:spcBef>
              <a:spcAft>
                <a:spcPts val="0"/>
              </a:spcAft>
              <a:buSzPts val="1100"/>
              <a:buChar char="•"/>
            </a:pPr>
            <a:r>
              <a:rPr lang="en-US"/>
              <a:t>Si tiene alguna pregunta sobre el acceso a estas bases de datos, comuníquese con el bibliotecario de la institución o enviar un correo electrónico a Research4Life a </a:t>
            </a:r>
            <a:r>
              <a:rPr lang="en-US" b="1"/>
              <a:t>r4l@research4life.org</a:t>
            </a:r>
            <a:r>
              <a:rPr lang="en-US"/>
              <a:t>.</a:t>
            </a: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77" name="Google Shape;377;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86" name="Google Shape;38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95" name="Google Shape;39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9ed2a49137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19ed2a49137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9ed2a49137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19ed2a49137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103" name="Google Shape;1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10" name="Google Shape;11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a:t>Desarrollado en colaboración con más de 100 organizaciones de investigación líderes en todo el mundo.</a:t>
            </a:r>
            <a:endParaRPr/>
          </a:p>
          <a:p>
            <a:pPr marL="171450" lvl="0" indent="-171450" algn="l" rtl="0">
              <a:lnSpc>
                <a:spcPct val="100000"/>
              </a:lnSpc>
              <a:spcBef>
                <a:spcPts val="0"/>
              </a:spcBef>
              <a:spcAft>
                <a:spcPts val="0"/>
              </a:spcAft>
              <a:buSzPts val="1400"/>
              <a:buChar char="•"/>
            </a:pPr>
            <a:r>
              <a:rPr lang="en-US"/>
              <a:t>Como se mencionó en la lección anterior, el acceso a la versión básica de Dimensions es gratuito para uso personal no comercial, incluidas publicaciones y citas, mientras que los niveles avanzados de acceso requieren una suscripción.</a:t>
            </a:r>
            <a:endParaRPr/>
          </a:p>
          <a:p>
            <a:pPr marL="171450" lvl="0" indent="-171450" algn="l" rtl="0">
              <a:lnSpc>
                <a:spcPct val="100000"/>
              </a:lnSpc>
              <a:spcBef>
                <a:spcPts val="0"/>
              </a:spcBef>
              <a:spcAft>
                <a:spcPts val="0"/>
              </a:spcAft>
              <a:buSzPts val="1400"/>
              <a:buChar char="•"/>
            </a:pPr>
            <a:r>
              <a:rPr lang="en-US"/>
              <a:t>Todas las organizaciones miembros de Research4Life tienen acceso a Dimensions Plus, que brinda a los usuarios una extensa base de datos interconectada con publicaciones, subvenciones, patentes, ensayos clínicos y documentos de políticas.</a:t>
            </a:r>
            <a:endParaRPr/>
          </a:p>
          <a:p>
            <a:pPr marL="171450" lvl="0" indent="-171450" algn="l" rtl="0">
              <a:lnSpc>
                <a:spcPct val="100000"/>
              </a:lnSpc>
              <a:spcBef>
                <a:spcPts val="0"/>
              </a:spcBef>
              <a:spcAft>
                <a:spcPts val="0"/>
              </a:spcAft>
              <a:buSzPts val="1400"/>
              <a:buChar char="•"/>
            </a:pPr>
            <a:r>
              <a:rPr lang="en-US"/>
              <a:t>Para obtener acceso, iniciar sesión a través de Research4Life. Ir a la base de datos de la página de descubrimiento desde la página principal del portal unificado de contenidos de Research4Life y hacer clic en Dimensions.</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119" name="Google Shape;11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a:t>También se puede usar un operador booleano en la cadena de búsqueda, p. ej. “Maize production AND Zimbabwe” [Producción de maíz en Zimbabue]. De esta forma predeterminada, la búsqueda se aplica a los datos completos en Dimensiones.</a:t>
            </a:r>
            <a:endParaRPr/>
          </a:p>
          <a:p>
            <a:pPr marL="171450" lvl="0" indent="-171450" algn="l" rtl="0">
              <a:lnSpc>
                <a:spcPct val="100000"/>
              </a:lnSpc>
              <a:spcBef>
                <a:spcPts val="0"/>
              </a:spcBef>
              <a:spcAft>
                <a:spcPts val="0"/>
              </a:spcAft>
              <a:buSzPts val="1400"/>
              <a:buChar char="•"/>
            </a:pPr>
            <a:r>
              <a:rPr lang="en-US"/>
              <a:t>Este ejemplo muestra la limitación por año de publicación (en este caso seleccionando de 2015 a 2020) y C muestra la limitación por tipo de publicación: "Article" [artículo] que ha sido seleccionado para este caso.</a:t>
            </a:r>
            <a:endParaRPr/>
          </a:p>
          <a:p>
            <a:pPr marL="88900" lvl="0" indent="0" algn="l" rtl="0">
              <a:lnSpc>
                <a:spcPct val="100000"/>
              </a:lnSpc>
              <a:spcBef>
                <a:spcPts val="0"/>
              </a:spcBef>
              <a:spcAft>
                <a:spcPts val="0"/>
              </a:spcAft>
              <a:buSzPts val="1400"/>
              <a:buFont typeface="Arial"/>
              <a:buNone/>
            </a:pPr>
            <a:endParaRPr/>
          </a:p>
        </p:txBody>
      </p:sp>
      <p:sp>
        <p:nvSpPr>
          <p:cNvPr id="126" name="Google Shape;12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134" name="Google Shape;13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lens.org/lens/search/patent/structured" TargetMode="External"/><Relationship Id="rId3" Type="http://schemas.openxmlformats.org/officeDocument/2006/relationships/hyperlink" Target="https://www.youtube.com/watch?v=2IKbRm5cgTw&amp;feature=youtu.be" TargetMode="External"/><Relationship Id="rId7" Type="http://schemas.openxmlformats.org/officeDocument/2006/relationships/hyperlink" Target="https://www.lens.org/lens/search/scholar/structured"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youtube.com/playlist?list=PLmFEGsa7e9nG8nvIpVld6xc6-G9gH9Uxb" TargetMode="External"/><Relationship Id="rId5" Type="http://schemas.openxmlformats.org/officeDocument/2006/relationships/hyperlink" Target="https://www.elsevier.com/solutions/scopus/how-scopus-works/content" TargetMode="External"/><Relationship Id="rId4" Type="http://schemas.openxmlformats.org/officeDocument/2006/relationships/hyperlink" Target="https://www.dimensions.ai/resource-type/videos/" TargetMode="External"/><Relationship Id="rId9" Type="http://schemas.openxmlformats.org/officeDocument/2006/relationships/hyperlink" Target="https://youtu.be/c5LsUIn6Rw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Herramientas para evaluar la investigación</a:t>
            </a:r>
            <a:endParaRPr sz="3400">
              <a:solidFill>
                <a:srgbClr val="004890"/>
              </a:solidFill>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Arial"/>
              <a:buNone/>
            </a:pPr>
            <a:r>
              <a:rPr lang="en-US" sz="3500" b="1">
                <a:solidFill>
                  <a:srgbClr val="004890"/>
                </a:solidFill>
                <a:latin typeface="Open Sans"/>
                <a:ea typeface="Open Sans"/>
                <a:cs typeface="Open Sans"/>
                <a:sym typeface="Open Sans"/>
              </a:rPr>
              <a:t>Navegación y búsqueda de disciplinas específicas</a:t>
            </a:r>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Enlaces/iconos debajo de un resultado </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de búsqueda</a:t>
            </a:r>
            <a:endParaRPr>
              <a:solidFill>
                <a:srgbClr val="586F7C"/>
              </a:solidFill>
              <a:latin typeface="Open Sans"/>
              <a:ea typeface="Open Sans"/>
              <a:cs typeface="Open Sans"/>
              <a:sym typeface="Open Sans"/>
            </a:endParaRPr>
          </a:p>
        </p:txBody>
      </p:sp>
      <p:sp>
        <p:nvSpPr>
          <p:cNvPr id="145" name="Google Shape;145;p21"/>
          <p:cNvSpPr txBox="1">
            <a:spLocks noGrp="1"/>
          </p:cNvSpPr>
          <p:nvPr>
            <p:ph type="body" idx="1"/>
          </p:nvPr>
        </p:nvSpPr>
        <p:spPr>
          <a:xfrm>
            <a:off x="47328" y="1700808"/>
            <a:ext cx="11364685" cy="2590801"/>
          </a:xfrm>
          <a:prstGeom prst="rect">
            <a:avLst/>
          </a:prstGeom>
          <a:noFill/>
          <a:ln>
            <a:noFill/>
          </a:ln>
        </p:spPr>
        <p:txBody>
          <a:bodyPr spcFirstLastPara="1" wrap="square" lIns="91425" tIns="45700" rIns="91425" bIns="45700" anchor="t" anchorCtr="0">
            <a:noAutofit/>
          </a:bodyPr>
          <a:lstStyle/>
          <a:p>
            <a:pPr marL="533400" lvl="0" indent="-419100" algn="l" rtl="0">
              <a:lnSpc>
                <a:spcPct val="100000"/>
              </a:lnSpc>
              <a:spcBef>
                <a:spcPts val="1000"/>
              </a:spcBef>
              <a:spcAft>
                <a:spcPts val="0"/>
              </a:spcAft>
              <a:buClr>
                <a:schemeClr val="dk1"/>
              </a:buClr>
              <a:buSzPts val="1800"/>
              <a:buAutoNum type="arabicParenR"/>
            </a:pPr>
            <a:r>
              <a:rPr lang="en-US" sz="1600" b="1" i="1">
                <a:solidFill>
                  <a:schemeClr val="dk1"/>
                </a:solidFill>
                <a:latin typeface="Open Sans"/>
                <a:ea typeface="Open Sans"/>
                <a:cs typeface="Open Sans"/>
                <a:sym typeface="Open Sans"/>
              </a:rPr>
              <a:t>Citations </a:t>
            </a:r>
            <a:r>
              <a:rPr lang="en-US" sz="1600" i="1">
                <a:solidFill>
                  <a:schemeClr val="dk1"/>
                </a:solidFill>
                <a:latin typeface="Open Sans"/>
                <a:ea typeface="Open Sans"/>
                <a:cs typeface="Open Sans"/>
                <a:sym typeface="Open Sans"/>
              </a:rPr>
              <a:t>[referencias] muestra el número de citas, el tema y las proporciones relativas de citas que recibió un artículo</a:t>
            </a:r>
            <a:endParaRPr sz="1600" i="1">
              <a:solidFill>
                <a:schemeClr val="dk1"/>
              </a:solidFill>
              <a:latin typeface="Open Sans"/>
              <a:ea typeface="Open Sans"/>
              <a:cs typeface="Open Sans"/>
              <a:sym typeface="Open Sans"/>
            </a:endParaRPr>
          </a:p>
          <a:p>
            <a:pPr marL="533400" lvl="0" indent="-419100" algn="l" rtl="0">
              <a:lnSpc>
                <a:spcPct val="100000"/>
              </a:lnSpc>
              <a:spcBef>
                <a:spcPts val="1000"/>
              </a:spcBef>
              <a:spcAft>
                <a:spcPts val="0"/>
              </a:spcAft>
              <a:buClr>
                <a:schemeClr val="dk1"/>
              </a:buClr>
              <a:buSzPts val="1800"/>
              <a:buAutoNum type="arabicParenR"/>
            </a:pPr>
            <a:r>
              <a:rPr lang="en-US" sz="1600" b="1" i="1">
                <a:solidFill>
                  <a:schemeClr val="dk1"/>
                </a:solidFill>
                <a:latin typeface="Open Sans"/>
                <a:ea typeface="Open Sans"/>
                <a:cs typeface="Open Sans"/>
                <a:sym typeface="Open Sans"/>
              </a:rPr>
              <a:t>Altmetric </a:t>
            </a:r>
            <a:r>
              <a:rPr lang="en-US" sz="1600" i="1">
                <a:solidFill>
                  <a:schemeClr val="dk1"/>
                </a:solidFill>
                <a:latin typeface="Open Sans"/>
                <a:ea typeface="Open Sans"/>
                <a:cs typeface="Open Sans"/>
                <a:sym typeface="Open Sans"/>
              </a:rPr>
              <a:t>[almétricas] muestra los datos de métricas ofrecidos por Altmetric.com </a:t>
            </a:r>
            <a:endParaRPr sz="1600" i="1">
              <a:solidFill>
                <a:schemeClr val="dk1"/>
              </a:solidFill>
              <a:latin typeface="Open Sans"/>
              <a:ea typeface="Open Sans"/>
              <a:cs typeface="Open Sans"/>
              <a:sym typeface="Open Sans"/>
            </a:endParaRPr>
          </a:p>
          <a:p>
            <a:pPr marL="533400" lvl="0" indent="-419100" algn="l" rtl="0">
              <a:lnSpc>
                <a:spcPct val="100000"/>
              </a:lnSpc>
              <a:spcBef>
                <a:spcPts val="1000"/>
              </a:spcBef>
              <a:spcAft>
                <a:spcPts val="0"/>
              </a:spcAft>
              <a:buClr>
                <a:schemeClr val="dk1"/>
              </a:buClr>
              <a:buSzPts val="1800"/>
              <a:buAutoNum type="arabicParenR"/>
            </a:pPr>
            <a:r>
              <a:rPr lang="en-US" sz="1600" b="1" i="1">
                <a:solidFill>
                  <a:schemeClr val="dk1"/>
                </a:solidFill>
                <a:latin typeface="Open Sans"/>
                <a:ea typeface="Open Sans"/>
                <a:cs typeface="Open Sans"/>
                <a:sym typeface="Open Sans"/>
              </a:rPr>
              <a:t>View PDF </a:t>
            </a:r>
            <a:r>
              <a:rPr lang="en-US" sz="1600" i="1">
                <a:solidFill>
                  <a:schemeClr val="dk1"/>
                </a:solidFill>
                <a:latin typeface="Open Sans"/>
                <a:ea typeface="Open Sans"/>
                <a:cs typeface="Open Sans"/>
                <a:sym typeface="Open Sans"/>
              </a:rPr>
              <a:t>[ver pdf] enlaces al PDF a un artículo de acceso abierto en el sitio de la editorial</a:t>
            </a:r>
            <a:endParaRPr sz="1600" i="1">
              <a:solidFill>
                <a:schemeClr val="dk1"/>
              </a:solidFill>
              <a:latin typeface="Open Sans"/>
              <a:ea typeface="Open Sans"/>
              <a:cs typeface="Open Sans"/>
              <a:sym typeface="Open Sans"/>
            </a:endParaRPr>
          </a:p>
          <a:p>
            <a:pPr marL="533400" lvl="0" indent="-419100" algn="l" rtl="0">
              <a:lnSpc>
                <a:spcPct val="100000"/>
              </a:lnSpc>
              <a:spcBef>
                <a:spcPts val="1000"/>
              </a:spcBef>
              <a:spcAft>
                <a:spcPts val="0"/>
              </a:spcAft>
              <a:buClr>
                <a:schemeClr val="dk1"/>
              </a:buClr>
              <a:buSzPts val="1800"/>
              <a:buAutoNum type="arabicParenR"/>
            </a:pPr>
            <a:r>
              <a:rPr lang="en-US" sz="1600" b="1" i="1">
                <a:solidFill>
                  <a:schemeClr val="dk1"/>
                </a:solidFill>
                <a:latin typeface="Open Sans"/>
                <a:ea typeface="Open Sans"/>
                <a:cs typeface="Open Sans"/>
                <a:sym typeface="Open Sans"/>
              </a:rPr>
              <a:t>Add to Library </a:t>
            </a:r>
            <a:r>
              <a:rPr lang="en-US" sz="1600" i="1">
                <a:solidFill>
                  <a:schemeClr val="dk1"/>
                </a:solidFill>
                <a:latin typeface="Open Sans"/>
                <a:ea typeface="Open Sans"/>
                <a:cs typeface="Open Sans"/>
                <a:sym typeface="Open Sans"/>
              </a:rPr>
              <a:t>[Agregar a la biblioteca] para guardar el resultado en la biblioteca en la nube de ReadCube Cloud Papers. </a:t>
            </a:r>
            <a:endParaRPr sz="1600" i="1">
              <a:solidFill>
                <a:schemeClr val="dk1"/>
              </a:solidFill>
              <a:latin typeface="Open Sans"/>
              <a:ea typeface="Open Sans"/>
              <a:cs typeface="Open Sans"/>
              <a:sym typeface="Open Sans"/>
            </a:endParaRPr>
          </a:p>
          <a:p>
            <a:pPr marL="533400" lvl="0" indent="-419100" algn="l" rtl="0">
              <a:lnSpc>
                <a:spcPct val="100000"/>
              </a:lnSpc>
              <a:spcBef>
                <a:spcPts val="1000"/>
              </a:spcBef>
              <a:spcAft>
                <a:spcPts val="0"/>
              </a:spcAft>
              <a:buClr>
                <a:schemeClr val="dk1"/>
              </a:buClr>
              <a:buSzPts val="1800"/>
              <a:buAutoNum type="arabicParenR"/>
            </a:pPr>
            <a:r>
              <a:rPr lang="en-US" sz="1600" b="1" i="1">
                <a:solidFill>
                  <a:schemeClr val="dk1"/>
                </a:solidFill>
                <a:latin typeface="Open Sans"/>
                <a:ea typeface="Open Sans"/>
                <a:cs typeface="Open Sans"/>
                <a:sym typeface="Open Sans"/>
              </a:rPr>
              <a:t>Check 360 Link c</a:t>
            </a:r>
            <a:r>
              <a:rPr lang="en-US" sz="1600" i="1">
                <a:solidFill>
                  <a:schemeClr val="dk1"/>
                </a:solidFill>
                <a:latin typeface="Open Sans"/>
                <a:ea typeface="Open Sans"/>
                <a:cs typeface="Open Sans"/>
                <a:sym typeface="Open Sans"/>
              </a:rPr>
              <a:t>onsultar los enlaces 360 para obtener enlaces al texto completo en el Portal Unificado de Contenidos de Research4Life para acceder al texto completo de las editoriales asociadas de Research4Life.</a:t>
            </a:r>
            <a:endParaRPr sz="1600" i="1">
              <a:solidFill>
                <a:schemeClr val="dk1"/>
              </a:solidFill>
              <a:latin typeface="Open Sans"/>
              <a:ea typeface="Open Sans"/>
              <a:cs typeface="Open Sans"/>
              <a:sym typeface="Open Sans"/>
            </a:endParaRPr>
          </a:p>
          <a:p>
            <a:pPr marL="457200" lvl="0" indent="0" algn="l" rtl="0">
              <a:lnSpc>
                <a:spcPct val="100000"/>
              </a:lnSpc>
              <a:spcBef>
                <a:spcPts val="1000"/>
              </a:spcBef>
              <a:spcAft>
                <a:spcPts val="0"/>
              </a:spcAft>
              <a:buSzPts val="2400"/>
              <a:buNone/>
            </a:pPr>
            <a:endParaRPr sz="1600" i="1">
              <a:solidFill>
                <a:srgbClr val="FF0000"/>
              </a:solidFill>
              <a:latin typeface="Open Sans"/>
              <a:ea typeface="Open Sans"/>
              <a:cs typeface="Open Sans"/>
              <a:sym typeface="Open Sans"/>
            </a:endParaRPr>
          </a:p>
        </p:txBody>
      </p:sp>
      <p:pic>
        <p:nvPicPr>
          <p:cNvPr id="146" name="Google Shape;146;p21"/>
          <p:cNvPicPr preferRelativeResize="0"/>
          <p:nvPr/>
        </p:nvPicPr>
        <p:blipFill rotWithShape="1">
          <a:blip r:embed="rId3">
            <a:alphaModFix/>
          </a:blip>
          <a:srcRect/>
          <a:stretch/>
        </p:blipFill>
        <p:spPr>
          <a:xfrm>
            <a:off x="1996440" y="4520521"/>
            <a:ext cx="6507480" cy="21488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326571" y="451384"/>
            <a:ext cx="766354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Vista completa del artículo: detalles de un artículo</a:t>
            </a:r>
            <a:endParaRPr/>
          </a:p>
        </p:txBody>
      </p:sp>
      <p:sp>
        <p:nvSpPr>
          <p:cNvPr id="153" name="Google Shape;153;p22"/>
          <p:cNvSpPr txBox="1">
            <a:spLocks noGrp="1"/>
          </p:cNvSpPr>
          <p:nvPr>
            <p:ph type="body" idx="1"/>
          </p:nvPr>
        </p:nvSpPr>
        <p:spPr>
          <a:xfrm>
            <a:off x="326571" y="1980982"/>
            <a:ext cx="4082143" cy="3820886"/>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s-ES" sz="2200" dirty="0">
                <a:solidFill>
                  <a:schemeClr val="tx1"/>
                </a:solidFill>
                <a:latin typeface="Open Sans"/>
                <a:ea typeface="Open Sans"/>
                <a:cs typeface="Open Sans"/>
                <a:sym typeface="Open Sans"/>
              </a:rPr>
              <a:t>Hacer clic en el título de un resultado para acceder a la vista completa del artículo, acceder al texto completo y exportar la cita.</a:t>
            </a:r>
          </a:p>
        </p:txBody>
      </p:sp>
      <p:pic>
        <p:nvPicPr>
          <p:cNvPr id="154" name="Google Shape;154;p22"/>
          <p:cNvPicPr preferRelativeResize="0"/>
          <p:nvPr/>
        </p:nvPicPr>
        <p:blipFill rotWithShape="1">
          <a:blip r:embed="rId3">
            <a:alphaModFix/>
          </a:blip>
          <a:srcRect/>
          <a:stretch/>
        </p:blipFill>
        <p:spPr>
          <a:xfrm>
            <a:off x="4663440" y="1746303"/>
            <a:ext cx="7100022" cy="47687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Análisis de investigación por autor</a:t>
            </a:r>
            <a:endParaRPr>
              <a:solidFill>
                <a:srgbClr val="586F7C"/>
              </a:solidFill>
              <a:latin typeface="Open Sans"/>
              <a:ea typeface="Open Sans"/>
              <a:cs typeface="Open Sans"/>
              <a:sym typeface="Open Sans"/>
            </a:endParaRPr>
          </a:p>
        </p:txBody>
      </p:sp>
      <p:sp>
        <p:nvSpPr>
          <p:cNvPr id="161" name="Google Shape;161;p30"/>
          <p:cNvSpPr txBox="1">
            <a:spLocks noGrp="1"/>
          </p:cNvSpPr>
          <p:nvPr>
            <p:ph type="body" idx="1"/>
          </p:nvPr>
        </p:nvSpPr>
        <p:spPr>
          <a:xfrm>
            <a:off x="119336" y="1772816"/>
            <a:ext cx="4389600" cy="4653600"/>
          </a:xfrm>
          <a:prstGeom prst="rect">
            <a:avLst/>
          </a:prstGeom>
          <a:noFill/>
          <a:ln>
            <a:noFill/>
          </a:ln>
        </p:spPr>
        <p:txBody>
          <a:bodyPr spcFirstLastPara="1" wrap="square" lIns="91425" tIns="45700" rIns="91425" bIns="45700" anchor="t" anchorCtr="0">
            <a:noAutofit/>
          </a:bodyPr>
          <a:lstStyle/>
          <a:p>
            <a:pPr marL="460375" lvl="0" indent="-342900" algn="l" rtl="0">
              <a:lnSpc>
                <a:spcPct val="100000"/>
              </a:lnSpc>
              <a:spcBef>
                <a:spcPts val="1000"/>
              </a:spcBef>
              <a:spcAft>
                <a:spcPts val="0"/>
              </a:spcAft>
              <a:buClr>
                <a:schemeClr val="dk1"/>
              </a:buClr>
              <a:buSzPts val="2000"/>
              <a:buChar char="●"/>
            </a:pPr>
            <a:r>
              <a:rPr lang="en-US" sz="2000" dirty="0" err="1">
                <a:solidFill>
                  <a:srgbClr val="424242"/>
                </a:solidFill>
                <a:latin typeface="Open Sans"/>
                <a:ea typeface="Open Sans"/>
                <a:cs typeface="Open Sans"/>
                <a:sym typeface="Open Sans"/>
              </a:rPr>
              <a:t>Escribir</a:t>
            </a:r>
            <a:r>
              <a:rPr lang="en-US" sz="2000" dirty="0">
                <a:solidFill>
                  <a:srgbClr val="424242"/>
                </a:solidFill>
                <a:latin typeface="Open Sans"/>
                <a:ea typeface="Open Sans"/>
                <a:cs typeface="Open Sans"/>
                <a:sym typeface="Open Sans"/>
              </a:rPr>
              <a:t> </a:t>
            </a:r>
            <a:r>
              <a:rPr lang="en-US" sz="2000" i="1" dirty="0">
                <a:solidFill>
                  <a:srgbClr val="424242"/>
                </a:solidFill>
                <a:latin typeface="Open Sans"/>
                <a:ea typeface="Open Sans"/>
                <a:cs typeface="Open Sans"/>
                <a:sym typeface="Open Sans"/>
              </a:rPr>
              <a:t>"Peter Robert Mason"</a:t>
            </a:r>
            <a:r>
              <a:rPr lang="en-US" sz="2000" dirty="0">
                <a:solidFill>
                  <a:srgbClr val="424242"/>
                </a:solidFill>
                <a:latin typeface="Open Sans"/>
                <a:ea typeface="Open Sans"/>
                <a:cs typeface="Open Sans"/>
                <a:sym typeface="Open Sans"/>
              </a:rPr>
              <a:t> </a:t>
            </a:r>
            <a:r>
              <a:rPr lang="en-US" sz="2000" dirty="0" err="1">
                <a:solidFill>
                  <a:srgbClr val="424242"/>
                </a:solidFill>
                <a:latin typeface="Open Sans"/>
                <a:ea typeface="Open Sans"/>
                <a:cs typeface="Open Sans"/>
                <a:sym typeface="Open Sans"/>
              </a:rPr>
              <a:t>en</a:t>
            </a:r>
            <a:r>
              <a:rPr lang="en-US" sz="2000" dirty="0">
                <a:solidFill>
                  <a:srgbClr val="424242"/>
                </a:solidFill>
                <a:latin typeface="Open Sans"/>
                <a:ea typeface="Open Sans"/>
                <a:cs typeface="Open Sans"/>
                <a:sym typeface="Open Sans"/>
              </a:rPr>
              <a:t> el </a:t>
            </a:r>
            <a:r>
              <a:rPr lang="en-US" sz="2000" dirty="0" err="1">
                <a:solidFill>
                  <a:srgbClr val="424242"/>
                </a:solidFill>
                <a:latin typeface="Open Sans"/>
                <a:ea typeface="Open Sans"/>
                <a:cs typeface="Open Sans"/>
                <a:sym typeface="Open Sans"/>
              </a:rPr>
              <a:t>filtro</a:t>
            </a:r>
            <a:r>
              <a:rPr lang="en-US" sz="2000" dirty="0">
                <a:solidFill>
                  <a:srgbClr val="424242"/>
                </a:solidFill>
                <a:latin typeface="Open Sans"/>
                <a:ea typeface="Open Sans"/>
                <a:cs typeface="Open Sans"/>
                <a:sym typeface="Open Sans"/>
              </a:rPr>
              <a:t> de </a:t>
            </a:r>
            <a:r>
              <a:rPr lang="en-US" sz="2000" dirty="0" err="1">
                <a:solidFill>
                  <a:srgbClr val="424242"/>
                </a:solidFill>
                <a:latin typeface="Open Sans"/>
                <a:ea typeface="Open Sans"/>
                <a:cs typeface="Open Sans"/>
                <a:sym typeface="Open Sans"/>
              </a:rPr>
              <a:t>investigador</a:t>
            </a:r>
            <a:r>
              <a:rPr lang="en-US" sz="2000" dirty="0">
                <a:solidFill>
                  <a:srgbClr val="424242"/>
                </a:solidFill>
                <a:latin typeface="Open Sans"/>
                <a:ea typeface="Open Sans"/>
                <a:cs typeface="Open Sans"/>
                <a:sym typeface="Open Sans"/>
              </a:rPr>
              <a:t> a la </a:t>
            </a:r>
            <a:r>
              <a:rPr lang="en-US" sz="2000" dirty="0" err="1">
                <a:solidFill>
                  <a:srgbClr val="424242"/>
                </a:solidFill>
                <a:latin typeface="Open Sans"/>
                <a:ea typeface="Open Sans"/>
                <a:cs typeface="Open Sans"/>
                <a:sym typeface="Open Sans"/>
              </a:rPr>
              <a:t>izquierda</a:t>
            </a:r>
            <a:r>
              <a:rPr lang="en-US" sz="2000" dirty="0">
                <a:solidFill>
                  <a:srgbClr val="424242"/>
                </a:solidFill>
                <a:latin typeface="Open Sans"/>
                <a:ea typeface="Open Sans"/>
                <a:cs typeface="Open Sans"/>
                <a:sym typeface="Open Sans"/>
              </a:rPr>
              <a:t>. </a:t>
            </a:r>
            <a:r>
              <a:rPr lang="en-US" sz="2000" dirty="0" err="1">
                <a:solidFill>
                  <a:srgbClr val="424242"/>
                </a:solidFill>
                <a:latin typeface="Open Sans"/>
                <a:ea typeface="Open Sans"/>
                <a:cs typeface="Open Sans"/>
                <a:sym typeface="Open Sans"/>
              </a:rPr>
              <a:t>Aplicar</a:t>
            </a:r>
            <a:r>
              <a:rPr lang="en-US" sz="2000" dirty="0">
                <a:solidFill>
                  <a:srgbClr val="424242"/>
                </a:solidFill>
                <a:latin typeface="Open Sans"/>
                <a:ea typeface="Open Sans"/>
                <a:cs typeface="Open Sans"/>
                <a:sym typeface="Open Sans"/>
              </a:rPr>
              <a:t> el Limit to</a:t>
            </a:r>
            <a:r>
              <a:rPr lang="en-US" sz="2000" i="1" dirty="0">
                <a:solidFill>
                  <a:srgbClr val="424242"/>
                </a:solidFill>
                <a:latin typeface="Open Sans"/>
                <a:ea typeface="Open Sans"/>
                <a:cs typeface="Open Sans"/>
                <a:sym typeface="Open Sans"/>
              </a:rPr>
              <a:t> </a:t>
            </a:r>
            <a:r>
              <a:rPr lang="en-US" sz="2000" i="1" dirty="0">
                <a:solidFill>
                  <a:schemeClr val="dk1"/>
                </a:solidFill>
                <a:latin typeface="Open Sans"/>
                <a:ea typeface="Open Sans"/>
                <a:cs typeface="Open Sans"/>
                <a:sym typeface="Open Sans"/>
              </a:rPr>
              <a:t>[</a:t>
            </a:r>
            <a:r>
              <a:rPr lang="en-US" sz="2000" i="1" dirty="0" err="1">
                <a:solidFill>
                  <a:srgbClr val="424242"/>
                </a:solidFill>
                <a:latin typeface="Open Sans"/>
                <a:ea typeface="Open Sans"/>
                <a:cs typeface="Open Sans"/>
                <a:sym typeface="Open Sans"/>
              </a:rPr>
              <a:t>limitar</a:t>
            </a:r>
            <a:r>
              <a:rPr lang="en-US" sz="2000" i="1" dirty="0">
                <a:solidFill>
                  <a:schemeClr val="dk1"/>
                </a:solidFill>
                <a:latin typeface="Open Sans"/>
                <a:ea typeface="Open Sans"/>
                <a:cs typeface="Open Sans"/>
                <a:sym typeface="Open Sans"/>
              </a:rPr>
              <a:t>]</a:t>
            </a:r>
            <a:r>
              <a:rPr lang="en-US" sz="2000" i="1" dirty="0">
                <a:solidFill>
                  <a:srgbClr val="424242"/>
                </a:solidFill>
                <a:latin typeface="Open Sans"/>
                <a:ea typeface="Open Sans"/>
                <a:cs typeface="Open Sans"/>
                <a:sym typeface="Open Sans"/>
              </a:rPr>
              <a:t> </a:t>
            </a:r>
            <a:r>
              <a:rPr lang="en-US" sz="2000" dirty="0">
                <a:solidFill>
                  <a:srgbClr val="424242"/>
                </a:solidFill>
                <a:latin typeface="Open Sans"/>
                <a:ea typeface="Open Sans"/>
                <a:cs typeface="Open Sans"/>
                <a:sym typeface="Open Sans"/>
              </a:rPr>
              <a:t>para </a:t>
            </a:r>
            <a:r>
              <a:rPr lang="en-US" sz="2000" dirty="0" err="1">
                <a:solidFill>
                  <a:srgbClr val="424242"/>
                </a:solidFill>
                <a:latin typeface="Open Sans"/>
                <a:ea typeface="Open Sans"/>
                <a:cs typeface="Open Sans"/>
                <a:sym typeface="Open Sans"/>
              </a:rPr>
              <a:t>acceder</a:t>
            </a:r>
            <a:r>
              <a:rPr lang="en-US" sz="2000" dirty="0">
                <a:solidFill>
                  <a:srgbClr val="424242"/>
                </a:solidFill>
                <a:latin typeface="Open Sans"/>
                <a:ea typeface="Open Sans"/>
                <a:cs typeface="Open Sans"/>
                <a:sym typeface="Open Sans"/>
              </a:rPr>
              <a:t> al </a:t>
            </a:r>
            <a:r>
              <a:rPr lang="en-US" sz="2000" dirty="0" err="1">
                <a:solidFill>
                  <a:srgbClr val="424242"/>
                </a:solidFill>
                <a:latin typeface="Open Sans"/>
                <a:ea typeface="Open Sans"/>
                <a:cs typeface="Open Sans"/>
                <a:sym typeface="Open Sans"/>
              </a:rPr>
              <a:t>perfil</a:t>
            </a:r>
            <a:r>
              <a:rPr lang="en-US" sz="2000" dirty="0">
                <a:solidFill>
                  <a:srgbClr val="424242"/>
                </a:solidFill>
                <a:latin typeface="Open Sans"/>
                <a:ea typeface="Open Sans"/>
                <a:cs typeface="Open Sans"/>
                <a:sym typeface="Open Sans"/>
              </a:rPr>
              <a:t> del Dr. Mason.</a:t>
            </a:r>
            <a:endParaRPr sz="2000" dirty="0">
              <a:solidFill>
                <a:srgbClr val="424242"/>
              </a:solidFill>
              <a:latin typeface="Open Sans"/>
              <a:ea typeface="Open Sans"/>
              <a:cs typeface="Open Sans"/>
              <a:sym typeface="Open Sans"/>
            </a:endParaRPr>
          </a:p>
          <a:p>
            <a:pPr marL="460375" lvl="0" indent="-342900" algn="l" rtl="0">
              <a:lnSpc>
                <a:spcPct val="100000"/>
              </a:lnSpc>
              <a:spcBef>
                <a:spcPts val="1000"/>
              </a:spcBef>
              <a:spcAft>
                <a:spcPts val="0"/>
              </a:spcAft>
              <a:buClr>
                <a:schemeClr val="dk1"/>
              </a:buClr>
              <a:buSzPts val="2000"/>
              <a:buChar char="●"/>
            </a:pPr>
            <a:r>
              <a:rPr lang="en-US" sz="2000" dirty="0" err="1">
                <a:solidFill>
                  <a:srgbClr val="424242"/>
                </a:solidFill>
                <a:latin typeface="Open Sans"/>
                <a:ea typeface="Open Sans"/>
                <a:cs typeface="Open Sans"/>
                <a:sym typeface="Open Sans"/>
              </a:rPr>
              <a:t>Hacer</a:t>
            </a:r>
            <a:r>
              <a:rPr lang="en-US" sz="2000" dirty="0">
                <a:solidFill>
                  <a:srgbClr val="424242"/>
                </a:solidFill>
                <a:latin typeface="Open Sans"/>
                <a:ea typeface="Open Sans"/>
                <a:cs typeface="Open Sans"/>
                <a:sym typeface="Open Sans"/>
              </a:rPr>
              <a:t> </a:t>
            </a:r>
            <a:r>
              <a:rPr lang="en-US" sz="2000" dirty="0" err="1">
                <a:solidFill>
                  <a:srgbClr val="424242"/>
                </a:solidFill>
                <a:latin typeface="Open Sans"/>
                <a:ea typeface="Open Sans"/>
                <a:cs typeface="Open Sans"/>
                <a:sym typeface="Open Sans"/>
              </a:rPr>
              <a:t>clic</a:t>
            </a:r>
            <a:r>
              <a:rPr lang="en-US" sz="2000" dirty="0">
                <a:solidFill>
                  <a:srgbClr val="424242"/>
                </a:solidFill>
                <a:latin typeface="Open Sans"/>
                <a:ea typeface="Open Sans"/>
                <a:cs typeface="Open Sans"/>
                <a:sym typeface="Open Sans"/>
              </a:rPr>
              <a:t> </a:t>
            </a:r>
            <a:r>
              <a:rPr lang="en-US" sz="2000" dirty="0" err="1">
                <a:solidFill>
                  <a:srgbClr val="424242"/>
                </a:solidFill>
                <a:latin typeface="Open Sans"/>
                <a:ea typeface="Open Sans"/>
                <a:cs typeface="Open Sans"/>
                <a:sym typeface="Open Sans"/>
              </a:rPr>
              <a:t>en</a:t>
            </a:r>
            <a:r>
              <a:rPr lang="en-US" sz="2000" dirty="0">
                <a:solidFill>
                  <a:srgbClr val="424242"/>
                </a:solidFill>
                <a:latin typeface="Open Sans"/>
                <a:ea typeface="Open Sans"/>
                <a:cs typeface="Open Sans"/>
                <a:sym typeface="Open Sans"/>
              </a:rPr>
              <a:t> View Profile </a:t>
            </a:r>
            <a:r>
              <a:rPr lang="en-US" sz="2000" i="1" dirty="0">
                <a:solidFill>
                  <a:schemeClr val="dk1"/>
                </a:solidFill>
                <a:latin typeface="Open Sans"/>
                <a:ea typeface="Open Sans"/>
                <a:cs typeface="Open Sans"/>
                <a:sym typeface="Open Sans"/>
              </a:rPr>
              <a:t>[</a:t>
            </a:r>
            <a:r>
              <a:rPr lang="en-US" sz="2000" i="1" dirty="0" err="1">
                <a:solidFill>
                  <a:srgbClr val="424242"/>
                </a:solidFill>
                <a:latin typeface="Open Sans"/>
                <a:ea typeface="Open Sans"/>
                <a:cs typeface="Open Sans"/>
                <a:sym typeface="Open Sans"/>
              </a:rPr>
              <a:t>ver</a:t>
            </a:r>
            <a:r>
              <a:rPr lang="en-US" sz="2000" i="1" dirty="0">
                <a:solidFill>
                  <a:srgbClr val="424242"/>
                </a:solidFill>
                <a:latin typeface="Open Sans"/>
                <a:ea typeface="Open Sans"/>
                <a:cs typeface="Open Sans"/>
                <a:sym typeface="Open Sans"/>
              </a:rPr>
              <a:t> </a:t>
            </a:r>
            <a:r>
              <a:rPr lang="en-US" sz="2000" i="1" dirty="0" err="1">
                <a:solidFill>
                  <a:srgbClr val="424242"/>
                </a:solidFill>
                <a:latin typeface="Open Sans"/>
                <a:ea typeface="Open Sans"/>
                <a:cs typeface="Open Sans"/>
                <a:sym typeface="Open Sans"/>
              </a:rPr>
              <a:t>perfil</a:t>
            </a:r>
            <a:r>
              <a:rPr lang="en-US" sz="2000" i="1" dirty="0">
                <a:solidFill>
                  <a:schemeClr val="dk1"/>
                </a:solidFill>
                <a:latin typeface="Open Sans"/>
                <a:ea typeface="Open Sans"/>
                <a:cs typeface="Open Sans"/>
                <a:sym typeface="Open Sans"/>
              </a:rPr>
              <a:t>]</a:t>
            </a:r>
            <a:r>
              <a:rPr lang="en-US" sz="2000" dirty="0">
                <a:solidFill>
                  <a:srgbClr val="424242"/>
                </a:solidFill>
                <a:latin typeface="Open Sans"/>
                <a:ea typeface="Open Sans"/>
                <a:cs typeface="Open Sans"/>
                <a:sym typeface="Open Sans"/>
              </a:rPr>
              <a:t> </a:t>
            </a:r>
            <a:r>
              <a:rPr lang="en-US" sz="2000" b="1" dirty="0">
                <a:solidFill>
                  <a:srgbClr val="424242"/>
                </a:solidFill>
                <a:latin typeface="Open Sans"/>
                <a:ea typeface="Open Sans"/>
                <a:cs typeface="Open Sans"/>
                <a:sym typeface="Open Sans"/>
              </a:rPr>
              <a:t>(A)</a:t>
            </a:r>
            <a:r>
              <a:rPr lang="en-US" sz="2000" dirty="0">
                <a:solidFill>
                  <a:srgbClr val="424242"/>
                </a:solidFill>
                <a:latin typeface="Open Sans"/>
                <a:ea typeface="Open Sans"/>
                <a:cs typeface="Open Sans"/>
                <a:sym typeface="Open Sans"/>
              </a:rPr>
              <a:t> </a:t>
            </a:r>
            <a:r>
              <a:rPr lang="en-US" sz="2000" dirty="0" err="1">
                <a:solidFill>
                  <a:srgbClr val="424242"/>
                </a:solidFill>
                <a:latin typeface="Open Sans"/>
                <a:ea typeface="Open Sans"/>
                <a:cs typeface="Open Sans"/>
                <a:sym typeface="Open Sans"/>
              </a:rPr>
              <a:t>debajo</a:t>
            </a:r>
            <a:r>
              <a:rPr lang="en-US" sz="2000" dirty="0">
                <a:solidFill>
                  <a:srgbClr val="424242"/>
                </a:solidFill>
                <a:latin typeface="Open Sans"/>
                <a:ea typeface="Open Sans"/>
                <a:cs typeface="Open Sans"/>
                <a:sym typeface="Open Sans"/>
              </a:rPr>
              <a:t> del </a:t>
            </a:r>
            <a:r>
              <a:rPr lang="en-US" sz="2000" dirty="0" err="1">
                <a:solidFill>
                  <a:srgbClr val="424242"/>
                </a:solidFill>
                <a:latin typeface="Open Sans"/>
                <a:ea typeface="Open Sans"/>
                <a:cs typeface="Open Sans"/>
                <a:sym typeface="Open Sans"/>
              </a:rPr>
              <a:t>nombre</a:t>
            </a:r>
            <a:r>
              <a:rPr lang="en-US" sz="2000" dirty="0">
                <a:solidFill>
                  <a:srgbClr val="424242"/>
                </a:solidFill>
                <a:latin typeface="Open Sans"/>
                <a:ea typeface="Open Sans"/>
                <a:cs typeface="Open Sans"/>
                <a:sym typeface="Open Sans"/>
              </a:rPr>
              <a:t> del Dr. Mason para </a:t>
            </a:r>
            <a:r>
              <a:rPr lang="en-US" sz="2000" dirty="0" err="1">
                <a:solidFill>
                  <a:srgbClr val="424242"/>
                </a:solidFill>
                <a:latin typeface="Open Sans"/>
                <a:ea typeface="Open Sans"/>
                <a:cs typeface="Open Sans"/>
                <a:sym typeface="Open Sans"/>
              </a:rPr>
              <a:t>obtener</a:t>
            </a:r>
            <a:r>
              <a:rPr lang="en-US" sz="2000" dirty="0">
                <a:solidFill>
                  <a:srgbClr val="424242"/>
                </a:solidFill>
                <a:latin typeface="Open Sans"/>
                <a:ea typeface="Open Sans"/>
                <a:cs typeface="Open Sans"/>
                <a:sym typeface="Open Sans"/>
              </a:rPr>
              <a:t> un </a:t>
            </a:r>
            <a:r>
              <a:rPr lang="en-US" sz="2000" dirty="0" err="1">
                <a:solidFill>
                  <a:srgbClr val="424242"/>
                </a:solidFill>
                <a:latin typeface="Open Sans"/>
                <a:ea typeface="Open Sans"/>
                <a:cs typeface="Open Sans"/>
                <a:sym typeface="Open Sans"/>
              </a:rPr>
              <a:t>perfil</a:t>
            </a:r>
            <a:r>
              <a:rPr lang="en-US" sz="2000" dirty="0">
                <a:solidFill>
                  <a:srgbClr val="424242"/>
                </a:solidFill>
                <a:latin typeface="Open Sans"/>
                <a:ea typeface="Open Sans"/>
                <a:cs typeface="Open Sans"/>
                <a:sym typeface="Open Sans"/>
              </a:rPr>
              <a:t> de </a:t>
            </a:r>
            <a:r>
              <a:rPr lang="en-US" sz="2000" dirty="0" err="1">
                <a:solidFill>
                  <a:srgbClr val="424242"/>
                </a:solidFill>
                <a:latin typeface="Open Sans"/>
                <a:ea typeface="Open Sans"/>
                <a:cs typeface="Open Sans"/>
                <a:sym typeface="Open Sans"/>
              </a:rPr>
              <a:t>resumen</a:t>
            </a:r>
            <a:r>
              <a:rPr lang="en-US" sz="2000" dirty="0">
                <a:solidFill>
                  <a:srgbClr val="424242"/>
                </a:solidFill>
                <a:latin typeface="Open Sans"/>
                <a:ea typeface="Open Sans"/>
                <a:cs typeface="Open Sans"/>
                <a:sym typeface="Open Sans"/>
              </a:rPr>
              <a:t> </a:t>
            </a:r>
            <a:r>
              <a:rPr lang="en-US" sz="2000" dirty="0" err="1">
                <a:solidFill>
                  <a:srgbClr val="424242"/>
                </a:solidFill>
                <a:latin typeface="Open Sans"/>
                <a:ea typeface="Open Sans"/>
                <a:cs typeface="Open Sans"/>
                <a:sym typeface="Open Sans"/>
              </a:rPr>
              <a:t>imprimible</a:t>
            </a:r>
            <a:r>
              <a:rPr lang="en-US" sz="2000" dirty="0">
                <a:solidFill>
                  <a:srgbClr val="424242"/>
                </a:solidFill>
                <a:latin typeface="Open Sans"/>
                <a:ea typeface="Open Sans"/>
                <a:cs typeface="Open Sans"/>
                <a:sym typeface="Open Sans"/>
              </a:rPr>
              <a:t>.</a:t>
            </a:r>
            <a:endParaRPr sz="2000" dirty="0">
              <a:solidFill>
                <a:srgbClr val="424242"/>
              </a:solidFill>
              <a:latin typeface="Open Sans"/>
              <a:ea typeface="Open Sans"/>
              <a:cs typeface="Open Sans"/>
              <a:sym typeface="Open Sans"/>
            </a:endParaRPr>
          </a:p>
          <a:p>
            <a:pPr marL="460375" lvl="0" indent="-342900" algn="l" rtl="0">
              <a:lnSpc>
                <a:spcPct val="100000"/>
              </a:lnSpc>
              <a:spcBef>
                <a:spcPts val="1000"/>
              </a:spcBef>
              <a:spcAft>
                <a:spcPts val="0"/>
              </a:spcAft>
              <a:buClr>
                <a:schemeClr val="dk1"/>
              </a:buClr>
              <a:buSzPts val="2000"/>
              <a:buChar char="●"/>
            </a:pPr>
            <a:r>
              <a:rPr lang="en-US" sz="2000" dirty="0" err="1">
                <a:solidFill>
                  <a:srgbClr val="424242"/>
                </a:solidFill>
                <a:latin typeface="Open Sans"/>
                <a:ea typeface="Open Sans"/>
                <a:cs typeface="Open Sans"/>
                <a:sym typeface="Open Sans"/>
              </a:rPr>
              <a:t>En</a:t>
            </a:r>
            <a:r>
              <a:rPr lang="en-US" sz="2000" dirty="0">
                <a:solidFill>
                  <a:srgbClr val="424242"/>
                </a:solidFill>
                <a:latin typeface="Open Sans"/>
                <a:ea typeface="Open Sans"/>
                <a:cs typeface="Open Sans"/>
                <a:sym typeface="Open Sans"/>
              </a:rPr>
              <a:t> Analytical Views </a:t>
            </a:r>
            <a:r>
              <a:rPr lang="en-US" sz="2000" i="1" dirty="0">
                <a:solidFill>
                  <a:schemeClr val="dk1"/>
                </a:solidFill>
                <a:latin typeface="Open Sans"/>
                <a:ea typeface="Open Sans"/>
                <a:cs typeface="Open Sans"/>
                <a:sym typeface="Open Sans"/>
              </a:rPr>
              <a:t>[</a:t>
            </a:r>
            <a:r>
              <a:rPr lang="en-US" sz="2000" i="1" dirty="0">
                <a:solidFill>
                  <a:srgbClr val="424242"/>
                </a:solidFill>
                <a:latin typeface="Open Sans"/>
                <a:ea typeface="Open Sans"/>
                <a:cs typeface="Open Sans"/>
                <a:sym typeface="Open Sans"/>
              </a:rPr>
              <a:t>vistas </a:t>
            </a:r>
            <a:r>
              <a:rPr lang="en-US" sz="2000" i="1" dirty="0" err="1">
                <a:solidFill>
                  <a:srgbClr val="424242"/>
                </a:solidFill>
                <a:latin typeface="Open Sans"/>
                <a:ea typeface="Open Sans"/>
                <a:cs typeface="Open Sans"/>
                <a:sym typeface="Open Sans"/>
              </a:rPr>
              <a:t>analíticas</a:t>
            </a:r>
            <a:r>
              <a:rPr lang="en-US" sz="2000" i="1" dirty="0">
                <a:solidFill>
                  <a:schemeClr val="dk1"/>
                </a:solidFill>
                <a:latin typeface="Open Sans"/>
                <a:ea typeface="Open Sans"/>
                <a:cs typeface="Open Sans"/>
                <a:sym typeface="Open Sans"/>
              </a:rPr>
              <a:t>] </a:t>
            </a:r>
            <a:r>
              <a:rPr lang="en-US" sz="2000" b="1" dirty="0">
                <a:solidFill>
                  <a:srgbClr val="424242"/>
                </a:solidFill>
                <a:latin typeface="Open Sans"/>
                <a:ea typeface="Open Sans"/>
                <a:cs typeface="Open Sans"/>
                <a:sym typeface="Open Sans"/>
              </a:rPr>
              <a:t>(B) </a:t>
            </a:r>
            <a:r>
              <a:rPr lang="en-US" sz="2000" dirty="0">
                <a:solidFill>
                  <a:srgbClr val="424242"/>
                </a:solidFill>
                <a:latin typeface="Open Sans"/>
                <a:ea typeface="Open Sans"/>
                <a:cs typeface="Open Sans"/>
                <a:sym typeface="Open Sans"/>
              </a:rPr>
              <a:t>del </a:t>
            </a:r>
            <a:r>
              <a:rPr lang="en-US" sz="2000" dirty="0" err="1">
                <a:solidFill>
                  <a:srgbClr val="424242"/>
                </a:solidFill>
                <a:latin typeface="Open Sans"/>
                <a:ea typeface="Open Sans"/>
                <a:cs typeface="Open Sans"/>
                <a:sym typeface="Open Sans"/>
              </a:rPr>
              <a:t>lado</a:t>
            </a:r>
            <a:r>
              <a:rPr lang="en-US" sz="2000" dirty="0">
                <a:solidFill>
                  <a:srgbClr val="424242"/>
                </a:solidFill>
                <a:latin typeface="Open Sans"/>
                <a:ea typeface="Open Sans"/>
                <a:cs typeface="Open Sans"/>
                <a:sym typeface="Open Sans"/>
              </a:rPr>
              <a:t> derecho, </a:t>
            </a:r>
            <a:r>
              <a:rPr lang="en-US" sz="2000" dirty="0">
                <a:solidFill>
                  <a:schemeClr val="tx1"/>
                </a:solidFill>
                <a:latin typeface="Open Sans"/>
                <a:ea typeface="Open Sans"/>
                <a:cs typeface="Open Sans"/>
                <a:sym typeface="Open Sans"/>
              </a:rPr>
              <a:t>se</a:t>
            </a:r>
            <a:r>
              <a:rPr lang="en-US" sz="2000" dirty="0">
                <a:solidFill>
                  <a:srgbClr val="FF0000"/>
                </a:solidFill>
                <a:latin typeface="Open Sans"/>
                <a:ea typeface="Open Sans"/>
                <a:cs typeface="Open Sans"/>
                <a:sym typeface="Open Sans"/>
              </a:rPr>
              <a:t> </a:t>
            </a:r>
            <a:r>
              <a:rPr lang="en-US" sz="2000" dirty="0" err="1">
                <a:solidFill>
                  <a:srgbClr val="424242"/>
                </a:solidFill>
                <a:latin typeface="Open Sans"/>
                <a:ea typeface="Open Sans"/>
                <a:cs typeface="Open Sans"/>
                <a:sym typeface="Open Sans"/>
              </a:rPr>
              <a:t>muestran</a:t>
            </a:r>
            <a:r>
              <a:rPr lang="en-US" sz="2000" dirty="0">
                <a:solidFill>
                  <a:srgbClr val="424242"/>
                </a:solidFill>
                <a:latin typeface="Open Sans"/>
                <a:ea typeface="Open Sans"/>
                <a:cs typeface="Open Sans"/>
                <a:sym typeface="Open Sans"/>
              </a:rPr>
              <a:t> </a:t>
            </a:r>
            <a:r>
              <a:rPr lang="en-US" sz="2000" dirty="0" err="1">
                <a:solidFill>
                  <a:srgbClr val="424242"/>
                </a:solidFill>
                <a:latin typeface="Open Sans"/>
                <a:ea typeface="Open Sans"/>
                <a:cs typeface="Open Sans"/>
                <a:sym typeface="Open Sans"/>
              </a:rPr>
              <a:t>indicadores</a:t>
            </a:r>
            <a:r>
              <a:rPr lang="en-US" sz="2000" dirty="0">
                <a:solidFill>
                  <a:srgbClr val="424242"/>
                </a:solidFill>
                <a:latin typeface="Open Sans"/>
                <a:ea typeface="Open Sans"/>
                <a:cs typeface="Open Sans"/>
                <a:sym typeface="Open Sans"/>
              </a:rPr>
              <a:t> </a:t>
            </a:r>
            <a:r>
              <a:rPr lang="en-US" sz="2000" dirty="0" err="1">
                <a:solidFill>
                  <a:srgbClr val="424242"/>
                </a:solidFill>
                <a:latin typeface="Open Sans"/>
                <a:ea typeface="Open Sans"/>
                <a:cs typeface="Open Sans"/>
                <a:sym typeface="Open Sans"/>
              </a:rPr>
              <a:t>relevantes</a:t>
            </a:r>
            <a:r>
              <a:rPr lang="en-US" sz="2000" dirty="0">
                <a:solidFill>
                  <a:srgbClr val="424242"/>
                </a:solidFill>
                <a:latin typeface="Open Sans"/>
                <a:ea typeface="Open Sans"/>
                <a:cs typeface="Open Sans"/>
                <a:sym typeface="Open Sans"/>
              </a:rPr>
              <a:t>.</a:t>
            </a:r>
            <a:endParaRPr sz="2000" dirty="0">
              <a:solidFill>
                <a:srgbClr val="424242"/>
              </a:solidFill>
              <a:latin typeface="Open Sans"/>
              <a:ea typeface="Open Sans"/>
              <a:cs typeface="Open Sans"/>
              <a:sym typeface="Open Sans"/>
            </a:endParaRPr>
          </a:p>
        </p:txBody>
      </p:sp>
      <p:pic>
        <p:nvPicPr>
          <p:cNvPr id="162" name="Google Shape;162;p30" descr="https://lh3.googleusercontent.com/1I019Z7Ck9Fijhjhrd6I54Uo9pFgcnrlf89bseFnAiI-FSC15TgqXMXZtxDYrYpTvWuKriJAJtmgpHyDDeyz3t_4JjrGc6GyRtbKmgVkdTbi-FP_H1seJ8Tlna4yh2GChqqlHac"/>
          <p:cNvPicPr preferRelativeResize="0"/>
          <p:nvPr/>
        </p:nvPicPr>
        <p:blipFill rotWithShape="1">
          <a:blip r:embed="rId3">
            <a:alphaModFix/>
          </a:blip>
          <a:srcRect/>
          <a:stretch/>
        </p:blipFill>
        <p:spPr>
          <a:xfrm>
            <a:off x="4934859" y="1988455"/>
            <a:ext cx="6599464" cy="4546601"/>
          </a:xfrm>
          <a:prstGeom prst="rect">
            <a:avLst/>
          </a:prstGeom>
          <a:noFill/>
          <a:ln w="9525" cap="flat" cmpd="sng">
            <a:solidFill>
              <a:srgbClr val="B2B2B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title"/>
          </p:nvPr>
        </p:nvSpPr>
        <p:spPr>
          <a:xfrm>
            <a:off x="0" y="290322"/>
            <a:ext cx="79356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Vistas analíticas: descripción general del resultado de la publicación</a:t>
            </a:r>
            <a:endParaRPr>
              <a:solidFill>
                <a:srgbClr val="586F7C"/>
              </a:solidFill>
              <a:latin typeface="Open Sans"/>
              <a:ea typeface="Open Sans"/>
              <a:cs typeface="Open Sans"/>
              <a:sym typeface="Open Sans"/>
            </a:endParaRPr>
          </a:p>
        </p:txBody>
      </p:sp>
      <p:pic>
        <p:nvPicPr>
          <p:cNvPr id="169" name="Google Shape;169;p36" descr="https://lh5.googleusercontent.com/kiXPyw_t5OnX469k4WYS8TbagSRYux1URYZL0WgAU4sK-wAkUfUU5_11zkFfaBm0B7TrkG1a0FOZdaBUwryisAI0HewTVJLUDge7HGMnV0mc0PZlu5sostHnrYHcTUgX4WqRV_M"/>
          <p:cNvPicPr preferRelativeResize="0"/>
          <p:nvPr/>
        </p:nvPicPr>
        <p:blipFill rotWithShape="1">
          <a:blip r:embed="rId3">
            <a:alphaModFix/>
          </a:blip>
          <a:srcRect/>
          <a:stretch/>
        </p:blipFill>
        <p:spPr>
          <a:xfrm>
            <a:off x="1828800" y="1846943"/>
            <a:ext cx="6880226" cy="4780516"/>
          </a:xfrm>
          <a:prstGeom prst="rect">
            <a:avLst/>
          </a:prstGeom>
          <a:noFill/>
          <a:ln w="9525" cap="flat" cmpd="sng">
            <a:solidFill>
              <a:srgbClr val="B2B2B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7"/>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Vistas analíticas: publicaciones y citas de investigadores</a:t>
            </a:r>
            <a:endParaRPr>
              <a:solidFill>
                <a:srgbClr val="586F7C"/>
              </a:solidFill>
              <a:latin typeface="Open Sans"/>
              <a:ea typeface="Open Sans"/>
              <a:cs typeface="Open Sans"/>
              <a:sym typeface="Open Sans"/>
            </a:endParaRPr>
          </a:p>
        </p:txBody>
      </p:sp>
      <p:sp>
        <p:nvSpPr>
          <p:cNvPr id="176" name="Google Shape;176;p37"/>
          <p:cNvSpPr txBox="1">
            <a:spLocks noGrp="1"/>
          </p:cNvSpPr>
          <p:nvPr>
            <p:ph type="body" idx="1"/>
          </p:nvPr>
        </p:nvSpPr>
        <p:spPr>
          <a:xfrm>
            <a:off x="163050" y="2141250"/>
            <a:ext cx="4031700" cy="3716700"/>
          </a:xfrm>
          <a:prstGeom prst="rect">
            <a:avLst/>
          </a:prstGeom>
          <a:noFill/>
          <a:ln>
            <a:noFill/>
          </a:ln>
        </p:spPr>
        <p:txBody>
          <a:bodyPr spcFirstLastPara="1" wrap="square" lIns="91425" tIns="45700" rIns="91425" bIns="45700" anchor="t" anchorCtr="0">
            <a:noAutofit/>
          </a:bodyPr>
          <a:lstStyle/>
          <a:p>
            <a:pPr marL="117475" lvl="0" indent="0" algn="l" rtl="0">
              <a:lnSpc>
                <a:spcPct val="1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Hacer clic en el menú de </a:t>
            </a:r>
            <a:r>
              <a:rPr lang="en-US" b="1">
                <a:solidFill>
                  <a:srgbClr val="3F3F3F"/>
                </a:solidFill>
                <a:latin typeface="Open Sans"/>
                <a:ea typeface="Open Sans"/>
                <a:cs typeface="Open Sans"/>
                <a:sym typeface="Open Sans"/>
              </a:rPr>
              <a:t>Researchers </a:t>
            </a:r>
            <a:r>
              <a:rPr lang="en-US" i="1">
                <a:solidFill>
                  <a:schemeClr val="dk1"/>
                </a:solidFill>
                <a:latin typeface="Open Sans"/>
                <a:ea typeface="Open Sans"/>
                <a:cs typeface="Open Sans"/>
                <a:sym typeface="Open Sans"/>
              </a:rPr>
              <a:t>[</a:t>
            </a:r>
            <a:r>
              <a:rPr lang="en-US" i="1">
                <a:solidFill>
                  <a:srgbClr val="424242"/>
                </a:solidFill>
                <a:latin typeface="Open Sans"/>
                <a:ea typeface="Open Sans"/>
                <a:cs typeface="Open Sans"/>
                <a:sym typeface="Open Sans"/>
              </a:rPr>
              <a:t>i</a:t>
            </a:r>
            <a:r>
              <a:rPr lang="en-US">
                <a:solidFill>
                  <a:srgbClr val="3F3F3F"/>
                </a:solidFill>
                <a:latin typeface="Open Sans"/>
                <a:ea typeface="Open Sans"/>
                <a:cs typeface="Open Sans"/>
                <a:sym typeface="Open Sans"/>
              </a:rPr>
              <a:t>nvestigadores</a:t>
            </a:r>
            <a:r>
              <a:rPr lang="en-US" i="1">
                <a:solidFill>
                  <a:schemeClr val="dk1"/>
                </a:solidFill>
                <a:latin typeface="Open Sans"/>
                <a:ea typeface="Open Sans"/>
                <a:cs typeface="Open Sans"/>
                <a:sym typeface="Open Sans"/>
              </a:rPr>
              <a:t>]</a:t>
            </a:r>
            <a:r>
              <a:rPr lang="en-US">
                <a:solidFill>
                  <a:srgbClr val="3F3F3F"/>
                </a:solidFill>
                <a:latin typeface="Open Sans"/>
                <a:ea typeface="Open Sans"/>
                <a:cs typeface="Open Sans"/>
                <a:sym typeface="Open Sans"/>
              </a:rPr>
              <a:t> ubicado en la columna de la izquierda para visualizar las publicaciones del investigador y sus citas.</a:t>
            </a:r>
            <a:endParaRPr>
              <a:solidFill>
                <a:srgbClr val="3F3F3F"/>
              </a:solidFill>
              <a:latin typeface="Open Sans"/>
              <a:ea typeface="Open Sans"/>
              <a:cs typeface="Open Sans"/>
              <a:sym typeface="Open Sans"/>
            </a:endParaRPr>
          </a:p>
        </p:txBody>
      </p:sp>
      <p:pic>
        <p:nvPicPr>
          <p:cNvPr id="177" name="Google Shape;177;p37" descr="https://lh3.googleusercontent.com/JH9S9p0MD-sHvugiAEMrEamHu62FRuTpZsxlCbH2VmSkCi8LpSCAnpmSyZY6sJt2NwxGsJOGqqJKuChpc5u9eNG4zPd97SvPE5VPhimHQc15TDlXMIplhQHgOrh856ZcN6Pmsaw"/>
          <p:cNvPicPr preferRelativeResize="0"/>
          <p:nvPr/>
        </p:nvPicPr>
        <p:blipFill rotWithShape="1">
          <a:blip r:embed="rId3">
            <a:alphaModFix/>
          </a:blip>
          <a:srcRect/>
          <a:stretch/>
        </p:blipFill>
        <p:spPr>
          <a:xfrm>
            <a:off x="4418286" y="1984828"/>
            <a:ext cx="7526972" cy="3124201"/>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1"/>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Vistas analíticas: títulos de las fuentes</a:t>
            </a:r>
            <a:endParaRPr>
              <a:solidFill>
                <a:srgbClr val="586F7C"/>
              </a:solidFill>
              <a:latin typeface="Open Sans"/>
              <a:ea typeface="Open Sans"/>
              <a:cs typeface="Open Sans"/>
              <a:sym typeface="Open Sans"/>
            </a:endParaRPr>
          </a:p>
        </p:txBody>
      </p:sp>
      <p:sp>
        <p:nvSpPr>
          <p:cNvPr id="184" name="Google Shape;184;p41"/>
          <p:cNvSpPr txBox="1">
            <a:spLocks noGrp="1"/>
          </p:cNvSpPr>
          <p:nvPr>
            <p:ph type="body" idx="1"/>
          </p:nvPr>
        </p:nvSpPr>
        <p:spPr>
          <a:xfrm>
            <a:off x="163050" y="2733702"/>
            <a:ext cx="4523100" cy="2744100"/>
          </a:xfrm>
          <a:prstGeom prst="rect">
            <a:avLst/>
          </a:prstGeom>
          <a:noFill/>
          <a:ln>
            <a:noFill/>
          </a:ln>
        </p:spPr>
        <p:txBody>
          <a:bodyPr spcFirstLastPara="1" wrap="square" lIns="91425" tIns="45700" rIns="91425" bIns="45700" anchor="t" anchorCtr="0">
            <a:noAutofit/>
          </a:bodyPr>
          <a:lstStyle/>
          <a:p>
            <a:pPr marL="117475" lvl="0" indent="0" algn="l" rtl="0">
              <a:lnSpc>
                <a:spcPct val="100000"/>
              </a:lnSpc>
              <a:spcBef>
                <a:spcPts val="1000"/>
              </a:spcBef>
              <a:spcAft>
                <a:spcPts val="0"/>
              </a:spcAft>
              <a:buClr>
                <a:schemeClr val="dk1"/>
              </a:buClr>
              <a:buSzPts val="2400"/>
              <a:buNone/>
            </a:pP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misma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columna</a:t>
            </a:r>
            <a:r>
              <a:rPr lang="en-US" dirty="0">
                <a:solidFill>
                  <a:srgbClr val="3F3F3F"/>
                </a:solidFill>
                <a:latin typeface="Open Sans"/>
                <a:ea typeface="Open Sans"/>
                <a:cs typeface="Open Sans"/>
                <a:sym typeface="Open Sans"/>
              </a:rPr>
              <a:t> se </a:t>
            </a:r>
            <a:r>
              <a:rPr lang="en-US" dirty="0" err="1">
                <a:solidFill>
                  <a:srgbClr val="3F3F3F"/>
                </a:solidFill>
                <a:latin typeface="Open Sans"/>
                <a:ea typeface="Open Sans"/>
                <a:cs typeface="Open Sans"/>
                <a:sym typeface="Open Sans"/>
              </a:rPr>
              <a:t>encuentra</a:t>
            </a:r>
            <a:r>
              <a:rPr lang="en-US" dirty="0">
                <a:solidFill>
                  <a:srgbClr val="3F3F3F"/>
                </a:solidFill>
                <a:latin typeface="Open Sans"/>
                <a:ea typeface="Open Sans"/>
                <a:cs typeface="Open Sans"/>
                <a:sym typeface="Open Sans"/>
              </a:rPr>
              <a:t> </a:t>
            </a:r>
            <a:r>
              <a:rPr lang="en-US" b="1" dirty="0">
                <a:solidFill>
                  <a:srgbClr val="3F3F3F"/>
                </a:solidFill>
                <a:latin typeface="Open Sans"/>
                <a:ea typeface="Open Sans"/>
                <a:cs typeface="Open Sans"/>
                <a:sym typeface="Open Sans"/>
              </a:rPr>
              <a:t>Source Titles </a:t>
            </a:r>
            <a:r>
              <a:rPr lang="en-US" dirty="0">
                <a:solidFill>
                  <a:srgbClr val="3F3F3F"/>
                </a:solidFill>
                <a:latin typeface="Open Sans"/>
                <a:ea typeface="Open Sans"/>
                <a:cs typeface="Open Sans"/>
                <a:sym typeface="Open Sans"/>
              </a:rPr>
              <a:t> </a:t>
            </a:r>
            <a:r>
              <a:rPr lang="en-US" i="1" dirty="0">
                <a:solidFill>
                  <a:schemeClr val="dk1"/>
                </a:solidFill>
                <a:latin typeface="Open Sans"/>
                <a:ea typeface="Open Sans"/>
                <a:cs typeface="Open Sans"/>
                <a:sym typeface="Open Sans"/>
              </a:rPr>
              <a:t>[</a:t>
            </a:r>
            <a:r>
              <a:rPr lang="en-US" i="1" dirty="0" err="1">
                <a:solidFill>
                  <a:srgbClr val="424242"/>
                </a:solidFill>
                <a:latin typeface="Open Sans"/>
                <a:ea typeface="Open Sans"/>
                <a:cs typeface="Open Sans"/>
                <a:sym typeface="Open Sans"/>
              </a:rPr>
              <a:t>títulos</a:t>
            </a:r>
            <a:r>
              <a:rPr lang="en-US" i="1" dirty="0">
                <a:solidFill>
                  <a:srgbClr val="424242"/>
                </a:solidFill>
                <a:latin typeface="Open Sans"/>
                <a:ea typeface="Open Sans"/>
                <a:cs typeface="Open Sans"/>
                <a:sym typeface="Open Sans"/>
              </a:rPr>
              <a:t> de las </a:t>
            </a:r>
            <a:r>
              <a:rPr lang="en-US" i="1" dirty="0" err="1">
                <a:solidFill>
                  <a:srgbClr val="424242"/>
                </a:solidFill>
                <a:latin typeface="Open Sans"/>
                <a:ea typeface="Open Sans"/>
                <a:cs typeface="Open Sans"/>
                <a:sym typeface="Open Sans"/>
              </a:rPr>
              <a:t>fuentes</a:t>
            </a:r>
            <a:r>
              <a:rPr lang="en-US" i="1" dirty="0">
                <a:solidFill>
                  <a:schemeClr val="dk1"/>
                </a:solidFill>
                <a:latin typeface="Open Sans"/>
                <a:ea typeface="Open Sans"/>
                <a:cs typeface="Open Sans"/>
                <a:sym typeface="Open Sans"/>
              </a:rPr>
              <a:t>]</a:t>
            </a:r>
            <a:r>
              <a:rPr lang="en-US" dirty="0">
                <a:solidFill>
                  <a:srgbClr val="3F3F3F"/>
                </a:solidFill>
                <a:latin typeface="Open Sans"/>
                <a:ea typeface="Open Sans"/>
                <a:cs typeface="Open Sans"/>
                <a:sym typeface="Open Sans"/>
              </a:rPr>
              <a:t> que </a:t>
            </a:r>
            <a:r>
              <a:rPr lang="en-US" dirty="0" err="1">
                <a:solidFill>
                  <a:srgbClr val="3F3F3F"/>
                </a:solidFill>
                <a:latin typeface="Open Sans"/>
                <a:ea typeface="Open Sans"/>
                <a:cs typeface="Open Sans"/>
                <a:sym typeface="Open Sans"/>
              </a:rPr>
              <a:t>muestra</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publicaciones</a:t>
            </a:r>
            <a:r>
              <a:rPr lang="en-US" dirty="0">
                <a:solidFill>
                  <a:srgbClr val="3F3F3F"/>
                </a:solidFill>
                <a:latin typeface="Open Sans"/>
                <a:ea typeface="Open Sans"/>
                <a:cs typeface="Open Sans"/>
                <a:sym typeface="Open Sans"/>
              </a:rPr>
              <a:t> del Dr. Mason y </a:t>
            </a:r>
            <a:r>
              <a:rPr lang="en-US" dirty="0" err="1">
                <a:solidFill>
                  <a:srgbClr val="3F3F3F"/>
                </a:solidFill>
                <a:latin typeface="Open Sans"/>
                <a:ea typeface="Open Sans"/>
                <a:cs typeface="Open Sans"/>
                <a:sym typeface="Open Sans"/>
              </a:rPr>
              <a:t>sus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citas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clasificadas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fuente</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pic>
        <p:nvPicPr>
          <p:cNvPr id="185" name="Google Shape;185;p41" descr="https://lh4.googleusercontent.com/NNOqdRJguANIJdV-AatNl9iQ4_uzht_ssosxFs4H6-Ji4jQOmyQ_YT0prBy2OnsNxpsN67iIhw81P7AF-LXuvqMYJsSHVI9_tVhOEtI5Dxf1QypN-nemlPUIX09SOP_YSLlivD4"/>
          <p:cNvPicPr preferRelativeResize="0"/>
          <p:nvPr/>
        </p:nvPicPr>
        <p:blipFill rotWithShape="1">
          <a:blip r:embed="rId3">
            <a:alphaModFix/>
          </a:blip>
          <a:srcRect/>
          <a:stretch/>
        </p:blipFill>
        <p:spPr>
          <a:xfrm>
            <a:off x="4955418" y="2032000"/>
            <a:ext cx="6332161" cy="3570514"/>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2"/>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Análisis de investigación por institución</a:t>
            </a:r>
            <a:endParaRPr/>
          </a:p>
        </p:txBody>
      </p:sp>
      <p:sp>
        <p:nvSpPr>
          <p:cNvPr id="192" name="Google Shape;192;p42"/>
          <p:cNvSpPr txBox="1">
            <a:spLocks noGrp="1"/>
          </p:cNvSpPr>
          <p:nvPr>
            <p:ph type="body" idx="1"/>
          </p:nvPr>
        </p:nvSpPr>
        <p:spPr>
          <a:xfrm>
            <a:off x="0" y="1665525"/>
            <a:ext cx="5015880" cy="5192400"/>
          </a:xfrm>
          <a:prstGeom prst="rect">
            <a:avLst/>
          </a:prstGeom>
          <a:noFill/>
          <a:ln>
            <a:noFill/>
          </a:ln>
        </p:spPr>
        <p:txBody>
          <a:bodyPr spcFirstLastPara="1" wrap="square" lIns="91425" tIns="45700" rIns="91425" bIns="45700" anchor="t" anchorCtr="0">
            <a:noAutofit/>
          </a:bodyPr>
          <a:lstStyle/>
          <a:p>
            <a:pPr marL="460375" lvl="0" indent="-327025" algn="l" rtl="0">
              <a:lnSpc>
                <a:spcPct val="100000"/>
              </a:lnSpc>
              <a:spcBef>
                <a:spcPts val="1000"/>
              </a:spcBef>
              <a:spcAft>
                <a:spcPts val="0"/>
              </a:spcAft>
              <a:buClr>
                <a:schemeClr val="dk1"/>
              </a:buClr>
              <a:buSzPts val="1750"/>
              <a:buChar char="●"/>
            </a:pPr>
            <a:r>
              <a:rPr lang="en-US" sz="1800">
                <a:solidFill>
                  <a:srgbClr val="3F3F3F"/>
                </a:solidFill>
                <a:latin typeface="Open Sans"/>
                <a:ea typeface="Open Sans"/>
                <a:cs typeface="Open Sans"/>
                <a:sym typeface="Open Sans"/>
              </a:rPr>
              <a:t>Dimensions también ofrece el análisis a nivel institucional para revisar  el impacto de la investigación de una institución.</a:t>
            </a:r>
            <a:endParaRPr sz="1800">
              <a:solidFill>
                <a:srgbClr val="3F3F3F"/>
              </a:solidFill>
            </a:endParaRPr>
          </a:p>
          <a:p>
            <a:pPr marL="460375" lvl="0" indent="-327025" algn="l" rtl="0">
              <a:lnSpc>
                <a:spcPct val="100000"/>
              </a:lnSpc>
              <a:spcBef>
                <a:spcPts val="1000"/>
              </a:spcBef>
              <a:spcAft>
                <a:spcPts val="0"/>
              </a:spcAft>
              <a:buClr>
                <a:schemeClr val="dk1"/>
              </a:buClr>
              <a:buSzPts val="1750"/>
              <a:buChar char="●"/>
            </a:pPr>
            <a:r>
              <a:rPr lang="en-US" sz="1800">
                <a:solidFill>
                  <a:srgbClr val="3F3F3F"/>
                </a:solidFill>
                <a:latin typeface="Open Sans"/>
                <a:ea typeface="Open Sans"/>
                <a:cs typeface="Open Sans"/>
                <a:sym typeface="Open Sans"/>
              </a:rPr>
              <a:t>Ir a </a:t>
            </a:r>
            <a:r>
              <a:rPr lang="en-US" sz="1800" b="1">
                <a:solidFill>
                  <a:srgbClr val="3F3F3F"/>
                </a:solidFill>
                <a:latin typeface="Open Sans"/>
                <a:ea typeface="Open Sans"/>
                <a:cs typeface="Open Sans"/>
                <a:sym typeface="Open Sans"/>
              </a:rPr>
              <a:t>Research Organization</a:t>
            </a:r>
            <a:r>
              <a:rPr lang="en-US" sz="1800">
                <a:solidFill>
                  <a:srgbClr val="3F3F3F"/>
                </a:solidFill>
                <a:latin typeface="Open Sans"/>
                <a:ea typeface="Open Sans"/>
                <a:cs typeface="Open Sans"/>
                <a:sym typeface="Open Sans"/>
              </a:rPr>
              <a:t> </a:t>
            </a:r>
            <a:r>
              <a:rPr lang="en-US" sz="1800" i="1">
                <a:solidFill>
                  <a:schemeClr val="dk1"/>
                </a:solidFill>
                <a:latin typeface="Open Sans"/>
                <a:ea typeface="Open Sans"/>
                <a:cs typeface="Open Sans"/>
                <a:sym typeface="Open Sans"/>
              </a:rPr>
              <a:t>[</a:t>
            </a:r>
            <a:r>
              <a:rPr lang="en-US" sz="1800" i="1">
                <a:solidFill>
                  <a:srgbClr val="424242"/>
                </a:solidFill>
                <a:latin typeface="Open Sans"/>
                <a:ea typeface="Open Sans"/>
                <a:cs typeface="Open Sans"/>
                <a:sym typeface="Open Sans"/>
              </a:rPr>
              <a:t>Institución de investigación</a:t>
            </a:r>
            <a:r>
              <a:rPr lang="en-US" sz="1800" i="1">
                <a:solidFill>
                  <a:schemeClr val="dk1"/>
                </a:solidFill>
                <a:latin typeface="Open Sans"/>
                <a:ea typeface="Open Sans"/>
                <a:cs typeface="Open Sans"/>
                <a:sym typeface="Open Sans"/>
              </a:rPr>
              <a:t>]</a:t>
            </a:r>
            <a:r>
              <a:rPr lang="en-US" sz="1800">
                <a:solidFill>
                  <a:srgbClr val="3F3F3F"/>
                </a:solidFill>
                <a:latin typeface="Open Sans"/>
                <a:ea typeface="Open Sans"/>
                <a:cs typeface="Open Sans"/>
                <a:sym typeface="Open Sans"/>
              </a:rPr>
              <a:t> como filtro ubicado en el menú de la barra lateral izquierda</a:t>
            </a:r>
            <a:endParaRPr sz="1800">
              <a:solidFill>
                <a:srgbClr val="3F3F3F"/>
              </a:solidFill>
            </a:endParaRPr>
          </a:p>
          <a:p>
            <a:pPr marL="460375" lvl="0" indent="-327025" algn="l" rtl="0">
              <a:lnSpc>
                <a:spcPct val="100000"/>
              </a:lnSpc>
              <a:spcBef>
                <a:spcPts val="1000"/>
              </a:spcBef>
              <a:spcAft>
                <a:spcPts val="0"/>
              </a:spcAft>
              <a:buClr>
                <a:schemeClr val="dk1"/>
              </a:buClr>
              <a:buSzPts val="1750"/>
              <a:buChar char="●"/>
            </a:pPr>
            <a:r>
              <a:rPr lang="en-US" sz="1800">
                <a:solidFill>
                  <a:srgbClr val="3F3F3F"/>
                </a:solidFill>
                <a:latin typeface="Open Sans"/>
                <a:ea typeface="Open Sans"/>
                <a:cs typeface="Open Sans"/>
                <a:sym typeface="Open Sans"/>
              </a:rPr>
              <a:t>Buscar p. ej. “</a:t>
            </a:r>
            <a:r>
              <a:rPr lang="en-US" sz="1800" b="1" i="1">
                <a:solidFill>
                  <a:srgbClr val="3F3F3F"/>
                </a:solidFill>
                <a:latin typeface="Open Sans"/>
                <a:ea typeface="Open Sans"/>
                <a:cs typeface="Open Sans"/>
                <a:sym typeface="Open Sans"/>
              </a:rPr>
              <a:t>University of Zimbabwe</a:t>
            </a:r>
            <a:r>
              <a:rPr lang="en-US" sz="1800">
                <a:solidFill>
                  <a:srgbClr val="3F3F3F"/>
                </a:solidFill>
                <a:latin typeface="Open Sans"/>
                <a:ea typeface="Open Sans"/>
                <a:cs typeface="Open Sans"/>
                <a:sym typeface="Open Sans"/>
              </a:rPr>
              <a:t>”, seleccionar y limitar en </a:t>
            </a:r>
            <a:r>
              <a:rPr lang="en-US" sz="1800" b="1">
                <a:solidFill>
                  <a:srgbClr val="3F3F3F"/>
                </a:solidFill>
                <a:latin typeface="Open Sans"/>
                <a:ea typeface="Open Sans"/>
                <a:cs typeface="Open Sans"/>
                <a:sym typeface="Open Sans"/>
              </a:rPr>
              <a:t>Limit to</a:t>
            </a:r>
            <a:r>
              <a:rPr lang="en-US" sz="1800">
                <a:solidFill>
                  <a:srgbClr val="3F3F3F"/>
                </a:solidFill>
                <a:latin typeface="Open Sans"/>
                <a:ea typeface="Open Sans"/>
                <a:cs typeface="Open Sans"/>
                <a:sym typeface="Open Sans"/>
              </a:rPr>
              <a:t>.</a:t>
            </a:r>
            <a:endParaRPr sz="1800">
              <a:solidFill>
                <a:srgbClr val="3F3F3F"/>
              </a:solidFill>
            </a:endParaRPr>
          </a:p>
          <a:p>
            <a:pPr marL="460375" lvl="0" indent="-327025" algn="l" rtl="0">
              <a:lnSpc>
                <a:spcPct val="100000"/>
              </a:lnSpc>
              <a:spcBef>
                <a:spcPts val="1000"/>
              </a:spcBef>
              <a:spcAft>
                <a:spcPts val="0"/>
              </a:spcAft>
              <a:buClr>
                <a:schemeClr val="dk1"/>
              </a:buClr>
              <a:buSzPts val="1750"/>
              <a:buChar char="●"/>
            </a:pPr>
            <a:r>
              <a:rPr lang="en-US" sz="1800">
                <a:solidFill>
                  <a:srgbClr val="3F3F3F"/>
                </a:solidFill>
                <a:latin typeface="Open Sans"/>
                <a:ea typeface="Open Sans"/>
                <a:cs typeface="Open Sans"/>
                <a:sym typeface="Open Sans"/>
              </a:rPr>
              <a:t>Se muestra el perfil de la universidad.</a:t>
            </a:r>
            <a:endParaRPr sz="1800">
              <a:solidFill>
                <a:srgbClr val="3F3F3F"/>
              </a:solidFill>
            </a:endParaRPr>
          </a:p>
          <a:p>
            <a:pPr marL="460375" lvl="0" indent="-327025" algn="l" rtl="0">
              <a:lnSpc>
                <a:spcPct val="100000"/>
              </a:lnSpc>
              <a:spcBef>
                <a:spcPts val="1000"/>
              </a:spcBef>
              <a:spcAft>
                <a:spcPts val="0"/>
              </a:spcAft>
              <a:buClr>
                <a:schemeClr val="dk1"/>
              </a:buClr>
              <a:buSzPts val="1750"/>
              <a:buChar char="●"/>
            </a:pPr>
            <a:r>
              <a:rPr lang="en-US" sz="1800">
                <a:solidFill>
                  <a:srgbClr val="3F3F3F"/>
                </a:solidFill>
                <a:latin typeface="Open Sans"/>
                <a:ea typeface="Open Sans"/>
                <a:cs typeface="Open Sans"/>
                <a:sym typeface="Open Sans"/>
              </a:rPr>
              <a:t>El perfil institucional muestra el número de publicaciones, subvenciones y patentes concedidas y ensayos clínicos atribuidos a la universidad. </a:t>
            </a:r>
            <a:endParaRPr sz="1800">
              <a:solidFill>
                <a:srgbClr val="3F3F3F"/>
              </a:solidFill>
              <a:latin typeface="Open Sans"/>
              <a:ea typeface="Open Sans"/>
              <a:cs typeface="Open Sans"/>
              <a:sym typeface="Open Sans"/>
            </a:endParaRPr>
          </a:p>
        </p:txBody>
      </p:sp>
      <p:pic>
        <p:nvPicPr>
          <p:cNvPr id="193" name="Google Shape;193;p42"/>
          <p:cNvPicPr preferRelativeResize="0"/>
          <p:nvPr/>
        </p:nvPicPr>
        <p:blipFill rotWithShape="1">
          <a:blip r:embed="rId3">
            <a:alphaModFix/>
          </a:blip>
          <a:srcRect/>
          <a:stretch/>
        </p:blipFill>
        <p:spPr>
          <a:xfrm>
            <a:off x="5231903" y="1889750"/>
            <a:ext cx="6699847" cy="47091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3"/>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4"/>
              <a:buNone/>
            </a:pPr>
            <a:r>
              <a:rPr lang="en-US">
                <a:solidFill>
                  <a:srgbClr val="586F7C"/>
                </a:solidFill>
                <a:latin typeface="Open Sans"/>
                <a:ea typeface="Open Sans"/>
                <a:cs typeface="Open Sans"/>
                <a:sym typeface="Open Sans"/>
              </a:rPr>
              <a:t>Análisis de investigación por institución</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ct val="96096"/>
              <a:buNone/>
            </a:pPr>
            <a:r>
              <a:rPr lang="en-US" sz="3100">
                <a:solidFill>
                  <a:srgbClr val="586F7C"/>
                </a:solidFill>
                <a:latin typeface="Open Sans"/>
                <a:ea typeface="Open Sans"/>
                <a:cs typeface="Open Sans"/>
                <a:sym typeface="Open Sans"/>
              </a:rPr>
              <a:t>(continuación)</a:t>
            </a:r>
            <a:endParaRPr sz="3100"/>
          </a:p>
        </p:txBody>
      </p:sp>
      <p:sp>
        <p:nvSpPr>
          <p:cNvPr id="200" name="Google Shape;200;p43"/>
          <p:cNvSpPr txBox="1">
            <a:spLocks noGrp="1"/>
          </p:cNvSpPr>
          <p:nvPr>
            <p:ph type="body" idx="1"/>
          </p:nvPr>
        </p:nvSpPr>
        <p:spPr>
          <a:xfrm>
            <a:off x="0" y="1889760"/>
            <a:ext cx="3868615" cy="4327071"/>
          </a:xfrm>
          <a:prstGeom prst="rect">
            <a:avLst/>
          </a:prstGeom>
          <a:noFill/>
          <a:ln>
            <a:noFill/>
          </a:ln>
        </p:spPr>
        <p:txBody>
          <a:bodyPr spcFirstLastPara="1" wrap="square" lIns="91425" tIns="45700" rIns="91425" bIns="45700" anchor="t" anchorCtr="0">
            <a:noAutofit/>
          </a:bodyPr>
          <a:lstStyle/>
          <a:p>
            <a:pPr marL="117475" lvl="0" indent="0" algn="l" rtl="0">
              <a:lnSpc>
                <a:spcPct val="100000"/>
              </a:lnSpc>
              <a:spcBef>
                <a:spcPts val="1000"/>
              </a:spcBef>
              <a:spcAft>
                <a:spcPts val="0"/>
              </a:spcAft>
              <a:buClr>
                <a:schemeClr val="dk1"/>
              </a:buClr>
              <a:buSzPts val="2000"/>
              <a:buNone/>
            </a:pP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b="1" dirty="0">
                <a:solidFill>
                  <a:srgbClr val="3F3F3F"/>
                </a:solidFill>
                <a:latin typeface="Open Sans"/>
                <a:ea typeface="Open Sans"/>
                <a:cs typeface="Open Sans"/>
                <a:sym typeface="Open Sans"/>
              </a:rPr>
              <a:t>Analytical Views </a:t>
            </a:r>
            <a:r>
              <a:rPr lang="en-US" dirty="0">
                <a:solidFill>
                  <a:srgbClr val="3F3F3F"/>
                </a:solidFill>
                <a:latin typeface="Open Sans"/>
                <a:ea typeface="Open Sans"/>
                <a:cs typeface="Open Sans"/>
                <a:sym typeface="Open Sans"/>
              </a:rPr>
              <a:t>[vistas </a:t>
            </a:r>
            <a:r>
              <a:rPr lang="en-US" dirty="0" err="1">
                <a:solidFill>
                  <a:srgbClr val="3F3F3F"/>
                </a:solidFill>
                <a:latin typeface="Open Sans"/>
                <a:ea typeface="Open Sans"/>
                <a:cs typeface="Open Sans"/>
                <a:sym typeface="Open Sans"/>
              </a:rPr>
              <a:t>analíticas</a:t>
            </a:r>
            <a:r>
              <a:rPr lang="en-US" dirty="0">
                <a:solidFill>
                  <a:srgbClr val="3F3F3F"/>
                </a:solidFill>
                <a:latin typeface="Open Sans"/>
                <a:ea typeface="Open Sans"/>
                <a:cs typeface="Open Sans"/>
                <a:sym typeface="Open Sans"/>
              </a:rPr>
              <a:t>] de la </a:t>
            </a:r>
            <a:r>
              <a:rPr lang="en-US" dirty="0" err="1">
                <a:solidFill>
                  <a:srgbClr val="3F3F3F"/>
                </a:solidFill>
                <a:latin typeface="Open Sans"/>
                <a:ea typeface="Open Sans"/>
                <a:cs typeface="Open Sans"/>
                <a:sym typeface="Open Sans"/>
              </a:rPr>
              <a:t>barra</a:t>
            </a:r>
            <a:r>
              <a:rPr lang="en-US" dirty="0">
                <a:solidFill>
                  <a:srgbClr val="3F3F3F"/>
                </a:solidFill>
                <a:latin typeface="Open Sans"/>
                <a:ea typeface="Open Sans"/>
                <a:cs typeface="Open Sans"/>
                <a:sym typeface="Open Sans"/>
              </a:rPr>
              <a:t> lateral </a:t>
            </a:r>
            <a:r>
              <a:rPr lang="en-US" dirty="0" err="1">
                <a:solidFill>
                  <a:srgbClr val="3F3F3F"/>
                </a:solidFill>
                <a:latin typeface="Open Sans"/>
                <a:ea typeface="Open Sans"/>
                <a:cs typeface="Open Sans"/>
                <a:sym typeface="Open Sans"/>
              </a:rPr>
              <a:t>derecha</a:t>
            </a:r>
            <a:r>
              <a:rPr lang="en-US" dirty="0">
                <a:solidFill>
                  <a:srgbClr val="3F3F3F"/>
                </a:solidFill>
                <a:latin typeface="Open Sans"/>
                <a:ea typeface="Open Sans"/>
                <a:cs typeface="Open Sans"/>
                <a:sym typeface="Open Sans"/>
              </a:rPr>
              <a:t> </a:t>
            </a:r>
            <a:r>
              <a:rPr lang="en-US" dirty="0">
                <a:solidFill>
                  <a:schemeClr val="tx1"/>
                </a:solidFill>
                <a:latin typeface="Open Sans"/>
                <a:ea typeface="Open Sans"/>
                <a:cs typeface="Open Sans"/>
                <a:sym typeface="Open Sans"/>
              </a:rPr>
              <a:t>se</a:t>
            </a:r>
            <a:r>
              <a:rPr lang="en-US" dirty="0">
                <a:solidFill>
                  <a:srgbClr val="FF0000"/>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muestran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una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serie</a:t>
            </a:r>
            <a:r>
              <a:rPr lang="en-US" dirty="0">
                <a:solidFill>
                  <a:srgbClr val="3F3F3F"/>
                </a:solidFill>
                <a:latin typeface="Open Sans"/>
                <a:ea typeface="Open Sans"/>
                <a:cs typeface="Open Sans"/>
                <a:sym typeface="Open Sans"/>
              </a:rPr>
              <a:t> de vistas con </a:t>
            </a:r>
            <a:r>
              <a:rPr lang="en-US" dirty="0" err="1">
                <a:solidFill>
                  <a:srgbClr val="3F3F3F"/>
                </a:solidFill>
                <a:latin typeface="Open Sans"/>
                <a:ea typeface="Open Sans"/>
                <a:cs typeface="Open Sans"/>
                <a:sym typeface="Open Sans"/>
              </a:rPr>
              <a:t>métricas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sobre</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universidad</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utilizando</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publicaciones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investigadores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afiliados</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representar</a:t>
            </a:r>
            <a:r>
              <a:rPr lang="en-US" dirty="0">
                <a:solidFill>
                  <a:srgbClr val="3F3F3F"/>
                </a:solidFill>
                <a:latin typeface="Open Sans"/>
                <a:ea typeface="Open Sans"/>
                <a:cs typeface="Open Sans"/>
                <a:sym typeface="Open Sans"/>
              </a:rPr>
              <a:t> a la </a:t>
            </a:r>
            <a:r>
              <a:rPr lang="en-US" dirty="0" err="1">
                <a:solidFill>
                  <a:srgbClr val="3F3F3F"/>
                </a:solidFill>
                <a:latin typeface="Open Sans"/>
                <a:ea typeface="Open Sans"/>
                <a:cs typeface="Open Sans"/>
                <a:sym typeface="Open Sans"/>
              </a:rPr>
              <a:t>institución</a:t>
            </a:r>
            <a:r>
              <a:rPr lang="en-US" dirty="0">
                <a:solidFill>
                  <a:srgbClr val="3F3F3F"/>
                </a:solidFill>
                <a:latin typeface="Open Sans"/>
                <a:ea typeface="Open Sans"/>
                <a:cs typeface="Open Sans"/>
                <a:sym typeface="Open Sans"/>
              </a:rPr>
              <a:t>.</a:t>
            </a:r>
            <a:endParaRPr dirty="0">
              <a:solidFill>
                <a:srgbClr val="3F3F3F"/>
              </a:solidFill>
            </a:endParaRPr>
          </a:p>
        </p:txBody>
      </p:sp>
      <p:pic>
        <p:nvPicPr>
          <p:cNvPr id="201" name="Google Shape;201;p43"/>
          <p:cNvPicPr preferRelativeResize="0"/>
          <p:nvPr/>
        </p:nvPicPr>
        <p:blipFill rotWithShape="1">
          <a:blip r:embed="rId3">
            <a:alphaModFix/>
          </a:blip>
          <a:srcRect/>
          <a:stretch/>
        </p:blipFill>
        <p:spPr>
          <a:xfrm>
            <a:off x="4244419" y="1889760"/>
            <a:ext cx="7382534" cy="47091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4"/>
          <p:cNvSpPr txBox="1">
            <a:spLocks noGrp="1"/>
          </p:cNvSpPr>
          <p:nvPr>
            <p:ph type="title"/>
          </p:nvPr>
        </p:nvSpPr>
        <p:spPr>
          <a:xfrm>
            <a:off x="146958" y="551522"/>
            <a:ext cx="813816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Vistas analíticas: descripción general</a:t>
            </a:r>
            <a:endParaRPr>
              <a:solidFill>
                <a:srgbClr val="586F7C"/>
              </a:solidFill>
              <a:latin typeface="Open Sans"/>
              <a:ea typeface="Open Sans"/>
              <a:cs typeface="Open Sans"/>
              <a:sym typeface="Open Sans"/>
            </a:endParaRPr>
          </a:p>
        </p:txBody>
      </p:sp>
      <p:sp>
        <p:nvSpPr>
          <p:cNvPr id="208" name="Google Shape;208;p44"/>
          <p:cNvSpPr txBox="1">
            <a:spLocks noGrp="1"/>
          </p:cNvSpPr>
          <p:nvPr>
            <p:ph type="body" idx="1"/>
          </p:nvPr>
        </p:nvSpPr>
        <p:spPr>
          <a:xfrm>
            <a:off x="0" y="1628800"/>
            <a:ext cx="11458888" cy="890786"/>
          </a:xfrm>
          <a:prstGeom prst="rect">
            <a:avLst/>
          </a:prstGeom>
          <a:noFill/>
          <a:ln>
            <a:noFill/>
          </a:ln>
        </p:spPr>
        <p:txBody>
          <a:bodyPr spcFirstLastPara="1" wrap="square" lIns="91425" tIns="45700" rIns="91425" bIns="45700" anchor="t" anchorCtr="0">
            <a:noAutofit/>
          </a:bodyPr>
          <a:lstStyle/>
          <a:p>
            <a:pPr marL="83370" lvl="0" indent="0" algn="l" rtl="0">
              <a:lnSpc>
                <a:spcPct val="115000"/>
              </a:lnSpc>
              <a:spcBef>
                <a:spcPts val="1000"/>
              </a:spcBef>
              <a:spcAft>
                <a:spcPts val="0"/>
              </a:spcAft>
              <a:buClr>
                <a:schemeClr val="dk1"/>
              </a:buClr>
              <a:buSzPts val="2387"/>
              <a:buNone/>
            </a:pPr>
            <a:r>
              <a:rPr lang="en-US" sz="2200">
                <a:solidFill>
                  <a:srgbClr val="3F3F3F"/>
                </a:solidFill>
                <a:latin typeface="Open Sans"/>
                <a:ea typeface="Open Sans"/>
                <a:cs typeface="Open Sans"/>
                <a:sym typeface="Open Sans"/>
              </a:rPr>
              <a:t>Hacer clic en la opción del menú izquierdo</a:t>
            </a:r>
            <a:r>
              <a:rPr lang="en-US" sz="2200" b="1">
                <a:solidFill>
                  <a:srgbClr val="3F3F3F"/>
                </a:solidFill>
                <a:latin typeface="Open Sans"/>
                <a:ea typeface="Open Sans"/>
                <a:cs typeface="Open Sans"/>
                <a:sym typeface="Open Sans"/>
              </a:rPr>
              <a:t> Overview </a:t>
            </a:r>
            <a:r>
              <a:rPr lang="en-US" sz="2200" i="1">
                <a:solidFill>
                  <a:srgbClr val="3F3F3F"/>
                </a:solidFill>
                <a:latin typeface="Open Sans"/>
                <a:ea typeface="Open Sans"/>
                <a:cs typeface="Open Sans"/>
                <a:sym typeface="Open Sans"/>
              </a:rPr>
              <a:t>[resumen] </a:t>
            </a:r>
            <a:r>
              <a:rPr lang="en-US" sz="2200">
                <a:solidFill>
                  <a:srgbClr val="3F3F3F"/>
                </a:solidFill>
                <a:latin typeface="Open Sans"/>
                <a:ea typeface="Open Sans"/>
                <a:cs typeface="Open Sans"/>
                <a:sym typeface="Open Sans"/>
              </a:rPr>
              <a:t>para visualizar una representación gráfica de los resultados e indicadores de la universidad.</a:t>
            </a:r>
            <a:endParaRPr sz="2200">
              <a:solidFill>
                <a:srgbClr val="3F3F3F"/>
              </a:solidFill>
              <a:latin typeface="Open Sans"/>
              <a:ea typeface="Open Sans"/>
              <a:cs typeface="Open Sans"/>
              <a:sym typeface="Open Sans"/>
            </a:endParaRPr>
          </a:p>
        </p:txBody>
      </p:sp>
      <p:pic>
        <p:nvPicPr>
          <p:cNvPr id="209" name="Google Shape;209;p44"/>
          <p:cNvPicPr preferRelativeResize="0"/>
          <p:nvPr/>
        </p:nvPicPr>
        <p:blipFill rotWithShape="1">
          <a:blip r:embed="rId3">
            <a:alphaModFix/>
          </a:blip>
          <a:srcRect/>
          <a:stretch/>
        </p:blipFill>
        <p:spPr>
          <a:xfrm>
            <a:off x="3143672" y="2791165"/>
            <a:ext cx="5723672" cy="38781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5"/>
          <p:cNvSpPr txBox="1">
            <a:spLocks noGrp="1"/>
          </p:cNvSpPr>
          <p:nvPr>
            <p:ph type="title"/>
          </p:nvPr>
        </p:nvSpPr>
        <p:spPr>
          <a:xfrm>
            <a:off x="0" y="332865"/>
            <a:ext cx="79356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Vistas analíticas: categorías de investigación</a:t>
            </a:r>
            <a:endParaRPr/>
          </a:p>
        </p:txBody>
      </p:sp>
      <p:sp>
        <p:nvSpPr>
          <p:cNvPr id="216" name="Google Shape;216;p45"/>
          <p:cNvSpPr txBox="1">
            <a:spLocks noGrp="1"/>
          </p:cNvSpPr>
          <p:nvPr>
            <p:ph type="body" idx="1"/>
          </p:nvPr>
        </p:nvSpPr>
        <p:spPr>
          <a:xfrm>
            <a:off x="146950" y="1948550"/>
            <a:ext cx="4470000" cy="4772700"/>
          </a:xfrm>
          <a:prstGeom prst="rect">
            <a:avLst/>
          </a:prstGeom>
          <a:noFill/>
          <a:ln>
            <a:noFill/>
          </a:ln>
        </p:spPr>
        <p:txBody>
          <a:bodyPr spcFirstLastPara="1" wrap="square" lIns="91425" tIns="45700" rIns="91425" bIns="45700" anchor="t" anchorCtr="0">
            <a:normAutofit/>
          </a:bodyPr>
          <a:lstStyle/>
          <a:p>
            <a:pPr marL="126286" lvl="0" indent="0" algn="l" rtl="0">
              <a:lnSpc>
                <a:spcPct val="150000"/>
              </a:lnSpc>
              <a:spcBef>
                <a:spcPts val="1000"/>
              </a:spcBef>
              <a:spcAft>
                <a:spcPts val="0"/>
              </a:spcAft>
              <a:buClr>
                <a:srgbClr val="000000"/>
              </a:buClr>
              <a:buSzPts val="1850"/>
              <a:buNone/>
            </a:pPr>
            <a:r>
              <a:rPr lang="en-US" sz="2200">
                <a:solidFill>
                  <a:srgbClr val="3F3F3F"/>
                </a:solidFill>
                <a:latin typeface="Open Sans"/>
                <a:ea typeface="Open Sans"/>
                <a:cs typeface="Open Sans"/>
                <a:sym typeface="Open Sans"/>
              </a:rPr>
              <a:t>Seleccionar la opción del menú izquierdo</a:t>
            </a:r>
            <a:r>
              <a:rPr lang="en-US" sz="2200" b="1">
                <a:solidFill>
                  <a:srgbClr val="3F3F3F"/>
                </a:solidFill>
                <a:latin typeface="Open Sans"/>
                <a:ea typeface="Open Sans"/>
                <a:cs typeface="Open Sans"/>
                <a:sym typeface="Open Sans"/>
              </a:rPr>
              <a:t> Research Categories </a:t>
            </a:r>
            <a:r>
              <a:rPr lang="en-US" sz="2200" i="1">
                <a:solidFill>
                  <a:srgbClr val="3F3F3F"/>
                </a:solidFill>
                <a:latin typeface="Open Sans"/>
                <a:ea typeface="Open Sans"/>
                <a:cs typeface="Open Sans"/>
                <a:sym typeface="Open Sans"/>
              </a:rPr>
              <a:t>[categorías de investigación]</a:t>
            </a:r>
            <a:r>
              <a:rPr lang="en-US" sz="2200">
                <a:solidFill>
                  <a:srgbClr val="3F3F3F"/>
                </a:solidFill>
                <a:latin typeface="Open Sans"/>
                <a:ea typeface="Open Sans"/>
                <a:cs typeface="Open Sans"/>
                <a:sym typeface="Open Sans"/>
              </a:rPr>
              <a:t>, después seleccionar del menú desplegable </a:t>
            </a:r>
            <a:r>
              <a:rPr lang="en-US" sz="2200" b="1">
                <a:solidFill>
                  <a:srgbClr val="3F3F3F"/>
                </a:solidFill>
                <a:latin typeface="Open Sans"/>
                <a:ea typeface="Open Sans"/>
                <a:cs typeface="Open Sans"/>
                <a:sym typeface="Open Sans"/>
              </a:rPr>
              <a:t>Fields of Research</a:t>
            </a:r>
            <a:r>
              <a:rPr lang="en-US" sz="2200">
                <a:solidFill>
                  <a:srgbClr val="3F3F3F"/>
                </a:solidFill>
                <a:latin typeface="Open Sans"/>
                <a:ea typeface="Open Sans"/>
                <a:cs typeface="Open Sans"/>
                <a:sym typeface="Open Sans"/>
              </a:rPr>
              <a:t> </a:t>
            </a:r>
            <a:r>
              <a:rPr lang="en-US" sz="2200" i="1">
                <a:solidFill>
                  <a:srgbClr val="3F3F3F"/>
                </a:solidFill>
                <a:latin typeface="Open Sans"/>
                <a:ea typeface="Open Sans"/>
                <a:cs typeface="Open Sans"/>
                <a:sym typeface="Open Sans"/>
              </a:rPr>
              <a:t>[campos de investigación]</a:t>
            </a:r>
            <a:r>
              <a:rPr lang="en-US" sz="2200">
                <a:solidFill>
                  <a:srgbClr val="3F3F3F"/>
                </a:solidFill>
                <a:latin typeface="Open Sans"/>
                <a:ea typeface="Open Sans"/>
                <a:cs typeface="Open Sans"/>
                <a:sym typeface="Open Sans"/>
              </a:rPr>
              <a:t> para visualizar la distribución de actividades de investigación realizadas por la universidad.</a:t>
            </a:r>
            <a:endParaRPr sz="2200">
              <a:solidFill>
                <a:srgbClr val="3F3F3F"/>
              </a:solidFill>
              <a:latin typeface="Open Sans"/>
              <a:ea typeface="Open Sans"/>
              <a:cs typeface="Open Sans"/>
              <a:sym typeface="Open Sans"/>
            </a:endParaRPr>
          </a:p>
        </p:txBody>
      </p:sp>
      <p:pic>
        <p:nvPicPr>
          <p:cNvPr id="217" name="Google Shape;217;p45" descr="figure 20a"/>
          <p:cNvPicPr preferRelativeResize="0"/>
          <p:nvPr/>
        </p:nvPicPr>
        <p:blipFill rotWithShape="1">
          <a:blip r:embed="rId3">
            <a:alphaModFix/>
          </a:blip>
          <a:srcRect/>
          <a:stretch/>
        </p:blipFill>
        <p:spPr>
          <a:xfrm>
            <a:off x="4821372" y="2064563"/>
            <a:ext cx="6803709" cy="41590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Contenido</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2"/>
              </a:buClr>
              <a:buSzPts val="1680"/>
              <a:buChar char="●"/>
            </a:pPr>
            <a:r>
              <a:rPr lang="en-US" sz="2000" dirty="0" err="1">
                <a:solidFill>
                  <a:srgbClr val="424242"/>
                </a:solidFill>
                <a:latin typeface="Open Sans"/>
                <a:ea typeface="Open Sans"/>
                <a:cs typeface="Open Sans"/>
                <a:sym typeface="Open Sans"/>
              </a:rPr>
              <a:t>Introducción</a:t>
            </a:r>
            <a:r>
              <a:rPr lang="en-US" sz="2000" dirty="0">
                <a:solidFill>
                  <a:srgbClr val="424242"/>
                </a:solidFill>
                <a:latin typeface="Open Sans"/>
                <a:ea typeface="Open Sans"/>
                <a:cs typeface="Open Sans"/>
                <a:sym typeface="Open Sans"/>
              </a:rPr>
              <a:t> </a:t>
            </a:r>
            <a:endParaRPr sz="2000" dirty="0">
              <a:solidFill>
                <a:srgbClr val="424242"/>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1680"/>
              <a:buChar char="●"/>
            </a:pPr>
            <a:r>
              <a:rPr lang="en-US" sz="2000" dirty="0" err="1">
                <a:solidFill>
                  <a:srgbClr val="424242"/>
                </a:solidFill>
                <a:latin typeface="Open Sans"/>
                <a:ea typeface="Open Sans"/>
                <a:cs typeface="Open Sans"/>
                <a:sym typeface="Open Sans"/>
              </a:rPr>
              <a:t>Perfil</a:t>
            </a:r>
            <a:r>
              <a:rPr lang="en-US" sz="2000" dirty="0">
                <a:solidFill>
                  <a:srgbClr val="424242"/>
                </a:solidFill>
                <a:latin typeface="Open Sans"/>
                <a:ea typeface="Open Sans"/>
                <a:cs typeface="Open Sans"/>
                <a:sym typeface="Open Sans"/>
              </a:rPr>
              <a:t> de </a:t>
            </a:r>
            <a:r>
              <a:rPr lang="en-US" sz="2000" dirty="0" err="1">
                <a:solidFill>
                  <a:srgbClr val="424242"/>
                </a:solidFill>
                <a:latin typeface="Open Sans"/>
                <a:ea typeface="Open Sans"/>
                <a:cs typeface="Open Sans"/>
                <a:sym typeface="Open Sans"/>
              </a:rPr>
              <a:t>investigación</a:t>
            </a:r>
            <a:r>
              <a:rPr lang="en-US" sz="2000" dirty="0">
                <a:solidFill>
                  <a:srgbClr val="424242"/>
                </a:solidFill>
                <a:latin typeface="Open Sans"/>
                <a:ea typeface="Open Sans"/>
                <a:cs typeface="Open Sans"/>
                <a:sym typeface="Open Sans"/>
              </a:rPr>
              <a:t> para </a:t>
            </a:r>
            <a:r>
              <a:rPr lang="en-US" sz="2000" dirty="0" err="1">
                <a:solidFill>
                  <a:srgbClr val="424242"/>
                </a:solidFill>
                <a:latin typeface="Open Sans"/>
                <a:ea typeface="Open Sans"/>
                <a:cs typeface="Open Sans"/>
                <a:sym typeface="Open Sans"/>
              </a:rPr>
              <a:t>individuos</a:t>
            </a:r>
            <a:r>
              <a:rPr lang="en-US" sz="2000" dirty="0">
                <a:solidFill>
                  <a:srgbClr val="424242"/>
                </a:solidFill>
                <a:latin typeface="Open Sans"/>
                <a:ea typeface="Open Sans"/>
                <a:cs typeface="Open Sans"/>
                <a:sym typeface="Open Sans"/>
              </a:rPr>
              <a:t> e </a:t>
            </a:r>
            <a:r>
              <a:rPr lang="en-US" sz="2000" dirty="0" err="1">
                <a:solidFill>
                  <a:srgbClr val="424242"/>
                </a:solidFill>
                <a:latin typeface="Open Sans"/>
                <a:ea typeface="Open Sans"/>
                <a:cs typeface="Open Sans"/>
                <a:sym typeface="Open Sans"/>
              </a:rPr>
              <a:t>instituciones</a:t>
            </a:r>
            <a:endParaRPr sz="2000" dirty="0">
              <a:solidFill>
                <a:srgbClr val="424242"/>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1680"/>
              <a:buChar char="●"/>
            </a:pPr>
            <a:r>
              <a:rPr lang="en-US" sz="2000" dirty="0" err="1">
                <a:solidFill>
                  <a:srgbClr val="424242"/>
                </a:solidFill>
                <a:latin typeface="Open Sans"/>
                <a:ea typeface="Open Sans"/>
                <a:cs typeface="Open Sans"/>
                <a:sym typeface="Open Sans"/>
              </a:rPr>
              <a:t>Acceso</a:t>
            </a:r>
            <a:r>
              <a:rPr lang="en-US" sz="2000" dirty="0">
                <a:solidFill>
                  <a:srgbClr val="424242"/>
                </a:solidFill>
                <a:latin typeface="Open Sans"/>
                <a:ea typeface="Open Sans"/>
                <a:cs typeface="Open Sans"/>
                <a:sym typeface="Open Sans"/>
              </a:rPr>
              <a:t> a las bases de </a:t>
            </a:r>
            <a:r>
              <a:rPr lang="en-US" sz="2000" dirty="0" err="1">
                <a:solidFill>
                  <a:srgbClr val="424242"/>
                </a:solidFill>
                <a:latin typeface="Open Sans"/>
                <a:ea typeface="Open Sans"/>
                <a:cs typeface="Open Sans"/>
                <a:sym typeface="Open Sans"/>
              </a:rPr>
              <a:t>datos</a:t>
            </a:r>
            <a:r>
              <a:rPr lang="en-US" sz="2000" dirty="0">
                <a:solidFill>
                  <a:srgbClr val="424242"/>
                </a:solidFill>
                <a:latin typeface="Open Sans"/>
                <a:ea typeface="Open Sans"/>
                <a:cs typeface="Open Sans"/>
                <a:sym typeface="Open Sans"/>
              </a:rPr>
              <a:t> Dimensions, the Lens y Scopus </a:t>
            </a:r>
            <a:endParaRPr dirty="0">
              <a:solidFill>
                <a:srgbClr val="424242"/>
              </a:solidFill>
            </a:endParaRPr>
          </a:p>
          <a:p>
            <a:pPr marL="342900" lvl="0" indent="-342900" algn="l" rtl="0">
              <a:lnSpc>
                <a:spcPct val="100000"/>
              </a:lnSpc>
              <a:spcBef>
                <a:spcPts val="0"/>
              </a:spcBef>
              <a:spcAft>
                <a:spcPts val="0"/>
              </a:spcAft>
              <a:buClr>
                <a:schemeClr val="dk2"/>
              </a:buClr>
              <a:buSzPts val="1680"/>
              <a:buChar char="●"/>
            </a:pPr>
            <a:r>
              <a:rPr lang="en-US" sz="2000" dirty="0" err="1">
                <a:solidFill>
                  <a:srgbClr val="424242"/>
                </a:solidFill>
                <a:latin typeface="Open Sans"/>
                <a:ea typeface="Open Sans"/>
                <a:cs typeface="Open Sans"/>
                <a:sym typeface="Open Sans"/>
              </a:rPr>
              <a:t>Qué</a:t>
            </a:r>
            <a:r>
              <a:rPr lang="en-US" sz="2000" dirty="0">
                <a:solidFill>
                  <a:srgbClr val="424242"/>
                </a:solidFill>
                <a:latin typeface="Open Sans"/>
                <a:ea typeface="Open Sans"/>
                <a:cs typeface="Open Sans"/>
                <a:sym typeface="Open Sans"/>
              </a:rPr>
              <a:t> </a:t>
            </a:r>
            <a:r>
              <a:rPr lang="en-US" sz="2000" dirty="0" err="1">
                <a:solidFill>
                  <a:srgbClr val="424242"/>
                </a:solidFill>
                <a:latin typeface="Open Sans"/>
                <a:ea typeface="Open Sans"/>
                <a:cs typeface="Open Sans"/>
                <a:sym typeface="Open Sans"/>
              </a:rPr>
              <a:t>es</a:t>
            </a:r>
            <a:r>
              <a:rPr lang="en-US" sz="2000" dirty="0">
                <a:solidFill>
                  <a:srgbClr val="424242"/>
                </a:solidFill>
                <a:latin typeface="Open Sans"/>
                <a:ea typeface="Open Sans"/>
                <a:cs typeface="Open Sans"/>
                <a:sym typeface="Open Sans"/>
              </a:rPr>
              <a:t> Dimensions y para </a:t>
            </a:r>
            <a:r>
              <a:rPr lang="en-US" sz="2000" dirty="0" err="1">
                <a:solidFill>
                  <a:srgbClr val="424242"/>
                </a:solidFill>
                <a:latin typeface="Open Sans"/>
                <a:ea typeface="Open Sans"/>
                <a:cs typeface="Open Sans"/>
                <a:sym typeface="Open Sans"/>
              </a:rPr>
              <a:t>qué</a:t>
            </a:r>
            <a:r>
              <a:rPr lang="en-US" sz="2000" dirty="0">
                <a:solidFill>
                  <a:srgbClr val="424242"/>
                </a:solidFill>
                <a:latin typeface="Open Sans"/>
                <a:ea typeface="Open Sans"/>
                <a:cs typeface="Open Sans"/>
                <a:sym typeface="Open Sans"/>
              </a:rPr>
              <a:t> se </a:t>
            </a:r>
            <a:r>
              <a:rPr lang="en-US" sz="2000" dirty="0" err="1">
                <a:solidFill>
                  <a:srgbClr val="424242"/>
                </a:solidFill>
                <a:latin typeface="Open Sans"/>
                <a:ea typeface="Open Sans"/>
                <a:cs typeface="Open Sans"/>
                <a:sym typeface="Open Sans"/>
              </a:rPr>
              <a:t>utiliza</a:t>
            </a:r>
            <a:endParaRPr sz="2000" dirty="0">
              <a:solidFill>
                <a:srgbClr val="424242"/>
              </a:solidFill>
              <a:latin typeface="Open Sans"/>
              <a:ea typeface="Open Sans"/>
              <a:cs typeface="Open Sans"/>
              <a:sym typeface="Open Sans"/>
            </a:endParaRPr>
          </a:p>
          <a:p>
            <a:pPr marL="742950" lvl="1" indent="-285750" algn="l" rtl="0">
              <a:lnSpc>
                <a:spcPct val="100000"/>
              </a:lnSpc>
              <a:spcBef>
                <a:spcPts val="0"/>
              </a:spcBef>
              <a:spcAft>
                <a:spcPts val="0"/>
              </a:spcAft>
              <a:buClr>
                <a:schemeClr val="dk2"/>
              </a:buClr>
              <a:buSzPts val="1680"/>
              <a:buChar char="○"/>
            </a:pPr>
            <a:r>
              <a:rPr lang="en-US" sz="1800" dirty="0" err="1">
                <a:solidFill>
                  <a:srgbClr val="424242"/>
                </a:solidFill>
                <a:latin typeface="Open Sans"/>
                <a:ea typeface="Open Sans"/>
                <a:cs typeface="Open Sans"/>
                <a:sym typeface="Open Sans"/>
              </a:rPr>
              <a:t>Búsqueda</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bibliográfica</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en</a:t>
            </a:r>
            <a:r>
              <a:rPr lang="en-US" sz="1800" dirty="0">
                <a:solidFill>
                  <a:srgbClr val="424242"/>
                </a:solidFill>
                <a:latin typeface="Open Sans"/>
                <a:ea typeface="Open Sans"/>
                <a:cs typeface="Open Sans"/>
                <a:sym typeface="Open Sans"/>
              </a:rPr>
              <a:t> Dimensions</a:t>
            </a:r>
            <a:endParaRPr sz="1800" dirty="0">
              <a:solidFill>
                <a:srgbClr val="424242"/>
              </a:solidFill>
              <a:latin typeface="Open Sans"/>
              <a:ea typeface="Open Sans"/>
              <a:cs typeface="Open Sans"/>
              <a:sym typeface="Open Sans"/>
            </a:endParaRPr>
          </a:p>
          <a:p>
            <a:pPr marL="742950" lvl="1" indent="-285750" algn="l" rtl="0">
              <a:lnSpc>
                <a:spcPct val="100000"/>
              </a:lnSpc>
              <a:spcBef>
                <a:spcPts val="0"/>
              </a:spcBef>
              <a:spcAft>
                <a:spcPts val="0"/>
              </a:spcAft>
              <a:buClr>
                <a:schemeClr val="dk2"/>
              </a:buClr>
              <a:buSzPts val="1680"/>
              <a:buChar char="○"/>
            </a:pPr>
            <a:r>
              <a:rPr lang="en-US" sz="1800" dirty="0" err="1">
                <a:solidFill>
                  <a:srgbClr val="424242"/>
                </a:solidFill>
                <a:latin typeface="Open Sans"/>
                <a:ea typeface="Open Sans"/>
                <a:cs typeface="Open Sans"/>
                <a:sym typeface="Open Sans"/>
              </a:rPr>
              <a:t>Análisis</a:t>
            </a:r>
            <a:r>
              <a:rPr lang="en-US" sz="1800" dirty="0">
                <a:solidFill>
                  <a:srgbClr val="424242"/>
                </a:solidFill>
                <a:latin typeface="Open Sans"/>
                <a:ea typeface="Open Sans"/>
                <a:cs typeface="Open Sans"/>
                <a:sym typeface="Open Sans"/>
              </a:rPr>
              <a:t> de </a:t>
            </a:r>
            <a:r>
              <a:rPr lang="en-US" sz="1800" dirty="0" err="1">
                <a:solidFill>
                  <a:srgbClr val="424242"/>
                </a:solidFill>
                <a:latin typeface="Open Sans"/>
                <a:ea typeface="Open Sans"/>
                <a:cs typeface="Open Sans"/>
                <a:sym typeface="Open Sans"/>
              </a:rPr>
              <a:t>investigación</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por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autor</a:t>
            </a:r>
            <a:endParaRPr sz="1800" dirty="0">
              <a:solidFill>
                <a:srgbClr val="424242"/>
              </a:solidFill>
              <a:latin typeface="Open Sans"/>
              <a:ea typeface="Open Sans"/>
              <a:cs typeface="Open Sans"/>
              <a:sym typeface="Open Sans"/>
            </a:endParaRPr>
          </a:p>
          <a:p>
            <a:pPr marL="742950" lvl="1" indent="-285750" algn="l" rtl="0">
              <a:lnSpc>
                <a:spcPct val="100000"/>
              </a:lnSpc>
              <a:spcBef>
                <a:spcPts val="0"/>
              </a:spcBef>
              <a:spcAft>
                <a:spcPts val="0"/>
              </a:spcAft>
              <a:buClr>
                <a:schemeClr val="dk2"/>
              </a:buClr>
              <a:buSzPts val="1680"/>
              <a:buChar char="○"/>
            </a:pPr>
            <a:r>
              <a:rPr lang="en-US" sz="1800" dirty="0" err="1">
                <a:solidFill>
                  <a:srgbClr val="424242"/>
                </a:solidFill>
                <a:latin typeface="Open Sans"/>
                <a:ea typeface="Open Sans"/>
                <a:cs typeface="Open Sans"/>
                <a:sym typeface="Open Sans"/>
              </a:rPr>
              <a:t>Análisis</a:t>
            </a:r>
            <a:r>
              <a:rPr lang="en-US" sz="1800" dirty="0">
                <a:solidFill>
                  <a:srgbClr val="424242"/>
                </a:solidFill>
                <a:latin typeface="Open Sans"/>
                <a:ea typeface="Open Sans"/>
                <a:cs typeface="Open Sans"/>
                <a:sym typeface="Open Sans"/>
              </a:rPr>
              <a:t> de </a:t>
            </a:r>
            <a:r>
              <a:rPr lang="en-US" sz="1800" dirty="0" err="1">
                <a:solidFill>
                  <a:srgbClr val="424242"/>
                </a:solidFill>
                <a:latin typeface="Open Sans"/>
                <a:ea typeface="Open Sans"/>
                <a:cs typeface="Open Sans"/>
                <a:sym typeface="Open Sans"/>
              </a:rPr>
              <a:t>investigación</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por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institución</a:t>
            </a:r>
            <a:endParaRPr sz="1800" dirty="0">
              <a:solidFill>
                <a:srgbClr val="424242"/>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1680"/>
              <a:buChar char="●"/>
            </a:pPr>
            <a:r>
              <a:rPr lang="en-US" sz="2000" dirty="0" err="1">
                <a:solidFill>
                  <a:srgbClr val="424242"/>
                </a:solidFill>
                <a:latin typeface="Open Sans"/>
                <a:ea typeface="Open Sans"/>
                <a:cs typeface="Open Sans"/>
                <a:sym typeface="Open Sans"/>
              </a:rPr>
              <a:t>Qué</a:t>
            </a:r>
            <a:r>
              <a:rPr lang="en-US" sz="2000" dirty="0">
                <a:solidFill>
                  <a:srgbClr val="424242"/>
                </a:solidFill>
                <a:latin typeface="Open Sans"/>
                <a:ea typeface="Open Sans"/>
                <a:cs typeface="Open Sans"/>
                <a:sym typeface="Open Sans"/>
              </a:rPr>
              <a:t> </a:t>
            </a:r>
            <a:r>
              <a:rPr lang="en-US" sz="2000" dirty="0" err="1">
                <a:solidFill>
                  <a:srgbClr val="424242"/>
                </a:solidFill>
                <a:latin typeface="Open Sans"/>
                <a:ea typeface="Open Sans"/>
                <a:cs typeface="Open Sans"/>
                <a:sym typeface="Open Sans"/>
              </a:rPr>
              <a:t>es</a:t>
            </a:r>
            <a:r>
              <a:rPr lang="en-US" sz="2000" dirty="0">
                <a:solidFill>
                  <a:srgbClr val="424242"/>
                </a:solidFill>
                <a:latin typeface="Open Sans"/>
                <a:ea typeface="Open Sans"/>
                <a:cs typeface="Open Sans"/>
                <a:sym typeface="Open Sans"/>
              </a:rPr>
              <a:t> The Lens y para </a:t>
            </a:r>
            <a:r>
              <a:rPr lang="en-US" sz="2000" dirty="0" err="1">
                <a:solidFill>
                  <a:srgbClr val="424242"/>
                </a:solidFill>
                <a:latin typeface="Open Sans"/>
                <a:ea typeface="Open Sans"/>
                <a:cs typeface="Open Sans"/>
                <a:sym typeface="Open Sans"/>
              </a:rPr>
              <a:t>qué</a:t>
            </a:r>
            <a:r>
              <a:rPr lang="en-US" sz="2000" dirty="0">
                <a:solidFill>
                  <a:srgbClr val="424242"/>
                </a:solidFill>
                <a:latin typeface="Open Sans"/>
                <a:ea typeface="Open Sans"/>
                <a:cs typeface="Open Sans"/>
                <a:sym typeface="Open Sans"/>
              </a:rPr>
              <a:t> se </a:t>
            </a:r>
            <a:r>
              <a:rPr lang="en-US" sz="2000" dirty="0" err="1">
                <a:solidFill>
                  <a:srgbClr val="424242"/>
                </a:solidFill>
                <a:latin typeface="Open Sans"/>
                <a:ea typeface="Open Sans"/>
                <a:cs typeface="Open Sans"/>
                <a:sym typeface="Open Sans"/>
              </a:rPr>
              <a:t>utiliza</a:t>
            </a:r>
            <a:endParaRPr sz="2000" dirty="0">
              <a:solidFill>
                <a:srgbClr val="424242"/>
              </a:solidFill>
              <a:latin typeface="Open Sans"/>
              <a:ea typeface="Open Sans"/>
              <a:cs typeface="Open Sans"/>
              <a:sym typeface="Open Sans"/>
            </a:endParaRPr>
          </a:p>
          <a:p>
            <a:pPr marL="914400" lvl="1" indent="-335280" algn="l" rtl="0">
              <a:lnSpc>
                <a:spcPct val="100000"/>
              </a:lnSpc>
              <a:spcBef>
                <a:spcPts val="0"/>
              </a:spcBef>
              <a:spcAft>
                <a:spcPts val="0"/>
              </a:spcAft>
              <a:buClr>
                <a:schemeClr val="dk2"/>
              </a:buClr>
              <a:buSzPts val="1680"/>
              <a:buChar char="○"/>
            </a:pPr>
            <a:r>
              <a:rPr lang="en-US" sz="1800" dirty="0" err="1">
                <a:solidFill>
                  <a:srgbClr val="424242"/>
                </a:solidFill>
                <a:latin typeface="Open Sans"/>
                <a:ea typeface="Open Sans"/>
                <a:cs typeface="Open Sans"/>
                <a:sym typeface="Open Sans"/>
              </a:rPr>
              <a:t>Búsqueda</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bibliográfica</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en</a:t>
            </a:r>
            <a:r>
              <a:rPr lang="en-US" sz="1800" dirty="0">
                <a:solidFill>
                  <a:srgbClr val="424242"/>
                </a:solidFill>
                <a:latin typeface="Open Sans"/>
                <a:ea typeface="Open Sans"/>
                <a:cs typeface="Open Sans"/>
                <a:sym typeface="Open Sans"/>
              </a:rPr>
              <a:t> The Lens - </a:t>
            </a:r>
            <a:r>
              <a:rPr lang="en-US" sz="1800" dirty="0" err="1">
                <a:solidFill>
                  <a:srgbClr val="424242"/>
                </a:solidFill>
                <a:latin typeface="Open Sans"/>
                <a:ea typeface="Open Sans"/>
                <a:cs typeface="Open Sans"/>
                <a:sym typeface="Open Sans"/>
              </a:rPr>
              <a:t>trabajos</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académicos</a:t>
            </a:r>
            <a:endParaRPr sz="1800" dirty="0">
              <a:solidFill>
                <a:srgbClr val="424242"/>
              </a:solidFill>
              <a:latin typeface="Open Sans"/>
              <a:ea typeface="Open Sans"/>
              <a:cs typeface="Open Sans"/>
              <a:sym typeface="Open Sans"/>
            </a:endParaRPr>
          </a:p>
          <a:p>
            <a:pPr marL="914400" lvl="1" indent="-335280" algn="l" rtl="0">
              <a:lnSpc>
                <a:spcPct val="100000"/>
              </a:lnSpc>
              <a:spcBef>
                <a:spcPts val="0"/>
              </a:spcBef>
              <a:spcAft>
                <a:spcPts val="0"/>
              </a:spcAft>
              <a:buClr>
                <a:schemeClr val="dk2"/>
              </a:buClr>
              <a:buSzPts val="1680"/>
              <a:buChar char="○"/>
            </a:pPr>
            <a:r>
              <a:rPr lang="en-US" sz="1800" dirty="0" err="1">
                <a:solidFill>
                  <a:srgbClr val="424242"/>
                </a:solidFill>
                <a:latin typeface="Open Sans"/>
                <a:ea typeface="Open Sans"/>
                <a:cs typeface="Open Sans"/>
                <a:sym typeface="Open Sans"/>
              </a:rPr>
              <a:t>Análisis</a:t>
            </a:r>
            <a:r>
              <a:rPr lang="en-US" sz="1800" dirty="0">
                <a:solidFill>
                  <a:srgbClr val="424242"/>
                </a:solidFill>
                <a:latin typeface="Open Sans"/>
                <a:ea typeface="Open Sans"/>
                <a:cs typeface="Open Sans"/>
                <a:sym typeface="Open Sans"/>
              </a:rPr>
              <a:t> de </a:t>
            </a:r>
            <a:r>
              <a:rPr lang="en-US" sz="1800" dirty="0" err="1">
                <a:solidFill>
                  <a:srgbClr val="424242"/>
                </a:solidFill>
                <a:latin typeface="Open Sans"/>
                <a:ea typeface="Open Sans"/>
                <a:cs typeface="Open Sans"/>
                <a:sym typeface="Open Sans"/>
              </a:rPr>
              <a:t>investigación</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por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autor</a:t>
            </a:r>
            <a:endParaRPr sz="1800" dirty="0">
              <a:solidFill>
                <a:srgbClr val="424242"/>
              </a:solidFill>
              <a:latin typeface="Open Sans"/>
              <a:ea typeface="Open Sans"/>
              <a:cs typeface="Open Sans"/>
              <a:sym typeface="Open Sans"/>
            </a:endParaRPr>
          </a:p>
          <a:p>
            <a:pPr marL="914400" lvl="1" indent="-335280" algn="l" rtl="0">
              <a:lnSpc>
                <a:spcPct val="100000"/>
              </a:lnSpc>
              <a:spcBef>
                <a:spcPts val="0"/>
              </a:spcBef>
              <a:spcAft>
                <a:spcPts val="0"/>
              </a:spcAft>
              <a:buClr>
                <a:schemeClr val="dk2"/>
              </a:buClr>
              <a:buSzPts val="1680"/>
              <a:buChar char="○"/>
            </a:pPr>
            <a:r>
              <a:rPr lang="en-US" sz="1800" dirty="0" err="1">
                <a:solidFill>
                  <a:srgbClr val="424242"/>
                </a:solidFill>
                <a:latin typeface="Open Sans"/>
                <a:ea typeface="Open Sans"/>
                <a:cs typeface="Open Sans"/>
                <a:sym typeface="Open Sans"/>
              </a:rPr>
              <a:t>Análisis</a:t>
            </a:r>
            <a:r>
              <a:rPr lang="en-US" sz="1800" dirty="0">
                <a:solidFill>
                  <a:srgbClr val="424242"/>
                </a:solidFill>
                <a:latin typeface="Open Sans"/>
                <a:ea typeface="Open Sans"/>
                <a:cs typeface="Open Sans"/>
                <a:sym typeface="Open Sans"/>
              </a:rPr>
              <a:t> de </a:t>
            </a:r>
            <a:r>
              <a:rPr lang="en-US" sz="1800" dirty="0" err="1">
                <a:solidFill>
                  <a:srgbClr val="424242"/>
                </a:solidFill>
                <a:latin typeface="Open Sans"/>
                <a:ea typeface="Open Sans"/>
                <a:cs typeface="Open Sans"/>
                <a:sym typeface="Open Sans"/>
              </a:rPr>
              <a:t>investigación</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por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institución</a:t>
            </a:r>
            <a:endParaRPr sz="1800" dirty="0">
              <a:solidFill>
                <a:srgbClr val="424242"/>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1680"/>
              <a:buChar char="●"/>
            </a:pPr>
            <a:r>
              <a:rPr lang="en-US" sz="2000" dirty="0" err="1">
                <a:solidFill>
                  <a:srgbClr val="424242"/>
                </a:solidFill>
                <a:latin typeface="Open Sans"/>
                <a:ea typeface="Open Sans"/>
                <a:cs typeface="Open Sans"/>
                <a:sym typeface="Open Sans"/>
              </a:rPr>
              <a:t>Qué</a:t>
            </a:r>
            <a:r>
              <a:rPr lang="en-US" sz="2000" dirty="0">
                <a:solidFill>
                  <a:srgbClr val="424242"/>
                </a:solidFill>
                <a:latin typeface="Open Sans"/>
                <a:ea typeface="Open Sans"/>
                <a:cs typeface="Open Sans"/>
                <a:sym typeface="Open Sans"/>
              </a:rPr>
              <a:t> </a:t>
            </a:r>
            <a:r>
              <a:rPr lang="en-US" sz="2000" dirty="0" err="1">
                <a:solidFill>
                  <a:srgbClr val="424242"/>
                </a:solidFill>
                <a:latin typeface="Open Sans"/>
                <a:ea typeface="Open Sans"/>
                <a:cs typeface="Open Sans"/>
                <a:sym typeface="Open Sans"/>
              </a:rPr>
              <a:t>es</a:t>
            </a:r>
            <a:r>
              <a:rPr lang="en-US" sz="2000" dirty="0">
                <a:solidFill>
                  <a:srgbClr val="424242"/>
                </a:solidFill>
                <a:latin typeface="Open Sans"/>
                <a:ea typeface="Open Sans"/>
                <a:cs typeface="Open Sans"/>
                <a:sym typeface="Open Sans"/>
              </a:rPr>
              <a:t> Scopus y para </a:t>
            </a:r>
            <a:r>
              <a:rPr lang="en-US" sz="2000" dirty="0" err="1">
                <a:solidFill>
                  <a:srgbClr val="424242"/>
                </a:solidFill>
                <a:latin typeface="Open Sans"/>
                <a:ea typeface="Open Sans"/>
                <a:cs typeface="Open Sans"/>
                <a:sym typeface="Open Sans"/>
              </a:rPr>
              <a:t>qué</a:t>
            </a:r>
            <a:r>
              <a:rPr lang="en-US" sz="2000" dirty="0">
                <a:solidFill>
                  <a:srgbClr val="424242"/>
                </a:solidFill>
                <a:latin typeface="Open Sans"/>
                <a:ea typeface="Open Sans"/>
                <a:cs typeface="Open Sans"/>
                <a:sym typeface="Open Sans"/>
              </a:rPr>
              <a:t> se </a:t>
            </a:r>
            <a:r>
              <a:rPr lang="en-US" sz="2000" dirty="0" err="1">
                <a:solidFill>
                  <a:srgbClr val="424242"/>
                </a:solidFill>
                <a:latin typeface="Open Sans"/>
                <a:ea typeface="Open Sans"/>
                <a:cs typeface="Open Sans"/>
                <a:sym typeface="Open Sans"/>
              </a:rPr>
              <a:t>utiliza</a:t>
            </a:r>
            <a:endParaRPr sz="2000" dirty="0">
              <a:solidFill>
                <a:srgbClr val="424242"/>
              </a:solidFill>
              <a:latin typeface="Open Sans"/>
              <a:ea typeface="Open Sans"/>
              <a:cs typeface="Open Sans"/>
              <a:sym typeface="Open Sans"/>
            </a:endParaRPr>
          </a:p>
          <a:p>
            <a:pPr marL="914400" lvl="1" indent="-335280" algn="l" rtl="0">
              <a:lnSpc>
                <a:spcPct val="100000"/>
              </a:lnSpc>
              <a:spcBef>
                <a:spcPts val="0"/>
              </a:spcBef>
              <a:spcAft>
                <a:spcPts val="0"/>
              </a:spcAft>
              <a:buClr>
                <a:schemeClr val="dk2"/>
              </a:buClr>
              <a:buSzPts val="1680"/>
              <a:buChar char="○"/>
            </a:pPr>
            <a:r>
              <a:rPr lang="en-US" sz="1800" dirty="0" err="1">
                <a:solidFill>
                  <a:srgbClr val="424242"/>
                </a:solidFill>
                <a:latin typeface="Open Sans"/>
                <a:ea typeface="Open Sans"/>
                <a:cs typeface="Open Sans"/>
                <a:sym typeface="Open Sans"/>
              </a:rPr>
              <a:t>Búsqueda</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bibliográfica</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en</a:t>
            </a:r>
            <a:r>
              <a:rPr lang="en-US" sz="1800" dirty="0">
                <a:solidFill>
                  <a:srgbClr val="424242"/>
                </a:solidFill>
                <a:latin typeface="Open Sans"/>
                <a:ea typeface="Open Sans"/>
                <a:cs typeface="Open Sans"/>
                <a:sym typeface="Open Sans"/>
              </a:rPr>
              <a:t> Scopus</a:t>
            </a:r>
            <a:endParaRPr sz="1800" dirty="0">
              <a:solidFill>
                <a:srgbClr val="424242"/>
              </a:solidFill>
              <a:latin typeface="Open Sans"/>
              <a:ea typeface="Open Sans"/>
              <a:cs typeface="Open Sans"/>
              <a:sym typeface="Open Sans"/>
            </a:endParaRPr>
          </a:p>
          <a:p>
            <a:pPr marL="914400" lvl="1" indent="-335280" algn="l" rtl="0">
              <a:lnSpc>
                <a:spcPct val="100000"/>
              </a:lnSpc>
              <a:spcBef>
                <a:spcPts val="0"/>
              </a:spcBef>
              <a:spcAft>
                <a:spcPts val="0"/>
              </a:spcAft>
              <a:buClr>
                <a:schemeClr val="dk2"/>
              </a:buClr>
              <a:buSzPts val="1680"/>
              <a:buChar char="○"/>
            </a:pPr>
            <a:r>
              <a:rPr lang="en-US" sz="1800" dirty="0" err="1">
                <a:solidFill>
                  <a:srgbClr val="424242"/>
                </a:solidFill>
                <a:latin typeface="Open Sans"/>
                <a:ea typeface="Open Sans"/>
                <a:cs typeface="Open Sans"/>
                <a:sym typeface="Open Sans"/>
              </a:rPr>
              <a:t>Análisis</a:t>
            </a:r>
            <a:r>
              <a:rPr lang="en-US" sz="1800" dirty="0">
                <a:solidFill>
                  <a:srgbClr val="424242"/>
                </a:solidFill>
                <a:latin typeface="Open Sans"/>
                <a:ea typeface="Open Sans"/>
                <a:cs typeface="Open Sans"/>
                <a:sym typeface="Open Sans"/>
              </a:rPr>
              <a:t> de </a:t>
            </a:r>
            <a:r>
              <a:rPr lang="en-US" sz="1800" dirty="0" err="1">
                <a:solidFill>
                  <a:srgbClr val="424242"/>
                </a:solidFill>
                <a:latin typeface="Open Sans"/>
                <a:ea typeface="Open Sans"/>
                <a:cs typeface="Open Sans"/>
                <a:sym typeface="Open Sans"/>
              </a:rPr>
              <a:t>investigación</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por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autor</a:t>
            </a:r>
            <a:endParaRPr sz="1800" dirty="0">
              <a:solidFill>
                <a:srgbClr val="424242"/>
              </a:solidFill>
              <a:latin typeface="Open Sans"/>
              <a:ea typeface="Open Sans"/>
              <a:cs typeface="Open Sans"/>
              <a:sym typeface="Open Sans"/>
            </a:endParaRPr>
          </a:p>
          <a:p>
            <a:pPr marL="914400" lvl="1" indent="-335280" algn="l" rtl="0">
              <a:lnSpc>
                <a:spcPct val="100000"/>
              </a:lnSpc>
              <a:spcBef>
                <a:spcPts val="0"/>
              </a:spcBef>
              <a:spcAft>
                <a:spcPts val="0"/>
              </a:spcAft>
              <a:buClr>
                <a:schemeClr val="dk2"/>
              </a:buClr>
              <a:buSzPts val="1680"/>
              <a:buChar char="○"/>
            </a:pPr>
            <a:r>
              <a:rPr lang="en-US" sz="1800" dirty="0" err="1">
                <a:solidFill>
                  <a:srgbClr val="424242"/>
                </a:solidFill>
                <a:latin typeface="Open Sans"/>
                <a:ea typeface="Open Sans"/>
                <a:cs typeface="Open Sans"/>
                <a:sym typeface="Open Sans"/>
              </a:rPr>
              <a:t>Análisis</a:t>
            </a:r>
            <a:r>
              <a:rPr lang="en-US" sz="1800" dirty="0">
                <a:solidFill>
                  <a:srgbClr val="424242"/>
                </a:solidFill>
                <a:latin typeface="Open Sans"/>
                <a:ea typeface="Open Sans"/>
                <a:cs typeface="Open Sans"/>
                <a:sym typeface="Open Sans"/>
              </a:rPr>
              <a:t> de </a:t>
            </a:r>
            <a:r>
              <a:rPr lang="en-US" sz="1800" dirty="0" err="1">
                <a:solidFill>
                  <a:srgbClr val="424242"/>
                </a:solidFill>
                <a:latin typeface="Open Sans"/>
                <a:ea typeface="Open Sans"/>
                <a:cs typeface="Open Sans"/>
                <a:sym typeface="Open Sans"/>
              </a:rPr>
              <a:t>investigación</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por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institución</a:t>
            </a:r>
            <a:endParaRPr sz="1800" dirty="0">
              <a:solidFill>
                <a:srgbClr val="424242"/>
              </a:solidFill>
              <a:latin typeface="Open Sans"/>
              <a:ea typeface="Open Sans"/>
              <a:cs typeface="Open Sans"/>
              <a:sym typeface="Open Sans"/>
            </a:endParaRPr>
          </a:p>
          <a:p>
            <a:pPr marL="285750" lvl="0" indent="-285750" algn="l" rtl="0">
              <a:lnSpc>
                <a:spcPct val="100000"/>
              </a:lnSpc>
              <a:spcBef>
                <a:spcPts val="0"/>
              </a:spcBef>
              <a:spcAft>
                <a:spcPts val="0"/>
              </a:spcAft>
              <a:buClr>
                <a:schemeClr val="dk2"/>
              </a:buClr>
              <a:buSzPts val="1680"/>
              <a:buChar char="●"/>
            </a:pPr>
            <a:r>
              <a:rPr lang="en-US" sz="2000" dirty="0" err="1">
                <a:solidFill>
                  <a:srgbClr val="424242"/>
                </a:solidFill>
                <a:latin typeface="Open Sans"/>
                <a:ea typeface="Open Sans"/>
                <a:cs typeface="Open Sans"/>
                <a:sym typeface="Open Sans"/>
              </a:rPr>
              <a:t>Síntesis</a:t>
            </a:r>
            <a:endParaRPr dirty="0">
              <a:solidFill>
                <a:srgbClr val="424242"/>
              </a:solidFill>
            </a:endParaRPr>
          </a:p>
          <a:p>
            <a:pPr marL="285750" lvl="0" indent="-179070" algn="l" rtl="0">
              <a:lnSpc>
                <a:spcPct val="100000"/>
              </a:lnSpc>
              <a:spcBef>
                <a:spcPts val="0"/>
              </a:spcBef>
              <a:spcAft>
                <a:spcPts val="0"/>
              </a:spcAft>
              <a:buClr>
                <a:schemeClr val="dk2"/>
              </a:buClr>
              <a:buSzPts val="1680"/>
              <a:buNone/>
            </a:pPr>
            <a:endParaRPr dirty="0">
              <a:solidFill>
                <a:srgbClr val="424242"/>
              </a:solidFill>
            </a:endParaRP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Clr>
                <a:schemeClr val="dk1"/>
              </a:buClr>
              <a:buSzPts val="1200"/>
            </a:pP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presentación</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tiene</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licencia</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de Creative Commons </a:t>
            </a:r>
            <a:r>
              <a:rPr lang="en-US" sz="1000" b="0" i="0" u="sng" strike="noStrike" cap="none" dirty="0" err="1">
                <a:solidFill>
                  <a:schemeClr val="accent5"/>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Atribución</a:t>
            </a:r>
            <a:r>
              <a:rPr lang="en-US" sz="1000" b="0" i="0" u="sng" strike="noStrike" cap="none"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 4.0 </a:t>
            </a:r>
            <a:r>
              <a:rPr lang="en-US" sz="1000" b="0" i="0" u="sng" strike="noStrike" cap="none" dirty="0" err="1">
                <a:solidFill>
                  <a:schemeClr val="accent5"/>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Internacional</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Google Shape;83;p39"/>
          <p:cNvSpPr txBox="1">
            <a:spLocks noGrp="1"/>
          </p:cNvSpPr>
          <p:nvPr/>
        </p:nvSpPr>
        <p:spPr>
          <a:xfrm>
            <a:off x="9296400" y="6413487"/>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v1.3 febrero de 2023</a:t>
            </a:r>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6"/>
          <p:cNvSpPr txBox="1">
            <a:spLocks noGrp="1"/>
          </p:cNvSpPr>
          <p:nvPr>
            <p:ph type="title"/>
          </p:nvPr>
        </p:nvSpPr>
        <p:spPr>
          <a:xfrm>
            <a:off x="0" y="308993"/>
            <a:ext cx="8011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Vistas analíticas: instituciones de investigación</a:t>
            </a:r>
            <a:endParaRPr/>
          </a:p>
        </p:txBody>
      </p:sp>
      <p:sp>
        <p:nvSpPr>
          <p:cNvPr id="224" name="Google Shape;224;p46"/>
          <p:cNvSpPr txBox="1">
            <a:spLocks noGrp="1"/>
          </p:cNvSpPr>
          <p:nvPr>
            <p:ph type="body" idx="1"/>
          </p:nvPr>
        </p:nvSpPr>
        <p:spPr>
          <a:xfrm>
            <a:off x="104984" y="2047943"/>
            <a:ext cx="3285600" cy="4523100"/>
          </a:xfrm>
          <a:prstGeom prst="rect">
            <a:avLst/>
          </a:prstGeom>
          <a:noFill/>
          <a:ln>
            <a:noFill/>
          </a:ln>
        </p:spPr>
        <p:txBody>
          <a:bodyPr spcFirstLastPara="1" wrap="square" lIns="91425" tIns="45700" rIns="91425" bIns="45700" anchor="t" anchorCtr="0">
            <a:normAutofit fontScale="92500"/>
          </a:bodyPr>
          <a:lstStyle/>
          <a:p>
            <a:pPr marL="117475" lvl="0" indent="0" algn="l" rtl="0">
              <a:lnSpc>
                <a:spcPct val="150000"/>
              </a:lnSpc>
              <a:spcBef>
                <a:spcPts val="1000"/>
              </a:spcBef>
              <a:spcAft>
                <a:spcPts val="0"/>
              </a:spcAft>
              <a:buClr>
                <a:schemeClr val="dk1"/>
              </a:buClr>
              <a:buSzPct val="90909"/>
              <a:buNone/>
            </a:pPr>
            <a:r>
              <a:rPr lang="en-US" sz="2200">
                <a:solidFill>
                  <a:srgbClr val="3F3F3F"/>
                </a:solidFill>
                <a:latin typeface="Open Sans"/>
                <a:ea typeface="Open Sans"/>
                <a:cs typeface="Open Sans"/>
                <a:sym typeface="Open Sans"/>
              </a:rPr>
              <a:t>Seleccionar la opción del menú izquierdo</a:t>
            </a:r>
            <a:r>
              <a:rPr lang="en-US" sz="2200" b="1">
                <a:solidFill>
                  <a:srgbClr val="3F3F3F"/>
                </a:solidFill>
                <a:latin typeface="Open Sans"/>
                <a:ea typeface="Open Sans"/>
                <a:cs typeface="Open Sans"/>
                <a:sym typeface="Open Sans"/>
              </a:rPr>
              <a:t> Research Organizations</a:t>
            </a:r>
            <a:r>
              <a:rPr lang="en-US" sz="2200">
                <a:solidFill>
                  <a:srgbClr val="3F3F3F"/>
                </a:solidFill>
                <a:latin typeface="Open Sans"/>
                <a:ea typeface="Open Sans"/>
                <a:cs typeface="Open Sans"/>
                <a:sym typeface="Open Sans"/>
              </a:rPr>
              <a:t> </a:t>
            </a:r>
            <a:r>
              <a:rPr lang="en-US" sz="2200" i="1">
                <a:solidFill>
                  <a:srgbClr val="3F3F3F"/>
                </a:solidFill>
                <a:latin typeface="Open Sans"/>
                <a:ea typeface="Open Sans"/>
                <a:cs typeface="Open Sans"/>
                <a:sym typeface="Open Sans"/>
              </a:rPr>
              <a:t>[instituciones de investigación]</a:t>
            </a:r>
            <a:r>
              <a:rPr lang="en-US" sz="2200">
                <a:solidFill>
                  <a:srgbClr val="3F3F3F"/>
                </a:solidFill>
                <a:latin typeface="Open Sans"/>
                <a:ea typeface="Open Sans"/>
                <a:cs typeface="Open Sans"/>
                <a:sym typeface="Open Sans"/>
              </a:rPr>
              <a:t> para visualizar publicaciones y citas relacionadas con la universidad.</a:t>
            </a:r>
            <a:endParaRPr sz="2200">
              <a:solidFill>
                <a:srgbClr val="3F3F3F"/>
              </a:solidFill>
              <a:latin typeface="Open Sans"/>
              <a:ea typeface="Open Sans"/>
              <a:cs typeface="Open Sans"/>
              <a:sym typeface="Open Sans"/>
            </a:endParaRPr>
          </a:p>
        </p:txBody>
      </p:sp>
      <p:pic>
        <p:nvPicPr>
          <p:cNvPr id="225" name="Google Shape;225;p46"/>
          <p:cNvPicPr preferRelativeResize="0"/>
          <p:nvPr/>
        </p:nvPicPr>
        <p:blipFill rotWithShape="1">
          <a:blip r:embed="rId3">
            <a:alphaModFix/>
          </a:blip>
          <a:srcRect/>
          <a:stretch/>
        </p:blipFill>
        <p:spPr>
          <a:xfrm>
            <a:off x="3611879" y="2135156"/>
            <a:ext cx="8070873" cy="38449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title"/>
          </p:nvPr>
        </p:nvSpPr>
        <p:spPr>
          <a:xfrm>
            <a:off x="0" y="437222"/>
            <a:ext cx="74784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Vistas analíticas: subvenciones</a:t>
            </a:r>
            <a:endParaRPr>
              <a:solidFill>
                <a:srgbClr val="586F7C"/>
              </a:solidFill>
              <a:latin typeface="Open Sans"/>
              <a:ea typeface="Open Sans"/>
              <a:cs typeface="Open Sans"/>
              <a:sym typeface="Open Sans"/>
            </a:endParaRPr>
          </a:p>
        </p:txBody>
      </p:sp>
      <p:sp>
        <p:nvSpPr>
          <p:cNvPr id="232" name="Google Shape;232;p14"/>
          <p:cNvSpPr txBox="1">
            <a:spLocks noGrp="1"/>
          </p:cNvSpPr>
          <p:nvPr>
            <p:ph type="body" idx="1"/>
          </p:nvPr>
        </p:nvSpPr>
        <p:spPr>
          <a:xfrm>
            <a:off x="0" y="1700808"/>
            <a:ext cx="4223792" cy="4945500"/>
          </a:xfrm>
          <a:prstGeom prst="rect">
            <a:avLst/>
          </a:prstGeom>
          <a:noFill/>
          <a:ln>
            <a:noFill/>
          </a:ln>
        </p:spPr>
        <p:txBody>
          <a:bodyPr spcFirstLastPara="1" wrap="square" lIns="91425" tIns="45700" rIns="91425" bIns="45700" anchor="t" anchorCtr="0">
            <a:normAutofit fontScale="85000" lnSpcReduction="20000"/>
          </a:bodyPr>
          <a:lstStyle/>
          <a:p>
            <a:pPr marL="460375" lvl="0" indent="-331614" algn="l" rtl="0">
              <a:lnSpc>
                <a:spcPct val="140000"/>
              </a:lnSpc>
              <a:spcBef>
                <a:spcPts val="1000"/>
              </a:spcBef>
              <a:spcAft>
                <a:spcPts val="0"/>
              </a:spcAft>
              <a:buClr>
                <a:schemeClr val="dk1"/>
              </a:buClr>
              <a:buSzPct val="117302"/>
              <a:buChar char="●"/>
            </a:pPr>
            <a:r>
              <a:rPr lang="en-US" sz="2035">
                <a:solidFill>
                  <a:srgbClr val="3F3F3F"/>
                </a:solidFill>
                <a:latin typeface="Open Sans"/>
                <a:ea typeface="Open Sans"/>
                <a:cs typeface="Open Sans"/>
                <a:sym typeface="Open Sans"/>
              </a:rPr>
              <a:t>Dimensions ofrece acceso a información de financiación relacionada con la investigación que se realiza en universidades e instituciones de investigación.</a:t>
            </a:r>
            <a:endParaRPr sz="2035">
              <a:solidFill>
                <a:srgbClr val="3F3F3F"/>
              </a:solidFill>
              <a:latin typeface="Open Sans"/>
              <a:ea typeface="Open Sans"/>
              <a:cs typeface="Open Sans"/>
              <a:sym typeface="Open Sans"/>
            </a:endParaRPr>
          </a:p>
          <a:p>
            <a:pPr marL="460375" lvl="0" indent="-331614" algn="l" rtl="0">
              <a:lnSpc>
                <a:spcPct val="140000"/>
              </a:lnSpc>
              <a:spcBef>
                <a:spcPts val="1000"/>
              </a:spcBef>
              <a:spcAft>
                <a:spcPts val="0"/>
              </a:spcAft>
              <a:buClr>
                <a:schemeClr val="dk1"/>
              </a:buClr>
              <a:buSzPct val="117302"/>
              <a:buChar char="●"/>
            </a:pPr>
            <a:r>
              <a:rPr lang="en-US" sz="2035">
                <a:solidFill>
                  <a:srgbClr val="3F3F3F"/>
                </a:solidFill>
                <a:latin typeface="Open Sans"/>
                <a:ea typeface="Open Sans"/>
                <a:cs typeface="Open Sans"/>
                <a:sym typeface="Open Sans"/>
              </a:rPr>
              <a:t>Seleccionar la pestaña de </a:t>
            </a:r>
            <a:r>
              <a:rPr lang="en-US" sz="2035" b="1">
                <a:solidFill>
                  <a:srgbClr val="3F3F3F"/>
                </a:solidFill>
                <a:latin typeface="Open Sans"/>
                <a:ea typeface="Open Sans"/>
                <a:cs typeface="Open Sans"/>
                <a:sym typeface="Open Sans"/>
              </a:rPr>
              <a:t>Grants </a:t>
            </a:r>
            <a:r>
              <a:rPr lang="en-US" sz="2035" i="1">
                <a:solidFill>
                  <a:srgbClr val="3F3F3F"/>
                </a:solidFill>
                <a:latin typeface="Open Sans"/>
                <a:ea typeface="Open Sans"/>
                <a:cs typeface="Open Sans"/>
                <a:sym typeface="Open Sans"/>
              </a:rPr>
              <a:t>[subvenciones] </a:t>
            </a:r>
            <a:r>
              <a:rPr lang="en-US" sz="2035">
                <a:solidFill>
                  <a:srgbClr val="3F3F3F"/>
                </a:solidFill>
                <a:latin typeface="Open Sans"/>
                <a:ea typeface="Open Sans"/>
                <a:cs typeface="Open Sans"/>
                <a:sym typeface="Open Sans"/>
              </a:rPr>
              <a:t>ubicada debajo del perfil institucional para visualizar la descripción general de las actividades de investigación y las fuentes de financiación.</a:t>
            </a:r>
            <a:endParaRPr sz="2035">
              <a:solidFill>
                <a:srgbClr val="3F3F3F"/>
              </a:solidFill>
              <a:latin typeface="Open Sans"/>
              <a:ea typeface="Open Sans"/>
              <a:cs typeface="Open Sans"/>
              <a:sym typeface="Open Sans"/>
            </a:endParaRPr>
          </a:p>
          <a:p>
            <a:pPr marL="460375" lvl="0" indent="-331614" algn="l" rtl="0">
              <a:lnSpc>
                <a:spcPct val="140000"/>
              </a:lnSpc>
              <a:spcBef>
                <a:spcPts val="1000"/>
              </a:spcBef>
              <a:spcAft>
                <a:spcPts val="0"/>
              </a:spcAft>
              <a:buClr>
                <a:schemeClr val="dk1"/>
              </a:buClr>
              <a:buSzPct val="117302"/>
              <a:buChar char="●"/>
            </a:pPr>
            <a:r>
              <a:rPr lang="en-US" sz="2035">
                <a:solidFill>
                  <a:srgbClr val="3F3F3F"/>
                </a:solidFill>
                <a:latin typeface="Open Sans"/>
                <a:ea typeface="Open Sans"/>
                <a:cs typeface="Open Sans"/>
                <a:sym typeface="Open Sans"/>
              </a:rPr>
              <a:t>El resultado se puede filtrar por los Objetivos de Desarrollo Sostenible asociados a la ONU.</a:t>
            </a:r>
            <a:endParaRPr sz="2035">
              <a:solidFill>
                <a:srgbClr val="3F3F3F"/>
              </a:solidFill>
              <a:latin typeface="Open Sans"/>
              <a:ea typeface="Open Sans"/>
              <a:cs typeface="Open Sans"/>
              <a:sym typeface="Open Sans"/>
            </a:endParaRPr>
          </a:p>
        </p:txBody>
      </p:sp>
      <p:pic>
        <p:nvPicPr>
          <p:cNvPr id="233" name="Google Shape;233;p14"/>
          <p:cNvPicPr preferRelativeResize="0"/>
          <p:nvPr/>
        </p:nvPicPr>
        <p:blipFill rotWithShape="1">
          <a:blip r:embed="rId3">
            <a:alphaModFix/>
          </a:blip>
          <a:srcRect/>
          <a:stretch/>
        </p:blipFill>
        <p:spPr>
          <a:xfrm>
            <a:off x="4487337" y="1881534"/>
            <a:ext cx="7513319" cy="47758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330" dirty="0" err="1">
                <a:solidFill>
                  <a:srgbClr val="586F7C"/>
                </a:solidFill>
                <a:latin typeface="Open Sans"/>
                <a:ea typeface="Open Sans"/>
                <a:cs typeface="Open Sans"/>
                <a:sym typeface="Open Sans"/>
              </a:rPr>
              <a:t>Qué</a:t>
            </a:r>
            <a:r>
              <a:rPr lang="en-US" sz="3330" dirty="0">
                <a:solidFill>
                  <a:srgbClr val="586F7C"/>
                </a:solidFill>
                <a:latin typeface="Open Sans"/>
                <a:ea typeface="Open Sans"/>
                <a:cs typeface="Open Sans"/>
                <a:sym typeface="Open Sans"/>
              </a:rPr>
              <a:t> </a:t>
            </a:r>
            <a:r>
              <a:rPr lang="en-US" sz="3330" dirty="0" err="1">
                <a:solidFill>
                  <a:srgbClr val="586F7C"/>
                </a:solidFill>
                <a:latin typeface="Open Sans"/>
                <a:ea typeface="Open Sans"/>
                <a:cs typeface="Open Sans"/>
                <a:sym typeface="Open Sans"/>
              </a:rPr>
              <a:t>es</a:t>
            </a:r>
            <a:r>
              <a:rPr lang="en-US" sz="3330" dirty="0">
                <a:solidFill>
                  <a:srgbClr val="586F7C"/>
                </a:solidFill>
                <a:latin typeface="Open Sans"/>
                <a:ea typeface="Open Sans"/>
                <a:cs typeface="Open Sans"/>
                <a:sym typeface="Open Sans"/>
              </a:rPr>
              <a:t> The</a:t>
            </a:r>
            <a:r>
              <a:rPr lang="en-US" sz="3330" dirty="0">
                <a:solidFill>
                  <a:schemeClr val="tx1"/>
                </a:solidFill>
                <a:latin typeface="Open Sans"/>
                <a:ea typeface="Open Sans"/>
                <a:cs typeface="Open Sans"/>
                <a:sym typeface="Open Sans"/>
              </a:rPr>
              <a:t> </a:t>
            </a:r>
            <a:r>
              <a:rPr lang="en-US" sz="3330" dirty="0">
                <a:solidFill>
                  <a:srgbClr val="586F7C"/>
                </a:solidFill>
                <a:latin typeface="Open Sans"/>
                <a:ea typeface="Open Sans"/>
                <a:cs typeface="Open Sans"/>
                <a:sym typeface="Open Sans"/>
              </a:rPr>
              <a:t>Lens y para </a:t>
            </a:r>
            <a:r>
              <a:rPr lang="en-US" sz="3330" dirty="0" err="1">
                <a:solidFill>
                  <a:srgbClr val="586F7C"/>
                </a:solidFill>
                <a:latin typeface="Open Sans"/>
                <a:ea typeface="Open Sans"/>
                <a:cs typeface="Open Sans"/>
                <a:sym typeface="Open Sans"/>
              </a:rPr>
              <a:t>qué</a:t>
            </a:r>
            <a:r>
              <a:rPr lang="en-US" sz="3330" dirty="0">
                <a:solidFill>
                  <a:srgbClr val="586F7C"/>
                </a:solidFill>
                <a:latin typeface="Open Sans"/>
                <a:ea typeface="Open Sans"/>
                <a:cs typeface="Open Sans"/>
                <a:sym typeface="Open Sans"/>
              </a:rPr>
              <a:t> se </a:t>
            </a:r>
            <a:r>
              <a:rPr lang="en-US" sz="3330" dirty="0" err="1">
                <a:solidFill>
                  <a:srgbClr val="586F7C"/>
                </a:solidFill>
                <a:latin typeface="Open Sans"/>
                <a:ea typeface="Open Sans"/>
                <a:cs typeface="Open Sans"/>
                <a:sym typeface="Open Sans"/>
              </a:rPr>
              <a:t>utiliza</a:t>
            </a:r>
            <a:endParaRPr dirty="0"/>
          </a:p>
        </p:txBody>
      </p:sp>
      <p:sp>
        <p:nvSpPr>
          <p:cNvPr id="239" name="Google Shape;239;p40"/>
          <p:cNvSpPr txBox="1">
            <a:spLocks noGrp="1"/>
          </p:cNvSpPr>
          <p:nvPr>
            <p:ph type="body" idx="1"/>
          </p:nvPr>
        </p:nvSpPr>
        <p:spPr>
          <a:xfrm>
            <a:off x="130624" y="1649974"/>
            <a:ext cx="11829727" cy="5208025"/>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0"/>
              </a:spcBef>
              <a:spcAft>
                <a:spcPts val="0"/>
              </a:spcAft>
              <a:buClr>
                <a:schemeClr val="dk2"/>
              </a:buClr>
              <a:buSzPts val="2200"/>
              <a:buNone/>
            </a:pPr>
            <a:r>
              <a:rPr lang="en-US" sz="2000" dirty="0">
                <a:solidFill>
                  <a:srgbClr val="3F3F3F"/>
                </a:solidFill>
                <a:latin typeface="Open Sans"/>
                <a:ea typeface="Open Sans"/>
                <a:cs typeface="Open Sans"/>
                <a:sym typeface="Open Sans"/>
              </a:rPr>
              <a:t>The Lens </a:t>
            </a:r>
            <a:r>
              <a:rPr lang="en-US" sz="2000" dirty="0" err="1">
                <a:solidFill>
                  <a:srgbClr val="3F3F3F"/>
                </a:solidFill>
                <a:latin typeface="Open Sans"/>
                <a:ea typeface="Open Sans"/>
                <a:cs typeface="Open Sans"/>
                <a:sym typeface="Open Sans"/>
              </a:rPr>
              <a:t>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una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plataforma</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conocimiento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libre</a:t>
            </a:r>
            <a:r>
              <a:rPr lang="en-US" sz="2000" dirty="0">
                <a:solidFill>
                  <a:srgbClr val="3F3F3F"/>
                </a:solidFill>
                <a:latin typeface="Open Sans"/>
                <a:ea typeface="Open Sans"/>
                <a:cs typeface="Open Sans"/>
                <a:sym typeface="Open Sans"/>
              </a:rPr>
              <a:t> y </a:t>
            </a:r>
            <a:r>
              <a:rPr lang="en-US" sz="2000" dirty="0" err="1">
                <a:solidFill>
                  <a:srgbClr val="3F3F3F"/>
                </a:solidFill>
                <a:latin typeface="Open Sans"/>
                <a:ea typeface="Open Sans"/>
                <a:cs typeface="Open Sans"/>
                <a:sym typeface="Open Sans"/>
              </a:rPr>
              <a:t>abierta</a:t>
            </a:r>
            <a:r>
              <a:rPr lang="en-US"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a:p>
            <a:pPr marL="12700" lvl="0" indent="0" algn="l" rtl="0">
              <a:lnSpc>
                <a:spcPct val="115000"/>
              </a:lnSpc>
              <a:spcBef>
                <a:spcPts val="0"/>
              </a:spcBef>
              <a:spcAft>
                <a:spcPts val="0"/>
              </a:spcAft>
              <a:buClr>
                <a:schemeClr val="dk2"/>
              </a:buClr>
              <a:buSzPts val="2200"/>
              <a:buNone/>
            </a:pPr>
            <a:endParaRPr sz="2000" dirty="0">
              <a:solidFill>
                <a:srgbClr val="3F3F3F"/>
              </a:solidFill>
              <a:latin typeface="Open Sans"/>
              <a:ea typeface="Open Sans"/>
              <a:cs typeface="Open Sans"/>
              <a:sym typeface="Open Sans"/>
            </a:endParaRPr>
          </a:p>
          <a:p>
            <a:pPr marL="812800" lvl="1" indent="-336550" algn="l" rtl="0">
              <a:lnSpc>
                <a:spcPct val="115000"/>
              </a:lnSpc>
              <a:spcBef>
                <a:spcPts val="0"/>
              </a:spcBef>
              <a:spcAft>
                <a:spcPts val="0"/>
              </a:spcAft>
              <a:buClr>
                <a:schemeClr val="dk2"/>
              </a:buClr>
              <a:buSzPts val="2100"/>
              <a:buChar char="●"/>
            </a:pPr>
            <a:r>
              <a:rPr lang="en-US" dirty="0" err="1">
                <a:solidFill>
                  <a:srgbClr val="3F3F3F"/>
                </a:solidFill>
                <a:latin typeface="Open Sans"/>
                <a:ea typeface="Open Sans"/>
                <a:cs typeface="Open Sans"/>
                <a:sym typeface="Open Sans"/>
              </a:rPr>
              <a:t>Contiene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más</a:t>
            </a:r>
            <a:r>
              <a:rPr lang="en-US" dirty="0">
                <a:solidFill>
                  <a:srgbClr val="3F3F3F"/>
                </a:solidFill>
                <a:latin typeface="Open Sans"/>
                <a:ea typeface="Open Sans"/>
                <a:cs typeface="Open Sans"/>
                <a:sym typeface="Open Sans"/>
              </a:rPr>
              <a:t> de </a:t>
            </a:r>
            <a:r>
              <a:rPr lang="en-US" dirty="0">
                <a:solidFill>
                  <a:schemeClr val="tx1"/>
                </a:solidFill>
                <a:latin typeface="Open Sans"/>
                <a:ea typeface="Open Sans"/>
                <a:cs typeface="Open Sans"/>
                <a:sym typeface="Open Sans"/>
              </a:rPr>
              <a:t>249 </a:t>
            </a:r>
            <a:r>
              <a:rPr lang="en-US" dirty="0" err="1">
                <a:solidFill>
                  <a:srgbClr val="3F3F3F"/>
                </a:solidFill>
                <a:latin typeface="Open Sans"/>
                <a:ea typeface="Open Sans"/>
                <a:cs typeface="Open Sans"/>
                <a:sym typeface="Open Sans"/>
              </a:rPr>
              <a:t>millones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registros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metadatos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sobre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literatura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académica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proveniente</a:t>
            </a:r>
            <a:r>
              <a:rPr lang="en-US" dirty="0">
                <a:solidFill>
                  <a:srgbClr val="3F3F3F"/>
                </a:solidFill>
                <a:latin typeface="Open Sans"/>
                <a:ea typeface="Open Sans"/>
                <a:cs typeface="Open Sans"/>
                <a:sym typeface="Open Sans"/>
              </a:rPr>
              <a:t> de </a:t>
            </a:r>
            <a:r>
              <a:rPr lang="en-US" b="1" dirty="0">
                <a:solidFill>
                  <a:srgbClr val="3F3F3F"/>
                </a:solidFill>
                <a:latin typeface="Open Sans"/>
                <a:ea typeface="Open Sans"/>
                <a:cs typeface="Open Sans"/>
                <a:sym typeface="Open Sans"/>
              </a:rPr>
              <a:t>Microsoft Academic, </a:t>
            </a:r>
            <a:r>
              <a:rPr lang="en-US" b="1" dirty="0" err="1">
                <a:solidFill>
                  <a:srgbClr val="3F3F3F"/>
                </a:solidFill>
                <a:latin typeface="Open Sans"/>
                <a:ea typeface="Open Sans"/>
                <a:cs typeface="Open Sans"/>
                <a:sym typeface="Open Sans"/>
              </a:rPr>
              <a:t>CrossRef</a:t>
            </a:r>
            <a:r>
              <a:rPr lang="en-US" b="1" dirty="0">
                <a:solidFill>
                  <a:srgbClr val="3F3F3F"/>
                </a:solidFill>
                <a:latin typeface="Open Sans"/>
                <a:ea typeface="Open Sans"/>
                <a:cs typeface="Open Sans"/>
                <a:sym typeface="Open Sans"/>
              </a:rPr>
              <a:t>, PubMed, CORE </a:t>
            </a:r>
            <a:r>
              <a:rPr lang="en-US" dirty="0">
                <a:solidFill>
                  <a:srgbClr val="3F3F3F"/>
                </a:solidFill>
                <a:latin typeface="Open Sans"/>
                <a:ea typeface="Open Sans"/>
                <a:cs typeface="Open Sans"/>
                <a:sym typeface="Open Sans"/>
              </a:rPr>
              <a:t>y </a:t>
            </a:r>
            <a:r>
              <a:rPr lang="en-US" b="1" dirty="0" err="1">
                <a:solidFill>
                  <a:schemeClr val="tx1"/>
                </a:solidFill>
                <a:latin typeface="Open Sans"/>
                <a:ea typeface="Open Sans"/>
                <a:cs typeface="Open Sans"/>
                <a:sym typeface="Open Sans"/>
              </a:rPr>
              <a:t>OpenAlex</a:t>
            </a:r>
            <a:r>
              <a:rPr lang="en-US" dirty="0">
                <a:solidFill>
                  <a:schemeClr val="tx1"/>
                </a:solidFill>
                <a:latin typeface="Open Sans"/>
                <a:ea typeface="Open Sans"/>
                <a:cs typeface="Open Sans"/>
                <a:sym typeface="Open Sans"/>
              </a:rPr>
              <a:t>, con </a:t>
            </a:r>
            <a:r>
              <a:rPr lang="en-US" dirty="0" err="1">
                <a:solidFill>
                  <a:schemeClr val="tx1"/>
                </a:solidFill>
                <a:latin typeface="Open Sans"/>
                <a:ea typeface="Open Sans"/>
                <a:cs typeface="Open Sans"/>
                <a:sym typeface="Open Sans"/>
              </a:rPr>
              <a:t>más</a:t>
            </a:r>
            <a:r>
              <a:rPr lang="en-US" dirty="0">
                <a:solidFill>
                  <a:schemeClr val="tx1"/>
                </a:solidFill>
                <a:latin typeface="Open Sans"/>
                <a:ea typeface="Open Sans"/>
                <a:cs typeface="Open Sans"/>
                <a:sym typeface="Open Sans"/>
              </a:rPr>
              <a:t> de 142 </a:t>
            </a:r>
            <a:r>
              <a:rPr lang="en-US" dirty="0" err="1">
                <a:solidFill>
                  <a:srgbClr val="3F3F3F"/>
                </a:solidFill>
                <a:latin typeface="Open Sans"/>
                <a:ea typeface="Open Sans"/>
                <a:cs typeface="Open Sans"/>
                <a:sym typeface="Open Sans"/>
              </a:rPr>
              <a:t>millones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registros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patentes</a:t>
            </a:r>
            <a:r>
              <a:rPr lang="en-US" dirty="0">
                <a:solidFill>
                  <a:srgbClr val="3F3F3F"/>
                </a:solidFill>
                <a:latin typeface="Open Sans"/>
                <a:ea typeface="Open Sans"/>
                <a:cs typeface="Open Sans"/>
                <a:sym typeface="Open Sans"/>
              </a:rPr>
              <a:t> y  </a:t>
            </a:r>
            <a:r>
              <a:rPr lang="en-US" dirty="0">
                <a:solidFill>
                  <a:schemeClr val="tx1"/>
                </a:solidFill>
                <a:latin typeface="Open Sans"/>
                <a:ea typeface="Open Sans"/>
                <a:cs typeface="Open Sans"/>
                <a:sym typeface="Open Sans"/>
              </a:rPr>
              <a:t>106</a:t>
            </a:r>
            <a:r>
              <a:rPr lang="en-US" dirty="0">
                <a:solidFill>
                  <a:srgbClr val="FF0000"/>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jurisdicciones</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812800" lvl="1" indent="-336550" algn="l" rtl="0">
              <a:lnSpc>
                <a:spcPct val="115000"/>
              </a:lnSpc>
              <a:spcBef>
                <a:spcPts val="0"/>
              </a:spcBef>
              <a:spcAft>
                <a:spcPts val="0"/>
              </a:spcAft>
              <a:buClr>
                <a:schemeClr val="dk2"/>
              </a:buClr>
              <a:buSzPts val="2100"/>
              <a:buFont typeface="Arial"/>
              <a:buChar char="●"/>
            </a:pPr>
            <a:r>
              <a:rPr lang="en-US" dirty="0" err="1">
                <a:solidFill>
                  <a:srgbClr val="3F3F3F"/>
                </a:solidFill>
                <a:latin typeface="Open Sans"/>
                <a:ea typeface="Open Sans"/>
                <a:cs typeface="Open Sans"/>
                <a:sym typeface="Open Sans"/>
              </a:rPr>
              <a:t>Proporciona</a:t>
            </a:r>
            <a:r>
              <a:rPr lang="en-US" dirty="0">
                <a:solidFill>
                  <a:srgbClr val="3F3F3F"/>
                </a:solidFill>
                <a:latin typeface="Open Sans"/>
                <a:ea typeface="Open Sans"/>
                <a:cs typeface="Open Sans"/>
                <a:sym typeface="Open Sans"/>
              </a:rPr>
              <a:t> un </a:t>
            </a:r>
            <a:r>
              <a:rPr lang="en-US" dirty="0" err="1">
                <a:solidFill>
                  <a:srgbClr val="3F3F3F"/>
                </a:solidFill>
                <a:latin typeface="Open Sans"/>
                <a:ea typeface="Open Sans"/>
                <a:cs typeface="Open Sans"/>
                <a:sym typeface="Open Sans"/>
              </a:rPr>
              <a:t>conjunto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completo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herramientas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analíticas</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facilitar</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evaluaciones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investigación</a:t>
            </a:r>
            <a:r>
              <a:rPr lang="en-US" dirty="0">
                <a:solidFill>
                  <a:srgbClr val="FF0000"/>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tanto</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investigadores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como</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sus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instituciones</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812800" lvl="1" indent="-336550" algn="l" rtl="0">
              <a:lnSpc>
                <a:spcPct val="115000"/>
              </a:lnSpc>
              <a:spcBef>
                <a:spcPts val="0"/>
              </a:spcBef>
              <a:spcAft>
                <a:spcPts val="0"/>
              </a:spcAft>
              <a:buClr>
                <a:schemeClr val="dk2"/>
              </a:buClr>
              <a:buSzPts val="2100"/>
              <a:buFont typeface="Arial"/>
              <a:buChar char="●"/>
            </a:pPr>
            <a:r>
              <a:rPr lang="en-US" dirty="0" err="1">
                <a:solidFill>
                  <a:srgbClr val="3F3F3F"/>
                </a:solidFill>
                <a:latin typeface="Open Sans"/>
                <a:ea typeface="Open Sans"/>
                <a:cs typeface="Open Sans"/>
                <a:sym typeface="Open Sans"/>
              </a:rPr>
              <a:t>Disponible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gratuitamente</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todos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usuarios</a:t>
            </a:r>
            <a:r>
              <a:rPr lang="en-US" dirty="0">
                <a:solidFill>
                  <a:srgbClr val="3F3F3F"/>
                </a:solidFill>
                <a:latin typeface="Open Sans"/>
                <a:ea typeface="Open Sans"/>
                <a:cs typeface="Open Sans"/>
                <a:sym typeface="Open Sans"/>
              </a:rPr>
              <a:t>.  </a:t>
            </a:r>
            <a:endParaRPr dirty="0">
              <a:solidFill>
                <a:srgbClr val="3F3F3F"/>
              </a:solidFill>
              <a:latin typeface="Open Sans"/>
              <a:ea typeface="Open Sans"/>
              <a:cs typeface="Open Sans"/>
              <a:sym typeface="Open Sans"/>
            </a:endParaRPr>
          </a:p>
          <a:p>
            <a:pPr marL="812800" lvl="1" indent="-336550" algn="l" rtl="0">
              <a:lnSpc>
                <a:spcPct val="115000"/>
              </a:lnSpc>
              <a:spcBef>
                <a:spcPts val="0"/>
              </a:spcBef>
              <a:spcAft>
                <a:spcPts val="0"/>
              </a:spcAft>
              <a:buClr>
                <a:schemeClr val="dk2"/>
              </a:buClr>
              <a:buSzPts val="2100"/>
              <a:buFont typeface="Arial"/>
              <a:buChar char="●"/>
            </a:pPr>
            <a:r>
              <a:rPr lang="en-US" dirty="0">
                <a:solidFill>
                  <a:srgbClr val="3F3F3F"/>
                </a:solidFill>
                <a:latin typeface="Open Sans"/>
                <a:ea typeface="Open Sans"/>
                <a:cs typeface="Open Sans"/>
                <a:sym typeface="Open Sans"/>
              </a:rPr>
              <a:t>Al </a:t>
            </a:r>
            <a:r>
              <a:rPr lang="en-US" dirty="0" err="1">
                <a:solidFill>
                  <a:srgbClr val="3F3F3F"/>
                </a:solidFill>
                <a:latin typeface="Open Sans"/>
                <a:ea typeface="Open Sans"/>
                <a:cs typeface="Open Sans"/>
                <a:sym typeface="Open Sans"/>
              </a:rPr>
              <a:t>acceder</a:t>
            </a:r>
            <a:r>
              <a:rPr lang="en-US" dirty="0">
                <a:solidFill>
                  <a:srgbClr val="3F3F3F"/>
                </a:solidFill>
                <a:latin typeface="Open Sans"/>
                <a:ea typeface="Open Sans"/>
                <a:cs typeface="Open Sans"/>
                <a:sym typeface="Open Sans"/>
              </a:rPr>
              <a:t> a </a:t>
            </a:r>
            <a:r>
              <a:rPr lang="en-US" dirty="0" err="1">
                <a:solidFill>
                  <a:srgbClr val="3F3F3F"/>
                </a:solidFill>
                <a:latin typeface="Open Sans"/>
                <a:ea typeface="Open Sans"/>
                <a:cs typeface="Open Sans"/>
                <a:sym typeface="Open Sans"/>
              </a:rPr>
              <a:t>través</a:t>
            </a:r>
            <a:r>
              <a:rPr lang="en-US" dirty="0">
                <a:solidFill>
                  <a:srgbClr val="3F3F3F"/>
                </a:solidFill>
                <a:latin typeface="Open Sans"/>
                <a:ea typeface="Open Sans"/>
                <a:cs typeface="Open Sans"/>
                <a:sym typeface="Open Sans"/>
              </a:rPr>
              <a:t> del portal de </a:t>
            </a:r>
            <a:r>
              <a:rPr lang="en-US" dirty="0" err="1">
                <a:solidFill>
                  <a:srgbClr val="3F3F3F"/>
                </a:solidFill>
                <a:latin typeface="Open Sans"/>
                <a:ea typeface="Open Sans"/>
                <a:cs typeface="Open Sans"/>
                <a:sym typeface="Open Sans"/>
              </a:rPr>
              <a:t>contenidos</a:t>
            </a:r>
            <a:r>
              <a:rPr lang="en-US" dirty="0">
                <a:solidFill>
                  <a:srgbClr val="3F3F3F"/>
                </a:solidFill>
                <a:latin typeface="Open Sans"/>
                <a:ea typeface="Open Sans"/>
                <a:cs typeface="Open Sans"/>
                <a:sym typeface="Open Sans"/>
              </a:rPr>
              <a:t> de Research4Life,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usuarios</a:t>
            </a:r>
            <a:r>
              <a:rPr lang="en-US" dirty="0">
                <a:solidFill>
                  <a:srgbClr val="3F3F3F"/>
                </a:solidFill>
                <a:latin typeface="Open Sans"/>
                <a:ea typeface="Open Sans"/>
                <a:cs typeface="Open Sans"/>
                <a:sym typeface="Open Sans"/>
              </a:rPr>
              <a:t> de Research4Life </a:t>
            </a:r>
            <a:r>
              <a:rPr lang="en-US" dirty="0" err="1">
                <a:solidFill>
                  <a:srgbClr val="3F3F3F"/>
                </a:solidFill>
                <a:latin typeface="Open Sans"/>
                <a:ea typeface="Open Sans"/>
                <a:cs typeface="Open Sans"/>
                <a:sym typeface="Open Sans"/>
              </a:rPr>
              <a:t>estarán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vinculados</a:t>
            </a:r>
            <a:r>
              <a:rPr lang="en-US" dirty="0">
                <a:solidFill>
                  <a:srgbClr val="3F3F3F"/>
                </a:solidFill>
                <a:latin typeface="Open Sans"/>
                <a:ea typeface="Open Sans"/>
                <a:cs typeface="Open Sans"/>
                <a:sym typeface="Open Sans"/>
              </a:rPr>
              <a:t> al </a:t>
            </a:r>
            <a:r>
              <a:rPr lang="en-US" dirty="0" err="1">
                <a:solidFill>
                  <a:srgbClr val="3F3F3F"/>
                </a:solidFill>
                <a:latin typeface="Open Sans"/>
                <a:ea typeface="Open Sans"/>
                <a:cs typeface="Open Sans"/>
                <a:sym typeface="Open Sans"/>
              </a:rPr>
              <a:t>texto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completo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proporcionado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editoriales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participantes</a:t>
            </a:r>
            <a:r>
              <a:rPr lang="en-US" dirty="0">
                <a:solidFill>
                  <a:srgbClr val="3F3F3F"/>
                </a:solidFill>
                <a:latin typeface="Open Sans"/>
                <a:ea typeface="Open Sans"/>
                <a:cs typeface="Open Sans"/>
                <a:sym typeface="Open Sans"/>
              </a:rPr>
              <a:t> </a:t>
            </a:r>
            <a:r>
              <a:rPr lang="en-US" dirty="0">
                <a:solidFill>
                  <a:schemeClr val="tx1"/>
                </a:solidFill>
                <a:latin typeface="Open Sans"/>
                <a:ea typeface="Open Sans"/>
                <a:cs typeface="Open Sans"/>
                <a:sym typeface="Open Sans"/>
              </a:rPr>
              <a:t>de R</a:t>
            </a:r>
            <a:r>
              <a:rPr lang="en-US" dirty="0">
                <a:solidFill>
                  <a:srgbClr val="3F3F3F"/>
                </a:solidFill>
                <a:latin typeface="Open Sans"/>
                <a:ea typeface="Open Sans"/>
                <a:cs typeface="Open Sans"/>
                <a:sym typeface="Open Sans"/>
              </a:rPr>
              <a:t>esearch4Life.</a:t>
            </a:r>
            <a:endParaRPr dirty="0">
              <a:solidFill>
                <a:srgbClr val="3F3F3F"/>
              </a:solidFill>
              <a:latin typeface="Open Sans"/>
              <a:ea typeface="Open Sans"/>
              <a:cs typeface="Open Sans"/>
              <a:sym typeface="Open Sans"/>
            </a:endParaRPr>
          </a:p>
          <a:p>
            <a:pPr marL="812800" lvl="1" indent="-336550" algn="l" rtl="0">
              <a:lnSpc>
                <a:spcPct val="115000"/>
              </a:lnSpc>
              <a:spcBef>
                <a:spcPts val="0"/>
              </a:spcBef>
              <a:spcAft>
                <a:spcPts val="0"/>
              </a:spcAft>
              <a:buClr>
                <a:schemeClr val="dk2"/>
              </a:buClr>
              <a:buSzPts val="2100"/>
              <a:buFont typeface="Arial"/>
              <a:buChar char="●"/>
            </a:pPr>
            <a:r>
              <a:rPr lang="en-US" dirty="0" err="1">
                <a:solidFill>
                  <a:srgbClr val="3F3F3F"/>
                </a:solidFill>
                <a:latin typeface="Open Sans"/>
                <a:ea typeface="Open Sans"/>
                <a:cs typeface="Open Sans"/>
                <a:sym typeface="Open Sans"/>
              </a:rPr>
              <a:t>Hacer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clic</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b="1" dirty="0">
                <a:solidFill>
                  <a:srgbClr val="3F3F3F"/>
                </a:solidFill>
                <a:latin typeface="Open Sans"/>
                <a:ea typeface="Open Sans"/>
                <a:cs typeface="Open Sans"/>
                <a:sym typeface="Open Sans"/>
              </a:rPr>
              <a:t>Bases de </a:t>
            </a:r>
            <a:r>
              <a:rPr lang="en-US" b="1" dirty="0" err="1">
                <a:solidFill>
                  <a:srgbClr val="3F3F3F"/>
                </a:solidFill>
                <a:latin typeface="Open Sans"/>
                <a:ea typeface="Open Sans"/>
                <a:cs typeface="Open Sans"/>
                <a:sym typeface="Open Sans"/>
              </a:rPr>
              <a:t>datos</a:t>
            </a:r>
            <a:r>
              <a:rPr lang="en-US" i="1"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opción</a:t>
            </a:r>
            <a:r>
              <a:rPr lang="en-US" dirty="0">
                <a:solidFill>
                  <a:srgbClr val="3F3F3F"/>
                </a:solidFill>
                <a:latin typeface="Open Sans"/>
                <a:ea typeface="Open Sans"/>
                <a:cs typeface="Open Sans"/>
                <a:sym typeface="Open Sans"/>
              </a:rPr>
              <a:t> del menú </a:t>
            </a:r>
            <a:r>
              <a:rPr lang="en-US" dirty="0" err="1">
                <a:solidFill>
                  <a:srgbClr val="3F3F3F"/>
                </a:solidFill>
                <a:latin typeface="Open Sans"/>
                <a:ea typeface="Open Sans"/>
                <a:cs typeface="Open Sans"/>
                <a:sym typeface="Open Sans"/>
              </a:rPr>
              <a:t>desplegable</a:t>
            </a:r>
            <a:r>
              <a:rPr lang="en-US" dirty="0">
                <a:solidFill>
                  <a:srgbClr val="3F3F3F"/>
                </a:solidFill>
                <a:latin typeface="Open Sans"/>
                <a:ea typeface="Open Sans"/>
                <a:cs typeface="Open Sans"/>
                <a:sym typeface="Open Sans"/>
              </a:rPr>
              <a:t> </a:t>
            </a:r>
            <a:r>
              <a:rPr lang="en-US" b="1" i="1" dirty="0" err="1">
                <a:solidFill>
                  <a:srgbClr val="3F3F3F"/>
                </a:solidFill>
                <a:latin typeface="Open Sans"/>
                <a:ea typeface="Open Sans"/>
                <a:cs typeface="Open Sans"/>
                <a:sym typeface="Open Sans"/>
              </a:rPr>
              <a:t>Contenidos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selección</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letra</a:t>
            </a:r>
            <a:r>
              <a:rPr lang="en-US" dirty="0">
                <a:solidFill>
                  <a:srgbClr val="3F3F3F"/>
                </a:solidFill>
                <a:latin typeface="Open Sans"/>
                <a:ea typeface="Open Sans"/>
                <a:cs typeface="Open Sans"/>
                <a:sym typeface="Open Sans"/>
              </a:rPr>
              <a:t> </a:t>
            </a:r>
            <a:r>
              <a:rPr lang="en-US" b="1" dirty="0">
                <a:solidFill>
                  <a:srgbClr val="3F3F3F"/>
                </a:solidFill>
                <a:latin typeface="Open Sans"/>
                <a:ea typeface="Open Sans"/>
                <a:cs typeface="Open Sans"/>
                <a:sym typeface="Open Sans"/>
              </a:rPr>
              <a:t>L</a:t>
            </a:r>
            <a:r>
              <a:rPr lang="en-US" dirty="0">
                <a:solidFill>
                  <a:srgbClr val="3F3F3F"/>
                </a:solidFill>
                <a:latin typeface="Open Sans"/>
                <a:ea typeface="Open Sans"/>
                <a:cs typeface="Open Sans"/>
                <a:sym typeface="Open Sans"/>
              </a:rPr>
              <a:t> del </a:t>
            </a:r>
            <a:r>
              <a:rPr lang="en-US" dirty="0" err="1">
                <a:solidFill>
                  <a:srgbClr val="3F3F3F"/>
                </a:solidFill>
                <a:latin typeface="Open Sans"/>
                <a:ea typeface="Open Sans"/>
                <a:cs typeface="Open Sans"/>
                <a:sym typeface="Open Sans"/>
              </a:rPr>
              <a:t>listado</a:t>
            </a:r>
            <a:r>
              <a:rPr lang="en-US" dirty="0">
                <a:solidFill>
                  <a:srgbClr val="3F3F3F"/>
                </a:solidFill>
                <a:latin typeface="Open Sans"/>
                <a:ea typeface="Open Sans"/>
                <a:cs typeface="Open Sans"/>
                <a:sym typeface="Open Sans"/>
              </a:rPr>
              <a:t> de las bases de </a:t>
            </a:r>
            <a:r>
              <a:rPr lang="en-US" dirty="0" err="1">
                <a:solidFill>
                  <a:srgbClr val="3F3F3F"/>
                </a:solidFill>
                <a:latin typeface="Open Sans"/>
                <a:ea typeface="Open Sans"/>
                <a:cs typeface="Open Sans"/>
                <a:sym typeface="Open Sans"/>
              </a:rPr>
              <a:t>datos</a:t>
            </a:r>
            <a:r>
              <a:rPr lang="en-US" dirty="0">
                <a:solidFill>
                  <a:srgbClr val="3F3F3F"/>
                </a:solidFill>
                <a:latin typeface="Open Sans"/>
                <a:ea typeface="Open Sans"/>
                <a:cs typeface="Open Sans"/>
                <a:sym typeface="Open Sans"/>
              </a:rPr>
              <a:t> que </a:t>
            </a:r>
            <a:r>
              <a:rPr lang="en-US" dirty="0" err="1">
                <a:solidFill>
                  <a:srgbClr val="3F3F3F"/>
                </a:solidFill>
                <a:latin typeface="Open Sans"/>
                <a:ea typeface="Open Sans"/>
                <a:cs typeface="Open Sans"/>
                <a:sym typeface="Open Sans"/>
              </a:rPr>
              <a:t>aparece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la parte superior, </a:t>
            </a:r>
            <a:r>
              <a:rPr lang="en-US" dirty="0" err="1">
                <a:solidFill>
                  <a:srgbClr val="3F3F3F"/>
                </a:solidFill>
                <a:latin typeface="Open Sans"/>
                <a:ea typeface="Open Sans"/>
                <a:cs typeface="Open Sans"/>
                <a:sym typeface="Open Sans"/>
              </a:rPr>
              <a:t>luego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desplazar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hacia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abajo</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acceder</a:t>
            </a:r>
            <a:r>
              <a:rPr lang="en-US" dirty="0">
                <a:solidFill>
                  <a:srgbClr val="3F3F3F"/>
                </a:solidFill>
                <a:latin typeface="Open Sans"/>
                <a:ea typeface="Open Sans"/>
                <a:cs typeface="Open Sans"/>
                <a:sym typeface="Open Sans"/>
              </a:rPr>
              <a:t> a las bases de </a:t>
            </a:r>
            <a:r>
              <a:rPr lang="en-US" dirty="0" err="1">
                <a:solidFill>
                  <a:srgbClr val="3F3F3F"/>
                </a:solidFill>
                <a:latin typeface="Open Sans"/>
                <a:ea typeface="Open Sans"/>
                <a:cs typeface="Open Sans"/>
                <a:sym typeface="Open Sans"/>
              </a:rPr>
              <a:t>datos</a:t>
            </a:r>
            <a:r>
              <a:rPr lang="en-US" dirty="0">
                <a:solidFill>
                  <a:srgbClr val="3F3F3F"/>
                </a:solidFill>
                <a:latin typeface="Open Sans"/>
                <a:ea typeface="Open Sans"/>
                <a:cs typeface="Open Sans"/>
                <a:sym typeface="Open Sans"/>
              </a:rPr>
              <a:t> </a:t>
            </a:r>
            <a:r>
              <a:rPr lang="en-US" b="1" dirty="0">
                <a:solidFill>
                  <a:schemeClr val="tx1"/>
                </a:solidFill>
                <a:latin typeface="Open Sans"/>
                <a:ea typeface="Open Sans"/>
                <a:cs typeface="Open Sans"/>
                <a:sym typeface="Open Sans"/>
              </a:rPr>
              <a:t>The </a:t>
            </a:r>
            <a:r>
              <a:rPr lang="en-US" b="1" dirty="0">
                <a:solidFill>
                  <a:srgbClr val="3F3F3F"/>
                </a:solidFill>
                <a:latin typeface="Open Sans"/>
                <a:ea typeface="Open Sans"/>
                <a:cs typeface="Open Sans"/>
                <a:sym typeface="Open Sans"/>
              </a:rPr>
              <a:t>Lens.org – Scholarly Works</a:t>
            </a:r>
            <a:r>
              <a:rPr lang="en-US" dirty="0">
                <a:solidFill>
                  <a:srgbClr val="3F3F3F"/>
                </a:solidFill>
                <a:latin typeface="Open Sans"/>
                <a:ea typeface="Open Sans"/>
                <a:cs typeface="Open Sans"/>
                <a:sym typeface="Open Sans"/>
              </a:rPr>
              <a:t>.</a:t>
            </a:r>
            <a:endParaRPr b="1" dirty="0">
              <a:solidFill>
                <a:srgbClr val="3F3F3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8"/>
          <p:cNvSpPr txBox="1">
            <a:spLocks noGrp="1"/>
          </p:cNvSpPr>
          <p:nvPr>
            <p:ph type="title"/>
          </p:nvPr>
        </p:nvSpPr>
        <p:spPr>
          <a:xfrm>
            <a:off x="0" y="29237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Búsqueda de literatura en </a:t>
            </a:r>
            <a:endParaRPr sz="333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The Lens - Scholarly Works</a:t>
            </a:r>
            <a:endParaRPr/>
          </a:p>
        </p:txBody>
      </p:sp>
      <p:sp>
        <p:nvSpPr>
          <p:cNvPr id="245" name="Google Shape;245;p48"/>
          <p:cNvSpPr txBox="1">
            <a:spLocks noGrp="1"/>
          </p:cNvSpPr>
          <p:nvPr>
            <p:ph type="body" idx="1"/>
          </p:nvPr>
        </p:nvSpPr>
        <p:spPr>
          <a:xfrm>
            <a:off x="206829" y="1628800"/>
            <a:ext cx="4278085" cy="5112568"/>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Ejemplo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del </a:t>
            </a:r>
            <a:r>
              <a:rPr lang="en-US" dirty="0" err="1">
                <a:solidFill>
                  <a:srgbClr val="3F3F3F"/>
                </a:solidFill>
                <a:latin typeface="Open Sans"/>
                <a:ea typeface="Open Sans"/>
                <a:cs typeface="Open Sans"/>
                <a:sym typeface="Open Sans"/>
              </a:rPr>
              <a:t>tema</a:t>
            </a:r>
            <a:r>
              <a:rPr lang="en-US" dirty="0">
                <a:solidFill>
                  <a:srgbClr val="3F3F3F"/>
                </a:solidFill>
                <a:latin typeface="Open Sans"/>
                <a:ea typeface="Open Sans"/>
                <a:cs typeface="Open Sans"/>
                <a:sym typeface="Open Sans"/>
              </a:rPr>
              <a:t>: “maize production in Zimbabwe” </a:t>
            </a:r>
            <a:r>
              <a:rPr lang="en-US" i="1" dirty="0">
                <a:solidFill>
                  <a:srgbClr val="3F3F3F"/>
                </a:solidFill>
                <a:latin typeface="Open Sans"/>
                <a:ea typeface="Open Sans"/>
                <a:cs typeface="Open Sans"/>
                <a:sym typeface="Open Sans"/>
              </a:rPr>
              <a:t>[</a:t>
            </a:r>
            <a:r>
              <a:rPr lang="en-US" i="1" dirty="0" err="1">
                <a:solidFill>
                  <a:srgbClr val="3F3F3F"/>
                </a:solidFill>
                <a:latin typeface="Open Sans"/>
                <a:ea typeface="Open Sans"/>
                <a:cs typeface="Open Sans"/>
                <a:sym typeface="Open Sans"/>
              </a:rPr>
              <a:t>producción</a:t>
            </a:r>
            <a:r>
              <a:rPr lang="en-US" i="1" dirty="0">
                <a:solidFill>
                  <a:srgbClr val="3F3F3F"/>
                </a:solidFill>
                <a:latin typeface="Open Sans"/>
                <a:ea typeface="Open Sans"/>
                <a:cs typeface="Open Sans"/>
                <a:sym typeface="Open Sans"/>
              </a:rPr>
              <a:t> de </a:t>
            </a:r>
            <a:r>
              <a:rPr lang="en-US" i="1" dirty="0" err="1">
                <a:solidFill>
                  <a:srgbClr val="3F3F3F"/>
                </a:solidFill>
                <a:latin typeface="Open Sans"/>
                <a:ea typeface="Open Sans"/>
                <a:cs typeface="Open Sans"/>
                <a:sym typeface="Open Sans"/>
              </a:rPr>
              <a:t>maíz</a:t>
            </a:r>
            <a:r>
              <a:rPr lang="en-US" i="1" dirty="0">
                <a:solidFill>
                  <a:srgbClr val="3F3F3F"/>
                </a:solidFill>
                <a:latin typeface="Open Sans"/>
                <a:ea typeface="Open Sans"/>
                <a:cs typeface="Open Sans"/>
                <a:sym typeface="Open Sans"/>
              </a:rPr>
              <a:t> </a:t>
            </a:r>
            <a:r>
              <a:rPr lang="en-US" i="1" dirty="0" err="1">
                <a:solidFill>
                  <a:srgbClr val="3F3F3F"/>
                </a:solidFill>
                <a:latin typeface="Open Sans"/>
                <a:ea typeface="Open Sans"/>
                <a:cs typeface="Open Sans"/>
                <a:sym typeface="Open Sans"/>
              </a:rPr>
              <a:t>en</a:t>
            </a:r>
            <a:r>
              <a:rPr lang="en-US" i="1" dirty="0">
                <a:solidFill>
                  <a:srgbClr val="3F3F3F"/>
                </a:solidFill>
                <a:latin typeface="Open Sans"/>
                <a:ea typeface="Open Sans"/>
                <a:cs typeface="Open Sans"/>
                <a:sym typeface="Open Sans"/>
              </a:rPr>
              <a:t> </a:t>
            </a:r>
            <a:r>
              <a:rPr lang="en-US" i="1" dirty="0" err="1">
                <a:solidFill>
                  <a:srgbClr val="3F3F3F"/>
                </a:solidFill>
                <a:latin typeface="Open Sans"/>
                <a:ea typeface="Open Sans"/>
                <a:cs typeface="Open Sans"/>
                <a:sym typeface="Open Sans"/>
              </a:rPr>
              <a:t>Zimbabue</a:t>
            </a:r>
            <a:r>
              <a:rPr lang="en-US" i="1" dirty="0">
                <a:solidFill>
                  <a:srgbClr val="3F3F3F"/>
                </a:solidFill>
                <a:latin typeface="Open Sans"/>
                <a:ea typeface="Open Sans"/>
                <a:cs typeface="Open Sans"/>
                <a:sym typeface="Open Sans"/>
              </a:rPr>
              <a:t>]</a:t>
            </a:r>
            <a:r>
              <a:rPr lang="en-US" dirty="0">
                <a:solidFill>
                  <a:srgbClr val="3F3F3F"/>
                </a:solidFill>
                <a:latin typeface="Open Sans"/>
                <a:ea typeface="Open Sans"/>
                <a:cs typeface="Open Sans"/>
                <a:sym typeface="Open Sans"/>
              </a:rPr>
              <a:t> </a:t>
            </a:r>
            <a:endParaRPr dirty="0">
              <a:solidFill>
                <a:srgbClr val="3F3F3F"/>
              </a:solidFill>
              <a:latin typeface="Open Sans"/>
              <a:ea typeface="Open Sans"/>
              <a:cs typeface="Open Sans"/>
              <a:sym typeface="Open Sans"/>
            </a:endParaRPr>
          </a:p>
          <a:p>
            <a:pPr marL="457200" lvl="0" indent="0" algn="l" rtl="0">
              <a:lnSpc>
                <a:spcPct val="150000"/>
              </a:lnSpc>
              <a:spcBef>
                <a:spcPts val="0"/>
              </a:spcBef>
              <a:spcAft>
                <a:spcPts val="0"/>
              </a:spcAft>
              <a:buSzPts val="2400"/>
              <a:buNone/>
            </a:pPr>
            <a:endParaRPr dirty="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Usar</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interfaz</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estructurada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ingresar</a:t>
            </a:r>
            <a:r>
              <a:rPr lang="en-US" dirty="0">
                <a:solidFill>
                  <a:srgbClr val="3F3F3F"/>
                </a:solidFill>
                <a:latin typeface="Open Sans"/>
                <a:ea typeface="Open Sans"/>
                <a:cs typeface="Open Sans"/>
                <a:sym typeface="Open Sans"/>
              </a:rPr>
              <a:t> un </a:t>
            </a:r>
            <a:r>
              <a:rPr lang="en-US" dirty="0" err="1">
                <a:solidFill>
                  <a:srgbClr val="3F3F3F"/>
                </a:solidFill>
                <a:latin typeface="Open Sans"/>
                <a:ea typeface="Open Sans"/>
                <a:cs typeface="Open Sans"/>
                <a:sym typeface="Open Sans"/>
              </a:rPr>
              <a:t>concepto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el </a:t>
            </a:r>
            <a:r>
              <a:rPr lang="en-US" dirty="0" err="1">
                <a:solidFill>
                  <a:schemeClr val="tx1"/>
                </a:solidFill>
                <a:latin typeface="Open Sans"/>
                <a:ea typeface="Open Sans"/>
                <a:cs typeface="Open Sans"/>
                <a:sym typeface="Open Sans"/>
              </a:rPr>
              <a:t>recuadro</a:t>
            </a:r>
            <a:r>
              <a:rPr lang="en-US" dirty="0">
                <a:solidFill>
                  <a:schemeClr val="tx1"/>
                </a:solidFill>
                <a:latin typeface="Open Sans"/>
                <a:ea typeface="Open Sans"/>
                <a:cs typeface="Open Sans"/>
                <a:sym typeface="Open Sans"/>
              </a:rPr>
              <a:t> </a:t>
            </a:r>
            <a:r>
              <a:rPr lang="en-US" dirty="0">
                <a:solidFill>
                  <a:srgbClr val="3F3F3F"/>
                </a:solidFill>
                <a:latin typeface="Open Sans"/>
                <a:ea typeface="Open Sans"/>
                <a:cs typeface="Open Sans"/>
                <a:sym typeface="Open Sans"/>
              </a:rPr>
              <a:t>de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a:t>
            </a:r>
            <a:endParaRPr dirty="0">
              <a:latin typeface="Open Sans"/>
              <a:ea typeface="Open Sans"/>
              <a:cs typeface="Open Sans"/>
              <a:sym typeface="Open Sans"/>
            </a:endParaRPr>
          </a:p>
          <a:p>
            <a:pPr marL="355600" lvl="0" indent="-203200" algn="l" rtl="0">
              <a:lnSpc>
                <a:spcPct val="150000"/>
              </a:lnSpc>
              <a:spcBef>
                <a:spcPts val="0"/>
              </a:spcBef>
              <a:spcAft>
                <a:spcPts val="0"/>
              </a:spcAft>
              <a:buClr>
                <a:schemeClr val="dk2"/>
              </a:buClr>
              <a:buSzPts val="2200"/>
              <a:buNone/>
            </a:pPr>
            <a:endParaRPr dirty="0">
              <a:solidFill>
                <a:srgbClr val="3F3F3F"/>
              </a:solidFill>
            </a:endParaRPr>
          </a:p>
        </p:txBody>
      </p:sp>
      <p:pic>
        <p:nvPicPr>
          <p:cNvPr id="246" name="Google Shape;246;p48"/>
          <p:cNvPicPr preferRelativeResize="0"/>
          <p:nvPr/>
        </p:nvPicPr>
        <p:blipFill rotWithShape="1">
          <a:blip r:embed="rId3">
            <a:alphaModFix/>
          </a:blip>
          <a:srcRect/>
          <a:stretch/>
        </p:blipFill>
        <p:spPr>
          <a:xfrm>
            <a:off x="4770120" y="1878582"/>
            <a:ext cx="6860144" cy="47203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9"/>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Resultado de búsqueda</a:t>
            </a:r>
            <a:endParaRPr/>
          </a:p>
        </p:txBody>
      </p:sp>
      <p:sp>
        <p:nvSpPr>
          <p:cNvPr id="252" name="Google Shape;252;p49"/>
          <p:cNvSpPr txBox="1">
            <a:spLocks noGrp="1"/>
          </p:cNvSpPr>
          <p:nvPr>
            <p:ph type="body" idx="1"/>
          </p:nvPr>
        </p:nvSpPr>
        <p:spPr>
          <a:xfrm>
            <a:off x="47328" y="1628800"/>
            <a:ext cx="5256584" cy="5112568"/>
          </a:xfrm>
          <a:prstGeom prst="rect">
            <a:avLst/>
          </a:prstGeom>
          <a:noFill/>
          <a:ln>
            <a:noFill/>
          </a:ln>
        </p:spPr>
        <p:txBody>
          <a:bodyPr spcFirstLastPara="1" wrap="square" lIns="91425" tIns="45700" rIns="91425" bIns="45700" anchor="t" anchorCtr="0">
            <a:noAutofit/>
          </a:bodyPr>
          <a:lstStyle/>
          <a:p>
            <a:pPr marL="355600" lvl="0" indent="-317500" algn="l" rtl="0">
              <a:lnSpc>
                <a:spcPct val="100000"/>
              </a:lnSpc>
              <a:spcBef>
                <a:spcPts val="0"/>
              </a:spcBef>
              <a:spcAft>
                <a:spcPts val="0"/>
              </a:spcAft>
              <a:buClr>
                <a:schemeClr val="dk2"/>
              </a:buClr>
              <a:buSzPts val="1800"/>
              <a:buChar char="●"/>
            </a:pPr>
            <a:r>
              <a:rPr lang="en-US" sz="2000">
                <a:solidFill>
                  <a:srgbClr val="3F3F3F"/>
                </a:solidFill>
                <a:latin typeface="Open Sans"/>
                <a:ea typeface="Open Sans"/>
                <a:cs typeface="Open Sans"/>
                <a:sym typeface="Open Sans"/>
              </a:rPr>
              <a:t>Los términos de búsqueda se muestran en la parte superior </a:t>
            </a:r>
            <a:r>
              <a:rPr lang="en-US" sz="2000" b="1">
                <a:solidFill>
                  <a:srgbClr val="3F3F3F"/>
                </a:solidFill>
                <a:latin typeface="Open Sans"/>
                <a:ea typeface="Open Sans"/>
                <a:cs typeface="Open Sans"/>
                <a:sym typeface="Open Sans"/>
              </a:rPr>
              <a:t>(A)</a:t>
            </a:r>
            <a:r>
              <a:rPr lang="en-US" sz="2000">
                <a:solidFill>
                  <a:srgbClr val="3F3F3F"/>
                </a:solidFill>
                <a:latin typeface="Open Sans"/>
                <a:ea typeface="Open Sans"/>
                <a:cs typeface="Open Sans"/>
                <a:sym typeface="Open Sans"/>
              </a:rPr>
              <a:t>.</a:t>
            </a:r>
            <a:endParaRPr sz="2000">
              <a:solidFill>
                <a:srgbClr val="3F3F3F"/>
              </a:solidFill>
              <a:latin typeface="Open Sans"/>
              <a:ea typeface="Open Sans"/>
              <a:cs typeface="Open Sans"/>
              <a:sym typeface="Open Sans"/>
            </a:endParaRPr>
          </a:p>
          <a:p>
            <a:pPr marL="355600" lvl="0" indent="-317500" algn="l" rtl="0">
              <a:lnSpc>
                <a:spcPct val="100000"/>
              </a:lnSpc>
              <a:spcBef>
                <a:spcPts val="0"/>
              </a:spcBef>
              <a:spcAft>
                <a:spcPts val="0"/>
              </a:spcAft>
              <a:buClr>
                <a:schemeClr val="dk2"/>
              </a:buClr>
              <a:buSzPts val="1800"/>
              <a:buChar char="●"/>
            </a:pPr>
            <a:r>
              <a:rPr lang="en-US" sz="2000">
                <a:solidFill>
                  <a:srgbClr val="3F3F3F"/>
                </a:solidFill>
                <a:latin typeface="Open Sans"/>
                <a:ea typeface="Open Sans"/>
                <a:cs typeface="Open Sans"/>
                <a:sym typeface="Open Sans"/>
              </a:rPr>
              <a:t>Seleccionar filtros en la columna de la izquierda para delimitar:.</a:t>
            </a:r>
            <a:endParaRPr sz="2000">
              <a:solidFill>
                <a:srgbClr val="3F3F3F"/>
              </a:solidFill>
              <a:latin typeface="Open Sans"/>
              <a:ea typeface="Open Sans"/>
              <a:cs typeface="Open Sans"/>
              <a:sym typeface="Open Sans"/>
            </a:endParaRPr>
          </a:p>
          <a:p>
            <a:pPr marL="914400" lvl="1" indent="-342900" algn="l" rtl="0">
              <a:lnSpc>
                <a:spcPct val="100000"/>
              </a:lnSpc>
              <a:spcBef>
                <a:spcPts val="0"/>
              </a:spcBef>
              <a:spcAft>
                <a:spcPts val="0"/>
              </a:spcAft>
              <a:buClr>
                <a:schemeClr val="dk2"/>
              </a:buClr>
              <a:buSzPts val="1800"/>
              <a:buChar char="○"/>
            </a:pPr>
            <a:r>
              <a:rPr lang="en-US" sz="2000">
                <a:solidFill>
                  <a:srgbClr val="3F3F3F"/>
                </a:solidFill>
                <a:latin typeface="Open Sans"/>
                <a:ea typeface="Open Sans"/>
                <a:cs typeface="Open Sans"/>
                <a:sym typeface="Open Sans"/>
              </a:rPr>
              <a:t>Rango de fechas: 2017 en adelante.</a:t>
            </a:r>
            <a:endParaRPr sz="2000">
              <a:solidFill>
                <a:srgbClr val="3F3F3F"/>
              </a:solidFill>
              <a:latin typeface="Open Sans"/>
              <a:ea typeface="Open Sans"/>
              <a:cs typeface="Open Sans"/>
              <a:sym typeface="Open Sans"/>
            </a:endParaRPr>
          </a:p>
          <a:p>
            <a:pPr marL="914400" lvl="1" indent="-342900" algn="l" rtl="0">
              <a:lnSpc>
                <a:spcPct val="100000"/>
              </a:lnSpc>
              <a:spcBef>
                <a:spcPts val="0"/>
              </a:spcBef>
              <a:spcAft>
                <a:spcPts val="0"/>
              </a:spcAft>
              <a:buClr>
                <a:schemeClr val="dk2"/>
              </a:buClr>
              <a:buSzPts val="1800"/>
              <a:buChar char="○"/>
            </a:pPr>
            <a:r>
              <a:rPr lang="en-US" sz="2000">
                <a:solidFill>
                  <a:srgbClr val="3F3F3F"/>
                </a:solidFill>
                <a:latin typeface="Open Sans"/>
                <a:ea typeface="Open Sans"/>
                <a:cs typeface="Open Sans"/>
                <a:sym typeface="Open Sans"/>
              </a:rPr>
              <a:t>Tipo de publicación: </a:t>
            </a:r>
            <a:r>
              <a:rPr lang="en-US">
                <a:solidFill>
                  <a:srgbClr val="3F3F3F"/>
                </a:solidFill>
                <a:latin typeface="Open Sans"/>
                <a:ea typeface="Open Sans"/>
                <a:cs typeface="Open Sans"/>
                <a:sym typeface="Open Sans"/>
              </a:rPr>
              <a:t>a</a:t>
            </a:r>
            <a:r>
              <a:rPr lang="en-US" sz="2000">
                <a:solidFill>
                  <a:srgbClr val="3F3F3F"/>
                </a:solidFill>
                <a:latin typeface="Open Sans"/>
                <a:ea typeface="Open Sans"/>
                <a:cs typeface="Open Sans"/>
                <a:sym typeface="Open Sans"/>
              </a:rPr>
              <a:t>rtículos de revista </a:t>
            </a:r>
            <a:r>
              <a:rPr lang="en-US" sz="2000" b="1">
                <a:solidFill>
                  <a:srgbClr val="3F3F3F"/>
                </a:solidFill>
                <a:latin typeface="Open Sans"/>
                <a:ea typeface="Open Sans"/>
                <a:cs typeface="Open Sans"/>
                <a:sym typeface="Open Sans"/>
              </a:rPr>
              <a:t>(B)</a:t>
            </a:r>
            <a:r>
              <a:rPr lang="en-US" sz="2000">
                <a:solidFill>
                  <a:srgbClr val="3F3F3F"/>
                </a:solidFill>
                <a:latin typeface="Open Sans"/>
                <a:ea typeface="Open Sans"/>
                <a:cs typeface="Open Sans"/>
                <a:sym typeface="Open Sans"/>
              </a:rPr>
              <a:t>.</a:t>
            </a:r>
            <a:endParaRPr sz="2000">
              <a:solidFill>
                <a:srgbClr val="3F3F3F"/>
              </a:solidFill>
              <a:latin typeface="Open Sans"/>
              <a:ea typeface="Open Sans"/>
              <a:cs typeface="Open Sans"/>
              <a:sym typeface="Open Sans"/>
            </a:endParaRPr>
          </a:p>
          <a:p>
            <a:pPr marL="355600" lvl="0" indent="-317500" algn="l" rtl="0">
              <a:lnSpc>
                <a:spcPct val="100000"/>
              </a:lnSpc>
              <a:spcBef>
                <a:spcPts val="0"/>
              </a:spcBef>
              <a:spcAft>
                <a:spcPts val="0"/>
              </a:spcAft>
              <a:buClr>
                <a:schemeClr val="dk2"/>
              </a:buClr>
              <a:buSzPts val="1800"/>
              <a:buChar char="●"/>
            </a:pPr>
            <a:r>
              <a:rPr lang="en-US" sz="2000">
                <a:solidFill>
                  <a:srgbClr val="3F3F3F"/>
                </a:solidFill>
                <a:latin typeface="Open Sans"/>
                <a:ea typeface="Open Sans"/>
                <a:cs typeface="Open Sans"/>
                <a:sym typeface="Open Sans"/>
              </a:rPr>
              <a:t>Bajo el título de un resultado </a:t>
            </a:r>
            <a:r>
              <a:rPr lang="en-US" sz="2000" b="1">
                <a:solidFill>
                  <a:srgbClr val="3F3F3F"/>
                </a:solidFill>
                <a:latin typeface="Open Sans"/>
                <a:ea typeface="Open Sans"/>
                <a:cs typeface="Open Sans"/>
                <a:sym typeface="Open Sans"/>
              </a:rPr>
              <a:t>(C)</a:t>
            </a:r>
            <a:r>
              <a:rPr lang="en-US" sz="2000">
                <a:solidFill>
                  <a:srgbClr val="3F3F3F"/>
                </a:solidFill>
                <a:latin typeface="Open Sans"/>
                <a:ea typeface="Open Sans"/>
                <a:cs typeface="Open Sans"/>
                <a:sym typeface="Open Sans"/>
              </a:rPr>
              <a:t>.</a:t>
            </a:r>
            <a:endParaRPr sz="2000">
              <a:solidFill>
                <a:srgbClr val="3F3F3F"/>
              </a:solidFill>
              <a:latin typeface="Open Sans"/>
              <a:ea typeface="Open Sans"/>
              <a:cs typeface="Open Sans"/>
              <a:sym typeface="Open Sans"/>
            </a:endParaRPr>
          </a:p>
          <a:p>
            <a:pPr marL="914400" lvl="1" indent="-342900" algn="l" rtl="0">
              <a:lnSpc>
                <a:spcPct val="100000"/>
              </a:lnSpc>
              <a:spcBef>
                <a:spcPts val="0"/>
              </a:spcBef>
              <a:spcAft>
                <a:spcPts val="0"/>
              </a:spcAft>
              <a:buClr>
                <a:schemeClr val="dk2"/>
              </a:buClr>
              <a:buSzPts val="1800"/>
              <a:buChar char="○"/>
            </a:pPr>
            <a:r>
              <a:rPr lang="en-US" sz="2000">
                <a:solidFill>
                  <a:srgbClr val="3F3F3F"/>
                </a:solidFill>
                <a:latin typeface="Open Sans"/>
                <a:ea typeface="Open Sans"/>
                <a:cs typeface="Open Sans"/>
                <a:sym typeface="Open Sans"/>
              </a:rPr>
              <a:t>Citas e indicadores bibliométricos del artículo</a:t>
            </a:r>
            <a:endParaRPr sz="2000">
              <a:solidFill>
                <a:srgbClr val="3F3F3F"/>
              </a:solidFill>
              <a:latin typeface="Open Sans"/>
              <a:ea typeface="Open Sans"/>
              <a:cs typeface="Open Sans"/>
              <a:sym typeface="Open Sans"/>
            </a:endParaRPr>
          </a:p>
          <a:p>
            <a:pPr marL="914400" lvl="1" indent="-342900" algn="l" rtl="0">
              <a:lnSpc>
                <a:spcPct val="100000"/>
              </a:lnSpc>
              <a:spcBef>
                <a:spcPts val="0"/>
              </a:spcBef>
              <a:spcAft>
                <a:spcPts val="0"/>
              </a:spcAft>
              <a:buClr>
                <a:schemeClr val="dk2"/>
              </a:buClr>
              <a:buSzPts val="1800"/>
              <a:buChar char="○"/>
            </a:pPr>
            <a:r>
              <a:rPr lang="en-US" sz="2000">
                <a:solidFill>
                  <a:srgbClr val="3F3F3F"/>
                </a:solidFill>
                <a:latin typeface="Open Sans"/>
                <a:ea typeface="Open Sans"/>
                <a:cs typeface="Open Sans"/>
                <a:sym typeface="Open Sans"/>
              </a:rPr>
              <a:t>ID del artículo, estado de acceso abierto, disponibilidad de texto completo, apoyo financiero, etc.</a:t>
            </a:r>
            <a:endParaRPr sz="2000">
              <a:solidFill>
                <a:srgbClr val="3F3F3F"/>
              </a:solidFill>
              <a:latin typeface="Open Sans"/>
              <a:ea typeface="Open Sans"/>
              <a:cs typeface="Open Sans"/>
              <a:sym typeface="Open Sans"/>
            </a:endParaRPr>
          </a:p>
          <a:p>
            <a:pPr marL="355600" lvl="0" indent="-317500" algn="l" rtl="0">
              <a:lnSpc>
                <a:spcPct val="100000"/>
              </a:lnSpc>
              <a:spcBef>
                <a:spcPts val="0"/>
              </a:spcBef>
              <a:spcAft>
                <a:spcPts val="0"/>
              </a:spcAft>
              <a:buClr>
                <a:schemeClr val="dk2"/>
              </a:buClr>
              <a:buSzPts val="1800"/>
              <a:buChar char="●"/>
            </a:pPr>
            <a:r>
              <a:rPr lang="en-US" sz="2000">
                <a:solidFill>
                  <a:srgbClr val="3F3F3F"/>
                </a:solidFill>
                <a:latin typeface="Open Sans"/>
                <a:ea typeface="Open Sans"/>
                <a:cs typeface="Open Sans"/>
                <a:sym typeface="Open Sans"/>
              </a:rPr>
              <a:t>El análisis del artículo se muestra en el panel derecho </a:t>
            </a:r>
            <a:r>
              <a:rPr lang="en-US" sz="2000" b="1">
                <a:solidFill>
                  <a:srgbClr val="3F3F3F"/>
                </a:solidFill>
                <a:latin typeface="Open Sans"/>
                <a:ea typeface="Open Sans"/>
                <a:cs typeface="Open Sans"/>
                <a:sym typeface="Open Sans"/>
              </a:rPr>
              <a:t>(D)</a:t>
            </a:r>
            <a:r>
              <a:rPr lang="en-US" sz="2000">
                <a:solidFill>
                  <a:srgbClr val="3F3F3F"/>
                </a:solidFill>
                <a:latin typeface="Open Sans"/>
                <a:ea typeface="Open Sans"/>
                <a:cs typeface="Open Sans"/>
                <a:sym typeface="Open Sans"/>
              </a:rPr>
              <a:t>.</a:t>
            </a:r>
            <a:endParaRPr sz="2000">
              <a:solidFill>
                <a:srgbClr val="3F3F3F"/>
              </a:solidFill>
              <a:latin typeface="Open Sans"/>
              <a:ea typeface="Open Sans"/>
              <a:cs typeface="Open Sans"/>
              <a:sym typeface="Open Sans"/>
            </a:endParaRPr>
          </a:p>
          <a:p>
            <a:pPr marL="457200" lvl="0" indent="0" algn="l" rtl="0">
              <a:lnSpc>
                <a:spcPct val="100000"/>
              </a:lnSpc>
              <a:spcBef>
                <a:spcPts val="0"/>
              </a:spcBef>
              <a:spcAft>
                <a:spcPts val="0"/>
              </a:spcAft>
              <a:buSzPts val="2400"/>
              <a:buNone/>
            </a:pPr>
            <a:endParaRPr sz="2000">
              <a:solidFill>
                <a:srgbClr val="3F3F3F"/>
              </a:solidFill>
              <a:latin typeface="Open Sans"/>
              <a:ea typeface="Open Sans"/>
              <a:cs typeface="Open Sans"/>
              <a:sym typeface="Open Sans"/>
            </a:endParaRPr>
          </a:p>
        </p:txBody>
      </p:sp>
      <p:pic>
        <p:nvPicPr>
          <p:cNvPr id="253" name="Google Shape;253;p49" descr="https://lh3.googleusercontent.com/mHtXoVioY8c45YpZXkqTCZ9rO9KViGNoVxlasxRtP-sUTS46IcELNFXZ-FxLCZiu1LL7gjfGNEmY-Em_GVxgW-9YHVxRo50rLTKomPDEZs0vykyHJNb5E7V3DRILQVML7rJSJnM"/>
          <p:cNvPicPr preferRelativeResize="0"/>
          <p:nvPr/>
        </p:nvPicPr>
        <p:blipFill rotWithShape="1">
          <a:blip r:embed="rId3">
            <a:alphaModFix/>
          </a:blip>
          <a:srcRect/>
          <a:stretch/>
        </p:blipFill>
        <p:spPr>
          <a:xfrm>
            <a:off x="5619912" y="2002971"/>
            <a:ext cx="6236728" cy="4513943"/>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Resultado de la búsqueda: </a:t>
            </a:r>
            <a:endParaRPr sz="333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resumen del artículo</a:t>
            </a:r>
            <a:endParaRPr/>
          </a:p>
        </p:txBody>
      </p:sp>
      <p:sp>
        <p:nvSpPr>
          <p:cNvPr id="259" name="Google Shape;259;p50"/>
          <p:cNvSpPr txBox="1">
            <a:spLocks noGrp="1"/>
          </p:cNvSpPr>
          <p:nvPr>
            <p:ph type="body" idx="1"/>
          </p:nvPr>
        </p:nvSpPr>
        <p:spPr>
          <a:xfrm>
            <a:off x="119336" y="1916832"/>
            <a:ext cx="5057100" cy="479790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sz="2800" dirty="0" err="1">
                <a:solidFill>
                  <a:srgbClr val="3F3F3F"/>
                </a:solidFill>
                <a:latin typeface="Open Sans"/>
                <a:ea typeface="Open Sans"/>
                <a:cs typeface="Open Sans"/>
                <a:sym typeface="Open Sans"/>
              </a:rPr>
              <a:t>Hacer</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clic</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en</a:t>
            </a:r>
            <a:r>
              <a:rPr lang="en-US" sz="2800" dirty="0">
                <a:solidFill>
                  <a:srgbClr val="3F3F3F"/>
                </a:solidFill>
                <a:latin typeface="Open Sans"/>
                <a:ea typeface="Open Sans"/>
                <a:cs typeface="Open Sans"/>
                <a:sym typeface="Open Sans"/>
              </a:rPr>
              <a:t> el </a:t>
            </a:r>
            <a:r>
              <a:rPr lang="en-US" sz="2800" dirty="0" err="1">
                <a:solidFill>
                  <a:srgbClr val="3F3F3F"/>
                </a:solidFill>
                <a:latin typeface="Open Sans"/>
                <a:ea typeface="Open Sans"/>
                <a:cs typeface="Open Sans"/>
                <a:sym typeface="Open Sans"/>
              </a:rPr>
              <a:t>título</a:t>
            </a:r>
            <a:r>
              <a:rPr lang="en-US" sz="2800" dirty="0">
                <a:solidFill>
                  <a:srgbClr val="3F3F3F"/>
                </a:solidFill>
                <a:latin typeface="Open Sans"/>
                <a:ea typeface="Open Sans"/>
                <a:cs typeface="Open Sans"/>
                <a:sym typeface="Open Sans"/>
              </a:rPr>
              <a:t> de un </a:t>
            </a:r>
            <a:r>
              <a:rPr lang="en-US" sz="2800" dirty="0" err="1">
                <a:solidFill>
                  <a:srgbClr val="3F3F3F"/>
                </a:solidFill>
                <a:latin typeface="Open Sans"/>
                <a:ea typeface="Open Sans"/>
                <a:cs typeface="Open Sans"/>
                <a:sym typeface="Open Sans"/>
              </a:rPr>
              <a:t>resultado</a:t>
            </a:r>
            <a:r>
              <a:rPr lang="en-US" sz="2800" dirty="0">
                <a:solidFill>
                  <a:srgbClr val="3F3F3F"/>
                </a:solidFill>
                <a:latin typeface="Open Sans"/>
                <a:ea typeface="Open Sans"/>
                <a:cs typeface="Open Sans"/>
                <a:sym typeface="Open Sans"/>
              </a:rPr>
              <a:t> de </a:t>
            </a:r>
            <a:r>
              <a:rPr lang="en-US" sz="2800" dirty="0" err="1">
                <a:solidFill>
                  <a:srgbClr val="3F3F3F"/>
                </a:solidFill>
                <a:latin typeface="Open Sans"/>
                <a:ea typeface="Open Sans"/>
                <a:cs typeface="Open Sans"/>
                <a:sym typeface="Open Sans"/>
              </a:rPr>
              <a:t>búsqueda</a:t>
            </a:r>
            <a:r>
              <a:rPr lang="en-US" sz="2800" dirty="0">
                <a:solidFill>
                  <a:srgbClr val="3F3F3F"/>
                </a:solidFill>
                <a:latin typeface="Open Sans"/>
                <a:ea typeface="Open Sans"/>
                <a:cs typeface="Open Sans"/>
                <a:sym typeface="Open Sans"/>
              </a:rPr>
              <a:t> para </a:t>
            </a:r>
            <a:r>
              <a:rPr lang="en-US" sz="2800" dirty="0" err="1">
                <a:solidFill>
                  <a:srgbClr val="3F3F3F"/>
                </a:solidFill>
                <a:latin typeface="Open Sans"/>
                <a:ea typeface="Open Sans"/>
                <a:cs typeface="Open Sans"/>
                <a:sym typeface="Open Sans"/>
              </a:rPr>
              <a:t>acceder</a:t>
            </a:r>
            <a:r>
              <a:rPr lang="en-US" sz="2800" dirty="0">
                <a:solidFill>
                  <a:srgbClr val="3F3F3F"/>
                </a:solidFill>
                <a:latin typeface="Open Sans"/>
                <a:ea typeface="Open Sans"/>
                <a:cs typeface="Open Sans"/>
                <a:sym typeface="Open Sans"/>
              </a:rPr>
              <a:t> al </a:t>
            </a:r>
            <a:r>
              <a:rPr lang="en-US" sz="2800" dirty="0" err="1">
                <a:solidFill>
                  <a:srgbClr val="3F3F3F"/>
                </a:solidFill>
                <a:latin typeface="Open Sans"/>
                <a:ea typeface="Open Sans"/>
                <a:cs typeface="Open Sans"/>
                <a:sym typeface="Open Sans"/>
              </a:rPr>
              <a:t>resumen</a:t>
            </a:r>
            <a:r>
              <a:rPr lang="en-US" sz="2800" dirty="0">
                <a:solidFill>
                  <a:srgbClr val="3F3F3F"/>
                </a:solidFill>
                <a:latin typeface="Open Sans"/>
                <a:ea typeface="Open Sans"/>
                <a:cs typeface="Open Sans"/>
                <a:sym typeface="Open Sans"/>
              </a:rPr>
              <a:t> y </a:t>
            </a:r>
            <a:r>
              <a:rPr lang="en-US" sz="2800" dirty="0" err="1">
                <a:solidFill>
                  <a:srgbClr val="3F3F3F"/>
                </a:solidFill>
                <a:latin typeface="Open Sans"/>
                <a:ea typeface="Open Sans"/>
                <a:cs typeface="Open Sans"/>
                <a:sym typeface="Open Sans"/>
              </a:rPr>
              <a:t>ver</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los</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detalles</a:t>
            </a:r>
            <a:r>
              <a:rPr lang="en-US" sz="2800" dirty="0">
                <a:solidFill>
                  <a:srgbClr val="3F3F3F"/>
                </a:solidFill>
                <a:latin typeface="Open Sans"/>
                <a:ea typeface="Open Sans"/>
                <a:cs typeface="Open Sans"/>
                <a:sym typeface="Open Sans"/>
              </a:rPr>
              <a:t>.</a:t>
            </a:r>
            <a:endParaRPr sz="2800" dirty="0">
              <a:solidFill>
                <a:srgbClr val="3F3F3F"/>
              </a:solidFill>
              <a:latin typeface="Open Sans"/>
              <a:ea typeface="Open Sans"/>
              <a:cs typeface="Open Sans"/>
              <a:sym typeface="Open Sans"/>
            </a:endParaRPr>
          </a:p>
          <a:p>
            <a:pPr marL="457200" lvl="0" indent="0" algn="l" rtl="0">
              <a:lnSpc>
                <a:spcPct val="100000"/>
              </a:lnSpc>
              <a:spcBef>
                <a:spcPts val="0"/>
              </a:spcBef>
              <a:spcAft>
                <a:spcPts val="0"/>
              </a:spcAft>
              <a:buSzPts val="2400"/>
              <a:buNone/>
            </a:pPr>
            <a:endParaRPr sz="2800"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800" dirty="0" err="1">
                <a:solidFill>
                  <a:srgbClr val="3F3F3F"/>
                </a:solidFill>
                <a:latin typeface="Open Sans"/>
                <a:ea typeface="Open Sans"/>
                <a:cs typeface="Open Sans"/>
                <a:sym typeface="Open Sans"/>
              </a:rPr>
              <a:t>Hacer</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clic</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en</a:t>
            </a:r>
            <a:r>
              <a:rPr lang="en-US" sz="2800" dirty="0">
                <a:solidFill>
                  <a:srgbClr val="3F3F3F"/>
                </a:solidFill>
                <a:latin typeface="Open Sans"/>
                <a:ea typeface="Open Sans"/>
                <a:cs typeface="Open Sans"/>
                <a:sym typeface="Open Sans"/>
              </a:rPr>
              <a:t> "Full-text” </a:t>
            </a:r>
            <a:r>
              <a:rPr lang="en-US" sz="2800" i="1" dirty="0">
                <a:solidFill>
                  <a:srgbClr val="3F3F3F"/>
                </a:solidFill>
                <a:latin typeface="Open Sans"/>
                <a:ea typeface="Open Sans"/>
                <a:cs typeface="Open Sans"/>
                <a:sym typeface="Open Sans"/>
              </a:rPr>
              <a:t>[</a:t>
            </a:r>
            <a:r>
              <a:rPr lang="en-US" sz="2800" i="1" dirty="0" err="1">
                <a:solidFill>
                  <a:srgbClr val="3F3F3F"/>
                </a:solidFill>
                <a:latin typeface="Open Sans"/>
                <a:ea typeface="Open Sans"/>
                <a:cs typeface="Open Sans"/>
                <a:sym typeface="Open Sans"/>
              </a:rPr>
              <a:t>texto</a:t>
            </a:r>
            <a:r>
              <a:rPr lang="en-US" sz="2800" i="1" dirty="0">
                <a:solidFill>
                  <a:srgbClr val="3F3F3F"/>
                </a:solidFill>
                <a:latin typeface="Open Sans"/>
                <a:ea typeface="Open Sans"/>
                <a:cs typeface="Open Sans"/>
                <a:sym typeface="Open Sans"/>
              </a:rPr>
              <a:t> </a:t>
            </a:r>
            <a:r>
              <a:rPr lang="en-US" sz="2800" i="1" dirty="0" err="1">
                <a:solidFill>
                  <a:srgbClr val="3F3F3F"/>
                </a:solidFill>
                <a:latin typeface="Open Sans"/>
                <a:ea typeface="Open Sans"/>
                <a:cs typeface="Open Sans"/>
                <a:sym typeface="Open Sans"/>
              </a:rPr>
              <a:t>completo</a:t>
            </a:r>
            <a:r>
              <a:rPr lang="en-US" sz="2800" i="1" dirty="0">
                <a:solidFill>
                  <a:srgbClr val="3F3F3F"/>
                </a:solidFill>
                <a:latin typeface="Open Sans"/>
                <a:ea typeface="Open Sans"/>
                <a:cs typeface="Open Sans"/>
                <a:sym typeface="Open Sans"/>
              </a:rPr>
              <a:t>] </a:t>
            </a:r>
            <a:r>
              <a:rPr lang="en-US" sz="2800" dirty="0">
                <a:solidFill>
                  <a:srgbClr val="3F3F3F"/>
                </a:solidFill>
                <a:latin typeface="Open Sans"/>
                <a:ea typeface="Open Sans"/>
                <a:cs typeface="Open Sans"/>
                <a:sym typeface="Open Sans"/>
              </a:rPr>
              <a:t>o </a:t>
            </a:r>
            <a:r>
              <a:rPr lang="en-US" sz="2800" dirty="0" err="1">
                <a:solidFill>
                  <a:srgbClr val="3F3F3F"/>
                </a:solidFill>
                <a:latin typeface="Open Sans"/>
                <a:ea typeface="Open Sans"/>
                <a:cs typeface="Open Sans"/>
                <a:sym typeface="Open Sans"/>
              </a:rPr>
              <a:t>en</a:t>
            </a:r>
            <a:r>
              <a:rPr lang="en-US" sz="2800" dirty="0">
                <a:solidFill>
                  <a:srgbClr val="3F3F3F"/>
                </a:solidFill>
                <a:latin typeface="Open Sans"/>
                <a:ea typeface="Open Sans"/>
                <a:cs typeface="Open Sans"/>
                <a:sym typeface="Open Sans"/>
              </a:rPr>
              <a:t> el DOI de “Sources” [</a:t>
            </a:r>
            <a:r>
              <a:rPr lang="en-US" sz="2800" i="1" dirty="0" err="1">
                <a:solidFill>
                  <a:srgbClr val="3F3F3F"/>
                </a:solidFill>
                <a:latin typeface="Open Sans"/>
                <a:ea typeface="Open Sans"/>
                <a:cs typeface="Open Sans"/>
                <a:sym typeface="Open Sans"/>
              </a:rPr>
              <a:t>fuentes</a:t>
            </a:r>
            <a:r>
              <a:rPr lang="en-US" sz="2800" dirty="0">
                <a:solidFill>
                  <a:srgbClr val="3F3F3F"/>
                </a:solidFill>
                <a:latin typeface="Open Sans"/>
                <a:ea typeface="Open Sans"/>
                <a:cs typeface="Open Sans"/>
                <a:sym typeface="Open Sans"/>
              </a:rPr>
              <a:t>] para </a:t>
            </a:r>
            <a:r>
              <a:rPr lang="en-US" sz="2800" dirty="0" err="1">
                <a:solidFill>
                  <a:srgbClr val="3F3F3F"/>
                </a:solidFill>
                <a:latin typeface="Open Sans"/>
                <a:ea typeface="Open Sans"/>
                <a:cs typeface="Open Sans"/>
                <a:sym typeface="Open Sans"/>
              </a:rPr>
              <a:t>acceder</a:t>
            </a:r>
            <a:r>
              <a:rPr lang="en-US" sz="2800" dirty="0">
                <a:solidFill>
                  <a:srgbClr val="3F3F3F"/>
                </a:solidFill>
                <a:latin typeface="Open Sans"/>
                <a:ea typeface="Open Sans"/>
                <a:cs typeface="Open Sans"/>
                <a:sym typeface="Open Sans"/>
              </a:rPr>
              <a:t> al </a:t>
            </a:r>
            <a:r>
              <a:rPr lang="en-US" sz="2800" dirty="0" err="1">
                <a:solidFill>
                  <a:srgbClr val="3F3F3F"/>
                </a:solidFill>
                <a:latin typeface="Open Sans"/>
                <a:ea typeface="Open Sans"/>
                <a:cs typeface="Open Sans"/>
                <a:sym typeface="Open Sans"/>
              </a:rPr>
              <a:t>texto</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completo</a:t>
            </a:r>
            <a:r>
              <a:rPr lang="en-US" sz="2800" dirty="0">
                <a:solidFill>
                  <a:srgbClr val="3F3F3F"/>
                </a:solidFill>
                <a:latin typeface="Open Sans"/>
                <a:ea typeface="Open Sans"/>
                <a:cs typeface="Open Sans"/>
                <a:sym typeface="Open Sans"/>
              </a:rPr>
              <a:t>.</a:t>
            </a:r>
            <a:endParaRPr sz="2800" dirty="0">
              <a:solidFill>
                <a:srgbClr val="3F3F3F"/>
              </a:solidFill>
              <a:latin typeface="Open Sans"/>
              <a:ea typeface="Open Sans"/>
              <a:cs typeface="Open Sans"/>
              <a:sym typeface="Open Sans"/>
            </a:endParaRPr>
          </a:p>
        </p:txBody>
      </p:sp>
      <p:pic>
        <p:nvPicPr>
          <p:cNvPr id="260" name="Google Shape;260;p50" descr="https://lh5.googleusercontent.com/eI98z7CuKE-RpnKFuOiyG30BqHLtg7o3CM9sMRl4rcMANI_QYkJxJ79GwTsOwNb0KhTagWxDkjADfOviFsmYHN2hqxaQZFjSgCmqnWIyNI0-4fffjRO6lfn8u0g8AdaDk5Ehbn0"/>
          <p:cNvPicPr preferRelativeResize="0"/>
          <p:nvPr/>
        </p:nvPicPr>
        <p:blipFill rotWithShape="1">
          <a:blip r:embed="rId3">
            <a:alphaModFix/>
          </a:blip>
          <a:srcRect/>
          <a:stretch/>
        </p:blipFill>
        <p:spPr>
          <a:xfrm>
            <a:off x="5602515" y="2060011"/>
            <a:ext cx="5965371" cy="443099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1"/>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Análisis de investigación por autor</a:t>
            </a:r>
            <a:endParaRPr/>
          </a:p>
        </p:txBody>
      </p:sp>
      <p:sp>
        <p:nvSpPr>
          <p:cNvPr id="266" name="Google Shape;266;p51"/>
          <p:cNvSpPr txBox="1">
            <a:spLocks noGrp="1"/>
          </p:cNvSpPr>
          <p:nvPr>
            <p:ph type="body" idx="1"/>
          </p:nvPr>
        </p:nvSpPr>
        <p:spPr>
          <a:xfrm>
            <a:off x="116075" y="1757575"/>
            <a:ext cx="5964900" cy="4812600"/>
          </a:xfrm>
          <a:prstGeom prst="rect">
            <a:avLst/>
          </a:prstGeom>
          <a:noFill/>
          <a:ln>
            <a:noFill/>
          </a:ln>
        </p:spPr>
        <p:txBody>
          <a:bodyPr spcFirstLastPara="1" wrap="square" lIns="91425" tIns="45700" rIns="91425" bIns="45700" anchor="t" anchorCtr="0">
            <a:noAutofit/>
          </a:bodyPr>
          <a:lstStyle/>
          <a:p>
            <a:pPr marL="355600" lvl="0" indent="-304800" algn="l" rtl="0">
              <a:lnSpc>
                <a:spcPct val="100000"/>
              </a:lnSpc>
              <a:spcBef>
                <a:spcPts val="0"/>
              </a:spcBef>
              <a:spcAft>
                <a:spcPts val="0"/>
              </a:spcAft>
              <a:buClr>
                <a:schemeClr val="dk2"/>
              </a:buClr>
              <a:buSzPts val="1600"/>
              <a:buChar char="●"/>
            </a:pPr>
            <a:r>
              <a:rPr lang="en-US" sz="1800" dirty="0" err="1">
                <a:solidFill>
                  <a:srgbClr val="3F3F3F"/>
                </a:solidFill>
                <a:latin typeface="Open Sans"/>
                <a:ea typeface="Open Sans"/>
                <a:cs typeface="Open Sans"/>
                <a:sym typeface="Open Sans"/>
              </a:rPr>
              <a:t>En</a:t>
            </a:r>
            <a:r>
              <a:rPr lang="en-US" sz="1800" dirty="0">
                <a:solidFill>
                  <a:srgbClr val="3F3F3F"/>
                </a:solidFill>
                <a:latin typeface="Open Sans"/>
                <a:ea typeface="Open Sans"/>
                <a:cs typeface="Open Sans"/>
                <a:sym typeface="Open Sans"/>
              </a:rPr>
              <a:t> el </a:t>
            </a:r>
            <a:r>
              <a:rPr lang="en-US" sz="1800" dirty="0" err="1">
                <a:solidFill>
                  <a:srgbClr val="3F3F3F"/>
                </a:solidFill>
                <a:latin typeface="Open Sans"/>
                <a:ea typeface="Open Sans"/>
                <a:cs typeface="Open Sans"/>
                <a:sym typeface="Open Sans"/>
              </a:rPr>
              <a:t>filtro</a:t>
            </a:r>
            <a:r>
              <a:rPr lang="en-US" sz="1800" dirty="0">
                <a:solidFill>
                  <a:srgbClr val="3F3F3F"/>
                </a:solidFill>
                <a:latin typeface="Open Sans"/>
                <a:ea typeface="Open Sans"/>
                <a:cs typeface="Open Sans"/>
                <a:sym typeface="Open Sans"/>
              </a:rPr>
              <a:t> del </a:t>
            </a:r>
            <a:r>
              <a:rPr lang="en-US" sz="1800" dirty="0" err="1">
                <a:solidFill>
                  <a:srgbClr val="3F3F3F"/>
                </a:solidFill>
                <a:latin typeface="Open Sans"/>
                <a:ea typeface="Open Sans"/>
                <a:cs typeface="Open Sans"/>
                <a:sym typeface="Open Sans"/>
              </a:rPr>
              <a:t>autor</a:t>
            </a:r>
            <a:r>
              <a:rPr lang="en-US" sz="1800" dirty="0">
                <a:solidFill>
                  <a:srgbClr val="3F3F3F"/>
                </a:solidFill>
                <a:latin typeface="Open Sans"/>
                <a:ea typeface="Open Sans"/>
                <a:cs typeface="Open Sans"/>
                <a:sym typeface="Open Sans"/>
              </a:rPr>
              <a:t> de la </a:t>
            </a:r>
            <a:r>
              <a:rPr lang="en-US" sz="1800" dirty="0" err="1">
                <a:solidFill>
                  <a:srgbClr val="3F3F3F"/>
                </a:solidFill>
                <a:latin typeface="Open Sans"/>
                <a:ea typeface="Open Sans"/>
                <a:cs typeface="Open Sans"/>
                <a:sym typeface="Open Sans"/>
              </a:rPr>
              <a:t>barra</a:t>
            </a:r>
            <a:r>
              <a:rPr lang="en-US" sz="1800" dirty="0">
                <a:solidFill>
                  <a:srgbClr val="3F3F3F"/>
                </a:solidFill>
                <a:latin typeface="Open Sans"/>
                <a:ea typeface="Open Sans"/>
                <a:cs typeface="Open Sans"/>
                <a:sym typeface="Open Sans"/>
              </a:rPr>
              <a:t> lateral </a:t>
            </a:r>
            <a:r>
              <a:rPr lang="en-US" sz="1800" dirty="0" err="1">
                <a:solidFill>
                  <a:srgbClr val="3F3F3F"/>
                </a:solidFill>
                <a:latin typeface="Open Sans"/>
                <a:ea typeface="Open Sans"/>
                <a:cs typeface="Open Sans"/>
                <a:sym typeface="Open Sans"/>
              </a:rPr>
              <a:t>izquierda</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ingresar</a:t>
            </a:r>
            <a:r>
              <a:rPr lang="en-US" sz="1800" dirty="0">
                <a:solidFill>
                  <a:srgbClr val="3F3F3F"/>
                </a:solidFill>
                <a:latin typeface="Open Sans"/>
                <a:ea typeface="Open Sans"/>
                <a:cs typeface="Open Sans"/>
                <a:sym typeface="Open Sans"/>
              </a:rPr>
              <a:t> "Peter R Mason" </a:t>
            </a:r>
            <a:r>
              <a:rPr lang="en-US" sz="1800" dirty="0" err="1">
                <a:solidFill>
                  <a:srgbClr val="3F3F3F"/>
                </a:solidFill>
                <a:latin typeface="Open Sans"/>
                <a:ea typeface="Open Sans"/>
                <a:cs typeface="Open Sans"/>
                <a:sym typeface="Open Sans"/>
              </a:rPr>
              <a:t>en</a:t>
            </a:r>
            <a:r>
              <a:rPr lang="en-US" sz="1800" dirty="0">
                <a:solidFill>
                  <a:srgbClr val="3F3F3F"/>
                </a:solidFill>
                <a:latin typeface="Open Sans"/>
                <a:ea typeface="Open Sans"/>
                <a:cs typeface="Open Sans"/>
                <a:sym typeface="Open Sans"/>
              </a:rPr>
              <a:t> el</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recuadro</a:t>
            </a:r>
            <a:r>
              <a:rPr lang="en-US" sz="1800" dirty="0">
                <a:solidFill>
                  <a:srgbClr val="FF0000"/>
                </a:solidFill>
                <a:latin typeface="Open Sans"/>
                <a:ea typeface="Open Sans"/>
                <a:cs typeface="Open Sans"/>
                <a:sym typeface="Open Sans"/>
              </a:rPr>
              <a:t> </a:t>
            </a:r>
            <a:r>
              <a:rPr lang="en-US" sz="1800" dirty="0">
                <a:solidFill>
                  <a:srgbClr val="3F3F3F"/>
                </a:solidFill>
                <a:latin typeface="Open Sans"/>
                <a:ea typeface="Open Sans"/>
                <a:cs typeface="Open Sans"/>
                <a:sym typeface="Open Sans"/>
              </a:rPr>
              <a:t>de </a:t>
            </a:r>
            <a:r>
              <a:rPr lang="en-US" sz="1800" dirty="0" err="1">
                <a:solidFill>
                  <a:srgbClr val="3F3F3F"/>
                </a:solidFill>
                <a:latin typeface="Open Sans"/>
                <a:ea typeface="Open Sans"/>
                <a:cs typeface="Open Sans"/>
                <a:sym typeface="Open Sans"/>
              </a:rPr>
              <a:t>búsqueda</a:t>
            </a:r>
            <a:r>
              <a:rPr lang="en-US" sz="1800" dirty="0">
                <a:solidFill>
                  <a:srgbClr val="3F3F3F"/>
                </a:solidFill>
                <a:latin typeface="Open Sans"/>
                <a:ea typeface="Open Sans"/>
                <a:cs typeface="Open Sans"/>
                <a:sym typeface="Open Sans"/>
              </a:rPr>
              <a:t> que </a:t>
            </a:r>
            <a:r>
              <a:rPr lang="en-US" sz="1800" dirty="0" err="1">
                <a:solidFill>
                  <a:srgbClr val="3F3F3F"/>
                </a:solidFill>
                <a:latin typeface="Open Sans"/>
                <a:ea typeface="Open Sans"/>
                <a:cs typeface="Open Sans"/>
                <a:sym typeface="Open Sans"/>
              </a:rPr>
              <a:t>aparece</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debajo</a:t>
            </a:r>
            <a:r>
              <a:rPr lang="en-US" sz="1800" dirty="0">
                <a:solidFill>
                  <a:srgbClr val="3F3F3F"/>
                </a:solidFill>
                <a:latin typeface="Open Sans"/>
                <a:ea typeface="Open Sans"/>
                <a:cs typeface="Open Sans"/>
                <a:sym typeface="Open Sans"/>
              </a:rPr>
              <a:t> de </a:t>
            </a:r>
            <a:r>
              <a:rPr lang="en-US" sz="1800" dirty="0" err="1">
                <a:solidFill>
                  <a:srgbClr val="3F3F3F"/>
                </a:solidFill>
                <a:latin typeface="Open Sans"/>
                <a:ea typeface="Open Sans"/>
                <a:cs typeface="Open Sans"/>
                <a:sym typeface="Open Sans"/>
              </a:rPr>
              <a:t>este</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filtro</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bajo</a:t>
            </a:r>
            <a:r>
              <a:rPr lang="en-US" sz="1800" dirty="0">
                <a:solidFill>
                  <a:srgbClr val="3F3F3F"/>
                </a:solidFill>
                <a:latin typeface="Open Sans"/>
                <a:ea typeface="Open Sans"/>
                <a:cs typeface="Open Sans"/>
                <a:sym typeface="Open Sans"/>
              </a:rPr>
              <a:t> la </a:t>
            </a:r>
            <a:r>
              <a:rPr lang="en-US" sz="1800" dirty="0" err="1">
                <a:solidFill>
                  <a:srgbClr val="3F3F3F"/>
                </a:solidFill>
                <a:latin typeface="Open Sans"/>
                <a:ea typeface="Open Sans"/>
                <a:cs typeface="Open Sans"/>
                <a:sym typeface="Open Sans"/>
              </a:rPr>
              <a:t>siguiente</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leyenda</a:t>
            </a:r>
            <a:r>
              <a:rPr lang="en-US" sz="1800" dirty="0">
                <a:solidFill>
                  <a:srgbClr val="3F3F3F"/>
                </a:solidFill>
                <a:latin typeface="Open Sans"/>
                <a:ea typeface="Open Sans"/>
                <a:cs typeface="Open Sans"/>
                <a:sym typeface="Open Sans"/>
              </a:rPr>
              <a:t> </a:t>
            </a:r>
            <a:r>
              <a:rPr lang="en-US" sz="1800" i="1" dirty="0">
                <a:solidFill>
                  <a:srgbClr val="3F3F3F"/>
                </a:solidFill>
                <a:latin typeface="Open Sans"/>
                <a:ea typeface="Open Sans"/>
                <a:cs typeface="Open Sans"/>
                <a:sym typeface="Open Sans"/>
              </a:rPr>
              <a:t>Author Display Name [</a:t>
            </a:r>
            <a:r>
              <a:rPr lang="en-US" sz="1800" i="1" dirty="0" err="1">
                <a:solidFill>
                  <a:srgbClr val="3F3F3F"/>
                </a:solidFill>
                <a:latin typeface="Open Sans"/>
                <a:ea typeface="Open Sans"/>
                <a:cs typeface="Open Sans"/>
                <a:sym typeface="Open Sans"/>
              </a:rPr>
              <a:t>nombre</a:t>
            </a:r>
            <a:r>
              <a:rPr lang="en-US" sz="1800" i="1" dirty="0">
                <a:solidFill>
                  <a:srgbClr val="3F3F3F"/>
                </a:solidFill>
                <a:latin typeface="Open Sans"/>
                <a:ea typeface="Open Sans"/>
                <a:cs typeface="Open Sans"/>
                <a:sym typeface="Open Sans"/>
              </a:rPr>
              <a:t> del </a:t>
            </a:r>
            <a:r>
              <a:rPr lang="en-US" sz="1800" i="1" dirty="0" err="1">
                <a:solidFill>
                  <a:srgbClr val="3F3F3F"/>
                </a:solidFill>
                <a:latin typeface="Open Sans"/>
                <a:ea typeface="Open Sans"/>
                <a:cs typeface="Open Sans"/>
                <a:sym typeface="Open Sans"/>
              </a:rPr>
              <a:t>autor</a:t>
            </a:r>
            <a:r>
              <a:rPr lang="en-US" sz="1800" i="1" dirty="0">
                <a:solidFill>
                  <a:srgbClr val="3F3F3F"/>
                </a:solidFill>
                <a:latin typeface="Open Sans"/>
                <a:ea typeface="Open Sans"/>
                <a:cs typeface="Open Sans"/>
                <a:sym typeface="Open Sans"/>
              </a:rPr>
              <a:t>]</a:t>
            </a:r>
            <a:r>
              <a:rPr lang="en-US" sz="1800" dirty="0">
                <a:solidFill>
                  <a:srgbClr val="3F3F3F"/>
                </a:solidFill>
                <a:latin typeface="Open Sans"/>
                <a:ea typeface="Open Sans"/>
                <a:cs typeface="Open Sans"/>
                <a:sym typeface="Open Sans"/>
              </a:rPr>
              <a:t>, para </a:t>
            </a:r>
            <a:r>
              <a:rPr lang="en-US" sz="1800" dirty="0" err="1">
                <a:solidFill>
                  <a:srgbClr val="3F3F3F"/>
                </a:solidFill>
                <a:latin typeface="Open Sans"/>
                <a:ea typeface="Open Sans"/>
                <a:cs typeface="Open Sans"/>
                <a:sym typeface="Open Sans"/>
              </a:rPr>
              <a:t>visualizar</a:t>
            </a:r>
            <a:r>
              <a:rPr lang="en-US" sz="1800" dirty="0">
                <a:solidFill>
                  <a:srgbClr val="3F3F3F"/>
                </a:solidFill>
                <a:latin typeface="Open Sans"/>
                <a:ea typeface="Open Sans"/>
                <a:cs typeface="Open Sans"/>
                <a:sym typeface="Open Sans"/>
              </a:rPr>
              <a:t> la </a:t>
            </a:r>
            <a:r>
              <a:rPr lang="en-US" sz="1800" dirty="0" err="1">
                <a:solidFill>
                  <a:srgbClr val="3F3F3F"/>
                </a:solidFill>
                <a:latin typeface="Open Sans"/>
                <a:ea typeface="Open Sans"/>
                <a:cs typeface="Open Sans"/>
                <a:sym typeface="Open Sans"/>
              </a:rPr>
              <a:t>lista</a:t>
            </a:r>
            <a:r>
              <a:rPr lang="en-US" sz="1800" dirty="0">
                <a:solidFill>
                  <a:srgbClr val="3F3F3F"/>
                </a:solidFill>
                <a:latin typeface="Open Sans"/>
                <a:ea typeface="Open Sans"/>
                <a:cs typeface="Open Sans"/>
                <a:sym typeface="Open Sans"/>
              </a:rPr>
              <a:t> de </a:t>
            </a:r>
            <a:r>
              <a:rPr lang="en-US" sz="1800" dirty="0" err="1">
                <a:solidFill>
                  <a:srgbClr val="3F3F3F"/>
                </a:solidFill>
                <a:latin typeface="Open Sans"/>
                <a:ea typeface="Open Sans"/>
                <a:cs typeface="Open Sans"/>
                <a:sym typeface="Open Sans"/>
              </a:rPr>
              <a:t>artículos</a:t>
            </a:r>
            <a:r>
              <a:rPr lang="en-US" sz="1800" dirty="0">
                <a:solidFill>
                  <a:srgbClr val="3F3F3F"/>
                </a:solidFill>
                <a:latin typeface="Open Sans"/>
                <a:ea typeface="Open Sans"/>
                <a:cs typeface="Open Sans"/>
                <a:sym typeface="Open Sans"/>
              </a:rPr>
              <a:t> y la bibliometría </a:t>
            </a:r>
            <a:r>
              <a:rPr lang="en-US" sz="1800" dirty="0" err="1">
                <a:solidFill>
                  <a:srgbClr val="3F3F3F"/>
                </a:solidFill>
                <a:latin typeface="Open Sans"/>
                <a:ea typeface="Open Sans"/>
                <a:cs typeface="Open Sans"/>
                <a:sym typeface="Open Sans"/>
              </a:rPr>
              <a:t>correspondiente</a:t>
            </a:r>
            <a:r>
              <a:rPr lang="en-US" sz="1800" dirty="0">
                <a:solidFill>
                  <a:srgbClr val="3F3F3F"/>
                </a:solidFill>
                <a:latin typeface="Open Sans"/>
                <a:ea typeface="Open Sans"/>
                <a:cs typeface="Open Sans"/>
                <a:sym typeface="Open Sans"/>
              </a:rPr>
              <a:t> </a:t>
            </a:r>
            <a:r>
              <a:rPr lang="en-US" sz="1800" b="1" dirty="0">
                <a:solidFill>
                  <a:srgbClr val="3F3F3F"/>
                </a:solidFill>
                <a:latin typeface="Open Sans"/>
                <a:ea typeface="Open Sans"/>
                <a:cs typeface="Open Sans"/>
                <a:sym typeface="Open Sans"/>
              </a:rPr>
              <a:t>(A) </a:t>
            </a:r>
            <a:r>
              <a:rPr lang="en-US" sz="1800" dirty="0">
                <a:solidFill>
                  <a:srgbClr val="3F3F3F"/>
                </a:solidFill>
                <a:latin typeface="Open Sans"/>
                <a:ea typeface="Open Sans"/>
                <a:cs typeface="Open Sans"/>
                <a:sym typeface="Open Sans"/>
              </a:rPr>
              <a:t>del Dr. Mason.</a:t>
            </a:r>
            <a:endParaRPr sz="1800" dirty="0">
              <a:solidFill>
                <a:srgbClr val="3F3F3F"/>
              </a:solidFill>
              <a:latin typeface="Open Sans"/>
              <a:ea typeface="Open Sans"/>
              <a:cs typeface="Open Sans"/>
              <a:sym typeface="Open Sans"/>
            </a:endParaRPr>
          </a:p>
          <a:p>
            <a:pPr marL="457200" lvl="0" indent="0" algn="l" rtl="0">
              <a:lnSpc>
                <a:spcPct val="100000"/>
              </a:lnSpc>
              <a:spcBef>
                <a:spcPts val="0"/>
              </a:spcBef>
              <a:spcAft>
                <a:spcPts val="0"/>
              </a:spcAft>
              <a:buSzPts val="2400"/>
              <a:buNone/>
            </a:pPr>
            <a:endParaRPr sz="1800" dirty="0">
              <a:solidFill>
                <a:srgbClr val="3F3F3F"/>
              </a:solidFill>
              <a:latin typeface="Open Sans"/>
              <a:ea typeface="Open Sans"/>
              <a:cs typeface="Open Sans"/>
              <a:sym typeface="Open Sans"/>
            </a:endParaRPr>
          </a:p>
          <a:p>
            <a:pPr marL="355600" lvl="0" indent="-304800" algn="l" rtl="0">
              <a:lnSpc>
                <a:spcPct val="100000"/>
              </a:lnSpc>
              <a:spcBef>
                <a:spcPts val="0"/>
              </a:spcBef>
              <a:spcAft>
                <a:spcPts val="0"/>
              </a:spcAft>
              <a:buClr>
                <a:schemeClr val="dk2"/>
              </a:buClr>
              <a:buSzPts val="1600"/>
              <a:buFont typeface="Open Sans"/>
              <a:buChar char="●"/>
            </a:pPr>
            <a:r>
              <a:rPr lang="en-US" sz="1800" dirty="0" err="1">
                <a:solidFill>
                  <a:srgbClr val="3F3F3F"/>
                </a:solidFill>
                <a:latin typeface="Open Sans"/>
                <a:ea typeface="Open Sans"/>
                <a:cs typeface="Open Sans"/>
                <a:sym typeface="Open Sans"/>
              </a:rPr>
              <a:t>En</a:t>
            </a:r>
            <a:r>
              <a:rPr lang="en-US" sz="1800" dirty="0">
                <a:solidFill>
                  <a:srgbClr val="3F3F3F"/>
                </a:solidFill>
                <a:latin typeface="Open Sans"/>
                <a:ea typeface="Open Sans"/>
                <a:cs typeface="Open Sans"/>
                <a:sym typeface="Open Sans"/>
              </a:rPr>
              <a:t> la </a:t>
            </a:r>
            <a:r>
              <a:rPr lang="en-US" sz="1800" dirty="0" err="1">
                <a:solidFill>
                  <a:srgbClr val="3F3F3F"/>
                </a:solidFill>
                <a:latin typeface="Open Sans"/>
                <a:ea typeface="Open Sans"/>
                <a:cs typeface="Open Sans"/>
                <a:sym typeface="Open Sans"/>
              </a:rPr>
              <a:t>sección</a:t>
            </a:r>
            <a:r>
              <a:rPr lang="en-US" sz="1800" dirty="0">
                <a:solidFill>
                  <a:srgbClr val="3F3F3F"/>
                </a:solidFill>
                <a:latin typeface="Open Sans"/>
                <a:ea typeface="Open Sans"/>
                <a:cs typeface="Open Sans"/>
                <a:sym typeface="Open Sans"/>
              </a:rPr>
              <a:t> del </a:t>
            </a:r>
            <a:r>
              <a:rPr lang="en-US" sz="1800" dirty="0" err="1">
                <a:solidFill>
                  <a:srgbClr val="3F3F3F"/>
                </a:solidFill>
                <a:latin typeface="Open Sans"/>
                <a:ea typeface="Open Sans"/>
                <a:cs typeface="Open Sans"/>
                <a:sym typeface="Open Sans"/>
              </a:rPr>
              <a:t>resultado</a:t>
            </a:r>
            <a:r>
              <a:rPr lang="en-US" sz="1800" dirty="0">
                <a:solidFill>
                  <a:srgbClr val="3F3F3F"/>
                </a:solidFill>
                <a:latin typeface="Open Sans"/>
                <a:ea typeface="Open Sans"/>
                <a:cs typeface="Open Sans"/>
                <a:sym typeface="Open Sans"/>
              </a:rPr>
              <a:t> </a:t>
            </a:r>
            <a:r>
              <a:rPr lang="en-US" sz="1800" b="1" dirty="0">
                <a:solidFill>
                  <a:srgbClr val="3F3F3F"/>
                </a:solidFill>
                <a:latin typeface="Open Sans"/>
                <a:ea typeface="Open Sans"/>
                <a:cs typeface="Open Sans"/>
                <a:sym typeface="Open Sans"/>
              </a:rPr>
              <a:t>(B)</a:t>
            </a:r>
            <a:r>
              <a:rPr lang="en-US" sz="1800" dirty="0">
                <a:solidFill>
                  <a:srgbClr val="3F3F3F"/>
                </a:solidFill>
                <a:latin typeface="Open Sans"/>
                <a:ea typeface="Open Sans"/>
                <a:cs typeface="Open Sans"/>
                <a:sym typeface="Open Sans"/>
              </a:rPr>
              <a:t> se </a:t>
            </a:r>
            <a:r>
              <a:rPr lang="en-US" sz="1800" dirty="0" err="1">
                <a:solidFill>
                  <a:srgbClr val="3F3F3F"/>
                </a:solidFill>
                <a:latin typeface="Open Sans"/>
                <a:ea typeface="Open Sans"/>
                <a:cs typeface="Open Sans"/>
                <a:sym typeface="Open Sans"/>
              </a:rPr>
              <a:t>muestra</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una</a:t>
            </a:r>
            <a:r>
              <a:rPr lang="en-US" sz="1800" dirty="0">
                <a:solidFill>
                  <a:srgbClr val="3F3F3F"/>
                </a:solidFill>
                <a:latin typeface="Open Sans"/>
                <a:ea typeface="Open Sans"/>
                <a:cs typeface="Open Sans"/>
                <a:sym typeface="Open Sans"/>
              </a:rPr>
              <a:t> </a:t>
            </a:r>
            <a:r>
              <a:rPr lang="en-US" sz="1800" i="1" dirty="0">
                <a:solidFill>
                  <a:srgbClr val="3F3F3F"/>
                </a:solidFill>
                <a:latin typeface="Open Sans"/>
                <a:ea typeface="Open Sans"/>
                <a:cs typeface="Open Sans"/>
                <a:sym typeface="Open Sans"/>
              </a:rPr>
              <a:t>Analysis view [vista de </a:t>
            </a:r>
            <a:r>
              <a:rPr lang="en-US" sz="1800" i="1" dirty="0" err="1">
                <a:solidFill>
                  <a:srgbClr val="3F3F3F"/>
                </a:solidFill>
                <a:latin typeface="Open Sans"/>
                <a:ea typeface="Open Sans"/>
                <a:cs typeface="Open Sans"/>
                <a:sym typeface="Open Sans"/>
              </a:rPr>
              <a:t>análisis</a:t>
            </a:r>
            <a:r>
              <a:rPr lang="en-US" sz="1800" i="1" dirty="0">
                <a:solidFill>
                  <a:srgbClr val="3F3F3F"/>
                </a:solidFill>
                <a:latin typeface="Open Sans"/>
                <a:ea typeface="Open Sans"/>
                <a:cs typeface="Open Sans"/>
                <a:sym typeface="Open Sans"/>
              </a:rPr>
              <a:t>] </a:t>
            </a:r>
            <a:r>
              <a:rPr lang="en-US" sz="1800" dirty="0">
                <a:solidFill>
                  <a:srgbClr val="3F3F3F"/>
                </a:solidFill>
                <a:latin typeface="Open Sans"/>
                <a:ea typeface="Open Sans"/>
                <a:cs typeface="Open Sans"/>
                <a:sym typeface="Open Sans"/>
              </a:rPr>
              <a:t>se </a:t>
            </a:r>
            <a:r>
              <a:rPr lang="en-US" sz="1800" dirty="0" err="1">
                <a:solidFill>
                  <a:srgbClr val="3F3F3F"/>
                </a:solidFill>
                <a:latin typeface="Open Sans"/>
                <a:ea typeface="Open Sans"/>
                <a:cs typeface="Open Sans"/>
                <a:sym typeface="Open Sans"/>
              </a:rPr>
              <a:t>muestran</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gráficos</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numéricos</a:t>
            </a:r>
            <a:r>
              <a:rPr lang="en-US" sz="1800" dirty="0">
                <a:solidFill>
                  <a:srgbClr val="3F3F3F"/>
                </a:solidFill>
                <a:latin typeface="Open Sans"/>
                <a:ea typeface="Open Sans"/>
                <a:cs typeface="Open Sans"/>
                <a:sym typeface="Open Sans"/>
              </a:rPr>
              <a:t> para </a:t>
            </a:r>
            <a:r>
              <a:rPr lang="en-US" sz="1800" dirty="0" err="1">
                <a:solidFill>
                  <a:srgbClr val="3F3F3F"/>
                </a:solidFill>
                <a:latin typeface="Open Sans"/>
                <a:ea typeface="Open Sans"/>
                <a:cs typeface="Open Sans"/>
                <a:sym typeface="Open Sans"/>
              </a:rPr>
              <a:t>crear</a:t>
            </a:r>
            <a:r>
              <a:rPr lang="en-US" sz="1800" dirty="0">
                <a:solidFill>
                  <a:srgbClr val="3F3F3F"/>
                </a:solidFill>
                <a:latin typeface="Open Sans"/>
                <a:ea typeface="Open Sans"/>
                <a:cs typeface="Open Sans"/>
                <a:sym typeface="Open Sans"/>
              </a:rPr>
              <a:t> un </a:t>
            </a:r>
            <a:r>
              <a:rPr lang="en-US" sz="1800" dirty="0" err="1">
                <a:solidFill>
                  <a:srgbClr val="3F3F3F"/>
                </a:solidFill>
                <a:latin typeface="Open Sans"/>
                <a:ea typeface="Open Sans"/>
                <a:cs typeface="Open Sans"/>
                <a:sym typeface="Open Sans"/>
              </a:rPr>
              <a:t>perfil</a:t>
            </a:r>
            <a:r>
              <a:rPr lang="en-US" sz="1800" dirty="0">
                <a:solidFill>
                  <a:srgbClr val="3F3F3F"/>
                </a:solidFill>
                <a:latin typeface="Open Sans"/>
                <a:ea typeface="Open Sans"/>
                <a:cs typeface="Open Sans"/>
                <a:sym typeface="Open Sans"/>
              </a:rPr>
              <a:t> de </a:t>
            </a:r>
            <a:r>
              <a:rPr lang="en-US" sz="1800" dirty="0" err="1">
                <a:solidFill>
                  <a:srgbClr val="3F3F3F"/>
                </a:solidFill>
                <a:latin typeface="Open Sans"/>
                <a:ea typeface="Open Sans"/>
                <a:cs typeface="Open Sans"/>
                <a:sym typeface="Open Sans"/>
              </a:rPr>
              <a:t>investigador</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a:p>
            <a:pPr marL="457200" lvl="0" indent="0" algn="l" rtl="0">
              <a:lnSpc>
                <a:spcPct val="100000"/>
              </a:lnSpc>
              <a:spcBef>
                <a:spcPts val="0"/>
              </a:spcBef>
              <a:spcAft>
                <a:spcPts val="0"/>
              </a:spcAft>
              <a:buSzPts val="2400"/>
              <a:buNone/>
            </a:pPr>
            <a:endParaRPr sz="1800" dirty="0">
              <a:solidFill>
                <a:srgbClr val="3F3F3F"/>
              </a:solidFill>
              <a:latin typeface="Open Sans"/>
              <a:ea typeface="Open Sans"/>
              <a:cs typeface="Open Sans"/>
              <a:sym typeface="Open Sans"/>
            </a:endParaRPr>
          </a:p>
          <a:p>
            <a:pPr marL="355600" lvl="0" indent="-304800" algn="l" rtl="0">
              <a:lnSpc>
                <a:spcPct val="100000"/>
              </a:lnSpc>
              <a:spcBef>
                <a:spcPts val="0"/>
              </a:spcBef>
              <a:spcAft>
                <a:spcPts val="0"/>
              </a:spcAft>
              <a:buClr>
                <a:schemeClr val="dk2"/>
              </a:buClr>
              <a:buSzPts val="1600"/>
              <a:buFont typeface="Open Sans"/>
              <a:buChar char="●"/>
            </a:pPr>
            <a:r>
              <a:rPr lang="en-US" sz="1800" dirty="0">
                <a:solidFill>
                  <a:srgbClr val="3F3F3F"/>
                </a:solidFill>
                <a:latin typeface="Open Sans"/>
                <a:ea typeface="Open Sans"/>
                <a:cs typeface="Open Sans"/>
                <a:sym typeface="Open Sans"/>
              </a:rPr>
              <a:t>Se </a:t>
            </a:r>
            <a:r>
              <a:rPr lang="en-US" sz="1800" dirty="0" err="1">
                <a:solidFill>
                  <a:srgbClr val="3F3F3F"/>
                </a:solidFill>
                <a:latin typeface="Open Sans"/>
                <a:ea typeface="Open Sans"/>
                <a:cs typeface="Open Sans"/>
                <a:sym typeface="Open Sans"/>
              </a:rPr>
              <a:t>puede</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configurar</a:t>
            </a:r>
            <a:r>
              <a:rPr lang="en-US" sz="1800" dirty="0">
                <a:solidFill>
                  <a:srgbClr val="3F3F3F"/>
                </a:solidFill>
                <a:latin typeface="Open Sans"/>
                <a:ea typeface="Open Sans"/>
                <a:cs typeface="Open Sans"/>
                <a:sym typeface="Open Sans"/>
              </a:rPr>
              <a:t> un </a:t>
            </a:r>
            <a:r>
              <a:rPr lang="en-US" sz="1800" dirty="0" err="1">
                <a:solidFill>
                  <a:srgbClr val="3F3F3F"/>
                </a:solidFill>
                <a:latin typeface="Open Sans"/>
                <a:ea typeface="Open Sans"/>
                <a:cs typeface="Open Sans"/>
                <a:sym typeface="Open Sans"/>
              </a:rPr>
              <a:t>gráfico</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seleccionanso</a:t>
            </a:r>
            <a:r>
              <a:rPr lang="en-US" sz="1800" dirty="0">
                <a:solidFill>
                  <a:srgbClr val="3F3F3F"/>
                </a:solidFill>
                <a:latin typeface="Open Sans"/>
                <a:ea typeface="Open Sans"/>
                <a:cs typeface="Open Sans"/>
                <a:sym typeface="Open Sans"/>
              </a:rPr>
              <a:t> el </a:t>
            </a:r>
            <a:r>
              <a:rPr lang="en-US" sz="1800" dirty="0" err="1">
                <a:solidFill>
                  <a:srgbClr val="3F3F3F"/>
                </a:solidFill>
                <a:latin typeface="Open Sans"/>
                <a:ea typeface="Open Sans"/>
                <a:cs typeface="Open Sans"/>
                <a:sym typeface="Open Sans"/>
              </a:rPr>
              <a:t>icono</a:t>
            </a:r>
            <a:r>
              <a:rPr lang="en-US" sz="1800" dirty="0">
                <a:solidFill>
                  <a:srgbClr val="3F3F3F"/>
                </a:solidFill>
                <a:latin typeface="Open Sans"/>
                <a:ea typeface="Open Sans"/>
                <a:cs typeface="Open Sans"/>
                <a:sym typeface="Open Sans"/>
              </a:rPr>
              <a:t> de </a:t>
            </a:r>
            <a:r>
              <a:rPr lang="en-US" sz="1800" dirty="0" err="1">
                <a:solidFill>
                  <a:srgbClr val="3F3F3F"/>
                </a:solidFill>
                <a:latin typeface="Open Sans"/>
                <a:ea typeface="Open Sans"/>
                <a:cs typeface="Open Sans"/>
                <a:sym typeface="Open Sans"/>
              </a:rPr>
              <a:t>flecha</a:t>
            </a:r>
            <a:r>
              <a:rPr lang="en-US" sz="1800" dirty="0">
                <a:solidFill>
                  <a:srgbClr val="3F3F3F"/>
                </a:solidFill>
                <a:latin typeface="Open Sans"/>
                <a:ea typeface="Open Sans"/>
                <a:cs typeface="Open Sans"/>
                <a:sym typeface="Open Sans"/>
              </a:rPr>
              <a:t> que se </a:t>
            </a:r>
            <a:r>
              <a:rPr lang="en-US" sz="1800" dirty="0" err="1">
                <a:solidFill>
                  <a:srgbClr val="3F3F3F"/>
                </a:solidFill>
                <a:latin typeface="Open Sans"/>
                <a:ea typeface="Open Sans"/>
                <a:cs typeface="Open Sans"/>
                <a:sym typeface="Open Sans"/>
              </a:rPr>
              <a:t>ubica</a:t>
            </a:r>
            <a:r>
              <a:rPr lang="en-US" sz="1800" dirty="0">
                <a:solidFill>
                  <a:srgbClr val="3F3F3F"/>
                </a:solidFill>
                <a:latin typeface="Open Sans"/>
                <a:ea typeface="Open Sans"/>
                <a:cs typeface="Open Sans"/>
                <a:sym typeface="Open Sans"/>
              </a:rPr>
              <a:t> junto al </a:t>
            </a:r>
            <a:r>
              <a:rPr lang="en-US" sz="1800" dirty="0" err="1">
                <a:solidFill>
                  <a:srgbClr val="3F3F3F"/>
                </a:solidFill>
                <a:latin typeface="Open Sans"/>
                <a:ea typeface="Open Sans"/>
                <a:cs typeface="Open Sans"/>
                <a:sym typeface="Open Sans"/>
              </a:rPr>
              <a:t>gráfico</a:t>
            </a:r>
            <a:r>
              <a:rPr lang="en-US" sz="1800" dirty="0">
                <a:solidFill>
                  <a:srgbClr val="3F3F3F"/>
                </a:solidFill>
                <a:latin typeface="Open Sans"/>
                <a:ea typeface="Open Sans"/>
                <a:cs typeface="Open Sans"/>
                <a:sym typeface="Open Sans"/>
              </a:rPr>
              <a:t> de </a:t>
            </a:r>
            <a:r>
              <a:rPr lang="en-US" sz="1800" dirty="0" err="1">
                <a:solidFill>
                  <a:srgbClr val="3F3F3F"/>
                </a:solidFill>
                <a:latin typeface="Open Sans"/>
                <a:ea typeface="Open Sans"/>
                <a:cs typeface="Open Sans"/>
                <a:sym typeface="Open Sans"/>
              </a:rPr>
              <a:t>título</a:t>
            </a:r>
            <a:r>
              <a:rPr lang="en-US" sz="1800" dirty="0">
                <a:solidFill>
                  <a:srgbClr val="3F3F3F"/>
                </a:solidFill>
                <a:latin typeface="Open Sans"/>
                <a:ea typeface="Open Sans"/>
                <a:cs typeface="Open Sans"/>
                <a:sym typeface="Open Sans"/>
              </a:rPr>
              <a:t> </a:t>
            </a:r>
            <a:r>
              <a:rPr lang="en-US" sz="1800" b="1" dirty="0">
                <a:solidFill>
                  <a:srgbClr val="3F3F3F"/>
                </a:solidFill>
                <a:latin typeface="Open Sans"/>
                <a:ea typeface="Open Sans"/>
                <a:cs typeface="Open Sans"/>
                <a:sym typeface="Open Sans"/>
              </a:rPr>
              <a:t>(C)</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Seleccione</a:t>
            </a:r>
            <a:r>
              <a:rPr lang="en-US" sz="1800" dirty="0">
                <a:solidFill>
                  <a:srgbClr val="3F3F3F"/>
                </a:solidFill>
                <a:latin typeface="Open Sans"/>
                <a:ea typeface="Open Sans"/>
                <a:cs typeface="Open Sans"/>
                <a:sym typeface="Open Sans"/>
              </a:rPr>
              <a:t>  </a:t>
            </a:r>
            <a:r>
              <a:rPr lang="en-US" sz="1800" i="1" dirty="0">
                <a:solidFill>
                  <a:srgbClr val="3F3F3F"/>
                </a:solidFill>
                <a:latin typeface="Open Sans"/>
                <a:ea typeface="Open Sans"/>
                <a:cs typeface="Open Sans"/>
                <a:sym typeface="Open Sans"/>
              </a:rPr>
              <a:t>Add New Chart [</a:t>
            </a:r>
            <a:r>
              <a:rPr lang="en-US" sz="1800" i="1" dirty="0" err="1">
                <a:solidFill>
                  <a:srgbClr val="3F3F3F"/>
                </a:solidFill>
                <a:latin typeface="Open Sans"/>
                <a:ea typeface="Open Sans"/>
                <a:cs typeface="Open Sans"/>
                <a:sym typeface="Open Sans"/>
              </a:rPr>
              <a:t>agregar</a:t>
            </a:r>
            <a:r>
              <a:rPr lang="en-US" sz="1800" i="1" dirty="0">
                <a:solidFill>
                  <a:srgbClr val="3F3F3F"/>
                </a:solidFill>
                <a:latin typeface="Open Sans"/>
                <a:ea typeface="Open Sans"/>
                <a:cs typeface="Open Sans"/>
                <a:sym typeface="Open Sans"/>
              </a:rPr>
              <a:t> </a:t>
            </a:r>
            <a:r>
              <a:rPr lang="en-US" sz="1800" i="1" dirty="0" err="1">
                <a:solidFill>
                  <a:srgbClr val="3F3F3F"/>
                </a:solidFill>
                <a:latin typeface="Open Sans"/>
                <a:ea typeface="Open Sans"/>
                <a:cs typeface="Open Sans"/>
                <a:sym typeface="Open Sans"/>
              </a:rPr>
              <a:t>nuevo</a:t>
            </a:r>
            <a:r>
              <a:rPr lang="en-US" sz="1800" i="1" dirty="0">
                <a:solidFill>
                  <a:srgbClr val="3F3F3F"/>
                </a:solidFill>
                <a:latin typeface="Open Sans"/>
                <a:ea typeface="Open Sans"/>
                <a:cs typeface="Open Sans"/>
                <a:sym typeface="Open Sans"/>
              </a:rPr>
              <a:t> </a:t>
            </a:r>
            <a:r>
              <a:rPr lang="en-US" sz="1800" i="1" dirty="0" err="1">
                <a:solidFill>
                  <a:srgbClr val="3F3F3F"/>
                </a:solidFill>
                <a:latin typeface="Open Sans"/>
                <a:ea typeface="Open Sans"/>
                <a:cs typeface="Open Sans"/>
                <a:sym typeface="Open Sans"/>
              </a:rPr>
              <a:t>gráfico</a:t>
            </a:r>
            <a:r>
              <a:rPr lang="en-US" sz="1800" i="1" dirty="0">
                <a:solidFill>
                  <a:srgbClr val="3F3F3F"/>
                </a:solidFill>
                <a:latin typeface="Open Sans"/>
                <a:ea typeface="Open Sans"/>
                <a:cs typeface="Open Sans"/>
                <a:sym typeface="Open Sans"/>
              </a:rPr>
              <a:t>] </a:t>
            </a:r>
            <a:r>
              <a:rPr lang="en-US" sz="1800" dirty="0">
                <a:solidFill>
                  <a:srgbClr val="3F3F3F"/>
                </a:solidFill>
                <a:latin typeface="Open Sans"/>
                <a:ea typeface="Open Sans"/>
                <a:cs typeface="Open Sans"/>
                <a:sym typeface="Open Sans"/>
              </a:rPr>
              <a:t>para </a:t>
            </a:r>
            <a:r>
              <a:rPr lang="en-US" sz="1800" dirty="0" err="1">
                <a:solidFill>
                  <a:srgbClr val="3F3F3F"/>
                </a:solidFill>
                <a:latin typeface="Open Sans"/>
                <a:ea typeface="Open Sans"/>
                <a:cs typeface="Open Sans"/>
                <a:sym typeface="Open Sans"/>
              </a:rPr>
              <a:t>personalizar</a:t>
            </a:r>
            <a:r>
              <a:rPr lang="en-US" sz="1800" dirty="0">
                <a:solidFill>
                  <a:srgbClr val="3F3F3F"/>
                </a:solidFill>
                <a:latin typeface="Open Sans"/>
                <a:ea typeface="Open Sans"/>
                <a:cs typeface="Open Sans"/>
                <a:sym typeface="Open Sans"/>
              </a:rPr>
              <a:t> el </a:t>
            </a:r>
            <a:r>
              <a:rPr lang="en-US" sz="1800" dirty="0" err="1">
                <a:solidFill>
                  <a:srgbClr val="3F3F3F"/>
                </a:solidFill>
                <a:latin typeface="Open Sans"/>
                <a:ea typeface="Open Sans"/>
                <a:cs typeface="Open Sans"/>
                <a:sym typeface="Open Sans"/>
              </a:rPr>
              <a:t>análisis</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p:txBody>
      </p:sp>
      <p:pic>
        <p:nvPicPr>
          <p:cNvPr id="267" name="Google Shape;267;p51" descr="https://lh4.googleusercontent.com/41tToGoT_ACjOcsoBsLR4SoJroD-ZH6MqWJl3TyC6kITCwQjQDtpv5B-0gkZazhB5zF3WgIbB887YOTpdP8hwwdqXY5lIkl7e8eOxrYXpeWP8f3m9qJW5JeWn9migP7Q5a5d7DQ"/>
          <p:cNvPicPr preferRelativeResize="0"/>
          <p:nvPr/>
        </p:nvPicPr>
        <p:blipFill rotWithShape="1">
          <a:blip r:embed="rId3">
            <a:alphaModFix/>
          </a:blip>
          <a:srcRect/>
          <a:stretch/>
        </p:blipFill>
        <p:spPr>
          <a:xfrm>
            <a:off x="6197144" y="2050560"/>
            <a:ext cx="5573942" cy="4350146"/>
          </a:xfrm>
          <a:prstGeom prst="rect">
            <a:avLst/>
          </a:prstGeom>
          <a:noFill/>
          <a:ln w="9525" cap="flat" cmpd="sng">
            <a:solidFill>
              <a:schemeClr val="accent3"/>
            </a:solidFill>
            <a:prstDash val="solid"/>
            <a:round/>
            <a:headEnd type="none" w="sm" len="sm"/>
            <a:tailEnd type="none" w="sm" len="sm"/>
          </a:ln>
        </p:spPr>
      </p:pic>
      <p:cxnSp>
        <p:nvCxnSpPr>
          <p:cNvPr id="268" name="Google Shape;268;p51"/>
          <p:cNvCxnSpPr/>
          <p:nvPr/>
        </p:nvCxnSpPr>
        <p:spPr>
          <a:xfrm>
            <a:off x="5612350" y="2753475"/>
            <a:ext cx="890100" cy="3798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2"/>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Perfiles en The Lens</a:t>
            </a:r>
            <a:endParaRPr/>
          </a:p>
        </p:txBody>
      </p:sp>
      <p:sp>
        <p:nvSpPr>
          <p:cNvPr id="274" name="Google Shape;274;p52"/>
          <p:cNvSpPr txBox="1">
            <a:spLocks noGrp="1"/>
          </p:cNvSpPr>
          <p:nvPr>
            <p:ph type="body" idx="1"/>
          </p:nvPr>
        </p:nvSpPr>
        <p:spPr>
          <a:xfrm>
            <a:off x="206825" y="1878575"/>
            <a:ext cx="5078100" cy="4812600"/>
          </a:xfrm>
          <a:prstGeom prst="rect">
            <a:avLst/>
          </a:prstGeom>
          <a:noFill/>
          <a:ln>
            <a:noFill/>
          </a:ln>
        </p:spPr>
        <p:txBody>
          <a:bodyPr spcFirstLastPara="1" wrap="square" lIns="91425" tIns="45700" rIns="91425" bIns="45700" anchor="t" anchorCtr="0">
            <a:noAutofit/>
          </a:bodyPr>
          <a:lstStyle/>
          <a:p>
            <a:pPr marL="355600" lvl="0" indent="-330200" algn="l" rtl="0">
              <a:lnSpc>
                <a:spcPct val="115000"/>
              </a:lnSpc>
              <a:spcBef>
                <a:spcPts val="0"/>
              </a:spcBef>
              <a:spcAft>
                <a:spcPts val="0"/>
              </a:spcAft>
              <a:buClr>
                <a:schemeClr val="dk2"/>
              </a:buClr>
              <a:buSzPts val="2000"/>
              <a:buChar char="●"/>
            </a:pPr>
            <a:r>
              <a:rPr lang="en-US" sz="2200">
                <a:solidFill>
                  <a:srgbClr val="3F3F3F"/>
                </a:solidFill>
                <a:latin typeface="Open Sans"/>
                <a:ea typeface="Open Sans"/>
                <a:cs typeface="Open Sans"/>
                <a:sym typeface="Open Sans"/>
              </a:rPr>
              <a:t>Perfiles compuestos basados ​​en ORCID y otros conjuntos de datos.</a:t>
            </a:r>
            <a:endParaRPr sz="2200">
              <a:solidFill>
                <a:srgbClr val="3F3F3F"/>
              </a:solidFill>
              <a:latin typeface="Open Sans"/>
              <a:ea typeface="Open Sans"/>
              <a:cs typeface="Open Sans"/>
              <a:sym typeface="Open Sans"/>
            </a:endParaRPr>
          </a:p>
          <a:p>
            <a:pPr marL="457200" lvl="0" indent="0" algn="l" rtl="0">
              <a:lnSpc>
                <a:spcPct val="115000"/>
              </a:lnSpc>
              <a:spcBef>
                <a:spcPts val="0"/>
              </a:spcBef>
              <a:spcAft>
                <a:spcPts val="0"/>
              </a:spcAft>
              <a:buSzPts val="2400"/>
              <a:buNone/>
            </a:pPr>
            <a:endParaRPr sz="2200">
              <a:solidFill>
                <a:srgbClr val="3F3F3F"/>
              </a:solidFill>
              <a:latin typeface="Open Sans"/>
              <a:ea typeface="Open Sans"/>
              <a:cs typeface="Open Sans"/>
              <a:sym typeface="Open Sans"/>
            </a:endParaRPr>
          </a:p>
          <a:p>
            <a:pPr marL="355600" lvl="0" indent="-330200" algn="l" rtl="0">
              <a:lnSpc>
                <a:spcPct val="115000"/>
              </a:lnSpc>
              <a:spcBef>
                <a:spcPts val="0"/>
              </a:spcBef>
              <a:spcAft>
                <a:spcPts val="0"/>
              </a:spcAft>
              <a:buClr>
                <a:schemeClr val="dk2"/>
              </a:buClr>
              <a:buSzPts val="2000"/>
              <a:buChar char="●"/>
            </a:pPr>
            <a:r>
              <a:rPr lang="en-US" sz="2200">
                <a:solidFill>
                  <a:srgbClr val="3F3F3F"/>
                </a:solidFill>
                <a:latin typeface="Open Sans"/>
                <a:ea typeface="Open Sans"/>
                <a:cs typeface="Open Sans"/>
                <a:sym typeface="Open Sans"/>
              </a:rPr>
              <a:t>Los investigadores que cuentan con un ORCID pueden utilizar este servicio para crear perfiles de investigación.</a:t>
            </a:r>
            <a:endParaRPr sz="2200">
              <a:solidFill>
                <a:srgbClr val="3F3F3F"/>
              </a:solidFill>
              <a:latin typeface="Open Sans"/>
              <a:ea typeface="Open Sans"/>
              <a:cs typeface="Open Sans"/>
              <a:sym typeface="Open Sans"/>
            </a:endParaRPr>
          </a:p>
          <a:p>
            <a:pPr marL="457200" lvl="0" indent="0" algn="l" rtl="0">
              <a:lnSpc>
                <a:spcPct val="115000"/>
              </a:lnSpc>
              <a:spcBef>
                <a:spcPts val="0"/>
              </a:spcBef>
              <a:spcAft>
                <a:spcPts val="0"/>
              </a:spcAft>
              <a:buSzPts val="2400"/>
              <a:buNone/>
            </a:pPr>
            <a:endParaRPr sz="2200">
              <a:solidFill>
                <a:srgbClr val="3F3F3F"/>
              </a:solidFill>
              <a:latin typeface="Open Sans"/>
              <a:ea typeface="Open Sans"/>
              <a:cs typeface="Open Sans"/>
              <a:sym typeface="Open Sans"/>
            </a:endParaRPr>
          </a:p>
          <a:p>
            <a:pPr marL="355600" lvl="0" indent="-330200" algn="l" rtl="0">
              <a:lnSpc>
                <a:spcPct val="115000"/>
              </a:lnSpc>
              <a:spcBef>
                <a:spcPts val="0"/>
              </a:spcBef>
              <a:spcAft>
                <a:spcPts val="0"/>
              </a:spcAft>
              <a:buClr>
                <a:schemeClr val="dk2"/>
              </a:buClr>
              <a:buSzPts val="2000"/>
              <a:buChar char="●"/>
            </a:pPr>
            <a:r>
              <a:rPr lang="en-US" sz="2200">
                <a:solidFill>
                  <a:srgbClr val="3F3F3F"/>
                </a:solidFill>
                <a:latin typeface="Open Sans"/>
                <a:ea typeface="Open Sans"/>
                <a:cs typeface="Open Sans"/>
                <a:sym typeface="Open Sans"/>
              </a:rPr>
              <a:t>El perfil en The Lens del director ejecutivo de esta organización, Richard Jefferson, se muestra aquí como ejemplo.</a:t>
            </a:r>
            <a:endParaRPr sz="2200">
              <a:solidFill>
                <a:srgbClr val="3F3F3F"/>
              </a:solidFill>
              <a:latin typeface="Open Sans"/>
              <a:ea typeface="Open Sans"/>
              <a:cs typeface="Open Sans"/>
              <a:sym typeface="Open Sans"/>
            </a:endParaRPr>
          </a:p>
        </p:txBody>
      </p:sp>
      <p:pic>
        <p:nvPicPr>
          <p:cNvPr id="275" name="Google Shape;275;p52" descr="https://lh6.googleusercontent.com/3BxK4StfwV0D3E9Ln2HbCxlSNMlghOpAQSF98mbIBNyWRrYXGyPDhmo8xY7WfOeNcG-BfIlIM39ToBlbrGazxuuh0nz1nuPcpBkxG2dNwjo5d9p-F60yMGHjDhg8XugXo6gsUno"/>
          <p:cNvPicPr preferRelativeResize="0"/>
          <p:nvPr/>
        </p:nvPicPr>
        <p:blipFill rotWithShape="1">
          <a:blip r:embed="rId3">
            <a:alphaModFix/>
          </a:blip>
          <a:srcRect/>
          <a:stretch/>
        </p:blipFill>
        <p:spPr>
          <a:xfrm>
            <a:off x="5534475" y="1878575"/>
            <a:ext cx="6280151" cy="4319024"/>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3"/>
          <p:cNvSpPr txBox="1">
            <a:spLocks noGrp="1"/>
          </p:cNvSpPr>
          <p:nvPr>
            <p:ph type="title"/>
          </p:nvPr>
        </p:nvSpPr>
        <p:spPr>
          <a:xfrm>
            <a:off x="0" y="27077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130">
                <a:solidFill>
                  <a:srgbClr val="586F7C"/>
                </a:solidFill>
                <a:latin typeface="Open Sans"/>
                <a:ea typeface="Open Sans"/>
                <a:cs typeface="Open Sans"/>
                <a:sym typeface="Open Sans"/>
              </a:rPr>
              <a:t>Análisis de investigación por institución</a:t>
            </a:r>
            <a:endParaRPr sz="3500"/>
          </a:p>
        </p:txBody>
      </p:sp>
      <p:sp>
        <p:nvSpPr>
          <p:cNvPr id="281" name="Google Shape;281;p53"/>
          <p:cNvSpPr txBox="1">
            <a:spLocks noGrp="1"/>
          </p:cNvSpPr>
          <p:nvPr>
            <p:ph type="body" idx="1"/>
          </p:nvPr>
        </p:nvSpPr>
        <p:spPr>
          <a:xfrm>
            <a:off x="0" y="1628799"/>
            <a:ext cx="5704200" cy="5033617"/>
          </a:xfrm>
          <a:prstGeom prst="rect">
            <a:avLst/>
          </a:prstGeom>
          <a:noFill/>
          <a:ln>
            <a:noFill/>
          </a:ln>
        </p:spPr>
        <p:txBody>
          <a:bodyPr spcFirstLastPara="1" wrap="square" lIns="91425" tIns="45700" rIns="91425" bIns="45700" anchor="t" anchorCtr="0">
            <a:noAutofit/>
          </a:bodyPr>
          <a:lstStyle/>
          <a:p>
            <a:pPr marL="355600" lvl="0" indent="-314325" algn="l" rtl="0">
              <a:lnSpc>
                <a:spcPct val="100000"/>
              </a:lnSpc>
              <a:spcBef>
                <a:spcPts val="0"/>
              </a:spcBef>
              <a:spcAft>
                <a:spcPts val="0"/>
              </a:spcAft>
              <a:buClr>
                <a:schemeClr val="dk2"/>
              </a:buClr>
              <a:buSzPts val="1750"/>
              <a:buChar char="●"/>
            </a:pPr>
            <a:r>
              <a:rPr lang="es-ES" sz="1750" dirty="0">
                <a:solidFill>
                  <a:srgbClr val="3F3F3F"/>
                </a:solidFill>
                <a:latin typeface="Open Sans"/>
                <a:ea typeface="Open Sans"/>
                <a:cs typeface="Open Sans"/>
                <a:sym typeface="Open Sans"/>
              </a:rPr>
              <a:t>Crear un perfil de organización utilizando las publicaciones de los autores afiliados a dicha institución.</a:t>
            </a:r>
          </a:p>
          <a:p>
            <a:pPr marL="355600" lvl="0" indent="-314325" algn="l" rtl="0">
              <a:lnSpc>
                <a:spcPct val="100000"/>
              </a:lnSpc>
              <a:spcBef>
                <a:spcPts val="0"/>
              </a:spcBef>
              <a:spcAft>
                <a:spcPts val="0"/>
              </a:spcAft>
              <a:buClr>
                <a:schemeClr val="dk2"/>
              </a:buClr>
              <a:buSzPts val="1750"/>
              <a:buChar char="●"/>
            </a:pPr>
            <a:r>
              <a:rPr lang="es-ES" sz="1750" dirty="0">
                <a:solidFill>
                  <a:srgbClr val="3F3F3F"/>
                </a:solidFill>
                <a:latin typeface="Open Sans"/>
                <a:ea typeface="Open Sans"/>
                <a:cs typeface="Open Sans"/>
                <a:sym typeface="Open Sans"/>
              </a:rPr>
              <a:t>Bajo el nombre institucional en el menú lateral de filtros en la columna izquierda, ingresar </a:t>
            </a:r>
            <a:r>
              <a:rPr lang="es-ES" sz="1750" i="1" dirty="0">
                <a:solidFill>
                  <a:srgbClr val="3F3F3F"/>
                </a:solidFill>
                <a:latin typeface="Open Sans"/>
                <a:ea typeface="Open Sans"/>
                <a:cs typeface="Open Sans"/>
                <a:sym typeface="Open Sans"/>
              </a:rPr>
              <a:t>"</a:t>
            </a:r>
            <a:r>
              <a:rPr lang="es-ES" sz="1750" i="1" dirty="0" err="1">
                <a:solidFill>
                  <a:srgbClr val="3F3F3F"/>
                </a:solidFill>
                <a:latin typeface="Open Sans"/>
                <a:ea typeface="Open Sans"/>
                <a:cs typeface="Open Sans"/>
                <a:sym typeface="Open Sans"/>
              </a:rPr>
              <a:t>University</a:t>
            </a:r>
            <a:r>
              <a:rPr lang="es-ES" sz="1750" i="1" dirty="0">
                <a:solidFill>
                  <a:srgbClr val="3F3F3F"/>
                </a:solidFill>
                <a:latin typeface="Open Sans"/>
                <a:ea typeface="Open Sans"/>
                <a:cs typeface="Open Sans"/>
                <a:sym typeface="Open Sans"/>
              </a:rPr>
              <a:t> of </a:t>
            </a:r>
            <a:r>
              <a:rPr lang="es-ES" sz="1750" i="1" dirty="0" err="1">
                <a:solidFill>
                  <a:srgbClr val="3F3F3F"/>
                </a:solidFill>
                <a:latin typeface="Open Sans"/>
                <a:ea typeface="Open Sans"/>
                <a:cs typeface="Open Sans"/>
                <a:sym typeface="Open Sans"/>
              </a:rPr>
              <a:t>Zimbabwe</a:t>
            </a:r>
            <a:r>
              <a:rPr lang="es-ES" sz="1750" i="1" dirty="0">
                <a:solidFill>
                  <a:srgbClr val="3F3F3F"/>
                </a:solidFill>
                <a:latin typeface="Open Sans"/>
                <a:ea typeface="Open Sans"/>
                <a:cs typeface="Open Sans"/>
                <a:sym typeface="Open Sans"/>
              </a:rPr>
              <a:t>"</a:t>
            </a:r>
            <a:r>
              <a:rPr lang="es-ES" sz="1750" dirty="0">
                <a:solidFill>
                  <a:srgbClr val="3F3F3F"/>
                </a:solidFill>
                <a:latin typeface="Open Sans"/>
                <a:ea typeface="Open Sans"/>
                <a:cs typeface="Open Sans"/>
                <a:sym typeface="Open Sans"/>
              </a:rPr>
              <a:t> en el recuadro donde dice </a:t>
            </a:r>
            <a:r>
              <a:rPr lang="es-ES" sz="1750" i="1" dirty="0" err="1">
                <a:solidFill>
                  <a:srgbClr val="3F3F3F"/>
                </a:solidFill>
                <a:latin typeface="Open Sans"/>
                <a:ea typeface="Open Sans"/>
                <a:cs typeface="Open Sans"/>
                <a:sym typeface="Open Sans"/>
              </a:rPr>
              <a:t>Search</a:t>
            </a:r>
            <a:r>
              <a:rPr lang="es-ES" sz="1750" i="1" dirty="0">
                <a:solidFill>
                  <a:srgbClr val="3F3F3F"/>
                </a:solidFill>
                <a:latin typeface="Open Sans"/>
                <a:ea typeface="Open Sans"/>
                <a:cs typeface="Open Sans"/>
                <a:sym typeface="Open Sans"/>
              </a:rPr>
              <a:t> </a:t>
            </a:r>
            <a:r>
              <a:rPr lang="es-ES" sz="1750" i="1" dirty="0" err="1">
                <a:solidFill>
                  <a:srgbClr val="3F3F3F"/>
                </a:solidFill>
                <a:latin typeface="Open Sans"/>
                <a:ea typeface="Open Sans"/>
                <a:cs typeface="Open Sans"/>
                <a:sym typeface="Open Sans"/>
              </a:rPr>
              <a:t>Institution</a:t>
            </a:r>
            <a:r>
              <a:rPr lang="es-ES" sz="1750" i="1" dirty="0">
                <a:solidFill>
                  <a:srgbClr val="3F3F3F"/>
                </a:solidFill>
                <a:latin typeface="Open Sans"/>
                <a:ea typeface="Open Sans"/>
                <a:cs typeface="Open Sans"/>
                <a:sym typeface="Open Sans"/>
              </a:rPr>
              <a:t> </a:t>
            </a:r>
            <a:r>
              <a:rPr lang="es-ES" sz="1750" i="1" dirty="0" err="1">
                <a:solidFill>
                  <a:srgbClr val="3F3F3F"/>
                </a:solidFill>
                <a:latin typeface="Open Sans"/>
                <a:ea typeface="Open Sans"/>
                <a:cs typeface="Open Sans"/>
                <a:sym typeface="Open Sans"/>
              </a:rPr>
              <a:t>Name</a:t>
            </a:r>
            <a:r>
              <a:rPr lang="es-ES" sz="1750" i="1" dirty="0">
                <a:solidFill>
                  <a:srgbClr val="3F3F3F"/>
                </a:solidFill>
                <a:latin typeface="Open Sans"/>
                <a:ea typeface="Open Sans"/>
                <a:cs typeface="Open Sans"/>
                <a:sym typeface="Open Sans"/>
              </a:rPr>
              <a:t> [nombre de la institución] </a:t>
            </a:r>
            <a:r>
              <a:rPr lang="es-ES" sz="1750" dirty="0">
                <a:solidFill>
                  <a:srgbClr val="3F3F3F"/>
                </a:solidFill>
                <a:latin typeface="Open Sans"/>
                <a:ea typeface="Open Sans"/>
                <a:cs typeface="Open Sans"/>
                <a:sym typeface="Open Sans"/>
              </a:rPr>
              <a:t>para efectuar la búsqueda, ver lista de artículos y la bibliometría correspondiente </a:t>
            </a:r>
            <a:r>
              <a:rPr lang="es-ES" sz="1750" b="1" dirty="0">
                <a:solidFill>
                  <a:srgbClr val="3F3F3F"/>
                </a:solidFill>
                <a:latin typeface="Open Sans"/>
                <a:ea typeface="Open Sans"/>
                <a:cs typeface="Open Sans"/>
                <a:sym typeface="Open Sans"/>
              </a:rPr>
              <a:t>(A)</a:t>
            </a:r>
            <a:r>
              <a:rPr lang="es-ES" sz="1750" dirty="0">
                <a:solidFill>
                  <a:srgbClr val="3F3F3F"/>
                </a:solidFill>
                <a:latin typeface="Open Sans"/>
                <a:ea typeface="Open Sans"/>
                <a:cs typeface="Open Sans"/>
                <a:sym typeface="Open Sans"/>
              </a:rPr>
              <a:t>.</a:t>
            </a:r>
          </a:p>
          <a:p>
            <a:pPr marL="355600" lvl="0" indent="-314325" algn="l" rtl="0">
              <a:lnSpc>
                <a:spcPct val="100000"/>
              </a:lnSpc>
              <a:spcBef>
                <a:spcPts val="0"/>
              </a:spcBef>
              <a:spcAft>
                <a:spcPts val="0"/>
              </a:spcAft>
              <a:buClr>
                <a:schemeClr val="dk2"/>
              </a:buClr>
              <a:buSzPts val="1750"/>
              <a:buChar char="●"/>
            </a:pPr>
            <a:r>
              <a:rPr lang="es-ES" sz="1750" dirty="0">
                <a:solidFill>
                  <a:srgbClr val="3F3F3F"/>
                </a:solidFill>
                <a:latin typeface="Open Sans"/>
                <a:ea typeface="Open Sans"/>
                <a:cs typeface="Open Sans"/>
                <a:sym typeface="Open Sans"/>
              </a:rPr>
              <a:t>En </a:t>
            </a:r>
            <a:r>
              <a:rPr lang="es-ES" sz="1750" dirty="0" err="1">
                <a:solidFill>
                  <a:srgbClr val="3F3F3F"/>
                </a:solidFill>
                <a:latin typeface="Open Sans"/>
                <a:ea typeface="Open Sans"/>
                <a:cs typeface="Open Sans"/>
                <a:sym typeface="Open Sans"/>
              </a:rPr>
              <a:t>Analysis</a:t>
            </a:r>
            <a:r>
              <a:rPr lang="es-ES" sz="1750" dirty="0">
                <a:solidFill>
                  <a:srgbClr val="3F3F3F"/>
                </a:solidFill>
                <a:latin typeface="Open Sans"/>
                <a:ea typeface="Open Sans"/>
                <a:cs typeface="Open Sans"/>
                <a:sym typeface="Open Sans"/>
              </a:rPr>
              <a:t> </a:t>
            </a:r>
            <a:r>
              <a:rPr lang="es-ES" sz="1750" dirty="0" err="1">
                <a:solidFill>
                  <a:srgbClr val="3F3F3F"/>
                </a:solidFill>
                <a:latin typeface="Open Sans"/>
                <a:ea typeface="Open Sans"/>
                <a:cs typeface="Open Sans"/>
                <a:sym typeface="Open Sans"/>
              </a:rPr>
              <a:t>view</a:t>
            </a:r>
            <a:r>
              <a:rPr lang="es-ES" sz="1750" dirty="0">
                <a:solidFill>
                  <a:srgbClr val="3F3F3F"/>
                </a:solidFill>
                <a:latin typeface="Open Sans"/>
                <a:ea typeface="Open Sans"/>
                <a:cs typeface="Open Sans"/>
                <a:sym typeface="Open Sans"/>
              </a:rPr>
              <a:t> [vista de análisis] del resultado </a:t>
            </a:r>
            <a:r>
              <a:rPr lang="es-ES" sz="1750" b="1" dirty="0">
                <a:solidFill>
                  <a:srgbClr val="3F3F3F"/>
                </a:solidFill>
                <a:latin typeface="Open Sans"/>
                <a:ea typeface="Open Sans"/>
                <a:cs typeface="Open Sans"/>
                <a:sym typeface="Open Sans"/>
              </a:rPr>
              <a:t>(B) </a:t>
            </a:r>
            <a:r>
              <a:rPr lang="es-ES" sz="1750" dirty="0">
                <a:solidFill>
                  <a:srgbClr val="3F3F3F"/>
                </a:solidFill>
                <a:latin typeface="Open Sans"/>
                <a:ea typeface="Open Sans"/>
                <a:cs typeface="Open Sans"/>
                <a:sym typeface="Open Sans"/>
              </a:rPr>
              <a:t>se</a:t>
            </a:r>
            <a:r>
              <a:rPr lang="es-ES" sz="1750" b="1" dirty="0">
                <a:solidFill>
                  <a:srgbClr val="3F3F3F"/>
                </a:solidFill>
                <a:latin typeface="Open Sans"/>
                <a:ea typeface="Open Sans"/>
                <a:cs typeface="Open Sans"/>
                <a:sym typeface="Open Sans"/>
              </a:rPr>
              <a:t> </a:t>
            </a:r>
            <a:r>
              <a:rPr lang="es-ES" sz="1750" dirty="0">
                <a:solidFill>
                  <a:srgbClr val="3F3F3F"/>
                </a:solidFill>
                <a:latin typeface="Open Sans"/>
                <a:ea typeface="Open Sans"/>
                <a:cs typeface="Open Sans"/>
                <a:sym typeface="Open Sans"/>
              </a:rPr>
              <a:t>muestran gráficos numéricos para construir un perfil de investigación para esta universidad.</a:t>
            </a:r>
          </a:p>
          <a:p>
            <a:pPr marL="355600" lvl="0" indent="-314325" algn="l" rtl="0">
              <a:lnSpc>
                <a:spcPct val="100000"/>
              </a:lnSpc>
              <a:spcBef>
                <a:spcPts val="0"/>
              </a:spcBef>
              <a:spcAft>
                <a:spcPts val="0"/>
              </a:spcAft>
              <a:buClr>
                <a:schemeClr val="dk2"/>
              </a:buClr>
              <a:buSzPts val="1750"/>
              <a:buChar char="●"/>
            </a:pPr>
            <a:r>
              <a:rPr lang="es-ES" sz="1750" dirty="0">
                <a:solidFill>
                  <a:srgbClr val="3F3F3F"/>
                </a:solidFill>
                <a:latin typeface="Open Sans"/>
                <a:ea typeface="Open Sans"/>
                <a:cs typeface="Open Sans"/>
                <a:sym typeface="Open Sans"/>
              </a:rPr>
              <a:t>Se puede configurar un gráfico seleccionando el icono de flecha que se ubica junto a su gráfico de título </a:t>
            </a:r>
            <a:r>
              <a:rPr lang="es-ES" sz="1750" b="1" dirty="0">
                <a:solidFill>
                  <a:srgbClr val="3F3F3F"/>
                </a:solidFill>
                <a:latin typeface="Open Sans"/>
                <a:ea typeface="Open Sans"/>
                <a:cs typeface="Open Sans"/>
                <a:sym typeface="Open Sans"/>
              </a:rPr>
              <a:t>(C)</a:t>
            </a:r>
            <a:r>
              <a:rPr lang="es-ES" sz="1750" dirty="0">
                <a:solidFill>
                  <a:srgbClr val="3F3F3F"/>
                </a:solidFill>
                <a:latin typeface="Open Sans"/>
                <a:ea typeface="Open Sans"/>
                <a:cs typeface="Open Sans"/>
                <a:sym typeface="Open Sans"/>
              </a:rPr>
              <a:t>. Para agregar un nuevo gráfico seleccionar </a:t>
            </a:r>
            <a:r>
              <a:rPr lang="es-ES" sz="1750" i="1" dirty="0" err="1">
                <a:solidFill>
                  <a:srgbClr val="3F3F3F"/>
                </a:solidFill>
                <a:latin typeface="Open Sans"/>
                <a:ea typeface="Open Sans"/>
                <a:cs typeface="Open Sans"/>
                <a:sym typeface="Open Sans"/>
              </a:rPr>
              <a:t>Add</a:t>
            </a:r>
            <a:r>
              <a:rPr lang="es-ES" sz="1750" i="1" dirty="0">
                <a:solidFill>
                  <a:srgbClr val="3F3F3F"/>
                </a:solidFill>
                <a:latin typeface="Open Sans"/>
                <a:ea typeface="Open Sans"/>
                <a:cs typeface="Open Sans"/>
                <a:sym typeface="Open Sans"/>
              </a:rPr>
              <a:t> New Chart [agregar nueva gráfica] </a:t>
            </a:r>
            <a:r>
              <a:rPr lang="es-ES" sz="1750" dirty="0">
                <a:solidFill>
                  <a:schemeClr val="tx1"/>
                </a:solidFill>
                <a:latin typeface="Open Sans"/>
                <a:ea typeface="Open Sans"/>
                <a:cs typeface="Open Sans"/>
                <a:sym typeface="Open Sans"/>
              </a:rPr>
              <a:t>para </a:t>
            </a:r>
            <a:r>
              <a:rPr lang="es-ES" sz="1750" dirty="0">
                <a:solidFill>
                  <a:srgbClr val="3F3F3F"/>
                </a:solidFill>
                <a:latin typeface="Open Sans"/>
                <a:ea typeface="Open Sans"/>
                <a:cs typeface="Open Sans"/>
                <a:sym typeface="Open Sans"/>
              </a:rPr>
              <a:t>personalizar el análisis.</a:t>
            </a:r>
          </a:p>
        </p:txBody>
      </p:sp>
      <p:pic>
        <p:nvPicPr>
          <p:cNvPr id="282" name="Google Shape;282;p53"/>
          <p:cNvPicPr preferRelativeResize="0"/>
          <p:nvPr/>
        </p:nvPicPr>
        <p:blipFill rotWithShape="1">
          <a:blip r:embed="rId3">
            <a:alphaModFix/>
          </a:blip>
          <a:srcRect/>
          <a:stretch/>
        </p:blipFill>
        <p:spPr>
          <a:xfrm>
            <a:off x="5704114" y="1785618"/>
            <a:ext cx="6204765" cy="48767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Qué es Scopus y para qué sirve</a:t>
            </a:r>
            <a:endParaRPr>
              <a:solidFill>
                <a:srgbClr val="586F7C"/>
              </a:solidFill>
            </a:endParaRPr>
          </a:p>
        </p:txBody>
      </p:sp>
      <p:sp>
        <p:nvSpPr>
          <p:cNvPr id="288" name="Google Shape;288;p54"/>
          <p:cNvSpPr txBox="1">
            <a:spLocks noGrp="1"/>
          </p:cNvSpPr>
          <p:nvPr>
            <p:ph type="body" idx="1"/>
          </p:nvPr>
        </p:nvSpPr>
        <p:spPr>
          <a:xfrm>
            <a:off x="206824" y="1769950"/>
            <a:ext cx="11716951" cy="4522200"/>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s-ES" sz="2200" dirty="0" err="1">
                <a:solidFill>
                  <a:schemeClr val="tx1">
                    <a:lumMod val="75000"/>
                    <a:lumOff val="25000"/>
                  </a:schemeClr>
                </a:solidFill>
                <a:latin typeface="Open Sans"/>
                <a:ea typeface="Open Sans"/>
                <a:cs typeface="Open Sans"/>
                <a:sym typeface="Open Sans"/>
              </a:rPr>
              <a:t>Scopus</a:t>
            </a:r>
            <a:r>
              <a:rPr lang="es-ES" sz="2200" dirty="0">
                <a:solidFill>
                  <a:schemeClr val="tx1">
                    <a:lumMod val="75000"/>
                    <a:lumOff val="25000"/>
                  </a:schemeClr>
                </a:solidFill>
                <a:latin typeface="Open Sans"/>
                <a:ea typeface="Open Sans"/>
                <a:cs typeface="Open Sans"/>
                <a:sym typeface="Open Sans"/>
              </a:rPr>
              <a:t> es una base de datos de resúmenes y referencias bibliográficas revisada por pares, por ejemplo, revistas científicas, libros y actas de congresos.</a:t>
            </a:r>
            <a:endParaRPr lang="es-ES" dirty="0">
              <a:solidFill>
                <a:schemeClr val="tx1">
                  <a:lumMod val="75000"/>
                  <a:lumOff val="25000"/>
                </a:schemeClr>
              </a:solidFill>
            </a:endParaRPr>
          </a:p>
          <a:p>
            <a:pPr marL="355600" lvl="0" indent="-342900" algn="l" rtl="0">
              <a:lnSpc>
                <a:spcPct val="150000"/>
              </a:lnSpc>
              <a:spcBef>
                <a:spcPts val="0"/>
              </a:spcBef>
              <a:spcAft>
                <a:spcPts val="0"/>
              </a:spcAft>
              <a:buClr>
                <a:schemeClr val="dk2"/>
              </a:buClr>
              <a:buSzPts val="2200"/>
              <a:buChar char="●"/>
            </a:pPr>
            <a:r>
              <a:rPr lang="es-ES" sz="2200" dirty="0">
                <a:solidFill>
                  <a:schemeClr val="tx1">
                    <a:lumMod val="75000"/>
                    <a:lumOff val="25000"/>
                  </a:schemeClr>
                </a:solidFill>
                <a:latin typeface="Open Sans"/>
                <a:ea typeface="Open Sans"/>
                <a:cs typeface="Open Sans"/>
                <a:sym typeface="Open Sans"/>
              </a:rPr>
              <a:t>Es proporcionada por </a:t>
            </a:r>
            <a:r>
              <a:rPr lang="es-ES" sz="2200" dirty="0" err="1">
                <a:solidFill>
                  <a:schemeClr val="tx1">
                    <a:lumMod val="75000"/>
                    <a:lumOff val="25000"/>
                  </a:schemeClr>
                </a:solidFill>
                <a:latin typeface="Open Sans"/>
                <a:ea typeface="Open Sans"/>
                <a:cs typeface="Open Sans"/>
                <a:sym typeface="Open Sans"/>
              </a:rPr>
              <a:t>Elsevier</a:t>
            </a:r>
            <a:r>
              <a:rPr lang="es-ES" sz="2200" dirty="0">
                <a:solidFill>
                  <a:schemeClr val="tx1">
                    <a:lumMod val="75000"/>
                    <a:lumOff val="25000"/>
                  </a:schemeClr>
                </a:solidFill>
                <a:latin typeface="Open Sans"/>
                <a:ea typeface="Open Sans"/>
                <a:cs typeface="Open Sans"/>
                <a:sym typeface="Open Sans"/>
              </a:rPr>
              <a:t> y está disponible en línea por subscripción.</a:t>
            </a:r>
            <a:endParaRPr lang="es-ES" dirty="0">
              <a:solidFill>
                <a:schemeClr val="tx1">
                  <a:lumMod val="75000"/>
                  <a:lumOff val="25000"/>
                </a:schemeClr>
              </a:solidFill>
            </a:endParaRPr>
          </a:p>
          <a:p>
            <a:pPr marL="355600" lvl="0" indent="-342900" algn="l" rtl="0">
              <a:lnSpc>
                <a:spcPct val="150000"/>
              </a:lnSpc>
              <a:spcBef>
                <a:spcPts val="0"/>
              </a:spcBef>
              <a:spcAft>
                <a:spcPts val="0"/>
              </a:spcAft>
              <a:buClr>
                <a:schemeClr val="dk2"/>
              </a:buClr>
              <a:buSzPts val="2200"/>
              <a:buChar char="●"/>
            </a:pPr>
            <a:r>
              <a:rPr lang="es-ES" sz="2200" dirty="0" err="1">
                <a:solidFill>
                  <a:schemeClr val="tx1">
                    <a:lumMod val="75000"/>
                    <a:lumOff val="25000"/>
                  </a:schemeClr>
                </a:solidFill>
                <a:latin typeface="Open Sans"/>
                <a:ea typeface="Open Sans"/>
                <a:cs typeface="Open Sans"/>
                <a:sym typeface="Open Sans"/>
              </a:rPr>
              <a:t>Scopus</a:t>
            </a:r>
            <a:r>
              <a:rPr lang="es-ES" sz="2200" dirty="0">
                <a:solidFill>
                  <a:schemeClr val="tx1">
                    <a:lumMod val="75000"/>
                    <a:lumOff val="25000"/>
                  </a:schemeClr>
                </a:solidFill>
                <a:latin typeface="Open Sans"/>
                <a:ea typeface="Open Sans"/>
                <a:cs typeface="Open Sans"/>
                <a:sym typeface="Open Sans"/>
              </a:rPr>
              <a:t> tiene cerca de 87 millones de artículos en más de 43,600 títulos de publicaciones seriadas, así como, más de 261,000 títulos de libros y más de 7,000 editoriales.</a:t>
            </a:r>
            <a:endParaRPr lang="es-ES" sz="2200" dirty="0">
              <a:solidFill>
                <a:schemeClr val="tx1">
                  <a:lumMod val="75000"/>
                  <a:lumOff val="25000"/>
                </a:schemeClr>
              </a:solidFill>
            </a:endParaRPr>
          </a:p>
          <a:p>
            <a:pPr marL="355600" lvl="0" indent="-342900" algn="l" rtl="0">
              <a:lnSpc>
                <a:spcPct val="150000"/>
              </a:lnSpc>
              <a:spcBef>
                <a:spcPts val="0"/>
              </a:spcBef>
              <a:spcAft>
                <a:spcPts val="0"/>
              </a:spcAft>
              <a:buClr>
                <a:schemeClr val="dk2"/>
              </a:buClr>
              <a:buSzPts val="2200"/>
              <a:buChar char="●"/>
            </a:pPr>
            <a:r>
              <a:rPr lang="es-ES" sz="2200" dirty="0">
                <a:solidFill>
                  <a:schemeClr val="tx1">
                    <a:lumMod val="75000"/>
                    <a:lumOff val="25000"/>
                  </a:schemeClr>
                </a:solidFill>
                <a:latin typeface="Open Sans"/>
                <a:ea typeface="Open Sans"/>
                <a:cs typeface="Open Sans"/>
                <a:sym typeface="Open Sans"/>
              </a:rPr>
              <a:t>Cubre campos científicos, técnicos, médicos y de ciencias sociales, así como, artes y civilizaciones. </a:t>
            </a:r>
            <a:endParaRPr lang="es-ES" dirty="0">
              <a:solidFill>
                <a:schemeClr val="tx1">
                  <a:lumMod val="75000"/>
                  <a:lumOff val="25000"/>
                </a:schemeClr>
              </a:solidFill>
            </a:endParaRPr>
          </a:p>
          <a:p>
            <a:pPr marL="355600" lvl="0" indent="-342900" algn="l" rtl="0">
              <a:lnSpc>
                <a:spcPct val="150000"/>
              </a:lnSpc>
              <a:spcBef>
                <a:spcPts val="0"/>
              </a:spcBef>
              <a:spcAft>
                <a:spcPts val="0"/>
              </a:spcAft>
              <a:buClr>
                <a:schemeClr val="dk2"/>
              </a:buClr>
              <a:buSzPts val="2200"/>
              <a:buChar char="●"/>
            </a:pPr>
            <a:r>
              <a:rPr lang="es-ES" sz="2200" dirty="0">
                <a:solidFill>
                  <a:schemeClr val="tx1">
                    <a:lumMod val="75000"/>
                    <a:lumOff val="25000"/>
                  </a:schemeClr>
                </a:solidFill>
                <a:latin typeface="Open Sans"/>
                <a:ea typeface="Open Sans"/>
                <a:cs typeface="Open Sans"/>
                <a:sym typeface="Open Sans"/>
              </a:rPr>
              <a:t>Esta base de datos permite a los usuarios realizar análisis de tendencias históricas y </a:t>
            </a:r>
            <a:r>
              <a:rPr lang="es-ES" sz="2200" dirty="0" err="1">
                <a:solidFill>
                  <a:schemeClr val="tx1">
                    <a:lumMod val="75000"/>
                    <a:lumOff val="25000"/>
                  </a:schemeClr>
                </a:solidFill>
                <a:latin typeface="Open Sans"/>
                <a:ea typeface="Open Sans"/>
                <a:cs typeface="Open Sans"/>
                <a:sym typeface="Open Sans"/>
              </a:rPr>
              <a:t>bibliométricas</a:t>
            </a:r>
            <a:r>
              <a:rPr lang="es-ES" sz="2200" dirty="0">
                <a:solidFill>
                  <a:schemeClr val="tx1">
                    <a:lumMod val="75000"/>
                    <a:lumOff val="25000"/>
                  </a:schemeClr>
                </a:solidFill>
                <a:latin typeface="Open Sans"/>
                <a:ea typeface="Open Sans"/>
                <a:cs typeface="Open Sans"/>
                <a:sym typeface="Open Sans"/>
              </a:rPr>
              <a:t>.  </a:t>
            </a:r>
            <a:endParaRPr lang="es-ES" dirty="0">
              <a:solidFill>
                <a:schemeClr val="tx1">
                  <a:lumMod val="75000"/>
                  <a:lumOff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Objetivos de aprendizaje</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335360" y="1845824"/>
            <a:ext cx="11478688" cy="4792720"/>
          </a:xfrm>
          <a:prstGeom prst="rect">
            <a:avLst/>
          </a:prstGeom>
          <a:noFill/>
          <a:ln>
            <a:noFill/>
          </a:ln>
        </p:spPr>
        <p:txBody>
          <a:bodyPr spcFirstLastPara="1" wrap="square" lIns="91425" tIns="45700" rIns="91425" bIns="45700" anchor="t" anchorCtr="0">
            <a:noAutofit/>
          </a:bodyPr>
          <a:lstStyle/>
          <a:p>
            <a:pPr marL="355600" lvl="0" indent="-332422" algn="l" rtl="0">
              <a:lnSpc>
                <a:spcPct val="150000"/>
              </a:lnSpc>
              <a:spcBef>
                <a:spcPts val="0"/>
              </a:spcBef>
              <a:spcAft>
                <a:spcPts val="0"/>
              </a:spcAft>
              <a:buClr>
                <a:schemeClr val="dk2"/>
              </a:buClr>
              <a:buSzPct val="91666"/>
              <a:buChar char="●"/>
            </a:pPr>
            <a:r>
              <a:rPr lang="es-ES" dirty="0">
                <a:solidFill>
                  <a:srgbClr val="424242"/>
                </a:solidFill>
                <a:latin typeface="Open Sans"/>
                <a:ea typeface="Open Sans"/>
                <a:cs typeface="Open Sans"/>
                <a:sym typeface="Open Sans"/>
              </a:rPr>
              <a:t>Uso de las bases de datos </a:t>
            </a:r>
            <a:r>
              <a:rPr lang="es-ES" dirty="0" err="1">
                <a:solidFill>
                  <a:srgbClr val="424242"/>
                </a:solidFill>
                <a:latin typeface="Open Sans"/>
                <a:ea typeface="Open Sans"/>
                <a:cs typeface="Open Sans"/>
                <a:sym typeface="Open Sans"/>
              </a:rPr>
              <a:t>Dimensions</a:t>
            </a:r>
            <a:r>
              <a:rPr lang="es-ES" dirty="0">
                <a:solidFill>
                  <a:srgbClr val="424242"/>
                </a:solidFill>
                <a:latin typeface="Open Sans"/>
                <a:ea typeface="Open Sans"/>
                <a:cs typeface="Open Sans"/>
                <a:sym typeface="Open Sans"/>
              </a:rPr>
              <a:t>, </a:t>
            </a:r>
            <a:r>
              <a:rPr lang="es-ES" dirty="0" err="1">
                <a:solidFill>
                  <a:srgbClr val="424242"/>
                </a:solidFill>
                <a:latin typeface="Open Sans"/>
                <a:ea typeface="Open Sans"/>
                <a:cs typeface="Open Sans"/>
                <a:sym typeface="Open Sans"/>
              </a:rPr>
              <a:t>The</a:t>
            </a:r>
            <a:r>
              <a:rPr lang="es-ES" dirty="0">
                <a:solidFill>
                  <a:srgbClr val="424242"/>
                </a:solidFill>
                <a:latin typeface="Open Sans"/>
                <a:ea typeface="Open Sans"/>
                <a:cs typeface="Open Sans"/>
                <a:sym typeface="Open Sans"/>
              </a:rPr>
              <a:t> Lens y </a:t>
            </a:r>
            <a:r>
              <a:rPr lang="es-ES" dirty="0" err="1">
                <a:solidFill>
                  <a:srgbClr val="424242"/>
                </a:solidFill>
                <a:latin typeface="Open Sans"/>
                <a:ea typeface="Open Sans"/>
                <a:cs typeface="Open Sans"/>
                <a:sym typeface="Open Sans"/>
              </a:rPr>
              <a:t>Scopus</a:t>
            </a:r>
            <a:r>
              <a:rPr lang="es-ES" dirty="0">
                <a:solidFill>
                  <a:srgbClr val="424242"/>
                </a:solidFill>
                <a:latin typeface="Open Sans"/>
                <a:ea typeface="Open Sans"/>
                <a:cs typeface="Open Sans"/>
                <a:sym typeface="Open Sans"/>
              </a:rPr>
              <a:t> para la búsqueda y análisis de un tema específico de investigación.</a:t>
            </a:r>
          </a:p>
          <a:p>
            <a:pPr marL="457200" lvl="0" indent="0" algn="l" rtl="0">
              <a:lnSpc>
                <a:spcPct val="150000"/>
              </a:lnSpc>
              <a:spcBef>
                <a:spcPts val="0"/>
              </a:spcBef>
              <a:spcAft>
                <a:spcPts val="0"/>
              </a:spcAft>
              <a:buSzPct val="108108"/>
              <a:buNone/>
            </a:pPr>
            <a:endParaRPr lang="es-ES" dirty="0">
              <a:solidFill>
                <a:srgbClr val="424242"/>
              </a:solidFill>
              <a:latin typeface="Open Sans"/>
              <a:ea typeface="Open Sans"/>
              <a:cs typeface="Open Sans"/>
              <a:sym typeface="Open Sans"/>
            </a:endParaRPr>
          </a:p>
          <a:p>
            <a:pPr marL="355600" lvl="0" indent="-332422" algn="l" rtl="0">
              <a:lnSpc>
                <a:spcPct val="150000"/>
              </a:lnSpc>
              <a:spcBef>
                <a:spcPts val="0"/>
              </a:spcBef>
              <a:spcAft>
                <a:spcPts val="0"/>
              </a:spcAft>
              <a:buClr>
                <a:schemeClr val="dk2"/>
              </a:buClr>
              <a:buSzPct val="91666"/>
              <a:buChar char="●"/>
            </a:pPr>
            <a:r>
              <a:rPr lang="es-ES" dirty="0">
                <a:solidFill>
                  <a:srgbClr val="424242"/>
                </a:solidFill>
                <a:latin typeface="Open Sans"/>
                <a:ea typeface="Open Sans"/>
                <a:cs typeface="Open Sans"/>
                <a:sym typeface="Open Sans"/>
              </a:rPr>
              <a:t>Uso de las bases de datos </a:t>
            </a:r>
            <a:r>
              <a:rPr lang="es-ES" dirty="0" err="1">
                <a:solidFill>
                  <a:srgbClr val="424242"/>
                </a:solidFill>
                <a:latin typeface="Open Sans"/>
                <a:ea typeface="Open Sans"/>
                <a:cs typeface="Open Sans"/>
                <a:sym typeface="Open Sans"/>
              </a:rPr>
              <a:t>Dimensions</a:t>
            </a:r>
            <a:r>
              <a:rPr lang="es-ES" dirty="0">
                <a:solidFill>
                  <a:srgbClr val="424242"/>
                </a:solidFill>
                <a:latin typeface="Open Sans"/>
                <a:ea typeface="Open Sans"/>
                <a:cs typeface="Open Sans"/>
                <a:sym typeface="Open Sans"/>
              </a:rPr>
              <a:t>, </a:t>
            </a:r>
            <a:r>
              <a:rPr lang="es-ES" dirty="0" err="1">
                <a:solidFill>
                  <a:srgbClr val="424242"/>
                </a:solidFill>
                <a:latin typeface="Open Sans"/>
                <a:ea typeface="Open Sans"/>
                <a:cs typeface="Open Sans"/>
                <a:sym typeface="Open Sans"/>
              </a:rPr>
              <a:t>The</a:t>
            </a:r>
            <a:r>
              <a:rPr lang="es-ES" dirty="0">
                <a:solidFill>
                  <a:srgbClr val="424242"/>
                </a:solidFill>
                <a:latin typeface="Open Sans"/>
                <a:ea typeface="Open Sans"/>
                <a:cs typeface="Open Sans"/>
                <a:sym typeface="Open Sans"/>
              </a:rPr>
              <a:t> Lens y </a:t>
            </a:r>
            <a:r>
              <a:rPr lang="es-ES" dirty="0" err="1">
                <a:solidFill>
                  <a:srgbClr val="424242"/>
                </a:solidFill>
                <a:latin typeface="Open Sans"/>
                <a:ea typeface="Open Sans"/>
                <a:cs typeface="Open Sans"/>
                <a:sym typeface="Open Sans"/>
              </a:rPr>
              <a:t>Scopus</a:t>
            </a:r>
            <a:r>
              <a:rPr lang="es-ES" dirty="0">
                <a:solidFill>
                  <a:srgbClr val="424242"/>
                </a:solidFill>
                <a:latin typeface="Open Sans"/>
                <a:ea typeface="Open Sans"/>
                <a:cs typeface="Open Sans"/>
                <a:sym typeface="Open Sans"/>
              </a:rPr>
              <a:t> para analizar el impacto de la investigación de un investigador individual. </a:t>
            </a:r>
          </a:p>
          <a:p>
            <a:pPr marL="457200" lvl="0" indent="0" algn="l" rtl="0">
              <a:lnSpc>
                <a:spcPct val="150000"/>
              </a:lnSpc>
              <a:spcBef>
                <a:spcPts val="0"/>
              </a:spcBef>
              <a:spcAft>
                <a:spcPts val="0"/>
              </a:spcAft>
              <a:buSzPct val="108108"/>
              <a:buNone/>
            </a:pPr>
            <a:endParaRPr lang="es-ES" dirty="0">
              <a:solidFill>
                <a:srgbClr val="424242"/>
              </a:solidFill>
              <a:latin typeface="Open Sans"/>
              <a:ea typeface="Open Sans"/>
              <a:cs typeface="Open Sans"/>
              <a:sym typeface="Open Sans"/>
            </a:endParaRPr>
          </a:p>
          <a:p>
            <a:pPr marL="355600" lvl="0" indent="-332422">
              <a:lnSpc>
                <a:spcPct val="150000"/>
              </a:lnSpc>
              <a:spcBef>
                <a:spcPts val="0"/>
              </a:spcBef>
              <a:buClr>
                <a:schemeClr val="dk2"/>
              </a:buClr>
              <a:buSzPct val="91666"/>
            </a:pPr>
            <a:r>
              <a:rPr lang="es-ES" dirty="0" err="1">
                <a:solidFill>
                  <a:srgbClr val="424242"/>
                </a:solidFill>
                <a:latin typeface="Open Sans"/>
                <a:ea typeface="Open Sans"/>
                <a:cs typeface="Open Sans"/>
                <a:sym typeface="Open Sans"/>
              </a:rPr>
              <a:t>Analiz</a:t>
            </a:r>
            <a:r>
              <a:rPr lang="es-ES" dirty="0">
                <a:solidFill>
                  <a:srgbClr val="424242"/>
                </a:solidFill>
                <a:latin typeface="Open Sans"/>
                <a:ea typeface="Open Sans"/>
                <a:cs typeface="Open Sans"/>
                <a:sym typeface="Open Sans"/>
              </a:rPr>
              <a:t> Uso de las bases de datos </a:t>
            </a:r>
            <a:r>
              <a:rPr lang="es-ES" dirty="0" err="1">
                <a:solidFill>
                  <a:srgbClr val="424242"/>
                </a:solidFill>
                <a:latin typeface="Open Sans"/>
                <a:ea typeface="Open Sans"/>
                <a:cs typeface="Open Sans"/>
                <a:sym typeface="Open Sans"/>
              </a:rPr>
              <a:t>Dimensions</a:t>
            </a:r>
            <a:r>
              <a:rPr lang="es-ES" dirty="0">
                <a:solidFill>
                  <a:srgbClr val="424242"/>
                </a:solidFill>
                <a:latin typeface="Open Sans"/>
                <a:ea typeface="Open Sans"/>
                <a:cs typeface="Open Sans"/>
                <a:sym typeface="Open Sans"/>
              </a:rPr>
              <a:t>, </a:t>
            </a:r>
            <a:r>
              <a:rPr lang="es-ES" dirty="0" err="1">
                <a:solidFill>
                  <a:srgbClr val="424242"/>
                </a:solidFill>
                <a:latin typeface="Open Sans"/>
                <a:ea typeface="Open Sans"/>
                <a:cs typeface="Open Sans"/>
                <a:sym typeface="Open Sans"/>
              </a:rPr>
              <a:t>The</a:t>
            </a:r>
            <a:r>
              <a:rPr lang="es-ES" dirty="0">
                <a:solidFill>
                  <a:srgbClr val="424242"/>
                </a:solidFill>
                <a:latin typeface="Open Sans"/>
                <a:ea typeface="Open Sans"/>
                <a:cs typeface="Open Sans"/>
                <a:sym typeface="Open Sans"/>
              </a:rPr>
              <a:t> Lens y </a:t>
            </a:r>
            <a:r>
              <a:rPr lang="es-ES" dirty="0" err="1">
                <a:solidFill>
                  <a:srgbClr val="424242"/>
                </a:solidFill>
                <a:latin typeface="Open Sans"/>
                <a:ea typeface="Open Sans"/>
                <a:cs typeface="Open Sans"/>
                <a:sym typeface="Open Sans"/>
              </a:rPr>
              <a:t>Scopus</a:t>
            </a:r>
            <a:r>
              <a:rPr lang="es-ES" dirty="0">
                <a:solidFill>
                  <a:srgbClr val="424242"/>
                </a:solidFill>
                <a:latin typeface="Open Sans"/>
                <a:ea typeface="Open Sans"/>
                <a:cs typeface="Open Sans"/>
                <a:sym typeface="Open Sans"/>
              </a:rPr>
              <a:t> para analizar el impacto de la investigación de una institución de investigación.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Búsqueda bibliográfica en Scopus</a:t>
            </a:r>
            <a:endParaRPr/>
          </a:p>
        </p:txBody>
      </p:sp>
      <p:sp>
        <p:nvSpPr>
          <p:cNvPr id="294" name="Google Shape;294;p4"/>
          <p:cNvSpPr txBox="1">
            <a:spLocks noGrp="1"/>
          </p:cNvSpPr>
          <p:nvPr>
            <p:ph type="body" idx="1"/>
          </p:nvPr>
        </p:nvSpPr>
        <p:spPr>
          <a:xfrm>
            <a:off x="125186" y="1731625"/>
            <a:ext cx="11802275" cy="1552352"/>
          </a:xfrm>
          <a:prstGeom prst="rect">
            <a:avLst/>
          </a:prstGeom>
          <a:noFill/>
          <a:ln>
            <a:noFill/>
          </a:ln>
        </p:spPr>
        <p:txBody>
          <a:bodyPr spcFirstLastPara="1" wrap="square" lIns="91425" tIns="45700" rIns="91425" bIns="45700" anchor="t" anchorCtr="0">
            <a:noAutofit/>
          </a:bodyPr>
          <a:lstStyle/>
          <a:p>
            <a:pPr marL="355600" lvl="0" indent="-342900" algn="l" rtl="0">
              <a:lnSpc>
                <a:spcPct val="115000"/>
              </a:lnSpc>
              <a:spcBef>
                <a:spcPts val="0"/>
              </a:spcBef>
              <a:spcAft>
                <a:spcPts val="0"/>
              </a:spcAft>
              <a:buClr>
                <a:schemeClr val="dk2"/>
              </a:buClr>
              <a:buSzPts val="2200"/>
              <a:buChar char="●"/>
            </a:pPr>
            <a:r>
              <a:rPr lang="en-US" sz="1800">
                <a:solidFill>
                  <a:srgbClr val="3F3F3F"/>
                </a:solidFill>
                <a:latin typeface="Open Sans"/>
                <a:ea typeface="Open Sans"/>
                <a:cs typeface="Open Sans"/>
                <a:sym typeface="Open Sans"/>
              </a:rPr>
              <a:t>Scopus se puede utilizar para realizar una búsqueda bibliográfica sobre un tema de investigación.</a:t>
            </a:r>
            <a:endParaRPr sz="1800">
              <a:solidFill>
                <a:srgbClr val="3F3F3F"/>
              </a:solidFill>
            </a:endParaRPr>
          </a:p>
          <a:p>
            <a:pPr marL="355600" lvl="0" indent="-342900" algn="l" rtl="0">
              <a:lnSpc>
                <a:spcPct val="115000"/>
              </a:lnSpc>
              <a:spcBef>
                <a:spcPts val="0"/>
              </a:spcBef>
              <a:spcAft>
                <a:spcPts val="0"/>
              </a:spcAft>
              <a:buClr>
                <a:schemeClr val="dk2"/>
              </a:buClr>
              <a:buSzPts val="2200"/>
              <a:buChar char="●"/>
            </a:pPr>
            <a:r>
              <a:rPr lang="en-US" sz="1800">
                <a:solidFill>
                  <a:srgbClr val="3F3F3F"/>
                </a:solidFill>
                <a:latin typeface="Open Sans"/>
                <a:ea typeface="Open Sans"/>
                <a:cs typeface="Open Sans"/>
                <a:sym typeface="Open Sans"/>
              </a:rPr>
              <a:t>Por ejemplo, este caso sobre una búsqueda de “</a:t>
            </a:r>
            <a:r>
              <a:rPr lang="en-US" sz="1800" b="1" i="1">
                <a:solidFill>
                  <a:srgbClr val="3F3F3F"/>
                </a:solidFill>
                <a:latin typeface="Open Sans"/>
                <a:ea typeface="Open Sans"/>
                <a:cs typeface="Open Sans"/>
                <a:sym typeface="Open Sans"/>
              </a:rPr>
              <a:t>maize production</a:t>
            </a:r>
            <a:r>
              <a:rPr lang="en-US" sz="1800">
                <a:solidFill>
                  <a:srgbClr val="3F3F3F"/>
                </a:solidFill>
                <a:latin typeface="Open Sans"/>
                <a:ea typeface="Open Sans"/>
                <a:cs typeface="Open Sans"/>
                <a:sym typeface="Open Sans"/>
              </a:rPr>
              <a:t>” </a:t>
            </a:r>
            <a:r>
              <a:rPr lang="en-US" sz="1800" i="1">
                <a:solidFill>
                  <a:srgbClr val="3F3F3F"/>
                </a:solidFill>
                <a:latin typeface="Open Sans"/>
                <a:ea typeface="Open Sans"/>
                <a:cs typeface="Open Sans"/>
                <a:sym typeface="Open Sans"/>
              </a:rPr>
              <a:t>[producción de maíz] </a:t>
            </a:r>
            <a:r>
              <a:rPr lang="en-US" sz="1800">
                <a:solidFill>
                  <a:srgbClr val="3F3F3F"/>
                </a:solidFill>
                <a:latin typeface="Open Sans"/>
                <a:ea typeface="Open Sans"/>
                <a:cs typeface="Open Sans"/>
                <a:sym typeface="Open Sans"/>
              </a:rPr>
              <a:t>específicamente en “</a:t>
            </a:r>
            <a:r>
              <a:rPr lang="en-US" sz="1800" b="1" i="1">
                <a:solidFill>
                  <a:srgbClr val="3F3F3F"/>
                </a:solidFill>
                <a:latin typeface="Open Sans"/>
                <a:ea typeface="Open Sans"/>
                <a:cs typeface="Open Sans"/>
                <a:sym typeface="Open Sans"/>
              </a:rPr>
              <a:t>Zimbabwe</a:t>
            </a:r>
            <a:r>
              <a:rPr lang="en-US" sz="1800" i="1">
                <a:solidFill>
                  <a:srgbClr val="3F3F3F"/>
                </a:solidFill>
                <a:latin typeface="Open Sans"/>
                <a:ea typeface="Open Sans"/>
                <a:cs typeface="Open Sans"/>
                <a:sym typeface="Open Sans"/>
              </a:rPr>
              <a:t>” [Zimbabue]</a:t>
            </a:r>
            <a:r>
              <a:rPr lang="en-US" sz="1800">
                <a:solidFill>
                  <a:srgbClr val="3F3F3F"/>
                </a:solidFill>
                <a:latin typeface="Open Sans"/>
                <a:ea typeface="Open Sans"/>
                <a:cs typeface="Open Sans"/>
                <a:sym typeface="Open Sans"/>
              </a:rPr>
              <a:t>, en combinación con el operador booleano (AND) para incluir ambos términos en los resultados de la búsqueda. </a:t>
            </a:r>
            <a:endParaRPr sz="1800">
              <a:solidFill>
                <a:srgbClr val="3F3F3F"/>
              </a:solidFill>
            </a:endParaRPr>
          </a:p>
        </p:txBody>
      </p:sp>
      <p:pic>
        <p:nvPicPr>
          <p:cNvPr id="295" name="Google Shape;295;p4"/>
          <p:cNvPicPr preferRelativeResize="0"/>
          <p:nvPr/>
        </p:nvPicPr>
        <p:blipFill rotWithShape="1">
          <a:blip r:embed="rId3">
            <a:alphaModFix/>
          </a:blip>
          <a:srcRect/>
          <a:stretch/>
        </p:blipFill>
        <p:spPr>
          <a:xfrm>
            <a:off x="1675608" y="3303564"/>
            <a:ext cx="8800135" cy="3559458"/>
          </a:xfrm>
          <a:prstGeom prst="rect">
            <a:avLst/>
          </a:prstGeom>
          <a:noFill/>
          <a:ln>
            <a:noFill/>
          </a:ln>
        </p:spPr>
      </p:pic>
      <p:sp>
        <p:nvSpPr>
          <p:cNvPr id="296" name="Google Shape;296;p4"/>
          <p:cNvSpPr/>
          <p:nvPr/>
        </p:nvSpPr>
        <p:spPr>
          <a:xfrm>
            <a:off x="1913206" y="5444197"/>
            <a:ext cx="1209822" cy="37982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7" name="Google Shape;297;p4"/>
          <p:cNvSpPr/>
          <p:nvPr/>
        </p:nvSpPr>
        <p:spPr>
          <a:xfrm>
            <a:off x="4569655" y="5779477"/>
            <a:ext cx="1209822" cy="37982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8" name="Google Shape;298;p4"/>
          <p:cNvSpPr/>
          <p:nvPr/>
        </p:nvSpPr>
        <p:spPr>
          <a:xfrm>
            <a:off x="4513384" y="5104228"/>
            <a:ext cx="1209822" cy="37982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
        <p:cNvGrpSpPr/>
        <p:nvPr/>
      </p:nvGrpSpPr>
      <p:grpSpPr>
        <a:xfrm>
          <a:off x="0" y="0"/>
          <a:ext cx="0" cy="0"/>
          <a:chOff x="0" y="0"/>
          <a:chExt cx="0" cy="0"/>
        </a:xfrm>
      </p:grpSpPr>
      <p:sp>
        <p:nvSpPr>
          <p:cNvPr id="303" name="Google Shape;303;g727b3dbef2_0_52"/>
          <p:cNvSpPr txBox="1">
            <a:spLocks noGrp="1"/>
          </p:cNvSpPr>
          <p:nvPr>
            <p:ph type="title"/>
          </p:nvPr>
        </p:nvSpPr>
        <p:spPr>
          <a:xfrm>
            <a:off x="0" y="378800"/>
            <a:ext cx="77733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err="1">
                <a:solidFill>
                  <a:srgbClr val="586F7C"/>
                </a:solidFill>
                <a:latin typeface="Open Sans"/>
                <a:ea typeface="Open Sans"/>
                <a:cs typeface="Open Sans"/>
                <a:sym typeface="Open Sans"/>
              </a:rPr>
              <a:t>Búsqueda</a:t>
            </a:r>
            <a:r>
              <a:rPr lang="en-US" dirty="0">
                <a:solidFill>
                  <a:srgbClr val="586F7C"/>
                </a:solidFill>
                <a:latin typeface="Open Sans"/>
                <a:ea typeface="Open Sans"/>
                <a:cs typeface="Open Sans"/>
                <a:sym typeface="Open Sans"/>
              </a:rPr>
              <a:t> con </a:t>
            </a:r>
            <a:r>
              <a:rPr lang="en-US" dirty="0" err="1">
                <a:solidFill>
                  <a:srgbClr val="586F7C"/>
                </a:solidFill>
                <a:latin typeface="Open Sans"/>
                <a:ea typeface="Open Sans"/>
                <a:cs typeface="Open Sans"/>
                <a:sym typeface="Open Sans"/>
              </a:rPr>
              <a:t>Límites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en</a:t>
            </a:r>
            <a:r>
              <a:rPr lang="en-US" dirty="0">
                <a:solidFill>
                  <a:srgbClr val="586F7C"/>
                </a:solidFill>
                <a:latin typeface="Open Sans"/>
                <a:ea typeface="Open Sans"/>
                <a:cs typeface="Open Sans"/>
                <a:sym typeface="Open Sans"/>
              </a:rPr>
              <a:t> Scopus</a:t>
            </a:r>
            <a:endParaRPr dirty="0">
              <a:solidFill>
                <a:srgbClr val="586F7C"/>
              </a:solidFill>
              <a:latin typeface="Open Sans"/>
              <a:ea typeface="Open Sans"/>
              <a:cs typeface="Open Sans"/>
              <a:sym typeface="Open Sans"/>
            </a:endParaRPr>
          </a:p>
        </p:txBody>
      </p:sp>
      <p:sp>
        <p:nvSpPr>
          <p:cNvPr id="304" name="Google Shape;304;g727b3dbef2_0_52"/>
          <p:cNvSpPr txBox="1">
            <a:spLocks noGrp="1"/>
          </p:cNvSpPr>
          <p:nvPr>
            <p:ph type="body" idx="1"/>
          </p:nvPr>
        </p:nvSpPr>
        <p:spPr>
          <a:xfrm>
            <a:off x="0" y="1924495"/>
            <a:ext cx="11919857" cy="4737562"/>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La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también</a:t>
            </a:r>
            <a:r>
              <a:rPr lang="en-US" dirty="0">
                <a:solidFill>
                  <a:srgbClr val="3F3F3F"/>
                </a:solidFill>
                <a:latin typeface="Open Sans"/>
                <a:ea typeface="Open Sans"/>
                <a:cs typeface="Open Sans"/>
                <a:sym typeface="Open Sans"/>
              </a:rPr>
              <a:t> se </a:t>
            </a:r>
            <a:r>
              <a:rPr lang="en-US" dirty="0" err="1">
                <a:solidFill>
                  <a:srgbClr val="3F3F3F"/>
                </a:solidFill>
                <a:latin typeface="Open Sans"/>
                <a:ea typeface="Open Sans"/>
                <a:cs typeface="Open Sans"/>
                <a:sym typeface="Open Sans"/>
              </a:rPr>
              <a:t>puede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limitar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rango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fecha</a:t>
            </a:r>
            <a:r>
              <a:rPr lang="en-US" dirty="0">
                <a:solidFill>
                  <a:srgbClr val="3F3F3F"/>
                </a:solidFill>
                <a:latin typeface="Open Sans"/>
                <a:ea typeface="Open Sans"/>
                <a:cs typeface="Open Sans"/>
                <a:sym typeface="Open Sans"/>
              </a:rPr>
              <a:t>, p. </a:t>
            </a:r>
            <a:r>
              <a:rPr lang="en-US" dirty="0" err="1">
                <a:solidFill>
                  <a:srgbClr val="3F3F3F"/>
                </a:solidFill>
                <a:latin typeface="Open Sans"/>
                <a:ea typeface="Open Sans"/>
                <a:cs typeface="Open Sans"/>
                <a:sym typeface="Open Sans"/>
              </a:rPr>
              <a:t>ej</a:t>
            </a:r>
            <a:r>
              <a:rPr lang="en-US" dirty="0">
                <a:solidFill>
                  <a:srgbClr val="3F3F3F"/>
                </a:solidFill>
                <a:latin typeface="Open Sans"/>
                <a:ea typeface="Open Sans"/>
                <a:cs typeface="Open Sans"/>
                <a:sym typeface="Open Sans"/>
              </a:rPr>
              <a:t>. “</a:t>
            </a:r>
            <a:r>
              <a:rPr lang="en-US" b="1" i="1" dirty="0">
                <a:solidFill>
                  <a:srgbClr val="3F3F3F"/>
                </a:solidFill>
                <a:latin typeface="Open Sans"/>
                <a:ea typeface="Open Sans"/>
                <a:cs typeface="Open Sans"/>
                <a:sym typeface="Open Sans"/>
              </a:rPr>
              <a:t>from 2015 to the present</a:t>
            </a:r>
            <a:r>
              <a:rPr lang="en-US" dirty="0">
                <a:solidFill>
                  <a:srgbClr val="3F3F3F"/>
                </a:solidFill>
                <a:latin typeface="Open Sans"/>
                <a:ea typeface="Open Sans"/>
                <a:cs typeface="Open Sans"/>
                <a:sym typeface="Open Sans"/>
              </a:rPr>
              <a:t>” </a:t>
            </a:r>
            <a:r>
              <a:rPr lang="en-US" i="1" dirty="0">
                <a:solidFill>
                  <a:srgbClr val="3F3F3F"/>
                </a:solidFill>
                <a:latin typeface="Open Sans"/>
                <a:ea typeface="Open Sans"/>
                <a:cs typeface="Open Sans"/>
                <a:sym typeface="Open Sans"/>
              </a:rPr>
              <a:t>[</a:t>
            </a:r>
            <a:r>
              <a:rPr lang="en-US" i="1" dirty="0" err="1">
                <a:solidFill>
                  <a:srgbClr val="3F3F3F"/>
                </a:solidFill>
                <a:latin typeface="Open Sans"/>
                <a:ea typeface="Open Sans"/>
                <a:cs typeface="Open Sans"/>
                <a:sym typeface="Open Sans"/>
              </a:rPr>
              <a:t>desde</a:t>
            </a:r>
            <a:r>
              <a:rPr lang="en-US" i="1" dirty="0">
                <a:solidFill>
                  <a:srgbClr val="3F3F3F"/>
                </a:solidFill>
                <a:latin typeface="Open Sans"/>
                <a:ea typeface="Open Sans"/>
                <a:cs typeface="Open Sans"/>
                <a:sym typeface="Open Sans"/>
              </a:rPr>
              <a:t> 2015 a la </a:t>
            </a:r>
            <a:r>
              <a:rPr lang="en-US" i="1" dirty="0" err="1">
                <a:solidFill>
                  <a:srgbClr val="3F3F3F"/>
                </a:solidFill>
                <a:latin typeface="Open Sans"/>
                <a:ea typeface="Open Sans"/>
                <a:cs typeface="Open Sans"/>
                <a:sym typeface="Open Sans"/>
              </a:rPr>
              <a:t>fecha</a:t>
            </a:r>
            <a:r>
              <a:rPr lang="en-US" i="1" dirty="0">
                <a:solidFill>
                  <a:srgbClr val="3F3F3F"/>
                </a:solidFill>
                <a:latin typeface="Open Sans"/>
                <a:ea typeface="Open Sans"/>
                <a:cs typeface="Open Sans"/>
                <a:sym typeface="Open Sans"/>
              </a:rPr>
              <a:t>]</a:t>
            </a:r>
            <a:r>
              <a:rPr lang="en-US" dirty="0">
                <a:solidFill>
                  <a:srgbClr val="3F3F3F"/>
                </a:solidFill>
                <a:latin typeface="Open Sans"/>
                <a:ea typeface="Open Sans"/>
                <a:cs typeface="Open Sans"/>
                <a:sym typeface="Open Sans"/>
              </a:rPr>
              <a:t> </a:t>
            </a:r>
            <a:endParaRPr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Estas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opciones</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limitar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ayudan</a:t>
            </a:r>
            <a:r>
              <a:rPr lang="en-US" dirty="0">
                <a:solidFill>
                  <a:srgbClr val="3F3F3F"/>
                </a:solidFill>
                <a:latin typeface="Open Sans"/>
                <a:ea typeface="Open Sans"/>
                <a:cs typeface="Open Sans"/>
                <a:sym typeface="Open Sans"/>
              </a:rPr>
              <a:t> a </a:t>
            </a:r>
            <a:r>
              <a:rPr lang="en-US" dirty="0" err="1">
                <a:solidFill>
                  <a:srgbClr val="3F3F3F"/>
                </a:solidFill>
                <a:latin typeface="Open Sans"/>
                <a:ea typeface="Open Sans"/>
                <a:cs typeface="Open Sans"/>
                <a:sym typeface="Open Sans"/>
              </a:rPr>
              <a:t>precisar</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reduciendo</a:t>
            </a:r>
            <a:r>
              <a:rPr lang="en-US" dirty="0">
                <a:solidFill>
                  <a:srgbClr val="3F3F3F"/>
                </a:solidFill>
                <a:latin typeface="Open Sans"/>
                <a:ea typeface="Open Sans"/>
                <a:cs typeface="Open Sans"/>
                <a:sym typeface="Open Sans"/>
              </a:rPr>
              <a:t> y </a:t>
            </a:r>
            <a:r>
              <a:rPr lang="en-US" dirty="0" err="1">
                <a:solidFill>
                  <a:srgbClr val="3F3F3F"/>
                </a:solidFill>
                <a:latin typeface="Open Sans"/>
                <a:ea typeface="Open Sans"/>
                <a:cs typeface="Open Sans"/>
                <a:sym typeface="Open Sans"/>
              </a:rPr>
              <a:t>ofreciendo</a:t>
            </a:r>
            <a:r>
              <a:rPr lang="en-US" dirty="0">
                <a:solidFill>
                  <a:srgbClr val="3F3F3F"/>
                </a:solidFill>
                <a:latin typeface="Open Sans"/>
                <a:ea typeface="Open Sans"/>
                <a:cs typeface="Open Sans"/>
                <a:sym typeface="Open Sans"/>
              </a:rPr>
              <a:t> el </a:t>
            </a:r>
            <a:r>
              <a:rPr lang="en-US" dirty="0" err="1">
                <a:solidFill>
                  <a:srgbClr val="3F3F3F"/>
                </a:solidFill>
                <a:latin typeface="Open Sans"/>
                <a:ea typeface="Open Sans"/>
                <a:cs typeface="Open Sans"/>
                <a:sym typeface="Open Sans"/>
              </a:rPr>
              <a:t>mejor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resultado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relevancia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basada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coincidencias</a:t>
            </a:r>
            <a:r>
              <a:rPr lang="en-US" dirty="0">
                <a:solidFill>
                  <a:srgbClr val="3F3F3F"/>
                </a:solidFill>
                <a:latin typeface="Open Sans"/>
                <a:ea typeface="Open Sans"/>
                <a:cs typeface="Open Sans"/>
                <a:sym typeface="Open Sans"/>
              </a:rPr>
              <a:t>. </a:t>
            </a:r>
            <a:endParaRPr dirty="0">
              <a:solidFill>
                <a:srgbClr val="3F3F3F"/>
              </a:solidFill>
            </a:endParaRPr>
          </a:p>
        </p:txBody>
      </p:sp>
      <p:pic>
        <p:nvPicPr>
          <p:cNvPr id="305" name="Google Shape;305;g727b3dbef2_0_52"/>
          <p:cNvPicPr preferRelativeResize="0"/>
          <p:nvPr/>
        </p:nvPicPr>
        <p:blipFill rotWithShape="1">
          <a:blip r:embed="rId3">
            <a:alphaModFix/>
          </a:blip>
          <a:srcRect/>
          <a:stretch/>
        </p:blipFill>
        <p:spPr>
          <a:xfrm>
            <a:off x="255250" y="3719413"/>
            <a:ext cx="11822175" cy="2457793"/>
          </a:xfrm>
          <a:prstGeom prst="rect">
            <a:avLst/>
          </a:prstGeom>
          <a:noFill/>
          <a:ln>
            <a:noFill/>
          </a:ln>
        </p:spPr>
      </p:pic>
      <p:sp>
        <p:nvSpPr>
          <p:cNvPr id="306" name="Google Shape;306;g727b3dbef2_0_52"/>
          <p:cNvSpPr/>
          <p:nvPr/>
        </p:nvSpPr>
        <p:spPr>
          <a:xfrm>
            <a:off x="351692" y="3910818"/>
            <a:ext cx="1125416" cy="52050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7" name="Google Shape;307;g727b3dbef2_0_52"/>
          <p:cNvSpPr/>
          <p:nvPr/>
        </p:nvSpPr>
        <p:spPr>
          <a:xfrm>
            <a:off x="321212" y="4752535"/>
            <a:ext cx="1125416" cy="52050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8" name="Google Shape;308;g727b3dbef2_0_52"/>
          <p:cNvSpPr/>
          <p:nvPr/>
        </p:nvSpPr>
        <p:spPr>
          <a:xfrm>
            <a:off x="6156959" y="3882685"/>
            <a:ext cx="919090" cy="59084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2"/>
        <p:cNvGrpSpPr/>
        <p:nvPr/>
      </p:nvGrpSpPr>
      <p:grpSpPr>
        <a:xfrm>
          <a:off x="0" y="0"/>
          <a:ext cx="0" cy="0"/>
          <a:chOff x="0" y="0"/>
          <a:chExt cx="0" cy="0"/>
        </a:xfrm>
      </p:grpSpPr>
      <p:sp>
        <p:nvSpPr>
          <p:cNvPr id="313" name="Google Shape;313;p5"/>
          <p:cNvSpPr txBox="1">
            <a:spLocks noGrp="1"/>
          </p:cNvSpPr>
          <p:nvPr>
            <p:ph type="title"/>
          </p:nvPr>
        </p:nvSpPr>
        <p:spPr>
          <a:xfrm>
            <a:off x="157575" y="280337"/>
            <a:ext cx="7837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Exportar, envío por correo electrónico y guardar citas</a:t>
            </a:r>
            <a:endParaRPr>
              <a:solidFill>
                <a:srgbClr val="586F7C"/>
              </a:solidFill>
              <a:latin typeface="Open Sans"/>
              <a:ea typeface="Open Sans"/>
              <a:cs typeface="Open Sans"/>
              <a:sym typeface="Open Sans"/>
            </a:endParaRPr>
          </a:p>
        </p:txBody>
      </p:sp>
      <p:sp>
        <p:nvSpPr>
          <p:cNvPr id="314" name="Google Shape;314;p5"/>
          <p:cNvSpPr txBox="1">
            <a:spLocks noGrp="1"/>
          </p:cNvSpPr>
          <p:nvPr>
            <p:ph type="body" idx="1"/>
          </p:nvPr>
        </p:nvSpPr>
        <p:spPr>
          <a:xfrm>
            <a:off x="0" y="1628800"/>
            <a:ext cx="5591944" cy="522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100"/>
              </a:spcBef>
              <a:spcAft>
                <a:spcPts val="0"/>
              </a:spcAft>
              <a:buSzPts val="2400"/>
              <a:buNone/>
            </a:pPr>
            <a:r>
              <a:rPr lang="en-US" sz="1600">
                <a:solidFill>
                  <a:srgbClr val="3F3F3F"/>
                </a:solidFill>
                <a:latin typeface="Open Sans"/>
                <a:ea typeface="Open Sans"/>
                <a:cs typeface="Open Sans"/>
                <a:sym typeface="Open Sans"/>
              </a:rPr>
              <a:t>El gráfico de la derecha muestra el resultado de la búsqueda anterior.</a:t>
            </a:r>
            <a:endParaRPr sz="1600">
              <a:solidFill>
                <a:srgbClr val="3F3F3F"/>
              </a:solidFill>
              <a:latin typeface="Open Sans"/>
              <a:ea typeface="Open Sans"/>
              <a:cs typeface="Open Sans"/>
              <a:sym typeface="Open Sans"/>
            </a:endParaRPr>
          </a:p>
          <a:p>
            <a:pPr marL="457200" lvl="0" indent="-330200" algn="l" rtl="0">
              <a:lnSpc>
                <a:spcPct val="115000"/>
              </a:lnSpc>
              <a:spcBef>
                <a:spcPts val="2100"/>
              </a:spcBef>
              <a:spcAft>
                <a:spcPts val="0"/>
              </a:spcAft>
              <a:buClr>
                <a:srgbClr val="3F3F3F"/>
              </a:buClr>
              <a:buSzPts val="1600"/>
              <a:buFont typeface="Open Sans"/>
              <a:buAutoNum type="alphaUcPeriod"/>
            </a:pPr>
            <a:r>
              <a:rPr lang="en-US" sz="1600">
                <a:solidFill>
                  <a:srgbClr val="3F3F3F"/>
                </a:solidFill>
                <a:latin typeface="Open Sans"/>
                <a:ea typeface="Open Sans"/>
                <a:cs typeface="Open Sans"/>
                <a:sym typeface="Open Sans"/>
              </a:rPr>
              <a:t>Si la casilla junto al título de cualquier elemento está marcada, se pueden realizar más acciones, como exportar los resultados.</a:t>
            </a:r>
            <a:endParaRPr sz="1600">
              <a:solidFill>
                <a:srgbClr val="3F3F3F"/>
              </a:solidFill>
              <a:latin typeface="Open Sans"/>
              <a:ea typeface="Open Sans"/>
              <a:cs typeface="Open Sans"/>
              <a:sym typeface="Open Sans"/>
            </a:endParaRPr>
          </a:p>
          <a:p>
            <a:pPr marL="914400" lvl="1" indent="-330200" algn="l" rtl="0">
              <a:lnSpc>
                <a:spcPct val="115000"/>
              </a:lnSpc>
              <a:spcBef>
                <a:spcPts val="0"/>
              </a:spcBef>
              <a:spcAft>
                <a:spcPts val="0"/>
              </a:spcAft>
              <a:buClr>
                <a:srgbClr val="3F3F3F"/>
              </a:buClr>
              <a:buSzPts val="1600"/>
              <a:buFont typeface="Open Sans"/>
              <a:buChar char="○"/>
            </a:pPr>
            <a:r>
              <a:rPr lang="en-US" sz="1600">
                <a:solidFill>
                  <a:srgbClr val="3F3F3F"/>
                </a:solidFill>
                <a:latin typeface="Open Sans"/>
                <a:ea typeface="Open Sans"/>
                <a:cs typeface="Open Sans"/>
                <a:sym typeface="Open Sans"/>
              </a:rPr>
              <a:t>Hacer clic en los enlaces relevantes sobre la lista de resultados para imprimir, guardar/descargar o enviar por correo electrónico los documentos seleccionados.</a:t>
            </a:r>
            <a:endParaRPr sz="1600">
              <a:solidFill>
                <a:srgbClr val="3F3F3F"/>
              </a:solidFill>
              <a:latin typeface="Open Sans"/>
              <a:ea typeface="Open Sans"/>
              <a:cs typeface="Open Sans"/>
              <a:sym typeface="Open Sans"/>
            </a:endParaRPr>
          </a:p>
          <a:p>
            <a:pPr marL="457200" lvl="0" indent="-330200" algn="l" rtl="0">
              <a:lnSpc>
                <a:spcPct val="115000"/>
              </a:lnSpc>
              <a:spcBef>
                <a:spcPts val="0"/>
              </a:spcBef>
              <a:spcAft>
                <a:spcPts val="0"/>
              </a:spcAft>
              <a:buClr>
                <a:srgbClr val="3F3F3F"/>
              </a:buClr>
              <a:buSzPts val="1600"/>
              <a:buFont typeface="Open Sans"/>
              <a:buAutoNum type="alphaUcPeriod"/>
            </a:pPr>
            <a:r>
              <a:rPr lang="en-US" sz="1600">
                <a:solidFill>
                  <a:srgbClr val="3F3F3F"/>
                </a:solidFill>
                <a:latin typeface="Open Sans"/>
                <a:ea typeface="Open Sans"/>
                <a:cs typeface="Open Sans"/>
                <a:sym typeface="Open Sans"/>
              </a:rPr>
              <a:t>Exportar permite descargar elementos seleccionados para ser utilizados en software de manejo bibliográfico, tales como: </a:t>
            </a:r>
            <a:r>
              <a:rPr lang="en-US" sz="1600" b="1">
                <a:solidFill>
                  <a:srgbClr val="3F3F3F"/>
                </a:solidFill>
                <a:latin typeface="Open Sans"/>
                <a:ea typeface="Open Sans"/>
                <a:cs typeface="Open Sans"/>
                <a:sym typeface="Open Sans"/>
              </a:rPr>
              <a:t>Mendeley, RefWorks, EndNote</a:t>
            </a:r>
            <a:r>
              <a:rPr lang="en-US" sz="1600">
                <a:solidFill>
                  <a:srgbClr val="3F3F3F"/>
                </a:solidFill>
                <a:latin typeface="Open Sans"/>
                <a:ea typeface="Open Sans"/>
                <a:cs typeface="Open Sans"/>
                <a:sym typeface="Open Sans"/>
              </a:rPr>
              <a:t> y</a:t>
            </a:r>
            <a:r>
              <a:rPr lang="en-US" sz="1600" b="1">
                <a:solidFill>
                  <a:srgbClr val="3F3F3F"/>
                </a:solidFill>
                <a:latin typeface="Open Sans"/>
                <a:ea typeface="Open Sans"/>
                <a:cs typeface="Open Sans"/>
                <a:sym typeface="Open Sans"/>
              </a:rPr>
              <a:t> BibTeX.</a:t>
            </a:r>
            <a:endParaRPr sz="1600" b="1">
              <a:solidFill>
                <a:srgbClr val="3F3F3F"/>
              </a:solidFill>
              <a:latin typeface="Open Sans"/>
              <a:ea typeface="Open Sans"/>
              <a:cs typeface="Open Sans"/>
              <a:sym typeface="Open Sans"/>
            </a:endParaRPr>
          </a:p>
          <a:p>
            <a:pPr marL="914400" lvl="1" indent="-330200" algn="l" rtl="0">
              <a:lnSpc>
                <a:spcPct val="115000"/>
              </a:lnSpc>
              <a:spcBef>
                <a:spcPts val="0"/>
              </a:spcBef>
              <a:spcAft>
                <a:spcPts val="0"/>
              </a:spcAft>
              <a:buClr>
                <a:srgbClr val="3F3F3F"/>
              </a:buClr>
              <a:buSzPts val="1600"/>
              <a:buFont typeface="Open Sans"/>
              <a:buChar char="○"/>
            </a:pPr>
            <a:r>
              <a:rPr lang="en-US" sz="1600" i="1">
                <a:solidFill>
                  <a:srgbClr val="3F3F3F"/>
                </a:solidFill>
                <a:latin typeface="Open Sans"/>
                <a:ea typeface="Open Sans"/>
                <a:cs typeface="Open Sans"/>
                <a:sym typeface="Open Sans"/>
              </a:rPr>
              <a:t>Set alert [activar alertas] y Set feed [activar fuentes]</a:t>
            </a:r>
            <a:r>
              <a:rPr lang="en-US" sz="1600">
                <a:solidFill>
                  <a:srgbClr val="3F3F3F"/>
                </a:solidFill>
                <a:latin typeface="Open Sans"/>
                <a:ea typeface="Open Sans"/>
                <a:cs typeface="Open Sans"/>
                <a:sym typeface="Open Sans"/>
              </a:rPr>
              <a:t> ayuda a mantenerse actualizado sobre un tema de búsqueda.</a:t>
            </a:r>
            <a:endParaRPr sz="1600">
              <a:solidFill>
                <a:srgbClr val="3F3F3F"/>
              </a:solidFill>
              <a:latin typeface="Open Sans"/>
              <a:ea typeface="Open Sans"/>
              <a:cs typeface="Open Sans"/>
              <a:sym typeface="Open Sans"/>
            </a:endParaRPr>
          </a:p>
        </p:txBody>
      </p:sp>
      <p:pic>
        <p:nvPicPr>
          <p:cNvPr id="315" name="Google Shape;315;p5" descr="https://lh5.googleusercontent.com/QerzO7mhhN3CYBjo_cxJ73x_nQWV0Hg8EF7hkQ6BK93dRPU44EIWP4V_ueJsfX4m_bfqoAh8M1r1P1NjKbcI7p9f2s4PJ80zvv-edsUDXoG6prvCg8hJeyKLbX8CjYrpqKl6sd8"/>
          <p:cNvPicPr preferRelativeResize="0"/>
          <p:nvPr/>
        </p:nvPicPr>
        <p:blipFill rotWithShape="1">
          <a:blip r:embed="rId3">
            <a:alphaModFix/>
          </a:blip>
          <a:srcRect/>
          <a:stretch/>
        </p:blipFill>
        <p:spPr>
          <a:xfrm>
            <a:off x="5834118" y="1810195"/>
            <a:ext cx="6310554" cy="485186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9"/>
        <p:cNvGrpSpPr/>
        <p:nvPr/>
      </p:nvGrpSpPr>
      <p:grpSpPr>
        <a:xfrm>
          <a:off x="0" y="0"/>
          <a:ext cx="0" cy="0"/>
          <a:chOff x="0" y="0"/>
          <a:chExt cx="0" cy="0"/>
        </a:xfrm>
      </p:grpSpPr>
      <p:sp>
        <p:nvSpPr>
          <p:cNvPr id="320" name="Google Shape;320;p6"/>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Refinar y análisis de resultados</a:t>
            </a:r>
            <a:endParaRPr/>
          </a:p>
        </p:txBody>
      </p:sp>
      <p:sp>
        <p:nvSpPr>
          <p:cNvPr id="321" name="Google Shape;321;p6"/>
          <p:cNvSpPr txBox="1">
            <a:spLocks noGrp="1"/>
          </p:cNvSpPr>
          <p:nvPr>
            <p:ph type="body" idx="1"/>
          </p:nvPr>
        </p:nvSpPr>
        <p:spPr>
          <a:xfrm>
            <a:off x="0" y="1728192"/>
            <a:ext cx="5271600" cy="530120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n-US" sz="2100">
                <a:solidFill>
                  <a:srgbClr val="3F3F3F"/>
                </a:solidFill>
                <a:latin typeface="Open Sans"/>
                <a:ea typeface="Open Sans"/>
                <a:cs typeface="Open Sans"/>
                <a:sym typeface="Open Sans"/>
              </a:rPr>
              <a:t>C. En la sección de refinar resultados del menú izquierdo se encuentran más opciones  para filtrar los resultados.</a:t>
            </a:r>
            <a:endParaRPr sz="2100">
              <a:solidFill>
                <a:srgbClr val="3F3F3F"/>
              </a:solidFill>
              <a:latin typeface="Open Sans"/>
              <a:ea typeface="Open Sans"/>
              <a:cs typeface="Open Sans"/>
              <a:sym typeface="Open Sans"/>
            </a:endParaRPr>
          </a:p>
          <a:p>
            <a:pPr marL="914400" lvl="1" indent="-355600" algn="l" rtl="0">
              <a:lnSpc>
                <a:spcPct val="100000"/>
              </a:lnSpc>
              <a:spcBef>
                <a:spcPts val="1000"/>
              </a:spcBef>
              <a:spcAft>
                <a:spcPts val="0"/>
              </a:spcAft>
              <a:buClr>
                <a:srgbClr val="3F3F3F"/>
              </a:buClr>
              <a:buSzPts val="2000"/>
              <a:buFont typeface="Open Sans"/>
              <a:buChar char="○"/>
            </a:pPr>
            <a:r>
              <a:rPr lang="en-US" sz="2100">
                <a:solidFill>
                  <a:srgbClr val="3F3F3F"/>
                </a:solidFill>
                <a:latin typeface="Open Sans"/>
                <a:ea typeface="Open Sans"/>
                <a:cs typeface="Open Sans"/>
                <a:sym typeface="Open Sans"/>
              </a:rPr>
              <a:t>Estas opciones incluyen nombre del autor, área temática, título de la fuente, afiliación, fuente de financiamiento, país/territorio entre otros. </a:t>
            </a:r>
            <a:endParaRPr sz="210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1100"/>
              <a:buFont typeface="Arial"/>
              <a:buNone/>
            </a:pPr>
            <a:r>
              <a:rPr lang="en-US" sz="2100">
                <a:solidFill>
                  <a:srgbClr val="3F3F3F"/>
                </a:solidFill>
                <a:latin typeface="Open Sans"/>
                <a:ea typeface="Open Sans"/>
                <a:cs typeface="Open Sans"/>
                <a:sym typeface="Open Sans"/>
              </a:rPr>
              <a:t>D. Hacer clic en </a:t>
            </a:r>
            <a:r>
              <a:rPr lang="en-US" sz="2100" b="1">
                <a:solidFill>
                  <a:srgbClr val="3F3F3F"/>
                </a:solidFill>
                <a:latin typeface="Open Sans"/>
                <a:ea typeface="Open Sans"/>
                <a:cs typeface="Open Sans"/>
                <a:sym typeface="Open Sans"/>
              </a:rPr>
              <a:t>Analyze search results</a:t>
            </a:r>
            <a:r>
              <a:rPr lang="en-US" sz="2100">
                <a:solidFill>
                  <a:srgbClr val="3F3F3F"/>
                </a:solidFill>
                <a:latin typeface="Open Sans"/>
                <a:ea typeface="Open Sans"/>
                <a:cs typeface="Open Sans"/>
                <a:sym typeface="Open Sans"/>
              </a:rPr>
              <a:t> [analizar resultados de búsqueda] para obtener un análisis profundo del resultado de la búsqueda que identifica cualquier tendencia en el tema buscado.</a:t>
            </a:r>
            <a:endParaRPr sz="210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endParaRPr sz="2100">
              <a:solidFill>
                <a:srgbClr val="3F3F3F"/>
              </a:solidFill>
              <a:latin typeface="Open Sans"/>
              <a:ea typeface="Open Sans"/>
              <a:cs typeface="Open Sans"/>
              <a:sym typeface="Open Sans"/>
            </a:endParaRPr>
          </a:p>
        </p:txBody>
      </p:sp>
      <p:pic>
        <p:nvPicPr>
          <p:cNvPr id="322" name="Google Shape;322;p6" descr="https://lh5.googleusercontent.com/QerzO7mhhN3CYBjo_cxJ73x_nQWV0Hg8EF7hkQ6BK93dRPU44EIWP4V_ueJsfX4m_bfqoAh8M1r1P1NjKbcI7p9f2s4PJ80zvv-edsUDXoG6prvCg8hJeyKLbX8CjYrpqKl6sd8"/>
          <p:cNvPicPr preferRelativeResize="0"/>
          <p:nvPr/>
        </p:nvPicPr>
        <p:blipFill rotWithShape="1">
          <a:blip r:embed="rId3">
            <a:alphaModFix/>
          </a:blip>
          <a:srcRect/>
          <a:stretch/>
        </p:blipFill>
        <p:spPr>
          <a:xfrm>
            <a:off x="5446458" y="1810195"/>
            <a:ext cx="6745542" cy="485186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6"/>
        <p:cNvGrpSpPr/>
        <p:nvPr/>
      </p:nvGrpSpPr>
      <p:grpSpPr>
        <a:xfrm>
          <a:off x="0" y="0"/>
          <a:ext cx="0" cy="0"/>
          <a:chOff x="0" y="0"/>
          <a:chExt cx="0" cy="0"/>
        </a:xfrm>
      </p:grpSpPr>
      <p:sp>
        <p:nvSpPr>
          <p:cNvPr id="327" name="Google Shape;327;p7"/>
          <p:cNvSpPr txBox="1">
            <a:spLocks noGrp="1"/>
          </p:cNvSpPr>
          <p:nvPr>
            <p:ph type="title"/>
          </p:nvPr>
        </p:nvSpPr>
        <p:spPr>
          <a:xfrm>
            <a:off x="0" y="150212"/>
            <a:ext cx="79683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Análisis de citas por autor</a:t>
            </a:r>
            <a:endParaRPr/>
          </a:p>
        </p:txBody>
      </p:sp>
      <p:sp>
        <p:nvSpPr>
          <p:cNvPr id="328" name="Google Shape;328;p7"/>
          <p:cNvSpPr txBox="1">
            <a:spLocks noGrp="1"/>
          </p:cNvSpPr>
          <p:nvPr>
            <p:ph type="body" idx="1"/>
          </p:nvPr>
        </p:nvSpPr>
        <p:spPr>
          <a:xfrm>
            <a:off x="153175" y="1799950"/>
            <a:ext cx="11494800" cy="4407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Scopus proporciona una serie de indicadores bibliométricos para investigadores e instituciones de investigación.</a:t>
            </a:r>
            <a:endParaRPr>
              <a:solidFill>
                <a:srgbClr val="3F3F3F"/>
              </a:solidFill>
              <a:latin typeface="Open Sans"/>
              <a:ea typeface="Open Sans"/>
              <a:cs typeface="Open Sans"/>
              <a:sym typeface="Open Sans"/>
            </a:endParaRPr>
          </a:p>
          <a:p>
            <a:pPr marL="457200" lvl="0" indent="0" algn="l" rtl="0">
              <a:lnSpc>
                <a:spcPct val="100000"/>
              </a:lnSpc>
              <a:spcBef>
                <a:spcPts val="1000"/>
              </a:spcBef>
              <a:spcAft>
                <a:spcPts val="0"/>
              </a:spcAft>
              <a:buSzPts val="2400"/>
              <a:buNone/>
            </a:pP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Los indicadores bibliográficos se utilizan para realizar análisis de citas con fines de evaluación de la investigación de los investigadores e instituciones de investigación correspondientes.</a:t>
            </a:r>
            <a:endParaRPr>
              <a:solidFill>
                <a:srgbClr val="3F3F3F"/>
              </a:solidFill>
              <a:latin typeface="Open Sans"/>
              <a:ea typeface="Open Sans"/>
              <a:cs typeface="Open Sans"/>
              <a:sym typeface="Open Sans"/>
            </a:endParaRPr>
          </a:p>
          <a:p>
            <a:pPr marL="457200" lvl="0" indent="0" algn="l" rtl="0">
              <a:lnSpc>
                <a:spcPct val="100000"/>
              </a:lnSpc>
              <a:spcBef>
                <a:spcPts val="1000"/>
              </a:spcBef>
              <a:spcAft>
                <a:spcPts val="0"/>
              </a:spcAft>
              <a:buSzPts val="2400"/>
              <a:buNone/>
            </a:pP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Usando a </a:t>
            </a:r>
            <a:r>
              <a:rPr lang="en-US" b="1" i="1">
                <a:solidFill>
                  <a:srgbClr val="3F3F3F"/>
                </a:solidFill>
                <a:latin typeface="Open Sans"/>
                <a:ea typeface="Open Sans"/>
                <a:cs typeface="Open Sans"/>
                <a:sym typeface="Open Sans"/>
              </a:rPr>
              <a:t>Peter Mason</a:t>
            </a:r>
            <a:r>
              <a:rPr lang="en-US">
                <a:solidFill>
                  <a:srgbClr val="3F3F3F"/>
                </a:solidFill>
                <a:latin typeface="Open Sans"/>
                <a:ea typeface="Open Sans"/>
                <a:cs typeface="Open Sans"/>
                <a:sym typeface="Open Sans"/>
              </a:rPr>
              <a:t> de la </a:t>
            </a:r>
            <a:r>
              <a:rPr lang="en-US" b="1" i="1">
                <a:solidFill>
                  <a:srgbClr val="3F3F3F"/>
                </a:solidFill>
                <a:latin typeface="Open Sans"/>
                <a:ea typeface="Open Sans"/>
                <a:cs typeface="Open Sans"/>
                <a:sym typeface="Open Sans"/>
              </a:rPr>
              <a:t>University of Zimbabwe </a:t>
            </a:r>
            <a:r>
              <a:rPr lang="en-US" i="1">
                <a:solidFill>
                  <a:srgbClr val="3F3F3F"/>
                </a:solidFill>
                <a:latin typeface="Open Sans"/>
                <a:ea typeface="Open Sans"/>
                <a:cs typeface="Open Sans"/>
                <a:sym typeface="Open Sans"/>
              </a:rPr>
              <a:t>[Universidad de Zimbabue]</a:t>
            </a:r>
            <a:r>
              <a:rPr lang="en-US">
                <a:solidFill>
                  <a:srgbClr val="3F3F3F"/>
                </a:solidFill>
                <a:latin typeface="Open Sans"/>
                <a:ea typeface="Open Sans"/>
                <a:cs typeface="Open Sans"/>
                <a:sym typeface="Open Sans"/>
              </a:rPr>
              <a:t> como ejemplo, ingresar el nombre y afiliación en la búsqueda de autor como se muestra en la siguiente diapositiva.</a:t>
            </a:r>
            <a:endParaRPr>
              <a:solidFill>
                <a:srgbClr val="3F3F3F"/>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2"/>
        <p:cNvGrpSpPr/>
        <p:nvPr/>
      </p:nvGrpSpPr>
      <p:grpSpPr>
        <a:xfrm>
          <a:off x="0" y="0"/>
          <a:ext cx="0" cy="0"/>
          <a:chOff x="0" y="0"/>
          <a:chExt cx="0" cy="0"/>
        </a:xfrm>
      </p:grpSpPr>
      <p:sp>
        <p:nvSpPr>
          <p:cNvPr id="333" name="Google Shape;333;p11"/>
          <p:cNvSpPr txBox="1">
            <a:spLocks noGrp="1"/>
          </p:cNvSpPr>
          <p:nvPr>
            <p:ph type="title"/>
          </p:nvPr>
        </p:nvSpPr>
        <p:spPr>
          <a:xfrm>
            <a:off x="0" y="276787"/>
            <a:ext cx="79683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Ejemplo de búsqueda por autor </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en Scopus</a:t>
            </a:r>
            <a:endParaRPr/>
          </a:p>
        </p:txBody>
      </p:sp>
      <p:sp>
        <p:nvSpPr>
          <p:cNvPr id="334" name="Google Shape;334;p11"/>
          <p:cNvSpPr txBox="1">
            <a:spLocks noGrp="1"/>
          </p:cNvSpPr>
          <p:nvPr>
            <p:ph type="body" idx="1"/>
          </p:nvPr>
        </p:nvSpPr>
        <p:spPr>
          <a:xfrm>
            <a:off x="0" y="1701975"/>
            <a:ext cx="12192000" cy="2951161"/>
          </a:xfrm>
          <a:prstGeom prst="rect">
            <a:avLst/>
          </a:prstGeom>
          <a:noFill/>
          <a:ln>
            <a:noFill/>
          </a:ln>
        </p:spPr>
        <p:txBody>
          <a:bodyPr spcFirstLastPara="1" wrap="square" lIns="91425" tIns="45700" rIns="91425" bIns="45700" anchor="t" anchorCtr="0">
            <a:noAutofit/>
          </a:bodyPr>
          <a:lstStyle/>
          <a:p>
            <a:pPr marL="76200" lvl="0" indent="0" algn="l" rtl="0">
              <a:lnSpc>
                <a:spcPct val="115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Los resultados de investigación muestran los siguientes indicadores bibliométricos toda vez que los autores permanecen afiliados a sus universidades o instituciones de investigación:</a:t>
            </a:r>
            <a:endParaRPr sz="2200">
              <a:solidFill>
                <a:srgbClr val="3F3F3F"/>
              </a:solidFill>
              <a:latin typeface="Open Sans"/>
              <a:ea typeface="Open Sans"/>
              <a:cs typeface="Open Sans"/>
              <a:sym typeface="Open Sans"/>
            </a:endParaRPr>
          </a:p>
          <a:p>
            <a:pPr marL="457200" lvl="0" indent="-381000" algn="l" rtl="0">
              <a:lnSpc>
                <a:spcPct val="115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número de documentos que produjo el autor,</a:t>
            </a:r>
            <a:endParaRPr sz="2000">
              <a:solidFill>
                <a:srgbClr val="3F3F3F"/>
              </a:solidFill>
              <a:latin typeface="Open Sans"/>
              <a:ea typeface="Open Sans"/>
              <a:cs typeface="Open Sans"/>
              <a:sym typeface="Open Sans"/>
            </a:endParaRPr>
          </a:p>
          <a:p>
            <a:pPr marL="457200" lvl="0" indent="-381000" algn="l" rtl="0">
              <a:lnSpc>
                <a:spcPct val="115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áreas temáticas en las que el autor trabajó,</a:t>
            </a:r>
            <a:endParaRPr sz="2000">
              <a:solidFill>
                <a:srgbClr val="3F3F3F"/>
              </a:solidFill>
              <a:latin typeface="Open Sans"/>
              <a:ea typeface="Open Sans"/>
              <a:cs typeface="Open Sans"/>
              <a:sym typeface="Open Sans"/>
            </a:endParaRPr>
          </a:p>
          <a:p>
            <a:pPr marL="457200" lvl="0" indent="-381000" algn="l" rtl="0">
              <a:lnSpc>
                <a:spcPct val="115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coautores con los que trabajó, y</a:t>
            </a:r>
            <a:endParaRPr sz="2000">
              <a:solidFill>
                <a:srgbClr val="3F3F3F"/>
              </a:solidFill>
              <a:latin typeface="Open Sans"/>
              <a:ea typeface="Open Sans"/>
              <a:cs typeface="Open Sans"/>
              <a:sym typeface="Open Sans"/>
            </a:endParaRPr>
          </a:p>
          <a:p>
            <a:pPr marL="457200" lvl="0" indent="-381000" algn="l" rtl="0">
              <a:lnSpc>
                <a:spcPct val="115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citas hechas y recibidas de su obra</a:t>
            </a:r>
            <a:r>
              <a:rPr lang="en-US" sz="1800">
                <a:solidFill>
                  <a:srgbClr val="3F3F3F"/>
                </a:solidFill>
                <a:latin typeface="Open Sans"/>
                <a:ea typeface="Open Sans"/>
                <a:cs typeface="Open Sans"/>
                <a:sym typeface="Open Sans"/>
              </a:rPr>
              <a:t>.</a:t>
            </a:r>
            <a:endParaRPr sz="1800">
              <a:solidFill>
                <a:srgbClr val="3F3F3F"/>
              </a:solidFill>
              <a:latin typeface="Open Sans"/>
              <a:ea typeface="Open Sans"/>
              <a:cs typeface="Open Sans"/>
              <a:sym typeface="Open Sans"/>
            </a:endParaRPr>
          </a:p>
          <a:p>
            <a:pPr marL="0" lvl="0" indent="0" algn="l" rtl="0">
              <a:lnSpc>
                <a:spcPct val="100000"/>
              </a:lnSpc>
              <a:spcBef>
                <a:spcPts val="1000"/>
              </a:spcBef>
              <a:spcAft>
                <a:spcPts val="0"/>
              </a:spcAft>
              <a:buSzPts val="2400"/>
              <a:buNone/>
            </a:pPr>
            <a:endParaRPr sz="1800">
              <a:solidFill>
                <a:srgbClr val="3F3F3F"/>
              </a:solidFill>
              <a:latin typeface="Open Sans"/>
              <a:ea typeface="Open Sans"/>
              <a:cs typeface="Open Sans"/>
              <a:sym typeface="Open Sans"/>
            </a:endParaRPr>
          </a:p>
        </p:txBody>
      </p:sp>
      <p:pic>
        <p:nvPicPr>
          <p:cNvPr id="335" name="Google Shape;335;p11"/>
          <p:cNvPicPr preferRelativeResize="0"/>
          <p:nvPr/>
        </p:nvPicPr>
        <p:blipFill rotWithShape="1">
          <a:blip r:embed="rId3">
            <a:alphaModFix/>
          </a:blip>
          <a:srcRect/>
          <a:stretch/>
        </p:blipFill>
        <p:spPr>
          <a:xfrm>
            <a:off x="4835394" y="3861048"/>
            <a:ext cx="7237270" cy="2424500"/>
          </a:xfrm>
          <a:prstGeom prst="rect">
            <a:avLst/>
          </a:prstGeom>
          <a:noFill/>
          <a:ln w="9525" cap="flat" cmpd="sng">
            <a:solidFill>
              <a:srgbClr val="BFBFBF"/>
            </a:solidFill>
            <a:prstDash val="solid"/>
            <a:round/>
            <a:headEnd type="none" w="sm" len="sm"/>
            <a:tailEnd type="none" w="sm" len="sm"/>
          </a:ln>
        </p:spPr>
      </p:pic>
      <p:sp>
        <p:nvSpPr>
          <p:cNvPr id="336" name="Google Shape;336;p11"/>
          <p:cNvSpPr/>
          <p:nvPr/>
        </p:nvSpPr>
        <p:spPr>
          <a:xfrm>
            <a:off x="5433616" y="4437112"/>
            <a:ext cx="806400" cy="369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829bd93e03_0_0"/>
          <p:cNvSpPr txBox="1">
            <a:spLocks noGrp="1"/>
          </p:cNvSpPr>
          <p:nvPr>
            <p:ph type="title"/>
          </p:nvPr>
        </p:nvSpPr>
        <p:spPr>
          <a:xfrm>
            <a:off x="0" y="253162"/>
            <a:ext cx="77070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Ejemplo de múltiples registros </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del mismo autor</a:t>
            </a:r>
            <a:endParaRPr>
              <a:latin typeface="Open Sans"/>
              <a:ea typeface="Open Sans"/>
              <a:cs typeface="Open Sans"/>
              <a:sym typeface="Open Sans"/>
            </a:endParaRPr>
          </a:p>
        </p:txBody>
      </p:sp>
      <p:sp>
        <p:nvSpPr>
          <p:cNvPr id="343" name="Google Shape;343;g829bd93e03_0_0"/>
          <p:cNvSpPr txBox="1">
            <a:spLocks noGrp="1"/>
          </p:cNvSpPr>
          <p:nvPr>
            <p:ph type="body" idx="1"/>
          </p:nvPr>
        </p:nvSpPr>
        <p:spPr>
          <a:xfrm>
            <a:off x="47328" y="1700808"/>
            <a:ext cx="10798666" cy="2137156"/>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búsqueda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por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autor</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nombre</a:t>
            </a:r>
            <a:r>
              <a:rPr lang="en-US" sz="2200" dirty="0">
                <a:solidFill>
                  <a:srgbClr val="3F3F3F"/>
                </a:solidFill>
                <a:latin typeface="Open Sans"/>
                <a:ea typeface="Open Sans"/>
                <a:cs typeface="Open Sans"/>
                <a:sym typeface="Open Sans"/>
              </a:rPr>
              <a:t> </a:t>
            </a:r>
            <a:r>
              <a:rPr lang="en-US" sz="2200" b="1" i="1" dirty="0">
                <a:solidFill>
                  <a:srgbClr val="3F3F3F"/>
                </a:solidFill>
                <a:latin typeface="Open Sans"/>
                <a:ea typeface="Open Sans"/>
                <a:cs typeface="Open Sans"/>
                <a:sym typeface="Open Sans"/>
              </a:rPr>
              <a:t>"Peter Mason" </a:t>
            </a:r>
            <a:r>
              <a:rPr lang="en-US" sz="2200" dirty="0" err="1">
                <a:solidFill>
                  <a:srgbClr val="3F3F3F"/>
                </a:solidFill>
                <a:latin typeface="Open Sans"/>
                <a:ea typeface="Open Sans"/>
                <a:cs typeface="Open Sans"/>
                <a:sym typeface="Open Sans"/>
              </a:rPr>
              <a:t>recupera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algunos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registros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bajo</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nombre</a:t>
            </a:r>
            <a:r>
              <a:rPr lang="en-US" sz="2200" dirty="0">
                <a:solidFill>
                  <a:srgbClr val="3F3F3F"/>
                </a:solidFill>
                <a:latin typeface="Open Sans"/>
                <a:ea typeface="Open Sans"/>
                <a:cs typeface="Open Sans"/>
                <a:sym typeface="Open Sans"/>
              </a:rPr>
              <a:t> de </a:t>
            </a:r>
            <a:r>
              <a:rPr lang="en-US" sz="2200" b="1" i="1" dirty="0">
                <a:solidFill>
                  <a:srgbClr val="3F3F3F"/>
                </a:solidFill>
                <a:latin typeface="Open Sans"/>
                <a:ea typeface="Open Sans"/>
                <a:cs typeface="Open Sans"/>
                <a:sym typeface="Open Sans"/>
              </a:rPr>
              <a:t>"Mason, Peter 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como</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formato</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nombre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preferido</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El </a:t>
            </a:r>
            <a:r>
              <a:rPr lang="en-US" sz="2200" dirty="0" err="1">
                <a:solidFill>
                  <a:srgbClr val="3F3F3F"/>
                </a:solidFill>
                <a:latin typeface="Open Sans"/>
                <a:ea typeface="Open Sans"/>
                <a:cs typeface="Open Sans"/>
                <a:sym typeface="Open Sans"/>
              </a:rPr>
              <a:t>resultado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también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muestra</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número</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documentos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indizados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Scopus para </a:t>
            </a:r>
            <a:r>
              <a:rPr lang="en-US" sz="2200" dirty="0" err="1">
                <a:solidFill>
                  <a:srgbClr val="3F3F3F"/>
                </a:solidFill>
                <a:latin typeface="Open Sans"/>
                <a:ea typeface="Open Sans"/>
                <a:cs typeface="Open Sans"/>
                <a:sym typeface="Open Sans"/>
              </a:rPr>
              <a:t>dicho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autor</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marL="457200" lvl="0" indent="0" algn="l" rtl="0">
              <a:lnSpc>
                <a:spcPct val="100000"/>
              </a:lnSpc>
              <a:spcBef>
                <a:spcPts val="1000"/>
              </a:spcBef>
              <a:spcAft>
                <a:spcPts val="0"/>
              </a:spcAft>
              <a:buSzPts val="2400"/>
              <a:buNone/>
            </a:pPr>
            <a:endParaRPr sz="2200" dirty="0">
              <a:solidFill>
                <a:srgbClr val="3F3F3F"/>
              </a:solidFill>
              <a:latin typeface="Open Sans"/>
              <a:ea typeface="Open Sans"/>
              <a:cs typeface="Open Sans"/>
              <a:sym typeface="Open Sans"/>
            </a:endParaRPr>
          </a:p>
        </p:txBody>
      </p:sp>
      <p:pic>
        <p:nvPicPr>
          <p:cNvPr id="344" name="Google Shape;344;g829bd93e03_0_0"/>
          <p:cNvPicPr preferRelativeResize="0"/>
          <p:nvPr/>
        </p:nvPicPr>
        <p:blipFill rotWithShape="1">
          <a:blip r:embed="rId3">
            <a:alphaModFix/>
          </a:blip>
          <a:srcRect/>
          <a:stretch/>
        </p:blipFill>
        <p:spPr>
          <a:xfrm>
            <a:off x="2199055" y="3847301"/>
            <a:ext cx="9088119" cy="3048425"/>
          </a:xfrm>
          <a:prstGeom prst="rect">
            <a:avLst/>
          </a:prstGeom>
          <a:noFill/>
          <a:ln>
            <a:noFill/>
          </a:ln>
        </p:spPr>
      </p:pic>
      <p:sp>
        <p:nvSpPr>
          <p:cNvPr id="345" name="Google Shape;345;g829bd93e03_0_0"/>
          <p:cNvSpPr/>
          <p:nvPr/>
        </p:nvSpPr>
        <p:spPr>
          <a:xfrm>
            <a:off x="2625968" y="4834597"/>
            <a:ext cx="1073700" cy="900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2"/>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Detalles del autor en Scopus</a:t>
            </a:r>
            <a:endParaRPr>
              <a:latin typeface="Open Sans"/>
              <a:ea typeface="Open Sans"/>
              <a:cs typeface="Open Sans"/>
              <a:sym typeface="Open Sans"/>
            </a:endParaRPr>
          </a:p>
        </p:txBody>
      </p:sp>
      <p:sp>
        <p:nvSpPr>
          <p:cNvPr id="352" name="Google Shape;352;p12"/>
          <p:cNvSpPr txBox="1">
            <a:spLocks noGrp="1"/>
          </p:cNvSpPr>
          <p:nvPr>
            <p:ph type="body" idx="1"/>
          </p:nvPr>
        </p:nvSpPr>
        <p:spPr>
          <a:xfrm>
            <a:off x="0" y="1700808"/>
            <a:ext cx="3791744" cy="504056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1000"/>
              </a:spcBef>
              <a:spcAft>
                <a:spcPts val="0"/>
              </a:spcAft>
              <a:buClr>
                <a:schemeClr val="dk1"/>
              </a:buClr>
              <a:buSzPts val="2300"/>
              <a:buChar char="●"/>
            </a:pPr>
            <a:r>
              <a:rPr lang="es-ES" sz="1800" dirty="0">
                <a:solidFill>
                  <a:srgbClr val="3F3F3F"/>
                </a:solidFill>
                <a:latin typeface="Open Sans"/>
                <a:ea typeface="Open Sans"/>
                <a:cs typeface="Open Sans"/>
                <a:sym typeface="Open Sans"/>
              </a:rPr>
              <a:t>Hacer clic en el nombre del autor preferido, </a:t>
            </a:r>
            <a:r>
              <a:rPr lang="es-ES" sz="1800" b="1" i="1" dirty="0">
                <a:solidFill>
                  <a:srgbClr val="3F3F3F"/>
                </a:solidFill>
                <a:latin typeface="Open Sans"/>
                <a:ea typeface="Open Sans"/>
                <a:cs typeface="Open Sans"/>
                <a:sym typeface="Open Sans"/>
              </a:rPr>
              <a:t>Mason, Peter R.</a:t>
            </a:r>
            <a:r>
              <a:rPr lang="es-ES" sz="1800" dirty="0">
                <a:solidFill>
                  <a:srgbClr val="3F3F3F"/>
                </a:solidFill>
                <a:latin typeface="Open Sans"/>
                <a:ea typeface="Open Sans"/>
                <a:cs typeface="Open Sans"/>
                <a:sym typeface="Open Sans"/>
              </a:rPr>
              <a:t>, para abrir la página de detalles del autor.</a:t>
            </a:r>
          </a:p>
          <a:p>
            <a:pPr marL="457200" lvl="0" indent="-374650" algn="l" rtl="0">
              <a:lnSpc>
                <a:spcPct val="100000"/>
              </a:lnSpc>
              <a:spcBef>
                <a:spcPts val="1000"/>
              </a:spcBef>
              <a:spcAft>
                <a:spcPts val="0"/>
              </a:spcAft>
              <a:buClr>
                <a:schemeClr val="dk1"/>
              </a:buClr>
              <a:buSzPts val="2300"/>
              <a:buChar char="●"/>
            </a:pPr>
            <a:r>
              <a:rPr lang="es-ES" sz="1800" dirty="0">
                <a:solidFill>
                  <a:srgbClr val="3F3F3F"/>
                </a:solidFill>
                <a:latin typeface="Open Sans"/>
                <a:ea typeface="Open Sans"/>
                <a:cs typeface="Open Sans"/>
                <a:sym typeface="Open Sans"/>
              </a:rPr>
              <a:t>Esta página presenta todos los indicadores bibliométricos disponibles en </a:t>
            </a:r>
            <a:r>
              <a:rPr lang="es-ES" sz="1800" dirty="0" err="1">
                <a:solidFill>
                  <a:srgbClr val="3F3F3F"/>
                </a:solidFill>
                <a:latin typeface="Open Sans"/>
                <a:ea typeface="Open Sans"/>
                <a:cs typeface="Open Sans"/>
                <a:sym typeface="Open Sans"/>
              </a:rPr>
              <a:t>Scopus</a:t>
            </a:r>
            <a:r>
              <a:rPr lang="es-ES" sz="1800" dirty="0">
                <a:solidFill>
                  <a:srgbClr val="3F3F3F"/>
                </a:solidFill>
                <a:latin typeface="Open Sans"/>
                <a:ea typeface="Open Sans"/>
                <a:cs typeface="Open Sans"/>
                <a:sym typeface="Open Sans"/>
              </a:rPr>
              <a:t> sobre el autor </a:t>
            </a:r>
            <a:r>
              <a:rPr lang="es-ES" sz="1800" b="1" i="1" dirty="0">
                <a:solidFill>
                  <a:srgbClr val="3F3F3F"/>
                </a:solidFill>
                <a:latin typeface="Open Sans"/>
                <a:ea typeface="Open Sans"/>
                <a:cs typeface="Open Sans"/>
                <a:sym typeface="Open Sans"/>
              </a:rPr>
              <a:t>Peter R. Mason</a:t>
            </a:r>
          </a:p>
          <a:p>
            <a:pPr marL="457200" lvl="0" indent="-374650" algn="l" rtl="0">
              <a:lnSpc>
                <a:spcPct val="100000"/>
              </a:lnSpc>
              <a:spcBef>
                <a:spcPts val="1000"/>
              </a:spcBef>
              <a:spcAft>
                <a:spcPts val="0"/>
              </a:spcAft>
              <a:buClr>
                <a:schemeClr val="dk1"/>
              </a:buClr>
              <a:buSzPts val="2300"/>
              <a:buChar char="●"/>
            </a:pPr>
            <a:r>
              <a:rPr lang="es-ES" sz="1800" dirty="0">
                <a:solidFill>
                  <a:srgbClr val="3F3F3F"/>
                </a:solidFill>
                <a:latin typeface="Open Sans"/>
                <a:ea typeface="Open Sans"/>
                <a:cs typeface="Open Sans"/>
                <a:sym typeface="Open Sans"/>
              </a:rPr>
              <a:t>El </a:t>
            </a:r>
            <a:r>
              <a:rPr lang="es-ES" sz="1800" b="1" i="1" dirty="0" err="1">
                <a:solidFill>
                  <a:srgbClr val="3F3F3F"/>
                </a:solidFill>
                <a:latin typeface="Open Sans"/>
                <a:ea typeface="Open Sans"/>
                <a:cs typeface="Open Sans"/>
                <a:sym typeface="Open Sans"/>
              </a:rPr>
              <a:t>Author</a:t>
            </a:r>
            <a:r>
              <a:rPr lang="es-ES" sz="1800" b="1" i="1" dirty="0">
                <a:solidFill>
                  <a:srgbClr val="3F3F3F"/>
                </a:solidFill>
                <a:latin typeface="Open Sans"/>
                <a:ea typeface="Open Sans"/>
                <a:cs typeface="Open Sans"/>
                <a:sym typeface="Open Sans"/>
              </a:rPr>
              <a:t> ID </a:t>
            </a:r>
            <a:r>
              <a:rPr lang="es-ES" sz="1800" dirty="0">
                <a:solidFill>
                  <a:srgbClr val="3F3F3F"/>
                </a:solidFill>
                <a:latin typeface="Open Sans"/>
                <a:ea typeface="Open Sans"/>
                <a:cs typeface="Open Sans"/>
                <a:sym typeface="Open Sans"/>
              </a:rPr>
              <a:t>(número de identificación del autor) asignado por </a:t>
            </a:r>
            <a:r>
              <a:rPr lang="es-ES" sz="1800" dirty="0" err="1">
                <a:solidFill>
                  <a:srgbClr val="3F3F3F"/>
                </a:solidFill>
                <a:latin typeface="Open Sans"/>
                <a:ea typeface="Open Sans"/>
                <a:cs typeface="Open Sans"/>
                <a:sym typeface="Open Sans"/>
              </a:rPr>
              <a:t>Scopus</a:t>
            </a:r>
            <a:r>
              <a:rPr lang="es-ES" sz="1800" dirty="0">
                <a:solidFill>
                  <a:srgbClr val="3F3F3F"/>
                </a:solidFill>
                <a:latin typeface="Open Sans"/>
                <a:ea typeface="Open Sans"/>
                <a:cs typeface="Open Sans"/>
                <a:sym typeface="Open Sans"/>
              </a:rPr>
              <a:t>, es la manera en la que se  identifica a cada autor cuyas obras están indizadas en </a:t>
            </a:r>
            <a:r>
              <a:rPr lang="es-ES" sz="1800" dirty="0" err="1">
                <a:solidFill>
                  <a:srgbClr val="3F3F3F"/>
                </a:solidFill>
                <a:latin typeface="Open Sans"/>
                <a:ea typeface="Open Sans"/>
                <a:cs typeface="Open Sans"/>
                <a:sym typeface="Open Sans"/>
              </a:rPr>
              <a:t>Scopus</a:t>
            </a:r>
            <a:r>
              <a:rPr lang="es-ES" sz="1800" dirty="0">
                <a:solidFill>
                  <a:srgbClr val="3F3F3F"/>
                </a:solidFill>
                <a:latin typeface="Open Sans"/>
                <a:ea typeface="Open Sans"/>
                <a:cs typeface="Open Sans"/>
                <a:sym typeface="Open Sans"/>
              </a:rPr>
              <a:t>.</a:t>
            </a:r>
          </a:p>
          <a:p>
            <a:pPr marL="457200" lvl="0" indent="0" algn="l" rtl="0">
              <a:lnSpc>
                <a:spcPct val="100000"/>
              </a:lnSpc>
              <a:spcBef>
                <a:spcPts val="1000"/>
              </a:spcBef>
              <a:spcAft>
                <a:spcPts val="0"/>
              </a:spcAft>
              <a:buSzPts val="2400"/>
              <a:buNone/>
            </a:pPr>
            <a:endParaRPr lang="es-ES" sz="1800" dirty="0">
              <a:solidFill>
                <a:srgbClr val="3F3F3F"/>
              </a:solidFill>
              <a:latin typeface="Open Sans"/>
              <a:ea typeface="Open Sans"/>
              <a:cs typeface="Open Sans"/>
              <a:sym typeface="Open Sans"/>
            </a:endParaRPr>
          </a:p>
        </p:txBody>
      </p:sp>
      <p:pic>
        <p:nvPicPr>
          <p:cNvPr id="353" name="Google Shape;353;p12"/>
          <p:cNvPicPr preferRelativeResize="0"/>
          <p:nvPr/>
        </p:nvPicPr>
        <p:blipFill rotWithShape="1">
          <a:blip r:embed="rId3">
            <a:alphaModFix/>
          </a:blip>
          <a:srcRect/>
          <a:stretch/>
        </p:blipFill>
        <p:spPr>
          <a:xfrm>
            <a:off x="3928150" y="1850250"/>
            <a:ext cx="8263850" cy="4170726"/>
          </a:xfrm>
          <a:prstGeom prst="rect">
            <a:avLst/>
          </a:prstGeom>
          <a:noFill/>
          <a:ln w="9525" cap="flat" cmpd="sng">
            <a:solidFill>
              <a:srgbClr val="DDDDDD"/>
            </a:solidFill>
            <a:prstDash val="solid"/>
            <a:round/>
            <a:headEnd type="none" w="sm" len="sm"/>
            <a:tailEnd type="none" w="sm" len="sm"/>
          </a:ln>
        </p:spPr>
      </p:pic>
      <p:sp>
        <p:nvSpPr>
          <p:cNvPr id="354" name="Google Shape;354;p12"/>
          <p:cNvSpPr/>
          <p:nvPr/>
        </p:nvSpPr>
        <p:spPr>
          <a:xfrm>
            <a:off x="6112412" y="2686929"/>
            <a:ext cx="900300" cy="2532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55" name="Google Shape;355;p12"/>
          <p:cNvPicPr preferRelativeResize="0"/>
          <p:nvPr/>
        </p:nvPicPr>
        <p:blipFill rotWithShape="1">
          <a:blip r:embed="rId4">
            <a:alphaModFix/>
          </a:blip>
          <a:srcRect/>
          <a:stretch/>
        </p:blipFill>
        <p:spPr>
          <a:xfrm>
            <a:off x="3951792" y="6094215"/>
            <a:ext cx="8164065" cy="38105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Detalles del autor en Scopus</a:t>
            </a:r>
            <a:endParaRPr>
              <a:latin typeface="Open Sans"/>
              <a:ea typeface="Open Sans"/>
              <a:cs typeface="Open Sans"/>
              <a:sym typeface="Open Sans"/>
            </a:endParaRPr>
          </a:p>
        </p:txBody>
      </p:sp>
      <p:sp>
        <p:nvSpPr>
          <p:cNvPr id="362" name="Google Shape;362;p10"/>
          <p:cNvSpPr txBox="1">
            <a:spLocks noGrp="1"/>
          </p:cNvSpPr>
          <p:nvPr>
            <p:ph type="body" idx="1"/>
          </p:nvPr>
        </p:nvSpPr>
        <p:spPr>
          <a:xfrm>
            <a:off x="0" y="1595218"/>
            <a:ext cx="4434900" cy="5157300"/>
          </a:xfrm>
          <a:prstGeom prst="rect">
            <a:avLst/>
          </a:prstGeom>
          <a:noFill/>
          <a:ln>
            <a:noFill/>
          </a:ln>
        </p:spPr>
        <p:txBody>
          <a:bodyPr spcFirstLastPara="1" wrap="square" lIns="91425" tIns="45700" rIns="91425" bIns="45700" anchor="t" anchorCtr="0">
            <a:noAutofit/>
          </a:bodyPr>
          <a:lstStyle/>
          <a:p>
            <a:pPr marL="533400" lvl="0" indent="-412750" algn="l" rtl="0">
              <a:lnSpc>
                <a:spcPct val="100000"/>
              </a:lnSpc>
              <a:spcBef>
                <a:spcPts val="1000"/>
              </a:spcBef>
              <a:spcAft>
                <a:spcPts val="0"/>
              </a:spcAft>
              <a:buClr>
                <a:schemeClr val="dk1"/>
              </a:buClr>
              <a:buSzPts val="1700"/>
              <a:buAutoNum type="alphaUcPeriod"/>
            </a:pPr>
            <a:r>
              <a:rPr lang="es-ES" sz="1500" dirty="0">
                <a:solidFill>
                  <a:srgbClr val="3F3F3F"/>
                </a:solidFill>
                <a:latin typeface="Open Sans"/>
                <a:ea typeface="Open Sans"/>
                <a:cs typeface="Open Sans"/>
                <a:sym typeface="Open Sans"/>
              </a:rPr>
              <a:t>Los documentos del autor, el total de citas recibidas y el índice h se enumeran de manera destacada en la página de detalles del autor.</a:t>
            </a:r>
          </a:p>
          <a:p>
            <a:pPr marL="533400" lvl="0" indent="-412750" algn="l" rtl="0">
              <a:lnSpc>
                <a:spcPct val="100000"/>
              </a:lnSpc>
              <a:spcBef>
                <a:spcPts val="1000"/>
              </a:spcBef>
              <a:spcAft>
                <a:spcPts val="0"/>
              </a:spcAft>
              <a:buClr>
                <a:schemeClr val="dk1"/>
              </a:buClr>
              <a:buSzPts val="1700"/>
              <a:buAutoNum type="alphaUcPeriod"/>
            </a:pPr>
            <a:r>
              <a:rPr lang="es-ES" sz="1500" dirty="0">
                <a:solidFill>
                  <a:srgbClr val="3F3F3F"/>
                </a:solidFill>
                <a:latin typeface="Open Sans"/>
                <a:ea typeface="Open Sans"/>
                <a:cs typeface="Open Sans"/>
                <a:sym typeface="Open Sans"/>
              </a:rPr>
              <a:t>El gráfico muestra las tendencias entre documentos y citas.</a:t>
            </a:r>
          </a:p>
          <a:p>
            <a:pPr marL="533400" lvl="0" indent="-412750" algn="l" rtl="0">
              <a:lnSpc>
                <a:spcPct val="100000"/>
              </a:lnSpc>
              <a:spcBef>
                <a:spcPts val="1000"/>
              </a:spcBef>
              <a:spcAft>
                <a:spcPts val="0"/>
              </a:spcAft>
              <a:buClr>
                <a:schemeClr val="dk1"/>
              </a:buClr>
              <a:buSzPts val="1700"/>
              <a:buAutoNum type="alphaUcPeriod"/>
            </a:pPr>
            <a:r>
              <a:rPr lang="es-ES" sz="1500" dirty="0">
                <a:solidFill>
                  <a:srgbClr val="3F3F3F"/>
                </a:solidFill>
                <a:latin typeface="Open Sans"/>
                <a:ea typeface="Open Sans"/>
                <a:cs typeface="Open Sans"/>
                <a:sym typeface="Open Sans"/>
              </a:rPr>
              <a:t>Muestra los enlaces sobre los detalles de los documentos, documentos de citas, pre-impresos, lista de coautoría, temas y financiamientos otorgados.</a:t>
            </a:r>
          </a:p>
          <a:p>
            <a:pPr marL="533400" lvl="0" indent="-412750" algn="l" rtl="0">
              <a:lnSpc>
                <a:spcPct val="100000"/>
              </a:lnSpc>
              <a:spcBef>
                <a:spcPts val="1000"/>
              </a:spcBef>
              <a:spcAft>
                <a:spcPts val="0"/>
              </a:spcAft>
              <a:buClr>
                <a:schemeClr val="dk1"/>
              </a:buClr>
              <a:buSzPts val="1700"/>
              <a:buAutoNum type="alphaUcPeriod"/>
            </a:pPr>
            <a:r>
              <a:rPr lang="es-ES" sz="1500" dirty="0">
                <a:solidFill>
                  <a:srgbClr val="3F3F3F"/>
                </a:solidFill>
                <a:latin typeface="Open Sans"/>
                <a:ea typeface="Open Sans"/>
                <a:cs typeface="Open Sans"/>
                <a:sym typeface="Open Sans"/>
              </a:rPr>
              <a:t>Hacer clic en </a:t>
            </a:r>
            <a:r>
              <a:rPr lang="es-ES" sz="1500" b="1" dirty="0" err="1">
                <a:solidFill>
                  <a:srgbClr val="3F3F3F"/>
                </a:solidFill>
                <a:latin typeface="Open Sans"/>
                <a:ea typeface="Open Sans"/>
                <a:cs typeface="Open Sans"/>
                <a:sym typeface="Open Sans"/>
              </a:rPr>
              <a:t>Analyze</a:t>
            </a:r>
            <a:r>
              <a:rPr lang="es-ES" sz="1500" b="1" dirty="0">
                <a:solidFill>
                  <a:srgbClr val="3F3F3F"/>
                </a:solidFill>
                <a:latin typeface="Open Sans"/>
                <a:ea typeface="Open Sans"/>
                <a:cs typeface="Open Sans"/>
                <a:sym typeface="Open Sans"/>
              </a:rPr>
              <a:t> </a:t>
            </a:r>
            <a:r>
              <a:rPr lang="es-ES" sz="1500" b="1" dirty="0" err="1">
                <a:solidFill>
                  <a:srgbClr val="3F3F3F"/>
                </a:solidFill>
                <a:latin typeface="Open Sans"/>
                <a:ea typeface="Open Sans"/>
                <a:cs typeface="Open Sans"/>
                <a:sym typeface="Open Sans"/>
              </a:rPr>
              <a:t>author</a:t>
            </a:r>
            <a:r>
              <a:rPr lang="es-ES" sz="1500" b="1" dirty="0">
                <a:solidFill>
                  <a:srgbClr val="3F3F3F"/>
                </a:solidFill>
                <a:latin typeface="Open Sans"/>
                <a:ea typeface="Open Sans"/>
                <a:cs typeface="Open Sans"/>
                <a:sym typeface="Open Sans"/>
              </a:rPr>
              <a:t> output </a:t>
            </a:r>
            <a:r>
              <a:rPr lang="es-ES" sz="1500" dirty="0">
                <a:solidFill>
                  <a:srgbClr val="3F3F3F"/>
                </a:solidFill>
                <a:latin typeface="Open Sans"/>
                <a:ea typeface="Open Sans"/>
                <a:cs typeface="Open Sans"/>
                <a:sym typeface="Open Sans"/>
              </a:rPr>
              <a:t>[Análisis de la producción del autor] para acceder a más gráficos y detalles con diferentes indicadores bibliométricos sobre este autor.</a:t>
            </a:r>
          </a:p>
          <a:p>
            <a:pPr marL="533400" lvl="0" indent="-412750" algn="l" rtl="0">
              <a:lnSpc>
                <a:spcPct val="100000"/>
              </a:lnSpc>
              <a:spcBef>
                <a:spcPts val="1000"/>
              </a:spcBef>
              <a:spcAft>
                <a:spcPts val="0"/>
              </a:spcAft>
              <a:buClr>
                <a:schemeClr val="dk1"/>
              </a:buClr>
              <a:buSzPts val="1700"/>
              <a:buAutoNum type="alphaUcPeriod"/>
            </a:pPr>
            <a:r>
              <a:rPr lang="es-ES" sz="1500" b="1" dirty="0">
                <a:solidFill>
                  <a:srgbClr val="3F3F3F"/>
                </a:solidFill>
                <a:latin typeface="Open Sans"/>
                <a:ea typeface="Open Sans"/>
                <a:cs typeface="Open Sans"/>
                <a:sym typeface="Open Sans"/>
              </a:rPr>
              <a:t>View </a:t>
            </a:r>
            <a:r>
              <a:rPr lang="es-ES" sz="1500" b="1" dirty="0" err="1">
                <a:solidFill>
                  <a:srgbClr val="3F3F3F"/>
                </a:solidFill>
                <a:latin typeface="Open Sans"/>
                <a:ea typeface="Open Sans"/>
                <a:cs typeface="Open Sans"/>
                <a:sym typeface="Open Sans"/>
              </a:rPr>
              <a:t>citation</a:t>
            </a:r>
            <a:r>
              <a:rPr lang="es-ES" sz="1500" b="1" dirty="0">
                <a:solidFill>
                  <a:srgbClr val="3F3F3F"/>
                </a:solidFill>
                <a:latin typeface="Open Sans"/>
                <a:ea typeface="Open Sans"/>
                <a:cs typeface="Open Sans"/>
                <a:sym typeface="Open Sans"/>
              </a:rPr>
              <a:t> </a:t>
            </a:r>
            <a:r>
              <a:rPr lang="es-ES" sz="1500" b="1" dirty="0" err="1">
                <a:solidFill>
                  <a:srgbClr val="3F3F3F"/>
                </a:solidFill>
                <a:latin typeface="Open Sans"/>
                <a:ea typeface="Open Sans"/>
                <a:cs typeface="Open Sans"/>
                <a:sym typeface="Open Sans"/>
              </a:rPr>
              <a:t>overview</a:t>
            </a:r>
            <a:r>
              <a:rPr lang="es-ES" sz="1500" dirty="0">
                <a:solidFill>
                  <a:srgbClr val="3F3F3F"/>
                </a:solidFill>
                <a:latin typeface="Open Sans"/>
                <a:ea typeface="Open Sans"/>
                <a:cs typeface="Open Sans"/>
                <a:sym typeface="Open Sans"/>
              </a:rPr>
              <a:t> [ver panorama de citas] muestra una descripción general del número total de trabajos publicados en los últimos cinco años.</a:t>
            </a:r>
          </a:p>
        </p:txBody>
      </p:sp>
      <p:pic>
        <p:nvPicPr>
          <p:cNvPr id="363" name="Google Shape;363;p10"/>
          <p:cNvPicPr preferRelativeResize="0"/>
          <p:nvPr/>
        </p:nvPicPr>
        <p:blipFill rotWithShape="1">
          <a:blip r:embed="rId3">
            <a:alphaModFix/>
          </a:blip>
          <a:srcRect/>
          <a:stretch/>
        </p:blipFill>
        <p:spPr>
          <a:xfrm>
            <a:off x="4434836" y="1857470"/>
            <a:ext cx="7637828" cy="406502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8"/>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Análisis de la producción de un autor</a:t>
            </a:r>
            <a:endParaRPr>
              <a:latin typeface="Open Sans"/>
              <a:ea typeface="Open Sans"/>
              <a:cs typeface="Open Sans"/>
              <a:sym typeface="Open Sans"/>
            </a:endParaRPr>
          </a:p>
        </p:txBody>
      </p:sp>
      <p:sp>
        <p:nvSpPr>
          <p:cNvPr id="370" name="Google Shape;370;p18"/>
          <p:cNvSpPr txBox="1"/>
          <p:nvPr/>
        </p:nvSpPr>
        <p:spPr>
          <a:xfrm>
            <a:off x="47328" y="1812475"/>
            <a:ext cx="5849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Open Sans"/>
                <a:ea typeface="Open Sans"/>
                <a:cs typeface="Open Sans"/>
                <a:sym typeface="Open Sans"/>
              </a:rPr>
              <a:t>La </a:t>
            </a:r>
            <a:r>
              <a:rPr lang="en-US" sz="1800" b="0" i="0" u="none" strike="noStrike" cap="none" dirty="0" err="1">
                <a:solidFill>
                  <a:srgbClr val="000000"/>
                </a:solidFill>
                <a:latin typeface="Open Sans"/>
                <a:ea typeface="Open Sans"/>
                <a:cs typeface="Open Sans"/>
                <a:sym typeface="Open Sans"/>
              </a:rPr>
              <a:t>siguiente</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figura</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muestra</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gráficos</a:t>
            </a:r>
            <a:r>
              <a:rPr lang="en-US" sz="1800" b="0" i="0" u="none" strike="noStrike" cap="none" dirty="0">
                <a:solidFill>
                  <a:srgbClr val="000000"/>
                </a:solidFill>
                <a:latin typeface="Open Sans"/>
                <a:ea typeface="Open Sans"/>
                <a:cs typeface="Open Sans"/>
                <a:sym typeface="Open Sans"/>
              </a:rPr>
              <a:t> y </a:t>
            </a:r>
            <a:r>
              <a:rPr lang="en-US" sz="1800" b="0" i="0" u="none" strike="noStrike" cap="none" dirty="0" err="1">
                <a:solidFill>
                  <a:srgbClr val="000000"/>
                </a:solidFill>
                <a:latin typeface="Open Sans"/>
                <a:ea typeface="Open Sans"/>
                <a:cs typeface="Open Sans"/>
                <a:sym typeface="Open Sans"/>
              </a:rPr>
              <a:t>detalles</a:t>
            </a:r>
            <a:r>
              <a:rPr lang="en-US" sz="1800" b="0" i="0" u="none" strike="noStrike" cap="none" dirty="0">
                <a:solidFill>
                  <a:srgbClr val="000000"/>
                </a:solidFill>
                <a:latin typeface="Open Sans"/>
                <a:ea typeface="Open Sans"/>
                <a:cs typeface="Open Sans"/>
                <a:sym typeface="Open Sans"/>
              </a:rPr>
              <a:t> con </a:t>
            </a:r>
            <a:r>
              <a:rPr lang="en-US" sz="1800" b="0" i="0" u="none" strike="noStrike" cap="none" dirty="0" err="1">
                <a:solidFill>
                  <a:srgbClr val="000000"/>
                </a:solidFill>
                <a:latin typeface="Open Sans"/>
                <a:ea typeface="Open Sans"/>
                <a:cs typeface="Open Sans"/>
                <a:sym typeface="Open Sans"/>
              </a:rPr>
              <a:t>diferentes</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indicadores</a:t>
            </a:r>
            <a:r>
              <a:rPr lang="en-US" sz="1800" b="0" i="0" u="none" strike="noStrike" cap="none" dirty="0">
                <a:solidFill>
                  <a:srgbClr val="000000"/>
                </a:solidFill>
                <a:latin typeface="Open Sans"/>
                <a:ea typeface="Open Sans"/>
                <a:cs typeface="Open Sans"/>
                <a:sym typeface="Open Sans"/>
              </a:rPr>
              <a:t> bibliométricos </a:t>
            </a:r>
            <a:r>
              <a:rPr lang="en-US" sz="1800" b="0" i="0" u="none" strike="noStrike" cap="none" dirty="0" err="1">
                <a:solidFill>
                  <a:srgbClr val="000000"/>
                </a:solidFill>
                <a:latin typeface="Open Sans"/>
                <a:ea typeface="Open Sans"/>
                <a:cs typeface="Open Sans"/>
                <a:sym typeface="Open Sans"/>
              </a:rPr>
              <a:t>sobre</a:t>
            </a:r>
            <a:r>
              <a:rPr lang="en-US" sz="1800" b="0" i="0" u="none" strike="noStrike" cap="none" dirty="0">
                <a:solidFill>
                  <a:srgbClr val="000000"/>
                </a:solidFill>
                <a:latin typeface="Open Sans"/>
                <a:ea typeface="Open Sans"/>
                <a:cs typeface="Open Sans"/>
                <a:sym typeface="Open Sans"/>
              </a:rPr>
              <a:t> el </a:t>
            </a:r>
            <a:r>
              <a:rPr lang="en-US" sz="1800" b="0" i="0" u="none" strike="noStrike" cap="none" dirty="0" err="1">
                <a:solidFill>
                  <a:srgbClr val="000000"/>
                </a:solidFill>
                <a:latin typeface="Open Sans"/>
                <a:ea typeface="Open Sans"/>
                <a:cs typeface="Open Sans"/>
                <a:sym typeface="Open Sans"/>
              </a:rPr>
              <a:t>autor</a:t>
            </a:r>
            <a:r>
              <a:rPr lang="en-US" sz="1800" b="0" i="0" u="none" strike="noStrike" cap="none" dirty="0">
                <a:solidFill>
                  <a:srgbClr val="000000"/>
                </a:solidFill>
                <a:latin typeface="Open Sans"/>
                <a:ea typeface="Open Sans"/>
                <a:cs typeface="Open Sans"/>
                <a:sym typeface="Open Sans"/>
              </a:rPr>
              <a:t>.</a:t>
            </a:r>
            <a:endParaRPr sz="1800" b="0" i="0" u="none" strike="noStrike" cap="none" dirty="0">
              <a:solidFill>
                <a:srgbClr val="000000"/>
              </a:solidFill>
              <a:latin typeface="Open Sans"/>
              <a:ea typeface="Open Sans"/>
              <a:cs typeface="Open Sans"/>
              <a:sym typeface="Open Sans"/>
            </a:endParaRPr>
          </a:p>
        </p:txBody>
      </p:sp>
      <p:sp>
        <p:nvSpPr>
          <p:cNvPr id="371" name="Google Shape;371;p18"/>
          <p:cNvSpPr txBox="1"/>
          <p:nvPr/>
        </p:nvSpPr>
        <p:spPr>
          <a:xfrm>
            <a:off x="6306300" y="1812475"/>
            <a:ext cx="588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Open Sans"/>
                <a:ea typeface="Open Sans"/>
                <a:cs typeface="Open Sans"/>
                <a:sym typeface="Open Sans"/>
              </a:rPr>
              <a:t>La </a:t>
            </a:r>
            <a:r>
              <a:rPr lang="en-US" sz="1800" b="0" i="0" u="none" strike="noStrike" cap="none" dirty="0" err="1">
                <a:solidFill>
                  <a:srgbClr val="000000"/>
                </a:solidFill>
                <a:latin typeface="Open Sans"/>
                <a:ea typeface="Open Sans"/>
                <a:cs typeface="Open Sans"/>
                <a:sym typeface="Open Sans"/>
              </a:rPr>
              <a:t>siguiente</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figura</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muestra</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una</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descripción</a:t>
            </a:r>
            <a:r>
              <a:rPr lang="en-US" sz="1800" b="0" i="0" u="none" strike="noStrike" cap="none" dirty="0">
                <a:solidFill>
                  <a:srgbClr val="000000"/>
                </a:solidFill>
                <a:latin typeface="Open Sans"/>
                <a:ea typeface="Open Sans"/>
                <a:cs typeface="Open Sans"/>
                <a:sym typeface="Open Sans"/>
              </a:rPr>
              <a:t> general del total de </a:t>
            </a:r>
            <a:r>
              <a:rPr lang="en-US" sz="1800" b="0" i="0" u="none" strike="noStrike" cap="none" dirty="0" err="1">
                <a:solidFill>
                  <a:srgbClr val="000000"/>
                </a:solidFill>
                <a:latin typeface="Open Sans"/>
                <a:ea typeface="Open Sans"/>
                <a:cs typeface="Open Sans"/>
                <a:sym typeface="Open Sans"/>
              </a:rPr>
              <a:t>trabajos</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publicados</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sobre</a:t>
            </a:r>
            <a:r>
              <a:rPr lang="en-US" sz="1800" b="0" i="0" u="none" strike="noStrike" cap="none" dirty="0">
                <a:solidFill>
                  <a:srgbClr val="000000"/>
                </a:solidFill>
                <a:latin typeface="Open Sans"/>
                <a:ea typeface="Open Sans"/>
                <a:cs typeface="Open Sans"/>
                <a:sym typeface="Open Sans"/>
              </a:rPr>
              <a:t> el </a:t>
            </a:r>
            <a:r>
              <a:rPr lang="en-US" sz="1800" b="0" i="0" u="none" strike="noStrike" cap="none" dirty="0" err="1">
                <a:solidFill>
                  <a:srgbClr val="000000"/>
                </a:solidFill>
                <a:latin typeface="Open Sans"/>
                <a:ea typeface="Open Sans"/>
                <a:cs typeface="Open Sans"/>
                <a:sym typeface="Open Sans"/>
              </a:rPr>
              <a:t>autor</a:t>
            </a:r>
            <a:r>
              <a:rPr lang="en-US" sz="1800" b="0" i="0" u="none" strike="noStrike" cap="none" dirty="0">
                <a:solidFill>
                  <a:srgbClr val="000000"/>
                </a:solidFill>
                <a:latin typeface="Open Sans"/>
                <a:ea typeface="Open Sans"/>
                <a:cs typeface="Open Sans"/>
                <a:sym typeface="Open Sans"/>
              </a:rPr>
              <a:t> .</a:t>
            </a:r>
            <a:endParaRPr sz="1800" b="0" i="0" u="none" strike="noStrike" cap="none" dirty="0">
              <a:solidFill>
                <a:srgbClr val="000000"/>
              </a:solidFill>
              <a:latin typeface="Open Sans"/>
              <a:ea typeface="Open Sans"/>
              <a:cs typeface="Open Sans"/>
              <a:sym typeface="Open Sans"/>
            </a:endParaRPr>
          </a:p>
        </p:txBody>
      </p:sp>
      <p:pic>
        <p:nvPicPr>
          <p:cNvPr id="372" name="Google Shape;372;p18"/>
          <p:cNvPicPr preferRelativeResize="0"/>
          <p:nvPr/>
        </p:nvPicPr>
        <p:blipFill rotWithShape="1">
          <a:blip r:embed="rId3">
            <a:alphaModFix/>
          </a:blip>
          <a:srcRect/>
          <a:stretch/>
        </p:blipFill>
        <p:spPr>
          <a:xfrm>
            <a:off x="0" y="2807020"/>
            <a:ext cx="5987071" cy="3430292"/>
          </a:xfrm>
          <a:prstGeom prst="rect">
            <a:avLst/>
          </a:prstGeom>
          <a:noFill/>
          <a:ln w="9525" cap="flat" cmpd="sng">
            <a:solidFill>
              <a:srgbClr val="DDDDDD"/>
            </a:solidFill>
            <a:prstDash val="solid"/>
            <a:round/>
            <a:headEnd type="none" w="sm" len="sm"/>
            <a:tailEnd type="none" w="sm" len="sm"/>
          </a:ln>
        </p:spPr>
      </p:pic>
      <p:pic>
        <p:nvPicPr>
          <p:cNvPr id="373" name="Google Shape;373;p18"/>
          <p:cNvPicPr preferRelativeResize="0"/>
          <p:nvPr/>
        </p:nvPicPr>
        <p:blipFill rotWithShape="1">
          <a:blip r:embed="rId4">
            <a:alphaModFix/>
          </a:blip>
          <a:srcRect/>
          <a:stretch/>
        </p:blipFill>
        <p:spPr>
          <a:xfrm>
            <a:off x="6330462" y="2655315"/>
            <a:ext cx="5622388" cy="4158061"/>
          </a:xfrm>
          <a:prstGeom prst="rect">
            <a:avLst/>
          </a:prstGeom>
          <a:noFill/>
          <a:ln w="9525" cap="flat" cmpd="sng">
            <a:solidFill>
              <a:srgbClr val="DDDDDD"/>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Introducción </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191344" y="1772816"/>
            <a:ext cx="11737304" cy="45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s-ES" sz="2000" b="1" dirty="0" err="1">
                <a:solidFill>
                  <a:srgbClr val="424242"/>
                </a:solidFill>
                <a:latin typeface="Open Sans"/>
                <a:ea typeface="Open Sans"/>
                <a:cs typeface="Open Sans"/>
                <a:sym typeface="Open Sans"/>
              </a:rPr>
              <a:t>Dimensions</a:t>
            </a:r>
            <a:r>
              <a:rPr lang="es-ES" sz="2000" b="1" dirty="0">
                <a:solidFill>
                  <a:srgbClr val="424242"/>
                </a:solidFill>
                <a:latin typeface="Open Sans"/>
                <a:ea typeface="Open Sans"/>
                <a:cs typeface="Open Sans"/>
                <a:sym typeface="Open Sans"/>
              </a:rPr>
              <a:t>, </a:t>
            </a:r>
            <a:r>
              <a:rPr lang="es-ES" sz="2000" b="1" dirty="0" err="1">
                <a:solidFill>
                  <a:srgbClr val="424242"/>
                </a:solidFill>
                <a:latin typeface="Open Sans"/>
                <a:ea typeface="Open Sans"/>
                <a:cs typeface="Open Sans"/>
                <a:sym typeface="Open Sans"/>
              </a:rPr>
              <a:t>The</a:t>
            </a:r>
            <a:r>
              <a:rPr lang="es-ES" sz="2000" b="1" dirty="0">
                <a:solidFill>
                  <a:srgbClr val="424242"/>
                </a:solidFill>
                <a:latin typeface="Open Sans"/>
                <a:ea typeface="Open Sans"/>
                <a:cs typeface="Open Sans"/>
                <a:sym typeface="Open Sans"/>
              </a:rPr>
              <a:t> Lens y </a:t>
            </a:r>
            <a:r>
              <a:rPr lang="es-ES" sz="2000" b="1" dirty="0" err="1">
                <a:solidFill>
                  <a:srgbClr val="424242"/>
                </a:solidFill>
                <a:latin typeface="Open Sans"/>
                <a:ea typeface="Open Sans"/>
                <a:cs typeface="Open Sans"/>
                <a:sym typeface="Open Sans"/>
              </a:rPr>
              <a:t>Scopus</a:t>
            </a:r>
            <a:endParaRPr lang="es-ES" sz="2000" b="1" dirty="0">
              <a:solidFill>
                <a:srgbClr val="424242"/>
              </a:solidFill>
              <a:latin typeface="Open Sans"/>
              <a:ea typeface="Open Sans"/>
              <a:cs typeface="Open Sans"/>
              <a:sym typeface="Open Sans"/>
            </a:endParaRPr>
          </a:p>
          <a:p>
            <a:pPr marL="457200" lvl="0" indent="-349250" algn="l" rtl="0">
              <a:lnSpc>
                <a:spcPct val="100000"/>
              </a:lnSpc>
              <a:spcBef>
                <a:spcPts val="1000"/>
              </a:spcBef>
              <a:spcAft>
                <a:spcPts val="0"/>
              </a:spcAft>
              <a:buClr>
                <a:schemeClr val="dk1"/>
              </a:buClr>
              <a:buSzPts val="1900"/>
              <a:buChar char="●"/>
            </a:pPr>
            <a:r>
              <a:rPr lang="es-ES" sz="2000" dirty="0">
                <a:solidFill>
                  <a:srgbClr val="424242"/>
                </a:solidFill>
                <a:latin typeface="Open Sans"/>
                <a:ea typeface="Open Sans"/>
                <a:cs typeface="Open Sans"/>
                <a:sym typeface="Open Sans"/>
              </a:rPr>
              <a:t>Estas bases de datos se utilizan comúnmente en el análisis del impacto de la investigación y la evaluación de investigadores e instituciones de investigación.</a:t>
            </a:r>
          </a:p>
          <a:p>
            <a:pPr marL="457200" lvl="0" indent="-349250" algn="l" rtl="0">
              <a:lnSpc>
                <a:spcPct val="100000"/>
              </a:lnSpc>
              <a:spcBef>
                <a:spcPts val="1000"/>
              </a:spcBef>
              <a:spcAft>
                <a:spcPts val="0"/>
              </a:spcAft>
              <a:buClr>
                <a:schemeClr val="dk1"/>
              </a:buClr>
              <a:buSzPts val="1900"/>
              <a:buChar char="●"/>
            </a:pPr>
            <a:r>
              <a:rPr lang="es-ES" sz="2000" dirty="0">
                <a:solidFill>
                  <a:srgbClr val="424242"/>
                </a:solidFill>
                <a:latin typeface="Open Sans"/>
                <a:ea typeface="Open Sans"/>
                <a:cs typeface="Open Sans"/>
                <a:sym typeface="Open Sans"/>
              </a:rPr>
              <a:t>La presentación: “Evaluación de la investigación y bibliometría” proporciona una descripción general de la evaluación de la investigación y es un requisito previo para esta lección.</a:t>
            </a:r>
          </a:p>
          <a:p>
            <a:pPr marL="457200" lvl="0" indent="-349250" algn="l" rtl="0">
              <a:lnSpc>
                <a:spcPct val="100000"/>
              </a:lnSpc>
              <a:spcBef>
                <a:spcPts val="1000"/>
              </a:spcBef>
              <a:spcAft>
                <a:spcPts val="0"/>
              </a:spcAft>
              <a:buClr>
                <a:schemeClr val="dk1"/>
              </a:buClr>
              <a:buSzPts val="1900"/>
              <a:buChar char="●"/>
            </a:pPr>
            <a:r>
              <a:rPr lang="es-ES" sz="2000" dirty="0">
                <a:solidFill>
                  <a:srgbClr val="424242"/>
                </a:solidFill>
                <a:latin typeface="Open Sans"/>
                <a:ea typeface="Open Sans"/>
                <a:cs typeface="Open Sans"/>
                <a:sym typeface="Open Sans"/>
              </a:rPr>
              <a:t>El acceso a </a:t>
            </a:r>
            <a:r>
              <a:rPr lang="es-ES" sz="2000" dirty="0" err="1">
                <a:solidFill>
                  <a:srgbClr val="424242"/>
                </a:solidFill>
                <a:latin typeface="Open Sans"/>
                <a:ea typeface="Open Sans"/>
                <a:cs typeface="Open Sans"/>
                <a:sym typeface="Open Sans"/>
              </a:rPr>
              <a:t>The</a:t>
            </a:r>
            <a:r>
              <a:rPr lang="es-ES" sz="2000" dirty="0">
                <a:solidFill>
                  <a:srgbClr val="424242"/>
                </a:solidFill>
                <a:latin typeface="Open Sans"/>
                <a:ea typeface="Open Sans"/>
                <a:cs typeface="Open Sans"/>
                <a:sym typeface="Open Sans"/>
              </a:rPr>
              <a:t> Lens es gratuito para todos los usuarios de Research4Life.</a:t>
            </a:r>
          </a:p>
          <a:p>
            <a:pPr marL="457200" lvl="0" indent="-349250" algn="l" rtl="0">
              <a:lnSpc>
                <a:spcPct val="100000"/>
              </a:lnSpc>
              <a:spcBef>
                <a:spcPts val="1000"/>
              </a:spcBef>
              <a:spcAft>
                <a:spcPts val="0"/>
              </a:spcAft>
              <a:buClr>
                <a:schemeClr val="dk1"/>
              </a:buClr>
              <a:buSzPts val="1900"/>
              <a:buChar char="●"/>
            </a:pPr>
            <a:r>
              <a:rPr lang="es-ES" sz="2000" dirty="0">
                <a:solidFill>
                  <a:srgbClr val="424242"/>
                </a:solidFill>
                <a:latin typeface="Open Sans"/>
                <a:ea typeface="Open Sans"/>
                <a:cs typeface="Open Sans"/>
                <a:sym typeface="Open Sans"/>
              </a:rPr>
              <a:t>El contenido básico de </a:t>
            </a:r>
            <a:r>
              <a:rPr lang="es-ES" sz="2000" b="1" dirty="0" err="1">
                <a:solidFill>
                  <a:srgbClr val="424242"/>
                </a:solidFill>
                <a:latin typeface="Open Sans"/>
                <a:ea typeface="Open Sans"/>
                <a:cs typeface="Open Sans"/>
                <a:sym typeface="Open Sans"/>
              </a:rPr>
              <a:t>Dimensions</a:t>
            </a:r>
            <a:r>
              <a:rPr lang="es-ES" sz="2000" b="1" dirty="0">
                <a:solidFill>
                  <a:srgbClr val="424242"/>
                </a:solidFill>
                <a:latin typeface="Open Sans"/>
                <a:ea typeface="Open Sans"/>
                <a:cs typeface="Open Sans"/>
                <a:sym typeface="Open Sans"/>
              </a:rPr>
              <a:t> </a:t>
            </a:r>
            <a:r>
              <a:rPr lang="es-ES" sz="2000" dirty="0">
                <a:solidFill>
                  <a:srgbClr val="424242"/>
                </a:solidFill>
                <a:latin typeface="Open Sans"/>
                <a:ea typeface="Open Sans"/>
                <a:cs typeface="Open Sans"/>
                <a:sym typeface="Open Sans"/>
              </a:rPr>
              <a:t>está disponible gratuitamente a todos para uso personal no comercial, mientras que se requiere una suscripción para niveles avanzados de acceso.</a:t>
            </a:r>
          </a:p>
          <a:p>
            <a:pPr marL="457200" lvl="0" indent="-349250" algn="l" rtl="0">
              <a:lnSpc>
                <a:spcPct val="100000"/>
              </a:lnSpc>
              <a:spcBef>
                <a:spcPts val="1000"/>
              </a:spcBef>
              <a:spcAft>
                <a:spcPts val="0"/>
              </a:spcAft>
              <a:buClr>
                <a:schemeClr val="dk1"/>
              </a:buClr>
              <a:buSzPts val="1900"/>
              <a:buChar char="●"/>
            </a:pPr>
            <a:r>
              <a:rPr lang="es-ES" sz="2000" b="1" dirty="0" err="1">
                <a:solidFill>
                  <a:srgbClr val="424242"/>
                </a:solidFill>
                <a:latin typeface="Open Sans"/>
                <a:ea typeface="Open Sans"/>
                <a:cs typeface="Open Sans"/>
                <a:sym typeface="Open Sans"/>
              </a:rPr>
              <a:t>Dimensions</a:t>
            </a:r>
            <a:r>
              <a:rPr lang="es-ES" sz="2000" b="1" dirty="0">
                <a:solidFill>
                  <a:srgbClr val="424242"/>
                </a:solidFill>
                <a:latin typeface="Open Sans"/>
                <a:ea typeface="Open Sans"/>
                <a:cs typeface="Open Sans"/>
                <a:sym typeface="Open Sans"/>
              </a:rPr>
              <a:t> Plus</a:t>
            </a:r>
            <a:r>
              <a:rPr lang="es-ES" sz="2000" dirty="0">
                <a:solidFill>
                  <a:srgbClr val="424242"/>
                </a:solidFill>
                <a:latin typeface="Open Sans"/>
                <a:ea typeface="Open Sans"/>
                <a:cs typeface="Open Sans"/>
                <a:sym typeface="Open Sans"/>
              </a:rPr>
              <a:t> está disponible a través de todas las instituciones miembro de Research4Life.</a:t>
            </a:r>
          </a:p>
          <a:p>
            <a:pPr marL="457200" lvl="0" indent="-349250" algn="l" rtl="0">
              <a:lnSpc>
                <a:spcPct val="100000"/>
              </a:lnSpc>
              <a:spcBef>
                <a:spcPts val="1000"/>
              </a:spcBef>
              <a:spcAft>
                <a:spcPts val="0"/>
              </a:spcAft>
              <a:buClr>
                <a:schemeClr val="dk1"/>
              </a:buClr>
              <a:buSzPts val="1900"/>
              <a:buChar char="●"/>
            </a:pPr>
            <a:r>
              <a:rPr lang="es-ES" sz="2000" dirty="0">
                <a:solidFill>
                  <a:srgbClr val="424242"/>
                </a:solidFill>
                <a:latin typeface="Open Sans"/>
                <a:ea typeface="Open Sans"/>
                <a:cs typeface="Open Sans"/>
                <a:sym typeface="Open Sans"/>
              </a:rPr>
              <a:t>El acceso a </a:t>
            </a:r>
            <a:r>
              <a:rPr lang="es-ES" sz="2000" b="1" dirty="0" err="1">
                <a:solidFill>
                  <a:srgbClr val="424242"/>
                </a:solidFill>
                <a:latin typeface="Open Sans"/>
                <a:ea typeface="Open Sans"/>
                <a:cs typeface="Open Sans"/>
                <a:sym typeface="Open Sans"/>
              </a:rPr>
              <a:t>Scopus</a:t>
            </a:r>
            <a:r>
              <a:rPr lang="es-ES" sz="2000" dirty="0">
                <a:solidFill>
                  <a:srgbClr val="424242"/>
                </a:solidFill>
                <a:latin typeface="Open Sans"/>
                <a:ea typeface="Open Sans"/>
                <a:cs typeface="Open Sans"/>
                <a:sym typeface="Open Sans"/>
              </a:rPr>
              <a:t> requiere una </a:t>
            </a:r>
            <a:r>
              <a:rPr lang="es-ES" sz="2000" dirty="0">
                <a:solidFill>
                  <a:schemeClr val="tx1"/>
                </a:solidFill>
                <a:latin typeface="Open Sans"/>
                <a:ea typeface="Open Sans"/>
                <a:cs typeface="Open Sans"/>
                <a:sym typeface="Open Sans"/>
              </a:rPr>
              <a:t>suscripción, y se encuentra disponible para ciertos países e instituciones en Research4Life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Análisis de citas por institución</a:t>
            </a:r>
            <a:endParaRPr>
              <a:latin typeface="Open Sans"/>
              <a:ea typeface="Open Sans"/>
              <a:cs typeface="Open Sans"/>
              <a:sym typeface="Open Sans"/>
            </a:endParaRPr>
          </a:p>
        </p:txBody>
      </p:sp>
      <p:sp>
        <p:nvSpPr>
          <p:cNvPr id="380" name="Google Shape;380;p23"/>
          <p:cNvSpPr txBox="1">
            <a:spLocks noGrp="1"/>
          </p:cNvSpPr>
          <p:nvPr>
            <p:ph type="body" idx="1"/>
          </p:nvPr>
        </p:nvSpPr>
        <p:spPr>
          <a:xfrm>
            <a:off x="-1" y="1831852"/>
            <a:ext cx="4583833" cy="47655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1000"/>
              </a:spcBef>
              <a:spcAft>
                <a:spcPts val="0"/>
              </a:spcAft>
              <a:buClr>
                <a:schemeClr val="dk1"/>
              </a:buClr>
              <a:buSzPts val="2300"/>
              <a:buChar char="●"/>
            </a:pPr>
            <a:r>
              <a:rPr lang="en-US" sz="1800">
                <a:solidFill>
                  <a:srgbClr val="3F3F3F"/>
                </a:solidFill>
                <a:latin typeface="Open Sans"/>
                <a:ea typeface="Open Sans"/>
                <a:cs typeface="Open Sans"/>
                <a:sym typeface="Open Sans"/>
              </a:rPr>
              <a:t>La búsqueda por afiliación brinda una descripción general de la producción de publicaciones de una institución de investigación, incluyendo las áreas temáticas, instituciones colaboradoras y publicaciones en las que ha sido citada dicha institución.</a:t>
            </a:r>
            <a:endParaRPr sz="1800">
              <a:solidFill>
                <a:srgbClr val="3F3F3F"/>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Char char="●"/>
            </a:pPr>
            <a:r>
              <a:rPr lang="en-US" sz="1800">
                <a:solidFill>
                  <a:srgbClr val="3F3F3F"/>
                </a:solidFill>
                <a:latin typeface="Open Sans"/>
                <a:ea typeface="Open Sans"/>
                <a:cs typeface="Open Sans"/>
                <a:sym typeface="Open Sans"/>
              </a:rPr>
              <a:t>El gráfico de la derecha muestra el resultado de buscar </a:t>
            </a:r>
            <a:r>
              <a:rPr lang="en-US" sz="1800" b="1" i="1">
                <a:solidFill>
                  <a:srgbClr val="3F3F3F"/>
                </a:solidFill>
                <a:latin typeface="Open Sans"/>
                <a:ea typeface="Open Sans"/>
                <a:cs typeface="Open Sans"/>
                <a:sym typeface="Open Sans"/>
              </a:rPr>
              <a:t>“University of Zimbabwe”</a:t>
            </a:r>
            <a:r>
              <a:rPr lang="en-US" sz="1800">
                <a:solidFill>
                  <a:srgbClr val="3F3F3F"/>
                </a:solidFill>
                <a:latin typeface="Open Sans"/>
                <a:ea typeface="Open Sans"/>
                <a:cs typeface="Open Sans"/>
                <a:sym typeface="Open Sans"/>
              </a:rPr>
              <a:t> [“Universidad de Zimbabue”] cuando se realiza la búsqueda por afiliación.  Dicho resultado se puede delimitar a la ciudad de </a:t>
            </a:r>
            <a:r>
              <a:rPr lang="en-US" sz="1800" b="1" i="1">
                <a:solidFill>
                  <a:srgbClr val="3F3F3F"/>
                </a:solidFill>
                <a:latin typeface="Open Sans"/>
                <a:ea typeface="Open Sans"/>
                <a:cs typeface="Open Sans"/>
                <a:sym typeface="Open Sans"/>
              </a:rPr>
              <a:t>'Harare'</a:t>
            </a:r>
            <a:r>
              <a:rPr lang="en-US" sz="1800">
                <a:solidFill>
                  <a:srgbClr val="3F3F3F"/>
                </a:solidFill>
                <a:latin typeface="Open Sans"/>
                <a:ea typeface="Open Sans"/>
                <a:cs typeface="Open Sans"/>
                <a:sym typeface="Open Sans"/>
              </a:rPr>
              <a:t> para recuperar la institución específica de interés.</a:t>
            </a:r>
            <a:endParaRPr sz="1800">
              <a:solidFill>
                <a:srgbClr val="3F3F3F"/>
              </a:solidFill>
              <a:latin typeface="Open Sans"/>
              <a:ea typeface="Open Sans"/>
              <a:cs typeface="Open Sans"/>
              <a:sym typeface="Open Sans"/>
            </a:endParaRPr>
          </a:p>
        </p:txBody>
      </p:sp>
      <p:pic>
        <p:nvPicPr>
          <p:cNvPr id="381" name="Google Shape;381;p23"/>
          <p:cNvPicPr preferRelativeResize="0"/>
          <p:nvPr/>
        </p:nvPicPr>
        <p:blipFill rotWithShape="1">
          <a:blip r:embed="rId3">
            <a:alphaModFix/>
          </a:blip>
          <a:srcRect/>
          <a:stretch/>
        </p:blipFill>
        <p:spPr>
          <a:xfrm>
            <a:off x="4776422" y="2251971"/>
            <a:ext cx="7152226" cy="3445443"/>
          </a:xfrm>
          <a:prstGeom prst="rect">
            <a:avLst/>
          </a:prstGeom>
          <a:noFill/>
          <a:ln>
            <a:noFill/>
          </a:ln>
        </p:spPr>
      </p:pic>
      <p:sp>
        <p:nvSpPr>
          <p:cNvPr id="382" name="Google Shape;382;p23"/>
          <p:cNvSpPr/>
          <p:nvPr/>
        </p:nvSpPr>
        <p:spPr>
          <a:xfrm>
            <a:off x="4772679" y="4903974"/>
            <a:ext cx="675249" cy="25321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Detalles por afiliación en Scopus</a:t>
            </a:r>
            <a:endParaRPr/>
          </a:p>
        </p:txBody>
      </p:sp>
      <p:sp>
        <p:nvSpPr>
          <p:cNvPr id="389" name="Google Shape;389;p13"/>
          <p:cNvSpPr txBox="1">
            <a:spLocks noGrp="1"/>
          </p:cNvSpPr>
          <p:nvPr>
            <p:ph type="body" idx="1"/>
          </p:nvPr>
        </p:nvSpPr>
        <p:spPr>
          <a:xfrm>
            <a:off x="0" y="1700807"/>
            <a:ext cx="5241300" cy="5114689"/>
          </a:xfrm>
          <a:prstGeom prst="rect">
            <a:avLst/>
          </a:prstGeom>
          <a:noFill/>
          <a:ln>
            <a:noFill/>
          </a:ln>
        </p:spPr>
        <p:txBody>
          <a:bodyPr spcFirstLastPara="1" wrap="square" lIns="91425" tIns="45700" rIns="91425" bIns="45700" anchor="t" anchorCtr="0">
            <a:noAutofit/>
          </a:bodyPr>
          <a:lstStyle/>
          <a:p>
            <a:pPr marL="412750" lvl="0" indent="-285750" algn="l"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El primero de los resultados menciona a la </a:t>
            </a:r>
            <a:r>
              <a:rPr lang="en-US" sz="1800" b="1" i="1">
                <a:solidFill>
                  <a:srgbClr val="3F3F3F"/>
                </a:solidFill>
                <a:latin typeface="Open Sans"/>
                <a:ea typeface="Open Sans"/>
                <a:cs typeface="Open Sans"/>
                <a:sym typeface="Open Sans"/>
              </a:rPr>
              <a:t>University of Zimbabwe</a:t>
            </a:r>
            <a:r>
              <a:rPr lang="en-US" sz="1800" i="1">
                <a:solidFill>
                  <a:srgbClr val="3F3F3F"/>
                </a:solidFill>
                <a:latin typeface="Open Sans"/>
                <a:ea typeface="Open Sans"/>
                <a:cs typeface="Open Sans"/>
                <a:sym typeface="Open Sans"/>
              </a:rPr>
              <a:t> [Universidad de Zimbabue]</a:t>
            </a:r>
            <a:r>
              <a:rPr lang="en-US" sz="1800">
                <a:solidFill>
                  <a:srgbClr val="3F3F3F"/>
                </a:solidFill>
                <a:latin typeface="Open Sans"/>
                <a:ea typeface="Open Sans"/>
                <a:cs typeface="Open Sans"/>
                <a:sym typeface="Open Sans"/>
              </a:rPr>
              <a:t>. Éste, cuenta con 8992 documentos publicados indizados en Scopus por 3016 autores en varias áreas temáticas como se muestra en el gráfico circular a la derecha de la pantalla.</a:t>
            </a:r>
            <a:endParaRPr sz="1800">
              <a:solidFill>
                <a:srgbClr val="3F3F3F"/>
              </a:solidFill>
              <a:latin typeface="Open Sans"/>
              <a:ea typeface="Open Sans"/>
              <a:cs typeface="Open Sans"/>
              <a:sym typeface="Open Sans"/>
            </a:endParaRPr>
          </a:p>
          <a:p>
            <a:pPr marL="412750" lvl="0" indent="-285750" algn="l"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Hacer clic en </a:t>
            </a:r>
            <a:r>
              <a:rPr lang="en-US" sz="1800" b="1">
                <a:solidFill>
                  <a:srgbClr val="3F3F3F"/>
                </a:solidFill>
                <a:latin typeface="Open Sans"/>
                <a:ea typeface="Open Sans"/>
                <a:cs typeface="Open Sans"/>
                <a:sym typeface="Open Sans"/>
              </a:rPr>
              <a:t>Collaborating affiliations </a:t>
            </a:r>
            <a:r>
              <a:rPr lang="en-US" sz="1800" i="1">
                <a:solidFill>
                  <a:srgbClr val="3F3F3F"/>
                </a:solidFill>
                <a:latin typeface="Open Sans"/>
                <a:ea typeface="Open Sans"/>
                <a:cs typeface="Open Sans"/>
                <a:sym typeface="Open Sans"/>
              </a:rPr>
              <a:t>[instituciones colaboradoras]</a:t>
            </a:r>
            <a:r>
              <a:rPr lang="en-US" sz="1800">
                <a:solidFill>
                  <a:srgbClr val="3F3F3F"/>
                </a:solidFill>
                <a:latin typeface="Open Sans"/>
                <a:ea typeface="Open Sans"/>
                <a:cs typeface="Open Sans"/>
                <a:sym typeface="Open Sans"/>
              </a:rPr>
              <a:t> para visualizar a las instituciones colaboradoras y los documentos producidos en colaboración.</a:t>
            </a:r>
            <a:endParaRPr sz="1800">
              <a:solidFill>
                <a:srgbClr val="3F3F3F"/>
              </a:solidFill>
              <a:latin typeface="Open Sans"/>
              <a:ea typeface="Open Sans"/>
              <a:cs typeface="Open Sans"/>
              <a:sym typeface="Open Sans"/>
            </a:endParaRPr>
          </a:p>
          <a:p>
            <a:pPr marL="412750" lvl="0" indent="-285750" algn="l"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Hacer clic en </a:t>
            </a:r>
            <a:r>
              <a:rPr lang="en-US" sz="1800" b="1">
                <a:solidFill>
                  <a:srgbClr val="3F3F3F"/>
                </a:solidFill>
                <a:latin typeface="Open Sans"/>
                <a:ea typeface="Open Sans"/>
                <a:cs typeface="Open Sans"/>
                <a:sym typeface="Open Sans"/>
              </a:rPr>
              <a:t>Documents by source </a:t>
            </a:r>
            <a:r>
              <a:rPr lang="en-US" sz="1800" i="1">
                <a:solidFill>
                  <a:srgbClr val="3F3F3F"/>
                </a:solidFill>
                <a:latin typeface="Open Sans"/>
                <a:ea typeface="Open Sans"/>
                <a:cs typeface="Open Sans"/>
                <a:sym typeface="Open Sans"/>
              </a:rPr>
              <a:t>[documentos por fuente] </a:t>
            </a:r>
            <a:r>
              <a:rPr lang="en-US" sz="1800">
                <a:solidFill>
                  <a:srgbClr val="3F3F3F"/>
                </a:solidFill>
                <a:latin typeface="Open Sans"/>
                <a:ea typeface="Open Sans"/>
                <a:cs typeface="Open Sans"/>
                <a:sym typeface="Open Sans"/>
              </a:rPr>
              <a:t>para ver los títulos de las publicaciones producidas por la </a:t>
            </a:r>
            <a:r>
              <a:rPr lang="en-US" sz="1800" b="1" i="1">
                <a:solidFill>
                  <a:srgbClr val="3F3F3F"/>
                </a:solidFill>
                <a:latin typeface="Open Sans"/>
                <a:ea typeface="Open Sans"/>
                <a:cs typeface="Open Sans"/>
                <a:sym typeface="Open Sans"/>
              </a:rPr>
              <a:t>University of Zimbabwe </a:t>
            </a:r>
            <a:r>
              <a:rPr lang="en-US" sz="1800" i="1">
                <a:solidFill>
                  <a:srgbClr val="3F3F3F"/>
                </a:solidFill>
                <a:latin typeface="Open Sans"/>
                <a:ea typeface="Open Sans"/>
                <a:cs typeface="Open Sans"/>
                <a:sym typeface="Open Sans"/>
              </a:rPr>
              <a:t>[Universidad de Zimbabue]</a:t>
            </a:r>
            <a:r>
              <a:rPr lang="en-US" sz="1800">
                <a:solidFill>
                  <a:srgbClr val="3F3F3F"/>
                </a:solidFill>
                <a:latin typeface="Open Sans"/>
                <a:ea typeface="Open Sans"/>
                <a:cs typeface="Open Sans"/>
                <a:sym typeface="Open Sans"/>
              </a:rPr>
              <a:t>.</a:t>
            </a:r>
            <a:endParaRPr sz="1800" b="1" i="1">
              <a:solidFill>
                <a:srgbClr val="3F3F3F"/>
              </a:solidFill>
              <a:latin typeface="Open Sans"/>
              <a:ea typeface="Open Sans"/>
              <a:cs typeface="Open Sans"/>
              <a:sym typeface="Open Sans"/>
            </a:endParaRPr>
          </a:p>
        </p:txBody>
      </p:sp>
      <p:pic>
        <p:nvPicPr>
          <p:cNvPr id="390" name="Google Shape;390;p13"/>
          <p:cNvPicPr preferRelativeResize="0"/>
          <p:nvPr/>
        </p:nvPicPr>
        <p:blipFill rotWithShape="1">
          <a:blip r:embed="rId3">
            <a:alphaModFix/>
          </a:blip>
          <a:srcRect/>
          <a:stretch/>
        </p:blipFill>
        <p:spPr>
          <a:xfrm>
            <a:off x="5359790" y="1856935"/>
            <a:ext cx="6184897" cy="4958562"/>
          </a:xfrm>
          <a:prstGeom prst="rect">
            <a:avLst/>
          </a:prstGeom>
          <a:noFill/>
          <a:ln>
            <a:noFill/>
          </a:ln>
        </p:spPr>
      </p:pic>
      <p:sp>
        <p:nvSpPr>
          <p:cNvPr id="391" name="Google Shape;391;p13"/>
          <p:cNvSpPr/>
          <p:nvPr/>
        </p:nvSpPr>
        <p:spPr>
          <a:xfrm>
            <a:off x="5430130" y="3896750"/>
            <a:ext cx="1153551" cy="21101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Síntesis</a:t>
            </a:r>
            <a:endParaRPr>
              <a:solidFill>
                <a:srgbClr val="586F7C"/>
              </a:solidFill>
              <a:latin typeface="Open Sans"/>
              <a:ea typeface="Open Sans"/>
              <a:cs typeface="Open Sans"/>
              <a:sym typeface="Open Sans"/>
            </a:endParaRPr>
          </a:p>
        </p:txBody>
      </p:sp>
      <p:sp>
        <p:nvSpPr>
          <p:cNvPr id="398" name="Google Shape;398;p35"/>
          <p:cNvSpPr txBox="1">
            <a:spLocks noGrp="1"/>
          </p:cNvSpPr>
          <p:nvPr>
            <p:ph type="body" idx="1"/>
          </p:nvPr>
        </p:nvSpPr>
        <p:spPr>
          <a:xfrm>
            <a:off x="128450" y="1670625"/>
            <a:ext cx="11794500" cy="48822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Clr>
                <a:schemeClr val="dk1"/>
              </a:buClr>
              <a:buSzPts val="2100"/>
              <a:buChar char="●"/>
            </a:pPr>
            <a:r>
              <a:rPr lang="en-US" sz="1700">
                <a:solidFill>
                  <a:srgbClr val="3B3B3B"/>
                </a:solidFill>
                <a:latin typeface="Open Sans"/>
                <a:ea typeface="Open Sans"/>
                <a:cs typeface="Open Sans"/>
                <a:sym typeface="Open Sans"/>
              </a:rPr>
              <a:t>Dimensions, The Lens y Scopus ofrecen tanto el perfil general sobre la producción de un investigador como de la institución de investigación a la que este pertenece, basándose en una serie de indicadores bibliométricos.</a:t>
            </a:r>
            <a:endParaRPr sz="1700">
              <a:solidFill>
                <a:srgbClr val="3B3B3B"/>
              </a:solidFill>
              <a:latin typeface="Open Sans"/>
              <a:ea typeface="Open Sans"/>
              <a:cs typeface="Open Sans"/>
              <a:sym typeface="Open Sans"/>
            </a:endParaRPr>
          </a:p>
          <a:p>
            <a:pPr marL="457200" lvl="0" indent="-361950" algn="l" rtl="0">
              <a:lnSpc>
                <a:spcPct val="100000"/>
              </a:lnSpc>
              <a:spcBef>
                <a:spcPts val="1000"/>
              </a:spcBef>
              <a:spcAft>
                <a:spcPts val="0"/>
              </a:spcAft>
              <a:buClr>
                <a:schemeClr val="dk1"/>
              </a:buClr>
              <a:buSzPts val="2100"/>
              <a:buChar char="●"/>
            </a:pPr>
            <a:r>
              <a:rPr lang="en-US" sz="1700">
                <a:solidFill>
                  <a:srgbClr val="3B3B3B"/>
                </a:solidFill>
                <a:latin typeface="Open Sans"/>
                <a:ea typeface="Open Sans"/>
                <a:cs typeface="Open Sans"/>
                <a:sym typeface="Open Sans"/>
              </a:rPr>
              <a:t>Estos indicadores se visualizan a través de gráficos y tablas, y son fáciles de entender.</a:t>
            </a:r>
            <a:endParaRPr sz="1700">
              <a:solidFill>
                <a:srgbClr val="3B3B3B"/>
              </a:solidFill>
              <a:latin typeface="Open Sans"/>
              <a:ea typeface="Open Sans"/>
              <a:cs typeface="Open Sans"/>
              <a:sym typeface="Open Sans"/>
            </a:endParaRPr>
          </a:p>
          <a:p>
            <a:pPr marL="457200" lvl="0" indent="-361950" algn="l" rtl="0">
              <a:lnSpc>
                <a:spcPct val="100000"/>
              </a:lnSpc>
              <a:spcBef>
                <a:spcPts val="1000"/>
              </a:spcBef>
              <a:spcAft>
                <a:spcPts val="0"/>
              </a:spcAft>
              <a:buClr>
                <a:schemeClr val="dk1"/>
              </a:buClr>
              <a:buSzPts val="2100"/>
              <a:buChar char="●"/>
            </a:pPr>
            <a:r>
              <a:rPr lang="en-US" sz="1700">
                <a:solidFill>
                  <a:srgbClr val="3B3B3B"/>
                </a:solidFill>
                <a:latin typeface="Open Sans"/>
                <a:ea typeface="Open Sans"/>
                <a:cs typeface="Open Sans"/>
                <a:sym typeface="Open Sans"/>
              </a:rPr>
              <a:t> Además de los datos de publicación; Dimensions ofrece fácil acceso a información sobre financiamientos, patentes, ensayos clínicos y documentos de políticas relacionados, mientras que The Lens ofrece acceso especial a información sobre patentes. Estos se suman a la profundidad del análisis de impacto de la investigación realizada.</a:t>
            </a:r>
            <a:endParaRPr sz="1700">
              <a:solidFill>
                <a:srgbClr val="3B3B3B"/>
              </a:solidFill>
              <a:latin typeface="Open Sans"/>
              <a:ea typeface="Open Sans"/>
              <a:cs typeface="Open Sans"/>
              <a:sym typeface="Open Sans"/>
            </a:endParaRPr>
          </a:p>
          <a:p>
            <a:pPr marL="457200" lvl="0" indent="-361950" algn="l" rtl="0">
              <a:lnSpc>
                <a:spcPct val="100000"/>
              </a:lnSpc>
              <a:spcBef>
                <a:spcPts val="1000"/>
              </a:spcBef>
              <a:spcAft>
                <a:spcPts val="0"/>
              </a:spcAft>
              <a:buClr>
                <a:schemeClr val="dk1"/>
              </a:buClr>
              <a:buSzPts val="2100"/>
              <a:buChar char="●"/>
            </a:pPr>
            <a:r>
              <a:rPr lang="en-US" sz="1700">
                <a:solidFill>
                  <a:srgbClr val="3B3B3B"/>
                </a:solidFill>
                <a:latin typeface="Open Sans"/>
                <a:ea typeface="Open Sans"/>
                <a:cs typeface="Open Sans"/>
                <a:sym typeface="Open Sans"/>
              </a:rPr>
              <a:t>Los resultados obtenidos en Dimensions, The Lens y Scopus pueden ayudar a los usuarios a:</a:t>
            </a:r>
            <a:endParaRPr sz="1700">
              <a:solidFill>
                <a:srgbClr val="3B3B3B"/>
              </a:solidFill>
              <a:latin typeface="Open Sans"/>
              <a:ea typeface="Open Sans"/>
              <a:cs typeface="Open Sans"/>
              <a:sym typeface="Open Sans"/>
            </a:endParaRPr>
          </a:p>
          <a:p>
            <a:pPr marL="914400" lvl="1" indent="-336550" algn="l" rtl="0">
              <a:lnSpc>
                <a:spcPct val="100000"/>
              </a:lnSpc>
              <a:spcBef>
                <a:spcPts val="1000"/>
              </a:spcBef>
              <a:spcAft>
                <a:spcPts val="0"/>
              </a:spcAft>
              <a:buClr>
                <a:schemeClr val="dk1"/>
              </a:buClr>
              <a:buSzPts val="1700"/>
              <a:buChar char="●"/>
            </a:pPr>
            <a:r>
              <a:rPr lang="en-US" sz="1700">
                <a:solidFill>
                  <a:srgbClr val="3B3B3B"/>
                </a:solidFill>
                <a:latin typeface="Open Sans"/>
                <a:ea typeface="Open Sans"/>
                <a:cs typeface="Open Sans"/>
                <a:sym typeface="Open Sans"/>
              </a:rPr>
              <a:t>encontrar colaboradores en investigación, es decir, brindando información sobre con quién colaborar y en qué tema,</a:t>
            </a:r>
            <a:endParaRPr sz="1700">
              <a:solidFill>
                <a:srgbClr val="3B3B3B"/>
              </a:solidFill>
              <a:latin typeface="Open Sans"/>
              <a:ea typeface="Open Sans"/>
              <a:cs typeface="Open Sans"/>
              <a:sym typeface="Open Sans"/>
            </a:endParaRPr>
          </a:p>
          <a:p>
            <a:pPr marL="914400" lvl="1" indent="-336550" algn="l" rtl="0">
              <a:lnSpc>
                <a:spcPct val="100000"/>
              </a:lnSpc>
              <a:spcBef>
                <a:spcPts val="1000"/>
              </a:spcBef>
              <a:spcAft>
                <a:spcPts val="0"/>
              </a:spcAft>
              <a:buClr>
                <a:schemeClr val="dk1"/>
              </a:buClr>
              <a:buSzPts val="1700"/>
              <a:buChar char="●"/>
            </a:pPr>
            <a:r>
              <a:rPr lang="en-US" sz="1700">
                <a:solidFill>
                  <a:srgbClr val="3B3B3B"/>
                </a:solidFill>
                <a:latin typeface="Open Sans"/>
                <a:ea typeface="Open Sans"/>
                <a:cs typeface="Open Sans"/>
                <a:sym typeface="Open Sans"/>
              </a:rPr>
              <a:t>prepararse para la evaluación de la investigación de un investigador o institución de investigación,</a:t>
            </a:r>
            <a:endParaRPr sz="1700">
              <a:solidFill>
                <a:srgbClr val="3B3B3B"/>
              </a:solidFill>
              <a:latin typeface="Open Sans"/>
              <a:ea typeface="Open Sans"/>
              <a:cs typeface="Open Sans"/>
              <a:sym typeface="Open Sans"/>
            </a:endParaRPr>
          </a:p>
          <a:p>
            <a:pPr marL="914400" lvl="1" indent="-336550" algn="l" rtl="0">
              <a:lnSpc>
                <a:spcPct val="100000"/>
              </a:lnSpc>
              <a:spcBef>
                <a:spcPts val="1000"/>
              </a:spcBef>
              <a:spcAft>
                <a:spcPts val="0"/>
              </a:spcAft>
              <a:buClr>
                <a:schemeClr val="dk1"/>
              </a:buClr>
              <a:buSzPts val="1700"/>
              <a:buChar char="●"/>
            </a:pPr>
            <a:r>
              <a:rPr lang="en-US" sz="1700">
                <a:solidFill>
                  <a:srgbClr val="3B3B3B"/>
                </a:solidFill>
                <a:latin typeface="Open Sans"/>
                <a:ea typeface="Open Sans"/>
                <a:cs typeface="Open Sans"/>
                <a:sym typeface="Open Sans"/>
              </a:rPr>
              <a:t>desarrollar una política basada en los datos presentados.</a:t>
            </a:r>
            <a:endParaRPr sz="1700">
              <a:solidFill>
                <a:srgbClr val="3B3B3B"/>
              </a:solidFill>
              <a:latin typeface="Open Sans"/>
              <a:ea typeface="Open Sans"/>
              <a:cs typeface="Open Sans"/>
              <a:sym typeface="Open Sans"/>
            </a:endParaRPr>
          </a:p>
          <a:p>
            <a:pPr marL="457200" lvl="0" indent="-361950" algn="l" rtl="0">
              <a:lnSpc>
                <a:spcPct val="100000"/>
              </a:lnSpc>
              <a:spcBef>
                <a:spcPts val="1000"/>
              </a:spcBef>
              <a:spcAft>
                <a:spcPts val="0"/>
              </a:spcAft>
              <a:buClr>
                <a:schemeClr val="dk1"/>
              </a:buClr>
              <a:buSzPts val="2100"/>
              <a:buChar char="●"/>
            </a:pPr>
            <a:r>
              <a:rPr lang="en-US" sz="1700">
                <a:solidFill>
                  <a:srgbClr val="3B3B3B"/>
                </a:solidFill>
                <a:latin typeface="Open Sans"/>
                <a:ea typeface="Open Sans"/>
                <a:cs typeface="Open Sans"/>
                <a:sym typeface="Open Sans"/>
              </a:rPr>
              <a:t>Consulte la presentación "Evaluación de la investigación y bibliometría" para obtener más información sobre el análisis del impacto de la investigación.</a:t>
            </a:r>
            <a:endParaRPr sz="1700">
              <a:solidFill>
                <a:srgbClr val="3B3B3B"/>
              </a:solidFill>
              <a:latin typeface="Open Sans"/>
              <a:ea typeface="Open Sans"/>
              <a:cs typeface="Open Sans"/>
              <a:sym typeface="Open Sans"/>
            </a:endParaRPr>
          </a:p>
          <a:p>
            <a:pPr marL="0" lvl="0" indent="0" algn="l" rtl="0">
              <a:lnSpc>
                <a:spcPct val="100000"/>
              </a:lnSpc>
              <a:spcBef>
                <a:spcPts val="1000"/>
              </a:spcBef>
              <a:spcAft>
                <a:spcPts val="0"/>
              </a:spcAft>
              <a:buSzPts val="2400"/>
              <a:buNone/>
            </a:pPr>
            <a:endParaRPr sz="2100">
              <a:solidFill>
                <a:srgbClr val="3F3F3F"/>
              </a:solidFill>
              <a:latin typeface="Open Sans"/>
              <a:ea typeface="Open Sans"/>
              <a:cs typeface="Open Sans"/>
              <a:sym typeface="Open Sans"/>
            </a:endParaRPr>
          </a:p>
          <a:p>
            <a:pPr marL="101600" lvl="0" indent="0" algn="l" rtl="0">
              <a:lnSpc>
                <a:spcPct val="90000"/>
              </a:lnSpc>
              <a:spcBef>
                <a:spcPts val="2100"/>
              </a:spcBef>
              <a:spcAft>
                <a:spcPts val="0"/>
              </a:spcAft>
              <a:buClr>
                <a:schemeClr val="dk1"/>
              </a:buClr>
              <a:buSzPts val="2000"/>
              <a:buNone/>
            </a:pPr>
            <a:endParaRPr sz="2100">
              <a:solidFill>
                <a:srgbClr val="3F3F3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Recursos adicionales</a:t>
            </a:r>
            <a:endParaRPr>
              <a:solidFill>
                <a:srgbClr val="586F7C"/>
              </a:solidFill>
              <a:latin typeface="Open Sans"/>
              <a:ea typeface="Open Sans"/>
              <a:cs typeface="Open Sans"/>
              <a:sym typeface="Open Sans"/>
            </a:endParaRPr>
          </a:p>
        </p:txBody>
      </p:sp>
      <p:sp>
        <p:nvSpPr>
          <p:cNvPr id="404" name="Google Shape;404;g727b3dbef2_0_81"/>
          <p:cNvSpPr txBox="1">
            <a:spLocks noGrp="1"/>
          </p:cNvSpPr>
          <p:nvPr>
            <p:ph type="body" idx="1"/>
          </p:nvPr>
        </p:nvSpPr>
        <p:spPr>
          <a:xfrm>
            <a:off x="0" y="1724650"/>
            <a:ext cx="11907300" cy="4800694"/>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1000"/>
              </a:spcBef>
              <a:spcAft>
                <a:spcPts val="0"/>
              </a:spcAft>
              <a:buClr>
                <a:schemeClr val="lt1"/>
              </a:buClr>
              <a:buSzPts val="2200"/>
              <a:buChar char="●"/>
            </a:pP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Dimensions. 2018. Dimensions Free| 2-minute introduction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en</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línea</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Consultado</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el</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21 de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septiembre</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de 2022]. </a:t>
            </a:r>
            <a:r>
              <a:rPr lang="en-US" sz="1600" u="sng" dirty="0">
                <a:solidFill>
                  <a:schemeClr val="dk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https://www.youtube.com/watch?v=2IKbRm5cgTw&amp;feature=youtu.be</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368300" algn="l" rtl="0">
              <a:lnSpc>
                <a:spcPct val="90000"/>
              </a:lnSpc>
              <a:spcBef>
                <a:spcPts val="1000"/>
              </a:spcBef>
              <a:spcAft>
                <a:spcPts val="0"/>
              </a:spcAft>
              <a:buSzPts val="2200"/>
              <a:buFont typeface="Arial"/>
              <a:buChar char="•"/>
            </a:pP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Dimensions. 2022. Resources. En: Dimensions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en</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línea</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Consultado</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el</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21 de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agosto</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de 2022]. </a:t>
            </a:r>
            <a:r>
              <a:rPr lang="en-US" sz="1600" u="sng" dirty="0">
                <a:solidFill>
                  <a:schemeClr val="dk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https://www.dimensions.ai/resource-type/videos/</a:t>
            </a:r>
            <a:endParaRPr sz="1600" u="sng"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368300" algn="l" rtl="0">
              <a:lnSpc>
                <a:spcPct val="90000"/>
              </a:lnSpc>
              <a:spcBef>
                <a:spcPts val="1000"/>
              </a:spcBef>
              <a:spcAft>
                <a:spcPts val="0"/>
              </a:spcAft>
              <a:buSzPts val="2200"/>
              <a:buFont typeface="Arial"/>
              <a:buChar char="•"/>
            </a:pP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Elsevier. 2022a. Scopus content. En: Elsevier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en</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línea</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Consultado</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el</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26 de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septiembre</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de 2022]. </a:t>
            </a:r>
            <a:r>
              <a:rPr lang="en-US" sz="1600" u="sng" dirty="0">
                <a:solidFill>
                  <a:schemeClr val="dk1"/>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https://www.elsevier.com/solutions/scopus/how-scopus-works/content</a:t>
            </a: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368300" algn="l" rtl="0">
              <a:lnSpc>
                <a:spcPct val="90000"/>
              </a:lnSpc>
              <a:spcBef>
                <a:spcPts val="1000"/>
              </a:spcBef>
              <a:spcAft>
                <a:spcPts val="0"/>
              </a:spcAft>
              <a:buSzPts val="2200"/>
              <a:buFont typeface="Arial"/>
              <a:buChar char="•"/>
            </a:pP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Elsevier. 2020b. Scopus Training Videos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en</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línea</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Consultado</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el</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26 de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septiembre</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de 2022]. </a:t>
            </a:r>
            <a:r>
              <a:rPr lang="en-US" sz="1600" u="sng" dirty="0">
                <a:solidFill>
                  <a:schemeClr val="dk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https://www.youtube.com/playlist?list=PLmFEGsa7e9nG8nvIpVld6xc6-G9gH9Uxb</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368300" algn="l" rtl="0">
              <a:lnSpc>
                <a:spcPct val="90000"/>
              </a:lnSpc>
              <a:spcBef>
                <a:spcPts val="1000"/>
              </a:spcBef>
              <a:spcAft>
                <a:spcPts val="0"/>
              </a:spcAft>
              <a:buSzPts val="2200"/>
              <a:buFont typeface="Arial"/>
              <a:buChar char="•"/>
            </a:pP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Lens.org. 2022a. Scholarly Data Set.  In: Scholarly Works: Search &amp; Analysis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en</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línea</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Consultado</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el</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26 de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septiembre</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de 2022] </a:t>
            </a:r>
            <a:r>
              <a:rPr lang="en-US" sz="1600" u="sng" dirty="0">
                <a:solidFill>
                  <a:schemeClr val="dk1"/>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https://www.lens.org/lens/search/scholar/structured</a:t>
            </a: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368300" algn="l" rtl="0">
              <a:lnSpc>
                <a:spcPct val="90000"/>
              </a:lnSpc>
              <a:spcBef>
                <a:spcPts val="1000"/>
              </a:spcBef>
              <a:spcAft>
                <a:spcPts val="0"/>
              </a:spcAft>
              <a:buSzPts val="2200"/>
              <a:buFont typeface="Arial"/>
              <a:buChar char="•"/>
            </a:pP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Lens.org. 2022b. Patent Data Set.  In: Patents: Search &amp; Analysis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en</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línea</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Consultado</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el</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26 de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septiembre</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de 2022]. </a:t>
            </a:r>
            <a:r>
              <a:rPr lang="en-US" sz="1600" u="sng" dirty="0">
                <a:solidFill>
                  <a:schemeClr val="dk1"/>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https://www.lens.org/lens/search/patent/structured</a:t>
            </a: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368300" algn="l" rtl="0">
              <a:lnSpc>
                <a:spcPct val="90000"/>
              </a:lnSpc>
              <a:spcBef>
                <a:spcPts val="1000"/>
              </a:spcBef>
              <a:spcAft>
                <a:spcPts val="0"/>
              </a:spcAft>
              <a:buSzPts val="2200"/>
              <a:buFont typeface="Arial"/>
              <a:buChar char="•"/>
            </a:pP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Research4Life. 2019. Dimensions, now available via Research4Life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en</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línea</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Consultado</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el</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26 de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septiembre</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de 2022].  </a:t>
            </a:r>
            <a:r>
              <a:rPr lang="en-US" sz="1600" u="sng" dirty="0">
                <a:solidFill>
                  <a:schemeClr val="dk1"/>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https://youtu.be/c5LsUIn6RwM</a:t>
            </a: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368300" algn="l" rtl="0">
              <a:lnSpc>
                <a:spcPct val="90000"/>
              </a:lnSpc>
              <a:spcBef>
                <a:spcPts val="1000"/>
              </a:spcBef>
              <a:spcAft>
                <a:spcPts val="0"/>
              </a:spcAft>
              <a:buSzPts val="2200"/>
              <a:buFont typeface="Arial"/>
              <a:buChar char="•"/>
            </a:pP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Research4Life. 2021.  The Lens webinar. In Research4Life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en</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línea</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Consultado</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el</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26 de </a:t>
            </a:r>
            <a:r>
              <a:rPr lang="en-US" sz="16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septiembre</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de 2022]. </a:t>
            </a:r>
            <a:r>
              <a:rPr lang="en-US" sz="1600" u="sng" dirty="0">
                <a:solidFill>
                  <a:schemeClr val="dk1"/>
                </a:solidFill>
                <a:latin typeface="Open Sans" panose="020B0606030504020204" pitchFamily="34" charset="0"/>
                <a:ea typeface="Open Sans" panose="020B0606030504020204" pitchFamily="34" charset="0"/>
                <a:cs typeface="Open Sans" panose="020B0606030504020204" pitchFamily="34" charset="0"/>
              </a:rPr>
              <a:t>https://youtu.be/O0Q_cPv_0iA</a:t>
            </a: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9ed2a49137_0_89"/>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410" name="Google Shape;410;g19ed2a49137_0_89"/>
          <p:cNvSpPr txBox="1">
            <a:spLocks noGrp="1"/>
          </p:cNvSpPr>
          <p:nvPr>
            <p:ph type="body" idx="1"/>
          </p:nvPr>
        </p:nvSpPr>
        <p:spPr>
          <a:xfrm>
            <a:off x="381754" y="2094525"/>
            <a:ext cx="11359200" cy="35994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Visitarnos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en</a:t>
            </a:r>
            <a:r>
              <a:rPr lang="en-US" sz="2000" dirty="0">
                <a:solidFill>
                  <a:srgbClr val="586F7C"/>
                </a:solidFill>
                <a:latin typeface="Open Sans"/>
                <a:ea typeface="Open Sans"/>
                <a:cs typeface="Open Sans"/>
                <a:sym typeface="Open Sans"/>
              </a:rPr>
              <a:t> https://www.research4life.org/es/</a:t>
            </a:r>
            <a:endParaRPr sz="2000" dirty="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Comunicarse</a:t>
            </a:r>
            <a:r>
              <a:rPr lang="en-US" sz="2000" dirty="0">
                <a:solidFill>
                  <a:srgbClr val="586F7C"/>
                </a:solidFill>
                <a:latin typeface="Open Sans"/>
                <a:ea typeface="Open Sans"/>
                <a:cs typeface="Open Sans"/>
                <a:sym typeface="Open Sans"/>
              </a:rPr>
              <a:t> con </a:t>
            </a:r>
            <a:r>
              <a:rPr lang="en-US" sz="2000" dirty="0" err="1">
                <a:solidFill>
                  <a:srgbClr val="586F7C"/>
                </a:solidFill>
                <a:latin typeface="Open Sans"/>
                <a:ea typeface="Open Sans"/>
                <a:cs typeface="Open Sans"/>
                <a:sym typeface="Open Sans"/>
              </a:rPr>
              <a:t>nosotros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por</a:t>
            </a:r>
            <a:r>
              <a:rPr lang="en-US" sz="2000" dirty="0">
                <a:solidFill>
                  <a:srgbClr val="586F7C"/>
                </a:solidFill>
                <a:latin typeface="Open Sans"/>
                <a:ea typeface="Open Sans"/>
                <a:cs typeface="Open Sans"/>
                <a:sym typeface="Open Sans"/>
              </a:rPr>
              <a:t> </a:t>
            </a:r>
            <a:r>
              <a:rPr lang="en-US" sz="2000" dirty="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000" dirty="0">
                <a:solidFill>
                  <a:srgbClr val="586F7C"/>
                </a:solidFill>
                <a:latin typeface="Open Sans"/>
                <a:ea typeface="Open Sans"/>
                <a:cs typeface="Open Sans"/>
                <a:sym typeface="Open Sans"/>
              </a:rPr>
              <a:t> </a:t>
            </a:r>
            <a:endParaRPr sz="2000" dirty="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Descubrir</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otros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materiales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didácticos</a:t>
            </a:r>
            <a:r>
              <a:rPr lang="en-US" sz="2000" dirty="0">
                <a:solidFill>
                  <a:srgbClr val="586F7C"/>
                </a:solidFill>
                <a:latin typeface="Open Sans"/>
                <a:ea typeface="Open Sans"/>
                <a:cs typeface="Open Sans"/>
                <a:sym typeface="Open Sans"/>
              </a:rPr>
              <a:t> [</a:t>
            </a:r>
            <a:r>
              <a:rPr lang="en-US" sz="2000" u="sng" dirty="0">
                <a:solidFill>
                  <a:srgbClr val="0097A7"/>
                </a:solidFill>
                <a:latin typeface="Open Sans"/>
                <a:ea typeface="Open Sans"/>
                <a:cs typeface="Open Sans"/>
                <a:sym typeface="Open Sans"/>
              </a:rPr>
              <a:t>https://www.research4life.org/es/training/</a:t>
            </a:r>
            <a:r>
              <a:rPr lang="en-US" sz="2000" dirty="0">
                <a:solidFill>
                  <a:srgbClr val="586F7C"/>
                </a:solidFill>
                <a:latin typeface="Open Sans"/>
                <a:ea typeface="Open Sans"/>
                <a:cs typeface="Open Sans"/>
                <a:sym typeface="Open Sans"/>
              </a:rPr>
              <a:t>]</a:t>
            </a:r>
            <a:endParaRPr dirty="0"/>
          </a:p>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Suscribirse</a:t>
            </a:r>
            <a:r>
              <a:rPr lang="en-US" sz="2000" dirty="0">
                <a:solidFill>
                  <a:srgbClr val="586F7C"/>
                </a:solidFill>
                <a:latin typeface="Open Sans"/>
                <a:ea typeface="Open Sans"/>
                <a:cs typeface="Open Sans"/>
                <a:sym typeface="Open Sans"/>
              </a:rPr>
              <a:t> al </a:t>
            </a:r>
            <a:r>
              <a:rPr lang="en-US" sz="2000" dirty="0" err="1">
                <a:solidFill>
                  <a:srgbClr val="586F7C"/>
                </a:solidFill>
                <a:latin typeface="Open Sans"/>
                <a:ea typeface="Open Sans"/>
                <a:cs typeface="Open Sans"/>
                <a:sym typeface="Open Sans"/>
              </a:rPr>
              <a:t>boletín</a:t>
            </a:r>
            <a:r>
              <a:rPr lang="en-US" sz="2000" dirty="0">
                <a:solidFill>
                  <a:srgbClr val="586F7C"/>
                </a:solidFill>
                <a:latin typeface="Open Sans"/>
                <a:ea typeface="Open Sans"/>
                <a:cs typeface="Open Sans"/>
                <a:sym typeface="Open Sans"/>
              </a:rPr>
              <a:t> de Research4Life [</a:t>
            </a:r>
            <a:r>
              <a:rPr lang="en-US" sz="2000" u="sng" dirty="0">
                <a:solidFill>
                  <a:srgbClr val="0097A7"/>
                </a:solidFill>
                <a:latin typeface="Open Sans"/>
                <a:ea typeface="Open Sans"/>
                <a:cs typeface="Open Sans"/>
                <a:sym typeface="Open Sans"/>
              </a:rPr>
              <a:t>https://www.research4life.org/es/newsletter/</a:t>
            </a:r>
            <a:r>
              <a:rPr lang="en-US" sz="2000" dirty="0">
                <a:solidFill>
                  <a:srgbClr val="586F7C"/>
                </a:solidFill>
                <a:latin typeface="Open Sans"/>
                <a:ea typeface="Open Sans"/>
                <a:cs typeface="Open Sans"/>
                <a:sym typeface="Open Sans"/>
              </a:rPr>
              <a:t>]</a:t>
            </a:r>
            <a:endParaRPr dirty="0"/>
          </a:p>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Ver</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los</a:t>
            </a:r>
            <a:r>
              <a:rPr lang="en-US" sz="2000" dirty="0">
                <a:solidFill>
                  <a:srgbClr val="586F7C"/>
                </a:solidFill>
                <a:latin typeface="Open Sans"/>
                <a:ea typeface="Open Sans"/>
                <a:cs typeface="Open Sans"/>
                <a:sym typeface="Open Sans"/>
              </a:rPr>
              <a:t> videos de Research4Life [</a:t>
            </a:r>
            <a:r>
              <a:rPr lang="en-US" sz="2000" u="sng" dirty="0">
                <a:solidFill>
                  <a:srgbClr val="0097A7"/>
                </a:solidFill>
                <a:latin typeface="Open Sans"/>
                <a:ea typeface="Open Sans"/>
                <a:cs typeface="Open Sans"/>
                <a:sym typeface="Open Sans"/>
              </a:rPr>
              <a:t>https://bit.ly/2w3CU5C</a:t>
            </a:r>
            <a:r>
              <a:rPr lang="en-US" sz="2000" dirty="0">
                <a:solidFill>
                  <a:srgbClr val="586F7C"/>
                </a:solidFill>
                <a:latin typeface="Open Sans"/>
                <a:ea typeface="Open Sans"/>
                <a:cs typeface="Open Sans"/>
                <a:sym typeface="Open Sans"/>
              </a:rPr>
              <a:t>]</a:t>
            </a:r>
            <a:endParaRPr dirty="0"/>
          </a:p>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Seguirnos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en</a:t>
            </a:r>
            <a:r>
              <a:rPr lang="en-US" sz="2000" dirty="0">
                <a:solidFill>
                  <a:srgbClr val="586F7C"/>
                </a:solidFill>
                <a:latin typeface="Open Sans"/>
                <a:ea typeface="Open Sans"/>
                <a:cs typeface="Open Sans"/>
                <a:sym typeface="Open Sans"/>
              </a:rPr>
              <a:t> Twitter @r4lpartnership y Facebook @R4Lpartnership</a:t>
            </a:r>
            <a:endParaRPr sz="2000" dirty="0">
              <a:solidFill>
                <a:srgbClr val="586F7C"/>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g19ed2a49137_0_94"/>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16" name="Google Shape;416;g19ed2a49137_0_94"/>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17" name="Google Shape;417;g19ed2a49137_0_94"/>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18" name="Google Shape;418;g19ed2a49137_0_94"/>
          <p:cNvPicPr preferRelativeResize="0"/>
          <p:nvPr/>
        </p:nvPicPr>
        <p:blipFill rotWithShape="1">
          <a:blip r:embed="rId6">
            <a:alphaModFix/>
          </a:blip>
          <a:srcRect/>
          <a:stretch/>
        </p:blipFill>
        <p:spPr>
          <a:xfrm>
            <a:off x="8080643" y="6191271"/>
            <a:ext cx="1468375" cy="567895"/>
          </a:xfrm>
          <a:prstGeom prst="rect">
            <a:avLst/>
          </a:prstGeom>
          <a:noFill/>
          <a:ln>
            <a:noFill/>
          </a:ln>
        </p:spPr>
      </p:pic>
      <p:pic>
        <p:nvPicPr>
          <p:cNvPr id="419" name="Google Shape;419;g19ed2a49137_0_94"/>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20" name="Google Shape;420;g19ed2a49137_0_94"/>
          <p:cNvSpPr/>
          <p:nvPr/>
        </p:nvSpPr>
        <p:spPr>
          <a:xfrm>
            <a:off x="1591800" y="2814175"/>
            <a:ext cx="9298800" cy="261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US" sz="3000" b="0" i="0" u="none" strike="noStrike" cap="none">
                <a:solidFill>
                  <a:srgbClr val="F8981D"/>
                </a:solidFill>
                <a:latin typeface="Open Sans"/>
                <a:ea typeface="Open Sans"/>
                <a:cs typeface="Open Sans"/>
                <a:sym typeface="Open Sans"/>
              </a:rPr>
              <a:t>Para mayor información sobre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r>
              <a:rPr lang="en-US" sz="3000" b="0" i="0" u="sng" strike="noStrike" cap="none">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421" name="Google Shape;421;g19ed2a49137_0_94"/>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Clr>
                <a:schemeClr val="dk1"/>
              </a:buCl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4"/>
              <a:buNone/>
            </a:pPr>
            <a:r>
              <a:rPr lang="en-US">
                <a:solidFill>
                  <a:srgbClr val="586F7C"/>
                </a:solidFill>
                <a:latin typeface="Open Sans"/>
                <a:ea typeface="Open Sans"/>
                <a:cs typeface="Open Sans"/>
                <a:sym typeface="Open Sans"/>
              </a:rPr>
              <a:t>Perfil de investigación para </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individuos e instituciones</a:t>
            </a:r>
            <a:endParaRPr>
              <a:solidFill>
                <a:srgbClr val="586F7C"/>
              </a:solidFill>
              <a:latin typeface="Open Sans"/>
              <a:ea typeface="Open Sans"/>
              <a:cs typeface="Open Sans"/>
              <a:sym typeface="Open Sans"/>
            </a:endParaRPr>
          </a:p>
        </p:txBody>
      </p:sp>
      <p:sp>
        <p:nvSpPr>
          <p:cNvPr id="106" name="Google Shape;106;p17"/>
          <p:cNvSpPr txBox="1">
            <a:spLocks noGrp="1"/>
          </p:cNvSpPr>
          <p:nvPr>
            <p:ph type="body" idx="1"/>
          </p:nvPr>
        </p:nvSpPr>
        <p:spPr>
          <a:xfrm>
            <a:off x="335360" y="1789684"/>
            <a:ext cx="11643280" cy="5068316"/>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s-ES" sz="2200" dirty="0">
                <a:solidFill>
                  <a:srgbClr val="424242"/>
                </a:solidFill>
                <a:latin typeface="Open Sans"/>
                <a:ea typeface="Open Sans"/>
                <a:cs typeface="Open Sans"/>
                <a:sym typeface="Open Sans"/>
              </a:rPr>
              <a:t>Es importante para presentar el trabajo y el impacto de un investigador o institución.</a:t>
            </a:r>
          </a:p>
          <a:p>
            <a:pPr marL="457200" lvl="0" indent="-381000" algn="l" rtl="0">
              <a:lnSpc>
                <a:spcPct val="100000"/>
              </a:lnSpc>
              <a:spcBef>
                <a:spcPts val="1000"/>
              </a:spcBef>
              <a:spcAft>
                <a:spcPts val="0"/>
              </a:spcAft>
              <a:buClr>
                <a:schemeClr val="dk1"/>
              </a:buClr>
              <a:buSzPts val="2400"/>
              <a:buChar char="●"/>
            </a:pPr>
            <a:r>
              <a:rPr lang="es-ES" sz="2200" dirty="0">
                <a:solidFill>
                  <a:srgbClr val="424242"/>
                </a:solidFill>
                <a:latin typeface="Open Sans"/>
                <a:ea typeface="Open Sans"/>
                <a:cs typeface="Open Sans"/>
                <a:sym typeface="Open Sans"/>
              </a:rPr>
              <a:t>Presenta los trabajos, logros y colaboraciones en un solo lugar, facilitando así la evaluación de la entidad evaluada.</a:t>
            </a:r>
          </a:p>
          <a:p>
            <a:pPr marL="457200" lvl="0" indent="-381000" algn="l" rtl="0">
              <a:lnSpc>
                <a:spcPct val="100000"/>
              </a:lnSpc>
              <a:spcBef>
                <a:spcPts val="1000"/>
              </a:spcBef>
              <a:spcAft>
                <a:spcPts val="0"/>
              </a:spcAft>
              <a:buClr>
                <a:schemeClr val="dk1"/>
              </a:buClr>
              <a:buSzPts val="2400"/>
              <a:buChar char="●"/>
            </a:pPr>
            <a:r>
              <a:rPr lang="es-ES" sz="2200" dirty="0">
                <a:solidFill>
                  <a:srgbClr val="424242"/>
                </a:solidFill>
                <a:latin typeface="Open Sans"/>
                <a:ea typeface="Open Sans"/>
                <a:cs typeface="Open Sans"/>
                <a:sym typeface="Open Sans"/>
              </a:rPr>
              <a:t>El perfil de un buen investigador debe </a:t>
            </a:r>
            <a:r>
              <a:rPr lang="es-ES" sz="2200" b="1" dirty="0">
                <a:solidFill>
                  <a:srgbClr val="424242"/>
                </a:solidFill>
                <a:latin typeface="Open Sans"/>
                <a:ea typeface="Open Sans"/>
                <a:cs typeface="Open Sans"/>
                <a:sym typeface="Open Sans"/>
              </a:rPr>
              <a:t>mostrar el resultado de la investigación</a:t>
            </a:r>
            <a:r>
              <a:rPr lang="es-ES" sz="2200" dirty="0">
                <a:solidFill>
                  <a:srgbClr val="424242"/>
                </a:solidFill>
                <a:latin typeface="Open Sans"/>
                <a:ea typeface="Open Sans"/>
                <a:cs typeface="Open Sans"/>
                <a:sym typeface="Open Sans"/>
              </a:rPr>
              <a:t> de un individuo a lo largo de su carrera con un enfoque equilibrado, </a:t>
            </a:r>
            <a:r>
              <a:rPr lang="es-ES" sz="2200" b="1" dirty="0">
                <a:solidFill>
                  <a:srgbClr val="424242"/>
                </a:solidFill>
                <a:latin typeface="Open Sans"/>
                <a:ea typeface="Open Sans"/>
                <a:cs typeface="Open Sans"/>
                <a:sym typeface="Open Sans"/>
              </a:rPr>
              <a:t>utilizando ambos métodos cualitativos, como narrativas, así como indicadores cuantitativos</a:t>
            </a:r>
            <a:r>
              <a:rPr lang="es-ES" sz="2200" dirty="0">
                <a:solidFill>
                  <a:srgbClr val="424242"/>
                </a:solidFill>
                <a:latin typeface="Open Sans"/>
                <a:ea typeface="Open Sans"/>
                <a:cs typeface="Open Sans"/>
                <a:sym typeface="Open Sans"/>
              </a:rPr>
              <a:t>.</a:t>
            </a:r>
          </a:p>
          <a:p>
            <a:pPr marL="457200" lvl="0" indent="-381000" algn="l" rtl="0">
              <a:lnSpc>
                <a:spcPct val="100000"/>
              </a:lnSpc>
              <a:spcBef>
                <a:spcPts val="1000"/>
              </a:spcBef>
              <a:spcAft>
                <a:spcPts val="0"/>
              </a:spcAft>
              <a:buClr>
                <a:schemeClr val="dk1"/>
              </a:buClr>
              <a:buSzPts val="2400"/>
              <a:buChar char="●"/>
            </a:pPr>
            <a:r>
              <a:rPr lang="es-ES" sz="2200" dirty="0">
                <a:solidFill>
                  <a:srgbClr val="424242"/>
                </a:solidFill>
                <a:latin typeface="Open Sans"/>
                <a:ea typeface="Open Sans"/>
                <a:cs typeface="Open Sans"/>
                <a:sym typeface="Open Sans"/>
              </a:rPr>
              <a:t>Del mismo modo, </a:t>
            </a:r>
            <a:r>
              <a:rPr lang="es-ES" sz="2200" b="1" dirty="0">
                <a:solidFill>
                  <a:srgbClr val="424242"/>
                </a:solidFill>
                <a:latin typeface="Open Sans"/>
                <a:ea typeface="Open Sans"/>
                <a:cs typeface="Open Sans"/>
                <a:sym typeface="Open Sans"/>
              </a:rPr>
              <a:t>un buen perfil de organización debe mostrar el trabajo y el impacto de una institución con un enfoque equilibrado.</a:t>
            </a:r>
          </a:p>
          <a:p>
            <a:pPr marL="457200" lvl="0" indent="-381000" algn="l" rtl="0">
              <a:lnSpc>
                <a:spcPct val="100000"/>
              </a:lnSpc>
              <a:spcBef>
                <a:spcPts val="1000"/>
              </a:spcBef>
              <a:spcAft>
                <a:spcPts val="0"/>
              </a:spcAft>
              <a:buClr>
                <a:schemeClr val="dk1"/>
              </a:buClr>
              <a:buSzPts val="2400"/>
              <a:buChar char="●"/>
            </a:pPr>
            <a:r>
              <a:rPr lang="es-ES" sz="2200" dirty="0">
                <a:solidFill>
                  <a:srgbClr val="424242"/>
                </a:solidFill>
                <a:latin typeface="Open Sans"/>
                <a:ea typeface="Open Sans"/>
                <a:cs typeface="Open Sans"/>
                <a:sym typeface="Open Sans"/>
              </a:rPr>
              <a:t>Además de las tres herramientas destacadas en esta presentación, un perfil de Google Académico destacado en "Evaluación de investigación y bibliometría" es útil para crear un perfil de investigación.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9"/>
          <p:cNvSpPr txBox="1">
            <a:spLocks noGrp="1"/>
          </p:cNvSpPr>
          <p:nvPr>
            <p:ph type="title"/>
          </p:nvPr>
        </p:nvSpPr>
        <p:spPr>
          <a:xfrm>
            <a:off x="0" y="274750"/>
            <a:ext cx="86001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Acceso a Dimensions, the Lens y Scopus </a:t>
            </a:r>
            <a:endParaRPr sz="28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desde el Portal de Contenidos de Research4Life</a:t>
            </a:r>
            <a:endParaRPr sz="2800">
              <a:solidFill>
                <a:srgbClr val="586F7C"/>
              </a:solidFill>
              <a:latin typeface="Open Sans"/>
              <a:ea typeface="Open Sans"/>
              <a:cs typeface="Open Sans"/>
              <a:sym typeface="Open Sans"/>
            </a:endParaRPr>
          </a:p>
        </p:txBody>
      </p:sp>
      <p:sp>
        <p:nvSpPr>
          <p:cNvPr id="113" name="Google Shape;113;p9"/>
          <p:cNvSpPr txBox="1">
            <a:spLocks noGrp="1"/>
          </p:cNvSpPr>
          <p:nvPr>
            <p:ph type="body" idx="1"/>
          </p:nvPr>
        </p:nvSpPr>
        <p:spPr>
          <a:xfrm>
            <a:off x="101075" y="1645925"/>
            <a:ext cx="11906100" cy="5212075"/>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s-ES" sz="1700" dirty="0">
                <a:solidFill>
                  <a:schemeClr val="dk1"/>
                </a:solidFill>
                <a:latin typeface="Open Sans"/>
                <a:ea typeface="Open Sans"/>
                <a:cs typeface="Open Sans"/>
                <a:sym typeface="Open Sans"/>
              </a:rPr>
              <a:t>El acceso a </a:t>
            </a:r>
            <a:r>
              <a:rPr lang="es-ES" sz="1700" dirty="0" err="1">
                <a:solidFill>
                  <a:schemeClr val="dk1"/>
                </a:solidFill>
                <a:latin typeface="Open Sans"/>
                <a:ea typeface="Open Sans"/>
                <a:cs typeface="Open Sans"/>
                <a:sym typeface="Open Sans"/>
              </a:rPr>
              <a:t>Dimensions</a:t>
            </a:r>
            <a:r>
              <a:rPr lang="es-ES" sz="1700" dirty="0">
                <a:solidFill>
                  <a:schemeClr val="dk1"/>
                </a:solidFill>
                <a:latin typeface="Open Sans"/>
                <a:ea typeface="Open Sans"/>
                <a:cs typeface="Open Sans"/>
                <a:sym typeface="Open Sans"/>
              </a:rPr>
              <a:t>, </a:t>
            </a:r>
            <a:r>
              <a:rPr lang="es-ES" sz="1700" dirty="0" err="1">
                <a:solidFill>
                  <a:schemeClr val="dk1"/>
                </a:solidFill>
                <a:latin typeface="Open Sans"/>
                <a:ea typeface="Open Sans"/>
                <a:cs typeface="Open Sans"/>
                <a:sym typeface="Open Sans"/>
              </a:rPr>
              <a:t>The</a:t>
            </a:r>
            <a:r>
              <a:rPr lang="es-ES" sz="1700" dirty="0">
                <a:solidFill>
                  <a:schemeClr val="dk1"/>
                </a:solidFill>
                <a:latin typeface="Open Sans"/>
                <a:ea typeface="Open Sans"/>
                <a:cs typeface="Open Sans"/>
                <a:sym typeface="Open Sans"/>
              </a:rPr>
              <a:t> Lens y </a:t>
            </a:r>
            <a:r>
              <a:rPr lang="es-ES" sz="1700" dirty="0" err="1">
                <a:solidFill>
                  <a:schemeClr val="dk1"/>
                </a:solidFill>
                <a:latin typeface="Open Sans"/>
                <a:ea typeface="Open Sans"/>
                <a:cs typeface="Open Sans"/>
                <a:sym typeface="Open Sans"/>
              </a:rPr>
              <a:t>Scopus</a:t>
            </a:r>
            <a:r>
              <a:rPr lang="es-ES" sz="1700" dirty="0">
                <a:solidFill>
                  <a:schemeClr val="dk1"/>
                </a:solidFill>
                <a:latin typeface="Open Sans"/>
                <a:ea typeface="Open Sans"/>
                <a:cs typeface="Open Sans"/>
                <a:sym typeface="Open Sans"/>
              </a:rPr>
              <a:t> puede hacerse desde la lista de </a:t>
            </a:r>
            <a:r>
              <a:rPr lang="es-ES" sz="1700" b="1" dirty="0">
                <a:solidFill>
                  <a:schemeClr val="dk1"/>
                </a:solidFill>
                <a:latin typeface="Open Sans"/>
                <a:ea typeface="Open Sans"/>
                <a:cs typeface="Open Sans"/>
                <a:sym typeface="Open Sans"/>
              </a:rPr>
              <a:t>Bases de datos</a:t>
            </a:r>
            <a:r>
              <a:rPr lang="es-ES" sz="1700" dirty="0">
                <a:solidFill>
                  <a:schemeClr val="dk1"/>
                </a:solidFill>
                <a:latin typeface="Open Sans"/>
                <a:ea typeface="Open Sans"/>
                <a:cs typeface="Open Sans"/>
                <a:sym typeface="Open Sans"/>
              </a:rPr>
              <a:t> de la página inicial del portal de contenidos. Una vez que se muestra el índice alfabético, solo hay que seleccionar la primera letra con la que inicia la base de datos de su elección. Si es necesario, desplazarse hacia abajo hasta encontrar la base de datos de destino. Hacer clic para abrir.</a:t>
            </a:r>
            <a:endParaRPr lang="es-ES" sz="1700" dirty="0">
              <a:solidFill>
                <a:schemeClr val="dk1"/>
              </a:solidFill>
            </a:endParaRPr>
          </a:p>
        </p:txBody>
      </p:sp>
      <p:pic>
        <p:nvPicPr>
          <p:cNvPr id="114" name="Google Shape;114;p9"/>
          <p:cNvPicPr preferRelativeResize="0"/>
          <p:nvPr/>
        </p:nvPicPr>
        <p:blipFill rotWithShape="1">
          <a:blip r:embed="rId3">
            <a:alphaModFix/>
          </a:blip>
          <a:srcRect/>
          <a:stretch/>
        </p:blipFill>
        <p:spPr>
          <a:xfrm>
            <a:off x="10914407" y="4231005"/>
            <a:ext cx="828675" cy="981075"/>
          </a:xfrm>
          <a:prstGeom prst="rect">
            <a:avLst/>
          </a:prstGeom>
          <a:noFill/>
          <a:ln>
            <a:noFill/>
          </a:ln>
        </p:spPr>
      </p:pic>
      <p:pic>
        <p:nvPicPr>
          <p:cNvPr id="115" name="Google Shape;115;p9"/>
          <p:cNvPicPr preferRelativeResize="0"/>
          <p:nvPr/>
        </p:nvPicPr>
        <p:blipFill rotWithShape="1">
          <a:blip r:embed="rId4">
            <a:alphaModFix/>
          </a:blip>
          <a:srcRect/>
          <a:stretch/>
        </p:blipFill>
        <p:spPr>
          <a:xfrm>
            <a:off x="4367809" y="2697190"/>
            <a:ext cx="6987476" cy="41161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Qué es Dimensions y para qué se utiliza</a:t>
            </a:r>
            <a:endParaRPr>
              <a:solidFill>
                <a:srgbClr val="586F7C"/>
              </a:solidFill>
            </a:endParaRPr>
          </a:p>
        </p:txBody>
      </p:sp>
      <p:sp>
        <p:nvSpPr>
          <p:cNvPr id="122" name="Google Shape;122;p24"/>
          <p:cNvSpPr txBox="1">
            <a:spLocks noGrp="1"/>
          </p:cNvSpPr>
          <p:nvPr>
            <p:ph type="body" idx="1"/>
          </p:nvPr>
        </p:nvSpPr>
        <p:spPr>
          <a:xfrm>
            <a:off x="0" y="1700808"/>
            <a:ext cx="11928648" cy="4736400"/>
          </a:xfrm>
          <a:prstGeom prst="rect">
            <a:avLst/>
          </a:prstGeom>
          <a:noFill/>
          <a:ln>
            <a:noFill/>
          </a:ln>
        </p:spPr>
        <p:txBody>
          <a:bodyPr spcFirstLastPara="1" wrap="square" lIns="91425" tIns="45700" rIns="91425" bIns="45700" anchor="t" anchorCtr="0">
            <a:noAutofit/>
          </a:bodyPr>
          <a:lstStyle/>
          <a:p>
            <a:pPr marL="412750" lvl="0" indent="-285750" algn="l" rtl="0">
              <a:lnSpc>
                <a:spcPct val="150000"/>
              </a:lnSpc>
              <a:spcBef>
                <a:spcPts val="1000"/>
              </a:spcBef>
              <a:spcAft>
                <a:spcPts val="0"/>
              </a:spcAft>
              <a:buClr>
                <a:schemeClr val="dk1"/>
              </a:buClr>
              <a:buSzPts val="2000"/>
              <a:buChar char="●"/>
            </a:pPr>
            <a:r>
              <a:rPr lang="es-ES" sz="2000" u="sng" dirty="0" err="1">
                <a:solidFill>
                  <a:srgbClr val="424242"/>
                </a:solidFill>
                <a:latin typeface="Open Sans"/>
                <a:ea typeface="Open Sans"/>
                <a:cs typeface="Open Sans"/>
                <a:sym typeface="Open Sans"/>
              </a:rPr>
              <a:t>Dimensions</a:t>
            </a:r>
            <a:r>
              <a:rPr lang="es-ES" sz="2000" u="sng" dirty="0">
                <a:solidFill>
                  <a:srgbClr val="424242"/>
                </a:solidFill>
                <a:latin typeface="Open Sans"/>
                <a:ea typeface="Open Sans"/>
                <a:cs typeface="Open Sans"/>
                <a:sym typeface="Open Sans"/>
              </a:rPr>
              <a:t>,</a:t>
            </a:r>
            <a:r>
              <a:rPr lang="es-ES" sz="2000" dirty="0">
                <a:solidFill>
                  <a:srgbClr val="424242"/>
                </a:solidFill>
                <a:latin typeface="Open Sans"/>
                <a:ea typeface="Open Sans"/>
                <a:cs typeface="Open Sans"/>
                <a:sym typeface="Open Sans"/>
              </a:rPr>
              <a:t> es una base de datos de </a:t>
            </a:r>
            <a:r>
              <a:rPr lang="es-ES" sz="2000" u="sng" dirty="0">
                <a:solidFill>
                  <a:srgbClr val="424242"/>
                </a:solidFill>
                <a:latin typeface="Open Sans"/>
                <a:ea typeface="Open Sans"/>
                <a:cs typeface="Open Sans"/>
                <a:sym typeface="Open Sans"/>
              </a:rPr>
              <a:t>Digital </a:t>
            </a:r>
            <a:r>
              <a:rPr lang="es-ES" sz="2000" u="sng" dirty="0" err="1">
                <a:solidFill>
                  <a:srgbClr val="424242"/>
                </a:solidFill>
                <a:latin typeface="Open Sans"/>
                <a:ea typeface="Open Sans"/>
                <a:cs typeface="Open Sans"/>
                <a:sym typeface="Open Sans"/>
              </a:rPr>
              <a:t>Science</a:t>
            </a:r>
            <a:r>
              <a:rPr lang="es-ES" sz="2000" dirty="0">
                <a:solidFill>
                  <a:srgbClr val="424242"/>
                </a:solidFill>
                <a:latin typeface="Open Sans"/>
                <a:ea typeface="Open Sans"/>
                <a:cs typeface="Open Sans"/>
                <a:sym typeface="Open Sans"/>
              </a:rPr>
              <a:t> que va más allá de las citas y se define a sí misma como </a:t>
            </a:r>
            <a:r>
              <a:rPr lang="es-ES" sz="2000" b="1" dirty="0">
                <a:solidFill>
                  <a:srgbClr val="424242"/>
                </a:solidFill>
                <a:latin typeface="Open Sans"/>
                <a:ea typeface="Open Sans"/>
                <a:cs typeface="Open Sans"/>
                <a:sym typeface="Open Sans"/>
              </a:rPr>
              <a:t>una plataforma dinámica de datos de investigación vinculada</a:t>
            </a:r>
            <a:r>
              <a:rPr lang="es-ES" sz="2000" dirty="0">
                <a:solidFill>
                  <a:srgbClr val="424242"/>
                </a:solidFill>
                <a:latin typeface="Open Sans"/>
                <a:ea typeface="Open Sans"/>
                <a:cs typeface="Open Sans"/>
                <a:sym typeface="Open Sans"/>
              </a:rPr>
              <a:t>.</a:t>
            </a:r>
          </a:p>
          <a:p>
            <a:pPr marL="412750" lvl="0" indent="-285750" algn="l" rtl="0">
              <a:lnSpc>
                <a:spcPct val="150000"/>
              </a:lnSpc>
              <a:spcBef>
                <a:spcPts val="1000"/>
              </a:spcBef>
              <a:spcAft>
                <a:spcPts val="0"/>
              </a:spcAft>
              <a:buClr>
                <a:schemeClr val="dk1"/>
              </a:buClr>
              <a:buSzPts val="2000"/>
              <a:buChar char="●"/>
            </a:pPr>
            <a:r>
              <a:rPr lang="es-ES" sz="2000" dirty="0">
                <a:solidFill>
                  <a:srgbClr val="424242"/>
                </a:solidFill>
                <a:latin typeface="Open Sans"/>
                <a:ea typeface="Open Sans"/>
                <a:cs typeface="Open Sans"/>
                <a:sym typeface="Open Sans"/>
              </a:rPr>
              <a:t>Permite a los usuarios </a:t>
            </a:r>
            <a:r>
              <a:rPr lang="es-ES" sz="2000" b="1" dirty="0">
                <a:solidFill>
                  <a:srgbClr val="424242"/>
                </a:solidFill>
                <a:latin typeface="Open Sans"/>
                <a:ea typeface="Open Sans"/>
                <a:cs typeface="Open Sans"/>
                <a:sym typeface="Open Sans"/>
              </a:rPr>
              <a:t>explorar las conexiones </a:t>
            </a:r>
            <a:r>
              <a:rPr lang="es-ES" sz="2000" dirty="0">
                <a:solidFill>
                  <a:srgbClr val="424242"/>
                </a:solidFill>
                <a:latin typeface="Open Sans"/>
                <a:ea typeface="Open Sans"/>
                <a:cs typeface="Open Sans"/>
                <a:sym typeface="Open Sans"/>
              </a:rPr>
              <a:t>entre publicaciones, subvenciones, ensayos clínicos, patentes y documentos de políticas para brindar un panorama más amplio del impacto.</a:t>
            </a:r>
          </a:p>
          <a:p>
            <a:pPr marL="412750" lvl="0" indent="-285750" algn="l" rtl="0">
              <a:lnSpc>
                <a:spcPct val="150000"/>
              </a:lnSpc>
              <a:spcBef>
                <a:spcPts val="1000"/>
              </a:spcBef>
              <a:spcAft>
                <a:spcPts val="0"/>
              </a:spcAft>
              <a:buClr>
                <a:schemeClr val="dk1"/>
              </a:buClr>
              <a:buSzPts val="2000"/>
              <a:buChar char="●"/>
            </a:pPr>
            <a:r>
              <a:rPr lang="es-ES" sz="2000" dirty="0">
                <a:solidFill>
                  <a:srgbClr val="424242"/>
                </a:solidFill>
                <a:latin typeface="Open Sans"/>
                <a:ea typeface="Open Sans"/>
                <a:cs typeface="Open Sans"/>
                <a:sym typeface="Open Sans"/>
              </a:rPr>
              <a:t>Reúne cientos de millones de publicaciones, subvenciones, políticas, datos, patentes y métricas, lo que permite a los usuarios explorar más de 4 mil millones de conexiones entre ellos.</a:t>
            </a:r>
          </a:p>
          <a:p>
            <a:pPr marL="412750" lvl="0" indent="-285750" algn="l" rtl="0">
              <a:lnSpc>
                <a:spcPct val="150000"/>
              </a:lnSpc>
              <a:spcBef>
                <a:spcPts val="1000"/>
              </a:spcBef>
              <a:spcAft>
                <a:spcPts val="0"/>
              </a:spcAft>
              <a:buClr>
                <a:schemeClr val="dk1"/>
              </a:buClr>
              <a:buSzPts val="2000"/>
              <a:buChar char="●"/>
            </a:pPr>
            <a:r>
              <a:rPr lang="es-ES" sz="2000" dirty="0">
                <a:solidFill>
                  <a:srgbClr val="424242"/>
                </a:solidFill>
                <a:latin typeface="Open Sans"/>
                <a:ea typeface="Open Sans"/>
                <a:cs typeface="Open Sans"/>
                <a:sym typeface="Open Sans"/>
              </a:rPr>
              <a:t>Presenta indicadores bibliométricos para evaluar el impacto de los investigadores y las instituciones de investigación.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Búsqueda bibliográfica en Dimensions</a:t>
            </a:r>
            <a:endParaRPr/>
          </a:p>
        </p:txBody>
      </p:sp>
      <p:sp>
        <p:nvSpPr>
          <p:cNvPr id="129" name="Google Shape;129;p19"/>
          <p:cNvSpPr txBox="1">
            <a:spLocks noGrp="1"/>
          </p:cNvSpPr>
          <p:nvPr>
            <p:ph type="body" idx="1"/>
          </p:nvPr>
        </p:nvSpPr>
        <p:spPr>
          <a:xfrm>
            <a:off x="0" y="1700808"/>
            <a:ext cx="5231904" cy="5157192"/>
          </a:xfrm>
          <a:prstGeom prst="rect">
            <a:avLst/>
          </a:prstGeom>
          <a:noFill/>
          <a:ln>
            <a:noFill/>
          </a:ln>
        </p:spPr>
        <p:txBody>
          <a:bodyPr spcFirstLastPara="1" wrap="square" lIns="91425" tIns="45700" rIns="91425" bIns="45700" anchor="t" anchorCtr="0">
            <a:noAutofit/>
          </a:bodyPr>
          <a:lstStyle/>
          <a:p>
            <a:pPr marL="412750" lvl="0" indent="-273050" algn="l"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Para iniciar una búsqueda por tema, ingresar una frase o palabra clave, p. ej.  “</a:t>
            </a:r>
            <a:r>
              <a:rPr lang="en-US" sz="2000" b="1">
                <a:solidFill>
                  <a:srgbClr val="3F3F3F"/>
                </a:solidFill>
                <a:latin typeface="Open Sans"/>
                <a:ea typeface="Open Sans"/>
                <a:cs typeface="Open Sans"/>
                <a:sym typeface="Open Sans"/>
              </a:rPr>
              <a:t>maize production in Zimbabwe</a:t>
            </a:r>
            <a:r>
              <a:rPr lang="en-US" sz="2000">
                <a:solidFill>
                  <a:srgbClr val="3F3F3F"/>
                </a:solidFill>
                <a:latin typeface="Open Sans"/>
                <a:ea typeface="Open Sans"/>
                <a:cs typeface="Open Sans"/>
                <a:sym typeface="Open Sans"/>
              </a:rPr>
              <a:t>” </a:t>
            </a:r>
            <a:r>
              <a:rPr lang="en-US" sz="2000" i="1">
                <a:solidFill>
                  <a:schemeClr val="dk1"/>
                </a:solidFill>
                <a:latin typeface="Open Sans"/>
                <a:ea typeface="Open Sans"/>
                <a:cs typeface="Open Sans"/>
                <a:sym typeface="Open Sans"/>
              </a:rPr>
              <a:t>[producción de maíz en Zimbabue]</a:t>
            </a:r>
            <a:r>
              <a:rPr lang="en-US" sz="2000">
                <a:solidFill>
                  <a:schemeClr val="dk1"/>
                </a:solidFill>
                <a:latin typeface="Open Sans"/>
                <a:ea typeface="Open Sans"/>
                <a:cs typeface="Open Sans"/>
                <a:sym typeface="Open Sans"/>
              </a:rPr>
              <a:t> en el recuadro de búsqueda en </a:t>
            </a:r>
            <a:r>
              <a:rPr lang="en-US" sz="2000" b="1">
                <a:solidFill>
                  <a:srgbClr val="3F3F3F"/>
                </a:solidFill>
                <a:latin typeface="Open Sans"/>
                <a:ea typeface="Open Sans"/>
                <a:cs typeface="Open Sans"/>
                <a:sym typeface="Open Sans"/>
              </a:rPr>
              <a:t>A</a:t>
            </a:r>
            <a:r>
              <a:rPr lang="en-US" sz="2000">
                <a:solidFill>
                  <a:srgbClr val="3F3F3F"/>
                </a:solidFill>
                <a:latin typeface="Open Sans"/>
                <a:ea typeface="Open Sans"/>
                <a:cs typeface="Open Sans"/>
                <a:sym typeface="Open Sans"/>
              </a:rPr>
              <a:t>.</a:t>
            </a:r>
            <a:endParaRPr sz="2000">
              <a:solidFill>
                <a:srgbClr val="3F3F3F"/>
              </a:solidFill>
            </a:endParaRPr>
          </a:p>
          <a:p>
            <a:pPr marL="412750" lvl="0" indent="-273050" algn="l"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El resultado de la búsqueda puede estar limitado por los filtros que se muestran en </a:t>
            </a:r>
            <a:r>
              <a:rPr lang="en-US" sz="2000" b="1">
                <a:solidFill>
                  <a:srgbClr val="3F3F3F"/>
                </a:solidFill>
                <a:latin typeface="Open Sans"/>
                <a:ea typeface="Open Sans"/>
                <a:cs typeface="Open Sans"/>
                <a:sym typeface="Open Sans"/>
              </a:rPr>
              <a:t>B</a:t>
            </a:r>
            <a:r>
              <a:rPr lang="en-US" sz="2000">
                <a:solidFill>
                  <a:srgbClr val="3F3F3F"/>
                </a:solidFill>
                <a:latin typeface="Open Sans"/>
                <a:ea typeface="Open Sans"/>
                <a:cs typeface="Open Sans"/>
                <a:sym typeface="Open Sans"/>
              </a:rPr>
              <a:t> y </a:t>
            </a:r>
            <a:r>
              <a:rPr lang="en-US" sz="2000" b="1">
                <a:solidFill>
                  <a:srgbClr val="3F3F3F"/>
                </a:solidFill>
                <a:latin typeface="Open Sans"/>
                <a:ea typeface="Open Sans"/>
                <a:cs typeface="Open Sans"/>
                <a:sym typeface="Open Sans"/>
              </a:rPr>
              <a:t>C.</a:t>
            </a:r>
            <a:endParaRPr sz="2200">
              <a:solidFill>
                <a:srgbClr val="3F3F3F"/>
              </a:solidFill>
            </a:endParaRPr>
          </a:p>
          <a:p>
            <a:pPr marL="412750" lvl="0" indent="-273050" algn="l"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Aplicar el filtro al hacer clic en el botón de </a:t>
            </a:r>
            <a:r>
              <a:rPr lang="en-US" sz="2000" b="1">
                <a:solidFill>
                  <a:srgbClr val="3F3F3F"/>
                </a:solidFill>
                <a:latin typeface="Open Sans"/>
                <a:ea typeface="Open Sans"/>
                <a:cs typeface="Open Sans"/>
                <a:sym typeface="Open Sans"/>
              </a:rPr>
              <a:t>Limit to </a:t>
            </a:r>
            <a:r>
              <a:rPr lang="en-US" sz="2000" i="1">
                <a:solidFill>
                  <a:schemeClr val="dk1"/>
                </a:solidFill>
                <a:latin typeface="Open Sans"/>
                <a:ea typeface="Open Sans"/>
                <a:cs typeface="Open Sans"/>
                <a:sym typeface="Open Sans"/>
              </a:rPr>
              <a:t>[Limitar] </a:t>
            </a:r>
            <a:r>
              <a:rPr lang="en-US" sz="2000">
                <a:solidFill>
                  <a:srgbClr val="3F3F3F"/>
                </a:solidFill>
                <a:latin typeface="Open Sans"/>
                <a:ea typeface="Open Sans"/>
                <a:cs typeface="Open Sans"/>
                <a:sym typeface="Open Sans"/>
              </a:rPr>
              <a:t>después de seleccionar la casilla correspondiente. </a:t>
            </a:r>
            <a:endParaRPr sz="2000">
              <a:solidFill>
                <a:srgbClr val="3F3F3F"/>
              </a:solidFill>
              <a:latin typeface="Open Sans"/>
              <a:ea typeface="Open Sans"/>
              <a:cs typeface="Open Sans"/>
              <a:sym typeface="Open Sans"/>
            </a:endParaRPr>
          </a:p>
          <a:p>
            <a:pPr marL="869950" lvl="1" indent="-273050" algn="l" rtl="0">
              <a:lnSpc>
                <a:spcPct val="100000"/>
              </a:lnSpc>
              <a:spcBef>
                <a:spcPts val="2100"/>
              </a:spcBef>
              <a:spcAft>
                <a:spcPts val="0"/>
              </a:spcAft>
              <a:buClr>
                <a:schemeClr val="dk1"/>
              </a:buClr>
              <a:buSzPts val="1800"/>
              <a:buChar char="○"/>
            </a:pPr>
            <a:r>
              <a:rPr lang="en-US" sz="1800">
                <a:solidFill>
                  <a:srgbClr val="3F3F3F"/>
                </a:solidFill>
                <a:latin typeface="Open Sans"/>
                <a:ea typeface="Open Sans"/>
                <a:cs typeface="Open Sans"/>
                <a:sym typeface="Open Sans"/>
              </a:rPr>
              <a:t>Solamente se puede aplicar un filtro cada vez</a:t>
            </a:r>
            <a:endParaRPr sz="1800">
              <a:solidFill>
                <a:srgbClr val="3F3F3F"/>
              </a:solidFill>
              <a:latin typeface="Open Sans"/>
              <a:ea typeface="Open Sans"/>
              <a:cs typeface="Open Sans"/>
              <a:sym typeface="Open Sans"/>
            </a:endParaRPr>
          </a:p>
        </p:txBody>
      </p:sp>
      <p:pic>
        <p:nvPicPr>
          <p:cNvPr id="130" name="Google Shape;130;p19"/>
          <p:cNvPicPr preferRelativeResize="0"/>
          <p:nvPr/>
        </p:nvPicPr>
        <p:blipFill rotWithShape="1">
          <a:blip r:embed="rId3">
            <a:alphaModFix/>
          </a:blip>
          <a:srcRect/>
          <a:stretch/>
        </p:blipFill>
        <p:spPr>
          <a:xfrm>
            <a:off x="5445491" y="1814781"/>
            <a:ext cx="6411149" cy="48615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0" y="378812"/>
            <a:ext cx="7347857"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Resultado de búsqueda luego de aplicar filtros</a:t>
            </a:r>
            <a:endParaRPr sz="3330">
              <a:solidFill>
                <a:srgbClr val="586F7C"/>
              </a:solidFill>
              <a:latin typeface="Open Sans"/>
              <a:ea typeface="Open Sans"/>
              <a:cs typeface="Open Sans"/>
              <a:sym typeface="Open Sans"/>
            </a:endParaRPr>
          </a:p>
        </p:txBody>
      </p:sp>
      <p:sp>
        <p:nvSpPr>
          <p:cNvPr id="137" name="Google Shape;137;p20"/>
          <p:cNvSpPr txBox="1">
            <a:spLocks noGrp="1"/>
          </p:cNvSpPr>
          <p:nvPr>
            <p:ph type="body" idx="1"/>
          </p:nvPr>
        </p:nvSpPr>
        <p:spPr>
          <a:xfrm>
            <a:off x="65317" y="1812471"/>
            <a:ext cx="4718954" cy="458832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a:solidFill>
                  <a:srgbClr val="3B3B3B"/>
                </a:solidFill>
                <a:latin typeface="Open Sans"/>
                <a:ea typeface="Open Sans"/>
                <a:cs typeface="Open Sans"/>
                <a:sym typeface="Open Sans"/>
              </a:rPr>
              <a:t>Todos los términos de búsqueda y los filtros aplicados a una cadena de búsqueda se enumeran en el cuadro de búsqueda en </a:t>
            </a:r>
            <a:r>
              <a:rPr lang="en-US" sz="2200" b="1">
                <a:solidFill>
                  <a:srgbClr val="3B3B3B"/>
                </a:solidFill>
                <a:latin typeface="Open Sans"/>
                <a:ea typeface="Open Sans"/>
                <a:cs typeface="Open Sans"/>
                <a:sym typeface="Open Sans"/>
              </a:rPr>
              <a:t>A</a:t>
            </a:r>
            <a:r>
              <a:rPr lang="en-US" sz="2200">
                <a:solidFill>
                  <a:srgbClr val="3B3B3B"/>
                </a:solidFill>
                <a:latin typeface="Open Sans"/>
                <a:ea typeface="Open Sans"/>
                <a:cs typeface="Open Sans"/>
                <a:sym typeface="Open Sans"/>
              </a:rPr>
              <a:t>.</a:t>
            </a:r>
            <a:endParaRPr sz="2200">
              <a:solidFill>
                <a:srgbClr val="3B3B3B"/>
              </a:solidFill>
              <a:latin typeface="Open Sans"/>
              <a:ea typeface="Open Sans"/>
              <a:cs typeface="Open Sans"/>
              <a:sym typeface="Open Sans"/>
            </a:endParaRPr>
          </a:p>
          <a:p>
            <a:pPr marL="0" lvl="0" indent="0" algn="l" rtl="0">
              <a:lnSpc>
                <a:spcPct val="100000"/>
              </a:lnSpc>
              <a:spcBef>
                <a:spcPts val="1000"/>
              </a:spcBef>
              <a:spcAft>
                <a:spcPts val="0"/>
              </a:spcAft>
              <a:buSzPts val="2400"/>
              <a:buNone/>
            </a:pPr>
            <a:endParaRPr sz="2200">
              <a:solidFill>
                <a:srgbClr val="3B3B3B"/>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a:solidFill>
                  <a:srgbClr val="3B3B3B"/>
                </a:solidFill>
                <a:latin typeface="Open Sans"/>
                <a:ea typeface="Open Sans"/>
                <a:cs typeface="Open Sans"/>
                <a:sym typeface="Open Sans"/>
              </a:rPr>
              <a:t>Los enlaces/iconos debajo del título de un resultado de búsqueda facilitan el acceso al texto completo y a los indicadores bibliométricos, como se muestra en </a:t>
            </a:r>
            <a:r>
              <a:rPr lang="en-US" sz="2200" b="1">
                <a:solidFill>
                  <a:srgbClr val="3B3B3B"/>
                </a:solidFill>
                <a:latin typeface="Open Sans"/>
                <a:ea typeface="Open Sans"/>
                <a:cs typeface="Open Sans"/>
                <a:sym typeface="Open Sans"/>
              </a:rPr>
              <a:t>B</a:t>
            </a:r>
            <a:r>
              <a:rPr lang="en-US" sz="2200">
                <a:solidFill>
                  <a:srgbClr val="3B3B3B"/>
                </a:solidFill>
                <a:latin typeface="Open Sans"/>
                <a:ea typeface="Open Sans"/>
                <a:cs typeface="Open Sans"/>
                <a:sym typeface="Open Sans"/>
              </a:rPr>
              <a:t>.</a:t>
            </a:r>
            <a:endParaRPr sz="2200">
              <a:solidFill>
                <a:srgbClr val="3B3B3B"/>
              </a:solidFill>
              <a:latin typeface="Open Sans"/>
              <a:ea typeface="Open Sans"/>
              <a:cs typeface="Open Sans"/>
              <a:sym typeface="Open Sans"/>
            </a:endParaRPr>
          </a:p>
          <a:p>
            <a:pPr marL="0" lvl="0" indent="0" algn="l" rtl="0">
              <a:lnSpc>
                <a:spcPct val="100000"/>
              </a:lnSpc>
              <a:spcBef>
                <a:spcPts val="1000"/>
              </a:spcBef>
              <a:spcAft>
                <a:spcPts val="0"/>
              </a:spcAft>
              <a:buSzPts val="2400"/>
              <a:buNone/>
            </a:pPr>
            <a:endParaRPr sz="2200">
              <a:solidFill>
                <a:srgbClr val="3B3B3B"/>
              </a:solidFill>
              <a:latin typeface="Open Sans"/>
              <a:ea typeface="Open Sans"/>
              <a:cs typeface="Open Sans"/>
              <a:sym typeface="Open Sans"/>
            </a:endParaRPr>
          </a:p>
        </p:txBody>
      </p:sp>
      <p:pic>
        <p:nvPicPr>
          <p:cNvPr id="138" name="Google Shape;138;p20"/>
          <p:cNvPicPr preferRelativeResize="0"/>
          <p:nvPr/>
        </p:nvPicPr>
        <p:blipFill rotWithShape="1">
          <a:blip r:embed="rId3">
            <a:alphaModFix/>
          </a:blip>
          <a:srcRect/>
          <a:stretch/>
        </p:blipFill>
        <p:spPr>
          <a:xfrm>
            <a:off x="5307541" y="1812471"/>
            <a:ext cx="5148594" cy="483217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4551</Words>
  <Application>Microsoft Office PowerPoint</Application>
  <PresentationFormat>Widescreen</PresentationFormat>
  <Paragraphs>275</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Open Sans</vt:lpstr>
      <vt:lpstr>Gill Sans</vt:lpstr>
      <vt:lpstr>Trebuchet MS</vt:lpstr>
      <vt:lpstr>Simple Light</vt:lpstr>
      <vt:lpstr>Navegación y búsqueda de disciplinas específicas</vt:lpstr>
      <vt:lpstr>Contenido</vt:lpstr>
      <vt:lpstr>Objetivos de aprendizaje</vt:lpstr>
      <vt:lpstr>Introducción </vt:lpstr>
      <vt:lpstr>Perfil de investigación para  individuos e instituciones</vt:lpstr>
      <vt:lpstr>Acceso a Dimensions, the Lens y Scopus  desde el Portal de Contenidos de Research4Life</vt:lpstr>
      <vt:lpstr>Qué es Dimensions y para qué se utiliza</vt:lpstr>
      <vt:lpstr>Búsqueda bibliográfica en Dimensions</vt:lpstr>
      <vt:lpstr>Resultado de búsqueda luego de aplicar filtros</vt:lpstr>
      <vt:lpstr>Enlaces/iconos debajo de un resultado  de búsqueda</vt:lpstr>
      <vt:lpstr>Vista completa del artículo: detalles de un artículo</vt:lpstr>
      <vt:lpstr>Análisis de investigación por autor</vt:lpstr>
      <vt:lpstr>Vistas analíticas: descripción general del resultado de la publicación</vt:lpstr>
      <vt:lpstr>Vistas analíticas: publicaciones y citas de investigadores</vt:lpstr>
      <vt:lpstr>Vistas analíticas: títulos de las fuentes</vt:lpstr>
      <vt:lpstr>Análisis de investigación por institución</vt:lpstr>
      <vt:lpstr>Análisis de investigación por institución (continuación)</vt:lpstr>
      <vt:lpstr>Vistas analíticas: descripción general</vt:lpstr>
      <vt:lpstr>Vistas analíticas: categorías de investigación</vt:lpstr>
      <vt:lpstr>Vistas analíticas: instituciones de investigación</vt:lpstr>
      <vt:lpstr>Vistas analíticas: subvenciones</vt:lpstr>
      <vt:lpstr>Qué es The Lens y para qué se utiliza</vt:lpstr>
      <vt:lpstr>Búsqueda de literatura en  The Lens - Scholarly Works</vt:lpstr>
      <vt:lpstr>Resultado de búsqueda</vt:lpstr>
      <vt:lpstr>Resultado de la búsqueda:  resumen del artículo</vt:lpstr>
      <vt:lpstr>Análisis de investigación por autor</vt:lpstr>
      <vt:lpstr>Perfiles en The Lens</vt:lpstr>
      <vt:lpstr>Análisis de investigación por institución</vt:lpstr>
      <vt:lpstr>Qué es Scopus y para qué sirve</vt:lpstr>
      <vt:lpstr>Búsqueda bibliográfica en Scopus</vt:lpstr>
      <vt:lpstr>Búsqueda con Límites en Scopus</vt:lpstr>
      <vt:lpstr>Exportar, envío por correo electrónico y guardar citas</vt:lpstr>
      <vt:lpstr>Refinar y análisis de resultados</vt:lpstr>
      <vt:lpstr>Análisis de citas por autor</vt:lpstr>
      <vt:lpstr>Ejemplo de búsqueda por autor  en Scopus</vt:lpstr>
      <vt:lpstr>Ejemplo de múltiples registros  del mismo autor</vt:lpstr>
      <vt:lpstr>Detalles del autor en Scopus</vt:lpstr>
      <vt:lpstr>Detalles del autor en Scopus</vt:lpstr>
      <vt:lpstr>Análisis de la producción de un autor</vt:lpstr>
      <vt:lpstr>Análisis de citas por institución</vt:lpstr>
      <vt:lpstr>Detalles por afiliación en Scopus</vt:lpstr>
      <vt:lpstr>Síntesis</vt:lpstr>
      <vt:lpstr>Recursos adicionales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Navegación y búsqueda de disciplinas específicas</dc:title>
  <dc:creator>Marcia Mabhula</dc:creator>
  <cp:lastModifiedBy>Marcia Mabhula</cp:lastModifiedBy>
  <cp:revision>13</cp:revision>
  <dcterms:created xsi:type="dcterms:W3CDTF">2020-02-14T15:04:15Z</dcterms:created>
  <dcterms:modified xsi:type="dcterms:W3CDTF">2023-03-30T10:44:31Z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27A879D7-636B-46C0-8BBC-F616356EFAB9</vt:lpwstr>
  </property>
  <property fmtid="{D5CDD505-2E9C-101B-9397-08002B2CF9AE}" pid="6" name="ArticulateProjectFull">
    <vt:lpwstr>D:\R4Life\F2F Materials\20200420_M3_L3.7EN.Citation databases.ppta</vt:lpwstr>
  </property>
</Properties>
</file>