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12192000" cy="6858000"/>
  <p:notesSz cx="6858000" cy="9144000"/>
  <p:embeddedFontLst>
    <p:embeddedFont>
      <p:font typeface="Calibri" panose="020F0502020204030204" pitchFamily="34" charset="0"/>
      <p:regular r:id="rId52"/>
      <p:bold r:id="rId53"/>
      <p:italic r:id="rId54"/>
      <p:boldItalic r:id="rId55"/>
    </p:embeddedFont>
    <p:embeddedFont>
      <p:font typeface="Century Gothic" panose="020B0502020202020204" pitchFamily="34" charset="0"/>
      <p:regular r:id="rId56"/>
      <p:bold r:id="rId57"/>
      <p:italic r:id="rId58"/>
      <p:boldItalic r:id="rId59"/>
    </p:embeddedFont>
    <p:embeddedFont>
      <p:font typeface="Open Sans" panose="020B0606030504020204" pitchFamily="34" charset="0"/>
      <p:regular r:id="rId60"/>
      <p:bold r:id="rId61"/>
      <p:italic r:id="rId62"/>
      <p:boldItalic r:id="rId63"/>
    </p:embeddedFont>
    <p:embeddedFont>
      <p:font typeface="Trebuchet MS" panose="020B0603020202020204" pitchFamily="34" charset="0"/>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384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8" roundtripDataSignature="AMtx7mh9Z5LB+2ypXhBFi43HA08Rw4aqi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lor Trillo" initials="" lastIdx="36" clrIdx="0"/>
  <p:cmAuthor id="1" name="Gaby Caro" initials="GC"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6215" autoAdjust="0"/>
  </p:normalViewPr>
  <p:slideViewPr>
    <p:cSldViewPr snapToGrid="0">
      <p:cViewPr varScale="1">
        <p:scale>
          <a:sx n="71" d="100"/>
          <a:sy n="71" d="100"/>
        </p:scale>
        <p:origin x="1109"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2.fntdata"/><Relationship Id="rId68" Type="http://customschemas.google.com/relationships/presentationmetadata" Target="meta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font" Target="fonts/font15.fntdata"/><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font" Target="fonts/font13.fntdata"/><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notesMaster" Target="notesMasters/notesMaster1.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font" Target="fonts/font14.fntdata"/><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4.fntdata"/><Relationship Id="rId7" Type="http://schemas.openxmlformats.org/officeDocument/2006/relationships/slide" Target="slides/slide6.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chemeClr val="dk1"/>
              </a:buClr>
              <a:buSzPts val="1400"/>
              <a:buFont typeface="Calibri"/>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696169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
        <p:cNvGrpSpPr/>
        <p:nvPr/>
      </p:nvGrpSpPr>
      <p:grpSpPr>
        <a:xfrm>
          <a:off x="0" y="0"/>
          <a:ext cx="0" cy="0"/>
          <a:chOff x="0" y="0"/>
          <a:chExt cx="0" cy="0"/>
        </a:xfrm>
      </p:grpSpPr>
      <p:sp>
        <p:nvSpPr>
          <p:cNvPr id="70" name="Google Shape;7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71" name="Google Shape;7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59" name="Google Shape;15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829bd93e0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g829bd93e03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169" name="Google Shape;169;g829bd93e03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897311b213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3" name="Google Shape;183;g897311b213_0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897311b213_0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4" name="Google Shape;19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260350" lvl="0" indent="-171450" algn="l" rtl="0">
              <a:lnSpc>
                <a:spcPct val="100000"/>
              </a:lnSpc>
              <a:spcBef>
                <a:spcPts val="0"/>
              </a:spcBef>
              <a:spcAft>
                <a:spcPts val="0"/>
              </a:spcAft>
              <a:buSzPts val="1400"/>
              <a:buFont typeface="Arial"/>
              <a:buChar char="•"/>
            </a:pPr>
            <a:r>
              <a:rPr lang="en-US"/>
              <a:t>Nota: Sin las comillas "...", la búsqueda dará 29,783 resultados. Para hospital infections y “developing countries” hay 18,221 resultados, y para las “hospital infections” y developing countries, hay 269 resultados.</a:t>
            </a:r>
            <a:endParaRPr/>
          </a:p>
          <a:p>
            <a:pPr marL="88900" lvl="0" indent="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195" name="Google Shape;19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02" name="Google Shape;202;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r>
              <a:rPr lang="en-US"/>
              <a:t>Para este ejemplo se quitaron las comillas en las palabra de búsqueda y pasamos a la interfaz en inglés </a:t>
            </a:r>
            <a:endParaRPr/>
          </a:p>
        </p:txBody>
      </p:sp>
      <p:sp>
        <p:nvSpPr>
          <p:cNvPr id="215" name="Google Shape;21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6" name="Google Shape;226;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27" name="Google Shape;227;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237" name="Google Shape;237;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200"/>
              <a:buFont typeface="Arial"/>
              <a:buNone/>
            </a:pPr>
            <a:endParaRPr/>
          </a:p>
        </p:txBody>
      </p:sp>
      <p:sp>
        <p:nvSpPr>
          <p:cNvPr id="251" name="Google Shape;25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3" name="Google Shape;83;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8" name="Google Shape;26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5" name="Google Shape;275;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6" name="Google Shape;276;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6" name="Google Shape;286;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5" name="Google Shape;295;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6" name="Google Shape;296;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4" name="Google Shape;304;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5" name="Google Shape;305;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1" name="Google Shape;31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2" name="Google Shape;31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2" name="Google Shape;322;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323" name="Google Shape;323;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r>
              <a:rPr lang="en-US"/>
              <a:t>Utilizar la opción </a:t>
            </a:r>
            <a:r>
              <a:rPr lang="en-US" b="1" i="1"/>
              <a:t>Ampliar la vista de resultados </a:t>
            </a:r>
            <a:r>
              <a:rPr lang="en-US" b="0" i="0"/>
              <a:t>para incluir resultados de fuera de su biblioteca</a:t>
            </a:r>
            <a:r>
              <a:rPr lang="en-US"/>
              <a:t>.</a:t>
            </a:r>
            <a:endParaRPr/>
          </a:p>
          <a:p>
            <a:pPr marL="171450" lvl="0" indent="-82550" algn="l" rtl="0">
              <a:lnSpc>
                <a:spcPct val="100000"/>
              </a:lnSpc>
              <a:spcBef>
                <a:spcPts val="0"/>
              </a:spcBef>
              <a:spcAft>
                <a:spcPts val="0"/>
              </a:spcAft>
              <a:buSzPts val="1400"/>
              <a:buFont typeface="Arial"/>
              <a:buNone/>
            </a:pPr>
            <a:endParaRPr/>
          </a:p>
        </p:txBody>
      </p:sp>
      <p:sp>
        <p:nvSpPr>
          <p:cNvPr id="331" name="Google Shape;331;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2" name="Google Shape;342;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a:t>Para las revistas, las citas contienen enlaces al texto completo de los portales de las editoriales participantes de Research4Life, además de títulos a los que las editoriales comerciales otorgan acceso, artículos de acceso abierto y documentos previos a su publicación. Las citas se pueden guardar en una biblioteca o exportar a un software de gestión bibliográfica.</a:t>
            </a:r>
            <a:endParaRPr/>
          </a:p>
          <a:p>
            <a:pPr marL="171450" lvl="0" indent="-82550" algn="l" rtl="0">
              <a:lnSpc>
                <a:spcPct val="100000"/>
              </a:lnSpc>
              <a:spcBef>
                <a:spcPts val="0"/>
              </a:spcBef>
              <a:spcAft>
                <a:spcPts val="0"/>
              </a:spcAft>
              <a:buSzPts val="1400"/>
              <a:buFont typeface="Arial"/>
              <a:buNone/>
            </a:pPr>
            <a:endParaRPr/>
          </a:p>
          <a:p>
            <a:pPr marL="171450" lvl="0" indent="-171450" algn="l" rtl="0">
              <a:lnSpc>
                <a:spcPct val="100000"/>
              </a:lnSpc>
              <a:spcBef>
                <a:spcPts val="0"/>
              </a:spcBef>
              <a:spcAft>
                <a:spcPts val="0"/>
              </a:spcAft>
              <a:buSzPts val="1400"/>
              <a:buFont typeface="Arial"/>
              <a:buChar char="•"/>
            </a:pPr>
            <a:r>
              <a:rPr lang="en-US"/>
              <a:t>Google Académico utiliza las listas de IP de países que ven las editoriales cuando el usuario inicia sesión. Como se indica en la introducción de Summon, los resultados de búsqueda de Google Académico están vinculados a la instancia de Summon Knowledge Base que refleja todas las ofertas de las editoriales en ese país. </a:t>
            </a:r>
            <a:endParaRPr/>
          </a:p>
          <a:p>
            <a:pPr marL="171450" lvl="0" indent="-82550" algn="l" rtl="0">
              <a:lnSpc>
                <a:spcPct val="100000"/>
              </a:lnSpc>
              <a:spcBef>
                <a:spcPts val="0"/>
              </a:spcBef>
              <a:spcAft>
                <a:spcPts val="0"/>
              </a:spcAft>
              <a:buSzPts val="1400"/>
              <a:buFont typeface="Arial"/>
              <a:buNone/>
            </a:pPr>
            <a:endParaRPr/>
          </a:p>
          <a:p>
            <a:pPr marL="171450" lvl="0" indent="-82550" algn="l" rtl="0">
              <a:lnSpc>
                <a:spcPct val="100000"/>
              </a:lnSpc>
              <a:spcBef>
                <a:spcPts val="0"/>
              </a:spcBef>
              <a:spcAft>
                <a:spcPts val="0"/>
              </a:spcAft>
              <a:buSzPts val="1400"/>
              <a:buFont typeface="Arial"/>
              <a:buNone/>
            </a:pPr>
            <a:endParaRPr/>
          </a:p>
        </p:txBody>
      </p:sp>
      <p:sp>
        <p:nvSpPr>
          <p:cNvPr id="343" name="Google Shape;343;p2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0" name="Google Shape;350;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351" name="Google Shape;351;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93" name="Google Shape;9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3" name="Google Shape;36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r>
              <a:rPr lang="en-US"/>
              <a:t>Por defecto aparece el Google Scholar en inglés pero es posible cambiar en la configuración de su cuenta (fuera del ambiente de Research4Life). </a:t>
            </a:r>
            <a:endParaRPr/>
          </a:p>
        </p:txBody>
      </p:sp>
      <p:sp>
        <p:nvSpPr>
          <p:cNvPr id="364" name="Google Shape;364;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1" name="Google Shape;371;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171450" algn="l" rtl="0">
              <a:lnSpc>
                <a:spcPct val="100000"/>
              </a:lnSpc>
              <a:spcBef>
                <a:spcPts val="0"/>
              </a:spcBef>
              <a:spcAft>
                <a:spcPts val="0"/>
              </a:spcAft>
              <a:buSzPts val="1400"/>
              <a:buFont typeface="Arial"/>
              <a:buChar char="•"/>
            </a:pPr>
            <a:r>
              <a:rPr lang="en-US" dirty="0"/>
              <a:t>Nota: la gran </a:t>
            </a:r>
            <a:r>
              <a:rPr lang="en-US" dirty="0" err="1"/>
              <a:t>cantidad</a:t>
            </a:r>
            <a:r>
              <a:rPr lang="en-US" dirty="0"/>
              <a:t> de </a:t>
            </a:r>
            <a:r>
              <a:rPr lang="en-US" dirty="0" err="1"/>
              <a:t>resultados</a:t>
            </a:r>
            <a:r>
              <a:rPr lang="en-US" dirty="0"/>
              <a:t> de </a:t>
            </a:r>
            <a:r>
              <a:rPr lang="en-US" dirty="0" err="1"/>
              <a:t>búsqueda</a:t>
            </a:r>
            <a:r>
              <a:rPr lang="en-US" dirty="0"/>
              <a:t> (191.000) </a:t>
            </a:r>
            <a:r>
              <a:rPr lang="en-US" dirty="0" err="1"/>
              <a:t>habría</a:t>
            </a:r>
            <a:r>
              <a:rPr lang="en-US" dirty="0"/>
              <a:t> </a:t>
            </a:r>
            <a:r>
              <a:rPr lang="en-US" dirty="0" err="1"/>
              <a:t>sido</a:t>
            </a:r>
            <a:r>
              <a:rPr lang="en-US" dirty="0"/>
              <a:t> </a:t>
            </a:r>
            <a:r>
              <a:rPr lang="en-US" dirty="0" err="1"/>
              <a:t>significativamente</a:t>
            </a:r>
            <a:r>
              <a:rPr lang="en-US" dirty="0"/>
              <a:t> mayor (2 </a:t>
            </a:r>
            <a:r>
              <a:rPr lang="en-US" dirty="0" err="1"/>
              <a:t>millones</a:t>
            </a:r>
            <a:r>
              <a:rPr lang="en-US" dirty="0"/>
              <a:t>) sin las </a:t>
            </a:r>
            <a:r>
              <a:rPr lang="en-US" dirty="0" err="1"/>
              <a:t>comillas</a:t>
            </a:r>
            <a:r>
              <a:rPr lang="en-US" dirty="0"/>
              <a:t> “water pollution".</a:t>
            </a:r>
            <a:endParaRPr dirty="0"/>
          </a:p>
          <a:p>
            <a:pPr marL="0" lvl="0" indent="0" algn="l" rtl="0">
              <a:lnSpc>
                <a:spcPct val="100000"/>
              </a:lnSpc>
              <a:spcBef>
                <a:spcPts val="0"/>
              </a:spcBef>
              <a:spcAft>
                <a:spcPts val="0"/>
              </a:spcAft>
              <a:buSzPts val="1400"/>
              <a:buFont typeface="Arial"/>
              <a:buNone/>
            </a:pPr>
            <a:endParaRPr dirty="0"/>
          </a:p>
          <a:p>
            <a:pPr marL="171450" lvl="0" indent="-171450" algn="l" rtl="0">
              <a:lnSpc>
                <a:spcPct val="100000"/>
              </a:lnSpc>
              <a:spcBef>
                <a:spcPts val="0"/>
              </a:spcBef>
              <a:spcAft>
                <a:spcPts val="0"/>
              </a:spcAft>
              <a:buSzPts val="1400"/>
              <a:buFont typeface="Arial"/>
              <a:buChar char="•"/>
            </a:pPr>
            <a:r>
              <a:rPr lang="en-US" dirty="0"/>
              <a:t>Al </a:t>
            </a:r>
            <a:r>
              <a:rPr lang="en-US" dirty="0" err="1"/>
              <a:t>iniciar</a:t>
            </a:r>
            <a:r>
              <a:rPr lang="en-US" dirty="0"/>
              <a:t> </a:t>
            </a:r>
            <a:r>
              <a:rPr lang="en-US" dirty="0" err="1"/>
              <a:t>sesión</a:t>
            </a:r>
            <a:r>
              <a:rPr lang="en-US" dirty="0"/>
              <a:t> </a:t>
            </a:r>
            <a:r>
              <a:rPr lang="en-US" dirty="0" err="1"/>
              <a:t>en</a:t>
            </a:r>
            <a:r>
              <a:rPr lang="en-US" dirty="0"/>
              <a:t> Google Scholar </a:t>
            </a:r>
            <a:r>
              <a:rPr lang="en-US" dirty="0" err="1"/>
              <a:t>desde</a:t>
            </a:r>
            <a:r>
              <a:rPr lang="en-US" dirty="0"/>
              <a:t> un </a:t>
            </a:r>
            <a:r>
              <a:rPr lang="en-US" dirty="0" err="1"/>
              <a:t>programa</a:t>
            </a:r>
            <a:r>
              <a:rPr lang="en-US" dirty="0"/>
              <a:t> Research4Life, la URL </a:t>
            </a:r>
            <a:r>
              <a:rPr lang="en-US" dirty="0" err="1"/>
              <a:t>enlaza</a:t>
            </a:r>
            <a:r>
              <a:rPr lang="en-US" dirty="0"/>
              <a:t> con </a:t>
            </a:r>
            <a:r>
              <a:rPr lang="en-US" dirty="0" err="1"/>
              <a:t>una</a:t>
            </a:r>
            <a:r>
              <a:rPr lang="en-US" dirty="0"/>
              <a:t> </a:t>
            </a:r>
            <a:r>
              <a:rPr lang="en-US" dirty="0" err="1"/>
              <a:t>dirección</a:t>
            </a:r>
            <a:r>
              <a:rPr lang="en-US" dirty="0"/>
              <a:t> login.research4life.org/….</a:t>
            </a:r>
            <a:endParaRPr dirty="0"/>
          </a:p>
          <a:p>
            <a:pPr marL="171450" lvl="0" indent="-82550" algn="l" rtl="0">
              <a:lnSpc>
                <a:spcPct val="100000"/>
              </a:lnSpc>
              <a:spcBef>
                <a:spcPts val="0"/>
              </a:spcBef>
              <a:spcAft>
                <a:spcPts val="0"/>
              </a:spcAft>
              <a:buSzPts val="1400"/>
              <a:buFont typeface="Arial"/>
              <a:buNone/>
            </a:pPr>
            <a:endParaRPr dirty="0"/>
          </a:p>
          <a:p>
            <a:pPr marL="171450" lvl="0" indent="-82550" algn="l" rtl="0">
              <a:lnSpc>
                <a:spcPct val="100000"/>
              </a:lnSpc>
              <a:spcBef>
                <a:spcPts val="0"/>
              </a:spcBef>
              <a:spcAft>
                <a:spcPts val="0"/>
              </a:spcAft>
              <a:buSzPts val="1400"/>
              <a:buFont typeface="Arial"/>
              <a:buNone/>
            </a:pPr>
            <a:endParaRPr dirty="0"/>
          </a:p>
        </p:txBody>
      </p:sp>
      <p:sp>
        <p:nvSpPr>
          <p:cNvPr id="372" name="Google Shape;372;p3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9" name="Google Shape;389;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Para los enlaces de Research4Life que no funcionan correctamente, consulte la sección Solución de problemas y asistencia al final de esta lección.</a:t>
            </a:r>
            <a:endParaRPr/>
          </a:p>
          <a:p>
            <a:pPr marL="0" lvl="0" indent="0" algn="l" rtl="0">
              <a:lnSpc>
                <a:spcPct val="100000"/>
              </a:lnSpc>
              <a:spcBef>
                <a:spcPts val="0"/>
              </a:spcBef>
              <a:spcAft>
                <a:spcPts val="0"/>
              </a:spcAft>
              <a:buSzPts val="1400"/>
              <a:buFont typeface="Arial"/>
              <a:buNone/>
            </a:pPr>
            <a:endParaRPr/>
          </a:p>
        </p:txBody>
      </p:sp>
      <p:sp>
        <p:nvSpPr>
          <p:cNvPr id="390" name="Google Shape;390;p3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8"/>
        <p:cNvGrpSpPr/>
        <p:nvPr/>
      </p:nvGrpSpPr>
      <p:grpSpPr>
        <a:xfrm>
          <a:off x="0" y="0"/>
          <a:ext cx="0" cy="0"/>
          <a:chOff x="0" y="0"/>
          <a:chExt cx="0" cy="0"/>
        </a:xfrm>
      </p:grpSpPr>
      <p:sp>
        <p:nvSpPr>
          <p:cNvPr id="399" name="Google Shape;399;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0" name="Google Shape;400;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401" name="Google Shape;401;p3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4" name="Google Shape;41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15" name="Google Shape;41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endParaRPr/>
          </a:p>
        </p:txBody>
      </p:sp>
      <p:sp>
        <p:nvSpPr>
          <p:cNvPr id="425" name="Google Shape;42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1200"/>
              <a:buFont typeface="Calibri"/>
              <a:buNone/>
            </a:pPr>
            <a:fld id="{00000000-1234-1234-1234-123412341234}" type="slidenum">
              <a:rPr lang="en-US" sz="1200" b="0" i="0" u="none" strike="noStrike" cap="none">
                <a:solidFill>
                  <a:schemeClr val="dk1"/>
                </a:solidFill>
                <a:latin typeface="Calibri"/>
                <a:ea typeface="Calibri"/>
                <a:cs typeface="Calibri"/>
                <a:sym typeface="Calibri"/>
              </a:rPr>
              <a:t>35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4" name="Google Shape;434;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35" name="Google Shape;435;p3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Google Shape;445;p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6" name="Google Shape;446;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47" name="Google Shape;447;p3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7"/>
        <p:cNvGrpSpPr/>
        <p:nvPr/>
      </p:nvGrpSpPr>
      <p:grpSpPr>
        <a:xfrm>
          <a:off x="0" y="0"/>
          <a:ext cx="0" cy="0"/>
          <a:chOff x="0" y="0"/>
          <a:chExt cx="0" cy="0"/>
        </a:xfrm>
      </p:grpSpPr>
      <p:sp>
        <p:nvSpPr>
          <p:cNvPr id="458" name="Google Shape;458;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9" name="Google Shape;459;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60" name="Google Shape;460;p3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38</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0" name="Google Shape;47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71" name="Google Shape;47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9" name="Google Shape;99;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100" name="Google Shape;100;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0" name="Google Shape;480;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481" name="Google Shape;481;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80a636fb47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0" name="Google Shape;490;g80a636fb47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1" name="Google Shape;491;g80a636fb47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g8a8bb03a9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Google Shape;499;g8a8bb03a90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0" name="Google Shape;500;g8a8bb03a90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200"/>
              <a:buFont typeface="Calibri"/>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8" name="Google Shape;508;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lvl="0" indent="-139700" algn="l" rtl="0">
              <a:lnSpc>
                <a:spcPct val="100000"/>
              </a:lnSpc>
              <a:spcBef>
                <a:spcPts val="0"/>
              </a:spcBef>
              <a:spcAft>
                <a:spcPts val="0"/>
              </a:spcAft>
              <a:buSzPts val="1400"/>
              <a:buFont typeface="Arial"/>
              <a:buNone/>
            </a:pPr>
            <a:endParaRPr/>
          </a:p>
        </p:txBody>
      </p:sp>
      <p:sp>
        <p:nvSpPr>
          <p:cNvPr id="509" name="Google Shape;509;p4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43</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6" name="Google Shape;516;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Si no logra acceso a una revista, primero debe verificar si hay un mensaje emergente bloqueado que deba resolverse. Si la editorial solicita un inicio de sesión individual o que el usuario pague por el acceso, verifique que el inicio de sesión se haya realizado correctamente. Luego, verifique si la editorial otorga o no acceso a este título / número específico que solicita.</a:t>
            </a:r>
            <a:endParaRPr/>
          </a:p>
          <a:p>
            <a:pPr marL="0" lvl="0" indent="0" algn="l" rtl="0">
              <a:lnSpc>
                <a:spcPct val="100000"/>
              </a:lnSpc>
              <a:spcBef>
                <a:spcPts val="0"/>
              </a:spcBef>
              <a:spcAft>
                <a:spcPts val="0"/>
              </a:spcAft>
              <a:buSzPts val="1400"/>
              <a:buFont typeface="Arial"/>
              <a:buNone/>
            </a:pPr>
            <a:endParaRPr/>
          </a:p>
        </p:txBody>
      </p:sp>
      <p:sp>
        <p:nvSpPr>
          <p:cNvPr id="517" name="Google Shape;517;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3" name="Google Shape;523;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24" name="Google Shape;524;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45</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0" name="Google Shape;53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31" name="Google Shape;531;p4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46</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7" name="Google Shape;537;p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171450" lvl="0" indent="-82550" algn="l" rtl="0">
              <a:lnSpc>
                <a:spcPct val="100000"/>
              </a:lnSpc>
              <a:spcBef>
                <a:spcPts val="0"/>
              </a:spcBef>
              <a:spcAft>
                <a:spcPts val="0"/>
              </a:spcAft>
              <a:buSzPts val="1400"/>
              <a:buFont typeface="Arial"/>
              <a:buNone/>
            </a:pPr>
            <a:endParaRPr/>
          </a:p>
        </p:txBody>
      </p:sp>
      <p:sp>
        <p:nvSpPr>
          <p:cNvPr id="538" name="Google Shape;538;p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727b3dbef2_0_8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g727b3dbef2_0_8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550" name="Google Shape;55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Google Shape;106;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Font typeface="Arial"/>
              <a:buNone/>
            </a:pPr>
            <a:endParaRPr/>
          </a:p>
        </p:txBody>
      </p:sp>
      <p:sp>
        <p:nvSpPr>
          <p:cNvPr id="107" name="Google Shape;107;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1800"/>
              <a:buFont typeface="Arial"/>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19" name="Google Shape;119;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25" name="Google Shape;12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727b3dbef2_0_5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Font typeface="Arial"/>
              <a:buNone/>
            </a:pPr>
            <a:endParaRPr/>
          </a:p>
        </p:txBody>
      </p:sp>
      <p:sp>
        <p:nvSpPr>
          <p:cNvPr id="131" name="Google Shape;131;g727b3dbef2_0_5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1" name="Google Shape;141;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7119cced83_0_58"/>
          <p:cNvSpPr txBox="1">
            <a:spLocks noGrp="1"/>
          </p:cNvSpPr>
          <p:nvPr>
            <p:ph type="ctrTitle"/>
          </p:nvPr>
        </p:nvSpPr>
        <p:spPr>
          <a:xfrm>
            <a:off x="415611" y="992767"/>
            <a:ext cx="11360700" cy="27369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a:endParaRPr/>
          </a:p>
        </p:txBody>
      </p:sp>
      <p:sp>
        <p:nvSpPr>
          <p:cNvPr id="15" name="Google Shape;15;g7119cced83_0_58"/>
          <p:cNvSpPr txBox="1">
            <a:spLocks noGrp="1"/>
          </p:cNvSpPr>
          <p:nvPr>
            <p:ph type="subTitle" idx="1"/>
          </p:nvPr>
        </p:nvSpPr>
        <p:spPr>
          <a:xfrm>
            <a:off x="415600" y="3778833"/>
            <a:ext cx="11360700" cy="10569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a:endParaRPr/>
          </a:p>
        </p:txBody>
      </p:sp>
      <p:sp>
        <p:nvSpPr>
          <p:cNvPr id="16" name="Google Shape;16;g7119cced83_0_58"/>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17" name="Google Shape;17;g7119cced83_0_58"/>
          <p:cNvPicPr preferRelativeResize="0"/>
          <p:nvPr/>
        </p:nvPicPr>
        <p:blipFill rotWithShape="1">
          <a:blip r:embed="rId2">
            <a:alphaModFix/>
          </a:blip>
          <a:srcRect/>
          <a:stretch/>
        </p:blipFill>
        <p:spPr>
          <a:xfrm>
            <a:off x="4647435" y="0"/>
            <a:ext cx="7544565" cy="244043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0"/>
        <p:cNvGrpSpPr/>
        <p:nvPr/>
      </p:nvGrpSpPr>
      <p:grpSpPr>
        <a:xfrm>
          <a:off x="0" y="0"/>
          <a:ext cx="0" cy="0"/>
          <a:chOff x="0" y="0"/>
          <a:chExt cx="0" cy="0"/>
        </a:xfrm>
      </p:grpSpPr>
      <p:sp>
        <p:nvSpPr>
          <p:cNvPr id="61" name="Google Shape;61;g7119cced83_0_90"/>
          <p:cNvSpPr txBox="1">
            <a:spLocks noGrp="1"/>
          </p:cNvSpPr>
          <p:nvPr>
            <p:ph type="body" idx="1"/>
          </p:nvPr>
        </p:nvSpPr>
        <p:spPr>
          <a:xfrm>
            <a:off x="415600" y="5640767"/>
            <a:ext cx="7998300" cy="806700"/>
          </a:xfrm>
          <a:prstGeom prst="rect">
            <a:avLst/>
          </a:prstGeom>
          <a:noFill/>
          <a:ln>
            <a:noFill/>
          </a:ln>
        </p:spPr>
        <p:txBody>
          <a:bodyPr spcFirstLastPara="1" wrap="square" lIns="121900" tIns="121900" rIns="121900" bIns="121900" anchor="ctr" anchorCtr="0">
            <a:noAutofit/>
          </a:bodyPr>
          <a:lstStyle>
            <a:lvl1pPr marL="457200" lvl="0" indent="-228600" algn="l">
              <a:lnSpc>
                <a:spcPct val="100000"/>
              </a:lnSpc>
              <a:spcBef>
                <a:spcPts val="0"/>
              </a:spcBef>
              <a:spcAft>
                <a:spcPts val="0"/>
              </a:spcAft>
              <a:buSzPts val="2400"/>
              <a:buNone/>
              <a:defRPr/>
            </a:lvl1pPr>
          </a:lstStyle>
          <a:p>
            <a:endParaRPr/>
          </a:p>
        </p:txBody>
      </p:sp>
      <p:sp>
        <p:nvSpPr>
          <p:cNvPr id="62" name="Google Shape;62;g7119cced83_0_90"/>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63"/>
        <p:cNvGrpSpPr/>
        <p:nvPr/>
      </p:nvGrpSpPr>
      <p:grpSpPr>
        <a:xfrm>
          <a:off x="0" y="0"/>
          <a:ext cx="0" cy="0"/>
          <a:chOff x="0" y="0"/>
          <a:chExt cx="0" cy="0"/>
        </a:xfrm>
      </p:grpSpPr>
      <p:sp>
        <p:nvSpPr>
          <p:cNvPr id="64" name="Google Shape;64;g7119cced83_0_93"/>
          <p:cNvSpPr txBox="1">
            <a:spLocks noGrp="1"/>
          </p:cNvSpPr>
          <p:nvPr>
            <p:ph type="title" hasCustomPrompt="1"/>
          </p:nvPr>
        </p:nvSpPr>
        <p:spPr>
          <a:xfrm>
            <a:off x="415600" y="1474833"/>
            <a:ext cx="11360700" cy="26181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65" name="Google Shape;65;g7119cced83_0_93"/>
          <p:cNvSpPr txBox="1">
            <a:spLocks noGrp="1"/>
          </p:cNvSpPr>
          <p:nvPr>
            <p:ph type="body" idx="1"/>
          </p:nvPr>
        </p:nvSpPr>
        <p:spPr>
          <a:xfrm>
            <a:off x="415600" y="4202967"/>
            <a:ext cx="11360700" cy="1734300"/>
          </a:xfrm>
          <a:prstGeom prst="rect">
            <a:avLst/>
          </a:prstGeom>
          <a:noFill/>
          <a:ln>
            <a:noFill/>
          </a:ln>
        </p:spPr>
        <p:txBody>
          <a:bodyPr spcFirstLastPara="1" wrap="square" lIns="121900" tIns="121900" rIns="121900" bIns="121900" anchor="t" anchorCtr="0">
            <a:noAutofit/>
          </a:bodyPr>
          <a:lstStyle>
            <a:lvl1pPr marL="457200" lvl="0" indent="-381000" algn="ctr">
              <a:lnSpc>
                <a:spcPct val="115000"/>
              </a:lnSpc>
              <a:spcBef>
                <a:spcPts val="0"/>
              </a:spcBef>
              <a:spcAft>
                <a:spcPts val="0"/>
              </a:spcAft>
              <a:buSzPts val="2400"/>
              <a:buChar char="●"/>
              <a:defRPr/>
            </a:lvl1pPr>
            <a:lvl2pPr marL="914400" lvl="1" indent="-349250" algn="ctr">
              <a:lnSpc>
                <a:spcPct val="115000"/>
              </a:lnSpc>
              <a:spcBef>
                <a:spcPts val="2100"/>
              </a:spcBef>
              <a:spcAft>
                <a:spcPts val="0"/>
              </a:spcAft>
              <a:buSzPts val="1900"/>
              <a:buChar char="○"/>
              <a:defRPr/>
            </a:lvl2pPr>
            <a:lvl3pPr marL="1371600" lvl="2" indent="-349250" algn="ctr">
              <a:lnSpc>
                <a:spcPct val="115000"/>
              </a:lnSpc>
              <a:spcBef>
                <a:spcPts val="2100"/>
              </a:spcBef>
              <a:spcAft>
                <a:spcPts val="0"/>
              </a:spcAft>
              <a:buSzPts val="1900"/>
              <a:buChar char="■"/>
              <a:defRPr/>
            </a:lvl3pPr>
            <a:lvl4pPr marL="1828800" lvl="3" indent="-349250" algn="ctr">
              <a:lnSpc>
                <a:spcPct val="115000"/>
              </a:lnSpc>
              <a:spcBef>
                <a:spcPts val="2100"/>
              </a:spcBef>
              <a:spcAft>
                <a:spcPts val="0"/>
              </a:spcAft>
              <a:buSzPts val="1900"/>
              <a:buChar char="●"/>
              <a:defRPr/>
            </a:lvl4pPr>
            <a:lvl5pPr marL="2286000" lvl="4" indent="-349250" algn="ctr">
              <a:lnSpc>
                <a:spcPct val="115000"/>
              </a:lnSpc>
              <a:spcBef>
                <a:spcPts val="2100"/>
              </a:spcBef>
              <a:spcAft>
                <a:spcPts val="0"/>
              </a:spcAft>
              <a:buSzPts val="1900"/>
              <a:buChar char="○"/>
              <a:defRPr/>
            </a:lvl5pPr>
            <a:lvl6pPr marL="2743200" lvl="5" indent="-349250" algn="ctr">
              <a:lnSpc>
                <a:spcPct val="115000"/>
              </a:lnSpc>
              <a:spcBef>
                <a:spcPts val="2100"/>
              </a:spcBef>
              <a:spcAft>
                <a:spcPts val="0"/>
              </a:spcAft>
              <a:buSzPts val="1900"/>
              <a:buChar char="■"/>
              <a:defRPr/>
            </a:lvl6pPr>
            <a:lvl7pPr marL="3200400" lvl="6" indent="-349250" algn="ctr">
              <a:lnSpc>
                <a:spcPct val="115000"/>
              </a:lnSpc>
              <a:spcBef>
                <a:spcPts val="2100"/>
              </a:spcBef>
              <a:spcAft>
                <a:spcPts val="0"/>
              </a:spcAft>
              <a:buSzPts val="1900"/>
              <a:buChar char="●"/>
              <a:defRPr/>
            </a:lvl7pPr>
            <a:lvl8pPr marL="3657600" lvl="7" indent="-349250" algn="ctr">
              <a:lnSpc>
                <a:spcPct val="115000"/>
              </a:lnSpc>
              <a:spcBef>
                <a:spcPts val="2100"/>
              </a:spcBef>
              <a:spcAft>
                <a:spcPts val="0"/>
              </a:spcAft>
              <a:buSzPts val="1900"/>
              <a:buChar char="○"/>
              <a:defRPr/>
            </a:lvl8pPr>
            <a:lvl9pPr marL="4114800" lvl="8" indent="-349250" algn="ctr">
              <a:lnSpc>
                <a:spcPct val="115000"/>
              </a:lnSpc>
              <a:spcBef>
                <a:spcPts val="2100"/>
              </a:spcBef>
              <a:spcAft>
                <a:spcPts val="2100"/>
              </a:spcAft>
              <a:buSzPts val="1900"/>
              <a:buChar char="■"/>
              <a:defRPr/>
            </a:lvl9pPr>
          </a:lstStyle>
          <a:p>
            <a:endParaRPr/>
          </a:p>
        </p:txBody>
      </p:sp>
      <p:sp>
        <p:nvSpPr>
          <p:cNvPr id="66" name="Google Shape;66;g7119cced83_0_93"/>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g7119cced83_0_9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7119cced83_0_9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FFFFFF"/>
              </a:buClr>
              <a:buSzPts val="3600"/>
              <a:buFont typeface="Trebuchet MS"/>
              <a:buNone/>
              <a:defRPr>
                <a:solidFill>
                  <a:srgbClr val="FFFFFF"/>
                </a:solidFill>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20" name="Google Shape;20;g7119cced83_0_99"/>
          <p:cNvSpPr txBox="1">
            <a:spLocks noGrp="1"/>
          </p:cNvSpPr>
          <p:nvPr>
            <p:ph type="body" idx="1"/>
          </p:nvPr>
        </p:nvSpPr>
        <p:spPr>
          <a:xfrm>
            <a:off x="680321" y="2336873"/>
            <a:ext cx="9613800" cy="3599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lvl1pPr>
            <a:lvl2pPr marL="914400" lvl="1" indent="-355600" algn="l">
              <a:lnSpc>
                <a:spcPct val="90000"/>
              </a:lnSpc>
              <a:spcBef>
                <a:spcPts val="2100"/>
              </a:spcBef>
              <a:spcAft>
                <a:spcPts val="0"/>
              </a:spcAft>
              <a:buClr>
                <a:schemeClr val="lt1"/>
              </a:buClr>
              <a:buSzPts val="2000"/>
              <a:buChar char="○"/>
              <a:defRPr sz="2000"/>
            </a:lvl2pPr>
            <a:lvl3pPr marL="1371600" lvl="2" indent="-342900" algn="l">
              <a:lnSpc>
                <a:spcPct val="90000"/>
              </a:lnSpc>
              <a:spcBef>
                <a:spcPts val="2100"/>
              </a:spcBef>
              <a:spcAft>
                <a:spcPts val="0"/>
              </a:spcAft>
              <a:buClr>
                <a:schemeClr val="lt1"/>
              </a:buClr>
              <a:buSzPts val="1800"/>
              <a:buChar char="■"/>
              <a:defRPr sz="1800"/>
            </a:lvl3pPr>
            <a:lvl4pPr marL="1828800" lvl="3" indent="-330200" algn="l">
              <a:lnSpc>
                <a:spcPct val="90000"/>
              </a:lnSpc>
              <a:spcBef>
                <a:spcPts val="2100"/>
              </a:spcBef>
              <a:spcAft>
                <a:spcPts val="0"/>
              </a:spcAft>
              <a:buClr>
                <a:schemeClr val="lt1"/>
              </a:buClr>
              <a:buSzPts val="1600"/>
              <a:buChar char="●"/>
              <a:defRPr sz="1600"/>
            </a:lvl4pPr>
            <a:lvl5pPr marL="2286000" lvl="4" indent="-330200" algn="l">
              <a:lnSpc>
                <a:spcPct val="90000"/>
              </a:lnSpc>
              <a:spcBef>
                <a:spcPts val="2100"/>
              </a:spcBef>
              <a:spcAft>
                <a:spcPts val="0"/>
              </a:spcAft>
              <a:buClr>
                <a:schemeClr val="lt1"/>
              </a:buClr>
              <a:buSzPts val="1600"/>
              <a:buChar char="○"/>
              <a:defRPr sz="1600"/>
            </a:lvl5pPr>
            <a:lvl6pPr marL="2743200" lvl="5" indent="-342900" algn="l">
              <a:lnSpc>
                <a:spcPct val="90000"/>
              </a:lnSpc>
              <a:spcBef>
                <a:spcPts val="2100"/>
              </a:spcBef>
              <a:spcAft>
                <a:spcPts val="0"/>
              </a:spcAft>
              <a:buClr>
                <a:schemeClr val="lt1"/>
              </a:buClr>
              <a:buSzPts val="1800"/>
              <a:buChar char="■"/>
              <a:defRPr/>
            </a:lvl6pPr>
            <a:lvl7pPr marL="3200400" lvl="6" indent="-342900" algn="l">
              <a:lnSpc>
                <a:spcPct val="90000"/>
              </a:lnSpc>
              <a:spcBef>
                <a:spcPts val="2100"/>
              </a:spcBef>
              <a:spcAft>
                <a:spcPts val="0"/>
              </a:spcAft>
              <a:buClr>
                <a:schemeClr val="lt1"/>
              </a:buClr>
              <a:buSzPts val="1800"/>
              <a:buChar char="●"/>
              <a:defRPr/>
            </a:lvl7pPr>
            <a:lvl8pPr marL="3657600" lvl="7" indent="-342900" algn="l">
              <a:lnSpc>
                <a:spcPct val="90000"/>
              </a:lnSpc>
              <a:spcBef>
                <a:spcPts val="2100"/>
              </a:spcBef>
              <a:spcAft>
                <a:spcPts val="0"/>
              </a:spcAft>
              <a:buClr>
                <a:schemeClr val="lt1"/>
              </a:buClr>
              <a:buSzPts val="1800"/>
              <a:buChar char="○"/>
              <a:defRPr/>
            </a:lvl8pPr>
            <a:lvl9pPr marL="4114800" lvl="8" indent="-342900" algn="l">
              <a:lnSpc>
                <a:spcPct val="90000"/>
              </a:lnSpc>
              <a:spcBef>
                <a:spcPts val="2100"/>
              </a:spcBef>
              <a:spcAft>
                <a:spcPts val="2100"/>
              </a:spcAft>
              <a:buClr>
                <a:schemeClr val="lt1"/>
              </a:buClr>
              <a:buSzPts val="1800"/>
              <a:buChar char="■"/>
              <a:defRPr/>
            </a:lvl9pPr>
          </a:lstStyle>
          <a:p>
            <a:endParaRPr/>
          </a:p>
        </p:txBody>
      </p:sp>
      <p:sp>
        <p:nvSpPr>
          <p:cNvPr id="21" name="Google Shape;21;g7119cced83_0_99"/>
          <p:cNvSpPr txBox="1">
            <a:spLocks noGrp="1"/>
          </p:cNvSpPr>
          <p:nvPr>
            <p:ph type="dt" idx="10"/>
          </p:nvPr>
        </p:nvSpPr>
        <p:spPr>
          <a:xfrm>
            <a:off x="9357855" y="6492875"/>
            <a:ext cx="27432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7119cced83_0_99"/>
          <p:cNvSpPr txBox="1">
            <a:spLocks noGrp="1"/>
          </p:cNvSpPr>
          <p:nvPr>
            <p:ph type="ftr" idx="11"/>
          </p:nvPr>
        </p:nvSpPr>
        <p:spPr>
          <a:xfrm>
            <a:off x="680321" y="5936188"/>
            <a:ext cx="68706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7119cced83_0_99"/>
          <p:cNvSpPr txBox="1">
            <a:spLocks noGrp="1"/>
          </p:cNvSpPr>
          <p:nvPr>
            <p:ph type="sldNum" idx="12"/>
          </p:nvPr>
        </p:nvSpPr>
        <p:spPr>
          <a:xfrm>
            <a:off x="10729455" y="753227"/>
            <a:ext cx="1154100" cy="10908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888888"/>
              </a:buClr>
              <a:buSzPts val="3600"/>
              <a:buFont typeface="Trebuchet MS"/>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24" name="Google Shape;24;g7119cced83_0_99"/>
          <p:cNvSpPr/>
          <p:nvPr/>
        </p:nvSpPr>
        <p:spPr>
          <a:xfrm>
            <a:off x="5732813" y="1604188"/>
            <a:ext cx="2900100" cy="69600"/>
          </a:xfrm>
          <a:prstGeom prst="rect">
            <a:avLst/>
          </a:prstGeom>
          <a:solidFill>
            <a:srgbClr val="4EB74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sp>
        <p:nvSpPr>
          <p:cNvPr id="25" name="Google Shape;25;g7119cced83_0_99"/>
          <p:cNvSpPr/>
          <p:nvPr/>
        </p:nvSpPr>
        <p:spPr>
          <a:xfrm>
            <a:off x="0" y="1604187"/>
            <a:ext cx="2704011" cy="69509"/>
          </a:xfrm>
          <a:prstGeom prst="rect">
            <a:avLst/>
          </a:prstGeom>
          <a:solidFill>
            <a:srgbClr val="F4992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sp>
        <p:nvSpPr>
          <p:cNvPr id="26" name="Google Shape;26;g7119cced83_0_99"/>
          <p:cNvSpPr/>
          <p:nvPr/>
        </p:nvSpPr>
        <p:spPr>
          <a:xfrm rot="10800000" flipH="1">
            <a:off x="2704011" y="1604187"/>
            <a:ext cx="3028802" cy="69509"/>
          </a:xfrm>
          <a:prstGeom prst="rect">
            <a:avLst/>
          </a:prstGeom>
          <a:solidFill>
            <a:srgbClr val="154A9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rgbClr val="FFFFFF"/>
              </a:solidFill>
              <a:latin typeface="Calibri"/>
              <a:ea typeface="Calibri"/>
              <a:cs typeface="Calibri"/>
              <a:sym typeface="Calibri"/>
            </a:endParaRPr>
          </a:p>
        </p:txBody>
      </p:sp>
      <p:pic>
        <p:nvPicPr>
          <p:cNvPr id="27" name="Google Shape;27;g7119cced83_0_99"/>
          <p:cNvPicPr preferRelativeResize="0"/>
          <p:nvPr/>
        </p:nvPicPr>
        <p:blipFill rotWithShape="1">
          <a:blip r:embed="rId2">
            <a:alphaModFix/>
          </a:blip>
          <a:srcRect/>
          <a:stretch/>
        </p:blipFill>
        <p:spPr>
          <a:xfrm>
            <a:off x="7800126" y="134938"/>
            <a:ext cx="4391874" cy="1601817"/>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8"/>
        <p:cNvGrpSpPr/>
        <p:nvPr/>
      </p:nvGrpSpPr>
      <p:grpSpPr>
        <a:xfrm>
          <a:off x="0" y="0"/>
          <a:ext cx="0" cy="0"/>
          <a:chOff x="0" y="0"/>
          <a:chExt cx="0" cy="0"/>
        </a:xfrm>
      </p:grpSpPr>
      <p:sp>
        <p:nvSpPr>
          <p:cNvPr id="29" name="Google Shape;29;g7119cced83_0_62"/>
          <p:cNvSpPr txBox="1">
            <a:spLocks noGrp="1"/>
          </p:cNvSpPr>
          <p:nvPr>
            <p:ph type="title"/>
          </p:nvPr>
        </p:nvSpPr>
        <p:spPr>
          <a:xfrm>
            <a:off x="415600" y="2867800"/>
            <a:ext cx="11360700" cy="1122300"/>
          </a:xfrm>
          <a:prstGeom prst="rect">
            <a:avLst/>
          </a:prstGeom>
          <a:noFill/>
          <a:ln>
            <a:noFill/>
          </a:ln>
        </p:spPr>
        <p:txBody>
          <a:bodyPr spcFirstLastPara="1" wrap="square" lIns="121900" tIns="121900" rIns="121900" bIns="121900" anchor="ctr" anchorCtr="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30" name="Google Shape;30;g7119cced83_0_62"/>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1" name="Google Shape;31;g7119cced83_0_62"/>
          <p:cNvPicPr preferRelativeResize="0"/>
          <p:nvPr/>
        </p:nvPicPr>
        <p:blipFill rotWithShape="1">
          <a:blip r:embed="rId2">
            <a:alphaModFix/>
          </a:blip>
          <a:srcRect/>
          <a:stretch/>
        </p:blipFill>
        <p:spPr>
          <a:xfrm>
            <a:off x="7310656" y="0"/>
            <a:ext cx="4389500" cy="160338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sp>
        <p:nvSpPr>
          <p:cNvPr id="33" name="Google Shape;33;g7119cced83_0_65"/>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4" name="Google Shape;34;g7119cced83_0_65"/>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35" name="Google Shape;35;g7119cced83_0_65"/>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36" name="Google Shape;36;g7119cced83_0_65"/>
          <p:cNvPicPr preferRelativeResize="0"/>
          <p:nvPr/>
        </p:nvPicPr>
        <p:blipFill rotWithShape="1">
          <a:blip r:embed="rId2">
            <a:alphaModFix/>
          </a:blip>
          <a:srcRect/>
          <a:stretch/>
        </p:blipFill>
        <p:spPr>
          <a:xfrm>
            <a:off x="7584976" y="0"/>
            <a:ext cx="4389500" cy="1603387"/>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g7119cced83_0_69"/>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39" name="Google Shape;39;g7119cced83_0_69"/>
          <p:cNvSpPr txBox="1">
            <a:spLocks noGrp="1"/>
          </p:cNvSpPr>
          <p:nvPr>
            <p:ph type="body" idx="1"/>
          </p:nvPr>
        </p:nvSpPr>
        <p:spPr>
          <a:xfrm>
            <a:off x="4156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0" name="Google Shape;40;g7119cced83_0_69"/>
          <p:cNvSpPr txBox="1">
            <a:spLocks noGrp="1"/>
          </p:cNvSpPr>
          <p:nvPr>
            <p:ph type="body" idx="2"/>
          </p:nvPr>
        </p:nvSpPr>
        <p:spPr>
          <a:xfrm>
            <a:off x="6443200" y="1536633"/>
            <a:ext cx="5333100" cy="4555200"/>
          </a:xfrm>
          <a:prstGeom prst="rect">
            <a:avLst/>
          </a:prstGeom>
          <a:noFill/>
          <a:ln>
            <a:noFill/>
          </a:ln>
        </p:spPr>
        <p:txBody>
          <a:bodyPr spcFirstLastPara="1" wrap="square" lIns="121900" tIns="121900" rIns="121900" bIns="121900" anchor="t" anchorCtr="0">
            <a:noAutofit/>
          </a:bodyPr>
          <a:lstStyle>
            <a:lvl1pPr marL="457200" lvl="0" indent="-349250" algn="l">
              <a:lnSpc>
                <a:spcPct val="115000"/>
              </a:lnSpc>
              <a:spcBef>
                <a:spcPts val="0"/>
              </a:spcBef>
              <a:spcAft>
                <a:spcPts val="0"/>
              </a:spcAft>
              <a:buSzPts val="1900"/>
              <a:buChar char="●"/>
              <a:defRPr sz="19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41" name="Google Shape;41;g7119cced83_0_69"/>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pic>
        <p:nvPicPr>
          <p:cNvPr id="42" name="Google Shape;42;g7119cced83_0_69"/>
          <p:cNvPicPr preferRelativeResize="0"/>
          <p:nvPr/>
        </p:nvPicPr>
        <p:blipFill rotWithShape="1">
          <a:blip r:embed="rId2">
            <a:alphaModFix/>
          </a:blip>
          <a:srcRect/>
          <a:stretch/>
        </p:blipFill>
        <p:spPr>
          <a:xfrm>
            <a:off x="7676416" y="0"/>
            <a:ext cx="4389500" cy="1603387"/>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pic>
        <p:nvPicPr>
          <p:cNvPr id="44" name="Google Shape;44;g7119cced83_0_74"/>
          <p:cNvPicPr preferRelativeResize="0"/>
          <p:nvPr/>
        </p:nvPicPr>
        <p:blipFill rotWithShape="1">
          <a:blip r:embed="rId2">
            <a:alphaModFix/>
          </a:blip>
          <a:srcRect/>
          <a:stretch/>
        </p:blipFill>
        <p:spPr>
          <a:xfrm>
            <a:off x="7663353" y="132300"/>
            <a:ext cx="4389500" cy="1603387"/>
          </a:xfrm>
          <a:prstGeom prst="rect">
            <a:avLst/>
          </a:prstGeom>
          <a:noFill/>
          <a:ln>
            <a:noFill/>
          </a:ln>
        </p:spPr>
      </p:pic>
      <p:sp>
        <p:nvSpPr>
          <p:cNvPr id="45" name="Google Shape;45;g7119cced83_0_7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6" name="Google Shape;46;g7119cced83_0_7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g7119cced83_0_77"/>
          <p:cNvSpPr txBox="1">
            <a:spLocks noGrp="1"/>
          </p:cNvSpPr>
          <p:nvPr>
            <p:ph type="title"/>
          </p:nvPr>
        </p:nvSpPr>
        <p:spPr>
          <a:xfrm>
            <a:off x="415600" y="740800"/>
            <a:ext cx="3744000" cy="1007700"/>
          </a:xfrm>
          <a:prstGeom prst="rect">
            <a:avLst/>
          </a:prstGeom>
          <a:noFill/>
          <a:ln>
            <a:noFill/>
          </a:ln>
        </p:spPr>
        <p:txBody>
          <a:bodyPr spcFirstLastPara="1" wrap="square" lIns="121900" tIns="121900" rIns="121900" bIns="121900" anchor="b" anchorCtr="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a:endParaRPr/>
          </a:p>
        </p:txBody>
      </p:sp>
      <p:sp>
        <p:nvSpPr>
          <p:cNvPr id="49" name="Google Shape;49;g7119cced83_0_77"/>
          <p:cNvSpPr txBox="1">
            <a:spLocks noGrp="1"/>
          </p:cNvSpPr>
          <p:nvPr>
            <p:ph type="body" idx="1"/>
          </p:nvPr>
        </p:nvSpPr>
        <p:spPr>
          <a:xfrm>
            <a:off x="415600" y="1852800"/>
            <a:ext cx="3744000" cy="4239300"/>
          </a:xfrm>
          <a:prstGeom prst="rect">
            <a:avLst/>
          </a:prstGeom>
          <a:noFill/>
          <a:ln>
            <a:noFill/>
          </a:ln>
        </p:spPr>
        <p:txBody>
          <a:bodyPr spcFirstLastPara="1" wrap="square" lIns="121900" tIns="121900" rIns="121900" bIns="121900" anchor="t" anchorCtr="0">
            <a:noAutofit/>
          </a:bodyPr>
          <a:lstStyle>
            <a:lvl1pPr marL="457200" lvl="0" indent="-330200" algn="l">
              <a:lnSpc>
                <a:spcPct val="115000"/>
              </a:lnSpc>
              <a:spcBef>
                <a:spcPts val="0"/>
              </a:spcBef>
              <a:spcAft>
                <a:spcPts val="0"/>
              </a:spcAft>
              <a:buSzPts val="1600"/>
              <a:buChar char="●"/>
              <a:defRPr sz="1600"/>
            </a:lvl1pPr>
            <a:lvl2pPr marL="914400" lvl="1" indent="-330200" algn="l">
              <a:lnSpc>
                <a:spcPct val="115000"/>
              </a:lnSpc>
              <a:spcBef>
                <a:spcPts val="2100"/>
              </a:spcBef>
              <a:spcAft>
                <a:spcPts val="0"/>
              </a:spcAft>
              <a:buSzPts val="1600"/>
              <a:buChar char="○"/>
              <a:defRPr sz="1600"/>
            </a:lvl2pPr>
            <a:lvl3pPr marL="1371600" lvl="2" indent="-330200" algn="l">
              <a:lnSpc>
                <a:spcPct val="115000"/>
              </a:lnSpc>
              <a:spcBef>
                <a:spcPts val="2100"/>
              </a:spcBef>
              <a:spcAft>
                <a:spcPts val="0"/>
              </a:spcAft>
              <a:buSzPts val="1600"/>
              <a:buChar char="■"/>
              <a:defRPr sz="1600"/>
            </a:lvl3pPr>
            <a:lvl4pPr marL="1828800" lvl="3" indent="-330200" algn="l">
              <a:lnSpc>
                <a:spcPct val="115000"/>
              </a:lnSpc>
              <a:spcBef>
                <a:spcPts val="2100"/>
              </a:spcBef>
              <a:spcAft>
                <a:spcPts val="0"/>
              </a:spcAft>
              <a:buSzPts val="1600"/>
              <a:buChar char="●"/>
              <a:defRPr sz="1600"/>
            </a:lvl4pPr>
            <a:lvl5pPr marL="2286000" lvl="4" indent="-330200" algn="l">
              <a:lnSpc>
                <a:spcPct val="115000"/>
              </a:lnSpc>
              <a:spcBef>
                <a:spcPts val="2100"/>
              </a:spcBef>
              <a:spcAft>
                <a:spcPts val="0"/>
              </a:spcAft>
              <a:buSzPts val="1600"/>
              <a:buChar char="○"/>
              <a:defRPr sz="1600"/>
            </a:lvl5pPr>
            <a:lvl6pPr marL="2743200" lvl="5" indent="-330200" algn="l">
              <a:lnSpc>
                <a:spcPct val="115000"/>
              </a:lnSpc>
              <a:spcBef>
                <a:spcPts val="2100"/>
              </a:spcBef>
              <a:spcAft>
                <a:spcPts val="0"/>
              </a:spcAft>
              <a:buSzPts val="1600"/>
              <a:buChar char="■"/>
              <a:defRPr sz="1600"/>
            </a:lvl6pPr>
            <a:lvl7pPr marL="3200400" lvl="6" indent="-330200" algn="l">
              <a:lnSpc>
                <a:spcPct val="115000"/>
              </a:lnSpc>
              <a:spcBef>
                <a:spcPts val="2100"/>
              </a:spcBef>
              <a:spcAft>
                <a:spcPts val="0"/>
              </a:spcAft>
              <a:buSzPts val="1600"/>
              <a:buChar char="●"/>
              <a:defRPr sz="1600"/>
            </a:lvl7pPr>
            <a:lvl8pPr marL="3657600" lvl="7" indent="-330200" algn="l">
              <a:lnSpc>
                <a:spcPct val="115000"/>
              </a:lnSpc>
              <a:spcBef>
                <a:spcPts val="2100"/>
              </a:spcBef>
              <a:spcAft>
                <a:spcPts val="0"/>
              </a:spcAft>
              <a:buSzPts val="1600"/>
              <a:buChar char="○"/>
              <a:defRPr sz="1600"/>
            </a:lvl8pPr>
            <a:lvl9pPr marL="4114800" lvl="8" indent="-330200" algn="l">
              <a:lnSpc>
                <a:spcPct val="115000"/>
              </a:lnSpc>
              <a:spcBef>
                <a:spcPts val="2100"/>
              </a:spcBef>
              <a:spcAft>
                <a:spcPts val="2100"/>
              </a:spcAft>
              <a:buSzPts val="1600"/>
              <a:buChar char="■"/>
              <a:defRPr sz="1600"/>
            </a:lvl9pPr>
          </a:lstStyle>
          <a:p>
            <a:endParaRPr/>
          </a:p>
        </p:txBody>
      </p:sp>
      <p:sp>
        <p:nvSpPr>
          <p:cNvPr id="50" name="Google Shape;50;g7119cced83_0_77"/>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1"/>
        <p:cNvGrpSpPr/>
        <p:nvPr/>
      </p:nvGrpSpPr>
      <p:grpSpPr>
        <a:xfrm>
          <a:off x="0" y="0"/>
          <a:ext cx="0" cy="0"/>
          <a:chOff x="0" y="0"/>
          <a:chExt cx="0" cy="0"/>
        </a:xfrm>
      </p:grpSpPr>
      <p:sp>
        <p:nvSpPr>
          <p:cNvPr id="52" name="Google Shape;52;g7119cced83_0_81"/>
          <p:cNvSpPr txBox="1">
            <a:spLocks noGrp="1"/>
          </p:cNvSpPr>
          <p:nvPr>
            <p:ph type="title"/>
          </p:nvPr>
        </p:nvSpPr>
        <p:spPr>
          <a:xfrm>
            <a:off x="653667" y="600200"/>
            <a:ext cx="8490300" cy="5454300"/>
          </a:xfrm>
          <a:prstGeom prst="rect">
            <a:avLst/>
          </a:prstGeom>
          <a:noFill/>
          <a:ln>
            <a:noFill/>
          </a:ln>
        </p:spPr>
        <p:txBody>
          <a:bodyPr spcFirstLastPara="1" wrap="square" lIns="121900" tIns="121900" rIns="121900" bIns="121900" anchor="ctr" anchorCtr="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a:endParaRPr/>
          </a:p>
        </p:txBody>
      </p:sp>
      <p:sp>
        <p:nvSpPr>
          <p:cNvPr id="53" name="Google Shape;53;g7119cced83_0_8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54"/>
        <p:cNvGrpSpPr/>
        <p:nvPr/>
      </p:nvGrpSpPr>
      <p:grpSpPr>
        <a:xfrm>
          <a:off x="0" y="0"/>
          <a:ext cx="0" cy="0"/>
          <a:chOff x="0" y="0"/>
          <a:chExt cx="0" cy="0"/>
        </a:xfrm>
      </p:grpSpPr>
      <p:sp>
        <p:nvSpPr>
          <p:cNvPr id="55" name="Google Shape;55;g7119cced83_0_84"/>
          <p:cNvSpPr/>
          <p:nvPr/>
        </p:nvSpPr>
        <p:spPr>
          <a:xfrm>
            <a:off x="6096000" y="-167"/>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g7119cced83_0_84"/>
          <p:cNvSpPr txBox="1">
            <a:spLocks noGrp="1"/>
          </p:cNvSpPr>
          <p:nvPr>
            <p:ph type="title"/>
          </p:nvPr>
        </p:nvSpPr>
        <p:spPr>
          <a:xfrm>
            <a:off x="354000" y="1644233"/>
            <a:ext cx="5393700" cy="1976400"/>
          </a:xfrm>
          <a:prstGeom prst="rect">
            <a:avLst/>
          </a:prstGeom>
          <a:noFill/>
          <a:ln>
            <a:noFill/>
          </a:ln>
        </p:spPr>
        <p:txBody>
          <a:bodyPr spcFirstLastPara="1" wrap="square" lIns="121900" tIns="121900" rIns="121900" bIns="121900" anchor="b" anchorCtr="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a:endParaRPr/>
          </a:p>
        </p:txBody>
      </p:sp>
      <p:sp>
        <p:nvSpPr>
          <p:cNvPr id="57" name="Google Shape;57;g7119cced83_0_84"/>
          <p:cNvSpPr txBox="1">
            <a:spLocks noGrp="1"/>
          </p:cNvSpPr>
          <p:nvPr>
            <p:ph type="subTitle" idx="1"/>
          </p:nvPr>
        </p:nvSpPr>
        <p:spPr>
          <a:xfrm>
            <a:off x="354000" y="3737433"/>
            <a:ext cx="5393700" cy="1646700"/>
          </a:xfrm>
          <a:prstGeom prst="rect">
            <a:avLst/>
          </a:prstGeom>
          <a:noFill/>
          <a:ln>
            <a:noFill/>
          </a:ln>
        </p:spPr>
        <p:txBody>
          <a:bodyPr spcFirstLastPara="1" wrap="square" lIns="121900" tIns="121900" rIns="121900" bIns="121900"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8" name="Google Shape;58;g7119cced83_0_84"/>
          <p:cNvSpPr txBox="1">
            <a:spLocks noGrp="1"/>
          </p:cNvSpPr>
          <p:nvPr>
            <p:ph type="body" idx="2"/>
          </p:nvPr>
        </p:nvSpPr>
        <p:spPr>
          <a:xfrm>
            <a:off x="6586000" y="965433"/>
            <a:ext cx="5115900" cy="4926900"/>
          </a:xfrm>
          <a:prstGeom prst="rect">
            <a:avLst/>
          </a:prstGeom>
          <a:noFill/>
          <a:ln>
            <a:noFill/>
          </a:ln>
        </p:spPr>
        <p:txBody>
          <a:bodyPr spcFirstLastPara="1" wrap="square" lIns="121900" tIns="121900" rIns="121900" bIns="121900" anchor="ctr" anchorCtr="0">
            <a:noAutofit/>
          </a:bodyPr>
          <a:lstStyle>
            <a:lvl1pPr marL="457200" lvl="0" indent="-381000" algn="l">
              <a:lnSpc>
                <a:spcPct val="115000"/>
              </a:lnSpc>
              <a:spcBef>
                <a:spcPts val="0"/>
              </a:spcBef>
              <a:spcAft>
                <a:spcPts val="0"/>
              </a:spcAft>
              <a:buSzPts val="2400"/>
              <a:buChar char="●"/>
              <a:defRPr/>
            </a:lvl1pPr>
            <a:lvl2pPr marL="914400" lvl="1" indent="-349250" algn="l">
              <a:lnSpc>
                <a:spcPct val="115000"/>
              </a:lnSpc>
              <a:spcBef>
                <a:spcPts val="2100"/>
              </a:spcBef>
              <a:spcAft>
                <a:spcPts val="0"/>
              </a:spcAft>
              <a:buSzPts val="1900"/>
              <a:buChar char="○"/>
              <a:defRPr/>
            </a:lvl2pPr>
            <a:lvl3pPr marL="1371600" lvl="2" indent="-349250" algn="l">
              <a:lnSpc>
                <a:spcPct val="115000"/>
              </a:lnSpc>
              <a:spcBef>
                <a:spcPts val="2100"/>
              </a:spcBef>
              <a:spcAft>
                <a:spcPts val="0"/>
              </a:spcAft>
              <a:buSzPts val="1900"/>
              <a:buChar char="■"/>
              <a:defRPr/>
            </a:lvl3pPr>
            <a:lvl4pPr marL="1828800" lvl="3" indent="-349250" algn="l">
              <a:lnSpc>
                <a:spcPct val="115000"/>
              </a:lnSpc>
              <a:spcBef>
                <a:spcPts val="2100"/>
              </a:spcBef>
              <a:spcAft>
                <a:spcPts val="0"/>
              </a:spcAft>
              <a:buSzPts val="1900"/>
              <a:buChar char="●"/>
              <a:defRPr/>
            </a:lvl4pPr>
            <a:lvl5pPr marL="2286000" lvl="4" indent="-349250" algn="l">
              <a:lnSpc>
                <a:spcPct val="115000"/>
              </a:lnSpc>
              <a:spcBef>
                <a:spcPts val="2100"/>
              </a:spcBef>
              <a:spcAft>
                <a:spcPts val="0"/>
              </a:spcAft>
              <a:buSzPts val="1900"/>
              <a:buChar char="○"/>
              <a:defRPr/>
            </a:lvl5pPr>
            <a:lvl6pPr marL="2743200" lvl="5" indent="-349250" algn="l">
              <a:lnSpc>
                <a:spcPct val="115000"/>
              </a:lnSpc>
              <a:spcBef>
                <a:spcPts val="2100"/>
              </a:spcBef>
              <a:spcAft>
                <a:spcPts val="0"/>
              </a:spcAft>
              <a:buSzPts val="1900"/>
              <a:buChar char="■"/>
              <a:defRPr/>
            </a:lvl6pPr>
            <a:lvl7pPr marL="3200400" lvl="6" indent="-349250" algn="l">
              <a:lnSpc>
                <a:spcPct val="115000"/>
              </a:lnSpc>
              <a:spcBef>
                <a:spcPts val="2100"/>
              </a:spcBef>
              <a:spcAft>
                <a:spcPts val="0"/>
              </a:spcAft>
              <a:buSzPts val="1900"/>
              <a:buChar char="●"/>
              <a:defRPr/>
            </a:lvl7pPr>
            <a:lvl8pPr marL="3657600" lvl="7" indent="-349250" algn="l">
              <a:lnSpc>
                <a:spcPct val="115000"/>
              </a:lnSpc>
              <a:spcBef>
                <a:spcPts val="2100"/>
              </a:spcBef>
              <a:spcAft>
                <a:spcPts val="0"/>
              </a:spcAft>
              <a:buSzPts val="1900"/>
              <a:buChar char="○"/>
              <a:defRPr/>
            </a:lvl8pPr>
            <a:lvl9pPr marL="4114800" lvl="8" indent="-349250" algn="l">
              <a:lnSpc>
                <a:spcPct val="115000"/>
              </a:lnSpc>
              <a:spcBef>
                <a:spcPts val="2100"/>
              </a:spcBef>
              <a:spcAft>
                <a:spcPts val="2100"/>
              </a:spcAft>
              <a:buSzPts val="1900"/>
              <a:buChar char="■"/>
              <a:defRPr/>
            </a:lvl9pPr>
          </a:lstStyle>
          <a:p>
            <a:endParaRPr/>
          </a:p>
        </p:txBody>
      </p:sp>
      <p:sp>
        <p:nvSpPr>
          <p:cNvPr id="59" name="Google Shape;59;g7119cced83_0_8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FFFFFF"/>
        </a:solidFill>
        <a:effectLst/>
      </p:bgPr>
    </p:bg>
    <p:spTree>
      <p:nvGrpSpPr>
        <p:cNvPr id="1" name="Shape 9"/>
        <p:cNvGrpSpPr/>
        <p:nvPr/>
      </p:nvGrpSpPr>
      <p:grpSpPr>
        <a:xfrm>
          <a:off x="0" y="0"/>
          <a:ext cx="0" cy="0"/>
          <a:chOff x="0" y="0"/>
          <a:chExt cx="0" cy="0"/>
        </a:xfrm>
      </p:grpSpPr>
      <p:sp>
        <p:nvSpPr>
          <p:cNvPr id="10" name="Google Shape;10;g7119cced83_0_54"/>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marR="0" lvl="0"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3700"/>
              <a:buFont typeface="Arial"/>
              <a:buNone/>
              <a:defRPr sz="3700" b="0" i="0" u="none" strike="noStrike" cap="none">
                <a:solidFill>
                  <a:schemeClr val="dk1"/>
                </a:solidFill>
                <a:latin typeface="Arial"/>
                <a:ea typeface="Arial"/>
                <a:cs typeface="Arial"/>
                <a:sym typeface="Arial"/>
              </a:defRPr>
            </a:lvl9pPr>
          </a:lstStyle>
          <a:p>
            <a:endParaRPr/>
          </a:p>
        </p:txBody>
      </p:sp>
      <p:sp>
        <p:nvSpPr>
          <p:cNvPr id="11" name="Google Shape;11;g7119cced83_0_54"/>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marR="0" lvl="0" indent="-381000" algn="l" rtl="0">
              <a:lnSpc>
                <a:spcPct val="115000"/>
              </a:lnSpc>
              <a:spcBef>
                <a:spcPts val="0"/>
              </a:spcBef>
              <a:spcAft>
                <a:spcPts val="0"/>
              </a:spcAft>
              <a:buClr>
                <a:schemeClr val="dk2"/>
              </a:buClr>
              <a:buSzPts val="2400"/>
              <a:buFont typeface="Arial"/>
              <a:buChar char="●"/>
              <a:defRPr sz="2400" b="0" i="0" u="none" strike="noStrike" cap="none">
                <a:solidFill>
                  <a:schemeClr val="dk2"/>
                </a:solidFill>
                <a:latin typeface="Arial"/>
                <a:ea typeface="Arial"/>
                <a:cs typeface="Arial"/>
                <a:sym typeface="Arial"/>
              </a:defRPr>
            </a:lvl1pPr>
            <a:lvl2pPr marL="914400" marR="0" lvl="1"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2pPr>
            <a:lvl3pPr marL="1371600" marR="0" lvl="2"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3pPr>
            <a:lvl4pPr marL="1828800" marR="0" lvl="3"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4pPr>
            <a:lvl5pPr marL="2286000" marR="0" lvl="4"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5pPr>
            <a:lvl6pPr marL="2743200" marR="0" lvl="5"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6pPr>
            <a:lvl7pPr marL="3200400" marR="0" lvl="6"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7pPr>
            <a:lvl8pPr marL="3657600" marR="0" lvl="7" indent="-349250" algn="l" rtl="0">
              <a:lnSpc>
                <a:spcPct val="115000"/>
              </a:lnSpc>
              <a:spcBef>
                <a:spcPts val="2100"/>
              </a:spcBef>
              <a:spcAft>
                <a:spcPts val="0"/>
              </a:spcAft>
              <a:buClr>
                <a:schemeClr val="dk2"/>
              </a:buClr>
              <a:buSzPts val="1900"/>
              <a:buFont typeface="Arial"/>
              <a:buChar char="○"/>
              <a:defRPr sz="1900" b="0" i="0" u="none" strike="noStrike" cap="none">
                <a:solidFill>
                  <a:schemeClr val="dk2"/>
                </a:solidFill>
                <a:latin typeface="Arial"/>
                <a:ea typeface="Arial"/>
                <a:cs typeface="Arial"/>
                <a:sym typeface="Arial"/>
              </a:defRPr>
            </a:lvl8pPr>
            <a:lvl9pPr marL="4114800" marR="0" lvl="8" indent="-349250" algn="l" rtl="0">
              <a:lnSpc>
                <a:spcPct val="115000"/>
              </a:lnSpc>
              <a:spcBef>
                <a:spcPts val="2100"/>
              </a:spcBef>
              <a:spcAft>
                <a:spcPts val="2100"/>
              </a:spcAft>
              <a:buClr>
                <a:schemeClr val="dk2"/>
              </a:buClr>
              <a:buSzPts val="1900"/>
              <a:buFont typeface="Arial"/>
              <a:buChar char="■"/>
              <a:defRPr sz="1900" b="0" i="0" u="none" strike="noStrike" cap="none">
                <a:solidFill>
                  <a:schemeClr val="dk2"/>
                </a:solidFill>
                <a:latin typeface="Arial"/>
                <a:ea typeface="Arial"/>
                <a:cs typeface="Arial"/>
                <a:sym typeface="Arial"/>
              </a:defRPr>
            </a:lvl9pPr>
          </a:lstStyle>
          <a:p>
            <a:endParaRPr/>
          </a:p>
        </p:txBody>
      </p:sp>
      <p:sp>
        <p:nvSpPr>
          <p:cNvPr id="12" name="Google Shape;12;g7119cced83_0_54"/>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creativecommons.org/licenses/by/4.0/deed.es"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3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4.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scholar.google.com/intl/en/scholar/help.html"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hyperlink" Target="https://proquest.libguides.com/summon/about" TargetMode="External"/><Relationship Id="rId4" Type="http://schemas.openxmlformats.org/officeDocument/2006/relationships/hyperlink" Target="https://www.youtube.com/watch?v=WsTPZItV3No"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r4l@research4life.org"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hyperlink" Target="http://www.research4life.org/es/" TargetMode="External"/><Relationship Id="rId3" Type="http://schemas.openxmlformats.org/officeDocument/2006/relationships/image" Target="../media/image3.png"/><Relationship Id="rId7" Type="http://schemas.openxmlformats.org/officeDocument/2006/relationships/image" Target="../media/image7.jp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hyperlink" Target="mailto:r4l@research4life.org"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2"/>
        <p:cNvGrpSpPr/>
        <p:nvPr/>
      </p:nvGrpSpPr>
      <p:grpSpPr>
        <a:xfrm>
          <a:off x="0" y="0"/>
          <a:ext cx="0" cy="0"/>
          <a:chOff x="0" y="0"/>
          <a:chExt cx="0" cy="0"/>
        </a:xfrm>
      </p:grpSpPr>
      <p:sp>
        <p:nvSpPr>
          <p:cNvPr id="73" name="Google Shape;73;p38"/>
          <p:cNvSpPr txBox="1">
            <a:spLocks noGrp="1"/>
          </p:cNvSpPr>
          <p:nvPr>
            <p:ph type="subTitle" idx="1"/>
          </p:nvPr>
        </p:nvSpPr>
        <p:spPr>
          <a:xfrm>
            <a:off x="0" y="4029770"/>
            <a:ext cx="12192000" cy="7227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rgbClr val="FFFFFF"/>
              </a:buClr>
              <a:buSzPts val="3600"/>
              <a:buNone/>
            </a:pPr>
            <a:r>
              <a:rPr lang="en-US" sz="3400">
                <a:solidFill>
                  <a:srgbClr val="004890"/>
                </a:solidFill>
                <a:latin typeface="Open Sans"/>
                <a:ea typeface="Open Sans"/>
                <a:cs typeface="Open Sans"/>
                <a:sym typeface="Open Sans"/>
              </a:rPr>
              <a:t>Búsqueda en las colecciones de Research4Life</a:t>
            </a:r>
            <a:endParaRPr/>
          </a:p>
          <a:p>
            <a:pPr marL="0" lvl="0" indent="0" algn="ctr" rtl="0">
              <a:lnSpc>
                <a:spcPct val="100000"/>
              </a:lnSpc>
              <a:spcBef>
                <a:spcPts val="0"/>
              </a:spcBef>
              <a:spcAft>
                <a:spcPts val="0"/>
              </a:spcAft>
              <a:buClr>
                <a:srgbClr val="FFFFFF"/>
              </a:buClr>
              <a:buSzPts val="3600"/>
              <a:buNone/>
            </a:pPr>
            <a:endParaRPr sz="3400">
              <a:solidFill>
                <a:srgbClr val="004890"/>
              </a:solidFill>
            </a:endParaRPr>
          </a:p>
        </p:txBody>
      </p:sp>
      <p:sp>
        <p:nvSpPr>
          <p:cNvPr id="74" name="Google Shape;74;p38"/>
          <p:cNvSpPr txBox="1">
            <a:spLocks noGrp="1"/>
          </p:cNvSpPr>
          <p:nvPr>
            <p:ph type="ctrTitle"/>
          </p:nvPr>
        </p:nvSpPr>
        <p:spPr>
          <a:xfrm>
            <a:off x="-2" y="2036456"/>
            <a:ext cx="12192000" cy="1596900"/>
          </a:xfrm>
          <a:prstGeom prst="rect">
            <a:avLst/>
          </a:prstGeom>
          <a:noFill/>
          <a:ln>
            <a:noFill/>
          </a:ln>
        </p:spPr>
        <p:txBody>
          <a:bodyPr spcFirstLastPara="1" wrap="square" lIns="91425" tIns="45700" rIns="91425" bIns="0" anchor="b" anchorCtr="0">
            <a:noAutofit/>
          </a:bodyPr>
          <a:lstStyle/>
          <a:p>
            <a:pPr marL="0" lvl="0" indent="0" algn="ctr" rtl="0">
              <a:lnSpc>
                <a:spcPct val="90000"/>
              </a:lnSpc>
              <a:spcBef>
                <a:spcPts val="0"/>
              </a:spcBef>
              <a:spcAft>
                <a:spcPts val="0"/>
              </a:spcAft>
              <a:buSzPts val="4400"/>
              <a:buNone/>
            </a:pPr>
            <a:r>
              <a:rPr lang="en-US" sz="3500" b="1">
                <a:solidFill>
                  <a:srgbClr val="004890"/>
                </a:solidFill>
                <a:latin typeface="Open Sans"/>
                <a:ea typeface="Open Sans"/>
                <a:cs typeface="Open Sans"/>
                <a:sym typeface="Open Sans"/>
              </a:rPr>
              <a:t> Navegación y búsquedas específicas en la colección</a:t>
            </a:r>
            <a:endParaRPr sz="3500" b="1">
              <a:solidFill>
                <a:srgbClr val="004890"/>
              </a:solidFill>
              <a:latin typeface="Open Sans"/>
              <a:ea typeface="Open Sans"/>
              <a:cs typeface="Open Sans"/>
              <a:sym typeface="Open Sans"/>
            </a:endParaRPr>
          </a:p>
        </p:txBody>
      </p:sp>
      <p:sp>
        <p:nvSpPr>
          <p:cNvPr id="75" name="Google Shape;75;p38"/>
          <p:cNvSpPr txBox="1"/>
          <p:nvPr/>
        </p:nvSpPr>
        <p:spPr>
          <a:xfrm>
            <a:off x="-2" y="5606084"/>
            <a:ext cx="12192000" cy="369300"/>
          </a:xfrm>
          <a:prstGeom prst="rect">
            <a:avLst/>
          </a:prstGeom>
          <a:solidFill>
            <a:srgbClr val="586F7C"/>
          </a:solidFill>
          <a:ln>
            <a:noFill/>
          </a:ln>
        </p:spPr>
        <p:txBody>
          <a:bodyPr spcFirstLastPara="1" wrap="square" lIns="91425" tIns="45700" rIns="91425" bIns="45700" anchor="t" anchorCtr="0">
            <a:spAutoFit/>
          </a:bodyPr>
          <a:lstStyle/>
          <a:p>
            <a:pPr lvl="0" algn="ct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1" dirty="0">
                <a:solidFill>
                  <a:schemeClr val="lt1"/>
                </a:solidFill>
                <a:latin typeface="Open Sans"/>
                <a:ea typeface="Open Sans"/>
                <a:cs typeface="Open Sans"/>
                <a:sym typeface="Open Sans"/>
              </a:rPr>
              <a:t>:</a:t>
            </a:r>
            <a:endParaRPr sz="1800" b="1" i="0" u="none" strike="noStrike" cap="none" dirty="0">
              <a:solidFill>
                <a:schemeClr val="lt1"/>
              </a:solidFill>
              <a:latin typeface="Open Sans"/>
              <a:ea typeface="Open Sans"/>
              <a:cs typeface="Open Sans"/>
              <a:sym typeface="Open Sans"/>
            </a:endParaRPr>
          </a:p>
        </p:txBody>
      </p:sp>
      <p:pic>
        <p:nvPicPr>
          <p:cNvPr id="76" name="Google Shape;76;p38"/>
          <p:cNvPicPr preferRelativeResize="0"/>
          <p:nvPr/>
        </p:nvPicPr>
        <p:blipFill rotWithShape="1">
          <a:blip r:embed="rId3">
            <a:alphaModFix/>
          </a:blip>
          <a:srcRect/>
          <a:stretch/>
        </p:blipFill>
        <p:spPr>
          <a:xfrm>
            <a:off x="841600" y="6148180"/>
            <a:ext cx="1523874" cy="633932"/>
          </a:xfrm>
          <a:prstGeom prst="rect">
            <a:avLst/>
          </a:prstGeom>
          <a:noFill/>
          <a:ln>
            <a:noFill/>
          </a:ln>
        </p:spPr>
      </p:pic>
      <p:pic>
        <p:nvPicPr>
          <p:cNvPr id="77" name="Google Shape;77;p38"/>
          <p:cNvPicPr preferRelativeResize="0"/>
          <p:nvPr/>
        </p:nvPicPr>
        <p:blipFill rotWithShape="1">
          <a:blip r:embed="rId4">
            <a:alphaModFix/>
          </a:blip>
          <a:srcRect/>
          <a:stretch/>
        </p:blipFill>
        <p:spPr>
          <a:xfrm>
            <a:off x="3026669" y="6207625"/>
            <a:ext cx="1962613" cy="515078"/>
          </a:xfrm>
          <a:prstGeom prst="rect">
            <a:avLst/>
          </a:prstGeom>
          <a:noFill/>
          <a:ln>
            <a:noFill/>
          </a:ln>
        </p:spPr>
      </p:pic>
      <p:pic>
        <p:nvPicPr>
          <p:cNvPr id="78" name="Google Shape;78;p38"/>
          <p:cNvPicPr preferRelativeResize="0"/>
          <p:nvPr/>
        </p:nvPicPr>
        <p:blipFill rotWithShape="1">
          <a:blip r:embed="rId5">
            <a:alphaModFix/>
          </a:blip>
          <a:srcRect/>
          <a:stretch/>
        </p:blipFill>
        <p:spPr>
          <a:xfrm>
            <a:off x="5650478" y="6118184"/>
            <a:ext cx="1612438" cy="693960"/>
          </a:xfrm>
          <a:prstGeom prst="rect">
            <a:avLst/>
          </a:prstGeom>
          <a:noFill/>
          <a:ln>
            <a:noFill/>
          </a:ln>
        </p:spPr>
      </p:pic>
      <p:pic>
        <p:nvPicPr>
          <p:cNvPr id="79" name="Google Shape;79;p38"/>
          <p:cNvPicPr preferRelativeResize="0"/>
          <p:nvPr/>
        </p:nvPicPr>
        <p:blipFill rotWithShape="1">
          <a:blip r:embed="rId6">
            <a:alphaModFix/>
          </a:blip>
          <a:srcRect/>
          <a:stretch/>
        </p:blipFill>
        <p:spPr>
          <a:xfrm>
            <a:off x="7920080" y="6181191"/>
            <a:ext cx="1468376" cy="567894"/>
          </a:xfrm>
          <a:prstGeom prst="rect">
            <a:avLst/>
          </a:prstGeom>
          <a:noFill/>
          <a:ln>
            <a:noFill/>
          </a:ln>
        </p:spPr>
      </p:pic>
      <p:pic>
        <p:nvPicPr>
          <p:cNvPr id="80" name="Google Shape;80;p38"/>
          <p:cNvPicPr preferRelativeResize="0"/>
          <p:nvPr/>
        </p:nvPicPr>
        <p:blipFill rotWithShape="1">
          <a:blip r:embed="rId7">
            <a:alphaModFix/>
          </a:blip>
          <a:srcRect/>
          <a:stretch/>
        </p:blipFill>
        <p:spPr>
          <a:xfrm>
            <a:off x="9938199" y="6141339"/>
            <a:ext cx="1523874" cy="6476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60"/>
        <p:cNvGrpSpPr/>
        <p:nvPr/>
      </p:nvGrpSpPr>
      <p:grpSpPr>
        <a:xfrm>
          <a:off x="0" y="0"/>
          <a:ext cx="0" cy="0"/>
          <a:chOff x="0" y="0"/>
          <a:chExt cx="0" cy="0"/>
        </a:xfrm>
      </p:grpSpPr>
      <p:sp>
        <p:nvSpPr>
          <p:cNvPr id="161" name="Google Shape;161;p6"/>
          <p:cNvSpPr txBox="1">
            <a:spLocks noGrp="1"/>
          </p:cNvSpPr>
          <p:nvPr>
            <p:ph type="title"/>
          </p:nvPr>
        </p:nvSpPr>
        <p:spPr>
          <a:xfrm>
            <a:off x="0" y="378812"/>
            <a:ext cx="7968343"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sz="3200">
                <a:solidFill>
                  <a:srgbClr val="586F7C"/>
                </a:solidFill>
                <a:latin typeface="Open Sans"/>
                <a:ea typeface="Open Sans"/>
                <a:cs typeface="Open Sans"/>
                <a:sym typeface="Open Sans"/>
              </a:rPr>
              <a:t>Búsqueda básica en el Portal Unificado de Contenidos</a:t>
            </a:r>
            <a:endParaRPr sz="3200">
              <a:solidFill>
                <a:srgbClr val="586F7C"/>
              </a:solidFill>
              <a:latin typeface="Open Sans"/>
              <a:ea typeface="Open Sans"/>
              <a:cs typeface="Open Sans"/>
              <a:sym typeface="Open Sans"/>
            </a:endParaRPr>
          </a:p>
        </p:txBody>
      </p:sp>
      <p:sp>
        <p:nvSpPr>
          <p:cNvPr id="162" name="Google Shape;162;p6"/>
          <p:cNvSpPr txBox="1">
            <a:spLocks noGrp="1"/>
          </p:cNvSpPr>
          <p:nvPr>
            <p:ph type="body" idx="1"/>
          </p:nvPr>
        </p:nvSpPr>
        <p:spPr>
          <a:xfrm>
            <a:off x="188169" y="1720421"/>
            <a:ext cx="11815800" cy="2632123"/>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Abajo se </a:t>
            </a:r>
            <a:r>
              <a:rPr lang="en-US" sz="2200" dirty="0" err="1">
                <a:solidFill>
                  <a:srgbClr val="3F3F3F"/>
                </a:solidFill>
                <a:latin typeface="Open Sans"/>
                <a:ea typeface="Open Sans"/>
                <a:cs typeface="Open Sans"/>
                <a:sym typeface="Open Sans"/>
              </a:rPr>
              <a:t>muestra</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recuadro</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búsqueda</a:t>
            </a:r>
            <a:r>
              <a:rPr lang="en-US" sz="2200" dirty="0">
                <a:solidFill>
                  <a:srgbClr val="3F3F3F"/>
                </a:solidFill>
                <a:latin typeface="Open Sans"/>
                <a:ea typeface="Open Sans"/>
                <a:cs typeface="Open Sans"/>
                <a:sym typeface="Open Sans"/>
              </a:rPr>
              <a:t> Summon. </a:t>
            </a:r>
            <a:r>
              <a:rPr lang="en-US" sz="2200" dirty="0" err="1">
                <a:solidFill>
                  <a:srgbClr val="3F3F3F"/>
                </a:solidFill>
                <a:latin typeface="Open Sans"/>
                <a:ea typeface="Open Sans"/>
                <a:cs typeface="Open Sans"/>
                <a:sym typeface="Open Sans"/>
              </a:rPr>
              <a:t>Notar</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opción</a:t>
            </a:r>
            <a:r>
              <a:rPr lang="en-US" sz="2200" dirty="0">
                <a:solidFill>
                  <a:srgbClr val="3F3F3F"/>
                </a:solidFill>
                <a:latin typeface="Open Sans"/>
                <a:ea typeface="Open Sans"/>
                <a:cs typeface="Open Sans"/>
                <a:sym typeface="Open Sans"/>
              </a:rPr>
              <a:t> de </a:t>
            </a:r>
            <a:r>
              <a:rPr lang="en-US" sz="2200" b="1" dirty="0">
                <a:solidFill>
                  <a:srgbClr val="3F3F3F"/>
                </a:solidFill>
                <a:latin typeface="Open Sans"/>
                <a:ea typeface="Open Sans"/>
                <a:cs typeface="Open Sans"/>
                <a:sym typeface="Open Sans"/>
              </a:rPr>
              <a:t>BÚSQUEDA AVANZADA</a:t>
            </a:r>
            <a:r>
              <a:rPr lang="en-US" sz="2200" dirty="0">
                <a:solidFill>
                  <a:srgbClr val="3F3F3F"/>
                </a:solidFill>
                <a:latin typeface="Open Sans"/>
                <a:ea typeface="Open Sans"/>
                <a:cs typeface="Open Sans"/>
                <a:sym typeface="Open Sans"/>
              </a:rPr>
              <a:t>.</a:t>
            </a:r>
            <a:endParaRPr sz="2000"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sz="2200" dirty="0" err="1">
                <a:solidFill>
                  <a:srgbClr val="3F3F3F"/>
                </a:solidFill>
                <a:latin typeface="Open Sans"/>
                <a:ea typeface="Open Sans"/>
                <a:cs typeface="Open Sans"/>
                <a:sym typeface="Open Sans"/>
              </a:rPr>
              <a:t>Escribir</a:t>
            </a:r>
            <a:r>
              <a:rPr lang="en-US" sz="2200" dirty="0">
                <a:solidFill>
                  <a:srgbClr val="3F3F3F"/>
                </a:solidFill>
                <a:latin typeface="Open Sans"/>
                <a:ea typeface="Open Sans"/>
                <a:cs typeface="Open Sans"/>
                <a:sym typeface="Open Sans"/>
              </a:rPr>
              <a:t> </a:t>
            </a:r>
            <a:r>
              <a:rPr lang="en-US" sz="2200" b="1" dirty="0">
                <a:solidFill>
                  <a:srgbClr val="3F3F3F"/>
                </a:solidFill>
                <a:latin typeface="Open Sans"/>
                <a:ea typeface="Open Sans"/>
                <a:cs typeface="Open Sans"/>
                <a:sym typeface="Open Sans"/>
              </a:rPr>
              <a:t>“hospital infections”</a:t>
            </a:r>
            <a:r>
              <a:rPr lang="en-US" sz="2200" dirty="0">
                <a:solidFill>
                  <a:srgbClr val="3F3F3F"/>
                </a:solidFill>
                <a:latin typeface="Open Sans"/>
                <a:ea typeface="Open Sans"/>
                <a:cs typeface="Open Sans"/>
                <a:sym typeface="Open Sans"/>
              </a:rPr>
              <a:t> and </a:t>
            </a:r>
            <a:r>
              <a:rPr lang="en-US" sz="2200" b="1" dirty="0">
                <a:solidFill>
                  <a:srgbClr val="3F3F3F"/>
                </a:solidFill>
                <a:latin typeface="Open Sans"/>
                <a:ea typeface="Open Sans"/>
                <a:cs typeface="Open Sans"/>
                <a:sym typeface="Open Sans"/>
              </a:rPr>
              <a:t>“developing countries” </a:t>
            </a:r>
            <a:r>
              <a:rPr lang="en-US" sz="2200" dirty="0">
                <a:solidFill>
                  <a:srgbClr val="3F3F3F"/>
                </a:solidFill>
                <a:latin typeface="Open Sans"/>
                <a:ea typeface="Open Sans"/>
                <a:cs typeface="Open Sans"/>
                <a:sym typeface="Open Sans"/>
              </a:rPr>
              <a:t>[“</a:t>
            </a:r>
            <a:r>
              <a:rPr lang="en-US" sz="2200" i="1" dirty="0" err="1">
                <a:solidFill>
                  <a:srgbClr val="3F3F3F"/>
                </a:solidFill>
                <a:latin typeface="Open Sans"/>
                <a:ea typeface="Open Sans"/>
                <a:cs typeface="Open Sans"/>
                <a:sym typeface="Open Sans"/>
              </a:rPr>
              <a:t>infecciones</a:t>
            </a:r>
            <a:r>
              <a:rPr lang="en-US" sz="2200" i="1" dirty="0">
                <a:solidFill>
                  <a:srgbClr val="3F3F3F"/>
                </a:solidFill>
                <a:latin typeface="Open Sans"/>
                <a:ea typeface="Open Sans"/>
                <a:cs typeface="Open Sans"/>
                <a:sym typeface="Open Sans"/>
              </a:rPr>
              <a:t> </a:t>
            </a:r>
            <a:r>
              <a:rPr lang="en-US" sz="2200" i="1" dirty="0" err="1">
                <a:solidFill>
                  <a:srgbClr val="3F3F3F"/>
                </a:solidFill>
                <a:latin typeface="Open Sans"/>
                <a:ea typeface="Open Sans"/>
                <a:cs typeface="Open Sans"/>
                <a:sym typeface="Open Sans"/>
              </a:rPr>
              <a:t>hospitalarias</a:t>
            </a:r>
            <a:r>
              <a:rPr lang="en-US" sz="2200" i="1" dirty="0">
                <a:solidFill>
                  <a:srgbClr val="3F3F3F"/>
                </a:solidFill>
                <a:latin typeface="Open Sans"/>
                <a:ea typeface="Open Sans"/>
                <a:cs typeface="Open Sans"/>
                <a:sym typeface="Open Sans"/>
              </a:rPr>
              <a:t>” y </a:t>
            </a:r>
            <a:r>
              <a:rPr lang="en-US" sz="2200" i="1" dirty="0" err="1">
                <a:solidFill>
                  <a:srgbClr val="3F3F3F"/>
                </a:solidFill>
                <a:latin typeface="Open Sans"/>
                <a:ea typeface="Open Sans"/>
                <a:cs typeface="Open Sans"/>
                <a:sym typeface="Open Sans"/>
              </a:rPr>
              <a:t>países</a:t>
            </a:r>
            <a:r>
              <a:rPr lang="en-US" sz="2200" i="1" dirty="0">
                <a:solidFill>
                  <a:srgbClr val="3F3F3F"/>
                </a:solidFill>
                <a:latin typeface="Open Sans"/>
                <a:ea typeface="Open Sans"/>
                <a:cs typeface="Open Sans"/>
                <a:sym typeface="Open Sans"/>
              </a:rPr>
              <a:t> </a:t>
            </a:r>
            <a:r>
              <a:rPr lang="en-US" sz="2200" i="1" dirty="0" err="1">
                <a:solidFill>
                  <a:srgbClr val="3F3F3F"/>
                </a:solidFill>
                <a:latin typeface="Open Sans"/>
                <a:ea typeface="Open Sans"/>
                <a:cs typeface="Open Sans"/>
                <a:sym typeface="Open Sans"/>
              </a:rPr>
              <a:t>en</a:t>
            </a:r>
            <a:r>
              <a:rPr lang="en-US" sz="2200" i="1" dirty="0">
                <a:solidFill>
                  <a:srgbClr val="3F3F3F"/>
                </a:solidFill>
                <a:latin typeface="Open Sans"/>
                <a:ea typeface="Open Sans"/>
                <a:cs typeface="Open Sans"/>
                <a:sym typeface="Open Sans"/>
              </a:rPr>
              <a:t> </a:t>
            </a:r>
            <a:r>
              <a:rPr lang="en-US" sz="2200" i="1" dirty="0" err="1">
                <a:solidFill>
                  <a:srgbClr val="3F3F3F"/>
                </a:solidFill>
                <a:latin typeface="Open Sans"/>
                <a:ea typeface="Open Sans"/>
                <a:cs typeface="Open Sans"/>
                <a:sym typeface="Open Sans"/>
              </a:rPr>
              <a:t>desarrollo</a:t>
            </a:r>
            <a:r>
              <a:rPr lang="en-US" sz="2200" dirty="0">
                <a:solidFill>
                  <a:srgbClr val="3F3F3F"/>
                </a:solidFill>
                <a:latin typeface="Open Sans"/>
                <a:ea typeface="Open Sans"/>
                <a:cs typeface="Open Sans"/>
                <a:sym typeface="Open Sans"/>
              </a:rPr>
              <a:t>”]</a:t>
            </a:r>
            <a:r>
              <a:rPr lang="en-US" sz="2200" b="1" dirty="0">
                <a:solidFill>
                  <a:srgbClr val="3F3F3F"/>
                </a:solidFill>
                <a:highlight>
                  <a:schemeClr val="accent6"/>
                </a:highlight>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1"/>
                  </a:ext>
                </a:extLst>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recuadro</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búsqueda</a:t>
            </a:r>
            <a:r>
              <a:rPr lang="en-US" sz="2200" dirty="0">
                <a:solidFill>
                  <a:srgbClr val="3F3F3F"/>
                </a:solidFill>
                <a:latin typeface="Open Sans"/>
                <a:ea typeface="Open Sans"/>
                <a:cs typeface="Open Sans"/>
                <a:sym typeface="Open Sans"/>
              </a:rPr>
              <a:t>.  Dar </a:t>
            </a:r>
            <a:r>
              <a:rPr lang="en-US" sz="2200" dirty="0" err="1">
                <a:solidFill>
                  <a:srgbClr val="3F3F3F"/>
                </a:solidFill>
                <a:latin typeface="Open Sans"/>
                <a:ea typeface="Open Sans"/>
                <a:cs typeface="Open Sans"/>
                <a:sym typeface="Open Sans"/>
              </a:rPr>
              <a:t>clic</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ícono</a:t>
            </a:r>
            <a:r>
              <a:rPr lang="en-US" sz="2200" dirty="0">
                <a:solidFill>
                  <a:srgbClr val="3F3F3F"/>
                </a:solidFill>
                <a:latin typeface="Open Sans"/>
                <a:ea typeface="Open Sans"/>
                <a:cs typeface="Open Sans"/>
                <a:sym typeface="Open Sans"/>
              </a:rPr>
              <a:t>        .</a:t>
            </a:r>
            <a:endParaRPr dirty="0"/>
          </a:p>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Al </a:t>
            </a:r>
            <a:r>
              <a:rPr lang="en-US" sz="2200" dirty="0" err="1">
                <a:solidFill>
                  <a:srgbClr val="3F3F3F"/>
                </a:solidFill>
                <a:latin typeface="Open Sans"/>
                <a:ea typeface="Open Sans"/>
                <a:cs typeface="Open Sans"/>
                <a:sym typeface="Open Sans"/>
              </a:rPr>
              <a:t>utilizar</a:t>
            </a:r>
            <a:r>
              <a:rPr lang="en-US" sz="2200" dirty="0">
                <a:solidFill>
                  <a:srgbClr val="3F3F3F"/>
                </a:solidFill>
                <a:latin typeface="Open Sans"/>
                <a:ea typeface="Open Sans"/>
                <a:cs typeface="Open Sans"/>
                <a:sym typeface="Open Sans"/>
              </a:rPr>
              <a:t> las </a:t>
            </a:r>
            <a:r>
              <a:rPr lang="en-US" sz="2200" dirty="0" err="1">
                <a:solidFill>
                  <a:srgbClr val="3F3F3F"/>
                </a:solidFill>
                <a:latin typeface="Open Sans"/>
                <a:ea typeface="Open Sans"/>
                <a:cs typeface="Open Sans"/>
                <a:sym typeface="Open Sans"/>
              </a:rPr>
              <a:t>comillas</a:t>
            </a:r>
            <a:r>
              <a:rPr lang="en-US" sz="2200" dirty="0">
                <a:solidFill>
                  <a:srgbClr val="3F3F3F"/>
                </a:solidFill>
                <a:latin typeface="Open Sans"/>
                <a:ea typeface="Open Sans"/>
                <a:cs typeface="Open Sans"/>
                <a:sym typeface="Open Sans"/>
              </a:rPr>
              <a:t> (“...”),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resultados</a:t>
            </a:r>
            <a:r>
              <a:rPr lang="en-US" sz="2200" dirty="0">
                <a:solidFill>
                  <a:srgbClr val="3F3F3F"/>
                </a:solidFill>
                <a:latin typeface="Open Sans"/>
                <a:ea typeface="Open Sans"/>
                <a:cs typeface="Open Sans"/>
                <a:sym typeface="Open Sans"/>
              </a:rPr>
              <a:t> se </a:t>
            </a:r>
            <a:r>
              <a:rPr lang="en-US" sz="2200" dirty="0" err="1">
                <a:solidFill>
                  <a:srgbClr val="3F3F3F"/>
                </a:solidFill>
                <a:latin typeface="Open Sans"/>
                <a:ea typeface="Open Sans"/>
                <a:cs typeface="Open Sans"/>
                <a:sym typeface="Open Sans"/>
              </a:rPr>
              <a:t>limitarán</a:t>
            </a:r>
            <a:r>
              <a:rPr lang="en-US" sz="2200" dirty="0">
                <a:solidFill>
                  <a:srgbClr val="3F3F3F"/>
                </a:solidFill>
                <a:latin typeface="Open Sans"/>
                <a:ea typeface="Open Sans"/>
                <a:cs typeface="Open Sans"/>
                <a:sym typeface="Open Sans"/>
              </a:rPr>
              <a:t> a las </a:t>
            </a:r>
            <a:r>
              <a:rPr lang="en-US" sz="2200" dirty="0" err="1">
                <a:solidFill>
                  <a:srgbClr val="3F3F3F"/>
                </a:solidFill>
                <a:latin typeface="Open Sans"/>
                <a:ea typeface="Open Sans"/>
                <a:cs typeface="Open Sans"/>
                <a:sym typeface="Open Sans"/>
              </a:rPr>
              <a:t>referencias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las que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dos </a:t>
            </a:r>
            <a:r>
              <a:rPr lang="en-US" sz="2200" dirty="0" err="1">
                <a:solidFill>
                  <a:srgbClr val="3F3F3F"/>
                </a:solidFill>
                <a:latin typeface="Open Sans"/>
                <a:ea typeface="Open Sans"/>
                <a:cs typeface="Open Sans"/>
                <a:sym typeface="Open Sans"/>
              </a:rPr>
              <a:t>conjuntos</a:t>
            </a:r>
            <a:r>
              <a:rPr lang="en-US" sz="2200" dirty="0">
                <a:solidFill>
                  <a:srgbClr val="3F3F3F"/>
                </a:solidFill>
                <a:latin typeface="Open Sans"/>
                <a:ea typeface="Open Sans"/>
                <a:cs typeface="Open Sans"/>
                <a:sym typeface="Open Sans"/>
              </a:rPr>
              <a:t> de palabras se </a:t>
            </a:r>
            <a:r>
              <a:rPr lang="en-US" sz="2200" dirty="0" err="1">
                <a:solidFill>
                  <a:srgbClr val="3F3F3F"/>
                </a:solidFill>
                <a:latin typeface="Open Sans"/>
                <a:ea typeface="Open Sans"/>
                <a:cs typeface="Open Sans"/>
                <a:sym typeface="Open Sans"/>
              </a:rPr>
              <a:t>encuentren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adyacentes</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p:txBody>
      </p:sp>
      <p:pic>
        <p:nvPicPr>
          <p:cNvPr id="163" name="Google Shape;163;p6"/>
          <p:cNvPicPr preferRelativeResize="0"/>
          <p:nvPr/>
        </p:nvPicPr>
        <p:blipFill rotWithShape="1">
          <a:blip r:embed="rId3">
            <a:alphaModFix/>
          </a:blip>
          <a:srcRect/>
          <a:stretch/>
        </p:blipFill>
        <p:spPr>
          <a:xfrm>
            <a:off x="10085483" y="3023978"/>
            <a:ext cx="400050" cy="352425"/>
          </a:xfrm>
          <a:prstGeom prst="rect">
            <a:avLst/>
          </a:prstGeom>
          <a:noFill/>
          <a:ln>
            <a:noFill/>
          </a:ln>
        </p:spPr>
      </p:pic>
      <p:pic>
        <p:nvPicPr>
          <p:cNvPr id="164" name="Google Shape;164;p6"/>
          <p:cNvPicPr preferRelativeResize="0"/>
          <p:nvPr/>
        </p:nvPicPr>
        <p:blipFill rotWithShape="1">
          <a:blip r:embed="rId4">
            <a:alphaModFix/>
          </a:blip>
          <a:srcRect/>
          <a:stretch/>
        </p:blipFill>
        <p:spPr>
          <a:xfrm>
            <a:off x="2205570" y="4806328"/>
            <a:ext cx="6029325" cy="1085850"/>
          </a:xfrm>
          <a:prstGeom prst="rect">
            <a:avLst/>
          </a:prstGeom>
          <a:noFill/>
          <a:ln>
            <a:noFill/>
          </a:ln>
        </p:spPr>
      </p:pic>
      <p:sp>
        <p:nvSpPr>
          <p:cNvPr id="165" name="Google Shape;165;p6"/>
          <p:cNvSpPr/>
          <p:nvPr/>
        </p:nvSpPr>
        <p:spPr>
          <a:xfrm>
            <a:off x="2450592" y="5084064"/>
            <a:ext cx="2944368" cy="40233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g829bd93e03_0_0"/>
          <p:cNvSpPr txBox="1">
            <a:spLocks noGrp="1"/>
          </p:cNvSpPr>
          <p:nvPr>
            <p:ph type="title"/>
          </p:nvPr>
        </p:nvSpPr>
        <p:spPr>
          <a:xfrm>
            <a:off x="0" y="209846"/>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dirty="0" err="1">
                <a:solidFill>
                  <a:srgbClr val="586F7C"/>
                </a:solidFill>
                <a:latin typeface="Open Sans"/>
                <a:ea typeface="Open Sans"/>
                <a:cs typeface="Open Sans"/>
                <a:sym typeface="Open Sans"/>
              </a:rPr>
              <a:t>Búsqueda</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básica</a:t>
            </a:r>
            <a:r>
              <a:rPr lang="en-US" dirty="0">
                <a:solidFill>
                  <a:srgbClr val="586F7C"/>
                </a:solidFill>
                <a:latin typeface="Open Sans"/>
                <a:ea typeface="Open Sans"/>
                <a:cs typeface="Open Sans"/>
                <a:sym typeface="Open Sans"/>
              </a:rPr>
              <a:t> (</a:t>
            </a:r>
            <a:r>
              <a:rPr lang="en-US" sz="3200" dirty="0" err="1">
                <a:solidFill>
                  <a:srgbClr val="586F7C"/>
                </a:solidFill>
                <a:latin typeface="Open Sans"/>
                <a:ea typeface="Open Sans"/>
                <a:cs typeface="Open Sans"/>
                <a:sym typeface="Open Sans"/>
              </a:rPr>
              <a:t>continuación</a:t>
            </a:r>
            <a:r>
              <a:rPr lang="en-US" sz="3200" dirty="0">
                <a:solidFill>
                  <a:srgbClr val="586F7C"/>
                </a:solidFill>
                <a:latin typeface="Open Sans"/>
                <a:ea typeface="Open Sans"/>
                <a:cs typeface="Open Sans"/>
                <a:sym typeface="Open Sans"/>
              </a:rPr>
              <a:t>)</a:t>
            </a:r>
            <a:endParaRPr dirty="0">
              <a:latin typeface="Open Sans"/>
              <a:ea typeface="Open Sans"/>
              <a:cs typeface="Open Sans"/>
              <a:sym typeface="Open Sans"/>
            </a:endParaRPr>
          </a:p>
        </p:txBody>
      </p:sp>
      <p:sp>
        <p:nvSpPr>
          <p:cNvPr id="172" name="Google Shape;172;g829bd93e03_0_0"/>
          <p:cNvSpPr txBox="1">
            <a:spLocks noGrp="1"/>
          </p:cNvSpPr>
          <p:nvPr>
            <p:ph type="body" idx="1"/>
          </p:nvPr>
        </p:nvSpPr>
        <p:spPr>
          <a:xfrm>
            <a:off x="29422" y="1782262"/>
            <a:ext cx="4451138" cy="4947721"/>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Esta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produce </a:t>
            </a:r>
            <a:r>
              <a:rPr lang="en-US" b="1" dirty="0">
                <a:solidFill>
                  <a:srgbClr val="3F3F3F"/>
                </a:solidFill>
                <a:latin typeface="Open Sans"/>
                <a:ea typeface="Open Sans"/>
                <a:cs typeface="Open Sans"/>
                <a:sym typeface="Open Sans"/>
              </a:rPr>
              <a:t>182</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resultados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relevancia</a:t>
            </a:r>
            <a:r>
              <a:rPr lang="en-US" dirty="0">
                <a:solidFill>
                  <a:srgbClr val="3F3F3F"/>
                </a:solidFill>
                <a:latin typeface="Open Sans"/>
                <a:ea typeface="Open Sans"/>
                <a:cs typeface="Open Sans"/>
                <a:sym typeface="Open Sans"/>
              </a:rPr>
              <a:t> vs. </a:t>
            </a:r>
            <a:r>
              <a:rPr lang="en-US" dirty="0" err="1">
                <a:solidFill>
                  <a:srgbClr val="3F3F3F"/>
                </a:solidFill>
                <a:latin typeface="Open Sans"/>
                <a:ea typeface="Open Sans"/>
                <a:cs typeface="Open Sans"/>
                <a:sym typeface="Open Sans"/>
              </a:rPr>
              <a:t>fecha</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más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reciente</a:t>
            </a:r>
            <a:r>
              <a:rPr lang="en-US" dirty="0">
                <a:solidFill>
                  <a:srgbClr val="3F3F3F"/>
                </a:solidFill>
                <a:latin typeface="Open Sans"/>
                <a:ea typeface="Open Sans"/>
                <a:cs typeface="Open Sans"/>
                <a:sym typeface="Open Sans"/>
              </a:rPr>
              <a:t> o </a:t>
            </a:r>
            <a:r>
              <a:rPr lang="en-US" dirty="0" err="1">
                <a:solidFill>
                  <a:srgbClr val="3F3F3F"/>
                </a:solidFill>
                <a:latin typeface="Open Sans"/>
                <a:ea typeface="Open Sans"/>
                <a:cs typeface="Open Sans"/>
                <a:sym typeface="Open Sans"/>
              </a:rPr>
              <a:t>más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antigua</a:t>
            </a:r>
            <a:r>
              <a:rPr lang="en-US" dirty="0">
                <a:solidFill>
                  <a:srgbClr val="3F3F3F"/>
                </a:solidFill>
                <a:latin typeface="Open Sans"/>
                <a:ea typeface="Open Sans"/>
                <a:cs typeface="Open Sans"/>
                <a:sym typeface="Open Sans"/>
              </a:rPr>
              <a:t>).</a:t>
            </a:r>
            <a:endParaRPr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Para la </a:t>
            </a:r>
            <a:r>
              <a:rPr lang="en-US" dirty="0" err="1">
                <a:solidFill>
                  <a:srgbClr val="3F3F3F"/>
                </a:solidFill>
                <a:latin typeface="Open Sans"/>
                <a:ea typeface="Open Sans"/>
                <a:cs typeface="Open Sans"/>
                <a:sym typeface="Open Sans"/>
              </a:rPr>
              <a:t>primera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referencia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clic</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b="1" dirty="0" err="1">
                <a:solidFill>
                  <a:srgbClr val="3F3F3F"/>
                </a:solidFill>
                <a:latin typeface="Open Sans"/>
                <a:ea typeface="Open Sans"/>
                <a:cs typeface="Open Sans"/>
                <a:sym typeface="Open Sans"/>
              </a:rPr>
              <a:t>Artículo</a:t>
            </a:r>
            <a:r>
              <a:rPr lang="en-US" b="1" dirty="0">
                <a:solidFill>
                  <a:srgbClr val="3F3F3F"/>
                </a:solidFill>
                <a:latin typeface="Open Sans"/>
                <a:ea typeface="Open Sans"/>
                <a:cs typeface="Open Sans"/>
                <a:sym typeface="Open Sans"/>
              </a:rPr>
              <a:t> de </a:t>
            </a:r>
            <a:r>
              <a:rPr lang="en-US" b="1" dirty="0" err="1">
                <a:solidFill>
                  <a:srgbClr val="3F3F3F"/>
                </a:solidFill>
                <a:latin typeface="Open Sans"/>
                <a:ea typeface="Open Sans"/>
                <a:cs typeface="Open Sans"/>
                <a:sym typeface="Open Sans"/>
              </a:rPr>
              <a:t>revista</a:t>
            </a:r>
            <a:r>
              <a:rPr lang="en-US" b="1" dirty="0">
                <a:solidFill>
                  <a:srgbClr val="3F3F3F"/>
                </a:solidFill>
                <a:latin typeface="Open Sans"/>
                <a:ea typeface="Open Sans"/>
                <a:cs typeface="Open Sans"/>
                <a:sym typeface="Open Sans"/>
              </a:rPr>
              <a:t>: </a:t>
            </a:r>
            <a:r>
              <a:rPr lang="en-US" b="1" dirty="0" err="1">
                <a:solidFill>
                  <a:srgbClr val="3F3F3F"/>
                </a:solidFill>
                <a:latin typeface="Open Sans"/>
                <a:ea typeface="Open Sans"/>
                <a:cs typeface="Open Sans"/>
                <a:sym typeface="Open Sans"/>
              </a:rPr>
              <a:t>Texto</a:t>
            </a:r>
            <a:r>
              <a:rPr lang="en-US" b="1" dirty="0">
                <a:solidFill>
                  <a:srgbClr val="3F3F3F"/>
                </a:solidFill>
                <a:latin typeface="Open Sans"/>
                <a:ea typeface="Open Sans"/>
                <a:cs typeface="Open Sans"/>
                <a:sym typeface="Open Sans"/>
              </a:rPr>
              <a:t> </a:t>
            </a:r>
            <a:r>
              <a:rPr lang="en-US" b="1" dirty="0" err="1">
                <a:solidFill>
                  <a:srgbClr val="3F3F3F"/>
                </a:solidFill>
                <a:latin typeface="Open Sans"/>
                <a:ea typeface="Open Sans"/>
                <a:cs typeface="Open Sans"/>
                <a:sym typeface="Open Sans"/>
              </a:rPr>
              <a:t>completo</a:t>
            </a:r>
            <a:r>
              <a:rPr lang="en-US" b="1" dirty="0">
                <a:solidFill>
                  <a:srgbClr val="3F3F3F"/>
                </a:solidFill>
                <a:latin typeface="Open Sans"/>
                <a:ea typeface="Open Sans"/>
                <a:cs typeface="Open Sans"/>
                <a:sym typeface="Open Sans"/>
              </a:rPr>
              <a:t> </a:t>
            </a:r>
            <a:r>
              <a:rPr lang="en-US" b="1" dirty="0" err="1">
                <a:solidFill>
                  <a:srgbClr val="3F3F3F"/>
                </a:solidFill>
                <a:latin typeface="Open Sans"/>
                <a:ea typeface="Open Sans"/>
                <a:cs typeface="Open Sans"/>
                <a:sym typeface="Open Sans"/>
              </a:rPr>
              <a:t>en</a:t>
            </a:r>
            <a:r>
              <a:rPr lang="en-US" b="1" dirty="0">
                <a:solidFill>
                  <a:srgbClr val="3F3F3F"/>
                </a:solidFill>
                <a:latin typeface="Open Sans"/>
                <a:ea typeface="Open Sans"/>
                <a:cs typeface="Open Sans"/>
                <a:sym typeface="Open Sans"/>
              </a:rPr>
              <a:t> </a:t>
            </a:r>
            <a:r>
              <a:rPr lang="en-US" b="1" dirty="0" err="1">
                <a:solidFill>
                  <a:srgbClr val="3F3F3F"/>
                </a:solidFill>
                <a:latin typeface="Open Sans"/>
                <a:ea typeface="Open Sans"/>
                <a:cs typeface="Open Sans"/>
                <a:sym typeface="Open Sans"/>
              </a:rPr>
              <a:t>línea</a:t>
            </a:r>
            <a:r>
              <a:rPr lang="en-US" i="1" dirty="0">
                <a:solidFill>
                  <a:srgbClr val="3F3F3F"/>
                </a:solidFill>
                <a:latin typeface="Open Sans"/>
                <a:ea typeface="Open Sans"/>
                <a:cs typeface="Open Sans"/>
                <a:sym typeface="Open Sans"/>
              </a:rPr>
              <a:t> </a:t>
            </a:r>
            <a:r>
              <a:rPr lang="en-US" dirty="0">
                <a:solidFill>
                  <a:srgbClr val="3F3F3F"/>
                </a:solidFill>
                <a:latin typeface="Open Sans"/>
                <a:ea typeface="Open Sans"/>
                <a:cs typeface="Open Sans"/>
                <a:sym typeface="Open Sans"/>
              </a:rPr>
              <a:t>para </a:t>
            </a:r>
            <a:r>
              <a:rPr lang="en-US" dirty="0" err="1">
                <a:solidFill>
                  <a:srgbClr val="3F3F3F"/>
                </a:solidFill>
                <a:latin typeface="Open Sans"/>
                <a:ea typeface="Open Sans"/>
                <a:cs typeface="Open Sans"/>
                <a:sym typeface="Open Sans"/>
              </a:rPr>
              <a:t>abrir</a:t>
            </a:r>
            <a:r>
              <a:rPr lang="en-US" dirty="0">
                <a:solidFill>
                  <a:srgbClr val="3F3F3F"/>
                </a:solidFill>
                <a:latin typeface="Open Sans"/>
                <a:ea typeface="Open Sans"/>
                <a:cs typeface="Open Sans"/>
                <a:sym typeface="Open Sans"/>
              </a:rPr>
              <a:t> el </a:t>
            </a:r>
            <a:r>
              <a:rPr lang="en-US" dirty="0" err="1">
                <a:solidFill>
                  <a:srgbClr val="3F3F3F"/>
                </a:solidFill>
                <a:latin typeface="Open Sans"/>
                <a:ea typeface="Open Sans"/>
                <a:cs typeface="Open Sans"/>
                <a:sym typeface="Open Sans"/>
              </a:rPr>
              <a:t>documento</a:t>
            </a:r>
            <a:r>
              <a:rPr lang="en-US" dirty="0">
                <a:solidFill>
                  <a:srgbClr val="3F3F3F"/>
                </a:solidFill>
                <a:latin typeface="Open Sans"/>
                <a:ea typeface="Open Sans"/>
                <a:cs typeface="Open Sans"/>
                <a:sym typeface="Open Sans"/>
              </a:rPr>
              <a:t>. </a:t>
            </a:r>
            <a:endParaRPr dirty="0"/>
          </a:p>
          <a:p>
            <a:pPr marL="457200" lvl="0" indent="-381000" algn="l" rtl="0">
              <a:lnSpc>
                <a:spcPct val="10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Notar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también</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opción</a:t>
            </a:r>
            <a:r>
              <a:rPr lang="en-US" dirty="0">
                <a:solidFill>
                  <a:srgbClr val="3F3F3F"/>
                </a:solidFill>
                <a:latin typeface="Open Sans"/>
                <a:ea typeface="Open Sans"/>
                <a:cs typeface="Open Sans"/>
                <a:sym typeface="Open Sans"/>
              </a:rPr>
              <a:t> </a:t>
            </a:r>
            <a:r>
              <a:rPr lang="en-US" b="1" dirty="0">
                <a:solidFill>
                  <a:srgbClr val="3F3F3F"/>
                </a:solidFill>
                <a:latin typeface="Open Sans"/>
                <a:ea typeface="Open Sans"/>
                <a:cs typeface="Open Sans"/>
                <a:sym typeface="Open Sans"/>
              </a:rPr>
              <a:t>Quick Look</a:t>
            </a:r>
            <a:r>
              <a:rPr lang="en-US" dirty="0">
                <a:solidFill>
                  <a:srgbClr val="3F3F3F"/>
                </a:solidFill>
                <a:latin typeface="Open Sans"/>
                <a:ea typeface="Open Sans"/>
                <a:cs typeface="Open Sans"/>
                <a:sym typeface="Open Sans"/>
              </a:rPr>
              <a:t> (vista </a:t>
            </a:r>
            <a:r>
              <a:rPr lang="en-US" dirty="0" err="1">
                <a:solidFill>
                  <a:srgbClr val="3F3F3F"/>
                </a:solidFill>
                <a:latin typeface="Open Sans"/>
                <a:ea typeface="Open Sans"/>
                <a:cs typeface="Open Sans"/>
                <a:sym typeface="Open Sans"/>
              </a:rPr>
              <a:t>rápida</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pic>
        <p:nvPicPr>
          <p:cNvPr id="173" name="Google Shape;173;g829bd93e03_0_0"/>
          <p:cNvPicPr preferRelativeResize="0"/>
          <p:nvPr/>
        </p:nvPicPr>
        <p:blipFill rotWithShape="1">
          <a:blip r:embed="rId3">
            <a:alphaModFix/>
          </a:blip>
          <a:srcRect/>
          <a:stretch/>
        </p:blipFill>
        <p:spPr>
          <a:xfrm>
            <a:off x="4814316" y="2048256"/>
            <a:ext cx="7086600" cy="4407408"/>
          </a:xfrm>
          <a:prstGeom prst="rect">
            <a:avLst/>
          </a:prstGeom>
          <a:noFill/>
          <a:ln>
            <a:noFill/>
          </a:ln>
        </p:spPr>
      </p:pic>
      <p:sp>
        <p:nvSpPr>
          <p:cNvPr id="174" name="Google Shape;174;g829bd93e03_0_0"/>
          <p:cNvSpPr/>
          <p:nvPr/>
        </p:nvSpPr>
        <p:spPr>
          <a:xfrm>
            <a:off x="7187200" y="2492912"/>
            <a:ext cx="864096" cy="2880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5" name="Google Shape;175;g829bd93e03_0_0"/>
          <p:cNvSpPr/>
          <p:nvPr/>
        </p:nvSpPr>
        <p:spPr>
          <a:xfrm>
            <a:off x="7421512" y="3407296"/>
            <a:ext cx="648072" cy="2880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6" name="Google Shape;176;g829bd93e03_0_0"/>
          <p:cNvSpPr/>
          <p:nvPr/>
        </p:nvSpPr>
        <p:spPr>
          <a:xfrm>
            <a:off x="7979288" y="3874776"/>
            <a:ext cx="1440160" cy="57606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7" name="Google Shape;177;g829bd93e03_0_0"/>
          <p:cNvSpPr/>
          <p:nvPr/>
        </p:nvSpPr>
        <p:spPr>
          <a:xfrm>
            <a:off x="4814316" y="2708960"/>
            <a:ext cx="2043684" cy="2880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78" name="Google Shape;178;g829bd93e03_0_0"/>
          <p:cNvSpPr/>
          <p:nvPr/>
        </p:nvSpPr>
        <p:spPr>
          <a:xfrm>
            <a:off x="4820412" y="3355136"/>
            <a:ext cx="2366788" cy="51964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179" name="Google Shape;179;g829bd93e03_0_0"/>
          <p:cNvCxnSpPr/>
          <p:nvPr/>
        </p:nvCxnSpPr>
        <p:spPr>
          <a:xfrm rot="10800000" flipH="1">
            <a:off x="4096512" y="4162808"/>
            <a:ext cx="3882776" cy="811528"/>
          </a:xfrm>
          <a:prstGeom prst="straightConnector1">
            <a:avLst/>
          </a:prstGeom>
          <a:noFill/>
          <a:ln w="28575" cap="flat" cmpd="sng">
            <a:solidFill>
              <a:srgbClr val="FF0000"/>
            </a:solidFill>
            <a:prstDash val="solid"/>
            <a:round/>
            <a:headEnd type="none" w="sm" len="sm"/>
            <a:tailEnd type="stealth" w="med" len="med"/>
          </a:ln>
        </p:spPr>
      </p:cxnSp>
      <p:cxnSp>
        <p:nvCxnSpPr>
          <p:cNvPr id="180" name="Google Shape;180;g829bd93e03_0_0"/>
          <p:cNvCxnSpPr/>
          <p:nvPr/>
        </p:nvCxnSpPr>
        <p:spPr>
          <a:xfrm rot="10800000" flipH="1">
            <a:off x="2312866" y="3790634"/>
            <a:ext cx="5108646" cy="2753480"/>
          </a:xfrm>
          <a:prstGeom prst="straightConnector1">
            <a:avLst/>
          </a:prstGeom>
          <a:noFill/>
          <a:ln w="28575" cap="flat" cmpd="sng">
            <a:solidFill>
              <a:srgbClr val="FF0000"/>
            </a:solidFill>
            <a:prstDash val="solid"/>
            <a:round/>
            <a:headEnd type="none" w="sm" len="sm"/>
            <a:tailEnd type="stealth" w="med" len="med"/>
          </a:ln>
        </p:spPr>
      </p:cxn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pic>
        <p:nvPicPr>
          <p:cNvPr id="186" name="Google Shape;186;g897311b213_0_14"/>
          <p:cNvPicPr preferRelativeResize="0"/>
          <p:nvPr/>
        </p:nvPicPr>
        <p:blipFill rotWithShape="1">
          <a:blip r:embed="rId3">
            <a:alphaModFix/>
          </a:blip>
          <a:srcRect/>
          <a:stretch/>
        </p:blipFill>
        <p:spPr>
          <a:xfrm>
            <a:off x="6254496" y="3547451"/>
            <a:ext cx="5721412" cy="2706204"/>
          </a:xfrm>
          <a:prstGeom prst="rect">
            <a:avLst/>
          </a:prstGeom>
          <a:noFill/>
          <a:ln>
            <a:noFill/>
          </a:ln>
        </p:spPr>
      </p:pic>
      <p:sp>
        <p:nvSpPr>
          <p:cNvPr id="187" name="Google Shape;187;g897311b213_0_14"/>
          <p:cNvSpPr txBox="1">
            <a:spLocks noGrp="1"/>
          </p:cNvSpPr>
          <p:nvPr>
            <p:ph type="title"/>
          </p:nvPr>
        </p:nvSpPr>
        <p:spPr>
          <a:xfrm>
            <a:off x="0" y="524270"/>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Arial"/>
              <a:buNone/>
            </a:pPr>
            <a:r>
              <a:rPr lang="en-US">
                <a:solidFill>
                  <a:srgbClr val="586F7C"/>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4"/>
                  </a:ext>
                </a:extLst>
              </a:rPr>
              <a:t>Las editoriales otorgan acceso</a:t>
            </a:r>
            <a:endParaRPr>
              <a:solidFill>
                <a:srgbClr val="586F7C"/>
              </a:solidFill>
              <a:latin typeface="Open Sans"/>
              <a:ea typeface="Open Sans"/>
              <a:cs typeface="Open Sans"/>
              <a:sym typeface="Open Sans"/>
            </a:endParaRPr>
          </a:p>
          <a:p>
            <a:pPr marL="0" lvl="0" indent="0" algn="l" rtl="0">
              <a:lnSpc>
                <a:spcPct val="90000"/>
              </a:lnSpc>
              <a:spcBef>
                <a:spcPts val="0"/>
              </a:spcBef>
              <a:spcAft>
                <a:spcPts val="0"/>
              </a:spcAft>
              <a:buSzPts val="3600"/>
              <a:buNone/>
            </a:pPr>
            <a:endParaRPr/>
          </a:p>
        </p:txBody>
      </p:sp>
      <p:sp>
        <p:nvSpPr>
          <p:cNvPr id="188" name="Google Shape;188;g897311b213_0_14"/>
          <p:cNvSpPr txBox="1">
            <a:spLocks noGrp="1"/>
          </p:cNvSpPr>
          <p:nvPr>
            <p:ph type="body" idx="1"/>
          </p:nvPr>
        </p:nvSpPr>
        <p:spPr>
          <a:xfrm>
            <a:off x="119542" y="1704146"/>
            <a:ext cx="5950182" cy="4865147"/>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0"/>
              </a:spcBef>
              <a:spcAft>
                <a:spcPts val="0"/>
              </a:spcAft>
              <a:buClr>
                <a:srgbClr val="3F3F3F"/>
              </a:buClr>
              <a:buSzPts val="2400"/>
              <a:buChar char="●"/>
            </a:pPr>
            <a:r>
              <a:rPr lang="en-US" sz="2000" dirty="0">
                <a:latin typeface="Open Sans"/>
                <a:ea typeface="Open Sans"/>
                <a:cs typeface="Open Sans"/>
                <a:sym typeface="Open Sans"/>
              </a:rPr>
              <a:t>Las </a:t>
            </a:r>
            <a:r>
              <a:rPr lang="en-US" sz="2000" dirty="0" err="1">
                <a:latin typeface="Open Sans"/>
                <a:ea typeface="Open Sans"/>
                <a:cs typeface="Open Sans"/>
                <a:sym typeface="Open Sans"/>
              </a:rPr>
              <a:t>editoriales</a:t>
            </a:r>
            <a:r>
              <a:rPr lang="en-US" sz="2000" dirty="0">
                <a:latin typeface="Open Sans"/>
                <a:ea typeface="Open Sans"/>
                <a:cs typeface="Open Sans"/>
                <a:sym typeface="Open Sans"/>
              </a:rPr>
              <a:t> </a:t>
            </a:r>
            <a:r>
              <a:rPr lang="en-US" sz="2000" dirty="0" err="1">
                <a:latin typeface="Open Sans"/>
                <a:ea typeface="Open Sans"/>
                <a:cs typeface="Open Sans"/>
                <a:sym typeface="Open Sans"/>
              </a:rPr>
              <a:t>tienen</a:t>
            </a:r>
            <a:r>
              <a:rPr lang="en-US" sz="2000" dirty="0">
                <a:latin typeface="Open Sans"/>
                <a:ea typeface="Open Sans"/>
                <a:cs typeface="Open Sans"/>
                <a:sym typeface="Open Sans"/>
              </a:rPr>
              <a:t> la </a:t>
            </a:r>
            <a:r>
              <a:rPr lang="en-US" sz="2000" dirty="0" err="1">
                <a:latin typeface="Open Sans"/>
                <a:ea typeface="Open Sans"/>
                <a:cs typeface="Open Sans"/>
                <a:sym typeface="Open Sans"/>
              </a:rPr>
              <a:t>opción</a:t>
            </a:r>
            <a:r>
              <a:rPr lang="en-US" sz="2000" dirty="0">
                <a:latin typeface="Open Sans"/>
                <a:ea typeface="Open Sans"/>
                <a:cs typeface="Open Sans"/>
                <a:sym typeface="Open Sans"/>
              </a:rPr>
              <a:t> de </a:t>
            </a:r>
            <a:r>
              <a:rPr lang="en-US" sz="2000" dirty="0" err="1">
                <a:latin typeface="Open Sans"/>
                <a:ea typeface="Open Sans"/>
                <a:cs typeface="Open Sans"/>
                <a:sym typeface="Open Sans"/>
              </a:rPr>
              <a:t>otorgar</a:t>
            </a:r>
            <a:r>
              <a:rPr lang="en-US" sz="2000" dirty="0">
                <a:latin typeface="Open Sans"/>
                <a:ea typeface="Open Sans"/>
                <a:cs typeface="Open Sans"/>
                <a:sym typeface="Open Sans"/>
              </a:rPr>
              <a:t> </a:t>
            </a:r>
            <a:r>
              <a:rPr lang="en-US" sz="2000" dirty="0" err="1">
                <a:latin typeface="Open Sans"/>
                <a:ea typeface="Open Sans"/>
                <a:cs typeface="Open Sans"/>
                <a:sym typeface="Open Sans"/>
              </a:rPr>
              <a:t>acceso</a:t>
            </a:r>
            <a:r>
              <a:rPr lang="en-US" sz="2000" dirty="0">
                <a:latin typeface="Open Sans"/>
                <a:ea typeface="Open Sans"/>
                <a:cs typeface="Open Sans"/>
                <a:sym typeface="Open Sans"/>
              </a:rPr>
              <a:t> o no </a:t>
            </a:r>
            <a:r>
              <a:rPr lang="en-US" sz="2000" dirty="0" err="1">
                <a:latin typeface="Open Sans"/>
                <a:ea typeface="Open Sans"/>
                <a:cs typeface="Open Sans"/>
                <a:sym typeface="Open Sans"/>
              </a:rPr>
              <a:t>en</a:t>
            </a:r>
            <a:r>
              <a:rPr lang="en-US" sz="2000" dirty="0">
                <a:latin typeface="Open Sans"/>
                <a:ea typeface="Open Sans"/>
                <a:cs typeface="Open Sans"/>
                <a:sym typeface="Open Sans"/>
              </a:rPr>
              <a:t> un </a:t>
            </a:r>
            <a:r>
              <a:rPr lang="en-US" sz="2000" dirty="0" err="1">
                <a:latin typeface="Open Sans"/>
                <a:ea typeface="Open Sans"/>
                <a:cs typeface="Open Sans"/>
                <a:sym typeface="Open Sans"/>
              </a:rPr>
              <a:t>país</a:t>
            </a:r>
            <a:r>
              <a:rPr lang="en-US" sz="2000" dirty="0">
                <a:latin typeface="Open Sans"/>
                <a:ea typeface="Open Sans"/>
                <a:cs typeface="Open Sans"/>
                <a:sym typeface="Open Sans"/>
              </a:rPr>
              <a:t> </a:t>
            </a:r>
            <a:r>
              <a:rPr lang="en-US" sz="2000" dirty="0" err="1">
                <a:latin typeface="Open Sans"/>
                <a:ea typeface="Open Sans"/>
                <a:cs typeface="Open Sans"/>
                <a:sym typeface="Open Sans"/>
              </a:rPr>
              <a:t>específico</a:t>
            </a:r>
            <a:r>
              <a:rPr lang="en-US" sz="2000" dirty="0">
                <a:latin typeface="Open Sans"/>
                <a:ea typeface="Open Sans"/>
                <a:cs typeface="Open Sans"/>
                <a:sym typeface="Open Sans"/>
              </a:rPr>
              <a:t>. La </a:t>
            </a:r>
            <a:r>
              <a:rPr lang="en-US" sz="2000" dirty="0" err="1">
                <a:latin typeface="Open Sans"/>
                <a:ea typeface="Open Sans"/>
                <a:cs typeface="Open Sans"/>
                <a:sym typeface="Open Sans"/>
              </a:rPr>
              <a:t>búsqueda</a:t>
            </a:r>
            <a:r>
              <a:rPr lang="en-US" sz="2000" dirty="0">
                <a:latin typeface="Open Sans"/>
                <a:ea typeface="Open Sans"/>
                <a:cs typeface="Open Sans"/>
                <a:sym typeface="Open Sans"/>
              </a:rPr>
              <a:t> de </a:t>
            </a:r>
            <a:r>
              <a:rPr lang="en-US" sz="2000" b="1" dirty="0">
                <a:latin typeface="Open Sans"/>
                <a:ea typeface="Open Sans"/>
                <a:cs typeface="Open Sans"/>
                <a:sym typeface="Open Sans"/>
              </a:rPr>
              <a:t>“hospital infections” and “developing countries” </a:t>
            </a:r>
            <a:r>
              <a:rPr lang="en-US" sz="2000" dirty="0">
                <a:latin typeface="Open Sans"/>
                <a:ea typeface="Open Sans"/>
                <a:cs typeface="Open Sans"/>
                <a:sym typeface="Open Sans"/>
              </a:rPr>
              <a:t>[</a:t>
            </a:r>
            <a:r>
              <a:rPr lang="en-US" sz="2000" i="1" dirty="0" err="1">
                <a:latin typeface="Open Sans"/>
                <a:ea typeface="Open Sans"/>
                <a:cs typeface="Open Sans"/>
                <a:sym typeface="Open Sans"/>
              </a:rPr>
              <a:t>infección</a:t>
            </a:r>
            <a:r>
              <a:rPr lang="en-US" sz="2000" i="1" dirty="0">
                <a:latin typeface="Open Sans"/>
                <a:ea typeface="Open Sans"/>
                <a:cs typeface="Open Sans"/>
                <a:sym typeface="Open Sans"/>
              </a:rPr>
              <a:t> </a:t>
            </a:r>
            <a:r>
              <a:rPr lang="en-US" sz="2000" i="1" dirty="0" err="1">
                <a:latin typeface="Open Sans"/>
                <a:ea typeface="Open Sans"/>
                <a:cs typeface="Open Sans"/>
                <a:sym typeface="Open Sans"/>
              </a:rPr>
              <a:t>hospitalaria</a:t>
            </a:r>
            <a:r>
              <a:rPr lang="en-US" sz="2000" i="1" dirty="0">
                <a:latin typeface="Open Sans"/>
                <a:ea typeface="Open Sans"/>
                <a:cs typeface="Open Sans"/>
                <a:sym typeface="Open Sans"/>
              </a:rPr>
              <a:t> y </a:t>
            </a:r>
            <a:r>
              <a:rPr lang="en-US" sz="2000" i="1" dirty="0" err="1">
                <a:latin typeface="Open Sans"/>
                <a:ea typeface="Open Sans"/>
                <a:cs typeface="Open Sans"/>
                <a:sym typeface="Open Sans"/>
              </a:rPr>
              <a:t>países</a:t>
            </a:r>
            <a:r>
              <a:rPr lang="en-US" sz="2000" i="1" dirty="0">
                <a:latin typeface="Open Sans"/>
                <a:ea typeface="Open Sans"/>
                <a:cs typeface="Open Sans"/>
                <a:sym typeface="Open Sans"/>
              </a:rPr>
              <a:t> </a:t>
            </a:r>
            <a:r>
              <a:rPr lang="en-US" sz="2000" i="1" dirty="0" err="1">
                <a:latin typeface="Open Sans"/>
                <a:ea typeface="Open Sans"/>
                <a:cs typeface="Open Sans"/>
                <a:sym typeface="Open Sans"/>
              </a:rPr>
              <a:t>en</a:t>
            </a:r>
            <a:r>
              <a:rPr lang="en-US" sz="2000" i="1" dirty="0">
                <a:latin typeface="Open Sans"/>
                <a:ea typeface="Open Sans"/>
                <a:cs typeface="Open Sans"/>
                <a:sym typeface="Open Sans"/>
              </a:rPr>
              <a:t> </a:t>
            </a:r>
            <a:r>
              <a:rPr lang="en-US" sz="2000" i="1" dirty="0" err="1">
                <a:latin typeface="Open Sans"/>
                <a:ea typeface="Open Sans"/>
                <a:cs typeface="Open Sans"/>
                <a:sym typeface="Open Sans"/>
              </a:rPr>
              <a:t>desarrollo</a:t>
            </a:r>
            <a:r>
              <a:rPr lang="en-US" sz="2000" dirty="0">
                <a:latin typeface="Open Sans"/>
                <a:ea typeface="Open Sans"/>
                <a:cs typeface="Open Sans"/>
                <a:sym typeface="Open Sans"/>
              </a:rPr>
              <a:t>]</a:t>
            </a:r>
            <a:r>
              <a:rPr lang="en-US" sz="2000" b="1" dirty="0">
                <a:highlight>
                  <a:schemeClr val="accent6"/>
                </a:highlight>
                <a:latin typeface="Open Sans"/>
                <a:ea typeface="Open Sans"/>
                <a:cs typeface="Open Sans"/>
                <a:sym typeface="Open Sans"/>
              </a:rPr>
              <a:t> </a:t>
            </a:r>
            <a:r>
              <a:rPr lang="en-US" sz="2000" dirty="0" err="1">
                <a:latin typeface="Open Sans"/>
                <a:ea typeface="Open Sans"/>
                <a:cs typeface="Open Sans"/>
                <a:sym typeface="Open Sans"/>
              </a:rPr>
              <a:t>obtiene</a:t>
            </a:r>
            <a:r>
              <a:rPr lang="en-US" sz="2000" dirty="0">
                <a:latin typeface="Open Sans"/>
                <a:ea typeface="Open Sans"/>
                <a:cs typeface="Open Sans"/>
                <a:sym typeface="Open Sans"/>
              </a:rPr>
              <a:t> 182 </a:t>
            </a:r>
            <a:r>
              <a:rPr lang="en-US" sz="2000" dirty="0" err="1">
                <a:latin typeface="Open Sans"/>
                <a:ea typeface="Open Sans"/>
                <a:cs typeface="Open Sans"/>
                <a:sym typeface="Open Sans"/>
              </a:rPr>
              <a:t>resultados</a:t>
            </a:r>
            <a:r>
              <a:rPr lang="en-US" sz="2000" dirty="0">
                <a:latin typeface="Open Sans"/>
                <a:ea typeface="Open Sans"/>
                <a:cs typeface="Open Sans"/>
                <a:sym typeface="Open Sans"/>
              </a:rPr>
              <a:t>. </a:t>
            </a:r>
            <a:endParaRPr dirty="0"/>
          </a:p>
          <a:p>
            <a:pPr marL="342900" lvl="0" indent="-342900" algn="l" rtl="0">
              <a:lnSpc>
                <a:spcPct val="107000"/>
              </a:lnSpc>
              <a:spcBef>
                <a:spcPts val="800"/>
              </a:spcBef>
              <a:spcAft>
                <a:spcPts val="0"/>
              </a:spcAft>
              <a:buClr>
                <a:srgbClr val="3F3F3F"/>
              </a:buClr>
              <a:buSzPts val="2400"/>
              <a:buChar char="●"/>
            </a:pPr>
            <a:r>
              <a:rPr lang="en-US" sz="2000" dirty="0">
                <a:latin typeface="Open Sans"/>
                <a:ea typeface="Open Sans"/>
                <a:cs typeface="Open Sans"/>
                <a:sym typeface="Open Sans"/>
              </a:rPr>
              <a:t>La </a:t>
            </a:r>
            <a:r>
              <a:rPr lang="en-US" sz="2000" dirty="0" err="1">
                <a:latin typeface="Open Sans"/>
                <a:ea typeface="Open Sans"/>
                <a:cs typeface="Open Sans"/>
                <a:sym typeface="Open Sans"/>
              </a:rPr>
              <a:t>misma</a:t>
            </a:r>
            <a:r>
              <a:rPr lang="en-US" sz="2000" dirty="0">
                <a:latin typeface="Open Sans"/>
                <a:ea typeface="Open Sans"/>
                <a:cs typeface="Open Sans"/>
                <a:sym typeface="Open Sans"/>
              </a:rPr>
              <a:t> </a:t>
            </a:r>
            <a:r>
              <a:rPr lang="en-US" sz="2000" dirty="0" err="1">
                <a:latin typeface="Open Sans"/>
                <a:ea typeface="Open Sans"/>
                <a:cs typeface="Open Sans"/>
                <a:sym typeface="Open Sans"/>
              </a:rPr>
              <a:t>búsqueda</a:t>
            </a:r>
            <a:r>
              <a:rPr lang="en-US" sz="2000" dirty="0">
                <a:latin typeface="Open Sans"/>
                <a:ea typeface="Open Sans"/>
                <a:cs typeface="Open Sans"/>
                <a:sym typeface="Open Sans"/>
              </a:rPr>
              <a:t> para un hospital </a:t>
            </a:r>
            <a:r>
              <a:rPr lang="en-US" sz="2000" dirty="0" err="1">
                <a:latin typeface="Open Sans"/>
                <a:ea typeface="Open Sans"/>
                <a:cs typeface="Open Sans"/>
                <a:sym typeface="Open Sans"/>
              </a:rPr>
              <a:t>docente</a:t>
            </a:r>
            <a:r>
              <a:rPr lang="en-US" sz="2000" dirty="0">
                <a:latin typeface="Open Sans"/>
                <a:ea typeface="Open Sans"/>
                <a:cs typeface="Open Sans"/>
                <a:sym typeface="Open Sans"/>
              </a:rPr>
              <a:t> </a:t>
            </a:r>
            <a:r>
              <a:rPr lang="en-US" sz="2000" dirty="0" err="1">
                <a:latin typeface="Open Sans"/>
                <a:ea typeface="Open Sans"/>
                <a:cs typeface="Open Sans"/>
                <a:sym typeface="Open Sans"/>
              </a:rPr>
              <a:t>en</a:t>
            </a:r>
            <a:r>
              <a:rPr lang="en-US" sz="2000" dirty="0">
                <a:latin typeface="Open Sans"/>
                <a:ea typeface="Open Sans"/>
                <a:cs typeface="Open Sans"/>
                <a:sym typeface="Open Sans"/>
              </a:rPr>
              <a:t> Bolivia </a:t>
            </a:r>
            <a:r>
              <a:rPr lang="en-US" sz="2000" dirty="0" err="1">
                <a:latin typeface="Open Sans"/>
                <a:ea typeface="Open Sans"/>
                <a:cs typeface="Open Sans"/>
                <a:sym typeface="Open Sans"/>
              </a:rPr>
              <a:t>es</a:t>
            </a:r>
            <a:r>
              <a:rPr lang="en-US" sz="2000" dirty="0">
                <a:latin typeface="Open Sans"/>
                <a:ea typeface="Open Sans"/>
                <a:cs typeface="Open Sans"/>
                <a:sym typeface="Open Sans"/>
              </a:rPr>
              <a:t> </a:t>
            </a:r>
            <a:r>
              <a:rPr lang="en-US" sz="2000" b="1" dirty="0">
                <a:latin typeface="Open Sans"/>
                <a:ea typeface="Open Sans"/>
                <a:cs typeface="Open Sans"/>
                <a:sym typeface="Open Sans"/>
              </a:rPr>
              <a:t>57</a:t>
            </a:r>
            <a:r>
              <a:rPr lang="en-US" sz="2000" dirty="0">
                <a:latin typeface="Open Sans"/>
                <a:ea typeface="Open Sans"/>
                <a:cs typeface="Open Sans"/>
                <a:sym typeface="Open Sans"/>
              </a:rPr>
              <a:t>. Para </a:t>
            </a:r>
            <a:r>
              <a:rPr lang="en-US" sz="2000" dirty="0" err="1">
                <a:latin typeface="Open Sans"/>
                <a:ea typeface="Open Sans"/>
                <a:cs typeface="Open Sans"/>
                <a:sym typeface="Open Sans"/>
              </a:rPr>
              <a:t>una</a:t>
            </a:r>
            <a:r>
              <a:rPr lang="en-US" sz="2000" dirty="0">
                <a:latin typeface="Open Sans"/>
                <a:ea typeface="Open Sans"/>
                <a:cs typeface="Open Sans"/>
                <a:sym typeface="Open Sans"/>
              </a:rPr>
              <a:t> </a:t>
            </a:r>
            <a:r>
              <a:rPr lang="en-US" sz="2000" dirty="0" err="1">
                <a:latin typeface="Open Sans"/>
                <a:ea typeface="Open Sans"/>
                <a:cs typeface="Open Sans"/>
                <a:sym typeface="Open Sans"/>
              </a:rPr>
              <a:t>universidad</a:t>
            </a:r>
            <a:r>
              <a:rPr lang="en-US" sz="2000" dirty="0">
                <a:latin typeface="Open Sans"/>
                <a:ea typeface="Open Sans"/>
                <a:cs typeface="Open Sans"/>
                <a:sym typeface="Open Sans"/>
              </a:rPr>
              <a:t> </a:t>
            </a:r>
            <a:r>
              <a:rPr lang="en-US" sz="2000" dirty="0" err="1">
                <a:latin typeface="Open Sans"/>
                <a:ea typeface="Open Sans"/>
                <a:cs typeface="Open Sans"/>
                <a:sym typeface="Open Sans"/>
              </a:rPr>
              <a:t>en</a:t>
            </a:r>
            <a:r>
              <a:rPr lang="en-US" sz="2000" dirty="0">
                <a:latin typeface="Open Sans"/>
                <a:ea typeface="Open Sans"/>
                <a:cs typeface="Open Sans"/>
                <a:sym typeface="Open Sans"/>
              </a:rPr>
              <a:t> Nicaragua </a:t>
            </a:r>
            <a:r>
              <a:rPr lang="en-US" sz="2000" dirty="0" err="1">
                <a:latin typeface="Open Sans"/>
                <a:ea typeface="Open Sans"/>
                <a:cs typeface="Open Sans"/>
                <a:sym typeface="Open Sans"/>
              </a:rPr>
              <a:t>es</a:t>
            </a:r>
            <a:r>
              <a:rPr lang="en-US" sz="2000" dirty="0">
                <a:latin typeface="Open Sans"/>
                <a:ea typeface="Open Sans"/>
                <a:cs typeface="Open Sans"/>
                <a:sym typeface="Open Sans"/>
              </a:rPr>
              <a:t> </a:t>
            </a:r>
            <a:r>
              <a:rPr lang="en-US" sz="2000" b="1" dirty="0">
                <a:latin typeface="Open Sans"/>
                <a:ea typeface="Open Sans"/>
                <a:cs typeface="Open Sans"/>
                <a:sym typeface="Open Sans"/>
              </a:rPr>
              <a:t>171</a:t>
            </a:r>
            <a:r>
              <a:rPr lang="en-US" sz="2000" dirty="0">
                <a:latin typeface="Open Sans"/>
                <a:ea typeface="Open Sans"/>
                <a:cs typeface="Open Sans"/>
                <a:sym typeface="Open Sans"/>
              </a:rPr>
              <a:t>. Hay </a:t>
            </a:r>
            <a:r>
              <a:rPr lang="en-US" sz="2000" dirty="0" err="1">
                <a:latin typeface="Open Sans"/>
                <a:ea typeface="Open Sans"/>
                <a:cs typeface="Open Sans"/>
                <a:sym typeface="Open Sans"/>
              </a:rPr>
              <a:t>una</a:t>
            </a:r>
            <a:r>
              <a:rPr lang="en-US" sz="2000" dirty="0">
                <a:latin typeface="Open Sans"/>
                <a:ea typeface="Open Sans"/>
                <a:cs typeface="Open Sans"/>
                <a:sym typeface="Open Sans"/>
              </a:rPr>
              <a:t> </a:t>
            </a:r>
            <a:r>
              <a:rPr lang="en-US" sz="2000" dirty="0" err="1">
                <a:latin typeface="Open Sans"/>
                <a:ea typeface="Open Sans"/>
                <a:cs typeface="Open Sans"/>
                <a:sym typeface="Open Sans"/>
              </a:rPr>
              <a:t>diferencia</a:t>
            </a:r>
            <a:r>
              <a:rPr lang="en-US" sz="2000" dirty="0">
                <a:latin typeface="Open Sans"/>
                <a:ea typeface="Open Sans"/>
                <a:cs typeface="Open Sans"/>
                <a:sym typeface="Open Sans"/>
              </a:rPr>
              <a:t> de 33%</a:t>
            </a:r>
            <a:endParaRPr dirty="0"/>
          </a:p>
          <a:p>
            <a:pPr marL="342900" lvl="0" indent="-342900" algn="l" rtl="0">
              <a:lnSpc>
                <a:spcPct val="107000"/>
              </a:lnSpc>
              <a:spcBef>
                <a:spcPts val="800"/>
              </a:spcBef>
              <a:spcAft>
                <a:spcPts val="800"/>
              </a:spcAft>
              <a:buClr>
                <a:srgbClr val="3F3F3F"/>
              </a:buClr>
              <a:buSzPts val="2400"/>
              <a:buChar char="●"/>
            </a:pPr>
            <a:r>
              <a:rPr lang="en-US" sz="2000" dirty="0">
                <a:latin typeface="Open Sans"/>
                <a:ea typeface="Open Sans"/>
                <a:cs typeface="Open Sans"/>
                <a:sym typeface="Open Sans"/>
              </a:rPr>
              <a:t>Si se </a:t>
            </a:r>
            <a:r>
              <a:rPr lang="en-US" sz="2000" dirty="0" err="1">
                <a:latin typeface="Open Sans"/>
                <a:ea typeface="Open Sans"/>
                <a:cs typeface="Open Sans"/>
                <a:sym typeface="Open Sans"/>
              </a:rPr>
              <a:t>activa</a:t>
            </a:r>
            <a:r>
              <a:rPr lang="en-US" sz="2000" dirty="0">
                <a:latin typeface="Open Sans"/>
                <a:ea typeface="Open Sans"/>
                <a:cs typeface="Open Sans"/>
                <a:sym typeface="Open Sans"/>
              </a:rPr>
              <a:t> la </a:t>
            </a:r>
            <a:r>
              <a:rPr lang="en-US" sz="2000" dirty="0" err="1">
                <a:latin typeface="Open Sans"/>
                <a:ea typeface="Open Sans"/>
                <a:cs typeface="Open Sans"/>
                <a:sym typeface="Open Sans"/>
              </a:rPr>
              <a:t>opción</a:t>
            </a:r>
            <a:r>
              <a:rPr lang="en-US" sz="2000" dirty="0">
                <a:latin typeface="Open Sans"/>
                <a:ea typeface="Open Sans"/>
                <a:cs typeface="Open Sans"/>
                <a:sym typeface="Open Sans"/>
              </a:rPr>
              <a:t> “</a:t>
            </a:r>
            <a:r>
              <a:rPr lang="en-US" sz="2000" dirty="0" err="1">
                <a:latin typeface="Open Sans"/>
                <a:ea typeface="Open Sans"/>
                <a:cs typeface="Open Sans"/>
                <a:sym typeface="Open Sans"/>
              </a:rPr>
              <a:t>Incluir</a:t>
            </a:r>
            <a:r>
              <a:rPr lang="en-US" sz="2000" dirty="0">
                <a:latin typeface="Open Sans"/>
                <a:ea typeface="Open Sans"/>
                <a:cs typeface="Open Sans"/>
                <a:sym typeface="Open Sans"/>
              </a:rPr>
              <a:t> </a:t>
            </a:r>
            <a:r>
              <a:rPr lang="en-US" sz="2000" dirty="0" err="1">
                <a:latin typeface="Open Sans"/>
                <a:ea typeface="Open Sans"/>
                <a:cs typeface="Open Sans"/>
                <a:sym typeface="Open Sans"/>
              </a:rPr>
              <a:t>colecciones</a:t>
            </a:r>
            <a:r>
              <a:rPr lang="en-US" sz="2000" dirty="0">
                <a:latin typeface="Open Sans"/>
                <a:ea typeface="Open Sans"/>
                <a:cs typeface="Open Sans"/>
                <a:sym typeface="Open Sans"/>
              </a:rPr>
              <a:t> </a:t>
            </a:r>
            <a:r>
              <a:rPr lang="en-US" sz="2000" dirty="0" err="1">
                <a:latin typeface="Open Sans"/>
                <a:ea typeface="Open Sans"/>
                <a:cs typeface="Open Sans"/>
                <a:sym typeface="Open Sans"/>
              </a:rPr>
              <a:t>ajenas</a:t>
            </a:r>
            <a:r>
              <a:rPr lang="en-US" sz="2000" dirty="0">
                <a:latin typeface="Open Sans"/>
                <a:ea typeface="Open Sans"/>
                <a:cs typeface="Open Sans"/>
                <a:sym typeface="Open Sans"/>
              </a:rPr>
              <a:t> a la </a:t>
            </a:r>
            <a:r>
              <a:rPr lang="en-US" sz="2000" dirty="0" err="1">
                <a:latin typeface="Open Sans"/>
                <a:ea typeface="Open Sans"/>
                <a:cs typeface="Open Sans"/>
                <a:sym typeface="Open Sans"/>
              </a:rPr>
              <a:t>biblioteca</a:t>
            </a:r>
            <a:r>
              <a:rPr lang="en-US" sz="2000" dirty="0">
                <a:latin typeface="Open Sans"/>
                <a:ea typeface="Open Sans"/>
                <a:cs typeface="Open Sans"/>
                <a:sym typeface="Open Sans"/>
              </a:rPr>
              <a:t>”, el </a:t>
            </a:r>
            <a:r>
              <a:rPr lang="en-US" sz="2000" dirty="0" err="1">
                <a:latin typeface="Open Sans"/>
                <a:ea typeface="Open Sans"/>
                <a:cs typeface="Open Sans"/>
                <a:sym typeface="Open Sans"/>
              </a:rPr>
              <a:t>número</a:t>
            </a:r>
            <a:r>
              <a:rPr lang="en-US" sz="2000" dirty="0">
                <a:latin typeface="Open Sans"/>
                <a:ea typeface="Open Sans"/>
                <a:cs typeface="Open Sans"/>
                <a:sym typeface="Open Sans"/>
              </a:rPr>
              <a:t> de </a:t>
            </a:r>
            <a:r>
              <a:rPr lang="en-US" sz="2000" dirty="0" err="1">
                <a:latin typeface="Open Sans"/>
                <a:ea typeface="Open Sans"/>
                <a:cs typeface="Open Sans"/>
                <a:sym typeface="Open Sans"/>
              </a:rPr>
              <a:t>citas</a:t>
            </a:r>
            <a:r>
              <a:rPr lang="en-US" sz="2000" dirty="0">
                <a:latin typeface="Open Sans"/>
                <a:ea typeface="Open Sans"/>
                <a:cs typeface="Open Sans"/>
                <a:sym typeface="Open Sans"/>
              </a:rPr>
              <a:t> </a:t>
            </a:r>
            <a:r>
              <a:rPr lang="en-US" sz="2000" dirty="0" err="1">
                <a:latin typeface="Open Sans"/>
                <a:ea typeface="Open Sans"/>
                <a:cs typeface="Open Sans"/>
                <a:sym typeface="Open Sans"/>
              </a:rPr>
              <a:t>aumenta</a:t>
            </a:r>
            <a:r>
              <a:rPr lang="en-US" sz="2000" dirty="0">
                <a:latin typeface="Open Sans"/>
                <a:ea typeface="Open Sans"/>
                <a:cs typeface="Open Sans"/>
                <a:sym typeface="Open Sans"/>
              </a:rPr>
              <a:t> a 295, </a:t>
            </a:r>
            <a:r>
              <a:rPr lang="en-US" sz="2000" dirty="0" err="1">
                <a:latin typeface="Open Sans"/>
                <a:ea typeface="Open Sans"/>
                <a:cs typeface="Open Sans"/>
                <a:sym typeface="Open Sans"/>
              </a:rPr>
              <a:t>aunque</a:t>
            </a:r>
            <a:r>
              <a:rPr lang="en-US" sz="2000" dirty="0">
                <a:latin typeface="Open Sans"/>
                <a:ea typeface="Open Sans"/>
                <a:cs typeface="Open Sans"/>
                <a:sym typeface="Open Sans"/>
              </a:rPr>
              <a:t> </a:t>
            </a:r>
            <a:r>
              <a:rPr lang="en-US" sz="2000" dirty="0" err="1">
                <a:latin typeface="Open Sans"/>
                <a:ea typeface="Open Sans"/>
                <a:cs typeface="Open Sans"/>
                <a:sym typeface="Open Sans"/>
              </a:rPr>
              <a:t>es</a:t>
            </a:r>
            <a:r>
              <a:rPr lang="en-US" sz="2000" dirty="0">
                <a:latin typeface="Open Sans"/>
                <a:ea typeface="Open Sans"/>
                <a:cs typeface="Open Sans"/>
                <a:sym typeface="Open Sans"/>
              </a:rPr>
              <a:t> </a:t>
            </a:r>
            <a:r>
              <a:rPr lang="en-US" sz="2000" dirty="0" err="1">
                <a:latin typeface="Open Sans"/>
                <a:ea typeface="Open Sans"/>
                <a:cs typeface="Open Sans"/>
                <a:sym typeface="Open Sans"/>
              </a:rPr>
              <a:t>posible</a:t>
            </a:r>
            <a:r>
              <a:rPr lang="en-US" sz="2000" dirty="0">
                <a:latin typeface="Open Sans"/>
                <a:ea typeface="Open Sans"/>
                <a:cs typeface="Open Sans"/>
                <a:sym typeface="Open Sans"/>
              </a:rPr>
              <a:t> que el </a:t>
            </a:r>
            <a:r>
              <a:rPr lang="en-US" sz="2000" dirty="0" err="1">
                <a:latin typeface="Open Sans"/>
                <a:ea typeface="Open Sans"/>
                <a:cs typeface="Open Sans"/>
                <a:sym typeface="Open Sans"/>
              </a:rPr>
              <a:t>acceso</a:t>
            </a:r>
            <a:r>
              <a:rPr lang="en-US" sz="2000" dirty="0">
                <a:latin typeface="Open Sans"/>
                <a:ea typeface="Open Sans"/>
                <a:cs typeface="Open Sans"/>
                <a:sym typeface="Open Sans"/>
              </a:rPr>
              <a:t> al </a:t>
            </a:r>
            <a:r>
              <a:rPr lang="en-US" sz="2000" dirty="0" err="1">
                <a:latin typeface="Open Sans"/>
                <a:ea typeface="Open Sans"/>
                <a:cs typeface="Open Sans"/>
                <a:sym typeface="Open Sans"/>
              </a:rPr>
              <a:t>texto</a:t>
            </a:r>
            <a:r>
              <a:rPr lang="en-US" sz="2000" dirty="0">
                <a:latin typeface="Open Sans"/>
                <a:ea typeface="Open Sans"/>
                <a:cs typeface="Open Sans"/>
                <a:sym typeface="Open Sans"/>
              </a:rPr>
              <a:t> </a:t>
            </a:r>
            <a:r>
              <a:rPr lang="en-US" sz="2000" dirty="0" err="1">
                <a:latin typeface="Open Sans"/>
                <a:ea typeface="Open Sans"/>
                <a:cs typeface="Open Sans"/>
                <a:sym typeface="Open Sans"/>
              </a:rPr>
              <a:t>completo</a:t>
            </a:r>
            <a:r>
              <a:rPr lang="en-US" sz="2000" dirty="0">
                <a:latin typeface="Open Sans"/>
                <a:ea typeface="Open Sans"/>
                <a:cs typeface="Open Sans"/>
                <a:sym typeface="Open Sans"/>
              </a:rPr>
              <a:t> no </a:t>
            </a:r>
            <a:r>
              <a:rPr lang="en-US" sz="2000" dirty="0" err="1">
                <a:latin typeface="Open Sans"/>
                <a:ea typeface="Open Sans"/>
                <a:cs typeface="Open Sans"/>
                <a:sym typeface="Open Sans"/>
              </a:rPr>
              <a:t>esté</a:t>
            </a:r>
            <a:r>
              <a:rPr lang="en-US" sz="2000" dirty="0">
                <a:latin typeface="Open Sans"/>
                <a:ea typeface="Open Sans"/>
                <a:cs typeface="Open Sans"/>
                <a:sym typeface="Open Sans"/>
              </a:rPr>
              <a:t> </a:t>
            </a:r>
            <a:r>
              <a:rPr lang="en-US" sz="2000" dirty="0" err="1">
                <a:latin typeface="Open Sans"/>
                <a:ea typeface="Open Sans"/>
                <a:cs typeface="Open Sans"/>
                <a:sym typeface="Open Sans"/>
              </a:rPr>
              <a:t>disponible</a:t>
            </a:r>
            <a:endParaRPr sz="2000" dirty="0">
              <a:latin typeface="Open Sans"/>
              <a:ea typeface="Open Sans"/>
              <a:cs typeface="Open Sans"/>
              <a:sym typeface="Open Sans"/>
            </a:endParaRPr>
          </a:p>
        </p:txBody>
      </p:sp>
      <p:sp>
        <p:nvSpPr>
          <p:cNvPr id="189" name="Google Shape;189;g897311b213_0_14"/>
          <p:cNvSpPr/>
          <p:nvPr/>
        </p:nvSpPr>
        <p:spPr>
          <a:xfrm>
            <a:off x="6236208" y="5410305"/>
            <a:ext cx="1982882" cy="36786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90" name="Google Shape;190;g897311b213_0_14"/>
          <p:cNvSpPr/>
          <p:nvPr/>
        </p:nvSpPr>
        <p:spPr>
          <a:xfrm>
            <a:off x="8216900" y="4358010"/>
            <a:ext cx="963045" cy="32056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pic>
        <p:nvPicPr>
          <p:cNvPr id="191" name="Google Shape;191;g897311b213_0_14"/>
          <p:cNvPicPr preferRelativeResize="0"/>
          <p:nvPr/>
        </p:nvPicPr>
        <p:blipFill rotWithShape="1">
          <a:blip r:embed="rId4">
            <a:alphaModFix/>
          </a:blip>
          <a:srcRect/>
          <a:stretch/>
        </p:blipFill>
        <p:spPr>
          <a:xfrm>
            <a:off x="6236208" y="1899476"/>
            <a:ext cx="5787772" cy="1266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3"/>
          <p:cNvSpPr txBox="1">
            <a:spLocks noGrp="1"/>
          </p:cNvSpPr>
          <p:nvPr>
            <p:ph type="title"/>
          </p:nvPr>
        </p:nvSpPr>
        <p:spPr>
          <a:xfrm>
            <a:off x="0" y="496857"/>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dirty="0" err="1">
                <a:solidFill>
                  <a:srgbClr val="586F7C"/>
                </a:solidFill>
                <a:latin typeface="Open Sans"/>
                <a:ea typeface="Open Sans"/>
                <a:cs typeface="Open Sans"/>
                <a:sym typeface="Open Sans"/>
              </a:rPr>
              <a:t>Búsqueda</a:t>
            </a:r>
            <a:r>
              <a:rPr lang="en-US" sz="3600" dirty="0">
                <a:solidFill>
                  <a:srgbClr val="586F7C"/>
                </a:solidFill>
                <a:latin typeface="Open Sans"/>
                <a:ea typeface="Open Sans"/>
                <a:cs typeface="Open Sans"/>
                <a:sym typeface="Open Sans"/>
              </a:rPr>
              <a:t> </a:t>
            </a:r>
            <a:r>
              <a:rPr lang="en-US" sz="3600" dirty="0" err="1">
                <a:solidFill>
                  <a:srgbClr val="586F7C"/>
                </a:solidFill>
                <a:latin typeface="Open Sans"/>
                <a:ea typeface="Open Sans"/>
                <a:cs typeface="Open Sans"/>
                <a:sym typeface="Open Sans"/>
              </a:rPr>
              <a:t>básica</a:t>
            </a:r>
            <a:r>
              <a:rPr lang="en-US" sz="3600" dirty="0">
                <a:solidFill>
                  <a:srgbClr val="586F7C"/>
                </a:solidFill>
                <a:latin typeface="Open Sans"/>
                <a:ea typeface="Open Sans"/>
                <a:cs typeface="Open Sans"/>
                <a:sym typeface="Open Sans"/>
              </a:rPr>
              <a:t> </a:t>
            </a:r>
            <a:r>
              <a:rPr lang="en-US" sz="2800" dirty="0">
                <a:solidFill>
                  <a:srgbClr val="586F7C"/>
                </a:solidFill>
                <a:latin typeface="Open Sans"/>
                <a:ea typeface="Open Sans"/>
                <a:cs typeface="Open Sans"/>
                <a:sym typeface="Open Sans"/>
              </a:rPr>
              <a:t>(</a:t>
            </a:r>
            <a:r>
              <a:rPr lang="en-US" sz="2800" dirty="0" err="1">
                <a:solidFill>
                  <a:srgbClr val="586F7C"/>
                </a:solidFill>
                <a:latin typeface="Open Sans"/>
                <a:ea typeface="Open Sans"/>
                <a:cs typeface="Open Sans"/>
                <a:sym typeface="Open Sans"/>
              </a:rPr>
              <a:t>continuación</a:t>
            </a:r>
            <a:r>
              <a:rPr lang="en-US" sz="2800" dirty="0">
                <a:solidFill>
                  <a:srgbClr val="586F7C"/>
                </a:solidFill>
                <a:latin typeface="Open Sans"/>
                <a:ea typeface="Open Sans"/>
                <a:cs typeface="Open Sans"/>
                <a:sym typeface="Open Sans"/>
              </a:rPr>
              <a:t>)</a:t>
            </a:r>
            <a:endParaRPr sz="3600" dirty="0">
              <a:solidFill>
                <a:srgbClr val="586F7C"/>
              </a:solidFill>
              <a:latin typeface="Open Sans"/>
              <a:ea typeface="Open Sans"/>
              <a:cs typeface="Open Sans"/>
              <a:sym typeface="Open Sans"/>
            </a:endParaRPr>
          </a:p>
        </p:txBody>
      </p:sp>
      <p:sp>
        <p:nvSpPr>
          <p:cNvPr id="198" name="Google Shape;198;p13"/>
          <p:cNvSpPr txBox="1">
            <a:spLocks noGrp="1"/>
          </p:cNvSpPr>
          <p:nvPr>
            <p:ph type="body" idx="1"/>
          </p:nvPr>
        </p:nvSpPr>
        <p:spPr>
          <a:xfrm>
            <a:off x="293914" y="1759861"/>
            <a:ext cx="11162362" cy="4736470"/>
          </a:xfrm>
          <a:prstGeom prst="rect">
            <a:avLst/>
          </a:prstGeom>
          <a:noFill/>
          <a:ln>
            <a:noFill/>
          </a:ln>
        </p:spPr>
        <p:txBody>
          <a:bodyPr spcFirstLastPara="1" wrap="square" lIns="91425" tIns="45700" rIns="91425" bIns="45700" anchor="t" anchorCtr="0">
            <a:noAutofit/>
          </a:bodyPr>
          <a:lstStyle/>
          <a:p>
            <a:pPr marL="412750" lvl="0" indent="-285750" algn="just" rtl="0">
              <a:lnSpc>
                <a:spcPct val="150000"/>
              </a:lnSpc>
              <a:spcBef>
                <a:spcPts val="1000"/>
              </a:spcBef>
              <a:spcAft>
                <a:spcPts val="0"/>
              </a:spcAft>
              <a:buClr>
                <a:schemeClr val="dk1"/>
              </a:buClr>
              <a:buSzPts val="2200"/>
              <a:buChar char="●"/>
            </a:pPr>
            <a:r>
              <a:rPr lang="en-US" sz="2000">
                <a:solidFill>
                  <a:srgbClr val="3F3F3F"/>
                </a:solidFill>
                <a:latin typeface="Open Sans"/>
                <a:ea typeface="Open Sans"/>
                <a:cs typeface="Open Sans"/>
                <a:sym typeface="Open Sans"/>
              </a:rPr>
              <a:t>Tener en cuenta que el uso de comillas y el operador booleano “AND” reduce la búsqueda y ofrece resultados más relevantes. </a:t>
            </a:r>
            <a:endParaRPr/>
          </a:p>
          <a:p>
            <a:pPr marL="412750" lvl="0" indent="-285750" algn="just" rtl="0">
              <a:lnSpc>
                <a:spcPct val="150000"/>
              </a:lnSpc>
              <a:spcBef>
                <a:spcPts val="1000"/>
              </a:spcBef>
              <a:spcAft>
                <a:spcPts val="0"/>
              </a:spcAft>
              <a:buClr>
                <a:schemeClr val="dk1"/>
              </a:buClr>
              <a:buSzPts val="2200"/>
              <a:buChar char="●"/>
            </a:pPr>
            <a:r>
              <a:rPr lang="en-US" sz="2000">
                <a:solidFill>
                  <a:srgbClr val="3F3F3F"/>
                </a:solidFill>
                <a:latin typeface="Open Sans"/>
                <a:ea typeface="Open Sans"/>
                <a:cs typeface="Open Sans"/>
                <a:sym typeface="Open Sans"/>
              </a:rPr>
              <a:t>Los resultados también pueden diferir de un país a otro según las ofertas de las editoriales en ese país. En algunos casos, las editoriales otorgan acceso a sus recursos a sólo una categoría de institución dentro de un país (por ejemplo, los Servicios de atención de salud pueden tener acceso al contenido de una editorial cuando ninguna otra categoría en el país lo tiene</a:t>
            </a:r>
            <a:r>
              <a:rPr lang="en-US" sz="2000">
                <a:solidFill>
                  <a:srgbClr val="000000"/>
                </a:solidFill>
                <a:latin typeface="Open Sans"/>
                <a:ea typeface="Open Sans"/>
                <a:cs typeface="Open Sans"/>
                <a:sym typeface="Open Sans"/>
              </a:rPr>
              <a:t>). </a:t>
            </a:r>
            <a:endParaRPr/>
          </a:p>
          <a:p>
            <a:pPr marL="412750" lvl="0" indent="-285750" algn="just" rtl="0">
              <a:lnSpc>
                <a:spcPct val="150000"/>
              </a:lnSpc>
              <a:spcBef>
                <a:spcPts val="1000"/>
              </a:spcBef>
              <a:spcAft>
                <a:spcPts val="0"/>
              </a:spcAft>
              <a:buClr>
                <a:schemeClr val="dk1"/>
              </a:buClr>
              <a:buSzPts val="2200"/>
              <a:buChar char="●"/>
            </a:pPr>
            <a:r>
              <a:rPr lang="en-US" sz="2000">
                <a:solidFill>
                  <a:srgbClr val="000000"/>
                </a:solidFill>
                <a:latin typeface="Open Sans"/>
                <a:ea typeface="Open Sans"/>
                <a:cs typeface="Open Sans"/>
                <a:sym typeface="Open Sans"/>
              </a:rPr>
              <a:t>Para las instituciones en la categoría que cuentan con estos materiales extra, los resultados de búsqueda Summon no incluyen estos recursos.</a:t>
            </a:r>
            <a:endParaRPr/>
          </a:p>
          <a:p>
            <a:pPr marL="127000" lvl="0" indent="0" algn="just" rtl="0">
              <a:lnSpc>
                <a:spcPct val="150000"/>
              </a:lnSpc>
              <a:spcBef>
                <a:spcPts val="1000"/>
              </a:spcBef>
              <a:spcAft>
                <a:spcPts val="0"/>
              </a:spcAft>
              <a:buClr>
                <a:schemeClr val="dk1"/>
              </a:buClr>
              <a:buSzPts val="2200"/>
              <a:buNone/>
            </a:pPr>
            <a:endParaRPr>
              <a:solidFill>
                <a:srgbClr val="3F3F3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1"/>
          <p:cNvSpPr txBox="1">
            <a:spLocks noGrp="1"/>
          </p:cNvSpPr>
          <p:nvPr>
            <p:ph type="title"/>
          </p:nvPr>
        </p:nvSpPr>
        <p:spPr>
          <a:xfrm>
            <a:off x="0" y="488408"/>
            <a:ext cx="73152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Refinar las búsquedas</a:t>
            </a:r>
            <a:endParaRPr sz="3600">
              <a:solidFill>
                <a:srgbClr val="586F7C"/>
              </a:solidFill>
              <a:latin typeface="Open Sans"/>
              <a:ea typeface="Open Sans"/>
              <a:cs typeface="Open Sans"/>
              <a:sym typeface="Open Sans"/>
            </a:endParaRPr>
          </a:p>
        </p:txBody>
      </p:sp>
      <p:sp>
        <p:nvSpPr>
          <p:cNvPr id="205" name="Google Shape;205;p11"/>
          <p:cNvSpPr txBox="1">
            <a:spLocks noGrp="1"/>
          </p:cNvSpPr>
          <p:nvPr>
            <p:ph type="body" idx="1"/>
          </p:nvPr>
        </p:nvSpPr>
        <p:spPr>
          <a:xfrm>
            <a:off x="0" y="1614834"/>
            <a:ext cx="6236208" cy="5224878"/>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000"/>
              <a:buChar char="●"/>
            </a:pP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la </a:t>
            </a:r>
            <a:r>
              <a:rPr lang="en-US" sz="2000" dirty="0" err="1">
                <a:solidFill>
                  <a:srgbClr val="3F3F3F"/>
                </a:solidFill>
                <a:latin typeface="Open Sans"/>
                <a:ea typeface="Open Sans"/>
                <a:cs typeface="Open Sans"/>
                <a:sym typeface="Open Sans"/>
              </a:rPr>
              <a:t>columna</a:t>
            </a:r>
            <a:r>
              <a:rPr lang="en-US" sz="2000" dirty="0">
                <a:solidFill>
                  <a:srgbClr val="3F3F3F"/>
                </a:solidFill>
                <a:latin typeface="Open Sans"/>
                <a:ea typeface="Open Sans"/>
                <a:cs typeface="Open Sans"/>
                <a:sym typeface="Open Sans"/>
              </a:rPr>
              <a:t> de la </a:t>
            </a:r>
            <a:r>
              <a:rPr lang="en-US" sz="2000" dirty="0" err="1">
                <a:solidFill>
                  <a:srgbClr val="3F3F3F"/>
                </a:solidFill>
                <a:latin typeface="Open Sans"/>
                <a:ea typeface="Open Sans"/>
                <a:cs typeface="Open Sans"/>
                <a:sym typeface="Open Sans"/>
              </a:rPr>
              <a:t>izquierda</a:t>
            </a:r>
            <a:r>
              <a:rPr lang="en-US" sz="2000" dirty="0">
                <a:solidFill>
                  <a:srgbClr val="3F3F3F"/>
                </a:solidFill>
                <a:latin typeface="Open Sans"/>
                <a:ea typeface="Open Sans"/>
                <a:cs typeface="Open Sans"/>
                <a:sym typeface="Open Sans"/>
              </a:rPr>
              <a:t>, Summon </a:t>
            </a:r>
            <a:r>
              <a:rPr lang="en-US" sz="2000" dirty="0" err="1">
                <a:solidFill>
                  <a:srgbClr val="3F3F3F"/>
                </a:solidFill>
                <a:latin typeface="Open Sans"/>
                <a:ea typeface="Open Sans"/>
                <a:cs typeface="Open Sans"/>
                <a:sym typeface="Open Sans"/>
              </a:rPr>
              <a:t>tiene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varias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funciones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útiles</a:t>
            </a:r>
            <a:r>
              <a:rPr lang="en-US" sz="2000" dirty="0">
                <a:solidFill>
                  <a:srgbClr val="3F3F3F"/>
                </a:solidFill>
                <a:latin typeface="Open Sans"/>
                <a:ea typeface="Open Sans"/>
                <a:cs typeface="Open Sans"/>
                <a:sym typeface="Open Sans"/>
              </a:rPr>
              <a:t> para </a:t>
            </a:r>
            <a:r>
              <a:rPr lang="en-US" sz="2000" b="1" dirty="0">
                <a:solidFill>
                  <a:srgbClr val="3F3F3F"/>
                </a:solidFill>
                <a:latin typeface="Open Sans"/>
                <a:ea typeface="Open Sans"/>
                <a:cs typeface="Open Sans"/>
                <a:sym typeface="Open Sans"/>
              </a:rPr>
              <a:t>REFINAR SU BÚSQUEDA</a:t>
            </a:r>
            <a:r>
              <a:rPr lang="en-US" sz="2000" dirty="0">
                <a:solidFill>
                  <a:srgbClr val="3F3F3F"/>
                </a:solidFill>
                <a:latin typeface="Open Sans"/>
                <a:ea typeface="Open Sans"/>
                <a:cs typeface="Open Sans"/>
                <a:sym typeface="Open Sans"/>
              </a:rPr>
              <a:t>. </a:t>
            </a:r>
            <a:endParaRPr dirty="0"/>
          </a:p>
          <a:p>
            <a:pPr marL="412750" lvl="0" indent="-285750" algn="just" rtl="0">
              <a:lnSpc>
                <a:spcPct val="100000"/>
              </a:lnSpc>
              <a:spcBef>
                <a:spcPts val="1000"/>
              </a:spcBef>
              <a:spcAft>
                <a:spcPts val="0"/>
              </a:spcAft>
              <a:buClr>
                <a:schemeClr val="dk1"/>
              </a:buClr>
              <a:buSzPts val="2000"/>
              <a:buChar char="●"/>
            </a:pPr>
            <a:r>
              <a:rPr lang="en-US" sz="2000" dirty="0" err="1">
                <a:solidFill>
                  <a:srgbClr val="3F3F3F"/>
                </a:solidFill>
                <a:latin typeface="Open Sans"/>
                <a:ea typeface="Open Sans"/>
                <a:cs typeface="Open Sans"/>
                <a:sym typeface="Open Sans"/>
              </a:rPr>
              <a:t>Estas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opciones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incluyen</a:t>
            </a:r>
            <a:r>
              <a:rPr lang="en-US" sz="2000" dirty="0">
                <a:solidFill>
                  <a:srgbClr val="3F3F3F"/>
                </a:solidFill>
                <a:latin typeface="Open Sans"/>
                <a:ea typeface="Open Sans"/>
                <a:cs typeface="Open Sans"/>
                <a:sym typeface="Open Sans"/>
              </a:rPr>
              <a:t>;</a:t>
            </a:r>
            <a:endParaRPr dirty="0">
              <a:solidFill>
                <a:srgbClr val="3F3F3F"/>
              </a:solidFill>
            </a:endParaRPr>
          </a:p>
          <a:p>
            <a:pPr marL="869950" lvl="1" indent="-285750" algn="just" rtl="0">
              <a:lnSpc>
                <a:spcPct val="100000"/>
              </a:lnSpc>
              <a:spcBef>
                <a:spcPts val="2100"/>
              </a:spcBef>
              <a:spcAft>
                <a:spcPts val="0"/>
              </a:spcAft>
              <a:buClr>
                <a:schemeClr val="dk1"/>
              </a:buClr>
              <a:buSzPts val="2000"/>
              <a:buChar char="○"/>
            </a:pPr>
            <a:r>
              <a:rPr lang="en-US"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6"/>
                  </a:ext>
                </a:extLst>
              </a:rPr>
              <a:t>TIPO DE CONTENIDO </a:t>
            </a:r>
            <a:r>
              <a:rPr lang="en-US" dirty="0" err="1">
                <a:solidFill>
                  <a:srgbClr val="3F3F3F"/>
                </a:solidFill>
                <a:latin typeface="Open Sans"/>
                <a:ea typeface="Open Sans"/>
                <a:cs typeface="Open Sans"/>
                <a:sym typeface="Open Sans"/>
              </a:rPr>
              <a:t>Incluye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artículos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revista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capítulos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libros</a:t>
            </a:r>
            <a:r>
              <a:rPr lang="en-US" dirty="0">
                <a:solidFill>
                  <a:srgbClr val="3F3F3F"/>
                </a:solidFill>
                <a:latin typeface="Open Sans"/>
                <a:ea typeface="Open Sans"/>
                <a:cs typeface="Open Sans"/>
                <a:sym typeface="Open Sans"/>
              </a:rPr>
              <a:t>, e-books y </a:t>
            </a:r>
            <a:r>
              <a:rPr lang="en-US" dirty="0" err="1">
                <a:solidFill>
                  <a:srgbClr val="3F3F3F"/>
                </a:solidFill>
                <a:latin typeface="Open Sans"/>
                <a:ea typeface="Open Sans"/>
                <a:cs typeface="Open Sans"/>
                <a:sym typeface="Open Sans"/>
              </a:rPr>
              <a:t>más</a:t>
            </a:r>
            <a:r>
              <a:rPr lang="en-US" dirty="0">
                <a:solidFill>
                  <a:srgbClr val="3F3F3F"/>
                </a:solidFill>
                <a:latin typeface="Open Sans"/>
                <a:ea typeface="Open Sans"/>
                <a:cs typeface="Open Sans"/>
                <a:sym typeface="Open Sans"/>
              </a:rPr>
              <a:t>.</a:t>
            </a:r>
            <a:endParaRPr dirty="0">
              <a:solidFill>
                <a:srgbClr val="3F3F3F"/>
              </a:solidFill>
            </a:endParaRPr>
          </a:p>
          <a:p>
            <a:pPr marL="869950" lvl="1" indent="-285750" algn="just" rtl="0">
              <a:lnSpc>
                <a:spcPct val="100000"/>
              </a:lnSpc>
              <a:spcBef>
                <a:spcPts val="2100"/>
              </a:spcBef>
              <a:spcAft>
                <a:spcPts val="0"/>
              </a:spcAft>
              <a:buClr>
                <a:schemeClr val="dk1"/>
              </a:buClr>
              <a:buSzPts val="2000"/>
              <a:buChar char="○"/>
            </a:pPr>
            <a:r>
              <a:rPr lang="en-US" b="1" dirty="0">
                <a:solidFill>
                  <a:srgbClr val="3F3F3F"/>
                </a:solidFill>
                <a:latin typeface="Open Sans"/>
                <a:ea typeface="Open Sans"/>
                <a:cs typeface="Open Sans"/>
                <a:sym typeface="Open Sans"/>
              </a:rPr>
              <a:t>FECHA DE PUBLICACIÓN</a:t>
            </a:r>
            <a:endParaRPr dirty="0">
              <a:solidFill>
                <a:srgbClr val="3F3F3F"/>
              </a:solidFill>
              <a:highlight>
                <a:schemeClr val="accent6"/>
              </a:highlight>
              <a:latin typeface="Open Sans"/>
              <a:ea typeface="Open Sans"/>
              <a:cs typeface="Open Sans"/>
              <a:sym typeface="Open Sans"/>
            </a:endParaRPr>
          </a:p>
          <a:p>
            <a:pPr marL="869950" lvl="1" indent="-285750" algn="just" rtl="0">
              <a:lnSpc>
                <a:spcPct val="100000"/>
              </a:lnSpc>
              <a:spcBef>
                <a:spcPts val="2100"/>
              </a:spcBef>
              <a:spcAft>
                <a:spcPts val="0"/>
              </a:spcAft>
              <a:buClr>
                <a:schemeClr val="dk1"/>
              </a:buClr>
              <a:buSzPts val="2000"/>
              <a:buChar char="○"/>
            </a:pPr>
            <a:r>
              <a:rPr lang="en-US" b="1" dirty="0">
                <a:solidFill>
                  <a:srgbClr val="3F3F3F"/>
                </a:solidFill>
                <a:latin typeface="Open Sans"/>
                <a:ea typeface="Open Sans"/>
                <a:cs typeface="Open Sans"/>
                <a:sym typeface="Open Sans"/>
              </a:rPr>
              <a:t>DISCIPLINA </a:t>
            </a:r>
          </a:p>
          <a:p>
            <a:pPr marL="869950" lvl="1" indent="-285750" algn="just" rtl="0">
              <a:lnSpc>
                <a:spcPct val="100000"/>
              </a:lnSpc>
              <a:spcBef>
                <a:spcPts val="2100"/>
              </a:spcBef>
              <a:spcAft>
                <a:spcPts val="0"/>
              </a:spcAft>
              <a:buClr>
                <a:schemeClr val="dk1"/>
              </a:buClr>
              <a:buSzPts val="2000"/>
              <a:buChar char="○"/>
            </a:pPr>
            <a:r>
              <a:rPr lang="en-US" b="1" dirty="0">
                <a:solidFill>
                  <a:srgbClr val="3F3F3F"/>
                </a:solidFill>
                <a:latin typeface="Open Sans"/>
                <a:ea typeface="Open Sans"/>
                <a:cs typeface="Open Sans"/>
                <a:sym typeface="Open Sans"/>
              </a:rPr>
              <a:t>TÉRMINOS TEMÁTICOS</a:t>
            </a:r>
            <a:endParaRPr dirty="0">
              <a:solidFill>
                <a:srgbClr val="3F3F3F"/>
              </a:solidFill>
              <a:latin typeface="Open Sans"/>
              <a:ea typeface="Open Sans"/>
              <a:cs typeface="Open Sans"/>
              <a:sym typeface="Open Sans"/>
            </a:endParaRPr>
          </a:p>
          <a:p>
            <a:pPr marL="869950" lvl="1" indent="-285750" algn="just" rtl="0">
              <a:lnSpc>
                <a:spcPct val="100000"/>
              </a:lnSpc>
              <a:spcBef>
                <a:spcPts val="2100"/>
              </a:spcBef>
              <a:spcAft>
                <a:spcPts val="0"/>
              </a:spcAft>
              <a:buClr>
                <a:schemeClr val="dk1"/>
              </a:buClr>
              <a:buSzPts val="2000"/>
              <a:buChar char="○"/>
            </a:pPr>
            <a:r>
              <a:rPr lang="en-US" b="1" dirty="0">
                <a:solidFill>
                  <a:srgbClr val="3F3F3F"/>
                </a:solidFill>
                <a:latin typeface="Open Sans"/>
                <a:ea typeface="Open Sans"/>
                <a:cs typeface="Open Sans"/>
                <a:sym typeface="Open Sans"/>
              </a:rPr>
              <a:t>IDIOMA</a:t>
            </a:r>
            <a:endParaRPr dirty="0">
              <a:solidFill>
                <a:srgbClr val="3F3F3F"/>
              </a:solidFill>
              <a:latin typeface="Open Sans"/>
              <a:ea typeface="Open Sans"/>
              <a:cs typeface="Open Sans"/>
              <a:sym typeface="Open Sans"/>
            </a:endParaRPr>
          </a:p>
          <a:p>
            <a:pPr marL="469900" lvl="0" indent="-342900" algn="just" rtl="0">
              <a:lnSpc>
                <a:spcPct val="100000"/>
              </a:lnSpc>
              <a:spcBef>
                <a:spcPts val="1000"/>
              </a:spcBef>
              <a:spcAft>
                <a:spcPts val="0"/>
              </a:spcAft>
              <a:buClr>
                <a:schemeClr val="dk1"/>
              </a:buClr>
              <a:buSzPts val="2000"/>
              <a:buChar char="●"/>
            </a:pPr>
            <a:r>
              <a:rPr lang="en-US" sz="2000" dirty="0" err="1">
                <a:solidFill>
                  <a:srgbClr val="3F3F3F"/>
                </a:solidFill>
                <a:latin typeface="Open Sans"/>
                <a:ea typeface="Open Sans"/>
                <a:cs typeface="Open Sans"/>
                <a:sym typeface="Open Sans"/>
              </a:rPr>
              <a:t>Utilice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estas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opciones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cuando</a:t>
            </a:r>
            <a:r>
              <a:rPr lang="en-US" sz="2000" dirty="0">
                <a:solidFill>
                  <a:srgbClr val="3F3F3F"/>
                </a:solidFill>
                <a:latin typeface="Open Sans"/>
                <a:ea typeface="Open Sans"/>
                <a:cs typeface="Open Sans"/>
                <a:sym typeface="Open Sans"/>
              </a:rPr>
              <a:t> sea </a:t>
            </a:r>
            <a:r>
              <a:rPr lang="en-US" sz="2000" dirty="0" err="1">
                <a:solidFill>
                  <a:srgbClr val="3F3F3F"/>
                </a:solidFill>
                <a:latin typeface="Open Sans"/>
                <a:ea typeface="Open Sans"/>
                <a:cs typeface="Open Sans"/>
                <a:sym typeface="Open Sans"/>
              </a:rPr>
              <a:t>apropiado</a:t>
            </a:r>
            <a:r>
              <a:rPr lang="en-US" sz="2000" dirty="0">
                <a:solidFill>
                  <a:srgbClr val="3F3F3F"/>
                </a:solidFill>
                <a:latin typeface="Open Sans"/>
                <a:ea typeface="Open Sans"/>
                <a:cs typeface="Open Sans"/>
                <a:sym typeface="Open Sans"/>
              </a:rPr>
              <a:t> </a:t>
            </a:r>
            <a:endParaRPr sz="2000" dirty="0">
              <a:solidFill>
                <a:srgbClr val="3F3F3F"/>
              </a:solidFill>
              <a:latin typeface="Open Sans"/>
              <a:ea typeface="Open Sans"/>
              <a:cs typeface="Open Sans"/>
              <a:sym typeface="Open Sans"/>
            </a:endParaRPr>
          </a:p>
        </p:txBody>
      </p:sp>
      <p:pic>
        <p:nvPicPr>
          <p:cNvPr id="206" name="Google Shape;206;p11"/>
          <p:cNvPicPr preferRelativeResize="0"/>
          <p:nvPr/>
        </p:nvPicPr>
        <p:blipFill rotWithShape="1">
          <a:blip r:embed="rId3">
            <a:alphaModFix/>
          </a:blip>
          <a:srcRect/>
          <a:stretch/>
        </p:blipFill>
        <p:spPr>
          <a:xfrm>
            <a:off x="6659700" y="1810512"/>
            <a:ext cx="5127096" cy="4887976"/>
          </a:xfrm>
          <a:prstGeom prst="rect">
            <a:avLst/>
          </a:prstGeom>
          <a:noFill/>
          <a:ln>
            <a:noFill/>
          </a:ln>
        </p:spPr>
      </p:pic>
      <p:sp>
        <p:nvSpPr>
          <p:cNvPr id="207" name="Google Shape;207;p11"/>
          <p:cNvSpPr/>
          <p:nvPr/>
        </p:nvSpPr>
        <p:spPr>
          <a:xfrm>
            <a:off x="6659700" y="3291840"/>
            <a:ext cx="1057836" cy="2926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8" name="Google Shape;208;p11"/>
          <p:cNvSpPr/>
          <p:nvPr/>
        </p:nvSpPr>
        <p:spPr>
          <a:xfrm>
            <a:off x="6684084" y="5693664"/>
            <a:ext cx="1057836" cy="2926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09" name="Google Shape;209;p11"/>
          <p:cNvSpPr/>
          <p:nvPr/>
        </p:nvSpPr>
        <p:spPr>
          <a:xfrm>
            <a:off x="6653604" y="6010656"/>
            <a:ext cx="1057836" cy="2926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0" name="Google Shape;210;p11"/>
          <p:cNvSpPr/>
          <p:nvPr/>
        </p:nvSpPr>
        <p:spPr>
          <a:xfrm>
            <a:off x="6641412" y="6345936"/>
            <a:ext cx="1057836" cy="2926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11" name="Google Shape;211;p11"/>
          <p:cNvSpPr/>
          <p:nvPr/>
        </p:nvSpPr>
        <p:spPr>
          <a:xfrm>
            <a:off x="6665796" y="5035296"/>
            <a:ext cx="1057836" cy="2926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pic>
        <p:nvPicPr>
          <p:cNvPr id="217" name="Google Shape;217;p12"/>
          <p:cNvPicPr preferRelativeResize="0"/>
          <p:nvPr/>
        </p:nvPicPr>
        <p:blipFill rotWithShape="1">
          <a:blip r:embed="rId3">
            <a:alphaModFix/>
          </a:blip>
          <a:srcRect/>
          <a:stretch/>
        </p:blipFill>
        <p:spPr>
          <a:xfrm>
            <a:off x="6217920" y="1744962"/>
            <a:ext cx="5681472" cy="5005106"/>
          </a:xfrm>
          <a:prstGeom prst="rect">
            <a:avLst/>
          </a:prstGeom>
          <a:noFill/>
          <a:ln w="9525" cap="flat" cmpd="sng">
            <a:solidFill>
              <a:schemeClr val="dk1"/>
            </a:solidFill>
            <a:prstDash val="solid"/>
            <a:miter lim="800000"/>
            <a:headEnd type="none" w="sm" len="sm"/>
            <a:tailEnd type="none" w="sm" len="sm"/>
          </a:ln>
        </p:spPr>
      </p:pic>
      <p:sp>
        <p:nvSpPr>
          <p:cNvPr id="218" name="Google Shape;218;p12"/>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dirty="0">
                <a:solidFill>
                  <a:srgbClr val="586F7C"/>
                </a:solidFill>
                <a:latin typeface="Open Sans"/>
                <a:ea typeface="Open Sans"/>
                <a:cs typeface="Open Sans"/>
                <a:sym typeface="Open Sans"/>
              </a:rPr>
              <a:t>Summon: </a:t>
            </a:r>
            <a:r>
              <a:rPr lang="en-US" sz="3200" dirty="0" err="1">
                <a:solidFill>
                  <a:srgbClr val="586F7C"/>
                </a:solidFill>
                <a:latin typeface="Open Sans"/>
                <a:ea typeface="Open Sans"/>
                <a:cs typeface="Open Sans"/>
                <a:sym typeface="Open Sans"/>
              </a:rPr>
              <a:t>Funciones</a:t>
            </a:r>
            <a:r>
              <a:rPr lang="en-US" sz="3200" dirty="0">
                <a:solidFill>
                  <a:srgbClr val="586F7C"/>
                </a:solidFill>
                <a:latin typeface="Open Sans"/>
                <a:ea typeface="Open Sans"/>
                <a:cs typeface="Open Sans"/>
                <a:sym typeface="Open Sans"/>
              </a:rPr>
              <a:t> de </a:t>
            </a:r>
            <a:r>
              <a:rPr lang="en-US" sz="3200" dirty="0" err="1">
                <a:solidFill>
                  <a:srgbClr val="586F7C"/>
                </a:solidFill>
                <a:latin typeface="Open Sans"/>
                <a:ea typeface="Open Sans"/>
                <a:cs typeface="Open Sans"/>
                <a:sym typeface="Open Sans"/>
              </a:rPr>
              <a:t>búsqueda</a:t>
            </a:r>
            <a:r>
              <a:rPr lang="en-US" sz="3200" dirty="0">
                <a:solidFill>
                  <a:srgbClr val="586F7C"/>
                </a:solidFill>
                <a:latin typeface="Open Sans"/>
                <a:ea typeface="Open Sans"/>
                <a:cs typeface="Open Sans"/>
                <a:sym typeface="Open Sans"/>
              </a:rPr>
              <a:t> DISCIPLINA y FECHA DE PUBLICACIÓN</a:t>
            </a:r>
            <a:endParaRPr dirty="0"/>
          </a:p>
        </p:txBody>
      </p:sp>
      <p:sp>
        <p:nvSpPr>
          <p:cNvPr id="219" name="Google Shape;219;p12"/>
          <p:cNvSpPr txBox="1">
            <a:spLocks noGrp="1"/>
          </p:cNvSpPr>
          <p:nvPr>
            <p:ph type="body" idx="1"/>
          </p:nvPr>
        </p:nvSpPr>
        <p:spPr>
          <a:xfrm>
            <a:off x="1" y="1633122"/>
            <a:ext cx="5537636" cy="5224878"/>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200"/>
              <a:buChar char="●"/>
            </a:pP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siguiente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ejemplo</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búsqueda</a:t>
            </a:r>
            <a:r>
              <a:rPr lang="en-US" sz="2200" dirty="0">
                <a:solidFill>
                  <a:srgbClr val="3F3F3F"/>
                </a:solidFill>
                <a:latin typeface="Open Sans"/>
                <a:ea typeface="Open Sans"/>
                <a:cs typeface="Open Sans"/>
                <a:sym typeface="Open Sans"/>
              </a:rPr>
              <a:t> se ha </a:t>
            </a:r>
            <a:r>
              <a:rPr lang="en-US" sz="2200" dirty="0" err="1">
                <a:solidFill>
                  <a:srgbClr val="3F3F3F"/>
                </a:solidFill>
                <a:latin typeface="Open Sans"/>
                <a:ea typeface="Open Sans"/>
                <a:cs typeface="Open Sans"/>
                <a:sym typeface="Open Sans"/>
              </a:rPr>
              <a:t>refinado</a:t>
            </a:r>
            <a:r>
              <a:rPr lang="en-US" sz="2200" dirty="0">
                <a:solidFill>
                  <a:srgbClr val="3F3F3F"/>
                </a:solidFill>
                <a:latin typeface="Open Sans"/>
                <a:ea typeface="Open Sans"/>
                <a:cs typeface="Open Sans"/>
                <a:sym typeface="Open Sans"/>
              </a:rPr>
              <a:t> para </a:t>
            </a:r>
            <a:r>
              <a:rPr lang="en-US" sz="2200" dirty="0" err="1">
                <a:solidFill>
                  <a:srgbClr val="3F3F3F"/>
                </a:solidFill>
                <a:latin typeface="Open Sans"/>
                <a:ea typeface="Open Sans"/>
                <a:cs typeface="Open Sans"/>
                <a:sym typeface="Open Sans"/>
              </a:rPr>
              <a:t>contener</a:t>
            </a:r>
            <a:r>
              <a:rPr lang="en-US" sz="2200" dirty="0">
                <a:solidFill>
                  <a:srgbClr val="3F3F3F"/>
                </a:solidFill>
                <a:latin typeface="Open Sans"/>
                <a:ea typeface="Open Sans"/>
                <a:cs typeface="Open Sans"/>
                <a:sym typeface="Open Sans"/>
              </a:rPr>
              <a:t> material de Nursing </a:t>
            </a:r>
            <a:r>
              <a:rPr lang="en-US" sz="2200" i="1" dirty="0">
                <a:solidFill>
                  <a:srgbClr val="3F3F3F"/>
                </a:solidFill>
                <a:latin typeface="Open Sans"/>
                <a:ea typeface="Open Sans"/>
                <a:cs typeface="Open Sans"/>
                <a:sym typeface="Open Sans"/>
              </a:rPr>
              <a:t>[</a:t>
            </a:r>
            <a:r>
              <a:rPr lang="en-US" sz="2200" i="1" dirty="0" err="1">
                <a:solidFill>
                  <a:srgbClr val="3F3F3F"/>
                </a:solidFill>
                <a:latin typeface="Open Sans"/>
                <a:ea typeface="Open Sans"/>
                <a:cs typeface="Open Sans"/>
                <a:sym typeface="Open Sans"/>
              </a:rPr>
              <a:t>Enfermería</a:t>
            </a:r>
            <a:r>
              <a:rPr lang="en-US" sz="2200" i="1" dirty="0">
                <a:solidFill>
                  <a:srgbClr val="3F3F3F"/>
                </a:solidFill>
                <a:latin typeface="Open Sans"/>
                <a:ea typeface="Open Sans"/>
                <a:cs typeface="Open Sans"/>
                <a:sym typeface="Open Sans"/>
              </a:rPr>
              <a:t>] </a:t>
            </a:r>
            <a:r>
              <a:rPr lang="en-US" sz="2200" dirty="0">
                <a:solidFill>
                  <a:srgbClr val="3F3F3F"/>
                </a:solidFill>
                <a:latin typeface="Open Sans"/>
                <a:ea typeface="Open Sans"/>
                <a:cs typeface="Open Sans"/>
                <a:sym typeface="Open Sans"/>
              </a:rPr>
              <a:t>(</a:t>
            </a:r>
            <a:r>
              <a:rPr lang="en-US" sz="2200" b="1" dirty="0">
                <a:solidFill>
                  <a:srgbClr val="3F3F3F"/>
                </a:solidFill>
                <a:latin typeface="Open Sans"/>
                <a:ea typeface="Open Sans"/>
                <a:cs typeface="Open Sans"/>
                <a:sym typeface="Open Sans"/>
              </a:rPr>
              <a:t>DISCIPLINE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últimos</a:t>
            </a:r>
            <a:r>
              <a:rPr lang="en-US" sz="2200" dirty="0">
                <a:solidFill>
                  <a:srgbClr val="3F3F3F"/>
                </a:solidFill>
                <a:latin typeface="Open Sans"/>
                <a:ea typeface="Open Sans"/>
                <a:cs typeface="Open Sans"/>
                <a:sym typeface="Open Sans"/>
              </a:rPr>
              <a:t> 5 </a:t>
            </a:r>
            <a:r>
              <a:rPr lang="en-US" sz="2200" dirty="0" err="1">
                <a:solidFill>
                  <a:srgbClr val="3F3F3F"/>
                </a:solidFill>
                <a:latin typeface="Open Sans"/>
                <a:ea typeface="Open Sans"/>
                <a:cs typeface="Open Sans"/>
                <a:sym typeface="Open Sans"/>
              </a:rPr>
              <a:t>años</a:t>
            </a:r>
            <a:r>
              <a:rPr lang="en-US" sz="2200" dirty="0">
                <a:solidFill>
                  <a:srgbClr val="3F3F3F"/>
                </a:solidFill>
                <a:latin typeface="Open Sans"/>
                <a:ea typeface="Open Sans"/>
                <a:cs typeface="Open Sans"/>
                <a:sym typeface="Open Sans"/>
              </a:rPr>
              <a:t> (</a:t>
            </a:r>
            <a:r>
              <a:rPr lang="en-US" sz="2200" b="1" dirty="0">
                <a:solidFill>
                  <a:srgbClr val="3F3F3F"/>
                </a:solidFill>
                <a:latin typeface="Open Sans"/>
                <a:ea typeface="Open Sans"/>
                <a:cs typeface="Open Sans"/>
                <a:sym typeface="Open Sans"/>
              </a:rPr>
              <a:t>Publication Date</a:t>
            </a:r>
            <a:r>
              <a:rPr lang="en-US" sz="2200" dirty="0">
                <a:solidFill>
                  <a:srgbClr val="3F3F3F"/>
                </a:solidFill>
                <a:latin typeface="Open Sans"/>
                <a:ea typeface="Open Sans"/>
                <a:cs typeface="Open Sans"/>
                <a:sym typeface="Open Sans"/>
              </a:rPr>
              <a:t>) – un total de 135 </a:t>
            </a:r>
            <a:r>
              <a:rPr lang="en-US" sz="2200" dirty="0" err="1">
                <a:solidFill>
                  <a:srgbClr val="3F3F3F"/>
                </a:solidFill>
                <a:latin typeface="Open Sans"/>
                <a:ea typeface="Open Sans"/>
                <a:cs typeface="Open Sans"/>
                <a:sym typeface="Open Sans"/>
              </a:rPr>
              <a:t>referencias</a:t>
            </a:r>
            <a:r>
              <a:rPr lang="en-US" sz="2200" dirty="0">
                <a:solidFill>
                  <a:srgbClr val="3F3F3F"/>
                </a:solidFill>
                <a:latin typeface="Open Sans"/>
                <a:ea typeface="Open Sans"/>
                <a:cs typeface="Open Sans"/>
                <a:sym typeface="Open Sans"/>
              </a:rPr>
              <a:t>. </a:t>
            </a:r>
            <a:endParaRPr dirty="0"/>
          </a:p>
          <a:p>
            <a:pPr marL="412750" lvl="0" indent="-285750" algn="l" rtl="0">
              <a:lnSpc>
                <a:spcPct val="100000"/>
              </a:lnSpc>
              <a:spcBef>
                <a:spcPts val="1000"/>
              </a:spcBef>
              <a:spcAft>
                <a:spcPts val="0"/>
              </a:spcAft>
              <a:buClr>
                <a:schemeClr val="dk1"/>
              </a:buClr>
              <a:buSzPts val="2200"/>
              <a:buChar char="●"/>
            </a:pPr>
            <a:r>
              <a:rPr lang="en-US" sz="2200" b="1" dirty="0">
                <a:solidFill>
                  <a:srgbClr val="3F3F3F"/>
                </a:solidFill>
                <a:latin typeface="Open Sans"/>
                <a:ea typeface="Open Sans"/>
                <a:cs typeface="Open Sans"/>
                <a:sym typeface="Open Sans"/>
              </a:rPr>
              <a:t>RECUERDE</a:t>
            </a:r>
            <a:r>
              <a:rPr lang="en-US" sz="2200" dirty="0">
                <a:solidFill>
                  <a:srgbClr val="3F3F3F"/>
                </a:solidFill>
                <a:latin typeface="Open Sans"/>
                <a:ea typeface="Open Sans"/>
                <a:cs typeface="Open Sans"/>
                <a:sym typeface="Open Sans"/>
              </a:rPr>
              <a:t> que se </a:t>
            </a:r>
            <a:r>
              <a:rPr lang="en-US" sz="2200" dirty="0" err="1">
                <a:solidFill>
                  <a:srgbClr val="3F3F3F"/>
                </a:solidFill>
                <a:latin typeface="Open Sans"/>
                <a:ea typeface="Open Sans"/>
                <a:cs typeface="Open Sans"/>
                <a:sym typeface="Open Sans"/>
              </a:rPr>
              <a:t>deben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borrar</a:t>
            </a:r>
            <a:r>
              <a:rPr lang="en-US" sz="2200" dirty="0">
                <a:solidFill>
                  <a:srgbClr val="3F3F3F"/>
                </a:solidFill>
                <a:latin typeface="Open Sans"/>
                <a:ea typeface="Open Sans"/>
                <a:cs typeface="Open Sans"/>
                <a:sym typeface="Open Sans"/>
              </a:rPr>
              <a:t> las </a:t>
            </a:r>
            <a:r>
              <a:rPr lang="en-US" sz="2200" dirty="0" err="1">
                <a:solidFill>
                  <a:srgbClr val="3F3F3F"/>
                </a:solidFill>
                <a:latin typeface="Open Sans"/>
                <a:ea typeface="Open Sans"/>
                <a:cs typeface="Open Sans"/>
                <a:sym typeface="Open Sans"/>
              </a:rPr>
              <a:t>opciones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ya</a:t>
            </a:r>
            <a:r>
              <a:rPr lang="en-US" sz="2200" dirty="0">
                <a:solidFill>
                  <a:srgbClr val="3F3F3F"/>
                </a:solidFill>
                <a:latin typeface="Open Sans"/>
                <a:ea typeface="Open Sans"/>
                <a:cs typeface="Open Sans"/>
                <a:sym typeface="Open Sans"/>
              </a:rPr>
              <a:t> sea con un </a:t>
            </a:r>
            <a:r>
              <a:rPr lang="en-US" sz="2200" dirty="0" err="1">
                <a:solidFill>
                  <a:srgbClr val="3F3F3F"/>
                </a:solidFill>
                <a:latin typeface="Open Sans"/>
                <a:ea typeface="Open Sans"/>
                <a:cs typeface="Open Sans"/>
                <a:sym typeface="Open Sans"/>
              </a:rPr>
              <a:t>clic</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casilla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resaltada</a:t>
            </a:r>
            <a:r>
              <a:rPr lang="en-US" sz="2200" dirty="0">
                <a:solidFill>
                  <a:srgbClr val="3F3F3F"/>
                </a:solidFill>
                <a:latin typeface="Open Sans"/>
                <a:ea typeface="Open Sans"/>
                <a:cs typeface="Open Sans"/>
                <a:sym typeface="Open Sans"/>
              </a:rPr>
              <a:t> para Nursing</a:t>
            </a:r>
            <a:r>
              <a:rPr lang="en-US" sz="2200" i="1" dirty="0">
                <a:solidFill>
                  <a:srgbClr val="3F3F3F"/>
                </a:solidFill>
                <a:latin typeface="Open Sans"/>
                <a:ea typeface="Open Sans"/>
                <a:cs typeface="Open Sans"/>
                <a:sym typeface="Open Sans"/>
              </a:rPr>
              <a:t> [</a:t>
            </a:r>
            <a:r>
              <a:rPr lang="en-US" sz="2200" i="1" dirty="0" err="1">
                <a:solidFill>
                  <a:srgbClr val="3F3F3F"/>
                </a:solidFill>
                <a:latin typeface="Open Sans"/>
                <a:ea typeface="Open Sans"/>
                <a:cs typeface="Open Sans"/>
                <a:sym typeface="Open Sans"/>
              </a:rPr>
              <a:t>Enfermería</a:t>
            </a:r>
            <a:r>
              <a:rPr lang="en-US" sz="2200" i="1" dirty="0">
                <a:solidFill>
                  <a:srgbClr val="3F3F3F"/>
                </a:solidFill>
                <a:latin typeface="Open Sans"/>
                <a:ea typeface="Open Sans"/>
                <a:cs typeface="Open Sans"/>
                <a:sym typeface="Open Sans"/>
              </a:rPr>
              <a:t>]</a:t>
            </a:r>
            <a:r>
              <a:rPr lang="en-US" sz="2200" dirty="0">
                <a:solidFill>
                  <a:srgbClr val="3F3F3F"/>
                </a:solidFill>
                <a:latin typeface="Open Sans"/>
                <a:ea typeface="Open Sans"/>
                <a:cs typeface="Open Sans"/>
                <a:sym typeface="Open Sans"/>
              </a:rPr>
              <a:t> o </a:t>
            </a:r>
            <a:r>
              <a:rPr lang="en-US" sz="2200" dirty="0" err="1">
                <a:solidFill>
                  <a:srgbClr val="3F3F3F"/>
                </a:solidFill>
                <a:latin typeface="Open Sans"/>
                <a:ea typeface="Open Sans"/>
                <a:cs typeface="Open Sans"/>
                <a:sym typeface="Open Sans"/>
              </a:rPr>
              <a:t>borrando</a:t>
            </a:r>
            <a:r>
              <a:rPr lang="en-US" sz="2200" dirty="0">
                <a:solidFill>
                  <a:srgbClr val="3F3F3F"/>
                </a:solidFill>
                <a:latin typeface="Open Sans"/>
                <a:ea typeface="Open Sans"/>
                <a:cs typeface="Open Sans"/>
                <a:sym typeface="Open Sans"/>
              </a:rPr>
              <a:t> </a:t>
            </a:r>
            <a:r>
              <a:rPr lang="en-US" sz="22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19"/>
                  </a:ext>
                </a:extLst>
              </a:rPr>
              <a:t>PUBLICATION DATE</a:t>
            </a:r>
            <a:r>
              <a:rPr lang="en-US" sz="2200" dirty="0">
                <a:solidFill>
                  <a:srgbClr val="3F3F3F"/>
                </a:solidFill>
                <a:latin typeface="Open Sans"/>
                <a:ea typeface="Open Sans"/>
                <a:cs typeface="Open Sans"/>
                <a:sym typeface="Open Sans"/>
              </a:rPr>
              <a:t> o </a:t>
            </a:r>
            <a:r>
              <a:rPr lang="en-US" sz="2200" dirty="0" err="1">
                <a:solidFill>
                  <a:srgbClr val="3F3F3F"/>
                </a:solidFill>
                <a:latin typeface="Open Sans"/>
                <a:ea typeface="Open Sans"/>
                <a:cs typeface="Open Sans"/>
                <a:sym typeface="Open Sans"/>
              </a:rPr>
              <a:t>utilizando</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opción</a:t>
            </a:r>
            <a:r>
              <a:rPr lang="en-US" sz="2200" dirty="0">
                <a:solidFill>
                  <a:srgbClr val="3F3F3F"/>
                </a:solidFill>
                <a:latin typeface="Open Sans"/>
                <a:ea typeface="Open Sans"/>
                <a:cs typeface="Open Sans"/>
                <a:sym typeface="Open Sans"/>
              </a:rPr>
              <a:t> </a:t>
            </a:r>
            <a:r>
              <a:rPr lang="en-US" sz="2200" b="1" dirty="0">
                <a:solidFill>
                  <a:srgbClr val="3F3F3F"/>
                </a:solidFill>
                <a:latin typeface="Open Sans"/>
                <a:ea typeface="Open Sans"/>
                <a:cs typeface="Open Sans"/>
                <a:sym typeface="Open Sans"/>
              </a:rPr>
              <a:t>Clear all</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borrar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todo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la parte superior de la </a:t>
            </a:r>
            <a:r>
              <a:rPr lang="en-US" sz="2200" dirty="0" err="1">
                <a:solidFill>
                  <a:srgbClr val="3F3F3F"/>
                </a:solidFill>
                <a:latin typeface="Open Sans"/>
                <a:ea typeface="Open Sans"/>
                <a:cs typeface="Open Sans"/>
                <a:sym typeface="Open Sans"/>
              </a:rPr>
              <a:t>columna</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p:txBody>
      </p:sp>
      <p:sp>
        <p:nvSpPr>
          <p:cNvPr id="220" name="Google Shape;220;p12"/>
          <p:cNvSpPr/>
          <p:nvPr/>
        </p:nvSpPr>
        <p:spPr>
          <a:xfrm>
            <a:off x="7842819" y="2266451"/>
            <a:ext cx="1502349" cy="27326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21" name="Google Shape;221;p12"/>
          <p:cNvSpPr/>
          <p:nvPr/>
        </p:nvSpPr>
        <p:spPr>
          <a:xfrm>
            <a:off x="7094483" y="4845059"/>
            <a:ext cx="328448" cy="27326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cxnSp>
        <p:nvCxnSpPr>
          <p:cNvPr id="222" name="Google Shape;222;p12"/>
          <p:cNvCxnSpPr/>
          <p:nvPr/>
        </p:nvCxnSpPr>
        <p:spPr>
          <a:xfrm rot="10800000" flipH="1">
            <a:off x="3010265" y="2539720"/>
            <a:ext cx="5054743" cy="3751344"/>
          </a:xfrm>
          <a:prstGeom prst="straightConnector1">
            <a:avLst/>
          </a:prstGeom>
          <a:noFill/>
          <a:ln w="19050" cap="flat" cmpd="sng">
            <a:solidFill>
              <a:srgbClr val="FF0000"/>
            </a:solidFill>
            <a:prstDash val="solid"/>
            <a:round/>
            <a:headEnd type="none" w="sm" len="sm"/>
            <a:tailEnd type="triangle" w="med" len="med"/>
          </a:ln>
        </p:spPr>
      </p:cxnSp>
      <p:sp>
        <p:nvSpPr>
          <p:cNvPr id="223" name="Google Shape;223;p12"/>
          <p:cNvSpPr/>
          <p:nvPr/>
        </p:nvSpPr>
        <p:spPr>
          <a:xfrm>
            <a:off x="6222755" y="6460499"/>
            <a:ext cx="871728" cy="28956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229" name="Google Shape;229;p5"/>
          <p:cNvPicPr preferRelativeResize="0"/>
          <p:nvPr/>
        </p:nvPicPr>
        <p:blipFill rotWithShape="1">
          <a:blip r:embed="rId3">
            <a:alphaModFix/>
          </a:blip>
          <a:srcRect/>
          <a:stretch/>
        </p:blipFill>
        <p:spPr>
          <a:xfrm>
            <a:off x="6821424" y="1717022"/>
            <a:ext cx="5291782" cy="4921522"/>
          </a:xfrm>
          <a:prstGeom prst="rect">
            <a:avLst/>
          </a:prstGeom>
          <a:noFill/>
          <a:ln>
            <a:noFill/>
          </a:ln>
        </p:spPr>
      </p:pic>
      <p:sp>
        <p:nvSpPr>
          <p:cNvPr id="230" name="Google Shape;230;p5"/>
          <p:cNvSpPr txBox="1">
            <a:spLocks noGrp="1"/>
          </p:cNvSpPr>
          <p:nvPr>
            <p:ph type="title"/>
          </p:nvPr>
        </p:nvSpPr>
        <p:spPr>
          <a:xfrm>
            <a:off x="-1" y="583526"/>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Summon: opciones de interfaz de idioma</a:t>
            </a:r>
            <a:endParaRPr>
              <a:solidFill>
                <a:srgbClr val="586F7C"/>
              </a:solidFill>
            </a:endParaRPr>
          </a:p>
        </p:txBody>
      </p:sp>
      <p:sp>
        <p:nvSpPr>
          <p:cNvPr id="231" name="Google Shape;231;p5"/>
          <p:cNvSpPr txBox="1">
            <a:spLocks noGrp="1"/>
          </p:cNvSpPr>
          <p:nvPr>
            <p:ph type="body" idx="1"/>
          </p:nvPr>
        </p:nvSpPr>
        <p:spPr>
          <a:xfrm>
            <a:off x="0" y="1687960"/>
            <a:ext cx="6597870" cy="4987159"/>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200"/>
              <a:buChar char="●"/>
            </a:pPr>
            <a:r>
              <a:rPr lang="en-US" sz="2000">
                <a:solidFill>
                  <a:srgbClr val="3F3F3F"/>
                </a:solidFill>
                <a:latin typeface="Open Sans"/>
                <a:ea typeface="Open Sans"/>
                <a:cs typeface="Open Sans"/>
                <a:sym typeface="Open Sans"/>
              </a:rPr>
              <a:t>Al hacer clic en la interfaz predeterminada en inglés, se muestran opciones de idioma alternativo.</a:t>
            </a:r>
            <a:endParaRPr/>
          </a:p>
          <a:p>
            <a:pPr marL="412750" lvl="0" indent="-285750" algn="just" rtl="0">
              <a:lnSpc>
                <a:spcPct val="100000"/>
              </a:lnSpc>
              <a:spcBef>
                <a:spcPts val="1000"/>
              </a:spcBef>
              <a:spcAft>
                <a:spcPts val="0"/>
              </a:spcAft>
              <a:buClr>
                <a:schemeClr val="dk1"/>
              </a:buClr>
              <a:buSzPts val="2200"/>
              <a:buChar char="●"/>
            </a:pPr>
            <a:r>
              <a:rPr lang="en-US" sz="2000">
                <a:solidFill>
                  <a:srgbClr val="3F3F3F"/>
                </a:solidFill>
                <a:latin typeface="Open Sans"/>
                <a:ea typeface="Open Sans"/>
                <a:cs typeface="Open Sans"/>
                <a:sym typeface="Open Sans"/>
              </a:rPr>
              <a:t>La interfaz en </a:t>
            </a:r>
            <a:r>
              <a:rPr lang="en-US" sz="2000" b="1">
                <a:solidFill>
                  <a:srgbClr val="3F3F3F"/>
                </a:solidFill>
                <a:latin typeface="Open Sans"/>
                <a:ea typeface="Open Sans"/>
                <a:cs typeface="Open Sans"/>
                <a:sym typeface="Open Sans"/>
              </a:rPr>
              <a:t>español</a:t>
            </a:r>
            <a:r>
              <a:rPr lang="en-US" sz="2000">
                <a:solidFill>
                  <a:srgbClr val="3F3F3F"/>
                </a:solidFill>
                <a:latin typeface="Open Sans"/>
                <a:ea typeface="Open Sans"/>
                <a:cs typeface="Open Sans"/>
                <a:sym typeface="Open Sans"/>
              </a:rPr>
              <a:t> se mostrará en esta diapositiva.</a:t>
            </a:r>
            <a:endParaRPr/>
          </a:p>
          <a:p>
            <a:pPr marL="412750" lvl="0" indent="-285750" algn="just" rtl="0">
              <a:lnSpc>
                <a:spcPct val="100000"/>
              </a:lnSpc>
              <a:spcBef>
                <a:spcPts val="1000"/>
              </a:spcBef>
              <a:spcAft>
                <a:spcPts val="0"/>
              </a:spcAft>
              <a:buClr>
                <a:schemeClr val="dk1"/>
              </a:buClr>
              <a:buSzPts val="2200"/>
              <a:buChar char="●"/>
            </a:pPr>
            <a:r>
              <a:rPr lang="en-US" sz="2000">
                <a:solidFill>
                  <a:srgbClr val="3F3F3F"/>
                </a:solidFill>
                <a:latin typeface="Open Sans"/>
                <a:ea typeface="Open Sans"/>
                <a:cs typeface="Open Sans"/>
                <a:sym typeface="Open Sans"/>
              </a:rPr>
              <a:t>En una interfaz de idioma diferente, el uso de términos de búsqueda en inglés dará como resultado una mayor cantidad de citas. Por ejemplo, "infecciones hospitalarias" y "países en desarrollo"  en español tiene 2 resultados.</a:t>
            </a:r>
            <a:endParaRPr/>
          </a:p>
          <a:p>
            <a:pPr marL="412750" lvl="0" indent="-285750" algn="just" rtl="0">
              <a:lnSpc>
                <a:spcPct val="100000"/>
              </a:lnSpc>
              <a:spcBef>
                <a:spcPts val="1000"/>
              </a:spcBef>
              <a:spcAft>
                <a:spcPts val="0"/>
              </a:spcAft>
              <a:buClr>
                <a:schemeClr val="dk1"/>
              </a:buClr>
              <a:buSzPts val="2200"/>
              <a:buChar char="●"/>
            </a:pPr>
            <a:r>
              <a:rPr lang="en-US" sz="2000">
                <a:solidFill>
                  <a:srgbClr val="3F3F3F"/>
                </a:solidFill>
                <a:latin typeface="Open Sans"/>
                <a:ea typeface="Open Sans"/>
                <a:cs typeface="Open Sans"/>
                <a:sym typeface="Open Sans"/>
              </a:rPr>
              <a:t>La búsqueda en español genera menos resultados pero mostrará material (artículos, libros) en ese idioma. Por ejemplo, "infecciones hospitalarias" da como resultado 590 resultados.</a:t>
            </a:r>
            <a:endParaRPr sz="2200">
              <a:solidFill>
                <a:srgbClr val="3F3F3F"/>
              </a:solidFill>
              <a:latin typeface="Open Sans"/>
              <a:ea typeface="Open Sans"/>
              <a:cs typeface="Open Sans"/>
              <a:sym typeface="Open Sans"/>
            </a:endParaRPr>
          </a:p>
        </p:txBody>
      </p:sp>
      <p:sp>
        <p:nvSpPr>
          <p:cNvPr id="232" name="Google Shape;232;p5"/>
          <p:cNvSpPr/>
          <p:nvPr/>
        </p:nvSpPr>
        <p:spPr>
          <a:xfrm>
            <a:off x="8118611" y="3107699"/>
            <a:ext cx="656896" cy="273269"/>
          </a:xfrm>
          <a:prstGeom prst="rect">
            <a:avLst/>
          </a:prstGeom>
          <a:noFill/>
          <a:ln w="1905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cxnSp>
        <p:nvCxnSpPr>
          <p:cNvPr id="233" name="Google Shape;233;p5"/>
          <p:cNvCxnSpPr/>
          <p:nvPr/>
        </p:nvCxnSpPr>
        <p:spPr>
          <a:xfrm rot="10800000" flipH="1">
            <a:off x="3547872" y="2133600"/>
            <a:ext cx="7882128" cy="938784"/>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19"/>
          <p:cNvPicPr preferRelativeResize="0"/>
          <p:nvPr/>
        </p:nvPicPr>
        <p:blipFill rotWithShape="1">
          <a:blip r:embed="rId3">
            <a:alphaModFix/>
          </a:blip>
          <a:srcRect/>
          <a:stretch/>
        </p:blipFill>
        <p:spPr>
          <a:xfrm>
            <a:off x="4570800" y="1828800"/>
            <a:ext cx="7476096" cy="4676938"/>
          </a:xfrm>
          <a:prstGeom prst="rect">
            <a:avLst/>
          </a:prstGeom>
          <a:noFill/>
          <a:ln>
            <a:noFill/>
          </a:ln>
        </p:spPr>
      </p:pic>
      <p:sp>
        <p:nvSpPr>
          <p:cNvPr id="240" name="Google Shape;240;p19"/>
          <p:cNvSpPr txBox="1">
            <a:spLocks noGrp="1"/>
          </p:cNvSpPr>
          <p:nvPr>
            <p:ph type="title"/>
          </p:nvPr>
        </p:nvSpPr>
        <p:spPr>
          <a:xfrm>
            <a:off x="-1" y="43722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200">
                <a:solidFill>
                  <a:srgbClr val="586F7C"/>
                </a:solidFill>
                <a:latin typeface="Open Sans"/>
                <a:ea typeface="Open Sans"/>
                <a:cs typeface="Open Sans"/>
                <a:sym typeface="Open Sans"/>
              </a:rPr>
              <a:t>Interfaz en español</a:t>
            </a:r>
            <a:endParaRPr>
              <a:solidFill>
                <a:srgbClr val="586F7C"/>
              </a:solidFill>
            </a:endParaRPr>
          </a:p>
        </p:txBody>
      </p:sp>
      <p:sp>
        <p:nvSpPr>
          <p:cNvPr id="241" name="Google Shape;241;p19"/>
          <p:cNvSpPr txBox="1">
            <a:spLocks noGrp="1"/>
          </p:cNvSpPr>
          <p:nvPr>
            <p:ph type="body" idx="1"/>
          </p:nvPr>
        </p:nvSpPr>
        <p:spPr>
          <a:xfrm>
            <a:off x="0" y="1708316"/>
            <a:ext cx="4466896" cy="5149683"/>
          </a:xfrm>
          <a:prstGeom prst="rect">
            <a:avLst/>
          </a:prstGeom>
          <a:noFill/>
          <a:ln>
            <a:noFill/>
          </a:ln>
        </p:spPr>
        <p:txBody>
          <a:bodyPr spcFirstLastPara="1" wrap="square" lIns="91425" tIns="45700" rIns="91425" bIns="45700" anchor="t" anchorCtr="0">
            <a:noAutofit/>
          </a:bodyPr>
          <a:lstStyle/>
          <a:p>
            <a:pPr marL="412750" lvl="0" indent="-285750" algn="just" rtl="0">
              <a:lnSpc>
                <a:spcPct val="100000"/>
              </a:lnSpc>
              <a:spcBef>
                <a:spcPts val="1000"/>
              </a:spcBef>
              <a:spcAft>
                <a:spcPts val="0"/>
              </a:spcAft>
              <a:buClr>
                <a:schemeClr val="dk1"/>
              </a:buClr>
              <a:buSzPts val="2200"/>
              <a:buChar char="●"/>
            </a:pPr>
            <a:r>
              <a:rPr lang="en-US" sz="2000" dirty="0" err="1">
                <a:solidFill>
                  <a:srgbClr val="595959"/>
                </a:solidFill>
                <a:latin typeface="Open Sans"/>
                <a:ea typeface="Open Sans"/>
                <a:cs typeface="Open Sans"/>
                <a:sym typeface="Open Sans"/>
              </a:rPr>
              <a:t>Ahora</a:t>
            </a:r>
            <a:r>
              <a:rPr lang="en-US" sz="2000" dirty="0">
                <a:solidFill>
                  <a:srgbClr val="595959"/>
                </a:solidFill>
                <a:latin typeface="Open Sans"/>
                <a:ea typeface="Open Sans"/>
                <a:cs typeface="Open Sans"/>
                <a:sym typeface="Open Sans"/>
              </a:rPr>
              <a:t> se </a:t>
            </a:r>
            <a:r>
              <a:rPr lang="en-US" sz="2000" dirty="0" err="1">
                <a:solidFill>
                  <a:srgbClr val="595959"/>
                </a:solidFill>
                <a:latin typeface="Open Sans"/>
                <a:ea typeface="Open Sans"/>
                <a:cs typeface="Open Sans"/>
                <a:sym typeface="Open Sans"/>
              </a:rPr>
              <a:t>muestra</a:t>
            </a:r>
            <a:r>
              <a:rPr lang="en-US" sz="2000" dirty="0">
                <a:solidFill>
                  <a:srgbClr val="595959"/>
                </a:solidFill>
                <a:latin typeface="Open Sans"/>
                <a:ea typeface="Open Sans"/>
                <a:cs typeface="Open Sans"/>
                <a:sym typeface="Open Sans"/>
              </a:rPr>
              <a:t> la </a:t>
            </a:r>
            <a:r>
              <a:rPr lang="en-US" sz="2000" dirty="0" err="1">
                <a:solidFill>
                  <a:srgbClr val="595959"/>
                </a:solidFill>
                <a:latin typeface="Open Sans"/>
                <a:ea typeface="Open Sans"/>
                <a:cs typeface="Open Sans"/>
                <a:sym typeface="Open Sans"/>
              </a:rPr>
              <a:t>interfaz</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en</a:t>
            </a:r>
            <a:r>
              <a:rPr lang="en-US" sz="2000" dirty="0">
                <a:solidFill>
                  <a:srgbClr val="595959"/>
                </a:solidFill>
                <a:latin typeface="Open Sans"/>
                <a:ea typeface="Open Sans"/>
                <a:cs typeface="Open Sans"/>
                <a:sym typeface="Open Sans"/>
              </a:rPr>
              <a:t> </a:t>
            </a:r>
            <a:r>
              <a:rPr lang="en-US" sz="2000" b="1" dirty="0" err="1">
                <a:solidFill>
                  <a:srgbClr val="595959"/>
                </a:solidFill>
                <a:latin typeface="Open Sans"/>
                <a:ea typeface="Open Sans"/>
                <a:cs typeface="Open Sans"/>
                <a:sym typeface="Open Sans"/>
              </a:rPr>
              <a:t>español</a:t>
            </a:r>
            <a:r>
              <a:rPr lang="en-US" sz="2000" dirty="0">
                <a:solidFill>
                  <a:srgbClr val="595959"/>
                </a:solidFill>
                <a:latin typeface="Open Sans"/>
                <a:ea typeface="Open Sans"/>
                <a:cs typeface="Open Sans"/>
                <a:sym typeface="Open Sans"/>
              </a:rPr>
              <a:t>. Se cambia </a:t>
            </a:r>
            <a:r>
              <a:rPr lang="en-US" sz="2000" dirty="0" err="1">
                <a:solidFill>
                  <a:srgbClr val="595959"/>
                </a:solidFill>
                <a:latin typeface="Open Sans"/>
                <a:ea typeface="Open Sans"/>
                <a:cs typeface="Open Sans"/>
                <a:sym typeface="Open Sans"/>
              </a:rPr>
              <a:t>en</a:t>
            </a:r>
            <a:r>
              <a:rPr lang="en-US" sz="2000" dirty="0">
                <a:solidFill>
                  <a:srgbClr val="595959"/>
                </a:solidFill>
                <a:latin typeface="Open Sans"/>
                <a:ea typeface="Open Sans"/>
                <a:cs typeface="Open Sans"/>
                <a:sym typeface="Open Sans"/>
              </a:rPr>
              <a:t> la </a:t>
            </a:r>
            <a:r>
              <a:rPr lang="en-US" sz="2000" dirty="0" err="1">
                <a:solidFill>
                  <a:srgbClr val="595959"/>
                </a:solidFill>
                <a:latin typeface="Open Sans"/>
                <a:ea typeface="Open Sans"/>
                <a:cs typeface="Open Sans"/>
                <a:sym typeface="Open Sans"/>
              </a:rPr>
              <a:t>esquina</a:t>
            </a:r>
            <a:r>
              <a:rPr lang="en-US" sz="2000" dirty="0">
                <a:solidFill>
                  <a:srgbClr val="595959"/>
                </a:solidFill>
                <a:latin typeface="Open Sans"/>
                <a:ea typeface="Open Sans"/>
                <a:cs typeface="Open Sans"/>
                <a:sym typeface="Open Sans"/>
              </a:rPr>
              <a:t> superior </a:t>
            </a:r>
            <a:r>
              <a:rPr lang="en-US" sz="2000" dirty="0" err="1">
                <a:solidFill>
                  <a:srgbClr val="595959"/>
                </a:solidFill>
                <a:latin typeface="Open Sans"/>
                <a:ea typeface="Open Sans"/>
                <a:cs typeface="Open Sans"/>
                <a:sym typeface="Open Sans"/>
              </a:rPr>
              <a:t>derecha</a:t>
            </a:r>
            <a:endParaRPr sz="2000" dirty="0">
              <a:solidFill>
                <a:srgbClr val="595959"/>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200"/>
              <a:buChar char="●"/>
            </a:pPr>
            <a:r>
              <a:rPr lang="en-US" sz="2000" dirty="0" err="1">
                <a:solidFill>
                  <a:srgbClr val="595959"/>
                </a:solidFill>
                <a:latin typeface="Open Sans"/>
                <a:ea typeface="Open Sans"/>
                <a:cs typeface="Open Sans"/>
                <a:sym typeface="Open Sans"/>
              </a:rPr>
              <a:t>Debe</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tener</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en</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cuenta</a:t>
            </a:r>
            <a:r>
              <a:rPr lang="en-US" sz="2000" dirty="0">
                <a:solidFill>
                  <a:srgbClr val="595959"/>
                </a:solidFill>
                <a:latin typeface="Open Sans"/>
                <a:ea typeface="Open Sans"/>
                <a:cs typeface="Open Sans"/>
                <a:sym typeface="Open Sans"/>
              </a:rPr>
              <a:t> que </a:t>
            </a:r>
            <a:r>
              <a:rPr lang="en-US" sz="2000" dirty="0" err="1">
                <a:solidFill>
                  <a:srgbClr val="595959"/>
                </a:solidFill>
                <a:latin typeface="Open Sans"/>
                <a:ea typeface="Open Sans"/>
                <a:cs typeface="Open Sans"/>
                <a:sym typeface="Open Sans"/>
              </a:rPr>
              <a:t>muchas</a:t>
            </a:r>
            <a:r>
              <a:rPr lang="en-US" sz="2000" dirty="0">
                <a:solidFill>
                  <a:srgbClr val="595959"/>
                </a:solidFill>
                <a:latin typeface="Open Sans"/>
                <a:ea typeface="Open Sans"/>
                <a:cs typeface="Open Sans"/>
                <a:sym typeface="Open Sans"/>
              </a:rPr>
              <a:t> de las </a:t>
            </a:r>
            <a:r>
              <a:rPr lang="en-US" sz="2000" dirty="0" err="1">
                <a:solidFill>
                  <a:srgbClr val="595959"/>
                </a:solidFill>
                <a:latin typeface="Open Sans"/>
                <a:ea typeface="Open Sans"/>
                <a:cs typeface="Open Sans"/>
                <a:sym typeface="Open Sans"/>
              </a:rPr>
              <a:t>funciones</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pero</a:t>
            </a:r>
            <a:r>
              <a:rPr lang="en-US" sz="2000" dirty="0">
                <a:solidFill>
                  <a:srgbClr val="595959"/>
                </a:solidFill>
                <a:latin typeface="Open Sans"/>
                <a:ea typeface="Open Sans"/>
                <a:cs typeface="Open Sans"/>
                <a:sym typeface="Open Sans"/>
              </a:rPr>
              <a:t> no </a:t>
            </a:r>
            <a:r>
              <a:rPr lang="en-US" sz="2000" dirty="0" err="1">
                <a:solidFill>
                  <a:srgbClr val="595959"/>
                </a:solidFill>
                <a:latin typeface="Open Sans"/>
                <a:ea typeface="Open Sans"/>
                <a:cs typeface="Open Sans"/>
                <a:sym typeface="Open Sans"/>
              </a:rPr>
              <a:t>todas</a:t>
            </a:r>
            <a:r>
              <a:rPr lang="en-US" sz="2000" dirty="0">
                <a:solidFill>
                  <a:srgbClr val="595959"/>
                </a:solidFill>
                <a:latin typeface="Open Sans"/>
                <a:ea typeface="Open Sans"/>
                <a:cs typeface="Open Sans"/>
                <a:sym typeface="Open Sans"/>
              </a:rPr>
              <a:t>, se </a:t>
            </a:r>
            <a:r>
              <a:rPr lang="en-US" sz="2000" dirty="0" err="1">
                <a:solidFill>
                  <a:srgbClr val="595959"/>
                </a:solidFill>
                <a:latin typeface="Open Sans"/>
                <a:ea typeface="Open Sans"/>
                <a:cs typeface="Open Sans"/>
                <a:sym typeface="Open Sans"/>
              </a:rPr>
              <a:t>muestran</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en</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español</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especialmente</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en</a:t>
            </a:r>
            <a:r>
              <a:rPr lang="en-US" sz="2000" dirty="0">
                <a:solidFill>
                  <a:srgbClr val="595959"/>
                </a:solidFill>
                <a:latin typeface="Open Sans"/>
                <a:ea typeface="Open Sans"/>
                <a:cs typeface="Open Sans"/>
                <a:sym typeface="Open Sans"/>
              </a:rPr>
              <a:t> la </a:t>
            </a:r>
            <a:r>
              <a:rPr lang="en-US" sz="2000" dirty="0" err="1">
                <a:solidFill>
                  <a:srgbClr val="595959"/>
                </a:solidFill>
                <a:latin typeface="Open Sans"/>
                <a:ea typeface="Open Sans"/>
                <a:cs typeface="Open Sans"/>
                <a:sym typeface="Open Sans"/>
              </a:rPr>
              <a:t>columna</a:t>
            </a:r>
            <a:r>
              <a:rPr lang="en-US" sz="2000" dirty="0">
                <a:solidFill>
                  <a:srgbClr val="595959"/>
                </a:solidFill>
                <a:latin typeface="Open Sans"/>
                <a:ea typeface="Open Sans"/>
                <a:cs typeface="Open Sans"/>
                <a:sym typeface="Open Sans"/>
              </a:rPr>
              <a:t> “</a:t>
            </a:r>
            <a:r>
              <a:rPr lang="en-US" sz="2000" b="1" dirty="0" err="1">
                <a:solidFill>
                  <a:srgbClr val="595959"/>
                </a:solidFill>
                <a:latin typeface="Open Sans"/>
                <a:ea typeface="Open Sans"/>
                <a:cs typeface="Open Sans"/>
                <a:sym typeface="Open Sans"/>
              </a:rPr>
              <a:t>Límite</a:t>
            </a:r>
            <a:r>
              <a:rPr lang="en-US" sz="2000" b="1" dirty="0">
                <a:solidFill>
                  <a:srgbClr val="595959"/>
                </a:solidFill>
                <a:latin typeface="Open Sans"/>
                <a:ea typeface="Open Sans"/>
                <a:cs typeface="Open Sans"/>
                <a:sym typeface="Open Sans"/>
              </a:rPr>
              <a:t> la </a:t>
            </a:r>
            <a:r>
              <a:rPr lang="en-US" sz="2000" b="1" dirty="0" err="1">
                <a:solidFill>
                  <a:srgbClr val="595959"/>
                </a:solidFill>
                <a:latin typeface="Open Sans"/>
                <a:ea typeface="Open Sans"/>
                <a:cs typeface="Open Sans"/>
                <a:sym typeface="Open Sans"/>
              </a:rPr>
              <a:t>búsqueda</a:t>
            </a:r>
            <a:r>
              <a:rPr lang="en-US" sz="2000" dirty="0">
                <a:solidFill>
                  <a:srgbClr val="595959"/>
                </a:solidFill>
                <a:latin typeface="Open Sans"/>
                <a:ea typeface="Open Sans"/>
                <a:cs typeface="Open Sans"/>
                <a:sym typeface="Open Sans"/>
              </a:rPr>
              <a:t>´”.</a:t>
            </a:r>
            <a:endParaRPr sz="2000" dirty="0">
              <a:solidFill>
                <a:srgbClr val="595959"/>
              </a:solidFill>
              <a:latin typeface="Open Sans"/>
              <a:ea typeface="Open Sans"/>
              <a:cs typeface="Open Sans"/>
              <a:sym typeface="Open Sans"/>
            </a:endParaRPr>
          </a:p>
          <a:p>
            <a:pPr marL="412750" lvl="0" indent="-285750" algn="just" rtl="0">
              <a:lnSpc>
                <a:spcPct val="100000"/>
              </a:lnSpc>
              <a:spcBef>
                <a:spcPts val="1000"/>
              </a:spcBef>
              <a:spcAft>
                <a:spcPts val="0"/>
              </a:spcAft>
              <a:buClr>
                <a:schemeClr val="dk1"/>
              </a:buClr>
              <a:buSzPts val="2200"/>
              <a:buChar char="●"/>
            </a:pPr>
            <a:r>
              <a:rPr lang="en-US" sz="2000" dirty="0" err="1">
                <a:solidFill>
                  <a:srgbClr val="595959"/>
                </a:solidFill>
                <a:latin typeface="Open Sans"/>
                <a:ea typeface="Open Sans"/>
                <a:cs typeface="Open Sans"/>
                <a:sym typeface="Open Sans"/>
              </a:rPr>
              <a:t>Esta</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opción</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es</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útil</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en</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países</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donde</a:t>
            </a:r>
            <a:r>
              <a:rPr lang="en-US" sz="2000" dirty="0">
                <a:solidFill>
                  <a:srgbClr val="595959"/>
                </a:solidFill>
                <a:latin typeface="Open Sans"/>
                <a:ea typeface="Open Sans"/>
                <a:cs typeface="Open Sans"/>
                <a:sym typeface="Open Sans"/>
              </a:rPr>
              <a:t> el </a:t>
            </a:r>
            <a:r>
              <a:rPr lang="en-US" sz="2000" dirty="0" err="1">
                <a:solidFill>
                  <a:srgbClr val="595959"/>
                </a:solidFill>
                <a:latin typeface="Open Sans"/>
                <a:ea typeface="Open Sans"/>
                <a:cs typeface="Open Sans"/>
                <a:sym typeface="Open Sans"/>
              </a:rPr>
              <a:t>inglés</a:t>
            </a:r>
            <a:r>
              <a:rPr lang="en-US" sz="2000" dirty="0">
                <a:solidFill>
                  <a:srgbClr val="595959"/>
                </a:solidFill>
                <a:latin typeface="Open Sans"/>
                <a:ea typeface="Open Sans"/>
                <a:cs typeface="Open Sans"/>
                <a:sym typeface="Open Sans"/>
              </a:rPr>
              <a:t> no </a:t>
            </a:r>
            <a:r>
              <a:rPr lang="en-US" sz="2000" dirty="0" err="1">
                <a:solidFill>
                  <a:srgbClr val="595959"/>
                </a:solidFill>
                <a:latin typeface="Open Sans"/>
                <a:ea typeface="Open Sans"/>
                <a:cs typeface="Open Sans"/>
                <a:sym typeface="Open Sans"/>
              </a:rPr>
              <a:t>es</a:t>
            </a:r>
            <a:r>
              <a:rPr lang="en-US" sz="2000" dirty="0">
                <a:solidFill>
                  <a:srgbClr val="595959"/>
                </a:solidFill>
                <a:latin typeface="Open Sans"/>
                <a:ea typeface="Open Sans"/>
                <a:cs typeface="Open Sans"/>
                <a:sym typeface="Open Sans"/>
              </a:rPr>
              <a:t> el </a:t>
            </a:r>
            <a:r>
              <a:rPr lang="en-US" sz="2000" dirty="0" err="1">
                <a:solidFill>
                  <a:srgbClr val="595959"/>
                </a:solidFill>
                <a:latin typeface="Open Sans"/>
                <a:ea typeface="Open Sans"/>
                <a:cs typeface="Open Sans"/>
                <a:sym typeface="Open Sans"/>
              </a:rPr>
              <a:t>idioma</a:t>
            </a:r>
            <a:r>
              <a:rPr lang="en-US" sz="2000" dirty="0">
                <a:solidFill>
                  <a:srgbClr val="595959"/>
                </a:solidFill>
                <a:latin typeface="Open Sans"/>
                <a:ea typeface="Open Sans"/>
                <a:cs typeface="Open Sans"/>
                <a:sym typeface="Open Sans"/>
              </a:rPr>
              <a:t> principal.</a:t>
            </a:r>
          </a:p>
          <a:p>
            <a:pPr marL="412750" lvl="0" indent="-285750" algn="just" rtl="0">
              <a:lnSpc>
                <a:spcPct val="100000"/>
              </a:lnSpc>
              <a:spcBef>
                <a:spcPts val="1000"/>
              </a:spcBef>
              <a:spcAft>
                <a:spcPts val="0"/>
              </a:spcAft>
              <a:buClr>
                <a:schemeClr val="dk1"/>
              </a:buClr>
              <a:buSzPts val="2200"/>
              <a:buChar char="●"/>
            </a:pPr>
            <a:r>
              <a:rPr lang="en-US" sz="2000" dirty="0">
                <a:solidFill>
                  <a:srgbClr val="595959"/>
                </a:solidFill>
                <a:latin typeface="Open Sans"/>
                <a:ea typeface="Open Sans"/>
                <a:cs typeface="Open Sans"/>
                <a:sym typeface="Open Sans"/>
              </a:rPr>
              <a:t>Si </a:t>
            </a:r>
            <a:r>
              <a:rPr lang="en-US" sz="2000" dirty="0" err="1">
                <a:solidFill>
                  <a:srgbClr val="595959"/>
                </a:solidFill>
                <a:latin typeface="Open Sans"/>
                <a:ea typeface="Open Sans"/>
                <a:cs typeface="Open Sans"/>
                <a:sym typeface="Open Sans"/>
              </a:rPr>
              <a:t>utiliza</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los</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términos</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en</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español</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los</a:t>
            </a:r>
            <a:r>
              <a:rPr lang="en-US" sz="2000" dirty="0">
                <a:solidFill>
                  <a:srgbClr val="595959"/>
                </a:solidFill>
                <a:latin typeface="Open Sans"/>
                <a:ea typeface="Open Sans"/>
                <a:cs typeface="Open Sans"/>
                <a:sym typeface="Open Sans"/>
              </a:rPr>
              <a:t> </a:t>
            </a:r>
            <a:r>
              <a:rPr lang="en-US" sz="2000" dirty="0" err="1">
                <a:solidFill>
                  <a:srgbClr val="595959"/>
                </a:solidFill>
                <a:latin typeface="Open Sans"/>
                <a:ea typeface="Open Sans"/>
                <a:cs typeface="Open Sans"/>
                <a:sym typeface="Open Sans"/>
              </a:rPr>
              <a:t>resultados</a:t>
            </a:r>
            <a:r>
              <a:rPr lang="en-US" sz="2000" dirty="0">
                <a:solidFill>
                  <a:srgbClr val="595959"/>
                </a:solidFill>
                <a:latin typeface="Open Sans"/>
                <a:ea typeface="Open Sans"/>
                <a:cs typeface="Open Sans"/>
                <a:sym typeface="Open Sans"/>
              </a:rPr>
              <a:t> son </a:t>
            </a:r>
            <a:r>
              <a:rPr lang="en-US" sz="2000" dirty="0" err="1">
                <a:solidFill>
                  <a:srgbClr val="595959"/>
                </a:solidFill>
                <a:latin typeface="Open Sans"/>
                <a:ea typeface="Open Sans"/>
                <a:cs typeface="Open Sans"/>
                <a:sym typeface="Open Sans"/>
              </a:rPr>
              <a:t>mínimos</a:t>
            </a:r>
            <a:r>
              <a:rPr lang="en-US" sz="2000" dirty="0">
                <a:solidFill>
                  <a:srgbClr val="595959"/>
                </a:solidFill>
                <a:latin typeface="Open Sans"/>
                <a:ea typeface="Open Sans"/>
                <a:cs typeface="Open Sans"/>
                <a:sym typeface="Open Sans"/>
              </a:rPr>
              <a:t>.</a:t>
            </a:r>
            <a:endParaRPr sz="2000" dirty="0">
              <a:solidFill>
                <a:srgbClr val="595959"/>
              </a:solidFill>
            </a:endParaRPr>
          </a:p>
        </p:txBody>
      </p:sp>
      <p:sp>
        <p:nvSpPr>
          <p:cNvPr id="242" name="Google Shape;242;p19"/>
          <p:cNvSpPr/>
          <p:nvPr/>
        </p:nvSpPr>
        <p:spPr>
          <a:xfrm>
            <a:off x="4531638" y="2388715"/>
            <a:ext cx="1434663" cy="21785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43" name="Google Shape;243;p19"/>
          <p:cNvSpPr/>
          <p:nvPr/>
        </p:nvSpPr>
        <p:spPr>
          <a:xfrm>
            <a:off x="7363544" y="4143102"/>
            <a:ext cx="1434663" cy="21785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44" name="Google Shape;244;p19"/>
          <p:cNvSpPr/>
          <p:nvPr/>
        </p:nvSpPr>
        <p:spPr>
          <a:xfrm>
            <a:off x="7363545" y="3905122"/>
            <a:ext cx="1434663" cy="21785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45" name="Google Shape;245;p19"/>
          <p:cNvSpPr/>
          <p:nvPr/>
        </p:nvSpPr>
        <p:spPr>
          <a:xfrm>
            <a:off x="4568213" y="4094919"/>
            <a:ext cx="1434663" cy="21785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sp>
        <p:nvSpPr>
          <p:cNvPr id="246" name="Google Shape;246;p19"/>
          <p:cNvSpPr/>
          <p:nvPr/>
        </p:nvSpPr>
        <p:spPr>
          <a:xfrm>
            <a:off x="4549507" y="4854245"/>
            <a:ext cx="1434663" cy="21785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cxnSp>
        <p:nvCxnSpPr>
          <p:cNvPr id="247" name="Google Shape;247;p19"/>
          <p:cNvCxnSpPr/>
          <p:nvPr/>
        </p:nvCxnSpPr>
        <p:spPr>
          <a:xfrm flipV="1">
            <a:off x="3983421" y="2606568"/>
            <a:ext cx="966951" cy="1706203"/>
          </a:xfrm>
          <a:prstGeom prst="straightConnector1">
            <a:avLst/>
          </a:prstGeom>
          <a:noFill/>
          <a:ln w="19050" cap="flat" cmpd="sng">
            <a:solidFill>
              <a:srgbClr val="FF0000"/>
            </a:solidFill>
            <a:prstDash val="solid"/>
            <a:round/>
            <a:headEnd type="none" w="sm" len="sm"/>
            <a:tailEnd type="triangle" w="med" len="med"/>
          </a:ln>
        </p:spPr>
      </p:cxnSp>
      <p:sp>
        <p:nvSpPr>
          <p:cNvPr id="11" name="Google Shape;242;p19"/>
          <p:cNvSpPr/>
          <p:nvPr/>
        </p:nvSpPr>
        <p:spPr>
          <a:xfrm>
            <a:off x="11619186" y="1828800"/>
            <a:ext cx="427710" cy="21785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FF0000"/>
              </a:solidFill>
              <a:latin typeface="Arial"/>
              <a:ea typeface="Arial"/>
              <a:cs typeface="Arial"/>
              <a:sym typeface="Arial"/>
            </a:endParaRPr>
          </a:p>
        </p:txBody>
      </p:sp>
      <p:cxnSp>
        <p:nvCxnSpPr>
          <p:cNvPr id="3" name="Straight Arrow Connector 2"/>
          <p:cNvCxnSpPr/>
          <p:nvPr/>
        </p:nvCxnSpPr>
        <p:spPr>
          <a:xfrm flipV="1">
            <a:off x="1608083" y="1937727"/>
            <a:ext cx="10011103" cy="4509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pic>
        <p:nvPicPr>
          <p:cNvPr id="253" name="Google Shape;253;p15"/>
          <p:cNvPicPr preferRelativeResize="0"/>
          <p:nvPr/>
        </p:nvPicPr>
        <p:blipFill rotWithShape="1">
          <a:blip r:embed="rId3">
            <a:alphaModFix/>
          </a:blip>
          <a:srcRect/>
          <a:stretch/>
        </p:blipFill>
        <p:spPr>
          <a:xfrm>
            <a:off x="6504432" y="1645596"/>
            <a:ext cx="5254752" cy="5172044"/>
          </a:xfrm>
          <a:prstGeom prst="rect">
            <a:avLst/>
          </a:prstGeom>
          <a:noFill/>
          <a:ln>
            <a:noFill/>
          </a:ln>
        </p:spPr>
      </p:pic>
      <p:sp>
        <p:nvSpPr>
          <p:cNvPr id="254" name="Google Shape;254;p15"/>
          <p:cNvSpPr txBox="1">
            <a:spLocks noGrp="1"/>
          </p:cNvSpPr>
          <p:nvPr>
            <p:ph type="title"/>
          </p:nvPr>
        </p:nvSpPr>
        <p:spPr>
          <a:xfrm>
            <a:off x="0" y="378812"/>
            <a:ext cx="7347857"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80"/>
              <a:buNone/>
            </a:pPr>
            <a:r>
              <a:rPr lang="en-US">
                <a:solidFill>
                  <a:srgbClr val="586F7C"/>
                </a:solidFill>
                <a:latin typeface="Open Sans"/>
                <a:ea typeface="Open Sans"/>
                <a:cs typeface="Open Sans"/>
                <a:sym typeface="Open Sans"/>
              </a:rPr>
              <a:t>Función Quick Look </a:t>
            </a:r>
            <a:r>
              <a:rPr lang="en-US" sz="3200">
                <a:solidFill>
                  <a:srgbClr val="586F7C"/>
                </a:solidFill>
                <a:latin typeface="Open Sans"/>
                <a:ea typeface="Open Sans"/>
                <a:cs typeface="Open Sans"/>
                <a:sym typeface="Open Sans"/>
              </a:rPr>
              <a:t>[vista previa]</a:t>
            </a:r>
            <a:endParaRPr sz="3200">
              <a:solidFill>
                <a:srgbClr val="586F7C"/>
              </a:solidFill>
              <a:latin typeface="Open Sans"/>
              <a:ea typeface="Open Sans"/>
              <a:cs typeface="Open Sans"/>
              <a:sym typeface="Open Sans"/>
            </a:endParaRPr>
          </a:p>
        </p:txBody>
      </p:sp>
      <p:sp>
        <p:nvSpPr>
          <p:cNvPr id="255" name="Google Shape;255;p15"/>
          <p:cNvSpPr txBox="1">
            <a:spLocks noGrp="1"/>
          </p:cNvSpPr>
          <p:nvPr>
            <p:ph type="body" idx="1"/>
          </p:nvPr>
        </p:nvSpPr>
        <p:spPr>
          <a:xfrm>
            <a:off x="65316" y="1812471"/>
            <a:ext cx="6116028" cy="4588329"/>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sz="2200" dirty="0" err="1">
                <a:solidFill>
                  <a:srgbClr val="3F3F3F"/>
                </a:solidFill>
                <a:latin typeface="Open Sans"/>
                <a:ea typeface="Open Sans"/>
                <a:cs typeface="Open Sans"/>
                <a:sym typeface="Open Sans"/>
              </a:rPr>
              <a:t>Casi</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todas</a:t>
            </a:r>
            <a:r>
              <a:rPr lang="en-US" sz="2200" dirty="0">
                <a:solidFill>
                  <a:srgbClr val="3F3F3F"/>
                </a:solidFill>
                <a:latin typeface="Open Sans"/>
                <a:ea typeface="Open Sans"/>
                <a:cs typeface="Open Sans"/>
                <a:sym typeface="Open Sans"/>
              </a:rPr>
              <a:t> las </a:t>
            </a:r>
            <a:r>
              <a:rPr lang="en-US" sz="2200" dirty="0" err="1">
                <a:solidFill>
                  <a:srgbClr val="3F3F3F"/>
                </a:solidFill>
                <a:latin typeface="Open Sans"/>
                <a:ea typeface="Open Sans"/>
                <a:cs typeface="Open Sans"/>
                <a:sym typeface="Open Sans"/>
              </a:rPr>
              <a:t>referencias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contienen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una</a:t>
            </a:r>
            <a:r>
              <a:rPr lang="en-US" sz="2200" dirty="0">
                <a:solidFill>
                  <a:srgbClr val="3F3F3F"/>
                </a:solidFill>
                <a:latin typeface="Open Sans"/>
                <a:ea typeface="Open Sans"/>
                <a:cs typeface="Open Sans"/>
                <a:sym typeface="Open Sans"/>
              </a:rPr>
              <a:t> vista </a:t>
            </a:r>
            <a:r>
              <a:rPr lang="en-US" sz="2200" dirty="0" err="1">
                <a:solidFill>
                  <a:srgbClr val="3F3F3F"/>
                </a:solidFill>
                <a:latin typeface="Open Sans"/>
                <a:ea typeface="Open Sans"/>
                <a:cs typeface="Open Sans"/>
                <a:sym typeface="Open Sans"/>
              </a:rPr>
              <a:t>previa</a:t>
            </a:r>
            <a:r>
              <a:rPr lang="en-US" sz="2200" dirty="0">
                <a:solidFill>
                  <a:srgbClr val="3F3F3F"/>
                </a:solidFill>
                <a:latin typeface="Open Sans"/>
                <a:ea typeface="Open Sans"/>
                <a:cs typeface="Open Sans"/>
                <a:sym typeface="Open Sans"/>
              </a:rPr>
              <a:t> “</a:t>
            </a:r>
            <a:r>
              <a:rPr lang="en-US" sz="2200" b="1" dirty="0">
                <a:solidFill>
                  <a:srgbClr val="3F3F3F"/>
                </a:solidFill>
                <a:latin typeface="Open Sans"/>
                <a:ea typeface="Open Sans"/>
                <a:cs typeface="Open Sans"/>
                <a:sym typeface="Open Sans"/>
              </a:rPr>
              <a:t>Quick Look</a:t>
            </a:r>
            <a:r>
              <a:rPr lang="en-US" sz="2200" dirty="0">
                <a:solidFill>
                  <a:srgbClr val="3F3F3F"/>
                </a:solidFill>
                <a:latin typeface="Open Sans"/>
                <a:ea typeface="Open Sans"/>
                <a:cs typeface="Open Sans"/>
                <a:sym typeface="Open Sans"/>
              </a:rPr>
              <a:t>” que </a:t>
            </a:r>
            <a:r>
              <a:rPr lang="en-US" sz="2200" dirty="0" err="1">
                <a:solidFill>
                  <a:srgbClr val="3F3F3F"/>
                </a:solidFill>
                <a:latin typeface="Open Sans"/>
                <a:ea typeface="Open Sans"/>
                <a:cs typeface="Open Sans"/>
                <a:sym typeface="Open Sans"/>
              </a:rPr>
              <a:t>incluye</a:t>
            </a:r>
            <a:r>
              <a:rPr lang="en-US" sz="2200" dirty="0">
                <a:solidFill>
                  <a:srgbClr val="3F3F3F"/>
                </a:solidFill>
                <a:latin typeface="Open Sans"/>
                <a:ea typeface="Open Sans"/>
                <a:cs typeface="Open Sans"/>
                <a:sym typeface="Open Sans"/>
              </a:rPr>
              <a:t> un </a:t>
            </a:r>
            <a:r>
              <a:rPr lang="en-US" sz="2200" dirty="0" err="1">
                <a:solidFill>
                  <a:srgbClr val="3F3F3F"/>
                </a:solidFill>
                <a:latin typeface="Open Sans"/>
                <a:ea typeface="Open Sans"/>
                <a:cs typeface="Open Sans"/>
                <a:sym typeface="Open Sans"/>
              </a:rPr>
              <a:t>resumen</a:t>
            </a:r>
            <a:r>
              <a:rPr lang="en-US" sz="2200" dirty="0">
                <a:solidFill>
                  <a:srgbClr val="3F3F3F"/>
                </a:solidFill>
                <a:latin typeface="Open Sans"/>
                <a:ea typeface="Open Sans"/>
                <a:cs typeface="Open Sans"/>
                <a:sym typeface="Open Sans"/>
              </a:rPr>
              <a:t> del </a:t>
            </a:r>
            <a:r>
              <a:rPr lang="en-US" sz="2200" dirty="0" err="1">
                <a:solidFill>
                  <a:srgbClr val="3F3F3F"/>
                </a:solidFill>
                <a:latin typeface="Open Sans"/>
                <a:ea typeface="Open Sans"/>
                <a:cs typeface="Open Sans"/>
                <a:sym typeface="Open Sans"/>
              </a:rPr>
              <a:t>artículo</a:t>
            </a:r>
            <a:r>
              <a:rPr lang="en-US" sz="2200" dirty="0">
                <a:solidFill>
                  <a:srgbClr val="3F3F3F"/>
                </a:solidFill>
                <a:latin typeface="Open Sans"/>
                <a:ea typeface="Open Sans"/>
                <a:cs typeface="Open Sans"/>
                <a:sym typeface="Open Sans"/>
              </a:rPr>
              <a:t> e </a:t>
            </a:r>
            <a:r>
              <a:rPr lang="en-US" sz="2200" dirty="0" err="1">
                <a:solidFill>
                  <a:srgbClr val="3F3F3F"/>
                </a:solidFill>
                <a:latin typeface="Open Sans"/>
                <a:ea typeface="Open Sans"/>
                <a:cs typeface="Open Sans"/>
                <a:sym typeface="Open Sans"/>
              </a:rPr>
              <a:t>información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bibliográfica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detallada</a:t>
            </a:r>
            <a:r>
              <a:rPr lang="en-US" sz="2200" dirty="0">
                <a:solidFill>
                  <a:srgbClr val="3F3F3F"/>
                </a:solidFill>
                <a:latin typeface="Open Sans"/>
                <a:ea typeface="Open Sans"/>
                <a:cs typeface="Open Sans"/>
                <a:sym typeface="Open Sans"/>
              </a:rPr>
              <a:t> del </a:t>
            </a:r>
            <a:r>
              <a:rPr lang="en-US" sz="2200" dirty="0" err="1">
                <a:solidFill>
                  <a:srgbClr val="3F3F3F"/>
                </a:solidFill>
                <a:latin typeface="Open Sans"/>
                <a:ea typeface="Open Sans"/>
                <a:cs typeface="Open Sans"/>
                <a:sym typeface="Open Sans"/>
              </a:rPr>
              <a:t>registro</a:t>
            </a:r>
            <a:r>
              <a:rPr lang="en-US" sz="2200" dirty="0">
                <a:solidFill>
                  <a:srgbClr val="3F3F3F"/>
                </a:solidFill>
                <a:latin typeface="Open Sans"/>
                <a:ea typeface="Open Sans"/>
                <a:cs typeface="Open Sans"/>
                <a:sym typeface="Open Sans"/>
              </a:rPr>
              <a:t> Medline: </a:t>
            </a:r>
            <a:r>
              <a:rPr lang="en-US" sz="2200" dirty="0" err="1">
                <a:solidFill>
                  <a:srgbClr val="3F3F3F"/>
                </a:solidFill>
                <a:latin typeface="Open Sans"/>
                <a:ea typeface="Open Sans"/>
                <a:cs typeface="Open Sans"/>
                <a:sym typeface="Open Sans"/>
              </a:rPr>
              <a:t>publicación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volumen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número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páginas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género</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temas</a:t>
            </a:r>
            <a:r>
              <a:rPr lang="en-US" sz="2200" dirty="0">
                <a:solidFill>
                  <a:srgbClr val="3F3F3F"/>
                </a:solidFill>
                <a:latin typeface="Open Sans"/>
                <a:ea typeface="Open Sans"/>
                <a:cs typeface="Open Sans"/>
                <a:sym typeface="Open Sans"/>
              </a:rPr>
              <a:t>. </a:t>
            </a:r>
            <a:endParaRPr dirty="0"/>
          </a:p>
          <a:p>
            <a:pPr marL="457200" lvl="0" indent="-381000" algn="just"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La </a:t>
            </a:r>
            <a:r>
              <a:rPr lang="en-US" sz="2200" dirty="0" err="1">
                <a:solidFill>
                  <a:srgbClr val="3F3F3F"/>
                </a:solidFill>
                <a:latin typeface="Open Sans"/>
                <a:ea typeface="Open Sans"/>
                <a:cs typeface="Open Sans"/>
                <a:sym typeface="Open Sans"/>
              </a:rPr>
              <a:t>función</a:t>
            </a:r>
            <a:r>
              <a:rPr lang="en-US" sz="2200" dirty="0">
                <a:solidFill>
                  <a:srgbClr val="3F3F3F"/>
                </a:solidFill>
                <a:latin typeface="Open Sans"/>
                <a:ea typeface="Open Sans"/>
                <a:cs typeface="Open Sans"/>
                <a:sym typeface="Open Sans"/>
              </a:rPr>
              <a:t> </a:t>
            </a:r>
            <a:r>
              <a:rPr lang="en-US" sz="2200" b="1" dirty="0">
                <a:solidFill>
                  <a:srgbClr val="3F3F3F"/>
                </a:solidFill>
                <a:latin typeface="Open Sans"/>
                <a:ea typeface="Open Sans"/>
                <a:cs typeface="Open Sans"/>
                <a:sym typeface="Open Sans"/>
              </a:rPr>
              <a:t>Quick Look</a:t>
            </a:r>
            <a:r>
              <a:rPr lang="en-US" sz="2200" dirty="0">
                <a:solidFill>
                  <a:srgbClr val="3F3F3F"/>
                </a:solidFill>
                <a:latin typeface="Open Sans"/>
                <a:ea typeface="Open Sans"/>
                <a:cs typeface="Open Sans"/>
                <a:sym typeface="Open Sans"/>
              </a:rPr>
              <a:t> se </a:t>
            </a:r>
            <a:r>
              <a:rPr lang="en-US" sz="2200" dirty="0" err="1">
                <a:solidFill>
                  <a:srgbClr val="3F3F3F"/>
                </a:solidFill>
                <a:latin typeface="Open Sans"/>
                <a:ea typeface="Open Sans"/>
                <a:cs typeface="Open Sans"/>
                <a:sym typeface="Open Sans"/>
              </a:rPr>
              <a:t>puede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utilizar</a:t>
            </a:r>
            <a:r>
              <a:rPr lang="en-US" sz="2200" dirty="0">
                <a:solidFill>
                  <a:srgbClr val="3F3F3F"/>
                </a:solidFill>
                <a:latin typeface="Open Sans"/>
                <a:ea typeface="Open Sans"/>
                <a:cs typeface="Open Sans"/>
                <a:sym typeface="Open Sans"/>
              </a:rPr>
              <a:t> para </a:t>
            </a:r>
            <a:r>
              <a:rPr lang="en-US" sz="2200" dirty="0" err="1">
                <a:solidFill>
                  <a:srgbClr val="3F3F3F"/>
                </a:solidFill>
                <a:latin typeface="Open Sans"/>
                <a:ea typeface="Open Sans"/>
                <a:cs typeface="Open Sans"/>
                <a:sym typeface="Open Sans"/>
              </a:rPr>
              <a:t>evaluar</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contenido</a:t>
            </a:r>
            <a:r>
              <a:rPr lang="en-US" sz="2200" dirty="0">
                <a:solidFill>
                  <a:srgbClr val="3F3F3F"/>
                </a:solidFill>
                <a:latin typeface="Open Sans"/>
                <a:ea typeface="Open Sans"/>
                <a:cs typeface="Open Sans"/>
                <a:sym typeface="Open Sans"/>
              </a:rPr>
              <a:t> del </a:t>
            </a:r>
            <a:r>
              <a:rPr lang="en-US" sz="2200" dirty="0" err="1">
                <a:solidFill>
                  <a:srgbClr val="3F3F3F"/>
                </a:solidFill>
                <a:latin typeface="Open Sans"/>
                <a:ea typeface="Open Sans"/>
                <a:cs typeface="Open Sans"/>
                <a:sym typeface="Open Sans"/>
              </a:rPr>
              <a:t>artículo</a:t>
            </a:r>
            <a:r>
              <a:rPr lang="en-US" sz="2200" dirty="0">
                <a:solidFill>
                  <a:srgbClr val="3F3F3F"/>
                </a:solidFill>
                <a:latin typeface="Open Sans"/>
                <a:ea typeface="Open Sans"/>
                <a:cs typeface="Open Sans"/>
                <a:sym typeface="Open Sans"/>
              </a:rPr>
              <a:t> o </a:t>
            </a:r>
            <a:r>
              <a:rPr lang="en-US" sz="2200" dirty="0" err="1">
                <a:solidFill>
                  <a:srgbClr val="3F3F3F"/>
                </a:solidFill>
                <a:latin typeface="Open Sans"/>
                <a:ea typeface="Open Sans"/>
                <a:cs typeface="Open Sans"/>
                <a:sym typeface="Open Sans"/>
              </a:rPr>
              <a:t>libro</a:t>
            </a:r>
            <a:r>
              <a:rPr lang="en-US" sz="2200" dirty="0">
                <a:solidFill>
                  <a:srgbClr val="3F3F3F"/>
                </a:solidFill>
                <a:latin typeface="Open Sans"/>
                <a:ea typeface="Open Sans"/>
                <a:cs typeface="Open Sans"/>
                <a:sym typeface="Open Sans"/>
              </a:rPr>
              <a:t> para </a:t>
            </a:r>
            <a:r>
              <a:rPr lang="en-US" sz="2200" dirty="0" err="1">
                <a:solidFill>
                  <a:srgbClr val="3F3F3F"/>
                </a:solidFill>
                <a:latin typeface="Open Sans"/>
                <a:ea typeface="Open Sans"/>
                <a:cs typeface="Open Sans"/>
                <a:sym typeface="Open Sans"/>
              </a:rPr>
              <a:t>decidir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si</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descargarlo</a:t>
            </a:r>
            <a:r>
              <a:rPr lang="en-US" sz="2200" dirty="0">
                <a:solidFill>
                  <a:srgbClr val="3F3F3F"/>
                </a:solidFill>
                <a:latin typeface="Open Sans"/>
                <a:ea typeface="Open Sans"/>
                <a:cs typeface="Open Sans"/>
                <a:sym typeface="Open Sans"/>
              </a:rPr>
              <a:t> o no.</a:t>
            </a:r>
            <a:endParaRPr dirty="0"/>
          </a:p>
          <a:p>
            <a:pPr marL="457200" lvl="0" indent="-381000" algn="just"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Note que la </a:t>
            </a:r>
            <a:r>
              <a:rPr lang="en-US" sz="2200" b="1" dirty="0">
                <a:solidFill>
                  <a:srgbClr val="3F3F3F"/>
                </a:solidFill>
                <a:latin typeface="Open Sans"/>
                <a:ea typeface="Open Sans"/>
                <a:cs typeface="Open Sans"/>
                <a:sym typeface="Open Sans"/>
              </a:rPr>
              <a:t>Insignia </a:t>
            </a:r>
            <a:r>
              <a:rPr lang="en-US" sz="2200" b="1" dirty="0" err="1">
                <a:solidFill>
                  <a:srgbClr val="3F3F3F"/>
                </a:solidFill>
                <a:latin typeface="Open Sans"/>
                <a:ea typeface="Open Sans"/>
                <a:cs typeface="Open Sans"/>
                <a:sym typeface="Open Sans"/>
              </a:rPr>
              <a:t>Altmetric</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será</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presentada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siguiente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diapositiva</a:t>
            </a:r>
            <a:endParaRPr sz="2200" dirty="0">
              <a:solidFill>
                <a:srgbClr val="3F3F3F"/>
              </a:solidFill>
              <a:latin typeface="Open Sans"/>
              <a:ea typeface="Open Sans"/>
              <a:cs typeface="Open Sans"/>
              <a:sym typeface="Open Sans"/>
            </a:endParaRPr>
          </a:p>
        </p:txBody>
      </p:sp>
      <p:sp>
        <p:nvSpPr>
          <p:cNvPr id="256" name="Google Shape;256;p15"/>
          <p:cNvSpPr/>
          <p:nvPr/>
        </p:nvSpPr>
        <p:spPr>
          <a:xfrm>
            <a:off x="6510318" y="5592344"/>
            <a:ext cx="525517" cy="48347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257" name="Google Shape;257;p15"/>
          <p:cNvPicPr preferRelativeResize="0"/>
          <p:nvPr/>
        </p:nvPicPr>
        <p:blipFill rotWithShape="1">
          <a:blip r:embed="rId4">
            <a:alphaModFix/>
          </a:blip>
          <a:srcRect/>
          <a:stretch/>
        </p:blipFill>
        <p:spPr>
          <a:xfrm>
            <a:off x="7076625" y="5760720"/>
            <a:ext cx="1732926" cy="969264"/>
          </a:xfrm>
          <a:prstGeom prst="rect">
            <a:avLst/>
          </a:prstGeom>
          <a:noFill/>
          <a:ln w="28575" cap="flat" cmpd="sng">
            <a:solidFill>
              <a:srgbClr val="FF0000"/>
            </a:solidFill>
            <a:prstDash val="solid"/>
            <a:miter lim="800000"/>
            <a:headEnd type="none" w="sm" len="sm"/>
            <a:tailEnd type="none" w="sm" len="sm"/>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2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Insignia Altmetric</a:t>
            </a:r>
            <a:endParaRPr>
              <a:solidFill>
                <a:srgbClr val="586F7C"/>
              </a:solidFill>
            </a:endParaRPr>
          </a:p>
        </p:txBody>
      </p:sp>
      <p:sp>
        <p:nvSpPr>
          <p:cNvPr id="263" name="Google Shape;263;p20"/>
          <p:cNvSpPr txBox="1">
            <a:spLocks noGrp="1"/>
          </p:cNvSpPr>
          <p:nvPr>
            <p:ph type="body" idx="1"/>
          </p:nvPr>
        </p:nvSpPr>
        <p:spPr>
          <a:xfrm>
            <a:off x="210207" y="1860330"/>
            <a:ext cx="7031421" cy="4708635"/>
          </a:xfrm>
          <a:prstGeom prst="rect">
            <a:avLst/>
          </a:prstGeom>
          <a:noFill/>
          <a:ln>
            <a:noFill/>
          </a:ln>
        </p:spPr>
        <p:txBody>
          <a:bodyPr spcFirstLastPara="1" wrap="square" lIns="91425" tIns="45700" rIns="91425" bIns="45700" anchor="t" anchorCtr="0">
            <a:noAutofit/>
          </a:bodyPr>
          <a:lstStyle/>
          <a:p>
            <a:pPr marL="457200" lvl="0" indent="-381000" algn="just" rtl="0">
              <a:lnSpc>
                <a:spcPct val="100000"/>
              </a:lnSpc>
              <a:spcBef>
                <a:spcPts val="1000"/>
              </a:spcBef>
              <a:spcAft>
                <a:spcPts val="0"/>
              </a:spcAft>
              <a:buClr>
                <a:schemeClr val="dk1"/>
              </a:buClr>
              <a:buSzPts val="2400"/>
              <a:buChar char="●"/>
            </a:pPr>
            <a:r>
              <a:rPr lang="en-US" sz="2000" dirty="0" err="1">
                <a:solidFill>
                  <a:srgbClr val="3F3F3F"/>
                </a:solidFill>
                <a:latin typeface="Open Sans"/>
                <a:ea typeface="Open Sans"/>
                <a:cs typeface="Open Sans"/>
                <a:sym typeface="Open Sans"/>
              </a:rPr>
              <a:t>Provisto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por</a:t>
            </a:r>
            <a:r>
              <a:rPr lang="en-US" sz="2000" dirty="0">
                <a:solidFill>
                  <a:srgbClr val="3F3F3F"/>
                </a:solidFill>
                <a:latin typeface="Open Sans"/>
                <a:ea typeface="Open Sans"/>
                <a:cs typeface="Open Sans"/>
                <a:sym typeface="Open Sans"/>
              </a:rPr>
              <a:t> altmetric.com, la </a:t>
            </a:r>
            <a:r>
              <a:rPr lang="en-US" sz="2000" b="1" dirty="0">
                <a:solidFill>
                  <a:srgbClr val="3F3F3F"/>
                </a:solidFill>
                <a:latin typeface="Open Sans"/>
                <a:ea typeface="Open Sans"/>
                <a:cs typeface="Open Sans"/>
                <a:sym typeface="Open Sans"/>
              </a:rPr>
              <a:t>Insignia </a:t>
            </a:r>
            <a:r>
              <a:rPr lang="en-US" sz="2000" b="1" dirty="0" err="1">
                <a:solidFill>
                  <a:srgbClr val="3F3F3F"/>
                </a:solidFill>
                <a:latin typeface="Open Sans"/>
                <a:ea typeface="Open Sans"/>
                <a:cs typeface="Open Sans"/>
                <a:sym typeface="Open Sans"/>
              </a:rPr>
              <a:t>Altmetric</a:t>
            </a:r>
            <a:r>
              <a:rPr lang="en-US" sz="2000" b="1"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contiene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métricas</a:t>
            </a:r>
            <a:r>
              <a:rPr lang="en-US" sz="2000" dirty="0">
                <a:solidFill>
                  <a:srgbClr val="3F3F3F"/>
                </a:solidFill>
                <a:latin typeface="Open Sans"/>
                <a:ea typeface="Open Sans"/>
                <a:cs typeface="Open Sans"/>
                <a:sym typeface="Open Sans"/>
              </a:rPr>
              <a:t> y </a:t>
            </a:r>
            <a:r>
              <a:rPr lang="en-US" sz="2000" dirty="0" err="1">
                <a:solidFill>
                  <a:srgbClr val="3F3F3F"/>
                </a:solidFill>
                <a:latin typeface="Open Sans"/>
                <a:ea typeface="Open Sans"/>
                <a:cs typeface="Open Sans"/>
                <a:sym typeface="Open Sans"/>
              </a:rPr>
              <a:t>datos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cualitativos</a:t>
            </a:r>
            <a:r>
              <a:rPr lang="en-US" sz="2000" dirty="0">
                <a:solidFill>
                  <a:srgbClr val="3F3F3F"/>
                </a:solidFill>
                <a:latin typeface="Open Sans"/>
                <a:ea typeface="Open Sans"/>
                <a:cs typeface="Open Sans"/>
                <a:sym typeface="Open Sans"/>
              </a:rPr>
              <a:t> que son </a:t>
            </a:r>
            <a:r>
              <a:rPr lang="en-US" sz="2000" dirty="0" err="1">
                <a:solidFill>
                  <a:srgbClr val="3F3F3F"/>
                </a:solidFill>
                <a:latin typeface="Open Sans"/>
                <a:ea typeface="Open Sans"/>
                <a:cs typeface="Open Sans"/>
                <a:sym typeface="Open Sans"/>
              </a:rPr>
              <a:t>complementarios</a:t>
            </a:r>
            <a:r>
              <a:rPr lang="en-US" sz="2000" dirty="0">
                <a:solidFill>
                  <a:srgbClr val="3F3F3F"/>
                </a:solidFill>
                <a:latin typeface="Open Sans"/>
                <a:ea typeface="Open Sans"/>
                <a:cs typeface="Open Sans"/>
                <a:sym typeface="Open Sans"/>
              </a:rPr>
              <a:t> a las </a:t>
            </a:r>
            <a:r>
              <a:rPr lang="en-US" sz="2000" dirty="0" err="1">
                <a:solidFill>
                  <a:srgbClr val="3F3F3F"/>
                </a:solidFill>
                <a:latin typeface="Open Sans"/>
                <a:ea typeface="Open Sans"/>
                <a:cs typeface="Open Sans"/>
                <a:sym typeface="Open Sans"/>
              </a:rPr>
              <a:t>métricas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tradicionales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basadas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citas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Proporciona</a:t>
            </a:r>
            <a:r>
              <a:rPr lang="en-US" sz="2000" dirty="0">
                <a:solidFill>
                  <a:srgbClr val="3F3F3F"/>
                </a:solidFill>
                <a:latin typeface="Open Sans"/>
                <a:ea typeface="Open Sans"/>
                <a:cs typeface="Open Sans"/>
                <a:sym typeface="Open Sans"/>
              </a:rPr>
              <a:t> un </a:t>
            </a:r>
            <a:r>
              <a:rPr lang="en-US" sz="2000" dirty="0" err="1">
                <a:solidFill>
                  <a:srgbClr val="3F3F3F"/>
                </a:solidFill>
                <a:latin typeface="Open Sans"/>
                <a:ea typeface="Open Sans"/>
                <a:cs typeface="Open Sans"/>
                <a:sym typeface="Open Sans"/>
              </a:rPr>
              <a:t>resumen</a:t>
            </a:r>
            <a:r>
              <a:rPr lang="en-US" sz="2000" dirty="0">
                <a:solidFill>
                  <a:srgbClr val="3F3F3F"/>
                </a:solidFill>
                <a:latin typeface="Open Sans"/>
                <a:ea typeface="Open Sans"/>
                <a:cs typeface="Open Sans"/>
                <a:sym typeface="Open Sans"/>
              </a:rPr>
              <a:t> de un </a:t>
            </a:r>
            <a:r>
              <a:rPr lang="en-US" sz="2000" dirty="0" err="1">
                <a:solidFill>
                  <a:srgbClr val="3F3F3F"/>
                </a:solidFill>
                <a:latin typeface="Open Sans"/>
                <a:ea typeface="Open Sans"/>
                <a:cs typeface="Open Sans"/>
                <a:sym typeface="Open Sans"/>
              </a:rPr>
              <a:t>vistazo</a:t>
            </a:r>
            <a:r>
              <a:rPr lang="en-US" sz="2000" dirty="0">
                <a:solidFill>
                  <a:srgbClr val="3F3F3F"/>
                </a:solidFill>
                <a:latin typeface="Open Sans"/>
                <a:ea typeface="Open Sans"/>
                <a:cs typeface="Open Sans"/>
                <a:sym typeface="Open Sans"/>
              </a:rPr>
              <a:t> del </a:t>
            </a:r>
            <a:r>
              <a:rPr lang="en-US" sz="2000" dirty="0" err="1">
                <a:solidFill>
                  <a:srgbClr val="3F3F3F"/>
                </a:solidFill>
                <a:latin typeface="Open Sans"/>
                <a:ea typeface="Open Sans"/>
                <a:cs typeface="Open Sans"/>
                <a:sym typeface="Open Sans"/>
              </a:rPr>
              <a:t>volumen</a:t>
            </a:r>
            <a:r>
              <a:rPr lang="en-US" sz="2000" dirty="0">
                <a:solidFill>
                  <a:srgbClr val="3F3F3F"/>
                </a:solidFill>
                <a:latin typeface="Open Sans"/>
                <a:ea typeface="Open Sans"/>
                <a:cs typeface="Open Sans"/>
                <a:sym typeface="Open Sans"/>
              </a:rPr>
              <a:t> y </a:t>
            </a:r>
            <a:r>
              <a:rPr lang="en-US" sz="2000" dirty="0" err="1">
                <a:solidFill>
                  <a:srgbClr val="3F3F3F"/>
                </a:solidFill>
                <a:latin typeface="Open Sans"/>
                <a:ea typeface="Open Sans"/>
                <a:cs typeface="Open Sans"/>
                <a:sym typeface="Open Sans"/>
              </a:rPr>
              <a:t>tipo</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atención</a:t>
            </a:r>
            <a:r>
              <a:rPr lang="en-US" sz="2000" dirty="0">
                <a:solidFill>
                  <a:srgbClr val="3F3F3F"/>
                </a:solidFill>
                <a:latin typeface="Open Sans"/>
                <a:ea typeface="Open Sans"/>
                <a:cs typeface="Open Sans"/>
                <a:sym typeface="Open Sans"/>
              </a:rPr>
              <a:t> que ha </a:t>
            </a:r>
            <a:r>
              <a:rPr lang="en-US" sz="2000" dirty="0" err="1">
                <a:solidFill>
                  <a:srgbClr val="3F3F3F"/>
                </a:solidFill>
                <a:latin typeface="Open Sans"/>
                <a:ea typeface="Open Sans"/>
                <a:cs typeface="Open Sans"/>
                <a:sym typeface="Open Sans"/>
              </a:rPr>
              <a:t>recibido</a:t>
            </a:r>
            <a:r>
              <a:rPr lang="en-US" sz="2000" dirty="0">
                <a:solidFill>
                  <a:srgbClr val="3F3F3F"/>
                </a:solidFill>
                <a:latin typeface="Open Sans"/>
                <a:ea typeface="Open Sans"/>
                <a:cs typeface="Open Sans"/>
                <a:sym typeface="Open Sans"/>
              </a:rPr>
              <a:t> un </a:t>
            </a:r>
            <a:r>
              <a:rPr lang="en-US" sz="2000" dirty="0" err="1">
                <a:solidFill>
                  <a:srgbClr val="3F3F3F"/>
                </a:solidFill>
                <a:latin typeface="Open Sans"/>
                <a:ea typeface="Open Sans"/>
                <a:cs typeface="Open Sans"/>
                <a:sym typeface="Open Sans"/>
              </a:rPr>
              <a:t>elemento</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investigación</a:t>
            </a:r>
            <a:r>
              <a:rPr lang="en-US" sz="2000" dirty="0">
                <a:solidFill>
                  <a:srgbClr val="3F3F3F"/>
                </a:solidFill>
                <a:latin typeface="Open Sans"/>
                <a:ea typeface="Open Sans"/>
                <a:cs typeface="Open Sans"/>
                <a:sym typeface="Open Sans"/>
              </a:rPr>
              <a:t>.</a:t>
            </a:r>
            <a:endParaRPr dirty="0"/>
          </a:p>
          <a:p>
            <a:pPr marL="457200" lvl="0" indent="-228600" algn="just" rtl="0">
              <a:lnSpc>
                <a:spcPct val="100000"/>
              </a:lnSpc>
              <a:spcBef>
                <a:spcPts val="1000"/>
              </a:spcBef>
              <a:spcAft>
                <a:spcPts val="0"/>
              </a:spcAft>
              <a:buClr>
                <a:schemeClr val="dk1"/>
              </a:buClr>
              <a:buSzPts val="2400"/>
              <a:buNone/>
            </a:pPr>
            <a:endParaRPr sz="2000" dirty="0">
              <a:solidFill>
                <a:srgbClr val="3F3F3F"/>
              </a:solidFill>
              <a:latin typeface="Open Sans"/>
              <a:ea typeface="Open Sans"/>
              <a:cs typeface="Open Sans"/>
              <a:sym typeface="Open Sans"/>
            </a:endParaRPr>
          </a:p>
          <a:p>
            <a:pPr marL="457200" lvl="0" indent="-381000" algn="just" rtl="0">
              <a:lnSpc>
                <a:spcPct val="10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Al </a:t>
            </a:r>
            <a:r>
              <a:rPr lang="en-US" sz="2000" dirty="0" err="1">
                <a:solidFill>
                  <a:srgbClr val="3F3F3F"/>
                </a:solidFill>
                <a:latin typeface="Open Sans"/>
                <a:ea typeface="Open Sans"/>
                <a:cs typeface="Open Sans"/>
                <a:sym typeface="Open Sans"/>
              </a:rPr>
              <a:t>colocar</a:t>
            </a:r>
            <a:r>
              <a:rPr lang="en-US" sz="2000" dirty="0">
                <a:solidFill>
                  <a:srgbClr val="3F3F3F"/>
                </a:solidFill>
                <a:latin typeface="Open Sans"/>
                <a:ea typeface="Open Sans"/>
                <a:cs typeface="Open Sans"/>
                <a:sym typeface="Open Sans"/>
              </a:rPr>
              <a:t> el cursor </a:t>
            </a:r>
            <a:r>
              <a:rPr lang="en-US" sz="2000" dirty="0" err="1">
                <a:solidFill>
                  <a:srgbClr val="3F3F3F"/>
                </a:solidFill>
                <a:latin typeface="Open Sans"/>
                <a:ea typeface="Open Sans"/>
                <a:cs typeface="Open Sans"/>
                <a:sym typeface="Open Sans"/>
              </a:rPr>
              <a:t>sobre</a:t>
            </a:r>
            <a:r>
              <a:rPr lang="en-US" sz="2000" dirty="0">
                <a:solidFill>
                  <a:srgbClr val="3F3F3F"/>
                </a:solidFill>
                <a:latin typeface="Open Sans"/>
                <a:ea typeface="Open Sans"/>
                <a:cs typeface="Open Sans"/>
                <a:sym typeface="Open Sans"/>
              </a:rPr>
              <a:t> la insignia, se </a:t>
            </a:r>
            <a:r>
              <a:rPr lang="en-US" sz="2000" dirty="0" err="1">
                <a:solidFill>
                  <a:srgbClr val="3F3F3F"/>
                </a:solidFill>
                <a:latin typeface="Open Sans"/>
                <a:ea typeface="Open Sans"/>
                <a:cs typeface="Open Sans"/>
                <a:sym typeface="Open Sans"/>
              </a:rPr>
              <a:t>resaltan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los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datos</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resumen</a:t>
            </a:r>
            <a:r>
              <a:rPr lang="en-US" sz="2000" dirty="0">
                <a:solidFill>
                  <a:srgbClr val="3F3F3F"/>
                </a:solidFill>
                <a:latin typeface="Open Sans"/>
                <a:ea typeface="Open Sans"/>
                <a:cs typeface="Open Sans"/>
                <a:sym typeface="Open Sans"/>
              </a:rPr>
              <a:t> de altimetric.com. Para el </a:t>
            </a:r>
            <a:r>
              <a:rPr lang="en-US" sz="2000" dirty="0" err="1">
                <a:solidFill>
                  <a:srgbClr val="3F3F3F"/>
                </a:solidFill>
                <a:latin typeface="Open Sans"/>
                <a:ea typeface="Open Sans"/>
                <a:cs typeface="Open Sans"/>
                <a:sym typeface="Open Sans"/>
              </a:rPr>
              <a:t>siguiente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ejemplo</a:t>
            </a:r>
            <a:r>
              <a:rPr lang="en-US" sz="2000" dirty="0">
                <a:solidFill>
                  <a:srgbClr val="3F3F3F"/>
                </a:solidFill>
                <a:latin typeface="Open Sans"/>
                <a:ea typeface="Open Sans"/>
                <a:cs typeface="Open Sans"/>
                <a:sym typeface="Open Sans"/>
              </a:rPr>
              <a:t>, las </a:t>
            </a:r>
            <a:r>
              <a:rPr lang="en-US" sz="2000" dirty="0" err="1">
                <a:solidFill>
                  <a:srgbClr val="3F3F3F"/>
                </a:solidFill>
                <a:latin typeface="Open Sans"/>
                <a:ea typeface="Open Sans"/>
                <a:cs typeface="Open Sans"/>
                <a:sym typeface="Open Sans"/>
              </a:rPr>
              <a:t>categorías</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información</a:t>
            </a:r>
            <a:r>
              <a:rPr lang="en-US" sz="2000" dirty="0">
                <a:solidFill>
                  <a:srgbClr val="3F3F3F"/>
                </a:solidFill>
                <a:latin typeface="Open Sans"/>
                <a:ea typeface="Open Sans"/>
                <a:cs typeface="Open Sans"/>
                <a:sym typeface="Open Sans"/>
              </a:rPr>
              <a:t> son </a:t>
            </a:r>
            <a:r>
              <a:rPr lang="en-US" sz="2000" dirty="0" err="1">
                <a:solidFill>
                  <a:srgbClr val="3F3F3F"/>
                </a:solidFill>
                <a:latin typeface="Open Sans"/>
                <a:ea typeface="Open Sans"/>
                <a:cs typeface="Open Sans"/>
                <a:sym typeface="Open Sans"/>
              </a:rPr>
              <a:t>referenciadas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fuentes</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políticas</a:t>
            </a:r>
            <a:r>
              <a:rPr lang="en-US" sz="2000" dirty="0">
                <a:solidFill>
                  <a:srgbClr val="3F3F3F"/>
                </a:solidFill>
                <a:latin typeface="Open Sans"/>
                <a:ea typeface="Open Sans"/>
                <a:cs typeface="Open Sans"/>
                <a:sym typeface="Open Sans"/>
              </a:rPr>
              <a:t> (2), Twitter (1), </a:t>
            </a:r>
            <a:r>
              <a:rPr lang="en-US" sz="2000" dirty="0" err="1">
                <a:solidFill>
                  <a:srgbClr val="3F3F3F"/>
                </a:solidFill>
                <a:latin typeface="Open Sans"/>
                <a:ea typeface="Open Sans"/>
                <a:cs typeface="Open Sans"/>
                <a:sym typeface="Open Sans"/>
              </a:rPr>
              <a:t>referencia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páginas</a:t>
            </a:r>
            <a:r>
              <a:rPr lang="en-US" sz="2000" dirty="0">
                <a:solidFill>
                  <a:srgbClr val="3F3F3F"/>
                </a:solidFill>
                <a:latin typeface="Open Sans"/>
                <a:ea typeface="Open Sans"/>
                <a:cs typeface="Open Sans"/>
                <a:sym typeface="Open Sans"/>
              </a:rPr>
              <a:t> de Wikipedia (1) y </a:t>
            </a:r>
            <a:r>
              <a:rPr lang="en-US" sz="2000" dirty="0" err="1">
                <a:solidFill>
                  <a:srgbClr val="3F3F3F"/>
                </a:solidFill>
                <a:latin typeface="Open Sans"/>
                <a:ea typeface="Open Sans"/>
                <a:cs typeface="Open Sans"/>
                <a:sym typeface="Open Sans"/>
              </a:rPr>
              <a:t>lectores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Mendeley</a:t>
            </a:r>
            <a:r>
              <a:rPr lang="en-US" sz="2000" dirty="0">
                <a:solidFill>
                  <a:srgbClr val="3F3F3F"/>
                </a:solidFill>
                <a:latin typeface="Open Sans"/>
                <a:ea typeface="Open Sans"/>
                <a:cs typeface="Open Sans"/>
                <a:sym typeface="Open Sans"/>
              </a:rPr>
              <a:t> (553).</a:t>
            </a:r>
            <a:endParaRPr sz="2000" dirty="0">
              <a:solidFill>
                <a:srgbClr val="ED7D31"/>
              </a:solidFill>
              <a:latin typeface="Open Sans"/>
              <a:ea typeface="Open Sans"/>
              <a:cs typeface="Open Sans"/>
              <a:sym typeface="Open Sans"/>
            </a:endParaRPr>
          </a:p>
          <a:p>
            <a:pPr marL="457200" lvl="0" indent="-228600" algn="just" rtl="0">
              <a:lnSpc>
                <a:spcPct val="100000"/>
              </a:lnSpc>
              <a:spcBef>
                <a:spcPts val="1000"/>
              </a:spcBef>
              <a:spcAft>
                <a:spcPts val="0"/>
              </a:spcAft>
              <a:buClr>
                <a:schemeClr val="dk1"/>
              </a:buClr>
              <a:buSzPts val="2400"/>
              <a:buNone/>
            </a:pPr>
            <a:endParaRPr dirty="0">
              <a:latin typeface="Open Sans"/>
              <a:ea typeface="Open Sans"/>
              <a:cs typeface="Open Sans"/>
              <a:sym typeface="Open Sans"/>
            </a:endParaRPr>
          </a:p>
        </p:txBody>
      </p:sp>
      <p:pic>
        <p:nvPicPr>
          <p:cNvPr id="264" name="Google Shape;264;p20"/>
          <p:cNvPicPr preferRelativeResize="0"/>
          <p:nvPr/>
        </p:nvPicPr>
        <p:blipFill rotWithShape="1">
          <a:blip r:embed="rId3">
            <a:alphaModFix/>
          </a:blip>
          <a:srcRect/>
          <a:stretch/>
        </p:blipFill>
        <p:spPr>
          <a:xfrm>
            <a:off x="7751214" y="2472559"/>
            <a:ext cx="4230579" cy="1786520"/>
          </a:xfrm>
          <a:prstGeom prst="rect">
            <a:avLst/>
          </a:prstGeom>
          <a:noFill/>
          <a:ln>
            <a:noFill/>
          </a:ln>
        </p:spPr>
      </p:pic>
      <p:cxnSp>
        <p:nvCxnSpPr>
          <p:cNvPr id="265" name="Google Shape;265;p20"/>
          <p:cNvCxnSpPr/>
          <p:nvPr/>
        </p:nvCxnSpPr>
        <p:spPr>
          <a:xfrm>
            <a:off x="7223760" y="2249424"/>
            <a:ext cx="4148433" cy="1179576"/>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9"/>
          <p:cNvSpPr txBox="1">
            <a:spLocks noGrp="1"/>
          </p:cNvSpPr>
          <p:nvPr>
            <p:ph type="title"/>
          </p:nvPr>
        </p:nvSpPr>
        <p:spPr>
          <a:xfrm>
            <a:off x="0" y="310085"/>
            <a:ext cx="7772400" cy="1080900"/>
          </a:xfrm>
          <a:prstGeom prst="rect">
            <a:avLst/>
          </a:prstGeom>
          <a:noFill/>
          <a:ln>
            <a:noFill/>
          </a:ln>
        </p:spPr>
        <p:txBody>
          <a:bodyPr spcFirstLastPara="1" wrap="square" lIns="91425" tIns="45700" rIns="91425" bIns="45700" anchor="ctr" anchorCtr="0">
            <a:normAutofit/>
          </a:bodyPr>
          <a:lstStyle/>
          <a:p>
            <a:pPr lvl="0"/>
            <a:r>
              <a:rPr lang="en-US" dirty="0" err="1">
                <a:solidFill>
                  <a:srgbClr val="586F7C"/>
                </a:solidFill>
                <a:latin typeface="Open Sans"/>
                <a:ea typeface="Open Sans"/>
                <a:cs typeface="Open Sans"/>
                <a:sym typeface="Open Sans"/>
              </a:rPr>
              <a:t>Contenido</a:t>
            </a:r>
            <a:endParaRPr dirty="0">
              <a:solidFill>
                <a:srgbClr val="586F7C"/>
              </a:solidFill>
              <a:highlight>
                <a:schemeClr val="accent6"/>
              </a:highlight>
              <a:latin typeface="Open Sans"/>
              <a:ea typeface="Open Sans"/>
              <a:cs typeface="Open Sans"/>
              <a:sym typeface="Open Sans"/>
            </a:endParaRPr>
          </a:p>
        </p:txBody>
      </p:sp>
      <p:sp>
        <p:nvSpPr>
          <p:cNvPr id="86" name="Google Shape;86;p39"/>
          <p:cNvSpPr txBox="1">
            <a:spLocks noGrp="1"/>
          </p:cNvSpPr>
          <p:nvPr>
            <p:ph type="body" idx="1"/>
          </p:nvPr>
        </p:nvSpPr>
        <p:spPr>
          <a:xfrm>
            <a:off x="473530" y="1740212"/>
            <a:ext cx="10597241" cy="4513631"/>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Introducción y acceso al Portal de Contenidos	</a:t>
            </a:r>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Búsqueda Summon	</a:t>
            </a:r>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Búsqueda básica	</a:t>
            </a:r>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Guardar/Imprimir/Enviar por correo electrónico referencias	</a:t>
            </a:r>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Exportar referencias	</a:t>
            </a:r>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Búsqueda avanzada	</a:t>
            </a:r>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Google Académico (para Research4Life): Introducción	</a:t>
            </a:r>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Búsqueda en Google Académico</a:t>
            </a:r>
            <a:endParaRPr sz="2200">
              <a:solidFill>
                <a:srgbClr val="3F3F3F"/>
              </a:solidFill>
              <a:latin typeface="Open Sans"/>
              <a:ea typeface="Open Sans"/>
              <a:cs typeface="Open Sans"/>
              <a:sym typeface="Open Sans"/>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Uso de “Mi Biblioteca” y creación de alertas	</a:t>
            </a:r>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Exportar referencias</a:t>
            </a:r>
            <a:endParaRPr/>
          </a:p>
          <a:p>
            <a:pPr marL="800100" lvl="1" indent="-40005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Búsqueda avanzada	</a:t>
            </a:r>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Solución de problemas y apoyo	</a:t>
            </a:r>
            <a:endParaRPr/>
          </a:p>
          <a:p>
            <a:pPr marL="342900" lvl="0" indent="-342900" algn="l" rtl="0">
              <a:lnSpc>
                <a:spcPct val="100000"/>
              </a:lnSpc>
              <a:spcBef>
                <a:spcPts val="0"/>
              </a:spcBef>
              <a:spcAft>
                <a:spcPts val="0"/>
              </a:spcAft>
              <a:buClr>
                <a:schemeClr val="dk2"/>
              </a:buClr>
              <a:buSzPts val="2300"/>
              <a:buChar char="●"/>
            </a:pPr>
            <a:r>
              <a:rPr lang="en-US" sz="2200">
                <a:solidFill>
                  <a:srgbClr val="3F3F3F"/>
                </a:solidFill>
                <a:latin typeface="Open Sans"/>
                <a:ea typeface="Open Sans"/>
                <a:cs typeface="Open Sans"/>
                <a:sym typeface="Open Sans"/>
              </a:rPr>
              <a:t>Síntesis	</a:t>
            </a:r>
            <a:endParaRPr/>
          </a:p>
          <a:p>
            <a:pPr marL="0" lvl="0" indent="0" algn="l" rtl="0">
              <a:lnSpc>
                <a:spcPct val="100000"/>
              </a:lnSpc>
              <a:spcBef>
                <a:spcPts val="0"/>
              </a:spcBef>
              <a:spcAft>
                <a:spcPts val="0"/>
              </a:spcAft>
              <a:buClr>
                <a:schemeClr val="dk2"/>
              </a:buClr>
              <a:buSzPts val="1400"/>
              <a:buNone/>
            </a:pPr>
            <a:endParaRPr sz="2200">
              <a:solidFill>
                <a:srgbClr val="3F3F3F"/>
              </a:solidFill>
              <a:latin typeface="Open Sans"/>
              <a:ea typeface="Open Sans"/>
              <a:cs typeface="Open Sans"/>
              <a:sym typeface="Open Sans"/>
            </a:endParaRPr>
          </a:p>
        </p:txBody>
      </p:sp>
      <p:pic>
        <p:nvPicPr>
          <p:cNvPr id="88" name="Google Shape;88;p39"/>
          <p:cNvPicPr preferRelativeResize="0"/>
          <p:nvPr/>
        </p:nvPicPr>
        <p:blipFill rotWithShape="1">
          <a:blip r:embed="rId3">
            <a:alphaModFix/>
          </a:blip>
          <a:srcRect/>
          <a:stretch/>
        </p:blipFill>
        <p:spPr>
          <a:xfrm>
            <a:off x="81466" y="6515076"/>
            <a:ext cx="699175" cy="233648"/>
          </a:xfrm>
          <a:prstGeom prst="rect">
            <a:avLst/>
          </a:prstGeom>
          <a:noFill/>
          <a:ln>
            <a:noFill/>
          </a:ln>
        </p:spPr>
      </p:pic>
      <p:sp>
        <p:nvSpPr>
          <p:cNvPr id="89" name="Google Shape;89;p39"/>
          <p:cNvSpPr txBox="1"/>
          <p:nvPr/>
        </p:nvSpPr>
        <p:spPr>
          <a:xfrm>
            <a:off x="770025" y="6455513"/>
            <a:ext cx="9783900" cy="287400"/>
          </a:xfrm>
          <a:prstGeom prst="rect">
            <a:avLst/>
          </a:prstGeom>
          <a:noFill/>
          <a:ln>
            <a:noFill/>
          </a:ln>
        </p:spPr>
        <p:txBody>
          <a:bodyPr spcFirstLastPara="1" wrap="square" lIns="91425" tIns="91425" rIns="91425" bIns="91425" anchor="t" anchorCtr="0">
            <a:noAutofit/>
          </a:bodyPr>
          <a:lstStyle/>
          <a:p>
            <a:pPr lvl="0"/>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Esta</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presentación</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tiene</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a:t>
            </a:r>
            <a:r>
              <a:rPr lang="en-US" sz="1000" b="0" i="0" u="none" strike="noStrike" cap="none" dirty="0" err="1">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licencia</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 de Creative Commons </a:t>
            </a:r>
            <a:r>
              <a:rPr lang="en-US" sz="1000" b="0" i="0" u="sng" strike="noStrike" cap="none" dirty="0" err="1">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Atribución</a:t>
            </a:r>
            <a:r>
              <a:rPr lang="en-US" sz="1000" b="0" i="0" u="sng" strike="noStrike" cap="none" dirty="0">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 4.0 </a:t>
            </a:r>
            <a:r>
              <a:rPr lang="en-US" sz="1000" b="0" i="0" u="sng" strike="noStrike" cap="none" dirty="0" err="1">
                <a:solidFill>
                  <a:schemeClr val="hlink"/>
                </a:solidFill>
                <a:latin typeface="Open Sans" panose="020B0606030504020204" pitchFamily="34" charset="0"/>
                <a:ea typeface="Open Sans" panose="020B0606030504020204" pitchFamily="34" charset="0"/>
                <a:cs typeface="Open Sans" panose="020B0606030504020204" pitchFamily="34" charset="0"/>
                <a:sym typeface="Arial"/>
                <a:hlinkClick r:id="rId4"/>
              </a:rPr>
              <a:t>Internacional</a:t>
            </a:r>
            <a:r>
              <a:rPr lang="en-US" sz="1000" b="0" i="0" u="sng"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hlinkClick r:id="rId4">
                  <a:extLst>
                    <a:ext uri="{A12FA001-AC4F-418D-AE19-62706E023703}">
                      <ahyp:hlinkClr xmlns:ahyp="http://schemas.microsoft.com/office/drawing/2018/hyperlinkcolor" val="tx"/>
                    </a:ext>
                  </a:extLst>
                </a:hlinkClick>
              </a:rPr>
              <a:t> </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r>
              <a:rPr lang="en-US" sz="1000" dirty="0">
                <a:solidFill>
                  <a:schemeClr val="dk1"/>
                </a:solidFill>
                <a:latin typeface="Open Sans" panose="020B0606030504020204" pitchFamily="34" charset="0"/>
                <a:ea typeface="Open Sans" panose="020B0606030504020204" pitchFamily="34" charset="0"/>
                <a:cs typeface="Open Sans" panose="020B0606030504020204" pitchFamily="34" charset="0"/>
              </a:rPr>
              <a:t>CC BY-SA 4.0</a:t>
            </a:r>
            <a:r>
              <a:rPr lang="en-US"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rPr>
              <a:t>)</a:t>
            </a:r>
            <a:endParaRPr sz="1000" b="0" i="0" u="none" strike="noStrike" cap="none" dirty="0">
              <a:solidFill>
                <a:srgbClr val="000000"/>
              </a:solidFill>
              <a:latin typeface="Open Sans" panose="020B0606030504020204" pitchFamily="34" charset="0"/>
              <a:ea typeface="Open Sans" panose="020B0606030504020204" pitchFamily="34" charset="0"/>
              <a:cs typeface="Open Sans" panose="020B0606030504020204" pitchFamily="34" charset="0"/>
              <a:sym typeface="Arial"/>
            </a:endParaRPr>
          </a:p>
        </p:txBody>
      </p:sp>
      <p:sp>
        <p:nvSpPr>
          <p:cNvPr id="7" name="Google Shape;83;p39"/>
          <p:cNvSpPr txBox="1">
            <a:spLocks noGrp="1"/>
          </p:cNvSpPr>
          <p:nvPr/>
        </p:nvSpPr>
        <p:spPr>
          <a:xfrm>
            <a:off x="9182325" y="6416813"/>
            <a:ext cx="2743200" cy="3261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r" rtl="0">
              <a:lnSpc>
                <a:spcPct val="100000"/>
              </a:lnSpc>
              <a:spcBef>
                <a:spcPts val="0"/>
              </a:spcBef>
              <a:spcAft>
                <a:spcPts val="0"/>
              </a:spcAft>
              <a:buClr>
                <a:schemeClr val="dk1"/>
              </a:buClr>
              <a:buSzPts val="1400"/>
              <a:buFont typeface="Arial"/>
              <a:buNone/>
            </a:pPr>
            <a:r>
              <a:rPr lang="es-ES" sz="1000" dirty="0">
                <a:solidFill>
                  <a:schemeClr val="dk1"/>
                </a:solidFill>
              </a:rPr>
              <a:t>v1.3 febrero de 2023</a:t>
            </a:r>
            <a:endParaRPr lang="es-E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21"/>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a:solidFill>
                  <a:srgbClr val="586F7C"/>
                </a:solidFill>
                <a:latin typeface="Open Sans"/>
                <a:ea typeface="Open Sans"/>
                <a:cs typeface="Open Sans"/>
                <a:sym typeface="Open Sans"/>
              </a:rPr>
              <a:t>Altmetric: página de detalles</a:t>
            </a:r>
            <a:endParaRPr>
              <a:solidFill>
                <a:srgbClr val="586F7C"/>
              </a:solidFill>
            </a:endParaRPr>
          </a:p>
        </p:txBody>
      </p:sp>
      <p:sp>
        <p:nvSpPr>
          <p:cNvPr id="271" name="Google Shape;271;p21"/>
          <p:cNvSpPr txBox="1"/>
          <p:nvPr/>
        </p:nvSpPr>
        <p:spPr>
          <a:xfrm>
            <a:off x="0" y="1755495"/>
            <a:ext cx="4771697" cy="4893607"/>
          </a:xfrm>
          <a:prstGeom prst="rect">
            <a:avLst/>
          </a:prstGeom>
          <a:noFill/>
          <a:ln>
            <a:noFill/>
          </a:ln>
        </p:spPr>
        <p:txBody>
          <a:bodyPr spcFirstLastPara="1" wrap="square" lIns="91425" tIns="45700" rIns="91425" bIns="45700" anchor="t" anchorCtr="0">
            <a:spAutoFit/>
          </a:bodyPr>
          <a:lstStyle/>
          <a:p>
            <a:pPr marL="457200" marR="0" lvl="0" indent="-381000" algn="just" rtl="0">
              <a:lnSpc>
                <a:spcPct val="100000"/>
              </a:lnSpc>
              <a:spcBef>
                <a:spcPts val="0"/>
              </a:spcBef>
              <a:spcAft>
                <a:spcPts val="0"/>
              </a:spcAft>
              <a:buClr>
                <a:schemeClr val="dk1"/>
              </a:buClr>
              <a:buSzPts val="2400"/>
              <a:buFont typeface="Arial"/>
              <a:buChar char="●"/>
            </a:pP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Cada</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insignia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Altmetric</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se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enlaza</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a la </a:t>
            </a:r>
            <a:r>
              <a:rPr lang="en-US" sz="2400" b="1"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página</a:t>
            </a:r>
            <a:r>
              <a:rPr lang="en-US" sz="2400" b="1"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de </a:t>
            </a:r>
            <a:r>
              <a:rPr lang="en-US" sz="2400" b="1"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detalles</a:t>
            </a:r>
            <a:r>
              <a:rPr lang="en-US" sz="2400" b="1"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de </a:t>
            </a:r>
            <a:r>
              <a:rPr lang="en-US" sz="2400" b="1"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Altmetric</a:t>
            </a:r>
            <a:r>
              <a:rPr lang="en-US" sz="2400" b="1"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asociada</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a:t>
            </a:r>
            <a:endParaRPr dirty="0">
              <a:latin typeface="Open Sans" panose="020B0604020202020204" charset="0"/>
              <a:ea typeface="Open Sans" panose="020B0604020202020204" charset="0"/>
              <a:cs typeface="Open Sans" panose="020B0604020202020204" charset="0"/>
            </a:endParaRPr>
          </a:p>
          <a:p>
            <a:pPr marL="457200" marR="0" lvl="0" indent="-228600" algn="just" rtl="0">
              <a:lnSpc>
                <a:spcPct val="100000"/>
              </a:lnSpc>
              <a:spcBef>
                <a:spcPts val="0"/>
              </a:spcBef>
              <a:spcAft>
                <a:spcPts val="0"/>
              </a:spcAft>
              <a:buClr>
                <a:schemeClr val="dk1"/>
              </a:buClr>
              <a:buSzPts val="2400"/>
              <a:buFont typeface="Arial"/>
              <a:buNone/>
            </a:pPr>
            <a:endParaRPr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endParaRPr>
          </a:p>
          <a:p>
            <a:pPr marL="457200" marR="0" lvl="0" indent="-381000" algn="l" rtl="0">
              <a:lnSpc>
                <a:spcPct val="100000"/>
              </a:lnSpc>
              <a:spcBef>
                <a:spcPts val="0"/>
              </a:spcBef>
              <a:spcAft>
                <a:spcPts val="0"/>
              </a:spcAft>
              <a:buClr>
                <a:schemeClr val="dk1"/>
              </a:buClr>
              <a:buSzPts val="2400"/>
              <a:buFont typeface="Arial"/>
              <a:buChar char="●"/>
            </a:pP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Esto</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incluye</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un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resumen</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datos</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demográficos</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de Twitter,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lectores</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de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Mendeley</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listas</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de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puntuación</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de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atención</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en</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contexto</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y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una</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descripción</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general de la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puntuación</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de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atención</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 de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Century Gothic"/>
              </a:rPr>
              <a:t>Altmetric</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Century Gothic"/>
              </a:rPr>
              <a:t>.</a:t>
            </a:r>
            <a:endParaRPr sz="1400" b="0" i="0" u="none" strike="noStrike" cap="none" dirty="0">
              <a:solidFill>
                <a:srgbClr val="000000"/>
              </a:solidFill>
              <a:latin typeface="Open Sans" panose="020B0604020202020204" charset="0"/>
              <a:ea typeface="Open Sans" panose="020B0604020202020204" charset="0"/>
              <a:cs typeface="Open Sans" panose="020B0604020202020204" charset="0"/>
              <a:sym typeface="Century Gothic"/>
            </a:endParaRPr>
          </a:p>
        </p:txBody>
      </p:sp>
      <p:pic>
        <p:nvPicPr>
          <p:cNvPr id="272" name="Google Shape;272;p21"/>
          <p:cNvPicPr preferRelativeResize="0"/>
          <p:nvPr/>
        </p:nvPicPr>
        <p:blipFill rotWithShape="1">
          <a:blip r:embed="rId3">
            <a:alphaModFix/>
          </a:blip>
          <a:srcRect/>
          <a:stretch/>
        </p:blipFill>
        <p:spPr>
          <a:xfrm>
            <a:off x="5193793" y="1812507"/>
            <a:ext cx="6679958" cy="466668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pic>
        <p:nvPicPr>
          <p:cNvPr id="278" name="Google Shape;278;p14"/>
          <p:cNvPicPr preferRelativeResize="0"/>
          <p:nvPr/>
        </p:nvPicPr>
        <p:blipFill rotWithShape="1">
          <a:blip r:embed="rId3">
            <a:alphaModFix/>
          </a:blip>
          <a:srcRect/>
          <a:stretch/>
        </p:blipFill>
        <p:spPr>
          <a:xfrm>
            <a:off x="5974081" y="1825634"/>
            <a:ext cx="4815840" cy="5032366"/>
          </a:xfrm>
          <a:prstGeom prst="rect">
            <a:avLst/>
          </a:prstGeom>
          <a:noFill/>
          <a:ln>
            <a:noFill/>
          </a:ln>
        </p:spPr>
      </p:pic>
      <p:sp>
        <p:nvSpPr>
          <p:cNvPr id="279" name="Google Shape;279;p14"/>
          <p:cNvSpPr txBox="1">
            <a:spLocks noGrp="1"/>
          </p:cNvSpPr>
          <p:nvPr>
            <p:ph type="title"/>
          </p:nvPr>
        </p:nvSpPr>
        <p:spPr>
          <a:xfrm>
            <a:off x="0" y="419199"/>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Guardar artículos en el carrito</a:t>
            </a:r>
            <a:endParaRPr>
              <a:solidFill>
                <a:srgbClr val="586F7C"/>
              </a:solidFill>
              <a:latin typeface="Open Sans"/>
              <a:ea typeface="Open Sans"/>
              <a:cs typeface="Open Sans"/>
              <a:sym typeface="Open Sans"/>
            </a:endParaRPr>
          </a:p>
        </p:txBody>
      </p:sp>
      <p:sp>
        <p:nvSpPr>
          <p:cNvPr id="280" name="Google Shape;280;p14"/>
          <p:cNvSpPr txBox="1">
            <a:spLocks noGrp="1"/>
          </p:cNvSpPr>
          <p:nvPr>
            <p:ph type="body" idx="1"/>
          </p:nvPr>
        </p:nvSpPr>
        <p:spPr>
          <a:xfrm>
            <a:off x="146958" y="1583870"/>
            <a:ext cx="5485746" cy="5127826"/>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sz="2000" dirty="0" err="1">
                <a:solidFill>
                  <a:srgbClr val="3F3F3F"/>
                </a:solidFill>
                <a:latin typeface="Open Sans"/>
                <a:ea typeface="Open Sans"/>
                <a:cs typeface="Open Sans"/>
                <a:sym typeface="Open Sans"/>
              </a:rPr>
              <a:t>Otras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funciones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incluyen</a:t>
            </a:r>
            <a:r>
              <a:rPr lang="en-US" sz="2000" dirty="0">
                <a:solidFill>
                  <a:srgbClr val="3F3F3F"/>
                </a:solidFill>
                <a:latin typeface="Open Sans"/>
                <a:ea typeface="Open Sans"/>
                <a:cs typeface="Open Sans"/>
                <a:sym typeface="Open Sans"/>
              </a:rPr>
              <a:t> la </a:t>
            </a:r>
            <a:r>
              <a:rPr lang="en-US" sz="2000" dirty="0" err="1">
                <a:solidFill>
                  <a:srgbClr val="3F3F3F"/>
                </a:solidFill>
                <a:latin typeface="Open Sans"/>
                <a:ea typeface="Open Sans"/>
                <a:cs typeface="Open Sans"/>
                <a:sym typeface="Open Sans"/>
              </a:rPr>
              <a:t>opción</a:t>
            </a:r>
            <a:r>
              <a:rPr lang="en-US" sz="2000" dirty="0">
                <a:solidFill>
                  <a:srgbClr val="3F3F3F"/>
                </a:solidFill>
                <a:latin typeface="Open Sans"/>
                <a:ea typeface="Open Sans"/>
                <a:cs typeface="Open Sans"/>
                <a:sym typeface="Open Sans"/>
              </a:rPr>
              <a:t> de </a:t>
            </a:r>
            <a:r>
              <a:rPr lang="en-US" sz="2000" b="1" dirty="0" err="1">
                <a:solidFill>
                  <a:srgbClr val="3F3F3F"/>
                </a:solidFill>
                <a:latin typeface="Open Sans"/>
                <a:ea typeface="Open Sans"/>
                <a:cs typeface="Open Sans"/>
                <a:sym typeface="Open Sans"/>
              </a:rPr>
              <a:t>guardar</a:t>
            </a:r>
            <a:r>
              <a:rPr lang="en-US" sz="2000" b="1" dirty="0">
                <a:solidFill>
                  <a:srgbClr val="3F3F3F"/>
                </a:solidFill>
                <a:latin typeface="Open Sans"/>
                <a:ea typeface="Open Sans"/>
                <a:cs typeface="Open Sans"/>
                <a:sym typeface="Open Sans"/>
              </a:rPr>
              <a:t> </a:t>
            </a:r>
            <a:r>
              <a:rPr lang="en-US" sz="2000" b="1" dirty="0" err="1">
                <a:solidFill>
                  <a:srgbClr val="3F3F3F"/>
                </a:solidFill>
                <a:latin typeface="Open Sans"/>
                <a:ea typeface="Open Sans"/>
                <a:cs typeface="Open Sans"/>
                <a:sym typeface="Open Sans"/>
              </a:rPr>
              <a:t>elementos</a:t>
            </a:r>
            <a:r>
              <a:rPr lang="en-US" sz="2000" b="1" dirty="0">
                <a:solidFill>
                  <a:srgbClr val="3F3F3F"/>
                </a:solidFill>
                <a:latin typeface="Open Sans"/>
                <a:ea typeface="Open Sans"/>
                <a:cs typeface="Open Sans"/>
                <a:sym typeface="Open Sans"/>
              </a:rPr>
              <a:t> </a:t>
            </a:r>
            <a:r>
              <a:rPr lang="en-US" sz="2000" b="1" dirty="0" err="1">
                <a:solidFill>
                  <a:srgbClr val="3F3F3F"/>
                </a:solidFill>
                <a:latin typeface="Open Sans"/>
                <a:ea typeface="Open Sans"/>
                <a:cs typeface="Open Sans"/>
                <a:sym typeface="Open Sans"/>
              </a:rPr>
              <a:t>en</a:t>
            </a:r>
            <a:r>
              <a:rPr lang="en-US" sz="2000" b="1" dirty="0">
                <a:solidFill>
                  <a:srgbClr val="3F3F3F"/>
                </a:solidFill>
                <a:latin typeface="Open Sans"/>
                <a:ea typeface="Open Sans"/>
                <a:cs typeface="Open Sans"/>
                <a:sym typeface="Open Sans"/>
              </a:rPr>
              <a:t> el </a:t>
            </a:r>
            <a:r>
              <a:rPr lang="en-US" sz="2000" b="1" dirty="0" err="1">
                <a:solidFill>
                  <a:srgbClr val="3F3F3F"/>
                </a:solidFill>
                <a:latin typeface="Open Sans"/>
                <a:ea typeface="Open Sans"/>
                <a:cs typeface="Open Sans"/>
                <a:sym typeface="Open Sans"/>
              </a:rPr>
              <a:t>carrito</a:t>
            </a:r>
            <a:r>
              <a:rPr lang="en-US" sz="2000" b="1" dirty="0">
                <a:solidFill>
                  <a:srgbClr val="3F3F3F"/>
                </a:solidFill>
                <a:latin typeface="Open Sans"/>
                <a:ea typeface="Open Sans"/>
                <a:cs typeface="Open Sans"/>
                <a:sym typeface="Open Sans"/>
              </a:rPr>
              <a:t> </a:t>
            </a:r>
            <a:r>
              <a:rPr lang="en-US" sz="2000" dirty="0">
                <a:solidFill>
                  <a:srgbClr val="3F3F3F"/>
                </a:solidFill>
                <a:latin typeface="Open Sans"/>
                <a:ea typeface="Open Sans"/>
                <a:cs typeface="Open Sans"/>
                <a:sym typeface="Open Sans"/>
              </a:rPr>
              <a:t>y </a:t>
            </a:r>
            <a:r>
              <a:rPr lang="en-US" sz="2000" dirty="0" err="1">
                <a:solidFill>
                  <a:srgbClr val="3F3F3F"/>
                </a:solidFill>
                <a:latin typeface="Open Sans"/>
                <a:ea typeface="Open Sans"/>
                <a:cs typeface="Open Sans"/>
                <a:sym typeface="Open Sans"/>
              </a:rPr>
              <a:t>luego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enviarlos</a:t>
            </a:r>
            <a:r>
              <a:rPr lang="en-US" sz="2000" dirty="0">
                <a:solidFill>
                  <a:srgbClr val="3F3F3F"/>
                </a:solidFill>
                <a:latin typeface="Open Sans"/>
                <a:ea typeface="Open Sans"/>
                <a:cs typeface="Open Sans"/>
                <a:sym typeface="Open Sans"/>
              </a:rPr>
              <a:t> a </a:t>
            </a:r>
            <a:r>
              <a:rPr lang="en-US" sz="2000" b="1" dirty="0" err="1">
                <a:solidFill>
                  <a:srgbClr val="3F3F3F"/>
                </a:solidFill>
                <a:latin typeface="Open Sans"/>
                <a:ea typeface="Open Sans"/>
                <a:cs typeface="Open Sans"/>
                <a:sym typeface="Open Sans"/>
              </a:rPr>
              <a:t>imprimir</a:t>
            </a:r>
            <a:r>
              <a:rPr lang="en-US" sz="2000" dirty="0">
                <a:solidFill>
                  <a:srgbClr val="3F3F3F"/>
                </a:solidFill>
                <a:latin typeface="Open Sans"/>
                <a:ea typeface="Open Sans"/>
                <a:cs typeface="Open Sans"/>
                <a:sym typeface="Open Sans"/>
              </a:rPr>
              <a:t>, </a:t>
            </a:r>
            <a:r>
              <a:rPr lang="en-US" sz="2000" b="1" dirty="0" err="1">
                <a:solidFill>
                  <a:srgbClr val="3F3F3F"/>
                </a:solidFill>
                <a:latin typeface="Open Sans"/>
                <a:ea typeface="Open Sans"/>
                <a:cs typeface="Open Sans"/>
                <a:sym typeface="Open Sans"/>
              </a:rPr>
              <a:t>enviar</a:t>
            </a:r>
            <a:r>
              <a:rPr lang="en-US" sz="2000" b="1" dirty="0">
                <a:solidFill>
                  <a:srgbClr val="3F3F3F"/>
                </a:solidFill>
                <a:latin typeface="Open Sans"/>
                <a:ea typeface="Open Sans"/>
                <a:cs typeface="Open Sans"/>
                <a:sym typeface="Open Sans"/>
              </a:rPr>
              <a:t> </a:t>
            </a:r>
            <a:r>
              <a:rPr lang="en-US" sz="2000" b="1" dirty="0" err="1">
                <a:solidFill>
                  <a:srgbClr val="3F3F3F"/>
                </a:solidFill>
                <a:latin typeface="Open Sans"/>
                <a:ea typeface="Open Sans"/>
                <a:cs typeface="Open Sans"/>
                <a:sym typeface="Open Sans"/>
              </a:rPr>
              <a:t>por</a:t>
            </a:r>
            <a:r>
              <a:rPr lang="en-US" sz="2000" b="1" dirty="0">
                <a:solidFill>
                  <a:srgbClr val="3F3F3F"/>
                </a:solidFill>
                <a:latin typeface="Open Sans"/>
                <a:ea typeface="Open Sans"/>
                <a:cs typeface="Open Sans"/>
                <a:sym typeface="Open Sans"/>
              </a:rPr>
              <a:t> </a:t>
            </a:r>
            <a:r>
              <a:rPr lang="en-US" sz="2000" b="1" dirty="0" err="1">
                <a:solidFill>
                  <a:srgbClr val="3F3F3F"/>
                </a:solidFill>
                <a:latin typeface="Open Sans"/>
                <a:ea typeface="Open Sans"/>
                <a:cs typeface="Open Sans"/>
                <a:sym typeface="Open Sans"/>
              </a:rPr>
              <a:t>correo</a:t>
            </a:r>
            <a:r>
              <a:rPr lang="en-US" sz="2000" b="1" dirty="0">
                <a:solidFill>
                  <a:srgbClr val="3F3F3F"/>
                </a:solidFill>
                <a:latin typeface="Open Sans"/>
                <a:ea typeface="Open Sans"/>
                <a:cs typeface="Open Sans"/>
                <a:sym typeface="Open Sans"/>
              </a:rPr>
              <a:t> </a:t>
            </a:r>
            <a:r>
              <a:rPr lang="en-US" sz="2000" b="1" dirty="0" err="1">
                <a:solidFill>
                  <a:srgbClr val="3F3F3F"/>
                </a:solidFill>
                <a:latin typeface="Open Sans"/>
                <a:ea typeface="Open Sans"/>
                <a:cs typeface="Open Sans"/>
                <a:sym typeface="Open Sans"/>
              </a:rPr>
              <a:t>electrónico</a:t>
            </a:r>
            <a:r>
              <a:rPr lang="en-US" sz="2000" b="1" dirty="0">
                <a:solidFill>
                  <a:srgbClr val="3F3F3F"/>
                </a:solidFill>
                <a:latin typeface="Open Sans"/>
                <a:ea typeface="Open Sans"/>
                <a:cs typeface="Open Sans"/>
                <a:sym typeface="Open Sans"/>
              </a:rPr>
              <a:t> </a:t>
            </a:r>
            <a:r>
              <a:rPr lang="en-US" sz="2000" dirty="0">
                <a:solidFill>
                  <a:srgbClr val="3F3F3F"/>
                </a:solidFill>
                <a:latin typeface="Open Sans"/>
                <a:ea typeface="Open Sans"/>
                <a:cs typeface="Open Sans"/>
                <a:sym typeface="Open Sans"/>
              </a:rPr>
              <a:t>o </a:t>
            </a:r>
            <a:r>
              <a:rPr lang="en-US" sz="2000" b="1" dirty="0" err="1">
                <a:solidFill>
                  <a:srgbClr val="3F3F3F"/>
                </a:solidFill>
                <a:latin typeface="Open Sans"/>
                <a:ea typeface="Open Sans"/>
                <a:cs typeface="Open Sans"/>
                <a:sym typeface="Open Sans"/>
              </a:rPr>
              <a:t>exportar</a:t>
            </a:r>
            <a:r>
              <a:rPr lang="en-US" sz="2000" dirty="0">
                <a:solidFill>
                  <a:srgbClr val="3F3F3F"/>
                </a:solidFill>
                <a:latin typeface="Open Sans"/>
                <a:ea typeface="Open Sans"/>
                <a:cs typeface="Open Sans"/>
                <a:sym typeface="Open Sans"/>
              </a:rPr>
              <a:t> a un software de </a:t>
            </a:r>
            <a:r>
              <a:rPr lang="en-US" sz="2000" dirty="0" err="1">
                <a:solidFill>
                  <a:srgbClr val="3F3F3F"/>
                </a:solidFill>
                <a:latin typeface="Open Sans"/>
                <a:ea typeface="Open Sans"/>
                <a:cs typeface="Open Sans"/>
                <a:sym typeface="Open Sans"/>
              </a:rPr>
              <a:t>gestión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bibliográfica</a:t>
            </a:r>
            <a:r>
              <a:rPr lang="en-US" sz="2000" dirty="0">
                <a:solidFill>
                  <a:srgbClr val="3F3F3F"/>
                </a:solidFill>
                <a:latin typeface="Open Sans"/>
                <a:ea typeface="Open Sans"/>
                <a:cs typeface="Open Sans"/>
                <a:sym typeface="Open Sans"/>
              </a:rPr>
              <a:t>. </a:t>
            </a:r>
            <a:endParaRPr dirty="0"/>
          </a:p>
          <a:p>
            <a:pPr marL="457200" lvl="0" indent="-381000" algn="l" rtl="0">
              <a:lnSpc>
                <a:spcPct val="150000"/>
              </a:lnSpc>
              <a:spcBef>
                <a:spcPts val="1000"/>
              </a:spcBef>
              <a:spcAft>
                <a:spcPts val="0"/>
              </a:spcAft>
              <a:buClr>
                <a:schemeClr val="dk1"/>
              </a:buClr>
              <a:buSzPts val="2400"/>
              <a:buChar char="●"/>
            </a:pPr>
            <a:r>
              <a:rPr lang="en-US" sz="2000" dirty="0" err="1">
                <a:solidFill>
                  <a:srgbClr val="3F3F3F"/>
                </a:solidFill>
                <a:latin typeface="Open Sans"/>
                <a:ea typeface="Open Sans"/>
                <a:cs typeface="Open Sans"/>
                <a:sym typeface="Open Sans"/>
              </a:rPr>
              <a:t>Hacer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clic</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el </a:t>
            </a:r>
            <a:r>
              <a:rPr lang="en-US" sz="2000" dirty="0" err="1">
                <a:solidFill>
                  <a:srgbClr val="3F3F3F"/>
                </a:solidFill>
                <a:latin typeface="Open Sans"/>
                <a:ea typeface="Open Sans"/>
                <a:cs typeface="Open Sans"/>
                <a:sym typeface="Open Sans"/>
              </a:rPr>
              <a:t>ícono</a:t>
            </a:r>
            <a:r>
              <a:rPr lang="en-US" sz="2000" dirty="0">
                <a:solidFill>
                  <a:srgbClr val="3F3F3F"/>
                </a:solidFill>
                <a:latin typeface="Open Sans"/>
                <a:ea typeface="Open Sans"/>
                <a:cs typeface="Open Sans"/>
                <a:sym typeface="Open Sans"/>
              </a:rPr>
              <a:t> </a:t>
            </a:r>
            <a:r>
              <a:rPr lang="en-US" sz="2000" b="1" dirty="0" err="1">
                <a:solidFill>
                  <a:srgbClr val="3F3F3F"/>
                </a:solidFill>
                <a:latin typeface="Open Sans"/>
                <a:ea typeface="Open Sans"/>
                <a:cs typeface="Open Sans"/>
                <a:sym typeface="Open Sans"/>
              </a:rPr>
              <a:t>Guardar</a:t>
            </a:r>
            <a:r>
              <a:rPr lang="en-US" sz="2000" b="1" dirty="0">
                <a:solidFill>
                  <a:srgbClr val="3F3F3F"/>
                </a:solidFill>
                <a:latin typeface="Open Sans"/>
                <a:ea typeface="Open Sans"/>
                <a:cs typeface="Open Sans"/>
                <a:sym typeface="Open Sans"/>
              </a:rPr>
              <a:t> </a:t>
            </a:r>
            <a:r>
              <a:rPr lang="en-US" sz="2000" b="1" dirty="0" err="1">
                <a:solidFill>
                  <a:srgbClr val="3F3F3F"/>
                </a:solidFill>
                <a:latin typeface="Open Sans"/>
                <a:ea typeface="Open Sans"/>
                <a:cs typeface="Open Sans"/>
                <a:sym typeface="Open Sans"/>
              </a:rPr>
              <a:t>elementos</a:t>
            </a:r>
            <a:r>
              <a:rPr lang="en-US" sz="2000" dirty="0">
                <a:solidFill>
                  <a:srgbClr val="3F3F3F"/>
                </a:solidFill>
                <a:latin typeface="Open Sans"/>
                <a:ea typeface="Open Sans"/>
                <a:cs typeface="Open Sans"/>
                <a:sym typeface="Open Sans"/>
              </a:rPr>
              <a:t>  para mover las </a:t>
            </a:r>
            <a:r>
              <a:rPr lang="en-US" sz="2000" dirty="0" err="1">
                <a:solidFill>
                  <a:srgbClr val="3F3F3F"/>
                </a:solidFill>
                <a:latin typeface="Open Sans"/>
                <a:ea typeface="Open Sans"/>
                <a:cs typeface="Open Sans"/>
                <a:sym typeface="Open Sans"/>
              </a:rPr>
              <a:t>citas</a:t>
            </a:r>
            <a:r>
              <a:rPr lang="en-US" sz="2000" dirty="0">
                <a:solidFill>
                  <a:srgbClr val="3F3F3F"/>
                </a:solidFill>
                <a:latin typeface="Open Sans"/>
                <a:ea typeface="Open Sans"/>
                <a:cs typeface="Open Sans"/>
                <a:sym typeface="Open Sans"/>
              </a:rPr>
              <a:t> al </a:t>
            </a:r>
            <a:r>
              <a:rPr lang="en-US" sz="2000" b="1" dirty="0" err="1">
                <a:solidFill>
                  <a:srgbClr val="3F3F3F"/>
                </a:solidFill>
                <a:latin typeface="Open Sans"/>
                <a:ea typeface="Open Sans"/>
                <a:cs typeface="Open Sans"/>
                <a:sym typeface="Open Sans"/>
              </a:rPr>
              <a:t>carrito</a:t>
            </a:r>
            <a:r>
              <a:rPr lang="en-US" sz="2000" dirty="0">
                <a:solidFill>
                  <a:srgbClr val="3F3F3F"/>
                </a:solidFill>
                <a:latin typeface="Open Sans"/>
                <a:ea typeface="Open Sans"/>
                <a:cs typeface="Open Sans"/>
                <a:sym typeface="Open Sans"/>
              </a:rPr>
              <a:t>. </a:t>
            </a:r>
            <a:endParaRPr dirty="0"/>
          </a:p>
          <a:p>
            <a:pPr marL="457200" lvl="0" indent="-381000" algn="l" rtl="0">
              <a:lnSpc>
                <a:spcPct val="15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Los </a:t>
            </a:r>
            <a:r>
              <a:rPr lang="en-US" sz="2000" dirty="0" err="1">
                <a:solidFill>
                  <a:srgbClr val="3F3F3F"/>
                </a:solidFill>
                <a:latin typeface="Open Sans"/>
                <a:ea typeface="Open Sans"/>
                <a:cs typeface="Open Sans"/>
                <a:sym typeface="Open Sans"/>
              </a:rPr>
              <a:t>usuarios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pueden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mantener</a:t>
            </a:r>
            <a:r>
              <a:rPr lang="en-US" sz="2000" dirty="0">
                <a:solidFill>
                  <a:srgbClr val="3F3F3F"/>
                </a:solidFill>
                <a:latin typeface="Open Sans"/>
                <a:ea typeface="Open Sans"/>
                <a:cs typeface="Open Sans"/>
                <a:sym typeface="Open Sans"/>
              </a:rPr>
              <a:t> un </a:t>
            </a:r>
            <a:r>
              <a:rPr lang="en-US" sz="2000" dirty="0" err="1">
                <a:solidFill>
                  <a:srgbClr val="3F3F3F"/>
                </a:solidFill>
                <a:latin typeface="Open Sans"/>
                <a:ea typeface="Open Sans"/>
                <a:cs typeface="Open Sans"/>
                <a:sym typeface="Open Sans"/>
              </a:rPr>
              <a:t>registro</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los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resultados</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búsqueda</a:t>
            </a:r>
            <a:r>
              <a:rPr lang="en-US" sz="2000" dirty="0">
                <a:solidFill>
                  <a:srgbClr val="3F3F3F"/>
                </a:solidFill>
                <a:latin typeface="Open Sans"/>
                <a:ea typeface="Open Sans"/>
                <a:cs typeface="Open Sans"/>
                <a:sym typeface="Open Sans"/>
              </a:rPr>
              <a:t>.</a:t>
            </a:r>
            <a:endParaRPr dirty="0">
              <a:solidFill>
                <a:srgbClr val="3F3F3F"/>
              </a:solidFill>
            </a:endParaRPr>
          </a:p>
        </p:txBody>
      </p:sp>
      <p:sp>
        <p:nvSpPr>
          <p:cNvPr id="281" name="Google Shape;281;p14"/>
          <p:cNvSpPr/>
          <p:nvPr/>
        </p:nvSpPr>
        <p:spPr>
          <a:xfrm>
            <a:off x="9454896" y="2322576"/>
            <a:ext cx="329184" cy="34747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82" name="Google Shape;282;p14"/>
          <p:cNvSpPr/>
          <p:nvPr/>
        </p:nvSpPr>
        <p:spPr>
          <a:xfrm>
            <a:off x="9497568" y="4669536"/>
            <a:ext cx="329184" cy="34747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17"/>
          <p:cNvSpPr txBox="1">
            <a:spLocks noGrp="1"/>
          </p:cNvSpPr>
          <p:nvPr>
            <p:ph type="title"/>
          </p:nvPr>
        </p:nvSpPr>
        <p:spPr>
          <a:xfrm>
            <a:off x="-1" y="457200"/>
            <a:ext cx="7461505"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Opciones para elementos guardados en el carrito</a:t>
            </a:r>
            <a:endParaRPr/>
          </a:p>
        </p:txBody>
      </p:sp>
      <p:sp>
        <p:nvSpPr>
          <p:cNvPr id="289" name="Google Shape;289;p17"/>
          <p:cNvSpPr txBox="1">
            <a:spLocks noGrp="1"/>
          </p:cNvSpPr>
          <p:nvPr>
            <p:ph type="body" idx="1"/>
          </p:nvPr>
        </p:nvSpPr>
        <p:spPr>
          <a:xfrm>
            <a:off x="-1" y="1684455"/>
            <a:ext cx="11903529" cy="3820886"/>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A continuación se muestra el </a:t>
            </a:r>
            <a:r>
              <a:rPr lang="en-US" sz="2000" b="1">
                <a:solidFill>
                  <a:srgbClr val="3F3F3F"/>
                </a:solidFill>
                <a:latin typeface="Open Sans"/>
                <a:ea typeface="Open Sans"/>
                <a:cs typeface="Open Sans"/>
                <a:sym typeface="Open Sans"/>
              </a:rPr>
              <a:t>carrito</a:t>
            </a:r>
            <a:r>
              <a:rPr lang="en-US" sz="2000">
                <a:solidFill>
                  <a:srgbClr val="3F3F3F"/>
                </a:solidFill>
                <a:latin typeface="Open Sans"/>
                <a:ea typeface="Open Sans"/>
                <a:cs typeface="Open Sans"/>
                <a:sym typeface="Open Sans"/>
              </a:rPr>
              <a:t> con los </a:t>
            </a:r>
            <a:r>
              <a:rPr lang="en-US" sz="2000" b="1">
                <a:solidFill>
                  <a:srgbClr val="3F3F3F"/>
                </a:solidFill>
                <a:latin typeface="Open Sans"/>
                <a:ea typeface="Open Sans"/>
                <a:cs typeface="Open Sans"/>
                <a:sym typeface="Open Sans"/>
              </a:rPr>
              <a:t>2 artículos guardados </a:t>
            </a:r>
            <a:r>
              <a:rPr lang="en-US" sz="2000">
                <a:solidFill>
                  <a:srgbClr val="3F3F3F"/>
                </a:solidFill>
                <a:latin typeface="Open Sans"/>
                <a:ea typeface="Open Sans"/>
                <a:cs typeface="Open Sans"/>
                <a:sym typeface="Open Sans"/>
              </a:rPr>
              <a:t>con las opciones: </a:t>
            </a:r>
            <a:r>
              <a:rPr lang="en-US" sz="2000" b="1">
                <a:solidFill>
                  <a:srgbClr val="3F3F3F"/>
                </a:solidFill>
                <a:latin typeface="Open Sans"/>
                <a:ea typeface="Open Sans"/>
                <a:cs typeface="Open Sans"/>
                <a:sym typeface="Open Sans"/>
              </a:rPr>
              <a:t>Exportar</a:t>
            </a:r>
            <a:r>
              <a:rPr lang="en-US" sz="2000">
                <a:solidFill>
                  <a:srgbClr val="3F3F3F"/>
                </a:solidFill>
                <a:latin typeface="Open Sans"/>
                <a:ea typeface="Open Sans"/>
                <a:cs typeface="Open Sans"/>
                <a:sym typeface="Open Sans"/>
              </a:rPr>
              <a:t> a, </a:t>
            </a:r>
            <a:r>
              <a:rPr lang="en-US" sz="2000" b="1">
                <a:solidFill>
                  <a:srgbClr val="3F3F3F"/>
                </a:solidFill>
                <a:latin typeface="Open Sans"/>
                <a:ea typeface="Open Sans"/>
                <a:cs typeface="Open Sans"/>
                <a:sym typeface="Open Sans"/>
              </a:rPr>
              <a:t>Imprimir</a:t>
            </a:r>
            <a:r>
              <a:rPr lang="en-US" sz="2000">
                <a:solidFill>
                  <a:srgbClr val="3F3F3F"/>
                </a:solidFill>
                <a:latin typeface="Open Sans"/>
                <a:ea typeface="Open Sans"/>
                <a:cs typeface="Open Sans"/>
                <a:sym typeface="Open Sans"/>
              </a:rPr>
              <a:t> y </a:t>
            </a:r>
            <a:r>
              <a:rPr lang="en-US" sz="2000" b="1">
                <a:solidFill>
                  <a:srgbClr val="3F3F3F"/>
                </a:solidFill>
                <a:latin typeface="Open Sans"/>
                <a:ea typeface="Open Sans"/>
                <a:cs typeface="Open Sans"/>
                <a:sym typeface="Open Sans"/>
              </a:rPr>
              <a:t>Enviar por correo electrónico. </a:t>
            </a:r>
            <a:endParaRPr/>
          </a:p>
          <a:p>
            <a:pPr marL="457200" lvl="0" indent="-381000" algn="l" rtl="0">
              <a:lnSpc>
                <a:spcPct val="150000"/>
              </a:lnSpc>
              <a:spcBef>
                <a:spcPts val="1000"/>
              </a:spcBef>
              <a:spcAft>
                <a:spcPts val="0"/>
              </a:spcAft>
              <a:buClr>
                <a:schemeClr val="dk1"/>
              </a:buClr>
              <a:buSzPts val="2400"/>
              <a:buChar char="●"/>
            </a:pPr>
            <a:r>
              <a:rPr lang="en-US" sz="2000">
                <a:solidFill>
                  <a:srgbClr val="3F3F3F"/>
                </a:solidFill>
                <a:latin typeface="Open Sans"/>
                <a:ea typeface="Open Sans"/>
                <a:cs typeface="Open Sans"/>
                <a:sym typeface="Open Sans"/>
              </a:rPr>
              <a:t>Para borrar todo, hacer clic en el cuadro de la columna de la izquierda. Las opciones </a:t>
            </a:r>
            <a:r>
              <a:rPr lang="en-US" sz="2000" b="1">
                <a:solidFill>
                  <a:srgbClr val="3F3F3F"/>
                </a:solidFill>
                <a:latin typeface="Open Sans"/>
                <a:ea typeface="Open Sans"/>
                <a:cs typeface="Open Sans"/>
                <a:sym typeface="Open Sans"/>
              </a:rPr>
              <a:t>Exportar a</a:t>
            </a:r>
            <a:r>
              <a:rPr lang="en-US" sz="2000">
                <a:solidFill>
                  <a:srgbClr val="3F3F3F"/>
                </a:solidFill>
                <a:latin typeface="Open Sans"/>
                <a:ea typeface="Open Sans"/>
                <a:cs typeface="Open Sans"/>
                <a:sym typeface="Open Sans"/>
              </a:rPr>
              <a:t> están resaltadas.</a:t>
            </a:r>
            <a:endParaRPr sz="2000">
              <a:solidFill>
                <a:srgbClr val="3F3F3F"/>
              </a:solidFill>
              <a:latin typeface="Open Sans"/>
              <a:ea typeface="Open Sans"/>
              <a:cs typeface="Open Sans"/>
              <a:sym typeface="Open Sans"/>
            </a:endParaRPr>
          </a:p>
        </p:txBody>
      </p:sp>
      <p:pic>
        <p:nvPicPr>
          <p:cNvPr id="290" name="Google Shape;290;p17"/>
          <p:cNvPicPr preferRelativeResize="0"/>
          <p:nvPr/>
        </p:nvPicPr>
        <p:blipFill rotWithShape="1">
          <a:blip r:embed="rId3">
            <a:alphaModFix/>
          </a:blip>
          <a:srcRect/>
          <a:stretch/>
        </p:blipFill>
        <p:spPr>
          <a:xfrm>
            <a:off x="3477677" y="3438144"/>
            <a:ext cx="5492678" cy="3236976"/>
          </a:xfrm>
          <a:prstGeom prst="rect">
            <a:avLst/>
          </a:prstGeom>
          <a:noFill/>
          <a:ln>
            <a:noFill/>
          </a:ln>
        </p:spPr>
      </p:pic>
      <p:sp>
        <p:nvSpPr>
          <p:cNvPr id="291" name="Google Shape;291;p17"/>
          <p:cNvSpPr/>
          <p:nvPr/>
        </p:nvSpPr>
        <p:spPr>
          <a:xfrm>
            <a:off x="3675888" y="3840480"/>
            <a:ext cx="932688" cy="43760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92" name="Google Shape;292;p17"/>
          <p:cNvSpPr/>
          <p:nvPr/>
        </p:nvSpPr>
        <p:spPr>
          <a:xfrm>
            <a:off x="6534912" y="4431792"/>
            <a:ext cx="1493520" cy="105460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97"/>
        <p:cNvGrpSpPr/>
        <p:nvPr/>
      </p:nvGrpSpPr>
      <p:grpSpPr>
        <a:xfrm>
          <a:off x="0" y="0"/>
          <a:ext cx="0" cy="0"/>
          <a:chOff x="0" y="0"/>
          <a:chExt cx="0" cy="0"/>
        </a:xfrm>
      </p:grpSpPr>
      <p:sp>
        <p:nvSpPr>
          <p:cNvPr id="298" name="Google Shape;298;p18"/>
          <p:cNvSpPr txBox="1">
            <a:spLocks noGrp="1"/>
          </p:cNvSpPr>
          <p:nvPr>
            <p:ph type="title"/>
          </p:nvPr>
        </p:nvSpPr>
        <p:spPr>
          <a:xfrm>
            <a:off x="0" y="467040"/>
            <a:ext cx="79356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Opciones: Email e Imprimir</a:t>
            </a:r>
            <a:endParaRPr>
              <a:solidFill>
                <a:srgbClr val="586F7C"/>
              </a:solidFill>
              <a:latin typeface="Open Sans"/>
              <a:ea typeface="Open Sans"/>
              <a:cs typeface="Open Sans"/>
              <a:sym typeface="Open Sans"/>
            </a:endParaRPr>
          </a:p>
        </p:txBody>
      </p:sp>
      <p:sp>
        <p:nvSpPr>
          <p:cNvPr id="299" name="Google Shape;299;p18"/>
          <p:cNvSpPr txBox="1">
            <a:spLocks noGrp="1"/>
          </p:cNvSpPr>
          <p:nvPr>
            <p:ph type="body" idx="1"/>
          </p:nvPr>
        </p:nvSpPr>
        <p:spPr>
          <a:xfrm>
            <a:off x="0" y="1709276"/>
            <a:ext cx="11985171" cy="1387927"/>
          </a:xfrm>
          <a:prstGeom prst="rect">
            <a:avLst/>
          </a:prstGeom>
          <a:noFill/>
          <a:ln>
            <a:noFill/>
          </a:ln>
        </p:spPr>
        <p:txBody>
          <a:bodyPr spcFirstLastPara="1" wrap="square" lIns="91425" tIns="45700" rIns="91425" bIns="45700" anchor="t" anchorCtr="0">
            <a:noAutofit/>
          </a:bodyPr>
          <a:lstStyle/>
          <a:p>
            <a:pPr marL="460375" lvl="0" indent="-342900" algn="just" rtl="0">
              <a:lnSpc>
                <a:spcPct val="100000"/>
              </a:lnSpc>
              <a:spcBef>
                <a:spcPts val="1000"/>
              </a:spcBef>
              <a:spcAft>
                <a:spcPts val="0"/>
              </a:spcAft>
              <a:buClr>
                <a:schemeClr val="dk1"/>
              </a:buClr>
              <a:buSzPts val="2000"/>
              <a:buChar char="●"/>
            </a:pPr>
            <a:r>
              <a:rPr lang="en-US" sz="2000" dirty="0">
                <a:solidFill>
                  <a:srgbClr val="3F3F3F"/>
                </a:solidFill>
                <a:latin typeface="Open Sans"/>
                <a:ea typeface="Open Sans"/>
                <a:cs typeface="Open Sans"/>
                <a:sym typeface="Open Sans"/>
              </a:rPr>
              <a:t>Las </a:t>
            </a:r>
            <a:r>
              <a:rPr lang="en-US" sz="2000" dirty="0" err="1">
                <a:solidFill>
                  <a:srgbClr val="3F3F3F"/>
                </a:solidFill>
                <a:latin typeface="Open Sans"/>
                <a:ea typeface="Open Sans"/>
                <a:cs typeface="Open Sans"/>
                <a:sym typeface="Open Sans"/>
              </a:rPr>
              <a:t>opciones</a:t>
            </a:r>
            <a:r>
              <a:rPr lang="en-US" sz="2000" dirty="0">
                <a:solidFill>
                  <a:srgbClr val="3F3F3F"/>
                </a:solidFill>
                <a:latin typeface="Open Sans"/>
                <a:ea typeface="Open Sans"/>
                <a:cs typeface="Open Sans"/>
                <a:sym typeface="Open Sans"/>
              </a:rPr>
              <a:t> </a:t>
            </a:r>
            <a:r>
              <a:rPr lang="en-US" sz="2000" b="1" dirty="0" err="1">
                <a:solidFill>
                  <a:srgbClr val="3F3F3F"/>
                </a:solidFill>
                <a:latin typeface="Open Sans"/>
                <a:ea typeface="Open Sans"/>
                <a:cs typeface="Open Sans"/>
                <a:sym typeface="Open Sans"/>
              </a:rPr>
              <a:t>Imprimir</a:t>
            </a:r>
            <a:r>
              <a:rPr lang="en-US" sz="2000" dirty="0">
                <a:solidFill>
                  <a:srgbClr val="3F3F3F"/>
                </a:solidFill>
                <a:latin typeface="Open Sans"/>
                <a:ea typeface="Open Sans"/>
                <a:cs typeface="Open Sans"/>
                <a:sym typeface="Open Sans"/>
              </a:rPr>
              <a:t> y </a:t>
            </a:r>
            <a:r>
              <a:rPr lang="en-US" sz="2000" b="1" dirty="0" err="1">
                <a:solidFill>
                  <a:srgbClr val="3F3F3F"/>
                </a:solidFill>
                <a:latin typeface="Open Sans"/>
                <a:ea typeface="Open Sans"/>
                <a:cs typeface="Open Sans"/>
                <a:sym typeface="Open Sans"/>
              </a:rPr>
              <a:t>Correo</a:t>
            </a:r>
            <a:r>
              <a:rPr lang="en-US" sz="2000" b="1" dirty="0">
                <a:solidFill>
                  <a:srgbClr val="3F3F3F"/>
                </a:solidFill>
                <a:latin typeface="Open Sans"/>
                <a:ea typeface="Open Sans"/>
                <a:cs typeface="Open Sans"/>
                <a:sym typeface="Open Sans"/>
              </a:rPr>
              <a:t> </a:t>
            </a:r>
            <a:r>
              <a:rPr lang="en-US" sz="2000" b="1" dirty="0" err="1">
                <a:solidFill>
                  <a:srgbClr val="3F3F3F"/>
                </a:solidFill>
                <a:latin typeface="Open Sans"/>
                <a:ea typeface="Open Sans"/>
                <a:cs typeface="Open Sans"/>
                <a:sym typeface="Open Sans"/>
              </a:rPr>
              <a:t>electrónico</a:t>
            </a:r>
            <a:r>
              <a:rPr lang="en-US" sz="2000" dirty="0">
                <a:solidFill>
                  <a:srgbClr val="3F3F3F"/>
                </a:solidFill>
                <a:latin typeface="Open Sans"/>
                <a:ea typeface="Open Sans"/>
                <a:cs typeface="Open Sans"/>
                <a:sym typeface="Open Sans"/>
              </a:rPr>
              <a:t> se </a:t>
            </a:r>
            <a:r>
              <a:rPr lang="en-US" sz="2000" dirty="0" err="1">
                <a:solidFill>
                  <a:srgbClr val="3F3F3F"/>
                </a:solidFill>
                <a:latin typeface="Open Sans"/>
                <a:ea typeface="Open Sans"/>
                <a:cs typeface="Open Sans"/>
                <a:sym typeface="Open Sans"/>
              </a:rPr>
              <a:t>muestran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abajo</a:t>
            </a:r>
            <a:r>
              <a:rPr lang="en-US" sz="2000" dirty="0">
                <a:solidFill>
                  <a:srgbClr val="3F3F3F"/>
                </a:solidFill>
                <a:latin typeface="Open Sans"/>
                <a:ea typeface="Open Sans"/>
                <a:cs typeface="Open Sans"/>
                <a:sym typeface="Open Sans"/>
              </a:rPr>
              <a:t>. </a:t>
            </a:r>
            <a:endParaRPr dirty="0">
              <a:solidFill>
                <a:srgbClr val="3F3F3F"/>
              </a:solidFill>
            </a:endParaRPr>
          </a:p>
          <a:p>
            <a:pPr marL="460375" lvl="0" indent="-342900" algn="just" rtl="0">
              <a:lnSpc>
                <a:spcPct val="100000"/>
              </a:lnSpc>
              <a:spcBef>
                <a:spcPts val="1000"/>
              </a:spcBef>
              <a:spcAft>
                <a:spcPts val="0"/>
              </a:spcAft>
              <a:buClr>
                <a:schemeClr val="dk1"/>
              </a:buClr>
              <a:buSzPts val="2000"/>
              <a:buChar char="●"/>
            </a:pPr>
            <a:r>
              <a:rPr lang="en-US" sz="2000" dirty="0" err="1">
                <a:solidFill>
                  <a:srgbClr val="3F3F3F"/>
                </a:solidFill>
                <a:latin typeface="Open Sans"/>
                <a:ea typeface="Open Sans"/>
                <a:cs typeface="Open Sans"/>
                <a:sym typeface="Open Sans"/>
              </a:rPr>
              <a:t>Estas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funciones</a:t>
            </a:r>
            <a:r>
              <a:rPr lang="en-US" sz="2000" dirty="0">
                <a:solidFill>
                  <a:srgbClr val="3F3F3F"/>
                </a:solidFill>
                <a:latin typeface="Open Sans"/>
                <a:ea typeface="Open Sans"/>
                <a:cs typeface="Open Sans"/>
                <a:sym typeface="Open Sans"/>
              </a:rPr>
              <a:t> son </a:t>
            </a:r>
            <a:r>
              <a:rPr lang="en-US" sz="2000" dirty="0" err="1">
                <a:solidFill>
                  <a:srgbClr val="3F3F3F"/>
                </a:solidFill>
                <a:latin typeface="Open Sans"/>
                <a:ea typeface="Open Sans"/>
                <a:cs typeface="Open Sans"/>
                <a:sym typeface="Open Sans"/>
              </a:rPr>
              <a:t>útiles</a:t>
            </a:r>
            <a:r>
              <a:rPr lang="en-US" sz="2000" dirty="0">
                <a:solidFill>
                  <a:srgbClr val="3F3F3F"/>
                </a:solidFill>
                <a:latin typeface="Open Sans"/>
                <a:ea typeface="Open Sans"/>
                <a:cs typeface="Open Sans"/>
                <a:sym typeface="Open Sans"/>
              </a:rPr>
              <a:t> para </a:t>
            </a:r>
            <a:r>
              <a:rPr lang="en-US" sz="2000" dirty="0" err="1">
                <a:solidFill>
                  <a:srgbClr val="3F3F3F"/>
                </a:solidFill>
                <a:latin typeface="Open Sans"/>
                <a:ea typeface="Open Sans"/>
                <a:cs typeface="Open Sans"/>
                <a:sym typeface="Open Sans"/>
              </a:rPr>
              <a:t>administrar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los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elementos</a:t>
            </a:r>
            <a:r>
              <a:rPr lang="en-US" sz="2000" b="1" dirty="0">
                <a:solidFill>
                  <a:srgbClr val="3F3F3F"/>
                </a:solidFill>
                <a:highlight>
                  <a:schemeClr val="accent6"/>
                </a:highlight>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3"/>
                  </a:ext>
                </a:extLst>
              </a:rPr>
              <a:t> </a:t>
            </a:r>
            <a:r>
              <a:rPr lang="en-US" sz="2000" b="1" dirty="0" err="1">
                <a:solidFill>
                  <a:srgbClr val="3F3F3F"/>
                </a:solidFill>
                <a:latin typeface="Open Sans"/>
                <a:ea typeface="Open Sans"/>
                <a:cs typeface="Open Sans"/>
                <a:sym typeface="Open Sans"/>
              </a:rPr>
              <a:t>guardados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ya</a:t>
            </a:r>
            <a:r>
              <a:rPr lang="en-US" sz="2000" dirty="0">
                <a:solidFill>
                  <a:srgbClr val="3F3F3F"/>
                </a:solidFill>
                <a:latin typeface="Open Sans"/>
                <a:ea typeface="Open Sans"/>
                <a:cs typeface="Open Sans"/>
                <a:sym typeface="Open Sans"/>
              </a:rPr>
              <a:t> sea </a:t>
            </a:r>
            <a:r>
              <a:rPr lang="en-US" sz="2000" dirty="0" err="1">
                <a:solidFill>
                  <a:srgbClr val="3F3F3F"/>
                </a:solidFill>
                <a:latin typeface="Open Sans"/>
                <a:ea typeface="Open Sans"/>
                <a:cs typeface="Open Sans"/>
                <a:sym typeface="Open Sans"/>
              </a:rPr>
              <a:t>por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correo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electrónico</a:t>
            </a:r>
            <a:r>
              <a:rPr lang="en-US" sz="2000" dirty="0">
                <a:solidFill>
                  <a:srgbClr val="3F3F3F"/>
                </a:solidFill>
                <a:latin typeface="Open Sans"/>
                <a:ea typeface="Open Sans"/>
                <a:cs typeface="Open Sans"/>
                <a:sym typeface="Open Sans"/>
              </a:rPr>
              <a:t> o </a:t>
            </a:r>
            <a:r>
              <a:rPr lang="en-US" sz="2000" dirty="0" err="1">
                <a:solidFill>
                  <a:srgbClr val="3F3F3F"/>
                </a:solidFill>
                <a:latin typeface="Open Sans"/>
                <a:ea typeface="Open Sans"/>
                <a:cs typeface="Open Sans"/>
                <a:sym typeface="Open Sans"/>
              </a:rPr>
              <a:t>imprimirlos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directamente</a:t>
            </a:r>
            <a:r>
              <a:rPr lang="en-US" sz="2000" dirty="0">
                <a:solidFill>
                  <a:srgbClr val="3F3F3F"/>
                </a:solidFill>
                <a:latin typeface="Open Sans"/>
                <a:ea typeface="Open Sans"/>
                <a:cs typeface="Open Sans"/>
                <a:sym typeface="Open Sans"/>
              </a:rPr>
              <a:t>.</a:t>
            </a:r>
            <a:endParaRPr sz="2000" dirty="0">
              <a:solidFill>
                <a:srgbClr val="3F3F3F"/>
              </a:solidFill>
              <a:latin typeface="Open Sans"/>
              <a:ea typeface="Open Sans"/>
              <a:cs typeface="Open Sans"/>
              <a:sym typeface="Open Sans"/>
            </a:endParaRPr>
          </a:p>
        </p:txBody>
      </p:sp>
      <p:pic>
        <p:nvPicPr>
          <p:cNvPr id="300" name="Google Shape;300;p18"/>
          <p:cNvPicPr preferRelativeResize="0"/>
          <p:nvPr/>
        </p:nvPicPr>
        <p:blipFill rotWithShape="1">
          <a:blip r:embed="rId3">
            <a:alphaModFix/>
          </a:blip>
          <a:srcRect/>
          <a:stretch/>
        </p:blipFill>
        <p:spPr>
          <a:xfrm>
            <a:off x="3373715" y="3165276"/>
            <a:ext cx="5741750" cy="3052644"/>
          </a:xfrm>
          <a:prstGeom prst="rect">
            <a:avLst/>
          </a:prstGeom>
          <a:noFill/>
          <a:ln>
            <a:noFill/>
          </a:ln>
        </p:spPr>
      </p:pic>
      <p:sp>
        <p:nvSpPr>
          <p:cNvPr id="301" name="Google Shape;301;p18"/>
          <p:cNvSpPr/>
          <p:nvPr/>
        </p:nvSpPr>
        <p:spPr>
          <a:xfrm>
            <a:off x="5888736" y="3986784"/>
            <a:ext cx="2542032" cy="38404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23"/>
          <p:cNvSpPr txBox="1">
            <a:spLocks noGrp="1"/>
          </p:cNvSpPr>
          <p:nvPr>
            <p:ph type="title"/>
          </p:nvPr>
        </p:nvSpPr>
        <p:spPr>
          <a:xfrm>
            <a:off x="0" y="437222"/>
            <a:ext cx="79356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Exportar referencias</a:t>
            </a:r>
            <a:endParaRPr>
              <a:solidFill>
                <a:srgbClr val="586F7C"/>
              </a:solidFill>
              <a:latin typeface="Open Sans"/>
              <a:ea typeface="Open Sans"/>
              <a:cs typeface="Open Sans"/>
              <a:sym typeface="Open Sans"/>
            </a:endParaRPr>
          </a:p>
        </p:txBody>
      </p:sp>
      <p:sp>
        <p:nvSpPr>
          <p:cNvPr id="308" name="Google Shape;308;p23"/>
          <p:cNvSpPr txBox="1">
            <a:spLocks noGrp="1"/>
          </p:cNvSpPr>
          <p:nvPr>
            <p:ph type="body" idx="1"/>
          </p:nvPr>
        </p:nvSpPr>
        <p:spPr>
          <a:xfrm>
            <a:off x="342900" y="1825534"/>
            <a:ext cx="10531800" cy="4831298"/>
          </a:xfrm>
          <a:prstGeom prst="rect">
            <a:avLst/>
          </a:prstGeom>
          <a:noFill/>
          <a:ln>
            <a:noFill/>
          </a:ln>
        </p:spPr>
        <p:txBody>
          <a:bodyPr spcFirstLastPara="1" wrap="square" lIns="91425" tIns="45700" rIns="91425" bIns="45700" anchor="t" anchorCtr="0">
            <a:noAutofit/>
          </a:bodyPr>
          <a:lstStyle/>
          <a:p>
            <a:pPr marL="460375" lvl="0" indent="-342900" algn="just" rtl="0">
              <a:lnSpc>
                <a:spcPct val="150000"/>
              </a:lnSpc>
              <a:spcBef>
                <a:spcPts val="1000"/>
              </a:spcBef>
              <a:spcAft>
                <a:spcPts val="0"/>
              </a:spcAft>
              <a:buClr>
                <a:schemeClr val="dk1"/>
              </a:buClr>
              <a:buSzPts val="2200"/>
              <a:buChar char="●"/>
            </a:pPr>
            <a:r>
              <a:rPr lang="en-US" sz="2200">
                <a:solidFill>
                  <a:srgbClr val="3F3F3F"/>
                </a:solidFill>
                <a:latin typeface="Open Sans"/>
                <a:ea typeface="Open Sans"/>
                <a:cs typeface="Open Sans"/>
                <a:sym typeface="Open Sans"/>
              </a:rPr>
              <a:t>Un</a:t>
            </a:r>
            <a:r>
              <a:rPr lang="en-US" sz="2200" b="1">
                <a:solidFill>
                  <a:srgbClr val="3F3F3F"/>
                </a:solidFill>
                <a:latin typeface="Open Sans"/>
                <a:ea typeface="Open Sans"/>
                <a:cs typeface="Open Sans"/>
                <a:sym typeface="Open Sans"/>
              </a:rPr>
              <a:t> Software de gestión de referencias </a:t>
            </a:r>
            <a:r>
              <a:rPr lang="en-US" sz="2200">
                <a:solidFill>
                  <a:srgbClr val="3F3F3F"/>
                </a:solidFill>
                <a:latin typeface="Open Sans"/>
                <a:ea typeface="Open Sans"/>
                <a:cs typeface="Open Sans"/>
                <a:sym typeface="Open Sans"/>
              </a:rPr>
              <a:t>es una excelente herramienta para registrar y utilizar referencias bibliográficas de múltiples búsquedas.</a:t>
            </a:r>
            <a:endParaRPr sz="2200">
              <a:solidFill>
                <a:srgbClr val="3F3F3F"/>
              </a:solidFill>
              <a:latin typeface="Open Sans"/>
              <a:ea typeface="Open Sans"/>
              <a:cs typeface="Open Sans"/>
              <a:sym typeface="Open Sans"/>
            </a:endParaRPr>
          </a:p>
          <a:p>
            <a:pPr marL="460375" lvl="0" indent="-342900" algn="just" rtl="0">
              <a:lnSpc>
                <a:spcPct val="150000"/>
              </a:lnSpc>
              <a:spcBef>
                <a:spcPts val="1000"/>
              </a:spcBef>
              <a:spcAft>
                <a:spcPts val="0"/>
              </a:spcAft>
              <a:buClr>
                <a:schemeClr val="dk1"/>
              </a:buClr>
              <a:buSzPts val="2200"/>
              <a:buChar char="●"/>
            </a:pPr>
            <a:r>
              <a:rPr lang="en-US" sz="2200">
                <a:solidFill>
                  <a:srgbClr val="3F3F3F"/>
                </a:solidFill>
                <a:latin typeface="Open Sans"/>
                <a:ea typeface="Open Sans"/>
                <a:cs typeface="Open Sans"/>
                <a:sym typeface="Open Sans"/>
              </a:rPr>
              <a:t>Esta información se puede integrar a un software de procesamiento de textos para generar citas en el texto (notas a pie de página) y bibliografías. El software guarda datos bibliográficos de fuentes en línea como Summon y Google Académico.</a:t>
            </a:r>
            <a:endParaRPr sz="2200">
              <a:solidFill>
                <a:srgbClr val="3F3F3F"/>
              </a:solidFill>
              <a:latin typeface="Open Sans"/>
              <a:ea typeface="Open Sans"/>
              <a:cs typeface="Open Sans"/>
              <a:sym typeface="Open Sans"/>
            </a:endParaRPr>
          </a:p>
          <a:p>
            <a:pPr marL="460375" lvl="0" indent="-342900" algn="just" rtl="0">
              <a:lnSpc>
                <a:spcPct val="150000"/>
              </a:lnSpc>
              <a:spcBef>
                <a:spcPts val="1000"/>
              </a:spcBef>
              <a:spcAft>
                <a:spcPts val="0"/>
              </a:spcAft>
              <a:buClr>
                <a:schemeClr val="dk1"/>
              </a:buClr>
              <a:buSzPts val="2200"/>
              <a:buChar char="●"/>
            </a:pPr>
            <a:r>
              <a:rPr lang="en-US" sz="2200">
                <a:solidFill>
                  <a:srgbClr val="3F3F3F"/>
                </a:solidFill>
                <a:latin typeface="Open Sans"/>
                <a:ea typeface="Open Sans"/>
                <a:cs typeface="Open Sans"/>
                <a:sym typeface="Open Sans"/>
              </a:rPr>
              <a:t>Summon tiene la opción de exportar referencias a RefWorks, EasyBib, EndNote, Zotero, BiblioTex, Citavi.</a:t>
            </a:r>
            <a:endParaRPr sz="2200">
              <a:solidFill>
                <a:srgbClr val="3F3F3F"/>
              </a:solidFill>
              <a:latin typeface="Open Sans"/>
              <a:ea typeface="Open Sans"/>
              <a:cs typeface="Open Sans"/>
              <a:sym typeface="Open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24"/>
          <p:cNvPicPr preferRelativeResize="0"/>
          <p:nvPr/>
        </p:nvPicPr>
        <p:blipFill rotWithShape="1">
          <a:blip r:embed="rId3">
            <a:alphaModFix/>
          </a:blip>
          <a:srcRect/>
          <a:stretch/>
        </p:blipFill>
        <p:spPr>
          <a:xfrm>
            <a:off x="7141464" y="1889781"/>
            <a:ext cx="4885576" cy="4563572"/>
          </a:xfrm>
          <a:prstGeom prst="rect">
            <a:avLst/>
          </a:prstGeom>
          <a:noFill/>
          <a:ln>
            <a:noFill/>
          </a:ln>
        </p:spPr>
      </p:pic>
      <p:sp>
        <p:nvSpPr>
          <p:cNvPr id="315" name="Google Shape;315;p24"/>
          <p:cNvSpPr txBox="1">
            <a:spLocks noGrp="1"/>
          </p:cNvSpPr>
          <p:nvPr>
            <p:ph type="title"/>
          </p:nvPr>
        </p:nvSpPr>
        <p:spPr>
          <a:xfrm>
            <a:off x="126124" y="462070"/>
            <a:ext cx="8158994"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dirty="0" err="1">
                <a:solidFill>
                  <a:srgbClr val="586F7C"/>
                </a:solidFill>
                <a:latin typeface="Open Sans"/>
                <a:ea typeface="Open Sans"/>
                <a:cs typeface="Open Sans"/>
                <a:sym typeface="Open Sans"/>
              </a:rPr>
              <a:t>Exportación</a:t>
            </a:r>
            <a:r>
              <a:rPr lang="en-US" dirty="0">
                <a:solidFill>
                  <a:srgbClr val="586F7C"/>
                </a:solidFill>
                <a:latin typeface="Open Sans"/>
                <a:ea typeface="Open Sans"/>
                <a:cs typeface="Open Sans"/>
                <a:sym typeface="Open Sans"/>
              </a:rPr>
              <a:t> de </a:t>
            </a:r>
            <a:r>
              <a:rPr lang="en-US" dirty="0" err="1">
                <a:solidFill>
                  <a:srgbClr val="586F7C"/>
                </a:solidFill>
                <a:latin typeface="Open Sans"/>
                <a:ea typeface="Open Sans"/>
                <a:cs typeface="Open Sans"/>
                <a:sym typeface="Open Sans"/>
              </a:rPr>
              <a:t>referencias</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desde</a:t>
            </a:r>
            <a:r>
              <a:rPr lang="en-US" dirty="0">
                <a:solidFill>
                  <a:srgbClr val="586F7C"/>
                </a:solidFill>
                <a:latin typeface="Open Sans"/>
                <a:ea typeface="Open Sans"/>
                <a:cs typeface="Open Sans"/>
                <a:sym typeface="Open Sans"/>
              </a:rPr>
              <a:t> Summon</a:t>
            </a:r>
            <a:endParaRPr dirty="0">
              <a:solidFill>
                <a:srgbClr val="586F7C"/>
              </a:solidFill>
              <a:latin typeface="Open Sans"/>
              <a:ea typeface="Open Sans"/>
              <a:cs typeface="Open Sans"/>
              <a:sym typeface="Open Sans"/>
            </a:endParaRPr>
          </a:p>
        </p:txBody>
      </p:sp>
      <p:sp>
        <p:nvSpPr>
          <p:cNvPr id="316" name="Google Shape;316;p24"/>
          <p:cNvSpPr txBox="1">
            <a:spLocks noGrp="1"/>
          </p:cNvSpPr>
          <p:nvPr>
            <p:ph type="body" idx="1"/>
          </p:nvPr>
        </p:nvSpPr>
        <p:spPr>
          <a:xfrm>
            <a:off x="0" y="1704703"/>
            <a:ext cx="6309360" cy="5153297"/>
          </a:xfrm>
          <a:prstGeom prst="rect">
            <a:avLst/>
          </a:prstGeom>
          <a:noFill/>
          <a:ln>
            <a:noFill/>
          </a:ln>
        </p:spPr>
        <p:txBody>
          <a:bodyPr spcFirstLastPara="1" wrap="square" lIns="91425" tIns="45700" rIns="91425" bIns="45700" anchor="t" anchorCtr="0">
            <a:noAutofit/>
          </a:bodyPr>
          <a:lstStyle/>
          <a:p>
            <a:pPr marL="460375" lvl="0" indent="-342964" rtl="0">
              <a:lnSpc>
                <a:spcPct val="150000"/>
              </a:lnSpc>
              <a:spcBef>
                <a:spcPts val="1000"/>
              </a:spcBef>
              <a:spcAft>
                <a:spcPts val="0"/>
              </a:spcAft>
              <a:buClr>
                <a:schemeClr val="dk1"/>
              </a:buClr>
              <a:buSzPts val="2041"/>
              <a:buChar char="●"/>
            </a:pPr>
            <a:r>
              <a:rPr lang="en-US" sz="2000" dirty="0">
                <a:solidFill>
                  <a:srgbClr val="3F3F3F"/>
                </a:solidFill>
                <a:latin typeface="Open Sans"/>
                <a:ea typeface="Open Sans"/>
                <a:cs typeface="Open Sans"/>
                <a:sym typeface="Open Sans"/>
              </a:rPr>
              <a:t>Los </a:t>
            </a:r>
            <a:r>
              <a:rPr lang="en-US" sz="2000" dirty="0" err="1">
                <a:solidFill>
                  <a:srgbClr val="3F3F3F"/>
                </a:solidFill>
                <a:latin typeface="Open Sans"/>
                <a:ea typeface="Open Sans"/>
                <a:cs typeface="Open Sans"/>
                <a:sym typeface="Open Sans"/>
              </a:rPr>
              <a:t>ejemplos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utilizan</a:t>
            </a:r>
            <a:r>
              <a:rPr lang="en-US" sz="2000" dirty="0">
                <a:solidFill>
                  <a:srgbClr val="3F3F3F"/>
                </a:solidFill>
                <a:latin typeface="Open Sans"/>
                <a:ea typeface="Open Sans"/>
                <a:cs typeface="Open Sans"/>
                <a:sym typeface="Open Sans"/>
              </a:rPr>
              <a:t> el software de </a:t>
            </a:r>
            <a:r>
              <a:rPr lang="en-US" sz="2000" dirty="0" err="1">
                <a:solidFill>
                  <a:srgbClr val="3F3F3F"/>
                </a:solidFill>
                <a:latin typeface="Open Sans"/>
                <a:ea typeface="Open Sans"/>
                <a:cs typeface="Open Sans"/>
                <a:sym typeface="Open Sans"/>
              </a:rPr>
              <a:t>código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abierto</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Zotero</a:t>
            </a:r>
            <a:r>
              <a:rPr lang="en-US" sz="2000" dirty="0">
                <a:solidFill>
                  <a:srgbClr val="3F3F3F"/>
                </a:solidFill>
                <a:latin typeface="Open Sans"/>
                <a:ea typeface="Open Sans"/>
                <a:cs typeface="Open Sans"/>
                <a:sym typeface="Open Sans"/>
              </a:rPr>
              <a:t>.</a:t>
            </a:r>
            <a:endParaRPr dirty="0"/>
          </a:p>
          <a:p>
            <a:pPr marL="460375" lvl="0" indent="-342964" algn="just" rtl="0">
              <a:lnSpc>
                <a:spcPct val="150000"/>
              </a:lnSpc>
              <a:spcBef>
                <a:spcPts val="1000"/>
              </a:spcBef>
              <a:spcAft>
                <a:spcPts val="0"/>
              </a:spcAft>
              <a:buClr>
                <a:schemeClr val="dk1"/>
              </a:buClr>
              <a:buSzPts val="2041"/>
              <a:buChar char="●"/>
            </a:pPr>
            <a:r>
              <a:rPr lang="en-US" sz="2000" dirty="0">
                <a:solidFill>
                  <a:srgbClr val="3F3F3F"/>
                </a:solidFill>
                <a:latin typeface="Open Sans"/>
                <a:ea typeface="Open Sans"/>
                <a:cs typeface="Open Sans"/>
                <a:sym typeface="Open Sans"/>
              </a:rPr>
              <a:t>Se </a:t>
            </a:r>
            <a:r>
              <a:rPr lang="en-US" sz="2000" dirty="0" err="1">
                <a:solidFill>
                  <a:srgbClr val="3F3F3F"/>
                </a:solidFill>
                <a:latin typeface="Open Sans"/>
                <a:ea typeface="Open Sans"/>
                <a:cs typeface="Open Sans"/>
                <a:sym typeface="Open Sans"/>
              </a:rPr>
              <a:t>muestra</a:t>
            </a:r>
            <a:r>
              <a:rPr lang="en-US" sz="2000" dirty="0">
                <a:solidFill>
                  <a:srgbClr val="3F3F3F"/>
                </a:solidFill>
                <a:latin typeface="Open Sans"/>
                <a:ea typeface="Open Sans"/>
                <a:cs typeface="Open Sans"/>
                <a:sym typeface="Open Sans"/>
              </a:rPr>
              <a:t> el </a:t>
            </a:r>
            <a:r>
              <a:rPr lang="en-US" sz="2000" dirty="0" err="1">
                <a:solidFill>
                  <a:srgbClr val="3F3F3F"/>
                </a:solidFill>
                <a:latin typeface="Open Sans"/>
                <a:ea typeface="Open Sans"/>
                <a:cs typeface="Open Sans"/>
                <a:sym typeface="Open Sans"/>
              </a:rPr>
              <a:t>carrito</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búsqueda</a:t>
            </a:r>
            <a:r>
              <a:rPr lang="en-US" sz="2000" dirty="0">
                <a:solidFill>
                  <a:srgbClr val="3F3F3F"/>
                </a:solidFill>
                <a:latin typeface="Open Sans"/>
                <a:ea typeface="Open Sans"/>
                <a:cs typeface="Open Sans"/>
                <a:sym typeface="Open Sans"/>
              </a:rPr>
              <a:t> Summon con </a:t>
            </a:r>
            <a:r>
              <a:rPr lang="en-US" sz="2000" dirty="0" err="1">
                <a:solidFill>
                  <a:srgbClr val="3F3F3F"/>
                </a:solidFill>
                <a:latin typeface="Open Sans"/>
                <a:ea typeface="Open Sans"/>
                <a:cs typeface="Open Sans"/>
                <a:sym typeface="Open Sans"/>
              </a:rPr>
              <a:t>seis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citas</a:t>
            </a:r>
            <a:r>
              <a:rPr lang="en-US" sz="2000" dirty="0">
                <a:solidFill>
                  <a:srgbClr val="3F3F3F"/>
                </a:solidFill>
                <a:latin typeface="Open Sans"/>
                <a:ea typeface="Open Sans"/>
                <a:cs typeface="Open Sans"/>
                <a:sym typeface="Open Sans"/>
              </a:rPr>
              <a:t> y las </a:t>
            </a:r>
            <a:r>
              <a:rPr lang="en-US" sz="2000" dirty="0" err="1">
                <a:solidFill>
                  <a:srgbClr val="3F3F3F"/>
                </a:solidFill>
                <a:latin typeface="Open Sans"/>
                <a:ea typeface="Open Sans"/>
                <a:cs typeface="Open Sans"/>
                <a:sym typeface="Open Sans"/>
              </a:rPr>
              <a:t>opciones</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Exportar</a:t>
            </a:r>
            <a:r>
              <a:rPr lang="en-US" sz="2000" dirty="0">
                <a:solidFill>
                  <a:srgbClr val="3F3F3F"/>
                </a:solidFill>
                <a:latin typeface="Open Sans"/>
                <a:ea typeface="Open Sans"/>
                <a:cs typeface="Open Sans"/>
                <a:sym typeface="Open Sans"/>
              </a:rPr>
              <a:t> a.</a:t>
            </a:r>
            <a:endParaRPr dirty="0"/>
          </a:p>
          <a:p>
            <a:pPr marL="460375" lvl="0" indent="-342964" algn="just" rtl="0">
              <a:lnSpc>
                <a:spcPct val="150000"/>
              </a:lnSpc>
              <a:spcBef>
                <a:spcPts val="1000"/>
              </a:spcBef>
              <a:spcAft>
                <a:spcPts val="0"/>
              </a:spcAft>
              <a:buClr>
                <a:schemeClr val="dk1"/>
              </a:buClr>
              <a:buSzPts val="2041"/>
              <a:buChar char="●"/>
            </a:pPr>
            <a:r>
              <a:rPr lang="en-US" sz="2000" dirty="0" err="1">
                <a:solidFill>
                  <a:srgbClr val="3F3F3F"/>
                </a:solidFill>
                <a:latin typeface="Open Sans"/>
                <a:ea typeface="Open Sans"/>
                <a:cs typeface="Open Sans"/>
                <a:sym typeface="Open Sans"/>
              </a:rPr>
              <a:t>Después</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hacer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clic</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Zotero</a:t>
            </a:r>
            <a:r>
              <a:rPr lang="en-US" sz="2000" dirty="0">
                <a:solidFill>
                  <a:srgbClr val="3F3F3F"/>
                </a:solidFill>
                <a:latin typeface="Open Sans"/>
                <a:ea typeface="Open Sans"/>
                <a:cs typeface="Open Sans"/>
                <a:sym typeface="Open Sans"/>
              </a:rPr>
              <a:t>, Google Chrome </a:t>
            </a:r>
            <a:r>
              <a:rPr lang="en-US" sz="2000" dirty="0" err="1">
                <a:solidFill>
                  <a:srgbClr val="3F3F3F"/>
                </a:solidFill>
                <a:latin typeface="Open Sans"/>
                <a:ea typeface="Open Sans"/>
                <a:cs typeface="Open Sans"/>
                <a:sym typeface="Open Sans"/>
              </a:rPr>
              <a:t>crea</a:t>
            </a:r>
            <a:r>
              <a:rPr lang="en-US" sz="2000" dirty="0">
                <a:solidFill>
                  <a:srgbClr val="3F3F3F"/>
                </a:solidFill>
                <a:latin typeface="Open Sans"/>
                <a:ea typeface="Open Sans"/>
                <a:cs typeface="Open Sans"/>
                <a:sym typeface="Open Sans"/>
              </a:rPr>
              <a:t> un </a:t>
            </a:r>
            <a:r>
              <a:rPr lang="en-US" sz="2000" dirty="0" err="1">
                <a:solidFill>
                  <a:srgbClr val="3F3F3F"/>
                </a:solidFill>
                <a:latin typeface="Open Sans"/>
                <a:ea typeface="Open Sans"/>
                <a:cs typeface="Open Sans"/>
                <a:sym typeface="Open Sans"/>
              </a:rPr>
              <a:t>archivo</a:t>
            </a:r>
            <a:r>
              <a:rPr lang="en-US" sz="2000" dirty="0">
                <a:solidFill>
                  <a:srgbClr val="3F3F3F"/>
                </a:solidFill>
                <a:latin typeface="Open Sans"/>
                <a:ea typeface="Open Sans"/>
                <a:cs typeface="Open Sans"/>
                <a:sym typeface="Open Sans"/>
              </a:rPr>
              <a:t> que se </a:t>
            </a:r>
            <a:r>
              <a:rPr lang="en-US" sz="2000" dirty="0" err="1">
                <a:solidFill>
                  <a:srgbClr val="3F3F3F"/>
                </a:solidFill>
                <a:latin typeface="Open Sans"/>
                <a:ea typeface="Open Sans"/>
                <a:cs typeface="Open Sans"/>
                <a:sym typeface="Open Sans"/>
              </a:rPr>
              <a:t>puede</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enviar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exportar</a:t>
            </a:r>
            <a:r>
              <a:rPr lang="en-US" sz="2000" dirty="0">
                <a:solidFill>
                  <a:srgbClr val="3F3F3F"/>
                </a:solidFill>
                <a:latin typeface="Open Sans"/>
                <a:ea typeface="Open Sans"/>
                <a:cs typeface="Open Sans"/>
                <a:sym typeface="Open Sans"/>
              </a:rPr>
              <a:t>) y </a:t>
            </a:r>
            <a:r>
              <a:rPr lang="en-US" sz="2000" dirty="0" err="1">
                <a:solidFill>
                  <a:srgbClr val="3F3F3F"/>
                </a:solidFill>
                <a:latin typeface="Open Sans"/>
                <a:ea typeface="Open Sans"/>
                <a:cs typeface="Open Sans"/>
                <a:sym typeface="Open Sans"/>
              </a:rPr>
              <a:t>agregar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importar</a:t>
            </a:r>
            <a:r>
              <a:rPr lang="en-US" sz="2000" dirty="0">
                <a:solidFill>
                  <a:srgbClr val="3F3F3F"/>
                </a:solidFill>
                <a:latin typeface="Open Sans"/>
                <a:ea typeface="Open Sans"/>
                <a:cs typeface="Open Sans"/>
                <a:sym typeface="Open Sans"/>
              </a:rPr>
              <a:t>) a la </a:t>
            </a:r>
            <a:r>
              <a:rPr lang="en-US" sz="2000" dirty="0" err="1">
                <a:solidFill>
                  <a:srgbClr val="3F3F3F"/>
                </a:solidFill>
                <a:latin typeface="Open Sans"/>
                <a:ea typeface="Open Sans"/>
                <a:cs typeface="Open Sans"/>
                <a:sym typeface="Open Sans"/>
              </a:rPr>
              <a:t>lista</a:t>
            </a:r>
            <a:r>
              <a:rPr lang="en-US" sz="2000" dirty="0">
                <a:solidFill>
                  <a:srgbClr val="3F3F3F"/>
                </a:solidFill>
                <a:latin typeface="Open Sans"/>
                <a:ea typeface="Open Sans"/>
                <a:cs typeface="Open Sans"/>
                <a:sym typeface="Open Sans"/>
              </a:rPr>
              <a:t> de la </a:t>
            </a:r>
            <a:r>
              <a:rPr lang="en-US" sz="2000" dirty="0" err="1">
                <a:solidFill>
                  <a:srgbClr val="3F3F3F"/>
                </a:solidFill>
                <a:latin typeface="Open Sans"/>
                <a:ea typeface="Open Sans"/>
                <a:cs typeface="Open Sans"/>
                <a:sym typeface="Open Sans"/>
              </a:rPr>
              <a:t>colección</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Zotero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Hacer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clic</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el </a:t>
            </a:r>
            <a:r>
              <a:rPr lang="en-US" sz="2000" dirty="0" err="1">
                <a:solidFill>
                  <a:srgbClr val="3F3F3F"/>
                </a:solidFill>
                <a:latin typeface="Open Sans"/>
                <a:ea typeface="Open Sans"/>
                <a:cs typeface="Open Sans"/>
                <a:sym typeface="Open Sans"/>
              </a:rPr>
              <a:t>archivo</a:t>
            </a:r>
            <a:r>
              <a:rPr lang="en-US" sz="2000" dirty="0">
                <a:solidFill>
                  <a:srgbClr val="3F3F3F"/>
                </a:solidFill>
                <a:latin typeface="Open Sans"/>
                <a:ea typeface="Open Sans"/>
                <a:cs typeface="Open Sans"/>
                <a:sym typeface="Open Sans"/>
              </a:rPr>
              <a:t> para </a:t>
            </a:r>
            <a:r>
              <a:rPr lang="en-US" sz="2000" dirty="0" err="1">
                <a:solidFill>
                  <a:srgbClr val="3F3F3F"/>
                </a:solidFill>
                <a:latin typeface="Open Sans"/>
                <a:ea typeface="Open Sans"/>
                <a:cs typeface="Open Sans"/>
                <a:sym typeface="Open Sans"/>
              </a:rPr>
              <a:t>abrir</a:t>
            </a:r>
            <a:r>
              <a:rPr lang="en-US" sz="2000" dirty="0">
                <a:solidFill>
                  <a:srgbClr val="3F3F3F"/>
                </a:solidFill>
                <a:latin typeface="Open Sans"/>
                <a:ea typeface="Open Sans"/>
                <a:cs typeface="Open Sans"/>
                <a:sym typeface="Open Sans"/>
              </a:rPr>
              <a:t> la </a:t>
            </a:r>
            <a:r>
              <a:rPr lang="en-US" sz="2000" dirty="0" err="1">
                <a:solidFill>
                  <a:srgbClr val="3F3F3F"/>
                </a:solidFill>
                <a:latin typeface="Open Sans"/>
                <a:ea typeface="Open Sans"/>
                <a:cs typeface="Open Sans"/>
                <a:sym typeface="Open Sans"/>
              </a:rPr>
              <a:t>opción</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importar</a:t>
            </a:r>
            <a:r>
              <a:rPr lang="en-US" sz="2000" dirty="0">
                <a:solidFill>
                  <a:srgbClr val="3F3F3F"/>
                </a:solidFill>
                <a:latin typeface="Open Sans"/>
                <a:ea typeface="Open Sans"/>
                <a:cs typeface="Open Sans"/>
                <a:sym typeface="Open Sans"/>
              </a:rPr>
              <a:t> a </a:t>
            </a:r>
            <a:r>
              <a:rPr lang="en-US" sz="2000" dirty="0" err="1">
                <a:solidFill>
                  <a:srgbClr val="3F3F3F"/>
                </a:solidFill>
                <a:latin typeface="Open Sans"/>
                <a:ea typeface="Open Sans"/>
                <a:cs typeface="Open Sans"/>
                <a:sym typeface="Open Sans"/>
              </a:rPr>
              <a:t>una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nueva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colección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Luego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hacer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clic</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OK.</a:t>
            </a:r>
            <a:endParaRPr sz="2000" dirty="0">
              <a:solidFill>
                <a:srgbClr val="3F3F3F"/>
              </a:solidFill>
              <a:latin typeface="Open Sans"/>
              <a:ea typeface="Open Sans"/>
              <a:cs typeface="Open Sans"/>
              <a:sym typeface="Open Sans"/>
            </a:endParaRPr>
          </a:p>
        </p:txBody>
      </p:sp>
      <p:cxnSp>
        <p:nvCxnSpPr>
          <p:cNvPr id="317" name="Google Shape;317;p24"/>
          <p:cNvCxnSpPr/>
          <p:nvPr/>
        </p:nvCxnSpPr>
        <p:spPr>
          <a:xfrm flipH="1">
            <a:off x="4974336" y="3535171"/>
            <a:ext cx="4334256" cy="636396"/>
          </a:xfrm>
          <a:prstGeom prst="straightConnector1">
            <a:avLst/>
          </a:prstGeom>
          <a:noFill/>
          <a:ln w="28575" cap="flat" cmpd="sng">
            <a:solidFill>
              <a:srgbClr val="FF0000"/>
            </a:solidFill>
            <a:prstDash val="solid"/>
            <a:round/>
            <a:headEnd type="none" w="sm" len="sm"/>
            <a:tailEnd type="triangle" w="med" len="med"/>
          </a:ln>
        </p:spPr>
      </p:cxnSp>
      <p:cxnSp>
        <p:nvCxnSpPr>
          <p:cNvPr id="318" name="Google Shape;318;p24"/>
          <p:cNvCxnSpPr/>
          <p:nvPr/>
        </p:nvCxnSpPr>
        <p:spPr>
          <a:xfrm rot="10800000" flipH="1">
            <a:off x="5248656" y="6069305"/>
            <a:ext cx="3108960" cy="384048"/>
          </a:xfrm>
          <a:prstGeom prst="straightConnector1">
            <a:avLst/>
          </a:prstGeom>
          <a:noFill/>
          <a:ln w="28575" cap="flat" cmpd="sng">
            <a:solidFill>
              <a:srgbClr val="FF0000"/>
            </a:solidFill>
            <a:prstDash val="solid"/>
            <a:round/>
            <a:headEnd type="none" w="sm" len="sm"/>
            <a:tailEnd type="triangle" w="med" len="med"/>
          </a:ln>
        </p:spPr>
      </p:cxnSp>
      <p:cxnSp>
        <p:nvCxnSpPr>
          <p:cNvPr id="319" name="Google Shape;319;p24"/>
          <p:cNvCxnSpPr/>
          <p:nvPr/>
        </p:nvCxnSpPr>
        <p:spPr>
          <a:xfrm>
            <a:off x="4974336" y="4315968"/>
            <a:ext cx="4773168" cy="694944"/>
          </a:xfrm>
          <a:prstGeom prst="straightConnector1">
            <a:avLst/>
          </a:prstGeom>
          <a:noFill/>
          <a:ln w="28575" cap="flat" cmpd="sng">
            <a:solidFill>
              <a:srgbClr val="FF0000"/>
            </a:solidFill>
            <a:prstDash val="solid"/>
            <a:round/>
            <a:headEnd type="none" w="sm" len="sm"/>
            <a:tailEnd type="triangle"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25"/>
          <p:cNvSpPr txBox="1">
            <a:spLocks noGrp="1"/>
          </p:cNvSpPr>
          <p:nvPr>
            <p:ph type="title"/>
          </p:nvPr>
        </p:nvSpPr>
        <p:spPr>
          <a:xfrm>
            <a:off x="0" y="506896"/>
            <a:ext cx="7478486" cy="1011226"/>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8886"/>
              <a:buNone/>
            </a:pPr>
            <a:r>
              <a:rPr lang="en-US" sz="4000">
                <a:solidFill>
                  <a:srgbClr val="586F7C"/>
                </a:solidFill>
                <a:latin typeface="Open Sans"/>
                <a:ea typeface="Open Sans"/>
                <a:cs typeface="Open Sans"/>
                <a:sym typeface="Open Sans"/>
              </a:rPr>
              <a:t>Importar un archivo a Zotero</a:t>
            </a:r>
            <a:br>
              <a:rPr lang="en-US" sz="3330">
                <a:solidFill>
                  <a:srgbClr val="586F7C"/>
                </a:solidFill>
                <a:latin typeface="Open Sans"/>
                <a:ea typeface="Open Sans"/>
                <a:cs typeface="Open Sans"/>
                <a:sym typeface="Open Sans"/>
              </a:rPr>
            </a:br>
            <a:endParaRPr sz="3330">
              <a:solidFill>
                <a:srgbClr val="586F7C"/>
              </a:solidFill>
              <a:latin typeface="Open Sans"/>
              <a:ea typeface="Open Sans"/>
              <a:cs typeface="Open Sans"/>
              <a:sym typeface="Open Sans"/>
            </a:endParaRPr>
          </a:p>
        </p:txBody>
      </p:sp>
      <p:sp>
        <p:nvSpPr>
          <p:cNvPr id="326" name="Google Shape;326;p25"/>
          <p:cNvSpPr txBox="1">
            <a:spLocks noGrp="1"/>
          </p:cNvSpPr>
          <p:nvPr>
            <p:ph type="body" idx="1"/>
          </p:nvPr>
        </p:nvSpPr>
        <p:spPr>
          <a:xfrm>
            <a:off x="146958" y="1796143"/>
            <a:ext cx="11625942" cy="2073728"/>
          </a:xfrm>
          <a:prstGeom prst="rect">
            <a:avLst/>
          </a:prstGeom>
          <a:noFill/>
          <a:ln>
            <a:noFill/>
          </a:ln>
        </p:spPr>
        <p:txBody>
          <a:bodyPr spcFirstLastPara="1" wrap="square" lIns="91425" tIns="45700" rIns="91425" bIns="45700" anchor="t" anchorCtr="0">
            <a:normAutofit/>
          </a:bodyPr>
          <a:lstStyle/>
          <a:p>
            <a:pPr marL="460375" lvl="0" indent="-342900" algn="just" rtl="0">
              <a:lnSpc>
                <a:spcPct val="15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En Zotero, </a:t>
            </a:r>
            <a:r>
              <a:rPr lang="en-US" b="1">
                <a:solidFill>
                  <a:srgbClr val="3F3F3F"/>
                </a:solidFill>
                <a:latin typeface="Open Sans"/>
                <a:ea typeface="Open Sans"/>
                <a:cs typeface="Open Sans"/>
                <a:sym typeface="Open Sans"/>
              </a:rPr>
              <a:t>My Library</a:t>
            </a:r>
            <a:r>
              <a:rPr lang="en-US" b="1" i="1">
                <a:solidFill>
                  <a:srgbClr val="3F3F3F"/>
                </a:solidFill>
                <a:latin typeface="Open Sans"/>
                <a:ea typeface="Open Sans"/>
                <a:cs typeface="Open Sans"/>
                <a:sym typeface="Open Sans"/>
              </a:rPr>
              <a:t> </a:t>
            </a:r>
            <a:r>
              <a:rPr lang="en-US">
                <a:solidFill>
                  <a:srgbClr val="3F3F3F"/>
                </a:solidFill>
                <a:latin typeface="Open Sans"/>
                <a:ea typeface="Open Sans"/>
                <a:cs typeface="Open Sans"/>
                <a:sym typeface="Open Sans"/>
              </a:rPr>
              <a:t>se muestran las opciones de colecciones listadas.</a:t>
            </a:r>
            <a:endParaRPr/>
          </a:p>
          <a:p>
            <a:pPr marL="460375" lvl="0" indent="-342900" algn="just" rtl="0">
              <a:lnSpc>
                <a:spcPct val="150000"/>
              </a:lnSpc>
              <a:spcBef>
                <a:spcPts val="1000"/>
              </a:spcBef>
              <a:spcAft>
                <a:spcPts val="0"/>
              </a:spcAft>
              <a:buClr>
                <a:schemeClr val="dk1"/>
              </a:buClr>
              <a:buSzPts val="1850"/>
              <a:buChar char="●"/>
            </a:pPr>
            <a:r>
              <a:rPr lang="en-US">
                <a:solidFill>
                  <a:srgbClr val="3F3F3F"/>
                </a:solidFill>
                <a:latin typeface="Open Sans"/>
                <a:ea typeface="Open Sans"/>
                <a:cs typeface="Open Sans"/>
                <a:sym typeface="Open Sans"/>
              </a:rPr>
              <a:t>Observar el archivo importado de Summon: </a:t>
            </a:r>
            <a:r>
              <a:rPr lang="en-US" b="1">
                <a:solidFill>
                  <a:srgbClr val="000000"/>
                </a:solidFill>
                <a:latin typeface="Century Gothic"/>
                <a:ea typeface="Century Gothic"/>
                <a:cs typeface="Century Gothic"/>
                <a:sym typeface="Century Gothic"/>
              </a:rPr>
              <a:t>export-zotero…</a:t>
            </a:r>
            <a:r>
              <a:rPr lang="en-US">
                <a:solidFill>
                  <a:srgbClr val="000000"/>
                </a:solidFill>
                <a:latin typeface="Century Gothic"/>
                <a:ea typeface="Century Gothic"/>
                <a:cs typeface="Century Gothic"/>
                <a:sym typeface="Century Gothic"/>
              </a:rPr>
              <a:t>. </a:t>
            </a:r>
            <a:endParaRPr>
              <a:latin typeface="Century Gothic"/>
              <a:ea typeface="Century Gothic"/>
              <a:cs typeface="Century Gothic"/>
              <a:sym typeface="Century Gothic"/>
            </a:endParaRPr>
          </a:p>
        </p:txBody>
      </p:sp>
      <p:pic>
        <p:nvPicPr>
          <p:cNvPr id="327" name="Google Shape;327;p25"/>
          <p:cNvPicPr preferRelativeResize="0"/>
          <p:nvPr/>
        </p:nvPicPr>
        <p:blipFill rotWithShape="1">
          <a:blip r:embed="rId3">
            <a:alphaModFix/>
          </a:blip>
          <a:srcRect/>
          <a:stretch/>
        </p:blipFill>
        <p:spPr>
          <a:xfrm>
            <a:off x="1250801" y="3265003"/>
            <a:ext cx="9392859" cy="328294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26"/>
          <p:cNvSpPr txBox="1">
            <a:spLocks noGrp="1"/>
          </p:cNvSpPr>
          <p:nvPr>
            <p:ph type="title"/>
          </p:nvPr>
        </p:nvSpPr>
        <p:spPr>
          <a:xfrm>
            <a:off x="0" y="413283"/>
            <a:ext cx="8180614" cy="10410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600">
                <a:solidFill>
                  <a:srgbClr val="586F7C"/>
                </a:solidFill>
                <a:latin typeface="Open Sans"/>
                <a:ea typeface="Open Sans"/>
                <a:cs typeface="Open Sans"/>
                <a:sym typeface="Open Sans"/>
              </a:rPr>
              <a:t>Búsqueda Avanzada</a:t>
            </a:r>
            <a:endParaRPr sz="3600">
              <a:solidFill>
                <a:srgbClr val="586F7C"/>
              </a:solidFill>
              <a:latin typeface="Open Sans"/>
              <a:ea typeface="Open Sans"/>
              <a:cs typeface="Open Sans"/>
              <a:sym typeface="Open Sans"/>
            </a:endParaRPr>
          </a:p>
        </p:txBody>
      </p:sp>
      <p:sp>
        <p:nvSpPr>
          <p:cNvPr id="334" name="Google Shape;334;p26"/>
          <p:cNvSpPr txBox="1">
            <a:spLocks noGrp="1"/>
          </p:cNvSpPr>
          <p:nvPr>
            <p:ph type="body" idx="1"/>
          </p:nvPr>
        </p:nvSpPr>
        <p:spPr>
          <a:xfrm>
            <a:off x="0" y="1681843"/>
            <a:ext cx="5632704" cy="5322461"/>
          </a:xfrm>
          <a:prstGeom prst="rect">
            <a:avLst/>
          </a:prstGeom>
          <a:noFill/>
          <a:ln>
            <a:noFill/>
          </a:ln>
        </p:spPr>
        <p:txBody>
          <a:bodyPr spcFirstLastPara="1" wrap="square" lIns="91425" tIns="45700" rIns="91425" bIns="45700" anchor="t" anchorCtr="0">
            <a:noAutofit/>
          </a:bodyPr>
          <a:lstStyle/>
          <a:p>
            <a:pPr marL="460375" lvl="0" indent="-342900" algn="l" rtl="0">
              <a:lnSpc>
                <a:spcPct val="100000"/>
              </a:lnSpc>
              <a:spcBef>
                <a:spcPts val="1000"/>
              </a:spcBef>
              <a:spcAft>
                <a:spcPts val="0"/>
              </a:spcAft>
              <a:buClr>
                <a:schemeClr val="dk1"/>
              </a:buClr>
              <a:buSzPts val="1850"/>
              <a:buChar char="●"/>
            </a:pP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Esta</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es</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una</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herramienta</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muy</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útil</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porque</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se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enumeran</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varias</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opciones</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de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búsqueda</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en</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una</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página</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a:t>
            </a:r>
            <a:endParaRPr sz="2000" dirty="0">
              <a:solidFill>
                <a:srgbClr val="3F3F3F"/>
              </a:solidFill>
              <a:latin typeface="Open Sans" panose="020B0604020202020204" charset="0"/>
              <a:ea typeface="Open Sans" panose="020B0604020202020204" charset="0"/>
              <a:cs typeface="Open Sans" panose="020B0604020202020204" charset="0"/>
            </a:endParaRPr>
          </a:p>
          <a:p>
            <a:pPr marL="460375" lvl="0" indent="-342900" algn="l" rtl="0">
              <a:lnSpc>
                <a:spcPct val="100000"/>
              </a:lnSpc>
              <a:spcBef>
                <a:spcPts val="1000"/>
              </a:spcBef>
              <a:spcAft>
                <a:spcPts val="0"/>
              </a:spcAft>
              <a:buClr>
                <a:schemeClr val="dk1"/>
              </a:buClr>
              <a:buSzPts val="1850"/>
              <a:buChar char="●"/>
            </a:pP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Los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usuarios</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pueden</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ingresar</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palabras clave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en</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los</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recuadros</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iniciales</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y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limitar</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la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búsqueda</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utilizando</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el menú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desplegable</a:t>
            </a:r>
            <a:r>
              <a:rPr lang="en-US" sz="2000"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7"/>
                  </a:ext>
                </a:extLst>
              </a:rPr>
              <a:t> </a:t>
            </a:r>
            <a:r>
              <a:rPr lang="en-US" sz="2000" b="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All Fields </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a:t>
            </a:r>
            <a:r>
              <a:rPr lang="en-US" sz="2000" i="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t</a:t>
            </a:r>
            <a:r>
              <a:rPr lang="en-US" sz="2000" i="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odos</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t>
            </a:r>
            <a:r>
              <a:rPr lang="en-US" sz="2000" i="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los</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 </a:t>
            </a:r>
            <a:r>
              <a:rPr lang="en-US" sz="2000" i="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campos</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8"/>
                  </a:ext>
                </a:extLst>
              </a:rPr>
              <a:t>]</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29"/>
                  </a:ext>
                </a:extLst>
              </a:rPr>
              <a:t>. </a:t>
            </a:r>
            <a:endParaRPr sz="2000" i="1" dirty="0">
              <a:latin typeface="Open Sans" panose="020B0604020202020204" charset="0"/>
              <a:ea typeface="Open Sans" panose="020B0604020202020204" charset="0"/>
              <a:cs typeface="Open Sans" panose="020B0604020202020204" charset="0"/>
            </a:endParaRPr>
          </a:p>
          <a:p>
            <a:pPr marL="460375" lvl="0" indent="-342900" algn="l" rtl="0">
              <a:lnSpc>
                <a:spcPct val="100000"/>
              </a:lnSpc>
              <a:spcBef>
                <a:spcPts val="1000"/>
              </a:spcBef>
              <a:spcAft>
                <a:spcPts val="0"/>
              </a:spcAft>
              <a:buClr>
                <a:schemeClr val="dk1"/>
              </a:buClr>
              <a:buSzPts val="1850"/>
              <a:buChar char="●"/>
            </a:pP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Los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filtros</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discutidos</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anteriormente</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también</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se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encuentran</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dirty="0" err="1">
                <a:solidFill>
                  <a:srgbClr val="3F3F3F"/>
                </a:solidFill>
                <a:latin typeface="Open Sans" panose="020B0604020202020204" charset="0"/>
                <a:ea typeface="Open Sans" panose="020B0604020202020204" charset="0"/>
                <a:cs typeface="Open Sans" panose="020B0604020202020204" charset="0"/>
                <a:sym typeface="Open Sans"/>
              </a:rPr>
              <a:t>disponibles</a:t>
            </a:r>
            <a:r>
              <a:rPr lang="en-US" sz="20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000" b="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Publication </a:t>
            </a:r>
            <a:r>
              <a:rPr lang="en-US" sz="2000" b="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date </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a:t>
            </a:r>
            <a:r>
              <a:rPr lang="en-US" sz="2000" i="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Fecha</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 de </a:t>
            </a:r>
            <a:r>
              <a:rPr lang="en-US" sz="2000" i="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publicación</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0"/>
                  </a:ext>
                </a:extLst>
              </a:rPr>
              <a:t>]</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1"/>
                  </a:ext>
                </a:extLst>
              </a:rPr>
              <a:t>, </a:t>
            </a:r>
            <a:r>
              <a:rPr lang="en-US" sz="2000" b="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Content </a:t>
            </a:r>
            <a:r>
              <a:rPr lang="en-US" sz="2000" b="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type </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a:t>
            </a:r>
            <a:r>
              <a:rPr lang="en-US" sz="2000" i="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T</a:t>
            </a:r>
            <a:r>
              <a:rPr lang="en-US" sz="2000" i="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ipo</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 de </a:t>
            </a:r>
            <a:r>
              <a:rPr lang="en-US" sz="2000" i="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contenido</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2"/>
                  </a:ext>
                </a:extLst>
              </a:rPr>
              <a:t>]</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3"/>
                  </a:ext>
                </a:extLst>
              </a:rPr>
              <a:t>, </a:t>
            </a:r>
            <a:r>
              <a:rPr lang="en-US" sz="2000" b="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Discipline </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a:t>
            </a:r>
            <a:r>
              <a:rPr lang="en-US" sz="2000" i="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Disciplina</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4"/>
                  </a:ext>
                </a:extLst>
              </a:rPr>
              <a:t>]</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5"/>
                  </a:ext>
                </a:extLst>
              </a:rPr>
              <a:t>, </a:t>
            </a:r>
            <a:r>
              <a:rPr lang="en-US" sz="2000" b="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6"/>
                  </a:ext>
                </a:extLst>
              </a:rPr>
              <a:t>Idioma</a:t>
            </a:r>
            <a:r>
              <a:rPr lang="en-US" sz="2000"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7"/>
                  </a:ext>
                </a:extLst>
              </a:rPr>
              <a:t>, </a:t>
            </a:r>
            <a:r>
              <a:rPr lang="en-US" sz="2000" b="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Limit </a:t>
            </a:r>
            <a:r>
              <a:rPr lang="en-US" sz="2000" b="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to </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a:t>
            </a:r>
            <a:r>
              <a:rPr lang="en-US" sz="2000" i="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Limitar</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8"/>
                  </a:ext>
                </a:extLst>
              </a:rPr>
              <a:t> a]</a:t>
            </a:r>
            <a:r>
              <a:rPr lang="en-US" sz="2000" i="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39"/>
                  </a:ext>
                </a:extLst>
              </a:rPr>
              <a:t>, </a:t>
            </a:r>
            <a:r>
              <a:rPr lang="en-US" sz="2000" b="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Excluir</a:t>
            </a:r>
            <a:r>
              <a:rPr lang="en-US" sz="2000" b="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 de </a:t>
            </a:r>
            <a:r>
              <a:rPr lang="en-US" sz="2000" b="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los</a:t>
            </a:r>
            <a:r>
              <a:rPr lang="en-US" sz="2000" b="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 </a:t>
            </a:r>
            <a:r>
              <a:rPr lang="en-US" sz="2000" b="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0"/>
                  </a:ext>
                </a:extLst>
              </a:rPr>
              <a:t>resultados</a:t>
            </a:r>
            <a:r>
              <a:rPr lang="en-US" sz="2000"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1"/>
                  </a:ext>
                </a:extLst>
              </a:rPr>
              <a:t> y  </a:t>
            </a:r>
            <a:r>
              <a:rPr lang="en-US" sz="2000" b="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Ampliar</a:t>
            </a:r>
            <a:r>
              <a:rPr lang="en-US" sz="2000" b="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 la vista de </a:t>
            </a:r>
            <a:r>
              <a:rPr lang="en-US" sz="2000" b="1"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resultados</a:t>
            </a:r>
            <a:r>
              <a:rPr lang="en-US" sz="2000" b="1" dirty="0">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2"/>
                  </a:ext>
                </a:extLst>
              </a:rPr>
              <a:t>.</a:t>
            </a:r>
            <a:endParaRPr sz="2000" dirty="0">
              <a:solidFill>
                <a:srgbClr val="3F3F3F"/>
              </a:solidFill>
              <a:latin typeface="Open Sans" panose="020B0604020202020204" charset="0"/>
              <a:ea typeface="Open Sans" panose="020B0604020202020204" charset="0"/>
              <a:cs typeface="Open Sans" panose="020B0604020202020204" charset="0"/>
              <a:sym typeface="Open Sans"/>
            </a:endParaRPr>
          </a:p>
        </p:txBody>
      </p:sp>
      <p:pic>
        <p:nvPicPr>
          <p:cNvPr id="335" name="Google Shape;335;p26"/>
          <p:cNvPicPr preferRelativeResize="0"/>
          <p:nvPr/>
        </p:nvPicPr>
        <p:blipFill rotWithShape="1">
          <a:blip r:embed="rId3">
            <a:alphaModFix/>
          </a:blip>
          <a:srcRect/>
          <a:stretch/>
        </p:blipFill>
        <p:spPr>
          <a:xfrm>
            <a:off x="5632704" y="1927860"/>
            <a:ext cx="6181344" cy="4648200"/>
          </a:xfrm>
          <a:prstGeom prst="rect">
            <a:avLst/>
          </a:prstGeom>
          <a:noFill/>
          <a:ln>
            <a:noFill/>
          </a:ln>
        </p:spPr>
      </p:pic>
      <p:sp>
        <p:nvSpPr>
          <p:cNvPr id="336" name="Google Shape;336;p26"/>
          <p:cNvSpPr/>
          <p:nvPr/>
        </p:nvSpPr>
        <p:spPr>
          <a:xfrm>
            <a:off x="5650992" y="2359152"/>
            <a:ext cx="2395728" cy="40233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7" name="Google Shape;337;p26"/>
          <p:cNvSpPr/>
          <p:nvPr/>
        </p:nvSpPr>
        <p:spPr>
          <a:xfrm>
            <a:off x="5657088" y="3096768"/>
            <a:ext cx="3322320" cy="61569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8" name="Google Shape;338;p26"/>
          <p:cNvSpPr/>
          <p:nvPr/>
        </p:nvSpPr>
        <p:spPr>
          <a:xfrm>
            <a:off x="5632704" y="3919728"/>
            <a:ext cx="6181344" cy="33223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39" name="Google Shape;339;p26"/>
          <p:cNvSpPr/>
          <p:nvPr/>
        </p:nvSpPr>
        <p:spPr>
          <a:xfrm>
            <a:off x="5632704" y="4968240"/>
            <a:ext cx="6181344" cy="40233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27"/>
          <p:cNvSpPr txBox="1">
            <a:spLocks noGrp="1"/>
          </p:cNvSpPr>
          <p:nvPr>
            <p:ph type="title"/>
          </p:nvPr>
        </p:nvSpPr>
        <p:spPr>
          <a:xfrm>
            <a:off x="0" y="437222"/>
            <a:ext cx="8180614"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3000">
                <a:solidFill>
                  <a:srgbClr val="586F7C"/>
                </a:solidFill>
                <a:latin typeface="Open Sans"/>
                <a:ea typeface="Open Sans"/>
                <a:cs typeface="Open Sans"/>
                <a:sym typeface="Open Sans"/>
              </a:rPr>
              <a:t>Introducción a Google Académico </a:t>
            </a:r>
            <a:br>
              <a:rPr lang="en-US" sz="3000">
                <a:solidFill>
                  <a:srgbClr val="586F7C"/>
                </a:solidFill>
                <a:latin typeface="Open Sans"/>
                <a:ea typeface="Open Sans"/>
                <a:cs typeface="Open Sans"/>
                <a:sym typeface="Open Sans"/>
              </a:rPr>
            </a:br>
            <a:r>
              <a:rPr lang="en-US" sz="3000">
                <a:solidFill>
                  <a:srgbClr val="586F7C"/>
                </a:solidFill>
                <a:latin typeface="Open Sans"/>
                <a:ea typeface="Open Sans"/>
                <a:cs typeface="Open Sans"/>
                <a:sym typeface="Open Sans"/>
              </a:rPr>
              <a:t>(para Research4Life)</a:t>
            </a:r>
            <a:endParaRPr sz="3000">
              <a:solidFill>
                <a:srgbClr val="586F7C"/>
              </a:solidFill>
              <a:latin typeface="Open Sans"/>
              <a:ea typeface="Open Sans"/>
              <a:cs typeface="Open Sans"/>
              <a:sym typeface="Open Sans"/>
            </a:endParaRPr>
          </a:p>
        </p:txBody>
      </p:sp>
      <p:sp>
        <p:nvSpPr>
          <p:cNvPr id="346" name="Google Shape;346;p27"/>
          <p:cNvSpPr txBox="1">
            <a:spLocks noGrp="1"/>
          </p:cNvSpPr>
          <p:nvPr>
            <p:ph type="body" idx="1"/>
          </p:nvPr>
        </p:nvSpPr>
        <p:spPr>
          <a:xfrm>
            <a:off x="0" y="1563951"/>
            <a:ext cx="12192000" cy="3035154"/>
          </a:xfrm>
          <a:prstGeom prst="rect">
            <a:avLst/>
          </a:prstGeom>
          <a:noFill/>
          <a:ln>
            <a:noFill/>
          </a:ln>
        </p:spPr>
        <p:txBody>
          <a:bodyPr spcFirstLastPara="1" wrap="square" lIns="91425" tIns="45700" rIns="91425" bIns="45700" anchor="t" anchorCtr="0">
            <a:noAutofit/>
          </a:bodyPr>
          <a:lstStyle/>
          <a:p>
            <a:pPr marL="460375" lvl="0" indent="-342900" algn="l" rtl="0">
              <a:lnSpc>
                <a:spcPct val="100000"/>
              </a:lnSpc>
              <a:spcBef>
                <a:spcPts val="1000"/>
              </a:spcBef>
              <a:spcAft>
                <a:spcPts val="0"/>
              </a:spcAft>
              <a:buClr>
                <a:schemeClr val="dk1"/>
              </a:buClr>
              <a:buSzPts val="1850"/>
              <a:buChar char="●"/>
            </a:pPr>
            <a:r>
              <a:rPr lang="en-US" b="1" dirty="0">
                <a:solidFill>
                  <a:srgbClr val="3F3F3F"/>
                </a:solidFill>
                <a:latin typeface="Open Sans"/>
                <a:ea typeface="Open Sans"/>
                <a:cs typeface="Open Sans"/>
                <a:sym typeface="Open Sans"/>
              </a:rPr>
              <a:t>Google </a:t>
            </a:r>
            <a:r>
              <a:rPr lang="en-US" b="1" dirty="0" err="1">
                <a:solidFill>
                  <a:srgbClr val="3F3F3F"/>
                </a:solidFill>
                <a:latin typeface="Open Sans"/>
                <a:ea typeface="Open Sans"/>
                <a:cs typeface="Open Sans"/>
                <a:sym typeface="Open Sans"/>
              </a:rPr>
              <a:t>Académico</a:t>
            </a:r>
            <a:r>
              <a:rPr lang="en-US" b="1"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una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herramienta</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realizar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búsquedas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amplias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literatura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académica</a:t>
            </a:r>
            <a:r>
              <a:rPr lang="en-US" dirty="0">
                <a:solidFill>
                  <a:srgbClr val="3F3F3F"/>
                </a:solidFill>
                <a:latin typeface="Open Sans"/>
                <a:ea typeface="Open Sans"/>
                <a:cs typeface="Open Sans"/>
                <a:sym typeface="Open Sans"/>
              </a:rPr>
              <a:t>.  </a:t>
            </a:r>
            <a:endParaRPr dirty="0"/>
          </a:p>
          <a:p>
            <a:pPr marL="460375" lvl="0" indent="-342900" algn="l" rtl="0">
              <a:lnSpc>
                <a:spcPct val="100000"/>
              </a:lnSpc>
              <a:spcBef>
                <a:spcPts val="1000"/>
              </a:spcBef>
              <a:spcAft>
                <a:spcPts val="0"/>
              </a:spcAft>
              <a:buClr>
                <a:schemeClr val="dk1"/>
              </a:buClr>
              <a:buSzPts val="1850"/>
              <a:buChar char="●"/>
            </a:pPr>
            <a:r>
              <a:rPr lang="en-US" dirty="0">
                <a:solidFill>
                  <a:srgbClr val="3F3F3F"/>
                </a:solidFill>
                <a:latin typeface="Open Sans"/>
                <a:ea typeface="Open Sans"/>
                <a:cs typeface="Open Sans"/>
                <a:sym typeface="Open Sans"/>
              </a:rPr>
              <a:t>Los </a:t>
            </a:r>
            <a:r>
              <a:rPr lang="en-US" dirty="0" err="1">
                <a:solidFill>
                  <a:srgbClr val="3F3F3F"/>
                </a:solidFill>
                <a:latin typeface="Open Sans"/>
                <a:ea typeface="Open Sans"/>
                <a:cs typeface="Open Sans"/>
                <a:sym typeface="Open Sans"/>
              </a:rPr>
              <a:t>usuarios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pueden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buscar</a:t>
            </a:r>
            <a:r>
              <a:rPr lang="en-US" dirty="0">
                <a:solidFill>
                  <a:srgbClr val="3F3F3F"/>
                </a:solidFill>
                <a:latin typeface="Open Sans"/>
                <a:ea typeface="Open Sans"/>
                <a:cs typeface="Open Sans"/>
                <a:sym typeface="Open Sans"/>
              </a:rPr>
              <a:t> entre </a:t>
            </a:r>
            <a:r>
              <a:rPr lang="en-US" dirty="0" err="1">
                <a:solidFill>
                  <a:srgbClr val="3F3F3F"/>
                </a:solidFill>
                <a:latin typeface="Open Sans"/>
                <a:ea typeface="Open Sans"/>
                <a:cs typeface="Open Sans"/>
                <a:sym typeface="Open Sans"/>
              </a:rPr>
              <a:t>disciplinas</a:t>
            </a:r>
            <a:r>
              <a:rPr lang="en-US" dirty="0">
                <a:solidFill>
                  <a:srgbClr val="3F3F3F"/>
                </a:solidFill>
                <a:latin typeface="Open Sans"/>
                <a:ea typeface="Open Sans"/>
                <a:cs typeface="Open Sans"/>
                <a:sym typeface="Open Sans"/>
              </a:rPr>
              <a:t> y </a:t>
            </a:r>
            <a:r>
              <a:rPr lang="en-US" dirty="0" err="1">
                <a:solidFill>
                  <a:srgbClr val="3F3F3F"/>
                </a:solidFill>
                <a:latin typeface="Open Sans"/>
                <a:ea typeface="Open Sans"/>
                <a:cs typeface="Open Sans"/>
                <a:sym typeface="Open Sans"/>
              </a:rPr>
              <a:t>fuentes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resultados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incluyen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artículos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tesis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libros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resúmenes</a:t>
            </a:r>
            <a:r>
              <a:rPr lang="en-US" dirty="0">
                <a:solidFill>
                  <a:srgbClr val="3F3F3F"/>
                </a:solidFill>
                <a:latin typeface="Open Sans"/>
                <a:ea typeface="Open Sans"/>
                <a:cs typeface="Open Sans"/>
                <a:sym typeface="Open Sans"/>
              </a:rPr>
              <a:t>, etc. de </a:t>
            </a:r>
            <a:r>
              <a:rPr lang="en-US" dirty="0" err="1">
                <a:solidFill>
                  <a:srgbClr val="3F3F3F"/>
                </a:solidFill>
                <a:latin typeface="Open Sans"/>
                <a:ea typeface="Open Sans"/>
                <a:cs typeface="Open Sans"/>
                <a:sym typeface="Open Sans"/>
              </a:rPr>
              <a:t>editoriales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académicas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sociedades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profesionales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repositorios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línea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universidades</a:t>
            </a:r>
            <a:r>
              <a:rPr lang="en-US" dirty="0">
                <a:solidFill>
                  <a:srgbClr val="3F3F3F"/>
                </a:solidFill>
                <a:latin typeface="Open Sans"/>
                <a:ea typeface="Open Sans"/>
                <a:cs typeface="Open Sans"/>
                <a:sym typeface="Open Sans"/>
              </a:rPr>
              <a:t> y </a:t>
            </a:r>
            <a:r>
              <a:rPr lang="en-US" dirty="0" err="1">
                <a:solidFill>
                  <a:srgbClr val="3F3F3F"/>
                </a:solidFill>
                <a:latin typeface="Open Sans"/>
                <a:ea typeface="Open Sans"/>
                <a:cs typeface="Open Sans"/>
                <a:sym typeface="Open Sans"/>
              </a:rPr>
              <a:t>otros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sitios</a:t>
            </a:r>
            <a:r>
              <a:rPr lang="en-US" dirty="0">
                <a:solidFill>
                  <a:srgbClr val="3F3F3F"/>
                </a:solidFill>
                <a:latin typeface="Open Sans"/>
                <a:ea typeface="Open Sans"/>
                <a:cs typeface="Open Sans"/>
                <a:sym typeface="Open Sans"/>
              </a:rPr>
              <a:t> web. </a:t>
            </a:r>
            <a:endParaRPr dirty="0"/>
          </a:p>
          <a:p>
            <a:pPr marL="460375" lvl="0" indent="-342900" algn="l" rtl="0">
              <a:lnSpc>
                <a:spcPct val="100000"/>
              </a:lnSpc>
              <a:spcBef>
                <a:spcPts val="1000"/>
              </a:spcBef>
              <a:spcAft>
                <a:spcPts val="0"/>
              </a:spcAft>
              <a:buClr>
                <a:schemeClr val="dk1"/>
              </a:buClr>
              <a:buSzPts val="1850"/>
              <a:buChar char="●"/>
            </a:pPr>
            <a:r>
              <a:rPr lang="en-US" dirty="0">
                <a:solidFill>
                  <a:srgbClr val="3F3F3F"/>
                </a:solidFill>
                <a:latin typeface="Open Sans"/>
                <a:ea typeface="Open Sans"/>
                <a:cs typeface="Open Sans"/>
                <a:sym typeface="Open Sans"/>
              </a:rPr>
              <a:t>Los </a:t>
            </a:r>
            <a:r>
              <a:rPr lang="en-US" dirty="0" err="1">
                <a:solidFill>
                  <a:srgbClr val="3F3F3F"/>
                </a:solidFill>
                <a:latin typeface="Open Sans"/>
                <a:ea typeface="Open Sans"/>
                <a:cs typeface="Open Sans"/>
                <a:sym typeface="Open Sans"/>
              </a:rPr>
              <a:t>resultados</a:t>
            </a:r>
            <a:r>
              <a:rPr lang="en-US" dirty="0">
                <a:solidFill>
                  <a:srgbClr val="3F3F3F"/>
                </a:solidFill>
                <a:latin typeface="Open Sans"/>
                <a:ea typeface="Open Sans"/>
                <a:cs typeface="Open Sans"/>
                <a:sym typeface="Open Sans"/>
              </a:rPr>
              <a:t> de la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se </a:t>
            </a:r>
            <a:r>
              <a:rPr lang="en-US" dirty="0" err="1">
                <a:solidFill>
                  <a:srgbClr val="3F3F3F"/>
                </a:solidFill>
                <a:latin typeface="Open Sans"/>
                <a:ea typeface="Open Sans"/>
                <a:cs typeface="Open Sans"/>
                <a:sym typeface="Open Sans"/>
              </a:rPr>
              <a:t>muestran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clasificados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relevancia</a:t>
            </a:r>
            <a:r>
              <a:rPr lang="en-US" dirty="0">
                <a:solidFill>
                  <a:srgbClr val="3F3F3F"/>
                </a:solidFill>
                <a:latin typeface="Open Sans"/>
                <a:ea typeface="Open Sans"/>
                <a:cs typeface="Open Sans"/>
                <a:sym typeface="Open Sans"/>
              </a:rPr>
              <a:t>, con </a:t>
            </a:r>
            <a:r>
              <a:rPr lang="en-US" dirty="0" err="1">
                <a:solidFill>
                  <a:srgbClr val="3F3F3F"/>
                </a:solidFill>
                <a:latin typeface="Open Sans"/>
                <a:ea typeface="Open Sans"/>
                <a:cs typeface="Open Sans"/>
                <a:sym typeface="Open Sans"/>
              </a:rPr>
              <a:t>opciones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año</a:t>
            </a:r>
            <a:r>
              <a:rPr lang="en-US" dirty="0">
                <a:solidFill>
                  <a:srgbClr val="3F3F3F"/>
                </a:solidFill>
                <a:latin typeface="Open Sans"/>
                <a:ea typeface="Open Sans"/>
                <a:cs typeface="Open Sans"/>
                <a:sym typeface="Open Sans"/>
              </a:rPr>
              <a:t> y </a:t>
            </a:r>
            <a:r>
              <a:rPr lang="en-US" dirty="0" err="1">
                <a:solidFill>
                  <a:srgbClr val="3F3F3F"/>
                </a:solidFill>
                <a:latin typeface="Open Sans"/>
                <a:ea typeface="Open Sans"/>
                <a:cs typeface="Open Sans"/>
                <a:sym typeface="Open Sans"/>
              </a:rPr>
              <a:t>fecha</a:t>
            </a:r>
            <a:r>
              <a:rPr lang="en-US" dirty="0">
                <a:solidFill>
                  <a:srgbClr val="3F3F3F"/>
                </a:solidFill>
                <a:latin typeface="Open Sans"/>
                <a:ea typeface="Open Sans"/>
                <a:cs typeface="Open Sans"/>
                <a:sym typeface="Open Sans"/>
              </a:rPr>
              <a:t>. Los </a:t>
            </a:r>
            <a:r>
              <a:rPr lang="en-US" dirty="0" err="1">
                <a:solidFill>
                  <a:srgbClr val="3F3F3F"/>
                </a:solidFill>
                <a:latin typeface="Open Sans"/>
                <a:ea typeface="Open Sans"/>
                <a:cs typeface="Open Sans"/>
                <a:sym typeface="Open Sans"/>
              </a:rPr>
              <a:t>resultados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contienen</a:t>
            </a:r>
            <a:r>
              <a:rPr lang="en-US" dirty="0">
                <a:solidFill>
                  <a:srgbClr val="3F3F3F"/>
                </a:solidFill>
                <a:latin typeface="Open Sans"/>
                <a:ea typeface="Open Sans"/>
                <a:cs typeface="Open Sans"/>
                <a:sym typeface="Open Sans"/>
              </a:rPr>
              <a:t> breves </a:t>
            </a:r>
            <a:r>
              <a:rPr lang="en-US" dirty="0" err="1">
                <a:solidFill>
                  <a:srgbClr val="3F3F3F"/>
                </a:solidFill>
                <a:latin typeface="Open Sans"/>
                <a:ea typeface="Open Sans"/>
                <a:cs typeface="Open Sans"/>
                <a:sym typeface="Open Sans"/>
              </a:rPr>
              <a:t>resúmenes</a:t>
            </a:r>
            <a:r>
              <a:rPr lang="en-US" dirty="0">
                <a:solidFill>
                  <a:srgbClr val="3F3F3F"/>
                </a:solidFill>
                <a:latin typeface="Open Sans"/>
                <a:ea typeface="Open Sans"/>
                <a:cs typeface="Open Sans"/>
                <a:sym typeface="Open Sans"/>
              </a:rPr>
              <a:t> con enlaces a </a:t>
            </a:r>
            <a:r>
              <a:rPr lang="en-US" dirty="0" err="1">
                <a:solidFill>
                  <a:srgbClr val="3F3F3F"/>
                </a:solidFill>
                <a:latin typeface="Open Sans"/>
                <a:ea typeface="Open Sans"/>
                <a:cs typeface="Open Sans"/>
                <a:sym typeface="Open Sans"/>
              </a:rPr>
              <a:t>documentos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texto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completo</a:t>
            </a:r>
            <a:r>
              <a:rPr lang="en-US" dirty="0">
                <a:solidFill>
                  <a:srgbClr val="3F3F3F"/>
                </a:solidFill>
                <a:latin typeface="Open Sans"/>
                <a:ea typeface="Open Sans"/>
                <a:cs typeface="Open Sans"/>
                <a:sym typeface="Open Sans"/>
              </a:rPr>
              <a:t>. </a:t>
            </a:r>
            <a:endParaRPr dirty="0"/>
          </a:p>
          <a:p>
            <a:pPr marL="117475" lvl="0" indent="0" algn="l" rtl="0">
              <a:lnSpc>
                <a:spcPct val="100000"/>
              </a:lnSpc>
              <a:spcBef>
                <a:spcPts val="1000"/>
              </a:spcBef>
              <a:spcAft>
                <a:spcPts val="0"/>
              </a:spcAft>
              <a:buClr>
                <a:schemeClr val="dk1"/>
              </a:buClr>
              <a:buSzPts val="1850"/>
              <a:buNone/>
            </a:pPr>
            <a:r>
              <a:rPr lang="en-US" dirty="0">
                <a:solidFill>
                  <a:srgbClr val="3F3F3F"/>
                </a:solidFill>
                <a:latin typeface="Open Sans"/>
                <a:ea typeface="Open Sans"/>
                <a:cs typeface="Open Sans"/>
                <a:sym typeface="Open Sans"/>
              </a:rPr>
              <a:t>     </a:t>
            </a:r>
            <a:endParaRPr dirty="0"/>
          </a:p>
        </p:txBody>
      </p:sp>
      <p:pic>
        <p:nvPicPr>
          <p:cNvPr id="347" name="Google Shape;347;p27"/>
          <p:cNvPicPr preferRelativeResize="0"/>
          <p:nvPr/>
        </p:nvPicPr>
        <p:blipFill rotWithShape="1">
          <a:blip r:embed="rId3">
            <a:alphaModFix/>
          </a:blip>
          <a:srcRect/>
          <a:stretch/>
        </p:blipFill>
        <p:spPr>
          <a:xfrm>
            <a:off x="670562" y="5157216"/>
            <a:ext cx="10411966" cy="1152144"/>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10"/>
          <p:cNvPicPr preferRelativeResize="0"/>
          <p:nvPr/>
        </p:nvPicPr>
        <p:blipFill rotWithShape="1">
          <a:blip r:embed="rId3">
            <a:alphaModFix/>
          </a:blip>
          <a:srcRect/>
          <a:stretch/>
        </p:blipFill>
        <p:spPr>
          <a:xfrm>
            <a:off x="3385363" y="3139260"/>
            <a:ext cx="6481980" cy="3554148"/>
          </a:xfrm>
          <a:prstGeom prst="rect">
            <a:avLst/>
          </a:prstGeom>
          <a:noFill/>
          <a:ln>
            <a:noFill/>
          </a:ln>
        </p:spPr>
      </p:pic>
      <p:sp>
        <p:nvSpPr>
          <p:cNvPr id="354" name="Google Shape;354;p1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Acceso al Portal de Contenidos</a:t>
            </a:r>
            <a:endParaRPr>
              <a:solidFill>
                <a:srgbClr val="586F7C"/>
              </a:solidFill>
              <a:latin typeface="Open Sans"/>
              <a:ea typeface="Open Sans"/>
              <a:cs typeface="Open Sans"/>
              <a:sym typeface="Open Sans"/>
            </a:endParaRPr>
          </a:p>
        </p:txBody>
      </p:sp>
      <p:sp>
        <p:nvSpPr>
          <p:cNvPr id="355" name="Google Shape;355;p10"/>
          <p:cNvSpPr txBox="1">
            <a:spLocks noGrp="1"/>
          </p:cNvSpPr>
          <p:nvPr>
            <p:ph type="body" idx="1"/>
          </p:nvPr>
        </p:nvSpPr>
        <p:spPr>
          <a:xfrm>
            <a:off x="256032" y="1638910"/>
            <a:ext cx="11185049" cy="1466307"/>
          </a:xfrm>
          <a:prstGeom prst="rect">
            <a:avLst/>
          </a:prstGeom>
          <a:noFill/>
          <a:ln>
            <a:noFill/>
          </a:ln>
        </p:spPr>
        <p:txBody>
          <a:bodyPr spcFirstLastPara="1" wrap="square" lIns="91425" tIns="45700" rIns="91425" bIns="45700" anchor="t" anchorCtr="0">
            <a:noAutofit/>
          </a:bodyPr>
          <a:lstStyle/>
          <a:p>
            <a:pPr marL="76200" lvl="0" indent="0" algn="l" rtl="0">
              <a:lnSpc>
                <a:spcPct val="10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El acceso a Research4Life/Google Académico es desde el Portal de Contenidos, en la lista </a:t>
            </a:r>
            <a:r>
              <a:rPr lang="en-US" b="1">
                <a:solidFill>
                  <a:srgbClr val="3F3F3F"/>
                </a:solidFill>
                <a:latin typeface="Open Sans"/>
                <a:ea typeface="Open Sans"/>
                <a:cs typeface="Open Sans"/>
                <a:sym typeface="Open Sans"/>
              </a:rPr>
              <a:t>Bases de datos</a:t>
            </a:r>
            <a:r>
              <a:rPr lang="en-US">
                <a:solidFill>
                  <a:srgbClr val="3F3F3F"/>
                </a:solidFill>
                <a:latin typeface="Open Sans"/>
                <a:ea typeface="Open Sans"/>
                <a:cs typeface="Open Sans"/>
                <a:sym typeface="Open Sans"/>
              </a:rPr>
              <a:t>.  Cuando se muestra, desplazarse en la lista hasta Google Scholar. O bien, dar clic en la letra G de la lista A-Z.</a:t>
            </a:r>
            <a:endParaRPr/>
          </a:p>
        </p:txBody>
      </p:sp>
      <p:pic>
        <p:nvPicPr>
          <p:cNvPr id="356" name="Google Shape;356;p10"/>
          <p:cNvPicPr preferRelativeResize="0"/>
          <p:nvPr/>
        </p:nvPicPr>
        <p:blipFill rotWithShape="1">
          <a:blip r:embed="rId4">
            <a:alphaModFix/>
          </a:blip>
          <a:srcRect/>
          <a:stretch/>
        </p:blipFill>
        <p:spPr>
          <a:xfrm>
            <a:off x="10914407" y="4231005"/>
            <a:ext cx="828675" cy="981075"/>
          </a:xfrm>
          <a:prstGeom prst="rect">
            <a:avLst/>
          </a:prstGeom>
          <a:noFill/>
          <a:ln>
            <a:noFill/>
          </a:ln>
        </p:spPr>
      </p:pic>
      <p:cxnSp>
        <p:nvCxnSpPr>
          <p:cNvPr id="357" name="Google Shape;357;p10"/>
          <p:cNvCxnSpPr/>
          <p:nvPr/>
        </p:nvCxnSpPr>
        <p:spPr>
          <a:xfrm rot="10800000" flipH="1">
            <a:off x="2371160" y="3461833"/>
            <a:ext cx="1487608" cy="1200150"/>
          </a:xfrm>
          <a:prstGeom prst="straightConnector1">
            <a:avLst/>
          </a:prstGeom>
          <a:noFill/>
          <a:ln w="28575" cap="flat" cmpd="sng">
            <a:solidFill>
              <a:srgbClr val="FF0000"/>
            </a:solidFill>
            <a:prstDash val="solid"/>
            <a:round/>
            <a:headEnd type="none" w="sm" len="sm"/>
            <a:tailEnd type="triangle" w="med" len="med"/>
          </a:ln>
        </p:spPr>
      </p:cxnSp>
      <p:pic>
        <p:nvPicPr>
          <p:cNvPr id="358" name="Google Shape;358;p10"/>
          <p:cNvPicPr preferRelativeResize="0"/>
          <p:nvPr/>
        </p:nvPicPr>
        <p:blipFill rotWithShape="1">
          <a:blip r:embed="rId5">
            <a:alphaModFix/>
          </a:blip>
          <a:srcRect/>
          <a:stretch/>
        </p:blipFill>
        <p:spPr>
          <a:xfrm>
            <a:off x="457772" y="3461833"/>
            <a:ext cx="1876425" cy="2400300"/>
          </a:xfrm>
          <a:prstGeom prst="rect">
            <a:avLst/>
          </a:prstGeom>
          <a:noFill/>
          <a:ln>
            <a:noFill/>
          </a:ln>
        </p:spPr>
      </p:pic>
      <p:sp>
        <p:nvSpPr>
          <p:cNvPr id="359" name="Google Shape;359;p10"/>
          <p:cNvSpPr/>
          <p:nvPr/>
        </p:nvSpPr>
        <p:spPr>
          <a:xfrm>
            <a:off x="5120640" y="5862133"/>
            <a:ext cx="1505713" cy="83127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60" name="Google Shape;360;p10"/>
          <p:cNvSpPr/>
          <p:nvPr/>
        </p:nvSpPr>
        <p:spPr>
          <a:xfrm>
            <a:off x="6626353" y="3461833"/>
            <a:ext cx="286511" cy="60007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0" y="510287"/>
            <a:ext cx="7707086"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err="1">
                <a:solidFill>
                  <a:srgbClr val="586F7C"/>
                </a:solidFill>
                <a:latin typeface="Open Sans"/>
                <a:ea typeface="Open Sans"/>
                <a:cs typeface="Open Sans"/>
                <a:sym typeface="Open Sans"/>
              </a:rPr>
              <a:t>Objetivos</a:t>
            </a:r>
            <a:r>
              <a:rPr lang="en-US" dirty="0">
                <a:solidFill>
                  <a:srgbClr val="586F7C"/>
                </a:solidFill>
                <a:latin typeface="Open Sans"/>
                <a:ea typeface="Open Sans"/>
                <a:cs typeface="Open Sans"/>
                <a:sym typeface="Open Sans"/>
              </a:rPr>
              <a:t> de </a:t>
            </a:r>
            <a:r>
              <a:rPr lang="en-US" dirty="0" err="1">
                <a:solidFill>
                  <a:srgbClr val="586F7C"/>
                </a:solidFill>
                <a:latin typeface="Open Sans"/>
                <a:ea typeface="Open Sans"/>
                <a:cs typeface="Open Sans"/>
                <a:sym typeface="Open Sans"/>
              </a:rPr>
              <a:t>aprendizaje</a:t>
            </a:r>
            <a:endParaRPr dirty="0">
              <a:solidFill>
                <a:srgbClr val="586F7C"/>
              </a:solidFill>
              <a:latin typeface="Open Sans"/>
              <a:ea typeface="Open Sans"/>
              <a:cs typeface="Open Sans"/>
              <a:sym typeface="Open Sans"/>
            </a:endParaRPr>
          </a:p>
        </p:txBody>
      </p:sp>
      <p:sp>
        <p:nvSpPr>
          <p:cNvPr id="96" name="Google Shape;96;p2"/>
          <p:cNvSpPr txBox="1">
            <a:spLocks noGrp="1"/>
          </p:cNvSpPr>
          <p:nvPr>
            <p:ph type="body" idx="1"/>
          </p:nvPr>
        </p:nvSpPr>
        <p:spPr>
          <a:xfrm>
            <a:off x="554815" y="2014144"/>
            <a:ext cx="9613800" cy="3599400"/>
          </a:xfrm>
          <a:prstGeom prst="rect">
            <a:avLst/>
          </a:prstGeom>
          <a:noFill/>
          <a:ln>
            <a:noFill/>
          </a:ln>
        </p:spPr>
        <p:txBody>
          <a:bodyPr spcFirstLastPara="1" wrap="square" lIns="91425" tIns="45700" rIns="91425" bIns="45700" anchor="t" anchorCtr="0">
            <a:normAutofit/>
          </a:bodyPr>
          <a:lstStyle/>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Utilizar Summon para buscar en todos los recursos disponibles en Research4Life.</a:t>
            </a:r>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Utilizar Google Académico para buscar recursos disponibles en Research4Life.</a:t>
            </a:r>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Refinar y filtrar los resultados de búsqueda.</a:t>
            </a:r>
            <a:endParaRPr/>
          </a:p>
          <a:p>
            <a:pPr marL="355600" lvl="0" indent="-342900" algn="l" rtl="0">
              <a:lnSpc>
                <a:spcPct val="150000"/>
              </a:lnSpc>
              <a:spcBef>
                <a:spcPts val="0"/>
              </a:spcBef>
              <a:spcAft>
                <a:spcPts val="0"/>
              </a:spcAft>
              <a:buClr>
                <a:schemeClr val="dk2"/>
              </a:buClr>
              <a:buSzPts val="2200"/>
              <a:buChar char="●"/>
            </a:pPr>
            <a:r>
              <a:rPr lang="en-US">
                <a:solidFill>
                  <a:srgbClr val="3F3F3F"/>
                </a:solidFill>
                <a:latin typeface="Open Sans"/>
                <a:ea typeface="Open Sans"/>
                <a:cs typeface="Open Sans"/>
                <a:sym typeface="Open Sans"/>
              </a:rPr>
              <a:t>Limitar la búsqueda por los recursos disponibles en su país.</a:t>
            </a:r>
            <a:endParaRPr>
              <a:solidFill>
                <a:srgbClr val="3F3F3F"/>
              </a:solidFill>
              <a:latin typeface="Open Sans"/>
              <a:ea typeface="Open Sans"/>
              <a:cs typeface="Open Sans"/>
              <a:sym typeface="Open Sans"/>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9"/>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Google Académico:</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recuadro de búsqueda</a:t>
            </a:r>
            <a:endParaRPr>
              <a:solidFill>
                <a:srgbClr val="586F7C"/>
              </a:solidFill>
              <a:latin typeface="Open Sans"/>
              <a:ea typeface="Open Sans"/>
              <a:cs typeface="Open Sans"/>
              <a:sym typeface="Open Sans"/>
            </a:endParaRPr>
          </a:p>
        </p:txBody>
      </p:sp>
      <p:sp>
        <p:nvSpPr>
          <p:cNvPr id="367" name="Google Shape;367;p29"/>
          <p:cNvSpPr txBox="1">
            <a:spLocks noGrp="1"/>
          </p:cNvSpPr>
          <p:nvPr>
            <p:ph type="body" idx="1"/>
          </p:nvPr>
        </p:nvSpPr>
        <p:spPr>
          <a:xfrm>
            <a:off x="212270" y="1717875"/>
            <a:ext cx="11548806" cy="1665516"/>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dirty="0">
                <a:solidFill>
                  <a:srgbClr val="3F3F3F"/>
                </a:solidFill>
                <a:latin typeface="Open Sans"/>
                <a:ea typeface="Open Sans"/>
                <a:cs typeface="Open Sans"/>
                <a:sym typeface="Open Sans"/>
              </a:rPr>
              <a:t>Para </a:t>
            </a:r>
            <a:r>
              <a:rPr lang="en-US" dirty="0" err="1">
                <a:solidFill>
                  <a:srgbClr val="3F3F3F"/>
                </a:solidFill>
                <a:latin typeface="Open Sans"/>
                <a:ea typeface="Open Sans"/>
                <a:cs typeface="Open Sans"/>
                <a:sym typeface="Open Sans"/>
              </a:rPr>
              <a:t>este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ejemplo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términos</a:t>
            </a:r>
            <a:r>
              <a:rPr lang="en-US" dirty="0">
                <a:solidFill>
                  <a:srgbClr val="3F3F3F"/>
                </a:solidFill>
                <a:latin typeface="Open Sans"/>
                <a:ea typeface="Open Sans"/>
                <a:cs typeface="Open Sans"/>
                <a:sym typeface="Open Sans"/>
              </a:rPr>
              <a:t> </a:t>
            </a:r>
            <a:r>
              <a:rPr lang="en-US" b="1" dirty="0">
                <a:solidFill>
                  <a:srgbClr val="3F3F3F"/>
                </a:solidFill>
                <a:latin typeface="Open Sans"/>
                <a:ea typeface="Open Sans"/>
                <a:cs typeface="Open Sans"/>
                <a:sym typeface="Open Sans"/>
              </a:rPr>
              <a:t>”water pollution” and pesticides </a:t>
            </a:r>
            <a:r>
              <a:rPr lang="en-US" dirty="0">
                <a:solidFill>
                  <a:srgbClr val="3F3F3F"/>
                </a:solidFill>
                <a:latin typeface="Open Sans"/>
                <a:ea typeface="Open Sans"/>
                <a:cs typeface="Open Sans"/>
                <a:sym typeface="Open Sans"/>
              </a:rPr>
              <a:t>[</a:t>
            </a:r>
            <a:r>
              <a:rPr lang="en-US" i="1" dirty="0" err="1">
                <a:solidFill>
                  <a:srgbClr val="3F3F3F"/>
                </a:solidFill>
                <a:latin typeface="Open Sans"/>
                <a:ea typeface="Open Sans"/>
                <a:cs typeface="Open Sans"/>
                <a:sym typeface="Open Sans"/>
              </a:rPr>
              <a:t>contaminación</a:t>
            </a:r>
            <a:r>
              <a:rPr lang="en-US" i="1" dirty="0">
                <a:solidFill>
                  <a:srgbClr val="3F3F3F"/>
                </a:solidFill>
                <a:latin typeface="Open Sans"/>
                <a:ea typeface="Open Sans"/>
                <a:cs typeface="Open Sans"/>
                <a:sym typeface="Open Sans"/>
              </a:rPr>
              <a:t> del </a:t>
            </a:r>
            <a:r>
              <a:rPr lang="en-US" i="1" dirty="0" err="1">
                <a:solidFill>
                  <a:srgbClr val="3F3F3F"/>
                </a:solidFill>
                <a:latin typeface="Open Sans"/>
                <a:ea typeface="Open Sans"/>
                <a:cs typeface="Open Sans"/>
                <a:sym typeface="Open Sans"/>
              </a:rPr>
              <a:t>agua</a:t>
            </a:r>
            <a:r>
              <a:rPr lang="en-US" i="1" dirty="0">
                <a:solidFill>
                  <a:srgbClr val="3F3F3F"/>
                </a:solidFill>
                <a:latin typeface="Open Sans"/>
                <a:ea typeface="Open Sans"/>
                <a:cs typeface="Open Sans"/>
                <a:sym typeface="Open Sans"/>
              </a:rPr>
              <a:t> y </a:t>
            </a:r>
            <a:r>
              <a:rPr lang="en-US" i="1" dirty="0" err="1">
                <a:solidFill>
                  <a:srgbClr val="3F3F3F"/>
                </a:solidFill>
                <a:latin typeface="Open Sans"/>
                <a:ea typeface="Open Sans"/>
                <a:cs typeface="Open Sans"/>
                <a:sym typeface="Open Sans"/>
              </a:rPr>
              <a:t>pesticidas</a:t>
            </a:r>
            <a:r>
              <a:rPr lang="en-US" dirty="0">
                <a:solidFill>
                  <a:srgbClr val="3F3F3F"/>
                </a:solidFill>
                <a:latin typeface="Open Sans"/>
                <a:ea typeface="Open Sans"/>
                <a:cs typeface="Open Sans"/>
                <a:sym typeface="Open Sans"/>
              </a:rPr>
              <a:t>] se </a:t>
            </a:r>
            <a:r>
              <a:rPr lang="en-US" dirty="0" err="1">
                <a:solidFill>
                  <a:srgbClr val="3F3F3F"/>
                </a:solidFill>
                <a:latin typeface="Open Sans"/>
                <a:ea typeface="Open Sans"/>
                <a:cs typeface="Open Sans"/>
                <a:sym typeface="Open Sans"/>
              </a:rPr>
              <a:t>han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ingresado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el </a:t>
            </a:r>
            <a:r>
              <a:rPr lang="en-US" dirty="0" err="1">
                <a:solidFill>
                  <a:srgbClr val="3F3F3F"/>
                </a:solidFill>
                <a:latin typeface="Open Sans"/>
                <a:ea typeface="Open Sans"/>
                <a:cs typeface="Open Sans"/>
                <a:sym typeface="Open Sans"/>
              </a:rPr>
              <a:t>recuadro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siendo</a:t>
            </a:r>
            <a:r>
              <a:rPr lang="en-US" dirty="0">
                <a:solidFill>
                  <a:srgbClr val="3F3F3F"/>
                </a:solidFill>
                <a:latin typeface="Open Sans"/>
                <a:ea typeface="Open Sans"/>
                <a:cs typeface="Open Sans"/>
                <a:sym typeface="Open Sans"/>
              </a:rPr>
              <a:t> “Articles” el valor </a:t>
            </a:r>
            <a:r>
              <a:rPr lang="en-US" dirty="0" err="1">
                <a:solidFill>
                  <a:srgbClr val="3F3F3F"/>
                </a:solidFill>
                <a:latin typeface="Open Sans"/>
                <a:ea typeface="Open Sans"/>
                <a:cs typeface="Open Sans"/>
                <a:sym typeface="Open Sans"/>
              </a:rPr>
              <a:t>predeterminado</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los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resultados</a:t>
            </a:r>
            <a:r>
              <a:rPr lang="en-US" dirty="0">
                <a:solidFill>
                  <a:srgbClr val="3F3F3F"/>
                </a:solidFill>
                <a:latin typeface="Open Sans"/>
                <a:ea typeface="Open Sans"/>
                <a:cs typeface="Open Sans"/>
                <a:sym typeface="Open Sans"/>
              </a:rPr>
              <a:t>.</a:t>
            </a:r>
            <a:endParaRPr lang="en-US" dirty="0">
              <a:solidFill>
                <a:srgbClr val="3F3F3F"/>
              </a:solidFill>
              <a:ea typeface="Open Sans"/>
            </a:endParaRPr>
          </a:p>
          <a:p>
            <a:pPr marL="76200" lvl="0" indent="0" algn="l" rtl="0">
              <a:lnSpc>
                <a:spcPct val="90000"/>
              </a:lnSpc>
              <a:spcBef>
                <a:spcPts val="1000"/>
              </a:spcBef>
              <a:spcAft>
                <a:spcPts val="0"/>
              </a:spcAft>
              <a:buClr>
                <a:schemeClr val="dk1"/>
              </a:buClr>
              <a:buSzPts val="2400"/>
              <a:buNone/>
            </a:pPr>
            <a:r>
              <a:rPr lang="en-US" sz="2200" dirty="0">
                <a:solidFill>
                  <a:srgbClr val="3F3F3F"/>
                </a:solidFill>
                <a:latin typeface="Open Sans"/>
                <a:ea typeface="Open Sans"/>
                <a:cs typeface="Open Sans"/>
                <a:sym typeface="Open Sans"/>
              </a:rPr>
              <a:t>*</a:t>
            </a:r>
            <a:r>
              <a:rPr lang="en-US" sz="2200" dirty="0" err="1">
                <a:solidFill>
                  <a:srgbClr val="3F3F3F"/>
                </a:solidFill>
                <a:latin typeface="Open Sans"/>
                <a:ea typeface="Open Sans"/>
                <a:cs typeface="Open Sans"/>
                <a:sym typeface="Open Sans"/>
              </a:rPr>
              <a:t>Esta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búsqueda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relevante</a:t>
            </a:r>
            <a:r>
              <a:rPr lang="en-US" sz="2200" dirty="0">
                <a:solidFill>
                  <a:srgbClr val="3F3F3F"/>
                </a:solidFill>
                <a:latin typeface="Open Sans"/>
                <a:ea typeface="Open Sans"/>
                <a:cs typeface="Open Sans"/>
                <a:sym typeface="Open Sans"/>
              </a:rPr>
              <a:t> para las </a:t>
            </a:r>
            <a:r>
              <a:rPr lang="en-US" sz="2200" dirty="0" err="1">
                <a:solidFill>
                  <a:srgbClr val="3F3F3F"/>
                </a:solidFill>
                <a:latin typeface="Open Sans"/>
                <a:ea typeface="Open Sans"/>
                <a:cs typeface="Open Sans"/>
                <a:sym typeface="Open Sans"/>
              </a:rPr>
              <a:t>disciplinas</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salud</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agricultura</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medio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ambiente</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8875" y="3493755"/>
            <a:ext cx="733425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30"/>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Google Académico:</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resultados de búsqueda</a:t>
            </a:r>
            <a:endParaRPr>
              <a:solidFill>
                <a:srgbClr val="586F7C"/>
              </a:solidFill>
              <a:latin typeface="Open Sans"/>
              <a:ea typeface="Open Sans"/>
              <a:cs typeface="Open Sans"/>
              <a:sym typeface="Open Sans"/>
            </a:endParaRPr>
          </a:p>
        </p:txBody>
      </p:sp>
      <p:sp>
        <p:nvSpPr>
          <p:cNvPr id="375" name="Google Shape;375;p30"/>
          <p:cNvSpPr txBox="1">
            <a:spLocks noGrp="1"/>
          </p:cNvSpPr>
          <p:nvPr>
            <p:ph type="body" idx="1"/>
          </p:nvPr>
        </p:nvSpPr>
        <p:spPr>
          <a:xfrm>
            <a:off x="-65200" y="1705840"/>
            <a:ext cx="6264900" cy="4994400"/>
          </a:xfrm>
          <a:prstGeom prst="rect">
            <a:avLst/>
          </a:prstGeom>
          <a:noFill/>
          <a:ln>
            <a:noFill/>
          </a:ln>
        </p:spPr>
        <p:txBody>
          <a:bodyPr spcFirstLastPara="1" wrap="square" lIns="91425" tIns="45700" rIns="91425" bIns="45700" anchor="t" anchorCtr="0">
            <a:noAutofit/>
          </a:bodyPr>
          <a:lstStyle/>
          <a:p>
            <a:pPr marL="457200" lvl="0" indent="-374650" algn="l" rtl="0">
              <a:lnSpc>
                <a:spcPct val="90000"/>
              </a:lnSpc>
              <a:spcBef>
                <a:spcPts val="1000"/>
              </a:spcBef>
              <a:spcAft>
                <a:spcPts val="0"/>
              </a:spcAft>
              <a:buClr>
                <a:schemeClr val="dk1"/>
              </a:buClr>
              <a:buSzPts val="2300"/>
              <a:buChar char="●"/>
            </a:pPr>
            <a:r>
              <a:rPr lang="en-US" sz="1900" dirty="0" err="1">
                <a:solidFill>
                  <a:srgbClr val="3F3F3F"/>
                </a:solidFill>
                <a:latin typeface="Open Sans"/>
                <a:ea typeface="Open Sans"/>
                <a:cs typeface="Open Sans"/>
                <a:sym typeface="Open Sans"/>
              </a:rPr>
              <a:t>Enumerados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en</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orden</a:t>
            </a:r>
            <a:r>
              <a:rPr lang="en-US" sz="1900" dirty="0">
                <a:solidFill>
                  <a:srgbClr val="3F3F3F"/>
                </a:solidFill>
                <a:latin typeface="Open Sans"/>
                <a:ea typeface="Open Sans"/>
                <a:cs typeface="Open Sans"/>
                <a:sym typeface="Open Sans"/>
              </a:rPr>
              <a:t> de </a:t>
            </a:r>
            <a:r>
              <a:rPr lang="en-US" sz="1900" dirty="0" err="1">
                <a:solidFill>
                  <a:srgbClr val="3F3F3F"/>
                </a:solidFill>
                <a:latin typeface="Open Sans"/>
                <a:ea typeface="Open Sans"/>
                <a:cs typeface="Open Sans"/>
                <a:sym typeface="Open Sans"/>
              </a:rPr>
              <a:t>relevancia</a:t>
            </a:r>
            <a:r>
              <a:rPr lang="en-US" sz="1900" dirty="0">
                <a:solidFill>
                  <a:srgbClr val="3F3F3F"/>
                </a:solidFill>
                <a:latin typeface="Open Sans"/>
                <a:ea typeface="Open Sans"/>
                <a:cs typeface="Open Sans"/>
                <a:sym typeface="Open Sans"/>
              </a:rPr>
              <a:t>, la </a:t>
            </a:r>
            <a:r>
              <a:rPr lang="en-US" sz="1900" dirty="0" err="1">
                <a:solidFill>
                  <a:srgbClr val="3F3F3F"/>
                </a:solidFill>
                <a:latin typeface="Open Sans"/>
                <a:ea typeface="Open Sans"/>
                <a:cs typeface="Open Sans"/>
                <a:sym typeface="Open Sans"/>
              </a:rPr>
              <a:t>búsqueda</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muestra</a:t>
            </a:r>
            <a:r>
              <a:rPr lang="en-US" sz="1900" dirty="0">
                <a:solidFill>
                  <a:srgbClr val="3F3F3F"/>
                </a:solidFill>
                <a:latin typeface="Open Sans"/>
                <a:ea typeface="Open Sans"/>
                <a:cs typeface="Open Sans"/>
                <a:sym typeface="Open Sans"/>
              </a:rPr>
              <a:t> </a:t>
            </a:r>
            <a:r>
              <a:rPr lang="en-US" sz="1900" b="1" dirty="0">
                <a:solidFill>
                  <a:srgbClr val="3F3F3F"/>
                </a:solidFill>
                <a:latin typeface="Open Sans"/>
                <a:ea typeface="Open Sans"/>
                <a:cs typeface="Open Sans"/>
                <a:sym typeface="Open Sans"/>
              </a:rPr>
              <a:t>194,000 </a:t>
            </a:r>
            <a:r>
              <a:rPr lang="en-US" sz="1900" dirty="0" err="1">
                <a:solidFill>
                  <a:srgbClr val="3F3F3F"/>
                </a:solidFill>
                <a:latin typeface="Open Sans"/>
                <a:ea typeface="Open Sans"/>
                <a:cs typeface="Open Sans"/>
                <a:sym typeface="Open Sans"/>
              </a:rPr>
              <a:t>resultados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referencias</a:t>
            </a:r>
            <a:r>
              <a:rPr lang="en-US" sz="1900" dirty="0">
                <a:solidFill>
                  <a:srgbClr val="3F3F3F"/>
                </a:solidFill>
                <a:latin typeface="Open Sans"/>
                <a:ea typeface="Open Sans"/>
                <a:cs typeface="Open Sans"/>
                <a:sym typeface="Open Sans"/>
              </a:rPr>
              <a:t>). </a:t>
            </a:r>
            <a:endParaRPr sz="2300" dirty="0">
              <a:solidFill>
                <a:srgbClr val="3F3F3F"/>
              </a:solidFill>
            </a:endParaRPr>
          </a:p>
          <a:p>
            <a:pPr marL="457200" lvl="0" indent="-374650" algn="l" rtl="0">
              <a:lnSpc>
                <a:spcPct val="90000"/>
              </a:lnSpc>
              <a:spcBef>
                <a:spcPts val="1000"/>
              </a:spcBef>
              <a:spcAft>
                <a:spcPts val="0"/>
              </a:spcAft>
              <a:buClr>
                <a:schemeClr val="dk1"/>
              </a:buClr>
              <a:buSzPts val="2300"/>
              <a:buChar char="●"/>
            </a:pPr>
            <a:r>
              <a:rPr lang="en-US" sz="1900" dirty="0" err="1">
                <a:solidFill>
                  <a:srgbClr val="3F3F3F"/>
                </a:solidFill>
                <a:latin typeface="Open Sans"/>
                <a:ea typeface="Open Sans"/>
                <a:cs typeface="Open Sans"/>
                <a:sym typeface="Open Sans"/>
              </a:rPr>
              <a:t>En</a:t>
            </a:r>
            <a:r>
              <a:rPr lang="en-US" sz="1900" dirty="0">
                <a:solidFill>
                  <a:srgbClr val="3F3F3F"/>
                </a:solidFill>
                <a:latin typeface="Open Sans"/>
                <a:ea typeface="Open Sans"/>
                <a:cs typeface="Open Sans"/>
                <a:sym typeface="Open Sans"/>
              </a:rPr>
              <a:t> la parte inferior de </a:t>
            </a:r>
            <a:r>
              <a:rPr lang="en-US" sz="1900" dirty="0" err="1">
                <a:solidFill>
                  <a:srgbClr val="3F3F3F"/>
                </a:solidFill>
                <a:latin typeface="Open Sans"/>
                <a:ea typeface="Open Sans"/>
                <a:cs typeface="Open Sans"/>
                <a:sym typeface="Open Sans"/>
              </a:rPr>
              <a:t>cada</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referencia</a:t>
            </a:r>
            <a:r>
              <a:rPr lang="en-US" sz="1900" dirty="0">
                <a:solidFill>
                  <a:srgbClr val="3F3F3F"/>
                </a:solidFill>
                <a:latin typeface="Open Sans"/>
                <a:ea typeface="Open Sans"/>
                <a:cs typeface="Open Sans"/>
                <a:sym typeface="Open Sans"/>
              </a:rPr>
              <a:t>, se </a:t>
            </a:r>
            <a:r>
              <a:rPr lang="en-US" sz="1900" dirty="0" err="1">
                <a:solidFill>
                  <a:srgbClr val="3F3F3F"/>
                </a:solidFill>
                <a:latin typeface="Open Sans"/>
                <a:ea typeface="Open Sans"/>
                <a:cs typeface="Open Sans"/>
                <a:sym typeface="Open Sans"/>
              </a:rPr>
              <a:t>listan</a:t>
            </a:r>
            <a:r>
              <a:rPr lang="en-US" sz="1900"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Guardar</a:t>
            </a:r>
            <a:r>
              <a:rPr lang="en-US" sz="1900"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Citar</a:t>
            </a:r>
            <a:r>
              <a:rPr lang="en-US" sz="1900"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Artículos</a:t>
            </a:r>
            <a:r>
              <a:rPr lang="en-US" sz="1900" b="1"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relacionados</a:t>
            </a:r>
            <a:r>
              <a:rPr lang="en-US" sz="1900" dirty="0">
                <a:solidFill>
                  <a:srgbClr val="3F3F3F"/>
                </a:solidFill>
                <a:latin typeface="Open Sans"/>
                <a:ea typeface="Open Sans"/>
                <a:cs typeface="Open Sans"/>
                <a:sym typeface="Open Sans"/>
              </a:rPr>
              <a:t>, Las </a:t>
            </a:r>
            <a:r>
              <a:rPr lang="en-US" sz="1900" b="1" dirty="0">
                <a:solidFill>
                  <a:srgbClr val="3F3F3F"/>
                </a:solidFill>
                <a:latin typeface="Open Sans"/>
                <a:ea typeface="Open Sans"/>
                <a:cs typeface="Open Sans"/>
                <a:sym typeface="Open Sans"/>
              </a:rPr>
              <a:t>xx </a:t>
            </a:r>
            <a:r>
              <a:rPr lang="en-US" sz="1900" b="1" dirty="0" err="1">
                <a:solidFill>
                  <a:srgbClr val="3F3F3F"/>
                </a:solidFill>
                <a:latin typeface="Open Sans"/>
                <a:ea typeface="Open Sans"/>
                <a:cs typeface="Open Sans"/>
                <a:sym typeface="Open Sans"/>
              </a:rPr>
              <a:t>versiones</a:t>
            </a:r>
            <a:r>
              <a:rPr lang="en-US" sz="1900" b="1" dirty="0">
                <a:solidFill>
                  <a:srgbClr val="3F3F3F"/>
                </a:solidFill>
                <a:latin typeface="Open Sans"/>
                <a:ea typeface="Open Sans"/>
                <a:cs typeface="Open Sans"/>
                <a:sym typeface="Open Sans"/>
              </a:rPr>
              <a:t> </a:t>
            </a:r>
            <a:r>
              <a:rPr lang="en-US" sz="1900" dirty="0">
                <a:solidFill>
                  <a:srgbClr val="3F3F3F"/>
                </a:solidFill>
                <a:latin typeface="Open Sans"/>
                <a:ea typeface="Open Sans"/>
                <a:cs typeface="Open Sans"/>
                <a:sym typeface="Open Sans"/>
              </a:rPr>
              <a:t>y </a:t>
            </a:r>
            <a:r>
              <a:rPr lang="en-US" sz="1900" dirty="0" err="1">
                <a:solidFill>
                  <a:srgbClr val="3F3F3F"/>
                </a:solidFill>
                <a:latin typeface="Open Sans"/>
                <a:ea typeface="Open Sans"/>
                <a:cs typeface="Open Sans"/>
                <a:sym typeface="Open Sans"/>
              </a:rPr>
              <a:t>otras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opciones</a:t>
            </a:r>
            <a:r>
              <a:rPr lang="en-US" sz="1900" dirty="0">
                <a:solidFill>
                  <a:srgbClr val="3F3F3F"/>
                </a:solidFill>
                <a:latin typeface="Open Sans"/>
                <a:ea typeface="Open Sans"/>
                <a:cs typeface="Open Sans"/>
                <a:sym typeface="Open Sans"/>
              </a:rPr>
              <a:t> de </a:t>
            </a:r>
            <a:r>
              <a:rPr lang="en-US" sz="1900" dirty="0" err="1">
                <a:solidFill>
                  <a:srgbClr val="3F3F3F"/>
                </a:solidFill>
                <a:latin typeface="Open Sans"/>
                <a:ea typeface="Open Sans"/>
                <a:cs typeface="Open Sans"/>
                <a:sym typeface="Open Sans"/>
              </a:rPr>
              <a:t>texto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completo</a:t>
            </a:r>
            <a:r>
              <a:rPr lang="en-US" sz="1900" dirty="0">
                <a:solidFill>
                  <a:srgbClr val="3F3F3F"/>
                </a:solidFill>
                <a:latin typeface="Open Sans"/>
                <a:ea typeface="Open Sans"/>
                <a:cs typeface="Open Sans"/>
                <a:sym typeface="Open Sans"/>
              </a:rPr>
              <a:t>.</a:t>
            </a:r>
            <a:r>
              <a:rPr lang="en-US" sz="1900" b="1" dirty="0">
                <a:solidFill>
                  <a:srgbClr val="FF0000"/>
                </a:solidFill>
                <a:latin typeface="Open Sans"/>
                <a:ea typeface="Open Sans"/>
                <a:cs typeface="Open Sans"/>
                <a:sym typeface="Open Sans"/>
              </a:rPr>
              <a:t> </a:t>
            </a:r>
            <a:endParaRPr sz="1900" dirty="0">
              <a:solidFill>
                <a:srgbClr val="FF0000"/>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sz="1900" dirty="0" err="1">
                <a:solidFill>
                  <a:srgbClr val="3F3F3F"/>
                </a:solidFill>
                <a:latin typeface="Open Sans"/>
                <a:ea typeface="Open Sans"/>
                <a:cs typeface="Open Sans"/>
                <a:sym typeface="Open Sans"/>
              </a:rPr>
              <a:t>En</a:t>
            </a:r>
            <a:r>
              <a:rPr lang="en-US" sz="1900" dirty="0">
                <a:solidFill>
                  <a:srgbClr val="3F3F3F"/>
                </a:solidFill>
                <a:latin typeface="Open Sans"/>
                <a:ea typeface="Open Sans"/>
                <a:cs typeface="Open Sans"/>
                <a:sym typeface="Open Sans"/>
              </a:rPr>
              <a:t> la </a:t>
            </a:r>
            <a:r>
              <a:rPr lang="en-US" sz="1800" dirty="0" err="1">
                <a:solidFill>
                  <a:srgbClr val="3F3F3F"/>
                </a:solidFill>
                <a:latin typeface="Open Sans"/>
                <a:ea typeface="Open Sans"/>
                <a:cs typeface="Open Sans"/>
                <a:sym typeface="Open Sans"/>
              </a:rPr>
              <a:t>columna</a:t>
            </a:r>
            <a:r>
              <a:rPr lang="en-US" sz="1900" dirty="0">
                <a:solidFill>
                  <a:srgbClr val="3F3F3F"/>
                </a:solidFill>
                <a:latin typeface="Open Sans"/>
                <a:ea typeface="Open Sans"/>
                <a:cs typeface="Open Sans"/>
                <a:sym typeface="Open Sans"/>
              </a:rPr>
              <a:t> de la </a:t>
            </a:r>
            <a:r>
              <a:rPr lang="en-US" sz="1900" dirty="0" err="1">
                <a:solidFill>
                  <a:srgbClr val="3F3F3F"/>
                </a:solidFill>
                <a:latin typeface="Open Sans"/>
                <a:ea typeface="Open Sans"/>
                <a:cs typeface="Open Sans"/>
                <a:sym typeface="Open Sans"/>
              </a:rPr>
              <a:t>derecha</a:t>
            </a:r>
            <a:r>
              <a:rPr lang="en-US" sz="1900" dirty="0">
                <a:solidFill>
                  <a:srgbClr val="3F3F3F"/>
                </a:solidFill>
                <a:latin typeface="Open Sans"/>
                <a:ea typeface="Open Sans"/>
                <a:cs typeface="Open Sans"/>
                <a:sym typeface="Open Sans"/>
              </a:rPr>
              <a:t> se </a:t>
            </a:r>
            <a:r>
              <a:rPr lang="en-US" sz="1900" dirty="0" err="1">
                <a:solidFill>
                  <a:srgbClr val="3F3F3F"/>
                </a:solidFill>
                <a:latin typeface="Open Sans"/>
                <a:ea typeface="Open Sans"/>
                <a:cs typeface="Open Sans"/>
                <a:sym typeface="Open Sans"/>
              </a:rPr>
              <a:t>enumeran</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los</a:t>
            </a:r>
            <a:r>
              <a:rPr lang="en-US" sz="1900" dirty="0">
                <a:solidFill>
                  <a:srgbClr val="3F3F3F"/>
                </a:solidFill>
                <a:latin typeface="Open Sans"/>
                <a:ea typeface="Open Sans"/>
                <a:cs typeface="Open Sans"/>
                <a:sym typeface="Open Sans"/>
              </a:rPr>
              <a:t> enlaces a </a:t>
            </a:r>
            <a:r>
              <a:rPr lang="en-US" sz="1900" b="1" dirty="0" err="1">
                <a:solidFill>
                  <a:srgbClr val="3F3F3F"/>
                </a:solidFill>
                <a:latin typeface="Open Sans"/>
                <a:ea typeface="Open Sans"/>
                <a:cs typeface="Open Sans"/>
                <a:sym typeface="Open Sans"/>
              </a:rPr>
              <a:t>texto</a:t>
            </a:r>
            <a:r>
              <a:rPr lang="en-US" sz="1900" b="1"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completo</a:t>
            </a:r>
            <a:r>
              <a:rPr lang="en-US" sz="1900" b="1"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en</a:t>
            </a:r>
            <a:r>
              <a:rPr lang="en-US" sz="1900" b="1" dirty="0">
                <a:solidFill>
                  <a:srgbClr val="3F3F3F"/>
                </a:solidFill>
                <a:latin typeface="Open Sans"/>
                <a:ea typeface="Open Sans"/>
                <a:cs typeface="Open Sans"/>
                <a:sym typeface="Open Sans"/>
              </a:rPr>
              <a:t> Research4Life</a:t>
            </a:r>
            <a:r>
              <a:rPr lang="en-US" sz="1900" dirty="0">
                <a:solidFill>
                  <a:srgbClr val="3F3F3F"/>
                </a:solidFill>
                <a:latin typeface="Open Sans"/>
                <a:ea typeface="Open Sans"/>
                <a:cs typeface="Open Sans"/>
                <a:sym typeface="Open Sans"/>
              </a:rPr>
              <a:t> y </a:t>
            </a:r>
            <a:r>
              <a:rPr lang="en-US" sz="1900" dirty="0" err="1">
                <a:solidFill>
                  <a:srgbClr val="3F3F3F"/>
                </a:solidFill>
                <a:latin typeface="Open Sans"/>
                <a:ea typeface="Open Sans"/>
                <a:cs typeface="Open Sans"/>
                <a:sym typeface="Open Sans"/>
              </a:rPr>
              <a:t>otras</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opciones</a:t>
            </a:r>
            <a:r>
              <a:rPr lang="en-US" sz="1900" dirty="0">
                <a:solidFill>
                  <a:srgbClr val="3F3F3F"/>
                </a:solidFill>
                <a:latin typeface="Open Sans"/>
                <a:ea typeface="Open Sans"/>
                <a:cs typeface="Open Sans"/>
                <a:sym typeface="Open Sans"/>
              </a:rPr>
              <a:t> de </a:t>
            </a:r>
            <a:r>
              <a:rPr lang="en-US" sz="1900" b="1" dirty="0" err="1">
                <a:solidFill>
                  <a:srgbClr val="3F3F3F"/>
                </a:solidFill>
                <a:latin typeface="Open Sans"/>
                <a:ea typeface="Open Sans"/>
                <a:cs typeface="Open Sans"/>
                <a:sym typeface="Open Sans"/>
              </a:rPr>
              <a:t>texto</a:t>
            </a:r>
            <a:r>
              <a:rPr lang="en-US" sz="1900" b="1"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completo</a:t>
            </a:r>
            <a:r>
              <a:rPr lang="en-US" sz="1900" dirty="0">
                <a:solidFill>
                  <a:srgbClr val="3F3F3F"/>
                </a:solidFill>
                <a:latin typeface="Open Sans"/>
                <a:ea typeface="Open Sans"/>
                <a:cs typeface="Open Sans"/>
                <a:sym typeface="Open Sans"/>
              </a:rPr>
              <a:t>.</a:t>
            </a:r>
            <a:endParaRPr sz="1900" dirty="0">
              <a:solidFill>
                <a:srgbClr val="3F3F3F"/>
              </a:solidFill>
            </a:endParaRPr>
          </a:p>
          <a:p>
            <a:pPr marL="457200" lvl="0" indent="-374650" algn="l" rtl="0">
              <a:lnSpc>
                <a:spcPct val="90000"/>
              </a:lnSpc>
              <a:spcBef>
                <a:spcPts val="1000"/>
              </a:spcBef>
              <a:spcAft>
                <a:spcPts val="0"/>
              </a:spcAft>
              <a:buClr>
                <a:schemeClr val="dk1"/>
              </a:buClr>
              <a:buSzPts val="2300"/>
              <a:buChar char="●"/>
            </a:pPr>
            <a:r>
              <a:rPr lang="en-US" sz="1900" dirty="0" err="1">
                <a:solidFill>
                  <a:srgbClr val="3F3F3F"/>
                </a:solidFill>
                <a:latin typeface="Open Sans"/>
                <a:ea typeface="Open Sans"/>
                <a:cs typeface="Open Sans"/>
                <a:sym typeface="Open Sans"/>
              </a:rPr>
              <a:t>En</a:t>
            </a:r>
            <a:r>
              <a:rPr lang="en-US" sz="1900" dirty="0">
                <a:solidFill>
                  <a:srgbClr val="3F3F3F"/>
                </a:solidFill>
                <a:latin typeface="Open Sans"/>
                <a:ea typeface="Open Sans"/>
                <a:cs typeface="Open Sans"/>
                <a:sym typeface="Open Sans"/>
              </a:rPr>
              <a:t> la </a:t>
            </a:r>
            <a:r>
              <a:rPr lang="en-US" sz="1900" dirty="0" err="1">
                <a:solidFill>
                  <a:srgbClr val="3F3F3F"/>
                </a:solidFill>
                <a:latin typeface="Open Sans"/>
                <a:ea typeface="Open Sans"/>
                <a:cs typeface="Open Sans"/>
                <a:sym typeface="Open Sans"/>
              </a:rPr>
              <a:t>columna</a:t>
            </a:r>
            <a:r>
              <a:rPr lang="en-US" sz="1900" dirty="0">
                <a:solidFill>
                  <a:srgbClr val="3F3F3F"/>
                </a:solidFill>
                <a:latin typeface="Open Sans"/>
                <a:ea typeface="Open Sans"/>
                <a:cs typeface="Open Sans"/>
                <a:sym typeface="Open Sans"/>
              </a:rPr>
              <a:t> de la </a:t>
            </a:r>
            <a:r>
              <a:rPr lang="en-US" sz="1900" dirty="0" err="1">
                <a:solidFill>
                  <a:srgbClr val="3F3F3F"/>
                </a:solidFill>
                <a:latin typeface="Open Sans"/>
                <a:ea typeface="Open Sans"/>
                <a:cs typeface="Open Sans"/>
                <a:sym typeface="Open Sans"/>
              </a:rPr>
              <a:t>izquierda</a:t>
            </a:r>
            <a:r>
              <a:rPr lang="en-US" sz="1900" dirty="0">
                <a:solidFill>
                  <a:srgbClr val="3F3F3F"/>
                </a:solidFill>
                <a:latin typeface="Open Sans"/>
                <a:ea typeface="Open Sans"/>
                <a:cs typeface="Open Sans"/>
                <a:sym typeface="Open Sans"/>
              </a:rPr>
              <a:t> note las </a:t>
            </a:r>
            <a:r>
              <a:rPr lang="en-US" sz="1900" dirty="0" err="1">
                <a:solidFill>
                  <a:srgbClr val="3F3F3F"/>
                </a:solidFill>
                <a:latin typeface="Open Sans"/>
                <a:ea typeface="Open Sans"/>
                <a:cs typeface="Open Sans"/>
                <a:sym typeface="Open Sans"/>
              </a:rPr>
              <a:t>opciones</a:t>
            </a:r>
            <a:r>
              <a:rPr lang="en-US" sz="1900" dirty="0">
                <a:solidFill>
                  <a:srgbClr val="3F3F3F"/>
                </a:solidFill>
                <a:latin typeface="Open Sans"/>
                <a:ea typeface="Open Sans"/>
                <a:cs typeface="Open Sans"/>
                <a:sym typeface="Open Sans"/>
              </a:rPr>
              <a:t> para </a:t>
            </a:r>
            <a:r>
              <a:rPr lang="en-US" sz="1900" dirty="0" err="1">
                <a:solidFill>
                  <a:srgbClr val="3F3F3F"/>
                </a:solidFill>
                <a:latin typeface="Open Sans"/>
                <a:ea typeface="Open Sans"/>
                <a:cs typeface="Open Sans"/>
                <a:sym typeface="Open Sans"/>
              </a:rPr>
              <a:t>limitar</a:t>
            </a:r>
            <a:r>
              <a:rPr lang="en-US" sz="1900" dirty="0">
                <a:solidFill>
                  <a:srgbClr val="3F3F3F"/>
                </a:solidFill>
                <a:latin typeface="Open Sans"/>
                <a:ea typeface="Open Sans"/>
                <a:cs typeface="Open Sans"/>
                <a:sym typeface="Open Sans"/>
              </a:rPr>
              <a:t> las </a:t>
            </a:r>
            <a:r>
              <a:rPr lang="en-US" sz="1900" dirty="0" err="1">
                <a:solidFill>
                  <a:srgbClr val="3F3F3F"/>
                </a:solidFill>
                <a:latin typeface="Open Sans"/>
                <a:ea typeface="Open Sans"/>
                <a:cs typeface="Open Sans"/>
                <a:sym typeface="Open Sans"/>
              </a:rPr>
              <a:t>fechas</a:t>
            </a:r>
            <a:r>
              <a:rPr lang="en-US" sz="1900" dirty="0">
                <a:solidFill>
                  <a:srgbClr val="3F3F3F"/>
                </a:solidFill>
                <a:latin typeface="Open Sans"/>
                <a:ea typeface="Open Sans"/>
                <a:cs typeface="Open Sans"/>
                <a:sym typeface="Open Sans"/>
              </a:rPr>
              <a:t> de </a:t>
            </a:r>
            <a:r>
              <a:rPr lang="en-US" sz="1900" dirty="0" err="1">
                <a:solidFill>
                  <a:srgbClr val="3F3F3F"/>
                </a:solidFill>
                <a:latin typeface="Open Sans"/>
                <a:ea typeface="Open Sans"/>
                <a:cs typeface="Open Sans"/>
                <a:sym typeface="Open Sans"/>
              </a:rPr>
              <a:t>búsqueda</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incluido</a:t>
            </a:r>
            <a:r>
              <a:rPr lang="en-US" sz="1900" dirty="0">
                <a:solidFill>
                  <a:srgbClr val="3F3F3F"/>
                </a:solidFill>
                <a:latin typeface="Open Sans"/>
                <a:ea typeface="Open Sans"/>
                <a:cs typeface="Open Sans"/>
                <a:sym typeface="Open Sans"/>
              </a:rPr>
              <a:t> un </a:t>
            </a:r>
            <a:r>
              <a:rPr lang="en-US" sz="1900" dirty="0" err="1">
                <a:solidFill>
                  <a:srgbClr val="3F3F3F"/>
                </a:solidFill>
                <a:latin typeface="Open Sans"/>
                <a:ea typeface="Open Sans"/>
                <a:cs typeface="Open Sans"/>
                <a:sym typeface="Open Sans"/>
              </a:rPr>
              <a:t>rango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personalizado</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Ordenar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por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relevancia</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predeterminado</a:t>
            </a:r>
            <a:r>
              <a:rPr lang="en-US" sz="1900" dirty="0">
                <a:solidFill>
                  <a:srgbClr val="3F3F3F"/>
                </a:solidFill>
                <a:latin typeface="Open Sans"/>
                <a:ea typeface="Open Sans"/>
                <a:cs typeface="Open Sans"/>
                <a:sym typeface="Open Sans"/>
              </a:rPr>
              <a:t>) u </a:t>
            </a:r>
            <a:r>
              <a:rPr lang="en-US" sz="1900" dirty="0" err="1">
                <a:solidFill>
                  <a:srgbClr val="3F3F3F"/>
                </a:solidFill>
                <a:latin typeface="Open Sans"/>
                <a:ea typeface="Open Sans"/>
                <a:cs typeface="Open Sans"/>
                <a:sym typeface="Open Sans"/>
              </a:rPr>
              <a:t>Ordenar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por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fecha</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más</a:t>
            </a:r>
            <a:r>
              <a:rPr lang="en-US" sz="1900" dirty="0">
                <a:solidFill>
                  <a:srgbClr val="3F3F3F"/>
                </a:solidFill>
                <a:highlight>
                  <a:schemeClr val="accent6"/>
                </a:highlight>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6"/>
                  </a:ext>
                </a:extLst>
              </a:rPr>
              <a:t> </a:t>
            </a:r>
            <a:r>
              <a:rPr lang="en-US" sz="1900" dirty="0">
                <a:solidFill>
                  <a:srgbClr val="3F3F3F"/>
                </a:solidFill>
                <a:latin typeface="Open Sans"/>
                <a:ea typeface="Open Sans"/>
                <a:cs typeface="Open Sans"/>
                <a:sym typeface="Open Sans"/>
              </a:rPr>
              <a:t>las </a:t>
            </a:r>
            <a:r>
              <a:rPr lang="en-US" sz="1900" dirty="0" err="1">
                <a:solidFill>
                  <a:srgbClr val="3F3F3F"/>
                </a:solidFill>
                <a:latin typeface="Open Sans"/>
                <a:ea typeface="Open Sans"/>
                <a:cs typeface="Open Sans"/>
                <a:sym typeface="Open Sans"/>
              </a:rPr>
              <a:t>opciones</a:t>
            </a:r>
            <a:r>
              <a:rPr lang="en-US" sz="1900" dirty="0">
                <a:solidFill>
                  <a:srgbClr val="3F3F3F"/>
                </a:solidFill>
                <a:latin typeface="Open Sans"/>
                <a:ea typeface="Open Sans"/>
                <a:cs typeface="Open Sans"/>
                <a:sym typeface="Open Sans"/>
              </a:rPr>
              <a:t> para </a:t>
            </a:r>
            <a:r>
              <a:rPr lang="en-US" sz="1900" dirty="0" err="1">
                <a:solidFill>
                  <a:srgbClr val="3F3F3F"/>
                </a:solidFill>
                <a:latin typeface="Open Sans"/>
                <a:ea typeface="Open Sans"/>
                <a:cs typeface="Open Sans"/>
                <a:sym typeface="Open Sans"/>
              </a:rPr>
              <a:t>eliminar</a:t>
            </a:r>
            <a:r>
              <a:rPr lang="en-US" sz="1900" dirty="0">
                <a:solidFill>
                  <a:srgbClr val="3F3F3F"/>
                </a:solidFill>
                <a:latin typeface="Open Sans"/>
                <a:ea typeface="Open Sans"/>
                <a:cs typeface="Open Sans"/>
                <a:sym typeface="Open Sans"/>
              </a:rPr>
              <a:t> o </a:t>
            </a:r>
            <a:r>
              <a:rPr lang="en-US" sz="1900" dirty="0" err="1">
                <a:solidFill>
                  <a:srgbClr val="3F3F3F"/>
                </a:solidFill>
                <a:latin typeface="Open Sans"/>
                <a:ea typeface="Open Sans"/>
                <a:cs typeface="Open Sans"/>
                <a:sym typeface="Open Sans"/>
              </a:rPr>
              <a:t>incluir</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patentes</a:t>
            </a:r>
            <a:r>
              <a:rPr lang="en-US" sz="1900" dirty="0">
                <a:solidFill>
                  <a:srgbClr val="3F3F3F"/>
                </a:solidFill>
                <a:latin typeface="Open Sans"/>
                <a:ea typeface="Open Sans"/>
                <a:cs typeface="Open Sans"/>
                <a:sym typeface="Open Sans"/>
              </a:rPr>
              <a:t> y </a:t>
            </a:r>
            <a:r>
              <a:rPr lang="en-US" sz="1900" dirty="0" err="1">
                <a:solidFill>
                  <a:srgbClr val="3F3F3F"/>
                </a:solidFill>
                <a:latin typeface="Open Sans"/>
                <a:ea typeface="Open Sans"/>
                <a:cs typeface="Open Sans"/>
                <a:sym typeface="Open Sans"/>
              </a:rPr>
              <a:t>referencias</a:t>
            </a:r>
            <a:r>
              <a:rPr lang="en-US" sz="1900" dirty="0">
                <a:solidFill>
                  <a:srgbClr val="3F3F3F"/>
                </a:solidFill>
                <a:latin typeface="Open Sans"/>
                <a:ea typeface="Open Sans"/>
                <a:cs typeface="Open Sans"/>
                <a:sym typeface="Open Sans"/>
              </a:rPr>
              <a:t>.</a:t>
            </a:r>
            <a:endParaRPr sz="1900" dirty="0">
              <a:solidFill>
                <a:srgbClr val="3F3F3F"/>
              </a:solidFill>
            </a:endParaRPr>
          </a:p>
          <a:p>
            <a:pPr marL="457200" lvl="0" indent="-374650" algn="l" rtl="0">
              <a:lnSpc>
                <a:spcPct val="90000"/>
              </a:lnSpc>
              <a:spcBef>
                <a:spcPts val="1000"/>
              </a:spcBef>
              <a:spcAft>
                <a:spcPts val="0"/>
              </a:spcAft>
              <a:buClr>
                <a:schemeClr val="dk1"/>
              </a:buClr>
              <a:buSzPts val="2300"/>
              <a:buChar char="●"/>
            </a:pPr>
            <a:r>
              <a:rPr lang="en-US" sz="1900" dirty="0" err="1">
                <a:solidFill>
                  <a:srgbClr val="3F3F3F"/>
                </a:solidFill>
                <a:latin typeface="Open Sans"/>
                <a:ea typeface="Open Sans"/>
                <a:cs typeface="Open Sans"/>
                <a:sym typeface="Open Sans"/>
              </a:rPr>
              <a:t>También</a:t>
            </a:r>
            <a:r>
              <a:rPr lang="en-US" sz="1900" dirty="0">
                <a:solidFill>
                  <a:srgbClr val="3F3F3F"/>
                </a:solidFill>
                <a:latin typeface="Open Sans"/>
                <a:ea typeface="Open Sans"/>
                <a:cs typeface="Open Sans"/>
                <a:sym typeface="Open Sans"/>
              </a:rPr>
              <a:t> se </a:t>
            </a:r>
            <a:r>
              <a:rPr lang="en-US" sz="1900" dirty="0" err="1">
                <a:solidFill>
                  <a:srgbClr val="3F3F3F"/>
                </a:solidFill>
                <a:latin typeface="Open Sans"/>
                <a:ea typeface="Open Sans"/>
                <a:cs typeface="Open Sans"/>
                <a:sym typeface="Open Sans"/>
              </a:rPr>
              <a:t>pueden</a:t>
            </a:r>
            <a:r>
              <a:rPr lang="en-US" sz="1900" dirty="0">
                <a:solidFill>
                  <a:srgbClr val="3F3F3F"/>
                </a:solidFill>
                <a:latin typeface="Open Sans"/>
                <a:ea typeface="Open Sans"/>
                <a:cs typeface="Open Sans"/>
                <a:sym typeface="Open Sans"/>
              </a:rPr>
              <a:t> </a:t>
            </a:r>
            <a:r>
              <a:rPr lang="en-US" sz="1900" dirty="0" err="1">
                <a:solidFill>
                  <a:srgbClr val="3F3F3F"/>
                </a:solidFill>
                <a:latin typeface="Open Sans"/>
                <a:ea typeface="Open Sans"/>
                <a:cs typeface="Open Sans"/>
                <a:sym typeface="Open Sans"/>
              </a:rPr>
              <a:t>crear</a:t>
            </a:r>
            <a:r>
              <a:rPr lang="en-US" sz="1900" dirty="0">
                <a:solidFill>
                  <a:srgbClr val="3F3F3F"/>
                </a:solidFill>
                <a:latin typeface="Open Sans"/>
                <a:ea typeface="Open Sans"/>
                <a:cs typeface="Open Sans"/>
                <a:sym typeface="Open Sans"/>
              </a:rPr>
              <a:t> </a:t>
            </a:r>
            <a:r>
              <a:rPr lang="en-US" sz="1900" b="1" dirty="0" err="1">
                <a:solidFill>
                  <a:srgbClr val="3F3F3F"/>
                </a:solidFill>
                <a:latin typeface="Open Sans"/>
                <a:ea typeface="Open Sans"/>
                <a:cs typeface="Open Sans"/>
                <a:sym typeface="Open Sans"/>
              </a:rPr>
              <a:t>Alertas</a:t>
            </a:r>
            <a:r>
              <a:rPr lang="en-US" sz="1900" dirty="0">
                <a:solidFill>
                  <a:srgbClr val="3F3F3F"/>
                </a:solidFill>
                <a:latin typeface="Open Sans"/>
                <a:ea typeface="Open Sans"/>
                <a:cs typeface="Open Sans"/>
                <a:sym typeface="Open Sans"/>
              </a:rPr>
              <a:t>.</a:t>
            </a:r>
            <a:endParaRPr sz="1900" dirty="0">
              <a:solidFill>
                <a:srgbClr val="3F3F3F"/>
              </a:solidFill>
            </a:endParaRPr>
          </a:p>
        </p:txBody>
      </p:sp>
      <p:pic>
        <p:nvPicPr>
          <p:cNvPr id="376" name="Google Shape;376;p30"/>
          <p:cNvPicPr preferRelativeResize="0"/>
          <p:nvPr/>
        </p:nvPicPr>
        <p:blipFill rotWithShape="1">
          <a:blip r:embed="rId3">
            <a:alphaModFix/>
          </a:blip>
          <a:srcRect/>
          <a:stretch/>
        </p:blipFill>
        <p:spPr>
          <a:xfrm>
            <a:off x="6352032" y="1935226"/>
            <a:ext cx="5839968" cy="4733798"/>
          </a:xfrm>
          <a:prstGeom prst="rect">
            <a:avLst/>
          </a:prstGeom>
          <a:noFill/>
          <a:ln>
            <a:noFill/>
          </a:ln>
        </p:spPr>
      </p:pic>
      <p:sp>
        <p:nvSpPr>
          <p:cNvPr id="377" name="Google Shape;377;p30"/>
          <p:cNvSpPr/>
          <p:nvPr/>
        </p:nvSpPr>
        <p:spPr>
          <a:xfrm>
            <a:off x="7095744" y="1947418"/>
            <a:ext cx="2724912" cy="28371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8" name="Google Shape;378;p30"/>
          <p:cNvSpPr/>
          <p:nvPr/>
        </p:nvSpPr>
        <p:spPr>
          <a:xfrm>
            <a:off x="10277856" y="2776474"/>
            <a:ext cx="957072" cy="28371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79" name="Google Shape;379;p30"/>
          <p:cNvSpPr/>
          <p:nvPr/>
        </p:nvSpPr>
        <p:spPr>
          <a:xfrm>
            <a:off x="10277856" y="4081018"/>
            <a:ext cx="944880" cy="28371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0" name="Google Shape;380;p30"/>
          <p:cNvSpPr/>
          <p:nvPr/>
        </p:nvSpPr>
        <p:spPr>
          <a:xfrm>
            <a:off x="10277856" y="4782058"/>
            <a:ext cx="987552" cy="28371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1" name="Google Shape;381;p30"/>
          <p:cNvSpPr/>
          <p:nvPr/>
        </p:nvSpPr>
        <p:spPr>
          <a:xfrm>
            <a:off x="10277856" y="6141466"/>
            <a:ext cx="737616" cy="28371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2" name="Google Shape;382;p30"/>
          <p:cNvSpPr/>
          <p:nvPr/>
        </p:nvSpPr>
        <p:spPr>
          <a:xfrm>
            <a:off x="6461760" y="3507994"/>
            <a:ext cx="786384" cy="33528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3" name="Google Shape;383;p30"/>
          <p:cNvSpPr/>
          <p:nvPr/>
        </p:nvSpPr>
        <p:spPr>
          <a:xfrm>
            <a:off x="6449568" y="3843274"/>
            <a:ext cx="798576" cy="28371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4" name="Google Shape;384;p30"/>
          <p:cNvSpPr/>
          <p:nvPr/>
        </p:nvSpPr>
        <p:spPr>
          <a:xfrm>
            <a:off x="6455664" y="4178554"/>
            <a:ext cx="755904" cy="28371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5" name="Google Shape;385;p30"/>
          <p:cNvSpPr/>
          <p:nvPr/>
        </p:nvSpPr>
        <p:spPr>
          <a:xfrm>
            <a:off x="6461760" y="4495546"/>
            <a:ext cx="786384" cy="28651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86" name="Google Shape;386;p30"/>
          <p:cNvSpPr/>
          <p:nvPr/>
        </p:nvSpPr>
        <p:spPr>
          <a:xfrm>
            <a:off x="6449568" y="2800858"/>
            <a:ext cx="786384" cy="70713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pic>
        <p:nvPicPr>
          <p:cNvPr id="392" name="Google Shape;392;p31"/>
          <p:cNvPicPr preferRelativeResize="0"/>
          <p:nvPr/>
        </p:nvPicPr>
        <p:blipFill rotWithShape="1">
          <a:blip r:embed="rId3">
            <a:alphaModFix/>
          </a:blip>
          <a:srcRect/>
          <a:stretch/>
        </p:blipFill>
        <p:spPr>
          <a:xfrm>
            <a:off x="6327648" y="1901952"/>
            <a:ext cx="5609106" cy="4443984"/>
          </a:xfrm>
          <a:prstGeom prst="rect">
            <a:avLst/>
          </a:prstGeom>
          <a:noFill/>
          <a:ln>
            <a:noFill/>
          </a:ln>
        </p:spPr>
      </p:pic>
      <p:sp>
        <p:nvSpPr>
          <p:cNvPr id="393" name="Google Shape;393;p31"/>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Enlaces al texto completo</a:t>
            </a:r>
            <a:endParaRPr>
              <a:solidFill>
                <a:srgbClr val="586F7C"/>
              </a:solidFill>
              <a:latin typeface="Open Sans"/>
              <a:ea typeface="Open Sans"/>
              <a:cs typeface="Open Sans"/>
              <a:sym typeface="Open Sans"/>
            </a:endParaRPr>
          </a:p>
        </p:txBody>
      </p:sp>
      <p:sp>
        <p:nvSpPr>
          <p:cNvPr id="394" name="Google Shape;394;p31"/>
          <p:cNvSpPr txBox="1">
            <a:spLocks noGrp="1"/>
          </p:cNvSpPr>
          <p:nvPr>
            <p:ph type="body" idx="1"/>
          </p:nvPr>
        </p:nvSpPr>
        <p:spPr>
          <a:xfrm>
            <a:off x="125150" y="1686334"/>
            <a:ext cx="5202300" cy="50436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Los lectores pueden hacer clic en los enlaces de la columna derecha </a:t>
            </a:r>
            <a:r>
              <a:rPr lang="en-US" b="1">
                <a:solidFill>
                  <a:srgbClr val="3F3F3F"/>
                </a:solidFill>
                <a:latin typeface="Open Sans"/>
                <a:ea typeface="Open Sans"/>
                <a:cs typeface="Open Sans"/>
                <a:sym typeface="Open Sans"/>
              </a:rPr>
              <a:t>[HTML] sciencedirect.com</a:t>
            </a:r>
            <a:r>
              <a:rPr lang="en-US">
                <a:solidFill>
                  <a:srgbClr val="3F3F3F"/>
                </a:solidFill>
                <a:latin typeface="Open Sans"/>
                <a:ea typeface="Open Sans"/>
                <a:cs typeface="Open Sans"/>
                <a:sym typeface="Open Sans"/>
              </a:rPr>
              <a:t>, </a:t>
            </a:r>
            <a:r>
              <a:rPr lang="en-US" b="1">
                <a:solidFill>
                  <a:srgbClr val="3F3F3F"/>
                </a:solidFill>
                <a:latin typeface="Open Sans"/>
                <a:ea typeface="Open Sans"/>
                <a:cs typeface="Open Sans"/>
                <a:sym typeface="Open Sans"/>
              </a:rPr>
              <a:t>[HTML] springer.com </a:t>
            </a:r>
            <a:r>
              <a:rPr lang="en-US">
                <a:solidFill>
                  <a:srgbClr val="3F3F3F"/>
                </a:solidFill>
                <a:latin typeface="Open Sans"/>
                <a:ea typeface="Open Sans"/>
                <a:cs typeface="Open Sans"/>
                <a:sym typeface="Open Sans"/>
              </a:rPr>
              <a:t>para tener acceso al texto completo. </a:t>
            </a:r>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Dos de estas referencias son de editoriales participantes de Research4Life y que ofrecen acceso al país, en este caso Belice. </a:t>
            </a:r>
            <a:endParaRPr/>
          </a:p>
          <a:p>
            <a:pPr marL="457200" lvl="0" indent="-381000" algn="l" rtl="0">
              <a:lnSpc>
                <a:spcPct val="90000"/>
              </a:lnSpc>
              <a:spcBef>
                <a:spcPts val="1000"/>
              </a:spcBef>
              <a:spcAft>
                <a:spcPts val="0"/>
              </a:spcAft>
              <a:buClr>
                <a:schemeClr val="dk1"/>
              </a:buClr>
              <a:buSzPts val="2400"/>
              <a:buFont typeface="Open Sans"/>
              <a:buChar char="●"/>
            </a:pPr>
            <a:r>
              <a:rPr lang="en-US">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7"/>
                  </a:ext>
                </a:extLst>
              </a:rPr>
              <a:t>El enlace </a:t>
            </a:r>
            <a:r>
              <a:rPr lang="en-US" b="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8"/>
                  </a:ext>
                </a:extLst>
              </a:rPr>
              <a:t>[HTML] springer.com</a:t>
            </a:r>
            <a:r>
              <a:rPr lang="en-US">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49"/>
                  </a:ext>
                </a:extLst>
              </a:rPr>
              <a:t> se resalta en la siguiente diapositiva.</a:t>
            </a:r>
            <a:endParaRPr>
              <a:solidFill>
                <a:srgbClr val="3F3F3F"/>
              </a:solidFill>
              <a:latin typeface="Open Sans"/>
              <a:ea typeface="Open Sans"/>
              <a:cs typeface="Open Sans"/>
              <a:sym typeface="Open Sans"/>
            </a:endParaRPr>
          </a:p>
        </p:txBody>
      </p:sp>
      <p:cxnSp>
        <p:nvCxnSpPr>
          <p:cNvPr id="395" name="Google Shape;395;p31"/>
          <p:cNvCxnSpPr/>
          <p:nvPr/>
        </p:nvCxnSpPr>
        <p:spPr>
          <a:xfrm>
            <a:off x="4496034" y="3111774"/>
            <a:ext cx="5769630" cy="471023"/>
          </a:xfrm>
          <a:prstGeom prst="straightConnector1">
            <a:avLst/>
          </a:prstGeom>
          <a:noFill/>
          <a:ln w="19050" cap="flat" cmpd="sng">
            <a:solidFill>
              <a:srgbClr val="FF0000"/>
            </a:solidFill>
            <a:prstDash val="solid"/>
            <a:round/>
            <a:headEnd type="none" w="sm" len="sm"/>
            <a:tailEnd type="triangle" w="med" len="med"/>
          </a:ln>
        </p:spPr>
      </p:cxnSp>
      <p:sp>
        <p:nvSpPr>
          <p:cNvPr id="396" name="Google Shape;396;p31"/>
          <p:cNvSpPr/>
          <p:nvPr/>
        </p:nvSpPr>
        <p:spPr>
          <a:xfrm>
            <a:off x="10277856" y="3440938"/>
            <a:ext cx="944880" cy="28371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397" name="Google Shape;397;p31"/>
          <p:cNvSpPr/>
          <p:nvPr/>
        </p:nvSpPr>
        <p:spPr>
          <a:xfrm>
            <a:off x="10265664" y="2715514"/>
            <a:ext cx="944880" cy="28371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pic>
        <p:nvPicPr>
          <p:cNvPr id="12" name="Google Shape;370;p32" descr="https://lh5.googleusercontent.com/1WDk9GrgD71zOTd9RjTKDtIsM2gDBL143A4ltXmA6Qus-2NEYH69DcBquYmiIAa3dZxu6OjTVlU0Nx13nz8o9I2VKlzQD476dQKoXSpluFc6EWr6EG4f5Lsg3Cf9kg1xcPmoteY"/>
          <p:cNvPicPr preferRelativeResize="0"/>
          <p:nvPr/>
        </p:nvPicPr>
        <p:blipFill rotWithShape="1">
          <a:blip r:embed="rId3">
            <a:alphaModFix/>
          </a:blip>
          <a:srcRect/>
          <a:stretch/>
        </p:blipFill>
        <p:spPr>
          <a:xfrm>
            <a:off x="148191" y="2741313"/>
            <a:ext cx="5290911" cy="4116687"/>
          </a:xfrm>
          <a:prstGeom prst="rect">
            <a:avLst/>
          </a:prstGeom>
          <a:noFill/>
          <a:ln>
            <a:noFill/>
          </a:ln>
        </p:spPr>
      </p:pic>
      <p:sp>
        <p:nvSpPr>
          <p:cNvPr id="403" name="Google Shape;403;p32"/>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96096"/>
              <a:buNone/>
            </a:pPr>
            <a:r>
              <a:rPr lang="en-US">
                <a:solidFill>
                  <a:srgbClr val="586F7C"/>
                </a:solidFill>
                <a:latin typeface="Open Sans"/>
                <a:ea typeface="Open Sans"/>
                <a:cs typeface="Open Sans"/>
                <a:sym typeface="Open Sans"/>
              </a:rPr>
              <a:t>Research4Life: enlaces</a:t>
            </a:r>
            <a:br>
              <a:rPr lang="en-US">
                <a:solidFill>
                  <a:srgbClr val="586F7C"/>
                </a:solidFill>
                <a:latin typeface="Open Sans"/>
                <a:ea typeface="Open Sans"/>
                <a:cs typeface="Open Sans"/>
                <a:sym typeface="Open Sans"/>
              </a:rPr>
            </a:br>
            <a:r>
              <a:rPr lang="en-US">
                <a:solidFill>
                  <a:srgbClr val="586F7C"/>
                </a:solidFill>
                <a:latin typeface="Open Sans"/>
                <a:ea typeface="Open Sans"/>
                <a:cs typeface="Open Sans"/>
                <a:sym typeface="Open Sans"/>
              </a:rPr>
              <a:t>al texto completo</a:t>
            </a:r>
            <a:endParaRPr>
              <a:solidFill>
                <a:srgbClr val="586F7C"/>
              </a:solidFill>
              <a:latin typeface="Open Sans"/>
              <a:ea typeface="Open Sans"/>
              <a:cs typeface="Open Sans"/>
              <a:sym typeface="Open Sans"/>
            </a:endParaRPr>
          </a:p>
        </p:txBody>
      </p:sp>
      <p:cxnSp>
        <p:nvCxnSpPr>
          <p:cNvPr id="404" name="Google Shape;404;p32"/>
          <p:cNvCxnSpPr/>
          <p:nvPr/>
        </p:nvCxnSpPr>
        <p:spPr>
          <a:xfrm>
            <a:off x="5715000" y="3477986"/>
            <a:ext cx="0" cy="2530928"/>
          </a:xfrm>
          <a:prstGeom prst="straightConnector1">
            <a:avLst/>
          </a:prstGeom>
          <a:noFill/>
          <a:ln w="9525" cap="flat" cmpd="sng">
            <a:solidFill>
              <a:srgbClr val="FDA739"/>
            </a:solidFill>
            <a:prstDash val="solid"/>
            <a:round/>
            <a:headEnd type="none" w="sm" len="sm"/>
            <a:tailEnd type="none" w="sm" len="sm"/>
          </a:ln>
        </p:spPr>
      </p:cxnSp>
      <p:sp>
        <p:nvSpPr>
          <p:cNvPr id="405" name="Google Shape;405;p32"/>
          <p:cNvSpPr txBox="1"/>
          <p:nvPr/>
        </p:nvSpPr>
        <p:spPr>
          <a:xfrm>
            <a:off x="6570777" y="1805755"/>
            <a:ext cx="4686754" cy="369291"/>
          </a:xfrm>
          <a:prstGeom prst="rect">
            <a:avLst/>
          </a:prstGeom>
          <a:solidFill>
            <a:srgbClr val="EAEAEA"/>
          </a:solidFill>
          <a:ln w="9525" cap="flat" cmpd="sng">
            <a:solidFill>
              <a:srgbClr val="00489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a:solidFill>
                  <a:srgbClr val="3F3F3F"/>
                </a:solidFill>
                <a:latin typeface="Open Sans"/>
                <a:ea typeface="Open Sans"/>
                <a:cs typeface="Open Sans"/>
                <a:sym typeface="Open Sans"/>
              </a:rPr>
              <a:t>Springer Enlace al texto completo</a:t>
            </a:r>
            <a:endParaRPr sz="1400" b="0" i="0" u="none" strike="noStrike" cap="none">
              <a:solidFill>
                <a:srgbClr val="3F3F3F"/>
              </a:solidFill>
              <a:latin typeface="Arial"/>
              <a:ea typeface="Arial"/>
              <a:cs typeface="Arial"/>
              <a:sym typeface="Arial"/>
            </a:endParaRPr>
          </a:p>
        </p:txBody>
      </p:sp>
      <p:pic>
        <p:nvPicPr>
          <p:cNvPr id="407" name="Google Shape;407;p32"/>
          <p:cNvPicPr preferRelativeResize="0"/>
          <p:nvPr/>
        </p:nvPicPr>
        <p:blipFill rotWithShape="1">
          <a:blip r:embed="rId4">
            <a:alphaModFix/>
          </a:blip>
          <a:srcRect/>
          <a:stretch/>
        </p:blipFill>
        <p:spPr>
          <a:xfrm>
            <a:off x="5715000" y="2432304"/>
            <a:ext cx="6258524" cy="4078224"/>
          </a:xfrm>
          <a:prstGeom prst="rect">
            <a:avLst/>
          </a:prstGeom>
          <a:noFill/>
          <a:ln>
            <a:noFill/>
          </a:ln>
        </p:spPr>
      </p:pic>
      <p:sp>
        <p:nvSpPr>
          <p:cNvPr id="408" name="Google Shape;408;p32"/>
          <p:cNvSpPr/>
          <p:nvPr/>
        </p:nvSpPr>
        <p:spPr>
          <a:xfrm>
            <a:off x="6570777" y="2432304"/>
            <a:ext cx="2975559" cy="23774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09" name="Google Shape;409;p32"/>
          <p:cNvSpPr/>
          <p:nvPr/>
        </p:nvSpPr>
        <p:spPr>
          <a:xfrm>
            <a:off x="5735625" y="4084320"/>
            <a:ext cx="3108637" cy="58597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10" name="Google Shape;410;p32"/>
          <p:cNvSpPr/>
          <p:nvPr/>
        </p:nvSpPr>
        <p:spPr>
          <a:xfrm>
            <a:off x="9966960" y="3974591"/>
            <a:ext cx="1853184" cy="40271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411" name="Google Shape;411;p32"/>
          <p:cNvCxnSpPr/>
          <p:nvPr/>
        </p:nvCxnSpPr>
        <p:spPr>
          <a:xfrm flipV="1">
            <a:off x="3385803" y="4670298"/>
            <a:ext cx="2329197" cy="1840230"/>
          </a:xfrm>
          <a:prstGeom prst="straightConnector1">
            <a:avLst/>
          </a:prstGeom>
          <a:noFill/>
          <a:ln w="28575" cap="flat" cmpd="sng">
            <a:solidFill>
              <a:srgbClr val="FF0000"/>
            </a:solidFill>
            <a:prstDash val="solid"/>
            <a:round/>
            <a:headEnd type="none" w="sm" len="sm"/>
            <a:tailEnd type="stealth" w="med" len="med"/>
          </a:ln>
        </p:spPr>
      </p:cxnSp>
      <p:sp>
        <p:nvSpPr>
          <p:cNvPr id="11" name="Google Shape;373;p32"/>
          <p:cNvSpPr txBox="1"/>
          <p:nvPr/>
        </p:nvSpPr>
        <p:spPr>
          <a:xfrm>
            <a:off x="198013" y="1827819"/>
            <a:ext cx="4686754" cy="369332"/>
          </a:xfrm>
          <a:prstGeom prst="rect">
            <a:avLst/>
          </a:prstGeom>
          <a:solidFill>
            <a:srgbClr val="EAEAEA"/>
          </a:solidFill>
          <a:ln w="9525" cap="flat" cmpd="sng">
            <a:solidFill>
              <a:srgbClr val="004890"/>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US" sz="1800" b="0" i="0" u="none" strike="noStrike" cap="none" dirty="0">
                <a:solidFill>
                  <a:srgbClr val="3F3F3F"/>
                </a:solidFill>
                <a:latin typeface="Open Sans"/>
                <a:ea typeface="Open Sans"/>
                <a:cs typeface="Open Sans"/>
                <a:sym typeface="Open Sans"/>
              </a:rPr>
              <a:t>Research4life 360 link</a:t>
            </a:r>
            <a:endParaRPr sz="1400" b="0" i="0" u="none" strike="noStrike" cap="none" dirty="0">
              <a:solidFill>
                <a:srgbClr val="3F3F3F"/>
              </a:solidFill>
              <a:latin typeface="Arial"/>
              <a:ea typeface="Arial"/>
              <a:cs typeface="Arial"/>
              <a:sym typeface="Aria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95846" y="1904772"/>
            <a:ext cx="3939106" cy="39263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8" name="Google Shape;418;p7"/>
          <p:cNvSpPr txBox="1">
            <a:spLocks noGrp="1"/>
          </p:cNvSpPr>
          <p:nvPr>
            <p:ph type="title"/>
          </p:nvPr>
        </p:nvSpPr>
        <p:spPr>
          <a:xfrm>
            <a:off x="0" y="378812"/>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FFFFFF"/>
              </a:buClr>
              <a:buSzPts val="3600"/>
              <a:buFont typeface="Trebuchet MS"/>
              <a:buNone/>
            </a:pPr>
            <a:r>
              <a:rPr lang="en-US" sz="3200">
                <a:solidFill>
                  <a:srgbClr val="586F7C"/>
                </a:solidFill>
                <a:latin typeface="Open Sans"/>
                <a:ea typeface="Open Sans"/>
                <a:cs typeface="Open Sans"/>
                <a:sym typeface="Open Sans"/>
              </a:rPr>
              <a:t>Enlaces a textos completos en</a:t>
            </a: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Google Académico (normal)</a:t>
            </a:r>
            <a:endParaRPr sz="3200"/>
          </a:p>
        </p:txBody>
      </p:sp>
      <p:sp>
        <p:nvSpPr>
          <p:cNvPr id="419" name="Google Shape;419;p7"/>
          <p:cNvSpPr txBox="1"/>
          <p:nvPr/>
        </p:nvSpPr>
        <p:spPr>
          <a:xfrm>
            <a:off x="105248" y="1772544"/>
            <a:ext cx="5628039" cy="4866000"/>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Clr>
                <a:schemeClr val="dk1"/>
              </a:buClr>
              <a:buSzPts val="2400"/>
              <a:buFont typeface="Arial"/>
              <a:buChar char="●"/>
            </a:pP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En</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el Google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Académico</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(normal)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puede</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vincular</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su</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cuenta</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Google con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0"/>
                  </a:ext>
                </a:extLst>
              </a:rPr>
              <a:t>su</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país</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de </a:t>
            </a:r>
            <a:r>
              <a:rPr lang="en-US" sz="2400" b="1"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Research4Life</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con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estos</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pasos</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a:t>
            </a:r>
            <a:endParaRPr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Arial"/>
            </a:endParaRPr>
          </a:p>
          <a:p>
            <a:pPr marL="457200" marR="0" lvl="0" indent="-381000" algn="l" rtl="0">
              <a:lnSpc>
                <a:spcPct val="90000"/>
              </a:lnSpc>
              <a:spcBef>
                <a:spcPts val="1000"/>
              </a:spcBef>
              <a:spcAft>
                <a:spcPts val="0"/>
              </a:spcAft>
              <a:buClr>
                <a:schemeClr val="dk1"/>
              </a:buClr>
              <a:buSzPts val="2400"/>
              <a:buFont typeface="Arial"/>
              <a:buChar char="●"/>
            </a:pP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Hacer</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clic</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en</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el </a:t>
            </a:r>
            <a:r>
              <a:rPr lang="en-US" sz="2400" b="1"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Menú de 3 </a:t>
            </a:r>
            <a:r>
              <a:rPr lang="en-US" sz="2400" b="1"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líneas</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e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ir</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a </a:t>
            </a:r>
            <a:r>
              <a:rPr lang="en-US" sz="2400" b="1"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Settings [</a:t>
            </a:r>
            <a:r>
              <a:rPr lang="en-US" sz="2400" b="1"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Configuración</a:t>
            </a:r>
            <a:r>
              <a:rPr lang="en-US" sz="2400" b="1"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a:t>
            </a:r>
            <a:endParaRPr sz="2400" b="1" i="0" u="none" strike="noStrike" cap="none" dirty="0">
              <a:solidFill>
                <a:srgbClr val="3F3F3F"/>
              </a:solidFill>
              <a:latin typeface="Open Sans" panose="020B0604020202020204" charset="0"/>
              <a:ea typeface="Open Sans" panose="020B0604020202020204" charset="0"/>
              <a:cs typeface="Open Sans" panose="020B0604020202020204" charset="0"/>
              <a:sym typeface="Arial"/>
            </a:endParaRPr>
          </a:p>
          <a:p>
            <a:pPr marL="457200" marR="0" lvl="0" indent="-381000" algn="l" rtl="0">
              <a:lnSpc>
                <a:spcPct val="90000"/>
              </a:lnSpc>
              <a:spcBef>
                <a:spcPts val="1000"/>
              </a:spcBef>
              <a:spcAft>
                <a:spcPts val="0"/>
              </a:spcAft>
              <a:buClr>
                <a:schemeClr val="dk1"/>
              </a:buClr>
              <a:buSzPts val="2400"/>
              <a:buFont typeface="Arial"/>
              <a:buChar char="●"/>
            </a:pP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En</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Configuración</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400" b="0"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seleccionar</a:t>
            </a:r>
            <a:r>
              <a:rPr lang="en-US" sz="2400" b="0"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400" b="1"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Library Links [Enlaces de </a:t>
            </a:r>
            <a:r>
              <a:rPr lang="en-US" sz="2400" b="1" i="0" u="none" strike="noStrike" cap="none" dirty="0" err="1">
                <a:solidFill>
                  <a:srgbClr val="3F3F3F"/>
                </a:solidFill>
                <a:latin typeface="Open Sans" panose="020B0604020202020204" charset="0"/>
                <a:ea typeface="Open Sans" panose="020B0604020202020204" charset="0"/>
                <a:cs typeface="Open Sans" panose="020B0604020202020204" charset="0"/>
                <a:sym typeface="Open Sans"/>
              </a:rPr>
              <a:t>biblioteca</a:t>
            </a:r>
            <a:r>
              <a:rPr lang="en-US" sz="2400" b="1" i="0" u="none" strike="noStrike" cap="none" dirty="0">
                <a:solidFill>
                  <a:srgbClr val="3F3F3F"/>
                </a:solidFill>
                <a:latin typeface="Open Sans" panose="020B0604020202020204" charset="0"/>
                <a:ea typeface="Open Sans" panose="020B0604020202020204" charset="0"/>
                <a:cs typeface="Open Sans" panose="020B0604020202020204" charset="0"/>
                <a:sym typeface="Open Sans"/>
              </a:rPr>
              <a:t>]</a:t>
            </a:r>
            <a:endParaRPr dirty="0">
              <a:latin typeface="Open Sans" panose="020B0604020202020204" charset="0"/>
              <a:ea typeface="Open Sans" panose="020B0604020202020204" charset="0"/>
              <a:cs typeface="Open Sans" panose="020B0604020202020204" charset="0"/>
            </a:endParaRPr>
          </a:p>
          <a:p>
            <a:pPr marL="457200" marR="0" lvl="0" indent="-381000" algn="l" rtl="0">
              <a:lnSpc>
                <a:spcPct val="90000"/>
              </a:lnSpc>
              <a:spcBef>
                <a:spcPts val="1000"/>
              </a:spcBef>
              <a:spcAft>
                <a:spcPts val="0"/>
              </a:spcAft>
              <a:buClr>
                <a:schemeClr val="dk1"/>
              </a:buClr>
              <a:buSzPts val="2400"/>
              <a:buFont typeface="Arial"/>
              <a:buChar char="●"/>
            </a:pPr>
            <a:r>
              <a:rPr lang="en-US" sz="2400" b="0" i="0" u="none" strike="noStrike" cap="none" dirty="0" err="1">
                <a:solidFill>
                  <a:schemeClr val="dk2"/>
                </a:solidFill>
                <a:latin typeface="Open Sans" panose="020B0604020202020204" charset="0"/>
                <a:ea typeface="Open Sans" panose="020B0604020202020204" charset="0"/>
                <a:cs typeface="Open Sans" panose="020B0604020202020204" charset="0"/>
                <a:sym typeface="Century Gothic"/>
              </a:rPr>
              <a:t>Esto</a:t>
            </a:r>
            <a:r>
              <a:rPr lang="en-US" sz="2400" b="0" i="0" u="none" strike="noStrike" cap="none" dirty="0">
                <a:solidFill>
                  <a:schemeClr val="dk2"/>
                </a:solidFill>
                <a:latin typeface="Open Sans" panose="020B0604020202020204" charset="0"/>
                <a:ea typeface="Open Sans" panose="020B0604020202020204" charset="0"/>
                <a:cs typeface="Open Sans" panose="020B0604020202020204" charset="0"/>
                <a:sym typeface="Century Gothic"/>
              </a:rPr>
              <a:t> </a:t>
            </a:r>
            <a:r>
              <a:rPr lang="en-US" sz="2400" b="0" i="0" u="none" strike="noStrike" cap="none" dirty="0" err="1">
                <a:solidFill>
                  <a:schemeClr val="dk2"/>
                </a:solidFill>
                <a:latin typeface="Open Sans" panose="020B0604020202020204" charset="0"/>
                <a:ea typeface="Open Sans" panose="020B0604020202020204" charset="0"/>
                <a:cs typeface="Open Sans" panose="020B0604020202020204" charset="0"/>
                <a:sym typeface="Century Gothic"/>
              </a:rPr>
              <a:t>agregará</a:t>
            </a:r>
            <a:r>
              <a:rPr lang="en-US" sz="2400" b="0" i="0" u="none" strike="noStrike" cap="none" dirty="0">
                <a:solidFill>
                  <a:schemeClr val="dk2"/>
                </a:solidFill>
                <a:latin typeface="Open Sans" panose="020B0604020202020204" charset="0"/>
                <a:ea typeface="Open Sans" panose="020B0604020202020204" charset="0"/>
                <a:cs typeface="Open Sans" panose="020B0604020202020204" charset="0"/>
                <a:sym typeface="Century Gothic"/>
              </a:rPr>
              <a:t> enlaces de </a:t>
            </a:r>
            <a:r>
              <a:rPr lang="en-US" sz="2400" b="0" i="0" u="none" strike="noStrike" cap="none" dirty="0" err="1">
                <a:solidFill>
                  <a:schemeClr val="dk2"/>
                </a:solidFill>
                <a:latin typeface="Open Sans" panose="020B0604020202020204" charset="0"/>
                <a:ea typeface="Open Sans" panose="020B0604020202020204" charset="0"/>
                <a:cs typeface="Open Sans" panose="020B0604020202020204" charset="0"/>
                <a:sym typeface="Century Gothic"/>
              </a:rPr>
              <a:t>texto</a:t>
            </a:r>
            <a:r>
              <a:rPr lang="en-US" sz="2400" b="0" i="0" u="none" strike="noStrike" cap="none" dirty="0">
                <a:solidFill>
                  <a:schemeClr val="dk2"/>
                </a:solidFill>
                <a:latin typeface="Open Sans" panose="020B0604020202020204" charset="0"/>
                <a:ea typeface="Open Sans" panose="020B0604020202020204" charset="0"/>
                <a:cs typeface="Open Sans" panose="020B0604020202020204" charset="0"/>
                <a:sym typeface="Century Gothic"/>
              </a:rPr>
              <a:t> </a:t>
            </a:r>
            <a:r>
              <a:rPr lang="en-US" sz="2400" b="0" i="0" u="none" strike="noStrike" cap="none" dirty="0" err="1">
                <a:solidFill>
                  <a:schemeClr val="dk2"/>
                </a:solidFill>
                <a:latin typeface="Open Sans" panose="020B0604020202020204" charset="0"/>
                <a:ea typeface="Open Sans" panose="020B0604020202020204" charset="0"/>
                <a:cs typeface="Open Sans" panose="020B0604020202020204" charset="0"/>
                <a:sym typeface="Century Gothic"/>
              </a:rPr>
              <a:t>completo</a:t>
            </a:r>
            <a:r>
              <a:rPr lang="en-US" sz="2400" b="0" i="0" u="none" strike="noStrike" cap="none" dirty="0">
                <a:solidFill>
                  <a:schemeClr val="dk2"/>
                </a:solidFill>
                <a:latin typeface="Open Sans" panose="020B0604020202020204" charset="0"/>
                <a:ea typeface="Open Sans" panose="020B0604020202020204" charset="0"/>
                <a:cs typeface="Open Sans" panose="020B0604020202020204" charset="0"/>
                <a:sym typeface="Century Gothic"/>
              </a:rPr>
              <a:t> a </a:t>
            </a:r>
            <a:r>
              <a:rPr lang="en-US" sz="2400" b="0" i="0" u="none" strike="noStrike" cap="none" dirty="0" err="1">
                <a:solidFill>
                  <a:schemeClr val="dk2"/>
                </a:solidFill>
                <a:latin typeface="Open Sans" panose="020B0604020202020204" charset="0"/>
                <a:ea typeface="Open Sans" panose="020B0604020202020204" charset="0"/>
                <a:cs typeface="Open Sans" panose="020B0604020202020204" charset="0"/>
                <a:sym typeface="Century Gothic"/>
              </a:rPr>
              <a:t>los</a:t>
            </a:r>
            <a:r>
              <a:rPr lang="en-US" sz="2400" b="0" i="0" u="none" strike="noStrike" cap="none" dirty="0">
                <a:solidFill>
                  <a:schemeClr val="dk2"/>
                </a:solidFill>
                <a:latin typeface="Open Sans" panose="020B0604020202020204" charset="0"/>
                <a:ea typeface="Open Sans" panose="020B0604020202020204" charset="0"/>
                <a:cs typeface="Open Sans" panose="020B0604020202020204" charset="0"/>
                <a:sym typeface="Century Gothic"/>
              </a:rPr>
              <a:t> </a:t>
            </a:r>
            <a:r>
              <a:rPr lang="en-US" sz="2400" b="0" i="0" u="none" strike="noStrike" cap="none" dirty="0" err="1">
                <a:solidFill>
                  <a:schemeClr val="dk2"/>
                </a:solidFill>
                <a:latin typeface="Open Sans" panose="020B0604020202020204" charset="0"/>
                <a:ea typeface="Open Sans" panose="020B0604020202020204" charset="0"/>
                <a:cs typeface="Open Sans" panose="020B0604020202020204" charset="0"/>
                <a:sym typeface="Century Gothic"/>
              </a:rPr>
              <a:t>resultados</a:t>
            </a:r>
            <a:r>
              <a:rPr lang="en-US" sz="2400" b="0" i="0" u="none" strike="noStrike" cap="none" dirty="0">
                <a:solidFill>
                  <a:schemeClr val="dk2"/>
                </a:solidFill>
                <a:latin typeface="Open Sans" panose="020B0604020202020204" charset="0"/>
                <a:ea typeface="Open Sans" panose="020B0604020202020204" charset="0"/>
                <a:cs typeface="Open Sans" panose="020B0604020202020204" charset="0"/>
                <a:sym typeface="Century Gothic"/>
              </a:rPr>
              <a:t> de </a:t>
            </a:r>
            <a:r>
              <a:rPr lang="en-US" sz="2400" b="0" i="0" u="none" strike="noStrike" cap="none" dirty="0" err="1">
                <a:solidFill>
                  <a:schemeClr val="dk2"/>
                </a:solidFill>
                <a:latin typeface="Open Sans" panose="020B0604020202020204" charset="0"/>
                <a:ea typeface="Open Sans" panose="020B0604020202020204" charset="0"/>
                <a:cs typeface="Open Sans" panose="020B0604020202020204" charset="0"/>
                <a:sym typeface="Century Gothic"/>
              </a:rPr>
              <a:t>búsquedas</a:t>
            </a:r>
            <a:r>
              <a:rPr lang="en-US" sz="2400" b="0" i="0" u="none" strike="noStrike" cap="none" dirty="0">
                <a:solidFill>
                  <a:schemeClr val="dk2"/>
                </a:solidFill>
                <a:latin typeface="Open Sans" panose="020B0604020202020204" charset="0"/>
                <a:ea typeface="Open Sans" panose="020B0604020202020204" charset="0"/>
                <a:cs typeface="Open Sans" panose="020B0604020202020204" charset="0"/>
                <a:sym typeface="Century Gothic"/>
              </a:rPr>
              <a:t> y </a:t>
            </a:r>
            <a:r>
              <a:rPr lang="en-US" sz="2400" b="0" i="0" u="none" strike="noStrike" cap="none" dirty="0" err="1">
                <a:solidFill>
                  <a:schemeClr val="dk2"/>
                </a:solidFill>
                <a:latin typeface="Open Sans" panose="020B0604020202020204" charset="0"/>
                <a:ea typeface="Open Sans" panose="020B0604020202020204" charset="0"/>
                <a:cs typeface="Open Sans" panose="020B0604020202020204" charset="0"/>
                <a:sym typeface="Century Gothic"/>
              </a:rPr>
              <a:t>es</a:t>
            </a:r>
            <a:r>
              <a:rPr lang="en-US" sz="2400" b="0" i="0" u="none" strike="noStrike" cap="none" dirty="0">
                <a:solidFill>
                  <a:schemeClr val="dk2"/>
                </a:solidFill>
                <a:latin typeface="Open Sans" panose="020B0604020202020204" charset="0"/>
                <a:ea typeface="Open Sans" panose="020B0604020202020204" charset="0"/>
                <a:cs typeface="Open Sans" panose="020B0604020202020204" charset="0"/>
                <a:sym typeface="Century Gothic"/>
              </a:rPr>
              <a:t> </a:t>
            </a:r>
            <a:r>
              <a:rPr lang="en-US" sz="2400" b="0" i="0" u="none" strike="noStrike" cap="none" dirty="0" err="1">
                <a:solidFill>
                  <a:schemeClr val="dk2"/>
                </a:solidFill>
                <a:latin typeface="Open Sans" panose="020B0604020202020204" charset="0"/>
                <a:ea typeface="Open Sans" panose="020B0604020202020204" charset="0"/>
                <a:cs typeface="Open Sans" panose="020B0604020202020204" charset="0"/>
                <a:sym typeface="Century Gothic"/>
              </a:rPr>
              <a:t>independiente</a:t>
            </a:r>
            <a:r>
              <a:rPr lang="en-US" sz="2400" b="0" i="0" u="none" strike="noStrike" cap="none" dirty="0">
                <a:solidFill>
                  <a:schemeClr val="dk2"/>
                </a:solidFill>
                <a:latin typeface="Open Sans" panose="020B0604020202020204" charset="0"/>
                <a:ea typeface="Open Sans" panose="020B0604020202020204" charset="0"/>
                <a:cs typeface="Open Sans" panose="020B0604020202020204" charset="0"/>
                <a:sym typeface="Century Gothic"/>
              </a:rPr>
              <a:t> de R4L/Google </a:t>
            </a:r>
            <a:r>
              <a:rPr lang="en-US" sz="2400" b="0" i="0" u="none" strike="noStrike" cap="none" dirty="0" err="1">
                <a:solidFill>
                  <a:schemeClr val="dk2"/>
                </a:solidFill>
                <a:latin typeface="Open Sans" panose="020B0604020202020204" charset="0"/>
                <a:ea typeface="Open Sans" panose="020B0604020202020204" charset="0"/>
                <a:cs typeface="Open Sans" panose="020B0604020202020204" charset="0"/>
                <a:sym typeface="Century Gothic"/>
              </a:rPr>
              <a:t>Académico</a:t>
            </a:r>
            <a:r>
              <a:rPr lang="en-US" sz="2400" b="0" i="0" u="none" strike="noStrike" cap="none" dirty="0">
                <a:solidFill>
                  <a:schemeClr val="dk2"/>
                </a:solidFill>
                <a:latin typeface="Open Sans" panose="020B0604020202020204" charset="0"/>
                <a:ea typeface="Open Sans" panose="020B0604020202020204" charset="0"/>
                <a:cs typeface="Open Sans" panose="020B0604020202020204" charset="0"/>
                <a:sym typeface="Century Gothic"/>
              </a:rPr>
              <a:t>. </a:t>
            </a:r>
            <a:endParaRPr sz="2400" b="1" i="0" u="none" strike="noStrike" cap="none" dirty="0">
              <a:solidFill>
                <a:srgbClr val="3F3F3F"/>
              </a:solidFill>
              <a:latin typeface="Open Sans" panose="020B0604020202020204" charset="0"/>
              <a:ea typeface="Open Sans" panose="020B0604020202020204" charset="0"/>
              <a:cs typeface="Open Sans" panose="020B0604020202020204" charset="0"/>
              <a:sym typeface="Arial"/>
            </a:endParaRPr>
          </a:p>
        </p:txBody>
      </p:sp>
      <p:cxnSp>
        <p:nvCxnSpPr>
          <p:cNvPr id="420" name="Google Shape;420;p7"/>
          <p:cNvCxnSpPr/>
          <p:nvPr/>
        </p:nvCxnSpPr>
        <p:spPr>
          <a:xfrm rot="10800000" flipH="1">
            <a:off x="4766498" y="2359152"/>
            <a:ext cx="3113108" cy="1244020"/>
          </a:xfrm>
          <a:prstGeom prst="straightConnector1">
            <a:avLst/>
          </a:prstGeom>
          <a:noFill/>
          <a:ln w="28575" cap="flat" cmpd="sng">
            <a:solidFill>
              <a:srgbClr val="FF0000"/>
            </a:solidFill>
            <a:prstDash val="solid"/>
            <a:round/>
            <a:headEnd type="none" w="sm" len="sm"/>
            <a:tailEnd type="triangle" w="med" len="med"/>
          </a:ln>
        </p:spPr>
      </p:cxnSp>
      <p:sp>
        <p:nvSpPr>
          <p:cNvPr id="421" name="Google Shape;421;p7"/>
          <p:cNvSpPr/>
          <p:nvPr/>
        </p:nvSpPr>
        <p:spPr>
          <a:xfrm>
            <a:off x="8393982" y="4624948"/>
            <a:ext cx="2373866" cy="336299"/>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6215" y="2006378"/>
            <a:ext cx="5634356" cy="4277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28" name="Google Shape;428;p22"/>
          <p:cNvSpPr txBox="1">
            <a:spLocks noGrp="1"/>
          </p:cNvSpPr>
          <p:nvPr>
            <p:ph type="title"/>
          </p:nvPr>
        </p:nvSpPr>
        <p:spPr>
          <a:xfrm>
            <a:off x="0" y="1677340"/>
            <a:ext cx="6085490" cy="5211506"/>
          </a:xfrm>
          <a:prstGeom prst="rect">
            <a:avLst/>
          </a:prstGeom>
          <a:noFill/>
          <a:ln>
            <a:noFill/>
          </a:ln>
        </p:spPr>
        <p:txBody>
          <a:bodyPr spcFirstLastPara="1" wrap="square" lIns="91425" tIns="45700" rIns="91425" bIns="45700" anchor="t" anchorCtr="0">
            <a:noAutofit/>
          </a:bodyPr>
          <a:lstStyle/>
          <a:p>
            <a:pPr marL="457200" marR="0" lvl="0" indent="-381000" algn="l" rtl="0">
              <a:lnSpc>
                <a:spcPct val="90000"/>
              </a:lnSpc>
              <a:spcBef>
                <a:spcPts val="1000"/>
              </a:spcBef>
              <a:spcAft>
                <a:spcPts val="0"/>
              </a:spcAft>
              <a:buClr>
                <a:schemeClr val="dk1"/>
              </a:buClr>
              <a:buSzPts val="2400"/>
              <a:buFont typeface="Arial"/>
              <a:buChar char="●"/>
            </a:pPr>
            <a:r>
              <a:rPr lang="en-US" sz="2200" b="0" i="0" u="none" strike="noStrike" cap="none" dirty="0" err="1">
                <a:solidFill>
                  <a:srgbClr val="3F3F3F"/>
                </a:solidFill>
                <a:latin typeface="Open Sans"/>
                <a:ea typeface="Open Sans"/>
                <a:cs typeface="Open Sans"/>
                <a:sym typeface="Open Sans"/>
              </a:rPr>
              <a:t>En</a:t>
            </a:r>
            <a:r>
              <a:rPr lang="en-US" sz="2200" b="0" i="0" u="none" strike="noStrike" cap="none" dirty="0">
                <a:solidFill>
                  <a:srgbClr val="3F3F3F"/>
                </a:solidFill>
                <a:latin typeface="Open Sans"/>
                <a:ea typeface="Open Sans"/>
                <a:cs typeface="Open Sans"/>
                <a:sym typeface="Open Sans"/>
              </a:rPr>
              <a:t> el </a:t>
            </a:r>
            <a:r>
              <a:rPr lang="en-US" sz="2200" b="0" i="0" u="none" strike="noStrike" cap="none" dirty="0" err="1">
                <a:solidFill>
                  <a:srgbClr val="3F3F3F"/>
                </a:solidFill>
                <a:latin typeface="Open Sans"/>
                <a:ea typeface="Open Sans"/>
                <a:cs typeface="Open Sans"/>
                <a:sym typeface="Open Sans"/>
              </a:rPr>
              <a:t>recuadro</a:t>
            </a:r>
            <a:r>
              <a:rPr lang="en-US" sz="2200" b="0" i="0" u="none" strike="noStrike" cap="none" dirty="0">
                <a:solidFill>
                  <a:srgbClr val="3F3F3F"/>
                </a:solidFill>
                <a:latin typeface="Open Sans"/>
                <a:ea typeface="Open Sans"/>
                <a:cs typeface="Open Sans"/>
                <a:sym typeface="Open Sans"/>
              </a:rPr>
              <a:t> de </a:t>
            </a:r>
            <a:r>
              <a:rPr lang="en-US" sz="2200" b="0" i="0" u="none" strike="noStrike" cap="none" dirty="0" err="1">
                <a:solidFill>
                  <a:srgbClr val="3F3F3F"/>
                </a:solidFill>
                <a:latin typeface="Open Sans"/>
                <a:ea typeface="Open Sans"/>
                <a:cs typeface="Open Sans"/>
                <a:sym typeface="Open Sans"/>
              </a:rPr>
              <a:t>búsqueda</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escribir</a:t>
            </a:r>
            <a:r>
              <a:rPr lang="en-US" sz="2200" b="0" i="0" u="none" strike="noStrike" cap="none" dirty="0">
                <a:solidFill>
                  <a:srgbClr val="3F3F3F"/>
                </a:solidFill>
                <a:latin typeface="Open Sans"/>
                <a:ea typeface="Open Sans"/>
                <a:cs typeface="Open Sans"/>
                <a:sym typeface="Open Sans"/>
              </a:rPr>
              <a:t>  </a:t>
            </a:r>
            <a:r>
              <a:rPr lang="en-US" sz="2200" b="1" i="0" u="none" strike="noStrike" cap="none" dirty="0">
                <a:solidFill>
                  <a:srgbClr val="3F3F3F"/>
                </a:solidFill>
                <a:latin typeface="Open Sans"/>
                <a:ea typeface="Open Sans"/>
                <a:cs typeface="Open Sans"/>
                <a:sym typeface="Open Sans"/>
              </a:rPr>
              <a:t>Research4Life </a:t>
            </a:r>
            <a:r>
              <a:rPr lang="en-US" sz="2200" b="0" i="0" u="none" strike="noStrike" cap="none" dirty="0">
                <a:solidFill>
                  <a:srgbClr val="3F3F3F"/>
                </a:solidFill>
                <a:latin typeface="Open Sans"/>
                <a:ea typeface="Open Sans"/>
                <a:cs typeface="Open Sans"/>
                <a:sym typeface="Open Sans"/>
              </a:rPr>
              <a:t>y </a:t>
            </a:r>
            <a:r>
              <a:rPr lang="en-US" sz="2200" b="0" i="0" u="none" strike="noStrike" cap="none" dirty="0" err="1">
                <a:solidFill>
                  <a:srgbClr val="3F3F3F"/>
                </a:solidFill>
                <a:latin typeface="Open Sans"/>
                <a:ea typeface="Open Sans"/>
                <a:cs typeface="Open Sans"/>
                <a:sym typeface="Open Sans"/>
              </a:rPr>
              <a:t>desplazarse</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hacia</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abajo</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en</a:t>
            </a:r>
            <a:r>
              <a:rPr lang="en-US" sz="2200" b="0" i="0" u="none" strike="noStrike" cap="none" dirty="0">
                <a:solidFill>
                  <a:srgbClr val="3F3F3F"/>
                </a:solidFill>
                <a:latin typeface="Open Sans"/>
                <a:ea typeface="Open Sans"/>
                <a:cs typeface="Open Sans"/>
                <a:sym typeface="Open Sans"/>
              </a:rPr>
              <a:t> la </a:t>
            </a:r>
            <a:r>
              <a:rPr lang="en-US" sz="2200" b="0" i="0" u="none" strike="noStrike" cap="none" dirty="0" err="1">
                <a:solidFill>
                  <a:srgbClr val="3F3F3F"/>
                </a:solidFill>
                <a:latin typeface="Open Sans"/>
                <a:ea typeface="Open Sans"/>
                <a:cs typeface="Open Sans"/>
                <a:sym typeface="Open Sans"/>
              </a:rPr>
              <a:t>lista</a:t>
            </a:r>
            <a:r>
              <a:rPr lang="en-US" sz="2200" b="0" i="0" u="none" strike="noStrike" cap="none" dirty="0">
                <a:solidFill>
                  <a:srgbClr val="3F3F3F"/>
                </a:solidFill>
                <a:latin typeface="Open Sans"/>
                <a:ea typeface="Open Sans"/>
                <a:cs typeface="Open Sans"/>
                <a:sym typeface="Open Sans"/>
              </a:rPr>
              <a:t> hasta que </a:t>
            </a:r>
            <a:r>
              <a:rPr lang="en-US" sz="2200" b="0" i="0" u="none" strike="noStrike" cap="none" dirty="0" err="1">
                <a:solidFill>
                  <a:srgbClr val="3F3F3F"/>
                </a:solidFill>
                <a:latin typeface="Open Sans"/>
                <a:ea typeface="Open Sans"/>
                <a:cs typeface="Open Sans"/>
                <a:sym typeface="Open Sans"/>
              </a:rPr>
              <a:t>aparezca</a:t>
            </a:r>
            <a:r>
              <a:rPr lang="en-US" sz="2200" b="0" i="0" u="none" strike="noStrike" cap="none" dirty="0">
                <a:solidFill>
                  <a:srgbClr val="3F3F3F"/>
                </a:solidFill>
                <a:latin typeface="Open Sans"/>
                <a:ea typeface="Open Sans"/>
                <a:cs typeface="Open Sans"/>
                <a:sym typeface="Open Sans"/>
              </a:rPr>
              <a:t> el </a:t>
            </a:r>
            <a:r>
              <a:rPr lang="en-US" sz="2200" b="0" i="0" u="none" strike="noStrike" cap="none" dirty="0" err="1">
                <a:solidFill>
                  <a:srgbClr val="3F3F3F"/>
                </a:solidFill>
                <a:latin typeface="Open Sans"/>
                <a:ea typeface="Open Sans"/>
                <a:cs typeface="Open Sans"/>
                <a:sym typeface="Open Sans"/>
              </a:rPr>
              <a:t>nombre</a:t>
            </a:r>
            <a:r>
              <a:rPr lang="en-US" sz="2200" b="0" i="0" u="none" strike="noStrike" cap="none" dirty="0">
                <a:solidFill>
                  <a:srgbClr val="3F3F3F"/>
                </a:solidFill>
                <a:latin typeface="Open Sans"/>
                <a:ea typeface="Open Sans"/>
                <a:cs typeface="Open Sans"/>
                <a:sym typeface="Open Sans"/>
              </a:rPr>
              <a:t> de </a:t>
            </a:r>
            <a:r>
              <a:rPr lang="en-US" sz="2200" b="0" i="0" u="none" strike="noStrike" cap="none" dirty="0" err="1">
                <a:solidFill>
                  <a:srgbClr val="3F3F3F"/>
                </a:solidFill>
                <a:latin typeface="Open Sans"/>
                <a:ea typeface="Open Sans"/>
                <a:cs typeface="Open Sans"/>
                <a:sym typeface="Open Sans"/>
              </a:rPr>
              <a:t>su</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país</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Hacer</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clic</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en</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su</a:t>
            </a:r>
            <a:r>
              <a:rPr lang="en-US" sz="2200" b="0" i="0" u="none" strike="noStrike" cap="none" dirty="0">
                <a:solidFill>
                  <a:srgbClr val="3F3F3F"/>
                </a:solidFill>
                <a:latin typeface="Open Sans"/>
                <a:ea typeface="Open Sans"/>
                <a:cs typeface="Open Sans"/>
                <a:sym typeface="Open Sans"/>
              </a:rPr>
              <a:t> </a:t>
            </a:r>
            <a:r>
              <a:rPr lang="en-US" sz="2200" b="1" i="0" u="none" strike="noStrike" cap="none" dirty="0" err="1">
                <a:solidFill>
                  <a:srgbClr val="3F3F3F"/>
                </a:solidFill>
                <a:latin typeface="Open Sans"/>
                <a:ea typeface="Open Sans"/>
                <a:cs typeface="Open Sans"/>
                <a:sym typeface="Open Sans"/>
              </a:rPr>
              <a:t>país</a:t>
            </a:r>
            <a:r>
              <a:rPr lang="en-US" sz="2200" b="0" i="0" u="none" strike="noStrike" cap="none" dirty="0">
                <a:solidFill>
                  <a:srgbClr val="3F3F3F"/>
                </a:solidFill>
                <a:latin typeface="Open Sans"/>
                <a:ea typeface="Open Sans"/>
                <a:cs typeface="Open Sans"/>
                <a:sym typeface="Open Sans"/>
              </a:rPr>
              <a:t> y </a:t>
            </a:r>
            <a:r>
              <a:rPr lang="en-US" sz="2200" b="0" i="0" u="none" strike="noStrike" cap="none" dirty="0" err="1">
                <a:solidFill>
                  <a:srgbClr val="3F3F3F"/>
                </a:solidFill>
                <a:latin typeface="Open Sans"/>
                <a:ea typeface="Open Sans"/>
                <a:cs typeface="Open Sans"/>
                <a:sym typeface="Open Sans"/>
              </a:rPr>
              <a:t>marcar</a:t>
            </a:r>
            <a:r>
              <a:rPr lang="en-US" sz="2200" b="0" i="0" u="none" strike="noStrike" cap="none" dirty="0">
                <a:solidFill>
                  <a:srgbClr val="3F3F3F"/>
                </a:solidFill>
                <a:latin typeface="Open Sans"/>
                <a:ea typeface="Open Sans"/>
                <a:cs typeface="Open Sans"/>
                <a:sym typeface="Open Sans"/>
              </a:rPr>
              <a:t> la </a:t>
            </a:r>
            <a:r>
              <a:rPr lang="en-US" sz="2200" b="0" i="0" u="none" strike="noStrike" cap="none" dirty="0" err="1">
                <a:solidFill>
                  <a:srgbClr val="3F3F3F"/>
                </a:solidFill>
                <a:latin typeface="Open Sans"/>
                <a:ea typeface="Open Sans"/>
                <a:cs typeface="Open Sans"/>
                <a:sym typeface="Open Sans"/>
              </a:rPr>
              <a:t>casilla</a:t>
            </a:r>
            <a:r>
              <a:rPr lang="en-US" sz="2200" b="0" i="0" u="none" strike="noStrike" cap="none" dirty="0">
                <a:solidFill>
                  <a:srgbClr val="3F3F3F"/>
                </a:solidFill>
                <a:latin typeface="Open Sans"/>
                <a:ea typeface="Open Sans"/>
                <a:cs typeface="Open Sans"/>
                <a:sym typeface="Open Sans"/>
              </a:rPr>
              <a:t>.</a:t>
            </a:r>
            <a:endParaRPr sz="2200" b="0" i="0" u="none" strike="noStrike" cap="none" dirty="0">
              <a:solidFill>
                <a:srgbClr val="3F3F3F"/>
              </a:solidFill>
              <a:latin typeface="Arial"/>
              <a:ea typeface="Arial"/>
              <a:cs typeface="Arial"/>
              <a:sym typeface="Arial"/>
            </a:endParaRPr>
          </a:p>
          <a:p>
            <a:pPr marL="457200" marR="0" lvl="0" indent="-381000" algn="l" rtl="0">
              <a:lnSpc>
                <a:spcPct val="90000"/>
              </a:lnSpc>
              <a:spcBef>
                <a:spcPts val="1000"/>
              </a:spcBef>
              <a:spcAft>
                <a:spcPts val="0"/>
              </a:spcAft>
              <a:buClr>
                <a:schemeClr val="dk1"/>
              </a:buClr>
              <a:buSzPts val="2400"/>
              <a:buFont typeface="Arial"/>
              <a:buChar char="●"/>
            </a:pPr>
            <a:r>
              <a:rPr lang="en-US" sz="2200" b="0" i="0" u="none" strike="noStrike" cap="none" dirty="0">
                <a:solidFill>
                  <a:srgbClr val="3F3F3F"/>
                </a:solidFill>
                <a:latin typeface="Open Sans"/>
                <a:ea typeface="Open Sans"/>
                <a:cs typeface="Open Sans"/>
                <a:sym typeface="Open Sans"/>
              </a:rPr>
              <a:t>La </a:t>
            </a:r>
            <a:r>
              <a:rPr lang="en-US" sz="2200" b="0" i="0" u="none" strike="noStrike" cap="none" dirty="0" err="1">
                <a:solidFill>
                  <a:srgbClr val="3F3F3F"/>
                </a:solidFill>
                <a:latin typeface="Open Sans"/>
                <a:ea typeface="Open Sans"/>
                <a:cs typeface="Open Sans"/>
                <a:sym typeface="Open Sans"/>
              </a:rPr>
              <a:t>búsqueda</a:t>
            </a:r>
            <a:r>
              <a:rPr lang="en-US" sz="2200" b="0" i="0" u="none" strike="noStrike" cap="none" dirty="0">
                <a:solidFill>
                  <a:srgbClr val="3F3F3F"/>
                </a:solidFill>
                <a:latin typeface="Open Sans"/>
                <a:ea typeface="Open Sans"/>
                <a:cs typeface="Open Sans"/>
                <a:sym typeface="Open Sans"/>
              </a:rPr>
              <a:t> se </a:t>
            </a:r>
            <a:r>
              <a:rPr lang="en-US" sz="2200" b="0" i="0" u="none" strike="noStrike" cap="none" dirty="0" err="1">
                <a:solidFill>
                  <a:srgbClr val="3F3F3F"/>
                </a:solidFill>
                <a:latin typeface="Open Sans"/>
                <a:ea typeface="Open Sans"/>
                <a:cs typeface="Open Sans"/>
                <a:sym typeface="Open Sans"/>
              </a:rPr>
              <a:t>actualizará</a:t>
            </a:r>
            <a:r>
              <a:rPr lang="en-US" sz="2200" b="0" i="0" u="none" strike="noStrike" cap="none" dirty="0">
                <a:solidFill>
                  <a:srgbClr val="3F3F3F"/>
                </a:solidFill>
                <a:latin typeface="Open Sans"/>
                <a:ea typeface="Open Sans"/>
                <a:cs typeface="Open Sans"/>
                <a:sym typeface="Open Sans"/>
              </a:rPr>
              <a:t> para </a:t>
            </a:r>
            <a:r>
              <a:rPr lang="en-US" sz="2200" b="0" i="0" u="none" strike="noStrike" cap="none" dirty="0" err="1">
                <a:solidFill>
                  <a:srgbClr val="3F3F3F"/>
                </a:solidFill>
                <a:latin typeface="Open Sans"/>
                <a:ea typeface="Open Sans"/>
                <a:cs typeface="Open Sans"/>
                <a:sym typeface="Open Sans"/>
              </a:rPr>
              <a:t>mostrar</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los</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artículos</a:t>
            </a:r>
            <a:r>
              <a:rPr lang="en-US" sz="2200" b="0" i="0" u="none" strike="noStrike" cap="none" dirty="0">
                <a:solidFill>
                  <a:srgbClr val="3F3F3F"/>
                </a:solidFill>
                <a:latin typeface="Open Sans"/>
                <a:ea typeface="Open Sans"/>
                <a:cs typeface="Open Sans"/>
                <a:sym typeface="Open Sans"/>
              </a:rPr>
              <a:t> de </a:t>
            </a:r>
            <a:r>
              <a:rPr lang="en-US" sz="2200" b="0" i="0" u="none" strike="noStrike" cap="none" dirty="0" err="1">
                <a:solidFill>
                  <a:srgbClr val="3F3F3F"/>
                </a:solidFill>
                <a:latin typeface="Open Sans"/>
                <a:ea typeface="Open Sans"/>
                <a:cs typeface="Open Sans"/>
                <a:sym typeface="Open Sans"/>
              </a:rPr>
              <a:t>texto</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completo</a:t>
            </a:r>
            <a:r>
              <a:rPr lang="en-US" sz="2200" b="0" i="0" u="none" strike="noStrike" cap="none" dirty="0">
                <a:solidFill>
                  <a:srgbClr val="3F3F3F"/>
                </a:solidFill>
                <a:latin typeface="Open Sans"/>
                <a:ea typeface="Open Sans"/>
                <a:cs typeface="Open Sans"/>
                <a:sym typeface="Open Sans"/>
              </a:rPr>
              <a:t> a </a:t>
            </a:r>
            <a:r>
              <a:rPr lang="en-US" sz="2200" b="0" i="0" u="none" strike="noStrike" cap="none" dirty="0" err="1">
                <a:solidFill>
                  <a:srgbClr val="3F3F3F"/>
                </a:solidFill>
                <a:latin typeface="Open Sans"/>
                <a:ea typeface="Open Sans"/>
                <a:cs typeface="Open Sans"/>
                <a:sym typeface="Open Sans"/>
              </a:rPr>
              <a:t>los</a:t>
            </a:r>
            <a:r>
              <a:rPr lang="en-US" sz="2200" b="0" i="0" u="none" strike="noStrike" cap="none" dirty="0">
                <a:solidFill>
                  <a:srgbClr val="3F3F3F"/>
                </a:solidFill>
                <a:latin typeface="Open Sans"/>
                <a:ea typeface="Open Sans"/>
                <a:cs typeface="Open Sans"/>
                <a:sym typeface="Open Sans"/>
              </a:rPr>
              <a:t> que se </a:t>
            </a:r>
            <a:r>
              <a:rPr lang="en-US" sz="2200" b="0" i="0" u="none" strike="noStrike" cap="none" dirty="0" err="1">
                <a:solidFill>
                  <a:srgbClr val="3F3F3F"/>
                </a:solidFill>
                <a:latin typeface="Open Sans"/>
                <a:ea typeface="Open Sans"/>
                <a:cs typeface="Open Sans"/>
                <a:sym typeface="Open Sans"/>
              </a:rPr>
              <a:t>puede</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acceder</a:t>
            </a:r>
            <a:r>
              <a:rPr lang="en-US" sz="2200" b="0" i="0" u="none" strike="noStrike" cap="none" dirty="0">
                <a:solidFill>
                  <a:srgbClr val="3F3F3F"/>
                </a:solidFill>
                <a:latin typeface="Open Sans"/>
                <a:ea typeface="Open Sans"/>
                <a:cs typeface="Open Sans"/>
                <a:sym typeface="Open Sans"/>
              </a:rPr>
              <a:t> a </a:t>
            </a:r>
            <a:r>
              <a:rPr lang="en-US" sz="2200" b="0" i="0" u="none" strike="noStrike" cap="none" dirty="0" err="1">
                <a:solidFill>
                  <a:srgbClr val="3F3F3F"/>
                </a:solidFill>
                <a:latin typeface="Open Sans"/>
                <a:ea typeface="Open Sans"/>
                <a:cs typeface="Open Sans"/>
                <a:sym typeface="Open Sans"/>
              </a:rPr>
              <a:t>través</a:t>
            </a:r>
            <a:r>
              <a:rPr lang="en-US" sz="2200" b="0" i="0" u="none" strike="noStrike" cap="none" dirty="0">
                <a:solidFill>
                  <a:srgbClr val="3F3F3F"/>
                </a:solidFill>
                <a:latin typeface="Open Sans"/>
                <a:ea typeface="Open Sans"/>
                <a:cs typeface="Open Sans"/>
                <a:sym typeface="Open Sans"/>
              </a:rPr>
              <a:t> de R4L </a:t>
            </a:r>
            <a:r>
              <a:rPr lang="en-US" sz="2200" b="0" i="0" u="none" strike="noStrike" cap="none" dirty="0" err="1">
                <a:solidFill>
                  <a:srgbClr val="3F3F3F"/>
                </a:solidFill>
                <a:latin typeface="Open Sans"/>
                <a:ea typeface="Open Sans"/>
                <a:cs typeface="Open Sans"/>
                <a:sym typeface="Open Sans"/>
              </a:rPr>
              <a:t>en</a:t>
            </a:r>
            <a:r>
              <a:rPr lang="en-US" sz="2200" b="0" i="0" u="none" strike="noStrike" cap="none" dirty="0">
                <a:solidFill>
                  <a:srgbClr val="3F3F3F"/>
                </a:solidFill>
                <a:latin typeface="Open Sans"/>
                <a:ea typeface="Open Sans"/>
                <a:cs typeface="Open Sans"/>
                <a:sym typeface="Open Sans"/>
              </a:rPr>
              <a:t> </a:t>
            </a:r>
            <a:r>
              <a:rPr lang="en-US" sz="2200" b="1" i="0" u="none" strike="noStrike" cap="none" dirty="0" err="1">
                <a:solidFill>
                  <a:srgbClr val="3F3F3F"/>
                </a:solidFill>
                <a:latin typeface="Open Sans"/>
                <a:ea typeface="Open Sans"/>
                <a:cs typeface="Open Sans"/>
                <a:sym typeface="Open Sans"/>
              </a:rPr>
              <a:t>su</a:t>
            </a:r>
            <a:r>
              <a:rPr lang="en-US" sz="2200" b="1" i="0" u="none" strike="noStrike" cap="none" dirty="0">
                <a:solidFill>
                  <a:srgbClr val="3F3F3F"/>
                </a:solidFill>
                <a:latin typeface="Open Sans"/>
                <a:ea typeface="Open Sans"/>
                <a:cs typeface="Open Sans"/>
                <a:sym typeface="Open Sans"/>
              </a:rPr>
              <a:t> </a:t>
            </a:r>
            <a:r>
              <a:rPr lang="en-US" sz="2200" b="1" i="0" u="none" strike="noStrike" cap="none" dirty="0" err="1">
                <a:solidFill>
                  <a:srgbClr val="3F3F3F"/>
                </a:solidFill>
                <a:latin typeface="Open Sans"/>
                <a:ea typeface="Open Sans"/>
                <a:cs typeface="Open Sans"/>
                <a:sym typeface="Open Sans"/>
              </a:rPr>
              <a:t>país</a:t>
            </a:r>
            <a:endParaRPr sz="2200" b="1" i="0" u="none" strike="noStrike" cap="none" dirty="0">
              <a:solidFill>
                <a:srgbClr val="3F3F3F"/>
              </a:solidFill>
              <a:latin typeface="Arial"/>
              <a:ea typeface="Arial"/>
              <a:cs typeface="Arial"/>
              <a:sym typeface="Arial"/>
            </a:endParaRPr>
          </a:p>
          <a:p>
            <a:pPr marL="457200" marR="0" lvl="0" indent="-381000" algn="l" rtl="0">
              <a:lnSpc>
                <a:spcPct val="90000"/>
              </a:lnSpc>
              <a:spcBef>
                <a:spcPts val="1000"/>
              </a:spcBef>
              <a:spcAft>
                <a:spcPts val="0"/>
              </a:spcAft>
              <a:buClr>
                <a:schemeClr val="dk1"/>
              </a:buClr>
              <a:buSzPts val="2400"/>
              <a:buFont typeface="Arial"/>
              <a:buChar char="•"/>
            </a:pPr>
            <a:r>
              <a:rPr lang="en-US" sz="2200" b="0" i="0" u="none" strike="noStrike" cap="none" dirty="0" err="1">
                <a:solidFill>
                  <a:srgbClr val="3F3F3F"/>
                </a:solidFill>
                <a:latin typeface="Open Sans"/>
                <a:ea typeface="Open Sans"/>
                <a:cs typeface="Open Sans"/>
                <a:sym typeface="Open Sans"/>
              </a:rPr>
              <a:t>Notar</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también</a:t>
            </a:r>
            <a:r>
              <a:rPr lang="en-US" sz="2200" b="0" i="0" u="none" strike="noStrike" cap="none" dirty="0">
                <a:solidFill>
                  <a:srgbClr val="3F3F3F"/>
                </a:solidFill>
                <a:latin typeface="Open Sans"/>
                <a:ea typeface="Open Sans"/>
                <a:cs typeface="Open Sans"/>
                <a:sym typeface="Open Sans"/>
              </a:rPr>
              <a:t> que las </a:t>
            </a:r>
            <a:r>
              <a:rPr lang="en-US" sz="2200" b="1" i="0" u="none" strike="noStrike" cap="none" dirty="0" err="1">
                <a:solidFill>
                  <a:srgbClr val="3F3F3F"/>
                </a:solidFill>
                <a:latin typeface="Open Sans"/>
                <a:ea typeface="Open Sans"/>
                <a:cs typeface="Open Sans"/>
                <a:sym typeface="Open Sans"/>
              </a:rPr>
              <a:t>existencias</a:t>
            </a:r>
            <a:r>
              <a:rPr lang="en-US" sz="2200" b="1" i="0" u="none" strike="noStrike" cap="none" dirty="0">
                <a:solidFill>
                  <a:srgbClr val="3F3F3F"/>
                </a:solidFill>
                <a:latin typeface="Open Sans"/>
                <a:ea typeface="Open Sans"/>
                <a:cs typeface="Open Sans"/>
                <a:sym typeface="Open Sans"/>
              </a:rPr>
              <a:t> </a:t>
            </a:r>
            <a:r>
              <a:rPr lang="en-US" sz="2200" b="1" i="0" u="none" strike="noStrike" cap="none" dirty="0" err="1">
                <a:solidFill>
                  <a:srgbClr val="3F3F3F"/>
                </a:solidFill>
                <a:latin typeface="Open Sans"/>
                <a:ea typeface="Open Sans"/>
                <a:cs typeface="Open Sans"/>
                <a:sym typeface="Open Sans"/>
              </a:rPr>
              <a:t>electrónicas</a:t>
            </a:r>
            <a:r>
              <a:rPr lang="en-US" sz="2200" b="1" i="0" u="none" strike="noStrike" cap="none" dirty="0">
                <a:solidFill>
                  <a:srgbClr val="3F3F3F"/>
                </a:solidFill>
                <a:latin typeface="Open Sans"/>
                <a:ea typeface="Open Sans"/>
                <a:cs typeface="Open Sans"/>
                <a:sym typeface="Open Sans"/>
              </a:rPr>
              <a:t> de </a:t>
            </a:r>
            <a:r>
              <a:rPr lang="en-US" sz="2200" b="1" i="0" u="none" strike="noStrike" cap="none" dirty="0" err="1">
                <a:solidFill>
                  <a:srgbClr val="3F3F3F"/>
                </a:solidFill>
                <a:latin typeface="Open Sans"/>
                <a:ea typeface="Open Sans"/>
                <a:cs typeface="Open Sans"/>
                <a:sym typeface="Open Sans"/>
              </a:rPr>
              <a:t>su</a:t>
            </a:r>
            <a:r>
              <a:rPr lang="en-US" sz="2200" b="1" i="0" u="none" strike="noStrike" cap="none" dirty="0">
                <a:solidFill>
                  <a:srgbClr val="3F3F3F"/>
                </a:solidFill>
                <a:latin typeface="Open Sans"/>
                <a:ea typeface="Open Sans"/>
                <a:cs typeface="Open Sans"/>
                <a:sym typeface="Open Sans"/>
              </a:rPr>
              <a:t> </a:t>
            </a:r>
            <a:r>
              <a:rPr lang="en-US" sz="2200" b="1" i="0" u="none" strike="noStrike" cap="none" dirty="0" err="1">
                <a:solidFill>
                  <a:srgbClr val="3F3F3F"/>
                </a:solidFill>
                <a:latin typeface="Open Sans"/>
                <a:ea typeface="Open Sans"/>
                <a:cs typeface="Open Sans"/>
                <a:sym typeface="Open Sans"/>
              </a:rPr>
              <a:t>biblioteca</a:t>
            </a:r>
            <a:r>
              <a:rPr lang="en-US" sz="2200" b="1"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específica</a:t>
            </a:r>
            <a:r>
              <a:rPr lang="en-US" sz="2200" b="0" i="0" u="none" strike="noStrike" cap="none" dirty="0">
                <a:solidFill>
                  <a:srgbClr val="3F3F3F"/>
                </a:solidFill>
                <a:latin typeface="Open Sans"/>
                <a:ea typeface="Open Sans"/>
                <a:cs typeface="Open Sans"/>
                <a:sym typeface="Open Sans"/>
              </a:rPr>
              <a:t> se </a:t>
            </a:r>
            <a:r>
              <a:rPr lang="en-US" sz="2200" b="0" i="0" u="none" strike="noStrike" cap="none" dirty="0" err="1">
                <a:solidFill>
                  <a:srgbClr val="3F3F3F"/>
                </a:solidFill>
                <a:latin typeface="Open Sans"/>
                <a:ea typeface="Open Sans"/>
                <a:cs typeface="Open Sans"/>
                <a:sym typeface="Open Sans"/>
              </a:rPr>
              <a:t>pueden</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agregar</a:t>
            </a:r>
            <a:r>
              <a:rPr lang="en-US" sz="2200" b="0" i="0" u="none" strike="noStrike" cap="none" dirty="0">
                <a:solidFill>
                  <a:srgbClr val="3F3F3F"/>
                </a:solidFill>
                <a:latin typeface="Open Sans"/>
                <a:ea typeface="Open Sans"/>
                <a:cs typeface="Open Sans"/>
                <a:sym typeface="Open Sans"/>
              </a:rPr>
              <a:t> a </a:t>
            </a:r>
            <a:r>
              <a:rPr lang="en-US" sz="2200" b="0" i="0" u="none" strike="noStrike" cap="none" dirty="0" err="1">
                <a:solidFill>
                  <a:srgbClr val="3F3F3F"/>
                </a:solidFill>
                <a:latin typeface="Open Sans"/>
                <a:ea typeface="Open Sans"/>
                <a:cs typeface="Open Sans"/>
                <a:sym typeface="Open Sans"/>
              </a:rPr>
              <a:t>los</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resultados</a:t>
            </a:r>
            <a:r>
              <a:rPr lang="en-US" sz="2200" b="0" i="0" u="none" strike="noStrike" cap="none" dirty="0">
                <a:solidFill>
                  <a:srgbClr val="3F3F3F"/>
                </a:solidFill>
                <a:latin typeface="Open Sans"/>
                <a:ea typeface="Open Sans"/>
                <a:cs typeface="Open Sans"/>
                <a:sym typeface="Open Sans"/>
              </a:rPr>
              <a:t> de </a:t>
            </a:r>
            <a:r>
              <a:rPr lang="en-US" sz="2200" b="0" i="0" u="none" strike="noStrike" cap="none" dirty="0" err="1">
                <a:solidFill>
                  <a:srgbClr val="3F3F3F"/>
                </a:solidFill>
                <a:latin typeface="Open Sans"/>
                <a:ea typeface="Open Sans"/>
                <a:cs typeface="Open Sans"/>
                <a:sym typeface="Open Sans"/>
              </a:rPr>
              <a:t>búsqueda</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Esto</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es</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independiente</a:t>
            </a:r>
            <a:r>
              <a:rPr lang="en-US" sz="2200" b="0" i="0" u="none" strike="noStrike" cap="none" dirty="0">
                <a:solidFill>
                  <a:srgbClr val="3F3F3F"/>
                </a:solidFill>
                <a:latin typeface="Open Sans"/>
                <a:ea typeface="Open Sans"/>
                <a:cs typeface="Open Sans"/>
                <a:sym typeface="Open Sans"/>
              </a:rPr>
              <a:t> de las </a:t>
            </a:r>
            <a:r>
              <a:rPr lang="en-US" sz="2200" b="0" i="0" u="none" strike="noStrike" cap="none" dirty="0" err="1">
                <a:solidFill>
                  <a:srgbClr val="3F3F3F"/>
                </a:solidFill>
                <a:latin typeface="Open Sans"/>
                <a:ea typeface="Open Sans"/>
                <a:cs typeface="Open Sans"/>
                <a:sym typeface="Open Sans"/>
              </a:rPr>
              <a:t>búsquedas</a:t>
            </a:r>
            <a:r>
              <a:rPr lang="en-US" sz="2200" b="0" i="0" u="none" strike="noStrike" cap="none" dirty="0">
                <a:solidFill>
                  <a:srgbClr val="3F3F3F"/>
                </a:solidFill>
                <a:latin typeface="Open Sans"/>
                <a:ea typeface="Open Sans"/>
                <a:cs typeface="Open Sans"/>
                <a:sym typeface="Open Sans"/>
              </a:rPr>
              <a:t> </a:t>
            </a:r>
            <a:r>
              <a:rPr lang="en-US" sz="2200" b="0" i="0" u="none" strike="noStrike" cap="none" dirty="0" err="1">
                <a:solidFill>
                  <a:srgbClr val="3F3F3F"/>
                </a:solidFill>
                <a:latin typeface="Open Sans"/>
                <a:ea typeface="Open Sans"/>
                <a:cs typeface="Open Sans"/>
                <a:sym typeface="Open Sans"/>
              </a:rPr>
              <a:t>realizadas</a:t>
            </a:r>
            <a:r>
              <a:rPr lang="en-US" sz="2200" b="0" i="0" u="none" strike="noStrike" cap="none" dirty="0">
                <a:solidFill>
                  <a:srgbClr val="3F3F3F"/>
                </a:solidFill>
                <a:latin typeface="Open Sans"/>
                <a:ea typeface="Open Sans"/>
                <a:cs typeface="Open Sans"/>
                <a:sym typeface="Open Sans"/>
              </a:rPr>
              <a:t> con </a:t>
            </a:r>
            <a:r>
              <a:rPr lang="en-US" sz="2200" b="0" i="0" u="none" strike="noStrike" cap="none" dirty="0">
                <a:solidFill>
                  <a:schemeClr val="dk2"/>
                </a:solidFill>
                <a:latin typeface="Open Sans"/>
                <a:ea typeface="Open Sans"/>
                <a:cs typeface="Open Sans"/>
                <a:sym typeface="Open Sans"/>
              </a:rPr>
              <a:t>Research4Life/Google </a:t>
            </a:r>
            <a:r>
              <a:rPr lang="en-US" sz="2200" b="0" i="0" u="none" strike="noStrike" cap="none" dirty="0" err="1">
                <a:solidFill>
                  <a:schemeClr val="dk2"/>
                </a:solidFill>
                <a:latin typeface="Open Sans"/>
                <a:ea typeface="Open Sans"/>
                <a:cs typeface="Open Sans"/>
                <a:sym typeface="Open Sans"/>
              </a:rPr>
              <a:t>Académico</a:t>
            </a:r>
            <a:endParaRPr sz="2200" b="1" i="0" u="none" strike="noStrike" cap="none" dirty="0">
              <a:solidFill>
                <a:srgbClr val="3F3F3F"/>
              </a:solidFill>
              <a:latin typeface="Open Sans"/>
              <a:ea typeface="Open Sans"/>
              <a:cs typeface="Open Sans"/>
              <a:sym typeface="Open Sans"/>
            </a:endParaRPr>
          </a:p>
        </p:txBody>
      </p:sp>
      <p:sp>
        <p:nvSpPr>
          <p:cNvPr id="429" name="Google Shape;429;p22"/>
          <p:cNvSpPr txBox="1"/>
          <p:nvPr/>
        </p:nvSpPr>
        <p:spPr>
          <a:xfrm>
            <a:off x="174170" y="629339"/>
            <a:ext cx="6770915"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200" b="0" i="0" u="none" strike="noStrike" cap="none">
                <a:solidFill>
                  <a:srgbClr val="586F7C"/>
                </a:solidFill>
                <a:latin typeface="Open Sans"/>
                <a:ea typeface="Open Sans"/>
                <a:cs typeface="Open Sans"/>
                <a:sym typeface="Open Sans"/>
              </a:rPr>
              <a:t>Enlaces a textos completos </a:t>
            </a:r>
            <a:r>
              <a:rPr lang="en-US" sz="2400" b="0" i="0" u="none" strike="noStrike" cap="none">
                <a:solidFill>
                  <a:srgbClr val="586F7C"/>
                </a:solidFill>
                <a:latin typeface="Open Sans"/>
                <a:ea typeface="Open Sans"/>
                <a:cs typeface="Open Sans"/>
                <a:sym typeface="Open Sans"/>
              </a:rPr>
              <a:t>(continuación)</a:t>
            </a:r>
            <a:endParaRPr sz="2400" b="0" i="0" u="none" strike="noStrike" cap="none">
              <a:solidFill>
                <a:srgbClr val="000000"/>
              </a:solidFill>
              <a:latin typeface="Arial"/>
              <a:ea typeface="Arial"/>
              <a:cs typeface="Arial"/>
              <a:sym typeface="Arial"/>
            </a:endParaRPr>
          </a:p>
        </p:txBody>
      </p:sp>
      <p:cxnSp>
        <p:nvCxnSpPr>
          <p:cNvPr id="430" name="Google Shape;430;p22"/>
          <p:cNvCxnSpPr/>
          <p:nvPr/>
        </p:nvCxnSpPr>
        <p:spPr>
          <a:xfrm>
            <a:off x="4764024" y="2987250"/>
            <a:ext cx="3008376" cy="1364033"/>
          </a:xfrm>
          <a:prstGeom prst="straightConnector1">
            <a:avLst/>
          </a:prstGeom>
          <a:noFill/>
          <a:ln w="28575" cap="flat" cmpd="sng">
            <a:solidFill>
              <a:srgbClr val="FF0000"/>
            </a:solidFill>
            <a:prstDash val="solid"/>
            <a:round/>
            <a:headEnd type="none" w="sm" len="sm"/>
            <a:tailEnd type="triangle" w="med" len="med"/>
          </a:ln>
        </p:spPr>
      </p:cxnSp>
      <p:sp>
        <p:nvSpPr>
          <p:cNvPr id="431" name="Google Shape;431;p22"/>
          <p:cNvSpPr/>
          <p:nvPr/>
        </p:nvSpPr>
        <p:spPr>
          <a:xfrm>
            <a:off x="10649294" y="5619460"/>
            <a:ext cx="749808" cy="35567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Google Shape;437;p33"/>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Google Académico: otras funciones</a:t>
            </a:r>
            <a:endParaRPr>
              <a:solidFill>
                <a:srgbClr val="586F7C"/>
              </a:solidFill>
              <a:latin typeface="Open Sans"/>
              <a:ea typeface="Open Sans"/>
              <a:cs typeface="Open Sans"/>
              <a:sym typeface="Open Sans"/>
            </a:endParaRPr>
          </a:p>
        </p:txBody>
      </p:sp>
      <p:sp>
        <p:nvSpPr>
          <p:cNvPr id="438" name="Google Shape;438;p33"/>
          <p:cNvSpPr txBox="1">
            <a:spLocks noGrp="1"/>
          </p:cNvSpPr>
          <p:nvPr>
            <p:ph type="body" idx="1"/>
          </p:nvPr>
        </p:nvSpPr>
        <p:spPr>
          <a:xfrm>
            <a:off x="0" y="1722918"/>
            <a:ext cx="6419087" cy="5043641"/>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Para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abrir</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b="1" dirty="0" err="1">
                <a:solidFill>
                  <a:srgbClr val="3F3F3F"/>
                </a:solidFill>
                <a:latin typeface="Open Sans" panose="020B0604020202020204" charset="0"/>
                <a:ea typeface="Open Sans" panose="020B0604020202020204" charset="0"/>
                <a:cs typeface="Open Sans" panose="020B0604020202020204" charset="0"/>
                <a:sym typeface="Open Sans"/>
              </a:rPr>
              <a:t>otras</a:t>
            </a:r>
            <a:r>
              <a:rPr lang="en-US" sz="2100" b="1"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b="1" dirty="0" err="1">
                <a:solidFill>
                  <a:srgbClr val="3F3F3F"/>
                </a:solidFill>
                <a:latin typeface="Open Sans" panose="020B0604020202020204" charset="0"/>
                <a:ea typeface="Open Sans" panose="020B0604020202020204" charset="0"/>
                <a:cs typeface="Open Sans" panose="020B0604020202020204" charset="0"/>
                <a:sym typeface="Open Sans"/>
              </a:rPr>
              <a:t>funciones</a:t>
            </a:r>
            <a:r>
              <a:rPr lang="en-US" sz="2100" b="1"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de Google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Académico</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debe</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hacer</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clic</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en</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las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tres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barras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horizontales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que se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encuentran</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en</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la parte superior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izquierda</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de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los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resultados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de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búsqueda</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endParaRPr sz="2100" dirty="0">
              <a:latin typeface="Open Sans" panose="020B0604020202020204" charset="0"/>
              <a:ea typeface="Open Sans" panose="020B0604020202020204" charset="0"/>
              <a:cs typeface="Open Sans" panose="020B0604020202020204" charset="0"/>
            </a:endParaRPr>
          </a:p>
          <a:p>
            <a:pPr marL="457200" lvl="0" indent="-381000" algn="l" rtl="0">
              <a:lnSpc>
                <a:spcPct val="90000"/>
              </a:lnSpc>
              <a:spcBef>
                <a:spcPts val="1000"/>
              </a:spcBef>
              <a:spcAft>
                <a:spcPts val="0"/>
              </a:spcAft>
              <a:buClr>
                <a:schemeClr val="dk1"/>
              </a:buClr>
              <a:buSzPts val="2400"/>
              <a:buChar char="●"/>
            </a:pP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Las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funciones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clave son </a:t>
            </a:r>
            <a:r>
              <a:rPr lang="en-US" sz="2100" b="1" dirty="0">
                <a:solidFill>
                  <a:srgbClr val="3F3F3F"/>
                </a:solidFill>
                <a:latin typeface="Open Sans" panose="020B0604020202020204" charset="0"/>
                <a:ea typeface="Open Sans" panose="020B0604020202020204" charset="0"/>
                <a:cs typeface="Open Sans" panose="020B0604020202020204" charset="0"/>
                <a:sym typeface="Open Sans"/>
              </a:rPr>
              <a:t>My Library </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Mi</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Biblioteca</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b="1" dirty="0">
                <a:solidFill>
                  <a:srgbClr val="3F3F3F"/>
                </a:solidFill>
                <a:latin typeface="Open Sans" panose="020B0604020202020204" charset="0"/>
                <a:ea typeface="Open Sans" panose="020B0604020202020204" charset="0"/>
                <a:cs typeface="Open Sans" panose="020B0604020202020204" charset="0"/>
                <a:sym typeface="Open Sans"/>
              </a:rPr>
              <a:t>Alerts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Alertas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y  </a:t>
            </a:r>
            <a:r>
              <a:rPr lang="en-US" sz="2100" b="1" dirty="0">
                <a:solidFill>
                  <a:srgbClr val="3F3F3F"/>
                </a:solidFill>
                <a:latin typeface="Open Sans" panose="020B0604020202020204" charset="0"/>
                <a:ea typeface="Open Sans" panose="020B0604020202020204" charset="0"/>
                <a:cs typeface="Open Sans" panose="020B0604020202020204" charset="0"/>
                <a:sym typeface="Open Sans"/>
              </a:rPr>
              <a:t>Advanced Search </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Búsqueda</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Avanzada</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Tener</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en</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cuenta</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la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opción</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b="1" dirty="0">
                <a:solidFill>
                  <a:srgbClr val="3F3F3F"/>
                </a:solidFill>
                <a:latin typeface="Open Sans" panose="020B0604020202020204" charset="0"/>
                <a:ea typeface="Open Sans" panose="020B0604020202020204" charset="0"/>
                <a:cs typeface="Open Sans" panose="020B0604020202020204" charset="0"/>
                <a:sym typeface="Open Sans"/>
              </a:rPr>
              <a:t>Settings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Configuración</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donde</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los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usuarios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pueden</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personalizar</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el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acceso</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estas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funciones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a:t>
            </a:r>
            <a:endParaRPr sz="2100" dirty="0">
              <a:latin typeface="Open Sans" panose="020B0604020202020204" charset="0"/>
              <a:ea typeface="Open Sans" panose="020B0604020202020204" charset="0"/>
              <a:cs typeface="Open Sans" panose="020B0604020202020204" charset="0"/>
            </a:endParaRPr>
          </a:p>
          <a:p>
            <a:pPr marL="457200" lvl="0" indent="-381000" algn="l" rtl="0">
              <a:lnSpc>
                <a:spcPct val="90000"/>
              </a:lnSpc>
              <a:spcBef>
                <a:spcPts val="1000"/>
              </a:spcBef>
              <a:spcAft>
                <a:spcPts val="0"/>
              </a:spcAft>
              <a:buClr>
                <a:schemeClr val="dk1"/>
              </a:buClr>
              <a:buSzPts val="2400"/>
              <a:buChar char="●"/>
            </a:pP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Para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utilizar</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estas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herramientas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y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funciones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los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1"/>
                  </a:ext>
                </a:extLst>
              </a:rPr>
              <a:t>usuarios</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deben</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tener</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una</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b="1" dirty="0" err="1">
                <a:solidFill>
                  <a:srgbClr val="3F3F3F"/>
                </a:solidFill>
                <a:latin typeface="Open Sans" panose="020B0604020202020204" charset="0"/>
                <a:ea typeface="Open Sans" panose="020B0604020202020204" charset="0"/>
                <a:cs typeface="Open Sans" panose="020B0604020202020204" charset="0"/>
                <a:sym typeface="Open Sans"/>
              </a:rPr>
              <a:t>cuenta</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b="1" dirty="0">
                <a:solidFill>
                  <a:srgbClr val="3F3F3F"/>
                </a:solidFill>
                <a:latin typeface="Open Sans" panose="020B0604020202020204" charset="0"/>
                <a:ea typeface="Open Sans" panose="020B0604020202020204" charset="0"/>
                <a:cs typeface="Open Sans" panose="020B0604020202020204" charset="0"/>
                <a:sym typeface="Open Sans"/>
              </a:rPr>
              <a:t>Google</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Para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crear</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una</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cuenta</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Google </a:t>
            </a:r>
            <a:r>
              <a:rPr lang="en-US" sz="2100" dirty="0" err="1">
                <a:solidFill>
                  <a:srgbClr val="3F3F3F"/>
                </a:solidFill>
                <a:latin typeface="Open Sans" panose="020B0604020202020204" charset="0"/>
                <a:ea typeface="Open Sans" panose="020B0604020202020204" charset="0"/>
                <a:cs typeface="Open Sans" panose="020B0604020202020204" charset="0"/>
                <a:sym typeface="Open Sans"/>
              </a:rPr>
              <a:t>copiar</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la URL:   </a:t>
            </a:r>
            <a:r>
              <a:rPr lang="en-US" sz="2100" u="sng" dirty="0">
                <a:solidFill>
                  <a:srgbClr val="3F3F3F"/>
                </a:solidFill>
                <a:latin typeface="Open Sans" panose="020B0604020202020204" charset="0"/>
                <a:ea typeface="Open Sans" panose="020B0604020202020204" charset="0"/>
                <a:cs typeface="Open Sans" panose="020B0604020202020204" charset="0"/>
                <a:sym typeface="Open Sans"/>
                <a:hlinkClick r:id="rId3">
                  <a:extLst>
                    <a:ext uri="{A12FA001-AC4F-418D-AE19-62706E023703}">
                      <ahyp:hlinkClr xmlns:ahyp="http://schemas.microsoft.com/office/drawing/2018/hyperlinkcolor" val="tx"/>
                    </a:ext>
                  </a:extLst>
                </a:hlinkClick>
              </a:rPr>
              <a:t>https://accounts.google.com/signup</a:t>
            </a:r>
            <a:r>
              <a:rPr lang="en-US" sz="2100" dirty="0">
                <a:solidFill>
                  <a:srgbClr val="3F3F3F"/>
                </a:solidFill>
                <a:latin typeface="Open Sans" panose="020B0604020202020204" charset="0"/>
                <a:ea typeface="Open Sans" panose="020B0604020202020204" charset="0"/>
                <a:cs typeface="Open Sans" panose="020B0604020202020204" charset="0"/>
                <a:sym typeface="Open Sans"/>
              </a:rPr>
              <a:t> </a:t>
            </a:r>
            <a:endParaRPr sz="2100" dirty="0">
              <a:latin typeface="Open Sans" panose="020B0604020202020204" charset="0"/>
              <a:ea typeface="Open Sans" panose="020B0604020202020204" charset="0"/>
              <a:cs typeface="Open Sans" panose="020B0604020202020204" charset="0"/>
            </a:endParaRPr>
          </a:p>
          <a:p>
            <a:pPr marL="76200" lvl="0" indent="0" algn="l" rtl="0">
              <a:lnSpc>
                <a:spcPct val="90000"/>
              </a:lnSpc>
              <a:spcBef>
                <a:spcPts val="1000"/>
              </a:spcBef>
              <a:spcAft>
                <a:spcPts val="0"/>
              </a:spcAft>
              <a:buClr>
                <a:schemeClr val="dk1"/>
              </a:buClr>
              <a:buSzPts val="2400"/>
              <a:buNone/>
            </a:pPr>
            <a:endParaRPr sz="2100" dirty="0">
              <a:solidFill>
                <a:srgbClr val="3F3F3F"/>
              </a:solidFill>
              <a:latin typeface="Open Sans" panose="020B0604020202020204" charset="0"/>
              <a:ea typeface="Open Sans" panose="020B0604020202020204" charset="0"/>
              <a:cs typeface="Open Sans" panose="020B0604020202020204" charset="0"/>
              <a:sym typeface="Open Sans"/>
            </a:endParaRPr>
          </a:p>
          <a:p>
            <a:pPr marL="457200" lvl="0" indent="-228600" algn="l" rtl="0">
              <a:lnSpc>
                <a:spcPct val="90000"/>
              </a:lnSpc>
              <a:spcBef>
                <a:spcPts val="1000"/>
              </a:spcBef>
              <a:spcAft>
                <a:spcPts val="0"/>
              </a:spcAft>
              <a:buClr>
                <a:schemeClr val="dk1"/>
              </a:buClr>
              <a:buSzPts val="2400"/>
              <a:buNone/>
            </a:pPr>
            <a:endParaRPr sz="2100" dirty="0">
              <a:solidFill>
                <a:srgbClr val="3F3F3F"/>
              </a:solidFill>
              <a:latin typeface="Open Sans" panose="020B0604020202020204" charset="0"/>
              <a:ea typeface="Open Sans" panose="020B0604020202020204" charset="0"/>
              <a:cs typeface="Open Sans" panose="020B0604020202020204" charset="0"/>
              <a:sym typeface="Open Sans"/>
            </a:endParaRPr>
          </a:p>
        </p:txBody>
      </p:sp>
      <p:sp>
        <p:nvSpPr>
          <p:cNvPr id="439" name="Google Shape;439;p33"/>
          <p:cNvSpPr txBox="1"/>
          <p:nvPr/>
        </p:nvSpPr>
        <p:spPr>
          <a:xfrm>
            <a:off x="2901043" y="3318655"/>
            <a:ext cx="619397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440" name="Google Shape;440;p33"/>
          <p:cNvPicPr preferRelativeResize="0"/>
          <p:nvPr/>
        </p:nvPicPr>
        <p:blipFill rotWithShape="1">
          <a:blip r:embed="rId4">
            <a:alphaModFix/>
          </a:blip>
          <a:srcRect r="28746"/>
          <a:stretch/>
        </p:blipFill>
        <p:spPr>
          <a:xfrm>
            <a:off x="6875853" y="2006004"/>
            <a:ext cx="5116880" cy="4565064"/>
          </a:xfrm>
          <a:prstGeom prst="rect">
            <a:avLst/>
          </a:prstGeom>
          <a:noFill/>
          <a:ln>
            <a:noFill/>
          </a:ln>
        </p:spPr>
      </p:pic>
      <p:sp>
        <p:nvSpPr>
          <p:cNvPr id="441" name="Google Shape;441;p33"/>
          <p:cNvSpPr/>
          <p:nvPr/>
        </p:nvSpPr>
        <p:spPr>
          <a:xfrm>
            <a:off x="6875853" y="2006004"/>
            <a:ext cx="421059" cy="46287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42" name="Google Shape;442;p33"/>
          <p:cNvSpPr/>
          <p:nvPr/>
        </p:nvSpPr>
        <p:spPr>
          <a:xfrm>
            <a:off x="6875853" y="3035808"/>
            <a:ext cx="1591491" cy="2011680"/>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34"/>
          <p:cNvSpPr txBox="1">
            <a:spLocks noGrp="1"/>
          </p:cNvSpPr>
          <p:nvPr>
            <p:ph type="title"/>
          </p:nvPr>
        </p:nvSpPr>
        <p:spPr>
          <a:xfrm>
            <a:off x="0" y="368872"/>
            <a:ext cx="81315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dirty="0" err="1">
                <a:solidFill>
                  <a:srgbClr val="586F7C"/>
                </a:solidFill>
                <a:latin typeface="Open Sans"/>
                <a:ea typeface="Open Sans"/>
                <a:cs typeface="Open Sans"/>
                <a:sym typeface="Open Sans"/>
              </a:rPr>
              <a:t>Mi</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biblioteca</a:t>
            </a:r>
            <a:endParaRPr dirty="0">
              <a:solidFill>
                <a:srgbClr val="586F7C"/>
              </a:solidFill>
              <a:latin typeface="Open Sans"/>
              <a:ea typeface="Open Sans"/>
              <a:cs typeface="Open Sans"/>
              <a:sym typeface="Open Sans"/>
            </a:endParaRPr>
          </a:p>
        </p:txBody>
      </p:sp>
      <p:sp>
        <p:nvSpPr>
          <p:cNvPr id="450" name="Google Shape;450;p34"/>
          <p:cNvSpPr txBox="1">
            <a:spLocks noGrp="1"/>
          </p:cNvSpPr>
          <p:nvPr>
            <p:ph type="body" idx="1"/>
          </p:nvPr>
        </p:nvSpPr>
        <p:spPr>
          <a:xfrm>
            <a:off x="0" y="1653885"/>
            <a:ext cx="12066851" cy="1688405"/>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La </a:t>
            </a:r>
            <a:r>
              <a:rPr lang="en-US" sz="2000" dirty="0" err="1">
                <a:solidFill>
                  <a:srgbClr val="3F3F3F"/>
                </a:solidFill>
                <a:latin typeface="Open Sans"/>
                <a:ea typeface="Open Sans"/>
                <a:cs typeface="Open Sans"/>
                <a:sym typeface="Open Sans"/>
              </a:rPr>
              <a:t>primera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función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es</a:t>
            </a:r>
            <a:r>
              <a:rPr lang="en-US" sz="2000" dirty="0">
                <a:solidFill>
                  <a:srgbClr val="3F3F3F"/>
                </a:solidFill>
                <a:latin typeface="Open Sans"/>
                <a:ea typeface="Open Sans"/>
                <a:cs typeface="Open Sans"/>
                <a:sym typeface="Open Sans"/>
              </a:rPr>
              <a:t> </a:t>
            </a:r>
            <a:r>
              <a:rPr lang="en-US" sz="2000" b="1" dirty="0">
                <a:solidFill>
                  <a:srgbClr val="3F3F3F"/>
                </a:solidFill>
                <a:latin typeface="Open Sans"/>
                <a:ea typeface="Open Sans"/>
                <a:cs typeface="Open Sans"/>
                <a:sym typeface="Open Sans"/>
              </a:rPr>
              <a:t>My Library [</a:t>
            </a:r>
            <a:r>
              <a:rPr lang="en-US" sz="2000" b="1" dirty="0" err="1">
                <a:solidFill>
                  <a:srgbClr val="3F3F3F"/>
                </a:solidFill>
                <a:latin typeface="Open Sans"/>
                <a:ea typeface="Open Sans"/>
                <a:cs typeface="Open Sans"/>
                <a:sym typeface="Open Sans"/>
              </a:rPr>
              <a:t>Mi</a:t>
            </a:r>
            <a:r>
              <a:rPr lang="en-US" sz="2000" b="1" dirty="0">
                <a:solidFill>
                  <a:srgbClr val="3F3F3F"/>
                </a:solidFill>
                <a:latin typeface="Open Sans"/>
                <a:ea typeface="Open Sans"/>
                <a:cs typeface="Open Sans"/>
                <a:sym typeface="Open Sans"/>
              </a:rPr>
              <a:t> </a:t>
            </a:r>
            <a:r>
              <a:rPr lang="en-US" sz="2000" b="1" dirty="0" err="1">
                <a:solidFill>
                  <a:srgbClr val="3F3F3F"/>
                </a:solidFill>
                <a:latin typeface="Open Sans"/>
                <a:ea typeface="Open Sans"/>
                <a:cs typeface="Open Sans"/>
                <a:sym typeface="Open Sans"/>
              </a:rPr>
              <a:t>biblioteca</a:t>
            </a:r>
            <a:r>
              <a:rPr lang="en-US" sz="2000" b="1" dirty="0">
                <a:solidFill>
                  <a:srgbClr val="3F3F3F"/>
                </a:solidFill>
                <a:latin typeface="Open Sans"/>
                <a:ea typeface="Open Sans"/>
                <a:cs typeface="Open Sans"/>
                <a:sym typeface="Open Sans"/>
              </a:rPr>
              <a:t>]</a:t>
            </a:r>
            <a:r>
              <a:rPr lang="en-US" sz="2000" dirty="0">
                <a:solidFill>
                  <a:srgbClr val="3F3F3F"/>
                </a:solidFill>
                <a:latin typeface="Open Sans"/>
                <a:ea typeface="Open Sans"/>
                <a:cs typeface="Open Sans"/>
                <a:sym typeface="Open Sans"/>
              </a:rPr>
              <a:t>.</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sz="2000" dirty="0">
                <a:solidFill>
                  <a:srgbClr val="3F3F3F"/>
                </a:solidFill>
                <a:latin typeface="Open Sans"/>
                <a:ea typeface="Open Sans"/>
                <a:cs typeface="Open Sans"/>
                <a:sym typeface="Open Sans"/>
              </a:rPr>
              <a:t>Al </a:t>
            </a:r>
            <a:r>
              <a:rPr lang="en-US" sz="2000" dirty="0" err="1">
                <a:solidFill>
                  <a:srgbClr val="3F3F3F"/>
                </a:solidFill>
                <a:latin typeface="Open Sans"/>
                <a:ea typeface="Open Sans"/>
                <a:cs typeface="Open Sans"/>
                <a:sym typeface="Open Sans"/>
              </a:rPr>
              <a:t>hacer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clic</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la </a:t>
            </a:r>
            <a:r>
              <a:rPr lang="en-US" sz="2000" dirty="0" err="1">
                <a:solidFill>
                  <a:srgbClr val="3F3F3F"/>
                </a:solidFill>
                <a:latin typeface="Open Sans"/>
                <a:ea typeface="Open Sans"/>
                <a:cs typeface="Open Sans"/>
                <a:sym typeface="Open Sans"/>
              </a:rPr>
              <a:t>estrella</a:t>
            </a:r>
            <a:r>
              <a:rPr lang="en-US" sz="2000" dirty="0">
                <a:solidFill>
                  <a:srgbClr val="3F3F3F"/>
                </a:solidFill>
                <a:latin typeface="Open Sans"/>
                <a:ea typeface="Open Sans"/>
                <a:cs typeface="Open Sans"/>
                <a:sym typeface="Open Sans"/>
              </a:rPr>
              <a:t> (*) </a:t>
            </a:r>
            <a:r>
              <a:rPr lang="en-US" sz="2000" dirty="0" err="1">
                <a:solidFill>
                  <a:srgbClr val="3F3F3F"/>
                </a:solidFill>
                <a:latin typeface="Open Sans"/>
                <a:ea typeface="Open Sans"/>
                <a:cs typeface="Open Sans"/>
                <a:sym typeface="Open Sans"/>
              </a:rPr>
              <a:t>debajo</a:t>
            </a:r>
            <a:r>
              <a:rPr lang="en-US" sz="2000" dirty="0">
                <a:solidFill>
                  <a:srgbClr val="3F3F3F"/>
                </a:solidFill>
                <a:latin typeface="Open Sans"/>
                <a:ea typeface="Open Sans"/>
                <a:cs typeface="Open Sans"/>
                <a:sym typeface="Open Sans"/>
              </a:rPr>
              <a:t> de un </a:t>
            </a:r>
            <a:r>
              <a:rPr lang="en-US" sz="2000" dirty="0" err="1">
                <a:solidFill>
                  <a:srgbClr val="3F3F3F"/>
                </a:solidFill>
                <a:latin typeface="Open Sans"/>
                <a:ea typeface="Open Sans"/>
                <a:cs typeface="Open Sans"/>
                <a:sym typeface="Open Sans"/>
              </a:rPr>
              <a:t>resumen</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resultados</a:t>
            </a:r>
            <a:r>
              <a:rPr lang="en-US" sz="2000" dirty="0">
                <a:solidFill>
                  <a:srgbClr val="3F3F3F"/>
                </a:solidFill>
                <a:latin typeface="Open Sans"/>
                <a:ea typeface="Open Sans"/>
                <a:cs typeface="Open Sans"/>
                <a:sym typeface="Open Sans"/>
              </a:rPr>
              <a:t> de </a:t>
            </a:r>
            <a:r>
              <a:rPr lang="en-US" sz="2000" dirty="0" err="1">
                <a:solidFill>
                  <a:srgbClr val="3F3F3F"/>
                </a:solidFill>
                <a:latin typeface="Open Sans"/>
                <a:ea typeface="Open Sans"/>
                <a:cs typeface="Open Sans"/>
                <a:sym typeface="Open Sans"/>
              </a:rPr>
              <a:t>búsqueda</a:t>
            </a:r>
            <a:r>
              <a:rPr lang="en-US" sz="2000" dirty="0">
                <a:solidFill>
                  <a:srgbClr val="3F3F3F"/>
                </a:solidFill>
                <a:latin typeface="Open Sans"/>
                <a:ea typeface="Open Sans"/>
                <a:cs typeface="Open Sans"/>
                <a:sym typeface="Open Sans"/>
              </a:rPr>
              <a:t>, la </a:t>
            </a:r>
            <a:r>
              <a:rPr lang="en-US" sz="2000" dirty="0" err="1">
                <a:solidFill>
                  <a:srgbClr val="3F3F3F"/>
                </a:solidFill>
                <a:latin typeface="Open Sans"/>
                <a:ea typeface="Open Sans"/>
                <a:cs typeface="Open Sans"/>
                <a:sym typeface="Open Sans"/>
              </a:rPr>
              <a:t>referencia</a:t>
            </a:r>
            <a:r>
              <a:rPr lang="en-US" sz="2000" dirty="0">
                <a:solidFill>
                  <a:srgbClr val="3F3F3F"/>
                </a:solidFill>
                <a:latin typeface="Open Sans"/>
                <a:ea typeface="Open Sans"/>
                <a:cs typeface="Open Sans"/>
                <a:sym typeface="Open Sans"/>
              </a:rPr>
              <a:t> se </a:t>
            </a:r>
            <a:r>
              <a:rPr lang="en-US" sz="2000" dirty="0" err="1">
                <a:solidFill>
                  <a:srgbClr val="3F3F3F"/>
                </a:solidFill>
                <a:latin typeface="Open Sans"/>
                <a:ea typeface="Open Sans"/>
                <a:cs typeface="Open Sans"/>
                <a:sym typeface="Open Sans"/>
              </a:rPr>
              <a:t>guarda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Mi</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Biblioteca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También</a:t>
            </a:r>
            <a:r>
              <a:rPr lang="en-US" sz="2000" dirty="0">
                <a:solidFill>
                  <a:srgbClr val="3F3F3F"/>
                </a:solidFill>
                <a:latin typeface="Open Sans"/>
                <a:ea typeface="Open Sans"/>
                <a:cs typeface="Open Sans"/>
                <a:sym typeface="Open Sans"/>
              </a:rPr>
              <a:t> se </a:t>
            </a:r>
            <a:r>
              <a:rPr lang="en-US" sz="2000" dirty="0" err="1">
                <a:solidFill>
                  <a:srgbClr val="3F3F3F"/>
                </a:solidFill>
                <a:latin typeface="Open Sans"/>
                <a:ea typeface="Open Sans"/>
                <a:cs typeface="Open Sans"/>
                <a:sym typeface="Open Sans"/>
              </a:rPr>
              <a:t>muestran</a:t>
            </a:r>
            <a:r>
              <a:rPr lang="en-US" sz="2000" dirty="0">
                <a:solidFill>
                  <a:srgbClr val="3F3F3F"/>
                </a:solidFill>
                <a:latin typeface="Open Sans"/>
                <a:ea typeface="Open Sans"/>
                <a:cs typeface="Open Sans"/>
                <a:sym typeface="Open Sans"/>
              </a:rPr>
              <a:t> las </a:t>
            </a:r>
            <a:r>
              <a:rPr lang="en-US" sz="2000" dirty="0" err="1">
                <a:solidFill>
                  <a:srgbClr val="3F3F3F"/>
                </a:solidFill>
                <a:latin typeface="Open Sans"/>
                <a:ea typeface="Open Sans"/>
                <a:cs typeface="Open Sans"/>
                <a:sym typeface="Open Sans"/>
              </a:rPr>
              <a:t>cuatro</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referencias</a:t>
            </a:r>
            <a:r>
              <a:rPr lang="en-US" sz="2000" dirty="0">
                <a:solidFill>
                  <a:srgbClr val="3F3F3F"/>
                </a:solidFill>
                <a:latin typeface="Open Sans"/>
                <a:ea typeface="Open Sans"/>
                <a:cs typeface="Open Sans"/>
                <a:sym typeface="Open Sans"/>
              </a:rPr>
              <a:t> que se </a:t>
            </a:r>
            <a:r>
              <a:rPr lang="en-US" sz="2000" dirty="0" err="1">
                <a:solidFill>
                  <a:srgbClr val="3F3F3F"/>
                </a:solidFill>
                <a:latin typeface="Open Sans"/>
                <a:ea typeface="Open Sans"/>
                <a:cs typeface="Open Sans"/>
                <a:sym typeface="Open Sans"/>
              </a:rPr>
              <a:t>han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transferido</a:t>
            </a:r>
            <a:r>
              <a:rPr lang="en-US" sz="2000" dirty="0">
                <a:solidFill>
                  <a:srgbClr val="3F3F3F"/>
                </a:solidFill>
                <a:latin typeface="Open Sans"/>
                <a:ea typeface="Open Sans"/>
                <a:cs typeface="Open Sans"/>
                <a:sym typeface="Open Sans"/>
              </a:rPr>
              <a:t> a </a:t>
            </a:r>
            <a:r>
              <a:rPr lang="en-US" sz="2000" dirty="0" err="1">
                <a:solidFill>
                  <a:srgbClr val="3F3F3F"/>
                </a:solidFill>
                <a:latin typeface="Open Sans"/>
                <a:ea typeface="Open Sans"/>
                <a:cs typeface="Open Sans"/>
                <a:sym typeface="Open Sans"/>
              </a:rPr>
              <a:t>Mi</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biblioteca</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Tener</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en</a:t>
            </a:r>
            <a:r>
              <a:rPr lang="en-US" sz="2000" dirty="0">
                <a:solidFill>
                  <a:srgbClr val="3F3F3F"/>
                </a:solidFill>
                <a:latin typeface="Open Sans"/>
                <a:ea typeface="Open Sans"/>
                <a:cs typeface="Open Sans"/>
                <a:sym typeface="Open Sans"/>
              </a:rPr>
              <a:t> </a:t>
            </a:r>
            <a:r>
              <a:rPr lang="en-US" sz="2000" dirty="0" err="1">
                <a:solidFill>
                  <a:srgbClr val="3F3F3F"/>
                </a:solidFill>
                <a:latin typeface="Open Sans"/>
                <a:ea typeface="Open Sans"/>
                <a:cs typeface="Open Sans"/>
                <a:sym typeface="Open Sans"/>
              </a:rPr>
              <a:t>cuenta</a:t>
            </a:r>
            <a:r>
              <a:rPr lang="en-US" sz="2000" dirty="0">
                <a:solidFill>
                  <a:srgbClr val="3F3F3F"/>
                </a:solidFill>
                <a:latin typeface="Open Sans"/>
                <a:ea typeface="Open Sans"/>
                <a:cs typeface="Open Sans"/>
                <a:sym typeface="Open Sans"/>
              </a:rPr>
              <a:t> que se </a:t>
            </a:r>
            <a:r>
              <a:rPr lang="en-US" sz="2000" dirty="0" err="1">
                <a:solidFill>
                  <a:srgbClr val="3F3F3F"/>
                </a:solidFill>
                <a:latin typeface="Open Sans"/>
                <a:ea typeface="Open Sans"/>
                <a:cs typeface="Open Sans"/>
                <a:sym typeface="Open Sans"/>
              </a:rPr>
              <a:t>incluye</a:t>
            </a:r>
            <a:r>
              <a:rPr lang="en-US" sz="2000" dirty="0">
                <a:solidFill>
                  <a:srgbClr val="3F3F3F"/>
                </a:solidFill>
                <a:latin typeface="Open Sans"/>
                <a:ea typeface="Open Sans"/>
                <a:cs typeface="Open Sans"/>
                <a:sym typeface="Open Sans"/>
              </a:rPr>
              <a:t> el </a:t>
            </a:r>
            <a:r>
              <a:rPr lang="en-US" sz="2000" dirty="0" err="1">
                <a:solidFill>
                  <a:srgbClr val="3F3F3F"/>
                </a:solidFill>
                <a:latin typeface="Open Sans"/>
                <a:ea typeface="Open Sans"/>
                <a:cs typeface="Open Sans"/>
                <a:sym typeface="Open Sans"/>
              </a:rPr>
              <a:t>título</a:t>
            </a:r>
            <a:r>
              <a:rPr lang="en-US" sz="2000" dirty="0">
                <a:solidFill>
                  <a:srgbClr val="3F3F3F"/>
                </a:solidFill>
                <a:latin typeface="Open Sans"/>
                <a:ea typeface="Open Sans"/>
                <a:cs typeface="Open Sans"/>
                <a:sym typeface="Open Sans"/>
              </a:rPr>
              <a:t> de la </a:t>
            </a:r>
            <a:r>
              <a:rPr lang="en-US" sz="2000" dirty="0" err="1">
                <a:solidFill>
                  <a:srgbClr val="3F3F3F"/>
                </a:solidFill>
                <a:latin typeface="Open Sans"/>
                <a:ea typeface="Open Sans"/>
                <a:cs typeface="Open Sans"/>
                <a:sym typeface="Open Sans"/>
              </a:rPr>
              <a:t>búsqueda</a:t>
            </a:r>
            <a:r>
              <a:rPr lang="en-US" sz="2000" dirty="0">
                <a:solidFill>
                  <a:srgbClr val="3F3F3F"/>
                </a:solidFill>
                <a:latin typeface="Open Sans"/>
                <a:ea typeface="Open Sans"/>
                <a:cs typeface="Open Sans"/>
                <a:sym typeface="Open Sans"/>
              </a:rPr>
              <a:t> – </a:t>
            </a:r>
            <a:r>
              <a:rPr lang="en-US" sz="2000"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“water pollution” and </a:t>
            </a:r>
            <a:r>
              <a:rPr lang="en-US" sz="2000" b="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pesticides</a:t>
            </a:r>
            <a:r>
              <a:rPr lang="en-US" sz="20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 [</a:t>
            </a:r>
            <a:r>
              <a:rPr lang="en-US" sz="2000" i="1"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contaminación</a:t>
            </a:r>
            <a:r>
              <a:rPr lang="en-US" sz="2000" i="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 del </a:t>
            </a:r>
            <a:r>
              <a:rPr lang="en-US" sz="2000" i="1"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agua</a:t>
            </a:r>
            <a:r>
              <a:rPr lang="en-US" sz="2000" i="1"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 y </a:t>
            </a:r>
            <a:r>
              <a:rPr lang="en-US" sz="2000" i="1" dirty="0" err="1">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pesticidas</a:t>
            </a:r>
            <a:r>
              <a:rPr lang="en-US" sz="20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2"/>
                  </a:ext>
                </a:extLst>
              </a:rPr>
              <a:t>]</a:t>
            </a:r>
            <a:r>
              <a:rPr lang="en-US" sz="2000" dirty="0">
                <a:solidFill>
                  <a:srgbClr val="3F3F3F"/>
                </a:solidFill>
                <a:latin typeface="Open Sans"/>
                <a:ea typeface="Open Sans"/>
                <a:cs typeface="Open Sans"/>
                <a:sym typeface="Open Sans"/>
              </a:rPr>
              <a:t>.</a:t>
            </a:r>
            <a:endParaRPr sz="2000" dirty="0">
              <a:solidFill>
                <a:srgbClr val="3F3F3F"/>
              </a:solidFill>
              <a:latin typeface="Open Sans"/>
              <a:ea typeface="Open Sans"/>
              <a:cs typeface="Open Sans"/>
              <a:sym typeface="Open Sans"/>
            </a:endParaRPr>
          </a:p>
        </p:txBody>
      </p:sp>
      <p:pic>
        <p:nvPicPr>
          <p:cNvPr id="451" name="Google Shape;451;p34"/>
          <p:cNvPicPr preferRelativeResize="0"/>
          <p:nvPr/>
        </p:nvPicPr>
        <p:blipFill rotWithShape="1">
          <a:blip r:embed="rId3">
            <a:alphaModFix/>
          </a:blip>
          <a:srcRect/>
          <a:stretch/>
        </p:blipFill>
        <p:spPr>
          <a:xfrm>
            <a:off x="256032" y="3547872"/>
            <a:ext cx="4956048" cy="3145536"/>
          </a:xfrm>
          <a:prstGeom prst="rect">
            <a:avLst/>
          </a:prstGeom>
          <a:noFill/>
          <a:ln>
            <a:noFill/>
          </a:ln>
        </p:spPr>
      </p:pic>
      <p:sp>
        <p:nvSpPr>
          <p:cNvPr id="452" name="Google Shape;452;p34"/>
          <p:cNvSpPr/>
          <p:nvPr/>
        </p:nvSpPr>
        <p:spPr>
          <a:xfrm>
            <a:off x="841248" y="5216652"/>
            <a:ext cx="457200" cy="23317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3" name="Google Shape;453;p34"/>
          <p:cNvSpPr/>
          <p:nvPr/>
        </p:nvSpPr>
        <p:spPr>
          <a:xfrm>
            <a:off x="1560576" y="6141720"/>
            <a:ext cx="688848" cy="466344"/>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454" name="Google Shape;454;p34"/>
          <p:cNvPicPr preferRelativeResize="0"/>
          <p:nvPr/>
        </p:nvPicPr>
        <p:blipFill rotWithShape="1">
          <a:blip r:embed="rId4">
            <a:alphaModFix/>
          </a:blip>
          <a:srcRect/>
          <a:stretch/>
        </p:blipFill>
        <p:spPr>
          <a:xfrm>
            <a:off x="6747467" y="3503678"/>
            <a:ext cx="5097868" cy="2871214"/>
          </a:xfrm>
          <a:prstGeom prst="rect">
            <a:avLst/>
          </a:prstGeom>
          <a:noFill/>
          <a:ln>
            <a:noFill/>
          </a:ln>
        </p:spPr>
      </p:pic>
      <p:sp>
        <p:nvSpPr>
          <p:cNvPr id="455" name="Google Shape;455;p34"/>
          <p:cNvSpPr/>
          <p:nvPr/>
        </p:nvSpPr>
        <p:spPr>
          <a:xfrm>
            <a:off x="6687312" y="3966972"/>
            <a:ext cx="938784" cy="23317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56" name="Google Shape;456;p34"/>
          <p:cNvSpPr/>
          <p:nvPr/>
        </p:nvSpPr>
        <p:spPr>
          <a:xfrm>
            <a:off x="7680959" y="4466844"/>
            <a:ext cx="1615441" cy="23317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1"/>
        <p:cNvGrpSpPr/>
        <p:nvPr/>
      </p:nvGrpSpPr>
      <p:grpSpPr>
        <a:xfrm>
          <a:off x="0" y="0"/>
          <a:ext cx="0" cy="0"/>
          <a:chOff x="0" y="0"/>
          <a:chExt cx="0" cy="0"/>
        </a:xfrm>
      </p:grpSpPr>
      <p:pic>
        <p:nvPicPr>
          <p:cNvPr id="462" name="Google Shape;462;p35"/>
          <p:cNvPicPr preferRelativeResize="0"/>
          <p:nvPr/>
        </p:nvPicPr>
        <p:blipFill rotWithShape="1">
          <a:blip r:embed="rId3">
            <a:alphaModFix/>
          </a:blip>
          <a:srcRect/>
          <a:stretch/>
        </p:blipFill>
        <p:spPr>
          <a:xfrm>
            <a:off x="6753078" y="1733442"/>
            <a:ext cx="4464852" cy="4795374"/>
          </a:xfrm>
          <a:prstGeom prst="rect">
            <a:avLst/>
          </a:prstGeom>
          <a:noFill/>
          <a:ln>
            <a:noFill/>
          </a:ln>
        </p:spPr>
      </p:pic>
      <p:sp>
        <p:nvSpPr>
          <p:cNvPr id="463" name="Google Shape;463;p3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Crear Alertas</a:t>
            </a:r>
            <a:endParaRPr>
              <a:solidFill>
                <a:srgbClr val="586F7C"/>
              </a:solidFill>
              <a:latin typeface="Open Sans"/>
              <a:ea typeface="Open Sans"/>
              <a:cs typeface="Open Sans"/>
              <a:sym typeface="Open Sans"/>
            </a:endParaRPr>
          </a:p>
        </p:txBody>
      </p:sp>
      <p:sp>
        <p:nvSpPr>
          <p:cNvPr id="464" name="Google Shape;464;p35"/>
          <p:cNvSpPr txBox="1">
            <a:spLocks noGrp="1"/>
          </p:cNvSpPr>
          <p:nvPr>
            <p:ph type="body" idx="1"/>
          </p:nvPr>
        </p:nvSpPr>
        <p:spPr>
          <a:xfrm>
            <a:off x="0" y="1732715"/>
            <a:ext cx="5127171" cy="5125285"/>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Una segunda función útil son las </a:t>
            </a:r>
            <a:r>
              <a:rPr lang="en-US" b="1">
                <a:solidFill>
                  <a:srgbClr val="3F3F3F"/>
                </a:solidFill>
                <a:latin typeface="Open Sans"/>
                <a:ea typeface="Open Sans"/>
                <a:cs typeface="Open Sans"/>
                <a:sym typeface="Open Sans"/>
              </a:rPr>
              <a:t>Alertas</a:t>
            </a:r>
            <a:r>
              <a:rPr lang="en-US">
                <a:solidFill>
                  <a:srgbClr val="3F3F3F"/>
                </a:solidFill>
                <a:latin typeface="Open Sans"/>
                <a:ea typeface="Open Sans"/>
                <a:cs typeface="Open Sans"/>
                <a:sym typeface="Open Sans"/>
              </a:rPr>
              <a:t>. </a:t>
            </a:r>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En la columna de la izquierda de la página de resultados de la búsqueda, hacer clic en:</a:t>
            </a:r>
            <a:endParaRPr/>
          </a:p>
          <a:p>
            <a:pPr marL="76200" lvl="0" indent="0" algn="l" rtl="0">
              <a:lnSpc>
                <a:spcPct val="90000"/>
              </a:lnSpc>
              <a:spcBef>
                <a:spcPts val="1000"/>
              </a:spcBef>
              <a:spcAft>
                <a:spcPts val="0"/>
              </a:spcAft>
              <a:buClr>
                <a:schemeClr val="dk1"/>
              </a:buClr>
              <a:buSzPts val="2400"/>
              <a:buNone/>
            </a:pPr>
            <a:endParaRPr>
              <a:solidFill>
                <a:srgbClr val="3F3F3F"/>
              </a:solidFill>
            </a:endParaRPr>
          </a:p>
          <a:p>
            <a:pPr marL="457200" lvl="0" indent="-228600" algn="l" rtl="0">
              <a:lnSpc>
                <a:spcPct val="90000"/>
              </a:lnSpc>
              <a:spcBef>
                <a:spcPts val="1000"/>
              </a:spcBef>
              <a:spcAft>
                <a:spcPts val="0"/>
              </a:spcAft>
              <a:buClr>
                <a:schemeClr val="dk2"/>
              </a:buClr>
              <a:buSzPts val="2400"/>
              <a:buNone/>
            </a:pPr>
            <a:endParaRPr>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La imagen de la derecha muestra los pasos necesarios para crear alertas. </a:t>
            </a:r>
            <a:endParaRPr>
              <a:solidFill>
                <a:srgbClr val="3F3F3F"/>
              </a:solidFill>
              <a:latin typeface="Open Sans"/>
              <a:ea typeface="Open Sans"/>
              <a:cs typeface="Open Sans"/>
              <a:sym typeface="Open Sans"/>
            </a:endParaRPr>
          </a:p>
        </p:txBody>
      </p:sp>
      <p:sp>
        <p:nvSpPr>
          <p:cNvPr id="465" name="Google Shape;465;p35"/>
          <p:cNvSpPr/>
          <p:nvPr/>
        </p:nvSpPr>
        <p:spPr>
          <a:xfrm>
            <a:off x="7029123" y="3304250"/>
            <a:ext cx="853005" cy="424543"/>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466" name="Google Shape;466;p35"/>
          <p:cNvPicPr preferRelativeResize="0"/>
          <p:nvPr/>
        </p:nvPicPr>
        <p:blipFill rotWithShape="1">
          <a:blip r:embed="rId4">
            <a:alphaModFix/>
          </a:blip>
          <a:srcRect/>
          <a:stretch/>
        </p:blipFill>
        <p:spPr>
          <a:xfrm>
            <a:off x="1886141" y="3706586"/>
            <a:ext cx="1323975" cy="495300"/>
          </a:xfrm>
          <a:prstGeom prst="rect">
            <a:avLst/>
          </a:prstGeom>
          <a:noFill/>
          <a:ln>
            <a:noFill/>
          </a:ln>
        </p:spPr>
      </p:pic>
      <p:sp>
        <p:nvSpPr>
          <p:cNvPr id="467" name="Google Shape;467;p35"/>
          <p:cNvSpPr/>
          <p:nvPr/>
        </p:nvSpPr>
        <p:spPr>
          <a:xfrm>
            <a:off x="7035219" y="2871434"/>
            <a:ext cx="1895421" cy="21227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pic>
        <p:nvPicPr>
          <p:cNvPr id="473" name="Google Shape;473;p36"/>
          <p:cNvPicPr preferRelativeResize="0"/>
          <p:nvPr/>
        </p:nvPicPr>
        <p:blipFill rotWithShape="1">
          <a:blip r:embed="rId3">
            <a:alphaModFix/>
          </a:blip>
          <a:srcRect/>
          <a:stretch/>
        </p:blipFill>
        <p:spPr>
          <a:xfrm>
            <a:off x="1804988" y="3382137"/>
            <a:ext cx="8582025" cy="2800350"/>
          </a:xfrm>
          <a:prstGeom prst="rect">
            <a:avLst/>
          </a:prstGeom>
          <a:noFill/>
          <a:ln>
            <a:noFill/>
          </a:ln>
        </p:spPr>
      </p:pic>
      <p:sp>
        <p:nvSpPr>
          <p:cNvPr id="474" name="Google Shape;474;p36"/>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Exportar referencias</a:t>
            </a:r>
            <a:endParaRPr>
              <a:solidFill>
                <a:srgbClr val="586F7C"/>
              </a:solidFill>
              <a:latin typeface="Open Sans"/>
              <a:ea typeface="Open Sans"/>
              <a:cs typeface="Open Sans"/>
              <a:sym typeface="Open Sans"/>
            </a:endParaRPr>
          </a:p>
        </p:txBody>
      </p:sp>
      <p:sp>
        <p:nvSpPr>
          <p:cNvPr id="475" name="Google Shape;475;p36"/>
          <p:cNvSpPr txBox="1">
            <a:spLocks noGrp="1"/>
          </p:cNvSpPr>
          <p:nvPr>
            <p:ph type="body" idx="1"/>
          </p:nvPr>
        </p:nvSpPr>
        <p:spPr>
          <a:xfrm>
            <a:off x="0" y="1732715"/>
            <a:ext cx="12034156" cy="5125285"/>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Desde Google Académico, los usuarios pueden </a:t>
            </a:r>
            <a:r>
              <a:rPr lang="en-US" b="1">
                <a:solidFill>
                  <a:srgbClr val="3F3F3F"/>
                </a:solidFill>
                <a:latin typeface="Open Sans"/>
                <a:ea typeface="Open Sans"/>
                <a:cs typeface="Open Sans"/>
                <a:sym typeface="Open Sans"/>
              </a:rPr>
              <a:t>Exportar Referencias</a:t>
            </a:r>
            <a:r>
              <a:rPr lang="en-US">
                <a:solidFill>
                  <a:srgbClr val="3F3F3F"/>
                </a:solidFill>
                <a:latin typeface="Open Sans"/>
                <a:ea typeface="Open Sans"/>
                <a:cs typeface="Open Sans"/>
                <a:sym typeface="Open Sans"/>
              </a:rPr>
              <a:t> a  BibTeX, EndNote, RefMan and RefWorks, pero no a Zotero, ni Mendeley. Desde la página de resultados, hacer clic en el símbolo de citar        .</a:t>
            </a:r>
            <a:endParaRPr>
              <a:solidFill>
                <a:srgbClr val="3F3F3F"/>
              </a:solidFill>
            </a:endParaRPr>
          </a:p>
        </p:txBody>
      </p:sp>
      <p:pic>
        <p:nvPicPr>
          <p:cNvPr id="476" name="Google Shape;476;p36" descr="https://lh4.googleusercontent.com/OZ07JqpqOIKaq7bETmQSMEGg4sqazuoiw-k2g8O054qoW0WCKJ1Zq8aJjp1da2pNoRZ2lwU0Vmv6ewyxWMvxYrqV0G6g3CzcXT0vMb7UkJmxZiuBESsJ4hXsPLz4Vh9qdFFSzko"/>
          <p:cNvPicPr preferRelativeResize="0"/>
          <p:nvPr/>
        </p:nvPicPr>
        <p:blipFill rotWithShape="1">
          <a:blip r:embed="rId4">
            <a:alphaModFix/>
          </a:blip>
          <a:srcRect/>
          <a:stretch/>
        </p:blipFill>
        <p:spPr>
          <a:xfrm>
            <a:off x="6832725" y="2536824"/>
            <a:ext cx="374425" cy="288019"/>
          </a:xfrm>
          <a:prstGeom prst="rect">
            <a:avLst/>
          </a:prstGeom>
          <a:noFill/>
          <a:ln>
            <a:noFill/>
          </a:ln>
        </p:spPr>
      </p:pic>
      <p:sp>
        <p:nvSpPr>
          <p:cNvPr id="477" name="Google Shape;477;p36"/>
          <p:cNvSpPr/>
          <p:nvPr/>
        </p:nvSpPr>
        <p:spPr>
          <a:xfrm>
            <a:off x="4389120" y="5522976"/>
            <a:ext cx="749808" cy="40233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9"/>
          <p:cNvSpPr txBox="1">
            <a:spLocks noGrp="1"/>
          </p:cNvSpPr>
          <p:nvPr>
            <p:ph type="title"/>
          </p:nvPr>
        </p:nvSpPr>
        <p:spPr>
          <a:xfrm>
            <a:off x="69574" y="482100"/>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Introducción</a:t>
            </a:r>
            <a:endParaRPr>
              <a:solidFill>
                <a:srgbClr val="586F7C"/>
              </a:solidFill>
              <a:latin typeface="Open Sans"/>
              <a:ea typeface="Open Sans"/>
              <a:cs typeface="Open Sans"/>
              <a:sym typeface="Open Sans"/>
            </a:endParaRPr>
          </a:p>
        </p:txBody>
      </p:sp>
      <p:sp>
        <p:nvSpPr>
          <p:cNvPr id="103" name="Google Shape;103;p9"/>
          <p:cNvSpPr txBox="1">
            <a:spLocks noGrp="1"/>
          </p:cNvSpPr>
          <p:nvPr>
            <p:ph type="body" idx="1"/>
          </p:nvPr>
        </p:nvSpPr>
        <p:spPr>
          <a:xfrm>
            <a:off x="845575" y="1836600"/>
            <a:ext cx="9613800" cy="453930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Hay dos </a:t>
            </a:r>
            <a:r>
              <a:rPr lang="en-US" dirty="0" err="1">
                <a:solidFill>
                  <a:srgbClr val="3F3F3F"/>
                </a:solidFill>
                <a:latin typeface="Open Sans"/>
                <a:ea typeface="Open Sans"/>
                <a:cs typeface="Open Sans"/>
                <a:sym typeface="Open Sans"/>
              </a:rPr>
              <a:t>herramientas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principales</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buscar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las </a:t>
            </a:r>
            <a:r>
              <a:rPr lang="en-US" dirty="0" err="1">
                <a:solidFill>
                  <a:srgbClr val="3F3F3F"/>
                </a:solidFill>
                <a:latin typeface="Open Sans"/>
                <a:ea typeface="Open Sans"/>
                <a:cs typeface="Open Sans"/>
                <a:sym typeface="Open Sans"/>
              </a:rPr>
              <a:t>colecciones</a:t>
            </a:r>
            <a:r>
              <a:rPr lang="en-US" dirty="0">
                <a:solidFill>
                  <a:srgbClr val="3F3F3F"/>
                </a:solidFill>
                <a:latin typeface="Open Sans"/>
                <a:ea typeface="Open Sans"/>
                <a:cs typeface="Open Sans"/>
                <a:sym typeface="Open Sans"/>
              </a:rPr>
              <a:t> Research4life;</a:t>
            </a:r>
            <a:endParaRPr dirty="0">
              <a:solidFill>
                <a:srgbClr val="3F3F3F"/>
              </a:solidFill>
            </a:endParaRPr>
          </a:p>
          <a:p>
            <a:pPr marL="990600" lvl="1" indent="-457200" algn="l" rtl="0">
              <a:lnSpc>
                <a:spcPct val="100000"/>
              </a:lnSpc>
              <a:spcBef>
                <a:spcPts val="1000"/>
              </a:spcBef>
              <a:spcAft>
                <a:spcPts val="0"/>
              </a:spcAft>
              <a:buClr>
                <a:schemeClr val="dk1"/>
              </a:buClr>
              <a:buSzPts val="2400"/>
              <a:buFont typeface="Arial"/>
              <a:buAutoNum type="arabicPeriod"/>
            </a:pPr>
            <a:r>
              <a:rPr lang="en-US" sz="2400" dirty="0">
                <a:solidFill>
                  <a:srgbClr val="3F3F3F"/>
                </a:solidFill>
                <a:latin typeface="Open Sans"/>
                <a:ea typeface="Open Sans"/>
                <a:cs typeface="Open Sans"/>
                <a:sym typeface="Open Sans"/>
              </a:rPr>
              <a:t>Summon </a:t>
            </a:r>
            <a:endParaRPr dirty="0"/>
          </a:p>
          <a:p>
            <a:pPr marL="990600" lvl="1" indent="-457200" algn="l" rtl="0">
              <a:lnSpc>
                <a:spcPct val="100000"/>
              </a:lnSpc>
              <a:spcBef>
                <a:spcPts val="1000"/>
              </a:spcBef>
              <a:spcAft>
                <a:spcPts val="0"/>
              </a:spcAft>
              <a:buClr>
                <a:schemeClr val="dk1"/>
              </a:buClr>
              <a:buSzPts val="2400"/>
              <a:buFont typeface="Arial"/>
              <a:buAutoNum type="arabicPeriod"/>
            </a:pPr>
            <a:r>
              <a:rPr lang="en-US" sz="2400" dirty="0">
                <a:solidFill>
                  <a:srgbClr val="3F3F3F"/>
                </a:solidFill>
                <a:latin typeface="Open Sans"/>
                <a:ea typeface="Open Sans"/>
                <a:cs typeface="Open Sans"/>
                <a:sym typeface="Open Sans"/>
              </a:rPr>
              <a:t>Google </a:t>
            </a:r>
            <a:r>
              <a:rPr lang="en-US" sz="2400" dirty="0" err="1">
                <a:solidFill>
                  <a:srgbClr val="3F3F3F"/>
                </a:solidFill>
                <a:latin typeface="Open Sans"/>
                <a:ea typeface="Open Sans"/>
                <a:cs typeface="Open Sans"/>
                <a:sym typeface="Open Sans"/>
              </a:rPr>
              <a:t>Académico</a:t>
            </a:r>
            <a:endParaRPr sz="2400" dirty="0">
              <a:solidFill>
                <a:srgbClr val="3F3F3F"/>
              </a:solidFill>
            </a:endParaRPr>
          </a:p>
          <a:p>
            <a:pPr marL="457200" lvl="0" indent="-381000" algn="l" rtl="0">
              <a:lnSpc>
                <a:spcPct val="10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Estas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opciones</a:t>
            </a:r>
            <a:r>
              <a:rPr lang="en-US" dirty="0">
                <a:solidFill>
                  <a:srgbClr val="3F3F3F"/>
                </a:solidFill>
                <a:latin typeface="Open Sans"/>
                <a:ea typeface="Open Sans"/>
                <a:cs typeface="Open Sans"/>
                <a:sym typeface="Open Sans"/>
              </a:rPr>
              <a:t> se </a:t>
            </a:r>
            <a:r>
              <a:rPr lang="en-US" dirty="0" err="1">
                <a:solidFill>
                  <a:srgbClr val="3F3F3F"/>
                </a:solidFill>
                <a:latin typeface="Open Sans"/>
                <a:ea typeface="Open Sans"/>
                <a:cs typeface="Open Sans"/>
                <a:sym typeface="Open Sans"/>
              </a:rPr>
              <a:t>utilizan</a:t>
            </a:r>
            <a:r>
              <a:rPr lang="en-US" dirty="0">
                <a:solidFill>
                  <a:srgbClr val="3F3F3F"/>
                </a:solidFill>
                <a:latin typeface="Open Sans"/>
                <a:ea typeface="Open Sans"/>
                <a:cs typeface="Open Sans"/>
                <a:sym typeface="Open Sans"/>
              </a:rPr>
              <a:t> para </a:t>
            </a:r>
            <a:r>
              <a:rPr lang="en-US" dirty="0" err="1">
                <a:solidFill>
                  <a:srgbClr val="3F3F3F"/>
                </a:solidFill>
                <a:latin typeface="Open Sans"/>
                <a:ea typeface="Open Sans"/>
                <a:cs typeface="Open Sans"/>
                <a:sym typeface="Open Sans"/>
              </a:rPr>
              <a:t>completar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búsquedas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palabras clave con enlace a </a:t>
            </a:r>
            <a:r>
              <a:rPr lang="en-US" dirty="0" err="1">
                <a:solidFill>
                  <a:srgbClr val="3F3F3F"/>
                </a:solidFill>
                <a:latin typeface="Open Sans"/>
                <a:ea typeface="Open Sans"/>
                <a:cs typeface="Open Sans"/>
                <a:sym typeface="Open Sans"/>
              </a:rPr>
              <a:t>documentos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texto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completo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disponibles</a:t>
            </a:r>
            <a:r>
              <a:rPr lang="en-US" dirty="0">
                <a:solidFill>
                  <a:srgbClr val="3F3F3F"/>
                </a:solidFill>
                <a:latin typeface="Open Sans"/>
                <a:ea typeface="Open Sans"/>
                <a:cs typeface="Open Sans"/>
                <a:sym typeface="Open Sans"/>
              </a:rPr>
              <a:t> de las </a:t>
            </a:r>
            <a:r>
              <a:rPr lang="en-US" dirty="0" err="1">
                <a:solidFill>
                  <a:srgbClr val="3F3F3F"/>
                </a:solidFill>
                <a:latin typeface="Open Sans"/>
                <a:ea typeface="Open Sans"/>
                <a:cs typeface="Open Sans"/>
                <a:sym typeface="Open Sans"/>
              </a:rPr>
              <a:t>editoriales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participantes</a:t>
            </a:r>
            <a:r>
              <a:rPr lang="en-US" dirty="0">
                <a:solidFill>
                  <a:srgbClr val="3F3F3F"/>
                </a:solidFill>
                <a:latin typeface="Open Sans"/>
                <a:ea typeface="Open Sans"/>
                <a:cs typeface="Open Sans"/>
                <a:sym typeface="Open Sans"/>
              </a:rPr>
              <a:t> de Research4Life.</a:t>
            </a:r>
            <a:endParaRPr dirty="0"/>
          </a:p>
          <a:p>
            <a:pPr marL="457200" lvl="0" indent="-381000" algn="l" rtl="0">
              <a:lnSpc>
                <a:spcPct val="10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Existen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también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diferentes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conjuntos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recursos</a:t>
            </a:r>
            <a:r>
              <a:rPr lang="en-US" dirty="0">
                <a:solidFill>
                  <a:srgbClr val="3F3F3F"/>
                </a:solidFill>
                <a:latin typeface="Open Sans"/>
                <a:ea typeface="Open Sans"/>
                <a:cs typeface="Open Sans"/>
                <a:sym typeface="Open Sans"/>
              </a:rPr>
              <a:t> que se </a:t>
            </a:r>
            <a:r>
              <a:rPr lang="en-US" dirty="0" err="1">
                <a:solidFill>
                  <a:srgbClr val="3F3F3F"/>
                </a:solidFill>
                <a:latin typeface="Open Sans"/>
                <a:ea typeface="Open Sans"/>
                <a:cs typeface="Open Sans"/>
                <a:sym typeface="Open Sans"/>
              </a:rPr>
              <a:t>analizarán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separado</a:t>
            </a:r>
            <a:r>
              <a:rPr lang="en-US" dirty="0">
                <a:solidFill>
                  <a:srgbClr val="3F3F3F"/>
                </a:solidFill>
                <a:latin typeface="Open Sans"/>
                <a:ea typeface="Open Sans"/>
                <a:cs typeface="Open Sans"/>
                <a:sym typeface="Open Sans"/>
              </a:rPr>
              <a:t>.</a:t>
            </a:r>
            <a:endParaRPr dirty="0">
              <a:solidFill>
                <a:srgbClr val="3F3F3F"/>
              </a:solidFill>
              <a:latin typeface="Open Sans"/>
              <a:ea typeface="Open Sans"/>
              <a:cs typeface="Open Sans"/>
              <a:sym typeface="Open Sans"/>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37"/>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Opciones de Citar y Exportar</a:t>
            </a:r>
            <a:endParaRPr>
              <a:solidFill>
                <a:srgbClr val="586F7C"/>
              </a:solidFill>
              <a:latin typeface="Open Sans"/>
              <a:ea typeface="Open Sans"/>
              <a:cs typeface="Open Sans"/>
              <a:sym typeface="Open Sans"/>
            </a:endParaRPr>
          </a:p>
        </p:txBody>
      </p:sp>
      <p:sp>
        <p:nvSpPr>
          <p:cNvPr id="484" name="Google Shape;484;p37"/>
          <p:cNvSpPr txBox="1">
            <a:spLocks noGrp="1"/>
          </p:cNvSpPr>
          <p:nvPr>
            <p:ph type="body" idx="1"/>
          </p:nvPr>
        </p:nvSpPr>
        <p:spPr>
          <a:xfrm>
            <a:off x="0" y="1535488"/>
            <a:ext cx="6601968" cy="5125285"/>
          </a:xfrm>
          <a:prstGeom prst="rect">
            <a:avLst/>
          </a:prstGeom>
          <a:noFill/>
          <a:ln>
            <a:noFill/>
          </a:ln>
        </p:spPr>
        <p:txBody>
          <a:bodyPr spcFirstLastPara="1" wrap="square" lIns="91425" tIns="45700" rIns="91425" bIns="45700" anchor="t" anchorCtr="0">
            <a:noAutofit/>
          </a:bodyPr>
          <a:lstStyle/>
          <a:p>
            <a:pPr marL="457200" lvl="0" indent="-381000" algn="l" rtl="0">
              <a:lnSpc>
                <a:spcPct val="150000"/>
              </a:lnSpc>
              <a:spcBef>
                <a:spcPts val="1000"/>
              </a:spcBef>
              <a:spcAft>
                <a:spcPts val="0"/>
              </a:spcAft>
              <a:buClr>
                <a:schemeClr val="dk1"/>
              </a:buClr>
              <a:buSzPts val="2400"/>
              <a:buChar char="●"/>
            </a:pPr>
            <a:r>
              <a:rPr lang="en-US" sz="2100" dirty="0">
                <a:solidFill>
                  <a:srgbClr val="3F3F3F"/>
                </a:solidFill>
                <a:latin typeface="Open Sans"/>
                <a:ea typeface="Open Sans"/>
                <a:cs typeface="Open Sans"/>
                <a:sym typeface="Open Sans"/>
              </a:rPr>
              <a:t>Una </a:t>
            </a:r>
            <a:r>
              <a:rPr lang="en-US" sz="2100" dirty="0" err="1">
                <a:solidFill>
                  <a:srgbClr val="3F3F3F"/>
                </a:solidFill>
                <a:latin typeface="Open Sans"/>
                <a:ea typeface="Open Sans"/>
                <a:cs typeface="Open Sans"/>
                <a:sym typeface="Open Sans"/>
              </a:rPr>
              <a:t>segunda</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pantalla</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muestra</a:t>
            </a:r>
            <a:r>
              <a:rPr lang="en-US" sz="2100" dirty="0">
                <a:solidFill>
                  <a:srgbClr val="3F3F3F"/>
                </a:solidFill>
                <a:latin typeface="Open Sans"/>
                <a:ea typeface="Open Sans"/>
                <a:cs typeface="Open Sans"/>
                <a:sym typeface="Open Sans"/>
              </a:rPr>
              <a:t> 5 </a:t>
            </a:r>
            <a:r>
              <a:rPr lang="en-US" sz="2100" dirty="0" err="1">
                <a:solidFill>
                  <a:srgbClr val="3F3F3F"/>
                </a:solidFill>
                <a:latin typeface="Open Sans"/>
                <a:ea typeface="Open Sans"/>
                <a:cs typeface="Open Sans"/>
                <a:sym typeface="Open Sans"/>
              </a:rPr>
              <a:t>estilos</a:t>
            </a:r>
            <a:r>
              <a:rPr lang="en-US" sz="2100" dirty="0">
                <a:solidFill>
                  <a:srgbClr val="3F3F3F"/>
                </a:solidFill>
                <a:latin typeface="Open Sans"/>
                <a:ea typeface="Open Sans"/>
                <a:cs typeface="Open Sans"/>
                <a:sym typeface="Open Sans"/>
              </a:rPr>
              <a:t> de </a:t>
            </a:r>
            <a:r>
              <a:rPr lang="en-US" sz="2100" dirty="0" err="1">
                <a:solidFill>
                  <a:srgbClr val="3F3F3F"/>
                </a:solidFill>
                <a:latin typeface="Open Sans"/>
                <a:ea typeface="Open Sans"/>
                <a:cs typeface="Open Sans"/>
                <a:sym typeface="Open Sans"/>
              </a:rPr>
              <a:t>referencias</a:t>
            </a:r>
            <a:r>
              <a:rPr lang="en-US" sz="2100" dirty="0">
                <a:solidFill>
                  <a:srgbClr val="3F3F3F"/>
                </a:solidFill>
                <a:latin typeface="Open Sans"/>
                <a:ea typeface="Open Sans"/>
                <a:cs typeface="Open Sans"/>
                <a:sym typeface="Open Sans"/>
              </a:rPr>
              <a:t> para el </a:t>
            </a:r>
            <a:r>
              <a:rPr lang="en-US" sz="2100" dirty="0" err="1">
                <a:solidFill>
                  <a:srgbClr val="3F3F3F"/>
                </a:solidFill>
                <a:latin typeface="Open Sans"/>
                <a:ea typeface="Open Sans"/>
                <a:cs typeface="Open Sans"/>
                <a:sym typeface="Open Sans"/>
              </a:rPr>
              <a:t>artículo</a:t>
            </a:r>
            <a:r>
              <a:rPr lang="en-US" sz="2100" dirty="0">
                <a:solidFill>
                  <a:srgbClr val="3F3F3F"/>
                </a:solidFill>
                <a:latin typeface="Open Sans"/>
                <a:ea typeface="Open Sans"/>
                <a:cs typeface="Open Sans"/>
                <a:sym typeface="Open Sans"/>
              </a:rPr>
              <a:t> y la </a:t>
            </a:r>
            <a:r>
              <a:rPr lang="en-US" sz="2100" dirty="0" err="1">
                <a:solidFill>
                  <a:srgbClr val="3F3F3F"/>
                </a:solidFill>
                <a:latin typeface="Open Sans"/>
                <a:ea typeface="Open Sans"/>
                <a:cs typeface="Open Sans"/>
                <a:sym typeface="Open Sans"/>
              </a:rPr>
              <a:t>opción</a:t>
            </a:r>
            <a:r>
              <a:rPr lang="en-US" sz="2100" dirty="0">
                <a:solidFill>
                  <a:srgbClr val="3F3F3F"/>
                </a:solidFill>
                <a:latin typeface="Open Sans"/>
                <a:ea typeface="Open Sans"/>
                <a:cs typeface="Open Sans"/>
                <a:sym typeface="Open Sans"/>
              </a:rPr>
              <a:t> de </a:t>
            </a:r>
            <a:r>
              <a:rPr lang="en-US" sz="2100" dirty="0" err="1">
                <a:solidFill>
                  <a:srgbClr val="3F3F3F"/>
                </a:solidFill>
                <a:latin typeface="Open Sans"/>
                <a:ea typeface="Open Sans"/>
                <a:cs typeface="Open Sans"/>
                <a:sym typeface="Open Sans"/>
              </a:rPr>
              <a:t>exportar</a:t>
            </a:r>
            <a:r>
              <a:rPr lang="en-US" sz="2100" dirty="0">
                <a:solidFill>
                  <a:srgbClr val="3F3F3F"/>
                </a:solidFill>
                <a:latin typeface="Open Sans"/>
                <a:ea typeface="Open Sans"/>
                <a:cs typeface="Open Sans"/>
                <a:sym typeface="Open Sans"/>
              </a:rPr>
              <a:t> las </a:t>
            </a:r>
            <a:r>
              <a:rPr lang="en-US" sz="2100" dirty="0" err="1">
                <a:solidFill>
                  <a:srgbClr val="3F3F3F"/>
                </a:solidFill>
                <a:latin typeface="Open Sans"/>
                <a:ea typeface="Open Sans"/>
                <a:cs typeface="Open Sans"/>
                <a:sym typeface="Open Sans"/>
              </a:rPr>
              <a:t>citas</a:t>
            </a:r>
            <a:r>
              <a:rPr lang="en-US" sz="2100" dirty="0">
                <a:solidFill>
                  <a:srgbClr val="3F3F3F"/>
                </a:solidFill>
                <a:latin typeface="Open Sans"/>
                <a:ea typeface="Open Sans"/>
                <a:cs typeface="Open Sans"/>
                <a:sym typeface="Open Sans"/>
              </a:rPr>
              <a:t> a </a:t>
            </a:r>
            <a:r>
              <a:rPr lang="en-US" sz="2100" dirty="0" err="1">
                <a:solidFill>
                  <a:srgbClr val="3F3F3F"/>
                </a:solidFill>
                <a:latin typeface="Open Sans"/>
                <a:ea typeface="Open Sans"/>
                <a:cs typeface="Open Sans"/>
                <a:sym typeface="Open Sans"/>
              </a:rPr>
              <a:t>varios</a:t>
            </a:r>
            <a:r>
              <a:rPr lang="en-US" sz="2100" dirty="0">
                <a:solidFill>
                  <a:srgbClr val="3F3F3F"/>
                </a:solidFill>
                <a:latin typeface="Open Sans"/>
                <a:ea typeface="Open Sans"/>
                <a:cs typeface="Open Sans"/>
                <a:sym typeface="Open Sans"/>
              </a:rPr>
              <a:t> software de </a:t>
            </a:r>
            <a:r>
              <a:rPr lang="en-US" sz="2100" dirty="0" err="1">
                <a:solidFill>
                  <a:srgbClr val="3F3F3F"/>
                </a:solidFill>
                <a:latin typeface="Open Sans"/>
                <a:ea typeface="Open Sans"/>
                <a:cs typeface="Open Sans"/>
                <a:sym typeface="Open Sans"/>
              </a:rPr>
              <a:t>gestión</a:t>
            </a:r>
            <a:r>
              <a:rPr lang="en-US" sz="2100" dirty="0">
                <a:solidFill>
                  <a:srgbClr val="3F3F3F"/>
                </a:solidFill>
                <a:latin typeface="Open Sans"/>
                <a:ea typeface="Open Sans"/>
                <a:cs typeface="Open Sans"/>
                <a:sym typeface="Open Sans"/>
              </a:rPr>
              <a:t> de </a:t>
            </a:r>
            <a:r>
              <a:rPr lang="en-US" sz="2100" dirty="0" err="1">
                <a:solidFill>
                  <a:srgbClr val="3F3F3F"/>
                </a:solidFill>
                <a:latin typeface="Open Sans"/>
                <a:ea typeface="Open Sans"/>
                <a:cs typeface="Open Sans"/>
                <a:sym typeface="Open Sans"/>
              </a:rPr>
              <a:t>referencias</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BibTeX</a:t>
            </a:r>
            <a:r>
              <a:rPr lang="en-US" sz="2100" dirty="0">
                <a:solidFill>
                  <a:srgbClr val="3F3F3F"/>
                </a:solidFill>
                <a:latin typeface="Open Sans"/>
                <a:ea typeface="Open Sans"/>
                <a:cs typeface="Open Sans"/>
                <a:sym typeface="Open Sans"/>
              </a:rPr>
              <a:t>, EndNote, </a:t>
            </a:r>
            <a:r>
              <a:rPr lang="en-US" sz="2100" dirty="0" err="1">
                <a:solidFill>
                  <a:srgbClr val="3F3F3F"/>
                </a:solidFill>
                <a:latin typeface="Open Sans"/>
                <a:ea typeface="Open Sans"/>
                <a:cs typeface="Open Sans"/>
                <a:sym typeface="Open Sans"/>
              </a:rPr>
              <a:t>RefMan</a:t>
            </a:r>
            <a:r>
              <a:rPr lang="en-US" sz="2100" dirty="0">
                <a:solidFill>
                  <a:srgbClr val="3F3F3F"/>
                </a:solidFill>
                <a:latin typeface="Open Sans"/>
                <a:ea typeface="Open Sans"/>
                <a:cs typeface="Open Sans"/>
                <a:sym typeface="Open Sans"/>
              </a:rPr>
              <a:t> o</a:t>
            </a:r>
            <a:r>
              <a:rPr lang="en-US" sz="21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4"/>
                  </a:ext>
                </a:extLst>
              </a:rPr>
              <a:t> </a:t>
            </a:r>
            <a:r>
              <a:rPr lang="en-US" sz="2100" dirty="0" err="1">
                <a:solidFill>
                  <a:srgbClr val="3F3F3F"/>
                </a:solidFill>
                <a:latin typeface="Open Sans"/>
                <a:ea typeface="Open Sans"/>
                <a:cs typeface="Open Sans"/>
                <a:sym typeface="Open Sans"/>
              </a:rPr>
              <a:t>RefWorks</a:t>
            </a:r>
            <a:endParaRPr dirty="0"/>
          </a:p>
          <a:p>
            <a:pPr marL="457200" lvl="0" indent="-381000" algn="l" rtl="0">
              <a:lnSpc>
                <a:spcPct val="150000"/>
              </a:lnSpc>
              <a:spcBef>
                <a:spcPts val="1000"/>
              </a:spcBef>
              <a:spcAft>
                <a:spcPts val="0"/>
              </a:spcAft>
              <a:buClr>
                <a:schemeClr val="dk1"/>
              </a:buClr>
              <a:buSzPts val="2400"/>
              <a:buChar char="●"/>
            </a:pPr>
            <a:r>
              <a:rPr lang="en-US" sz="2100" dirty="0">
                <a:solidFill>
                  <a:srgbClr val="3F3F3F"/>
                </a:solidFill>
                <a:latin typeface="Open Sans"/>
                <a:ea typeface="Open Sans"/>
                <a:cs typeface="Open Sans"/>
                <a:sym typeface="Open Sans"/>
              </a:rPr>
              <a:t>Al </a:t>
            </a:r>
            <a:r>
              <a:rPr lang="en-US" sz="2100" dirty="0" err="1">
                <a:solidFill>
                  <a:srgbClr val="3F3F3F"/>
                </a:solidFill>
                <a:latin typeface="Open Sans"/>
                <a:ea typeface="Open Sans"/>
                <a:cs typeface="Open Sans"/>
                <a:sym typeface="Open Sans"/>
              </a:rPr>
              <a:t>activar</a:t>
            </a:r>
            <a:r>
              <a:rPr lang="en-US" sz="2100" dirty="0">
                <a:solidFill>
                  <a:srgbClr val="3F3F3F"/>
                </a:solidFill>
                <a:latin typeface="Open Sans"/>
                <a:ea typeface="Open Sans"/>
                <a:cs typeface="Open Sans"/>
                <a:sym typeface="Open Sans"/>
              </a:rPr>
              <a:t> la </a:t>
            </a:r>
            <a:r>
              <a:rPr lang="en-US" sz="2100" dirty="0" err="1">
                <a:solidFill>
                  <a:srgbClr val="3F3F3F"/>
                </a:solidFill>
                <a:latin typeface="Open Sans"/>
                <a:ea typeface="Open Sans"/>
                <a:cs typeface="Open Sans"/>
                <a:sym typeface="Open Sans"/>
              </a:rPr>
              <a:t>configuración</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adecuada</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en</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Mendeley</a:t>
            </a:r>
            <a:r>
              <a:rPr lang="en-US" sz="2100" dirty="0">
                <a:solidFill>
                  <a:srgbClr val="3F3F3F"/>
                </a:solidFill>
                <a:latin typeface="Open Sans"/>
                <a:ea typeface="Open Sans"/>
                <a:cs typeface="Open Sans"/>
                <a:sym typeface="Open Sans"/>
              </a:rPr>
              <a:t> y </a:t>
            </a:r>
            <a:r>
              <a:rPr lang="en-US" sz="2100" dirty="0" err="1">
                <a:solidFill>
                  <a:srgbClr val="3F3F3F"/>
                </a:solidFill>
                <a:latin typeface="Open Sans"/>
                <a:ea typeface="Open Sans"/>
                <a:cs typeface="Open Sans"/>
                <a:sym typeface="Open Sans"/>
              </a:rPr>
              <a:t>Zotero</a:t>
            </a:r>
            <a:r>
              <a:rPr lang="en-US" sz="2100" dirty="0">
                <a:solidFill>
                  <a:srgbClr val="3F3F3F"/>
                </a:solidFill>
                <a:latin typeface="Open Sans"/>
                <a:ea typeface="Open Sans"/>
                <a:cs typeface="Open Sans"/>
                <a:sym typeface="Open Sans"/>
              </a:rPr>
              <a:t>, se </a:t>
            </a:r>
            <a:r>
              <a:rPr lang="en-US" sz="2100" dirty="0" err="1">
                <a:solidFill>
                  <a:srgbClr val="3F3F3F"/>
                </a:solidFill>
                <a:latin typeface="Open Sans"/>
                <a:ea typeface="Open Sans"/>
                <a:cs typeface="Open Sans"/>
                <a:sym typeface="Open Sans"/>
              </a:rPr>
              <a:t>puede</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crear</a:t>
            </a:r>
            <a:r>
              <a:rPr lang="en-US" sz="2100" dirty="0">
                <a:solidFill>
                  <a:srgbClr val="3F3F3F"/>
                </a:solidFill>
                <a:latin typeface="Open Sans"/>
                <a:ea typeface="Open Sans"/>
                <a:cs typeface="Open Sans"/>
                <a:sym typeface="Open Sans"/>
              </a:rPr>
              <a:t>/</a:t>
            </a:r>
            <a:r>
              <a:rPr lang="en-US" sz="2100" dirty="0" err="1">
                <a:solidFill>
                  <a:srgbClr val="3F3F3F"/>
                </a:solidFill>
                <a:latin typeface="Open Sans"/>
                <a:ea typeface="Open Sans"/>
                <a:cs typeface="Open Sans"/>
                <a:sym typeface="Open Sans"/>
              </a:rPr>
              <a:t>descargar</a:t>
            </a:r>
            <a:r>
              <a:rPr lang="en-US" sz="2100" dirty="0">
                <a:solidFill>
                  <a:srgbClr val="3F3F3F"/>
                </a:solidFill>
                <a:latin typeface="Open Sans"/>
                <a:ea typeface="Open Sans"/>
                <a:cs typeface="Open Sans"/>
                <a:sym typeface="Open Sans"/>
              </a:rPr>
              <a:t> un </a:t>
            </a:r>
            <a:r>
              <a:rPr lang="en-US" sz="2100" dirty="0" err="1">
                <a:solidFill>
                  <a:srgbClr val="3F3F3F"/>
                </a:solidFill>
                <a:latin typeface="Open Sans"/>
                <a:ea typeface="Open Sans"/>
                <a:cs typeface="Open Sans"/>
                <a:sym typeface="Open Sans"/>
              </a:rPr>
              <a:t>archivo</a:t>
            </a:r>
            <a:r>
              <a:rPr lang="en-US" sz="2100" dirty="0">
                <a:solidFill>
                  <a:srgbClr val="3F3F3F"/>
                </a:solidFill>
                <a:latin typeface="Open Sans"/>
                <a:ea typeface="Open Sans"/>
                <a:cs typeface="Open Sans"/>
                <a:sym typeface="Open Sans"/>
              </a:rPr>
              <a:t> con </a:t>
            </a:r>
            <a:r>
              <a:rPr lang="en-US" sz="2100" dirty="0" err="1">
                <a:solidFill>
                  <a:srgbClr val="3F3F3F"/>
                </a:solidFill>
                <a:latin typeface="Open Sans"/>
                <a:ea typeface="Open Sans"/>
                <a:cs typeface="Open Sans"/>
                <a:sym typeface="Open Sans"/>
              </a:rPr>
              <a:t>extensión</a:t>
            </a:r>
            <a:r>
              <a:rPr lang="en-US" sz="2100" dirty="0">
                <a:solidFill>
                  <a:srgbClr val="3F3F3F"/>
                </a:solidFill>
                <a:latin typeface="Open Sans"/>
                <a:ea typeface="Open Sans"/>
                <a:cs typeface="Open Sans"/>
                <a:sym typeface="Open Sans"/>
              </a:rPr>
              <a:t> </a:t>
            </a:r>
            <a:r>
              <a:rPr lang="en-US" sz="2100" b="1" dirty="0">
                <a:solidFill>
                  <a:srgbClr val="3F3F3F"/>
                </a:solidFill>
                <a:latin typeface="Open Sans"/>
                <a:ea typeface="Open Sans"/>
                <a:cs typeface="Open Sans"/>
                <a:sym typeface="Open Sans"/>
              </a:rPr>
              <a:t>.</a:t>
            </a:r>
            <a:r>
              <a:rPr lang="en-US" sz="2100" b="1" dirty="0" err="1">
                <a:solidFill>
                  <a:srgbClr val="3F3F3F"/>
                </a:solidFill>
                <a:latin typeface="Open Sans"/>
                <a:ea typeface="Open Sans"/>
                <a:cs typeface="Open Sans"/>
                <a:sym typeface="Open Sans"/>
              </a:rPr>
              <a:t>ris</a:t>
            </a:r>
            <a:r>
              <a:rPr lang="en-US" sz="2100" b="1" dirty="0">
                <a:solidFill>
                  <a:srgbClr val="3F3F3F"/>
                </a:solidFill>
                <a:latin typeface="Open Sans"/>
                <a:ea typeface="Open Sans"/>
                <a:cs typeface="Open Sans"/>
                <a:sym typeface="Open Sans"/>
              </a:rPr>
              <a:t> </a:t>
            </a:r>
            <a:endParaRPr dirty="0"/>
          </a:p>
          <a:p>
            <a:pPr marL="457200" lvl="0" indent="-381000" algn="l" rtl="0">
              <a:lnSpc>
                <a:spcPct val="150000"/>
              </a:lnSpc>
              <a:spcBef>
                <a:spcPts val="1000"/>
              </a:spcBef>
              <a:spcAft>
                <a:spcPts val="0"/>
              </a:spcAft>
              <a:buClr>
                <a:schemeClr val="dk1"/>
              </a:buClr>
              <a:buSzPts val="2400"/>
              <a:buChar char="●"/>
            </a:pPr>
            <a:r>
              <a:rPr lang="en-US" sz="2100" dirty="0">
                <a:solidFill>
                  <a:srgbClr val="3F3F3F"/>
                </a:solidFill>
                <a:latin typeface="Open Sans"/>
                <a:ea typeface="Open Sans"/>
                <a:cs typeface="Open Sans"/>
                <a:sym typeface="Open Sans"/>
              </a:rPr>
              <a:t> Al </a:t>
            </a:r>
            <a:r>
              <a:rPr lang="en-US" sz="2100" dirty="0" err="1">
                <a:solidFill>
                  <a:srgbClr val="3F3F3F"/>
                </a:solidFill>
                <a:latin typeface="Open Sans"/>
                <a:ea typeface="Open Sans"/>
                <a:cs typeface="Open Sans"/>
                <a:sym typeface="Open Sans"/>
              </a:rPr>
              <a:t>hacer</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clic</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en</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una</a:t>
            </a:r>
            <a:r>
              <a:rPr lang="en-US" sz="2100" dirty="0">
                <a:solidFill>
                  <a:srgbClr val="3F3F3F"/>
                </a:solidFill>
                <a:latin typeface="Open Sans"/>
                <a:ea typeface="Open Sans"/>
                <a:cs typeface="Open Sans"/>
                <a:sym typeface="Open Sans"/>
              </a:rPr>
              <a:t> de las </a:t>
            </a:r>
            <a:r>
              <a:rPr lang="en-US" sz="2100" dirty="0" err="1">
                <a:solidFill>
                  <a:srgbClr val="3F3F3F"/>
                </a:solidFill>
                <a:latin typeface="Open Sans"/>
                <a:ea typeface="Open Sans"/>
                <a:cs typeface="Open Sans"/>
                <a:sym typeface="Open Sans"/>
              </a:rPr>
              <a:t>opciones</a:t>
            </a:r>
            <a:r>
              <a:rPr lang="en-US" sz="2100" dirty="0">
                <a:solidFill>
                  <a:srgbClr val="3F3F3F"/>
                </a:solidFill>
                <a:latin typeface="Open Sans"/>
                <a:ea typeface="Open Sans"/>
                <a:cs typeface="Open Sans"/>
                <a:sym typeface="Open Sans"/>
              </a:rPr>
              <a:t>, se </a:t>
            </a:r>
            <a:r>
              <a:rPr lang="en-US" sz="2100" dirty="0" err="1">
                <a:solidFill>
                  <a:srgbClr val="3F3F3F"/>
                </a:solidFill>
                <a:latin typeface="Open Sans"/>
                <a:ea typeface="Open Sans"/>
                <a:cs typeface="Open Sans"/>
                <a:sym typeface="Open Sans"/>
              </a:rPr>
              <a:t>crea</a:t>
            </a:r>
            <a:r>
              <a:rPr lang="en-US" sz="2100" dirty="0">
                <a:solidFill>
                  <a:srgbClr val="3F3F3F"/>
                </a:solidFill>
                <a:latin typeface="Open Sans"/>
                <a:ea typeface="Open Sans"/>
                <a:cs typeface="Open Sans"/>
                <a:sym typeface="Open Sans"/>
              </a:rPr>
              <a:t> un </a:t>
            </a:r>
            <a:r>
              <a:rPr lang="en-US" sz="2100" dirty="0" err="1">
                <a:solidFill>
                  <a:srgbClr val="3F3F3F"/>
                </a:solidFill>
                <a:latin typeface="Open Sans"/>
                <a:ea typeface="Open Sans"/>
                <a:cs typeface="Open Sans"/>
                <a:sym typeface="Open Sans"/>
              </a:rPr>
              <a:t>archivo</a:t>
            </a:r>
            <a:r>
              <a:rPr lang="en-US" sz="2100" dirty="0">
                <a:solidFill>
                  <a:srgbClr val="3F3F3F"/>
                </a:solidFill>
                <a:latin typeface="Open Sans"/>
                <a:ea typeface="Open Sans"/>
                <a:cs typeface="Open Sans"/>
                <a:sym typeface="Open Sans"/>
              </a:rPr>
              <a:t> exportable.</a:t>
            </a:r>
            <a:endParaRPr sz="2100" dirty="0">
              <a:solidFill>
                <a:srgbClr val="3F3F3F"/>
              </a:solidFill>
              <a:latin typeface="Open Sans"/>
              <a:ea typeface="Open Sans"/>
              <a:cs typeface="Open Sans"/>
              <a:sym typeface="Open Sans"/>
            </a:endParaRPr>
          </a:p>
        </p:txBody>
      </p:sp>
      <p:pic>
        <p:nvPicPr>
          <p:cNvPr id="485" name="Google Shape;485;p37"/>
          <p:cNvPicPr preferRelativeResize="0"/>
          <p:nvPr/>
        </p:nvPicPr>
        <p:blipFill rotWithShape="1">
          <a:blip r:embed="rId3">
            <a:alphaModFix/>
          </a:blip>
          <a:srcRect l="10919"/>
          <a:stretch/>
        </p:blipFill>
        <p:spPr>
          <a:xfrm>
            <a:off x="7059168" y="1755650"/>
            <a:ext cx="4940046" cy="4919470"/>
          </a:xfrm>
          <a:prstGeom prst="rect">
            <a:avLst/>
          </a:prstGeom>
          <a:noFill/>
          <a:ln>
            <a:noFill/>
          </a:ln>
        </p:spPr>
      </p:pic>
      <p:sp>
        <p:nvSpPr>
          <p:cNvPr id="486" name="Google Shape;486;p37"/>
          <p:cNvSpPr/>
          <p:nvPr/>
        </p:nvSpPr>
        <p:spPr>
          <a:xfrm>
            <a:off x="8321040" y="3968496"/>
            <a:ext cx="621792" cy="1956816"/>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487" name="Google Shape;487;p37"/>
          <p:cNvSpPr/>
          <p:nvPr/>
        </p:nvSpPr>
        <p:spPr>
          <a:xfrm>
            <a:off x="9070848" y="6126480"/>
            <a:ext cx="2103120" cy="384048"/>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28606" y="1908706"/>
            <a:ext cx="6600486" cy="4617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93" name="Google Shape;493;g80a636fb47_0_0"/>
          <p:cNvSpPr txBox="1">
            <a:spLocks noGrp="1"/>
          </p:cNvSpPr>
          <p:nvPr>
            <p:ph type="body" idx="1"/>
          </p:nvPr>
        </p:nvSpPr>
        <p:spPr>
          <a:xfrm>
            <a:off x="279100" y="1721534"/>
            <a:ext cx="5096941" cy="4917009"/>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100" dirty="0" err="1">
                <a:solidFill>
                  <a:srgbClr val="3F3F3F"/>
                </a:solidFill>
                <a:latin typeface="Open Sans"/>
                <a:ea typeface="Open Sans"/>
                <a:cs typeface="Open Sans"/>
                <a:sym typeface="Open Sans"/>
              </a:rPr>
              <a:t>En</a:t>
            </a:r>
            <a:r>
              <a:rPr lang="en-US" sz="2100" dirty="0">
                <a:solidFill>
                  <a:srgbClr val="3F3F3F"/>
                </a:solidFill>
                <a:latin typeface="Open Sans"/>
                <a:ea typeface="Open Sans"/>
                <a:cs typeface="Open Sans"/>
                <a:sym typeface="Open Sans"/>
              </a:rPr>
              <a:t> las </a:t>
            </a:r>
            <a:r>
              <a:rPr lang="en-US" sz="2100" dirty="0" err="1">
                <a:solidFill>
                  <a:srgbClr val="3F3F3F"/>
                </a:solidFill>
                <a:latin typeface="Open Sans"/>
                <a:ea typeface="Open Sans"/>
                <a:cs typeface="Open Sans"/>
                <a:sym typeface="Open Sans"/>
              </a:rPr>
              <a:t>opciones</a:t>
            </a:r>
            <a:r>
              <a:rPr lang="en-US" sz="2100" dirty="0">
                <a:solidFill>
                  <a:srgbClr val="3F3F3F"/>
                </a:solidFill>
                <a:latin typeface="Open Sans"/>
                <a:ea typeface="Open Sans"/>
                <a:cs typeface="Open Sans"/>
                <a:sym typeface="Open Sans"/>
              </a:rPr>
              <a:t> de Google Scholar, </a:t>
            </a:r>
            <a:r>
              <a:rPr lang="en-US" sz="2100" dirty="0" err="1">
                <a:solidFill>
                  <a:srgbClr val="3F3F3F"/>
                </a:solidFill>
                <a:latin typeface="Open Sans"/>
                <a:ea typeface="Open Sans"/>
                <a:cs typeface="Open Sans"/>
                <a:sym typeface="Open Sans"/>
              </a:rPr>
              <a:t>hacer</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clic</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en</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Estadísticas</a:t>
            </a:r>
            <a:r>
              <a:rPr lang="en-US" sz="2100" dirty="0">
                <a:solidFill>
                  <a:srgbClr val="3F3F3F"/>
                </a:solidFill>
                <a:latin typeface="Open Sans"/>
                <a:ea typeface="Open Sans"/>
                <a:cs typeface="Open Sans"/>
                <a:sym typeface="Open Sans"/>
              </a:rPr>
              <a:t> [ Metrics].  La </a:t>
            </a:r>
            <a:r>
              <a:rPr lang="en-US" sz="2100" dirty="0" err="1">
                <a:solidFill>
                  <a:srgbClr val="3F3F3F"/>
                </a:solidFill>
                <a:latin typeface="Open Sans"/>
                <a:ea typeface="Open Sans"/>
                <a:cs typeface="Open Sans"/>
                <a:sym typeface="Open Sans"/>
              </a:rPr>
              <a:t>búsqueda</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está</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ordenada</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por</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Publicaciones</a:t>
            </a:r>
            <a:r>
              <a:rPr lang="en-US" sz="2100" dirty="0">
                <a:solidFill>
                  <a:srgbClr val="3F3F3F"/>
                </a:solidFill>
                <a:latin typeface="Open Sans"/>
                <a:ea typeface="Open Sans"/>
                <a:cs typeface="Open Sans"/>
                <a:sym typeface="Open Sans"/>
              </a:rPr>
              <a:t> con </a:t>
            </a:r>
            <a:r>
              <a:rPr lang="en-US" sz="2100" dirty="0" err="1">
                <a:solidFill>
                  <a:srgbClr val="3F3F3F"/>
                </a:solidFill>
                <a:latin typeface="Open Sans"/>
                <a:ea typeface="Open Sans"/>
                <a:cs typeface="Open Sans"/>
                <a:sym typeface="Open Sans"/>
              </a:rPr>
              <a:t>los</a:t>
            </a:r>
            <a:r>
              <a:rPr lang="en-US" sz="2100" dirty="0">
                <a:solidFill>
                  <a:srgbClr val="3F3F3F"/>
                </a:solidFill>
                <a:latin typeface="Open Sans"/>
                <a:ea typeface="Open Sans"/>
                <a:cs typeface="Open Sans"/>
                <a:sym typeface="Open Sans"/>
              </a:rPr>
              <a:t> ranking h5-index y h5- </a:t>
            </a:r>
            <a:r>
              <a:rPr lang="en-US" sz="2100" dirty="0" err="1">
                <a:solidFill>
                  <a:srgbClr val="3F3F3F"/>
                </a:solidFill>
                <a:latin typeface="Open Sans"/>
                <a:ea typeface="Open Sans"/>
                <a:cs typeface="Open Sans"/>
                <a:sym typeface="Open Sans"/>
              </a:rPr>
              <a:t>mediana</a:t>
            </a:r>
            <a:r>
              <a:rPr lang="en-US" sz="2100" dirty="0">
                <a:solidFill>
                  <a:srgbClr val="3F3F3F"/>
                </a:solidFill>
                <a:latin typeface="Open Sans"/>
                <a:ea typeface="Open Sans"/>
                <a:cs typeface="Open Sans"/>
                <a:sym typeface="Open Sans"/>
              </a:rPr>
              <a:t>. Se </a:t>
            </a:r>
            <a:r>
              <a:rPr lang="en-US" sz="2100" dirty="0" err="1">
                <a:solidFill>
                  <a:srgbClr val="3F3F3F"/>
                </a:solidFill>
                <a:latin typeface="Open Sans"/>
                <a:ea typeface="Open Sans"/>
                <a:cs typeface="Open Sans"/>
                <a:sym typeface="Open Sans"/>
              </a:rPr>
              <a:t>muestra</a:t>
            </a:r>
            <a:r>
              <a:rPr lang="en-US" sz="2100" dirty="0">
                <a:solidFill>
                  <a:srgbClr val="3F3F3F"/>
                </a:solidFill>
                <a:latin typeface="Open Sans"/>
                <a:ea typeface="Open Sans"/>
                <a:cs typeface="Open Sans"/>
                <a:sym typeface="Open Sans"/>
              </a:rPr>
              <a:t> la </a:t>
            </a:r>
            <a:r>
              <a:rPr lang="en-US" sz="2100" dirty="0" err="1">
                <a:solidFill>
                  <a:srgbClr val="3F3F3F"/>
                </a:solidFill>
                <a:latin typeface="Open Sans"/>
                <a:ea typeface="Open Sans"/>
                <a:cs typeface="Open Sans"/>
                <a:sym typeface="Open Sans"/>
              </a:rPr>
              <a:t>lista</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inicial</a:t>
            </a:r>
            <a:r>
              <a:rPr lang="en-US" sz="2100" dirty="0">
                <a:solidFill>
                  <a:srgbClr val="3F3F3F"/>
                </a:solidFill>
                <a:latin typeface="Open Sans"/>
                <a:ea typeface="Open Sans"/>
                <a:cs typeface="Open Sans"/>
                <a:sym typeface="Open Sans"/>
              </a:rPr>
              <a:t> de las 10 </a:t>
            </a:r>
            <a:r>
              <a:rPr lang="en-US" sz="2100" dirty="0" err="1">
                <a:solidFill>
                  <a:srgbClr val="3F3F3F"/>
                </a:solidFill>
                <a:latin typeface="Open Sans"/>
                <a:ea typeface="Open Sans"/>
                <a:cs typeface="Open Sans"/>
                <a:sym typeface="Open Sans"/>
              </a:rPr>
              <a:t>publicaciones</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principales</a:t>
            </a:r>
            <a:r>
              <a:rPr lang="en-US" sz="2100" dirty="0">
                <a:solidFill>
                  <a:srgbClr val="3F3F3F"/>
                </a:solidFill>
                <a:latin typeface="Open Sans"/>
                <a:ea typeface="Open Sans"/>
                <a:cs typeface="Open Sans"/>
                <a:sym typeface="Open Sans"/>
              </a:rPr>
              <a:t>.</a:t>
            </a:r>
          </a:p>
          <a:p>
            <a:pPr marL="457200" lvl="0" indent="-381000" algn="l" rtl="0">
              <a:lnSpc>
                <a:spcPct val="100000"/>
              </a:lnSpc>
              <a:spcBef>
                <a:spcPts val="1000"/>
              </a:spcBef>
              <a:spcAft>
                <a:spcPts val="0"/>
              </a:spcAft>
              <a:buClr>
                <a:schemeClr val="dk1"/>
              </a:buClr>
              <a:buSzPts val="2400"/>
              <a:buChar char="●"/>
            </a:pPr>
            <a:r>
              <a:rPr lang="en-US" sz="2100" dirty="0" err="1">
                <a:solidFill>
                  <a:srgbClr val="3F3F3F"/>
                </a:solidFill>
                <a:latin typeface="Open Sans"/>
                <a:ea typeface="Open Sans"/>
                <a:cs typeface="Open Sans"/>
                <a:sym typeface="Open Sans"/>
              </a:rPr>
              <a:t>Hacer</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clic</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en</a:t>
            </a:r>
            <a:r>
              <a:rPr lang="en-US" sz="2100" dirty="0">
                <a:solidFill>
                  <a:srgbClr val="3F3F3F"/>
                </a:solidFill>
                <a:latin typeface="Open Sans"/>
                <a:ea typeface="Open Sans"/>
                <a:cs typeface="Open Sans"/>
                <a:sym typeface="Open Sans"/>
              </a:rPr>
              <a:t> </a:t>
            </a:r>
            <a:r>
              <a:rPr lang="en-US" sz="2100" b="1" dirty="0">
                <a:solidFill>
                  <a:srgbClr val="3F3F3F"/>
                </a:solidFill>
                <a:latin typeface="Open Sans"/>
                <a:ea typeface="Open Sans"/>
                <a:cs typeface="Open Sans"/>
                <a:sym typeface="Open Sans"/>
              </a:rPr>
              <a:t>VER TODO</a:t>
            </a:r>
            <a:r>
              <a:rPr lang="en-US" sz="2100" dirty="0">
                <a:solidFill>
                  <a:srgbClr val="3F3F3F"/>
                </a:solidFill>
                <a:latin typeface="Open Sans"/>
                <a:ea typeface="Open Sans"/>
                <a:cs typeface="Open Sans"/>
                <a:sym typeface="Open Sans"/>
              </a:rPr>
              <a:t>. La </a:t>
            </a:r>
            <a:r>
              <a:rPr lang="en-US" sz="2100" dirty="0" err="1">
                <a:solidFill>
                  <a:srgbClr val="3F3F3F"/>
                </a:solidFill>
                <a:latin typeface="Open Sans"/>
                <a:ea typeface="Open Sans"/>
                <a:cs typeface="Open Sans"/>
                <a:sym typeface="Open Sans"/>
              </a:rPr>
              <a:t>siguiente</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pantalla</a:t>
            </a:r>
            <a:r>
              <a:rPr lang="en-US" sz="2100" dirty="0">
                <a:solidFill>
                  <a:srgbClr val="3F3F3F"/>
                </a:solidFill>
                <a:latin typeface="Open Sans"/>
                <a:ea typeface="Open Sans"/>
                <a:cs typeface="Open Sans"/>
                <a:sym typeface="Open Sans"/>
              </a:rPr>
              <a:t> </a:t>
            </a:r>
            <a:r>
              <a:rPr lang="en-US" sz="2100" dirty="0" err="1">
                <a:solidFill>
                  <a:srgbClr val="3F3F3F"/>
                </a:solidFill>
                <a:latin typeface="Open Sans"/>
                <a:ea typeface="Open Sans"/>
                <a:cs typeface="Open Sans"/>
                <a:sym typeface="Open Sans"/>
              </a:rPr>
              <a:t>tendr</a:t>
            </a:r>
            <a:r>
              <a:rPr lang="en-GB" sz="2100" dirty="0">
                <a:solidFill>
                  <a:srgbClr val="3F3F3F"/>
                </a:solidFill>
                <a:latin typeface="Open Sans"/>
                <a:ea typeface="Open Sans"/>
                <a:cs typeface="Open Sans"/>
                <a:sym typeface="Open Sans"/>
              </a:rPr>
              <a:t>á </a:t>
            </a:r>
            <a:r>
              <a:rPr lang="en-GB" sz="2100" dirty="0" err="1">
                <a:solidFill>
                  <a:srgbClr val="3F3F3F"/>
                </a:solidFill>
                <a:latin typeface="Open Sans"/>
                <a:ea typeface="Open Sans"/>
                <a:cs typeface="Open Sans"/>
                <a:sym typeface="Open Sans"/>
              </a:rPr>
              <a:t>varias</a:t>
            </a:r>
            <a:r>
              <a:rPr lang="en-GB" sz="2100" dirty="0">
                <a:solidFill>
                  <a:srgbClr val="3F3F3F"/>
                </a:solidFill>
                <a:latin typeface="Open Sans"/>
                <a:ea typeface="Open Sans"/>
                <a:cs typeface="Open Sans"/>
                <a:sym typeface="Open Sans"/>
              </a:rPr>
              <a:t> </a:t>
            </a:r>
            <a:r>
              <a:rPr lang="en-GB" sz="2100" dirty="0" err="1">
                <a:solidFill>
                  <a:srgbClr val="3F3F3F"/>
                </a:solidFill>
                <a:latin typeface="Open Sans"/>
                <a:ea typeface="Open Sans"/>
                <a:cs typeface="Open Sans"/>
                <a:sym typeface="Open Sans"/>
              </a:rPr>
              <a:t>opciones</a:t>
            </a:r>
            <a:r>
              <a:rPr lang="en-GB" sz="2100" dirty="0">
                <a:solidFill>
                  <a:srgbClr val="3F3F3F"/>
                </a:solidFill>
                <a:latin typeface="Open Sans"/>
                <a:ea typeface="Open Sans"/>
                <a:cs typeface="Open Sans"/>
                <a:sym typeface="Open Sans"/>
              </a:rPr>
              <a:t> de </a:t>
            </a:r>
            <a:r>
              <a:rPr lang="en-GB" sz="2100" b="1" dirty="0">
                <a:solidFill>
                  <a:srgbClr val="3F3F3F"/>
                </a:solidFill>
                <a:latin typeface="Open Sans"/>
                <a:ea typeface="Open Sans"/>
                <a:cs typeface="Open Sans"/>
                <a:sym typeface="Open Sans"/>
              </a:rPr>
              <a:t>CATEGORÍAS</a:t>
            </a:r>
            <a:r>
              <a:rPr lang="en-GB" sz="2100" dirty="0">
                <a:solidFill>
                  <a:srgbClr val="3F3F3F"/>
                </a:solidFill>
                <a:latin typeface="Open Sans"/>
                <a:ea typeface="Open Sans"/>
                <a:cs typeface="Open Sans"/>
                <a:sym typeface="Open Sans"/>
              </a:rPr>
              <a:t> e </a:t>
            </a:r>
            <a:r>
              <a:rPr lang="en-GB" sz="2100" b="1" dirty="0">
                <a:solidFill>
                  <a:srgbClr val="3F3F3F"/>
                </a:solidFill>
                <a:latin typeface="Open Sans"/>
                <a:ea typeface="Open Sans"/>
                <a:cs typeface="Open Sans"/>
                <a:sym typeface="Open Sans"/>
              </a:rPr>
              <a:t>IDIOMAS</a:t>
            </a:r>
            <a:r>
              <a:rPr lang="en-GB" sz="2100" dirty="0">
                <a:solidFill>
                  <a:srgbClr val="3F3F3F"/>
                </a:solidFill>
                <a:latin typeface="Open Sans"/>
                <a:ea typeface="Open Sans"/>
                <a:cs typeface="Open Sans"/>
                <a:sym typeface="Open Sans"/>
              </a:rPr>
              <a:t> de </a:t>
            </a:r>
            <a:r>
              <a:rPr lang="en-GB" sz="2100" dirty="0" err="1">
                <a:solidFill>
                  <a:srgbClr val="3F3F3F"/>
                </a:solidFill>
                <a:latin typeface="Open Sans"/>
                <a:ea typeface="Open Sans"/>
                <a:cs typeface="Open Sans"/>
                <a:sym typeface="Open Sans"/>
              </a:rPr>
              <a:t>publicación</a:t>
            </a:r>
            <a:r>
              <a:rPr lang="en-GB" sz="2100" dirty="0">
                <a:solidFill>
                  <a:srgbClr val="3F3F3F"/>
                </a:solidFill>
                <a:latin typeface="Open Sans"/>
                <a:ea typeface="Open Sans"/>
                <a:cs typeface="Open Sans"/>
                <a:sym typeface="Open Sans"/>
              </a:rPr>
              <a:t>.</a:t>
            </a:r>
          </a:p>
          <a:p>
            <a:pPr marL="457200" lvl="0" indent="-381000" algn="l" rtl="0">
              <a:lnSpc>
                <a:spcPct val="100000"/>
              </a:lnSpc>
              <a:spcBef>
                <a:spcPts val="1000"/>
              </a:spcBef>
              <a:spcAft>
                <a:spcPts val="0"/>
              </a:spcAft>
              <a:buClr>
                <a:schemeClr val="dk1"/>
              </a:buClr>
              <a:buSzPts val="2400"/>
              <a:buChar char="●"/>
            </a:pPr>
            <a:r>
              <a:rPr lang="en-GB" sz="2100" dirty="0" err="1">
                <a:solidFill>
                  <a:srgbClr val="3F3F3F"/>
                </a:solidFill>
                <a:latin typeface="Open Sans"/>
                <a:ea typeface="Open Sans"/>
                <a:cs typeface="Open Sans"/>
                <a:sym typeface="Open Sans"/>
              </a:rPr>
              <a:t>Tener</a:t>
            </a:r>
            <a:r>
              <a:rPr lang="en-GB" sz="2100" dirty="0">
                <a:solidFill>
                  <a:srgbClr val="3F3F3F"/>
                </a:solidFill>
                <a:latin typeface="Open Sans"/>
                <a:ea typeface="Open Sans"/>
                <a:cs typeface="Open Sans"/>
                <a:sym typeface="Open Sans"/>
              </a:rPr>
              <a:t> </a:t>
            </a:r>
            <a:r>
              <a:rPr lang="en-GB" sz="2100" dirty="0" err="1">
                <a:solidFill>
                  <a:srgbClr val="3F3F3F"/>
                </a:solidFill>
                <a:latin typeface="Open Sans"/>
                <a:ea typeface="Open Sans"/>
                <a:cs typeface="Open Sans"/>
                <a:sym typeface="Open Sans"/>
              </a:rPr>
              <a:t>en</a:t>
            </a:r>
            <a:r>
              <a:rPr lang="en-GB" sz="2100" dirty="0">
                <a:solidFill>
                  <a:srgbClr val="3F3F3F"/>
                </a:solidFill>
                <a:latin typeface="Open Sans"/>
                <a:ea typeface="Open Sans"/>
                <a:cs typeface="Open Sans"/>
                <a:sym typeface="Open Sans"/>
              </a:rPr>
              <a:t> </a:t>
            </a:r>
            <a:r>
              <a:rPr lang="en-GB" sz="2100" dirty="0" err="1">
                <a:solidFill>
                  <a:srgbClr val="3F3F3F"/>
                </a:solidFill>
                <a:latin typeface="Open Sans"/>
                <a:ea typeface="Open Sans"/>
                <a:cs typeface="Open Sans"/>
                <a:sym typeface="Open Sans"/>
              </a:rPr>
              <a:t>cuenta</a:t>
            </a:r>
            <a:r>
              <a:rPr lang="en-GB" sz="2100" dirty="0">
                <a:solidFill>
                  <a:srgbClr val="3F3F3F"/>
                </a:solidFill>
                <a:latin typeface="Open Sans"/>
                <a:ea typeface="Open Sans"/>
                <a:cs typeface="Open Sans"/>
                <a:sym typeface="Open Sans"/>
              </a:rPr>
              <a:t> </a:t>
            </a:r>
            <a:r>
              <a:rPr lang="en-GB" sz="2100" dirty="0" err="1">
                <a:solidFill>
                  <a:srgbClr val="3F3F3F"/>
                </a:solidFill>
                <a:latin typeface="Open Sans"/>
                <a:ea typeface="Open Sans"/>
                <a:cs typeface="Open Sans"/>
                <a:sym typeface="Open Sans"/>
              </a:rPr>
              <a:t>también</a:t>
            </a:r>
            <a:r>
              <a:rPr lang="en-GB" sz="2100" dirty="0">
                <a:solidFill>
                  <a:srgbClr val="3F3F3F"/>
                </a:solidFill>
                <a:latin typeface="Open Sans"/>
                <a:ea typeface="Open Sans"/>
                <a:cs typeface="Open Sans"/>
                <a:sym typeface="Open Sans"/>
              </a:rPr>
              <a:t> las </a:t>
            </a:r>
            <a:r>
              <a:rPr lang="en-GB" sz="2100" b="1" dirty="0" err="1">
                <a:solidFill>
                  <a:srgbClr val="3F3F3F"/>
                </a:solidFill>
                <a:latin typeface="Open Sans"/>
                <a:ea typeface="Open Sans"/>
                <a:cs typeface="Open Sans"/>
                <a:sym typeface="Open Sans"/>
              </a:rPr>
              <a:t>órdenes</a:t>
            </a:r>
            <a:r>
              <a:rPr lang="en-GB" sz="2100" b="1" dirty="0">
                <a:solidFill>
                  <a:srgbClr val="3F3F3F"/>
                </a:solidFill>
                <a:latin typeface="Open Sans"/>
                <a:ea typeface="Open Sans"/>
                <a:cs typeface="Open Sans"/>
                <a:sym typeface="Open Sans"/>
              </a:rPr>
              <a:t> de </a:t>
            </a:r>
            <a:r>
              <a:rPr lang="en-GB" sz="2100" b="1" dirty="0" err="1">
                <a:solidFill>
                  <a:srgbClr val="3F3F3F"/>
                </a:solidFill>
                <a:latin typeface="Open Sans"/>
                <a:ea typeface="Open Sans"/>
                <a:cs typeface="Open Sans"/>
                <a:sym typeface="Open Sans"/>
              </a:rPr>
              <a:t>acceso</a:t>
            </a:r>
            <a:r>
              <a:rPr lang="en-GB" sz="2100" b="1" dirty="0">
                <a:solidFill>
                  <a:srgbClr val="3F3F3F"/>
                </a:solidFill>
                <a:latin typeface="Open Sans"/>
                <a:ea typeface="Open Sans"/>
                <a:cs typeface="Open Sans"/>
                <a:sym typeface="Open Sans"/>
              </a:rPr>
              <a:t> </a:t>
            </a:r>
            <a:r>
              <a:rPr lang="en-GB" sz="2100" b="1" dirty="0" err="1">
                <a:solidFill>
                  <a:srgbClr val="3F3F3F"/>
                </a:solidFill>
                <a:latin typeface="Open Sans"/>
                <a:ea typeface="Open Sans"/>
                <a:cs typeface="Open Sans"/>
                <a:sym typeface="Open Sans"/>
              </a:rPr>
              <a:t>público</a:t>
            </a:r>
            <a:r>
              <a:rPr lang="en-GB" sz="2100" b="1" dirty="0">
                <a:solidFill>
                  <a:srgbClr val="3F3F3F"/>
                </a:solidFill>
                <a:latin typeface="Open Sans"/>
                <a:ea typeface="Open Sans"/>
                <a:cs typeface="Open Sans"/>
                <a:sym typeface="Open Sans"/>
              </a:rPr>
              <a:t> </a:t>
            </a:r>
            <a:r>
              <a:rPr lang="en-GB" sz="2100" dirty="0" err="1">
                <a:solidFill>
                  <a:srgbClr val="3F3F3F"/>
                </a:solidFill>
                <a:latin typeface="Open Sans"/>
                <a:ea typeface="Open Sans"/>
                <a:cs typeface="Open Sans"/>
                <a:sym typeface="Open Sans"/>
              </a:rPr>
              <a:t>en</a:t>
            </a:r>
            <a:r>
              <a:rPr lang="en-GB" sz="2100" dirty="0">
                <a:solidFill>
                  <a:srgbClr val="3F3F3F"/>
                </a:solidFill>
                <a:latin typeface="Open Sans"/>
                <a:ea typeface="Open Sans"/>
                <a:cs typeface="Open Sans"/>
                <a:sym typeface="Open Sans"/>
              </a:rPr>
              <a:t> la parte inferior de la </a:t>
            </a:r>
            <a:r>
              <a:rPr lang="en-GB" sz="2100" dirty="0" err="1">
                <a:solidFill>
                  <a:srgbClr val="3F3F3F"/>
                </a:solidFill>
                <a:latin typeface="Open Sans"/>
                <a:ea typeface="Open Sans"/>
                <a:cs typeface="Open Sans"/>
                <a:sym typeface="Open Sans"/>
              </a:rPr>
              <a:t>página</a:t>
            </a:r>
            <a:r>
              <a:rPr lang="en-GB" sz="2100" dirty="0">
                <a:solidFill>
                  <a:srgbClr val="3F3F3F"/>
                </a:solidFill>
                <a:latin typeface="Open Sans"/>
                <a:ea typeface="Open Sans"/>
                <a:cs typeface="Open Sans"/>
                <a:sym typeface="Open Sans"/>
              </a:rPr>
              <a:t>. </a:t>
            </a:r>
            <a:endParaRPr dirty="0"/>
          </a:p>
        </p:txBody>
      </p:sp>
      <p:sp>
        <p:nvSpPr>
          <p:cNvPr id="494" name="Google Shape;494;g80a636fb47_0_0"/>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Estadísticas</a:t>
            </a:r>
            <a:endParaRPr>
              <a:solidFill>
                <a:srgbClr val="586F7C"/>
              </a:solidFill>
              <a:latin typeface="Open Sans"/>
              <a:ea typeface="Open Sans"/>
              <a:cs typeface="Open Sans"/>
              <a:sym typeface="Open Sans"/>
            </a:endParaRPr>
          </a:p>
        </p:txBody>
      </p:sp>
      <p:sp>
        <p:nvSpPr>
          <p:cNvPr id="496" name="Google Shape;496;g80a636fb47_0_0"/>
          <p:cNvSpPr/>
          <p:nvPr/>
        </p:nvSpPr>
        <p:spPr>
          <a:xfrm>
            <a:off x="7049510" y="2676346"/>
            <a:ext cx="3056187" cy="43891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7" name="Google Shape;496;g80a636fb47_0_0"/>
          <p:cNvSpPr/>
          <p:nvPr/>
        </p:nvSpPr>
        <p:spPr>
          <a:xfrm>
            <a:off x="7049510" y="5477352"/>
            <a:ext cx="959373" cy="43891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8" name="Google Shape;496;g80a636fb47_0_0"/>
          <p:cNvSpPr/>
          <p:nvPr/>
        </p:nvSpPr>
        <p:spPr>
          <a:xfrm>
            <a:off x="7049510" y="6085875"/>
            <a:ext cx="3056187" cy="438912"/>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g8a8bb03a90_0_0"/>
          <p:cNvSpPr txBox="1">
            <a:spLocks noGrp="1"/>
          </p:cNvSpPr>
          <p:nvPr>
            <p:ph type="title"/>
          </p:nvPr>
        </p:nvSpPr>
        <p:spPr>
          <a:xfrm>
            <a:off x="0" y="252114"/>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200">
                <a:solidFill>
                  <a:srgbClr val="586F7C"/>
                </a:solidFill>
                <a:latin typeface="Open Sans"/>
                <a:ea typeface="Open Sans"/>
                <a:cs typeface="Open Sans"/>
                <a:sym typeface="Open Sans"/>
              </a:rPr>
              <a:t>h5-Index y h5-median </a:t>
            </a:r>
            <a:br>
              <a:rPr lang="en-US" sz="3200">
                <a:solidFill>
                  <a:srgbClr val="586F7C"/>
                </a:solidFill>
                <a:latin typeface="Open Sans"/>
                <a:ea typeface="Open Sans"/>
                <a:cs typeface="Open Sans"/>
                <a:sym typeface="Open Sans"/>
              </a:rPr>
            </a:br>
            <a:r>
              <a:rPr lang="en-US" sz="3200">
                <a:solidFill>
                  <a:srgbClr val="586F7C"/>
                </a:solidFill>
                <a:latin typeface="Open Sans"/>
                <a:ea typeface="Open Sans"/>
                <a:cs typeface="Open Sans"/>
                <a:sym typeface="Open Sans"/>
              </a:rPr>
              <a:t>Definiciones de los rankings</a:t>
            </a:r>
            <a:endParaRPr/>
          </a:p>
        </p:txBody>
      </p:sp>
      <p:sp>
        <p:nvSpPr>
          <p:cNvPr id="503" name="Google Shape;503;g8a8bb03a90_0_0"/>
          <p:cNvSpPr txBox="1">
            <a:spLocks noGrp="1"/>
          </p:cNvSpPr>
          <p:nvPr>
            <p:ph type="body" idx="1"/>
          </p:nvPr>
        </p:nvSpPr>
        <p:spPr>
          <a:xfrm>
            <a:off x="600800" y="1688835"/>
            <a:ext cx="10809300" cy="35994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400"/>
              <a:buNone/>
            </a:pPr>
            <a:r>
              <a:rPr lang="en-US" b="1">
                <a:solidFill>
                  <a:srgbClr val="3F3F3F"/>
                </a:solidFill>
                <a:latin typeface="Open Sans"/>
                <a:ea typeface="Open Sans"/>
                <a:cs typeface="Open Sans"/>
                <a:sym typeface="Open Sans"/>
              </a:rPr>
              <a:t>h5</a:t>
            </a:r>
            <a:r>
              <a:rPr lang="en-US">
                <a:solidFill>
                  <a:srgbClr val="3F3F3F"/>
                </a:solidFill>
                <a:latin typeface="Open Sans"/>
                <a:ea typeface="Open Sans"/>
                <a:cs typeface="Open Sans"/>
                <a:sym typeface="Open Sans"/>
              </a:rPr>
              <a:t>-</a:t>
            </a:r>
            <a:r>
              <a:rPr lang="en-US" b="1">
                <a:solidFill>
                  <a:srgbClr val="3F3F3F"/>
                </a:solidFill>
                <a:latin typeface="Open Sans"/>
                <a:ea typeface="Open Sans"/>
                <a:cs typeface="Open Sans"/>
                <a:sym typeface="Open Sans"/>
              </a:rPr>
              <a:t>index</a:t>
            </a:r>
            <a:r>
              <a:rPr lang="en-US">
                <a:solidFill>
                  <a:srgbClr val="3F3F3F"/>
                </a:solidFill>
                <a:latin typeface="Open Sans"/>
                <a:ea typeface="Open Sans"/>
                <a:cs typeface="Open Sans"/>
                <a:sym typeface="Open Sans"/>
              </a:rPr>
              <a:t> es el número más grande </a:t>
            </a:r>
            <a:r>
              <a:rPr lang="en-US" b="1">
                <a:solidFill>
                  <a:srgbClr val="3F3F3F"/>
                </a:solidFill>
                <a:latin typeface="Open Sans"/>
                <a:ea typeface="Open Sans"/>
                <a:cs typeface="Open Sans"/>
                <a:sym typeface="Open Sans"/>
              </a:rPr>
              <a:t>h</a:t>
            </a:r>
            <a:r>
              <a:rPr lang="en-US">
                <a:solidFill>
                  <a:srgbClr val="3F3F3F"/>
                </a:solidFill>
                <a:latin typeface="Open Sans"/>
                <a:ea typeface="Open Sans"/>
                <a:cs typeface="Open Sans"/>
                <a:sym typeface="Open Sans"/>
              </a:rPr>
              <a:t>, de modo que </a:t>
            </a:r>
            <a:r>
              <a:rPr lang="en-US" b="1">
                <a:solidFill>
                  <a:srgbClr val="3F3F3F"/>
                </a:solidFill>
                <a:latin typeface="Open Sans"/>
                <a:ea typeface="Open Sans"/>
                <a:cs typeface="Open Sans"/>
                <a:sym typeface="Open Sans"/>
              </a:rPr>
              <a:t>h</a:t>
            </a:r>
            <a:r>
              <a:rPr lang="en-US">
                <a:solidFill>
                  <a:srgbClr val="3F3F3F"/>
                </a:solidFill>
                <a:latin typeface="Open Sans"/>
                <a:ea typeface="Open Sans"/>
                <a:cs typeface="Open Sans"/>
                <a:sym typeface="Open Sans"/>
              </a:rPr>
              <a:t> artículos publicados en [los últimos 5 años pasados] tienen al menos </a:t>
            </a:r>
            <a:r>
              <a:rPr lang="en-US" b="1">
                <a:solidFill>
                  <a:srgbClr val="3F3F3F"/>
                </a:solidFill>
                <a:latin typeface="Open Sans"/>
                <a:ea typeface="Open Sans"/>
                <a:cs typeface="Open Sans"/>
                <a:sym typeface="Open Sans"/>
              </a:rPr>
              <a:t>h</a:t>
            </a:r>
            <a:r>
              <a:rPr lang="en-US">
                <a:solidFill>
                  <a:srgbClr val="3F3F3F"/>
                </a:solidFill>
                <a:latin typeface="Open Sans"/>
                <a:ea typeface="Open Sans"/>
                <a:cs typeface="Open Sans"/>
                <a:sym typeface="Open Sans"/>
              </a:rPr>
              <a:t> referencias cada uno. Por lo tanto, un </a:t>
            </a:r>
            <a:r>
              <a:rPr lang="en-US" b="1">
                <a:solidFill>
                  <a:srgbClr val="3F3F3F"/>
                </a:solidFill>
                <a:latin typeface="Open Sans"/>
                <a:ea typeface="Open Sans"/>
                <a:cs typeface="Open Sans"/>
                <a:sym typeface="Open Sans"/>
              </a:rPr>
              <a:t>h5</a:t>
            </a:r>
            <a:r>
              <a:rPr lang="en-US">
                <a:solidFill>
                  <a:srgbClr val="3F3F3F"/>
                </a:solidFill>
                <a:latin typeface="Open Sans"/>
                <a:ea typeface="Open Sans"/>
                <a:cs typeface="Open Sans"/>
                <a:sym typeface="Open Sans"/>
              </a:rPr>
              <a:t>-</a:t>
            </a:r>
            <a:r>
              <a:rPr lang="en-US" b="1">
                <a:solidFill>
                  <a:srgbClr val="3F3F3F"/>
                </a:solidFill>
                <a:latin typeface="Open Sans"/>
                <a:ea typeface="Open Sans"/>
                <a:cs typeface="Open Sans"/>
                <a:sym typeface="Open Sans"/>
              </a:rPr>
              <a:t>index</a:t>
            </a:r>
            <a:r>
              <a:rPr lang="en-US">
                <a:solidFill>
                  <a:srgbClr val="3F3F3F"/>
                </a:solidFill>
                <a:latin typeface="Open Sans"/>
                <a:ea typeface="Open Sans"/>
                <a:cs typeface="Open Sans"/>
                <a:sym typeface="Open Sans"/>
              </a:rPr>
              <a:t> de 60 significa que esa revista ha publicado 60 artículos en los últimos 5 años anteriores que tienen 60 o más referencias cada uno.</a:t>
            </a:r>
            <a:endParaRPr/>
          </a:p>
          <a:p>
            <a:pPr marL="0" lvl="0" indent="0" algn="l" rtl="0">
              <a:lnSpc>
                <a:spcPct val="90000"/>
              </a:lnSpc>
              <a:spcBef>
                <a:spcPts val="0"/>
              </a:spcBef>
              <a:spcAft>
                <a:spcPts val="0"/>
              </a:spcAft>
              <a:buClr>
                <a:schemeClr val="dk1"/>
              </a:buClr>
              <a:buSzPts val="1100"/>
              <a:buNone/>
            </a:pPr>
            <a:endParaRPr>
              <a:solidFill>
                <a:srgbClr val="3F3F3F"/>
              </a:solidFill>
              <a:latin typeface="Open Sans"/>
              <a:ea typeface="Open Sans"/>
              <a:cs typeface="Open Sans"/>
              <a:sym typeface="Open Sans"/>
            </a:endParaRPr>
          </a:p>
          <a:p>
            <a:pPr marL="0" lvl="0" indent="0" algn="l" rtl="0">
              <a:lnSpc>
                <a:spcPct val="90000"/>
              </a:lnSpc>
              <a:spcBef>
                <a:spcPts val="0"/>
              </a:spcBef>
              <a:spcAft>
                <a:spcPts val="0"/>
              </a:spcAft>
              <a:buClr>
                <a:schemeClr val="dk1"/>
              </a:buClr>
              <a:buSzPts val="1100"/>
              <a:buNone/>
            </a:pPr>
            <a:r>
              <a:rPr lang="en-US" b="1">
                <a:solidFill>
                  <a:srgbClr val="3F3F3F"/>
                </a:solidFill>
                <a:latin typeface="Open Sans"/>
                <a:ea typeface="Open Sans"/>
                <a:cs typeface="Open Sans"/>
                <a:sym typeface="Open Sans"/>
              </a:rPr>
              <a:t>h5-median</a:t>
            </a:r>
            <a:r>
              <a:rPr lang="en-US">
                <a:solidFill>
                  <a:srgbClr val="3F3F3F"/>
                </a:solidFill>
                <a:latin typeface="Open Sans"/>
                <a:ea typeface="Open Sans"/>
                <a:cs typeface="Open Sans"/>
                <a:sym typeface="Open Sans"/>
              </a:rPr>
              <a:t> se basa en el h5-index, pero en cambio mide el valor mediano (o medio) de las referencias para el número </a:t>
            </a:r>
            <a:r>
              <a:rPr lang="en-US" b="1">
                <a:solidFill>
                  <a:srgbClr val="3F3F3F"/>
                </a:solidFill>
                <a:latin typeface="Open Sans"/>
                <a:ea typeface="Open Sans"/>
                <a:cs typeface="Open Sans"/>
                <a:sym typeface="Open Sans"/>
              </a:rPr>
              <a:t>h </a:t>
            </a:r>
            <a:r>
              <a:rPr lang="en-US">
                <a:solidFill>
                  <a:srgbClr val="3F3F3F"/>
                </a:solidFill>
                <a:latin typeface="Open Sans"/>
                <a:ea typeface="Open Sans"/>
                <a:cs typeface="Open Sans"/>
                <a:sym typeface="Open Sans"/>
              </a:rPr>
              <a:t>de referencias. Una revista con un h5-index de 60 y un h5-median de 75 significa que, de los 60 artículos con 60 o más referencias, la mediana de esos valores de referencias es 75.</a:t>
            </a:r>
            <a:endParaRPr>
              <a:solidFill>
                <a:srgbClr val="3F3F3F"/>
              </a:solidFill>
              <a:latin typeface="Open Sans"/>
              <a:ea typeface="Open Sans"/>
              <a:cs typeface="Open Sans"/>
              <a:sym typeface="Open Sans"/>
            </a:endParaRPr>
          </a:p>
        </p:txBody>
      </p:sp>
      <p:sp>
        <p:nvSpPr>
          <p:cNvPr id="504" name="Google Shape;504;g8a8bb03a90_0_0"/>
          <p:cNvSpPr txBox="1"/>
          <p:nvPr/>
        </p:nvSpPr>
        <p:spPr>
          <a:xfrm>
            <a:off x="2470206" y="5426172"/>
            <a:ext cx="9439500" cy="785100"/>
          </a:xfrm>
          <a:prstGeom prst="rect">
            <a:avLst/>
          </a:prstGeom>
          <a:noFill/>
          <a:ln w="9525" cap="flat" cmpd="sng">
            <a:solidFill>
              <a:srgbClr val="DDDDDD"/>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500"/>
              <a:buFont typeface="Arial"/>
              <a:buNone/>
            </a:pPr>
            <a:r>
              <a:rPr lang="en-US" sz="1500" b="0" i="0" u="none" strike="noStrike" cap="none" dirty="0">
                <a:solidFill>
                  <a:srgbClr val="000000"/>
                </a:solidFill>
                <a:latin typeface="Open Sans"/>
                <a:ea typeface="Open Sans"/>
                <a:cs typeface="Open Sans"/>
                <a:sym typeface="Open Sans"/>
              </a:rPr>
              <a:t>Rachel </a:t>
            </a:r>
            <a:r>
              <a:rPr lang="en-US" sz="1500" b="0" i="0" u="none" strike="noStrike" cap="none" dirty="0" err="1">
                <a:solidFill>
                  <a:srgbClr val="000000"/>
                </a:solidFill>
                <a:latin typeface="Open Sans"/>
                <a:ea typeface="Open Sans"/>
                <a:cs typeface="Open Sans"/>
                <a:sym typeface="Open Sans"/>
              </a:rPr>
              <a:t>Borchardt</a:t>
            </a:r>
            <a:r>
              <a:rPr lang="en-US" sz="1500" b="0" i="0" u="none" strike="noStrike" cap="none" dirty="0">
                <a:solidFill>
                  <a:srgbClr val="000000"/>
                </a:solidFill>
                <a:latin typeface="Open Sans"/>
                <a:ea typeface="Open Sans"/>
                <a:cs typeface="Open Sans"/>
                <a:sym typeface="Open Sans"/>
              </a:rPr>
              <a:t>. “Subject Guides: Scholarly Research Impact Metrics: Journal-level impact - impact factor and more”. </a:t>
            </a:r>
            <a:r>
              <a:rPr lang="en-US" sz="1500" b="0" i="0" u="none" strike="noStrike" cap="none" dirty="0" err="1">
                <a:solidFill>
                  <a:srgbClr val="000000"/>
                </a:solidFill>
                <a:latin typeface="Open Sans"/>
                <a:ea typeface="Open Sans"/>
                <a:cs typeface="Open Sans"/>
                <a:sym typeface="Open Sans"/>
              </a:rPr>
              <a:t>Consultado</a:t>
            </a:r>
            <a:r>
              <a:rPr lang="en-US" sz="1500" b="0" i="0" u="none" strike="noStrike" cap="none" dirty="0">
                <a:solidFill>
                  <a:srgbClr val="000000"/>
                </a:solidFill>
                <a:latin typeface="Open Sans"/>
                <a:ea typeface="Open Sans"/>
                <a:cs typeface="Open Sans"/>
                <a:sym typeface="Open Sans"/>
              </a:rPr>
              <a:t>: </a:t>
            </a:r>
            <a:r>
              <a:rPr lang="en-US" sz="1500" b="0" i="0" u="none" strike="noStrike" cap="none" dirty="0" err="1">
                <a:solidFill>
                  <a:srgbClr val="000000"/>
                </a:solidFill>
                <a:latin typeface="Open Sans"/>
                <a:ea typeface="Open Sans"/>
                <a:cs typeface="Open Sans"/>
                <a:sym typeface="Open Sans"/>
              </a:rPr>
              <a:t>junio</a:t>
            </a:r>
            <a:r>
              <a:rPr lang="en-US" sz="1500" b="0" i="0" u="none" strike="noStrike" cap="none" dirty="0">
                <a:solidFill>
                  <a:srgbClr val="000000"/>
                </a:solidFill>
                <a:latin typeface="Open Sans"/>
                <a:ea typeface="Open Sans"/>
                <a:cs typeface="Open Sans"/>
                <a:sym typeface="Open Sans"/>
              </a:rPr>
              <a:t> de 2021</a:t>
            </a:r>
            <a:r>
              <a:rPr lang="en-US" sz="1500" b="0" i="0" u="none" strike="noStrike" cap="none" dirty="0">
                <a:solidFill>
                  <a:srgbClr val="000000"/>
                </a:solidFill>
                <a:highlight>
                  <a:schemeClr val="accent6"/>
                </a:highlight>
                <a:latin typeface="Open Sans"/>
                <a:ea typeface="Open Sans"/>
                <a:cs typeface="Open Sans"/>
                <a:sym typeface="Open Sans"/>
              </a:rPr>
              <a:t> </a:t>
            </a:r>
            <a:r>
              <a:rPr lang="en-US" sz="1500" b="0" i="0" u="none" strike="noStrike" cap="none" dirty="0">
                <a:solidFill>
                  <a:srgbClr val="000000"/>
                </a:solidFill>
                <a:latin typeface="Open Sans"/>
                <a:ea typeface="Open Sans"/>
                <a:cs typeface="Open Sans"/>
                <a:sym typeface="Open Sans"/>
              </a:rPr>
              <a:t>https://subjectguides.library.american.edu/c.php?g=175335&amp;p=1154177</a:t>
            </a:r>
            <a:endParaRPr sz="1400" b="0" i="0" u="none" strike="noStrike" cap="none" dirty="0">
              <a:solidFill>
                <a:srgbClr val="000000"/>
              </a:solidFill>
              <a:latin typeface="Arial"/>
              <a:ea typeface="Arial"/>
              <a:cs typeface="Arial"/>
              <a:sym typeface="Arial"/>
            </a:endParaRPr>
          </a:p>
        </p:txBody>
      </p:sp>
      <p:sp>
        <p:nvSpPr>
          <p:cNvPr id="505" name="Google Shape;505;g8a8bb03a90_0_0"/>
          <p:cNvSpPr txBox="1"/>
          <p:nvPr/>
        </p:nvSpPr>
        <p:spPr>
          <a:xfrm>
            <a:off x="402337" y="6330136"/>
            <a:ext cx="11192256" cy="46162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2400" b="0" i="0" u="none" strike="noStrike" cap="none">
                <a:solidFill>
                  <a:srgbClr val="3F3F3F"/>
                </a:solidFill>
                <a:latin typeface="Open Sans"/>
                <a:ea typeface="Open Sans"/>
                <a:cs typeface="Open Sans"/>
                <a:sym typeface="Open Sans"/>
              </a:rPr>
              <a:t>Ver la Lección 1.2 para mayor información sobre estadísticas en información</a:t>
            </a:r>
            <a:r>
              <a:rPr lang="en-US" sz="1400" b="0" i="0" u="none" strike="noStrike" cap="none">
                <a:solidFill>
                  <a:srgbClr val="3F3F3F"/>
                </a:solidFill>
                <a:latin typeface="Open Sans"/>
                <a:ea typeface="Open Sans"/>
                <a:cs typeface="Open Sans"/>
                <a:sym typeface="Open Sans"/>
              </a:rPr>
              <a:t>. </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10"/>
        <p:cNvGrpSpPr/>
        <p:nvPr/>
      </p:nvGrpSpPr>
      <p:grpSpPr>
        <a:xfrm>
          <a:off x="0" y="0"/>
          <a:ext cx="0" cy="0"/>
          <a:chOff x="0" y="0"/>
          <a:chExt cx="0" cy="0"/>
        </a:xfrm>
      </p:grpSpPr>
      <p:sp>
        <p:nvSpPr>
          <p:cNvPr id="511" name="Google Shape;511;p42"/>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Búsqueda avanzada</a:t>
            </a:r>
            <a:endParaRPr>
              <a:solidFill>
                <a:srgbClr val="586F7C"/>
              </a:solidFill>
              <a:latin typeface="Open Sans"/>
              <a:ea typeface="Open Sans"/>
              <a:cs typeface="Open Sans"/>
              <a:sym typeface="Open Sans"/>
            </a:endParaRPr>
          </a:p>
        </p:txBody>
      </p:sp>
      <p:sp>
        <p:nvSpPr>
          <p:cNvPr id="512" name="Google Shape;512;p42"/>
          <p:cNvSpPr txBox="1">
            <a:spLocks noGrp="1"/>
          </p:cNvSpPr>
          <p:nvPr>
            <p:ph type="body" idx="1"/>
          </p:nvPr>
        </p:nvSpPr>
        <p:spPr>
          <a:xfrm>
            <a:off x="1" y="1732715"/>
            <a:ext cx="4315968" cy="2574109"/>
          </a:xfrm>
          <a:prstGeom prst="rect">
            <a:avLst/>
          </a:prstGeom>
          <a:noFill/>
          <a:ln>
            <a:noFill/>
          </a:ln>
        </p:spPr>
        <p:txBody>
          <a:bodyPr spcFirstLastPara="1" wrap="square" lIns="91425" tIns="45700" rIns="91425" bIns="45700" anchor="t" anchorCtr="0">
            <a:noAutofit/>
          </a:bodyPr>
          <a:lstStyle/>
          <a:p>
            <a:pPr marL="76200" lvl="0" indent="0" algn="l" rtl="0">
              <a:lnSpc>
                <a:spcPct val="150000"/>
              </a:lnSpc>
              <a:spcBef>
                <a:spcPts val="1000"/>
              </a:spcBef>
              <a:spcAft>
                <a:spcPts val="0"/>
              </a:spcAft>
              <a:buClr>
                <a:schemeClr val="dk1"/>
              </a:buClr>
              <a:buSzPts val="2400"/>
              <a:buNone/>
            </a:pPr>
            <a:r>
              <a:rPr lang="en-US">
                <a:solidFill>
                  <a:srgbClr val="3F3F3F"/>
                </a:solidFill>
                <a:latin typeface="Open Sans"/>
                <a:ea typeface="Open Sans"/>
                <a:cs typeface="Open Sans"/>
                <a:sym typeface="Open Sans"/>
              </a:rPr>
              <a:t>Una última función destacada es la</a:t>
            </a:r>
            <a:r>
              <a:rPr lang="en-US" b="1">
                <a:solidFill>
                  <a:srgbClr val="3F3F3F"/>
                </a:solidFill>
                <a:latin typeface="Open Sans"/>
                <a:ea typeface="Open Sans"/>
                <a:cs typeface="Open Sans"/>
                <a:sym typeface="Open Sans"/>
              </a:rPr>
              <a:t> Búsqueda avanzada</a:t>
            </a:r>
            <a:r>
              <a:rPr lang="en-US">
                <a:solidFill>
                  <a:srgbClr val="3F3F3F"/>
                </a:solidFill>
                <a:latin typeface="Open Sans"/>
                <a:ea typeface="Open Sans"/>
                <a:cs typeface="Open Sans"/>
                <a:sym typeface="Open Sans"/>
              </a:rPr>
              <a:t>. Se muestra a continuación.</a:t>
            </a:r>
            <a:endParaRPr>
              <a:solidFill>
                <a:srgbClr val="3F3F3F"/>
              </a:solidFill>
              <a:latin typeface="Open Sans"/>
              <a:ea typeface="Open Sans"/>
              <a:cs typeface="Open Sans"/>
              <a:sym typeface="Open Sans"/>
            </a:endParaRPr>
          </a:p>
        </p:txBody>
      </p:sp>
      <p:pic>
        <p:nvPicPr>
          <p:cNvPr id="513" name="Google Shape;513;p42"/>
          <p:cNvPicPr preferRelativeResize="0"/>
          <p:nvPr/>
        </p:nvPicPr>
        <p:blipFill rotWithShape="1">
          <a:blip r:embed="rId3">
            <a:alphaModFix/>
          </a:blip>
          <a:srcRect/>
          <a:stretch/>
        </p:blipFill>
        <p:spPr>
          <a:xfrm>
            <a:off x="5002883" y="1901952"/>
            <a:ext cx="6209594" cy="4809744"/>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18"/>
        <p:cNvGrpSpPr/>
        <p:nvPr/>
      </p:nvGrpSpPr>
      <p:grpSpPr>
        <a:xfrm>
          <a:off x="0" y="0"/>
          <a:ext cx="0" cy="0"/>
          <a:chOff x="0" y="0"/>
          <a:chExt cx="0" cy="0"/>
        </a:xfrm>
      </p:grpSpPr>
      <p:sp>
        <p:nvSpPr>
          <p:cNvPr id="519" name="Google Shape;519;p43"/>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Solución de problemas y asistencia</a:t>
            </a:r>
            <a:endParaRPr/>
          </a:p>
        </p:txBody>
      </p:sp>
      <p:sp>
        <p:nvSpPr>
          <p:cNvPr id="520" name="Google Shape;520;p43"/>
          <p:cNvSpPr txBox="1">
            <a:spLocks noGrp="1"/>
          </p:cNvSpPr>
          <p:nvPr>
            <p:ph type="body" idx="1"/>
          </p:nvPr>
        </p:nvSpPr>
        <p:spPr>
          <a:xfrm>
            <a:off x="212270" y="1558400"/>
            <a:ext cx="11802946" cy="5171584"/>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b="1" dirty="0" err="1">
                <a:solidFill>
                  <a:srgbClr val="3F3F3F"/>
                </a:solidFill>
                <a:latin typeface="Open Sans"/>
                <a:ea typeface="Open Sans"/>
                <a:cs typeface="Open Sans"/>
                <a:sym typeface="Open Sans"/>
              </a:rPr>
              <a:t>Problemas</a:t>
            </a:r>
            <a:r>
              <a:rPr lang="en-US" b="1" dirty="0">
                <a:solidFill>
                  <a:srgbClr val="3F3F3F"/>
                </a:solidFill>
                <a:latin typeface="Open Sans"/>
                <a:ea typeface="Open Sans"/>
                <a:cs typeface="Open Sans"/>
                <a:sym typeface="Open Sans"/>
              </a:rPr>
              <a:t> </a:t>
            </a:r>
            <a:r>
              <a:rPr lang="en-US" b="1" dirty="0" err="1">
                <a:solidFill>
                  <a:srgbClr val="3F3F3F"/>
                </a:solidFill>
                <a:latin typeface="Open Sans"/>
                <a:ea typeface="Open Sans"/>
                <a:cs typeface="Open Sans"/>
                <a:sym typeface="Open Sans"/>
              </a:rPr>
              <a:t>comunes</a:t>
            </a:r>
            <a:r>
              <a:rPr lang="en-US" b="1" dirty="0">
                <a:solidFill>
                  <a:srgbClr val="3F3F3F"/>
                </a:solidFill>
                <a:latin typeface="Open Sans"/>
                <a:ea typeface="Open Sans"/>
                <a:cs typeface="Open Sans"/>
                <a:sym typeface="Open Sans"/>
              </a:rPr>
              <a:t>;</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El </a:t>
            </a:r>
            <a:r>
              <a:rPr lang="en-US" dirty="0" err="1">
                <a:solidFill>
                  <a:srgbClr val="3F3F3F"/>
                </a:solidFill>
                <a:latin typeface="Open Sans"/>
                <a:ea typeface="Open Sans"/>
                <a:cs typeface="Open Sans"/>
                <a:sym typeface="Open Sans"/>
              </a:rPr>
              <a:t>acceso</a:t>
            </a:r>
            <a:r>
              <a:rPr lang="en-US" dirty="0">
                <a:solidFill>
                  <a:srgbClr val="3F3F3F"/>
                </a:solidFill>
                <a:latin typeface="Open Sans"/>
                <a:ea typeface="Open Sans"/>
                <a:cs typeface="Open Sans"/>
                <a:sym typeface="Open Sans"/>
              </a:rPr>
              <a:t> a la </a:t>
            </a:r>
            <a:r>
              <a:rPr lang="en-US" dirty="0" err="1">
                <a:solidFill>
                  <a:srgbClr val="3F3F3F"/>
                </a:solidFill>
                <a:latin typeface="Open Sans"/>
                <a:ea typeface="Open Sans"/>
                <a:cs typeface="Open Sans"/>
                <a:sym typeface="Open Sans"/>
              </a:rPr>
              <a:t>revista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tiene</a:t>
            </a:r>
            <a:r>
              <a:rPr lang="en-US" dirty="0">
                <a:solidFill>
                  <a:srgbClr val="3F3F3F"/>
                </a:solidFill>
                <a:latin typeface="Open Sans"/>
                <a:ea typeface="Open Sans"/>
                <a:cs typeface="Open Sans"/>
                <a:sym typeface="Open Sans"/>
              </a:rPr>
              <a:t> un </a:t>
            </a:r>
            <a:r>
              <a:rPr lang="en-US" dirty="0" err="1">
                <a:solidFill>
                  <a:srgbClr val="3F3F3F"/>
                </a:solidFill>
                <a:latin typeface="Open Sans"/>
                <a:ea typeface="Open Sans"/>
                <a:cs typeface="Open Sans"/>
                <a:sym typeface="Open Sans"/>
              </a:rPr>
              <a:t>mensaje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emergente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bloqueado</a:t>
            </a:r>
            <a:r>
              <a:rPr lang="en-US" dirty="0">
                <a:solidFill>
                  <a:srgbClr val="3F3F3F"/>
                </a:solidFill>
                <a:latin typeface="Open Sans"/>
                <a:ea typeface="Open Sans"/>
                <a:cs typeface="Open Sans"/>
                <a:sym typeface="Open Sans"/>
              </a:rPr>
              <a:t>.</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dirty="0">
                <a:solidFill>
                  <a:srgbClr val="3F3F3F"/>
                </a:solidFill>
                <a:latin typeface="Open Sans"/>
                <a:ea typeface="Open Sans"/>
                <a:cs typeface="Open Sans"/>
                <a:sym typeface="Open Sans"/>
              </a:rPr>
              <a:t>Error al </a:t>
            </a:r>
            <a:r>
              <a:rPr lang="en-US" dirty="0" err="1">
                <a:solidFill>
                  <a:srgbClr val="3F3F3F"/>
                </a:solidFill>
                <a:latin typeface="Open Sans"/>
                <a:ea typeface="Open Sans"/>
                <a:cs typeface="Open Sans"/>
                <a:sym typeface="Open Sans"/>
              </a:rPr>
              <a:t>iniciar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sesión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correctamente</a:t>
            </a:r>
            <a:r>
              <a:rPr lang="en-US" dirty="0">
                <a:solidFill>
                  <a:srgbClr val="3F3F3F"/>
                </a:solidFill>
                <a:latin typeface="Open Sans"/>
                <a:ea typeface="Open Sans"/>
                <a:cs typeface="Open Sans"/>
                <a:sym typeface="Open Sans"/>
              </a:rPr>
              <a:t> con el </a:t>
            </a:r>
            <a:r>
              <a:rPr lang="en-US" dirty="0" err="1">
                <a:solidFill>
                  <a:srgbClr val="3F3F3F"/>
                </a:solidFill>
                <a:latin typeface="Open Sans"/>
                <a:ea typeface="Open Sans"/>
                <a:cs typeface="Open Sans"/>
                <a:sym typeface="Open Sans"/>
              </a:rPr>
              <a:t>Código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Usuario</a:t>
            </a:r>
            <a:r>
              <a:rPr lang="en-US" dirty="0">
                <a:solidFill>
                  <a:srgbClr val="3F3F3F"/>
                </a:solidFill>
                <a:latin typeface="Open Sans"/>
                <a:ea typeface="Open Sans"/>
                <a:cs typeface="Open Sans"/>
                <a:sym typeface="Open Sans"/>
              </a:rPr>
              <a:t> / </a:t>
            </a:r>
            <a:r>
              <a:rPr lang="en-US" dirty="0" err="1">
                <a:solidFill>
                  <a:srgbClr val="3F3F3F"/>
                </a:solidFill>
                <a:latin typeface="Open Sans"/>
                <a:ea typeface="Open Sans"/>
                <a:cs typeface="Open Sans"/>
                <a:sym typeface="Open Sans"/>
              </a:rPr>
              <a:t>Contraseña</a:t>
            </a:r>
            <a:r>
              <a:rPr lang="en-US" dirty="0">
                <a:solidFill>
                  <a:srgbClr val="3F3F3F"/>
                </a:solidFill>
                <a:latin typeface="Open Sans"/>
                <a:ea typeface="Open Sans"/>
                <a:cs typeface="Open Sans"/>
                <a:sym typeface="Open Sans"/>
              </a:rPr>
              <a:t> de la </a:t>
            </a:r>
            <a:r>
              <a:rPr lang="en-US" dirty="0" err="1">
                <a:solidFill>
                  <a:srgbClr val="3F3F3F"/>
                </a:solidFill>
                <a:latin typeface="Open Sans"/>
                <a:ea typeface="Open Sans"/>
                <a:cs typeface="Open Sans"/>
                <a:sym typeface="Open Sans"/>
              </a:rPr>
              <a:t>institución</a:t>
            </a:r>
            <a:r>
              <a:rPr lang="en-US" dirty="0">
                <a:solidFill>
                  <a:srgbClr val="3F3F3F"/>
                </a:solidFill>
                <a:latin typeface="Open Sans"/>
                <a:ea typeface="Open Sans"/>
                <a:cs typeface="Open Sans"/>
                <a:sym typeface="Open Sans"/>
              </a:rPr>
              <a:t>. </a:t>
            </a:r>
            <a:endParaRPr dirty="0"/>
          </a:p>
          <a:p>
            <a:pPr marL="457200" lvl="0" indent="-381000" algn="l" rtl="0">
              <a:lnSpc>
                <a:spcPct val="9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Títulos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revistas</a:t>
            </a:r>
            <a:r>
              <a:rPr lang="en-US" dirty="0">
                <a:solidFill>
                  <a:srgbClr val="3F3F3F"/>
                </a:solidFill>
                <a:latin typeface="Open Sans"/>
                <a:ea typeface="Open Sans"/>
                <a:cs typeface="Open Sans"/>
                <a:sym typeface="Open Sans"/>
              </a:rPr>
              <a:t> o </a:t>
            </a:r>
            <a:r>
              <a:rPr lang="en-US" dirty="0" err="1">
                <a:solidFill>
                  <a:srgbClr val="3F3F3F"/>
                </a:solidFill>
                <a:latin typeface="Open Sans"/>
                <a:ea typeface="Open Sans"/>
                <a:cs typeface="Open Sans"/>
                <a:sym typeface="Open Sans"/>
              </a:rPr>
              <a:t>libros</a:t>
            </a:r>
            <a:r>
              <a:rPr lang="en-US" dirty="0">
                <a:solidFill>
                  <a:srgbClr val="3F3F3F"/>
                </a:solidFill>
                <a:latin typeface="Open Sans"/>
                <a:ea typeface="Open Sans"/>
                <a:cs typeface="Open Sans"/>
                <a:sym typeface="Open Sans"/>
              </a:rPr>
              <a:t> no </a:t>
            </a:r>
            <a:r>
              <a:rPr lang="en-US" dirty="0" err="1">
                <a:solidFill>
                  <a:srgbClr val="3F3F3F"/>
                </a:solidFill>
                <a:latin typeface="Open Sans"/>
                <a:ea typeface="Open Sans"/>
                <a:cs typeface="Open Sans"/>
                <a:sym typeface="Open Sans"/>
              </a:rPr>
              <a:t>incluidos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oferta</a:t>
            </a:r>
            <a:r>
              <a:rPr lang="en-US" dirty="0">
                <a:solidFill>
                  <a:srgbClr val="3F3F3F"/>
                </a:solidFill>
                <a:latin typeface="Open Sans"/>
                <a:ea typeface="Open Sans"/>
                <a:cs typeface="Open Sans"/>
                <a:sym typeface="Open Sans"/>
              </a:rPr>
              <a:t> de la editorial</a:t>
            </a:r>
            <a:endParaRPr dirty="0">
              <a:solidFill>
                <a:srgbClr val="3F3F3F"/>
              </a:solidFill>
            </a:endParaRPr>
          </a:p>
          <a:p>
            <a:pPr marL="457200" lvl="0" indent="-381000" algn="l" rtl="0">
              <a:lnSpc>
                <a:spcPct val="90000"/>
              </a:lnSpc>
              <a:spcBef>
                <a:spcPts val="1000"/>
              </a:spcBef>
              <a:spcAft>
                <a:spcPts val="0"/>
              </a:spcAft>
              <a:buClr>
                <a:schemeClr val="dk1"/>
              </a:buClr>
              <a:buSzPts val="2400"/>
              <a:buChar char="●"/>
            </a:pPr>
            <a:r>
              <a:rPr lang="en-US" dirty="0" err="1">
                <a:solidFill>
                  <a:srgbClr val="3F3F3F"/>
                </a:solidFill>
                <a:latin typeface="Open Sans"/>
                <a:ea typeface="Open Sans"/>
                <a:cs typeface="Open Sans"/>
                <a:sym typeface="Open Sans"/>
              </a:rPr>
              <a:t>Problemas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técnicos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el </a:t>
            </a:r>
            <a:r>
              <a:rPr lang="en-US" dirty="0" err="1">
                <a:solidFill>
                  <a:srgbClr val="3F3F3F"/>
                </a:solidFill>
                <a:latin typeface="Open Sans"/>
                <a:ea typeface="Open Sans"/>
                <a:cs typeface="Open Sans"/>
                <a:sym typeface="Open Sans"/>
              </a:rPr>
              <a:t>sitio</a:t>
            </a:r>
            <a:r>
              <a:rPr lang="en-US" dirty="0">
                <a:solidFill>
                  <a:srgbClr val="3F3F3F"/>
                </a:solidFill>
                <a:latin typeface="Open Sans"/>
                <a:ea typeface="Open Sans"/>
                <a:cs typeface="Open Sans"/>
                <a:sym typeface="Open Sans"/>
              </a:rPr>
              <a:t> web de la editorial. </a:t>
            </a:r>
            <a:endParaRPr dirty="0">
              <a:solidFill>
                <a:srgbClr val="3F3F3F"/>
              </a:solidFill>
            </a:endParaRPr>
          </a:p>
          <a:p>
            <a:pPr marL="76200" lvl="0" indent="0" algn="l" rtl="0">
              <a:lnSpc>
                <a:spcPct val="90000"/>
              </a:lnSpc>
              <a:spcBef>
                <a:spcPts val="1000"/>
              </a:spcBef>
              <a:spcAft>
                <a:spcPts val="0"/>
              </a:spcAft>
              <a:buClr>
                <a:schemeClr val="dk2"/>
              </a:buClr>
              <a:buSzPts val="2400"/>
              <a:buNone/>
            </a:pPr>
            <a:endParaRPr dirty="0">
              <a:solidFill>
                <a:srgbClr val="3F3F3F"/>
              </a:solidFill>
              <a:latin typeface="Open Sans"/>
              <a:ea typeface="Open Sans"/>
              <a:cs typeface="Open Sans"/>
              <a:sym typeface="Open Sans"/>
            </a:endParaRPr>
          </a:p>
          <a:p>
            <a:pPr marL="76200" lvl="0" indent="0" algn="l" rtl="0">
              <a:lnSpc>
                <a:spcPct val="90000"/>
              </a:lnSpc>
              <a:spcBef>
                <a:spcPts val="1000"/>
              </a:spcBef>
              <a:spcAft>
                <a:spcPts val="0"/>
              </a:spcAft>
              <a:buClr>
                <a:schemeClr val="dk1"/>
              </a:buClr>
              <a:buSzPts val="2400"/>
              <a:buNone/>
            </a:pPr>
            <a:r>
              <a:rPr lang="en-US" b="1" dirty="0">
                <a:solidFill>
                  <a:srgbClr val="3F3F3F"/>
                </a:solidFill>
                <a:latin typeface="Open Sans"/>
                <a:ea typeface="Open Sans"/>
                <a:cs typeface="Open Sans"/>
                <a:sym typeface="Open Sans"/>
              </a:rPr>
              <a:t>¿</a:t>
            </a:r>
            <a:r>
              <a:rPr lang="en-US" b="1" dirty="0" err="1">
                <a:solidFill>
                  <a:srgbClr val="3F3F3F"/>
                </a:solidFill>
                <a:latin typeface="Open Sans"/>
                <a:ea typeface="Open Sans"/>
                <a:cs typeface="Open Sans"/>
                <a:sym typeface="Open Sans"/>
              </a:rPr>
              <a:t>Qué</a:t>
            </a:r>
            <a:r>
              <a:rPr lang="en-US" b="1" dirty="0">
                <a:solidFill>
                  <a:srgbClr val="3F3F3F"/>
                </a:solidFill>
                <a:latin typeface="Open Sans"/>
                <a:ea typeface="Open Sans"/>
                <a:cs typeface="Open Sans"/>
                <a:sym typeface="Open Sans"/>
              </a:rPr>
              <a:t> </a:t>
            </a:r>
            <a:r>
              <a:rPr lang="en-US" b="1" dirty="0" err="1">
                <a:solidFill>
                  <a:srgbClr val="3F3F3F"/>
                </a:solidFill>
                <a:latin typeface="Open Sans"/>
                <a:ea typeface="Open Sans"/>
                <a:cs typeface="Open Sans"/>
                <a:sym typeface="Open Sans"/>
              </a:rPr>
              <a:t>hacer</a:t>
            </a:r>
            <a:r>
              <a:rPr lang="en-US" b="1" dirty="0">
                <a:solidFill>
                  <a:srgbClr val="3F3F3F"/>
                </a:solidFill>
                <a:latin typeface="Open Sans"/>
                <a:ea typeface="Open Sans"/>
                <a:cs typeface="Open Sans"/>
                <a:sym typeface="Open Sans"/>
              </a:rPr>
              <a:t>?</a:t>
            </a:r>
            <a:endParaRPr dirty="0">
              <a:solidFill>
                <a:srgbClr val="3F3F3F"/>
              </a:solidFill>
            </a:endParaRPr>
          </a:p>
          <a:p>
            <a:pPr marL="76200" lvl="0" indent="0" algn="l" rtl="0">
              <a:lnSpc>
                <a:spcPct val="90000"/>
              </a:lnSpc>
              <a:spcBef>
                <a:spcPts val="1000"/>
              </a:spcBef>
              <a:spcAft>
                <a:spcPts val="0"/>
              </a:spcAft>
              <a:buClr>
                <a:schemeClr val="dk1"/>
              </a:buClr>
              <a:buSzPts val="2400"/>
              <a:buNone/>
            </a:pPr>
            <a:r>
              <a:rPr lang="en-US" dirty="0">
                <a:solidFill>
                  <a:srgbClr val="3F3F3F"/>
                </a:solidFill>
                <a:latin typeface="Open Sans"/>
                <a:ea typeface="Open Sans"/>
                <a:cs typeface="Open Sans"/>
                <a:sym typeface="Open Sans"/>
              </a:rPr>
              <a:t>Si el </a:t>
            </a:r>
            <a:r>
              <a:rPr lang="en-US" dirty="0" err="1">
                <a:solidFill>
                  <a:srgbClr val="3F3F3F"/>
                </a:solidFill>
                <a:latin typeface="Open Sans"/>
                <a:ea typeface="Open Sans"/>
                <a:cs typeface="Open Sans"/>
                <a:sym typeface="Open Sans"/>
              </a:rPr>
              <a:t>usuario</a:t>
            </a:r>
            <a:r>
              <a:rPr lang="en-US" dirty="0">
                <a:solidFill>
                  <a:srgbClr val="3F3F3F"/>
                </a:solidFill>
                <a:latin typeface="Open Sans"/>
                <a:ea typeface="Open Sans"/>
                <a:cs typeface="Open Sans"/>
                <a:sym typeface="Open Sans"/>
              </a:rPr>
              <a:t> ha </a:t>
            </a:r>
            <a:r>
              <a:rPr lang="en-US" dirty="0" err="1">
                <a:solidFill>
                  <a:srgbClr val="3F3F3F"/>
                </a:solidFill>
                <a:latin typeface="Open Sans"/>
                <a:ea typeface="Open Sans"/>
                <a:cs typeface="Open Sans"/>
                <a:sym typeface="Open Sans"/>
              </a:rPr>
              <a:t>iniciado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sesión</a:t>
            </a:r>
            <a:r>
              <a:rPr lang="en-US" dirty="0">
                <a:solidFill>
                  <a:srgbClr val="3F3F3F"/>
                </a:solidFill>
                <a:latin typeface="Open Sans"/>
                <a:ea typeface="Open Sans"/>
                <a:cs typeface="Open Sans"/>
                <a:sym typeface="Open Sans"/>
              </a:rPr>
              <a:t> y la </a:t>
            </a:r>
            <a:r>
              <a:rPr lang="en-US" dirty="0" err="1">
                <a:solidFill>
                  <a:srgbClr val="3F3F3F"/>
                </a:solidFill>
                <a:latin typeface="Open Sans"/>
                <a:ea typeface="Open Sans"/>
                <a:cs typeface="Open Sans"/>
                <a:sym typeface="Open Sans"/>
              </a:rPr>
              <a:t>institución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cuenta</a:t>
            </a:r>
            <a:r>
              <a:rPr lang="en-US" dirty="0">
                <a:solidFill>
                  <a:srgbClr val="3F3F3F"/>
                </a:solidFill>
                <a:latin typeface="Open Sans"/>
                <a:ea typeface="Open Sans"/>
                <a:cs typeface="Open Sans"/>
                <a:sym typeface="Open Sans"/>
              </a:rPr>
              <a:t> con </a:t>
            </a:r>
            <a:r>
              <a:rPr lang="en-US" dirty="0" err="1">
                <a:solidFill>
                  <a:srgbClr val="3F3F3F"/>
                </a:solidFill>
                <a:latin typeface="Open Sans"/>
                <a:ea typeface="Open Sans"/>
                <a:cs typeface="Open Sans"/>
                <a:sym typeface="Open Sans"/>
              </a:rPr>
              <a:t>acceso</a:t>
            </a:r>
            <a:r>
              <a:rPr lang="en-US" dirty="0">
                <a:solidFill>
                  <a:srgbClr val="3F3F3F"/>
                </a:solidFill>
                <a:latin typeface="Open Sans"/>
                <a:ea typeface="Open Sans"/>
                <a:cs typeface="Open Sans"/>
                <a:sym typeface="Open Sans"/>
              </a:rPr>
              <a:t> al </a:t>
            </a:r>
            <a:r>
              <a:rPr lang="en-US" dirty="0" err="1">
                <a:solidFill>
                  <a:srgbClr val="3F3F3F"/>
                </a:solidFill>
                <a:latin typeface="Open Sans"/>
                <a:ea typeface="Open Sans"/>
                <a:cs typeface="Open Sans"/>
                <a:sym typeface="Open Sans"/>
              </a:rPr>
              <a:t>título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específico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esto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confirma</a:t>
            </a:r>
            <a:r>
              <a:rPr lang="en-US" dirty="0">
                <a:solidFill>
                  <a:srgbClr val="3F3F3F"/>
                </a:solidFill>
                <a:latin typeface="Open Sans"/>
                <a:ea typeface="Open Sans"/>
                <a:cs typeface="Open Sans"/>
                <a:sym typeface="Open Sans"/>
              </a:rPr>
              <a:t> que hay un </a:t>
            </a:r>
            <a:r>
              <a:rPr lang="en-US" dirty="0" err="1">
                <a:solidFill>
                  <a:srgbClr val="3F3F3F"/>
                </a:solidFill>
                <a:latin typeface="Open Sans"/>
                <a:ea typeface="Open Sans"/>
                <a:cs typeface="Open Sans"/>
                <a:sym typeface="Open Sans"/>
              </a:rPr>
              <a:t>problema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técnico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el </a:t>
            </a:r>
            <a:r>
              <a:rPr lang="en-US" dirty="0" err="1">
                <a:solidFill>
                  <a:srgbClr val="3F3F3F"/>
                </a:solidFill>
                <a:latin typeface="Open Sans"/>
                <a:ea typeface="Open Sans"/>
                <a:cs typeface="Open Sans"/>
                <a:sym typeface="Open Sans"/>
              </a:rPr>
              <a:t>sitio</a:t>
            </a:r>
            <a:r>
              <a:rPr lang="en-US" dirty="0">
                <a:solidFill>
                  <a:srgbClr val="3F3F3F"/>
                </a:solidFill>
                <a:latin typeface="Open Sans"/>
                <a:ea typeface="Open Sans"/>
                <a:cs typeface="Open Sans"/>
                <a:sym typeface="Open Sans"/>
              </a:rPr>
              <a:t> web de la editorial. </a:t>
            </a:r>
            <a:r>
              <a:rPr lang="en-US" dirty="0" err="1">
                <a:solidFill>
                  <a:srgbClr val="3F3F3F"/>
                </a:solidFill>
                <a:latin typeface="Open Sans"/>
                <a:ea typeface="Open Sans"/>
                <a:cs typeface="Open Sans"/>
                <a:sym typeface="Open Sans"/>
              </a:rPr>
              <a:t>Informar</a:t>
            </a:r>
            <a:r>
              <a:rPr lang="en-US" dirty="0">
                <a:solidFill>
                  <a:srgbClr val="3F3F3F"/>
                </a:solidFill>
                <a:latin typeface="Open Sans"/>
                <a:ea typeface="Open Sans"/>
                <a:cs typeface="Open Sans"/>
                <a:sym typeface="Open Sans"/>
              </a:rPr>
              <a:t> del </a:t>
            </a:r>
            <a:r>
              <a:rPr lang="en-US" dirty="0" err="1">
                <a:solidFill>
                  <a:srgbClr val="3F3F3F"/>
                </a:solidFill>
                <a:latin typeface="Open Sans"/>
                <a:ea typeface="Open Sans"/>
                <a:cs typeface="Open Sans"/>
                <a:sym typeface="Open Sans"/>
              </a:rPr>
              <a:t>problema</a:t>
            </a:r>
            <a:r>
              <a:rPr lang="en-US" dirty="0">
                <a:solidFill>
                  <a:srgbClr val="3F3F3F"/>
                </a:solidFill>
                <a:latin typeface="Open Sans"/>
                <a:ea typeface="Open Sans"/>
                <a:cs typeface="Open Sans"/>
                <a:sym typeface="Open Sans"/>
              </a:rPr>
              <a:t> al </a:t>
            </a:r>
            <a:r>
              <a:rPr lang="en-US" dirty="0" err="1">
                <a:solidFill>
                  <a:srgbClr val="3F3F3F"/>
                </a:solidFill>
                <a:latin typeface="Open Sans"/>
                <a:ea typeface="Open Sans"/>
                <a:cs typeface="Open Sans"/>
                <a:sym typeface="Open Sans"/>
              </a:rPr>
              <a:t>Servicio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Asistencia</a:t>
            </a:r>
            <a:r>
              <a:rPr lang="en-US" dirty="0">
                <a:solidFill>
                  <a:srgbClr val="3F3F3F"/>
                </a:solidFill>
                <a:latin typeface="Open Sans"/>
                <a:ea typeface="Open Sans"/>
                <a:cs typeface="Open Sans"/>
                <a:sym typeface="Open Sans"/>
              </a:rPr>
              <a:t> de Research4Life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u="sng" dirty="0">
                <a:solidFill>
                  <a:srgbClr val="3F3F3F"/>
                </a:solid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endParaRPr dirty="0">
              <a:solidFill>
                <a:srgbClr val="3F3F3F"/>
              </a:solidFill>
              <a:latin typeface="Open Sans"/>
              <a:ea typeface="Open Sans"/>
              <a:cs typeface="Open Sans"/>
              <a:sym typeface="Open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25"/>
        <p:cNvGrpSpPr/>
        <p:nvPr/>
      </p:nvGrpSpPr>
      <p:grpSpPr>
        <a:xfrm>
          <a:off x="0" y="0"/>
          <a:ext cx="0" cy="0"/>
          <a:chOff x="0" y="0"/>
          <a:chExt cx="0" cy="0"/>
        </a:xfrm>
      </p:grpSpPr>
      <p:sp>
        <p:nvSpPr>
          <p:cNvPr id="526" name="Google Shape;526;p44"/>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ct val="88888"/>
              <a:buNone/>
            </a:pPr>
            <a:r>
              <a:rPr lang="en-US" sz="4000">
                <a:solidFill>
                  <a:srgbClr val="586F7C"/>
                </a:solidFill>
                <a:latin typeface="Open Sans"/>
                <a:ea typeface="Open Sans"/>
                <a:cs typeface="Open Sans"/>
                <a:sym typeface="Open Sans"/>
              </a:rPr>
              <a:t>Contactar al Servicio de Asistencia</a:t>
            </a:r>
            <a:endParaRPr>
              <a:solidFill>
                <a:srgbClr val="586F7C"/>
              </a:solidFill>
              <a:latin typeface="Open Sans"/>
              <a:ea typeface="Open Sans"/>
              <a:cs typeface="Open Sans"/>
              <a:sym typeface="Open Sans"/>
            </a:endParaRPr>
          </a:p>
        </p:txBody>
      </p:sp>
      <p:sp>
        <p:nvSpPr>
          <p:cNvPr id="527" name="Google Shape;527;p44"/>
          <p:cNvSpPr txBox="1">
            <a:spLocks noGrp="1"/>
          </p:cNvSpPr>
          <p:nvPr>
            <p:ph type="body" idx="1"/>
          </p:nvPr>
        </p:nvSpPr>
        <p:spPr>
          <a:xfrm>
            <a:off x="120830" y="1649840"/>
            <a:ext cx="11766370" cy="4882242"/>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1000"/>
              </a:spcBef>
              <a:spcAft>
                <a:spcPts val="0"/>
              </a:spcAft>
              <a:buClr>
                <a:schemeClr val="dk1"/>
              </a:buClr>
              <a:buSzPts val="2400"/>
              <a:buNone/>
            </a:pPr>
            <a:r>
              <a:rPr lang="en-US" sz="2800" dirty="0" err="1">
                <a:solidFill>
                  <a:srgbClr val="3F3F3F"/>
                </a:solidFill>
                <a:latin typeface="Open Sans"/>
                <a:ea typeface="Open Sans"/>
                <a:cs typeface="Open Sans"/>
                <a:sym typeface="Open Sans"/>
              </a:rPr>
              <a:t>Cuando</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contacte</a:t>
            </a:r>
            <a:r>
              <a:rPr lang="en-US" sz="2800" dirty="0">
                <a:solidFill>
                  <a:srgbClr val="3F3F3F"/>
                </a:solidFill>
                <a:latin typeface="Open Sans"/>
                <a:ea typeface="Open Sans"/>
                <a:cs typeface="Open Sans"/>
                <a:sym typeface="Open Sans"/>
              </a:rPr>
              <a:t> al </a:t>
            </a:r>
            <a:r>
              <a:rPr lang="en-US" sz="2800" dirty="0" err="1">
                <a:solidFill>
                  <a:srgbClr val="3F3F3F"/>
                </a:solidFill>
                <a:latin typeface="Open Sans"/>
                <a:ea typeface="Open Sans"/>
                <a:cs typeface="Open Sans"/>
                <a:sym typeface="Open Sans"/>
              </a:rPr>
              <a:t>Servicio</a:t>
            </a:r>
            <a:r>
              <a:rPr lang="en-US" sz="2800" dirty="0">
                <a:solidFill>
                  <a:srgbClr val="3F3F3F"/>
                </a:solidFill>
                <a:latin typeface="Open Sans"/>
                <a:ea typeface="Open Sans"/>
                <a:cs typeface="Open Sans"/>
                <a:sym typeface="Open Sans"/>
              </a:rPr>
              <a:t> de </a:t>
            </a:r>
            <a:r>
              <a:rPr lang="en-US" sz="2800" dirty="0" err="1">
                <a:solidFill>
                  <a:srgbClr val="3F3F3F"/>
                </a:solidFill>
                <a:latin typeface="Open Sans"/>
                <a:ea typeface="Open Sans"/>
                <a:cs typeface="Open Sans"/>
                <a:sym typeface="Open Sans"/>
              </a:rPr>
              <a:t>Asistencia</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debe</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utilizar</a:t>
            </a:r>
            <a:r>
              <a:rPr lang="en-US" sz="2800" dirty="0">
                <a:solidFill>
                  <a:srgbClr val="3F3F3F"/>
                </a:solidFill>
                <a:latin typeface="Open Sans"/>
                <a:ea typeface="Open Sans"/>
                <a:cs typeface="Open Sans"/>
                <a:sym typeface="Open Sans"/>
              </a:rPr>
              <a:t> la </a:t>
            </a:r>
            <a:r>
              <a:rPr lang="en-US" sz="2800" dirty="0" err="1">
                <a:solidFill>
                  <a:srgbClr val="3F3F3F"/>
                </a:solidFill>
                <a:latin typeface="Open Sans"/>
                <a:ea typeface="Open Sans"/>
                <a:cs typeface="Open Sans"/>
                <a:sym typeface="Open Sans"/>
              </a:rPr>
              <a:t>siguiente</a:t>
            </a:r>
            <a:r>
              <a:rPr lang="en-US" sz="2800" dirty="0">
                <a:solidFill>
                  <a:srgbClr val="3F3F3F"/>
                </a:solidFill>
                <a:latin typeface="Open Sans"/>
                <a:ea typeface="Open Sans"/>
                <a:cs typeface="Open Sans"/>
                <a:sym typeface="Open Sans"/>
              </a:rPr>
              <a:t> </a:t>
            </a:r>
            <a:r>
              <a:rPr lang="en-US" sz="2800" dirty="0" err="1">
                <a:solidFill>
                  <a:srgbClr val="3F3F3F"/>
                </a:solidFill>
                <a:latin typeface="Open Sans"/>
                <a:ea typeface="Open Sans"/>
                <a:cs typeface="Open Sans"/>
                <a:sym typeface="Open Sans"/>
              </a:rPr>
              <a:t>lista</a:t>
            </a:r>
            <a:r>
              <a:rPr lang="en-US" sz="2800" dirty="0">
                <a:solidFill>
                  <a:srgbClr val="3F3F3F"/>
                </a:solidFill>
                <a:latin typeface="Open Sans"/>
                <a:ea typeface="Open Sans"/>
                <a:cs typeface="Open Sans"/>
                <a:sym typeface="Open Sans"/>
              </a:rPr>
              <a:t> de </a:t>
            </a:r>
            <a:r>
              <a:rPr lang="en-US" sz="2800" dirty="0" err="1">
                <a:solidFill>
                  <a:srgbClr val="3F3F3F"/>
                </a:solidFill>
                <a:latin typeface="Open Sans"/>
                <a:ea typeface="Open Sans"/>
                <a:cs typeface="Open Sans"/>
                <a:sym typeface="Open Sans"/>
              </a:rPr>
              <a:t>verificación</a:t>
            </a:r>
            <a:r>
              <a:rPr lang="en-US" sz="2800" dirty="0">
                <a:solidFill>
                  <a:srgbClr val="3F3F3F"/>
                </a:solidFill>
                <a:latin typeface="Open Sans"/>
                <a:ea typeface="Open Sans"/>
                <a:cs typeface="Open Sans"/>
                <a:sym typeface="Open Sans"/>
              </a:rPr>
              <a:t>: </a:t>
            </a:r>
            <a:endParaRPr dirty="0"/>
          </a:p>
          <a:p>
            <a:pPr marL="76200" lvl="0" indent="0" algn="l" rtl="0">
              <a:lnSpc>
                <a:spcPct val="90000"/>
              </a:lnSpc>
              <a:spcBef>
                <a:spcPts val="1000"/>
              </a:spcBef>
              <a:spcAft>
                <a:spcPts val="0"/>
              </a:spcAft>
              <a:buClr>
                <a:schemeClr val="dk2"/>
              </a:buClr>
              <a:buSzPts val="2400"/>
              <a:buNone/>
            </a:pPr>
            <a:endParaRPr sz="600" dirty="0">
              <a:solidFill>
                <a:srgbClr val="3F3F3F"/>
              </a:solidFill>
              <a:latin typeface="Open Sans"/>
              <a:ea typeface="Open Sans"/>
              <a:cs typeface="Open Sans"/>
              <a:sym typeface="Open Sans"/>
            </a:endParaRPr>
          </a:p>
          <a:p>
            <a:pPr marL="457200" lvl="0" indent="-381000" algn="l" rtl="0">
              <a:lnSpc>
                <a:spcPct val="90000"/>
              </a:lnSpc>
              <a:spcBef>
                <a:spcPts val="1000"/>
              </a:spcBef>
              <a:spcAft>
                <a:spcPts val="0"/>
              </a:spcAft>
              <a:buClr>
                <a:schemeClr val="dk1"/>
              </a:buClr>
              <a:buSzPts val="2400"/>
              <a:buFont typeface="Arial"/>
              <a:buChar char="•"/>
            </a:pPr>
            <a:r>
              <a:rPr lang="en-US" sz="2200" dirty="0">
                <a:solidFill>
                  <a:srgbClr val="3F3F3F"/>
                </a:solidFill>
                <a:latin typeface="Open Sans"/>
                <a:ea typeface="Open Sans"/>
                <a:cs typeface="Open Sans"/>
                <a:sym typeface="Open Sans"/>
              </a:rPr>
              <a:t>¿</a:t>
            </a:r>
            <a:r>
              <a:rPr lang="en-US" sz="2200" dirty="0" err="1">
                <a:solidFill>
                  <a:srgbClr val="3F3F3F"/>
                </a:solidFill>
                <a:latin typeface="Open Sans"/>
                <a:ea typeface="Open Sans"/>
                <a:cs typeface="Open Sans"/>
                <a:sym typeface="Open Sans"/>
              </a:rPr>
              <a:t>Cuál</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nombre</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país</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su</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institución</a:t>
            </a:r>
            <a:r>
              <a:rPr lang="en-US" sz="2200" dirty="0">
                <a:solidFill>
                  <a:srgbClr val="3F3F3F"/>
                </a:solidFill>
                <a:latin typeface="Open Sans"/>
                <a:ea typeface="Open Sans"/>
                <a:cs typeface="Open Sans"/>
                <a:sym typeface="Open Sans"/>
              </a:rPr>
              <a:t>?</a:t>
            </a:r>
            <a:endParaRPr sz="2800" dirty="0">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dirty="0">
                <a:solidFill>
                  <a:srgbClr val="3F3F3F"/>
                </a:solidFill>
                <a:latin typeface="Open Sans"/>
                <a:ea typeface="Open Sans"/>
                <a:cs typeface="Open Sans"/>
                <a:sym typeface="Open Sans"/>
              </a:rPr>
              <a:t>¿</a:t>
            </a:r>
            <a:r>
              <a:rPr lang="en-US" sz="2200" dirty="0" err="1">
                <a:solidFill>
                  <a:srgbClr val="3F3F3F"/>
                </a:solidFill>
                <a:latin typeface="Open Sans"/>
                <a:ea typeface="Open Sans"/>
                <a:cs typeface="Open Sans"/>
                <a:sym typeface="Open Sans"/>
              </a:rPr>
              <a:t>Cuál</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Código</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Usuario</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Contraseña</a:t>
            </a:r>
            <a:r>
              <a:rPr lang="en-US" sz="2200" dirty="0">
                <a:solidFill>
                  <a:srgbClr val="3F3F3F"/>
                </a:solidFill>
                <a:latin typeface="Open Sans"/>
                <a:ea typeface="Open Sans"/>
                <a:cs typeface="Open Sans"/>
                <a:sym typeface="Open Sans"/>
              </a:rPr>
              <a:t> que </a:t>
            </a:r>
            <a:r>
              <a:rPr lang="en-US" sz="2200" dirty="0" err="1">
                <a:solidFill>
                  <a:srgbClr val="3F3F3F"/>
                </a:solidFill>
                <a:latin typeface="Open Sans"/>
                <a:ea typeface="Open Sans"/>
                <a:cs typeface="Open Sans"/>
                <a:sym typeface="Open Sans"/>
              </a:rPr>
              <a:t>utiliza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si</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aplicable</a:t>
            </a:r>
            <a:r>
              <a:rPr lang="en-US" sz="2200" dirty="0">
                <a:solidFill>
                  <a:srgbClr val="3F3F3F"/>
                </a:solidFill>
                <a:latin typeface="Open Sans"/>
                <a:ea typeface="Open Sans"/>
                <a:cs typeface="Open Sans"/>
                <a:sym typeface="Open Sans"/>
              </a:rPr>
              <a:t>).</a:t>
            </a:r>
            <a:endParaRPr sz="2800" dirty="0">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dirty="0">
                <a:solidFill>
                  <a:srgbClr val="3F3F3F"/>
                </a:solidFill>
                <a:latin typeface="Open Sans"/>
                <a:ea typeface="Open Sans"/>
                <a:cs typeface="Open Sans"/>
                <a:sym typeface="Open Sans"/>
              </a:rPr>
              <a:t>¿Su </a:t>
            </a:r>
            <a:r>
              <a:rPr lang="en-US" sz="2200" dirty="0" err="1">
                <a:solidFill>
                  <a:srgbClr val="3F3F3F"/>
                </a:solidFill>
                <a:latin typeface="Open Sans"/>
                <a:ea typeface="Open Sans"/>
                <a:cs typeface="Open Sans"/>
                <a:sym typeface="Open Sans"/>
              </a:rPr>
              <a:t>institución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utiliza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acceso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basado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IP a Hinari y Research4Life? (</a:t>
            </a:r>
            <a:r>
              <a:rPr lang="en-US" sz="2200" dirty="0" err="1">
                <a:solidFill>
                  <a:srgbClr val="3F3F3F"/>
                </a:solidFill>
                <a:latin typeface="Open Sans"/>
                <a:ea typeface="Open Sans"/>
                <a:cs typeface="Open Sans"/>
                <a:sym typeface="Open Sans"/>
              </a:rPr>
              <a:t>si</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aplicable</a:t>
            </a:r>
            <a:r>
              <a:rPr lang="en-US" sz="2200" dirty="0">
                <a:solidFill>
                  <a:srgbClr val="3F3F3F"/>
                </a:solidFill>
                <a:latin typeface="Open Sans"/>
                <a:ea typeface="Open Sans"/>
                <a:cs typeface="Open Sans"/>
                <a:sym typeface="Open Sans"/>
              </a:rPr>
              <a:t>).</a:t>
            </a:r>
            <a:endParaRPr sz="2800" dirty="0">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dirty="0">
                <a:solidFill>
                  <a:srgbClr val="3F3F3F"/>
                </a:solidFill>
                <a:latin typeface="Open Sans"/>
                <a:ea typeface="Open Sans"/>
                <a:cs typeface="Open Sans"/>
                <a:sym typeface="Open Sans"/>
              </a:rPr>
              <a:t>¿</a:t>
            </a:r>
            <a:r>
              <a:rPr lang="en-US" sz="2200" dirty="0" err="1">
                <a:solidFill>
                  <a:srgbClr val="3F3F3F"/>
                </a:solidFill>
                <a:latin typeface="Open Sans"/>
                <a:ea typeface="Open Sans"/>
                <a:cs typeface="Open Sans"/>
                <a:sym typeface="Open Sans"/>
              </a:rPr>
              <a:t>Puede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iniciar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sesión</a:t>
            </a:r>
            <a:r>
              <a:rPr lang="en-US" sz="2200" dirty="0">
                <a:solidFill>
                  <a:srgbClr val="3F3F3F"/>
                </a:solidFill>
                <a:latin typeface="Open Sans"/>
                <a:ea typeface="Open Sans"/>
                <a:cs typeface="Open Sans"/>
                <a:sym typeface="Open Sans"/>
              </a:rPr>
              <a:t> o </a:t>
            </a:r>
            <a:r>
              <a:rPr lang="en-US" sz="2200" dirty="0" err="1">
                <a:solidFill>
                  <a:srgbClr val="3F3F3F"/>
                </a:solidFill>
                <a:latin typeface="Open Sans"/>
                <a:ea typeface="Open Sans"/>
                <a:cs typeface="Open Sans"/>
                <a:sym typeface="Open Sans"/>
              </a:rPr>
              <a:t>recibe</a:t>
            </a:r>
            <a:r>
              <a:rPr lang="en-US" sz="2200" dirty="0">
                <a:solidFill>
                  <a:srgbClr val="3F3F3F"/>
                </a:solidFill>
                <a:latin typeface="Open Sans"/>
                <a:ea typeface="Open Sans"/>
                <a:cs typeface="Open Sans"/>
                <a:sym typeface="Open Sans"/>
              </a:rPr>
              <a:t> un </a:t>
            </a:r>
            <a:r>
              <a:rPr lang="en-US" sz="2200" dirty="0" err="1">
                <a:solidFill>
                  <a:srgbClr val="3F3F3F"/>
                </a:solidFill>
                <a:latin typeface="Open Sans"/>
                <a:ea typeface="Open Sans"/>
                <a:cs typeface="Open Sans"/>
                <a:sym typeface="Open Sans"/>
              </a:rPr>
              <a:t>mensaje</a:t>
            </a:r>
            <a:r>
              <a:rPr lang="en-US" sz="2200" dirty="0">
                <a:solidFill>
                  <a:srgbClr val="3F3F3F"/>
                </a:solidFill>
                <a:latin typeface="Open Sans"/>
                <a:ea typeface="Open Sans"/>
                <a:cs typeface="Open Sans"/>
                <a:sym typeface="Open Sans"/>
              </a:rPr>
              <a:t> de “No se </a:t>
            </a:r>
            <a:r>
              <a:rPr lang="en-US" sz="2200" dirty="0" err="1">
                <a:solidFill>
                  <a:srgbClr val="3F3F3F"/>
                </a:solidFill>
                <a:latin typeface="Open Sans"/>
                <a:ea typeface="Open Sans"/>
                <a:cs typeface="Open Sans"/>
                <a:sym typeface="Open Sans"/>
              </a:rPr>
              <a:t>pudo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autenticar</a:t>
            </a:r>
            <a:r>
              <a:rPr lang="en-US" sz="2200" dirty="0">
                <a:solidFill>
                  <a:srgbClr val="3F3F3F"/>
                </a:solidFill>
                <a:latin typeface="Open Sans"/>
                <a:ea typeface="Open Sans"/>
                <a:cs typeface="Open Sans"/>
                <a:sym typeface="Open Sans"/>
              </a:rPr>
              <a:t>”?</a:t>
            </a:r>
            <a:endParaRPr sz="2800" dirty="0">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dirty="0">
                <a:solidFill>
                  <a:srgbClr val="3F3F3F"/>
                </a:solidFill>
                <a:latin typeface="Open Sans"/>
                <a:ea typeface="Open Sans"/>
                <a:cs typeface="Open Sans"/>
                <a:sym typeface="Open Sans"/>
              </a:rPr>
              <a:t>¿</a:t>
            </a:r>
            <a:r>
              <a:rPr lang="en-US" sz="2200" dirty="0" err="1">
                <a:solidFill>
                  <a:srgbClr val="3F3F3F"/>
                </a:solidFill>
                <a:latin typeface="Open Sans"/>
                <a:ea typeface="Open Sans"/>
                <a:cs typeface="Open Sans"/>
                <a:sym typeface="Open Sans"/>
              </a:rPr>
              <a:t>Tiene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problemas</a:t>
            </a:r>
            <a:r>
              <a:rPr lang="en-US" sz="2200" dirty="0">
                <a:solidFill>
                  <a:srgbClr val="3F3F3F"/>
                </a:solidFill>
                <a:latin typeface="Open Sans"/>
                <a:ea typeface="Open Sans"/>
                <a:cs typeface="Open Sans"/>
                <a:sym typeface="Open Sans"/>
              </a:rPr>
              <a:t> para </a:t>
            </a:r>
            <a:r>
              <a:rPr lang="en-US" sz="2200" dirty="0" err="1">
                <a:solidFill>
                  <a:srgbClr val="3F3F3F"/>
                </a:solidFill>
                <a:latin typeface="Open Sans"/>
                <a:ea typeface="Open Sans"/>
                <a:cs typeface="Open Sans"/>
                <a:sym typeface="Open Sans"/>
              </a:rPr>
              <a:t>acceder</a:t>
            </a:r>
            <a:r>
              <a:rPr lang="en-US" sz="2200" dirty="0">
                <a:solidFill>
                  <a:srgbClr val="3F3F3F"/>
                </a:solidFill>
                <a:latin typeface="Open Sans"/>
                <a:ea typeface="Open Sans"/>
                <a:cs typeface="Open Sans"/>
                <a:sym typeface="Open Sans"/>
              </a:rPr>
              <a:t> a </a:t>
            </a:r>
            <a:r>
              <a:rPr lang="en-US" sz="2200" dirty="0" err="1">
                <a:solidFill>
                  <a:srgbClr val="3F3F3F"/>
                </a:solidFill>
                <a:latin typeface="Open Sans"/>
                <a:ea typeface="Open Sans"/>
                <a:cs typeface="Open Sans"/>
                <a:sym typeface="Open Sans"/>
              </a:rPr>
              <a:t>todos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contenidos</a:t>
            </a:r>
            <a:r>
              <a:rPr lang="en-US" sz="2200" dirty="0">
                <a:solidFill>
                  <a:srgbClr val="3F3F3F"/>
                </a:solidFill>
                <a:latin typeface="Open Sans"/>
                <a:ea typeface="Open Sans"/>
                <a:cs typeface="Open Sans"/>
                <a:sym typeface="Open Sans"/>
              </a:rPr>
              <a:t> o </a:t>
            </a:r>
            <a:r>
              <a:rPr lang="en-US" sz="2200" dirty="0" err="1">
                <a:solidFill>
                  <a:srgbClr val="3F3F3F"/>
                </a:solidFill>
                <a:latin typeface="Open Sans"/>
                <a:ea typeface="Open Sans"/>
                <a:cs typeface="Open Sans"/>
                <a:sym typeface="Open Sans"/>
              </a:rPr>
              <a:t>solamente</a:t>
            </a:r>
            <a:r>
              <a:rPr lang="en-US" sz="2200" dirty="0">
                <a:solidFill>
                  <a:srgbClr val="3F3F3F"/>
                </a:solidFill>
                <a:latin typeface="Open Sans"/>
                <a:ea typeface="Open Sans"/>
                <a:cs typeface="Open Sans"/>
                <a:sym typeface="Open Sans"/>
              </a:rPr>
              <a:t> a un </a:t>
            </a:r>
            <a:r>
              <a:rPr lang="en-US" sz="2200" dirty="0" err="1">
                <a:solidFill>
                  <a:srgbClr val="3F3F3F"/>
                </a:solidFill>
                <a:latin typeface="Open Sans"/>
                <a:ea typeface="Open Sans"/>
                <a:cs typeface="Open Sans"/>
                <a:sym typeface="Open Sans"/>
              </a:rPr>
              <a:t>específico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libro</a:t>
            </a:r>
            <a:r>
              <a:rPr lang="en-US" sz="2200" dirty="0">
                <a:solidFill>
                  <a:srgbClr val="3F3F3F"/>
                </a:solidFill>
                <a:latin typeface="Open Sans"/>
                <a:ea typeface="Open Sans"/>
                <a:cs typeface="Open Sans"/>
                <a:sym typeface="Open Sans"/>
              </a:rPr>
              <a:t> o </a:t>
            </a:r>
            <a:r>
              <a:rPr lang="en-US" sz="2200" dirty="0" err="1">
                <a:solidFill>
                  <a:srgbClr val="3F3F3F"/>
                </a:solidFill>
                <a:latin typeface="Open Sans"/>
                <a:ea typeface="Open Sans"/>
                <a:cs typeface="Open Sans"/>
                <a:sym typeface="Open Sans"/>
              </a:rPr>
              <a:t>revista</a:t>
            </a:r>
            <a:r>
              <a:rPr lang="en-US" sz="2200" dirty="0">
                <a:solidFill>
                  <a:srgbClr val="3F3F3F"/>
                </a:solidFill>
                <a:latin typeface="Open Sans"/>
                <a:ea typeface="Open Sans"/>
                <a:cs typeface="Open Sans"/>
                <a:sym typeface="Open Sans"/>
              </a:rPr>
              <a:t>? </a:t>
            </a:r>
            <a:endParaRPr sz="2800" dirty="0">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dirty="0">
                <a:solidFill>
                  <a:srgbClr val="3F3F3F"/>
                </a:solidFill>
                <a:latin typeface="Open Sans"/>
                <a:ea typeface="Open Sans"/>
                <a:cs typeface="Open Sans"/>
                <a:sym typeface="Open Sans"/>
              </a:rPr>
              <a:t>Si </a:t>
            </a:r>
            <a:r>
              <a:rPr lang="en-US" sz="2200" dirty="0" err="1">
                <a:solidFill>
                  <a:srgbClr val="3F3F3F"/>
                </a:solidFill>
                <a:latin typeface="Open Sans"/>
                <a:ea typeface="Open Sans"/>
                <a:cs typeface="Open Sans"/>
                <a:sym typeface="Open Sans"/>
              </a:rPr>
              <a:t>tiene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problemas</a:t>
            </a:r>
            <a:r>
              <a:rPr lang="en-US" sz="2200" dirty="0">
                <a:solidFill>
                  <a:srgbClr val="3F3F3F"/>
                </a:solidFill>
                <a:latin typeface="Open Sans"/>
                <a:ea typeface="Open Sans"/>
                <a:cs typeface="Open Sans"/>
                <a:sym typeface="Open Sans"/>
              </a:rPr>
              <a:t> para </a:t>
            </a:r>
            <a:r>
              <a:rPr lang="en-US" sz="2200" dirty="0" err="1">
                <a:solidFill>
                  <a:srgbClr val="3F3F3F"/>
                </a:solidFill>
                <a:latin typeface="Open Sans"/>
                <a:ea typeface="Open Sans"/>
                <a:cs typeface="Open Sans"/>
                <a:sym typeface="Open Sans"/>
              </a:rPr>
              <a:t>acceder</a:t>
            </a:r>
            <a:r>
              <a:rPr lang="en-US" sz="2200" dirty="0">
                <a:solidFill>
                  <a:srgbClr val="3F3F3F"/>
                </a:solidFill>
                <a:latin typeface="Open Sans"/>
                <a:ea typeface="Open Sans"/>
                <a:cs typeface="Open Sans"/>
                <a:sym typeface="Open Sans"/>
              </a:rPr>
              <a:t> a un </a:t>
            </a:r>
            <a:r>
              <a:rPr lang="en-US" sz="2200" dirty="0" err="1">
                <a:solidFill>
                  <a:srgbClr val="3F3F3F"/>
                </a:solidFill>
                <a:latin typeface="Open Sans"/>
                <a:ea typeface="Open Sans"/>
                <a:cs typeface="Open Sans"/>
                <a:sym typeface="Open Sans"/>
              </a:rPr>
              <a:t>título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específico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enviar</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nombre</a:t>
            </a:r>
            <a:r>
              <a:rPr lang="en-US" sz="2200" dirty="0">
                <a:solidFill>
                  <a:srgbClr val="3F3F3F"/>
                </a:solidFill>
                <a:latin typeface="Open Sans"/>
                <a:ea typeface="Open Sans"/>
                <a:cs typeface="Open Sans"/>
                <a:sym typeface="Open Sans"/>
              </a:rPr>
              <a:t> de la </a:t>
            </a:r>
            <a:r>
              <a:rPr lang="en-US" sz="2200" dirty="0" err="1">
                <a:solidFill>
                  <a:srgbClr val="3F3F3F"/>
                </a:solidFill>
                <a:latin typeface="Open Sans"/>
                <a:ea typeface="Open Sans"/>
                <a:cs typeface="Open Sans"/>
                <a:sym typeface="Open Sans"/>
              </a:rPr>
              <a:t>revista</a:t>
            </a:r>
            <a:r>
              <a:rPr lang="en-US" sz="2200" dirty="0">
                <a:solidFill>
                  <a:srgbClr val="3F3F3F"/>
                </a:solidFill>
                <a:latin typeface="Open Sans"/>
                <a:ea typeface="Open Sans"/>
                <a:cs typeface="Open Sans"/>
                <a:sym typeface="Open Sans"/>
              </a:rPr>
              <a:t> o el </a:t>
            </a:r>
            <a:r>
              <a:rPr lang="en-US" sz="2200" dirty="0" err="1">
                <a:solidFill>
                  <a:srgbClr val="3F3F3F"/>
                </a:solidFill>
                <a:latin typeface="Open Sans"/>
                <a:ea typeface="Open Sans"/>
                <a:cs typeface="Open Sans"/>
                <a:sym typeface="Open Sans"/>
              </a:rPr>
              <a:t>libro</a:t>
            </a:r>
            <a:r>
              <a:rPr lang="en-US" sz="2200" dirty="0">
                <a:solidFill>
                  <a:srgbClr val="3F3F3F"/>
                </a:solidFill>
                <a:latin typeface="Open Sans"/>
                <a:ea typeface="Open Sans"/>
                <a:cs typeface="Open Sans"/>
                <a:sym typeface="Open Sans"/>
              </a:rPr>
              <a:t>.</a:t>
            </a:r>
            <a:endParaRPr sz="2800" dirty="0">
              <a:solidFill>
                <a:srgbClr val="3F3F3F"/>
              </a:solidFill>
            </a:endParaRPr>
          </a:p>
          <a:p>
            <a:pPr marL="457200" lvl="0" indent="-381000" algn="l" rtl="0">
              <a:lnSpc>
                <a:spcPct val="90000"/>
              </a:lnSpc>
              <a:spcBef>
                <a:spcPts val="1000"/>
              </a:spcBef>
              <a:spcAft>
                <a:spcPts val="0"/>
              </a:spcAft>
              <a:buClr>
                <a:schemeClr val="dk1"/>
              </a:buClr>
              <a:buSzPts val="2400"/>
              <a:buFont typeface="Arial"/>
              <a:buChar char="•"/>
            </a:pPr>
            <a:r>
              <a:rPr lang="en-US" sz="2200" dirty="0" err="1">
                <a:solidFill>
                  <a:srgbClr val="3F3F3F"/>
                </a:solidFill>
                <a:latin typeface="Open Sans"/>
                <a:ea typeface="Open Sans"/>
                <a:cs typeface="Open Sans"/>
                <a:sym typeface="Open Sans"/>
              </a:rPr>
              <a:t>Por</a:t>
            </a:r>
            <a:r>
              <a:rPr lang="en-US" sz="2200" dirty="0">
                <a:solidFill>
                  <a:srgbClr val="3F3F3F"/>
                </a:solidFill>
                <a:latin typeface="Open Sans"/>
                <a:ea typeface="Open Sans"/>
                <a:cs typeface="Open Sans"/>
                <a:sym typeface="Open Sans"/>
              </a:rPr>
              <a:t> favor </a:t>
            </a:r>
            <a:r>
              <a:rPr lang="en-US" sz="2200" dirty="0" err="1">
                <a:solidFill>
                  <a:srgbClr val="3F3F3F"/>
                </a:solidFill>
                <a:latin typeface="Open Sans"/>
                <a:ea typeface="Open Sans"/>
                <a:cs typeface="Open Sans"/>
                <a:sym typeface="Open Sans"/>
              </a:rPr>
              <a:t>incluir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una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captura</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pantalla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incluida</a:t>
            </a:r>
            <a:r>
              <a:rPr lang="en-US" sz="2200" dirty="0">
                <a:solidFill>
                  <a:srgbClr val="3F3F3F"/>
                </a:solidFill>
                <a:latin typeface="Open Sans"/>
                <a:ea typeface="Open Sans"/>
                <a:cs typeface="Open Sans"/>
                <a:sym typeface="Open Sans"/>
              </a:rPr>
              <a:t> la URL) del error que </a:t>
            </a:r>
            <a:r>
              <a:rPr lang="en-US" sz="2200" dirty="0" err="1">
                <a:solidFill>
                  <a:srgbClr val="3F3F3F"/>
                </a:solidFill>
                <a:latin typeface="Open Sans"/>
                <a:ea typeface="Open Sans"/>
                <a:cs typeface="Open Sans"/>
                <a:sym typeface="Open Sans"/>
              </a:rPr>
              <a:t>experimenta</a:t>
            </a:r>
            <a:r>
              <a:rPr lang="en-US" sz="2200" dirty="0">
                <a:solidFill>
                  <a:srgbClr val="3F3F3F"/>
                </a:solidFill>
                <a:latin typeface="Open Sans"/>
                <a:ea typeface="Open Sans"/>
                <a:cs typeface="Open Sans"/>
                <a:sym typeface="Open Sans"/>
              </a:rPr>
              <a:t>.</a:t>
            </a:r>
            <a:endParaRPr sz="2800" dirty="0">
              <a:solidFill>
                <a:srgbClr val="3F3F3F"/>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45"/>
          <p:cNvSpPr txBox="1">
            <a:spLocks noGrp="1"/>
          </p:cNvSpPr>
          <p:nvPr>
            <p:ph type="title"/>
          </p:nvPr>
        </p:nvSpPr>
        <p:spPr>
          <a:xfrm>
            <a:off x="0" y="378812"/>
            <a:ext cx="8131629"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Síntesis</a:t>
            </a:r>
            <a:endParaRPr>
              <a:solidFill>
                <a:srgbClr val="586F7C"/>
              </a:solidFill>
              <a:latin typeface="Open Sans"/>
              <a:ea typeface="Open Sans"/>
              <a:cs typeface="Open Sans"/>
              <a:sym typeface="Open Sans"/>
            </a:endParaRPr>
          </a:p>
        </p:txBody>
      </p:sp>
      <p:sp>
        <p:nvSpPr>
          <p:cNvPr id="534" name="Google Shape;534;p45"/>
          <p:cNvSpPr txBox="1">
            <a:spLocks noGrp="1"/>
          </p:cNvSpPr>
          <p:nvPr>
            <p:ph type="body" idx="1"/>
          </p:nvPr>
        </p:nvSpPr>
        <p:spPr>
          <a:xfrm>
            <a:off x="0" y="1796144"/>
            <a:ext cx="11887200" cy="4882242"/>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1000"/>
              </a:spcBef>
              <a:spcAft>
                <a:spcPts val="0"/>
              </a:spcAft>
              <a:buClr>
                <a:schemeClr val="dk1"/>
              </a:buClr>
              <a:buSzPts val="2400"/>
              <a:buChar char="●"/>
            </a:pPr>
            <a:r>
              <a:rPr lang="en-US" sz="2600" dirty="0" err="1">
                <a:solidFill>
                  <a:srgbClr val="3F3F3F"/>
                </a:solidFill>
                <a:latin typeface="Open Sans"/>
                <a:ea typeface="Open Sans"/>
                <a:cs typeface="Open Sans"/>
                <a:sym typeface="Open Sans"/>
              </a:rPr>
              <a:t>Esta</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lección</a:t>
            </a:r>
            <a:r>
              <a:rPr lang="en-US" sz="2600" dirty="0">
                <a:solidFill>
                  <a:srgbClr val="3F3F3F"/>
                </a:solidFill>
                <a:latin typeface="Open Sans"/>
                <a:ea typeface="Open Sans"/>
                <a:cs typeface="Open Sans"/>
                <a:sym typeface="Open Sans"/>
              </a:rPr>
              <a:t> se </a:t>
            </a:r>
            <a:r>
              <a:rPr lang="en-US" sz="2600" dirty="0" err="1">
                <a:solidFill>
                  <a:srgbClr val="3F3F3F"/>
                </a:solidFill>
                <a:latin typeface="Open Sans"/>
                <a:ea typeface="Open Sans"/>
                <a:cs typeface="Open Sans"/>
                <a:sym typeface="Open Sans"/>
              </a:rPr>
              <a:t>centró</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en</a:t>
            </a:r>
            <a:r>
              <a:rPr lang="en-US" sz="2600" dirty="0">
                <a:solidFill>
                  <a:srgbClr val="3F3F3F"/>
                </a:solidFill>
                <a:latin typeface="Open Sans"/>
                <a:ea typeface="Open Sans"/>
                <a:cs typeface="Open Sans"/>
                <a:sym typeface="Open Sans"/>
              </a:rPr>
              <a:t> dos </a:t>
            </a:r>
            <a:r>
              <a:rPr lang="en-US" sz="2600" dirty="0" err="1">
                <a:solidFill>
                  <a:srgbClr val="3F3F3F"/>
                </a:solidFill>
                <a:latin typeface="Open Sans"/>
                <a:ea typeface="Open Sans"/>
                <a:cs typeface="Open Sans"/>
                <a:sym typeface="Open Sans"/>
              </a:rPr>
              <a:t>herramientas</a:t>
            </a:r>
            <a:r>
              <a:rPr lang="en-US" sz="2600" dirty="0">
                <a:solidFill>
                  <a:srgbClr val="3F3F3F"/>
                </a:solidFill>
                <a:latin typeface="Open Sans"/>
                <a:ea typeface="Open Sans"/>
                <a:cs typeface="Open Sans"/>
                <a:sym typeface="Open Sans"/>
              </a:rPr>
              <a:t> de </a:t>
            </a:r>
            <a:r>
              <a:rPr lang="en-US" sz="2600" dirty="0" err="1">
                <a:solidFill>
                  <a:srgbClr val="3F3F3F"/>
                </a:solidFill>
                <a:latin typeface="Open Sans"/>
                <a:ea typeface="Open Sans"/>
                <a:cs typeface="Open Sans"/>
                <a:sym typeface="Open Sans"/>
              </a:rPr>
              <a:t>búsqueda</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disponibles</a:t>
            </a:r>
            <a:r>
              <a:rPr lang="en-US" sz="2600" dirty="0">
                <a:solidFill>
                  <a:srgbClr val="3F3F3F"/>
                </a:solidFill>
                <a:latin typeface="Open Sans"/>
                <a:ea typeface="Open Sans"/>
                <a:cs typeface="Open Sans"/>
                <a:sym typeface="Open Sans"/>
              </a:rPr>
              <a:t> para las </a:t>
            </a:r>
            <a:r>
              <a:rPr lang="en-US" sz="2600" dirty="0" err="1">
                <a:solidFill>
                  <a:srgbClr val="3F3F3F"/>
                </a:solidFill>
                <a:latin typeface="Open Sans"/>
                <a:ea typeface="Open Sans"/>
                <a:cs typeface="Open Sans"/>
                <a:sym typeface="Open Sans"/>
              </a:rPr>
              <a:t>cinco</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colecciones</a:t>
            </a:r>
            <a:r>
              <a:rPr lang="en-US" sz="2600" dirty="0">
                <a:solidFill>
                  <a:srgbClr val="3F3F3F"/>
                </a:solidFill>
                <a:latin typeface="Open Sans"/>
                <a:ea typeface="Open Sans"/>
                <a:cs typeface="Open Sans"/>
                <a:sym typeface="Open Sans"/>
              </a:rPr>
              <a:t>. Ambos </a:t>
            </a:r>
            <a:r>
              <a:rPr lang="en-US" sz="2600" dirty="0" err="1">
                <a:solidFill>
                  <a:srgbClr val="3F3F3F"/>
                </a:solidFill>
                <a:latin typeface="Open Sans"/>
                <a:ea typeface="Open Sans"/>
                <a:cs typeface="Open Sans"/>
                <a:sym typeface="Open Sans"/>
              </a:rPr>
              <a:t>contienen</a:t>
            </a:r>
            <a:r>
              <a:rPr lang="en-US" sz="2600" dirty="0">
                <a:solidFill>
                  <a:srgbClr val="3F3F3F"/>
                </a:solidFill>
                <a:latin typeface="Open Sans"/>
                <a:ea typeface="Open Sans"/>
                <a:cs typeface="Open Sans"/>
                <a:sym typeface="Open Sans"/>
              </a:rPr>
              <a:t> enlaces a material de </a:t>
            </a:r>
            <a:r>
              <a:rPr lang="en-US" sz="2600" dirty="0" err="1">
                <a:solidFill>
                  <a:srgbClr val="3F3F3F"/>
                </a:solidFill>
                <a:latin typeface="Open Sans"/>
                <a:ea typeface="Open Sans"/>
                <a:cs typeface="Open Sans"/>
                <a:sym typeface="Open Sans"/>
              </a:rPr>
              <a:t>texto</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completo</a:t>
            </a:r>
            <a:r>
              <a:rPr lang="en-US" sz="2600" dirty="0">
                <a:solidFill>
                  <a:srgbClr val="3F3F3F"/>
                </a:solidFill>
                <a:latin typeface="Open Sans"/>
                <a:ea typeface="Open Sans"/>
                <a:cs typeface="Open Sans"/>
                <a:sym typeface="Open Sans"/>
              </a:rPr>
              <a:t> de las </a:t>
            </a:r>
            <a:r>
              <a:rPr lang="en-US" sz="2600" dirty="0" err="1">
                <a:solidFill>
                  <a:srgbClr val="3F3F3F"/>
                </a:solidFill>
                <a:latin typeface="Open Sans"/>
                <a:ea typeface="Open Sans"/>
                <a:cs typeface="Open Sans"/>
                <a:sym typeface="Open Sans"/>
              </a:rPr>
              <a:t>editoriales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participantes</a:t>
            </a:r>
            <a:r>
              <a:rPr lang="en-US" sz="2600" dirty="0">
                <a:solidFill>
                  <a:srgbClr val="3F3F3F"/>
                </a:solidFill>
                <a:latin typeface="Open Sans"/>
                <a:ea typeface="Open Sans"/>
                <a:cs typeface="Open Sans"/>
                <a:sym typeface="Open Sans"/>
              </a:rPr>
              <a:t> de Research4Life. </a:t>
            </a:r>
            <a:endParaRPr dirty="0"/>
          </a:p>
          <a:p>
            <a:pPr marL="457200" lvl="0" indent="-381000" algn="just" rtl="0">
              <a:lnSpc>
                <a:spcPct val="90000"/>
              </a:lnSpc>
              <a:spcBef>
                <a:spcPts val="1000"/>
              </a:spcBef>
              <a:spcAft>
                <a:spcPts val="0"/>
              </a:spcAft>
              <a:buClr>
                <a:schemeClr val="dk1"/>
              </a:buClr>
              <a:buSzPts val="2400"/>
              <a:buChar char="●"/>
            </a:pPr>
            <a:r>
              <a:rPr lang="en-US" sz="2600" dirty="0" err="1">
                <a:solidFill>
                  <a:srgbClr val="3F3F3F"/>
                </a:solidFill>
                <a:latin typeface="Open Sans"/>
                <a:ea typeface="Open Sans"/>
                <a:cs typeface="Open Sans"/>
                <a:sym typeface="Open Sans"/>
              </a:rPr>
              <a:t>Buscar</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en</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todo</a:t>
            </a:r>
            <a:r>
              <a:rPr lang="en-US" sz="2600" dirty="0">
                <a:solidFill>
                  <a:srgbClr val="3F3F3F"/>
                </a:solidFill>
                <a:latin typeface="Open Sans"/>
                <a:ea typeface="Open Sans"/>
                <a:cs typeface="Open Sans"/>
                <a:sym typeface="Open Sans"/>
              </a:rPr>
              <a:t> Research4Life</a:t>
            </a:r>
            <a:r>
              <a:rPr lang="en-US" sz="2600" dirty="0">
                <a:solidFill>
                  <a:srgbClr val="3F3F3F"/>
                </a:solidFill>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9"/>
                  </a:ext>
                </a:extLst>
              </a:rPr>
              <a:t> </a:t>
            </a:r>
            <a:r>
              <a:rPr lang="en-US" sz="2600" dirty="0" err="1">
                <a:solidFill>
                  <a:srgbClr val="3F3F3F"/>
                </a:solidFill>
                <a:latin typeface="Open Sans"/>
                <a:ea typeface="Open Sans"/>
                <a:cs typeface="Open Sans"/>
                <a:sym typeface="Open Sans"/>
              </a:rPr>
              <a:t>desde</a:t>
            </a:r>
            <a:r>
              <a:rPr lang="en-US" sz="2600" dirty="0">
                <a:solidFill>
                  <a:srgbClr val="3F3F3F"/>
                </a:solidFill>
                <a:latin typeface="Open Sans"/>
                <a:ea typeface="Open Sans"/>
                <a:cs typeface="Open Sans"/>
                <a:sym typeface="Open Sans"/>
              </a:rPr>
              <a:t> la </a:t>
            </a:r>
            <a:r>
              <a:rPr lang="en-US" sz="2600" dirty="0" err="1">
                <a:solidFill>
                  <a:srgbClr val="3F3F3F"/>
                </a:solidFill>
                <a:latin typeface="Open Sans"/>
                <a:ea typeface="Open Sans"/>
                <a:cs typeface="Open Sans"/>
                <a:sym typeface="Open Sans"/>
              </a:rPr>
              <a:t>página</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inicial</a:t>
            </a:r>
            <a:r>
              <a:rPr lang="en-US" sz="2600" dirty="0">
                <a:solidFill>
                  <a:srgbClr val="3F3F3F"/>
                </a:solidFill>
                <a:latin typeface="Open Sans"/>
                <a:ea typeface="Open Sans"/>
                <a:cs typeface="Open Sans"/>
                <a:sym typeface="Open Sans"/>
              </a:rPr>
              <a:t> de </a:t>
            </a:r>
            <a:r>
              <a:rPr lang="en-US" sz="2600" dirty="0" err="1">
                <a:solidFill>
                  <a:srgbClr val="3F3F3F"/>
                </a:solidFill>
                <a:latin typeface="Open Sans"/>
                <a:ea typeface="Open Sans"/>
                <a:cs typeface="Open Sans"/>
                <a:sym typeface="Open Sans"/>
              </a:rPr>
              <a:t>los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portales</a:t>
            </a:r>
            <a:r>
              <a:rPr lang="en-US" sz="2600" dirty="0">
                <a:solidFill>
                  <a:srgbClr val="3F3F3F"/>
                </a:solidFill>
                <a:latin typeface="Open Sans"/>
                <a:ea typeface="Open Sans"/>
                <a:cs typeface="Open Sans"/>
                <a:sym typeface="Open Sans"/>
              </a:rPr>
              <a:t> de </a:t>
            </a:r>
            <a:r>
              <a:rPr lang="en-US" sz="2600" dirty="0" err="1">
                <a:solidFill>
                  <a:srgbClr val="3F3F3F"/>
                </a:solidFill>
                <a:latin typeface="Open Sans"/>
                <a:ea typeface="Open Sans"/>
                <a:cs typeface="Open Sans"/>
                <a:sym typeface="Open Sans"/>
              </a:rPr>
              <a:t>contenidos</a:t>
            </a:r>
            <a:r>
              <a:rPr lang="en-US" sz="2600" dirty="0">
                <a:solidFill>
                  <a:srgbClr val="3F3F3F"/>
                </a:solidFill>
                <a:latin typeface="Open Sans"/>
                <a:ea typeface="Open Sans"/>
                <a:cs typeface="Open Sans"/>
                <a:sym typeface="Open Sans"/>
              </a:rPr>
              <a:t> o </a:t>
            </a:r>
            <a:r>
              <a:rPr lang="en-US" sz="2600" dirty="0" err="1">
                <a:solidFill>
                  <a:srgbClr val="3F3F3F"/>
                </a:solidFill>
                <a:latin typeface="Open Sans"/>
                <a:ea typeface="Open Sans"/>
                <a:cs typeface="Open Sans"/>
                <a:sym typeface="Open Sans"/>
              </a:rPr>
              <a:t>desde</a:t>
            </a:r>
            <a:r>
              <a:rPr lang="en-US" sz="2600" dirty="0">
                <a:solidFill>
                  <a:srgbClr val="3F3F3F"/>
                </a:solidFill>
                <a:latin typeface="Open Sans"/>
                <a:ea typeface="Open Sans"/>
                <a:cs typeface="Open Sans"/>
                <a:sym typeface="Open Sans"/>
              </a:rPr>
              <a:t> la </a:t>
            </a:r>
            <a:r>
              <a:rPr lang="en-US" sz="2600" dirty="0" err="1">
                <a:solidFill>
                  <a:srgbClr val="3F3F3F"/>
                </a:solidFill>
                <a:latin typeface="Open Sans"/>
                <a:ea typeface="Open Sans"/>
                <a:cs typeface="Open Sans"/>
                <a:sym typeface="Open Sans"/>
              </a:rPr>
              <a:t>página</a:t>
            </a:r>
            <a:r>
              <a:rPr lang="en-US" sz="2600" dirty="0">
                <a:solidFill>
                  <a:srgbClr val="3F3F3F"/>
                </a:solidFill>
                <a:latin typeface="Open Sans"/>
                <a:ea typeface="Open Sans"/>
                <a:cs typeface="Open Sans"/>
                <a:sym typeface="Open Sans"/>
              </a:rPr>
              <a:t> de </a:t>
            </a:r>
            <a:r>
              <a:rPr lang="en-US" sz="2600" dirty="0" err="1">
                <a:solidFill>
                  <a:srgbClr val="3F3F3F"/>
                </a:solidFill>
                <a:latin typeface="Open Sans"/>
                <a:ea typeface="Open Sans"/>
                <a:cs typeface="Open Sans"/>
                <a:sym typeface="Open Sans"/>
              </a:rPr>
              <a:t>contenidos</a:t>
            </a:r>
            <a:r>
              <a:rPr lang="en-US" sz="2600" dirty="0">
                <a:solidFill>
                  <a:srgbClr val="3F3F3F"/>
                </a:solidFill>
                <a:latin typeface="Open Sans"/>
                <a:ea typeface="Open Sans"/>
                <a:cs typeface="Open Sans"/>
                <a:sym typeface="Open Sans"/>
              </a:rPr>
              <a:t> de </a:t>
            </a:r>
            <a:r>
              <a:rPr lang="en-US" sz="2600" dirty="0" err="1">
                <a:solidFill>
                  <a:srgbClr val="3F3F3F"/>
                </a:solidFill>
                <a:latin typeface="Open Sans"/>
                <a:ea typeface="Open Sans"/>
                <a:cs typeface="Open Sans"/>
                <a:sym typeface="Open Sans"/>
              </a:rPr>
              <a:t>cualquier</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colección</a:t>
            </a:r>
            <a:r>
              <a:rPr lang="en-US" sz="2600" dirty="0">
                <a:solidFill>
                  <a:srgbClr val="3F3F3F"/>
                </a:solidFill>
                <a:latin typeface="Open Sans"/>
                <a:ea typeface="Open Sans"/>
                <a:cs typeface="Open Sans"/>
                <a:sym typeface="Open Sans"/>
              </a:rPr>
              <a:t> de Research4Life. Google </a:t>
            </a:r>
            <a:r>
              <a:rPr lang="en-US" sz="2600" dirty="0" err="1">
                <a:solidFill>
                  <a:srgbClr val="3F3F3F"/>
                </a:solidFill>
                <a:latin typeface="Open Sans"/>
                <a:ea typeface="Open Sans"/>
                <a:cs typeface="Open Sans"/>
                <a:sym typeface="Open Sans"/>
              </a:rPr>
              <a:t>Académico</a:t>
            </a:r>
            <a:r>
              <a:rPr lang="en-US" sz="2600" dirty="0">
                <a:solidFill>
                  <a:srgbClr val="3F3F3F"/>
                </a:solidFill>
                <a:latin typeface="Open Sans"/>
                <a:ea typeface="Open Sans"/>
                <a:cs typeface="Open Sans"/>
                <a:sym typeface="Open Sans"/>
              </a:rPr>
              <a:t> (Research4Life) </a:t>
            </a:r>
            <a:r>
              <a:rPr lang="en-US" sz="2600" dirty="0" err="1">
                <a:solidFill>
                  <a:srgbClr val="3F3F3F"/>
                </a:solidFill>
                <a:latin typeface="Open Sans"/>
                <a:ea typeface="Open Sans"/>
                <a:cs typeface="Open Sans"/>
                <a:sym typeface="Open Sans"/>
              </a:rPr>
              <a:t>está</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disponible</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en</a:t>
            </a:r>
            <a:r>
              <a:rPr lang="en-US" sz="2600" dirty="0">
                <a:solidFill>
                  <a:srgbClr val="3F3F3F"/>
                </a:solidFill>
                <a:latin typeface="Open Sans"/>
                <a:ea typeface="Open Sans"/>
                <a:cs typeface="Open Sans"/>
                <a:sym typeface="Open Sans"/>
              </a:rPr>
              <a:t> la </a:t>
            </a:r>
            <a:r>
              <a:rPr lang="en-US" sz="2600" dirty="0" err="1">
                <a:solidFill>
                  <a:srgbClr val="3F3F3F"/>
                </a:solidFill>
                <a:latin typeface="Open Sans"/>
                <a:ea typeface="Open Sans"/>
                <a:cs typeface="Open Sans"/>
                <a:sym typeface="Open Sans"/>
              </a:rPr>
              <a:t>lista</a:t>
            </a:r>
            <a:r>
              <a:rPr lang="en-US" sz="2600" dirty="0">
                <a:solidFill>
                  <a:srgbClr val="3F3F3F"/>
                </a:solidFill>
                <a:latin typeface="Open Sans"/>
                <a:ea typeface="Open Sans"/>
                <a:cs typeface="Open Sans"/>
                <a:sym typeface="Open Sans"/>
              </a:rPr>
              <a:t> de Bases de </a:t>
            </a:r>
            <a:r>
              <a:rPr lang="en-US" sz="2600" dirty="0" err="1">
                <a:solidFill>
                  <a:srgbClr val="3F3F3F"/>
                </a:solidFill>
                <a:latin typeface="Open Sans"/>
                <a:ea typeface="Open Sans"/>
                <a:cs typeface="Open Sans"/>
                <a:sym typeface="Open Sans"/>
              </a:rPr>
              <a:t>Datos</a:t>
            </a:r>
            <a:r>
              <a:rPr lang="en-US" sz="2600" dirty="0">
                <a:solidFill>
                  <a:srgbClr val="3F3F3F"/>
                </a:solidFill>
                <a:latin typeface="Open Sans"/>
                <a:ea typeface="Open Sans"/>
                <a:cs typeface="Open Sans"/>
                <a:sym typeface="Open Sans"/>
              </a:rPr>
              <a:t> de </a:t>
            </a:r>
            <a:r>
              <a:rPr lang="en-US" sz="2600" dirty="0" err="1">
                <a:solidFill>
                  <a:srgbClr val="3F3F3F"/>
                </a:solidFill>
                <a:latin typeface="Open Sans"/>
                <a:ea typeface="Open Sans"/>
                <a:cs typeface="Open Sans"/>
                <a:sym typeface="Open Sans"/>
              </a:rPr>
              <a:t>cualquier</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Colección</a:t>
            </a:r>
            <a:r>
              <a:rPr lang="en-US" sz="2600" dirty="0">
                <a:solidFill>
                  <a:srgbClr val="3F3F3F"/>
                </a:solidFill>
                <a:latin typeface="Open Sans"/>
                <a:ea typeface="Open Sans"/>
                <a:cs typeface="Open Sans"/>
                <a:sym typeface="Open Sans"/>
              </a:rPr>
              <a:t>.</a:t>
            </a:r>
            <a:endParaRPr sz="2600" dirty="0">
              <a:solidFill>
                <a:srgbClr val="3F3F3F"/>
              </a:solidFill>
            </a:endParaRPr>
          </a:p>
          <a:p>
            <a:pPr marL="457200" lvl="0" indent="-381000" algn="just" rtl="0">
              <a:lnSpc>
                <a:spcPct val="90000"/>
              </a:lnSpc>
              <a:spcBef>
                <a:spcPts val="1000"/>
              </a:spcBef>
              <a:spcAft>
                <a:spcPts val="0"/>
              </a:spcAft>
              <a:buClr>
                <a:schemeClr val="dk1"/>
              </a:buClr>
              <a:buSzPts val="2400"/>
              <a:buChar char="●"/>
            </a:pPr>
            <a:r>
              <a:rPr lang="en-US" sz="2600" dirty="0" err="1">
                <a:solidFill>
                  <a:srgbClr val="3F3F3F"/>
                </a:solidFill>
                <a:latin typeface="Open Sans"/>
                <a:ea typeface="Open Sans"/>
                <a:cs typeface="Open Sans"/>
                <a:sym typeface="Open Sans"/>
              </a:rPr>
              <a:t>En</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ambas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herramientas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los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resultados</a:t>
            </a:r>
            <a:r>
              <a:rPr lang="en-US" sz="2600" dirty="0">
                <a:solidFill>
                  <a:srgbClr val="3F3F3F"/>
                </a:solidFill>
                <a:latin typeface="Open Sans"/>
                <a:ea typeface="Open Sans"/>
                <a:cs typeface="Open Sans"/>
                <a:sym typeface="Open Sans"/>
              </a:rPr>
              <a:t> de la </a:t>
            </a:r>
            <a:r>
              <a:rPr lang="en-US" sz="2600" dirty="0" err="1">
                <a:solidFill>
                  <a:srgbClr val="3F3F3F"/>
                </a:solidFill>
                <a:latin typeface="Open Sans"/>
                <a:ea typeface="Open Sans"/>
                <a:cs typeface="Open Sans"/>
                <a:sym typeface="Open Sans"/>
              </a:rPr>
              <a:t>búsqueda</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están</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vinculados</a:t>
            </a:r>
            <a:r>
              <a:rPr lang="en-US" sz="2600" dirty="0">
                <a:solidFill>
                  <a:srgbClr val="3F3F3F"/>
                </a:solidFill>
                <a:latin typeface="Open Sans"/>
                <a:ea typeface="Open Sans"/>
                <a:cs typeface="Open Sans"/>
                <a:sym typeface="Open Sans"/>
              </a:rPr>
              <a:t> a la </a:t>
            </a:r>
            <a:r>
              <a:rPr lang="en-US" sz="2600" dirty="0" err="1">
                <a:solidFill>
                  <a:srgbClr val="3F3F3F"/>
                </a:solidFill>
                <a:latin typeface="Open Sans"/>
                <a:ea typeface="Open Sans"/>
                <a:cs typeface="Open Sans"/>
                <a:sym typeface="Open Sans"/>
              </a:rPr>
              <a:t>instancia</a:t>
            </a:r>
            <a:r>
              <a:rPr lang="en-US" sz="2600" dirty="0">
                <a:solidFill>
                  <a:srgbClr val="3F3F3F"/>
                </a:solidFill>
                <a:latin typeface="Open Sans"/>
                <a:ea typeface="Open Sans"/>
                <a:cs typeface="Open Sans"/>
                <a:sym typeface="Open Sans"/>
              </a:rPr>
              <a:t> de Summon Knowledge Base que </a:t>
            </a:r>
            <a:r>
              <a:rPr lang="en-US" sz="2600" dirty="0" err="1">
                <a:solidFill>
                  <a:srgbClr val="3F3F3F"/>
                </a:solidFill>
                <a:latin typeface="Open Sans"/>
                <a:ea typeface="Open Sans"/>
                <a:cs typeface="Open Sans"/>
                <a:sym typeface="Open Sans"/>
              </a:rPr>
              <a:t>refleja</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todas</a:t>
            </a:r>
            <a:r>
              <a:rPr lang="en-US" sz="2600" dirty="0">
                <a:solidFill>
                  <a:srgbClr val="3F3F3F"/>
                </a:solidFill>
                <a:latin typeface="Open Sans"/>
                <a:ea typeface="Open Sans"/>
                <a:cs typeface="Open Sans"/>
                <a:sym typeface="Open Sans"/>
              </a:rPr>
              <a:t> las </a:t>
            </a:r>
            <a:r>
              <a:rPr lang="en-US" sz="2600" dirty="0" err="1">
                <a:solidFill>
                  <a:srgbClr val="3F3F3F"/>
                </a:solidFill>
                <a:latin typeface="Open Sans"/>
                <a:ea typeface="Open Sans"/>
                <a:cs typeface="Open Sans"/>
                <a:sym typeface="Open Sans"/>
              </a:rPr>
              <a:t>ofertas</a:t>
            </a:r>
            <a:r>
              <a:rPr lang="en-US" sz="2600" dirty="0">
                <a:solidFill>
                  <a:srgbClr val="3F3F3F"/>
                </a:solidFill>
                <a:latin typeface="Open Sans"/>
                <a:ea typeface="Open Sans"/>
                <a:cs typeface="Open Sans"/>
                <a:sym typeface="Open Sans"/>
              </a:rPr>
              <a:t> de las </a:t>
            </a:r>
            <a:r>
              <a:rPr lang="en-US" sz="2600" dirty="0" err="1">
                <a:solidFill>
                  <a:srgbClr val="3F3F3F"/>
                </a:solidFill>
                <a:latin typeface="Open Sans"/>
                <a:ea typeface="Open Sans"/>
                <a:cs typeface="Open Sans"/>
                <a:sym typeface="Open Sans"/>
              </a:rPr>
              <a:t>editoriales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en</a:t>
            </a:r>
            <a:r>
              <a:rPr lang="en-US" sz="2600" dirty="0">
                <a:solidFill>
                  <a:srgbClr val="3F3F3F"/>
                </a:solidFill>
                <a:latin typeface="Open Sans"/>
                <a:ea typeface="Open Sans"/>
                <a:cs typeface="Open Sans"/>
                <a:sym typeface="Open Sans"/>
              </a:rPr>
              <a:t> ese </a:t>
            </a:r>
            <a:r>
              <a:rPr lang="en-US" sz="2600" dirty="0" err="1">
                <a:solidFill>
                  <a:srgbClr val="3F3F3F"/>
                </a:solidFill>
                <a:latin typeface="Open Sans"/>
                <a:ea typeface="Open Sans"/>
                <a:cs typeface="Open Sans"/>
                <a:sym typeface="Open Sans"/>
              </a:rPr>
              <a:t>país</a:t>
            </a:r>
            <a:r>
              <a:rPr lang="en-US" sz="2600" dirty="0">
                <a:solidFill>
                  <a:srgbClr val="3F3F3F"/>
                </a:solidFill>
                <a:latin typeface="Open Sans"/>
                <a:ea typeface="Open Sans"/>
                <a:cs typeface="Open Sans"/>
                <a:sym typeface="Open Sans"/>
              </a:rPr>
              <a:t>. El </a:t>
            </a:r>
            <a:r>
              <a:rPr lang="en-US" sz="2600" dirty="0" err="1">
                <a:solidFill>
                  <a:srgbClr val="3F3F3F"/>
                </a:solidFill>
                <a:latin typeface="Open Sans"/>
                <a:ea typeface="Open Sans"/>
                <a:cs typeface="Open Sans"/>
                <a:sym typeface="Open Sans"/>
              </a:rPr>
              <a:t>solucionador</a:t>
            </a:r>
            <a:r>
              <a:rPr lang="en-US" sz="2600" dirty="0">
                <a:solidFill>
                  <a:srgbClr val="3F3F3F"/>
                </a:solidFill>
                <a:latin typeface="Open Sans"/>
                <a:ea typeface="Open Sans"/>
                <a:cs typeface="Open Sans"/>
                <a:sym typeface="Open Sans"/>
              </a:rPr>
              <a:t> de enlaces de </a:t>
            </a:r>
            <a:r>
              <a:rPr lang="en-US" sz="2600" dirty="0" err="1">
                <a:solidFill>
                  <a:srgbClr val="3F3F3F"/>
                </a:solidFill>
                <a:latin typeface="Open Sans"/>
                <a:ea typeface="Open Sans"/>
                <a:cs typeface="Open Sans"/>
                <a:sym typeface="Open Sans"/>
              </a:rPr>
              <a:t>búsqueda</a:t>
            </a:r>
            <a:r>
              <a:rPr lang="en-US" sz="2600" dirty="0">
                <a:solidFill>
                  <a:srgbClr val="3F3F3F"/>
                </a:solidFill>
                <a:latin typeface="Open Sans"/>
                <a:ea typeface="Open Sans"/>
                <a:cs typeface="Open Sans"/>
                <a:sym typeface="Open Sans"/>
              </a:rPr>
              <a:t> Summon </a:t>
            </a:r>
            <a:r>
              <a:rPr lang="en-US" sz="2600" dirty="0" err="1">
                <a:solidFill>
                  <a:srgbClr val="3F3F3F"/>
                </a:solidFill>
                <a:latin typeface="Open Sans"/>
                <a:ea typeface="Open Sans"/>
                <a:cs typeface="Open Sans"/>
                <a:sym typeface="Open Sans"/>
              </a:rPr>
              <a:t>mapea</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los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resultados</a:t>
            </a:r>
            <a:r>
              <a:rPr lang="en-US" sz="2600" dirty="0">
                <a:solidFill>
                  <a:srgbClr val="3F3F3F"/>
                </a:solidFill>
                <a:latin typeface="Open Sans"/>
                <a:ea typeface="Open Sans"/>
                <a:cs typeface="Open Sans"/>
                <a:sym typeface="Open Sans"/>
              </a:rPr>
              <a:t> para </a:t>
            </a:r>
            <a:r>
              <a:rPr lang="en-US" sz="2600" dirty="0" err="1">
                <a:solidFill>
                  <a:srgbClr val="3F3F3F"/>
                </a:solidFill>
                <a:latin typeface="Open Sans"/>
                <a:ea typeface="Open Sans"/>
                <a:cs typeface="Open Sans"/>
                <a:sym typeface="Open Sans"/>
              </a:rPr>
              <a:t>incluir</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los</a:t>
            </a:r>
            <a:r>
              <a:rPr lang="en-US" sz="2600" dirty="0">
                <a:solidFill>
                  <a:srgbClr val="3F3F3F"/>
                </a:solidFill>
                <a:latin typeface="Open Sans"/>
                <a:ea typeface="Open Sans"/>
                <a:cs typeface="Open Sans"/>
                <a:sym typeface="Open Sans"/>
              </a:rPr>
              <a:t> </a:t>
            </a:r>
            <a:r>
              <a:rPr lang="en-US" sz="2600" dirty="0" err="1">
                <a:solidFill>
                  <a:srgbClr val="3F3F3F"/>
                </a:solidFill>
                <a:latin typeface="Open Sans"/>
                <a:ea typeface="Open Sans"/>
                <a:cs typeface="Open Sans"/>
                <a:sym typeface="Open Sans"/>
              </a:rPr>
              <a:t>recursos</a:t>
            </a:r>
            <a:r>
              <a:rPr lang="en-US" sz="2600" dirty="0">
                <a:solidFill>
                  <a:srgbClr val="3F3F3F"/>
                </a:solidFill>
                <a:latin typeface="Open Sans"/>
                <a:ea typeface="Open Sans"/>
                <a:cs typeface="Open Sans"/>
                <a:sym typeface="Open Sans"/>
              </a:rPr>
              <a:t> de Research4Life. </a:t>
            </a:r>
            <a:endParaRPr sz="2600" dirty="0">
              <a:solidFill>
                <a:srgbClr val="3F3F3F"/>
              </a:solidFill>
              <a:latin typeface="Open Sans"/>
              <a:ea typeface="Open Sans"/>
              <a:cs typeface="Open Sans"/>
              <a:sym typeface="Open Sans"/>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8"/>
          <p:cNvSpPr txBox="1">
            <a:spLocks noGrp="1"/>
          </p:cNvSpPr>
          <p:nvPr>
            <p:ph type="title"/>
          </p:nvPr>
        </p:nvSpPr>
        <p:spPr>
          <a:xfrm>
            <a:off x="0" y="378812"/>
            <a:ext cx="8131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sz="4000">
                <a:solidFill>
                  <a:srgbClr val="586F7C"/>
                </a:solidFill>
                <a:latin typeface="Open Sans"/>
                <a:ea typeface="Open Sans"/>
                <a:cs typeface="Open Sans"/>
                <a:sym typeface="Open Sans"/>
              </a:rPr>
              <a:t>Recursos adicionales</a:t>
            </a:r>
            <a:endParaRPr>
              <a:solidFill>
                <a:srgbClr val="586F7C"/>
              </a:solidFill>
              <a:latin typeface="Open Sans"/>
              <a:ea typeface="Open Sans"/>
              <a:cs typeface="Open Sans"/>
              <a:sym typeface="Open Sans"/>
            </a:endParaRPr>
          </a:p>
        </p:txBody>
      </p:sp>
      <p:sp>
        <p:nvSpPr>
          <p:cNvPr id="541" name="Google Shape;541;p8"/>
          <p:cNvSpPr txBox="1">
            <a:spLocks noGrp="1"/>
          </p:cNvSpPr>
          <p:nvPr>
            <p:ph type="body" idx="1"/>
          </p:nvPr>
        </p:nvSpPr>
        <p:spPr>
          <a:xfrm>
            <a:off x="655983" y="1796144"/>
            <a:ext cx="11019000" cy="4882200"/>
          </a:xfrm>
          <a:prstGeom prst="rect">
            <a:avLst/>
          </a:prstGeom>
          <a:noFill/>
          <a:ln>
            <a:noFill/>
          </a:ln>
        </p:spPr>
        <p:txBody>
          <a:bodyPr spcFirstLastPara="1" wrap="square" lIns="91425" tIns="45700" rIns="91425" bIns="45700" anchor="t" anchorCtr="0">
            <a:noAutofit/>
          </a:bodyPr>
          <a:lstStyle/>
          <a:p>
            <a:pPr marL="38100" marR="0" lvl="0" indent="76200" algn="l" rtl="0">
              <a:lnSpc>
                <a:spcPct val="90000"/>
              </a:lnSpc>
              <a:spcBef>
                <a:spcPts val="600"/>
              </a:spcBef>
              <a:spcAft>
                <a:spcPts val="0"/>
              </a:spcAft>
              <a:buSzPts val="1800"/>
              <a:buFont typeface="Open Sans"/>
              <a:buNone/>
            </a:pPr>
            <a:endParaRPr sz="1800" dirty="0">
              <a:latin typeface="Open Sans" panose="020B0606030504020204" pitchFamily="34" charset="0"/>
              <a:ea typeface="Open Sans" panose="020B0606030504020204" pitchFamily="34" charset="0"/>
              <a:cs typeface="Open Sans" panose="020B0606030504020204" pitchFamily="34" charset="0"/>
              <a:sym typeface="Open Sans"/>
            </a:endParaRPr>
          </a:p>
          <a:p>
            <a:pPr marL="0" marR="0" lvl="0" indent="0" algn="l" rtl="0">
              <a:lnSpc>
                <a:spcPct val="90000"/>
              </a:lnSpc>
              <a:spcBef>
                <a:spcPts val="600"/>
              </a:spcBef>
              <a:spcAft>
                <a:spcPts val="0"/>
              </a:spcAft>
              <a:buSzPts val="2400"/>
              <a:buNone/>
            </a:pP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‘Google Scholar Search Tips’. </a:t>
            </a:r>
            <a:r>
              <a:rPr lang="en-US" sz="1800" dirty="0" err="1">
                <a:latin typeface="Open Sans" panose="020B0606030504020204" pitchFamily="34" charset="0"/>
                <a:ea typeface="Open Sans" panose="020B0606030504020204" pitchFamily="34" charset="0"/>
                <a:cs typeface="Open Sans" panose="020B0606030504020204" pitchFamily="34" charset="0"/>
                <a:sym typeface="Century Gothic"/>
              </a:rPr>
              <a:t>Consultado</a:t>
            </a: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 el 6 de </a:t>
            </a:r>
            <a:r>
              <a:rPr lang="en-US" sz="1800" dirty="0" err="1">
                <a:latin typeface="Open Sans" panose="020B0606030504020204" pitchFamily="34" charset="0"/>
                <a:ea typeface="Open Sans" panose="020B0606030504020204" pitchFamily="34" charset="0"/>
                <a:cs typeface="Open Sans" panose="020B0606030504020204" pitchFamily="34" charset="0"/>
                <a:sym typeface="Century Gothic"/>
              </a:rPr>
              <a:t>noviembre</a:t>
            </a: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 de 2020. </a:t>
            </a:r>
            <a:r>
              <a:rPr lang="en-US" sz="1800" u="sng" dirty="0">
                <a:solidFill>
                  <a:srgbClr val="1155CC"/>
                </a:solidFill>
                <a:latin typeface="Open Sans" panose="020B0606030504020204" pitchFamily="34" charset="0"/>
                <a:ea typeface="Open Sans" panose="020B0606030504020204" pitchFamily="34" charset="0"/>
                <a:cs typeface="Open Sans" panose="020B0606030504020204" pitchFamily="34" charset="0"/>
                <a:sym typeface="Century Gothic"/>
                <a:hlinkClick r:id="rId3">
                  <a:extLst>
                    <a:ext uri="{A12FA001-AC4F-418D-AE19-62706E023703}">
                      <ahyp:hlinkClr xmlns:ahyp="http://schemas.microsoft.com/office/drawing/2018/hyperlinkcolor" val="tx"/>
                    </a:ext>
                  </a:extLst>
                </a:hlinkClick>
              </a:rPr>
              <a:t>https://scholar.google.com/intl/en/scholar/help.html</a:t>
            </a:r>
            <a:endParaRPr sz="1800" dirty="0">
              <a:latin typeface="Open Sans" panose="020B0606030504020204" pitchFamily="34" charset="0"/>
              <a:ea typeface="Open Sans" panose="020B0606030504020204" pitchFamily="34" charset="0"/>
              <a:cs typeface="Open Sans" panose="020B0606030504020204" pitchFamily="34" charset="0"/>
              <a:sym typeface="Century Gothic"/>
            </a:endParaRPr>
          </a:p>
          <a:p>
            <a:pPr marL="0" marR="0" lvl="0" indent="0" algn="l" rtl="0">
              <a:lnSpc>
                <a:spcPct val="90000"/>
              </a:lnSpc>
              <a:spcBef>
                <a:spcPts val="1200"/>
              </a:spcBef>
              <a:spcAft>
                <a:spcPts val="0"/>
              </a:spcAft>
              <a:buSzPts val="2400"/>
              <a:buNone/>
            </a:pP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How Library Stuff Works: Searching in Google Scholar, 2013. </a:t>
            </a:r>
            <a:r>
              <a:rPr lang="en-US" sz="1800" dirty="0" err="1">
                <a:latin typeface="Open Sans" panose="020B0606030504020204" pitchFamily="34" charset="0"/>
                <a:ea typeface="Open Sans" panose="020B0606030504020204" pitchFamily="34" charset="0"/>
                <a:cs typeface="Open Sans" panose="020B0606030504020204" pitchFamily="34" charset="0"/>
                <a:sym typeface="Century Gothic"/>
              </a:rPr>
              <a:t>Consultado</a:t>
            </a: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 el 6 de </a:t>
            </a:r>
            <a:r>
              <a:rPr lang="en-US" sz="1800" dirty="0" err="1">
                <a:latin typeface="Open Sans" panose="020B0606030504020204" pitchFamily="34" charset="0"/>
                <a:ea typeface="Open Sans" panose="020B0606030504020204" pitchFamily="34" charset="0"/>
                <a:cs typeface="Open Sans" panose="020B0606030504020204" pitchFamily="34" charset="0"/>
                <a:sym typeface="Century Gothic"/>
              </a:rPr>
              <a:t>noviembre</a:t>
            </a: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 de 2020. </a:t>
            </a:r>
            <a:r>
              <a:rPr lang="en-US" sz="1800" u="sng" dirty="0">
                <a:solidFill>
                  <a:srgbClr val="1155CC"/>
                </a:solidFill>
                <a:latin typeface="Open Sans" panose="020B0606030504020204" pitchFamily="34" charset="0"/>
                <a:ea typeface="Open Sans" panose="020B0606030504020204" pitchFamily="34" charset="0"/>
                <a:cs typeface="Open Sans" panose="020B0606030504020204" pitchFamily="34" charset="0"/>
                <a:sym typeface="Century Gothic"/>
                <a:hlinkClick r:id="rId4">
                  <a:extLst>
                    <a:ext uri="{A12FA001-AC4F-418D-AE19-62706E023703}">
                      <ahyp:hlinkClr xmlns:ahyp="http://schemas.microsoft.com/office/drawing/2018/hyperlinkcolor" val="tx"/>
                    </a:ext>
                  </a:extLst>
                </a:hlinkClick>
              </a:rPr>
              <a:t>https://www.youtube.com/watch?v=WsTPZItV3No</a:t>
            </a: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  </a:t>
            </a:r>
            <a:endParaRPr sz="1800" dirty="0">
              <a:latin typeface="Open Sans" panose="020B0606030504020204" pitchFamily="34" charset="0"/>
              <a:ea typeface="Open Sans" panose="020B0606030504020204" pitchFamily="34" charset="0"/>
              <a:cs typeface="Open Sans" panose="020B0606030504020204" pitchFamily="34" charset="0"/>
              <a:sym typeface="Century Gothic"/>
            </a:endParaRPr>
          </a:p>
          <a:p>
            <a:pPr marL="0" lvl="0" indent="0">
              <a:spcBef>
                <a:spcPts val="1200"/>
              </a:spcBef>
              <a:buNone/>
            </a:pPr>
            <a:r>
              <a:rPr lang="en-US" sz="1800" dirty="0" err="1">
                <a:latin typeface="Open Sans" panose="020B0606030504020204" pitchFamily="34" charset="0"/>
                <a:ea typeface="Open Sans" panose="020B0606030504020204" pitchFamily="34" charset="0"/>
                <a:cs typeface="Open Sans" panose="020B0606030504020204" pitchFamily="34" charset="0"/>
                <a:sym typeface="Century Gothic"/>
              </a:rPr>
              <a:t>Schuetze</a:t>
            </a: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 Scott. ‘</a:t>
            </a:r>
            <a:r>
              <a:rPr lang="en-US" sz="1800" dirty="0" err="1">
                <a:latin typeface="Open Sans" panose="020B0606030504020204" pitchFamily="34" charset="0"/>
                <a:ea typeface="Open Sans" panose="020B0606030504020204" pitchFamily="34" charset="0"/>
                <a:cs typeface="Open Sans" panose="020B0606030504020204" pitchFamily="34" charset="0"/>
                <a:sym typeface="Century Gothic"/>
              </a:rPr>
              <a:t>LibGuides</a:t>
            </a: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 Summon: A Great Place to Start Your Research: About’. </a:t>
            </a:r>
            <a:r>
              <a:rPr lang="en-US" sz="1800" dirty="0" err="1">
                <a:latin typeface="Open Sans" panose="020B0606030504020204" pitchFamily="34" charset="0"/>
                <a:ea typeface="Open Sans" panose="020B0606030504020204" pitchFamily="34" charset="0"/>
                <a:cs typeface="Open Sans" panose="020B0606030504020204" pitchFamily="34" charset="0"/>
                <a:sym typeface="Century Gothic"/>
              </a:rPr>
              <a:t>Consultado</a:t>
            </a: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 el 6 de </a:t>
            </a:r>
            <a:r>
              <a:rPr lang="en-US" sz="1800" dirty="0" err="1">
                <a:latin typeface="Open Sans" panose="020B0606030504020204" pitchFamily="34" charset="0"/>
                <a:ea typeface="Open Sans" panose="020B0606030504020204" pitchFamily="34" charset="0"/>
                <a:cs typeface="Open Sans" panose="020B0606030504020204" pitchFamily="34" charset="0"/>
                <a:sym typeface="Century Gothic"/>
              </a:rPr>
              <a:t>noviembre</a:t>
            </a: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 de 2020.  </a:t>
            </a:r>
            <a:r>
              <a:rPr lang="en-US" sz="1800" u="sng" dirty="0">
                <a:solidFill>
                  <a:srgbClr val="1155CC"/>
                </a:solidFill>
                <a:latin typeface="Open Sans" panose="020B0606030504020204" pitchFamily="34" charset="0"/>
                <a:ea typeface="Open Sans" panose="020B0606030504020204" pitchFamily="34" charset="0"/>
                <a:cs typeface="Open Sans" panose="020B0606030504020204" pitchFamily="34" charset="0"/>
                <a:sym typeface="Century Gothic"/>
                <a:hlinkClick r:id="rId5">
                  <a:extLst>
                    <a:ext uri="{A12FA001-AC4F-418D-AE19-62706E023703}">
                      <ahyp:hlinkClr xmlns:ahyp="http://schemas.microsoft.com/office/drawing/2018/hyperlinkcolor" val="tx"/>
                    </a:ext>
                  </a:extLst>
                </a:hlinkClick>
              </a:rPr>
              <a:t>https://proquest.libguides.com/summon/about</a:t>
            </a:r>
            <a:r>
              <a:rPr lang="en-US" sz="1800" dirty="0">
                <a:latin typeface="Open Sans" panose="020B0606030504020204" pitchFamily="34" charset="0"/>
                <a:ea typeface="Open Sans" panose="020B0606030504020204" pitchFamily="34" charset="0"/>
                <a:cs typeface="Open Sans" panose="020B0606030504020204" pitchFamily="34" charset="0"/>
                <a:sym typeface="Century Gothic"/>
              </a:rPr>
              <a:t> </a:t>
            </a:r>
            <a:endParaRPr sz="1800" dirty="0">
              <a:latin typeface="Open Sans" panose="020B0606030504020204" pitchFamily="34" charset="0"/>
              <a:ea typeface="Open Sans" panose="020B0606030504020204" pitchFamily="34" charset="0"/>
              <a:cs typeface="Open Sans" panose="020B0606030504020204" pitchFamily="34" charset="0"/>
              <a:sym typeface="Century Gothic"/>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sp>
        <p:nvSpPr>
          <p:cNvPr id="546" name="Google Shape;546;g727b3dbef2_0_81"/>
          <p:cNvSpPr txBox="1">
            <a:spLocks noGrp="1"/>
          </p:cNvSpPr>
          <p:nvPr>
            <p:ph type="title"/>
          </p:nvPr>
        </p:nvSpPr>
        <p:spPr>
          <a:xfrm>
            <a:off x="0" y="437222"/>
            <a:ext cx="8203500" cy="10809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Le invitamos a:</a:t>
            </a:r>
            <a:endParaRPr>
              <a:solidFill>
                <a:srgbClr val="586F7C"/>
              </a:solidFill>
              <a:latin typeface="Open Sans"/>
              <a:ea typeface="Open Sans"/>
              <a:cs typeface="Open Sans"/>
              <a:sym typeface="Open Sans"/>
            </a:endParaRPr>
          </a:p>
        </p:txBody>
      </p:sp>
      <p:sp>
        <p:nvSpPr>
          <p:cNvPr id="547" name="Google Shape;547;g727b3dbef2_0_81"/>
          <p:cNvSpPr txBox="1">
            <a:spLocks noGrp="1"/>
          </p:cNvSpPr>
          <p:nvPr>
            <p:ph type="body" idx="1"/>
          </p:nvPr>
        </p:nvSpPr>
        <p:spPr>
          <a:xfrm>
            <a:off x="381754" y="2094525"/>
            <a:ext cx="11359141" cy="3599400"/>
          </a:xfrm>
          <a:prstGeom prst="rect">
            <a:avLst/>
          </a:prstGeom>
          <a:noFill/>
          <a:ln>
            <a:noFill/>
          </a:ln>
        </p:spPr>
        <p:txBody>
          <a:bodyPr spcFirstLastPara="1" wrap="square" lIns="91425" tIns="45700" rIns="91425" bIns="45700" anchor="t" anchorCtr="0">
            <a:noAutofit/>
          </a:bodyPr>
          <a:lstStyle/>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Visitarnos en https://www.research4life.org/es/</a:t>
            </a:r>
            <a:endParaRPr sz="200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Comunicarse con nosotros por </a:t>
            </a:r>
            <a:r>
              <a:rPr lang="en-US" sz="2000">
                <a:solidFill>
                  <a:srgbClr val="586F7C"/>
                </a:solidFill>
                <a:uFill>
                  <a:noFill/>
                </a:uFill>
                <a:latin typeface="Open Sans"/>
                <a:ea typeface="Open Sans"/>
                <a:cs typeface="Open Sans"/>
                <a:sym typeface="Open Sans"/>
                <a:hlinkClick r:id="rId3">
                  <a:extLst>
                    <a:ext uri="{A12FA001-AC4F-418D-AE19-62706E023703}">
                      <ahyp:hlinkClr xmlns:ahyp="http://schemas.microsoft.com/office/drawing/2018/hyperlinkcolor" val="tx"/>
                    </a:ext>
                  </a:extLst>
                </a:hlinkClick>
              </a:rPr>
              <a:t>r4l@research4life.org</a:t>
            </a:r>
            <a:r>
              <a:rPr lang="en-US" sz="2000">
                <a:solidFill>
                  <a:srgbClr val="586F7C"/>
                </a:solidFill>
                <a:latin typeface="Open Sans"/>
                <a:ea typeface="Open Sans"/>
                <a:cs typeface="Open Sans"/>
                <a:sym typeface="Open Sans"/>
              </a:rPr>
              <a:t> </a:t>
            </a:r>
            <a:endParaRPr sz="2000">
              <a:solidFill>
                <a:srgbClr val="586F7C"/>
              </a:solidFill>
              <a:latin typeface="Open Sans"/>
              <a:ea typeface="Open Sans"/>
              <a:cs typeface="Open Sans"/>
              <a:sym typeface="Open Sans"/>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Descubrir otros materiales didácticos [</a:t>
            </a:r>
            <a:r>
              <a:rPr lang="en-US" sz="2000" u="sng">
                <a:solidFill>
                  <a:srgbClr val="0097A7"/>
                </a:solidFill>
                <a:latin typeface="Open Sans"/>
                <a:ea typeface="Open Sans"/>
                <a:cs typeface="Open Sans"/>
                <a:sym typeface="Open Sans"/>
              </a:rPr>
              <a:t>https://www.research4life.org/es/training/</a:t>
            </a:r>
            <a:r>
              <a:rPr lang="en-US" sz="2000">
                <a:solidFill>
                  <a:srgbClr val="586F7C"/>
                </a:solidFill>
                <a:latin typeface="Open Sans"/>
                <a:ea typeface="Open Sans"/>
                <a:cs typeface="Open Sans"/>
                <a:sym typeface="Open Sans"/>
              </a:rPr>
              <a:t>]</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Suscribirse al boletín de Research4Life [</a:t>
            </a:r>
            <a:r>
              <a:rPr lang="en-US" sz="2000" u="sng">
                <a:solidFill>
                  <a:srgbClr val="0097A7"/>
                </a:solidFill>
                <a:latin typeface="Open Sans"/>
                <a:ea typeface="Open Sans"/>
                <a:cs typeface="Open Sans"/>
                <a:sym typeface="Open Sans"/>
              </a:rPr>
              <a:t>https://www.research4life.org/es/newsletter/</a:t>
            </a:r>
            <a:r>
              <a:rPr lang="en-US" sz="2000">
                <a:solidFill>
                  <a:srgbClr val="586F7C"/>
                </a:solidFill>
                <a:latin typeface="Open Sans"/>
                <a:ea typeface="Open Sans"/>
                <a:cs typeface="Open Sans"/>
                <a:sym typeface="Open Sans"/>
              </a:rPr>
              <a:t>]</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Ver los videos de Research4Life [</a:t>
            </a:r>
            <a:r>
              <a:rPr lang="en-US" sz="2000" u="sng">
                <a:solidFill>
                  <a:srgbClr val="0097A7"/>
                </a:solidFill>
                <a:latin typeface="Open Sans"/>
                <a:ea typeface="Open Sans"/>
                <a:cs typeface="Open Sans"/>
                <a:sym typeface="Open Sans"/>
              </a:rPr>
              <a:t>https://bit.ly/2w3CU5C</a:t>
            </a:r>
            <a:r>
              <a:rPr lang="en-US" sz="2000">
                <a:solidFill>
                  <a:srgbClr val="586F7C"/>
                </a:solidFill>
                <a:latin typeface="Open Sans"/>
                <a:ea typeface="Open Sans"/>
                <a:cs typeface="Open Sans"/>
                <a:sym typeface="Open Sans"/>
              </a:rPr>
              <a:t>]</a:t>
            </a:r>
            <a:endParaRPr/>
          </a:p>
          <a:p>
            <a:pPr marL="0" lvl="0" indent="0" algn="l" rtl="0">
              <a:lnSpc>
                <a:spcPct val="200000"/>
              </a:lnSpc>
              <a:spcBef>
                <a:spcPts val="0"/>
              </a:spcBef>
              <a:spcAft>
                <a:spcPts val="0"/>
              </a:spcAft>
              <a:buClr>
                <a:srgbClr val="586F7C"/>
              </a:buClr>
              <a:buSzPts val="1400"/>
              <a:buFont typeface="Open Sans"/>
              <a:buChar char="●"/>
            </a:pPr>
            <a:r>
              <a:rPr lang="en-US" sz="2000">
                <a:solidFill>
                  <a:srgbClr val="586F7C"/>
                </a:solidFill>
                <a:latin typeface="Open Sans"/>
                <a:ea typeface="Open Sans"/>
                <a:cs typeface="Open Sans"/>
                <a:sym typeface="Open Sans"/>
              </a:rPr>
              <a:t>Seguirnos en Twitter @r4lpartnership y Facebook @R4Lpartnership</a:t>
            </a:r>
            <a:endParaRPr sz="2000">
              <a:solidFill>
                <a:srgbClr val="586F7C"/>
              </a:solidFill>
              <a:latin typeface="Open Sans"/>
              <a:ea typeface="Open Sans"/>
              <a:cs typeface="Open Sans"/>
              <a:sym typeface="Open Sans"/>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pic>
        <p:nvPicPr>
          <p:cNvPr id="552" name="Google Shape;552;p1"/>
          <p:cNvPicPr preferRelativeResize="0"/>
          <p:nvPr/>
        </p:nvPicPr>
        <p:blipFill rotWithShape="1">
          <a:blip r:embed="rId3">
            <a:alphaModFix/>
          </a:blip>
          <a:srcRect/>
          <a:stretch/>
        </p:blipFill>
        <p:spPr>
          <a:xfrm>
            <a:off x="1325050" y="6158249"/>
            <a:ext cx="1523874" cy="633932"/>
          </a:xfrm>
          <a:prstGeom prst="rect">
            <a:avLst/>
          </a:prstGeom>
          <a:noFill/>
          <a:ln>
            <a:noFill/>
          </a:ln>
        </p:spPr>
      </p:pic>
      <p:pic>
        <p:nvPicPr>
          <p:cNvPr id="553" name="Google Shape;553;p1"/>
          <p:cNvPicPr preferRelativeResize="0"/>
          <p:nvPr/>
        </p:nvPicPr>
        <p:blipFill rotWithShape="1">
          <a:blip r:embed="rId4">
            <a:alphaModFix/>
          </a:blip>
          <a:srcRect/>
          <a:stretch/>
        </p:blipFill>
        <p:spPr>
          <a:xfrm>
            <a:off x="3280294" y="6217682"/>
            <a:ext cx="1962613" cy="515078"/>
          </a:xfrm>
          <a:prstGeom prst="rect">
            <a:avLst/>
          </a:prstGeom>
          <a:noFill/>
          <a:ln>
            <a:noFill/>
          </a:ln>
        </p:spPr>
      </p:pic>
      <p:pic>
        <p:nvPicPr>
          <p:cNvPr id="554" name="Google Shape;554;p1"/>
          <p:cNvPicPr preferRelativeResize="0"/>
          <p:nvPr/>
        </p:nvPicPr>
        <p:blipFill rotWithShape="1">
          <a:blip r:embed="rId5">
            <a:alphaModFix/>
          </a:blip>
          <a:srcRect/>
          <a:stretch/>
        </p:blipFill>
        <p:spPr>
          <a:xfrm>
            <a:off x="5987741" y="6128240"/>
            <a:ext cx="1612438" cy="693960"/>
          </a:xfrm>
          <a:prstGeom prst="rect">
            <a:avLst/>
          </a:prstGeom>
          <a:noFill/>
          <a:ln>
            <a:noFill/>
          </a:ln>
        </p:spPr>
      </p:pic>
      <p:pic>
        <p:nvPicPr>
          <p:cNvPr id="555" name="Google Shape;555;p1"/>
          <p:cNvPicPr preferRelativeResize="0"/>
          <p:nvPr/>
        </p:nvPicPr>
        <p:blipFill rotWithShape="1">
          <a:blip r:embed="rId6">
            <a:alphaModFix/>
          </a:blip>
          <a:srcRect/>
          <a:stretch/>
        </p:blipFill>
        <p:spPr>
          <a:xfrm>
            <a:off x="8080643" y="6191271"/>
            <a:ext cx="1468376" cy="567894"/>
          </a:xfrm>
          <a:prstGeom prst="rect">
            <a:avLst/>
          </a:prstGeom>
          <a:noFill/>
          <a:ln>
            <a:noFill/>
          </a:ln>
        </p:spPr>
      </p:pic>
      <p:pic>
        <p:nvPicPr>
          <p:cNvPr id="556" name="Google Shape;556;p1"/>
          <p:cNvPicPr preferRelativeResize="0"/>
          <p:nvPr/>
        </p:nvPicPr>
        <p:blipFill rotWithShape="1">
          <a:blip r:embed="rId7">
            <a:alphaModFix/>
          </a:blip>
          <a:srcRect/>
          <a:stretch/>
        </p:blipFill>
        <p:spPr>
          <a:xfrm>
            <a:off x="10029499" y="6163201"/>
            <a:ext cx="1468374" cy="624061"/>
          </a:xfrm>
          <a:prstGeom prst="rect">
            <a:avLst/>
          </a:prstGeom>
          <a:noFill/>
          <a:ln>
            <a:noFill/>
          </a:ln>
        </p:spPr>
      </p:pic>
      <p:sp>
        <p:nvSpPr>
          <p:cNvPr id="557" name="Google Shape;557;p1"/>
          <p:cNvSpPr/>
          <p:nvPr/>
        </p:nvSpPr>
        <p:spPr>
          <a:xfrm>
            <a:off x="1591800" y="2814175"/>
            <a:ext cx="9298800" cy="344705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3000" b="0" i="0" u="none" strike="noStrike" cap="none">
                <a:solidFill>
                  <a:srgbClr val="F8981D"/>
                </a:solidFill>
                <a:latin typeface="Open Sans"/>
                <a:ea typeface="Open Sans"/>
                <a:cs typeface="Open Sans"/>
                <a:sym typeface="Open Sans"/>
              </a:rPr>
              <a:t>Para mayor información sobre Research4Life</a:t>
            </a:r>
            <a:endParaRPr/>
          </a:p>
          <a:p>
            <a:pPr marL="0" marR="0" lvl="0" indent="0" algn="ctr" rtl="0">
              <a:lnSpc>
                <a:spcPct val="100000"/>
              </a:lnSpc>
              <a:spcBef>
                <a:spcPts val="0"/>
              </a:spcBef>
              <a:spcAft>
                <a:spcPts val="0"/>
              </a:spcAft>
              <a:buNone/>
            </a:pPr>
            <a:endParaRPr sz="3000" b="0" i="0" u="none" strike="noStrike" cap="none">
              <a:solidFill>
                <a:srgbClr val="F8981D"/>
              </a:solidFill>
              <a:latin typeface="Open Sans"/>
              <a:ea typeface="Open Sans"/>
              <a:cs typeface="Open Sans"/>
              <a:sym typeface="Open Sans"/>
            </a:endParaRPr>
          </a:p>
          <a:p>
            <a:pPr marL="0" marR="0" lvl="0" indent="0" algn="ctr" rtl="0">
              <a:lnSpc>
                <a:spcPct val="100000"/>
              </a:lnSpc>
              <a:spcBef>
                <a:spcPts val="0"/>
              </a:spcBef>
              <a:spcAft>
                <a:spcPts val="0"/>
              </a:spcAft>
              <a:buNone/>
            </a:pPr>
            <a:r>
              <a:rPr lang="en-US" sz="3000" b="0" i="0" u="sng" strike="noStrike" cap="none">
                <a:solidFill>
                  <a:schemeClr val="hlink"/>
                </a:solidFill>
                <a:latin typeface="Open Sans"/>
                <a:ea typeface="Open Sans"/>
                <a:cs typeface="Open Sans"/>
                <a:sym typeface="Open Sans"/>
                <a:hlinkClick r:id="rId8"/>
              </a:rPr>
              <a:t>http://www.research4life.org/es/</a:t>
            </a:r>
            <a:endParaRPr sz="3000" b="0" i="0" u="none" strike="noStrike" cap="none">
              <a:solidFill>
                <a:srgbClr val="004890"/>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3000"/>
              <a:buFont typeface="Arial"/>
              <a:buNone/>
            </a:pPr>
            <a:br>
              <a:rPr lang="en-US" sz="3000" b="0" i="0" u="none" strike="noStrike" cap="none">
                <a:solidFill>
                  <a:srgbClr val="F8981D"/>
                </a:solidFill>
                <a:latin typeface="Open Sans"/>
                <a:ea typeface="Open Sans"/>
                <a:cs typeface="Open Sans"/>
                <a:sym typeface="Open Sans"/>
              </a:rPr>
            </a:br>
            <a:r>
              <a:rPr lang="en-US" sz="3000" b="0" i="0" u="sng" strike="noStrike" cap="none">
                <a:solidFill>
                  <a:schemeClr val="hlink"/>
                </a:solidFill>
                <a:latin typeface="Open Sans"/>
                <a:ea typeface="Open Sans"/>
                <a:cs typeface="Open Sans"/>
                <a:sym typeface="Open Sans"/>
                <a:hlinkClick r:id="rId9"/>
              </a:rPr>
              <a:t>r4l@research4life.org</a:t>
            </a:r>
            <a:r>
              <a:rPr lang="en-US" sz="3000" b="0" i="0" u="none" strike="noStrike" cap="none">
                <a:solidFill>
                  <a:srgbClr val="004890"/>
                </a:solidFill>
                <a:latin typeface="Open Sans"/>
                <a:ea typeface="Open Sans"/>
                <a:cs typeface="Open Sans"/>
                <a:sym typeface="Open Sans"/>
              </a:rPr>
              <a:t>  </a:t>
            </a:r>
            <a:endParaRPr sz="3000" b="0" i="0" u="none" strike="noStrike" cap="none">
              <a:solidFill>
                <a:srgbClr val="004890"/>
              </a:solidFill>
              <a:latin typeface="Open Sans"/>
              <a:ea typeface="Open Sans"/>
              <a:cs typeface="Open Sans"/>
              <a:sym typeface="Open Sans"/>
            </a:endParaRPr>
          </a:p>
          <a:p>
            <a:pPr marL="0" marR="0" lvl="0" indent="0" algn="l" rtl="0">
              <a:lnSpc>
                <a:spcPct val="100000"/>
              </a:lnSpc>
              <a:spcBef>
                <a:spcPts val="0"/>
              </a:spcBef>
              <a:spcAft>
                <a:spcPts val="0"/>
              </a:spcAft>
              <a:buClr>
                <a:srgbClr val="000000"/>
              </a:buClr>
              <a:buSzPts val="2000"/>
              <a:buFont typeface="Arial"/>
              <a:buNone/>
            </a:pPr>
            <a:br>
              <a:rPr lang="en-US" sz="2000" b="0" i="0" u="none" strike="noStrike" cap="none">
                <a:solidFill>
                  <a:srgbClr val="F8981D"/>
                </a:solidFill>
                <a:latin typeface="Open Sans"/>
                <a:ea typeface="Open Sans"/>
                <a:cs typeface="Open Sans"/>
                <a:sym typeface="Open Sans"/>
              </a:rPr>
            </a:br>
            <a:br>
              <a:rPr lang="en-US" sz="2000" b="0" i="0" u="none" strike="noStrike" cap="none">
                <a:solidFill>
                  <a:srgbClr val="586F7C"/>
                </a:solidFill>
                <a:latin typeface="Open Sans"/>
                <a:ea typeface="Open Sans"/>
                <a:cs typeface="Open Sans"/>
                <a:sym typeface="Open Sans"/>
              </a:rPr>
            </a:br>
            <a:br>
              <a:rPr lang="en-US" sz="1400" b="0" i="0" u="none" strike="noStrike" cap="none">
                <a:solidFill>
                  <a:srgbClr val="F8981D"/>
                </a:solidFill>
                <a:latin typeface="Open Sans"/>
                <a:ea typeface="Open Sans"/>
                <a:cs typeface="Open Sans"/>
                <a:sym typeface="Open Sans"/>
              </a:rPr>
            </a:br>
            <a:endParaRPr sz="1400" b="0" i="0" u="none" strike="noStrike" cap="none">
              <a:solidFill>
                <a:srgbClr val="F8981D"/>
              </a:solidFill>
              <a:latin typeface="Open Sans"/>
              <a:ea typeface="Open Sans"/>
              <a:cs typeface="Open Sans"/>
              <a:sym typeface="Open Sans"/>
            </a:endParaRPr>
          </a:p>
        </p:txBody>
      </p:sp>
      <p:sp>
        <p:nvSpPr>
          <p:cNvPr id="558" name="Google Shape;558;p1"/>
          <p:cNvSpPr txBox="1"/>
          <p:nvPr/>
        </p:nvSpPr>
        <p:spPr>
          <a:xfrm>
            <a:off x="-2" y="5674296"/>
            <a:ext cx="12192000" cy="369300"/>
          </a:xfrm>
          <a:prstGeom prst="rect">
            <a:avLst/>
          </a:prstGeom>
          <a:solidFill>
            <a:srgbClr val="586F7C"/>
          </a:solidFill>
          <a:ln>
            <a:noFill/>
          </a:ln>
        </p:spPr>
        <p:txBody>
          <a:bodyPr spcFirstLastPara="1" wrap="square" lIns="91425" tIns="45700" rIns="91425" bIns="45700" anchor="t" anchorCtr="0">
            <a:noAutofit/>
          </a:bodyPr>
          <a:lstStyle/>
          <a:p>
            <a:pPr lvl="0" algn="ctr"/>
            <a:r>
              <a:rPr lang="en-US" sz="1800" b="1" i="0" u="none" strike="noStrike" cap="none" dirty="0">
                <a:solidFill>
                  <a:schemeClr val="lt1"/>
                </a:solidFill>
                <a:latin typeface="Open Sans"/>
                <a:ea typeface="Open Sans"/>
                <a:cs typeface="Open Sans"/>
                <a:sym typeface="Open Sans"/>
              </a:rPr>
              <a:t>Research4Life </a:t>
            </a:r>
            <a:r>
              <a:rPr lang="en-US" sz="1800" b="1" i="0" u="none" strike="noStrike" cap="none" dirty="0" err="1">
                <a:solidFill>
                  <a:schemeClr val="lt1"/>
                </a:solidFill>
                <a:latin typeface="Open Sans"/>
                <a:ea typeface="Open Sans"/>
                <a:cs typeface="Open Sans"/>
                <a:sym typeface="Open Sans"/>
              </a:rPr>
              <a:t>es</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una</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colaboración</a:t>
            </a:r>
            <a:r>
              <a:rPr lang="en-US" sz="1800" b="1" i="0" u="none" strike="noStrike" cap="none" dirty="0">
                <a:solidFill>
                  <a:schemeClr val="lt1"/>
                </a:solidFill>
                <a:latin typeface="Open Sans"/>
                <a:ea typeface="Open Sans"/>
                <a:cs typeface="Open Sans"/>
                <a:sym typeface="Open Sans"/>
              </a:rPr>
              <a:t> </a:t>
            </a:r>
            <a:r>
              <a:rPr lang="en-US" sz="1800" b="1" i="0" u="none" strike="noStrike" cap="none" dirty="0" err="1">
                <a:solidFill>
                  <a:schemeClr val="lt1"/>
                </a:solidFill>
                <a:latin typeface="Open Sans"/>
                <a:ea typeface="Open Sans"/>
                <a:cs typeface="Open Sans"/>
                <a:sym typeface="Open Sans"/>
              </a:rPr>
              <a:t>público-privada</a:t>
            </a:r>
            <a:r>
              <a:rPr lang="en-US" sz="1800" b="1" i="0" u="none" strike="noStrike" cap="none" dirty="0">
                <a:solidFill>
                  <a:schemeClr val="lt1"/>
                </a:solidFill>
                <a:latin typeface="Open Sans"/>
                <a:ea typeface="Open Sans"/>
                <a:cs typeface="Open Sans"/>
                <a:sym typeface="Open Sans"/>
              </a:rPr>
              <a:t> de </a:t>
            </a:r>
            <a:r>
              <a:rPr lang="en-US" sz="1800" b="1" i="0" u="none" strike="noStrike" cap="none" dirty="0" err="1">
                <a:solidFill>
                  <a:schemeClr val="lt1"/>
                </a:solidFill>
                <a:latin typeface="Open Sans"/>
                <a:ea typeface="Open Sans"/>
                <a:cs typeface="Open Sans"/>
                <a:sym typeface="Open Sans"/>
              </a:rPr>
              <a:t>cinco</a:t>
            </a:r>
            <a:r>
              <a:rPr lang="en-US" sz="1800" b="1" i="0" u="none" strike="noStrike" cap="none" dirty="0">
                <a:solidFill>
                  <a:schemeClr val="lt1"/>
                </a:solidFill>
                <a:latin typeface="Open Sans"/>
                <a:ea typeface="Open Sans"/>
                <a:cs typeface="Open Sans"/>
                <a:sym typeface="Open Sans"/>
              </a:rPr>
              <a:t> </a:t>
            </a:r>
            <a:r>
              <a:rPr lang="en-US" sz="1800" b="1" dirty="0" err="1">
                <a:solidFill>
                  <a:schemeClr val="lt1"/>
                </a:solidFill>
                <a:latin typeface="Open Sans"/>
                <a:ea typeface="Open Sans"/>
                <a:cs typeface="Open Sans"/>
                <a:sym typeface="Open Sans"/>
              </a:rPr>
              <a:t>colecciones</a:t>
            </a:r>
            <a:r>
              <a:rPr lang="en-US" sz="1800" b="0" i="0" u="none" strike="noStrike" cap="none" dirty="0">
                <a:solidFill>
                  <a:schemeClr val="lt1"/>
                </a:solidFill>
                <a:latin typeface="Open Sans"/>
                <a:ea typeface="Open Sans"/>
                <a:cs typeface="Open Sans"/>
                <a:sym typeface="Open Sans"/>
              </a:rPr>
              <a:t>:</a:t>
            </a:r>
            <a:endParaRPr sz="1800" b="0" i="0" u="none" strike="noStrike" cap="none" dirty="0">
              <a:solidFill>
                <a:schemeClr val="lt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pic>
        <p:nvPicPr>
          <p:cNvPr id="109" name="Google Shape;109;p3"/>
          <p:cNvPicPr preferRelativeResize="0"/>
          <p:nvPr/>
        </p:nvPicPr>
        <p:blipFill rotWithShape="1">
          <a:blip r:embed="rId3">
            <a:alphaModFix/>
          </a:blip>
          <a:srcRect/>
          <a:stretch/>
        </p:blipFill>
        <p:spPr>
          <a:xfrm>
            <a:off x="6051299" y="5169270"/>
            <a:ext cx="4629150" cy="1619250"/>
          </a:xfrm>
          <a:prstGeom prst="rect">
            <a:avLst/>
          </a:prstGeom>
          <a:noFill/>
          <a:ln>
            <a:noFill/>
          </a:ln>
        </p:spPr>
      </p:pic>
      <p:pic>
        <p:nvPicPr>
          <p:cNvPr id="110" name="Google Shape;110;p3"/>
          <p:cNvPicPr preferRelativeResize="0"/>
          <p:nvPr/>
        </p:nvPicPr>
        <p:blipFill rotWithShape="1">
          <a:blip r:embed="rId4">
            <a:alphaModFix/>
          </a:blip>
          <a:srcRect/>
          <a:stretch/>
        </p:blipFill>
        <p:spPr>
          <a:xfrm>
            <a:off x="712750" y="2774615"/>
            <a:ext cx="4914314" cy="1744178"/>
          </a:xfrm>
          <a:prstGeom prst="rect">
            <a:avLst/>
          </a:prstGeom>
          <a:noFill/>
          <a:ln>
            <a:noFill/>
          </a:ln>
        </p:spPr>
      </p:pic>
      <p:pic>
        <p:nvPicPr>
          <p:cNvPr id="111" name="Google Shape;111;p3"/>
          <p:cNvPicPr preferRelativeResize="0"/>
          <p:nvPr/>
        </p:nvPicPr>
        <p:blipFill rotWithShape="1">
          <a:blip r:embed="rId5">
            <a:alphaModFix/>
          </a:blip>
          <a:srcRect/>
          <a:stretch/>
        </p:blipFill>
        <p:spPr>
          <a:xfrm>
            <a:off x="6096000" y="2926080"/>
            <a:ext cx="5026856" cy="1604696"/>
          </a:xfrm>
          <a:prstGeom prst="rect">
            <a:avLst/>
          </a:prstGeom>
          <a:noFill/>
          <a:ln>
            <a:noFill/>
          </a:ln>
        </p:spPr>
      </p:pic>
      <p:sp>
        <p:nvSpPr>
          <p:cNvPr id="112" name="Google Shape;112;p3"/>
          <p:cNvSpPr txBox="1">
            <a:spLocks noGrp="1"/>
          </p:cNvSpPr>
          <p:nvPr>
            <p:ph type="title"/>
          </p:nvPr>
        </p:nvSpPr>
        <p:spPr>
          <a:xfrm>
            <a:off x="0" y="493613"/>
            <a:ext cx="9613800" cy="1080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3200"/>
              <a:buNone/>
            </a:pPr>
            <a:r>
              <a:rPr lang="en-US">
                <a:solidFill>
                  <a:srgbClr val="586F7C"/>
                </a:solidFill>
                <a:latin typeface="Open Sans"/>
                <a:ea typeface="Open Sans"/>
                <a:cs typeface="Open Sans"/>
                <a:sym typeface="Open Sans"/>
              </a:rPr>
              <a:t>Acceso al Portal de Contenidos</a:t>
            </a:r>
            <a:endParaRPr>
              <a:solidFill>
                <a:srgbClr val="586F7C"/>
              </a:solidFill>
              <a:latin typeface="Open Sans"/>
              <a:ea typeface="Open Sans"/>
              <a:cs typeface="Open Sans"/>
              <a:sym typeface="Open Sans"/>
            </a:endParaRPr>
          </a:p>
        </p:txBody>
      </p:sp>
      <p:sp>
        <p:nvSpPr>
          <p:cNvPr id="113" name="Google Shape;113;p3"/>
          <p:cNvSpPr txBox="1">
            <a:spLocks noGrp="1"/>
          </p:cNvSpPr>
          <p:nvPr>
            <p:ph type="body" idx="1"/>
          </p:nvPr>
        </p:nvSpPr>
        <p:spPr>
          <a:xfrm>
            <a:off x="338394" y="1877367"/>
            <a:ext cx="11347638" cy="4818856"/>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Summon se muestra en la página inicial de los tres Portales de Contenidos</a:t>
            </a:r>
            <a:endParaRPr/>
          </a:p>
          <a:p>
            <a:pPr marL="76200" lvl="0" indent="0" algn="l" rtl="0">
              <a:lnSpc>
                <a:spcPct val="100000"/>
              </a:lnSpc>
              <a:spcBef>
                <a:spcPts val="1000"/>
              </a:spcBef>
              <a:spcAft>
                <a:spcPts val="0"/>
              </a:spcAft>
              <a:buClr>
                <a:schemeClr val="dk1"/>
              </a:buClr>
              <a:buSzPts val="2400"/>
              <a:buNone/>
            </a:pPr>
            <a:endParaRPr>
              <a:solidFill>
                <a:srgbClr val="3F3F3F"/>
              </a:solidFill>
            </a:endParaRPr>
          </a:p>
          <a:p>
            <a:pPr marL="533400" lvl="0" indent="-304800" algn="l" rtl="0">
              <a:lnSpc>
                <a:spcPct val="100000"/>
              </a:lnSpc>
              <a:spcBef>
                <a:spcPts val="1000"/>
              </a:spcBef>
              <a:spcAft>
                <a:spcPts val="0"/>
              </a:spcAft>
              <a:buClr>
                <a:schemeClr val="dk1"/>
              </a:buClr>
              <a:buSzPts val="2400"/>
              <a:buFont typeface="Arial"/>
              <a:buNone/>
            </a:pPr>
            <a:endParaRPr>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sz="360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a:solidFill>
                  <a:srgbClr val="3F3F3F"/>
                </a:solidFill>
                <a:latin typeface="Open Sans"/>
                <a:ea typeface="Open Sans"/>
                <a:cs typeface="Open Sans"/>
                <a:sym typeface="Open Sans"/>
              </a:rPr>
              <a:t>Una vez activada una de las opciones del portal, se puede abrir Summon con un clic en la lupa</a:t>
            </a:r>
            <a:endParaRPr/>
          </a:p>
        </p:txBody>
      </p:sp>
      <p:sp>
        <p:nvSpPr>
          <p:cNvPr id="114" name="Google Shape;114;p3"/>
          <p:cNvSpPr/>
          <p:nvPr/>
        </p:nvSpPr>
        <p:spPr>
          <a:xfrm>
            <a:off x="7228296" y="3995928"/>
            <a:ext cx="3020019" cy="37661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5" name="Google Shape;115;p3"/>
          <p:cNvSpPr/>
          <p:nvPr/>
        </p:nvSpPr>
        <p:spPr>
          <a:xfrm>
            <a:off x="10030266" y="5169270"/>
            <a:ext cx="436098" cy="327069"/>
          </a:xfrm>
          <a:prstGeom prst="rect">
            <a:avLst/>
          </a:prstGeom>
          <a:no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16" name="Google Shape;116;p3"/>
          <p:cNvSpPr/>
          <p:nvPr/>
        </p:nvSpPr>
        <p:spPr>
          <a:xfrm>
            <a:off x="1729704" y="4111752"/>
            <a:ext cx="3020019" cy="376615"/>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0"/>
          <p:cNvSpPr txBox="1">
            <a:spLocks noGrp="1"/>
          </p:cNvSpPr>
          <p:nvPr>
            <p:ph type="title"/>
          </p:nvPr>
        </p:nvSpPr>
        <p:spPr>
          <a:xfrm>
            <a:off x="0" y="238439"/>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a:solidFill>
                  <a:srgbClr val="586F7C"/>
                </a:solidFill>
                <a:latin typeface="Open Sans"/>
                <a:ea typeface="Open Sans"/>
                <a:cs typeface="Open Sans"/>
                <a:sym typeface="Open Sans"/>
              </a:rPr>
              <a:t>¿Qué es Summon?</a:t>
            </a:r>
            <a:endParaRPr>
              <a:solidFill>
                <a:srgbClr val="586F7C"/>
              </a:solidFill>
              <a:latin typeface="Open Sans"/>
              <a:ea typeface="Open Sans"/>
              <a:cs typeface="Open Sans"/>
              <a:sym typeface="Open Sans"/>
            </a:endParaRPr>
          </a:p>
        </p:txBody>
      </p:sp>
      <p:sp>
        <p:nvSpPr>
          <p:cNvPr id="122" name="Google Shape;122;p40"/>
          <p:cNvSpPr txBox="1">
            <a:spLocks noGrp="1"/>
          </p:cNvSpPr>
          <p:nvPr>
            <p:ph type="body" idx="1"/>
          </p:nvPr>
        </p:nvSpPr>
        <p:spPr>
          <a:xfrm>
            <a:off x="0" y="1878582"/>
            <a:ext cx="11789229" cy="4741674"/>
          </a:xfrm>
          <a:prstGeom prst="rect">
            <a:avLst/>
          </a:prstGeom>
          <a:noFill/>
          <a:ln>
            <a:noFill/>
          </a:ln>
        </p:spPr>
        <p:txBody>
          <a:bodyPr spcFirstLastPara="1" wrap="square" lIns="91425" tIns="45700" rIns="91425" bIns="45700" anchor="t" anchorCtr="0">
            <a:noAutofit/>
          </a:bodyPr>
          <a:lstStyle/>
          <a:p>
            <a:pPr marL="12700" lvl="0" indent="0" algn="l" rtl="0">
              <a:lnSpc>
                <a:spcPct val="100000"/>
              </a:lnSpc>
              <a:spcBef>
                <a:spcPts val="0"/>
              </a:spcBef>
              <a:spcAft>
                <a:spcPts val="0"/>
              </a:spcAft>
              <a:buClr>
                <a:schemeClr val="dk2"/>
              </a:buClr>
              <a:buSzPts val="2200"/>
              <a:buNone/>
            </a:pPr>
            <a:r>
              <a:rPr lang="en-US" sz="2200" dirty="0">
                <a:solidFill>
                  <a:srgbClr val="3F3F3F"/>
                </a:solidFill>
                <a:latin typeface="Open Sans"/>
                <a:ea typeface="Open Sans"/>
                <a:cs typeface="Open Sans"/>
                <a:sym typeface="Open Sans"/>
              </a:rPr>
              <a:t>Summon </a:t>
            </a:r>
            <a:r>
              <a:rPr lang="en-US" sz="2200" dirty="0" err="1">
                <a:solidFill>
                  <a:srgbClr val="3F3F3F"/>
                </a:solidFill>
                <a:latin typeface="Open Sans"/>
                <a:ea typeface="Open Sans"/>
                <a:cs typeface="Open Sans"/>
                <a:sym typeface="Open Sans"/>
              </a:rPr>
              <a:t>es</a:t>
            </a:r>
            <a:r>
              <a:rPr lang="en-US" sz="2200" dirty="0">
                <a:solidFill>
                  <a:srgbClr val="3F3F3F"/>
                </a:solidFill>
                <a:latin typeface="Open Sans"/>
                <a:ea typeface="Open Sans"/>
                <a:cs typeface="Open Sans"/>
                <a:sym typeface="Open Sans"/>
              </a:rPr>
              <a:t> un motor de </a:t>
            </a:r>
            <a:r>
              <a:rPr lang="en-US" sz="2200" dirty="0" err="1">
                <a:solidFill>
                  <a:srgbClr val="3F3F3F"/>
                </a:solidFill>
                <a:latin typeface="Open Sans"/>
                <a:ea typeface="Open Sans"/>
                <a:cs typeface="Open Sans"/>
                <a:sym typeface="Open Sans"/>
              </a:rPr>
              <a:t>búsqueda</a:t>
            </a:r>
            <a:r>
              <a:rPr lang="en-US" sz="2200" dirty="0">
                <a:solidFill>
                  <a:srgbClr val="3F3F3F"/>
                </a:solidFill>
                <a:latin typeface="Open Sans"/>
                <a:ea typeface="Open Sans"/>
                <a:cs typeface="Open Sans"/>
                <a:sym typeface="Open Sans"/>
              </a:rPr>
              <a:t> similar a Google que </a:t>
            </a:r>
            <a:r>
              <a:rPr lang="en-US" sz="2200" dirty="0" err="1">
                <a:solidFill>
                  <a:srgbClr val="3F3F3F"/>
                </a:solidFill>
                <a:latin typeface="Open Sans"/>
                <a:ea typeface="Open Sans"/>
                <a:cs typeface="Open Sans"/>
                <a:sym typeface="Open Sans"/>
              </a:rPr>
              <a:t>proporciona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resultados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rápidos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clasificados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por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relevancia</a:t>
            </a:r>
            <a:r>
              <a:rPr lang="en-US" sz="2200" dirty="0">
                <a:solidFill>
                  <a:srgbClr val="3F3F3F"/>
                </a:solidFill>
                <a:latin typeface="Open Sans"/>
                <a:ea typeface="Open Sans"/>
                <a:cs typeface="Open Sans"/>
                <a:sym typeface="Open Sans"/>
              </a:rPr>
              <a:t>.</a:t>
            </a:r>
            <a:endParaRPr dirty="0"/>
          </a:p>
          <a:p>
            <a:pPr marL="812800" lvl="1" indent="-342900" algn="l" rtl="0">
              <a:lnSpc>
                <a:spcPct val="150000"/>
              </a:lnSpc>
              <a:spcBef>
                <a:spcPts val="0"/>
              </a:spcBef>
              <a:spcAft>
                <a:spcPts val="0"/>
              </a:spcAft>
              <a:buClr>
                <a:schemeClr val="dk2"/>
              </a:buClr>
              <a:buSzPts val="2200"/>
              <a:buChar char="○"/>
            </a:pPr>
            <a:r>
              <a:rPr lang="en-US" sz="2200" dirty="0">
                <a:solidFill>
                  <a:srgbClr val="3F3F3F"/>
                </a:solidFill>
                <a:latin typeface="Open Sans"/>
                <a:ea typeface="Open Sans"/>
                <a:cs typeface="Open Sans"/>
                <a:sym typeface="Open Sans"/>
              </a:rPr>
              <a:t>Los </a:t>
            </a:r>
            <a:r>
              <a:rPr lang="en-US" sz="2200" dirty="0" err="1">
                <a:solidFill>
                  <a:srgbClr val="3F3F3F"/>
                </a:solidFill>
                <a:latin typeface="Open Sans"/>
                <a:ea typeface="Open Sans"/>
                <a:cs typeface="Open Sans"/>
                <a:sym typeface="Open Sans"/>
              </a:rPr>
              <a:t>usuarios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ingresan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términos</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búsqueda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un solo </a:t>
            </a:r>
            <a:r>
              <a:rPr lang="en-US" sz="2200" dirty="0" err="1">
                <a:solidFill>
                  <a:srgbClr val="3F3F3F"/>
                </a:solidFill>
                <a:latin typeface="Open Sans"/>
                <a:ea typeface="Open Sans"/>
                <a:cs typeface="Open Sans"/>
                <a:sym typeface="Open Sans"/>
              </a:rPr>
              <a:t>recuadro</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búsqueda</a:t>
            </a:r>
            <a:r>
              <a:rPr lang="en-US" sz="2200" dirty="0">
                <a:solidFill>
                  <a:srgbClr val="3F3F3F"/>
                </a:solidFill>
                <a:latin typeface="Open Sans"/>
                <a:ea typeface="Open Sans"/>
                <a:cs typeface="Open Sans"/>
                <a:sym typeface="Open Sans"/>
              </a:rPr>
              <a:t> o </a:t>
            </a:r>
            <a:r>
              <a:rPr lang="en-US" sz="2200" dirty="0" err="1">
                <a:solidFill>
                  <a:srgbClr val="3F3F3F"/>
                </a:solidFill>
                <a:latin typeface="Open Sans"/>
                <a:ea typeface="Open Sans"/>
                <a:cs typeface="Open Sans"/>
                <a:sym typeface="Open Sans"/>
              </a:rPr>
              <a:t>mediante</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opción</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búsqueda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avanzada</a:t>
            </a:r>
            <a:r>
              <a:rPr lang="en-US" sz="2200" dirty="0">
                <a:solidFill>
                  <a:srgbClr val="3F3F3F"/>
                </a:solidFill>
                <a:latin typeface="Open Sans"/>
                <a:ea typeface="Open Sans"/>
                <a:cs typeface="Open Sans"/>
                <a:sym typeface="Open Sans"/>
              </a:rPr>
              <a:t>.</a:t>
            </a:r>
            <a:endParaRPr dirty="0"/>
          </a:p>
          <a:p>
            <a:pPr marL="812800" lvl="1" indent="-342900" algn="l" rtl="0">
              <a:lnSpc>
                <a:spcPct val="150000"/>
              </a:lnSpc>
              <a:spcBef>
                <a:spcPts val="0"/>
              </a:spcBef>
              <a:spcAft>
                <a:spcPts val="0"/>
              </a:spcAft>
              <a:buClr>
                <a:schemeClr val="dk2"/>
              </a:buClr>
              <a:buSzPts val="2200"/>
              <a:buChar char="○"/>
            </a:pPr>
            <a:r>
              <a:rPr lang="en-US" sz="2200" dirty="0">
                <a:solidFill>
                  <a:srgbClr val="3F3F3F"/>
                </a:solidFill>
                <a:latin typeface="Open Sans"/>
                <a:ea typeface="Open Sans"/>
                <a:cs typeface="Open Sans"/>
                <a:sym typeface="Open Sans"/>
              </a:rPr>
              <a:t>Los </a:t>
            </a:r>
            <a:r>
              <a:rPr lang="en-US" sz="2200" dirty="0" err="1">
                <a:solidFill>
                  <a:srgbClr val="3F3F3F"/>
                </a:solidFill>
                <a:latin typeface="Open Sans"/>
                <a:ea typeface="Open Sans"/>
                <a:cs typeface="Open Sans"/>
                <a:sym typeface="Open Sans"/>
              </a:rPr>
              <a:t>resultados</a:t>
            </a:r>
            <a:r>
              <a:rPr lang="en-US" sz="2200" dirty="0">
                <a:solidFill>
                  <a:srgbClr val="3F3F3F"/>
                </a:solidFill>
                <a:latin typeface="Open Sans"/>
                <a:ea typeface="Open Sans"/>
                <a:cs typeface="Open Sans"/>
                <a:sym typeface="Open Sans"/>
              </a:rPr>
              <a:t> de la </a:t>
            </a:r>
            <a:r>
              <a:rPr lang="en-US" sz="2200" dirty="0" err="1">
                <a:solidFill>
                  <a:srgbClr val="3F3F3F"/>
                </a:solidFill>
                <a:latin typeface="Open Sans"/>
                <a:ea typeface="Open Sans"/>
                <a:cs typeface="Open Sans"/>
                <a:sym typeface="Open Sans"/>
              </a:rPr>
              <a:t>búsqueda</a:t>
            </a:r>
            <a:r>
              <a:rPr lang="en-US" sz="2200" dirty="0">
                <a:solidFill>
                  <a:srgbClr val="3F3F3F"/>
                </a:solidFill>
                <a:latin typeface="Open Sans"/>
                <a:ea typeface="Open Sans"/>
                <a:cs typeface="Open Sans"/>
                <a:sym typeface="Open Sans"/>
              </a:rPr>
              <a:t> se </a:t>
            </a:r>
            <a:r>
              <a:rPr lang="en-US" sz="2200" dirty="0" err="1">
                <a:solidFill>
                  <a:srgbClr val="3F3F3F"/>
                </a:solidFill>
                <a:latin typeface="Open Sans"/>
                <a:ea typeface="Open Sans"/>
                <a:cs typeface="Open Sans"/>
                <a:sym typeface="Open Sans"/>
              </a:rPr>
              <a:t>muestran</a:t>
            </a:r>
            <a:r>
              <a:rPr lang="en-US" sz="2200" dirty="0">
                <a:solidFill>
                  <a:srgbClr val="3F3F3F"/>
                </a:solidFill>
                <a:latin typeface="Open Sans"/>
                <a:ea typeface="Open Sans"/>
                <a:cs typeface="Open Sans"/>
                <a:sym typeface="Open Sans"/>
              </a:rPr>
              <a:t> con enlaces </a:t>
            </a:r>
            <a:r>
              <a:rPr lang="en-US" sz="2200" dirty="0" err="1">
                <a:solidFill>
                  <a:srgbClr val="3F3F3F"/>
                </a:solidFill>
                <a:latin typeface="Open Sans"/>
                <a:ea typeface="Open Sans"/>
                <a:cs typeface="Open Sans"/>
                <a:sym typeface="Open Sans"/>
              </a:rPr>
              <a:t>directos</a:t>
            </a:r>
            <a:r>
              <a:rPr lang="en-US" sz="2200" dirty="0">
                <a:solidFill>
                  <a:srgbClr val="3F3F3F"/>
                </a:solidFill>
                <a:latin typeface="Open Sans"/>
                <a:ea typeface="Open Sans"/>
                <a:cs typeface="Open Sans"/>
                <a:sym typeface="Open Sans"/>
              </a:rPr>
              <a:t> al </a:t>
            </a:r>
            <a:r>
              <a:rPr lang="en-US" sz="2200" dirty="0" err="1">
                <a:solidFill>
                  <a:srgbClr val="3F3F3F"/>
                </a:solidFill>
                <a:latin typeface="Open Sans"/>
                <a:ea typeface="Open Sans"/>
                <a:cs typeface="Open Sans"/>
                <a:sym typeface="Open Sans"/>
              </a:rPr>
              <a:t>texto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completo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línea</a:t>
            </a:r>
            <a:r>
              <a:rPr lang="en-US" sz="2200" dirty="0">
                <a:solidFill>
                  <a:srgbClr val="3F3F3F"/>
                </a:solidFill>
                <a:latin typeface="Open Sans"/>
                <a:ea typeface="Open Sans"/>
                <a:cs typeface="Open Sans"/>
                <a:sym typeface="Open Sans"/>
              </a:rPr>
              <a:t> y / o vista </a:t>
            </a:r>
            <a:r>
              <a:rPr lang="en-US" sz="2200" dirty="0" err="1">
                <a:solidFill>
                  <a:srgbClr val="3F3F3F"/>
                </a:solidFill>
                <a:latin typeface="Open Sans"/>
                <a:ea typeface="Open Sans"/>
                <a:cs typeface="Open Sans"/>
                <a:sym typeface="Open Sans"/>
              </a:rPr>
              <a:t>previa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resumen</a:t>
            </a:r>
            <a:r>
              <a:rPr lang="en-US" sz="2200" dirty="0">
                <a:solidFill>
                  <a:srgbClr val="3F3F3F"/>
                </a:solidFill>
                <a:latin typeface="Open Sans"/>
                <a:ea typeface="Open Sans"/>
                <a:cs typeface="Open Sans"/>
                <a:sym typeface="Open Sans"/>
              </a:rPr>
              <a:t>).</a:t>
            </a:r>
            <a:endParaRPr dirty="0"/>
          </a:p>
          <a:p>
            <a:pPr marL="812800" lvl="1" indent="-342900" algn="l" rtl="0">
              <a:lnSpc>
                <a:spcPct val="150000"/>
              </a:lnSpc>
              <a:spcBef>
                <a:spcPts val="0"/>
              </a:spcBef>
              <a:spcAft>
                <a:spcPts val="0"/>
              </a:spcAft>
              <a:buClr>
                <a:schemeClr val="dk2"/>
              </a:buClr>
              <a:buSzPts val="2200"/>
              <a:buChar char="○"/>
            </a:pPr>
            <a:r>
              <a:rPr lang="en-US" sz="2200" dirty="0">
                <a:solidFill>
                  <a:srgbClr val="3F3F3F"/>
                </a:solidFill>
                <a:latin typeface="Open Sans"/>
                <a:ea typeface="Open Sans"/>
                <a:cs typeface="Open Sans"/>
                <a:sym typeface="Open Sans"/>
              </a:rPr>
              <a:t>Las </a:t>
            </a:r>
            <a:r>
              <a:rPr lang="en-US" sz="2200" dirty="0" err="1">
                <a:solidFill>
                  <a:srgbClr val="3F3F3F"/>
                </a:solidFill>
                <a:latin typeface="Open Sans"/>
                <a:ea typeface="Open Sans"/>
                <a:cs typeface="Open Sans"/>
                <a:sym typeface="Open Sans"/>
              </a:rPr>
              <a:t>búsquedas</a:t>
            </a:r>
            <a:r>
              <a:rPr lang="en-US" sz="2200" dirty="0">
                <a:solidFill>
                  <a:srgbClr val="3F3F3F"/>
                </a:solidFill>
                <a:latin typeface="Open Sans"/>
                <a:ea typeface="Open Sans"/>
                <a:cs typeface="Open Sans"/>
                <a:sym typeface="Open Sans"/>
              </a:rPr>
              <a:t> se </a:t>
            </a:r>
            <a:r>
              <a:rPr lang="en-US" sz="2200" dirty="0" err="1">
                <a:solidFill>
                  <a:srgbClr val="3F3F3F"/>
                </a:solidFill>
                <a:latin typeface="Open Sans"/>
                <a:ea typeface="Open Sans"/>
                <a:cs typeface="Open Sans"/>
                <a:sym typeface="Open Sans"/>
              </a:rPr>
              <a:t>pueden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refinar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limitar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por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tipo</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contenido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disciplina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fecha</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publicación</a:t>
            </a:r>
            <a:r>
              <a:rPr lang="en-US" sz="2200" dirty="0">
                <a:solidFill>
                  <a:srgbClr val="3F3F3F"/>
                </a:solidFill>
                <a:latin typeface="Open Sans"/>
                <a:ea typeface="Open Sans"/>
                <a:cs typeface="Open Sans"/>
                <a:sym typeface="Open Sans"/>
              </a:rPr>
              <a:t> y </a:t>
            </a:r>
            <a:r>
              <a:rPr lang="en-US" sz="2200" dirty="0" err="1">
                <a:solidFill>
                  <a:srgbClr val="3F3F3F"/>
                </a:solidFill>
                <a:latin typeface="Open Sans"/>
                <a:ea typeface="Open Sans"/>
                <a:cs typeface="Open Sans"/>
                <a:sym typeface="Open Sans"/>
              </a:rPr>
              <a:t>otras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opciones</a:t>
            </a:r>
            <a:r>
              <a:rPr lang="en-US" sz="2200" dirty="0">
                <a:solidFill>
                  <a:srgbClr val="3F3F3F"/>
                </a:solidFill>
                <a:latin typeface="Open Sans"/>
                <a:ea typeface="Open Sans"/>
                <a:cs typeface="Open Sans"/>
                <a:sym typeface="Open Sans"/>
              </a:rPr>
              <a:t>.</a:t>
            </a:r>
            <a:endParaRPr dirty="0"/>
          </a:p>
          <a:p>
            <a:pPr marL="812800" lvl="1" indent="-342900" algn="l" rtl="0">
              <a:lnSpc>
                <a:spcPct val="150000"/>
              </a:lnSpc>
              <a:spcBef>
                <a:spcPts val="0"/>
              </a:spcBef>
              <a:spcAft>
                <a:spcPts val="0"/>
              </a:spcAft>
              <a:buClr>
                <a:schemeClr val="dk2"/>
              </a:buClr>
              <a:buSzPts val="2200"/>
              <a:buChar char="○"/>
            </a:pPr>
            <a:r>
              <a:rPr lang="en-US" sz="2200" dirty="0">
                <a:solidFill>
                  <a:srgbClr val="3F3F3F"/>
                </a:solidFill>
                <a:latin typeface="Open Sans"/>
                <a:ea typeface="Open Sans"/>
                <a:cs typeface="Open Sans"/>
                <a:sym typeface="Open Sans"/>
              </a:rPr>
              <a:t>Las </a:t>
            </a:r>
            <a:r>
              <a:rPr lang="en-US" sz="2200" dirty="0" err="1">
                <a:solidFill>
                  <a:srgbClr val="3F3F3F"/>
                </a:solidFill>
                <a:latin typeface="Open Sans"/>
                <a:ea typeface="Open Sans"/>
                <a:cs typeface="Open Sans"/>
                <a:sym typeface="Open Sans"/>
              </a:rPr>
              <a:t>referencias</a:t>
            </a:r>
            <a:r>
              <a:rPr lang="en-US" sz="2200" dirty="0">
                <a:solidFill>
                  <a:srgbClr val="3F3F3F"/>
                </a:solidFill>
                <a:latin typeface="Open Sans"/>
                <a:ea typeface="Open Sans"/>
                <a:cs typeface="Open Sans"/>
                <a:sym typeface="Open Sans"/>
              </a:rPr>
              <a:t> de las </a:t>
            </a:r>
            <a:r>
              <a:rPr lang="en-US" sz="2200" dirty="0" err="1">
                <a:solidFill>
                  <a:srgbClr val="3F3F3F"/>
                </a:solidFill>
                <a:latin typeface="Open Sans"/>
                <a:ea typeface="Open Sans"/>
                <a:cs typeface="Open Sans"/>
                <a:sym typeface="Open Sans"/>
              </a:rPr>
              <a:t>búsquedas</a:t>
            </a:r>
            <a:r>
              <a:rPr lang="en-US" sz="2200" dirty="0">
                <a:solidFill>
                  <a:srgbClr val="3F3F3F"/>
                </a:solidFill>
                <a:latin typeface="Open Sans"/>
                <a:ea typeface="Open Sans"/>
                <a:cs typeface="Open Sans"/>
                <a:sym typeface="Open Sans"/>
              </a:rPr>
              <a:t> se </a:t>
            </a:r>
            <a:r>
              <a:rPr lang="en-US" sz="2200" dirty="0" err="1">
                <a:solidFill>
                  <a:srgbClr val="3F3F3F"/>
                </a:solidFill>
                <a:latin typeface="Open Sans"/>
                <a:ea typeface="Open Sans"/>
                <a:cs typeface="Open Sans"/>
                <a:sym typeface="Open Sans"/>
              </a:rPr>
              <a:t>pueden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guardar</a:t>
            </a:r>
            <a:r>
              <a:rPr lang="en-US" sz="2200" dirty="0">
                <a:solidFill>
                  <a:srgbClr val="3F3F3F"/>
                </a:solidFill>
                <a:latin typeface="Open Sans"/>
                <a:ea typeface="Open Sans"/>
                <a:cs typeface="Open Sans"/>
                <a:sym typeface="Open Sans"/>
              </a:rPr>
              <a:t> con </a:t>
            </a:r>
            <a:r>
              <a:rPr lang="en-US" sz="2200" dirty="0" err="1">
                <a:solidFill>
                  <a:srgbClr val="3F3F3F"/>
                </a:solidFill>
                <a:latin typeface="Open Sans"/>
                <a:ea typeface="Open Sans"/>
                <a:cs typeface="Open Sans"/>
                <a:sym typeface="Open Sans"/>
              </a:rPr>
              <a:t>opciones</a:t>
            </a:r>
            <a:r>
              <a:rPr lang="en-US" sz="2200" dirty="0">
                <a:solidFill>
                  <a:srgbClr val="3F3F3F"/>
                </a:solidFill>
                <a:latin typeface="Open Sans"/>
                <a:ea typeface="Open Sans"/>
                <a:cs typeface="Open Sans"/>
                <a:sym typeface="Open Sans"/>
              </a:rPr>
              <a:t> para </a:t>
            </a:r>
            <a:r>
              <a:rPr lang="en-US" sz="2200" dirty="0" err="1">
                <a:solidFill>
                  <a:srgbClr val="3F3F3F"/>
                </a:solidFill>
                <a:latin typeface="Open Sans"/>
                <a:ea typeface="Open Sans"/>
                <a:cs typeface="Open Sans"/>
                <a:sym typeface="Open Sans"/>
              </a:rPr>
              <a:t>enviar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por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correo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electrónico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imprimir</a:t>
            </a:r>
            <a:r>
              <a:rPr lang="en-US" sz="2200" dirty="0">
                <a:solidFill>
                  <a:srgbClr val="3F3F3F"/>
                </a:solidFill>
                <a:latin typeface="Open Sans"/>
                <a:ea typeface="Open Sans"/>
                <a:cs typeface="Open Sans"/>
                <a:sym typeface="Open Sans"/>
              </a:rPr>
              <a:t> o </a:t>
            </a:r>
            <a:r>
              <a:rPr lang="en-US" sz="2200" dirty="0" err="1">
                <a:solidFill>
                  <a:srgbClr val="3F3F3F"/>
                </a:solidFill>
                <a:latin typeface="Open Sans"/>
                <a:ea typeface="Open Sans"/>
                <a:cs typeface="Open Sans"/>
                <a:sym typeface="Open Sans"/>
              </a:rPr>
              <a:t>exportar</a:t>
            </a:r>
            <a:r>
              <a:rPr lang="en-US" sz="2200" dirty="0">
                <a:solidFill>
                  <a:srgbClr val="3F3F3F"/>
                </a:solidFill>
                <a:latin typeface="Open Sans"/>
                <a:ea typeface="Open Sans"/>
                <a:cs typeface="Open Sans"/>
                <a:sym typeface="Open Sans"/>
              </a:rPr>
              <a:t> a un software de </a:t>
            </a:r>
            <a:r>
              <a:rPr lang="en-US" sz="2200" dirty="0" err="1">
                <a:solidFill>
                  <a:srgbClr val="3F3F3F"/>
                </a:solidFill>
                <a:latin typeface="Open Sans"/>
                <a:ea typeface="Open Sans"/>
                <a:cs typeface="Open Sans"/>
                <a:sym typeface="Open Sans"/>
              </a:rPr>
              <a:t>gestión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bibliográfica</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txBox="1">
            <a:spLocks noGrp="1"/>
          </p:cNvSpPr>
          <p:nvPr>
            <p:ph type="title"/>
          </p:nvPr>
        </p:nvSpPr>
        <p:spPr>
          <a:xfrm>
            <a:off x="0" y="238440"/>
            <a:ext cx="8216400" cy="10809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3600"/>
              <a:buNone/>
            </a:pPr>
            <a:r>
              <a:rPr lang="en-US" dirty="0">
                <a:solidFill>
                  <a:srgbClr val="586F7C"/>
                </a:solidFill>
                <a:latin typeface="Open Sans"/>
                <a:ea typeface="Open Sans"/>
                <a:cs typeface="Open Sans"/>
                <a:sym typeface="Open Sans"/>
              </a:rPr>
              <a:t>¿</a:t>
            </a:r>
            <a:r>
              <a:rPr lang="en-US" dirty="0" err="1">
                <a:solidFill>
                  <a:srgbClr val="586F7C"/>
                </a:solidFill>
                <a:latin typeface="Open Sans"/>
                <a:ea typeface="Open Sans"/>
                <a:cs typeface="Open Sans"/>
                <a:sym typeface="Open Sans"/>
              </a:rPr>
              <a:t>Qué</a:t>
            </a:r>
            <a:r>
              <a:rPr lang="en-US" dirty="0">
                <a:solidFill>
                  <a:srgbClr val="586F7C"/>
                </a:solidFill>
                <a:latin typeface="Open Sans"/>
                <a:ea typeface="Open Sans"/>
                <a:cs typeface="Open Sans"/>
                <a:sym typeface="Open Sans"/>
              </a:rPr>
              <a:t> </a:t>
            </a:r>
            <a:r>
              <a:rPr lang="en-US" dirty="0" err="1">
                <a:solidFill>
                  <a:srgbClr val="586F7C"/>
                </a:solidFill>
                <a:latin typeface="Open Sans"/>
                <a:ea typeface="Open Sans"/>
                <a:cs typeface="Open Sans"/>
                <a:sym typeface="Open Sans"/>
              </a:rPr>
              <a:t>es</a:t>
            </a:r>
            <a:r>
              <a:rPr lang="en-US" dirty="0">
                <a:solidFill>
                  <a:srgbClr val="586F7C"/>
                </a:solidFill>
                <a:latin typeface="Open Sans"/>
                <a:ea typeface="Open Sans"/>
                <a:cs typeface="Open Sans"/>
                <a:sym typeface="Open Sans"/>
              </a:rPr>
              <a:t> Summon? (</a:t>
            </a:r>
            <a:r>
              <a:rPr lang="en-US" sz="3200" dirty="0" err="1">
                <a:solidFill>
                  <a:srgbClr val="586F7C"/>
                </a:solidFill>
                <a:latin typeface="Open Sans"/>
                <a:ea typeface="Open Sans"/>
                <a:cs typeface="Open Sans"/>
                <a:sym typeface="Open Sans"/>
              </a:rPr>
              <a:t>continuación</a:t>
            </a:r>
            <a:r>
              <a:rPr lang="en-US" sz="3200" dirty="0">
                <a:solidFill>
                  <a:srgbClr val="586F7C"/>
                </a:solidFill>
                <a:latin typeface="Open Sans"/>
                <a:ea typeface="Open Sans"/>
                <a:cs typeface="Open Sans"/>
                <a:sym typeface="Open Sans"/>
              </a:rPr>
              <a:t>)</a:t>
            </a:r>
            <a:endParaRPr dirty="0">
              <a:solidFill>
                <a:srgbClr val="586F7C"/>
              </a:solidFill>
              <a:latin typeface="Open Sans"/>
              <a:ea typeface="Open Sans"/>
              <a:cs typeface="Open Sans"/>
              <a:sym typeface="Open Sans"/>
            </a:endParaRPr>
          </a:p>
        </p:txBody>
      </p:sp>
      <p:sp>
        <p:nvSpPr>
          <p:cNvPr id="128" name="Google Shape;128;p4"/>
          <p:cNvSpPr txBox="1">
            <a:spLocks noGrp="1"/>
          </p:cNvSpPr>
          <p:nvPr>
            <p:ph type="body" idx="1"/>
          </p:nvPr>
        </p:nvSpPr>
        <p:spPr>
          <a:xfrm>
            <a:off x="706631" y="1739445"/>
            <a:ext cx="11092500" cy="4522200"/>
          </a:xfrm>
          <a:prstGeom prst="rect">
            <a:avLst/>
          </a:prstGeom>
          <a:noFill/>
          <a:ln>
            <a:noFill/>
          </a:ln>
        </p:spPr>
        <p:txBody>
          <a:bodyPr spcFirstLastPara="1" wrap="square" lIns="91425" tIns="45700" rIns="91425" bIns="45700" anchor="t" anchorCtr="0">
            <a:noAutofit/>
          </a:bodyPr>
          <a:lstStyle/>
          <a:p>
            <a:pPr marL="355600" lvl="0" indent="-355600" algn="l" rtl="0">
              <a:lnSpc>
                <a:spcPct val="150000"/>
              </a:lnSpc>
              <a:spcBef>
                <a:spcPts val="0"/>
              </a:spcBef>
              <a:spcAft>
                <a:spcPts val="0"/>
              </a:spcAft>
              <a:buClr>
                <a:schemeClr val="dk2"/>
              </a:buClr>
              <a:buSzPts val="2400"/>
              <a:buChar char="●"/>
            </a:pPr>
            <a:r>
              <a:rPr lang="en-US" dirty="0" err="1">
                <a:solidFill>
                  <a:srgbClr val="3F3F3F"/>
                </a:solidFill>
                <a:latin typeface="Open Sans"/>
                <a:ea typeface="Open Sans"/>
                <a:cs typeface="Open Sans"/>
                <a:sym typeface="Open Sans"/>
              </a:rPr>
              <a:t>Cuando</a:t>
            </a:r>
            <a:r>
              <a:rPr lang="en-US" dirty="0">
                <a:solidFill>
                  <a:srgbClr val="3F3F3F"/>
                </a:solidFill>
                <a:latin typeface="Open Sans"/>
                <a:ea typeface="Open Sans"/>
                <a:cs typeface="Open Sans"/>
                <a:sym typeface="Open Sans"/>
              </a:rPr>
              <a:t> se </a:t>
            </a:r>
            <a:r>
              <a:rPr lang="en-US" dirty="0" err="1">
                <a:solidFill>
                  <a:srgbClr val="3F3F3F"/>
                </a:solidFill>
                <a:latin typeface="Open Sans"/>
                <a:ea typeface="Open Sans"/>
                <a:cs typeface="Open Sans"/>
                <a:sym typeface="Open Sans"/>
              </a:rPr>
              <a:t>utiliza</a:t>
            </a:r>
            <a:r>
              <a:rPr lang="en-US" dirty="0">
                <a:solidFill>
                  <a:srgbClr val="3F3F3F"/>
                </a:solidFill>
                <a:latin typeface="Open Sans"/>
                <a:ea typeface="Open Sans"/>
                <a:cs typeface="Open Sans"/>
                <a:sym typeface="Open Sans"/>
              </a:rPr>
              <a:t> el </a:t>
            </a:r>
            <a:r>
              <a:rPr lang="en-US" dirty="0" err="1">
                <a:solidFill>
                  <a:srgbClr val="3F3F3F"/>
                </a:solidFill>
                <a:latin typeface="Open Sans"/>
                <a:ea typeface="Open Sans"/>
                <a:cs typeface="Open Sans"/>
                <a:sym typeface="Open Sans"/>
              </a:rPr>
              <a:t>recuadro</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cualquier</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página</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contenidos</a:t>
            </a:r>
            <a:r>
              <a:rPr lang="en-US" dirty="0">
                <a:solidFill>
                  <a:srgbClr val="3F3F3F"/>
                </a:solidFill>
                <a:latin typeface="Open Sans"/>
                <a:ea typeface="Open Sans"/>
                <a:cs typeface="Open Sans"/>
                <a:sym typeface="Open Sans"/>
              </a:rPr>
              <a:t> de Research4Life, Summon </a:t>
            </a:r>
            <a:r>
              <a:rPr lang="en-US" dirty="0" err="1">
                <a:solidFill>
                  <a:srgbClr val="3F3F3F"/>
                </a:solidFill>
                <a:latin typeface="Open Sans"/>
                <a:ea typeface="Open Sans"/>
                <a:cs typeface="Open Sans"/>
                <a:sym typeface="Open Sans"/>
              </a:rPr>
              <a:t>realiza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automáticamente</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el </a:t>
            </a:r>
            <a:r>
              <a:rPr lang="en-US" dirty="0" err="1">
                <a:solidFill>
                  <a:srgbClr val="3F3F3F"/>
                </a:solidFill>
                <a:latin typeface="Open Sans"/>
                <a:ea typeface="Open Sans"/>
                <a:cs typeface="Open Sans"/>
                <a:sym typeface="Open Sans"/>
              </a:rPr>
              <a:t>entorno</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específico</a:t>
            </a:r>
            <a:r>
              <a:rPr lang="en-US" dirty="0">
                <a:solidFill>
                  <a:srgbClr val="3F3F3F"/>
                </a:solidFill>
                <a:latin typeface="Open Sans"/>
                <a:ea typeface="Open Sans"/>
                <a:cs typeface="Open Sans"/>
                <a:sym typeface="Open Sans"/>
              </a:rPr>
              <a:t> del </a:t>
            </a:r>
            <a:r>
              <a:rPr lang="en-US" dirty="0" err="1">
                <a:solidFill>
                  <a:srgbClr val="3F3F3F"/>
                </a:solidFill>
                <a:latin typeface="Open Sans"/>
                <a:ea typeface="Open Sans"/>
                <a:cs typeface="Open Sans"/>
                <a:sym typeface="Open Sans"/>
              </a:rPr>
              <a:t>país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donde</a:t>
            </a:r>
            <a:r>
              <a:rPr lang="en-US" dirty="0">
                <a:solidFill>
                  <a:srgbClr val="3F3F3F"/>
                </a:solidFill>
                <a:latin typeface="Open Sans"/>
                <a:ea typeface="Open Sans"/>
                <a:cs typeface="Open Sans"/>
                <a:sym typeface="Open Sans"/>
              </a:rPr>
              <a:t> se </a:t>
            </a:r>
            <a:r>
              <a:rPr lang="en-US" dirty="0" err="1">
                <a:solidFill>
                  <a:srgbClr val="3F3F3F"/>
                </a:solidFill>
                <a:latin typeface="Open Sans"/>
                <a:ea typeface="Open Sans"/>
                <a:cs typeface="Open Sans"/>
                <a:sym typeface="Open Sans"/>
              </a:rPr>
              <a:t>realiza</a:t>
            </a:r>
            <a:r>
              <a:rPr lang="en-US" dirty="0">
                <a:solidFill>
                  <a:srgbClr val="3F3F3F"/>
                </a:solidFill>
                <a:latin typeface="Open Sans"/>
                <a:ea typeface="Open Sans"/>
                <a:cs typeface="Open Sans"/>
                <a:sym typeface="Open Sans"/>
              </a:rPr>
              <a:t> la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a:t>
            </a:r>
            <a:endParaRPr dirty="0"/>
          </a:p>
          <a:p>
            <a:pPr marL="355600" lvl="0" indent="-355600" algn="l" rtl="0">
              <a:lnSpc>
                <a:spcPct val="150000"/>
              </a:lnSpc>
              <a:spcBef>
                <a:spcPts val="0"/>
              </a:spcBef>
              <a:spcAft>
                <a:spcPts val="0"/>
              </a:spcAft>
              <a:buClr>
                <a:schemeClr val="dk2"/>
              </a:buClr>
              <a:buSzPts val="2400"/>
              <a:buChar char="●"/>
            </a:pPr>
            <a:r>
              <a:rPr lang="en-US" dirty="0">
                <a:solidFill>
                  <a:srgbClr val="3F3F3F"/>
                </a:solidFill>
                <a:latin typeface="Open Sans"/>
                <a:ea typeface="Open Sans"/>
                <a:cs typeface="Open Sans"/>
                <a:sym typeface="Open Sans"/>
              </a:rPr>
              <a:t>Summon </a:t>
            </a:r>
            <a:r>
              <a:rPr lang="en-US" dirty="0" err="1">
                <a:solidFill>
                  <a:srgbClr val="3F3F3F"/>
                </a:solidFill>
                <a:latin typeface="Open Sans"/>
                <a:ea typeface="Open Sans"/>
                <a:cs typeface="Open Sans"/>
                <a:sym typeface="Open Sans"/>
              </a:rPr>
              <a:t>hace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uso</a:t>
            </a:r>
            <a:r>
              <a:rPr lang="en-US" dirty="0">
                <a:solidFill>
                  <a:srgbClr val="3F3F3F"/>
                </a:solidFill>
                <a:latin typeface="Open Sans"/>
                <a:ea typeface="Open Sans"/>
                <a:cs typeface="Open Sans"/>
                <a:sym typeface="Open Sans"/>
              </a:rPr>
              <a:t> de las </a:t>
            </a:r>
            <a:r>
              <a:rPr lang="en-US" dirty="0" err="1">
                <a:solidFill>
                  <a:srgbClr val="3F3F3F"/>
                </a:solidFill>
                <a:latin typeface="Open Sans"/>
                <a:ea typeface="Open Sans"/>
                <a:cs typeface="Open Sans"/>
                <a:sym typeface="Open Sans"/>
              </a:rPr>
              <a:t>ofertas</a:t>
            </a:r>
            <a:r>
              <a:rPr lang="en-US" dirty="0">
                <a:solidFill>
                  <a:srgbClr val="3F3F3F"/>
                </a:solidFill>
                <a:latin typeface="Open Sans"/>
                <a:ea typeface="Open Sans"/>
                <a:cs typeface="Open Sans"/>
                <a:sym typeface="Open Sans"/>
              </a:rPr>
              <a:t> de </a:t>
            </a:r>
            <a:r>
              <a:rPr lang="en-US" dirty="0" err="1">
                <a:solidFill>
                  <a:srgbClr val="3F3F3F"/>
                </a:solidFill>
                <a:latin typeface="Open Sans"/>
                <a:ea typeface="Open Sans"/>
                <a:cs typeface="Open Sans"/>
                <a:sym typeface="Open Sans"/>
              </a:rPr>
              <a:t>países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definidas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por</a:t>
            </a:r>
            <a:r>
              <a:rPr lang="en-US" dirty="0">
                <a:solidFill>
                  <a:srgbClr val="3F3F3F"/>
                </a:solidFill>
                <a:latin typeface="Open Sans"/>
                <a:ea typeface="Open Sans"/>
                <a:cs typeface="Open Sans"/>
                <a:sym typeface="Open Sans"/>
              </a:rPr>
              <a:t> las </a:t>
            </a:r>
            <a:r>
              <a:rPr lang="en-US" dirty="0" err="1">
                <a:solidFill>
                  <a:srgbClr val="3F3F3F"/>
                </a:solidFill>
                <a:latin typeface="Open Sans"/>
                <a:ea typeface="Open Sans"/>
                <a:cs typeface="Open Sans"/>
                <a:sym typeface="Open Sans"/>
              </a:rPr>
              <a:t>editoriales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donde</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identifica</a:t>
            </a:r>
            <a:r>
              <a:rPr lang="en-US" dirty="0">
                <a:solidFill>
                  <a:srgbClr val="3F3F3F"/>
                </a:solidFill>
                <a:latin typeface="Open Sans"/>
                <a:ea typeface="Open Sans"/>
                <a:cs typeface="Open Sans"/>
                <a:sym typeface="Open Sans"/>
              </a:rPr>
              <a:t> a </a:t>
            </a:r>
            <a:r>
              <a:rPr lang="en-US" dirty="0" err="1">
                <a:solidFill>
                  <a:srgbClr val="3F3F3F"/>
                </a:solidFill>
                <a:latin typeface="Open Sans"/>
                <a:ea typeface="Open Sans"/>
                <a:cs typeface="Open Sans"/>
                <a:sym typeface="Open Sans"/>
              </a:rPr>
              <a:t>qué</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países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otorgan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acceso</a:t>
            </a:r>
            <a:r>
              <a:rPr lang="en-US" dirty="0">
                <a:solidFill>
                  <a:srgbClr val="3F3F3F"/>
                </a:solidFill>
                <a:latin typeface="Open Sans"/>
                <a:ea typeface="Open Sans"/>
                <a:cs typeface="Open Sans"/>
                <a:sym typeface="Open Sans"/>
              </a:rPr>
              <a:t> a </a:t>
            </a:r>
            <a:r>
              <a:rPr lang="en-US" dirty="0" err="1">
                <a:solidFill>
                  <a:srgbClr val="3F3F3F"/>
                </a:solidFill>
                <a:latin typeface="Open Sans"/>
                <a:ea typeface="Open Sans"/>
                <a:cs typeface="Open Sans"/>
                <a:sym typeface="Open Sans"/>
              </a:rPr>
              <a:t>sus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recursos</a:t>
            </a:r>
            <a:r>
              <a:rPr lang="en-US" dirty="0">
                <a:solidFill>
                  <a:srgbClr val="3F3F3F"/>
                </a:solidFill>
                <a:latin typeface="Open Sans"/>
                <a:ea typeface="Open Sans"/>
                <a:cs typeface="Open Sans"/>
                <a:sym typeface="Open Sans"/>
              </a:rPr>
              <a:t>.</a:t>
            </a:r>
            <a:endParaRPr dirty="0"/>
          </a:p>
          <a:p>
            <a:pPr marL="355600" lvl="0" indent="-355600" algn="l" rtl="0">
              <a:lnSpc>
                <a:spcPct val="150000"/>
              </a:lnSpc>
              <a:spcBef>
                <a:spcPts val="0"/>
              </a:spcBef>
              <a:spcAft>
                <a:spcPts val="0"/>
              </a:spcAft>
              <a:buClr>
                <a:schemeClr val="dk2"/>
              </a:buClr>
              <a:buSzPts val="2400"/>
              <a:buChar char="●"/>
            </a:pPr>
            <a:r>
              <a:rPr lang="en-US" dirty="0">
                <a:solidFill>
                  <a:srgbClr val="3F3F3F"/>
                </a:solidFill>
                <a:latin typeface="Open Sans"/>
                <a:ea typeface="Open Sans"/>
                <a:cs typeface="Open Sans"/>
                <a:sym typeface="Open Sans"/>
              </a:rPr>
              <a:t>Los </a:t>
            </a:r>
            <a:r>
              <a:rPr lang="en-US" dirty="0" err="1">
                <a:solidFill>
                  <a:srgbClr val="3F3F3F"/>
                </a:solidFill>
                <a:latin typeface="Open Sans"/>
                <a:ea typeface="Open Sans"/>
                <a:cs typeface="Open Sans"/>
                <a:sym typeface="Open Sans"/>
              </a:rPr>
              <a:t>resultados</a:t>
            </a:r>
            <a:r>
              <a:rPr lang="en-US" dirty="0">
                <a:solidFill>
                  <a:srgbClr val="3F3F3F"/>
                </a:solidFill>
                <a:latin typeface="Open Sans"/>
                <a:ea typeface="Open Sans"/>
                <a:cs typeface="Open Sans"/>
                <a:sym typeface="Open Sans"/>
              </a:rPr>
              <a:t> de la </a:t>
            </a:r>
            <a:r>
              <a:rPr lang="en-US" dirty="0" err="1">
                <a:solidFill>
                  <a:srgbClr val="3F3F3F"/>
                </a:solidFill>
                <a:latin typeface="Open Sans"/>
                <a:ea typeface="Open Sans"/>
                <a:cs typeface="Open Sans"/>
                <a:sym typeface="Open Sans"/>
              </a:rPr>
              <a:t>búsqueda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están</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vinculados</a:t>
            </a:r>
            <a:r>
              <a:rPr lang="en-US" dirty="0">
                <a:solidFill>
                  <a:srgbClr val="3F3F3F"/>
                </a:solidFill>
                <a:latin typeface="Open Sans"/>
                <a:ea typeface="Open Sans"/>
                <a:cs typeface="Open Sans"/>
                <a:sym typeface="Open Sans"/>
              </a:rPr>
              <a:t> a la </a:t>
            </a:r>
            <a:r>
              <a:rPr lang="en-US" dirty="0" err="1">
                <a:solidFill>
                  <a:srgbClr val="3F3F3F"/>
                </a:solidFill>
                <a:latin typeface="Open Sans"/>
                <a:ea typeface="Open Sans"/>
                <a:cs typeface="Open Sans"/>
                <a:sym typeface="Open Sans"/>
              </a:rPr>
              <a:t>instancia</a:t>
            </a:r>
            <a:r>
              <a:rPr lang="en-US" dirty="0">
                <a:solidFill>
                  <a:srgbClr val="3F3F3F"/>
                </a:solidFill>
                <a:latin typeface="Open Sans"/>
                <a:ea typeface="Open Sans"/>
                <a:cs typeface="Open Sans"/>
                <a:sym typeface="Open Sans"/>
              </a:rPr>
              <a:t> de Summon Knowledge Base que </a:t>
            </a:r>
            <a:r>
              <a:rPr lang="en-US" dirty="0" err="1">
                <a:solidFill>
                  <a:srgbClr val="3F3F3F"/>
                </a:solidFill>
                <a:latin typeface="Open Sans"/>
                <a:ea typeface="Open Sans"/>
                <a:cs typeface="Open Sans"/>
                <a:sym typeface="Open Sans"/>
              </a:rPr>
              <a:t>refleja</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todas</a:t>
            </a:r>
            <a:r>
              <a:rPr lang="en-US" dirty="0">
                <a:solidFill>
                  <a:srgbClr val="3F3F3F"/>
                </a:solidFill>
                <a:latin typeface="Open Sans"/>
                <a:ea typeface="Open Sans"/>
                <a:cs typeface="Open Sans"/>
                <a:sym typeface="Open Sans"/>
              </a:rPr>
              <a:t> las </a:t>
            </a:r>
            <a:r>
              <a:rPr lang="en-US" dirty="0" err="1">
                <a:solidFill>
                  <a:srgbClr val="3F3F3F"/>
                </a:solidFill>
                <a:latin typeface="Open Sans"/>
                <a:ea typeface="Open Sans"/>
                <a:cs typeface="Open Sans"/>
                <a:sym typeface="Open Sans"/>
              </a:rPr>
              <a:t>ofertas</a:t>
            </a:r>
            <a:r>
              <a:rPr lang="en-US" dirty="0">
                <a:solidFill>
                  <a:srgbClr val="3F3F3F"/>
                </a:solidFill>
                <a:latin typeface="Open Sans"/>
                <a:ea typeface="Open Sans"/>
                <a:cs typeface="Open Sans"/>
                <a:sym typeface="Open Sans"/>
              </a:rPr>
              <a:t> de las </a:t>
            </a:r>
            <a:r>
              <a:rPr lang="en-US" dirty="0" err="1">
                <a:solidFill>
                  <a:srgbClr val="3F3F3F"/>
                </a:solidFill>
                <a:latin typeface="Open Sans"/>
                <a:ea typeface="Open Sans"/>
                <a:cs typeface="Open Sans"/>
                <a:sym typeface="Open Sans"/>
              </a:rPr>
              <a:t>editoriales</a:t>
            </a:r>
            <a:r>
              <a:rPr lang="en-US" dirty="0">
                <a:solidFill>
                  <a:srgbClr val="3F3F3F"/>
                </a:solidFill>
                <a:latin typeface="Open Sans"/>
                <a:ea typeface="Open Sans"/>
                <a:cs typeface="Open Sans"/>
                <a:sym typeface="Open Sans"/>
              </a:rPr>
              <a:t> </a:t>
            </a:r>
            <a:r>
              <a:rPr lang="en-US" dirty="0" err="1">
                <a:solidFill>
                  <a:srgbClr val="3F3F3F"/>
                </a:solidFill>
                <a:latin typeface="Open Sans"/>
                <a:ea typeface="Open Sans"/>
                <a:cs typeface="Open Sans"/>
                <a:sym typeface="Open Sans"/>
              </a:rPr>
              <a:t>en</a:t>
            </a:r>
            <a:r>
              <a:rPr lang="en-US" dirty="0">
                <a:solidFill>
                  <a:srgbClr val="3F3F3F"/>
                </a:solidFill>
                <a:latin typeface="Open Sans"/>
                <a:ea typeface="Open Sans"/>
                <a:cs typeface="Open Sans"/>
                <a:sym typeface="Open Sans"/>
              </a:rPr>
              <a:t> ese </a:t>
            </a:r>
            <a:r>
              <a:rPr lang="en-US" dirty="0" err="1">
                <a:solidFill>
                  <a:srgbClr val="3F3F3F"/>
                </a:solidFill>
                <a:latin typeface="Open Sans"/>
                <a:ea typeface="Open Sans"/>
                <a:cs typeface="Open Sans"/>
                <a:sym typeface="Open Sans"/>
              </a:rPr>
              <a:t>país</a:t>
            </a:r>
            <a:r>
              <a:rPr lang="en-US" dirty="0">
                <a:solidFill>
                  <a:srgbClr val="3F3F3F"/>
                </a:solidFill>
                <a:latin typeface="Open Sans"/>
                <a:ea typeface="Open Sans"/>
                <a:cs typeface="Open Sans"/>
                <a:sym typeface="Open Sans"/>
              </a:rPr>
              <a:t>.</a:t>
            </a:r>
            <a:endParaRPr dirty="0">
              <a:solidFill>
                <a:srgbClr val="3F3F3F"/>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32"/>
        <p:cNvGrpSpPr/>
        <p:nvPr/>
      </p:nvGrpSpPr>
      <p:grpSpPr>
        <a:xfrm>
          <a:off x="0" y="0"/>
          <a:ext cx="0" cy="0"/>
          <a:chOff x="0" y="0"/>
          <a:chExt cx="0" cy="0"/>
        </a:xfrm>
      </p:grpSpPr>
      <p:sp>
        <p:nvSpPr>
          <p:cNvPr id="133" name="Google Shape;133;g727b3dbef2_0_52"/>
          <p:cNvSpPr txBox="1">
            <a:spLocks noGrp="1"/>
          </p:cNvSpPr>
          <p:nvPr>
            <p:ph type="title"/>
          </p:nvPr>
        </p:nvSpPr>
        <p:spPr>
          <a:xfrm>
            <a:off x="0" y="297920"/>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586F7C"/>
              </a:buClr>
              <a:buSzPts val="3700"/>
              <a:buNone/>
            </a:pPr>
            <a:r>
              <a:rPr lang="en-US" dirty="0" err="1">
                <a:solidFill>
                  <a:srgbClr val="586F7C"/>
                </a:solidFill>
                <a:latin typeface="Open Sans"/>
                <a:ea typeface="Open Sans"/>
                <a:cs typeface="Open Sans"/>
                <a:sym typeface="Open Sans"/>
              </a:rPr>
              <a:t>Recuadro</a:t>
            </a:r>
            <a:r>
              <a:rPr lang="en-US" dirty="0">
                <a:solidFill>
                  <a:srgbClr val="586F7C"/>
                </a:solidFill>
                <a:latin typeface="Open Sans"/>
                <a:ea typeface="Open Sans"/>
                <a:cs typeface="Open Sans"/>
                <a:sym typeface="Open Sans"/>
              </a:rPr>
              <a:t> de </a:t>
            </a:r>
            <a:r>
              <a:rPr lang="en-US" dirty="0" err="1">
                <a:solidFill>
                  <a:srgbClr val="586F7C"/>
                </a:solidFill>
                <a:latin typeface="Open Sans"/>
                <a:ea typeface="Open Sans"/>
                <a:cs typeface="Open Sans"/>
                <a:sym typeface="Open Sans"/>
              </a:rPr>
              <a:t>búsqueda</a:t>
            </a:r>
            <a:r>
              <a:rPr lang="en-US" dirty="0">
                <a:solidFill>
                  <a:srgbClr val="586F7C"/>
                </a:solidFill>
                <a:latin typeface="Open Sans"/>
                <a:ea typeface="Open Sans"/>
                <a:cs typeface="Open Sans"/>
                <a:sym typeface="Open Sans"/>
              </a:rPr>
              <a:t> Summon</a:t>
            </a:r>
            <a:endParaRPr dirty="0">
              <a:solidFill>
                <a:srgbClr val="586F7C"/>
              </a:solidFill>
              <a:latin typeface="Open Sans"/>
              <a:ea typeface="Open Sans"/>
              <a:cs typeface="Open Sans"/>
              <a:sym typeface="Open Sans"/>
            </a:endParaRPr>
          </a:p>
        </p:txBody>
      </p:sp>
      <p:sp>
        <p:nvSpPr>
          <p:cNvPr id="134" name="Google Shape;134;g727b3dbef2_0_52"/>
          <p:cNvSpPr txBox="1">
            <a:spLocks noGrp="1"/>
          </p:cNvSpPr>
          <p:nvPr>
            <p:ph type="body" idx="1"/>
          </p:nvPr>
        </p:nvSpPr>
        <p:spPr>
          <a:xfrm>
            <a:off x="165522" y="1631860"/>
            <a:ext cx="11820672" cy="4951820"/>
          </a:xfrm>
          <a:prstGeom prst="rect">
            <a:avLst/>
          </a:prstGeom>
          <a:noFill/>
          <a:ln>
            <a:noFill/>
          </a:ln>
        </p:spPr>
        <p:txBody>
          <a:bodyPr spcFirstLastPara="1" wrap="square" lIns="91425" tIns="45700" rIns="91425" bIns="45700" anchor="t" anchorCtr="0">
            <a:noAutofit/>
          </a:bodyPr>
          <a:lstStyle/>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Los </a:t>
            </a:r>
            <a:r>
              <a:rPr lang="en-US" sz="2200" dirty="0" err="1">
                <a:solidFill>
                  <a:srgbClr val="3F3F3F"/>
                </a:solidFill>
                <a:latin typeface="Open Sans"/>
                <a:ea typeface="Open Sans"/>
                <a:cs typeface="Open Sans"/>
                <a:sym typeface="Open Sans"/>
              </a:rPr>
              <a:t>usuarios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pueden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iniciar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búsquedas</a:t>
            </a:r>
            <a:r>
              <a:rPr lang="en-US" sz="2200" dirty="0">
                <a:solidFill>
                  <a:srgbClr val="3F3F3F"/>
                </a:solidFill>
                <a:latin typeface="Open Sans"/>
                <a:ea typeface="Open Sans"/>
                <a:cs typeface="Open Sans"/>
                <a:sym typeface="Open Sans"/>
              </a:rPr>
              <a:t> de Summon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el </a:t>
            </a:r>
            <a:r>
              <a:rPr lang="en-US" sz="2200" dirty="0" err="1">
                <a:solidFill>
                  <a:srgbClr val="3F3F3F"/>
                </a:solidFill>
                <a:latin typeface="Open Sans"/>
                <a:ea typeface="Open Sans"/>
                <a:cs typeface="Open Sans"/>
                <a:sym typeface="Open Sans"/>
              </a:rPr>
              <a:t>recuadro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debajo</a:t>
            </a:r>
            <a:r>
              <a:rPr lang="en-US" sz="2200" dirty="0">
                <a:solidFill>
                  <a:srgbClr val="3F3F3F"/>
                </a:solidFill>
                <a:latin typeface="Open Sans"/>
                <a:ea typeface="Open Sans"/>
                <a:cs typeface="Open Sans"/>
                <a:sym typeface="Open Sans"/>
              </a:rPr>
              <a:t> del </a:t>
            </a:r>
            <a:r>
              <a:rPr lang="en-US" sz="2200" dirty="0" err="1">
                <a:solidFill>
                  <a:srgbClr val="3F3F3F"/>
                </a:solidFill>
                <a:latin typeface="Open Sans"/>
                <a:ea typeface="Open Sans"/>
                <a:cs typeface="Open Sans"/>
                <a:sym typeface="Open Sans"/>
              </a:rPr>
              <a:t>nombre</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cualquiera</a:t>
            </a:r>
            <a:r>
              <a:rPr lang="en-US" sz="2200" dirty="0">
                <a:solidFill>
                  <a:srgbClr val="3F3F3F"/>
                </a:solidFill>
                <a:latin typeface="Open Sans"/>
                <a:ea typeface="Open Sans"/>
                <a:cs typeface="Open Sans"/>
                <a:sym typeface="Open Sans"/>
              </a:rPr>
              <a:t> de las </a:t>
            </a:r>
            <a:r>
              <a:rPr lang="en-US" sz="2200" dirty="0" err="1">
                <a:solidFill>
                  <a:srgbClr val="3F3F3F"/>
                </a:solidFill>
                <a:latin typeface="Open Sans"/>
                <a:ea typeface="Open Sans"/>
                <a:cs typeface="Open Sans"/>
                <a:sym typeface="Open Sans"/>
              </a:rPr>
              <a:t>tres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pantallas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iniciales</a:t>
            </a:r>
            <a:r>
              <a:rPr lang="en-US" sz="2200" dirty="0">
                <a:solidFill>
                  <a:srgbClr val="3F3F3F"/>
                </a:solidFill>
                <a:latin typeface="Open Sans"/>
                <a:ea typeface="Open Sans"/>
                <a:cs typeface="Open Sans"/>
                <a:sym typeface="Open Sans"/>
              </a:rPr>
              <a:t> del Portal de </a:t>
            </a:r>
            <a:r>
              <a:rPr lang="en-US" sz="2200" dirty="0" err="1">
                <a:solidFill>
                  <a:srgbClr val="3F3F3F"/>
                </a:solidFill>
                <a:latin typeface="Open Sans"/>
                <a:ea typeface="Open Sans"/>
                <a:cs typeface="Open Sans"/>
                <a:sym typeface="Open Sans"/>
              </a:rPr>
              <a:t>contenidos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Después</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abrir</a:t>
            </a:r>
            <a:r>
              <a:rPr lang="en-US" sz="2200" dirty="0">
                <a:solidFill>
                  <a:srgbClr val="3F3F3F"/>
                </a:solidFill>
                <a:latin typeface="Open Sans"/>
                <a:ea typeface="Open Sans"/>
                <a:cs typeface="Open Sans"/>
                <a:sym typeface="Open Sans"/>
              </a:rPr>
              <a:t> la</a:t>
            </a:r>
            <a:r>
              <a:rPr lang="en-US" sz="2200" dirty="0">
                <a:solidFill>
                  <a:srgbClr val="3F3F3F"/>
                </a:solidFill>
                <a:highlight>
                  <a:schemeClr val="accent6"/>
                </a:highlight>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5"/>
                  </a:ext>
                </a:extLst>
              </a:rPr>
              <a:t> </a:t>
            </a:r>
            <a:r>
              <a:rPr lang="en-US" sz="2200" dirty="0" err="1">
                <a:solidFill>
                  <a:srgbClr val="3F3F3F"/>
                </a:solidFill>
                <a:latin typeface="Open Sans"/>
                <a:ea typeface="Open Sans"/>
                <a:cs typeface="Open Sans"/>
                <a:sym typeface="Open Sans"/>
              </a:rPr>
              <a:t>opción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uno</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portales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hacer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clic</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la </a:t>
            </a:r>
            <a:r>
              <a:rPr lang="en-US" sz="2200" dirty="0" err="1">
                <a:solidFill>
                  <a:srgbClr val="3F3F3F"/>
                </a:solidFill>
                <a:latin typeface="Open Sans"/>
                <a:ea typeface="Open Sans"/>
                <a:cs typeface="Open Sans"/>
                <a:sym typeface="Open Sans"/>
              </a:rPr>
              <a:t>lupa</a:t>
            </a:r>
            <a:r>
              <a:rPr lang="en-US" sz="2200" dirty="0">
                <a:solidFill>
                  <a:srgbClr val="3F3F3F"/>
                </a:solidFill>
                <a:latin typeface="Open Sans"/>
                <a:ea typeface="Open Sans"/>
                <a:cs typeface="Open Sans"/>
                <a:sym typeface="Open Sans"/>
              </a:rPr>
              <a:t>.</a:t>
            </a:r>
            <a:endParaRPr sz="2200" dirty="0">
              <a:solidFill>
                <a:srgbClr val="3F3F3F"/>
              </a:solidFill>
            </a:endParaRPr>
          </a:p>
          <a:p>
            <a:pPr marL="457200" lvl="0" indent="-228600" algn="l" rtl="0">
              <a:lnSpc>
                <a:spcPct val="100000"/>
              </a:lnSpc>
              <a:spcBef>
                <a:spcPts val="1000"/>
              </a:spcBef>
              <a:spcAft>
                <a:spcPts val="0"/>
              </a:spcAft>
              <a:buClr>
                <a:schemeClr val="dk1"/>
              </a:buClr>
              <a:buSzPts val="2400"/>
              <a:buNone/>
            </a:pPr>
            <a:endParaRPr sz="3600"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sz="3600" dirty="0">
              <a:solidFill>
                <a:srgbClr val="3F3F3F"/>
              </a:solidFill>
              <a:latin typeface="Open Sans"/>
              <a:ea typeface="Open Sans"/>
              <a:cs typeface="Open Sans"/>
              <a:sym typeface="Open Sans"/>
            </a:endParaRPr>
          </a:p>
          <a:p>
            <a:pPr marL="457200" lvl="0" indent="-228600" algn="l" rtl="0">
              <a:lnSpc>
                <a:spcPct val="100000"/>
              </a:lnSpc>
              <a:spcBef>
                <a:spcPts val="1000"/>
              </a:spcBef>
              <a:spcAft>
                <a:spcPts val="0"/>
              </a:spcAft>
              <a:buClr>
                <a:schemeClr val="dk1"/>
              </a:buClr>
              <a:buSzPts val="2400"/>
              <a:buNone/>
            </a:pPr>
            <a:endParaRPr dirty="0">
              <a:solidFill>
                <a:srgbClr val="3F3F3F"/>
              </a:solidFill>
              <a:latin typeface="Open Sans"/>
              <a:ea typeface="Open Sans"/>
              <a:cs typeface="Open Sans"/>
              <a:sym typeface="Open Sans"/>
            </a:endParaRPr>
          </a:p>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La </a:t>
            </a:r>
            <a:r>
              <a:rPr lang="en-US" sz="2200" dirty="0" err="1">
                <a:solidFill>
                  <a:srgbClr val="3F3F3F"/>
                </a:solidFill>
                <a:latin typeface="Open Sans"/>
                <a:ea typeface="Open Sans"/>
                <a:cs typeface="Open Sans"/>
                <a:sym typeface="Open Sans"/>
              </a:rPr>
              <a:t>leyenda</a:t>
            </a:r>
            <a:r>
              <a:rPr lang="en-US" sz="2200" dirty="0">
                <a:solidFill>
                  <a:srgbClr val="3F3F3F"/>
                </a:solidFill>
                <a:latin typeface="Open Sans"/>
                <a:ea typeface="Open Sans"/>
                <a:cs typeface="Open Sans"/>
                <a:sym typeface="Open Sans"/>
              </a:rPr>
              <a:t> </a:t>
            </a:r>
            <a:r>
              <a:rPr lang="en-US" sz="2200" b="1" dirty="0" err="1">
                <a:solidFill>
                  <a:srgbClr val="3F3F3F"/>
                </a:solidFill>
                <a:latin typeface="Open Sans"/>
                <a:ea typeface="Open Sans"/>
                <a:cs typeface="Open Sans"/>
                <a:sym typeface="Open Sans"/>
              </a:rPr>
              <a:t>Buscar</a:t>
            </a:r>
            <a:r>
              <a:rPr lang="en-US" sz="2200" b="1" dirty="0">
                <a:solidFill>
                  <a:srgbClr val="3F3F3F"/>
                </a:solidFill>
                <a:latin typeface="Open Sans"/>
                <a:ea typeface="Open Sans"/>
                <a:cs typeface="Open Sans"/>
                <a:sym typeface="Open Sans"/>
              </a:rPr>
              <a:t> </a:t>
            </a:r>
            <a:r>
              <a:rPr lang="en-US" sz="2200" b="1" dirty="0" err="1">
                <a:solidFill>
                  <a:srgbClr val="3F3F3F"/>
                </a:solidFill>
                <a:latin typeface="Open Sans"/>
                <a:ea typeface="Open Sans"/>
                <a:cs typeface="Open Sans"/>
                <a:sym typeface="Open Sans"/>
              </a:rPr>
              <a:t>en</a:t>
            </a:r>
            <a:r>
              <a:rPr lang="en-US" sz="2200" b="1" dirty="0">
                <a:solidFill>
                  <a:srgbClr val="3F3F3F"/>
                </a:solidFill>
                <a:latin typeface="Open Sans"/>
                <a:ea typeface="Open Sans"/>
                <a:cs typeface="Open Sans"/>
                <a:sym typeface="Open Sans"/>
              </a:rPr>
              <a:t> </a:t>
            </a:r>
            <a:r>
              <a:rPr lang="en-US" sz="2200" b="1" dirty="0" err="1">
                <a:solidFill>
                  <a:srgbClr val="3F3F3F"/>
                </a:solidFill>
                <a:latin typeface="Open Sans"/>
                <a:ea typeface="Open Sans"/>
                <a:cs typeface="Open Sans"/>
                <a:sym typeface="Open Sans"/>
              </a:rPr>
              <a:t>todo</a:t>
            </a:r>
            <a:r>
              <a:rPr lang="en-US" sz="2200" b="1" dirty="0">
                <a:solidFill>
                  <a:srgbClr val="3F3F3F"/>
                </a:solidFill>
                <a:latin typeface="Open Sans"/>
                <a:ea typeface="Open Sans"/>
                <a:cs typeface="Open Sans"/>
                <a:sym typeface="Open Sans"/>
              </a:rPr>
              <a:t> Research4Life</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explica</a:t>
            </a:r>
            <a:r>
              <a:rPr lang="en-US" sz="2200" dirty="0">
                <a:solidFill>
                  <a:srgbClr val="3F3F3F"/>
                </a:solidFill>
                <a:latin typeface="Open Sans"/>
                <a:ea typeface="Open Sans"/>
                <a:cs typeface="Open Sans"/>
                <a:sym typeface="Open Sans"/>
              </a:rPr>
              <a:t> que </a:t>
            </a:r>
            <a:r>
              <a:rPr lang="en-US" sz="2200" dirty="0" err="1">
                <a:solidFill>
                  <a:srgbClr val="3F3F3F"/>
                </a:solidFill>
                <a:latin typeface="Open Sans"/>
                <a:ea typeface="Open Sans"/>
                <a:cs typeface="Open Sans"/>
                <a:sym typeface="Open Sans"/>
              </a:rPr>
              <a:t>cualquier</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búsqueda</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tendrá</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mismos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resultados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incluidos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los</a:t>
            </a:r>
            <a:r>
              <a:rPr lang="en-US" sz="2200" dirty="0">
                <a:solidFill>
                  <a:srgbClr val="3F3F3F"/>
                </a:solidFill>
                <a:latin typeface="Open Sans"/>
                <a:ea typeface="Open Sans"/>
                <a:cs typeface="Open Sans"/>
                <a:sym typeface="Open Sans"/>
              </a:rPr>
              <a:t> enlaces al </a:t>
            </a:r>
            <a:r>
              <a:rPr lang="en-US" sz="2200" dirty="0" err="1">
                <a:solidFill>
                  <a:srgbClr val="3F3F3F"/>
                </a:solidFill>
                <a:latin typeface="Open Sans"/>
                <a:ea typeface="Open Sans"/>
                <a:cs typeface="Open Sans"/>
                <a:sym typeface="Open Sans"/>
              </a:rPr>
              <a:t>texto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completo</a:t>
            </a:r>
            <a:r>
              <a:rPr lang="en-US" sz="2200" dirty="0">
                <a:solidFill>
                  <a:srgbClr val="3F3F3F"/>
                </a:solidFill>
                <a:latin typeface="Open Sans"/>
                <a:ea typeface="Open Sans"/>
                <a:cs typeface="Open Sans"/>
                <a:sym typeface="Open Sans"/>
              </a:rPr>
              <a:t> de </a:t>
            </a:r>
            <a:r>
              <a:rPr lang="en-US" sz="2200" dirty="0" err="1">
                <a:solidFill>
                  <a:srgbClr val="3F3F3F"/>
                </a:solidFill>
                <a:latin typeface="Open Sans"/>
                <a:ea typeface="Open Sans"/>
                <a:cs typeface="Open Sans"/>
                <a:sym typeface="Open Sans"/>
              </a:rPr>
              <a:t>todo</a:t>
            </a:r>
            <a:r>
              <a:rPr lang="en-US" sz="2200" dirty="0">
                <a:solidFill>
                  <a:srgbClr val="3F3F3F"/>
                </a:solidFill>
                <a:latin typeface="Open Sans"/>
                <a:ea typeface="Open Sans"/>
                <a:cs typeface="Open Sans"/>
                <a:sym typeface="Open Sans"/>
              </a:rPr>
              <a:t> el material Research4Life </a:t>
            </a:r>
            <a:r>
              <a:rPr lang="en-US" sz="2200" dirty="0" err="1">
                <a:solidFill>
                  <a:srgbClr val="3F3F3F"/>
                </a:solidFill>
                <a:latin typeface="Open Sans"/>
                <a:ea typeface="Open Sans"/>
                <a:cs typeface="Open Sans"/>
                <a:sym typeface="Open Sans"/>
              </a:rPr>
              <a:t>independientemente</a:t>
            </a:r>
            <a:r>
              <a:rPr lang="en-US" sz="2200" dirty="0">
                <a:solidFill>
                  <a:srgbClr val="3F3F3F"/>
                </a:solidFill>
                <a:latin typeface="Open Sans"/>
                <a:ea typeface="Open Sans"/>
                <a:cs typeface="Open Sans"/>
                <a:sym typeface="Open Sans"/>
              </a:rPr>
              <a:t> de la </a:t>
            </a:r>
            <a:r>
              <a:rPr lang="en-US" sz="2200" dirty="0" err="1">
                <a:solidFill>
                  <a:srgbClr val="3F3F3F"/>
                </a:solidFill>
                <a:latin typeface="Open Sans"/>
                <a:ea typeface="Open Sans"/>
                <a:cs typeface="Open Sans"/>
                <a:sym typeface="Open Sans"/>
              </a:rPr>
              <a:t>colección</a:t>
            </a:r>
            <a:r>
              <a:rPr lang="en-US" sz="2200" dirty="0">
                <a:solidFill>
                  <a:srgbClr val="3F3F3F"/>
                </a:solidFill>
                <a:latin typeface="Open Sans"/>
                <a:ea typeface="Open Sans"/>
                <a:cs typeface="Open Sans"/>
                <a:sym typeface="Open Sans"/>
              </a:rPr>
              <a:t> o portal, al que las </a:t>
            </a:r>
            <a:r>
              <a:rPr lang="en-US" sz="2200" dirty="0" err="1">
                <a:solidFill>
                  <a:srgbClr val="3F3F3F"/>
                </a:solidFill>
                <a:latin typeface="Open Sans"/>
                <a:ea typeface="Open Sans"/>
                <a:cs typeface="Open Sans"/>
                <a:sym typeface="Open Sans"/>
              </a:rPr>
              <a:t>editoriales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han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otorgado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acceso</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en</a:t>
            </a:r>
            <a:r>
              <a:rPr lang="en-US" sz="2200" dirty="0">
                <a:solidFill>
                  <a:srgbClr val="3F3F3F"/>
                </a:solidFill>
                <a:latin typeface="Open Sans"/>
                <a:ea typeface="Open Sans"/>
                <a:cs typeface="Open Sans"/>
                <a:sym typeface="Open Sans"/>
              </a:rPr>
              <a:t> un </a:t>
            </a:r>
            <a:r>
              <a:rPr lang="en-US" sz="2200" dirty="0" err="1">
                <a:solidFill>
                  <a:srgbClr val="3F3F3F"/>
                </a:solidFill>
                <a:latin typeface="Open Sans"/>
                <a:ea typeface="Open Sans"/>
                <a:cs typeface="Open Sans"/>
                <a:sym typeface="Open Sans"/>
              </a:rPr>
              <a:t>país</a:t>
            </a:r>
            <a:r>
              <a:rPr lang="en-US" sz="2200" dirty="0">
                <a:solidFill>
                  <a:srgbClr val="3F3F3F"/>
                </a:solidFill>
                <a:latin typeface="Open Sans"/>
                <a:ea typeface="Open Sans"/>
                <a:cs typeface="Open Sans"/>
                <a:sym typeface="Open Sans"/>
              </a:rPr>
              <a:t>/</a:t>
            </a:r>
            <a:r>
              <a:rPr lang="en-US" sz="2200" dirty="0" err="1">
                <a:solidFill>
                  <a:srgbClr val="3F3F3F"/>
                </a:solidFill>
                <a:latin typeface="Open Sans"/>
                <a:ea typeface="Open Sans"/>
                <a:cs typeface="Open Sans"/>
                <a:sym typeface="Open Sans"/>
              </a:rPr>
              <a:t>institución</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específica</a:t>
            </a:r>
            <a:r>
              <a:rPr lang="en-US" sz="2200" dirty="0">
                <a:solidFill>
                  <a:srgbClr val="3F3F3F"/>
                </a:solidFill>
                <a:latin typeface="Open Sans"/>
                <a:ea typeface="Open Sans"/>
                <a:cs typeface="Open Sans"/>
                <a:sym typeface="Open Sans"/>
              </a:rPr>
              <a:t>. </a:t>
            </a:r>
            <a:endParaRPr dirty="0"/>
          </a:p>
          <a:p>
            <a:pPr marL="457200" lvl="0" indent="-381000" algn="l" rtl="0">
              <a:lnSpc>
                <a:spcPct val="100000"/>
              </a:lnSpc>
              <a:spcBef>
                <a:spcPts val="1000"/>
              </a:spcBef>
              <a:spcAft>
                <a:spcPts val="0"/>
              </a:spcAft>
              <a:buClr>
                <a:schemeClr val="dk1"/>
              </a:buClr>
              <a:buSzPts val="2400"/>
              <a:buChar char="●"/>
            </a:pPr>
            <a:r>
              <a:rPr lang="en-US" sz="2200" dirty="0">
                <a:solidFill>
                  <a:srgbClr val="3F3F3F"/>
                </a:solidFill>
                <a:latin typeface="Open Sans"/>
                <a:ea typeface="Open Sans"/>
                <a:cs typeface="Open Sans"/>
                <a:sym typeface="Open Sans"/>
              </a:rPr>
              <a:t>Para </a:t>
            </a:r>
            <a:r>
              <a:rPr lang="en-US" sz="2200" dirty="0" err="1">
                <a:solidFill>
                  <a:srgbClr val="3F3F3F"/>
                </a:solidFill>
                <a:latin typeface="Open Sans"/>
                <a:ea typeface="Open Sans"/>
                <a:cs typeface="Open Sans"/>
                <a:sym typeface="Open Sans"/>
              </a:rPr>
              <a:t>estas</a:t>
            </a:r>
            <a:r>
              <a:rPr lang="en-US" sz="2200" dirty="0">
                <a:solidFill>
                  <a:srgbClr val="3F3F3F"/>
                </a:solidFill>
                <a:latin typeface="Open Sans"/>
                <a:ea typeface="Open Sans"/>
                <a:cs typeface="Open Sans"/>
                <a:sym typeface="Open Sans"/>
              </a:rPr>
              <a:t> </a:t>
            </a:r>
            <a:r>
              <a:rPr lang="en-US" sz="2200" dirty="0" err="1">
                <a:solidFill>
                  <a:srgbClr val="3F3F3F"/>
                </a:solidFill>
                <a:latin typeface="Open Sans"/>
                <a:ea typeface="Open Sans"/>
                <a:cs typeface="Open Sans"/>
                <a:sym typeface="Open Sans"/>
              </a:rPr>
              <a:t>búsquedas</a:t>
            </a:r>
            <a:r>
              <a:rPr lang="en-US" sz="2200" dirty="0">
                <a:solidFill>
                  <a:srgbClr val="3F3F3F"/>
                </a:solidFill>
                <a:latin typeface="Open Sans"/>
                <a:ea typeface="Open Sans"/>
                <a:cs typeface="Open Sans"/>
                <a:sym typeface="Open Sans"/>
              </a:rPr>
              <a:t> se ha </a:t>
            </a:r>
            <a:r>
              <a:rPr lang="en-US" sz="2200" dirty="0" err="1">
                <a:solidFill>
                  <a:srgbClr val="3F3F3F"/>
                </a:solidFill>
                <a:latin typeface="Open Sans"/>
                <a:ea typeface="Open Sans"/>
                <a:cs typeface="Open Sans"/>
                <a:sym typeface="Open Sans"/>
              </a:rPr>
              <a:t>utilizado</a:t>
            </a:r>
            <a:r>
              <a:rPr lang="en-US" sz="2200" dirty="0">
                <a:solidFill>
                  <a:srgbClr val="3F3F3F"/>
                </a:solidFill>
                <a:latin typeface="Open Sans"/>
                <a:ea typeface="Open Sans"/>
                <a:cs typeface="Open Sans"/>
                <a:sym typeface="Open Sans"/>
              </a:rPr>
              <a:t> el </a:t>
            </a:r>
            <a:r>
              <a:rPr lang="en-US" sz="2200" b="1" dirty="0">
                <a:solidFill>
                  <a:srgbClr val="3F3F3F"/>
                </a:solidFill>
                <a:latin typeface="Open Sans"/>
                <a:ea typeface="Open Sans"/>
                <a:cs typeface="Open Sans"/>
                <a:sym typeface="Open Sans"/>
              </a:rPr>
              <a:t>Portal </a:t>
            </a:r>
            <a:r>
              <a:rPr lang="en-US" sz="2200" b="1" dirty="0" err="1">
                <a:solidFill>
                  <a:srgbClr val="3F3F3F"/>
                </a:solidFill>
                <a:latin typeface="Open Sans"/>
                <a:ea typeface="Open Sans"/>
                <a:cs typeface="Open Sans"/>
                <a:sym typeface="Open Sans"/>
              </a:rPr>
              <a:t>Unificado</a:t>
            </a:r>
            <a:r>
              <a:rPr lang="en-US" sz="2200" b="1" dirty="0">
                <a:solidFill>
                  <a:srgbClr val="3F3F3F"/>
                </a:solidFill>
                <a:latin typeface="Open Sans"/>
                <a:ea typeface="Open Sans"/>
                <a:cs typeface="Open Sans"/>
                <a:sym typeface="Open Sans"/>
              </a:rPr>
              <a:t> de </a:t>
            </a:r>
            <a:r>
              <a:rPr lang="en-US" sz="2200" b="1" dirty="0" err="1">
                <a:solidFill>
                  <a:srgbClr val="3F3F3F"/>
                </a:solidFill>
                <a:latin typeface="Open Sans"/>
                <a:ea typeface="Open Sans"/>
                <a:cs typeface="Open Sans"/>
                <a:sym typeface="Open Sans"/>
              </a:rPr>
              <a:t>Contenidos</a:t>
            </a:r>
            <a:r>
              <a:rPr lang="en-US" sz="2200" dirty="0">
                <a:solidFill>
                  <a:srgbClr val="3F3F3F"/>
                </a:solidFill>
                <a:latin typeface="Open Sans"/>
                <a:ea typeface="Open Sans"/>
                <a:cs typeface="Open Sans"/>
                <a:sym typeface="Open Sans"/>
              </a:rPr>
              <a:t>.</a:t>
            </a:r>
            <a:endParaRPr sz="2200" dirty="0">
              <a:solidFill>
                <a:srgbClr val="3F3F3F"/>
              </a:solidFill>
              <a:latin typeface="Open Sans"/>
              <a:ea typeface="Open Sans"/>
              <a:cs typeface="Open Sans"/>
              <a:sym typeface="Open Sans"/>
            </a:endParaRPr>
          </a:p>
        </p:txBody>
      </p:sp>
      <p:sp>
        <p:nvSpPr>
          <p:cNvPr id="135" name="Google Shape;135;g727b3dbef2_0_52"/>
          <p:cNvSpPr/>
          <p:nvPr/>
        </p:nvSpPr>
        <p:spPr>
          <a:xfrm>
            <a:off x="3956655" y="2803161"/>
            <a:ext cx="45719" cy="794478"/>
          </a:xfrm>
          <a:prstGeom prst="down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136" name="Google Shape;136;g727b3dbef2_0_52"/>
          <p:cNvSpPr/>
          <p:nvPr/>
        </p:nvSpPr>
        <p:spPr>
          <a:xfrm>
            <a:off x="3987384" y="4392118"/>
            <a:ext cx="59960" cy="494675"/>
          </a:xfrm>
          <a:prstGeom prst="upArrow">
            <a:avLst>
              <a:gd name="adj1" fmla="val 50000"/>
              <a:gd name="adj2" fmla="val 50000"/>
            </a:avLst>
          </a:prstGeom>
          <a:solidFill>
            <a:srgbClr val="FF0000"/>
          </a:solidFill>
          <a:ln w="25400"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pic>
        <p:nvPicPr>
          <p:cNvPr id="137" name="Google Shape;137;g727b3dbef2_0_52"/>
          <p:cNvPicPr preferRelativeResize="0"/>
          <p:nvPr/>
        </p:nvPicPr>
        <p:blipFill rotWithShape="1">
          <a:blip r:embed="rId3">
            <a:alphaModFix/>
          </a:blip>
          <a:srcRect/>
          <a:stretch/>
        </p:blipFill>
        <p:spPr>
          <a:xfrm>
            <a:off x="5927537" y="3066758"/>
            <a:ext cx="6059446" cy="1637864"/>
          </a:xfrm>
          <a:prstGeom prst="rect">
            <a:avLst/>
          </a:prstGeom>
          <a:noFill/>
          <a:ln>
            <a:noFill/>
          </a:ln>
        </p:spPr>
      </p:pic>
      <p:pic>
        <p:nvPicPr>
          <p:cNvPr id="138" name="Google Shape;138;g727b3dbef2_0_52"/>
          <p:cNvPicPr preferRelativeResize="0"/>
          <p:nvPr/>
        </p:nvPicPr>
        <p:blipFill rotWithShape="1">
          <a:blip r:embed="rId4">
            <a:alphaModFix/>
          </a:blip>
          <a:srcRect/>
          <a:stretch/>
        </p:blipFill>
        <p:spPr>
          <a:xfrm>
            <a:off x="725014" y="3132510"/>
            <a:ext cx="4543425" cy="121655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pic>
        <p:nvPicPr>
          <p:cNvPr id="143" name="Google Shape;143;p16"/>
          <p:cNvPicPr preferRelativeResize="0"/>
          <p:nvPr/>
        </p:nvPicPr>
        <p:blipFill rotWithShape="1">
          <a:blip r:embed="rId3">
            <a:alphaModFix/>
          </a:blip>
          <a:srcRect/>
          <a:stretch/>
        </p:blipFill>
        <p:spPr>
          <a:xfrm>
            <a:off x="6542059" y="5576498"/>
            <a:ext cx="5593166" cy="1129874"/>
          </a:xfrm>
          <a:prstGeom prst="rect">
            <a:avLst/>
          </a:prstGeom>
          <a:noFill/>
          <a:ln>
            <a:noFill/>
          </a:ln>
        </p:spPr>
      </p:pic>
      <p:sp>
        <p:nvSpPr>
          <p:cNvPr id="144" name="Google Shape;144;p16"/>
          <p:cNvSpPr txBox="1">
            <a:spLocks noGrp="1"/>
          </p:cNvSpPr>
          <p:nvPr>
            <p:ph type="title"/>
          </p:nvPr>
        </p:nvSpPr>
        <p:spPr>
          <a:xfrm>
            <a:off x="0" y="263141"/>
            <a:ext cx="9613800" cy="10809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3600"/>
              <a:buNone/>
            </a:pPr>
            <a:r>
              <a:rPr lang="en-US" sz="3200">
                <a:solidFill>
                  <a:srgbClr val="586F7C"/>
                </a:solidFill>
                <a:latin typeface="Open Sans"/>
                <a:ea typeface="Open Sans"/>
                <a:cs typeface="Open Sans"/>
                <a:sym typeface="Open Sans"/>
              </a:rPr>
              <a:t>Búsqueda en colecciones Research4Life</a:t>
            </a:r>
            <a:endParaRPr sz="3200"/>
          </a:p>
        </p:txBody>
      </p:sp>
      <p:sp>
        <p:nvSpPr>
          <p:cNvPr id="145" name="Google Shape;145;p16"/>
          <p:cNvSpPr txBox="1">
            <a:spLocks noGrp="1"/>
          </p:cNvSpPr>
          <p:nvPr>
            <p:ph type="body" idx="1"/>
          </p:nvPr>
        </p:nvSpPr>
        <p:spPr>
          <a:xfrm>
            <a:off x="168965" y="2054602"/>
            <a:ext cx="5408875" cy="5096530"/>
          </a:xfrm>
          <a:prstGeom prst="rect">
            <a:avLst/>
          </a:prstGeom>
          <a:noFill/>
          <a:ln>
            <a:noFill/>
          </a:ln>
        </p:spPr>
        <p:txBody>
          <a:bodyPr spcFirstLastPara="1" wrap="square" lIns="91425" tIns="45700" rIns="91425" bIns="45700" anchor="t" anchorCtr="0">
            <a:noAutofit/>
          </a:bodyPr>
          <a:lstStyle/>
          <a:p>
            <a:pPr marL="342900" lvl="0" indent="-342900" algn="l" rtl="0">
              <a:lnSpc>
                <a:spcPct val="107000"/>
              </a:lnSpc>
              <a:spcBef>
                <a:spcPts val="0"/>
              </a:spcBef>
              <a:spcAft>
                <a:spcPts val="0"/>
              </a:spcAft>
              <a:buClr>
                <a:srgbClr val="3F3F3F"/>
              </a:buClr>
              <a:buSzPts val="2000"/>
              <a:buFont typeface="Arial"/>
              <a:buChar char="•"/>
            </a:pPr>
            <a:r>
              <a:rPr lang="en-US" sz="2000" dirty="0">
                <a:latin typeface="Open Sans"/>
                <a:ea typeface="Open Sans"/>
                <a:cs typeface="Open Sans"/>
                <a:sym typeface="Open Sans"/>
              </a:rPr>
              <a:t>Si </a:t>
            </a:r>
            <a:r>
              <a:rPr lang="en-US" sz="2000" dirty="0" err="1">
                <a:latin typeface="Open Sans"/>
                <a:ea typeface="Open Sans"/>
                <a:cs typeface="Open Sans"/>
                <a:sym typeface="Open Sans"/>
              </a:rPr>
              <a:t>hace</a:t>
            </a:r>
            <a:r>
              <a:rPr lang="en-US" sz="2000" dirty="0">
                <a:latin typeface="Open Sans"/>
                <a:ea typeface="Open Sans"/>
                <a:cs typeface="Open Sans"/>
                <a:sym typeface="Open Sans"/>
              </a:rPr>
              <a:t> </a:t>
            </a:r>
            <a:r>
              <a:rPr lang="en-US" sz="2000" dirty="0" err="1">
                <a:latin typeface="Open Sans"/>
                <a:ea typeface="Open Sans"/>
                <a:cs typeface="Open Sans"/>
                <a:sym typeface="Open Sans"/>
              </a:rPr>
              <a:t>una</a:t>
            </a:r>
            <a:r>
              <a:rPr lang="en-US" sz="2000" dirty="0">
                <a:latin typeface="Open Sans"/>
                <a:ea typeface="Open Sans"/>
                <a:cs typeface="Open Sans"/>
                <a:sym typeface="Open Sans"/>
              </a:rPr>
              <a:t> </a:t>
            </a:r>
            <a:r>
              <a:rPr lang="en-US" sz="2000" dirty="0" err="1">
                <a:latin typeface="Open Sans"/>
                <a:ea typeface="Open Sans"/>
                <a:cs typeface="Open Sans"/>
                <a:sym typeface="Open Sans"/>
              </a:rPr>
              <a:t>búsqueda</a:t>
            </a:r>
            <a:r>
              <a:rPr lang="en-US" sz="2000" dirty="0">
                <a:latin typeface="Open Sans"/>
                <a:ea typeface="Open Sans"/>
                <a:cs typeface="Open Sans"/>
                <a:sym typeface="Open Sans"/>
              </a:rPr>
              <a:t> de </a:t>
            </a:r>
            <a:r>
              <a:rPr lang="en-US" sz="2000" b="1" dirty="0">
                <a:latin typeface="Open Sans"/>
                <a:ea typeface="Open Sans"/>
                <a:cs typeface="Open Sans"/>
                <a:sym typeface="Open Sans"/>
              </a:rPr>
              <a:t>solar panels and developing countries</a:t>
            </a:r>
            <a:r>
              <a:rPr lang="en-US" sz="2000" b="1"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en-US" sz="2000" i="1"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a:t>
            </a:r>
            <a:r>
              <a:rPr lang="en-US" sz="2000" i="1" dirty="0" err="1">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paneles</a:t>
            </a:r>
            <a:r>
              <a:rPr lang="en-US" sz="2000" i="1"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en-US" sz="2000" i="1" dirty="0" err="1">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solares</a:t>
            </a:r>
            <a:r>
              <a:rPr lang="en-US" sz="2000" i="1"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en-US" sz="2000" i="1" dirty="0" err="1">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en</a:t>
            </a:r>
            <a:r>
              <a:rPr lang="en-US" sz="2000" i="1"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en-US" sz="2000" i="1" dirty="0" err="1">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países</a:t>
            </a:r>
            <a:r>
              <a:rPr lang="en-US" sz="2000" i="1"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en-US" sz="2000" i="1" dirty="0" err="1">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en</a:t>
            </a:r>
            <a:r>
              <a:rPr lang="en-US" sz="2000" i="1"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en-US" sz="2000" i="1" dirty="0" err="1">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desarrollo</a:t>
            </a:r>
            <a:r>
              <a:rPr lang="en-US" sz="2000" i="1" dirty="0">
                <a:latin typeface="Open Sans"/>
                <a:ea typeface="Open Sans"/>
                <a:cs typeface="Open Sans"/>
                <a:sym typeface="Open Sans"/>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9"/>
                  </a:ext>
                </a:extLst>
              </a:rPr>
              <a:t>] </a:t>
            </a:r>
            <a:r>
              <a:rPr lang="en-US" sz="2000" dirty="0" err="1">
                <a:latin typeface="Open Sans"/>
                <a:ea typeface="Open Sans"/>
                <a:cs typeface="Open Sans"/>
                <a:sym typeface="Open Sans"/>
              </a:rPr>
              <a:t>en</a:t>
            </a:r>
            <a:r>
              <a:rPr lang="en-US" sz="2000" dirty="0">
                <a:latin typeface="Open Sans"/>
                <a:ea typeface="Open Sans"/>
                <a:cs typeface="Open Sans"/>
                <a:sym typeface="Open Sans"/>
              </a:rPr>
              <a:t> </a:t>
            </a:r>
            <a:r>
              <a:rPr lang="en-US" sz="2000" dirty="0" err="1">
                <a:latin typeface="Open Sans"/>
                <a:ea typeface="Open Sans"/>
                <a:cs typeface="Open Sans"/>
                <a:sym typeface="Open Sans"/>
              </a:rPr>
              <a:t>cualquiera</a:t>
            </a:r>
            <a:r>
              <a:rPr lang="en-US" sz="2000" dirty="0">
                <a:latin typeface="Open Sans"/>
                <a:ea typeface="Open Sans"/>
                <a:cs typeface="Open Sans"/>
                <a:sym typeface="Open Sans"/>
              </a:rPr>
              <a:t> de las 5 </a:t>
            </a:r>
            <a:r>
              <a:rPr lang="en-US" sz="2000" dirty="0" err="1">
                <a:latin typeface="Open Sans"/>
                <a:ea typeface="Open Sans"/>
                <a:cs typeface="Open Sans"/>
                <a:sym typeface="Open Sans"/>
              </a:rPr>
              <a:t>colecciones</a:t>
            </a:r>
            <a:r>
              <a:rPr lang="en-US" sz="2000" dirty="0">
                <a:latin typeface="Open Sans"/>
                <a:ea typeface="Open Sans"/>
                <a:cs typeface="Open Sans"/>
                <a:sym typeface="Open Sans"/>
              </a:rPr>
              <a:t> o </a:t>
            </a:r>
            <a:r>
              <a:rPr lang="en-US" sz="2000" dirty="0" err="1">
                <a:latin typeface="Open Sans"/>
                <a:ea typeface="Open Sans"/>
                <a:cs typeface="Open Sans"/>
                <a:sym typeface="Open Sans"/>
              </a:rPr>
              <a:t>tres</a:t>
            </a:r>
            <a:r>
              <a:rPr lang="en-US" sz="2000" dirty="0">
                <a:latin typeface="Open Sans"/>
                <a:ea typeface="Open Sans"/>
                <a:cs typeface="Open Sans"/>
                <a:sym typeface="Open Sans"/>
              </a:rPr>
              <a:t> </a:t>
            </a:r>
            <a:r>
              <a:rPr lang="en-US" sz="2000" dirty="0" err="1">
                <a:latin typeface="Open Sans"/>
                <a:ea typeface="Open Sans"/>
                <a:cs typeface="Open Sans"/>
                <a:sym typeface="Open Sans"/>
              </a:rPr>
              <a:t>portales</a:t>
            </a:r>
            <a:r>
              <a:rPr lang="en-US" sz="2000" dirty="0">
                <a:latin typeface="Open Sans"/>
                <a:ea typeface="Open Sans"/>
                <a:cs typeface="Open Sans"/>
                <a:sym typeface="Open Sans"/>
              </a:rPr>
              <a:t> de </a:t>
            </a:r>
            <a:r>
              <a:rPr lang="en-US" sz="2000" dirty="0" err="1">
                <a:latin typeface="Open Sans"/>
                <a:ea typeface="Open Sans"/>
                <a:cs typeface="Open Sans"/>
                <a:sym typeface="Open Sans"/>
              </a:rPr>
              <a:t>contenidos</a:t>
            </a:r>
            <a:r>
              <a:rPr lang="en-US" sz="2000" dirty="0">
                <a:latin typeface="Open Sans"/>
                <a:ea typeface="Open Sans"/>
                <a:cs typeface="Open Sans"/>
                <a:sym typeface="Open Sans"/>
              </a:rPr>
              <a:t>, </a:t>
            </a:r>
            <a:r>
              <a:rPr lang="en-US" sz="2000" dirty="0" err="1">
                <a:latin typeface="Open Sans"/>
                <a:ea typeface="Open Sans"/>
                <a:cs typeface="Open Sans"/>
                <a:sym typeface="Open Sans"/>
              </a:rPr>
              <a:t>los</a:t>
            </a:r>
            <a:r>
              <a:rPr lang="en-US" sz="2000" dirty="0">
                <a:latin typeface="Open Sans"/>
                <a:ea typeface="Open Sans"/>
                <a:cs typeface="Open Sans"/>
                <a:sym typeface="Open Sans"/>
              </a:rPr>
              <a:t> </a:t>
            </a:r>
            <a:r>
              <a:rPr lang="en-US" sz="2000" dirty="0" err="1">
                <a:latin typeface="Open Sans"/>
                <a:ea typeface="Open Sans"/>
                <a:cs typeface="Open Sans"/>
                <a:sym typeface="Open Sans"/>
              </a:rPr>
              <a:t>resultados</a:t>
            </a:r>
            <a:r>
              <a:rPr lang="en-US" sz="2000" dirty="0">
                <a:latin typeface="Open Sans"/>
                <a:ea typeface="Open Sans"/>
                <a:cs typeface="Open Sans"/>
                <a:sym typeface="Open Sans"/>
              </a:rPr>
              <a:t> </a:t>
            </a:r>
            <a:r>
              <a:rPr lang="en-US" sz="2000" dirty="0" err="1">
                <a:latin typeface="Open Sans"/>
                <a:ea typeface="Open Sans"/>
                <a:cs typeface="Open Sans"/>
                <a:sym typeface="Open Sans"/>
              </a:rPr>
              <a:t>serán</a:t>
            </a:r>
            <a:r>
              <a:rPr lang="en-US" sz="2000" dirty="0">
                <a:latin typeface="Open Sans"/>
                <a:ea typeface="Open Sans"/>
                <a:cs typeface="Open Sans"/>
                <a:sym typeface="Open Sans"/>
              </a:rPr>
              <a:t> </a:t>
            </a:r>
            <a:r>
              <a:rPr lang="en-US" sz="2000" dirty="0" err="1">
                <a:latin typeface="Open Sans"/>
                <a:ea typeface="Open Sans"/>
                <a:cs typeface="Open Sans"/>
                <a:sym typeface="Open Sans"/>
              </a:rPr>
              <a:t>los</a:t>
            </a:r>
            <a:r>
              <a:rPr lang="en-US" sz="2000" dirty="0">
                <a:latin typeface="Open Sans"/>
                <a:ea typeface="Open Sans"/>
                <a:cs typeface="Open Sans"/>
                <a:sym typeface="Open Sans"/>
              </a:rPr>
              <a:t> </a:t>
            </a:r>
            <a:r>
              <a:rPr lang="en-US" sz="2000" dirty="0" err="1">
                <a:latin typeface="Open Sans"/>
                <a:ea typeface="Open Sans"/>
                <a:cs typeface="Open Sans"/>
                <a:sym typeface="Open Sans"/>
              </a:rPr>
              <a:t>mismos</a:t>
            </a:r>
            <a:r>
              <a:rPr lang="en-US" sz="2000" dirty="0">
                <a:latin typeface="Open Sans"/>
                <a:ea typeface="Open Sans"/>
                <a:cs typeface="Open Sans"/>
                <a:sym typeface="Open Sans"/>
              </a:rPr>
              <a:t>. </a:t>
            </a:r>
            <a:endParaRPr dirty="0"/>
          </a:p>
          <a:p>
            <a:pPr marL="342900" lvl="0" indent="-342900" algn="l" rtl="0">
              <a:lnSpc>
                <a:spcPct val="107000"/>
              </a:lnSpc>
              <a:spcBef>
                <a:spcPts val="800"/>
              </a:spcBef>
              <a:spcAft>
                <a:spcPts val="0"/>
              </a:spcAft>
              <a:buClr>
                <a:srgbClr val="3F3F3F"/>
              </a:buClr>
              <a:buSzPts val="2000"/>
              <a:buFont typeface="Arial"/>
              <a:buChar char="•"/>
            </a:pPr>
            <a:r>
              <a:rPr lang="en-US" sz="2000" dirty="0" err="1">
                <a:latin typeface="Open Sans"/>
                <a:ea typeface="Open Sans"/>
                <a:cs typeface="Open Sans"/>
                <a:sym typeface="Open Sans"/>
              </a:rPr>
              <a:t>Esta</a:t>
            </a:r>
            <a:r>
              <a:rPr lang="en-US" sz="2000" dirty="0">
                <a:latin typeface="Open Sans"/>
                <a:ea typeface="Open Sans"/>
                <a:cs typeface="Open Sans"/>
                <a:sym typeface="Open Sans"/>
              </a:rPr>
              <a:t> </a:t>
            </a:r>
            <a:r>
              <a:rPr lang="en-US" sz="2000" dirty="0" err="1">
                <a:latin typeface="Open Sans"/>
                <a:ea typeface="Open Sans"/>
                <a:cs typeface="Open Sans"/>
                <a:sym typeface="Open Sans"/>
              </a:rPr>
              <a:t>búsqueda</a:t>
            </a:r>
            <a:r>
              <a:rPr lang="en-US" sz="2000" dirty="0">
                <a:latin typeface="Open Sans"/>
                <a:ea typeface="Open Sans"/>
                <a:cs typeface="Open Sans"/>
                <a:sym typeface="Open Sans"/>
              </a:rPr>
              <a:t> produce </a:t>
            </a:r>
            <a:r>
              <a:rPr lang="en-US" sz="2000" b="1" dirty="0">
                <a:latin typeface="Open Sans"/>
                <a:ea typeface="Open Sans"/>
                <a:cs typeface="Open Sans"/>
                <a:sym typeface="Open Sans"/>
              </a:rPr>
              <a:t>646</a:t>
            </a:r>
            <a:r>
              <a:rPr lang="en-US" sz="2000" dirty="0">
                <a:latin typeface="Open Sans"/>
                <a:ea typeface="Open Sans"/>
                <a:cs typeface="Open Sans"/>
                <a:sym typeface="Open Sans"/>
              </a:rPr>
              <a:t> </a:t>
            </a:r>
            <a:r>
              <a:rPr lang="en-US" sz="2000" dirty="0" err="1">
                <a:latin typeface="Open Sans"/>
                <a:ea typeface="Open Sans"/>
                <a:cs typeface="Open Sans"/>
                <a:sym typeface="Open Sans"/>
              </a:rPr>
              <a:t>referencias</a:t>
            </a:r>
            <a:r>
              <a:rPr lang="en-US" sz="2000" dirty="0">
                <a:latin typeface="Open Sans"/>
                <a:ea typeface="Open Sans"/>
                <a:cs typeface="Open Sans"/>
                <a:sym typeface="Open Sans"/>
              </a:rPr>
              <a:t> que las </a:t>
            </a:r>
            <a:r>
              <a:rPr lang="en-US" sz="2000" dirty="0" err="1">
                <a:latin typeface="Open Sans"/>
                <a:ea typeface="Open Sans"/>
                <a:cs typeface="Open Sans"/>
                <a:sym typeface="Open Sans"/>
              </a:rPr>
              <a:t>editoriales</a:t>
            </a:r>
            <a:r>
              <a:rPr lang="en-US" sz="2000" dirty="0">
                <a:latin typeface="Open Sans"/>
                <a:ea typeface="Open Sans"/>
                <a:cs typeface="Open Sans"/>
                <a:sym typeface="Open Sans"/>
              </a:rPr>
              <a:t> </a:t>
            </a:r>
            <a:r>
              <a:rPr lang="en-US" sz="2000" dirty="0" err="1">
                <a:latin typeface="Open Sans"/>
                <a:ea typeface="Open Sans"/>
                <a:cs typeface="Open Sans"/>
                <a:sym typeface="Open Sans"/>
              </a:rPr>
              <a:t>otorgan</a:t>
            </a:r>
            <a:r>
              <a:rPr lang="en-US" sz="2000" dirty="0">
                <a:latin typeface="Open Sans"/>
                <a:ea typeface="Open Sans"/>
                <a:cs typeface="Open Sans"/>
                <a:sym typeface="Open Sans"/>
              </a:rPr>
              <a:t> </a:t>
            </a:r>
            <a:r>
              <a:rPr lang="en-US" sz="2000" dirty="0" err="1">
                <a:latin typeface="Open Sans"/>
                <a:ea typeface="Open Sans"/>
                <a:cs typeface="Open Sans"/>
                <a:sym typeface="Open Sans"/>
              </a:rPr>
              <a:t>acceso</a:t>
            </a:r>
            <a:r>
              <a:rPr lang="en-US" sz="2000" dirty="0">
                <a:latin typeface="Open Sans"/>
                <a:ea typeface="Open Sans"/>
                <a:cs typeface="Open Sans"/>
                <a:sym typeface="Open Sans"/>
              </a:rPr>
              <a:t> </a:t>
            </a:r>
            <a:r>
              <a:rPr lang="en-US" sz="2000" dirty="0" err="1">
                <a:latin typeface="Open Sans"/>
                <a:ea typeface="Open Sans"/>
                <a:cs typeface="Open Sans"/>
                <a:sym typeface="Open Sans"/>
              </a:rPr>
              <a:t>en</a:t>
            </a:r>
            <a:r>
              <a:rPr lang="en-US" sz="2000" dirty="0">
                <a:latin typeface="Open Sans"/>
                <a:ea typeface="Open Sans"/>
                <a:cs typeface="Open Sans"/>
                <a:sym typeface="Open Sans"/>
              </a:rPr>
              <a:t> el </a:t>
            </a:r>
            <a:r>
              <a:rPr lang="en-US" sz="2000" dirty="0" err="1">
                <a:latin typeface="Open Sans"/>
                <a:ea typeface="Open Sans"/>
                <a:cs typeface="Open Sans"/>
                <a:sym typeface="Open Sans"/>
              </a:rPr>
              <a:t>país</a:t>
            </a:r>
            <a:r>
              <a:rPr lang="en-US" sz="2000" dirty="0">
                <a:latin typeface="Open Sans"/>
                <a:ea typeface="Open Sans"/>
                <a:cs typeface="Open Sans"/>
                <a:sym typeface="Open Sans"/>
              </a:rPr>
              <a:t>/</a:t>
            </a:r>
            <a:r>
              <a:rPr lang="en-US" sz="2000" dirty="0" err="1">
                <a:latin typeface="Open Sans"/>
                <a:ea typeface="Open Sans"/>
                <a:cs typeface="Open Sans"/>
                <a:sym typeface="Open Sans"/>
              </a:rPr>
              <a:t>institución</a:t>
            </a:r>
            <a:r>
              <a:rPr lang="en-US" sz="2000" dirty="0">
                <a:latin typeface="Open Sans"/>
                <a:ea typeface="Open Sans"/>
                <a:cs typeface="Open Sans"/>
                <a:sym typeface="Open Sans"/>
              </a:rPr>
              <a:t> </a:t>
            </a:r>
            <a:r>
              <a:rPr lang="en-US" sz="2000" dirty="0" err="1">
                <a:latin typeface="Open Sans"/>
                <a:ea typeface="Open Sans"/>
                <a:cs typeface="Open Sans"/>
                <a:sym typeface="Open Sans"/>
              </a:rPr>
              <a:t>específica</a:t>
            </a:r>
            <a:r>
              <a:rPr lang="en-US" sz="2000" dirty="0">
                <a:latin typeface="Open Sans"/>
                <a:ea typeface="Open Sans"/>
                <a:cs typeface="Open Sans"/>
                <a:sym typeface="Open Sans"/>
              </a:rPr>
              <a:t>.</a:t>
            </a:r>
            <a:endParaRPr dirty="0"/>
          </a:p>
          <a:p>
            <a:pPr marL="342900" lvl="0" indent="-342900" algn="l" rtl="0">
              <a:lnSpc>
                <a:spcPct val="107000"/>
              </a:lnSpc>
              <a:spcBef>
                <a:spcPts val="800"/>
              </a:spcBef>
              <a:spcAft>
                <a:spcPts val="0"/>
              </a:spcAft>
              <a:buClr>
                <a:srgbClr val="3F3F3F"/>
              </a:buClr>
              <a:buSzPts val="2000"/>
              <a:buFont typeface="Arial"/>
              <a:buChar char="•"/>
            </a:pPr>
            <a:r>
              <a:rPr lang="en-US" sz="2000" dirty="0" err="1">
                <a:latin typeface="Open Sans"/>
                <a:ea typeface="Open Sans"/>
                <a:cs typeface="Open Sans"/>
                <a:sym typeface="Open Sans"/>
              </a:rPr>
              <a:t>En</a:t>
            </a:r>
            <a:r>
              <a:rPr lang="en-US" sz="2000" dirty="0">
                <a:latin typeface="Open Sans"/>
                <a:ea typeface="Open Sans"/>
                <a:cs typeface="Open Sans"/>
                <a:sym typeface="Open Sans"/>
              </a:rPr>
              <a:t> </a:t>
            </a:r>
            <a:r>
              <a:rPr lang="en-US" sz="2000" dirty="0" err="1">
                <a:latin typeface="Open Sans"/>
                <a:ea typeface="Open Sans"/>
                <a:cs typeface="Open Sans"/>
                <a:sym typeface="Open Sans"/>
              </a:rPr>
              <a:t>este</a:t>
            </a:r>
            <a:r>
              <a:rPr lang="en-US" sz="2000" dirty="0">
                <a:latin typeface="Open Sans"/>
                <a:ea typeface="Open Sans"/>
                <a:cs typeface="Open Sans"/>
                <a:sym typeface="Open Sans"/>
              </a:rPr>
              <a:t> </a:t>
            </a:r>
            <a:r>
              <a:rPr lang="en-US" sz="2000" dirty="0" err="1">
                <a:latin typeface="Open Sans"/>
                <a:ea typeface="Open Sans"/>
                <a:cs typeface="Open Sans"/>
                <a:sym typeface="Open Sans"/>
              </a:rPr>
              <a:t>caso</a:t>
            </a:r>
            <a:r>
              <a:rPr lang="en-US" sz="2000" dirty="0">
                <a:latin typeface="Open Sans"/>
                <a:ea typeface="Open Sans"/>
                <a:cs typeface="Open Sans"/>
                <a:sym typeface="Open Sans"/>
              </a:rPr>
              <a:t>, el Portal </a:t>
            </a:r>
            <a:r>
              <a:rPr lang="en-US" sz="2000" dirty="0" err="1">
                <a:latin typeface="Open Sans"/>
                <a:ea typeface="Open Sans"/>
                <a:cs typeface="Open Sans"/>
                <a:sym typeface="Open Sans"/>
              </a:rPr>
              <a:t>Unificado</a:t>
            </a:r>
            <a:r>
              <a:rPr lang="en-US" sz="2000" dirty="0">
                <a:latin typeface="Open Sans"/>
                <a:ea typeface="Open Sans"/>
                <a:cs typeface="Open Sans"/>
                <a:sym typeface="Open Sans"/>
              </a:rPr>
              <a:t> de </a:t>
            </a:r>
            <a:r>
              <a:rPr lang="en-US" sz="2000" dirty="0" err="1">
                <a:latin typeface="Open Sans"/>
                <a:ea typeface="Open Sans"/>
                <a:cs typeface="Open Sans"/>
                <a:sym typeface="Open Sans"/>
              </a:rPr>
              <a:t>Contenidos</a:t>
            </a:r>
            <a:r>
              <a:rPr lang="en-US" sz="2000" dirty="0">
                <a:latin typeface="Open Sans"/>
                <a:ea typeface="Open Sans"/>
                <a:cs typeface="Open Sans"/>
                <a:sym typeface="Open Sans"/>
              </a:rPr>
              <a:t> y la </a:t>
            </a:r>
            <a:r>
              <a:rPr lang="en-US" sz="2000" dirty="0" err="1">
                <a:latin typeface="Open Sans"/>
                <a:ea typeface="Open Sans"/>
                <a:cs typeface="Open Sans"/>
                <a:sym typeface="Open Sans"/>
              </a:rPr>
              <a:t>Colección</a:t>
            </a:r>
            <a:r>
              <a:rPr lang="en-US" sz="2000" dirty="0">
                <a:latin typeface="Open Sans"/>
                <a:ea typeface="Open Sans"/>
                <a:cs typeface="Open Sans"/>
                <a:sym typeface="Open Sans"/>
              </a:rPr>
              <a:t> ARDI </a:t>
            </a:r>
            <a:r>
              <a:rPr lang="en-US" sz="2000" dirty="0" err="1">
                <a:latin typeface="Open Sans"/>
                <a:ea typeface="Open Sans"/>
                <a:cs typeface="Open Sans"/>
                <a:sym typeface="Open Sans"/>
              </a:rPr>
              <a:t>tienen</a:t>
            </a:r>
            <a:r>
              <a:rPr lang="en-US" sz="2000" dirty="0">
                <a:latin typeface="Open Sans"/>
                <a:ea typeface="Open Sans"/>
                <a:cs typeface="Open Sans"/>
                <a:sym typeface="Open Sans"/>
              </a:rPr>
              <a:t> </a:t>
            </a:r>
            <a:r>
              <a:rPr lang="en-US" sz="2000" dirty="0" err="1">
                <a:latin typeface="Open Sans"/>
                <a:ea typeface="Open Sans"/>
                <a:cs typeface="Open Sans"/>
                <a:sym typeface="Open Sans"/>
              </a:rPr>
              <a:t>los</a:t>
            </a:r>
            <a:r>
              <a:rPr lang="en-US" sz="2000" dirty="0">
                <a:latin typeface="Open Sans"/>
                <a:ea typeface="Open Sans"/>
                <a:cs typeface="Open Sans"/>
                <a:sym typeface="Open Sans"/>
              </a:rPr>
              <a:t> </a:t>
            </a:r>
            <a:r>
              <a:rPr lang="en-US" sz="2000" dirty="0" err="1">
                <a:latin typeface="Open Sans"/>
                <a:ea typeface="Open Sans"/>
                <a:cs typeface="Open Sans"/>
                <a:sym typeface="Open Sans"/>
              </a:rPr>
              <a:t>mismos</a:t>
            </a:r>
            <a:r>
              <a:rPr lang="en-US" sz="2000" dirty="0">
                <a:latin typeface="Open Sans"/>
                <a:ea typeface="Open Sans"/>
                <a:cs typeface="Open Sans"/>
                <a:sym typeface="Open Sans"/>
              </a:rPr>
              <a:t> </a:t>
            </a:r>
            <a:r>
              <a:rPr lang="en-US" sz="2000" dirty="0" err="1">
                <a:latin typeface="Open Sans"/>
                <a:ea typeface="Open Sans"/>
                <a:cs typeface="Open Sans"/>
                <a:sym typeface="Open Sans"/>
              </a:rPr>
              <a:t>resultados</a:t>
            </a:r>
            <a:r>
              <a:rPr lang="en-US" sz="2000" dirty="0">
                <a:latin typeface="Open Sans"/>
                <a:ea typeface="Open Sans"/>
                <a:cs typeface="Open Sans"/>
                <a:sym typeface="Open Sans"/>
              </a:rPr>
              <a:t> (</a:t>
            </a:r>
            <a:r>
              <a:rPr lang="en-US" sz="2000" b="1" dirty="0">
                <a:latin typeface="Open Sans"/>
                <a:ea typeface="Open Sans"/>
                <a:cs typeface="Open Sans"/>
                <a:sym typeface="Open Sans"/>
              </a:rPr>
              <a:t>646</a:t>
            </a:r>
            <a:r>
              <a:rPr lang="en-US" sz="2000" dirty="0">
                <a:latin typeface="Open Sans"/>
                <a:ea typeface="Open Sans"/>
                <a:cs typeface="Open Sans"/>
                <a:sym typeface="Open Sans"/>
              </a:rPr>
              <a:t>).</a:t>
            </a:r>
            <a:endParaRPr sz="2000" dirty="0"/>
          </a:p>
          <a:p>
            <a:pPr marL="457200" lvl="0" indent="-228600" algn="l" rtl="0">
              <a:lnSpc>
                <a:spcPct val="90000"/>
              </a:lnSpc>
              <a:spcBef>
                <a:spcPts val="2600"/>
              </a:spcBef>
              <a:spcAft>
                <a:spcPts val="0"/>
              </a:spcAft>
              <a:buClr>
                <a:schemeClr val="lt1"/>
              </a:buClr>
              <a:buSzPts val="2400"/>
              <a:buNone/>
            </a:pPr>
            <a:endParaRPr sz="2000" dirty="0"/>
          </a:p>
        </p:txBody>
      </p:sp>
      <p:cxnSp>
        <p:nvCxnSpPr>
          <p:cNvPr id="146" name="Google Shape;146;p16"/>
          <p:cNvCxnSpPr/>
          <p:nvPr/>
        </p:nvCxnSpPr>
        <p:spPr>
          <a:xfrm>
            <a:off x="3751311" y="5825269"/>
            <a:ext cx="4313697" cy="758279"/>
          </a:xfrm>
          <a:prstGeom prst="straightConnector1">
            <a:avLst/>
          </a:prstGeom>
          <a:noFill/>
          <a:ln w="28575" cap="flat" cmpd="sng">
            <a:solidFill>
              <a:srgbClr val="FF0000"/>
            </a:solidFill>
            <a:prstDash val="solid"/>
            <a:round/>
            <a:headEnd type="none" w="sm" len="sm"/>
            <a:tailEnd type="triangle" w="med" len="med"/>
          </a:ln>
        </p:spPr>
      </p:cxnSp>
      <p:cxnSp>
        <p:nvCxnSpPr>
          <p:cNvPr id="147" name="Google Shape;147;p16"/>
          <p:cNvCxnSpPr/>
          <p:nvPr/>
        </p:nvCxnSpPr>
        <p:spPr>
          <a:xfrm>
            <a:off x="4590288" y="2432304"/>
            <a:ext cx="1951771" cy="566928"/>
          </a:xfrm>
          <a:prstGeom prst="straightConnector1">
            <a:avLst/>
          </a:prstGeom>
          <a:noFill/>
          <a:ln w="28575" cap="flat" cmpd="sng">
            <a:solidFill>
              <a:srgbClr val="FF0000"/>
            </a:solidFill>
            <a:prstDash val="solid"/>
            <a:round/>
            <a:headEnd type="none" w="sm" len="sm"/>
            <a:tailEnd type="triangle" w="med" len="med"/>
          </a:ln>
        </p:spPr>
      </p:cxnSp>
      <p:pic>
        <p:nvPicPr>
          <p:cNvPr id="148" name="Google Shape;148;p16"/>
          <p:cNvPicPr preferRelativeResize="0"/>
          <p:nvPr/>
        </p:nvPicPr>
        <p:blipFill rotWithShape="1">
          <a:blip r:embed="rId4">
            <a:alphaModFix/>
          </a:blip>
          <a:srcRect/>
          <a:stretch/>
        </p:blipFill>
        <p:spPr>
          <a:xfrm>
            <a:off x="6596923" y="1718121"/>
            <a:ext cx="5449690" cy="1008532"/>
          </a:xfrm>
          <a:prstGeom prst="rect">
            <a:avLst/>
          </a:prstGeom>
          <a:noFill/>
          <a:ln>
            <a:noFill/>
          </a:ln>
        </p:spPr>
      </p:pic>
      <p:pic>
        <p:nvPicPr>
          <p:cNvPr id="149" name="Google Shape;149;p16"/>
          <p:cNvPicPr preferRelativeResize="0"/>
          <p:nvPr/>
        </p:nvPicPr>
        <p:blipFill rotWithShape="1">
          <a:blip r:embed="rId5">
            <a:alphaModFix/>
          </a:blip>
          <a:srcRect/>
          <a:stretch/>
        </p:blipFill>
        <p:spPr>
          <a:xfrm>
            <a:off x="6596923" y="2771698"/>
            <a:ext cx="5449690" cy="1062248"/>
          </a:xfrm>
          <a:prstGeom prst="rect">
            <a:avLst/>
          </a:prstGeom>
          <a:noFill/>
          <a:ln>
            <a:noFill/>
          </a:ln>
        </p:spPr>
      </p:pic>
      <p:pic>
        <p:nvPicPr>
          <p:cNvPr id="150" name="Google Shape;150;p16"/>
          <p:cNvPicPr preferRelativeResize="0"/>
          <p:nvPr/>
        </p:nvPicPr>
        <p:blipFill rotWithShape="1">
          <a:blip r:embed="rId6">
            <a:alphaModFix/>
          </a:blip>
          <a:srcRect/>
          <a:stretch/>
        </p:blipFill>
        <p:spPr>
          <a:xfrm>
            <a:off x="6596923" y="4240191"/>
            <a:ext cx="5472610" cy="1220046"/>
          </a:xfrm>
          <a:prstGeom prst="rect">
            <a:avLst/>
          </a:prstGeom>
          <a:noFill/>
          <a:ln>
            <a:noFill/>
          </a:ln>
        </p:spPr>
      </p:pic>
      <p:sp>
        <p:nvSpPr>
          <p:cNvPr id="151" name="Google Shape;151;p16"/>
          <p:cNvSpPr/>
          <p:nvPr/>
        </p:nvSpPr>
        <p:spPr>
          <a:xfrm>
            <a:off x="7936992" y="2222387"/>
            <a:ext cx="2889504" cy="49338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2" name="Google Shape;152;p16"/>
          <p:cNvSpPr/>
          <p:nvPr/>
        </p:nvSpPr>
        <p:spPr>
          <a:xfrm>
            <a:off x="6589776" y="2813699"/>
            <a:ext cx="2554716" cy="49338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3" name="Google Shape;153;p16"/>
          <p:cNvSpPr/>
          <p:nvPr/>
        </p:nvSpPr>
        <p:spPr>
          <a:xfrm>
            <a:off x="7510272" y="4813187"/>
            <a:ext cx="1828370" cy="49338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4" name="Google Shape;154;p16"/>
          <p:cNvSpPr/>
          <p:nvPr/>
        </p:nvSpPr>
        <p:spPr>
          <a:xfrm>
            <a:off x="6528816" y="5550803"/>
            <a:ext cx="2889504" cy="49338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5" name="Google Shape;155;p16"/>
          <p:cNvSpPr/>
          <p:nvPr/>
        </p:nvSpPr>
        <p:spPr>
          <a:xfrm>
            <a:off x="8395176" y="3508248"/>
            <a:ext cx="1388904" cy="49338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56" name="Google Shape;156;p16"/>
          <p:cNvSpPr/>
          <p:nvPr/>
        </p:nvSpPr>
        <p:spPr>
          <a:xfrm>
            <a:off x="8456136" y="6348984"/>
            <a:ext cx="1388904" cy="493381"/>
          </a:xfrm>
          <a:prstGeom prst="rect">
            <a:avLst/>
          </a:prstGeom>
          <a:noFill/>
          <a:ln w="28575" cap="flat" cmpd="sng">
            <a:solidFill>
              <a:srgbClr val="FF0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TotalTime>
  <Words>4184</Words>
  <Application>Microsoft Office PowerPoint</Application>
  <PresentationFormat>Widescreen</PresentationFormat>
  <Paragraphs>288</Paragraphs>
  <Slides>49</Slides>
  <Notes>49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49</vt:i4>
      </vt:variant>
    </vt:vector>
  </HeadingPairs>
  <TitlesOfParts>
    <vt:vector size="55" baseType="lpstr">
      <vt:lpstr>Arial</vt:lpstr>
      <vt:lpstr>Calibri</vt:lpstr>
      <vt:lpstr>Open Sans</vt:lpstr>
      <vt:lpstr>Trebuchet MS</vt:lpstr>
      <vt:lpstr>Century Gothic</vt:lpstr>
      <vt:lpstr>Simple Light</vt:lpstr>
      <vt:lpstr> Navegación y búsquedas específicas en la colección</vt:lpstr>
      <vt:lpstr>Contenido</vt:lpstr>
      <vt:lpstr>Objetivos de aprendizaje</vt:lpstr>
      <vt:lpstr>Introducción</vt:lpstr>
      <vt:lpstr>Acceso al Portal de Contenidos</vt:lpstr>
      <vt:lpstr>¿Qué es Summon?</vt:lpstr>
      <vt:lpstr>¿Qué es Summon? (continuación)</vt:lpstr>
      <vt:lpstr>Recuadro de búsqueda Summon</vt:lpstr>
      <vt:lpstr>Búsqueda en colecciones Research4Life</vt:lpstr>
      <vt:lpstr>Búsqueda básica en el Portal Unificado de Contenidos</vt:lpstr>
      <vt:lpstr>Búsqueda básica (continuación)</vt:lpstr>
      <vt:lpstr>Las editoriales otorgan acceso </vt:lpstr>
      <vt:lpstr>Búsqueda básica (continuación)</vt:lpstr>
      <vt:lpstr>Refinar las búsquedas</vt:lpstr>
      <vt:lpstr>Summon: Funciones de búsqueda DISCIPLINA y FECHA DE PUBLICACIÓN</vt:lpstr>
      <vt:lpstr>Summon: opciones de interfaz de idioma</vt:lpstr>
      <vt:lpstr>Interfaz en español</vt:lpstr>
      <vt:lpstr>Función Quick Look [vista previa]</vt:lpstr>
      <vt:lpstr>Insignia Altmetric</vt:lpstr>
      <vt:lpstr>Altmetric: página de detalles</vt:lpstr>
      <vt:lpstr>Guardar artículos en el carrito</vt:lpstr>
      <vt:lpstr>Opciones para elementos guardados en el carrito</vt:lpstr>
      <vt:lpstr>Opciones: Email e Imprimir</vt:lpstr>
      <vt:lpstr>Exportar referencias</vt:lpstr>
      <vt:lpstr>Exportación de referencias desde Summon</vt:lpstr>
      <vt:lpstr>Importar un archivo a Zotero </vt:lpstr>
      <vt:lpstr>Búsqueda Avanzada</vt:lpstr>
      <vt:lpstr>Introducción a Google Académico  (para Research4Life)</vt:lpstr>
      <vt:lpstr>Acceso al Portal de Contenidos</vt:lpstr>
      <vt:lpstr>Google Académico: recuadro de búsqueda</vt:lpstr>
      <vt:lpstr>Google Académico: resultados de búsqueda</vt:lpstr>
      <vt:lpstr>Enlaces al texto completo</vt:lpstr>
      <vt:lpstr>Research4Life: enlaces al texto completo</vt:lpstr>
      <vt:lpstr>Enlaces a textos completos en Google Académico (normal)</vt:lpstr>
      <vt:lpstr>En el recuadro de búsqueda, escribir  Research4Life y desplazarse hacia abajo en la lista hasta que aparezca el nombre de su país. Hacer clic en su país y marcar la casilla. La búsqueda se actualizará para mostrar los artículos de texto completo a los que se puede acceder a través de R4L en su país Notar también que las existencias electrónicas de su biblioteca específica se pueden agregar a los resultados de búsqueda. Esto es independiente de las búsquedas realizadas con Research4Life/Google Académico</vt:lpstr>
      <vt:lpstr>Google Académico: otras funciones</vt:lpstr>
      <vt:lpstr>Mi biblioteca</vt:lpstr>
      <vt:lpstr>Crear Alertas</vt:lpstr>
      <vt:lpstr>Exportar referencias</vt:lpstr>
      <vt:lpstr>Opciones de Citar y Exportar</vt:lpstr>
      <vt:lpstr>Estadísticas</vt:lpstr>
      <vt:lpstr>h5-Index y h5-median  Definiciones de los rankings</vt:lpstr>
      <vt:lpstr>Búsqueda avanzada</vt:lpstr>
      <vt:lpstr>Solución de problemas y asistencia</vt:lpstr>
      <vt:lpstr>Contactar al Servicio de Asistencia</vt:lpstr>
      <vt:lpstr>Síntesis</vt:lpstr>
      <vt:lpstr>Recursos adicionales</vt:lpstr>
      <vt:lpstr>Le invitamos 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Navegación y búsquedas específicas en la colección</dc:title>
  <dc:creator>Marcia Mabhula</dc:creator>
  <cp:lastModifiedBy>Marcia Mabhula</cp:lastModifiedBy>
  <cp:revision>20</cp:revision>
  <dcterms:created xsi:type="dcterms:W3CDTF">2020-02-14T15:04:15Z</dcterms:created>
  <dcterms:modified xsi:type="dcterms:W3CDTF">2023-03-30T10:41:01Z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Research4Life.M1.Lesson1.1_Scientific landscape</vt:lpwstr>
  </property>
  <property fmtid="{D5CDD505-2E9C-101B-9397-08002B2CF9AE}" pid="3" name="ArticulateUseProject">
    <vt:lpwstr>1</vt:lpwstr>
  </property>
  <property fmtid="{D5CDD505-2E9C-101B-9397-08002B2CF9AE}" pid="4" name="ArticulateProjectVersion">
    <vt:lpwstr>8</vt:lpwstr>
  </property>
  <property fmtid="{D5CDD505-2E9C-101B-9397-08002B2CF9AE}" pid="5" name="ArticulateGUID">
    <vt:lpwstr>BB426BC2-EB08-459A-A333-EDD41EBDC184</vt:lpwstr>
  </property>
  <property fmtid="{D5CDD505-2E9C-101B-9397-08002B2CF9AE}" pid="6" name="ArticulateProjectFull">
    <vt:lpwstr>D:\R4Life\F2F Materials\20200420_M3_L36EN.Search Across Research4Life Programmes.ppta</vt:lpwstr>
  </property>
</Properties>
</file>