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  <p:embeddedFont>
      <p:font typeface="Trebuchet MS" panose="020B0603020202020204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gAgf76wPPUM5OJ/9YeN4VOVZQk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46" autoAdjust="0"/>
  </p:normalViewPr>
  <p:slideViewPr>
    <p:cSldViewPr snapToGrid="0">
      <p:cViewPr varScale="1">
        <p:scale>
          <a:sx n="68" d="100"/>
          <a:sy n="68" d="100"/>
        </p:scale>
        <p:origin x="123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5720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" name="Google Shape;6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/>
          </a:p>
        </p:txBody>
      </p:sp>
      <p:sp>
        <p:nvSpPr>
          <p:cNvPr id="142" name="Google Shape;14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100"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3" name="Google Shape;18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29bd93e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829bd93e0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223" name="Google Shape;223;g829bd93e0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256" name="Google Shape;25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267" name="Google Shape;26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280" name="Google Shape;280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92" name="Google Shape;29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8" name="Google Shape;30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321" name="Google Shape;321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34" name="Google Shape;33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48" name="Google Shape;34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58" name="Google Shape;358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87" name="Google Shape;8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70" name="Google Shape;370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1" name="Google Shape;381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05" name="Google Shape;405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32" name="Google Shape;432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/>
              <a:t>Información detallada sobre Summon y sus diversas características están disponibles en la Lección 3.6.</a:t>
            </a:r>
            <a:endParaRPr/>
          </a:p>
        </p:txBody>
      </p:sp>
      <p:sp>
        <p:nvSpPr>
          <p:cNvPr id="444" name="Google Shape;44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dirty="0"/>
              <a:t>https://portal.research4life.org/country_offer (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el </a:t>
            </a:r>
            <a:r>
              <a:rPr lang="en-US" dirty="0" err="1"/>
              <a:t>idioma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esquina</a:t>
            </a:r>
            <a:r>
              <a:rPr lang="en-US" dirty="0"/>
              <a:t> superior </a:t>
            </a:r>
            <a:r>
              <a:rPr lang="en-US" dirty="0" err="1"/>
              <a:t>derecha</a:t>
            </a:r>
            <a:r>
              <a:rPr lang="en-US" dirty="0"/>
              <a:t>)</a:t>
            </a:r>
            <a:endParaRPr dirty="0"/>
          </a:p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dirty="0"/>
              <a:t>Si la editorial se </a:t>
            </a:r>
            <a:r>
              <a:rPr lang="en-US" dirty="0" err="1"/>
              <a:t>encuentra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lista</a:t>
            </a:r>
            <a:r>
              <a:rPr lang="en-US" dirty="0"/>
              <a:t>, la </a:t>
            </a:r>
            <a:r>
              <a:rPr lang="en-US" dirty="0" err="1"/>
              <a:t>institución</a:t>
            </a:r>
            <a:r>
              <a:rPr lang="en-US" dirty="0"/>
              <a:t> del </a:t>
            </a:r>
            <a:r>
              <a:rPr lang="en-US" dirty="0" err="1"/>
              <a:t>usuario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acceso</a:t>
            </a:r>
            <a:r>
              <a:rPr lang="en-US" dirty="0"/>
              <a:t> al material. Si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revista</a:t>
            </a:r>
            <a:r>
              <a:rPr lang="en-US" dirty="0"/>
              <a:t> o </a:t>
            </a:r>
            <a:r>
              <a:rPr lang="en-US" dirty="0" err="1"/>
              <a:t>libro</a:t>
            </a:r>
            <a:r>
              <a:rPr lang="en-US" dirty="0"/>
              <a:t> no se </a:t>
            </a:r>
            <a:r>
              <a:rPr lang="en-US" dirty="0" err="1"/>
              <a:t>encuentra</a:t>
            </a:r>
            <a:r>
              <a:rPr lang="en-US" dirty="0"/>
              <a:t> </a:t>
            </a:r>
            <a:r>
              <a:rPr lang="en-US" dirty="0" err="1"/>
              <a:t>disponible</a:t>
            </a:r>
            <a:r>
              <a:rPr lang="en-US" dirty="0"/>
              <a:t>,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reportarlo</a:t>
            </a:r>
            <a:r>
              <a:rPr lang="en-US" dirty="0"/>
              <a:t> a r4l@research4life.org</a:t>
            </a:r>
            <a:endParaRPr dirty="0"/>
          </a:p>
        </p:txBody>
      </p:sp>
      <p:sp>
        <p:nvSpPr>
          <p:cNvPr id="452" name="Google Shape;45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e1c627edf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ge1c627edf3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3" name="Google Shape;463;ge1c627edf3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El objetivo de los programas de Research4life es "reducir la brecha de conocimiento entre los países de ingresos altos y los países de ingresos bajos y medianos proporcionando acceso asequible a información académica, profesional y de investigación"</a:t>
            </a:r>
            <a:endParaRPr/>
          </a:p>
        </p:txBody>
      </p:sp>
      <p:sp>
        <p:nvSpPr>
          <p:cNvPr id="95" name="Google Shape;9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95" name="Google Shape;49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Si no </a:t>
            </a:r>
            <a:r>
              <a:rPr lang="en-US" dirty="0" err="1"/>
              <a:t>logra</a:t>
            </a:r>
            <a:r>
              <a:rPr lang="en-US" dirty="0"/>
              <a:t> </a:t>
            </a:r>
            <a:r>
              <a:rPr lang="en-US" dirty="0" err="1"/>
              <a:t>acceso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revista</a:t>
            </a:r>
            <a:r>
              <a:rPr lang="en-US" dirty="0"/>
              <a:t>, primero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verificar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hay un </a:t>
            </a:r>
            <a:r>
              <a:rPr lang="en-US" dirty="0" err="1"/>
              <a:t>mensaje</a:t>
            </a:r>
            <a:r>
              <a:rPr lang="en-US" dirty="0"/>
              <a:t> </a:t>
            </a:r>
            <a:r>
              <a:rPr lang="en-US" dirty="0" err="1"/>
              <a:t>emergente</a:t>
            </a:r>
            <a:r>
              <a:rPr lang="en-US" dirty="0"/>
              <a:t> </a:t>
            </a:r>
            <a:r>
              <a:rPr lang="en-US" dirty="0" err="1"/>
              <a:t>bloqueado</a:t>
            </a:r>
            <a:r>
              <a:rPr lang="en-US" dirty="0"/>
              <a:t> que </a:t>
            </a:r>
            <a:r>
              <a:rPr lang="en-US" dirty="0" err="1"/>
              <a:t>deba</a:t>
            </a:r>
            <a:r>
              <a:rPr lang="en-US" dirty="0"/>
              <a:t> resolver. Si la editorial </a:t>
            </a:r>
            <a:r>
              <a:rPr lang="en-US" dirty="0" err="1"/>
              <a:t>solicita</a:t>
            </a:r>
            <a:r>
              <a:rPr lang="en-US" dirty="0"/>
              <a:t> </a:t>
            </a:r>
            <a:r>
              <a:rPr lang="en-US" dirty="0" err="1"/>
              <a:t>inicio</a:t>
            </a:r>
            <a:r>
              <a:rPr lang="en-US" dirty="0"/>
              <a:t> de </a:t>
            </a:r>
            <a:r>
              <a:rPr lang="en-US" dirty="0" err="1"/>
              <a:t>sesión</a:t>
            </a:r>
            <a:r>
              <a:rPr lang="en-US" dirty="0"/>
              <a:t> individual o que el </a:t>
            </a:r>
            <a:r>
              <a:rPr lang="en-US" dirty="0" err="1"/>
              <a:t>usuario</a:t>
            </a:r>
            <a:r>
              <a:rPr lang="en-US" dirty="0"/>
              <a:t> </a:t>
            </a:r>
            <a:r>
              <a:rPr lang="en-US" dirty="0" err="1"/>
              <a:t>pague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/>
              <a:t>acceso</a:t>
            </a:r>
            <a:r>
              <a:rPr lang="en-US" dirty="0"/>
              <a:t>, </a:t>
            </a:r>
            <a:r>
              <a:rPr lang="en-US" dirty="0" err="1"/>
              <a:t>verifique</a:t>
            </a:r>
            <a:r>
              <a:rPr lang="en-US" dirty="0"/>
              <a:t> que el </a:t>
            </a:r>
            <a:r>
              <a:rPr lang="en-US" dirty="0" err="1"/>
              <a:t>inicio</a:t>
            </a:r>
            <a:r>
              <a:rPr lang="en-US" dirty="0"/>
              <a:t> de </a:t>
            </a:r>
            <a:r>
              <a:rPr lang="en-US" dirty="0" err="1"/>
              <a:t>sesión</a:t>
            </a:r>
            <a:r>
              <a:rPr lang="en-US" dirty="0"/>
              <a:t> se </a:t>
            </a:r>
            <a:r>
              <a:rPr lang="en-US" dirty="0" err="1"/>
              <a:t>haya</a:t>
            </a:r>
            <a:r>
              <a:rPr lang="en-US" dirty="0"/>
              <a:t> </a:t>
            </a:r>
            <a:r>
              <a:rPr lang="en-US" dirty="0" err="1"/>
              <a:t>realizado</a:t>
            </a:r>
            <a:r>
              <a:rPr lang="en-US" dirty="0"/>
              <a:t> </a:t>
            </a:r>
            <a:r>
              <a:rPr lang="en-US" dirty="0" err="1"/>
              <a:t>correctamente</a:t>
            </a:r>
            <a:r>
              <a:rPr lang="en-US" dirty="0"/>
              <a:t>. </a:t>
            </a:r>
            <a:r>
              <a:rPr lang="en-US" dirty="0" err="1"/>
              <a:t>Luego</a:t>
            </a:r>
            <a:r>
              <a:rPr lang="en-US" dirty="0"/>
              <a:t>, </a:t>
            </a:r>
            <a:r>
              <a:rPr lang="en-US" dirty="0" err="1"/>
              <a:t>verifique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la editorial </a:t>
            </a:r>
            <a:r>
              <a:rPr lang="en-US" dirty="0" err="1"/>
              <a:t>ofrece</a:t>
            </a:r>
            <a:r>
              <a:rPr lang="en-US" dirty="0"/>
              <a:t> o no </a:t>
            </a:r>
            <a:r>
              <a:rPr lang="en-US" dirty="0" err="1"/>
              <a:t>acceso</a:t>
            </a:r>
            <a:r>
              <a:rPr lang="en-US" dirty="0"/>
              <a:t> a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/</a:t>
            </a:r>
            <a:r>
              <a:rPr lang="en-US" dirty="0" err="1"/>
              <a:t>número</a:t>
            </a:r>
            <a:r>
              <a:rPr lang="en-US" dirty="0"/>
              <a:t> </a:t>
            </a:r>
            <a:r>
              <a:rPr lang="en-US" dirty="0" err="1"/>
              <a:t>específico</a:t>
            </a:r>
            <a:r>
              <a:rPr lang="en-US" dirty="0"/>
              <a:t> que se </a:t>
            </a:r>
            <a:r>
              <a:rPr lang="en-US" dirty="0" err="1"/>
              <a:t>solicita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34" name="Google Shape;53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541" name="Google Shape;54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548" name="Google Shape;54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562" name="Google Shape;562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575" name="Google Shape;57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</p:txBody>
      </p:sp>
      <p:sp>
        <p:nvSpPr>
          <p:cNvPr id="102" name="Google Shape;10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727b3dbef2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g727b3dbef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87" name="Google Shape;5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08" name="Google Shape;10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3200">
              <a:solidFill>
                <a:srgbClr val="FF0000"/>
              </a:solidFill>
            </a:endParaRPr>
          </a:p>
        </p:txBody>
      </p:sp>
      <p:sp>
        <p:nvSpPr>
          <p:cNvPr id="114" name="Google Shape;1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/>
              <a:t>Consulte al bibliotecario de la institución si tiene preguntas y más información al respecto. Si no puede obtener la información que necesita, y si fuera necesario puede comunicarse con el Servicio de Asistencia en r4l@research4life.org </a:t>
            </a: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7119cced83_0_5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7119cced83_0_5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7119cced83_0_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g7119cced83_0_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47435" y="0"/>
            <a:ext cx="7544565" cy="2440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119cced83_0_9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g7119cced83_0_9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119cced83_0_9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g7119cced83_0_9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g7119cced83_0_9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7119cced83_0_99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7119cced83_0_99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g7119cced83_0_99"/>
          <p:cNvSpPr txBox="1">
            <a:spLocks noGrp="1"/>
          </p:cNvSpPr>
          <p:nvPr>
            <p:ph type="dt" idx="10"/>
          </p:nvPr>
        </p:nvSpPr>
        <p:spPr>
          <a:xfrm>
            <a:off x="9357855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g7119cced83_0_99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g7119cced83_0_99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Trebuchet MS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g7119cced83_0_99"/>
          <p:cNvSpPr/>
          <p:nvPr/>
        </p:nvSpPr>
        <p:spPr>
          <a:xfrm>
            <a:off x="5732813" y="1604188"/>
            <a:ext cx="2900100" cy="69600"/>
          </a:xfrm>
          <a:prstGeom prst="rect">
            <a:avLst/>
          </a:prstGeom>
          <a:solidFill>
            <a:srgbClr val="4EB7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g7119cced83_0_99"/>
          <p:cNvSpPr/>
          <p:nvPr/>
        </p:nvSpPr>
        <p:spPr>
          <a:xfrm>
            <a:off x="0" y="1604187"/>
            <a:ext cx="2704011" cy="69509"/>
          </a:xfrm>
          <a:prstGeom prst="rect">
            <a:avLst/>
          </a:prstGeom>
          <a:solidFill>
            <a:srgbClr val="F499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g7119cced83_0_99"/>
          <p:cNvSpPr/>
          <p:nvPr/>
        </p:nvSpPr>
        <p:spPr>
          <a:xfrm rot="10800000" flipH="1">
            <a:off x="2704011" y="1604187"/>
            <a:ext cx="3028802" cy="69509"/>
          </a:xfrm>
          <a:prstGeom prst="rect">
            <a:avLst/>
          </a:prstGeom>
          <a:solidFill>
            <a:srgbClr val="154A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g7119cced83_0_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00126" y="134938"/>
            <a:ext cx="4391874" cy="160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7119cced83_0_6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g7119cced83_0_6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7119cced83_0_6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7119cced83_0_6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g7119cced83_0_6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7119cced83_0_6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7119cced83_0_6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g7119cced83_0_6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g7119cced83_0_6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119cced83_0_7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7119cced83_0_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7119cced83_0_7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5" name="Google Shape;45;g7119cced83_0_7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g7119cced83_0_7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7119cced83_0_81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9" name="Google Shape;49;g7119cced83_0_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119cced83_0_8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7119cced83_0_8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3" name="Google Shape;53;g7119cced83_0_8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g7119cced83_0_8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g7119cced83_0_8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7119cced83_0_5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7119cced83_0_5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7119cced83_0_5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deed.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1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4life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r4l@research4life.or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4lif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r4l@research4life.org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search4life.org/es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mailto:r4l@research4life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research4life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4life.org/es/" TargetMode="External"/><Relationship Id="rId5" Type="http://schemas.openxmlformats.org/officeDocument/2006/relationships/hyperlink" Target="https://ardi.research4life.org/" TargetMode="External"/><Relationship Id="rId4" Type="http://schemas.openxmlformats.org/officeDocument/2006/relationships/hyperlink" Target="https://agora.research4life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4life.org/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8"/>
          <p:cNvSpPr txBox="1">
            <a:spLocks noGrp="1"/>
          </p:cNvSpPr>
          <p:nvPr>
            <p:ph type="ctrTitle"/>
          </p:nvPr>
        </p:nvSpPr>
        <p:spPr>
          <a:xfrm>
            <a:off x="0" y="1954813"/>
            <a:ext cx="12192000" cy="1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500" b="1" dirty="0" err="1">
                <a:solidFill>
                  <a:srgbClr val="004890"/>
                </a:solidFill>
                <a:latin typeface="Open Sans"/>
                <a:ea typeface="Open Sans"/>
                <a:cs typeface="Open Sans"/>
                <a:sym typeface="Open Sans"/>
              </a:rPr>
              <a:t>Navegación</a:t>
            </a:r>
            <a:r>
              <a:rPr lang="en-US" sz="3500" b="1" dirty="0">
                <a:solidFill>
                  <a:srgbClr val="004890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3500" b="1">
                <a:solidFill>
                  <a:srgbClr val="004890"/>
                </a:solidFill>
                <a:latin typeface="Open Sans"/>
                <a:ea typeface="Open Sans"/>
                <a:cs typeface="Open Sans"/>
                <a:sym typeface="Open Sans"/>
              </a:rPr>
              <a:t>búsqueda </a:t>
            </a:r>
            <a:r>
              <a:rPr lang="en-US" sz="3500" b="1" dirty="0" err="1">
                <a:solidFill>
                  <a:srgbClr val="004890"/>
                </a:solidFill>
                <a:latin typeface="Open Sans"/>
                <a:ea typeface="Open Sans"/>
                <a:cs typeface="Open Sans"/>
                <a:sym typeface="Open Sans"/>
              </a:rPr>
              <a:t>específicas</a:t>
            </a:r>
            <a:r>
              <a:rPr lang="en-US" sz="3500" b="1" dirty="0">
                <a:solidFill>
                  <a:srgbClr val="004890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3500" b="1" dirty="0" err="1">
                <a:solidFill>
                  <a:srgbClr val="004890"/>
                </a:solidFill>
                <a:latin typeface="Open Sans"/>
                <a:ea typeface="Open Sans"/>
                <a:cs typeface="Open Sans"/>
                <a:sym typeface="Open Sans"/>
              </a:rPr>
              <a:t>colección</a:t>
            </a:r>
            <a:endParaRPr dirty="0"/>
          </a:p>
        </p:txBody>
      </p:sp>
      <p:sp>
        <p:nvSpPr>
          <p:cNvPr id="68" name="Google Shape;68;p38"/>
          <p:cNvSpPr txBox="1"/>
          <p:nvPr/>
        </p:nvSpPr>
        <p:spPr>
          <a:xfrm>
            <a:off x="-2" y="5606084"/>
            <a:ext cx="12192000" cy="369300"/>
          </a:xfrm>
          <a:prstGeom prst="rect">
            <a:avLst/>
          </a:prstGeom>
          <a:solidFill>
            <a:srgbClr val="586F7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Research4Life es una colaboración público-privada de cinco colecciones :</a:t>
            </a:r>
          </a:p>
        </p:txBody>
      </p:sp>
      <p:pic>
        <p:nvPicPr>
          <p:cNvPr id="69" name="Google Shape;6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600" y="6148180"/>
            <a:ext cx="1523874" cy="63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6669" y="6207625"/>
            <a:ext cx="1962613" cy="51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0478" y="6118184"/>
            <a:ext cx="1612438" cy="69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0080" y="6181191"/>
            <a:ext cx="1468376" cy="56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38199" y="6141339"/>
            <a:ext cx="1523874" cy="64764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8"/>
          <p:cNvSpPr txBox="1">
            <a:spLocks noGrp="1"/>
          </p:cNvSpPr>
          <p:nvPr>
            <p:ph type="subTitle" idx="1"/>
          </p:nvPr>
        </p:nvSpPr>
        <p:spPr>
          <a:xfrm>
            <a:off x="-2" y="4027938"/>
            <a:ext cx="12192000" cy="72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400">
                <a:solidFill>
                  <a:srgbClr val="004890"/>
                </a:solidFill>
                <a:latin typeface="Open Sans"/>
                <a:ea typeface="Open Sans"/>
                <a:cs typeface="Open Sans"/>
                <a:sym typeface="Open Sans"/>
              </a:rPr>
              <a:t>Portal Unificado de Contenidos de Research4Life</a:t>
            </a:r>
            <a:endParaRPr sz="3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78994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/>
              <a:t>I]</a:t>
            </a:r>
            <a:endParaRPr/>
          </a:p>
        </p:txBody>
      </p:sp>
      <p:sp>
        <p:nvSpPr>
          <p:cNvPr id="145" name="Google Shape;145;p9"/>
          <p:cNvSpPr txBox="1"/>
          <p:nvPr/>
        </p:nvSpPr>
        <p:spPr>
          <a:xfrm>
            <a:off x="244026" y="292608"/>
            <a:ext cx="7746423" cy="115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41"/>
              <a:buFont typeface="Trebuchet MS"/>
              <a:buNone/>
            </a:pPr>
            <a:r>
              <a:rPr lang="en-US" sz="2800" b="0" i="0" u="none" strike="noStrike" cap="non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Página inicial d</a:t>
            </a:r>
            <a:r>
              <a:rPr lang="en-US" sz="28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e cada uno de </a:t>
            </a:r>
            <a:r>
              <a:rPr lang="en-US" sz="2800" b="0" i="0" u="none" strike="noStrike" cap="non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los Portales de Contenidos (Notar el ícono         de inicio de sesión).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5"/>
              <a:buFont typeface="Trebuchet MS"/>
              <a:buNone/>
            </a:pPr>
            <a:endParaRPr sz="2800" b="0" i="0" u="none" strike="noStrike" cap="none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3931" y="525488"/>
            <a:ext cx="470338" cy="389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 txBox="1">
            <a:spLocks noGrp="1"/>
          </p:cNvSpPr>
          <p:nvPr>
            <p:ph type="body" idx="1"/>
          </p:nvPr>
        </p:nvSpPr>
        <p:spPr>
          <a:xfrm>
            <a:off x="0" y="1672506"/>
            <a:ext cx="6590860" cy="222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Esta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presentación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enfoca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Portal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pero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también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puede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utilizar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para la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capacitación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portales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de AGORA o ARDI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.</a:t>
            </a:r>
            <a:r>
              <a:rPr lang="en-US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 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Se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muestran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todos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portales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dirty="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4048" y="1692762"/>
            <a:ext cx="5289686" cy="24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4048" y="4203290"/>
            <a:ext cx="5289686" cy="254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98" y="4173753"/>
            <a:ext cx="6742862" cy="16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0" y="2264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Actualizado:  julio de 2022</a:t>
            </a:r>
            <a:endParaRPr sz="3600"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1"/>
          </p:nvPr>
        </p:nvSpPr>
        <p:spPr>
          <a:xfrm>
            <a:off x="33903" y="1569616"/>
            <a:ext cx="12031973" cy="523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Open Sans"/>
              <a:buChar char="●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El Portal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cuenta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ahora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con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listas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A-Z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las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páginas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libros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bases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datos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fuentes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referencia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gratuitas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ayudar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usuarios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encontrar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recurso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específico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Open Sans"/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Open Sans"/>
              <a:buChar char="●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Ahora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cuando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hace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solamente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muestran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resultados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disponibles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para el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usuario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  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Open Sans"/>
              <a:buChar char="●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Si el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usuario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desea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se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puede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mostrar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lista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todos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R4L,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incluidos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que no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están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disponibles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 No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necesita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iniciar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Contenido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Conectar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”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barra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negra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horizontal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página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inicial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R4L :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Open Sans"/>
              <a:buChar char="●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Desde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el menú       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Informes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Listas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títulos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descargar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lista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libros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disponibles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 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6108" y="2789236"/>
            <a:ext cx="658177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1756" y="5793437"/>
            <a:ext cx="581025" cy="37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6088" y="3571438"/>
            <a:ext cx="2218944" cy="3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69797" y="3553150"/>
            <a:ext cx="1885216" cy="40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82289" y="5018986"/>
            <a:ext cx="1010857" cy="77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28049" y="6278124"/>
            <a:ext cx="1290312" cy="48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>
                <a:solidFill>
                  <a:srgbClr val="7F7F7F"/>
                </a:solidFill>
              </a:rPr>
              <a:t>Inicio de sesión persistente</a:t>
            </a:r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146305" y="1706179"/>
            <a:ext cx="10972800" cy="478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●"/>
            </a:pP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El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inicio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sesión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persistente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proporciona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3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meses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reconocimiento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al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dispositivo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que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utiliza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para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conectarse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a Research4Life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desde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una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dirección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IP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aprobada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desde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alguna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las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instituciones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inscritas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Research4life.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●"/>
            </a:pP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Cuando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un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usuario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ha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iniciado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sesión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correctamente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desde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una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dirección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IP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aprobada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el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usuario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puede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volver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a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conectarse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durante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3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meses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desde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el </a:t>
            </a:r>
            <a:r>
              <a:rPr lang="en-US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mismo</a:t>
            </a:r>
            <a:r>
              <a:rPr lang="en-US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dispositivo</a:t>
            </a:r>
            <a:r>
              <a:rPr lang="en-US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y </a:t>
            </a:r>
            <a:r>
              <a:rPr lang="en-US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navegador</a:t>
            </a:r>
            <a:r>
              <a:rPr lang="en-US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sin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necesidad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volver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a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escribir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el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código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usuario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y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contraseña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y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también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sin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necesidad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estar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el campus o la VPN o proxy de la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institución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.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●"/>
            </a:pP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Si el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usuario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borra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las cookies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este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dispositivo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/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navegador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se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pierde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el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inicio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sesión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permanente</a:t>
            </a:r>
            <a:r>
              <a:rPr lang="en-US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.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7489" y="1845564"/>
            <a:ext cx="7034784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7968343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3700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Vista inicial del Portal Unificado de Contenidos</a:t>
            </a:r>
            <a:endParaRPr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1"/>
          </p:nvPr>
        </p:nvSpPr>
        <p:spPr>
          <a:xfrm>
            <a:off x="0" y="1712112"/>
            <a:ext cx="4736592" cy="514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página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inicial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muestra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18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recuadro</a:t>
            </a:r>
            <a:r>
              <a:rPr lang="en-US" sz="18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8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Summon 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que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enlazará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con 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referencias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textos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completos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disponibles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1800" b="1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ícono</a:t>
            </a:r>
            <a:r>
              <a:rPr lang="en-US" sz="1800" b="1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personal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bicado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esquina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superior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derecha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página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inicio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este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caso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para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capacitación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Hinari,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notar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que el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inicio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ONG, el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ícono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ha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cambiado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800" dirty="0">
              <a:solidFill>
                <a:srgbClr val="3F3F3F"/>
              </a:solidFill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Note  que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luego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portal,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puede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usuario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personal” .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Ver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diapositivas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29 y 30.  </a:t>
            </a:r>
            <a:endParaRPr sz="1800" b="1" i="0" u="none" strike="noStrike" cap="none" dirty="0">
              <a:solidFill>
                <a:srgbClr val="3F3F3F"/>
              </a:solidFill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6656832" y="4790594"/>
            <a:ext cx="3657776" cy="82382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9601200" y="2991678"/>
            <a:ext cx="2303608" cy="124724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11315413" y="2578295"/>
            <a:ext cx="279400" cy="30874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005115" y="3065509"/>
            <a:ext cx="351692" cy="36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53" y="1741104"/>
            <a:ext cx="6286960" cy="49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" name="Google Shape;186;p20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Listado</a:t>
            </a:r>
            <a:r>
              <a:rPr lang="en-US" dirty="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todos</a:t>
            </a:r>
            <a:r>
              <a:rPr lang="en-US" dirty="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en-US" dirty="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R4L</a:t>
            </a:r>
            <a:endParaRPr dirty="0"/>
          </a:p>
        </p:txBody>
      </p:sp>
      <p:sp>
        <p:nvSpPr>
          <p:cNvPr id="187" name="Google Shape;187;p20"/>
          <p:cNvSpPr txBox="1">
            <a:spLocks noGrp="1"/>
          </p:cNvSpPr>
          <p:nvPr>
            <p:ph type="body" idx="1"/>
          </p:nvPr>
        </p:nvSpPr>
        <p:spPr>
          <a:xfrm>
            <a:off x="0" y="1573528"/>
            <a:ext cx="5277080" cy="528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hacer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CONTENIDO / CONECTAR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desde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barra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horizontal de la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página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inicial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muestran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recursos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R4L,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incluidos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no son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accesibles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lista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Revistas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letra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observar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títulos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primeros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</a:t>
            </a:r>
            <a:r>
              <a:rPr lang="en-US" sz="22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 </a:t>
            </a:r>
            <a:r>
              <a:rPr lang="en-US" sz="22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Contenido</a:t>
            </a:r>
            <a:r>
              <a:rPr lang="en-US" sz="22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Gratuito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siguientes</a:t>
            </a:r>
            <a:r>
              <a:rPr lang="en-US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</a:t>
            </a:r>
            <a:r>
              <a:rPr lang="en-US" sz="22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 </a:t>
            </a:r>
            <a:r>
              <a:rPr lang="en-US" sz="22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Acceso</a:t>
            </a:r>
            <a:r>
              <a:rPr lang="en-US" sz="22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n-US" sz="22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proporcionado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Conectarse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R4L para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obtener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acceso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lo que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está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disponible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institución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8" name="Google Shape;188;p20"/>
          <p:cNvCxnSpPr/>
          <p:nvPr/>
        </p:nvCxnSpPr>
        <p:spPr>
          <a:xfrm flipV="1">
            <a:off x="4436664" y="2405252"/>
            <a:ext cx="5488848" cy="203541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9" name="Google Shape;189;p20"/>
          <p:cNvSpPr/>
          <p:nvPr/>
        </p:nvSpPr>
        <p:spPr>
          <a:xfrm>
            <a:off x="7565811" y="2422674"/>
            <a:ext cx="298331" cy="425388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6916" y="3117724"/>
            <a:ext cx="1190625" cy="9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/>
          <p:nvPr/>
        </p:nvSpPr>
        <p:spPr>
          <a:xfrm>
            <a:off x="10588752" y="2447532"/>
            <a:ext cx="1530098" cy="11782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57" y="2536318"/>
            <a:ext cx="1520726" cy="104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7489" y="1936623"/>
            <a:ext cx="6153150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Menu        :</a:t>
            </a:r>
            <a:b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Acceso vía dispositivo móvil</a:t>
            </a:r>
            <a:endParaRPr sz="3600"/>
          </a:p>
        </p:txBody>
      </p:sp>
      <p:sp>
        <p:nvSpPr>
          <p:cNvPr id="199" name="Google Shape;199;p19"/>
          <p:cNvSpPr txBox="1">
            <a:spLocks noGrp="1"/>
          </p:cNvSpPr>
          <p:nvPr>
            <p:ph type="body" idx="1"/>
          </p:nvPr>
        </p:nvSpPr>
        <p:spPr>
          <a:xfrm>
            <a:off x="0" y="1752140"/>
            <a:ext cx="4837311" cy="449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muestra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versión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teléfono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móvil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0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Portal </a:t>
            </a:r>
            <a:r>
              <a:rPr lang="en-US" sz="20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sz="20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000" dirty="0">
              <a:solidFill>
                <a:srgbClr val="3F3F3F"/>
              </a:solidFill>
            </a:endParaRPr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Página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inicial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símbolo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000" b="1" i="0" u="none" strike="noStrike" cap="none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menú</a:t>
            </a:r>
            <a:endParaRPr sz="2000" dirty="0">
              <a:solidFill>
                <a:srgbClr val="3F3F3F"/>
              </a:solidFill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     </a:t>
            </a:r>
            <a:endParaRPr sz="20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Las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diversas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opciones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navegación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otras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opciones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del portal se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enumeran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se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analizan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las 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diapositivas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siguientes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000" b="1" dirty="0">
              <a:solidFill>
                <a:srgbClr val="3F3F3F"/>
              </a:solidFill>
            </a:endParaRPr>
          </a:p>
        </p:txBody>
      </p:sp>
      <p:pic>
        <p:nvPicPr>
          <p:cNvPr id="200" name="Google Shape;20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2433" y="3471660"/>
            <a:ext cx="627482" cy="52943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9"/>
          <p:cNvSpPr/>
          <p:nvPr/>
        </p:nvSpPr>
        <p:spPr>
          <a:xfrm>
            <a:off x="2821979" y="3477535"/>
            <a:ext cx="872197" cy="64711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p19"/>
          <p:cNvCxnSpPr/>
          <p:nvPr/>
        </p:nvCxnSpPr>
        <p:spPr>
          <a:xfrm>
            <a:off x="3644507" y="3477782"/>
            <a:ext cx="4310773" cy="32330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03" name="Google Shape;203;p19" descr="C:\Users\gcaro\Downloads\Menu_Sandwich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1896" y="358412"/>
            <a:ext cx="59372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2694" y="2088261"/>
            <a:ext cx="6134100" cy="44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8193024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Acceso a colecciones específicas desde la página inicial del portal</a:t>
            </a:r>
            <a:endParaRPr sz="3600"/>
          </a:p>
        </p:txBody>
      </p:sp>
      <p:sp>
        <p:nvSpPr>
          <p:cNvPr id="210" name="Google Shape;210;p22"/>
          <p:cNvSpPr txBox="1">
            <a:spLocks noGrp="1"/>
          </p:cNvSpPr>
          <p:nvPr>
            <p:ph type="body" idx="1"/>
          </p:nvPr>
        </p:nvSpPr>
        <p:spPr>
          <a:xfrm>
            <a:off x="104205" y="1767138"/>
            <a:ext cx="5254179" cy="509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Una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vez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haya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iniciado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desplazarse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hacia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abajo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página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inicial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hasta que se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muestre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lista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b="1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endParaRPr dirty="0">
              <a:solidFill>
                <a:srgbClr val="666666"/>
              </a:solidFill>
            </a:endParaRPr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 b="0" i="0" u="none" strike="noStrike" cap="none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Observar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n-US" sz="2000" b="0" i="0" u="none" strike="noStrike" cap="none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2000" b="0" i="0" u="none" strike="noStrike" cap="none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enlaces a las </a:t>
            </a:r>
            <a:r>
              <a:rPr lang="en-US" sz="2000" b="0" i="0" u="none" strike="noStrike" cap="none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cinco</a:t>
            </a:r>
            <a:r>
              <a:rPr lang="en-US" sz="2000" b="0" i="0" u="none" strike="noStrike" cap="none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r>
              <a:rPr lang="en-US" sz="2000" b="0" i="0" u="none" strike="noStrike" cap="none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>
              <a:solidFill>
                <a:srgbClr val="666666"/>
              </a:solidFill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b="0" i="0" u="none" strike="noStrike" cap="none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dirty="0">
              <a:solidFill>
                <a:srgbClr val="666666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Para Hinari, GOALI y OARE,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programas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específicos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muestran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desde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Portal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>
              <a:solidFill>
                <a:srgbClr val="666666"/>
              </a:solidFill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Para AGORA y ARDI, se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muestran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portales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independientes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ARDI</a:t>
            </a:r>
            <a:r>
              <a:rPr lang="en-US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>
              <a:solidFill>
                <a:srgbClr val="666666"/>
              </a:solidFill>
            </a:endParaRPr>
          </a:p>
        </p:txBody>
      </p:sp>
      <p:cxnSp>
        <p:nvCxnSpPr>
          <p:cNvPr id="211" name="Google Shape;211;p22"/>
          <p:cNvCxnSpPr/>
          <p:nvPr/>
        </p:nvCxnSpPr>
        <p:spPr>
          <a:xfrm rot="10800000" flipH="1">
            <a:off x="4515993" y="5541266"/>
            <a:ext cx="1354455" cy="84582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6710" y="1710813"/>
            <a:ext cx="6950580" cy="449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Portal de Contenido ARDI</a:t>
            </a:r>
            <a:endParaRPr sz="3600"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32211" y="1834894"/>
            <a:ext cx="4503107" cy="449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muestra el Portal de Contenido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ARDI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>
              <a:solidFill>
                <a:srgbClr val="3F3F3F"/>
              </a:solidFill>
            </a:endParaRPr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 b="0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Las funciones y opciones de navegación y búsqueda son similares a las del Portal Unificado de Contenidos.</a:t>
            </a:r>
            <a:endParaRPr>
              <a:solidFill>
                <a:srgbClr val="3F3F3F"/>
              </a:solidFill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     </a:t>
            </a:r>
            <a:endParaRPr sz="2000" b="0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regresar al Portal Unificado de Contenidos hacer clic en el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logotipo de Research4Life</a:t>
            </a:r>
            <a:endParaRPr b="1"/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 b="1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b="1">
              <a:solidFill>
                <a:srgbClr val="3F3F3F"/>
              </a:solidFill>
            </a:endParaRPr>
          </a:p>
        </p:txBody>
      </p:sp>
      <p:sp>
        <p:nvSpPr>
          <p:cNvPr id="219" name="Google Shape;219;p31"/>
          <p:cNvSpPr/>
          <p:nvPr/>
        </p:nvSpPr>
        <p:spPr>
          <a:xfrm>
            <a:off x="10136123" y="5722741"/>
            <a:ext cx="1799789" cy="58199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829bd93e0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1295" y="2322576"/>
            <a:ext cx="7070594" cy="245139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829bd93e03_0_0"/>
          <p:cNvSpPr txBox="1">
            <a:spLocks noGrp="1"/>
          </p:cNvSpPr>
          <p:nvPr>
            <p:ph type="title"/>
          </p:nvPr>
        </p:nvSpPr>
        <p:spPr>
          <a:xfrm>
            <a:off x="0" y="647700"/>
            <a:ext cx="9613800" cy="81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Navegación por Colecciones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g829bd93e03_0_0"/>
          <p:cNvSpPr txBox="1">
            <a:spLocks noGrp="1"/>
          </p:cNvSpPr>
          <p:nvPr>
            <p:ph type="body" idx="1"/>
          </p:nvPr>
        </p:nvSpPr>
        <p:spPr>
          <a:xfrm>
            <a:off x="63963" y="1863344"/>
            <a:ext cx="4267077" cy="47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 el Portal Unificado de Contenidos, la página inicial muestra la opción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Colecciones 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 usuarios pueden acceder a los recursos de un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programa específico 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haciendo clic en el título del programa. 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Observar también otras opciones como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Idioma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0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8" name="Google Shape;228;g829bd93e03_0_0"/>
          <p:cNvCxnSpPr/>
          <p:nvPr/>
        </p:nvCxnSpPr>
        <p:spPr>
          <a:xfrm rot="10800000" flipH="1">
            <a:off x="3259550" y="3548150"/>
            <a:ext cx="6354300" cy="526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44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Resumen de filtros</a:t>
            </a:r>
            <a:endParaRPr sz="440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24"/>
          <p:cNvSpPr txBox="1">
            <a:spLocks noGrp="1"/>
          </p:cNvSpPr>
          <p:nvPr>
            <p:ph type="body" idx="1"/>
          </p:nvPr>
        </p:nvSpPr>
        <p:spPr>
          <a:xfrm>
            <a:off x="63981" y="1571173"/>
            <a:ext cx="3561414" cy="523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Además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menús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desplegables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Idioma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hay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varios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filtros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columna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izquierda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 </a:t>
            </a: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Estas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opciones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pueden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refinar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aún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más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amplia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tema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ejemplos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 las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siguientes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diapositiva</a:t>
            </a:r>
            <a:endParaRPr sz="22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5" name="Google Shape;23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0549" y="1721930"/>
            <a:ext cx="211455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080" y="4264245"/>
            <a:ext cx="215265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2158" y="1716786"/>
            <a:ext cx="1990725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6724" y="4117086"/>
            <a:ext cx="215265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00080" y="1705830"/>
            <a:ext cx="21145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47662" y="4234244"/>
            <a:ext cx="2085975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43365" y="1777077"/>
            <a:ext cx="2028825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>
            <a:off x="0" y="251003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Contenido</a:t>
            </a:r>
            <a:endParaRPr dirty="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>
            <a:off x="363802" y="1763832"/>
            <a:ext cx="10597200" cy="45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Introducción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al Portal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Navegar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Portal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Explorar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Bases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Datos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	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Explorar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Bases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datos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Fuentes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referencia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gratuitas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Buscar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Research4Life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usando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Summon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Oferta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país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listas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títulos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descargar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artículo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exportar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referencia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Char char="●"/>
            </a:pP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Solución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problemas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asistencia</a:t>
            </a:r>
            <a:endParaRPr sz="1800" dirty="0">
              <a:solidFill>
                <a:srgbClr val="3F3F3F"/>
              </a:solidFill>
            </a:endParaRPr>
          </a:p>
        </p:txBody>
      </p:sp>
      <p:pic>
        <p:nvPicPr>
          <p:cNvPr id="82" name="Google Shape;8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66" y="6515076"/>
            <a:ext cx="699175" cy="23364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9"/>
          <p:cNvSpPr txBox="1"/>
          <p:nvPr/>
        </p:nvSpPr>
        <p:spPr>
          <a:xfrm>
            <a:off x="770025" y="6455513"/>
            <a:ext cx="97839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000" b="0" i="0" u="none" strike="noStrike" cap="none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Esta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presentación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tiene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licencia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de Creative Commons </a:t>
            </a:r>
            <a:r>
              <a:rPr lang="en-US" sz="1000" b="0" i="0" u="sng" strike="noStrike" cap="none" dirty="0" err="1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4"/>
              </a:rPr>
              <a:t>Atribución</a:t>
            </a:r>
            <a:r>
              <a:rPr lang="en-US" sz="1000" b="0" i="0" u="sng" strike="noStrike" cap="none" dirty="0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4"/>
              </a:rPr>
              <a:t> 4.0 </a:t>
            </a:r>
            <a:r>
              <a:rPr lang="en-US" sz="1000" b="0" i="0" u="sng" strike="noStrike" cap="none" dirty="0" err="1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4"/>
              </a:rPr>
              <a:t>Internacional</a:t>
            </a:r>
            <a:r>
              <a:rPr lang="en-US" sz="1000" b="0" i="0" u="sng" strike="noStrike" cap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(</a:t>
            </a:r>
            <a:r>
              <a:rPr lang="en-US" sz="10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CC BY-SA 4.0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)</a:t>
            </a:r>
            <a:endParaRPr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Google Shape;83;p39"/>
          <p:cNvSpPr txBox="1">
            <a:spLocks noGrp="1"/>
          </p:cNvSpPr>
          <p:nvPr/>
        </p:nvSpPr>
        <p:spPr>
          <a:xfrm>
            <a:off x="9323294" y="6436163"/>
            <a:ext cx="27432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10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v1.3 febrero de 2023</a:t>
            </a:r>
            <a:endParaRPr lang="es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9260" y="1773336"/>
            <a:ext cx="7129652" cy="440860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0" y="248400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Colecciones: AGORA</a:t>
            </a:r>
            <a:endParaRPr sz="3600"/>
          </a:p>
        </p:txBody>
      </p:sp>
      <p:sp>
        <p:nvSpPr>
          <p:cNvPr id="248" name="Google Shape;248;p21"/>
          <p:cNvSpPr txBox="1">
            <a:spLocks noGrp="1"/>
          </p:cNvSpPr>
          <p:nvPr>
            <p:ph type="body" idx="1"/>
          </p:nvPr>
        </p:nvSpPr>
        <p:spPr>
          <a:xfrm>
            <a:off x="0" y="1659648"/>
            <a:ext cx="4447682" cy="448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el programa AGORA, la página inicial muestra el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 de las colecciones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tipo de contenido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otras opciones de búsqueda.</a:t>
            </a:r>
            <a:endParaRPr sz="200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 ícono de lupa en la esquina superior derecha muestra la herramienta de búsqueda Summon.</a:t>
            </a:r>
            <a:endParaRPr sz="200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Clave de Acceso 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indica si el elemento específico está disponible o no para el usuario.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 clic en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Inicio 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borrar.</a:t>
            </a:r>
            <a:endParaRPr/>
          </a:p>
          <a:p>
            <a:pPr marL="76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*</a:t>
            </a:r>
            <a:endParaRPr sz="2000">
              <a:solidFill>
                <a:srgbClr val="3F3F3F"/>
              </a:solidFill>
            </a:endParaRPr>
          </a:p>
        </p:txBody>
      </p:sp>
      <p:pic>
        <p:nvPicPr>
          <p:cNvPr id="249" name="Google Shape;24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4818" y="4374114"/>
            <a:ext cx="498525" cy="4906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1"/>
          <p:cNvCxnSpPr/>
          <p:nvPr/>
        </p:nvCxnSpPr>
        <p:spPr>
          <a:xfrm rot="10800000" flipH="1">
            <a:off x="4012900" y="4104850"/>
            <a:ext cx="2113500" cy="692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1" name="Google Shape;251;p21"/>
          <p:cNvSpPr txBox="1"/>
          <p:nvPr/>
        </p:nvSpPr>
        <p:spPr>
          <a:xfrm>
            <a:off x="397982" y="6340358"/>
            <a:ext cx="105016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Recuerde que AGORA y ARDI cuentan con Portales de Contenidos separados.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1"/>
          <p:cNvSpPr/>
          <p:nvPr/>
        </p:nvSpPr>
        <p:spPr>
          <a:xfrm>
            <a:off x="10826496" y="2011680"/>
            <a:ext cx="310896" cy="62179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6592" y="2301652"/>
            <a:ext cx="7363968" cy="262045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>
            <a:spLocks noGrp="1"/>
          </p:cNvSpPr>
          <p:nvPr>
            <p:ph type="title"/>
          </p:nvPr>
        </p:nvSpPr>
        <p:spPr>
          <a:xfrm>
            <a:off x="0" y="437222"/>
            <a:ext cx="8004517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6984"/>
              <a:buNone/>
            </a:pPr>
            <a:r>
              <a:rPr lang="en-US" sz="28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Búsqueda en bases de datos: idéntico para revistas, libros, fuentes de referencia y recursos gratuitos</a:t>
            </a:r>
            <a:endParaRPr sz="260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body" idx="1"/>
          </p:nvPr>
        </p:nvSpPr>
        <p:spPr>
          <a:xfrm>
            <a:off x="114301" y="1645920"/>
            <a:ext cx="4583429" cy="494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Al regresar al Portal Unificado de Contenidos, hacer clic en el menú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Observe las opciones de</a:t>
            </a:r>
            <a:r>
              <a:rPr lang="en-US" sz="2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revistas, libros, fuentes de referencia, bases de datos, colecciones gratuitas, editoriales, recursos recientes y tema.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Ir a la opción </a:t>
            </a:r>
            <a:r>
              <a:rPr lang="en-US" sz="2200" b="1">
                <a:latin typeface="Open Sans"/>
                <a:ea typeface="Open Sans"/>
                <a:cs typeface="Open Sans"/>
                <a:sym typeface="Open Sans"/>
              </a:rPr>
              <a:t>Bases de datos 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para acceder a todos los recursos de R4L en esta categoría.</a:t>
            </a:r>
            <a:endParaRPr sz="2000" b="1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b="1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p32"/>
          <p:cNvSpPr/>
          <p:nvPr/>
        </p:nvSpPr>
        <p:spPr>
          <a:xfrm>
            <a:off x="8695546" y="2453395"/>
            <a:ext cx="1266446" cy="20092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32"/>
          <p:cNvCxnSpPr/>
          <p:nvPr/>
        </p:nvCxnSpPr>
        <p:spPr>
          <a:xfrm rot="10800000" flipH="1">
            <a:off x="3305675" y="2453400"/>
            <a:ext cx="5389800" cy="314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3" name="Google Shape;263;p32"/>
          <p:cNvCxnSpPr/>
          <p:nvPr/>
        </p:nvCxnSpPr>
        <p:spPr>
          <a:xfrm rot="10800000" flipH="1">
            <a:off x="4458775" y="3291975"/>
            <a:ext cx="4236900" cy="1843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6403" y="1920240"/>
            <a:ext cx="6302714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43535" y="1697412"/>
            <a:ext cx="5333137" cy="506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odas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las bases de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datos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R4L se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ordenan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alfabéticamente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–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total son 43.</a:t>
            </a:r>
            <a:endParaRPr sz="1900" dirty="0"/>
          </a:p>
          <a:p>
            <a:pPr marL="3429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Note que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puede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aplicar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filtros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al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resultado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Bases de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datos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19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Colección</a:t>
            </a:r>
            <a:r>
              <a:rPr lang="en-US" sz="19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Editorial. </a:t>
            </a:r>
            <a:r>
              <a:rPr lang="en-US" sz="19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Idioma</a:t>
            </a:r>
            <a:r>
              <a:rPr lang="en-US" sz="19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y </a:t>
            </a:r>
            <a:r>
              <a:rPr lang="en-US" sz="19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Tema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300" dirty="0"/>
          </a:p>
          <a:p>
            <a:pPr marL="3429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herramienta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Summon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activa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con un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endParaRPr sz="2300" dirty="0"/>
          </a:p>
          <a:p>
            <a:pPr marL="3429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Vea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19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Clave de </a:t>
            </a:r>
            <a:r>
              <a:rPr lang="en-US" sz="19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sz="19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–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este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caso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todos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tienen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símbolo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19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</a:t>
            </a:r>
            <a:r>
              <a:rPr lang="en-US" sz="19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provisto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300" dirty="0"/>
          </a:p>
          <a:p>
            <a:pPr marL="3429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Al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iniciar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Summon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vía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Portal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el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usuario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tiene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directo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todo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material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disponible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para la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300" dirty="0"/>
          </a:p>
          <a:p>
            <a:pPr marL="3429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Fuentes de </a:t>
            </a:r>
            <a:r>
              <a:rPr lang="en-US" sz="19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referencia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exactamente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igual</a:t>
            </a:r>
            <a:r>
              <a:rPr lang="en-US" sz="19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900" dirty="0">
              <a:solidFill>
                <a:srgbClr val="3F3F3F"/>
              </a:solidFill>
            </a:endParaRPr>
          </a:p>
        </p:txBody>
      </p:sp>
      <p:sp>
        <p:nvSpPr>
          <p:cNvPr id="271" name="Google Shape;271;p33"/>
          <p:cNvSpPr txBox="1">
            <a:spLocks noGrp="1"/>
          </p:cNvSpPr>
          <p:nvPr>
            <p:ph type="title"/>
          </p:nvPr>
        </p:nvSpPr>
        <p:spPr>
          <a:xfrm>
            <a:off x="0" y="437222"/>
            <a:ext cx="8247888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886"/>
              <a:buNone/>
            </a:pPr>
            <a:r>
              <a:rPr lang="en-US" sz="4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Búsqueda en Bases de Datos </a:t>
            </a:r>
            <a:br>
              <a:rPr lang="en-US" sz="4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(continuación)</a:t>
            </a:r>
            <a:br>
              <a:rPr lang="en-US" sz="333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33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33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33"/>
          <p:cNvSpPr/>
          <p:nvPr/>
        </p:nvSpPr>
        <p:spPr>
          <a:xfrm>
            <a:off x="10322309" y="3342894"/>
            <a:ext cx="1331937" cy="122736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8837" y="3295650"/>
            <a:ext cx="31432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8837" y="3295650"/>
            <a:ext cx="314325" cy="266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33"/>
          <p:cNvCxnSpPr/>
          <p:nvPr/>
        </p:nvCxnSpPr>
        <p:spPr>
          <a:xfrm flipV="1">
            <a:off x="4671152" y="3781950"/>
            <a:ext cx="5651157" cy="51462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6" name="Google Shape;276;p33"/>
          <p:cNvCxnSpPr/>
          <p:nvPr/>
        </p:nvCxnSpPr>
        <p:spPr>
          <a:xfrm flipV="1">
            <a:off x="2721166" y="2564774"/>
            <a:ext cx="8427904" cy="110384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5255" y="1792224"/>
            <a:ext cx="6374196" cy="491947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>
            <a:spLocks noGrp="1"/>
          </p:cNvSpPr>
          <p:nvPr>
            <p:ph type="title"/>
          </p:nvPr>
        </p:nvSpPr>
        <p:spPr>
          <a:xfrm>
            <a:off x="0" y="43722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886"/>
              <a:buNone/>
            </a:pPr>
            <a:r>
              <a:rPr lang="en-US" sz="4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Búsqueda en Bases de Datos </a:t>
            </a:r>
            <a:br>
              <a:rPr lang="en-US" sz="4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(continuación)</a:t>
            </a:r>
            <a:br>
              <a:rPr lang="en-US" sz="333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33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33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34"/>
          <p:cNvSpPr txBox="1">
            <a:spLocks noGrp="1"/>
          </p:cNvSpPr>
          <p:nvPr>
            <p:ph type="body" idx="1"/>
          </p:nvPr>
        </p:nvSpPr>
        <p:spPr>
          <a:xfrm>
            <a:off x="0" y="1634248"/>
            <a:ext cx="5468111" cy="5077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n-US" b="1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filtros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chemeClr val="tx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de</a:t>
            </a:r>
            <a:r>
              <a:rPr lang="en-US" dirty="0">
                <a:solidFill>
                  <a:srgbClr val="FF0000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</a:t>
            </a: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Hinari 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en-US" b="1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Inglés</a:t>
            </a: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han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aplicado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página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Base de </a:t>
            </a:r>
            <a:r>
              <a:rPr lang="en-US" b="1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Datos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 Los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son</a:t>
            </a: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recursos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Desplazarse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hacia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abajo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lista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hasta el enlace </a:t>
            </a: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PubMed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(principal base de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datos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biomédica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Hacer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clic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letra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la parte superior de la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página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filtros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de</a:t>
            </a:r>
            <a:r>
              <a:rPr lang="en-US" dirty="0">
                <a:solidFill>
                  <a:srgbClr val="FF0000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 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Hinari e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Inglés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están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marcados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rojo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 Para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eliminar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filtros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hacer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clic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; de lo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contrario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permanecen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activados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285" name="Google Shape;285;p34"/>
          <p:cNvSpPr/>
          <p:nvPr/>
        </p:nvSpPr>
        <p:spPr>
          <a:xfrm>
            <a:off x="5671848" y="3200400"/>
            <a:ext cx="1882838" cy="1828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34"/>
          <p:cNvCxnSpPr/>
          <p:nvPr/>
        </p:nvCxnSpPr>
        <p:spPr>
          <a:xfrm rot="10800000" flipH="1">
            <a:off x="2670048" y="3110967"/>
            <a:ext cx="7746710" cy="136959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7" name="Google Shape;287;p34"/>
          <p:cNvSpPr/>
          <p:nvPr/>
        </p:nvSpPr>
        <p:spPr>
          <a:xfrm>
            <a:off x="5671848" y="1829987"/>
            <a:ext cx="2157158" cy="61973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4"/>
          <p:cNvSpPr/>
          <p:nvPr/>
        </p:nvSpPr>
        <p:spPr>
          <a:xfrm flipH="1">
            <a:off x="10416758" y="2821237"/>
            <a:ext cx="283028" cy="28973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7153" y="1899095"/>
            <a:ext cx="1885950" cy="8286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5" name="Google Shape;29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421" y="3084198"/>
            <a:ext cx="7033093" cy="32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0" y="280664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4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Búsqueda de Revistas</a:t>
            </a:r>
            <a:endParaRPr/>
          </a:p>
        </p:txBody>
      </p:sp>
      <p:sp>
        <p:nvSpPr>
          <p:cNvPr id="297" name="Google Shape;297;p35"/>
          <p:cNvSpPr txBox="1">
            <a:spLocks noGrp="1"/>
          </p:cNvSpPr>
          <p:nvPr>
            <p:ph type="body" idx="1"/>
          </p:nvPr>
        </p:nvSpPr>
        <p:spPr>
          <a:xfrm>
            <a:off x="75801" y="1695512"/>
            <a:ext cx="5080308" cy="476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Desde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menú de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activar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opción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 </a:t>
            </a:r>
            <a:r>
              <a:rPr lang="en-US" sz="22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Utilizamos</a:t>
            </a:r>
            <a:r>
              <a:rPr lang="en-US" sz="22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2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filtros</a:t>
            </a:r>
            <a:r>
              <a:rPr lang="en-US" sz="22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activamos</a:t>
            </a:r>
            <a:r>
              <a:rPr lang="en-US" sz="22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Environmental Sciences 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Tema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) y 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John Wiley &amp; Sons 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(Editorial) – un total de 10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 </a:t>
            </a:r>
            <a:endParaRPr sz="20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African Journal of Ecology 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al enlace de la Wiley Online Library.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OBSERVAR el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recuadro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Encuentre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y la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lista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A-Z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esactivar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filtros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haciendo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>
              <a:solidFill>
                <a:srgbClr val="FF0000"/>
              </a:solidFill>
            </a:endParaRPr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400" b="1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8" name="Google Shape;298;p35"/>
          <p:cNvCxnSpPr/>
          <p:nvPr/>
        </p:nvCxnSpPr>
        <p:spPr>
          <a:xfrm rot="10800000" flipH="1">
            <a:off x="3127248" y="4359598"/>
            <a:ext cx="2039547" cy="85133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9" name="Google Shape;299;p35"/>
          <p:cNvCxnSpPr/>
          <p:nvPr/>
        </p:nvCxnSpPr>
        <p:spPr>
          <a:xfrm>
            <a:off x="4468586" y="1899095"/>
            <a:ext cx="1827442" cy="13653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0" name="Google Shape;300;p35"/>
          <p:cNvSpPr/>
          <p:nvPr/>
        </p:nvSpPr>
        <p:spPr>
          <a:xfrm>
            <a:off x="5144589" y="4142880"/>
            <a:ext cx="6945485" cy="43343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5"/>
          <p:cNvSpPr/>
          <p:nvPr/>
        </p:nvSpPr>
        <p:spPr>
          <a:xfrm>
            <a:off x="5344215" y="3491006"/>
            <a:ext cx="4553947" cy="43343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2" name="Google Shape;302;p35"/>
          <p:cNvCxnSpPr/>
          <p:nvPr/>
        </p:nvCxnSpPr>
        <p:spPr>
          <a:xfrm rot="10800000" flipH="1">
            <a:off x="3127248" y="3861740"/>
            <a:ext cx="4079095" cy="2471816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3" name="Google Shape;303;p35"/>
          <p:cNvSpPr/>
          <p:nvPr/>
        </p:nvSpPr>
        <p:spPr>
          <a:xfrm>
            <a:off x="7219080" y="4593747"/>
            <a:ext cx="2187896" cy="28491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Google Shape;304;p35"/>
          <p:cNvCxnSpPr>
            <a:endCxn id="294" idx="1"/>
          </p:cNvCxnSpPr>
          <p:nvPr/>
        </p:nvCxnSpPr>
        <p:spPr>
          <a:xfrm>
            <a:off x="4081053" y="2313433"/>
            <a:ext cx="20961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1981" y="1856932"/>
            <a:ext cx="7023718" cy="339174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7"/>
          <p:cNvSpPr txBox="1">
            <a:spLocks noGrp="1"/>
          </p:cNvSpPr>
          <p:nvPr>
            <p:ph type="title"/>
          </p:nvPr>
        </p:nvSpPr>
        <p:spPr>
          <a:xfrm>
            <a:off x="0" y="280664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Búsqueda de Revistas: continuación</a:t>
            </a:r>
            <a:endParaRPr sz="3600"/>
          </a:p>
        </p:txBody>
      </p:sp>
      <p:sp>
        <p:nvSpPr>
          <p:cNvPr id="312" name="Google Shape;312;p7"/>
          <p:cNvSpPr txBox="1">
            <a:spLocks noGrp="1"/>
          </p:cNvSpPr>
          <p:nvPr>
            <p:ph type="body" idx="1"/>
          </p:nvPr>
        </p:nvSpPr>
        <p:spPr>
          <a:xfrm>
            <a:off x="159621" y="1905072"/>
            <a:ext cx="4149489" cy="476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muestran los volúmenes y números del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African Journal of Ecology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en la Wiley Online Library.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el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volumen 50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número 2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hacer clic en el enlace.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muestra el volumen / número específico.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 proceso para abrir Libros es idéntico.</a:t>
            </a:r>
            <a:endParaRPr/>
          </a:p>
        </p:txBody>
      </p:sp>
      <p:sp>
        <p:nvSpPr>
          <p:cNvPr id="313" name="Google Shape;313;p7"/>
          <p:cNvSpPr/>
          <p:nvPr/>
        </p:nvSpPr>
        <p:spPr>
          <a:xfrm>
            <a:off x="4537710" y="3703320"/>
            <a:ext cx="914400" cy="169164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"/>
          <p:cNvSpPr/>
          <p:nvPr/>
        </p:nvSpPr>
        <p:spPr>
          <a:xfrm>
            <a:off x="4537710" y="2577493"/>
            <a:ext cx="3326130" cy="57718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1439" y="5496370"/>
            <a:ext cx="6115146" cy="1155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7"/>
          <p:cNvCxnSpPr/>
          <p:nvPr/>
        </p:nvCxnSpPr>
        <p:spPr>
          <a:xfrm>
            <a:off x="2919663" y="5229726"/>
            <a:ext cx="1755207" cy="65522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7" name="Google Shape;317;p7"/>
          <p:cNvCxnSpPr/>
          <p:nvPr/>
        </p:nvCxnSpPr>
        <p:spPr>
          <a:xfrm>
            <a:off x="3727174" y="3945834"/>
            <a:ext cx="2862469" cy="52677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0368" y="1814513"/>
            <a:ext cx="6857238" cy="257460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6"/>
          <p:cNvSpPr txBox="1">
            <a:spLocks noGrp="1"/>
          </p:cNvSpPr>
          <p:nvPr>
            <p:ph type="title"/>
          </p:nvPr>
        </p:nvSpPr>
        <p:spPr>
          <a:xfrm>
            <a:off x="0" y="43722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44"/>
              <a:buNone/>
            </a:pPr>
            <a:r>
              <a:rPr lang="en-US" sz="32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Bases de Datos, Fuentes de Referencia y Colecciones Gratuitas</a:t>
            </a:r>
            <a:endParaRPr sz="280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p36"/>
          <p:cNvSpPr txBox="1">
            <a:spLocks noGrp="1"/>
          </p:cNvSpPr>
          <p:nvPr>
            <p:ph type="body" idx="1"/>
          </p:nvPr>
        </p:nvSpPr>
        <p:spPr>
          <a:xfrm>
            <a:off x="41150" y="1785039"/>
            <a:ext cx="4823458" cy="453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 Contenidos del menú desplegable, observamos las listas de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Fuentes de Referencia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Bases de Datos 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y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Colecciones Gratuitas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000">
              <a:solidFill>
                <a:srgbClr val="3F3F3F"/>
              </a:solidFill>
            </a:endParaRPr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incluyen recursos específicos en diferentes disciplinas (p. ej. Environmental Index, Agriculture and Environmental Statistics paramedio ambiente; PubMed para salud).</a:t>
            </a:r>
            <a:endParaRPr sz="2000">
              <a:solidFill>
                <a:srgbClr val="3F3F3F"/>
              </a:solidFill>
            </a:endParaRPr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También están disponibles recursos interdisciplinarios como Research4Life/ Google Scholar, Dimensions y The Lens.</a:t>
            </a:r>
            <a:endParaRPr sz="2000">
              <a:solidFill>
                <a:srgbClr val="3F3F3F"/>
              </a:solidFill>
            </a:endParaRPr>
          </a:p>
        </p:txBody>
      </p:sp>
      <p:sp>
        <p:nvSpPr>
          <p:cNvPr id="326" name="Google Shape;326;p36"/>
          <p:cNvSpPr/>
          <p:nvPr/>
        </p:nvSpPr>
        <p:spPr>
          <a:xfrm>
            <a:off x="8930847" y="2629234"/>
            <a:ext cx="1072689" cy="61330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980" y="4906453"/>
            <a:ext cx="3295220" cy="48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2745" y="5346150"/>
            <a:ext cx="3201689" cy="55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0" y="5787635"/>
            <a:ext cx="3352800" cy="63314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6"/>
          <p:cNvSpPr txBox="1"/>
          <p:nvPr/>
        </p:nvSpPr>
        <p:spPr>
          <a:xfrm>
            <a:off x="6541111" y="5038374"/>
            <a:ext cx="2218841" cy="11695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Fuentes de referencia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Bases de datos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Colecciones gratuitas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8322" y="1837176"/>
            <a:ext cx="5734050" cy="40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 rotWithShape="1">
          <a:blip r:embed="rId4">
            <a:alphaModFix/>
          </a:blip>
          <a:srcRect l="60771" t="12765" r="27660" b="58392"/>
          <a:stretch/>
        </p:blipFill>
        <p:spPr>
          <a:xfrm>
            <a:off x="4324322" y="2003872"/>
            <a:ext cx="1229032" cy="226568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7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3600" dirty="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600" dirty="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Editoriales</a:t>
            </a:r>
            <a:endParaRPr sz="3600" dirty="0"/>
          </a:p>
        </p:txBody>
      </p:sp>
      <p:sp>
        <p:nvSpPr>
          <p:cNvPr id="339" name="Google Shape;339;p37"/>
          <p:cNvSpPr txBox="1">
            <a:spLocks noGrp="1"/>
          </p:cNvSpPr>
          <p:nvPr>
            <p:ph type="body" idx="1"/>
          </p:nvPr>
        </p:nvSpPr>
        <p:spPr>
          <a:xfrm>
            <a:off x="80010" y="1667328"/>
            <a:ext cx="4160520" cy="476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Desde el menú Contenidos, hacer clic en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Editoriales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 información de las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Editoriales 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está organizada con un listado de títulos de la A a la Z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 clic en 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John Wiley and Sons</a:t>
            </a:r>
            <a:endParaRPr sz="2000" b="1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Algunas editoriales con varios formatos agrupan todos los títulos juntos, mientras que otras prefieren separarlos.</a:t>
            </a:r>
            <a:endParaRPr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0" name="Google Shape;34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135" y="5475747"/>
            <a:ext cx="2663006" cy="116279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7"/>
          <p:cNvSpPr/>
          <p:nvPr/>
        </p:nvSpPr>
        <p:spPr>
          <a:xfrm>
            <a:off x="7884044" y="3005807"/>
            <a:ext cx="1676403" cy="317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2" name="Google Shape;342;p37"/>
          <p:cNvCxnSpPr/>
          <p:nvPr/>
        </p:nvCxnSpPr>
        <p:spPr>
          <a:xfrm rot="10800000" flipH="1">
            <a:off x="5592712" y="3323307"/>
            <a:ext cx="2435720" cy="30649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3" name="Google Shape;343;p37"/>
          <p:cNvSpPr/>
          <p:nvPr/>
        </p:nvSpPr>
        <p:spPr>
          <a:xfrm>
            <a:off x="4176342" y="1981235"/>
            <a:ext cx="1504953" cy="230505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7"/>
          <p:cNvSpPr/>
          <p:nvPr/>
        </p:nvSpPr>
        <p:spPr>
          <a:xfrm>
            <a:off x="4098725" y="3458361"/>
            <a:ext cx="1676400" cy="33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7700" y="1717433"/>
            <a:ext cx="7765560" cy="466482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1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Búsqueda de Editoriales </a:t>
            </a:r>
            <a:r>
              <a:rPr lang="en-US" sz="28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(continuación)</a:t>
            </a:r>
            <a:endParaRPr sz="3600"/>
          </a:p>
        </p:txBody>
      </p:sp>
      <p:sp>
        <p:nvSpPr>
          <p:cNvPr id="352" name="Google Shape;352;p41"/>
          <p:cNvSpPr txBox="1">
            <a:spLocks noGrp="1"/>
          </p:cNvSpPr>
          <p:nvPr>
            <p:ph type="body" idx="1"/>
          </p:nvPr>
        </p:nvSpPr>
        <p:spPr>
          <a:xfrm>
            <a:off x="159622" y="1905072"/>
            <a:ext cx="4209178" cy="476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 la lista de Editoriales, se muestran los títulos iniciales de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John Wiley &amp; Sons (Journals).</a:t>
            </a:r>
            <a:endParaRPr sz="200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Al hacer clic en el título, los usuarios pueden acceder al contenido de la revista.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Tipo de contenido 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indica el número de revistas, libros, fuentes de referencia, etc. de la editorial.</a:t>
            </a:r>
            <a:endParaRPr sz="2200">
              <a:solidFill>
                <a:srgbClr val="3F3F3F"/>
              </a:solidFill>
            </a:endParaRPr>
          </a:p>
        </p:txBody>
      </p:sp>
      <p:sp>
        <p:nvSpPr>
          <p:cNvPr id="353" name="Google Shape;353;p41"/>
          <p:cNvSpPr/>
          <p:nvPr/>
        </p:nvSpPr>
        <p:spPr>
          <a:xfrm>
            <a:off x="4622292" y="3592792"/>
            <a:ext cx="1536700" cy="279495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4" name="Google Shape;354;p41"/>
          <p:cNvCxnSpPr/>
          <p:nvPr/>
        </p:nvCxnSpPr>
        <p:spPr>
          <a:xfrm>
            <a:off x="2726036" y="4425695"/>
            <a:ext cx="1973980" cy="110046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2"/>
          <p:cNvPicPr preferRelativeResize="0"/>
          <p:nvPr/>
        </p:nvPicPr>
        <p:blipFill rotWithShape="1">
          <a:blip r:embed="rId3">
            <a:alphaModFix/>
          </a:blip>
          <a:srcRect l="47873" t="12056" r="40558" b="56974"/>
          <a:stretch/>
        </p:blipFill>
        <p:spPr>
          <a:xfrm>
            <a:off x="4500008" y="2374422"/>
            <a:ext cx="1351934" cy="229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4768" y="1847089"/>
            <a:ext cx="5937504" cy="451713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2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Navegar por Temas</a:t>
            </a:r>
            <a:endParaRPr sz="3600"/>
          </a:p>
        </p:txBody>
      </p:sp>
      <p:sp>
        <p:nvSpPr>
          <p:cNvPr id="363" name="Google Shape;363;p42"/>
          <p:cNvSpPr txBox="1">
            <a:spLocks noGrp="1"/>
          </p:cNvSpPr>
          <p:nvPr>
            <p:ph type="body" idx="1"/>
          </p:nvPr>
        </p:nvSpPr>
        <p:spPr>
          <a:xfrm>
            <a:off x="31606" y="1650648"/>
            <a:ext cx="4083194" cy="529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Desde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menú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Temas</a:t>
            </a:r>
            <a:r>
              <a:rPr lang="en-US" sz="20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muestran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primeros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193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temas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 </a:t>
            </a:r>
            <a:endParaRPr sz="2000" dirty="0"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 b="1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listan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Temas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las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disciplinas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todos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programas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Cada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tema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contiene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lista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libros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Research4Life que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pertenecen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temática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 dirty="0">
              <a:solidFill>
                <a:srgbClr val="3F3F3F"/>
              </a:solidFill>
            </a:endParaRPr>
          </a:p>
        </p:txBody>
      </p:sp>
      <p:sp>
        <p:nvSpPr>
          <p:cNvPr id="364" name="Google Shape;364;p42"/>
          <p:cNvSpPr/>
          <p:nvPr/>
        </p:nvSpPr>
        <p:spPr>
          <a:xfrm>
            <a:off x="6050788" y="2914612"/>
            <a:ext cx="1536700" cy="344961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5" name="Google Shape;365;p42"/>
          <p:cNvCxnSpPr>
            <a:stCxn id="366" idx="3"/>
          </p:cNvCxnSpPr>
          <p:nvPr/>
        </p:nvCxnSpPr>
        <p:spPr>
          <a:xfrm rot="10800000" flipH="1">
            <a:off x="5943600" y="3365053"/>
            <a:ext cx="1518000" cy="1150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6" name="Google Shape;366;p42"/>
          <p:cNvSpPr/>
          <p:nvPr/>
        </p:nvSpPr>
        <p:spPr>
          <a:xfrm>
            <a:off x="4350940" y="4251158"/>
            <a:ext cx="1592660" cy="52938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0" y="533400"/>
            <a:ext cx="7707086" cy="968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Objetivos</a:t>
            </a:r>
            <a:r>
              <a:rPr lang="en-US" dirty="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aprendizaje</a:t>
            </a:r>
            <a:endParaRPr dirty="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388263" y="1843674"/>
            <a:ext cx="9613800" cy="474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57"/>
              <a:buFont typeface="Arial"/>
              <a:buChar char="●"/>
            </a:pP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Comprender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cómo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acceder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del Portal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y a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portales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AGORA y ARDI.</a:t>
            </a:r>
            <a:endParaRPr sz="2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57"/>
              <a:buFont typeface="Arial"/>
              <a:buChar char="●"/>
            </a:pP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Comprender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cobertura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las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cinco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programa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57"/>
              <a:buFont typeface="Arial"/>
              <a:buChar char="●"/>
            </a:pP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Explorar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contenido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Research4Life de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manera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eficiente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57"/>
              <a:buFont typeface="Arial"/>
              <a:buChar char="●"/>
            </a:pP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Buscar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Research4Life de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manera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efectiva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57"/>
              <a:buFont typeface="Arial"/>
              <a:buChar char="●"/>
            </a:pP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Utilizar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las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herramientas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adicionales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del menú  </a:t>
            </a:r>
            <a:endParaRPr sz="2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80"/>
              <a:buFont typeface="Arial"/>
              <a:buChar char="●"/>
            </a:pP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Comprender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las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país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57"/>
              <a:buFont typeface="Arial"/>
              <a:buChar char="●"/>
            </a:pP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Solucionar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problemas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conocidos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solicitar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ayuda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al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servicio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asistencia</a:t>
            </a:r>
            <a:r>
              <a:rPr lang="en-US"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Research4Life.</a:t>
            </a:r>
            <a:endParaRPr sz="2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8862" y="4274675"/>
            <a:ext cx="468900" cy="3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3758" y="1800761"/>
            <a:ext cx="7089058" cy="484929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3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Navegar por Tema </a:t>
            </a:r>
            <a:r>
              <a:rPr lang="en-US" sz="32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(continuación)</a:t>
            </a:r>
            <a:endParaRPr sz="3600"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1"/>
          </p:nvPr>
        </p:nvSpPr>
        <p:spPr>
          <a:xfrm>
            <a:off x="159622" y="1905072"/>
            <a:ext cx="4513978" cy="476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Abrimos </a:t>
            </a:r>
            <a:r>
              <a:rPr lang="en-US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Biodiversity</a:t>
            </a: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la lista de Temas.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Notar que se pueden aplicar filtros (Colecciones, Tipo de contenido, etc.).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</a:t>
            </a:r>
            <a:r>
              <a:rPr lang="en-US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Clave de Acceso </a:t>
            </a: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indica si el material está disponible para su institución.</a:t>
            </a:r>
            <a:endParaRPr/>
          </a:p>
        </p:txBody>
      </p:sp>
      <p:sp>
        <p:nvSpPr>
          <p:cNvPr id="375" name="Google Shape;375;p43"/>
          <p:cNvSpPr/>
          <p:nvPr/>
        </p:nvSpPr>
        <p:spPr>
          <a:xfrm>
            <a:off x="9976104" y="3406648"/>
            <a:ext cx="1527048" cy="927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3"/>
          <p:cNvSpPr/>
          <p:nvPr/>
        </p:nvSpPr>
        <p:spPr>
          <a:xfrm>
            <a:off x="4676140" y="2872605"/>
            <a:ext cx="1624714" cy="393576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7" name="Google Shape;377;p43"/>
          <p:cNvCxnSpPr/>
          <p:nvPr/>
        </p:nvCxnSpPr>
        <p:spPr>
          <a:xfrm>
            <a:off x="3492500" y="3910330"/>
            <a:ext cx="1352769" cy="50401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6944" y="1792224"/>
            <a:ext cx="6836562" cy="327355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4"/>
          <p:cNvSpPr txBox="1">
            <a:spLocks noGrp="1"/>
          </p:cNvSpPr>
          <p:nvPr>
            <p:ph type="title"/>
          </p:nvPr>
        </p:nvSpPr>
        <p:spPr>
          <a:xfrm>
            <a:off x="0" y="3534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Menú      Herramientas adicionales</a:t>
            </a:r>
            <a:endParaRPr sz="3600"/>
          </a:p>
        </p:txBody>
      </p:sp>
      <p:sp>
        <p:nvSpPr>
          <p:cNvPr id="385" name="Google Shape;385;p44"/>
          <p:cNvSpPr txBox="1">
            <a:spLocks noGrp="1"/>
          </p:cNvSpPr>
          <p:nvPr>
            <p:ph type="body" idx="1"/>
          </p:nvPr>
        </p:nvSpPr>
        <p:spPr>
          <a:xfrm>
            <a:off x="0" y="1789190"/>
            <a:ext cx="5266944" cy="506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muestra el menú         al que se accede desde la página inicial del Portal Unificado de Contenidos.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Las herramientas adicionales son:</a:t>
            </a:r>
            <a:endParaRPr>
              <a:solidFill>
                <a:srgbClr val="3F3F3F"/>
              </a:solidFill>
            </a:endParaRPr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Buscar contenidos</a:t>
            </a:r>
            <a:endParaRPr>
              <a:solidFill>
                <a:srgbClr val="3F3F3F"/>
              </a:solidFill>
            </a:endParaRPr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Iniciar sesión personal</a:t>
            </a:r>
            <a:endParaRPr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 las diapositivas siguientes veremos una descripción general de estas funciones.</a:t>
            </a:r>
            <a:endParaRPr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 herramienta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Buscar Contenidos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busca en los títulos de revistas y libros R4L más autores pero no en el texto; para búsqueda por palabras clave, ir a Summon</a:t>
            </a:r>
            <a:r>
              <a:rPr lang="en-US" sz="2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6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44"/>
          <p:cNvSpPr/>
          <p:nvPr/>
        </p:nvSpPr>
        <p:spPr>
          <a:xfrm>
            <a:off x="9451989" y="2871425"/>
            <a:ext cx="1055141" cy="80946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44" descr="C:\Users\gcaro\Downloads\R4L_Icon_Menu_Sandwich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467" y="555625"/>
            <a:ext cx="5937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6658" y="1790887"/>
            <a:ext cx="450850" cy="46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4536" y="1737496"/>
            <a:ext cx="6597650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5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Buscar Contenidos – características </a:t>
            </a:r>
            <a:b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de la página inicial</a:t>
            </a:r>
            <a:endParaRPr sz="3600">
              <a:solidFill>
                <a:srgbClr val="586F7C"/>
              </a:solidFill>
            </a:endParaRPr>
          </a:p>
        </p:txBody>
      </p:sp>
      <p:sp>
        <p:nvSpPr>
          <p:cNvPr id="395" name="Google Shape;395;p45"/>
          <p:cNvSpPr txBox="1">
            <a:spLocks noGrp="1"/>
          </p:cNvSpPr>
          <p:nvPr>
            <p:ph type="body" idx="1"/>
          </p:nvPr>
        </p:nvSpPr>
        <p:spPr>
          <a:xfrm>
            <a:off x="54669" y="1713556"/>
            <a:ext cx="5267139" cy="514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 err="1">
                <a:solidFill>
                  <a:srgbClr val="3F3F3F"/>
                </a:solidFill>
              </a:rPr>
              <a:t>Desde</a:t>
            </a:r>
            <a:r>
              <a:rPr lang="en-US" sz="2200" dirty="0">
                <a:solidFill>
                  <a:srgbClr val="3F3F3F"/>
                </a:solidFill>
              </a:rPr>
              <a:t> el menú         se </a:t>
            </a:r>
            <a:r>
              <a:rPr lang="en-US" sz="2200" dirty="0" err="1">
                <a:solidFill>
                  <a:srgbClr val="3F3F3F"/>
                </a:solidFill>
              </a:rPr>
              <a:t>muestra</a:t>
            </a:r>
            <a:r>
              <a:rPr lang="en-US" sz="2200" dirty="0">
                <a:solidFill>
                  <a:srgbClr val="3F3F3F"/>
                </a:solidFill>
              </a:rPr>
              <a:t> la </a:t>
            </a:r>
            <a:r>
              <a:rPr lang="en-US" sz="2200" dirty="0" err="1">
                <a:solidFill>
                  <a:srgbClr val="3F3F3F"/>
                </a:solidFill>
              </a:rPr>
              <a:t>opción</a:t>
            </a:r>
            <a:r>
              <a:rPr lang="en-US" sz="2200" dirty="0">
                <a:solidFill>
                  <a:srgbClr val="3F3F3F"/>
                </a:solidFill>
              </a:rPr>
              <a:t> </a:t>
            </a:r>
            <a:r>
              <a:rPr lang="en-US" sz="2200" b="1" dirty="0" err="1">
                <a:solidFill>
                  <a:srgbClr val="3F3F3F"/>
                </a:solidFill>
              </a:rPr>
              <a:t>Buscar</a:t>
            </a:r>
            <a:r>
              <a:rPr lang="en-US" sz="2200" b="1" dirty="0">
                <a:solidFill>
                  <a:srgbClr val="3F3F3F"/>
                </a:solidFill>
              </a:rPr>
              <a:t> </a:t>
            </a:r>
            <a:r>
              <a:rPr lang="en-US" sz="2200" b="1" dirty="0" err="1">
                <a:solidFill>
                  <a:srgbClr val="3F3F3F"/>
                </a:solidFill>
              </a:rPr>
              <a:t>Contenidos</a:t>
            </a:r>
            <a:endParaRPr dirty="0">
              <a:solidFill>
                <a:srgbClr val="3F3F3F"/>
              </a:solidFill>
            </a:endParaRPr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Están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disponibles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Lógica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booleana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Campos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Ordenar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resultados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por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>
              <a:solidFill>
                <a:srgbClr val="3F3F3F"/>
              </a:solidFill>
            </a:endParaRPr>
          </a:p>
          <a:p>
            <a:pPr marL="8001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Notar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limitado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número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campos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publicación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Nombre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autor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y 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DOI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ISSN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ISBN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más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Todos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campos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>
              <a:solidFill>
                <a:srgbClr val="3F3F3F"/>
              </a:solidFill>
            </a:endParaRPr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Buscar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busca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libros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disponibles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Research4Life.</a:t>
            </a:r>
            <a:endParaRPr dirty="0">
              <a:solidFill>
                <a:srgbClr val="3F3F3F"/>
              </a:solidFill>
            </a:endParaRPr>
          </a:p>
        </p:txBody>
      </p:sp>
      <p:pic>
        <p:nvPicPr>
          <p:cNvPr id="396" name="Google Shape;39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8543" y="3902773"/>
            <a:ext cx="1050926" cy="10057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7" name="Google Shape;39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0686" y="5448301"/>
            <a:ext cx="4621313" cy="112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5"/>
          <p:cNvSpPr/>
          <p:nvPr/>
        </p:nvSpPr>
        <p:spPr>
          <a:xfrm>
            <a:off x="10464800" y="3582986"/>
            <a:ext cx="1727198" cy="112867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5"/>
          <p:cNvSpPr/>
          <p:nvPr/>
        </p:nvSpPr>
        <p:spPr>
          <a:xfrm>
            <a:off x="7570686" y="5501911"/>
            <a:ext cx="4621314" cy="107506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45"/>
          <p:cNvPicPr preferRelativeResize="0"/>
          <p:nvPr/>
        </p:nvPicPr>
        <p:blipFill rotWithShape="1">
          <a:blip r:embed="rId6">
            <a:alphaModFix/>
          </a:blip>
          <a:srcRect l="50398" t="35461" r="38563" b="46098"/>
          <a:stretch/>
        </p:blipFill>
        <p:spPr>
          <a:xfrm>
            <a:off x="10640032" y="3808925"/>
            <a:ext cx="1366518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36738" y="1717147"/>
            <a:ext cx="450850" cy="46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2961" y="1650865"/>
            <a:ext cx="6750688" cy="508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42" y="4608576"/>
            <a:ext cx="4918304" cy="227447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6"/>
          <p:cNvSpPr txBox="1">
            <a:spLocks noGrp="1"/>
          </p:cNvSpPr>
          <p:nvPr>
            <p:ph type="title"/>
          </p:nvPr>
        </p:nvSpPr>
        <p:spPr>
          <a:xfrm>
            <a:off x="0" y="3534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Buscar contenidos y resultados</a:t>
            </a:r>
            <a:b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(ej. public and health)</a:t>
            </a:r>
            <a:endParaRPr sz="3600">
              <a:solidFill>
                <a:srgbClr val="586F7C"/>
              </a:solidFill>
            </a:endParaRPr>
          </a:p>
        </p:txBody>
      </p:sp>
      <p:sp>
        <p:nvSpPr>
          <p:cNvPr id="410" name="Google Shape;410;p46"/>
          <p:cNvSpPr txBox="1">
            <a:spLocks noGrp="1"/>
          </p:cNvSpPr>
          <p:nvPr>
            <p:ph type="body" idx="1"/>
          </p:nvPr>
        </p:nvSpPr>
        <p:spPr>
          <a:xfrm>
            <a:off x="49785" y="1703832"/>
            <a:ext cx="5353920" cy="433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 dirty="0" err="1">
                <a:solidFill>
                  <a:srgbClr val="3F3F3F"/>
                </a:solidFill>
              </a:rPr>
              <a:t>Escribir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b="1" dirty="0">
                <a:solidFill>
                  <a:srgbClr val="3F3F3F"/>
                </a:solidFill>
              </a:rPr>
              <a:t>public</a:t>
            </a:r>
            <a:r>
              <a:rPr lang="en-US" sz="2000" dirty="0">
                <a:solidFill>
                  <a:srgbClr val="3F3F3F"/>
                </a:solidFill>
              </a:rPr>
              <a:t> y </a:t>
            </a:r>
            <a:r>
              <a:rPr lang="en-US" sz="2000" b="1" dirty="0">
                <a:solidFill>
                  <a:srgbClr val="3F3F3F"/>
                </a:solidFill>
              </a:rPr>
              <a:t>health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dirty="0" err="1">
                <a:solidFill>
                  <a:srgbClr val="3F3F3F"/>
                </a:solidFill>
              </a:rPr>
              <a:t>en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b="1" dirty="0" err="1">
                <a:solidFill>
                  <a:srgbClr val="3F3F3F"/>
                </a:solidFill>
              </a:rPr>
              <a:t>Todos</a:t>
            </a:r>
            <a:r>
              <a:rPr lang="en-US" sz="2000" b="1" dirty="0">
                <a:solidFill>
                  <a:srgbClr val="3F3F3F"/>
                </a:solidFill>
              </a:rPr>
              <a:t> </a:t>
            </a:r>
            <a:r>
              <a:rPr lang="en-US" sz="2000" b="1" dirty="0" err="1">
                <a:solidFill>
                  <a:srgbClr val="3F3F3F"/>
                </a:solidFill>
              </a:rPr>
              <a:t>los</a:t>
            </a:r>
            <a:r>
              <a:rPr lang="en-US" sz="2000" b="1" dirty="0">
                <a:solidFill>
                  <a:srgbClr val="3F3F3F"/>
                </a:solidFill>
              </a:rPr>
              <a:t> </a:t>
            </a:r>
            <a:r>
              <a:rPr lang="en-US" sz="2000" b="1" dirty="0" err="1">
                <a:solidFill>
                  <a:srgbClr val="3F3F3F"/>
                </a:solidFill>
              </a:rPr>
              <a:t>campos</a:t>
            </a:r>
            <a:r>
              <a:rPr lang="en-US" sz="2000" b="1" dirty="0">
                <a:solidFill>
                  <a:srgbClr val="3F3F3F"/>
                </a:solidFill>
              </a:rPr>
              <a:t> </a:t>
            </a:r>
            <a:r>
              <a:rPr lang="en-US" sz="2000" dirty="0">
                <a:solidFill>
                  <a:srgbClr val="3F3F3F"/>
                </a:solidFill>
              </a:rPr>
              <a:t>y </a:t>
            </a:r>
            <a:r>
              <a:rPr lang="en-US" sz="2000" dirty="0" err="1">
                <a:solidFill>
                  <a:srgbClr val="3F3F3F"/>
                </a:solidFill>
              </a:rPr>
              <a:t>ordenar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dirty="0" err="1">
                <a:solidFill>
                  <a:srgbClr val="3F3F3F"/>
                </a:solidFill>
              </a:rPr>
              <a:t>resultados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dirty="0" err="1">
                <a:solidFill>
                  <a:srgbClr val="3F3F3F"/>
                </a:solidFill>
              </a:rPr>
              <a:t>por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b="1" dirty="0" err="1">
                <a:solidFill>
                  <a:srgbClr val="3F3F3F"/>
                </a:solidFill>
              </a:rPr>
              <a:t>Nuevos</a:t>
            </a:r>
            <a:r>
              <a:rPr lang="en-US" sz="2000" b="1" dirty="0">
                <a:solidFill>
                  <a:srgbClr val="3F3F3F"/>
                </a:solidFill>
              </a:rPr>
              <a:t> primero</a:t>
            </a:r>
            <a:endParaRPr sz="20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 dirty="0">
                <a:solidFill>
                  <a:srgbClr val="3F3F3F"/>
                </a:solidFill>
              </a:rPr>
              <a:t>La </a:t>
            </a:r>
            <a:r>
              <a:rPr lang="en-US" sz="2000" dirty="0" err="1">
                <a:solidFill>
                  <a:srgbClr val="3F3F3F"/>
                </a:solidFill>
              </a:rPr>
              <a:t>figura</a:t>
            </a:r>
            <a:r>
              <a:rPr lang="en-US" sz="2000" dirty="0">
                <a:solidFill>
                  <a:srgbClr val="3F3F3F"/>
                </a:solidFill>
              </a:rPr>
              <a:t> de la </a:t>
            </a:r>
            <a:r>
              <a:rPr lang="en-US" sz="2000" dirty="0" err="1">
                <a:solidFill>
                  <a:srgbClr val="3F3F3F"/>
                </a:solidFill>
              </a:rPr>
              <a:t>derecha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dirty="0" err="1">
                <a:solidFill>
                  <a:srgbClr val="3F3F3F"/>
                </a:solidFill>
              </a:rPr>
              <a:t>muestra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dirty="0" err="1">
                <a:solidFill>
                  <a:srgbClr val="3F3F3F"/>
                </a:solidFill>
              </a:rPr>
              <a:t>los</a:t>
            </a:r>
            <a:r>
              <a:rPr lang="en-US" sz="2000" dirty="0">
                <a:solidFill>
                  <a:srgbClr val="3F3F3F"/>
                </a:solidFill>
              </a:rPr>
              <a:t> </a:t>
            </a:r>
            <a:r>
              <a:rPr lang="en-US" sz="2000" dirty="0" err="1">
                <a:solidFill>
                  <a:srgbClr val="3F3F3F"/>
                </a:solidFill>
              </a:rPr>
              <a:t>resultados</a:t>
            </a:r>
            <a:r>
              <a:rPr lang="en-US" sz="2000" dirty="0">
                <a:solidFill>
                  <a:srgbClr val="3F3F3F"/>
                </a:solidFill>
              </a:rPr>
              <a:t> de la </a:t>
            </a:r>
            <a:r>
              <a:rPr lang="en-US" sz="2000" dirty="0" err="1">
                <a:solidFill>
                  <a:srgbClr val="3F3F3F"/>
                </a:solidFill>
              </a:rPr>
              <a:t>búsqueda</a:t>
            </a:r>
            <a:r>
              <a:rPr lang="en-US" sz="2000" b="1" dirty="0">
                <a:solidFill>
                  <a:srgbClr val="3F3F3F"/>
                </a:solidFill>
              </a:rPr>
              <a:t>.</a:t>
            </a:r>
            <a:endParaRPr sz="20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resultados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tres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primeros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son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libros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pero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también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incluyen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0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46"/>
          <p:cNvSpPr/>
          <p:nvPr/>
        </p:nvSpPr>
        <p:spPr>
          <a:xfrm>
            <a:off x="31606" y="5150920"/>
            <a:ext cx="3692850" cy="64457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6"/>
          <p:cNvSpPr/>
          <p:nvPr/>
        </p:nvSpPr>
        <p:spPr>
          <a:xfrm>
            <a:off x="1820290" y="6423768"/>
            <a:ext cx="801503" cy="43423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6"/>
          <p:cNvSpPr/>
          <p:nvPr/>
        </p:nvSpPr>
        <p:spPr>
          <a:xfrm>
            <a:off x="5387119" y="1657161"/>
            <a:ext cx="6756529" cy="5127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4" name="Google Shape;414;p46"/>
          <p:cNvCxnSpPr/>
          <p:nvPr/>
        </p:nvCxnSpPr>
        <p:spPr>
          <a:xfrm rot="10800000" flipH="1">
            <a:off x="4828032" y="2194810"/>
            <a:ext cx="943390" cy="373050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6750" y="4648988"/>
            <a:ext cx="358140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6210" y="2034033"/>
            <a:ext cx="7007800" cy="272491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7"/>
          <p:cNvSpPr txBox="1">
            <a:spLocks noGrp="1"/>
          </p:cNvSpPr>
          <p:nvPr>
            <p:ph type="title"/>
          </p:nvPr>
        </p:nvSpPr>
        <p:spPr>
          <a:xfrm>
            <a:off x="0" y="522748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4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Iniciar sesión personal</a:t>
            </a:r>
            <a:endParaRPr>
              <a:solidFill>
                <a:srgbClr val="586F7C"/>
              </a:solidFill>
            </a:endParaRPr>
          </a:p>
        </p:txBody>
      </p:sp>
      <p:sp>
        <p:nvSpPr>
          <p:cNvPr id="422" name="Google Shape;422;p47"/>
          <p:cNvSpPr txBox="1">
            <a:spLocks noGrp="1"/>
          </p:cNvSpPr>
          <p:nvPr>
            <p:ph type="body" idx="1"/>
          </p:nvPr>
        </p:nvSpPr>
        <p:spPr>
          <a:xfrm>
            <a:off x="48258" y="1735664"/>
            <a:ext cx="4987952" cy="512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Después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completar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el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inicio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sesión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institucional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abrir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el menú</a:t>
            </a:r>
            <a:endParaRPr sz="21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    y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hacer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clic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en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Iniciar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sesión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personal.</a:t>
            </a:r>
            <a:endParaRPr sz="2100" dirty="0">
              <a:solidFill>
                <a:srgbClr val="3F3F3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Aparecerán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las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opciones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Usuarios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existentes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y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Usuarios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nuevos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.</a:t>
            </a:r>
            <a:endParaRPr sz="2100" dirty="0">
              <a:solidFill>
                <a:srgbClr val="3F3F3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Una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vez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inscrito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y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conectado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se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muestra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el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inicio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sesión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personal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haciendo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clic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en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el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ícono</a:t>
            </a:r>
            <a:endParaRPr sz="21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100" b="1" dirty="0">
                <a:solidFill>
                  <a:schemeClr val="dk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¿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Necesita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ayuda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para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iniciar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sesión</a:t>
            </a:r>
            <a:r>
              <a:rPr lang="en-US" sz="21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?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Utilizar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ste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enlace para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recuperar</a:t>
            </a:r>
            <a:r>
              <a:rPr lang="en-US" sz="21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el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código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usuario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o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contraseña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olvidados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. El enlace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está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disponible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debajo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del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botón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inicio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1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sesión</a:t>
            </a:r>
            <a:r>
              <a:rPr lang="en-US" sz="21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.</a:t>
            </a:r>
            <a:endParaRPr sz="2100" dirty="0">
              <a:solidFill>
                <a:srgbClr val="3F3F3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cxnSp>
        <p:nvCxnSpPr>
          <p:cNvPr id="423" name="Google Shape;423;p47"/>
          <p:cNvCxnSpPr/>
          <p:nvPr/>
        </p:nvCxnSpPr>
        <p:spPr>
          <a:xfrm rot="10800000" flipH="1">
            <a:off x="4838700" y="2059359"/>
            <a:ext cx="1816102" cy="227134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4" name="Google Shape;424;p47"/>
          <p:cNvSpPr/>
          <p:nvPr/>
        </p:nvSpPr>
        <p:spPr>
          <a:xfrm>
            <a:off x="5891784" y="5792943"/>
            <a:ext cx="3436366" cy="63722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7"/>
          <p:cNvSpPr/>
          <p:nvPr/>
        </p:nvSpPr>
        <p:spPr>
          <a:xfrm>
            <a:off x="8302366" y="4685793"/>
            <a:ext cx="564774" cy="533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7"/>
          <p:cNvSpPr/>
          <p:nvPr/>
        </p:nvSpPr>
        <p:spPr>
          <a:xfrm>
            <a:off x="5230368" y="2820378"/>
            <a:ext cx="6313932" cy="182861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973" y="2518452"/>
            <a:ext cx="314325" cy="32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4028" y="4377873"/>
            <a:ext cx="31432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0442" y="1989536"/>
            <a:ext cx="5820664" cy="365566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8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Opciones de sesión personal</a:t>
            </a:r>
            <a:b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Buscar contenidos (página inicial)</a:t>
            </a:r>
            <a:endParaRPr sz="3200"/>
          </a:p>
        </p:txBody>
      </p:sp>
      <p:sp>
        <p:nvSpPr>
          <p:cNvPr id="436" name="Google Shape;436;p48"/>
          <p:cNvSpPr txBox="1">
            <a:spLocks noGrp="1"/>
          </p:cNvSpPr>
          <p:nvPr>
            <p:ph type="body" idx="1"/>
          </p:nvPr>
        </p:nvSpPr>
        <p:spPr>
          <a:xfrm>
            <a:off x="0" y="1709493"/>
            <a:ext cx="5852160" cy="510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Utilizar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opción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Buscar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del menú </a:t>
            </a:r>
            <a:endParaRPr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muestra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pregnancy</a:t>
            </a:r>
            <a:endParaRPr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 la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página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Resultados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menú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desplegable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Próxima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acción</a:t>
            </a:r>
            <a:endParaRPr dirty="0">
              <a:solidFill>
                <a:srgbClr val="3F3F3F"/>
              </a:solidFill>
            </a:endParaRPr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14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guardar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ver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historial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 o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    -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Crear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alerta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</a:t>
            </a:r>
            <a:r>
              <a:rPr lang="en-US" sz="18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 </a:t>
            </a:r>
            <a:endParaRPr sz="1800" dirty="0">
              <a:solidFill>
                <a:srgbClr val="3F3F3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Las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guardadas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 se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pueden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ver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haciendo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Mi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Perfil</a:t>
            </a:r>
            <a:r>
              <a:rPr lang="en-US" sz="2200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Recuerde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utilizar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Summon para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búsquedas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con palabras clave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artículos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capítulos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libro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etc.,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disponibles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específica</a:t>
            </a:r>
            <a:endParaRPr dirty="0">
              <a:solidFill>
                <a:srgbClr val="3F3F3F"/>
              </a:solidFill>
            </a:endParaRPr>
          </a:p>
        </p:txBody>
      </p:sp>
      <p:sp>
        <p:nvSpPr>
          <p:cNvPr id="437" name="Google Shape;437;p48"/>
          <p:cNvSpPr/>
          <p:nvPr/>
        </p:nvSpPr>
        <p:spPr>
          <a:xfrm>
            <a:off x="8302752" y="2905760"/>
            <a:ext cx="1196848" cy="117246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48"/>
          <p:cNvPicPr preferRelativeResize="0"/>
          <p:nvPr/>
        </p:nvPicPr>
        <p:blipFill rotWithShape="1">
          <a:blip r:embed="rId4">
            <a:alphaModFix/>
          </a:blip>
          <a:srcRect l="6362" t="14113"/>
          <a:stretch/>
        </p:blipFill>
        <p:spPr>
          <a:xfrm>
            <a:off x="4364237" y="5024403"/>
            <a:ext cx="441199" cy="27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2573" y="6265102"/>
            <a:ext cx="3293806" cy="55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2654" y="2011519"/>
            <a:ext cx="450850" cy="46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8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8098971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6096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Búsqueda a través de Research4Life utilizando Summon</a:t>
            </a:r>
            <a:endParaRPr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1"/>
          </p:nvPr>
        </p:nvSpPr>
        <p:spPr>
          <a:xfrm>
            <a:off x="660365" y="1787625"/>
            <a:ext cx="10033035" cy="489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Summon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conocido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por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ser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un motor de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búsqueda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‘similar a Google’.</a:t>
            </a:r>
            <a:endParaRPr sz="2000" dirty="0">
              <a:solidFill>
                <a:srgbClr val="3F3F3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Permite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a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los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usuarios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refinar</a:t>
            </a:r>
            <a:r>
              <a:rPr lang="en-US" sz="20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las </a:t>
            </a:r>
            <a:r>
              <a:rPr lang="en-US" sz="2000" b="1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búsquedas</a:t>
            </a:r>
            <a:r>
              <a:rPr lang="en-US" sz="2000" b="1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por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palabras clave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por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tipo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contenido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fecha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publicación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disciplina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temas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idioma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.</a:t>
            </a:r>
            <a:endParaRPr sz="2000" dirty="0">
              <a:solidFill>
                <a:srgbClr val="3F3F3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Los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resultados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una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búsqueda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Summon se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contrastan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con el material que las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editoriales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otorgan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acceso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al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país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específico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y las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referencias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tienen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enlaces a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los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textos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completos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.</a:t>
            </a:r>
            <a:endParaRPr sz="2000" dirty="0">
              <a:solidFill>
                <a:srgbClr val="3F3F3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dirty="0">
              <a:solidFill>
                <a:srgbClr val="3F3F3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762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dirty="0">
              <a:solidFill>
                <a:srgbClr val="3F3F3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Consulte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información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detallada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la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presentación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capacitación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3.2 ‘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Buscar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en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Research4Life </a:t>
            </a:r>
            <a:r>
              <a:rPr lang="en-US" sz="2000" dirty="0" err="1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usando</a:t>
            </a:r>
            <a:r>
              <a:rPr lang="en-US" sz="2000" dirty="0">
                <a:solidFill>
                  <a:srgbClr val="3F3F3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 Summon’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762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200" dirty="0">
                <a:solidFill>
                  <a:schemeClr val="accent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"/>
              </a:rPr>
              <a:t>      https://www.research4life.org/es/capacitacion/librarians-hub/</a:t>
            </a:r>
            <a:endParaRPr sz="2200" dirty="0">
              <a:solidFill>
                <a:schemeClr val="accent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pic>
        <p:nvPicPr>
          <p:cNvPr id="448" name="Google Shape;44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5" y="3981729"/>
            <a:ext cx="4286250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9165" y="1804790"/>
            <a:ext cx="4561148" cy="498019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3"/>
          <p:cNvSpPr txBox="1">
            <a:spLocks noGrp="1"/>
          </p:cNvSpPr>
          <p:nvPr>
            <p:ph type="title"/>
          </p:nvPr>
        </p:nvSpPr>
        <p:spPr>
          <a:xfrm>
            <a:off x="0" y="539177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Contenido ofrecido por lugar</a:t>
            </a:r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body" idx="1"/>
          </p:nvPr>
        </p:nvSpPr>
        <p:spPr>
          <a:xfrm>
            <a:off x="94025" y="1735975"/>
            <a:ext cx="54723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2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Para verificar el acceso al contenido que las editoriales han otorgado para un país y tipo de institución en específico seguir los siguientes pasos: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Abrir el </a:t>
            </a:r>
            <a:r>
              <a:rPr lang="en-US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Menú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Clic en</a:t>
            </a:r>
            <a:r>
              <a:rPr lang="en-US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Informes</a:t>
            </a: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Luego clic en </a:t>
            </a:r>
            <a:r>
              <a:rPr lang="en-US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Contenido ofrecido por lugar</a:t>
            </a: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6439889" y="5454608"/>
            <a:ext cx="2166192" cy="124090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p23"/>
          <p:cNvCxnSpPr/>
          <p:nvPr/>
        </p:nvCxnSpPr>
        <p:spPr>
          <a:xfrm>
            <a:off x="3657600" y="5047488"/>
            <a:ext cx="2761565" cy="102757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59" name="Google Shape;45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9802" y="3098527"/>
            <a:ext cx="450850" cy="46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e1c627edf3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4921" y="1609344"/>
            <a:ext cx="4219534" cy="506577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e1c627edf3_0_10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Contenido ofrecido por lugar</a:t>
            </a:r>
            <a:endParaRPr/>
          </a:p>
        </p:txBody>
      </p:sp>
      <p:sp>
        <p:nvSpPr>
          <p:cNvPr id="467" name="Google Shape;467;ge1c627edf3_0_10"/>
          <p:cNvSpPr txBox="1">
            <a:spLocks noGrp="1"/>
          </p:cNvSpPr>
          <p:nvPr>
            <p:ph type="body" idx="1"/>
          </p:nvPr>
        </p:nvSpPr>
        <p:spPr>
          <a:xfrm>
            <a:off x="0" y="1581978"/>
            <a:ext cx="6954659" cy="526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muestra la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Página Contenido Ofrecido por lugar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 Desde el menú desplegable; 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Seleccionar un país, por ej.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Perú</a:t>
            </a:r>
            <a:endParaRPr sz="22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Seleccionar una categoría institucional, por ej.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Hospital docente</a:t>
            </a:r>
            <a:endParaRPr sz="22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 en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Buscar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Notar el código utilizado en la lista alfabética de resultados de las editoriales de Research4Life que brindan acceso.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Perú, el total de accesos son 35089 libros, 2476, revistas, 41 fuentes de referencia y  11 bases de datos.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las instituciones sin </a:t>
            </a: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 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pago de la</a:t>
            </a:r>
            <a:r>
              <a:rPr lang="en-US" sz="2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cuota anual son: 773 libros, 1307 revistas, 7 fuentes de referencia y 9 bases de datos.</a:t>
            </a:r>
            <a:endParaRPr sz="22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68" name="Google Shape;468;ge1c627edf3_0_10"/>
          <p:cNvCxnSpPr/>
          <p:nvPr/>
        </p:nvCxnSpPr>
        <p:spPr>
          <a:xfrm rot="10800000" flipH="1">
            <a:off x="4620126" y="5377888"/>
            <a:ext cx="2546807" cy="39727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9" name="Google Shape;469;ge1c627edf3_0_10"/>
          <p:cNvCxnSpPr/>
          <p:nvPr/>
        </p:nvCxnSpPr>
        <p:spPr>
          <a:xfrm>
            <a:off x="4352875" y="4142232"/>
            <a:ext cx="2814058" cy="29169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0" name="Google Shape;470;ge1c627edf3_0_10"/>
          <p:cNvSpPr/>
          <p:nvPr/>
        </p:nvSpPr>
        <p:spPr>
          <a:xfrm>
            <a:off x="7258372" y="5104785"/>
            <a:ext cx="3622987" cy="54620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e1c627edf3_0_10"/>
          <p:cNvSpPr/>
          <p:nvPr/>
        </p:nvSpPr>
        <p:spPr>
          <a:xfrm>
            <a:off x="7166933" y="2930489"/>
            <a:ext cx="2507419" cy="87341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0744" y="1319975"/>
            <a:ext cx="19716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5988" y="2030512"/>
            <a:ext cx="3560754" cy="48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5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Listas de títulos</a:t>
            </a:r>
            <a:endParaRPr sz="36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p25"/>
          <p:cNvSpPr txBox="1">
            <a:spLocks noGrp="1"/>
          </p:cNvSpPr>
          <p:nvPr>
            <p:ph type="body" idx="1"/>
          </p:nvPr>
        </p:nvSpPr>
        <p:spPr>
          <a:xfrm>
            <a:off x="680321" y="1903228"/>
            <a:ext cx="4125595" cy="4033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crear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listas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títulos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4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menú         </a:t>
            </a:r>
            <a:endParaRPr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Desplazarse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hacia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abajo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página</a:t>
            </a:r>
            <a:endParaRPr dirty="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Informes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Listas</a:t>
            </a:r>
            <a:r>
              <a:rPr lang="en-US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títulos</a:t>
            </a:r>
            <a:endParaRPr dirty="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Estas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listas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son </a:t>
            </a:r>
            <a:r>
              <a:rPr lang="en-US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útiles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describir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Research4Life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endParaRPr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0" name="Google Shape;48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9150" y="2670513"/>
            <a:ext cx="588860" cy="50162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5"/>
          <p:cNvSpPr/>
          <p:nvPr/>
        </p:nvSpPr>
        <p:spPr>
          <a:xfrm>
            <a:off x="7059168" y="5677346"/>
            <a:ext cx="1796902" cy="111449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p25"/>
          <p:cNvCxnSpPr/>
          <p:nvPr/>
        </p:nvCxnSpPr>
        <p:spPr>
          <a:xfrm rot="10800000" flipH="1">
            <a:off x="2728010" y="1768325"/>
            <a:ext cx="7120636" cy="1172666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3" name="Google Shape;483;p25"/>
          <p:cNvCxnSpPr/>
          <p:nvPr/>
        </p:nvCxnSpPr>
        <p:spPr>
          <a:xfrm>
            <a:off x="4434880" y="4169013"/>
            <a:ext cx="2621108" cy="150833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6096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Colecciones Research4Life (R4L)</a:t>
            </a:r>
            <a:b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u="sng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www.research4life.org</a:t>
            </a:r>
            <a:r>
              <a:rPr lang="en-US" u="sng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/es</a:t>
            </a: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endParaRPr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261300" y="1883200"/>
            <a:ext cx="11188500" cy="46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Desde 2002, Research4Life ha proporcionado a investigadores de más de 10,000 instituciones en más de 125 países de ingresos bajos y medios acceso en línea gratuito o de bajo costo, hasta a 151,000 revistas y libros líderes en los campos de la salud, agricultura, medio ambiente, ciencias aplicadas, ciencias sociales e información jurídica.</a:t>
            </a:r>
            <a:endParaRPr lang="es-ES" dirty="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Research4Life hace esto en colaboración con organizaciones en los campos de comunicaciones académicas, tecnología, agencias de desarrollo internacional: OMS, FAO, PNUMA, OMPI, OIT; las Universidades de </a:t>
            </a:r>
            <a:r>
              <a:rPr lang="es-E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Cornell</a:t>
            </a:r>
            <a:r>
              <a:rPr lang="es-E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Yale; la Asociación Internacional de Editores Científicos, Técnicos y Médicos y más de 200 editoriales internacionales.</a:t>
            </a:r>
            <a:endParaRPr lang="es-ES" dirty="0"/>
          </a:p>
          <a:p>
            <a:pPr marL="76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s-ES" sz="20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s-ES" sz="20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5504" y="2271713"/>
            <a:ext cx="6918008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6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>
                <a:solidFill>
                  <a:srgbClr val="7F7F7F"/>
                </a:solidFill>
              </a:rPr>
              <a:t>Opciones de Listas de títulos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490" name="Google Shape;490;p26"/>
          <p:cNvSpPr txBox="1">
            <a:spLocks noGrp="1"/>
          </p:cNvSpPr>
          <p:nvPr>
            <p:ph type="body" idx="1"/>
          </p:nvPr>
        </p:nvSpPr>
        <p:spPr>
          <a:xfrm>
            <a:off x="73574" y="1672550"/>
            <a:ext cx="4937338" cy="513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200" dirty="0"/>
              <a:t>Las </a:t>
            </a:r>
            <a:r>
              <a:rPr lang="en-US" sz="2200" dirty="0" err="1"/>
              <a:t>listas</a:t>
            </a:r>
            <a:r>
              <a:rPr lang="en-US" sz="2200" dirty="0"/>
              <a:t> de </a:t>
            </a:r>
            <a:r>
              <a:rPr lang="en-US" sz="2200" dirty="0" err="1"/>
              <a:t>títulos</a:t>
            </a:r>
            <a:r>
              <a:rPr lang="en-US" sz="2200" dirty="0"/>
              <a:t> de </a:t>
            </a:r>
            <a:r>
              <a:rPr lang="en-US" sz="2200" dirty="0" err="1"/>
              <a:t>revistas</a:t>
            </a:r>
            <a:r>
              <a:rPr lang="en-US" sz="2200" dirty="0"/>
              <a:t>, </a:t>
            </a:r>
            <a:r>
              <a:rPr lang="en-US" sz="2200" dirty="0" err="1"/>
              <a:t>libros</a:t>
            </a:r>
            <a:r>
              <a:rPr lang="en-US" sz="2200" dirty="0"/>
              <a:t> y </a:t>
            </a:r>
            <a:r>
              <a:rPr lang="en-US" sz="2200" dirty="0" err="1"/>
              <a:t>recursos</a:t>
            </a:r>
            <a:r>
              <a:rPr lang="en-US" sz="2200" dirty="0"/>
              <a:t> se </a:t>
            </a:r>
            <a:r>
              <a:rPr lang="en-US" sz="2200" dirty="0" err="1"/>
              <a:t>pueden</a:t>
            </a:r>
            <a:r>
              <a:rPr lang="en-US" sz="2200" dirty="0"/>
              <a:t> </a:t>
            </a:r>
            <a:r>
              <a:rPr lang="en-US" sz="2200" dirty="0" err="1"/>
              <a:t>descargar</a:t>
            </a:r>
            <a:r>
              <a:rPr lang="en-US" sz="2200" dirty="0"/>
              <a:t> </a:t>
            </a:r>
            <a:r>
              <a:rPr lang="en-US" sz="2200" dirty="0" err="1"/>
              <a:t>desde</a:t>
            </a:r>
            <a:r>
              <a:rPr lang="en-US" sz="2200" dirty="0"/>
              <a:t> </a:t>
            </a:r>
            <a:r>
              <a:rPr lang="en-US" sz="2200" dirty="0" err="1"/>
              <a:t>esta</a:t>
            </a:r>
            <a:r>
              <a:rPr lang="en-US" sz="2200" dirty="0"/>
              <a:t> </a:t>
            </a:r>
            <a:r>
              <a:rPr lang="en-US" sz="2200" dirty="0" err="1"/>
              <a:t>página</a:t>
            </a:r>
            <a:r>
              <a:rPr lang="en-US" sz="2200" dirty="0"/>
              <a:t>.</a:t>
            </a:r>
            <a:endParaRPr dirty="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200" dirty="0"/>
              <a:t>Las </a:t>
            </a:r>
            <a:r>
              <a:rPr lang="en-US" sz="2200" dirty="0" err="1"/>
              <a:t>listas</a:t>
            </a:r>
            <a:r>
              <a:rPr lang="en-US" sz="2200" dirty="0"/>
              <a:t> </a:t>
            </a:r>
            <a:r>
              <a:rPr lang="en-US" sz="2200" dirty="0" err="1"/>
              <a:t>pueden</a:t>
            </a:r>
            <a:r>
              <a:rPr lang="en-US" sz="2200" dirty="0"/>
              <a:t> </a:t>
            </a:r>
            <a:r>
              <a:rPr lang="en-US" sz="2200" dirty="0" err="1"/>
              <a:t>ser</a:t>
            </a:r>
            <a:r>
              <a:rPr lang="en-US" sz="2200" dirty="0"/>
              <a:t> de </a:t>
            </a:r>
            <a:r>
              <a:rPr lang="en-US" sz="2200" dirty="0" err="1"/>
              <a:t>contenido</a:t>
            </a:r>
            <a:r>
              <a:rPr lang="en-US" sz="2200" dirty="0"/>
              <a:t> </a:t>
            </a:r>
            <a:r>
              <a:rPr lang="en-US" sz="2200" dirty="0" err="1"/>
              <a:t>disponible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institución</a:t>
            </a:r>
            <a:r>
              <a:rPr lang="en-US" sz="2200" dirty="0"/>
              <a:t> o de </a:t>
            </a:r>
            <a:r>
              <a:rPr lang="en-US" sz="2200" dirty="0" err="1"/>
              <a:t>todo</a:t>
            </a:r>
            <a:r>
              <a:rPr lang="en-US" sz="2200" dirty="0"/>
              <a:t> el </a:t>
            </a:r>
            <a:r>
              <a:rPr lang="en-US" sz="2200" dirty="0" err="1"/>
              <a:t>contenido</a:t>
            </a:r>
            <a:r>
              <a:rPr lang="en-US" sz="2200" dirty="0"/>
              <a:t> </a:t>
            </a:r>
            <a:r>
              <a:rPr lang="en-US" sz="2200" dirty="0" err="1"/>
              <a:t>proporcionado</a:t>
            </a:r>
            <a:r>
              <a:rPr lang="en-US" sz="2200" dirty="0"/>
              <a:t> a </a:t>
            </a:r>
            <a:r>
              <a:rPr lang="en-US" sz="2200" dirty="0" err="1"/>
              <a:t>través</a:t>
            </a:r>
            <a:r>
              <a:rPr lang="en-US" sz="2200" dirty="0"/>
              <a:t> de Research4Life. </a:t>
            </a:r>
            <a:endParaRPr dirty="0"/>
          </a:p>
          <a:p>
            <a:pPr lvl="0">
              <a:buClr>
                <a:schemeClr val="dk1"/>
              </a:buClr>
              <a:buFont typeface="Open Sans"/>
              <a:buChar char="●"/>
            </a:pPr>
            <a:r>
              <a:rPr lang="es-ES" sz="2200" dirty="0"/>
              <a:t>Las opciones de formato son </a:t>
            </a:r>
            <a:r>
              <a:rPr lang="es-ES" sz="2200" b="1" dirty="0"/>
              <a:t>XLCS</a:t>
            </a:r>
            <a:r>
              <a:rPr lang="es-ES" sz="2200" dirty="0"/>
              <a:t> (hoja de cálculo XML abierta de Microsoft Excel) y </a:t>
            </a:r>
            <a:r>
              <a:rPr lang="es-ES" sz="2200" b="1" dirty="0"/>
              <a:t>CSV</a:t>
            </a:r>
            <a:r>
              <a:rPr lang="es-ES" sz="2200" dirty="0"/>
              <a:t> (valores separados por comas/archivo de texto que se guarda en un formato de tabla estructurada)</a:t>
            </a:r>
            <a:endParaRPr sz="2200" b="1" dirty="0"/>
          </a:p>
        </p:txBody>
      </p:sp>
      <p:sp>
        <p:nvSpPr>
          <p:cNvPr id="491" name="Google Shape;491;p26"/>
          <p:cNvSpPr/>
          <p:nvPr/>
        </p:nvSpPr>
        <p:spPr>
          <a:xfrm>
            <a:off x="5163170" y="3822178"/>
            <a:ext cx="1959691" cy="8565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9987" y="1642846"/>
            <a:ext cx="4977636" cy="51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362" y="4030967"/>
            <a:ext cx="5547718" cy="2728452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10"/>
          <p:cNvSpPr/>
          <p:nvPr/>
        </p:nvSpPr>
        <p:spPr>
          <a:xfrm>
            <a:off x="6999987" y="1988942"/>
            <a:ext cx="2802381" cy="3984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101600" y="5735127"/>
            <a:ext cx="5638798" cy="2841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0"/>
          <p:cNvSpPr txBox="1">
            <a:spLocks noGrp="1"/>
          </p:cNvSpPr>
          <p:nvPr>
            <p:ph type="body" idx="1"/>
          </p:nvPr>
        </p:nvSpPr>
        <p:spPr>
          <a:xfrm>
            <a:off x="124260" y="1688084"/>
            <a:ext cx="5593477" cy="1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Resultados de búsqueda de The Lancet con </a:t>
            </a:r>
            <a:r>
              <a:rPr lang="en-US" sz="22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 de publicación</a:t>
            </a:r>
            <a:endParaRPr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Resultados de búsqueda: 51</a:t>
            </a:r>
            <a:endParaRPr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 clic en el resultado número 5 de la lista</a:t>
            </a:r>
            <a:endParaRPr>
              <a:solidFill>
                <a:srgbClr val="FF0000"/>
              </a:solidFill>
            </a:endParaRPr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p10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8037095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Abrir, descargar pdf y exportar una referencia – acceso a The Lancet (vía Menú / Buscar contenidos)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03" name="Google Shape;503;p10"/>
          <p:cNvCxnSpPr>
            <a:endCxn id="499" idx="1"/>
          </p:cNvCxnSpPr>
          <p:nvPr/>
        </p:nvCxnSpPr>
        <p:spPr>
          <a:xfrm rot="10800000" flipH="1">
            <a:off x="5556987" y="2188175"/>
            <a:ext cx="1443000" cy="368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4" name="Google Shape;504;p10"/>
          <p:cNvSpPr/>
          <p:nvPr/>
        </p:nvSpPr>
        <p:spPr>
          <a:xfrm>
            <a:off x="8229600" y="6309360"/>
            <a:ext cx="1259205" cy="45005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3526" y="1870848"/>
            <a:ext cx="6498336" cy="483656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2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4000" b="0" i="0" u="none" strike="noStrik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Abrir, descargar </a:t>
            </a:r>
            <a:r>
              <a:rPr lang="en-US" sz="3200" b="0" i="0" u="none" strike="noStrik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(continuación)</a:t>
            </a:r>
            <a:endParaRPr sz="3200"/>
          </a:p>
        </p:txBody>
      </p:sp>
      <p:sp>
        <p:nvSpPr>
          <p:cNvPr id="511" name="Google Shape;511;p12"/>
          <p:cNvSpPr txBox="1">
            <a:spLocks noGrp="1"/>
          </p:cNvSpPr>
          <p:nvPr>
            <p:ph type="body" idx="1"/>
          </p:nvPr>
        </p:nvSpPr>
        <p:spPr>
          <a:xfrm>
            <a:off x="156031" y="2177847"/>
            <a:ext cx="4863229" cy="3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/>
              <a:t>Via </a:t>
            </a:r>
            <a:r>
              <a:rPr lang="en-US" b="1"/>
              <a:t>Science Direct </a:t>
            </a:r>
            <a:r>
              <a:rPr lang="en-US"/>
              <a:t>de Elsevier, el volumen y número actual de </a:t>
            </a:r>
            <a:r>
              <a:rPr lang="en-US" b="1"/>
              <a:t>The Lancet </a:t>
            </a:r>
            <a:r>
              <a:rPr lang="en-US"/>
              <a:t>se ha abierto.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/>
              <a:t>Seguir las instrucciones en las siguientes diapositivas.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Observar el enlace para descargar el PDF</a:t>
            </a:r>
            <a:r>
              <a:rPr lang="en-US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pic>
        <p:nvPicPr>
          <p:cNvPr id="512" name="Google Shape;51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6950" y="4281253"/>
            <a:ext cx="2704825" cy="775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p12"/>
          <p:cNvCxnSpPr/>
          <p:nvPr/>
        </p:nvCxnSpPr>
        <p:spPr>
          <a:xfrm>
            <a:off x="3072384" y="5321808"/>
            <a:ext cx="2361142" cy="493776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1850" y="1774660"/>
            <a:ext cx="6642636" cy="485165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13"/>
          <p:cNvSpPr txBox="1">
            <a:spLocks noGrp="1"/>
          </p:cNvSpPr>
          <p:nvPr>
            <p:ph type="title"/>
          </p:nvPr>
        </p:nvSpPr>
        <p:spPr>
          <a:xfrm>
            <a:off x="0" y="379413"/>
            <a:ext cx="9613900" cy="108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 sz="3200" b="0" i="0" u="none" strike="noStrik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Descargar un artículo de revista desde</a:t>
            </a:r>
            <a:br>
              <a:rPr lang="en-US" sz="3200" b="0" i="0" u="none" strike="noStrik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200" b="0" i="0" u="none" strike="noStrik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The Lancet</a:t>
            </a:r>
            <a:endParaRPr sz="3200"/>
          </a:p>
        </p:txBody>
      </p:sp>
      <p:cxnSp>
        <p:nvCxnSpPr>
          <p:cNvPr id="520" name="Google Shape;520;p13"/>
          <p:cNvCxnSpPr/>
          <p:nvPr/>
        </p:nvCxnSpPr>
        <p:spPr>
          <a:xfrm>
            <a:off x="3816626" y="4084983"/>
            <a:ext cx="2279374" cy="115293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21" name="Google Shape;521;p13"/>
          <p:cNvSpPr/>
          <p:nvPr/>
        </p:nvSpPr>
        <p:spPr>
          <a:xfrm>
            <a:off x="5382768" y="5261096"/>
            <a:ext cx="1390389" cy="123381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3"/>
          <p:cNvSpPr txBox="1"/>
          <p:nvPr/>
        </p:nvSpPr>
        <p:spPr>
          <a:xfrm>
            <a:off x="109920" y="2024818"/>
            <a:ext cx="480001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</a:pP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Hay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varias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opciones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descargar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 PDF y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guardar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artículo</a:t>
            </a:r>
            <a:endParaRPr dirty="0"/>
          </a:p>
          <a:p>
            <a:pPr marL="0" marR="0" lvl="3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dirty="0" err="1"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26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6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PDF para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guardar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artículo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dispositivo</a:t>
            </a:r>
            <a:endParaRPr dirty="0"/>
          </a:p>
          <a:p>
            <a:pPr marL="0" marR="0" lvl="8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dirty="0" err="1"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sz="26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latin typeface="Open Sans"/>
                <a:ea typeface="Open Sans"/>
                <a:cs typeface="Open Sans"/>
                <a:sym typeface="Open Sans"/>
              </a:rPr>
              <a:t>clic</a:t>
            </a:r>
            <a:r>
              <a:rPr lang="en-US" sz="26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opción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“Export Citations” –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siguiente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diapositiva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lang="en-US" sz="28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7442" y="2258378"/>
            <a:ext cx="3895725" cy="43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4"/>
          <p:cNvSpPr txBox="1">
            <a:spLocks noGrp="1"/>
          </p:cNvSpPr>
          <p:nvPr>
            <p:ph type="title"/>
          </p:nvPr>
        </p:nvSpPr>
        <p:spPr>
          <a:xfrm>
            <a:off x="0" y="452565"/>
            <a:ext cx="7772400" cy="108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 b="0" i="0" u="none" strike="noStrike" cap="non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Exportar referencias desde</a:t>
            </a:r>
            <a:br>
              <a:rPr lang="en-US" sz="3200" b="0" i="0" u="none" strike="noStrike" cap="non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200" b="0" i="0" u="none" strike="noStrike" cap="non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The Lancet</a:t>
            </a:r>
            <a:endParaRPr sz="32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529" name="Google Shape;529;p14"/>
          <p:cNvSpPr txBox="1"/>
          <p:nvPr/>
        </p:nvSpPr>
        <p:spPr>
          <a:xfrm>
            <a:off x="109919" y="1695634"/>
            <a:ext cx="5906833" cy="516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Ahora se muestran las opciones de Exportar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●"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Notar l</a:t>
            </a:r>
            <a:r>
              <a:rPr lang="en-US"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 opciones de: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Save to RefWorks</a:t>
            </a:r>
            <a:endParaRPr sz="2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Export to RIS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Export to BibTeX</a:t>
            </a:r>
            <a:endParaRPr sz="2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Export to Text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Para identificar el formato requerido, es necesario revisar el software de referencia bibliográfica utilizado y seleccionarlo acorde a sus necesidades</a:t>
            </a:r>
            <a:br>
              <a:rPr lang="en-US" sz="2800" b="0" i="0" u="none" strike="noStrike" cap="none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800" b="0" i="0" u="none" strike="noStrike" cap="none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0" name="Google Shape;530;p14"/>
          <p:cNvSpPr/>
          <p:nvPr/>
        </p:nvSpPr>
        <p:spPr>
          <a:xfrm>
            <a:off x="7335659" y="2698825"/>
            <a:ext cx="3142172" cy="323112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8"/>
          <p:cNvSpPr txBox="1">
            <a:spLocks noGrp="1"/>
          </p:cNvSpPr>
          <p:nvPr>
            <p:ph type="title"/>
          </p:nvPr>
        </p:nvSpPr>
        <p:spPr>
          <a:xfrm>
            <a:off x="0" y="496956"/>
            <a:ext cx="8131629" cy="96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Solución de problemas y asistencia</a:t>
            </a:r>
            <a:endParaRPr/>
          </a:p>
        </p:txBody>
      </p:sp>
      <p:sp>
        <p:nvSpPr>
          <p:cNvPr id="537" name="Google Shape;537;p28"/>
          <p:cNvSpPr txBox="1">
            <a:spLocks noGrp="1"/>
          </p:cNvSpPr>
          <p:nvPr>
            <p:ph type="body" idx="1"/>
          </p:nvPr>
        </p:nvSpPr>
        <p:spPr>
          <a:xfrm>
            <a:off x="84254" y="1686416"/>
            <a:ext cx="11949250" cy="488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Problemas</a:t>
            </a:r>
            <a:r>
              <a:rPr lang="en-US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comunes</a:t>
            </a:r>
            <a:endParaRPr dirty="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 la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ha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sido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bloqueado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con un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mensaje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emergente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Error de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conectarse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correctamente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con el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código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usuario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contraseña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libros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no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incluidos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oferta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editorial.</a:t>
            </a:r>
            <a:endParaRPr dirty="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Problemas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técnicos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sitios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web de la editorial.</a:t>
            </a:r>
            <a:endParaRPr dirty="0">
              <a:solidFill>
                <a:srgbClr val="3F3F3F"/>
              </a:solidFill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¿</a:t>
            </a:r>
            <a:r>
              <a:rPr lang="en-US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Qué</a:t>
            </a:r>
            <a:r>
              <a:rPr lang="en-US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1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hacer</a:t>
            </a:r>
            <a:r>
              <a:rPr lang="en-US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dirty="0">
              <a:solidFill>
                <a:srgbClr val="3F3F3F"/>
              </a:solidFill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Si el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usuario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ha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iniciado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la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tiene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al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título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específico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se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confirma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que hay un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problema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técnico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sitio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web de la editorial. 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Informe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</a:t>
            </a:r>
            <a:r>
              <a:rPr lang="en-US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este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problema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al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Servicio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Asistencia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Research4Life 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u="sng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r4l@research4life.org</a:t>
            </a:r>
            <a:endParaRPr dirty="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9"/>
          <p:cNvSpPr txBox="1">
            <a:spLocks noGrp="1"/>
          </p:cNvSpPr>
          <p:nvPr>
            <p:ph type="title"/>
          </p:nvPr>
        </p:nvSpPr>
        <p:spPr>
          <a:xfrm>
            <a:off x="0" y="516834"/>
            <a:ext cx="8131629" cy="94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888"/>
              <a:buNone/>
            </a:pPr>
            <a:r>
              <a:rPr lang="en-US" sz="4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Contactar al Servicio de Asistencia</a:t>
            </a:r>
            <a:endParaRPr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29"/>
          <p:cNvSpPr txBox="1">
            <a:spLocks noGrp="1"/>
          </p:cNvSpPr>
          <p:nvPr>
            <p:ph type="body" idx="1"/>
          </p:nvPr>
        </p:nvSpPr>
        <p:spPr>
          <a:xfrm>
            <a:off x="65966" y="1594976"/>
            <a:ext cx="11967538" cy="517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8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Cuando contacte al </a:t>
            </a:r>
            <a:r>
              <a:rPr lang="en-US" sz="28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Servicio de Asistencia</a:t>
            </a:r>
            <a:r>
              <a:rPr lang="en-US" sz="28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por favor utilizar la siguiente lista de verificación: </a:t>
            </a:r>
            <a:endParaRPr/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sz="22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¿Cuál es el nombre y el país de su institución?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¿Cuál es el código de usuario y contraseña que está utilizando? (si es aplicable)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¿Su institución utiliza acceso basado en IP a Hinari y Research4Life? (si es aplicable).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¿Puede iniciar sesión o recibe un mensaje de "No se pudo autenticar"?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¿Tiene problemas para acceder a todo el contenido o solamente a una revista o libro específico?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Si tiene problemas para acceder a un título específico, escriba el nombre de la revista o el libro.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Incluya una captura de pantalla (incluida la URL) del error que experimentó.</a:t>
            </a:r>
            <a:endParaRPr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97" y="1804987"/>
            <a:ext cx="4766830" cy="41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8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81315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Recursos adicionales – </a:t>
            </a:r>
            <a:b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Página de </a:t>
            </a:r>
            <a:r>
              <a:rPr lang="en-US" sz="3600" b="1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Ayuda</a:t>
            </a: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del Portal</a:t>
            </a:r>
            <a:endParaRPr sz="3600" b="1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2" name="Google Shape;55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7875" y="1804987"/>
            <a:ext cx="476250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1800" y="2150262"/>
            <a:ext cx="673102" cy="459055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8"/>
          <p:cNvSpPr/>
          <p:nvPr/>
        </p:nvSpPr>
        <p:spPr>
          <a:xfrm>
            <a:off x="4453863" y="1951291"/>
            <a:ext cx="636297" cy="21431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8"/>
          <p:cNvSpPr/>
          <p:nvPr/>
        </p:nvSpPr>
        <p:spPr>
          <a:xfrm>
            <a:off x="17753" y="2904807"/>
            <a:ext cx="2195095" cy="30361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6" name="Google Shape;556;p8"/>
          <p:cNvCxnSpPr>
            <a:endCxn id="555" idx="3"/>
          </p:cNvCxnSpPr>
          <p:nvPr/>
        </p:nvCxnSpPr>
        <p:spPr>
          <a:xfrm flipH="1">
            <a:off x="2212848" y="2165615"/>
            <a:ext cx="2241000" cy="891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7" name="Google Shape;557;p8"/>
          <p:cNvCxnSpPr/>
          <p:nvPr/>
        </p:nvCxnSpPr>
        <p:spPr>
          <a:xfrm rot="10800000" flipH="1">
            <a:off x="1941095" y="2904807"/>
            <a:ext cx="4612105" cy="30361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58" name="Google Shape;55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3200" y="1804986"/>
            <a:ext cx="5556250" cy="5045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425" y="1693052"/>
            <a:ext cx="3771684" cy="4062452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1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81315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Recursos adicionales – </a:t>
            </a:r>
            <a:b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Portal de Capacitación Research4Life</a:t>
            </a:r>
            <a:endParaRPr sz="3600" b="1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6" name="Google Shape;56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7875" y="1804987"/>
            <a:ext cx="476250" cy="32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1"/>
          <p:cNvSpPr txBox="1">
            <a:spLocks noGrp="1"/>
          </p:cNvSpPr>
          <p:nvPr>
            <p:ph type="body" idx="1"/>
          </p:nvPr>
        </p:nvSpPr>
        <p:spPr>
          <a:xfrm>
            <a:off x="176290" y="5729494"/>
            <a:ext cx="11875502" cy="95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1400"/>
              <a:buNone/>
            </a:pP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Desde el Menú          los usuarios tienen acceso al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Portal de Capacitación Research4Life </a:t>
            </a:r>
            <a:r>
              <a:rPr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que contiene muchas páginas temáticas, incluidas </a:t>
            </a:r>
            <a:r>
              <a:rPr lang="en-US"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Presentaciones de Capacitación</a:t>
            </a:r>
            <a:endParaRPr/>
          </a:p>
        </p:txBody>
      </p:sp>
      <p:sp>
        <p:nvSpPr>
          <p:cNvPr id="568" name="Google Shape;568;p51"/>
          <p:cNvSpPr/>
          <p:nvPr/>
        </p:nvSpPr>
        <p:spPr>
          <a:xfrm>
            <a:off x="176289" y="4181489"/>
            <a:ext cx="1316329" cy="38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Google Shape;56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9221" y="1855053"/>
            <a:ext cx="6892512" cy="341335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1"/>
          <p:cNvSpPr/>
          <p:nvPr/>
        </p:nvSpPr>
        <p:spPr>
          <a:xfrm>
            <a:off x="4794659" y="2238664"/>
            <a:ext cx="1624429" cy="38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9402" y="5814535"/>
            <a:ext cx="450850" cy="46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8131629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6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Síntesis</a:t>
            </a:r>
            <a:endParaRPr sz="360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8" name="Google Shape;578;p30"/>
          <p:cNvSpPr txBox="1">
            <a:spLocks noGrp="1"/>
          </p:cNvSpPr>
          <p:nvPr>
            <p:ph type="body" idx="1"/>
          </p:nvPr>
        </p:nvSpPr>
        <p:spPr>
          <a:xfrm>
            <a:off x="212270" y="1975758"/>
            <a:ext cx="11462659" cy="488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Esta presentación se enfoca en el acceso a los recursos de los programas Research4Life mediante el Portal Unificado de Contenidos y los Portales de Contenidos AGORA y ARDI. </a:t>
            </a:r>
            <a:endParaRPr lang="es-ES" sz="2000" b="1" dirty="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explora cómo navegar/buscar contenidos, colecciones, bases de datos, revistas o buscar contenidos en todos los programas.</a:t>
            </a:r>
            <a:endParaRPr lang="es-ES" dirty="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 presentación también cubre recursos adicionales que están disponibles a través de los listados de Bases de datos, Recursos de referencia y Colecciones gratuitas.</a:t>
            </a:r>
            <a:endParaRPr lang="es-ES" sz="2000" dirty="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También se muestra cómo identificar cuáles editoriales brindan acceso en países específicos/tipos de institución a través de la página de Contenido ofrecido por las editoriales a instituciones en países, áreas y territorios. </a:t>
            </a:r>
            <a:endParaRPr lang="es-ES" sz="2000" dirty="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2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 resumen varios recursos adicionales de la página de Ayuda del Portal de Contenidos y del portal de Capacitación de Research4Life.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0" y="378812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695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Colecciones Research4Life (R4L)</a:t>
            </a:r>
            <a:b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u="sng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www.research4life.org</a:t>
            </a: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31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continuación</a:t>
            </a:r>
            <a:endParaRPr sz="310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64398" y="1585156"/>
            <a:ext cx="11752953" cy="515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 través del Portal Unificado de Contenidos existen cinco</a:t>
            </a:r>
            <a:r>
              <a:rPr lang="es-ES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colecciones</a:t>
            </a:r>
            <a:r>
              <a:rPr lang="es-E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 a través de las cuales los usuarios pueden acceder al contenido: Investigación para la Salud (Hinari), Investigación en Agricultura (AGORA), Investigación en Medio Ambiente (OARE), Investigación para el Desarrollo e Innovación (ARDI) e Investigación para Justicia global (GOALI). AGORA y ARDI también cuentan con Portales de Contenidos separados.</a:t>
            </a:r>
            <a:endParaRPr lang="es-ES" dirty="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R4L ofrece acceso hasta a 40,000 revistas, 169,000 libros y 155 otras fuentes de información (septiembre 2022). </a:t>
            </a:r>
            <a:endParaRPr lang="es-ES" dirty="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s-E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 objetivo de los programas de Research4life es "reducir la brecha de conocimiento entre los países de ingresos altos y los países de ingresos bajos y medios proporcionando acceso asequible a información académica, profesional y de investigación".</a:t>
            </a:r>
            <a:endParaRPr lang="es-ES" dirty="0"/>
          </a:p>
          <a:p>
            <a:pPr marL="76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s-ES" sz="2000" dirty="0"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27b3dbef2_0_81"/>
          <p:cNvSpPr txBox="1">
            <a:spLocks noGrp="1"/>
          </p:cNvSpPr>
          <p:nvPr>
            <p:ph type="title"/>
          </p:nvPr>
        </p:nvSpPr>
        <p:spPr>
          <a:xfrm>
            <a:off x="0" y="437222"/>
            <a:ext cx="82035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Le invitamos a:</a:t>
            </a:r>
            <a:endParaRPr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4" name="Google Shape;584;g727b3dbef2_0_81"/>
          <p:cNvSpPr txBox="1">
            <a:spLocks noGrp="1"/>
          </p:cNvSpPr>
          <p:nvPr>
            <p:ph type="body" idx="1"/>
          </p:nvPr>
        </p:nvSpPr>
        <p:spPr>
          <a:xfrm>
            <a:off x="656074" y="2094524"/>
            <a:ext cx="11194549" cy="423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1400"/>
              <a:buFont typeface="Open Sans"/>
              <a:buChar char="●"/>
            </a:pP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Visitarnos en https://www.research4life.org/es/</a:t>
            </a:r>
            <a:endParaRPr sz="200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1400"/>
              <a:buFont typeface="Open Sans"/>
              <a:buChar char="●"/>
            </a:pP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Comunicarse con nosotros por </a:t>
            </a:r>
            <a:r>
              <a:rPr lang="en-US" sz="2000">
                <a:solidFill>
                  <a:srgbClr val="586F7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r4l@research4life.org</a:t>
            </a: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1400"/>
              <a:buFont typeface="Open Sans"/>
              <a:buChar char="●"/>
            </a:pP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Descubrir otros materiales didácticos [</a:t>
            </a:r>
            <a:r>
              <a:rPr lang="en-US" sz="2000" u="sng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https://www.research4life.org/es/training/</a:t>
            </a: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1400"/>
              <a:buFont typeface="Open Sans"/>
              <a:buChar char="●"/>
            </a:pP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Suscribirse al boletín de Research4Life [</a:t>
            </a:r>
            <a:r>
              <a:rPr lang="en-US" sz="2000" u="sng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https://www.research4life.org/es/newsletter/</a:t>
            </a: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1400"/>
              <a:buFont typeface="Open Sans"/>
              <a:buChar char="●"/>
            </a:pP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Ver los videos de Research4Life [</a:t>
            </a:r>
            <a:r>
              <a:rPr lang="en-US" sz="2000" u="sng">
                <a:solidFill>
                  <a:srgbClr val="0097A7"/>
                </a:solidFill>
                <a:latin typeface="Open Sans"/>
                <a:ea typeface="Open Sans"/>
                <a:cs typeface="Open Sans"/>
                <a:sym typeface="Open Sans"/>
              </a:rPr>
              <a:t>https://bit.ly/2w3CU5C</a:t>
            </a: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1400"/>
              <a:buFont typeface="Open Sans"/>
              <a:buChar char="●"/>
            </a:pPr>
            <a:r>
              <a:rPr lang="en-US" sz="2000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Seguirnos en Twitter @r4lpartnership y Facebook @R4Lpartnership</a:t>
            </a:r>
            <a:endParaRPr sz="2000"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5050" y="6158249"/>
            <a:ext cx="1523874" cy="63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0294" y="6217682"/>
            <a:ext cx="1962613" cy="51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7741" y="6128240"/>
            <a:ext cx="1612438" cy="69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0643" y="6191271"/>
            <a:ext cx="1468376" cy="56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29499" y="6163201"/>
            <a:ext cx="1468374" cy="624061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"/>
          <p:cNvSpPr/>
          <p:nvPr/>
        </p:nvSpPr>
        <p:spPr>
          <a:xfrm>
            <a:off x="1116312" y="2814175"/>
            <a:ext cx="9298800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F8981D"/>
                </a:solidFill>
                <a:latin typeface="Open Sans"/>
                <a:ea typeface="Open Sans"/>
                <a:cs typeface="Open Sans"/>
                <a:sym typeface="Open Sans"/>
              </a:rPr>
              <a:t>Para mayor información sobre Research4Life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898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http://www.research4life.org/es/</a:t>
            </a:r>
            <a:endParaRPr sz="3000" b="0" i="0" u="none" strike="noStrike" cap="none">
              <a:solidFill>
                <a:srgbClr val="00489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lang="en-US" sz="3000" b="0" i="0" u="none" strike="noStrike" cap="none">
                <a:solidFill>
                  <a:srgbClr val="F8981D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000" b="0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r4l@research4life.org</a:t>
            </a:r>
            <a:r>
              <a:rPr lang="en-US" sz="3000" b="0" i="0" u="none" strike="noStrike" cap="none">
                <a:solidFill>
                  <a:srgbClr val="00489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lang="en-US" sz="2000" b="0" i="0" u="none" strike="noStrike" cap="none">
                <a:solidFill>
                  <a:srgbClr val="F8981D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2000" b="0" i="0" u="none" strike="noStrike" cap="none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1400" b="0" i="0" u="none" strike="noStrike" cap="none">
                <a:solidFill>
                  <a:srgbClr val="F8981D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400" b="0" i="0" u="none" strike="noStrike" cap="none">
              <a:solidFill>
                <a:srgbClr val="F898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5" name="Google Shape;595;p1"/>
          <p:cNvSpPr txBox="1"/>
          <p:nvPr/>
        </p:nvSpPr>
        <p:spPr>
          <a:xfrm>
            <a:off x="-2" y="5674296"/>
            <a:ext cx="12192000" cy="369300"/>
          </a:xfrm>
          <a:prstGeom prst="rect">
            <a:avLst/>
          </a:prstGeom>
          <a:solidFill>
            <a:srgbClr val="586F7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s-ES" sz="1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Research4Life es una colaboración público-privada de cinco </a:t>
            </a:r>
            <a:r>
              <a:rPr lang="en-US" sz="18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colecciones</a:t>
            </a:r>
            <a:r>
              <a:rPr lang="es-ES" sz="1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0"/>
          <p:cNvSpPr txBox="1">
            <a:spLocks noGrp="1"/>
          </p:cNvSpPr>
          <p:nvPr>
            <p:ph type="title"/>
          </p:nvPr>
        </p:nvSpPr>
        <p:spPr>
          <a:xfrm>
            <a:off x="0" y="437222"/>
            <a:ext cx="82164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Acceso al Portal Unificado de Contenidos</a:t>
            </a:r>
            <a:endParaRPr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40"/>
          <p:cNvSpPr txBox="1">
            <a:spLocks noGrp="1"/>
          </p:cNvSpPr>
          <p:nvPr>
            <p:ph type="body" idx="1"/>
          </p:nvPr>
        </p:nvSpPr>
        <p:spPr>
          <a:xfrm>
            <a:off x="76749" y="1582832"/>
            <a:ext cx="11629830" cy="464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 Portal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otros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portales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son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accesibles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través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enlaces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directos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000" dirty="0">
              <a:solidFill>
                <a:srgbClr val="3F3F3F"/>
              </a:solidFill>
            </a:endParaRPr>
          </a:p>
          <a:p>
            <a:pPr marL="8128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Portal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u="sng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https://portal.research4life.org/</a:t>
            </a:r>
            <a:endParaRPr dirty="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128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AGORA - </a:t>
            </a:r>
            <a:r>
              <a:rPr lang="en-US" u="sng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https://agora.research4life.org/</a:t>
            </a:r>
            <a:endParaRPr u="sng" dirty="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128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ARDI - </a:t>
            </a:r>
            <a:r>
              <a:rPr lang="en-US" u="sng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https://ardi.research4life.org/</a:t>
            </a:r>
            <a:r>
              <a:rPr lang="en-US" u="sng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dirty="0">
              <a:solidFill>
                <a:schemeClr val="accent5"/>
              </a:solidFill>
            </a:endParaRPr>
          </a:p>
          <a:p>
            <a:pPr marL="8128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</a:pP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pestaña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1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CONTENIDO/CONECTAR 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 la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página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inicial</a:t>
            </a:r>
            <a:r>
              <a:rPr lang="en-US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Research4Life </a:t>
            </a:r>
            <a:r>
              <a:rPr lang="en-US" u="sng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https://www.research4life.org/es/</a:t>
            </a:r>
            <a:endParaRPr dirty="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55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Cualquier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miembro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una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institución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inscrita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puede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iniciar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sesión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el portal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utilizando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un </a:t>
            </a:r>
            <a:r>
              <a:rPr lang="en-US" sz="20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</a:t>
            </a:r>
            <a:r>
              <a:rPr lang="en-US" sz="20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ódigo</a:t>
            </a:r>
            <a:r>
              <a:rPr lang="en-US" sz="20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de </a:t>
            </a:r>
            <a:r>
              <a:rPr lang="en-US" sz="20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usuario</a:t>
            </a:r>
            <a:r>
              <a:rPr lang="en-US" sz="20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y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contraseña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Los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detalles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conexión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usualmente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están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disponibles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través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biblioteca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2000" dirty="0">
              <a:solidFill>
                <a:srgbClr val="3F3F3F"/>
              </a:solidFill>
            </a:endParaRPr>
          </a:p>
          <a:p>
            <a:pPr marL="355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El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acceso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está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disponible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desde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la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computadora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/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portátiles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y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móviles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.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000" dirty="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0" y="671420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3700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Conectar al Portal Unificado de Contenidos</a:t>
            </a:r>
            <a:endParaRPr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11"/>
          <p:cNvSpPr/>
          <p:nvPr/>
        </p:nvSpPr>
        <p:spPr>
          <a:xfrm>
            <a:off x="0" y="1721400"/>
            <a:ext cx="12192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2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Puede conectarse al portal a través del sitio web de Research4life : </a:t>
            </a:r>
            <a:r>
              <a:rPr lang="en-US" sz="2200" b="0" i="0" u="sng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https://www.research4life.org/es/</a:t>
            </a:r>
            <a:endParaRPr sz="2200" b="0" i="0" u="none" strike="noStrike" cap="none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11982" y="4481679"/>
            <a:ext cx="12143400" cy="2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Char char="●"/>
            </a:pPr>
            <a:r>
              <a:rPr lang="es-ES" sz="22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Para iniciar sesión, acceder a la página web inicial; hacer clic en la pestaña CONTENIDO en la barra negra horizontal</a:t>
            </a:r>
            <a:endParaRPr lang="es-ES" dirty="0"/>
          </a:p>
          <a:p>
            <a: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Char char="●"/>
            </a:pPr>
            <a:r>
              <a:rPr lang="es-ES" sz="22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El acceso a la página de inicio también se encuentra en las páginas web de las cinco colecciones. </a:t>
            </a:r>
            <a:endParaRPr lang="es-ES" dirty="0"/>
          </a:p>
          <a:p>
            <a: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Char char="●"/>
            </a:pPr>
            <a:r>
              <a:rPr lang="es-ES" sz="22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 ambos casos, se solicita a los usuarios que ingresen su</a:t>
            </a:r>
            <a:r>
              <a:rPr lang="es-ES" sz="2200" b="0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s</a:t>
            </a:r>
            <a:r>
              <a:rPr lang="es-ES" sz="2200" b="0" i="0" u="none" strike="noStrike" cap="none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credenciales de inicio de sesión. 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s-ES"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6416" y="2706907"/>
            <a:ext cx="8246768" cy="151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/>
          <p:nvPr/>
        </p:nvSpPr>
        <p:spPr>
          <a:xfrm>
            <a:off x="7443216" y="3539896"/>
            <a:ext cx="1261872" cy="72613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11"/>
          <p:cNvCxnSpPr/>
          <p:nvPr/>
        </p:nvCxnSpPr>
        <p:spPr>
          <a:xfrm rot="10800000">
            <a:off x="8705088" y="3686200"/>
            <a:ext cx="2724912" cy="79547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78025"/>
            <a:ext cx="7784375" cy="207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0" y="135101"/>
            <a:ext cx="9613800" cy="94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6F7C"/>
              </a:buClr>
              <a:buSzPts val="3700"/>
              <a:buNone/>
            </a:pPr>
            <a:r>
              <a:rPr lang="en-US">
                <a:solidFill>
                  <a:srgbClr val="586F7C"/>
                </a:solidFill>
                <a:latin typeface="Open Sans"/>
                <a:ea typeface="Open Sans"/>
                <a:cs typeface="Open Sans"/>
                <a:sym typeface="Open Sans"/>
              </a:rPr>
              <a:t>Instrucciones de inicio de sesión</a:t>
            </a:r>
            <a:endParaRPr>
              <a:solidFill>
                <a:srgbClr val="586F7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0" y="3139950"/>
            <a:ext cx="12192000" cy="3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usuarios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deben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utilizar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las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credenciales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tanto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código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usuario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contraseña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se</a:t>
            </a:r>
            <a:r>
              <a:rPr lang="en-US" sz="20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distinguen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entre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mayúsculas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minúsculas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no se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permiten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espacios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Tener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cuenta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cualquiera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las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credenciales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cinco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programas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brinda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al Portal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Unificado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Contenidos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000" dirty="0">
              <a:solidFill>
                <a:srgbClr val="3F3F3F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usuario</a:t>
            </a:r>
            <a:r>
              <a:rPr lang="en-US" sz="20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instituciones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con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basado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IP a R4L, 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no se les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pide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credenciales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dentro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de las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instalaciones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de la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institución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y se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conectan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automáticamente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Contactar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al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bibliotecario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/a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institución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obtener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información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inicio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sesión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. Si no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está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disponible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comuníquese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con el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Servicio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000" dirty="0" err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Asistencia</a:t>
            </a:r>
            <a:r>
              <a:rPr lang="en-US" sz="2000" dirty="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20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r4l@research4life.org.</a:t>
            </a:r>
            <a:endParaRPr sz="2000" dirty="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5614950" y="1738676"/>
            <a:ext cx="2169300" cy="1411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94375" y="981903"/>
            <a:ext cx="3636300" cy="27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>
            <a:spLocks noGrp="1"/>
          </p:cNvSpPr>
          <p:nvPr>
            <p:ph type="title"/>
          </p:nvPr>
        </p:nvSpPr>
        <p:spPr>
          <a:xfrm>
            <a:off x="0" y="415388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rebuchet MS"/>
              <a:buNone/>
            </a:pPr>
            <a:r>
              <a:rPr lang="en-US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Portal Unificado de Contenidos, </a:t>
            </a:r>
            <a:br>
              <a:rPr lang="en-US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opciones AGORA y ARDI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6" name="Google Shape;136;p15"/>
          <p:cNvSpPr txBox="1">
            <a:spLocks noGrp="1"/>
          </p:cNvSpPr>
          <p:nvPr>
            <p:ph type="body" idx="1"/>
          </p:nvPr>
        </p:nvSpPr>
        <p:spPr>
          <a:xfrm>
            <a:off x="164592" y="1574436"/>
            <a:ext cx="12027408" cy="499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Se muestran tres opciones: el Portal Unificado de Contenidos que contiene los recursos de 5 colecciones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mientras que AGORA (agricultura, silvicultura, pesca, clima y seguridad alimentaria) o ARDI (innovación y tecnología) se enfocan en disciplinas específicas. </a:t>
            </a: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6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iniciar sesión con el código de usuario y contraseña de la institución, los resultados de la búsqueda se limitan a lo que se encuentra disponible en la institución: </a:t>
            </a:r>
          </a:p>
        </p:txBody>
      </p:sp>
      <p:pic>
        <p:nvPicPr>
          <p:cNvPr id="137" name="Google Shape;13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773" y="3108961"/>
            <a:ext cx="10794454" cy="193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8451" y="5830116"/>
            <a:ext cx="3901440" cy="589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4144</Words>
  <Application>Microsoft Office PowerPoint</Application>
  <PresentationFormat>Widescreen</PresentationFormat>
  <Paragraphs>349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Open Sans</vt:lpstr>
      <vt:lpstr>Gill Sans</vt:lpstr>
      <vt:lpstr>Trebuchet MS</vt:lpstr>
      <vt:lpstr>Simple Light</vt:lpstr>
      <vt:lpstr>Navegación y búsqueda específicas de la colección</vt:lpstr>
      <vt:lpstr>Contenido</vt:lpstr>
      <vt:lpstr>Objetivos de aprendizaje</vt:lpstr>
      <vt:lpstr>Colecciones Research4Life (R4L) (www.research4life.org/es) </vt:lpstr>
      <vt:lpstr>Colecciones Research4Life (R4L) (www.research4life.org) continuación</vt:lpstr>
      <vt:lpstr>Acceso al Portal Unificado de Contenidos</vt:lpstr>
      <vt:lpstr>Conectar al Portal Unificado de Contenidos</vt:lpstr>
      <vt:lpstr>Instrucciones de inicio de sesión</vt:lpstr>
      <vt:lpstr>Portal Unificado de Contenidos,  opciones AGORA y ARDI</vt:lpstr>
      <vt:lpstr>I]</vt:lpstr>
      <vt:lpstr>Actualizado:  julio de 2022</vt:lpstr>
      <vt:lpstr>Inicio de sesión persistente</vt:lpstr>
      <vt:lpstr>Vista inicial del Portal Unificado de Contenidos</vt:lpstr>
      <vt:lpstr>Listado de todos los recursos R4L</vt:lpstr>
      <vt:lpstr>Menu        : Acceso vía dispositivo móvil</vt:lpstr>
      <vt:lpstr>Acceso a colecciones específicas desde la página inicial del portal</vt:lpstr>
      <vt:lpstr>Portal de Contenido ARDI</vt:lpstr>
      <vt:lpstr>Navegación por Colecciones</vt:lpstr>
      <vt:lpstr>Resumen de filtros</vt:lpstr>
      <vt:lpstr> Colecciones: AGORA</vt:lpstr>
      <vt:lpstr>Búsqueda en bases de datos: idéntico para revistas, libros, fuentes de referencia y recursos gratuitos</vt:lpstr>
      <vt:lpstr>Búsqueda en Bases de Datos  (continuación)  </vt:lpstr>
      <vt:lpstr>Búsqueda en Bases de Datos  (continuación)  </vt:lpstr>
      <vt:lpstr>Búsqueda de Revistas</vt:lpstr>
      <vt:lpstr>Búsqueda de Revistas: continuación</vt:lpstr>
      <vt:lpstr>Bases de Datos, Fuentes de Referencia y Colecciones Gratuitas</vt:lpstr>
      <vt:lpstr>Búsqueda por Editoriales</vt:lpstr>
      <vt:lpstr>Búsqueda de Editoriales (continuación)</vt:lpstr>
      <vt:lpstr>Navegar por Temas</vt:lpstr>
      <vt:lpstr>Navegar por Tema (continuación)</vt:lpstr>
      <vt:lpstr>Menú      Herramientas adicionales</vt:lpstr>
      <vt:lpstr>Buscar Contenidos – características  de la página inicial</vt:lpstr>
      <vt:lpstr>Buscar contenidos y resultados  (ej. public and health)</vt:lpstr>
      <vt:lpstr>Iniciar sesión personal</vt:lpstr>
      <vt:lpstr>Opciones de sesión personal Buscar contenidos (página inicial)</vt:lpstr>
      <vt:lpstr>Búsqueda a través de Research4Life utilizando Summon</vt:lpstr>
      <vt:lpstr>Contenido ofrecido por lugar</vt:lpstr>
      <vt:lpstr>Contenido ofrecido por lugar</vt:lpstr>
      <vt:lpstr>Listas de títulos</vt:lpstr>
      <vt:lpstr>Opciones de Listas de títulos</vt:lpstr>
      <vt:lpstr>Abrir, descargar pdf y exportar una referencia – acceso a The Lancet (vía Menú / Buscar contenidos)</vt:lpstr>
      <vt:lpstr>Abrir, descargar (continuación)</vt:lpstr>
      <vt:lpstr>Descargar un artículo de revista desde The Lancet</vt:lpstr>
      <vt:lpstr>Exportar referencias desde The Lancet</vt:lpstr>
      <vt:lpstr>Solución de problemas y asistencia</vt:lpstr>
      <vt:lpstr>Contactar al Servicio de Asistencia</vt:lpstr>
      <vt:lpstr>Recursos adicionales –  Página de Ayuda del Portal</vt:lpstr>
      <vt:lpstr>Recursos adicionales –  Portal de Capacitación Research4Life</vt:lpstr>
      <vt:lpstr>Síntesis</vt:lpstr>
      <vt:lpstr>Le invitamos a: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Navegación y búsqueda específicas de la colección</dc:title>
  <dc:creator>Marcia Mabhula</dc:creator>
  <cp:lastModifiedBy>Marcia Mabhula</cp:lastModifiedBy>
  <cp:revision>11</cp:revision>
  <dcterms:created xsi:type="dcterms:W3CDTF">2020-02-14T15:04:15Z</dcterms:created>
  <dcterms:modified xsi:type="dcterms:W3CDTF">2023-03-30T10:37:15Z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Research4Life.M1.Lesson1.1_Scientific landscape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AD4F1997-0959-46B9-9F01-B3AF217E6F99</vt:lpwstr>
  </property>
  <property fmtid="{D5CDD505-2E9C-101B-9397-08002B2CF9AE}" pid="6" name="ArticulateProjectFull">
    <vt:lpwstr>D:\R4Life\F2F Materials\20200416_M2_L3.1EN.Hinari_Research in Health.ppta</vt:lpwstr>
  </property>
</Properties>
</file>