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0JoOerGCkhcCCJB3UQAhJzHE9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452CEE-64E1-4B73-963E-CC466216BBC2}">
  <a:tblStyle styleId="{68452CEE-64E1-4B73-963E-CC466216BBC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4AAFAEC-8A7C-4575-A035-67847EEC387C}"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389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pacouncil.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urnitin.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whitesmoke.com/" TargetMode="External"/><Relationship Id="rId5" Type="http://schemas.openxmlformats.org/officeDocument/2006/relationships/hyperlink" Target="https://prowritingaid.com/v" TargetMode="External"/><Relationship Id="rId4" Type="http://schemas.openxmlformats.org/officeDocument/2006/relationships/hyperlink" Target="https://www.grammarly.co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a:latin typeface="Open Sans"/>
                <a:ea typeface="Open Sans"/>
                <a:cs typeface="Open Sans"/>
                <a:sym typeface="Open Sans"/>
              </a:rPr>
              <a:t>El uso o trato justo es reconocido en muchos países.</a:t>
            </a:r>
            <a:endParaRPr sz="1100">
              <a:latin typeface="Open Sans"/>
              <a:ea typeface="Open Sans"/>
              <a:cs typeface="Open Sans"/>
              <a:sym typeface="Open Sans"/>
            </a:endParaRPr>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350" lvl="0" indent="0" algn="l" rtl="0">
              <a:lnSpc>
                <a:spcPct val="100000"/>
              </a:lnSpc>
              <a:spcBef>
                <a:spcPts val="0"/>
              </a:spcBef>
              <a:spcAft>
                <a:spcPts val="0"/>
              </a:spcAft>
              <a:buSzPts val="1300"/>
              <a:buFont typeface="Open Sans"/>
              <a:buNone/>
            </a:pPr>
            <a:r>
              <a:rPr lang="en-US" sz="1100">
                <a:latin typeface="Open Sans"/>
                <a:ea typeface="Open Sans"/>
                <a:cs typeface="Open Sans"/>
                <a:sym typeface="Open Sans"/>
              </a:rPr>
              <a:t>Los autores suelen acordar la transferencia exclusiva de sus derechos a las editoriales, y las editoriales/proveedores de bases de datos ofrecen licencias no exclusivas a los usuarios a través de universidades, instituciones de investigación y bibliotecas para su contenido ya pagado.</a:t>
            </a:r>
            <a:endParaRPr sz="1100">
              <a:latin typeface="Open Sans"/>
              <a:ea typeface="Open Sans"/>
              <a:cs typeface="Open Sans"/>
              <a:sym typeface="Open Sans"/>
            </a:endParaRPr>
          </a:p>
          <a:p>
            <a:pPr marL="171450" lvl="0" indent="-82550" algn="l" rtl="0">
              <a:lnSpc>
                <a:spcPct val="100000"/>
              </a:lnSpc>
              <a:spcBef>
                <a:spcPts val="0"/>
              </a:spcBef>
              <a:spcAft>
                <a:spcPts val="0"/>
              </a:spcAft>
              <a:buSzPts val="1400"/>
              <a:buFont typeface="Arial"/>
              <a:buNone/>
            </a:pPr>
            <a:endParaRPr/>
          </a:p>
        </p:txBody>
      </p:sp>
      <p:sp>
        <p:nvSpPr>
          <p:cNvPr id="143" name="Google Shape;143;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Estas licencias entre las editoriales e instituciones contienen términos y condiciones de uso asociados con el contenido. El acuerdo de licencia cubre quién tiene permiso para acceder al contenido, lo que usted y sus usuarios pueden y no pueden hacer, y las responsabilidades de quien brinda la licencia y quien es el titular de la licencia.</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El acuerdo de licencia entre una editorial y una biblioteca/institución es confidencial y exclusivo para la institución en particular. Por lo tanto, cada acuerdo en particular debe manejarse por separado y con cuidado.</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a:p>
          <a:p>
            <a:pPr marL="171450" lvl="0" indent="-82550" algn="l" rtl="0">
              <a:lnSpc>
                <a:spcPct val="100000"/>
              </a:lnSpc>
              <a:spcBef>
                <a:spcPts val="0"/>
              </a:spcBef>
              <a:spcAft>
                <a:spcPts val="0"/>
              </a:spcAft>
              <a:buSzPts val="1400"/>
              <a:buFont typeface="Arial"/>
              <a:buNone/>
            </a:pPr>
            <a:endParaRPr/>
          </a:p>
        </p:txBody>
      </p:sp>
      <p:sp>
        <p:nvSpPr>
          <p:cNvPr id="150" name="Google Shape;1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Las licencias CC están disponibles en inglés de forma predeterminada y están traducidas a otros idiomas. Las versiones anteriores de las licencias CC están adaptadas en otros sistemas legales nacionales, pero la versión 4.0 es internacional por defecto.</a:t>
            </a: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El autor del trabajo científico debe anticipar los usos futuros de su trabajo, como compartir el trabajo con colegas, distribuir en conferencias, autopublicar en un sitio web personal o en un repositorio, volver a publicar por adaptación o traducción, usar en clase y paquetes de cursos.</a:t>
            </a: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Por lo tanto, cuando se firman acuerdos/contratos de derechos de autor con editoriales u organizaciones, se deben conservar los derechos apropiados para copiar, compartir y modificar.</a:t>
            </a:r>
            <a:endParaRPr sz="11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157" name="Google Shape;1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Open Sans"/>
                <a:ea typeface="Open Sans"/>
                <a:cs typeface="Open Sans"/>
                <a:sym typeface="Open Sans"/>
              </a:rPr>
              <a:t>Las licencias Creative Commons constan de cuatro condiciones.</a:t>
            </a:r>
            <a:endParaRPr sz="1100">
              <a:latin typeface="Open Sans"/>
              <a:ea typeface="Open Sans"/>
              <a:cs typeface="Open Sans"/>
              <a:sym typeface="Open Sans"/>
            </a:endParaRPr>
          </a:p>
        </p:txBody>
      </p:sp>
      <p:sp>
        <p:nvSpPr>
          <p:cNvPr id="166" name="Google Shape;1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r>
              <a:rPr lang="en-US" sz="1100">
                <a:latin typeface="Open Sans"/>
                <a:ea typeface="Open Sans"/>
                <a:cs typeface="Open Sans"/>
                <a:sym typeface="Open Sans"/>
              </a:rPr>
              <a:t>Las licencias Creative Commons se basan en cuatro condiciones ya mostradas en la diapositiva anterior, que a su vez ofrecen seis combinaciones entre sí. Entre las licencias de CC BY y CC BY-SA no hay limitaciones en la reutilización de la obra. Las licencias BY-NC, BY-ND, BY-NC-SA y BY-NC-ND permiten usos limitados, como el uso comercial, y no se permite el trabajo derivado.</a:t>
            </a:r>
            <a:endParaRPr sz="1100">
              <a:latin typeface="Open Sans"/>
              <a:ea typeface="Open Sans"/>
              <a:cs typeface="Open Sans"/>
              <a:sym typeface="Open Sans"/>
            </a:endParaRPr>
          </a:p>
          <a:p>
            <a:pPr marL="0" lvl="0" indent="0" algn="l" rtl="0">
              <a:lnSpc>
                <a:spcPct val="100000"/>
              </a:lnSpc>
              <a:spcBef>
                <a:spcPts val="0"/>
              </a:spcBef>
              <a:spcAft>
                <a:spcPts val="0"/>
              </a:spcAft>
              <a:buSzPts val="1200"/>
              <a:buFont typeface="Arial"/>
              <a:buNone/>
            </a:pPr>
            <a:endParaRPr sz="1100">
              <a:latin typeface="Open Sans"/>
              <a:ea typeface="Open Sans"/>
              <a:cs typeface="Open Sans"/>
              <a:sym typeface="Open Sans"/>
            </a:endParaRPr>
          </a:p>
          <a:p>
            <a:pPr marL="228600" lvl="0" indent="-222250" algn="l" rtl="0">
              <a:lnSpc>
                <a:spcPct val="100000"/>
              </a:lnSpc>
              <a:spcBef>
                <a:spcPts val="0"/>
              </a:spcBef>
              <a:spcAft>
                <a:spcPts val="0"/>
              </a:spcAft>
              <a:buSzPts val="1100"/>
              <a:buFont typeface="Open Sans"/>
              <a:buAutoNum type="arabicPeriod"/>
            </a:pPr>
            <a:r>
              <a:rPr lang="en-US" sz="1100">
                <a:latin typeface="Open Sans"/>
                <a:ea typeface="Open Sans"/>
                <a:cs typeface="Open Sans"/>
                <a:sym typeface="Open Sans"/>
              </a:rPr>
              <a:t>CC BY. Esta licencia permite que otros distribuyan, mezclen, modifiquen y construyan sobre su trabajo, incluso comercialmente, siempre que le reconozcan la creación original.</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100"/>
              <a:buFont typeface="Open Sans"/>
              <a:buAutoNum type="arabicPeriod"/>
            </a:pPr>
            <a:r>
              <a:rPr lang="en-US" sz="1100">
                <a:latin typeface="Open Sans"/>
                <a:ea typeface="Open Sans"/>
                <a:cs typeface="Open Sans"/>
                <a:sym typeface="Open Sans"/>
              </a:rPr>
              <a:t>CC BY-SA. Esta licencia permite que otros mezclen, modifiquen y construyan sobre su trabajo, incluso con fines comerciales, siempre que le otorguen crédito y licencien sus nuevas creaciones bajo los mismos términos. </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100"/>
              <a:buFont typeface="Open Sans"/>
              <a:buAutoNum type="arabicPeriod"/>
            </a:pPr>
            <a:r>
              <a:rPr lang="en-US" sz="1100">
                <a:latin typeface="Open Sans"/>
                <a:ea typeface="Open Sans"/>
                <a:cs typeface="Open Sans"/>
                <a:sym typeface="Open Sans"/>
              </a:rPr>
              <a:t>CC BY-NC. Esta licencia permite que otros mezclen, modifiquen y construyan sobre su trabajo de manera no comercial, y aunque sus nuevos trabajos también deben reconocerlo y no ser comerciales, no tienen que licenciar sus trabajos derivados en los mismos términos.</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100"/>
              <a:buFont typeface="Open Sans"/>
              <a:buAutoNum type="arabicPeriod"/>
            </a:pPr>
            <a:r>
              <a:rPr lang="en-US" sz="1100">
                <a:latin typeface="Open Sans"/>
                <a:ea typeface="Open Sans"/>
                <a:cs typeface="Open Sans"/>
                <a:sym typeface="Open Sans"/>
              </a:rPr>
              <a:t>CC BY-ND. Esta licencia permite la redistribución, comercial y no comercial, siempre que se transmita sin cambios y en su totalidad, con crédito para el autor.</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100"/>
              <a:buFont typeface="Open Sans"/>
              <a:buAutoNum type="arabicPeriod"/>
            </a:pPr>
            <a:r>
              <a:rPr lang="en-US" sz="1100">
                <a:latin typeface="Open Sans"/>
                <a:ea typeface="Open Sans"/>
                <a:cs typeface="Open Sans"/>
                <a:sym typeface="Open Sans"/>
              </a:rPr>
              <a:t>CC BY-NC-SA. Esta licencia permite que otros mezclen, modifiquen y construyan sobre su trabajo sin fines comerciales, siempre que le otorguen crédito y licencien sus nuevas creaciones bajo los mismos términos.</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100"/>
              <a:buFont typeface="Open Sans"/>
              <a:buAutoNum type="arabicPeriod"/>
            </a:pPr>
            <a:r>
              <a:rPr lang="en-US" sz="1100">
                <a:latin typeface="Open Sans"/>
                <a:ea typeface="Open Sans"/>
                <a:cs typeface="Open Sans"/>
                <a:sym typeface="Open Sans"/>
              </a:rPr>
              <a:t>CC BY-NC-ND. Esta licencia es la más restrictiva de las seis licencias principales, solo permite que otros descarguen sus trabajos y los compartan con otros siempre que le den crédito, pero no pueden cambiarlos de ninguna manera ni usarlos comercialmente.</a:t>
            </a:r>
            <a:endParaRPr sz="1100">
              <a:latin typeface="Open Sans"/>
              <a:ea typeface="Open Sans"/>
              <a:cs typeface="Open Sans"/>
              <a:sym typeface="Open Sans"/>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350" lvl="0" indent="0" algn="l" rtl="0">
              <a:lnSpc>
                <a:spcPct val="100000"/>
              </a:lnSpc>
              <a:spcBef>
                <a:spcPts val="0"/>
              </a:spcBef>
              <a:spcAft>
                <a:spcPts val="0"/>
              </a:spcAft>
              <a:buSzPts val="1300"/>
              <a:buFont typeface="Open Sans"/>
              <a:buNone/>
            </a:pPr>
            <a:r>
              <a:rPr lang="en-US" sz="1100">
                <a:latin typeface="Open Sans"/>
                <a:ea typeface="Open Sans"/>
                <a:cs typeface="Open Sans"/>
                <a:sym typeface="Open Sans"/>
              </a:rPr>
              <a:t>Los pasos para obtener una licencia CC pueden integrarse con el proceso de envío a un repositorio institucional. Esto permite a los usuarios adoptar una licencia de CC para su trabajo mientras que lo presenta. La información técnica sobre la integración se puede encontrar en sitios de software de repositorio como DSPACE.</a:t>
            </a:r>
            <a:endParaRPr sz="1100">
              <a:latin typeface="Open Sans"/>
              <a:ea typeface="Open Sans"/>
              <a:cs typeface="Open Sans"/>
              <a:sym typeface="Open Sans"/>
            </a:endParaRPr>
          </a:p>
        </p:txBody>
      </p:sp>
      <p:sp>
        <p:nvSpPr>
          <p:cNvPr id="190" name="Google Shape;19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El plagio es una cuestión ética.</a:t>
            </a: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Independientemente del área de su trabajo, usted tiene una responsabilidad ética al realizar investigaciones.</a:t>
            </a: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El plagio es el robo de la propiedad intelectual.</a:t>
            </a: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No importa si la persona cuyo trabajo ha sido citado está viva o muerta. Si no es su propia idea, ¡debe citar su fuente!</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Si traduce o parafrasea algo, aún debe citar la fuente.</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Si utiliza una imagen de Internet, debe citar la fuente.</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a:p>
          <a:p>
            <a:pPr marL="171450" lvl="0" indent="-82550" algn="l" rtl="0">
              <a:lnSpc>
                <a:spcPct val="100000"/>
              </a:lnSpc>
              <a:spcBef>
                <a:spcPts val="0"/>
              </a:spcBef>
              <a:spcAft>
                <a:spcPts val="0"/>
              </a:spcAft>
              <a:buSzPts val="1400"/>
              <a:buFont typeface="Arial"/>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Dos conductas de plagio según el </a:t>
            </a:r>
            <a:r>
              <a:rPr lang="en-US" sz="110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Council for Writing Program Administrators</a:t>
            </a:r>
            <a:endParaRPr sz="1100" i="0" u="sng" strike="noStrike" cap="none">
              <a:solidFill>
                <a:schemeClr val="dk1"/>
              </a:solidFill>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i="0" u="sng" strike="noStrike" cap="none">
                <a:solidFill>
                  <a:schemeClr val="dk1"/>
                </a:solidFill>
                <a:latin typeface="Open Sans"/>
                <a:ea typeface="Open Sans"/>
                <a:cs typeface="Open Sans"/>
                <a:sym typeface="Open Sans"/>
              </a:rPr>
              <a:t>https://wpacouncil.org/aws/CWPA/pt/sp/home_page</a:t>
            </a:r>
            <a:endParaRPr sz="1100" i="0" u="sng" strike="noStrike" cap="none">
              <a:solidFill>
                <a:schemeClr val="dk1"/>
              </a:solidFill>
              <a:latin typeface="Open Sans"/>
              <a:ea typeface="Open Sans"/>
              <a:cs typeface="Open Sans"/>
              <a:sym typeface="Open Sans"/>
            </a:endParaRPr>
          </a:p>
          <a:p>
            <a:pPr marL="171450" lvl="0" indent="-82550" algn="l" rtl="0">
              <a:lnSpc>
                <a:spcPct val="100000"/>
              </a:lnSpc>
              <a:spcBef>
                <a:spcPts val="0"/>
              </a:spcBef>
              <a:spcAft>
                <a:spcPts val="0"/>
              </a:spcAft>
              <a:buSzPts val="1400"/>
              <a:buFont typeface="Arial"/>
              <a:buNone/>
            </a:pPr>
            <a:endParaRPr/>
          </a:p>
        </p:txBody>
      </p:sp>
      <p:sp>
        <p:nvSpPr>
          <p:cNvPr id="241" name="Google Shape;2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8" name="Google Shape;24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3"/>
              </a:rPr>
              <a:t>https://www.turnitin.com/</a:t>
            </a:r>
            <a:endParaRPr/>
          </a:p>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4"/>
              </a:rPr>
              <a:t>https://www.grammarly.com/</a:t>
            </a:r>
            <a:endParaRPr/>
          </a:p>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5"/>
              </a:rPr>
              <a:t>https://prowritingaid.com/</a:t>
            </a:r>
            <a:r>
              <a:rPr lang="en-US"/>
              <a:t> </a:t>
            </a:r>
            <a:endParaRPr/>
          </a:p>
          <a:p>
            <a:pPr marL="228600" lvl="0" indent="-228600" algn="l" rtl="0">
              <a:lnSpc>
                <a:spcPct val="100000"/>
              </a:lnSpc>
              <a:spcBef>
                <a:spcPts val="0"/>
              </a:spcBef>
              <a:spcAft>
                <a:spcPts val="0"/>
              </a:spcAft>
              <a:buSzPts val="1400"/>
              <a:buFont typeface="Arial"/>
              <a:buAutoNum type="arabicPeriod"/>
            </a:pPr>
            <a:r>
              <a:rPr lang="en-US" u="sng">
                <a:solidFill>
                  <a:schemeClr val="hlink"/>
                </a:solidFill>
                <a:hlinkClick r:id="rId6"/>
              </a:rPr>
              <a:t>https://www.whitesmoke.com/</a:t>
            </a:r>
            <a:r>
              <a:rPr lang="en-US"/>
              <a:t> </a:t>
            </a:r>
            <a:endParaRPr/>
          </a:p>
          <a:p>
            <a:pPr marL="228600" lvl="0" indent="-139700" algn="l" rtl="0">
              <a:lnSpc>
                <a:spcPct val="100000"/>
              </a:lnSpc>
              <a:spcBef>
                <a:spcPts val="0"/>
              </a:spcBef>
              <a:spcAft>
                <a:spcPts val="0"/>
              </a:spcAft>
              <a:buSzPts val="1400"/>
              <a:buFont typeface="Arial"/>
              <a:buNone/>
            </a:pPr>
            <a:endParaRPr/>
          </a:p>
          <a:p>
            <a:pPr marL="228600" lvl="0" indent="-139700" algn="l" rtl="0">
              <a:lnSpc>
                <a:spcPct val="100000"/>
              </a:lnSpc>
              <a:spcBef>
                <a:spcPts val="0"/>
              </a:spcBef>
              <a:spcAft>
                <a:spcPts val="0"/>
              </a:spcAft>
              <a:buSzPts val="1400"/>
              <a:buFont typeface="Arial"/>
              <a:buNone/>
            </a:pPr>
            <a:endParaRPr/>
          </a:p>
          <a:p>
            <a:pPr marL="228600" lvl="0" indent="-139700" algn="l" rtl="0">
              <a:lnSpc>
                <a:spcPct val="100000"/>
              </a:lnSpc>
              <a:spcBef>
                <a:spcPts val="0"/>
              </a:spcBef>
              <a:spcAft>
                <a:spcPts val="0"/>
              </a:spcAft>
              <a:buSzPts val="1400"/>
              <a:buFont typeface="Arial"/>
              <a:buNone/>
            </a:pPr>
            <a:endParaRPr/>
          </a:p>
        </p:txBody>
      </p:sp>
      <p:sp>
        <p:nvSpPr>
          <p:cNvPr id="264" name="Google Shape;2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276" name="Google Shape;27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8875af00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a8875af00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6bbeed874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16bbeed874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6bbeed874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16bbeed874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just" rtl="0">
              <a:lnSpc>
                <a:spcPct val="107916"/>
              </a:lnSpc>
              <a:spcBef>
                <a:spcPts val="0"/>
              </a:spcBef>
              <a:spcAft>
                <a:spcPts val="0"/>
              </a:spcAft>
              <a:buSzPts val="1400"/>
              <a:buFont typeface="Open Sans"/>
              <a:buChar char="•"/>
            </a:pPr>
            <a:r>
              <a:rPr lang="en-US" sz="1100">
                <a:latin typeface="Open Sans"/>
                <a:ea typeface="Open Sans"/>
                <a:cs typeface="Open Sans"/>
                <a:sym typeface="Open Sans"/>
              </a:rPr>
              <a:t>Esta lección ayuda a los lectores a comprender cómo funcionan los derechos de autor en términos de derechos de propiedad intelectual, qué licencias se aplican a la investigación y/o trabajo creativo y qué se considera plagio. </a:t>
            </a:r>
            <a:endParaRPr sz="1100">
              <a:latin typeface="Open Sans"/>
              <a:ea typeface="Open Sans"/>
              <a:cs typeface="Open Sans"/>
              <a:sym typeface="Open Sans"/>
            </a:endParaRPr>
          </a:p>
          <a:p>
            <a:pPr marL="457200" lvl="0" indent="-317500" algn="just" rtl="0">
              <a:lnSpc>
                <a:spcPct val="107916"/>
              </a:lnSpc>
              <a:spcBef>
                <a:spcPts val="800"/>
              </a:spcBef>
              <a:spcAft>
                <a:spcPts val="800"/>
              </a:spcAft>
              <a:buSzPts val="1400"/>
              <a:buFont typeface="Open Sans"/>
              <a:buChar char="•"/>
            </a:pPr>
            <a:r>
              <a:rPr lang="en-US" sz="1100">
                <a:latin typeface="Open Sans"/>
                <a:ea typeface="Open Sans"/>
                <a:cs typeface="Open Sans"/>
                <a:sym typeface="Open Sans"/>
              </a:rPr>
              <a:t>El objetivo de esta lección es proporcionar a los lectores una guía breve pero correcta para evitar la infracción de los derechos de autor y el comportamiento poco ético en un contexto académico. </a:t>
            </a:r>
            <a:endParaRPr>
              <a:latin typeface="Open Sans"/>
              <a:ea typeface="Open Sans"/>
              <a:cs typeface="Open Sans"/>
              <a:sym typeface="Open Sans"/>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000"/>
              <a:buFont typeface="Open Sans"/>
              <a:buChar char="•"/>
            </a:pPr>
            <a:r>
              <a:rPr lang="en-US" sz="1100">
                <a:latin typeface="Open Sans"/>
                <a:ea typeface="Open Sans"/>
                <a:cs typeface="Open Sans"/>
                <a:sym typeface="Open Sans"/>
              </a:rPr>
              <a:t>Establecida en 1970, la Organización Mundial de la Propiedad Intelectual (OMPI) es un foro mundial para los servicios, las políticas, la información y la cooperación en materia de propiedad intelectual (IP, por sus siglas en inglés).</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100">
              <a:latin typeface="Open Sans"/>
              <a:ea typeface="Open Sans"/>
              <a:cs typeface="Open Sans"/>
              <a:sym typeface="Open Sans"/>
            </a:endParaRPr>
          </a:p>
          <a:p>
            <a:pPr marL="171450" lvl="0" indent="-165100" algn="l" rtl="0">
              <a:lnSpc>
                <a:spcPct val="100000"/>
              </a:lnSpc>
              <a:spcBef>
                <a:spcPts val="0"/>
              </a:spcBef>
              <a:spcAft>
                <a:spcPts val="0"/>
              </a:spcAft>
              <a:buSzPts val="1000"/>
              <a:buFont typeface="Open Sans"/>
              <a:buChar char="•"/>
            </a:pPr>
            <a:r>
              <a:rPr lang="en-US" sz="1100">
                <a:latin typeface="Open Sans"/>
                <a:ea typeface="Open Sans"/>
                <a:cs typeface="Open Sans"/>
                <a:sym typeface="Open Sans"/>
              </a:rPr>
              <a:t>El sistema de Propiedad Intelectual tiene como objetivo lograr el equilibrio adecuado entre los intereses de los innovadores y el interés público en general y también fomentar un entorno en el que la creatividad y la innovación puedan florecer.</a:t>
            </a:r>
            <a:endParaRPr sz="1100">
              <a:latin typeface="Open Sans"/>
              <a:ea typeface="Open Sans"/>
              <a:cs typeface="Open Sans"/>
              <a:sym typeface="Open Sans"/>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3" name="Google Shape;1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46050" lvl="0" indent="0" algn="l" rtl="0">
              <a:lnSpc>
                <a:spcPct val="100000"/>
              </a:lnSpc>
              <a:spcBef>
                <a:spcPts val="0"/>
              </a:spcBef>
              <a:spcAft>
                <a:spcPts val="0"/>
              </a:spcAft>
              <a:buSzPts val="1300"/>
              <a:buFont typeface="Open Sans"/>
              <a:buNone/>
            </a:pPr>
            <a:r>
              <a:rPr lang="en-US" sz="1100">
                <a:latin typeface="Open Sans"/>
                <a:ea typeface="Open Sans"/>
                <a:cs typeface="Open Sans"/>
                <a:sym typeface="Open Sans"/>
              </a:rPr>
              <a:t>La Propiedad Intelectual se divide tradicionalmente en dos ramas principales conocidas como: propiedad industrial y los derechos de autor.</a:t>
            </a:r>
            <a:endParaRPr sz="1100">
              <a:latin typeface="Open Sans"/>
              <a:ea typeface="Open Sans"/>
              <a:cs typeface="Open Sans"/>
              <a:sym typeface="Open Sans"/>
            </a:endParaRPr>
          </a:p>
          <a:p>
            <a:pPr marL="914400" lvl="1" indent="-311150" algn="l" rtl="0">
              <a:lnSpc>
                <a:spcPct val="100000"/>
              </a:lnSpc>
              <a:spcBef>
                <a:spcPts val="0"/>
              </a:spcBef>
              <a:spcAft>
                <a:spcPts val="0"/>
              </a:spcAft>
              <a:buSzPts val="1300"/>
              <a:buFont typeface="Open Sans"/>
              <a:buAutoNum type="alphaLcPeriod"/>
            </a:pPr>
            <a:r>
              <a:rPr lang="en-US" sz="1100">
                <a:latin typeface="Open Sans"/>
                <a:ea typeface="Open Sans"/>
                <a:cs typeface="Open Sans"/>
                <a:sym typeface="Open Sans"/>
              </a:rPr>
              <a:t>La Propiedad Industrial incluye patentes de invención, marcas, diseños industriales e indicaciones geográficas.</a:t>
            </a:r>
            <a:endParaRPr sz="1100">
              <a:latin typeface="Open Sans"/>
              <a:ea typeface="Open Sans"/>
              <a:cs typeface="Open Sans"/>
              <a:sym typeface="Open Sans"/>
            </a:endParaRPr>
          </a:p>
          <a:p>
            <a:pPr marL="914400" lvl="1" indent="-311150" algn="l" rtl="0">
              <a:lnSpc>
                <a:spcPct val="100000"/>
              </a:lnSpc>
              <a:spcBef>
                <a:spcPts val="0"/>
              </a:spcBef>
              <a:spcAft>
                <a:spcPts val="0"/>
              </a:spcAft>
              <a:buSzPts val="1300"/>
              <a:buFont typeface="Open Sans"/>
              <a:buAutoNum type="alphaLcPeriod"/>
            </a:pPr>
            <a:r>
              <a:rPr lang="en-US" sz="1100">
                <a:latin typeface="Open Sans"/>
                <a:ea typeface="Open Sans"/>
                <a:cs typeface="Open Sans"/>
                <a:sym typeface="Open Sans"/>
              </a:rPr>
              <a:t>Los derechos de autor cubren obras literarias (como novelas, poemas y obras de teatro), películas, música, obras artísticas (por ejemplo, dibujos, pinturas, fotografías y esculturas) y diseño arquitectónico. Los derechos relacionados con los derechos de autor incluyen los de los artistas intérpretes o ejecutantes en sus interpretaciones, los productores de fonogramas en sus grabaciones y los organismos de radiodifusión en sus programas de radio y televisión.</a:t>
            </a:r>
            <a:endParaRPr sz="11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sz="1000"/>
          </a:p>
        </p:txBody>
      </p:sp>
      <p:sp>
        <p:nvSpPr>
          <p:cNvPr id="109" name="Google Shape;109;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Los derechos de autor son un tipo de propiedad intelectual que proporciona derechos exclusivos de publicación, distribución y uso por parte del creador. Esto significa que todo lo que se crea no puede ser utilizado por nadie más sin el consentimiento del creador.</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100">
              <a:latin typeface="Open Sans"/>
              <a:ea typeface="Open Sans"/>
              <a:cs typeface="Open Sans"/>
              <a:sym typeface="Open Sans"/>
            </a:endParaRPr>
          </a:p>
          <a:p>
            <a:pPr marL="457200" lvl="0" indent="-31115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Las obras cubiertas por derechos de autor incluyen, entre otras: novelas, poemas, obras de teatro, obras de referencia, periódicos, anuncios, programas informáticos, bases de datos, películas, composiciones musicales, coreografías, pinturas, dibujos, fotografías, esculturas, arquitectura, mapas y técnicas de dibujo.</a:t>
            </a:r>
            <a:endParaRPr sz="1100">
              <a:latin typeface="Open Sans"/>
              <a:ea typeface="Open Sans"/>
              <a:cs typeface="Open Sans"/>
              <a:sym typeface="Open Sans"/>
            </a:endParaRPr>
          </a:p>
          <a:p>
            <a:pPr marL="171450" lvl="0" indent="-82550" algn="l" rtl="0">
              <a:lnSpc>
                <a:spcPct val="100000"/>
              </a:lnSpc>
              <a:spcBef>
                <a:spcPts val="0"/>
              </a:spcBef>
              <a:spcAft>
                <a:spcPts val="0"/>
              </a:spcAft>
              <a:buSzPts val="1400"/>
              <a:buFont typeface="Arial"/>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Los derechos patrimoniales abarcan la autorización o prohibición de reproducción de la obra en diversas formas, como publicaciones impresas o grabaciones sonoras; distribución de copias de la obra; ejecución pública de la obra; radiodifusión u otra comunicación de la obra al público; traducción de la obra a otros idiomas; y adaptación de la obra, así como, convertir una novela en un guión.</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Los derechos morales incluyen el derecho a reclamar la autoría de una obra (a veces llamado derecho de paternidad o derecho de atribución); y el derecho a oponerse a cualquier distorsión o modificación de una obra, u otra acción despectiva en relación con una obra, que sería perjudicial para el honor o la reputación del autor (a veces denominado derecho de integridad).</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La protección del derecho de autor de una obra tiene una duración.</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La duración de los derechos de autor previstos en la legislación nacional es, como regla general, la vida del autor más 50 años como mínimo después de la muerte del autor. Hay una tendencia en varios países a extender la duración de los derechos de autor a la vida del autor hasta 70 años después de la muerte del autor.</a:t>
            </a: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La protección de los derechos de autor siempre vence al final del año calendario, es decir, el 31 de diciembre, en que vencen los derechos de autor.</a:t>
            </a:r>
            <a:endParaRPr sz="1100">
              <a:latin typeface="Open Sans"/>
              <a:ea typeface="Open Sans"/>
              <a:cs typeface="Open Sans"/>
              <a:sym typeface="Open Sans"/>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reativecommons.org/about/downloa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cho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wipo.int/edocs/pubdocs/en/wipo_pub_909_2016.pdf" TargetMode="External"/><Relationship Id="rId3" Type="http://schemas.openxmlformats.org/officeDocument/2006/relationships/hyperlink" Target="https://www.asam.org/copyright-and-permissions#fairuse" TargetMode="External"/><Relationship Id="rId7" Type="http://schemas.openxmlformats.org/officeDocument/2006/relationships/hyperlink" Target="https://ori.hhs.gov/avoiding-plagiarism-self-plagiarism-and-other-questionable-writing-practices-guide-ethical-writ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wl.purdue.edu/owl/avoiding_plagiarism/index.html" TargetMode="External"/><Relationship Id="rId5" Type="http://schemas.openxmlformats.org/officeDocument/2006/relationships/hyperlink" Target="https://cyber.harvard.edu/copyrightforlibrarians/Module_6:_Creative_Approaches_and_Alternatives#Creative_Commons" TargetMode="External"/><Relationship Id="rId4" Type="http://schemas.openxmlformats.org/officeDocument/2006/relationships/hyperlink" Target="http://wpacouncil.org/aws/CWPA/pt/sd/news_article/272555/_PARENT/layout_details/fal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Derechos de autor, licencias y consideraciones éticas</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Descubrimiento y re-utilización de bibliografía académica</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Uso justo</a:t>
            </a:r>
            <a:endParaRPr>
              <a:solidFill>
                <a:srgbClr val="586F7C"/>
              </a:solidFill>
              <a:latin typeface="Open Sans"/>
              <a:ea typeface="Open Sans"/>
              <a:cs typeface="Open Sans"/>
              <a:sym typeface="Open Sans"/>
            </a:endParaRPr>
          </a:p>
        </p:txBody>
      </p:sp>
      <p:sp>
        <p:nvSpPr>
          <p:cNvPr id="139" name="Google Shape;139;p8"/>
          <p:cNvSpPr txBox="1">
            <a:spLocks noGrp="1"/>
          </p:cNvSpPr>
          <p:nvPr>
            <p:ph type="body" idx="1"/>
          </p:nvPr>
        </p:nvSpPr>
        <p:spPr>
          <a:xfrm>
            <a:off x="179614" y="1700808"/>
            <a:ext cx="11838214" cy="442504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2400"/>
              <a:buNone/>
            </a:pPr>
            <a:r>
              <a:rPr lang="en-US" sz="2200">
                <a:solidFill>
                  <a:srgbClr val="3F3F3F"/>
                </a:solidFill>
                <a:latin typeface="Open Sans"/>
                <a:ea typeface="Open Sans"/>
                <a:cs typeface="Open Sans"/>
                <a:sym typeface="Open Sans"/>
              </a:rPr>
              <a:t>Permite el uso de obras protegidas por derechos de autor sin solicitar el permiso o la aprobación del titular de los derechos de autor.</a:t>
            </a:r>
            <a:endParaRPr sz="220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No existen obligaciones de indemnizar al titular del derecho por el uso de la obra sin permiso.</a:t>
            </a:r>
            <a:endParaRPr sz="2200">
              <a:solidFill>
                <a:srgbClr val="3F3F3F"/>
              </a:solidFill>
              <a:latin typeface="Open Sans"/>
              <a:ea typeface="Open Sans"/>
              <a:cs typeface="Open Sans"/>
              <a:sym typeface="Open Sans"/>
            </a:endParaRPr>
          </a:p>
          <a:p>
            <a:pPr marL="914400" lvl="1" indent="-355600" algn="l" rtl="0">
              <a:lnSpc>
                <a:spcPct val="150000"/>
              </a:lnSpc>
              <a:spcBef>
                <a:spcPts val="1000"/>
              </a:spcBef>
              <a:spcAft>
                <a:spcPts val="0"/>
              </a:spcAft>
              <a:buClr>
                <a:schemeClr val="dk1"/>
              </a:buClr>
              <a:buSzPts val="2000"/>
              <a:buChar char="○"/>
            </a:pPr>
            <a:r>
              <a:rPr lang="en-US" sz="2200">
                <a:solidFill>
                  <a:srgbClr val="3F3F3F"/>
                </a:solidFill>
                <a:latin typeface="Open Sans"/>
                <a:ea typeface="Open Sans"/>
                <a:cs typeface="Open Sans"/>
                <a:sym typeface="Open Sans"/>
              </a:rPr>
              <a:t>Por ejemplo, la cita de una obra protegida, siempre que se mencionen la fuente de la cita y el nombre del autor, y que el alcance de la cita sea compatible con las buenas prácticas.</a:t>
            </a:r>
            <a:endParaRPr sz="220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En muchos acuerdos de licencia, el uso justo incluye los usos con fines educativos.</a:t>
            </a:r>
            <a:endParaRPr sz="220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Licencias y derechos de acceso</a:t>
            </a:r>
            <a:endParaRPr>
              <a:latin typeface="Open Sans"/>
              <a:ea typeface="Open Sans"/>
              <a:cs typeface="Open Sans"/>
              <a:sym typeface="Open Sans"/>
            </a:endParaRPr>
          </a:p>
        </p:txBody>
      </p:sp>
      <p:sp>
        <p:nvSpPr>
          <p:cNvPr id="146" name="Google Shape;146;g829bd93e03_0_0"/>
          <p:cNvSpPr txBox="1">
            <a:spLocks noGrp="1"/>
          </p:cNvSpPr>
          <p:nvPr>
            <p:ph type="body" idx="1"/>
          </p:nvPr>
        </p:nvSpPr>
        <p:spPr>
          <a:xfrm>
            <a:off x="119336" y="1700808"/>
            <a:ext cx="11202900" cy="4487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Una licencia es un acuerdo contractual entre el propietario de los derechos de autor y el usuario que limita la forma en que el usuario puede utilizar la obra.</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La concesión de licencias significa que el propietario de los derechos de autor conserva la propiedad pero autoriza a un tercero a realizar determinados actos amparados por los derechos patrimoniales, durante un período y un propósito específicos.</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Los propietarios de los derechos de autor pueden:</a:t>
            </a:r>
            <a:endParaRPr>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transferir la propiedad de los derechos a otra persona,</a:t>
            </a:r>
            <a:endParaRPr>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otorgar permiso al 'titular de la licencia' para realizar algún acto con respecto a los derechos de autor que de otro modo sería una infracción de los derechos de autor del propietario.</a:t>
            </a:r>
            <a:endParaRPr>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Licencias y Research4Life</a:t>
            </a:r>
            <a:endParaRPr>
              <a:solidFill>
                <a:srgbClr val="586F7C"/>
              </a:solidFill>
              <a:latin typeface="Open Sans"/>
              <a:ea typeface="Open Sans"/>
              <a:cs typeface="Open Sans"/>
              <a:sym typeface="Open Sans"/>
            </a:endParaRPr>
          </a:p>
        </p:txBody>
      </p:sp>
      <p:sp>
        <p:nvSpPr>
          <p:cNvPr id="153" name="Google Shape;153;p10"/>
          <p:cNvSpPr txBox="1">
            <a:spLocks noGrp="1"/>
          </p:cNvSpPr>
          <p:nvPr>
            <p:ph type="body" idx="1"/>
          </p:nvPr>
        </p:nvSpPr>
        <p:spPr>
          <a:xfrm>
            <a:off x="506186" y="2066544"/>
            <a:ext cx="10887238" cy="4535424"/>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0"/>
              </a:spcBef>
              <a:spcAft>
                <a:spcPts val="0"/>
              </a:spcAft>
              <a:buSzPct val="108597"/>
              <a:buNone/>
            </a:pPr>
            <a:r>
              <a:rPr lang="en-US" sz="2600">
                <a:solidFill>
                  <a:srgbClr val="3F3F3F"/>
                </a:solidFill>
                <a:latin typeface="Open Sans"/>
                <a:ea typeface="Open Sans"/>
                <a:cs typeface="Open Sans"/>
                <a:sym typeface="Open Sans"/>
              </a:rPr>
              <a:t>Los acuerdos de licencia están firmados entre las instituciones y las editoriales participantes de Research4life.</a:t>
            </a:r>
            <a:endParaRPr sz="260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SzPct val="108597"/>
              <a:buNone/>
            </a:pPr>
            <a:endParaRPr sz="2600">
              <a:solidFill>
                <a:srgbClr val="3F3F3F"/>
              </a:solidFill>
              <a:latin typeface="Open Sans"/>
              <a:ea typeface="Open Sans"/>
              <a:cs typeface="Open Sans"/>
              <a:sym typeface="Open Sans"/>
            </a:endParaRPr>
          </a:p>
          <a:p>
            <a:pPr marL="800100" lvl="1" indent="-321944" algn="l" rtl="0">
              <a:lnSpc>
                <a:spcPct val="150000"/>
              </a:lnSpc>
              <a:spcBef>
                <a:spcPts val="0"/>
              </a:spcBef>
              <a:spcAft>
                <a:spcPts val="0"/>
              </a:spcAft>
              <a:buClr>
                <a:schemeClr val="dk1"/>
              </a:buClr>
              <a:buSzPct val="84615"/>
              <a:buChar char="○"/>
            </a:pPr>
            <a:r>
              <a:rPr lang="en-US" sz="2600">
                <a:solidFill>
                  <a:srgbClr val="3F3F3F"/>
                </a:solidFill>
                <a:latin typeface="Open Sans"/>
                <a:ea typeface="Open Sans"/>
                <a:cs typeface="Open Sans"/>
                <a:sym typeface="Open Sans"/>
              </a:rPr>
              <a:t>El acuerdo incluye los términos de uso, derechos de autor y uso justo.</a:t>
            </a:r>
            <a:endParaRPr sz="2600">
              <a:solidFill>
                <a:srgbClr val="3F3F3F"/>
              </a:solidFill>
              <a:latin typeface="Open Sans"/>
              <a:ea typeface="Open Sans"/>
              <a:cs typeface="Open Sans"/>
              <a:sym typeface="Open Sans"/>
            </a:endParaRPr>
          </a:p>
          <a:p>
            <a:pPr marL="800100" lvl="1" indent="-321944" algn="l" rtl="0">
              <a:lnSpc>
                <a:spcPct val="150000"/>
              </a:lnSpc>
              <a:spcBef>
                <a:spcPts val="0"/>
              </a:spcBef>
              <a:spcAft>
                <a:spcPts val="0"/>
              </a:spcAft>
              <a:buClr>
                <a:schemeClr val="dk1"/>
              </a:buClr>
              <a:buSzPct val="84615"/>
              <a:buChar char="○"/>
            </a:pPr>
            <a:r>
              <a:rPr lang="en-US" sz="2600">
                <a:solidFill>
                  <a:srgbClr val="3F3F3F"/>
                </a:solidFill>
                <a:latin typeface="Open Sans"/>
                <a:ea typeface="Open Sans"/>
                <a:cs typeface="Open Sans"/>
                <a:sym typeface="Open Sans"/>
              </a:rPr>
              <a:t>Los bibliotecarios son responsables de gestionar el proceso de concesión de licencias para evitar cualquier infracción de derechos de autor.</a:t>
            </a:r>
            <a:endParaRPr sz="2600">
              <a:solidFill>
                <a:srgbClr val="3F3F3F"/>
              </a:solidFill>
              <a:latin typeface="Open Sans"/>
              <a:ea typeface="Open Sans"/>
              <a:cs typeface="Open Sans"/>
              <a:sym typeface="Open Sans"/>
            </a:endParaRPr>
          </a:p>
          <a:p>
            <a:pPr marL="800100" lvl="1" indent="-321944" algn="l" rtl="0">
              <a:lnSpc>
                <a:spcPct val="150000"/>
              </a:lnSpc>
              <a:spcBef>
                <a:spcPts val="0"/>
              </a:spcBef>
              <a:spcAft>
                <a:spcPts val="0"/>
              </a:spcAft>
              <a:buClr>
                <a:schemeClr val="dk1"/>
              </a:buClr>
              <a:buSzPct val="84615"/>
              <a:buChar char="○"/>
            </a:pPr>
            <a:r>
              <a:rPr lang="en-US" sz="2600">
                <a:solidFill>
                  <a:srgbClr val="3F3F3F"/>
                </a:solidFill>
                <a:latin typeface="Open Sans"/>
                <a:ea typeface="Open Sans"/>
                <a:cs typeface="Open Sans"/>
                <a:sym typeface="Open Sans"/>
              </a:rPr>
              <a:t>Las bibliotecas brindan orientación y capacitación sobre el uso de recursos que se adhieren a los derechos de autor y los términos del acuerdo indicados en sus licencias.</a:t>
            </a:r>
            <a:endParaRPr sz="2600">
              <a:solidFill>
                <a:srgbClr val="3F3F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0" y="29237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Licencias abiertas de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Creative Commons </a:t>
            </a:r>
            <a:endParaRPr>
              <a:solidFill>
                <a:srgbClr val="586F7C"/>
              </a:solidFill>
              <a:latin typeface="Open Sans"/>
              <a:ea typeface="Open Sans"/>
              <a:cs typeface="Open Sans"/>
              <a:sym typeface="Open Sans"/>
            </a:endParaRPr>
          </a:p>
        </p:txBody>
      </p:sp>
      <p:sp>
        <p:nvSpPr>
          <p:cNvPr id="160" name="Google Shape;160;p13"/>
          <p:cNvSpPr txBox="1">
            <a:spLocks noGrp="1"/>
          </p:cNvSpPr>
          <p:nvPr>
            <p:ph type="body" idx="1"/>
          </p:nvPr>
        </p:nvSpPr>
        <p:spPr>
          <a:xfrm>
            <a:off x="47328" y="1778428"/>
            <a:ext cx="7025400" cy="4602900"/>
          </a:xfrm>
          <a:prstGeom prst="rect">
            <a:avLst/>
          </a:prstGeom>
          <a:noFill/>
          <a:ln>
            <a:noFill/>
          </a:ln>
        </p:spPr>
        <p:txBody>
          <a:bodyPr spcFirstLastPara="1" wrap="square" lIns="91425" tIns="45700" rIns="91425" bIns="45700" anchor="t" anchorCtr="0">
            <a:normAutofit fontScale="85000" lnSpcReduction="20000"/>
          </a:bodyPr>
          <a:lstStyle/>
          <a:p>
            <a:pPr marL="469900" lvl="0" indent="-331572" algn="l"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Las licencias abiertas de Creative Commons (CC, por sus siglas en inglés) se establecieron en 2001.</a:t>
            </a:r>
            <a:endParaRPr>
              <a:solidFill>
                <a:srgbClr val="3F3F3F"/>
              </a:solidFill>
              <a:latin typeface="Open Sans"/>
              <a:ea typeface="Open Sans"/>
              <a:cs typeface="Open Sans"/>
              <a:sym typeface="Open Sans"/>
            </a:endParaRPr>
          </a:p>
          <a:p>
            <a:pPr marL="469900" lvl="0" indent="-331572" algn="l"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CC es conocida como una licencia de </a:t>
            </a:r>
            <a:r>
              <a:rPr lang="en-US" sz="2220">
                <a:solidFill>
                  <a:srgbClr val="F8981D"/>
                </a:solidFill>
                <a:latin typeface="Open Sans"/>
                <a:ea typeface="Open Sans"/>
                <a:cs typeface="Open Sans"/>
                <a:sym typeface="Open Sans"/>
              </a:rPr>
              <a:t>“algunos derechos reservados” </a:t>
            </a:r>
            <a:r>
              <a:rPr lang="en-US" sz="2220">
                <a:solidFill>
                  <a:srgbClr val="3F3F3F"/>
                </a:solidFill>
                <a:latin typeface="Open Sans"/>
                <a:ea typeface="Open Sans"/>
                <a:cs typeface="Open Sans"/>
                <a:sym typeface="Open Sans"/>
              </a:rPr>
              <a:t>en lugar del enfoque </a:t>
            </a:r>
            <a:r>
              <a:rPr lang="en-US" sz="2220">
                <a:solidFill>
                  <a:srgbClr val="F8981D"/>
                </a:solidFill>
                <a:latin typeface="Open Sans"/>
                <a:ea typeface="Open Sans"/>
                <a:cs typeface="Open Sans"/>
                <a:sym typeface="Open Sans"/>
              </a:rPr>
              <a:t>“todos los derechos reservados”</a:t>
            </a:r>
            <a:r>
              <a:rPr lang="en-US" sz="2220">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a:p>
            <a:pPr marL="469900" lvl="0" indent="-331573" algn="l"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CC proporciona herramientas para asignar la licencia adecuada sobre una obra en el entorno digital.</a:t>
            </a:r>
            <a:endParaRPr sz="2220">
              <a:solidFill>
                <a:srgbClr val="3F3F3F"/>
              </a:solidFill>
              <a:latin typeface="Open Sans"/>
              <a:ea typeface="Open Sans"/>
              <a:cs typeface="Open Sans"/>
              <a:sym typeface="Open Sans"/>
            </a:endParaRPr>
          </a:p>
          <a:p>
            <a:pPr marL="469900" lvl="0" indent="-331573" algn="l" rtl="0">
              <a:lnSpc>
                <a:spcPct val="140000"/>
              </a:lnSpc>
              <a:spcBef>
                <a:spcPts val="1000"/>
              </a:spcBef>
              <a:spcAft>
                <a:spcPts val="0"/>
              </a:spcAft>
              <a:buClr>
                <a:schemeClr val="dk1"/>
              </a:buClr>
              <a:buSzPct val="108107"/>
              <a:buChar char="●"/>
            </a:pPr>
            <a:r>
              <a:rPr lang="en-US" sz="2220">
                <a:solidFill>
                  <a:srgbClr val="3F3F3F"/>
                </a:solidFill>
                <a:latin typeface="Open Sans"/>
                <a:ea typeface="Open Sans"/>
                <a:cs typeface="Open Sans"/>
                <a:sym typeface="Open Sans"/>
              </a:rPr>
              <a:t>Las herramientas CC permiten compartir trabajos creativos o intelectuales con licencias de derechos de autor gratuitas y fáciles de usar de forma estandarizada en las condiciones que usted elija.</a:t>
            </a:r>
            <a:endParaRPr sz="2220">
              <a:solidFill>
                <a:schemeClr val="dk1"/>
              </a:solidFill>
              <a:latin typeface="Open Sans"/>
              <a:ea typeface="Open Sans"/>
              <a:cs typeface="Open Sans"/>
              <a:sym typeface="Open Sans"/>
            </a:endParaRPr>
          </a:p>
        </p:txBody>
      </p:sp>
      <p:pic>
        <p:nvPicPr>
          <p:cNvPr id="161" name="Google Shape;161;p13" descr="Downloads - Creative Commons"/>
          <p:cNvPicPr preferRelativeResize="0"/>
          <p:nvPr/>
        </p:nvPicPr>
        <p:blipFill rotWithShape="1">
          <a:blip r:embed="rId3">
            <a:alphaModFix/>
          </a:blip>
          <a:srcRect/>
          <a:stretch/>
        </p:blipFill>
        <p:spPr>
          <a:xfrm>
            <a:off x="7494814" y="2857500"/>
            <a:ext cx="4552675" cy="1045030"/>
          </a:xfrm>
          <a:prstGeom prst="rect">
            <a:avLst/>
          </a:prstGeom>
          <a:noFill/>
          <a:ln>
            <a:noFill/>
          </a:ln>
        </p:spPr>
      </p:pic>
      <p:sp>
        <p:nvSpPr>
          <p:cNvPr id="162" name="Google Shape;162;p13"/>
          <p:cNvSpPr txBox="1"/>
          <p:nvPr/>
        </p:nvSpPr>
        <p:spPr>
          <a:xfrm>
            <a:off x="7494814" y="4278086"/>
            <a:ext cx="4376015"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Fuente: </a:t>
            </a:r>
            <a:r>
              <a:rPr lang="en-US" sz="1400" b="0"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https://creativecommons.org/about/downloads/</a:t>
            </a:r>
            <a:r>
              <a:rPr lang="en-US" sz="1400" b="0" i="0" u="none" strike="noStrike" cap="none">
                <a:solidFill>
                  <a:srgbClr val="000000"/>
                </a:solidFill>
                <a:latin typeface="Open Sans"/>
                <a:ea typeface="Open Sans"/>
                <a:cs typeface="Open Sans"/>
                <a:sym typeface="Open Sans"/>
              </a:rPr>
              <a:t> Consultado el 24 de enero de 2022.</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0" y="403153"/>
            <a:ext cx="739684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Condiciones de las licencias </a:t>
            </a:r>
            <a:endParaRPr sz="333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Creative Commons</a:t>
            </a:r>
            <a:endParaRPr/>
          </a:p>
        </p:txBody>
      </p:sp>
      <p:graphicFrame>
        <p:nvGraphicFramePr>
          <p:cNvPr id="169" name="Google Shape;169;p14"/>
          <p:cNvGraphicFramePr/>
          <p:nvPr/>
        </p:nvGraphicFramePr>
        <p:xfrm>
          <a:off x="1774925" y="2086825"/>
          <a:ext cx="8566700" cy="4199175"/>
        </p:xfrm>
        <a:graphic>
          <a:graphicData uri="http://schemas.openxmlformats.org/drawingml/2006/table">
            <a:tbl>
              <a:tblPr>
                <a:noFill/>
                <a:tableStyleId>{68452CEE-64E1-4B73-963E-CC466216BBC2}</a:tableStyleId>
              </a:tblPr>
              <a:tblGrid>
                <a:gridCol w="2492650">
                  <a:extLst>
                    <a:ext uri="{9D8B030D-6E8A-4147-A177-3AD203B41FA5}">
                      <a16:colId xmlns:a16="http://schemas.microsoft.com/office/drawing/2014/main" val="20000"/>
                    </a:ext>
                  </a:extLst>
                </a:gridCol>
                <a:gridCol w="6074050">
                  <a:extLst>
                    <a:ext uri="{9D8B030D-6E8A-4147-A177-3AD203B41FA5}">
                      <a16:colId xmlns:a16="http://schemas.microsoft.com/office/drawing/2014/main" val="20001"/>
                    </a:ext>
                  </a:extLst>
                </a:gridCol>
              </a:tblGrid>
              <a:tr h="1105100">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entury Gothic"/>
                          <a:ea typeface="Century Gothic"/>
                          <a:cs typeface="Century Gothic"/>
                          <a:sym typeface="Century Gothic"/>
                        </a:rPr>
                        <a:t>Reconocimiento (BY)</a:t>
                      </a:r>
                      <a:endParaRPr sz="13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6999"/>
                        </a:lnSpc>
                        <a:spcBef>
                          <a:spcPts val="0"/>
                        </a:spcBef>
                        <a:spcAft>
                          <a:spcPts val="0"/>
                        </a:spcAft>
                        <a:buClr>
                          <a:srgbClr val="000000"/>
                        </a:buClr>
                        <a:buSzPts val="1200"/>
                        <a:buFont typeface="Arial"/>
                        <a:buNone/>
                      </a:pPr>
                      <a:r>
                        <a:rPr lang="en-US" sz="1200" u="none" strike="noStrike" cap="none">
                          <a:latin typeface="Century Gothic"/>
                          <a:ea typeface="Century Gothic"/>
                          <a:cs typeface="Century Gothic"/>
                          <a:sym typeface="Century Gothic"/>
                        </a:rPr>
                        <a:t>Todas las licencias CC requieren que otras personas que desean usar un trabajo; de alguna manera otorguen créditos de la forma  en que se solicita, pero no con fines de respaldo o utilización.  Si el usuario desea usar un trabajo sin dar créditos o con fines de respaldo, primero éste debe obtener el permiso del autor.</a:t>
                      </a: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66575">
                <a:tc>
                  <a:txBody>
                    <a:bodyPr/>
                    <a:lstStyle/>
                    <a:p>
                      <a:pPr marL="0" marR="0" lvl="0" indent="0" algn="ctr" rtl="0">
                        <a:lnSpc>
                          <a:spcPct val="106999"/>
                        </a:lnSpc>
                        <a:spcBef>
                          <a:spcPts val="0"/>
                        </a:spcBef>
                        <a:spcAft>
                          <a:spcPts val="0"/>
                        </a:spcAft>
                        <a:buClr>
                          <a:srgbClr val="000000"/>
                        </a:buClr>
                        <a:buSzPts val="1300"/>
                        <a:buFont typeface="Arial"/>
                        <a:buNone/>
                      </a:pPr>
                      <a:r>
                        <a:rPr lang="en-US" sz="1300" u="none" strike="noStrike" cap="none">
                          <a:latin typeface="Century Gothic"/>
                          <a:ea typeface="Century Gothic"/>
                          <a:cs typeface="Century Gothic"/>
                          <a:sym typeface="Century Gothic"/>
                        </a:rPr>
                        <a:t>Compartir Igual (SA)</a:t>
                      </a:r>
                      <a:endParaRPr sz="13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6999"/>
                        </a:lnSpc>
                        <a:spcBef>
                          <a:spcPts val="0"/>
                        </a:spcBef>
                        <a:spcAft>
                          <a:spcPts val="0"/>
                        </a:spcAft>
                        <a:buClr>
                          <a:srgbClr val="000000"/>
                        </a:buClr>
                        <a:buSzPts val="1200"/>
                        <a:buFont typeface="Arial"/>
                        <a:buNone/>
                      </a:pPr>
                      <a:r>
                        <a:rPr lang="en-US" sz="1200" u="none" strike="noStrike" cap="none">
                          <a:latin typeface="Century Gothic"/>
                          <a:ea typeface="Century Gothic"/>
                          <a:cs typeface="Century Gothic"/>
                          <a:sym typeface="Century Gothic"/>
                        </a:rPr>
                        <a:t>Dejar que otros copien, distribuyan, muestren, realicen y modifiquen un trabajo, siempre que se distribuyan cualquier tipo de trabajo modificado en los mismos términos. Si se desea distribuir trabajos modificados bajo otros términos, primero se debe obtener el  permiso del autor.</a:t>
                      </a: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14800">
                <a:tc>
                  <a:txBody>
                    <a:bodyPr/>
                    <a:lstStyle/>
                    <a:p>
                      <a:pPr marL="0" marR="0" lvl="0" indent="0" algn="ctr" rtl="0">
                        <a:lnSpc>
                          <a:spcPct val="106999"/>
                        </a:lnSpc>
                        <a:spcBef>
                          <a:spcPts val="0"/>
                        </a:spcBef>
                        <a:spcAft>
                          <a:spcPts val="0"/>
                        </a:spcAft>
                        <a:buClr>
                          <a:srgbClr val="000000"/>
                        </a:buClr>
                        <a:buSzPts val="1300"/>
                        <a:buFont typeface="Arial"/>
                        <a:buNone/>
                      </a:pPr>
                      <a:r>
                        <a:rPr lang="en-US" sz="1300" u="none" strike="noStrike" cap="none">
                          <a:latin typeface="Century Gothic"/>
                          <a:ea typeface="Century Gothic"/>
                          <a:cs typeface="Century Gothic"/>
                          <a:sym typeface="Century Gothic"/>
                        </a:rPr>
                        <a:t>No Comercial (NC)</a:t>
                      </a:r>
                      <a:endParaRPr sz="13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6999"/>
                        </a:lnSpc>
                        <a:spcBef>
                          <a:spcPts val="0"/>
                        </a:spcBef>
                        <a:spcAft>
                          <a:spcPts val="0"/>
                        </a:spcAft>
                        <a:buClr>
                          <a:srgbClr val="000000"/>
                        </a:buClr>
                        <a:buSzPts val="1200"/>
                        <a:buFont typeface="Arial"/>
                        <a:buNone/>
                      </a:pPr>
                      <a:r>
                        <a:rPr lang="en-US" sz="1200" u="none" strike="noStrike" cap="none">
                          <a:latin typeface="Century Gothic"/>
                          <a:ea typeface="Century Gothic"/>
                          <a:cs typeface="Century Gothic"/>
                          <a:sym typeface="Century Gothic"/>
                        </a:rPr>
                        <a:t>Permitir que otros copien, distribuyan, muestren, realicen y (a menos que haya elegido Sin Obra Derivada) modifiquen y usen un trabajo para cualquier propósito qué no sea comercial,  a menos que se obtenga primero el permiso del autor.</a:t>
                      </a: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12700">
                <a:tc>
                  <a:txBody>
                    <a:bodyPr/>
                    <a:lstStyle/>
                    <a:p>
                      <a:pPr marL="0" marR="0" lvl="0" indent="0" algn="ctr" rtl="0">
                        <a:lnSpc>
                          <a:spcPct val="106999"/>
                        </a:lnSpc>
                        <a:spcBef>
                          <a:spcPts val="0"/>
                        </a:spcBef>
                        <a:spcAft>
                          <a:spcPts val="0"/>
                        </a:spcAft>
                        <a:buClr>
                          <a:srgbClr val="000000"/>
                        </a:buClr>
                        <a:buSzPts val="1300"/>
                        <a:buFont typeface="Arial"/>
                        <a:buNone/>
                      </a:pPr>
                      <a:r>
                        <a:rPr lang="en-US" sz="1300" u="none" strike="noStrike" cap="none">
                          <a:latin typeface="Century Gothic"/>
                          <a:ea typeface="Century Gothic"/>
                          <a:cs typeface="Century Gothic"/>
                          <a:sym typeface="Century Gothic"/>
                        </a:rPr>
                        <a:t>Sin obra derivada (ND)</a:t>
                      </a:r>
                      <a:endParaRPr sz="13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6999"/>
                        </a:lnSpc>
                        <a:spcBef>
                          <a:spcPts val="0"/>
                        </a:spcBef>
                        <a:spcAft>
                          <a:spcPts val="0"/>
                        </a:spcAft>
                        <a:buClr>
                          <a:srgbClr val="000000"/>
                        </a:buClr>
                        <a:buSzPts val="1200"/>
                        <a:buFont typeface="Arial"/>
                        <a:buNone/>
                      </a:pPr>
                      <a:r>
                        <a:rPr lang="en-US" sz="1200" u="none" strike="noStrike" cap="none">
                          <a:latin typeface="Century Gothic"/>
                          <a:ea typeface="Century Gothic"/>
                          <a:cs typeface="Century Gothic"/>
                          <a:sym typeface="Century Gothic"/>
                        </a:rPr>
                        <a:t>Dejar que otros copien, distribuyan, exhiban y realicen solamente copias originales de un trabajo. Si se desea modificar un trabajo, primero se debe obtener el permiso del autor.</a:t>
                      </a: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70" name="Google Shape;170;p14"/>
          <p:cNvPicPr preferRelativeResize="0"/>
          <p:nvPr/>
        </p:nvPicPr>
        <p:blipFill rotWithShape="1">
          <a:blip r:embed="rId3">
            <a:alphaModFix/>
          </a:blip>
          <a:srcRect/>
          <a:stretch/>
        </p:blipFill>
        <p:spPr>
          <a:xfrm>
            <a:off x="2738850" y="2393950"/>
            <a:ext cx="648738" cy="648738"/>
          </a:xfrm>
          <a:prstGeom prst="rect">
            <a:avLst/>
          </a:prstGeom>
          <a:noFill/>
          <a:ln>
            <a:noFill/>
          </a:ln>
        </p:spPr>
      </p:pic>
      <p:pic>
        <p:nvPicPr>
          <p:cNvPr id="171" name="Google Shape;171;p14"/>
          <p:cNvPicPr preferRelativeResize="0"/>
          <p:nvPr/>
        </p:nvPicPr>
        <p:blipFill rotWithShape="1">
          <a:blip r:embed="rId4">
            <a:alphaModFix/>
          </a:blip>
          <a:srcRect/>
          <a:stretch/>
        </p:blipFill>
        <p:spPr>
          <a:xfrm>
            <a:off x="2738850" y="3631800"/>
            <a:ext cx="648750" cy="648750"/>
          </a:xfrm>
          <a:prstGeom prst="rect">
            <a:avLst/>
          </a:prstGeom>
          <a:noFill/>
          <a:ln>
            <a:noFill/>
          </a:ln>
        </p:spPr>
      </p:pic>
      <p:pic>
        <p:nvPicPr>
          <p:cNvPr id="172" name="Google Shape;172;p14"/>
          <p:cNvPicPr preferRelativeResize="0"/>
          <p:nvPr/>
        </p:nvPicPr>
        <p:blipFill rotWithShape="1">
          <a:blip r:embed="rId5">
            <a:alphaModFix/>
          </a:blip>
          <a:srcRect/>
          <a:stretch/>
        </p:blipFill>
        <p:spPr>
          <a:xfrm>
            <a:off x="2719275" y="4665625"/>
            <a:ext cx="648750" cy="648750"/>
          </a:xfrm>
          <a:prstGeom prst="rect">
            <a:avLst/>
          </a:prstGeom>
          <a:noFill/>
          <a:ln>
            <a:noFill/>
          </a:ln>
        </p:spPr>
      </p:pic>
      <p:pic>
        <p:nvPicPr>
          <p:cNvPr id="173" name="Google Shape;173;p14"/>
          <p:cNvPicPr preferRelativeResize="0"/>
          <p:nvPr/>
        </p:nvPicPr>
        <p:blipFill rotWithShape="1">
          <a:blip r:embed="rId6">
            <a:alphaModFix/>
          </a:blip>
          <a:srcRect/>
          <a:stretch/>
        </p:blipFill>
        <p:spPr>
          <a:xfrm>
            <a:off x="2738850" y="5699450"/>
            <a:ext cx="648750" cy="64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Licencias Creative Commons</a:t>
            </a:r>
            <a:endParaRPr>
              <a:solidFill>
                <a:srgbClr val="586F7C"/>
              </a:solidFill>
              <a:latin typeface="Open Sans"/>
              <a:ea typeface="Open Sans"/>
              <a:cs typeface="Open Sans"/>
              <a:sym typeface="Open Sans"/>
            </a:endParaRPr>
          </a:p>
        </p:txBody>
      </p:sp>
      <p:graphicFrame>
        <p:nvGraphicFramePr>
          <p:cNvPr id="180" name="Google Shape;180;p15"/>
          <p:cNvGraphicFramePr/>
          <p:nvPr/>
        </p:nvGraphicFramePr>
        <p:xfrm>
          <a:off x="1992086" y="1849632"/>
          <a:ext cx="8327575" cy="4804260"/>
        </p:xfrm>
        <a:graphic>
          <a:graphicData uri="http://schemas.openxmlformats.org/drawingml/2006/table">
            <a:tbl>
              <a:tblPr firstRow="1" bandRow="1">
                <a:noFill/>
                <a:tableStyleId>{F4AAFAEC-8A7C-4575-A035-67847EEC387C}</a:tableStyleId>
              </a:tblPr>
              <a:tblGrid>
                <a:gridCol w="2020350">
                  <a:extLst>
                    <a:ext uri="{9D8B030D-6E8A-4147-A177-3AD203B41FA5}">
                      <a16:colId xmlns:a16="http://schemas.microsoft.com/office/drawing/2014/main" val="20000"/>
                    </a:ext>
                  </a:extLst>
                </a:gridCol>
                <a:gridCol w="6307225">
                  <a:extLst>
                    <a:ext uri="{9D8B030D-6E8A-4147-A177-3AD203B41FA5}">
                      <a16:colId xmlns:a16="http://schemas.microsoft.com/office/drawing/2014/main" val="20001"/>
                    </a:ext>
                  </a:extLst>
                </a:gridCol>
              </a:tblGrid>
              <a:tr h="56160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lnR w="12700" cap="flat" cmpd="sng">
                      <a:solidFill>
                        <a:srgbClr val="000000"/>
                      </a:solidFill>
                      <a:prstDash val="solid"/>
                      <a:round/>
                      <a:headEnd type="none" w="sm" len="sm"/>
                      <a:tailEnd type="none" w="sm" len="sm"/>
                    </a:lnR>
                  </a:tcPr>
                </a:tc>
                <a:tc>
                  <a:txBody>
                    <a:body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Reconocimiento</a:t>
                      </a:r>
                      <a:endParaRPr sz="1500" u="none" strike="noStrike" cap="none">
                        <a:latin typeface="Open Sans"/>
                        <a:ea typeface="Open Sans"/>
                        <a:cs typeface="Open Sans"/>
                        <a:sym typeface="Open Sans"/>
                      </a:endParaRPr>
                    </a:p>
                    <a:p>
                      <a:pPr marL="0" marR="0" lvl="0" indent="0" algn="just" rtl="0">
                        <a:lnSpc>
                          <a:spcPct val="100000"/>
                        </a:lnSpc>
                        <a:spcBef>
                          <a:spcPts val="300"/>
                        </a:spcBef>
                        <a:spcAft>
                          <a:spcPts val="0"/>
                        </a:spcAft>
                        <a:buClr>
                          <a:srgbClr val="000000"/>
                        </a:buClr>
                        <a:buSzPts val="1700"/>
                        <a:buFont typeface="Arial"/>
                        <a:buNone/>
                      </a:pPr>
                      <a:r>
                        <a:rPr lang="en-US" sz="1700" u="none" strike="noStrike" cap="none">
                          <a:latin typeface="Open Sans"/>
                          <a:ea typeface="Open Sans"/>
                          <a:cs typeface="Open Sans"/>
                          <a:sym typeface="Open Sans"/>
                        </a:rPr>
                        <a:t>CC BY</a:t>
                      </a:r>
                      <a:endParaRPr sz="1700" u="none" strike="noStrike" cap="none">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lnR w="12700" cap="flat" cmpd="sng">
                      <a:solidFill>
                        <a:srgbClr val="000000"/>
                      </a:solidFill>
                      <a:prstDash val="solid"/>
                      <a:round/>
                      <a:headEnd type="none" w="sm" len="sm"/>
                      <a:tailEnd type="none" w="sm" len="sm"/>
                    </a:lnR>
                  </a:tcPr>
                </a:tc>
                <a:tc>
                  <a:txBody>
                    <a:body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Reconocimiento</a:t>
                      </a:r>
                      <a:r>
                        <a:rPr lang="en-US" sz="1700" u="none" strike="noStrike" cap="none">
                          <a:latin typeface="Open Sans"/>
                          <a:ea typeface="Open Sans"/>
                          <a:cs typeface="Open Sans"/>
                          <a:sym typeface="Open Sans"/>
                        </a:rPr>
                        <a:t>- </a:t>
                      </a:r>
                      <a:r>
                        <a:rPr lang="en-US" sz="1500" u="none" strike="noStrike" cap="none">
                          <a:latin typeface="Open Sans"/>
                          <a:ea typeface="Open Sans"/>
                          <a:cs typeface="Open Sans"/>
                          <a:sym typeface="Open Sans"/>
                        </a:rPr>
                        <a:t>Compartir Igual</a:t>
                      </a:r>
                      <a:endParaRPr sz="1700" u="none" strike="noStrike" cap="none">
                        <a:latin typeface="Open Sans"/>
                        <a:ea typeface="Open Sans"/>
                        <a:cs typeface="Open Sans"/>
                        <a:sym typeface="Open Sans"/>
                      </a:endParaRPr>
                    </a:p>
                    <a:p>
                      <a:pPr marL="0" marR="0" lvl="0" indent="0" algn="just" rtl="0">
                        <a:lnSpc>
                          <a:spcPct val="100000"/>
                        </a:lnSpc>
                        <a:spcBef>
                          <a:spcPts val="300"/>
                        </a:spcBef>
                        <a:spcAft>
                          <a:spcPts val="0"/>
                        </a:spcAft>
                        <a:buClr>
                          <a:srgbClr val="000000"/>
                        </a:buClr>
                        <a:buSzPts val="1700"/>
                        <a:buFont typeface="Arial"/>
                        <a:buNone/>
                      </a:pPr>
                      <a:r>
                        <a:rPr lang="en-US" sz="1700" u="none" strike="noStrike" cap="none">
                          <a:latin typeface="Open Sans"/>
                          <a:ea typeface="Open Sans"/>
                          <a:cs typeface="Open Sans"/>
                          <a:sym typeface="Open Sans"/>
                        </a:rPr>
                        <a:t>CC BY-SA</a:t>
                      </a:r>
                      <a:endParaRPr sz="1700" u="none" strike="noStrike" cap="none">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lnR w="12700" cap="flat" cmpd="sng">
                      <a:solidFill>
                        <a:srgbClr val="000000"/>
                      </a:solidFill>
                      <a:prstDash val="solid"/>
                      <a:round/>
                      <a:headEnd type="none" w="sm" len="sm"/>
                      <a:tailEnd type="none" w="sm" len="sm"/>
                    </a:lnR>
                  </a:tcPr>
                </a:tc>
                <a:tc>
                  <a:txBody>
                    <a:body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Reconocimiento -</a:t>
                      </a:r>
                      <a:endParaRPr sz="1500" u="none" strike="noStrike" cap="none">
                        <a:latin typeface="Open Sans"/>
                        <a:ea typeface="Open Sans"/>
                        <a:cs typeface="Open Sans"/>
                        <a:sym typeface="Open Sans"/>
                      </a:endParaRPr>
                    </a:p>
                    <a:p>
                      <a:pPr marL="0" marR="0" lvl="0" indent="0" algn="just" rtl="0">
                        <a:lnSpc>
                          <a:spcPct val="100000"/>
                        </a:lnSpc>
                        <a:spcBef>
                          <a:spcPts val="300"/>
                        </a:spcBef>
                        <a:spcAft>
                          <a:spcPts val="0"/>
                        </a:spcAft>
                        <a:buClr>
                          <a:srgbClr val="000000"/>
                        </a:buClr>
                        <a:buSzPts val="1500"/>
                        <a:buFont typeface="Arial"/>
                        <a:buNone/>
                      </a:pPr>
                      <a:r>
                        <a:rPr lang="en-US" sz="1500" u="none" strike="noStrike" cap="none">
                          <a:latin typeface="Open Sans"/>
                          <a:ea typeface="Open Sans"/>
                          <a:cs typeface="Open Sans"/>
                          <a:sym typeface="Open Sans"/>
                        </a:rPr>
                        <a:t>No Comercial </a:t>
                      </a:r>
                      <a:endParaRPr sz="1500" u="none" strike="noStrike" cap="none">
                        <a:latin typeface="Open Sans"/>
                        <a:ea typeface="Open Sans"/>
                        <a:cs typeface="Open Sans"/>
                        <a:sym typeface="Open Sans"/>
                      </a:endParaRPr>
                    </a:p>
                    <a:p>
                      <a:pPr marL="0" marR="0" lvl="0" indent="0" algn="just" rtl="0">
                        <a:lnSpc>
                          <a:spcPct val="100000"/>
                        </a:lnSpc>
                        <a:spcBef>
                          <a:spcPts val="300"/>
                        </a:spcBef>
                        <a:spcAft>
                          <a:spcPts val="0"/>
                        </a:spcAft>
                        <a:buClr>
                          <a:srgbClr val="000000"/>
                        </a:buClr>
                        <a:buSzPts val="1700"/>
                        <a:buFont typeface="Arial"/>
                        <a:buNone/>
                      </a:pPr>
                      <a:r>
                        <a:rPr lang="en-US" sz="1700" u="none" strike="noStrike" cap="none">
                          <a:latin typeface="Open Sans"/>
                          <a:ea typeface="Open Sans"/>
                          <a:cs typeface="Open Sans"/>
                          <a:sym typeface="Open Sans"/>
                        </a:rPr>
                        <a:t>CC BY-NC</a:t>
                      </a:r>
                      <a:endParaRPr sz="1700" u="none" strike="noStrike" cap="none">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lnR w="12700" cap="flat" cmpd="sng">
                      <a:solidFill>
                        <a:srgbClr val="000000"/>
                      </a:solidFill>
                      <a:prstDash val="solid"/>
                      <a:round/>
                      <a:headEnd type="none" w="sm" len="sm"/>
                      <a:tailEnd type="none" w="sm" len="sm"/>
                    </a:lnR>
                  </a:tcPr>
                </a:tc>
                <a:tc>
                  <a:txBody>
                    <a:body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Reconocimiento-Sin obra derivada </a:t>
                      </a:r>
                      <a:endParaRPr sz="1500" u="none" strike="noStrike" cap="none">
                        <a:latin typeface="Open Sans"/>
                        <a:ea typeface="Open Sans"/>
                        <a:cs typeface="Open Sans"/>
                        <a:sym typeface="Open Sans"/>
                      </a:endParaRPr>
                    </a:p>
                    <a:p>
                      <a:pPr marL="0" marR="0" lvl="0" indent="0" algn="just" rtl="0">
                        <a:lnSpc>
                          <a:spcPct val="100000"/>
                        </a:lnSpc>
                        <a:spcBef>
                          <a:spcPts val="300"/>
                        </a:spcBef>
                        <a:spcAft>
                          <a:spcPts val="0"/>
                        </a:spcAft>
                        <a:buClr>
                          <a:srgbClr val="000000"/>
                        </a:buClr>
                        <a:buSzPts val="1700"/>
                        <a:buFont typeface="Arial"/>
                        <a:buNone/>
                      </a:pPr>
                      <a:r>
                        <a:rPr lang="en-US" sz="1700" u="none" strike="noStrike" cap="none">
                          <a:latin typeface="Open Sans"/>
                          <a:ea typeface="Open Sans"/>
                          <a:cs typeface="Open Sans"/>
                          <a:sym typeface="Open Sans"/>
                        </a:rPr>
                        <a:t>CC BY-ND</a:t>
                      </a:r>
                      <a:endParaRPr sz="1700" u="none" strike="noStrike" cap="none">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80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lnR w="12700" cap="flat" cmpd="sng">
                      <a:solidFill>
                        <a:srgbClr val="000000"/>
                      </a:solidFill>
                      <a:prstDash val="solid"/>
                      <a:round/>
                      <a:headEnd type="none" w="sm" len="sm"/>
                      <a:tailEnd type="none" w="sm" len="sm"/>
                    </a:lnR>
                  </a:tcPr>
                </a:tc>
                <a:tc>
                  <a:txBody>
                    <a:body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Reconocimiento-No Comercial-Compartir Igual</a:t>
                      </a:r>
                      <a:endParaRPr sz="1500" u="none" strike="noStrike" cap="none">
                        <a:latin typeface="Open Sans"/>
                        <a:ea typeface="Open Sans"/>
                        <a:cs typeface="Open Sans"/>
                        <a:sym typeface="Open Sans"/>
                      </a:endParaRPr>
                    </a:p>
                    <a:p>
                      <a:pPr marL="0" marR="0" lvl="0" indent="0" algn="just" rtl="0">
                        <a:lnSpc>
                          <a:spcPct val="100000"/>
                        </a:lnSpc>
                        <a:spcBef>
                          <a:spcPts val="300"/>
                        </a:spcBef>
                        <a:spcAft>
                          <a:spcPts val="0"/>
                        </a:spcAft>
                        <a:buClr>
                          <a:srgbClr val="000000"/>
                        </a:buClr>
                        <a:buSzPts val="1700"/>
                        <a:buFont typeface="Arial"/>
                        <a:buNone/>
                      </a:pPr>
                      <a:r>
                        <a:rPr lang="en-US" sz="1700" u="none" strike="noStrike" cap="none">
                          <a:latin typeface="Open Sans"/>
                          <a:ea typeface="Open Sans"/>
                          <a:cs typeface="Open Sans"/>
                          <a:sym typeface="Open Sans"/>
                        </a:rPr>
                        <a:t>CC BY-NC-SA</a:t>
                      </a:r>
                      <a:endParaRPr sz="1700" u="none" strike="noStrike" cap="none">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378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3F3F3F"/>
                        </a:solidFill>
                        <a:latin typeface="Open Sans"/>
                        <a:ea typeface="Open Sans"/>
                        <a:cs typeface="Open Sans"/>
                        <a:sym typeface="Open Sans"/>
                      </a:endParaRPr>
                    </a:p>
                  </a:txBody>
                  <a:tcPr marL="91450" marR="91450" marT="45725" marB="45725">
                    <a:lnR w="12700" cap="flat" cmpd="sng">
                      <a:solidFill>
                        <a:srgbClr val="000000"/>
                      </a:solidFill>
                      <a:prstDash val="solid"/>
                      <a:round/>
                      <a:headEnd type="none" w="sm" len="sm"/>
                      <a:tailEnd type="none" w="sm" len="sm"/>
                    </a:lnR>
                  </a:tcPr>
                </a:tc>
                <a:tc>
                  <a:txBody>
                    <a:body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Reconocimiento-No Comercial-Sin obra derivada</a:t>
                      </a:r>
                      <a:endParaRPr sz="1500" u="none" strike="noStrike" cap="none">
                        <a:latin typeface="Open Sans"/>
                        <a:ea typeface="Open Sans"/>
                        <a:cs typeface="Open Sans"/>
                        <a:sym typeface="Open Sans"/>
                      </a:endParaRPr>
                    </a:p>
                    <a:p>
                      <a:pPr marL="0" marR="0" lvl="0" indent="0" algn="just" rtl="0">
                        <a:lnSpc>
                          <a:spcPct val="100000"/>
                        </a:lnSpc>
                        <a:spcBef>
                          <a:spcPts val="300"/>
                        </a:spcBef>
                        <a:spcAft>
                          <a:spcPts val="0"/>
                        </a:spcAft>
                        <a:buClr>
                          <a:srgbClr val="000000"/>
                        </a:buClr>
                        <a:buSzPts val="1700"/>
                        <a:buFont typeface="Arial"/>
                        <a:buNone/>
                      </a:pPr>
                      <a:r>
                        <a:rPr lang="en-US" sz="1700" u="none" strike="noStrike" cap="none">
                          <a:latin typeface="Open Sans"/>
                          <a:ea typeface="Open Sans"/>
                          <a:cs typeface="Open Sans"/>
                          <a:sym typeface="Open Sans"/>
                        </a:rPr>
                        <a:t>CC BY-NC-ND</a:t>
                      </a:r>
                      <a:endParaRPr sz="1700" u="none" strike="noStrike" cap="none">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81" name="Google Shape;181;p15" descr="88x31.png"/>
          <p:cNvPicPr preferRelativeResize="0"/>
          <p:nvPr/>
        </p:nvPicPr>
        <p:blipFill rotWithShape="1">
          <a:blip r:embed="rId3">
            <a:alphaModFix/>
          </a:blip>
          <a:srcRect/>
          <a:stretch/>
        </p:blipFill>
        <p:spPr>
          <a:xfrm>
            <a:off x="2332253" y="1882902"/>
            <a:ext cx="1377043" cy="507058"/>
          </a:xfrm>
          <a:prstGeom prst="rect">
            <a:avLst/>
          </a:prstGeom>
          <a:noFill/>
          <a:ln>
            <a:noFill/>
          </a:ln>
        </p:spPr>
      </p:pic>
      <p:pic>
        <p:nvPicPr>
          <p:cNvPr id="182" name="Google Shape;182;p15"/>
          <p:cNvPicPr preferRelativeResize="0"/>
          <p:nvPr/>
        </p:nvPicPr>
        <p:blipFill rotWithShape="1">
          <a:blip r:embed="rId4">
            <a:alphaModFix/>
          </a:blip>
          <a:srcRect/>
          <a:stretch/>
        </p:blipFill>
        <p:spPr>
          <a:xfrm>
            <a:off x="2332262" y="2623969"/>
            <a:ext cx="1377043" cy="552288"/>
          </a:xfrm>
          <a:prstGeom prst="rect">
            <a:avLst/>
          </a:prstGeom>
          <a:noFill/>
          <a:ln>
            <a:noFill/>
          </a:ln>
        </p:spPr>
      </p:pic>
      <p:pic>
        <p:nvPicPr>
          <p:cNvPr id="183" name="Google Shape;183;p15" descr="88x31.png"/>
          <p:cNvPicPr preferRelativeResize="0"/>
          <p:nvPr/>
        </p:nvPicPr>
        <p:blipFill rotWithShape="1">
          <a:blip r:embed="rId5">
            <a:alphaModFix/>
          </a:blip>
          <a:srcRect/>
          <a:stretch/>
        </p:blipFill>
        <p:spPr>
          <a:xfrm>
            <a:off x="2332261" y="3448578"/>
            <a:ext cx="1377043" cy="594934"/>
          </a:xfrm>
          <a:prstGeom prst="rect">
            <a:avLst/>
          </a:prstGeom>
          <a:noFill/>
          <a:ln>
            <a:noFill/>
          </a:ln>
        </p:spPr>
      </p:pic>
      <p:pic>
        <p:nvPicPr>
          <p:cNvPr id="184" name="Google Shape;184;p15" descr="88x31.png"/>
          <p:cNvPicPr preferRelativeResize="0"/>
          <p:nvPr/>
        </p:nvPicPr>
        <p:blipFill rotWithShape="1">
          <a:blip r:embed="rId6">
            <a:alphaModFix/>
          </a:blip>
          <a:srcRect/>
          <a:stretch/>
        </p:blipFill>
        <p:spPr>
          <a:xfrm>
            <a:off x="2332261" y="4326941"/>
            <a:ext cx="1377043" cy="614962"/>
          </a:xfrm>
          <a:prstGeom prst="rect">
            <a:avLst/>
          </a:prstGeom>
          <a:noFill/>
          <a:ln>
            <a:noFill/>
          </a:ln>
        </p:spPr>
      </p:pic>
      <p:pic>
        <p:nvPicPr>
          <p:cNvPr id="185" name="Google Shape;185;p15" descr="88x31.png"/>
          <p:cNvPicPr preferRelativeResize="0"/>
          <p:nvPr/>
        </p:nvPicPr>
        <p:blipFill rotWithShape="1">
          <a:blip r:embed="rId7">
            <a:alphaModFix/>
          </a:blip>
          <a:srcRect/>
          <a:stretch/>
        </p:blipFill>
        <p:spPr>
          <a:xfrm>
            <a:off x="2332260" y="5154597"/>
            <a:ext cx="1377043" cy="554447"/>
          </a:xfrm>
          <a:prstGeom prst="rect">
            <a:avLst/>
          </a:prstGeom>
          <a:noFill/>
          <a:ln>
            <a:noFill/>
          </a:ln>
        </p:spPr>
      </p:pic>
      <p:pic>
        <p:nvPicPr>
          <p:cNvPr id="186" name="Google Shape;186;p15" descr="88x31.png"/>
          <p:cNvPicPr preferRelativeResize="0"/>
          <p:nvPr/>
        </p:nvPicPr>
        <p:blipFill rotWithShape="1">
          <a:blip r:embed="rId8">
            <a:alphaModFix/>
          </a:blip>
          <a:srcRect/>
          <a:stretch/>
        </p:blipFill>
        <p:spPr>
          <a:xfrm>
            <a:off x="2332259" y="5949095"/>
            <a:ext cx="1377043" cy="5573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Elección de una licencia CC</a:t>
            </a:r>
            <a:endParaRPr>
              <a:solidFill>
                <a:srgbClr val="586F7C"/>
              </a:solidFill>
              <a:latin typeface="Open Sans"/>
              <a:ea typeface="Open Sans"/>
              <a:cs typeface="Open Sans"/>
              <a:sym typeface="Open Sans"/>
            </a:endParaRPr>
          </a:p>
        </p:txBody>
      </p:sp>
      <p:sp>
        <p:nvSpPr>
          <p:cNvPr id="193" name="Google Shape;193;p16"/>
          <p:cNvSpPr txBox="1">
            <a:spLocks noGrp="1"/>
          </p:cNvSpPr>
          <p:nvPr>
            <p:ph type="body" idx="1"/>
          </p:nvPr>
        </p:nvSpPr>
        <p:spPr>
          <a:xfrm>
            <a:off x="0" y="2625975"/>
            <a:ext cx="7748100" cy="4117800"/>
          </a:xfrm>
          <a:prstGeom prst="rect">
            <a:avLst/>
          </a:prstGeom>
          <a:noFill/>
          <a:ln>
            <a:noFill/>
          </a:ln>
        </p:spPr>
        <p:txBody>
          <a:bodyPr spcFirstLastPara="1" wrap="square" lIns="91425" tIns="45700" rIns="91425" bIns="45700" anchor="t" anchorCtr="0">
            <a:noAutofit/>
          </a:bodyPr>
          <a:lstStyle/>
          <a:p>
            <a:pPr marL="584200" lvl="0" indent="-457200" algn="l" rtl="0">
              <a:lnSpc>
                <a:spcPct val="150000"/>
              </a:lnSpc>
              <a:spcBef>
                <a:spcPts val="1000"/>
              </a:spcBef>
              <a:spcAft>
                <a:spcPts val="0"/>
              </a:spcAft>
              <a:buClr>
                <a:schemeClr val="dk1"/>
              </a:buClr>
              <a:buSzPts val="2400"/>
              <a:buAutoNum type="arabicPeriod"/>
            </a:pPr>
            <a:r>
              <a:rPr lang="en-US">
                <a:solidFill>
                  <a:srgbClr val="3F3F3F"/>
                </a:solidFill>
                <a:latin typeface="Open Sans"/>
                <a:ea typeface="Open Sans"/>
                <a:cs typeface="Open Sans"/>
                <a:sym typeface="Open Sans"/>
              </a:rPr>
              <a:t>Visitar el sitio web de Creative Commons </a:t>
            </a:r>
            <a:r>
              <a:rPr lang="en-US" u="sng">
                <a:solidFill>
                  <a:schemeClr val="hlink"/>
                </a:solidFill>
                <a:latin typeface="Open Sans"/>
                <a:ea typeface="Open Sans"/>
                <a:cs typeface="Open Sans"/>
                <a:sym typeface="Open Sans"/>
                <a:hlinkClick r:id="rId3"/>
              </a:rPr>
              <a:t>https://creativecommons.org/choose/</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584200" lvl="0" indent="-457200" algn="l" rtl="0">
              <a:lnSpc>
                <a:spcPct val="150000"/>
              </a:lnSpc>
              <a:spcBef>
                <a:spcPts val="1000"/>
              </a:spcBef>
              <a:spcAft>
                <a:spcPts val="0"/>
              </a:spcAft>
              <a:buClr>
                <a:schemeClr val="dk1"/>
              </a:buClr>
              <a:buSzPts val="2400"/>
              <a:buAutoNum type="arabicPeriod"/>
            </a:pPr>
            <a:r>
              <a:rPr lang="en-US">
                <a:solidFill>
                  <a:srgbClr val="3F3F3F"/>
                </a:solidFill>
                <a:latin typeface="Open Sans"/>
                <a:ea typeface="Open Sans"/>
                <a:cs typeface="Open Sans"/>
                <a:sym typeface="Open Sans"/>
              </a:rPr>
              <a:t>Responder un breve formulario de preguntas.</a:t>
            </a:r>
            <a:endParaRPr>
              <a:solidFill>
                <a:srgbClr val="3F3F3F"/>
              </a:solidFill>
              <a:latin typeface="Open Sans"/>
              <a:ea typeface="Open Sans"/>
              <a:cs typeface="Open Sans"/>
              <a:sym typeface="Open Sans"/>
            </a:endParaRPr>
          </a:p>
          <a:p>
            <a:pPr marL="584200" lvl="0" indent="-457200" algn="l" rtl="0">
              <a:lnSpc>
                <a:spcPct val="150000"/>
              </a:lnSpc>
              <a:spcBef>
                <a:spcPts val="1000"/>
              </a:spcBef>
              <a:spcAft>
                <a:spcPts val="0"/>
              </a:spcAft>
              <a:buClr>
                <a:schemeClr val="dk1"/>
              </a:buClr>
              <a:buSzPts val="2400"/>
              <a:buAutoNum type="arabicPeriod"/>
            </a:pPr>
            <a:r>
              <a:rPr lang="en-US">
                <a:solidFill>
                  <a:srgbClr val="3F3F3F"/>
                </a:solidFill>
                <a:latin typeface="Open Sans"/>
                <a:ea typeface="Open Sans"/>
                <a:cs typeface="Open Sans"/>
                <a:sym typeface="Open Sans"/>
              </a:rPr>
              <a:t>Una vez que se ha completado, el sistema proporciona un código html y el logotipo para ser insertado en el sitio web de la obra.</a:t>
            </a:r>
            <a:endParaRPr>
              <a:solidFill>
                <a:srgbClr val="3F3F3F"/>
              </a:solidFill>
              <a:latin typeface="Open Sans"/>
              <a:ea typeface="Open Sans"/>
              <a:cs typeface="Open Sans"/>
              <a:sym typeface="Open Sans"/>
            </a:endParaRPr>
          </a:p>
        </p:txBody>
      </p:sp>
      <p:sp>
        <p:nvSpPr>
          <p:cNvPr id="194" name="Google Shape;194;p16"/>
          <p:cNvSpPr txBox="1"/>
          <p:nvPr/>
        </p:nvSpPr>
        <p:spPr>
          <a:xfrm>
            <a:off x="195942" y="1926771"/>
            <a:ext cx="112830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3F3F3F"/>
                </a:solidFill>
                <a:latin typeface="Open Sans"/>
                <a:ea typeface="Open Sans"/>
                <a:cs typeface="Open Sans"/>
                <a:sym typeface="Open Sans"/>
              </a:rPr>
              <a:t>Elija una licencia CC para cada situación.</a:t>
            </a:r>
            <a:endParaRPr sz="2800" b="1" i="0" u="none" strike="noStrike" cap="none">
              <a:solidFill>
                <a:srgbClr val="3F3F3F"/>
              </a:solidFill>
              <a:latin typeface="Open Sans"/>
              <a:ea typeface="Open Sans"/>
              <a:cs typeface="Open Sans"/>
              <a:sym typeface="Open Sans"/>
            </a:endParaRPr>
          </a:p>
        </p:txBody>
      </p:sp>
      <p:sp>
        <p:nvSpPr>
          <p:cNvPr id="195" name="Google Shape;195;p16"/>
          <p:cNvSpPr txBox="1"/>
          <p:nvPr/>
        </p:nvSpPr>
        <p:spPr>
          <a:xfrm>
            <a:off x="7585273" y="6182375"/>
            <a:ext cx="45249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Fuente: https://creativecommons.org/choose/?lang=es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Consultado</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el</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24 de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junio</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de 2022</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96" name="Google Shape;196;p16"/>
          <p:cNvPicPr preferRelativeResize="0"/>
          <p:nvPr/>
        </p:nvPicPr>
        <p:blipFill rotWithShape="1">
          <a:blip r:embed="rId4">
            <a:alphaModFix/>
          </a:blip>
          <a:srcRect/>
          <a:stretch/>
        </p:blipFill>
        <p:spPr>
          <a:xfrm>
            <a:off x="8076525" y="1818600"/>
            <a:ext cx="3211125" cy="4237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Font typeface="Trebuchet MS"/>
              <a:buNone/>
            </a:pPr>
            <a:r>
              <a:rPr lang="en-US">
                <a:solidFill>
                  <a:srgbClr val="586F7C"/>
                </a:solidFill>
                <a:latin typeface="Open Sans"/>
                <a:ea typeface="Open Sans"/>
                <a:cs typeface="Open Sans"/>
                <a:sym typeface="Open Sans"/>
              </a:rPr>
              <a:t>Licencias en investigación y educación</a:t>
            </a:r>
            <a:endParaRPr>
              <a:solidFill>
                <a:srgbClr val="004890"/>
              </a:solidFill>
              <a:latin typeface="Open Sans"/>
              <a:ea typeface="Open Sans"/>
              <a:cs typeface="Open Sans"/>
              <a:sym typeface="Open Sans"/>
            </a:endParaRPr>
          </a:p>
        </p:txBody>
      </p:sp>
      <p:sp>
        <p:nvSpPr>
          <p:cNvPr id="203" name="Google Shape;203;p6"/>
          <p:cNvSpPr txBox="1">
            <a:spLocks noGrp="1"/>
          </p:cNvSpPr>
          <p:nvPr>
            <p:ph type="body" idx="1"/>
          </p:nvPr>
        </p:nvSpPr>
        <p:spPr>
          <a:xfrm>
            <a:off x="0" y="1698171"/>
            <a:ext cx="6253843" cy="5159829"/>
          </a:xfrm>
          <a:prstGeom prst="rect">
            <a:avLst/>
          </a:prstGeom>
          <a:noFill/>
          <a:ln>
            <a:noFill/>
          </a:ln>
        </p:spPr>
        <p:txBody>
          <a:bodyPr spcFirstLastPara="1" wrap="square" lIns="91425" tIns="45700" rIns="91425" bIns="45700" anchor="t" anchorCtr="0">
            <a:normAutofit fontScale="92500" lnSpcReduction="10000"/>
          </a:bodyPr>
          <a:lstStyle/>
          <a:p>
            <a:pPr marL="460375" lvl="0" indent="-342900" algn="l" rtl="0">
              <a:lnSpc>
                <a:spcPct val="140000"/>
              </a:lnSpc>
              <a:spcBef>
                <a:spcPts val="1000"/>
              </a:spcBef>
              <a:spcAft>
                <a:spcPts val="0"/>
              </a:spcAft>
              <a:buClr>
                <a:schemeClr val="dk1"/>
              </a:buClr>
              <a:buSzPct val="100000"/>
              <a:buChar char="●"/>
            </a:pPr>
            <a:r>
              <a:rPr lang="en-US" sz="2000">
                <a:solidFill>
                  <a:srgbClr val="3F3F3F"/>
                </a:solidFill>
                <a:latin typeface="Open Sans"/>
                <a:ea typeface="Open Sans"/>
                <a:cs typeface="Open Sans"/>
                <a:sym typeface="Open Sans"/>
              </a:rPr>
              <a:t>Es importante saber dónde y cómo encontrar obras con licencia CC.</a:t>
            </a:r>
            <a:endParaRPr sz="2000">
              <a:solidFill>
                <a:srgbClr val="3F3F3F"/>
              </a:solidFill>
              <a:latin typeface="Open Sans"/>
              <a:ea typeface="Open Sans"/>
              <a:cs typeface="Open Sans"/>
              <a:sym typeface="Open Sans"/>
            </a:endParaRPr>
          </a:p>
          <a:p>
            <a:pPr marL="460375" lvl="0" indent="-342900" algn="l" rtl="0">
              <a:lnSpc>
                <a:spcPct val="140000"/>
              </a:lnSpc>
              <a:spcBef>
                <a:spcPts val="1000"/>
              </a:spcBef>
              <a:spcAft>
                <a:spcPts val="0"/>
              </a:spcAft>
              <a:buClr>
                <a:schemeClr val="dk1"/>
              </a:buClr>
              <a:buSzPct val="100000"/>
              <a:buChar char="●"/>
            </a:pPr>
            <a:r>
              <a:rPr lang="en-US" sz="2000">
                <a:solidFill>
                  <a:srgbClr val="3F3F3F"/>
                </a:solidFill>
                <a:latin typeface="Open Sans"/>
                <a:ea typeface="Open Sans"/>
                <a:cs typeface="Open Sans"/>
                <a:sym typeface="Open Sans"/>
              </a:rPr>
              <a:t>Las licencias Creative Commons proporcionan una herramienta que permite a los usuarios descubrir obras con licencia.</a:t>
            </a:r>
            <a:endParaRPr sz="2000">
              <a:solidFill>
                <a:srgbClr val="3F3F3F"/>
              </a:solidFill>
              <a:latin typeface="Open Sans"/>
              <a:ea typeface="Open Sans"/>
              <a:cs typeface="Open Sans"/>
              <a:sym typeface="Open Sans"/>
            </a:endParaRPr>
          </a:p>
          <a:p>
            <a:pPr marL="914400" lvl="1" indent="-346075" algn="l" rtl="0">
              <a:lnSpc>
                <a:spcPct val="140000"/>
              </a:lnSpc>
              <a:spcBef>
                <a:spcPts val="1000"/>
              </a:spcBef>
              <a:spcAft>
                <a:spcPts val="0"/>
              </a:spcAft>
              <a:buClr>
                <a:schemeClr val="dk1"/>
              </a:buClr>
              <a:buSzPct val="100000"/>
              <a:buChar char="○"/>
            </a:pPr>
            <a:r>
              <a:rPr lang="en-US" sz="2000">
                <a:solidFill>
                  <a:srgbClr val="3F3F3F"/>
                </a:solidFill>
                <a:latin typeface="Open Sans"/>
                <a:ea typeface="Open Sans"/>
                <a:cs typeface="Open Sans"/>
                <a:sym typeface="Open Sans"/>
              </a:rPr>
              <a:t>Por ejemplo, Google permite filtrar los resultados con los derechos de uso para recuperar obras con licencia CC.</a:t>
            </a:r>
            <a:endParaRPr sz="2000">
              <a:solidFill>
                <a:srgbClr val="3F3F3F"/>
              </a:solidFill>
              <a:latin typeface="Open Sans"/>
              <a:ea typeface="Open Sans"/>
              <a:cs typeface="Open Sans"/>
              <a:sym typeface="Open Sans"/>
            </a:endParaRPr>
          </a:p>
          <a:p>
            <a:pPr marL="914400" lvl="1" indent="-346075" algn="l" rtl="0">
              <a:lnSpc>
                <a:spcPct val="140000"/>
              </a:lnSpc>
              <a:spcBef>
                <a:spcPts val="1000"/>
              </a:spcBef>
              <a:spcAft>
                <a:spcPts val="0"/>
              </a:spcAft>
              <a:buClr>
                <a:schemeClr val="dk1"/>
              </a:buClr>
              <a:buSzPct val="100000"/>
              <a:buChar char="○"/>
            </a:pPr>
            <a:r>
              <a:rPr lang="en-US" sz="2000">
                <a:solidFill>
                  <a:srgbClr val="3F3F3F"/>
                </a:solidFill>
                <a:latin typeface="Open Sans"/>
                <a:ea typeface="Open Sans"/>
                <a:cs typeface="Open Sans"/>
                <a:sym typeface="Open Sans"/>
              </a:rPr>
              <a:t>Esto ayuda a encontrar imágenes o videos con licencia CC para usar en una presentación de conferencia o en una conferencia.</a:t>
            </a:r>
            <a:endParaRPr sz="2000">
              <a:solidFill>
                <a:srgbClr val="3F3F3F"/>
              </a:solidFill>
              <a:latin typeface="Open Sans"/>
              <a:ea typeface="Open Sans"/>
              <a:cs typeface="Open Sans"/>
              <a:sym typeface="Open Sans"/>
            </a:endParaRPr>
          </a:p>
        </p:txBody>
      </p:sp>
      <p:sp>
        <p:nvSpPr>
          <p:cNvPr id="204" name="Google Shape;204;p6"/>
          <p:cNvSpPr txBox="1"/>
          <p:nvPr/>
        </p:nvSpPr>
        <p:spPr>
          <a:xfrm>
            <a:off x="6587825" y="1893400"/>
            <a:ext cx="5513700" cy="646500"/>
          </a:xfrm>
          <a:prstGeom prst="rect">
            <a:avLst/>
          </a:prstGeom>
          <a:noFill/>
          <a:ln w="9525" cap="flat" cmpd="sng">
            <a:solidFill>
              <a:srgbClr val="F8981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Búsqueda de una imagen con licencia CC a través de imágenes de Google</a:t>
            </a:r>
            <a:endParaRPr sz="1800" b="1" i="0" u="none" strike="noStrike" cap="none">
              <a:solidFill>
                <a:srgbClr val="3F3F3F"/>
              </a:solidFill>
              <a:latin typeface="Open Sans"/>
              <a:ea typeface="Open Sans"/>
              <a:cs typeface="Open Sans"/>
              <a:sym typeface="Open Sans"/>
            </a:endParaRPr>
          </a:p>
        </p:txBody>
      </p:sp>
      <p:sp>
        <p:nvSpPr>
          <p:cNvPr id="205" name="Google Shape;205;p6"/>
          <p:cNvSpPr txBox="1"/>
          <p:nvPr/>
        </p:nvSpPr>
        <p:spPr>
          <a:xfrm>
            <a:off x="6890655" y="6453393"/>
            <a:ext cx="5029200"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000" b="0" i="0" u="none" strike="noStrike" cap="none" dirty="0">
                <a:solidFill>
                  <a:srgbClr val="000000"/>
                </a:solidFill>
                <a:latin typeface="Open Sans"/>
                <a:ea typeface="Open Sans"/>
                <a:cs typeface="Open Sans"/>
                <a:sym typeface="Open Sans"/>
              </a:rPr>
              <a:t>Fuente: Google Images, </a:t>
            </a:r>
            <a:r>
              <a:rPr lang="en-US" sz="1000" b="0" i="0" u="none" strike="noStrike" cap="none" dirty="0" err="1">
                <a:solidFill>
                  <a:srgbClr val="000000"/>
                </a:solidFill>
                <a:latin typeface="Open Sans"/>
                <a:ea typeface="Open Sans"/>
                <a:cs typeface="Open Sans"/>
                <a:sym typeface="Open Sans"/>
              </a:rPr>
              <a:t>Consultado</a:t>
            </a:r>
            <a:r>
              <a:rPr lang="en-US" sz="1000" b="0" i="0" u="none" strike="noStrike" cap="none" dirty="0">
                <a:solidFill>
                  <a:srgbClr val="000000"/>
                </a:solidFill>
                <a:latin typeface="Open Sans"/>
                <a:ea typeface="Open Sans"/>
                <a:cs typeface="Open Sans"/>
                <a:sym typeface="Open Sans"/>
              </a:rPr>
              <a:t> </a:t>
            </a:r>
            <a:r>
              <a:rPr lang="en-US" sz="1000" b="0" i="0" u="none" strike="noStrike" cap="none" dirty="0" err="1">
                <a:solidFill>
                  <a:srgbClr val="000000"/>
                </a:solidFill>
                <a:latin typeface="Open Sans"/>
                <a:ea typeface="Open Sans"/>
                <a:cs typeface="Open Sans"/>
                <a:sym typeface="Open Sans"/>
              </a:rPr>
              <a:t>el</a:t>
            </a:r>
            <a:r>
              <a:rPr lang="en-US" sz="1000" b="0" i="0" u="none" strike="noStrike" cap="none" dirty="0">
                <a:solidFill>
                  <a:srgbClr val="000000"/>
                </a:solidFill>
                <a:latin typeface="Open Sans"/>
                <a:ea typeface="Open Sans"/>
                <a:cs typeface="Open Sans"/>
                <a:sym typeface="Open Sans"/>
              </a:rPr>
              <a:t> 28 de </a:t>
            </a:r>
            <a:r>
              <a:rPr lang="en-US" sz="1000" b="0" i="0" u="none" strike="noStrike" cap="none" dirty="0" err="1">
                <a:solidFill>
                  <a:srgbClr val="000000"/>
                </a:solidFill>
                <a:latin typeface="Open Sans"/>
                <a:ea typeface="Open Sans"/>
                <a:cs typeface="Open Sans"/>
                <a:sym typeface="Open Sans"/>
              </a:rPr>
              <a:t>noviembre</a:t>
            </a:r>
            <a:r>
              <a:rPr lang="en-US" sz="1000" b="0" i="0" u="none" strike="noStrike" cap="none" dirty="0">
                <a:solidFill>
                  <a:srgbClr val="000000"/>
                </a:solidFill>
                <a:latin typeface="Open Sans"/>
                <a:ea typeface="Open Sans"/>
                <a:cs typeface="Open Sans"/>
                <a:sym typeface="Open Sans"/>
              </a:rPr>
              <a:t> de 2022.</a:t>
            </a:r>
            <a:endParaRPr sz="1000" b="0" i="0" u="none" strike="noStrike" cap="none" dirty="0">
              <a:solidFill>
                <a:srgbClr val="000000"/>
              </a:solidFill>
              <a:latin typeface="Open Sans"/>
              <a:ea typeface="Open Sans"/>
              <a:cs typeface="Open Sans"/>
              <a:sym typeface="Open Sans"/>
            </a:endParaRPr>
          </a:p>
        </p:txBody>
      </p:sp>
      <p:pic>
        <p:nvPicPr>
          <p:cNvPr id="206" name="Google Shape;206;p6"/>
          <p:cNvPicPr preferRelativeResize="0"/>
          <p:nvPr/>
        </p:nvPicPr>
        <p:blipFill rotWithShape="1">
          <a:blip r:embed="rId3">
            <a:alphaModFix/>
          </a:blip>
          <a:srcRect/>
          <a:stretch/>
        </p:blipFill>
        <p:spPr>
          <a:xfrm>
            <a:off x="6406250" y="2692300"/>
            <a:ext cx="5513601" cy="3761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Dominio público</a:t>
            </a:r>
            <a:endParaRPr>
              <a:solidFill>
                <a:srgbClr val="004890"/>
              </a:solidFill>
              <a:latin typeface="Open Sans"/>
              <a:ea typeface="Open Sans"/>
              <a:cs typeface="Open Sans"/>
              <a:sym typeface="Open Sans"/>
            </a:endParaRPr>
          </a:p>
        </p:txBody>
      </p:sp>
      <p:sp>
        <p:nvSpPr>
          <p:cNvPr id="213" name="Google Shape;213;p20"/>
          <p:cNvSpPr txBox="1">
            <a:spLocks noGrp="1"/>
          </p:cNvSpPr>
          <p:nvPr>
            <p:ph type="body" idx="1"/>
          </p:nvPr>
        </p:nvSpPr>
        <p:spPr>
          <a:xfrm>
            <a:off x="310250" y="1942350"/>
            <a:ext cx="11292000" cy="4570200"/>
          </a:xfrm>
          <a:prstGeom prst="rect">
            <a:avLst/>
          </a:prstGeom>
          <a:noFill/>
          <a:ln>
            <a:noFill/>
          </a:ln>
        </p:spPr>
        <p:txBody>
          <a:bodyPr spcFirstLastPara="1" wrap="square" lIns="91425" tIns="45700" rIns="91425" bIns="45700" anchor="t" anchorCtr="0">
            <a:normAutofit/>
          </a:bodyPr>
          <a:lstStyle/>
          <a:p>
            <a:pPr marL="117475" lvl="0" indent="0" algn="just" rtl="0">
              <a:lnSpc>
                <a:spcPct val="150000"/>
              </a:lnSpc>
              <a:spcBef>
                <a:spcPts val="1000"/>
              </a:spcBef>
              <a:spcAft>
                <a:spcPts val="0"/>
              </a:spcAft>
              <a:buClr>
                <a:schemeClr val="dk1"/>
              </a:buClr>
              <a:buSzPts val="1100"/>
              <a:buFont typeface="Arial"/>
              <a:buNone/>
            </a:pPr>
            <a:r>
              <a:rPr lang="en-US">
                <a:solidFill>
                  <a:srgbClr val="3F3F3F"/>
                </a:solidFill>
                <a:latin typeface="Open Sans"/>
                <a:ea typeface="Open Sans"/>
                <a:cs typeface="Open Sans"/>
                <a:sym typeface="Open Sans"/>
              </a:rPr>
              <a:t>Una obra creativa puede ser de dominio público.</a:t>
            </a:r>
            <a:endParaRPr>
              <a:solidFill>
                <a:srgbClr val="3F3F3F"/>
              </a:solidFill>
              <a:latin typeface="Open Sans"/>
              <a:ea typeface="Open Sans"/>
              <a:cs typeface="Open Sans"/>
              <a:sym typeface="Open Sans"/>
            </a:endParaRPr>
          </a:p>
          <a:p>
            <a:pPr marL="457200" lvl="0" indent="-381000" algn="just" rtl="0">
              <a:lnSpc>
                <a:spcPct val="150000"/>
              </a:lnSpc>
              <a:spcBef>
                <a:spcPts val="10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Esto significa que pertenece o está disponible para el público y no está sujeto a derechos de autor o restricciones legales.</a:t>
            </a:r>
            <a:endParaRPr>
              <a:solidFill>
                <a:srgbClr val="3F3F3F"/>
              </a:solidFill>
              <a:latin typeface="Open Sans"/>
              <a:ea typeface="Open Sans"/>
              <a:cs typeface="Open Sans"/>
              <a:sym typeface="Open Sans"/>
            </a:endParaRPr>
          </a:p>
          <a:p>
            <a:pPr marL="457200" lvl="0" indent="-381000" algn="just" rtl="0">
              <a:lnSpc>
                <a:spcPct val="150000"/>
              </a:lnSpc>
              <a:spcBef>
                <a:spcPts val="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No se necesita permiso para utilizar ningún material de dominio público.</a:t>
            </a:r>
            <a:endParaRPr>
              <a:solidFill>
                <a:srgbClr val="3F3F3F"/>
              </a:solidFill>
              <a:latin typeface="Open Sans"/>
              <a:ea typeface="Open Sans"/>
              <a:cs typeface="Open Sans"/>
              <a:sym typeface="Open Sans"/>
            </a:endParaRPr>
          </a:p>
          <a:p>
            <a:pPr marL="117475" lvl="0" indent="0" algn="just" rtl="0">
              <a:lnSpc>
                <a:spcPct val="150000"/>
              </a:lnSpc>
              <a:spcBef>
                <a:spcPts val="1000"/>
              </a:spcBef>
              <a:spcAft>
                <a:spcPts val="0"/>
              </a:spcAft>
              <a:buClr>
                <a:schemeClr val="dk1"/>
              </a:buClr>
              <a:buSzPts val="1100"/>
              <a:buNone/>
            </a:pPr>
            <a:r>
              <a:rPr lang="en-US">
                <a:solidFill>
                  <a:srgbClr val="3F3F3F"/>
                </a:solidFill>
                <a:latin typeface="Open Sans"/>
                <a:ea typeface="Open Sans"/>
                <a:cs typeface="Open Sans"/>
                <a:sym typeface="Open Sans"/>
              </a:rPr>
              <a:t>Sin embargo, algunos de estos pueden estar protegidos por la ley de derechos de autor y el uso de la colección en su totalidad requiere el permiso del propietario de los derechos de autor.</a:t>
            </a:r>
            <a:endParaRPr>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title"/>
          </p:nvPr>
        </p:nvSpPr>
        <p:spPr>
          <a:xfrm>
            <a:off x="0" y="577216"/>
            <a:ext cx="8138100" cy="8355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Dominio público </a:t>
            </a:r>
            <a:r>
              <a:rPr lang="en-US" sz="2400">
                <a:solidFill>
                  <a:srgbClr val="586F7C"/>
                </a:solidFill>
                <a:latin typeface="Open Sans"/>
                <a:ea typeface="Open Sans"/>
                <a:cs typeface="Open Sans"/>
                <a:sym typeface="Open Sans"/>
              </a:rPr>
              <a:t>(continuación)</a:t>
            </a:r>
            <a:endParaRPr sz="2400">
              <a:solidFill>
                <a:srgbClr val="004890"/>
              </a:solidFill>
              <a:latin typeface="Open Sans"/>
              <a:ea typeface="Open Sans"/>
              <a:cs typeface="Open Sans"/>
              <a:sym typeface="Open Sans"/>
            </a:endParaRPr>
          </a:p>
        </p:txBody>
      </p:sp>
      <p:sp>
        <p:nvSpPr>
          <p:cNvPr id="220" name="Google Shape;220;p7"/>
          <p:cNvSpPr txBox="1">
            <a:spLocks noGrp="1"/>
          </p:cNvSpPr>
          <p:nvPr>
            <p:ph type="body" idx="1"/>
          </p:nvPr>
        </p:nvSpPr>
        <p:spPr>
          <a:xfrm>
            <a:off x="146958" y="1628800"/>
            <a:ext cx="10548257" cy="4570115"/>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150000"/>
              </a:lnSpc>
              <a:spcBef>
                <a:spcPts val="2100"/>
              </a:spcBef>
              <a:spcAft>
                <a:spcPts val="0"/>
              </a:spcAft>
              <a:buSzPct val="108108"/>
              <a:buNone/>
            </a:pPr>
            <a:r>
              <a:rPr lang="en-US" sz="2400">
                <a:solidFill>
                  <a:srgbClr val="3F3F3F"/>
                </a:solidFill>
                <a:latin typeface="Open Sans"/>
                <a:ea typeface="Open Sans"/>
                <a:cs typeface="Open Sans"/>
                <a:sym typeface="Open Sans"/>
              </a:rPr>
              <a:t>Los materiales pueden entrar en el dominio público </a:t>
            </a:r>
            <a:r>
              <a:rPr lang="en-US">
                <a:solidFill>
                  <a:srgbClr val="3F3F3F"/>
                </a:solidFill>
                <a:latin typeface="Open Sans"/>
                <a:ea typeface="Open Sans"/>
                <a:cs typeface="Open Sans"/>
                <a:sym typeface="Open Sans"/>
              </a:rPr>
              <a:t>en los siguientes casos</a:t>
            </a:r>
            <a:r>
              <a:rPr lang="en-US" sz="2400">
                <a:solidFill>
                  <a:srgbClr val="3F3F3F"/>
                </a:solidFill>
                <a:latin typeface="Open Sans"/>
                <a:ea typeface="Open Sans"/>
                <a:cs typeface="Open Sans"/>
                <a:sym typeface="Open Sans"/>
              </a:rPr>
              <a:t>:</a:t>
            </a:r>
            <a:endParaRPr sz="2400">
              <a:solidFill>
                <a:srgbClr val="3F3F3F"/>
              </a:solidFill>
              <a:latin typeface="Open Sans"/>
              <a:ea typeface="Open Sans"/>
              <a:cs typeface="Open Sans"/>
              <a:sym typeface="Open Sans"/>
            </a:endParaRPr>
          </a:p>
          <a:p>
            <a:pPr marL="917575" lvl="1" indent="-334089" algn="just" rtl="0">
              <a:lnSpc>
                <a:spcPct val="150000"/>
              </a:lnSpc>
              <a:spcBef>
                <a:spcPts val="2100"/>
              </a:spcBef>
              <a:spcAft>
                <a:spcPts val="0"/>
              </a:spcAft>
              <a:buClr>
                <a:schemeClr val="dk1"/>
              </a:buClr>
              <a:buSzPct val="77083"/>
              <a:buChar char="○"/>
            </a:pPr>
            <a:r>
              <a:rPr lang="en-US" sz="2400">
                <a:solidFill>
                  <a:srgbClr val="3F3F3F"/>
                </a:solidFill>
                <a:latin typeface="Open Sans"/>
                <a:ea typeface="Open Sans"/>
                <a:cs typeface="Open Sans"/>
                <a:sym typeface="Open Sans"/>
              </a:rPr>
              <a:t>Cuando los derechos de autor han expirado,</a:t>
            </a:r>
            <a:endParaRPr sz="2400">
              <a:solidFill>
                <a:srgbClr val="3F3F3F"/>
              </a:solidFill>
              <a:latin typeface="Open Sans"/>
              <a:ea typeface="Open Sans"/>
              <a:cs typeface="Open Sans"/>
              <a:sym typeface="Open Sans"/>
            </a:endParaRPr>
          </a:p>
          <a:p>
            <a:pPr marL="917575" lvl="1" indent="-334089" algn="just" rtl="0">
              <a:lnSpc>
                <a:spcPct val="150000"/>
              </a:lnSpc>
              <a:spcBef>
                <a:spcPts val="2100"/>
              </a:spcBef>
              <a:spcAft>
                <a:spcPts val="0"/>
              </a:spcAft>
              <a:buClr>
                <a:schemeClr val="dk1"/>
              </a:buClr>
              <a:buSzPct val="77083"/>
              <a:buChar char="○"/>
            </a:pPr>
            <a:r>
              <a:rPr lang="en-US" sz="2400">
                <a:solidFill>
                  <a:srgbClr val="3F3F3F"/>
                </a:solidFill>
                <a:latin typeface="Open Sans"/>
                <a:ea typeface="Open Sans"/>
                <a:cs typeface="Open Sans"/>
                <a:sym typeface="Open Sans"/>
              </a:rPr>
              <a:t>Cuando el propietario de los derechos de autor no siguió las reglas de renovación de derechos de autor,</a:t>
            </a:r>
            <a:endParaRPr sz="2400">
              <a:solidFill>
                <a:srgbClr val="3F3F3F"/>
              </a:solidFill>
              <a:latin typeface="Open Sans"/>
              <a:ea typeface="Open Sans"/>
              <a:cs typeface="Open Sans"/>
              <a:sym typeface="Open Sans"/>
            </a:endParaRPr>
          </a:p>
          <a:p>
            <a:pPr marL="917575" lvl="1" indent="-334089" algn="just" rtl="0">
              <a:lnSpc>
                <a:spcPct val="150000"/>
              </a:lnSpc>
              <a:spcBef>
                <a:spcPts val="2100"/>
              </a:spcBef>
              <a:spcAft>
                <a:spcPts val="0"/>
              </a:spcAft>
              <a:buClr>
                <a:schemeClr val="dk1"/>
              </a:buClr>
              <a:buSzPct val="77083"/>
              <a:buChar char="○"/>
            </a:pPr>
            <a:r>
              <a:rPr lang="en-US" sz="2400">
                <a:solidFill>
                  <a:srgbClr val="3F3F3F"/>
                </a:solidFill>
                <a:latin typeface="Open Sans"/>
                <a:ea typeface="Open Sans"/>
                <a:cs typeface="Open Sans"/>
                <a:sym typeface="Open Sans"/>
              </a:rPr>
              <a:t>Cuando el propietario de los derechos de autor coloca deliberadamente la obra en el dominio público, lo que se conoce como "dedicación" o,</a:t>
            </a:r>
            <a:endParaRPr sz="2400">
              <a:solidFill>
                <a:srgbClr val="3F3F3F"/>
              </a:solidFill>
              <a:latin typeface="Open Sans"/>
              <a:ea typeface="Open Sans"/>
              <a:cs typeface="Open Sans"/>
              <a:sym typeface="Open Sans"/>
            </a:endParaRPr>
          </a:p>
          <a:p>
            <a:pPr marL="917575" lvl="1" indent="-334089" algn="just" rtl="0">
              <a:lnSpc>
                <a:spcPct val="150000"/>
              </a:lnSpc>
              <a:spcBef>
                <a:spcPts val="2100"/>
              </a:spcBef>
              <a:spcAft>
                <a:spcPts val="0"/>
              </a:spcAft>
              <a:buClr>
                <a:schemeClr val="dk1"/>
              </a:buClr>
              <a:buSzPct val="77083"/>
              <a:buChar char="○"/>
            </a:pPr>
            <a:r>
              <a:rPr lang="en-US" sz="2400">
                <a:solidFill>
                  <a:srgbClr val="3F3F3F"/>
                </a:solidFill>
                <a:latin typeface="Open Sans"/>
                <a:ea typeface="Open Sans"/>
                <a:cs typeface="Open Sans"/>
                <a:sym typeface="Open Sans"/>
              </a:rPr>
              <a:t>Cuando la ley de derechos de autor no protege este tipo de trabajo.</a:t>
            </a:r>
            <a:endParaRPr sz="2400">
              <a:solidFill>
                <a:srgbClr val="3F3F3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457200" lvl="0" indent="-355600" algn="l" rtl="0">
              <a:lnSpc>
                <a:spcPct val="200000"/>
              </a:lnSpc>
              <a:spcBef>
                <a:spcPts val="0"/>
              </a:spcBef>
              <a:spcAft>
                <a:spcPts val="0"/>
              </a:spcAft>
              <a:buClr>
                <a:srgbClr val="3F3F3F"/>
              </a:buClr>
              <a:buSzPts val="2000"/>
              <a:buFont typeface="Open Sans"/>
              <a:buChar char="●"/>
            </a:pPr>
            <a:r>
              <a:rPr lang="en-US" sz="2000" dirty="0" err="1">
                <a:solidFill>
                  <a:srgbClr val="3F3F3F"/>
                </a:solidFill>
                <a:latin typeface="Open Sans"/>
                <a:ea typeface="Open Sans"/>
                <a:cs typeface="Open Sans"/>
                <a:sym typeface="Open Sans"/>
              </a:rPr>
              <a:t>Propiedad</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intelectual</a:t>
            </a:r>
            <a:endParaRPr sz="2000" dirty="0">
              <a:solidFill>
                <a:srgbClr val="3F3F3F"/>
              </a:solidFill>
              <a:latin typeface="Open Sans"/>
              <a:ea typeface="Open Sans"/>
              <a:cs typeface="Open Sans"/>
              <a:sym typeface="Open Sans"/>
            </a:endParaRPr>
          </a:p>
          <a:p>
            <a:pPr marL="457200" lvl="0" indent="-355600" algn="l" rtl="0">
              <a:lnSpc>
                <a:spcPct val="200000"/>
              </a:lnSpc>
              <a:spcBef>
                <a:spcPts val="0"/>
              </a:spcBef>
              <a:spcAft>
                <a:spcPts val="0"/>
              </a:spcAft>
              <a:buClr>
                <a:srgbClr val="3F3F3F"/>
              </a:buClr>
              <a:buSzPts val="2000"/>
              <a:buFont typeface="Open Sans"/>
              <a:buChar char="●"/>
            </a:pPr>
            <a:r>
              <a:rPr lang="en-US" sz="2000" dirty="0">
                <a:solidFill>
                  <a:srgbClr val="3F3F3F"/>
                </a:solidFill>
                <a:latin typeface="Open Sans"/>
                <a:ea typeface="Open Sans"/>
                <a:cs typeface="Open Sans"/>
                <a:sym typeface="Open Sans"/>
              </a:rPr>
              <a:t>Derechos de </a:t>
            </a:r>
            <a:r>
              <a:rPr lang="en-US" sz="2000" dirty="0" err="1">
                <a:solidFill>
                  <a:srgbClr val="3F3F3F"/>
                </a:solidFill>
                <a:latin typeface="Open Sans"/>
                <a:ea typeface="Open Sans"/>
                <a:cs typeface="Open Sans"/>
                <a:sym typeface="Open Sans"/>
              </a:rPr>
              <a:t>autor</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55600" algn="l" rtl="0">
              <a:lnSpc>
                <a:spcPct val="200000"/>
              </a:lnSpc>
              <a:spcBef>
                <a:spcPts val="0"/>
              </a:spcBef>
              <a:spcAft>
                <a:spcPts val="0"/>
              </a:spcAft>
              <a:buClr>
                <a:srgbClr val="3F3F3F"/>
              </a:buClr>
              <a:buSzPts val="2000"/>
              <a:buFont typeface="Open Sans"/>
              <a:buChar char="●"/>
            </a:pPr>
            <a:r>
              <a:rPr lang="en-US" sz="2000" dirty="0" err="1">
                <a:solidFill>
                  <a:srgbClr val="3F3F3F"/>
                </a:solidFill>
                <a:latin typeface="Open Sans"/>
                <a:ea typeface="Open Sans"/>
                <a:cs typeface="Open Sans"/>
                <a:sym typeface="Open Sans"/>
              </a:rPr>
              <a:t>Uso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justo</a:t>
            </a:r>
            <a:endParaRPr dirty="0">
              <a:solidFill>
                <a:srgbClr val="3F3F3F"/>
              </a:solidFill>
            </a:endParaRPr>
          </a:p>
          <a:p>
            <a:pPr marL="457200" lvl="0" indent="-355600" algn="l" rtl="0">
              <a:lnSpc>
                <a:spcPct val="200000"/>
              </a:lnSpc>
              <a:spcBef>
                <a:spcPts val="0"/>
              </a:spcBef>
              <a:spcAft>
                <a:spcPts val="0"/>
              </a:spcAft>
              <a:buClr>
                <a:srgbClr val="3F3F3F"/>
              </a:buClr>
              <a:buSzPts val="2000"/>
              <a:buFont typeface="Open Sans"/>
              <a:buChar char="●"/>
            </a:pPr>
            <a:r>
              <a:rPr lang="en-US" sz="2000" dirty="0" err="1">
                <a:solidFill>
                  <a:srgbClr val="3F3F3F"/>
                </a:solidFill>
                <a:latin typeface="Open Sans"/>
                <a:ea typeface="Open Sans"/>
                <a:cs typeface="Open Sans"/>
                <a:sym typeface="Open Sans"/>
              </a:rPr>
              <a:t>Licencia</a:t>
            </a:r>
            <a:r>
              <a:rPr lang="en-US" sz="2000" dirty="0">
                <a:solidFill>
                  <a:srgbClr val="3F3F3F"/>
                </a:solidFill>
                <a:latin typeface="Open Sans"/>
                <a:ea typeface="Open Sans"/>
                <a:cs typeface="Open Sans"/>
                <a:sym typeface="Open Sans"/>
              </a:rPr>
              <a:t> y derechos de </a:t>
            </a:r>
            <a:r>
              <a:rPr lang="en-US" sz="2000" dirty="0" err="1">
                <a:solidFill>
                  <a:srgbClr val="3F3F3F"/>
                </a:solidFill>
                <a:latin typeface="Open Sans"/>
                <a:ea typeface="Open Sans"/>
                <a:cs typeface="Open Sans"/>
                <a:sym typeface="Open Sans"/>
              </a:rPr>
              <a:t>acceso</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55600" algn="l" rtl="0">
              <a:lnSpc>
                <a:spcPct val="200000"/>
              </a:lnSpc>
              <a:spcBef>
                <a:spcPts val="0"/>
              </a:spcBef>
              <a:spcAft>
                <a:spcPts val="0"/>
              </a:spcAft>
              <a:buClr>
                <a:srgbClr val="3F3F3F"/>
              </a:buClr>
              <a:buSzPts val="2000"/>
              <a:buFont typeface="Open Sans"/>
              <a:buChar char="●"/>
            </a:pPr>
            <a:r>
              <a:rPr lang="en-US" sz="2000" dirty="0" err="1">
                <a:solidFill>
                  <a:srgbClr val="3F3F3F"/>
                </a:solidFill>
                <a:latin typeface="Open Sans"/>
                <a:ea typeface="Open Sans"/>
                <a:cs typeface="Open Sans"/>
                <a:sym typeface="Open Sans"/>
              </a:rPr>
              <a:t>Licencias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abiertas</a:t>
            </a:r>
            <a:r>
              <a:rPr lang="en-US" sz="2000" dirty="0">
                <a:solidFill>
                  <a:srgbClr val="3F3F3F"/>
                </a:solidFill>
                <a:latin typeface="Open Sans"/>
                <a:ea typeface="Open Sans"/>
                <a:cs typeface="Open Sans"/>
                <a:sym typeface="Open Sans"/>
              </a:rPr>
              <a:t> de Creative Commons y </a:t>
            </a:r>
            <a:r>
              <a:rPr lang="en-US" sz="2000" dirty="0" err="1">
                <a:solidFill>
                  <a:srgbClr val="3F3F3F"/>
                </a:solidFill>
                <a:latin typeface="Open Sans"/>
                <a:ea typeface="Open Sans"/>
                <a:cs typeface="Open Sans"/>
                <a:sym typeface="Open Sans"/>
              </a:rPr>
              <a:t>dominio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público</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55600" algn="l" rtl="0">
              <a:lnSpc>
                <a:spcPct val="200000"/>
              </a:lnSpc>
              <a:spcBef>
                <a:spcPts val="0"/>
              </a:spcBef>
              <a:spcAft>
                <a:spcPts val="0"/>
              </a:spcAft>
              <a:buClr>
                <a:srgbClr val="3F3F3F"/>
              </a:buClr>
              <a:buSzPts val="2000"/>
              <a:buFont typeface="Open Sans"/>
              <a:buChar char="●"/>
            </a:pPr>
            <a:r>
              <a:rPr lang="en-US" sz="2000" dirty="0" err="1">
                <a:solidFill>
                  <a:srgbClr val="3F3F3F"/>
                </a:solidFill>
                <a:latin typeface="Open Sans"/>
                <a:ea typeface="Open Sans"/>
                <a:cs typeface="Open Sans"/>
                <a:sym typeface="Open Sans"/>
              </a:rPr>
              <a:t>Dominio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público</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55600" algn="l" rtl="0">
              <a:lnSpc>
                <a:spcPct val="200000"/>
              </a:lnSpc>
              <a:spcBef>
                <a:spcPts val="0"/>
              </a:spcBef>
              <a:spcAft>
                <a:spcPts val="0"/>
              </a:spcAft>
              <a:buClr>
                <a:srgbClr val="3F3F3F"/>
              </a:buClr>
              <a:buSzPts val="2000"/>
              <a:buFont typeface="Open Sans"/>
              <a:buChar char="●"/>
            </a:pPr>
            <a:r>
              <a:rPr lang="en-US" sz="2000" dirty="0" err="1">
                <a:solidFill>
                  <a:srgbClr val="3F3F3F"/>
                </a:solidFill>
                <a:latin typeface="Open Sans"/>
                <a:ea typeface="Open Sans"/>
                <a:cs typeface="Open Sans"/>
                <a:sym typeface="Open Sans"/>
              </a:rPr>
              <a:t>Consideraciones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éticas</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plagio</a:t>
            </a:r>
            <a:endParaRPr dirty="0">
              <a:solidFill>
                <a:srgbClr val="3F3F3F"/>
              </a:solidFill>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200"/>
            </a:pP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a:t>
            </a:r>
            <a:r>
              <a:rPr lang="en-US" sz="10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 4.0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Internacional</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448800" y="6416813"/>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Herramientas de dominio público Creative Commons (CC) </a:t>
            </a:r>
            <a:endParaRPr sz="3330">
              <a:solidFill>
                <a:srgbClr val="004890"/>
              </a:solidFill>
              <a:latin typeface="Open Sans"/>
              <a:ea typeface="Open Sans"/>
              <a:cs typeface="Open Sans"/>
              <a:sym typeface="Open Sans"/>
            </a:endParaRPr>
          </a:p>
        </p:txBody>
      </p:sp>
      <p:sp>
        <p:nvSpPr>
          <p:cNvPr id="227" name="Google Shape;227;p11"/>
          <p:cNvSpPr txBox="1">
            <a:spLocks noGrp="1"/>
          </p:cNvSpPr>
          <p:nvPr>
            <p:ph type="body" idx="1"/>
          </p:nvPr>
        </p:nvSpPr>
        <p:spPr>
          <a:xfrm>
            <a:off x="2123975" y="1801850"/>
            <a:ext cx="9844800" cy="4189200"/>
          </a:xfrm>
          <a:prstGeom prst="rect">
            <a:avLst/>
          </a:prstGeom>
          <a:noFill/>
          <a:ln>
            <a:noFill/>
          </a:ln>
        </p:spPr>
        <p:txBody>
          <a:bodyPr spcFirstLastPara="1" wrap="square" lIns="91425" tIns="45700" rIns="91425" bIns="45700" anchor="t" anchorCtr="0">
            <a:normAutofit/>
          </a:bodyPr>
          <a:lstStyle/>
          <a:p>
            <a:pPr marL="117475" lvl="0" indent="0" algn="just" rtl="0">
              <a:lnSpc>
                <a:spcPct val="115000"/>
              </a:lnSpc>
              <a:spcBef>
                <a:spcPts val="1000"/>
              </a:spcBef>
              <a:spcAft>
                <a:spcPts val="0"/>
              </a:spcAft>
              <a:buClr>
                <a:schemeClr val="dk1"/>
              </a:buClr>
              <a:buSzPts val="1100"/>
              <a:buNone/>
            </a:pPr>
            <a:r>
              <a:rPr lang="en-US" sz="2000">
                <a:solidFill>
                  <a:srgbClr val="3F3F3F"/>
                </a:solidFill>
                <a:latin typeface="Open Sans"/>
                <a:ea typeface="Open Sans"/>
                <a:cs typeface="Open Sans"/>
                <a:sym typeface="Open Sans"/>
              </a:rPr>
              <a:t>Las personas pueden optar por renunciar a todos los derechos sobre su trabajo y colocar el trabajo en el dominio público. La herramienta CC0 es para dedicar obras "sin derechos reservados". En investigación y academia, la CC0 es la más relevante en la gestión de datos de investigación.</a:t>
            </a:r>
            <a:endParaRPr sz="2000">
              <a:solidFill>
                <a:srgbClr val="3F3F3F"/>
              </a:solidFill>
              <a:latin typeface="Open Sans"/>
              <a:ea typeface="Open Sans"/>
              <a:cs typeface="Open Sans"/>
              <a:sym typeface="Open Sans"/>
            </a:endParaRPr>
          </a:p>
          <a:p>
            <a:pPr marL="117475" lvl="0" indent="0" algn="just" rtl="0">
              <a:lnSpc>
                <a:spcPct val="115000"/>
              </a:lnSpc>
              <a:spcBef>
                <a:spcPts val="1000"/>
              </a:spcBef>
              <a:spcAft>
                <a:spcPts val="0"/>
              </a:spcAft>
              <a:buClr>
                <a:schemeClr val="dk1"/>
              </a:buClr>
              <a:buSzPts val="1100"/>
              <a:buFont typeface="Arial"/>
              <a:buNone/>
            </a:pPr>
            <a:endParaRPr sz="2000">
              <a:solidFill>
                <a:srgbClr val="3F3F3F"/>
              </a:solidFill>
              <a:latin typeface="Open Sans"/>
              <a:ea typeface="Open Sans"/>
              <a:cs typeface="Open Sans"/>
              <a:sym typeface="Open Sans"/>
            </a:endParaRPr>
          </a:p>
          <a:p>
            <a:pPr marL="117475" lvl="0" indent="0" algn="just" rtl="0">
              <a:lnSpc>
                <a:spcPct val="115000"/>
              </a:lnSpc>
              <a:spcBef>
                <a:spcPts val="1000"/>
              </a:spcBef>
              <a:spcAft>
                <a:spcPts val="0"/>
              </a:spcAft>
              <a:buClr>
                <a:schemeClr val="dk1"/>
              </a:buClr>
              <a:buSzPts val="1100"/>
              <a:buNone/>
            </a:pPr>
            <a:r>
              <a:rPr lang="en-US" sz="2000">
                <a:solidFill>
                  <a:srgbClr val="3F3F3F"/>
                </a:solidFill>
                <a:latin typeface="Open Sans"/>
                <a:ea typeface="Open Sans"/>
                <a:cs typeface="Open Sans"/>
                <a:sym typeface="Open Sans"/>
              </a:rPr>
              <a:t>CC también proporciona una marca de dominio público (PDM, por sus siglas en inglés) para etiquetar una obra que ya no está restringida por derechos de autor. Esta acción permite que la obra sea fácilmente reconocible.</a:t>
            </a:r>
            <a:endParaRPr sz="2000">
              <a:solidFill>
                <a:srgbClr val="3F3F3F"/>
              </a:solidFill>
              <a:latin typeface="Open Sans"/>
              <a:ea typeface="Open Sans"/>
              <a:cs typeface="Open Sans"/>
              <a:sym typeface="Open Sans"/>
            </a:endParaRPr>
          </a:p>
        </p:txBody>
      </p:sp>
      <p:pic>
        <p:nvPicPr>
          <p:cNvPr id="228" name="Google Shape;228;p11" descr="zero.png"/>
          <p:cNvPicPr preferRelativeResize="0"/>
          <p:nvPr/>
        </p:nvPicPr>
        <p:blipFill rotWithShape="1">
          <a:blip r:embed="rId3">
            <a:alphaModFix/>
          </a:blip>
          <a:srcRect/>
          <a:stretch/>
        </p:blipFill>
        <p:spPr>
          <a:xfrm>
            <a:off x="102730" y="1801843"/>
            <a:ext cx="1575253" cy="1452186"/>
          </a:xfrm>
          <a:prstGeom prst="rect">
            <a:avLst/>
          </a:prstGeom>
          <a:noFill/>
          <a:ln>
            <a:noFill/>
          </a:ln>
        </p:spPr>
      </p:pic>
      <p:pic>
        <p:nvPicPr>
          <p:cNvPr id="229" name="Google Shape;229;p11" descr="pd.png"/>
          <p:cNvPicPr preferRelativeResize="0"/>
          <p:nvPr/>
        </p:nvPicPr>
        <p:blipFill rotWithShape="1">
          <a:blip r:embed="rId4">
            <a:alphaModFix/>
          </a:blip>
          <a:srcRect/>
          <a:stretch/>
        </p:blipFill>
        <p:spPr>
          <a:xfrm>
            <a:off x="102729" y="3486077"/>
            <a:ext cx="1575253" cy="1575253"/>
          </a:xfrm>
          <a:prstGeom prst="rect">
            <a:avLst/>
          </a:prstGeom>
          <a:noFill/>
          <a:ln>
            <a:noFill/>
          </a:ln>
        </p:spPr>
      </p:pic>
      <p:sp>
        <p:nvSpPr>
          <p:cNvPr id="230" name="Google Shape;230;p11"/>
          <p:cNvSpPr txBox="1"/>
          <p:nvPr/>
        </p:nvSpPr>
        <p:spPr>
          <a:xfrm>
            <a:off x="391885" y="5536623"/>
            <a:ext cx="114300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Hay varios recursos disponibles para buscar obras de dominio público, como las colecciones de Europeana, Internet Archive, Wikimedia Commons y el Proyecto Gutenberg.</a:t>
            </a:r>
            <a:endParaRPr sz="1400" b="0" i="0" u="none" strike="noStrike" cap="none">
              <a:solidFill>
                <a:srgbClr val="3F3F3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Definición de plagio</a:t>
            </a:r>
            <a:endParaRPr>
              <a:solidFill>
                <a:srgbClr val="586F7C"/>
              </a:solidFill>
              <a:latin typeface="Open Sans"/>
              <a:ea typeface="Open Sans"/>
              <a:cs typeface="Open Sans"/>
              <a:sym typeface="Open Sans"/>
            </a:endParaRPr>
          </a:p>
        </p:txBody>
      </p:sp>
      <p:sp>
        <p:nvSpPr>
          <p:cNvPr id="237" name="Google Shape;237;p12"/>
          <p:cNvSpPr txBox="1">
            <a:spLocks noGrp="1"/>
          </p:cNvSpPr>
          <p:nvPr>
            <p:ph type="body" idx="1"/>
          </p:nvPr>
        </p:nvSpPr>
        <p:spPr>
          <a:xfrm>
            <a:off x="306381" y="1700808"/>
            <a:ext cx="10388832" cy="457011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40000"/>
              </a:lnSpc>
              <a:spcBef>
                <a:spcPts val="2100"/>
              </a:spcBef>
              <a:spcAft>
                <a:spcPts val="0"/>
              </a:spcAft>
              <a:buSzPct val="108108"/>
              <a:buNone/>
            </a:pPr>
            <a:r>
              <a:rPr lang="en-US" sz="2400">
                <a:solidFill>
                  <a:srgbClr val="3F3F3F"/>
                </a:solidFill>
                <a:latin typeface="Open Sans"/>
                <a:ea typeface="Open Sans"/>
                <a:cs typeface="Open Sans"/>
                <a:sym typeface="Open Sans"/>
              </a:rPr>
              <a:t>El plagio es el acto de usar las palabras, ideas u otro trabajo de otra persona sin citar claramente la fuente de esa información. Puede ser intencional o no intencional.</a:t>
            </a:r>
            <a:endParaRPr sz="2400">
              <a:solidFill>
                <a:srgbClr val="3F3F3F"/>
              </a:solidFill>
              <a:latin typeface="Open Sans"/>
              <a:ea typeface="Open Sans"/>
              <a:cs typeface="Open Sans"/>
              <a:sym typeface="Open Sans"/>
            </a:endParaRPr>
          </a:p>
          <a:p>
            <a:pPr marL="457200" lvl="0" indent="-346075" algn="l" rtl="0">
              <a:lnSpc>
                <a:spcPct val="140000"/>
              </a:lnSpc>
              <a:spcBef>
                <a:spcPts val="2100"/>
              </a:spcBef>
              <a:spcAft>
                <a:spcPts val="0"/>
              </a:spcAft>
              <a:buClr>
                <a:schemeClr val="dk1"/>
              </a:buClr>
              <a:buSzPct val="83333"/>
              <a:buChar char="●"/>
            </a:pPr>
            <a:r>
              <a:rPr lang="en-US" sz="2400">
                <a:solidFill>
                  <a:srgbClr val="3F3F3F"/>
                </a:solidFill>
                <a:latin typeface="Open Sans"/>
                <a:ea typeface="Open Sans"/>
                <a:cs typeface="Open Sans"/>
                <a:sym typeface="Open Sans"/>
              </a:rPr>
              <a:t>El plagio puede dar lugar a:</a:t>
            </a:r>
            <a:endParaRPr sz="2400">
              <a:solidFill>
                <a:srgbClr val="3F3F3F"/>
              </a:solidFill>
              <a:latin typeface="Open Sans"/>
              <a:ea typeface="Open Sans"/>
              <a:cs typeface="Open Sans"/>
              <a:sym typeface="Open Sans"/>
            </a:endParaRPr>
          </a:p>
          <a:p>
            <a:pPr marL="917575" lvl="1" indent="-342900" algn="l" rtl="0">
              <a:lnSpc>
                <a:spcPct val="140000"/>
              </a:lnSpc>
              <a:spcBef>
                <a:spcPts val="2100"/>
              </a:spcBef>
              <a:spcAft>
                <a:spcPts val="0"/>
              </a:spcAft>
              <a:buClr>
                <a:schemeClr val="dk1"/>
              </a:buClr>
              <a:buSzPct val="83333"/>
              <a:buChar char="○"/>
            </a:pPr>
            <a:r>
              <a:rPr lang="en-US" sz="2400">
                <a:solidFill>
                  <a:srgbClr val="3F3F3F"/>
                </a:solidFill>
                <a:latin typeface="Open Sans"/>
                <a:ea typeface="Open Sans"/>
                <a:cs typeface="Open Sans"/>
                <a:sym typeface="Open Sans"/>
              </a:rPr>
              <a:t>Rechazo y retractación de publicaciones y congresos,</a:t>
            </a:r>
            <a:endParaRPr sz="2400">
              <a:solidFill>
                <a:srgbClr val="3F3F3F"/>
              </a:solidFill>
              <a:latin typeface="Open Sans"/>
              <a:ea typeface="Open Sans"/>
              <a:cs typeface="Open Sans"/>
              <a:sym typeface="Open Sans"/>
            </a:endParaRPr>
          </a:p>
          <a:p>
            <a:pPr marL="917575" lvl="1" indent="-342900" algn="l" rtl="0">
              <a:lnSpc>
                <a:spcPct val="140000"/>
              </a:lnSpc>
              <a:spcBef>
                <a:spcPts val="2100"/>
              </a:spcBef>
              <a:spcAft>
                <a:spcPts val="0"/>
              </a:spcAft>
              <a:buClr>
                <a:schemeClr val="dk1"/>
              </a:buClr>
              <a:buSzPct val="83333"/>
              <a:buChar char="○"/>
            </a:pPr>
            <a:r>
              <a:rPr lang="en-US" sz="2400">
                <a:solidFill>
                  <a:srgbClr val="3F3F3F"/>
                </a:solidFill>
                <a:latin typeface="Open Sans"/>
                <a:ea typeface="Open Sans"/>
                <a:cs typeface="Open Sans"/>
                <a:sym typeface="Open Sans"/>
              </a:rPr>
              <a:t>Pérdida de credibilidad y prestigio profesional,</a:t>
            </a:r>
            <a:endParaRPr sz="2400">
              <a:solidFill>
                <a:srgbClr val="3F3F3F"/>
              </a:solidFill>
              <a:latin typeface="Open Sans"/>
              <a:ea typeface="Open Sans"/>
              <a:cs typeface="Open Sans"/>
              <a:sym typeface="Open Sans"/>
            </a:endParaRPr>
          </a:p>
          <a:p>
            <a:pPr marL="917575" lvl="1" indent="-342900" algn="l" rtl="0">
              <a:lnSpc>
                <a:spcPct val="140000"/>
              </a:lnSpc>
              <a:spcBef>
                <a:spcPts val="2100"/>
              </a:spcBef>
              <a:spcAft>
                <a:spcPts val="0"/>
              </a:spcAft>
              <a:buClr>
                <a:schemeClr val="dk1"/>
              </a:buClr>
              <a:buSzPct val="83333"/>
              <a:buChar char="○"/>
            </a:pPr>
            <a:r>
              <a:rPr lang="en-US" sz="2400">
                <a:solidFill>
                  <a:srgbClr val="3F3F3F"/>
                </a:solidFill>
                <a:latin typeface="Open Sans"/>
                <a:ea typeface="Open Sans"/>
                <a:cs typeface="Open Sans"/>
                <a:sym typeface="Open Sans"/>
              </a:rPr>
              <a:t>Expulsión de una universidad o pérdida de un trabajo.</a:t>
            </a:r>
            <a:endParaRPr sz="2400">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Definición de plagio </a:t>
            </a:r>
            <a:r>
              <a:rPr lang="en-US" sz="3100">
                <a:solidFill>
                  <a:srgbClr val="586F7C"/>
                </a:solidFill>
                <a:latin typeface="Open Sans"/>
                <a:ea typeface="Open Sans"/>
                <a:cs typeface="Open Sans"/>
                <a:sym typeface="Open Sans"/>
              </a:rPr>
              <a:t>(continuación) </a:t>
            </a:r>
            <a:endParaRPr sz="3100">
              <a:solidFill>
                <a:srgbClr val="586F7C"/>
              </a:solidFill>
              <a:latin typeface="Open Sans"/>
              <a:ea typeface="Open Sans"/>
              <a:cs typeface="Open Sans"/>
              <a:sym typeface="Open Sans"/>
            </a:endParaRPr>
          </a:p>
        </p:txBody>
      </p:sp>
      <p:sp>
        <p:nvSpPr>
          <p:cNvPr id="244" name="Google Shape;244;p17"/>
          <p:cNvSpPr txBox="1">
            <a:spLocks noGrp="1"/>
          </p:cNvSpPr>
          <p:nvPr>
            <p:ph type="body" idx="1"/>
          </p:nvPr>
        </p:nvSpPr>
        <p:spPr>
          <a:xfrm>
            <a:off x="119336" y="1988840"/>
            <a:ext cx="11385000" cy="31452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1000"/>
              </a:spcBef>
              <a:spcAft>
                <a:spcPts val="0"/>
              </a:spcAft>
              <a:buSzPts val="2400"/>
              <a:buNone/>
            </a:pPr>
            <a:r>
              <a:rPr lang="en-US">
                <a:solidFill>
                  <a:srgbClr val="3F3F3F"/>
                </a:solidFill>
                <a:latin typeface="Open Sans"/>
                <a:ea typeface="Open Sans"/>
                <a:cs typeface="Open Sans"/>
                <a:sym typeface="Open Sans"/>
              </a:rPr>
              <a:t>Dos conductas de plagio:</a:t>
            </a:r>
            <a:endParaRPr>
              <a:solidFill>
                <a:srgbClr val="3F3F3F"/>
              </a:solidFill>
              <a:latin typeface="Open Sans"/>
              <a:ea typeface="Open Sans"/>
              <a:cs typeface="Open Sans"/>
              <a:sym typeface="Open Sans"/>
            </a:endParaRPr>
          </a:p>
          <a:p>
            <a:pPr marL="574675" lvl="0" indent="-457200" algn="l" rtl="0">
              <a:lnSpc>
                <a:spcPct val="140000"/>
              </a:lnSpc>
              <a:spcBef>
                <a:spcPts val="1000"/>
              </a:spcBef>
              <a:spcAft>
                <a:spcPts val="0"/>
              </a:spcAft>
              <a:buClr>
                <a:schemeClr val="dk1"/>
              </a:buClr>
              <a:buSzPts val="1850"/>
              <a:buAutoNum type="alphaLcPeriod"/>
            </a:pPr>
            <a:r>
              <a:rPr lang="en-US">
                <a:solidFill>
                  <a:srgbClr val="3F3F3F"/>
                </a:solidFill>
                <a:latin typeface="Open Sans"/>
                <a:ea typeface="Open Sans"/>
                <a:cs typeface="Open Sans"/>
                <a:sym typeface="Open Sans"/>
              </a:rPr>
              <a:t>Presentar el texto de otra persona como propio o intentar desdibujar la línea entre las ideas o palabras propias y las prestadas de otra fuente.</a:t>
            </a:r>
            <a:endParaRPr>
              <a:solidFill>
                <a:srgbClr val="3F3F3F"/>
              </a:solidFill>
              <a:latin typeface="Open Sans"/>
              <a:ea typeface="Open Sans"/>
              <a:cs typeface="Open Sans"/>
              <a:sym typeface="Open Sans"/>
            </a:endParaRPr>
          </a:p>
          <a:p>
            <a:pPr marL="574675" lvl="0" indent="-457200" algn="l" rtl="0">
              <a:lnSpc>
                <a:spcPct val="140000"/>
              </a:lnSpc>
              <a:spcBef>
                <a:spcPts val="1000"/>
              </a:spcBef>
              <a:spcAft>
                <a:spcPts val="0"/>
              </a:spcAft>
              <a:buClr>
                <a:schemeClr val="dk1"/>
              </a:buClr>
              <a:buSzPts val="1850"/>
              <a:buAutoNum type="alphaLcPeriod"/>
            </a:pPr>
            <a:r>
              <a:rPr lang="en-US">
                <a:solidFill>
                  <a:srgbClr val="3F3F3F"/>
                </a:solidFill>
                <a:latin typeface="Open Sans"/>
                <a:ea typeface="Open Sans"/>
                <a:cs typeface="Open Sans"/>
                <a:sym typeface="Open Sans"/>
              </a:rPr>
              <a:t>Citar descuidadamente o inadecuadamente ideas y palabras tomadas de otra fuente.</a:t>
            </a:r>
            <a:endParaRPr>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title"/>
          </p:nvPr>
        </p:nvSpPr>
        <p:spPr>
          <a:xfrm>
            <a:off x="0" y="437222"/>
            <a:ext cx="8138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Tipos de plagio</a:t>
            </a:r>
            <a:endParaRPr>
              <a:solidFill>
                <a:srgbClr val="586F7C"/>
              </a:solidFill>
              <a:latin typeface="Open Sans"/>
              <a:ea typeface="Open Sans"/>
              <a:cs typeface="Open Sans"/>
              <a:sym typeface="Open Sans"/>
            </a:endParaRPr>
          </a:p>
        </p:txBody>
      </p:sp>
      <p:sp>
        <p:nvSpPr>
          <p:cNvPr id="251" name="Google Shape;251;p18"/>
          <p:cNvSpPr/>
          <p:nvPr/>
        </p:nvSpPr>
        <p:spPr>
          <a:xfrm>
            <a:off x="322700" y="1851552"/>
            <a:ext cx="11417400" cy="6183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Open Sans"/>
              <a:ea typeface="Open Sans"/>
              <a:cs typeface="Open Sans"/>
              <a:sym typeface="Open Sans"/>
            </a:endParaRPr>
          </a:p>
        </p:txBody>
      </p:sp>
      <p:sp>
        <p:nvSpPr>
          <p:cNvPr id="252" name="Google Shape;252;p18"/>
          <p:cNvSpPr/>
          <p:nvPr/>
        </p:nvSpPr>
        <p:spPr>
          <a:xfrm>
            <a:off x="322700" y="2605649"/>
            <a:ext cx="11417400" cy="7941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Open Sans"/>
              <a:ea typeface="Open Sans"/>
              <a:cs typeface="Open Sans"/>
              <a:sym typeface="Open Sans"/>
            </a:endParaRPr>
          </a:p>
        </p:txBody>
      </p:sp>
      <p:sp>
        <p:nvSpPr>
          <p:cNvPr id="253" name="Google Shape;253;p18"/>
          <p:cNvSpPr txBox="1"/>
          <p:nvPr/>
        </p:nvSpPr>
        <p:spPr>
          <a:xfrm>
            <a:off x="367550" y="2682252"/>
            <a:ext cx="11327700" cy="618300"/>
          </a:xfrm>
          <a:prstGeom prst="rect">
            <a:avLst/>
          </a:prstGeom>
          <a:noFill/>
          <a:ln>
            <a:noFill/>
          </a:ln>
        </p:spPr>
        <p:txBody>
          <a:bodyPr spcFirstLastPara="1" wrap="square" lIns="76200" tIns="76200" rIns="76200" bIns="76200" anchor="ctr" anchorCtr="0">
            <a:noAutofit/>
          </a:bodyPr>
          <a:lstStyle/>
          <a:p>
            <a:pPr marL="0" marR="0" lvl="0" indent="0" algn="l" rtl="0">
              <a:lnSpc>
                <a:spcPct val="100000"/>
              </a:lnSpc>
              <a:spcBef>
                <a:spcPts val="600"/>
              </a:spcBef>
              <a:spcAft>
                <a:spcPts val="600"/>
              </a:spcAft>
              <a:buClr>
                <a:schemeClr val="dk1"/>
              </a:buClr>
              <a:buSzPts val="1100"/>
              <a:buFont typeface="Arial"/>
              <a:buNone/>
            </a:pPr>
            <a:r>
              <a:rPr lang="en-US" sz="1600" b="1" i="0" u="none" strike="noStrike" cap="none">
                <a:solidFill>
                  <a:schemeClr val="dk1"/>
                </a:solidFill>
                <a:latin typeface="Open Sans"/>
                <a:ea typeface="Open Sans"/>
                <a:cs typeface="Open Sans"/>
                <a:sym typeface="Open Sans"/>
              </a:rPr>
              <a:t>Retacear</a:t>
            </a:r>
            <a:r>
              <a:rPr lang="en-US" sz="1600" b="0" i="0" u="none" strike="noStrike" cap="none">
                <a:solidFill>
                  <a:schemeClr val="dk1"/>
                </a:solidFill>
                <a:latin typeface="Open Sans"/>
                <a:ea typeface="Open Sans"/>
                <a:cs typeface="Open Sans"/>
                <a:sym typeface="Open Sans"/>
              </a:rPr>
              <a:t>: usar palabras y frases de un texto fuente (que pueden ser reconocidas o no) y juntarlas en nuevas oraciones.</a:t>
            </a:r>
            <a:endParaRPr sz="2200" b="0" i="0" u="none" strike="noStrike" cap="none">
              <a:solidFill>
                <a:srgbClr val="3F3F3F"/>
              </a:solidFill>
              <a:latin typeface="Open Sans"/>
              <a:ea typeface="Open Sans"/>
              <a:cs typeface="Open Sans"/>
              <a:sym typeface="Open Sans"/>
            </a:endParaRPr>
          </a:p>
        </p:txBody>
      </p:sp>
      <p:sp>
        <p:nvSpPr>
          <p:cNvPr id="254" name="Google Shape;254;p18"/>
          <p:cNvSpPr/>
          <p:nvPr/>
        </p:nvSpPr>
        <p:spPr>
          <a:xfrm>
            <a:off x="322700" y="3564278"/>
            <a:ext cx="11417400" cy="6183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Open Sans"/>
              <a:ea typeface="Open Sans"/>
              <a:cs typeface="Open Sans"/>
              <a:sym typeface="Open Sans"/>
            </a:endParaRPr>
          </a:p>
        </p:txBody>
      </p:sp>
      <p:sp>
        <p:nvSpPr>
          <p:cNvPr id="255" name="Google Shape;255;p18"/>
          <p:cNvSpPr txBox="1"/>
          <p:nvPr/>
        </p:nvSpPr>
        <p:spPr>
          <a:xfrm>
            <a:off x="367650" y="3704625"/>
            <a:ext cx="11327700" cy="363300"/>
          </a:xfrm>
          <a:prstGeom prst="rect">
            <a:avLst/>
          </a:prstGeom>
          <a:noFill/>
          <a:ln>
            <a:noFill/>
          </a:ln>
        </p:spPr>
        <p:txBody>
          <a:bodyPr spcFirstLastPara="1" wrap="square" lIns="76200" tIns="76200" rIns="76200" bIns="76200" anchor="ctr" anchorCtr="0">
            <a:noAutofit/>
          </a:bodyPr>
          <a:lstStyle/>
          <a:p>
            <a:pPr marL="0" marR="0" lvl="0" indent="0" algn="l" rtl="0">
              <a:lnSpc>
                <a:spcPct val="100000"/>
              </a:lnSpc>
              <a:spcBef>
                <a:spcPts val="600"/>
              </a:spcBef>
              <a:spcAft>
                <a:spcPts val="600"/>
              </a:spcAft>
              <a:buClr>
                <a:schemeClr val="dk1"/>
              </a:buClr>
              <a:buSzPts val="1100"/>
              <a:buFont typeface="Arial"/>
              <a:buNone/>
            </a:pPr>
            <a:r>
              <a:rPr lang="en-US" sz="1600" b="1" i="0" u="none" strike="noStrike" cap="none">
                <a:solidFill>
                  <a:schemeClr val="dk1"/>
                </a:solidFill>
                <a:latin typeface="Open Sans"/>
                <a:ea typeface="Open Sans"/>
                <a:cs typeface="Open Sans"/>
                <a:sym typeface="Open Sans"/>
              </a:rPr>
              <a:t>Parafraseo insuficiente</a:t>
            </a:r>
            <a:r>
              <a:rPr lang="en-US" sz="1600" b="0" i="0" u="none" strike="noStrike" cap="none">
                <a:solidFill>
                  <a:schemeClr val="dk1"/>
                </a:solidFill>
                <a:latin typeface="Open Sans"/>
                <a:ea typeface="Open Sans"/>
                <a:cs typeface="Open Sans"/>
                <a:sym typeface="Open Sans"/>
              </a:rPr>
              <a:t>: tomar las palabras de un autor y cambiarlas ligeramente, sin citar el texto real, es plagio. </a:t>
            </a:r>
            <a:endParaRPr sz="2200" b="0" i="0" u="none" strike="noStrike" cap="none">
              <a:solidFill>
                <a:srgbClr val="3F3F3F"/>
              </a:solidFill>
              <a:latin typeface="Open Sans"/>
              <a:ea typeface="Open Sans"/>
              <a:cs typeface="Open Sans"/>
              <a:sym typeface="Open Sans"/>
            </a:endParaRPr>
          </a:p>
        </p:txBody>
      </p:sp>
      <p:sp>
        <p:nvSpPr>
          <p:cNvPr id="256" name="Google Shape;256;p18"/>
          <p:cNvSpPr/>
          <p:nvPr/>
        </p:nvSpPr>
        <p:spPr>
          <a:xfrm>
            <a:off x="322700" y="4328475"/>
            <a:ext cx="11417400" cy="10809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Open Sans"/>
              <a:ea typeface="Open Sans"/>
              <a:cs typeface="Open Sans"/>
              <a:sym typeface="Open Sans"/>
            </a:endParaRPr>
          </a:p>
        </p:txBody>
      </p:sp>
      <p:sp>
        <p:nvSpPr>
          <p:cNvPr id="257" name="Google Shape;257;p18"/>
          <p:cNvSpPr txBox="1"/>
          <p:nvPr/>
        </p:nvSpPr>
        <p:spPr>
          <a:xfrm>
            <a:off x="367650" y="4291475"/>
            <a:ext cx="11327700" cy="1080900"/>
          </a:xfrm>
          <a:prstGeom prst="rect">
            <a:avLst/>
          </a:prstGeom>
          <a:noFill/>
          <a:ln>
            <a:noFill/>
          </a:ln>
        </p:spPr>
        <p:txBody>
          <a:bodyPr spcFirstLastPara="1" wrap="square" lIns="76200" tIns="76200" rIns="76200" bIns="76200" anchor="ctr" anchorCtr="0">
            <a:noAutofit/>
          </a:bodyPr>
          <a:lstStyle/>
          <a:p>
            <a:pPr marL="0" marR="0" lvl="0" indent="0" algn="l" rtl="0">
              <a:lnSpc>
                <a:spcPct val="100000"/>
              </a:lnSpc>
              <a:spcBef>
                <a:spcPts val="600"/>
              </a:spcBef>
              <a:spcAft>
                <a:spcPts val="600"/>
              </a:spcAft>
              <a:buClr>
                <a:schemeClr val="dk1"/>
              </a:buClr>
              <a:buSzPts val="1100"/>
              <a:buFont typeface="Arial"/>
              <a:buNone/>
            </a:pPr>
            <a:r>
              <a:rPr lang="en-US" sz="1600" b="1" i="0" u="none" strike="noStrike" cap="none">
                <a:solidFill>
                  <a:schemeClr val="dk1"/>
                </a:solidFill>
                <a:latin typeface="Open Sans"/>
                <a:ea typeface="Open Sans"/>
                <a:cs typeface="Open Sans"/>
                <a:sym typeface="Open Sans"/>
              </a:rPr>
              <a:t>Citas erróneas:</a:t>
            </a:r>
            <a:r>
              <a:rPr lang="en-US" sz="1600" b="0" i="0" u="none" strike="noStrike" cap="none">
                <a:solidFill>
                  <a:schemeClr val="dk1"/>
                </a:solidFill>
                <a:latin typeface="Open Sans"/>
                <a:ea typeface="Open Sans"/>
                <a:cs typeface="Open Sans"/>
                <a:sym typeface="Open Sans"/>
              </a:rPr>
              <a:t> cuando se cita a otro autor en un trabajo propio, hay que asegurarse siempre de citar exactamente lo que se dijo. Las citas directas, son cuando se usan palabras exactas de un autor. Las citas indirectas, son cuando se informan palabras habladas o escritas de un autor, pero no sus palabras exactas.  ¡Ambos deben ser citados! </a:t>
            </a:r>
            <a:endParaRPr sz="2200" b="0" i="0" u="none" strike="noStrike" cap="none">
              <a:solidFill>
                <a:srgbClr val="3F3F3F"/>
              </a:solidFill>
              <a:latin typeface="Open Sans"/>
              <a:ea typeface="Open Sans"/>
              <a:cs typeface="Open Sans"/>
              <a:sym typeface="Open Sans"/>
            </a:endParaRPr>
          </a:p>
        </p:txBody>
      </p:sp>
      <p:sp>
        <p:nvSpPr>
          <p:cNvPr id="258" name="Google Shape;258;p18"/>
          <p:cNvSpPr/>
          <p:nvPr/>
        </p:nvSpPr>
        <p:spPr>
          <a:xfrm>
            <a:off x="322709" y="5581817"/>
            <a:ext cx="11417400" cy="9204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Open Sans"/>
              <a:ea typeface="Open Sans"/>
              <a:cs typeface="Open Sans"/>
              <a:sym typeface="Open Sans"/>
            </a:endParaRPr>
          </a:p>
        </p:txBody>
      </p:sp>
      <p:sp>
        <p:nvSpPr>
          <p:cNvPr id="259" name="Google Shape;259;p18"/>
          <p:cNvSpPr txBox="1"/>
          <p:nvPr/>
        </p:nvSpPr>
        <p:spPr>
          <a:xfrm>
            <a:off x="367646" y="5626754"/>
            <a:ext cx="11327700" cy="830700"/>
          </a:xfrm>
          <a:prstGeom prst="rect">
            <a:avLst/>
          </a:prstGeom>
          <a:noFill/>
          <a:ln>
            <a:noFill/>
          </a:ln>
        </p:spPr>
        <p:txBody>
          <a:bodyPr spcFirstLastPara="1" wrap="square" lIns="76200" tIns="76200" rIns="76200" bIns="76200" anchor="ctr" anchorCtr="0">
            <a:noAutofit/>
          </a:bodyPr>
          <a:lstStyle/>
          <a:p>
            <a:pPr marL="0" marR="0" lvl="0" indent="0" algn="l" rtl="0">
              <a:lnSpc>
                <a:spcPct val="100000"/>
              </a:lnSpc>
              <a:spcBef>
                <a:spcPts val="600"/>
              </a:spcBef>
              <a:spcAft>
                <a:spcPts val="600"/>
              </a:spcAft>
              <a:buClr>
                <a:schemeClr val="dk1"/>
              </a:buClr>
              <a:buSzPts val="1100"/>
              <a:buFont typeface="Arial"/>
              <a:buNone/>
            </a:pPr>
            <a:r>
              <a:rPr lang="en-US" sz="1600" b="1" i="0" u="none" strike="noStrike" cap="none">
                <a:solidFill>
                  <a:schemeClr val="dk1"/>
                </a:solidFill>
                <a:latin typeface="Open Sans"/>
                <a:ea typeface="Open Sans"/>
                <a:cs typeface="Open Sans"/>
                <a:sym typeface="Open Sans"/>
              </a:rPr>
              <a:t>Duplicación de publicaciones</a:t>
            </a:r>
            <a:r>
              <a:rPr lang="en-US" sz="1600" b="0" i="0" u="none" strike="noStrike" cap="none">
                <a:solidFill>
                  <a:schemeClr val="dk1"/>
                </a:solidFill>
                <a:latin typeface="Open Sans"/>
                <a:ea typeface="Open Sans"/>
                <a:cs typeface="Open Sans"/>
                <a:sym typeface="Open Sans"/>
              </a:rPr>
              <a:t>: no se puede reutilizar/reciclar un papel  propio para otra tarea, sin el permiso explícito del instructor. Si la cita es de un  trabajo anterior, recordar citarse a sí mismo. Esto es autoplagio.</a:t>
            </a:r>
            <a:endParaRPr sz="2200" b="0" i="0" u="none" strike="noStrike" cap="none">
              <a:solidFill>
                <a:srgbClr val="3F3F3F"/>
              </a:solidFill>
              <a:latin typeface="Open Sans"/>
              <a:ea typeface="Open Sans"/>
              <a:cs typeface="Open Sans"/>
              <a:sym typeface="Open Sans"/>
            </a:endParaRPr>
          </a:p>
        </p:txBody>
      </p:sp>
      <p:sp>
        <p:nvSpPr>
          <p:cNvPr id="260" name="Google Shape;260;p18"/>
          <p:cNvSpPr txBox="1"/>
          <p:nvPr/>
        </p:nvSpPr>
        <p:spPr>
          <a:xfrm>
            <a:off x="367650" y="1896498"/>
            <a:ext cx="11327700" cy="5349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1600" b="1" i="0" u="none" strike="noStrike" cap="none">
                <a:solidFill>
                  <a:schemeClr val="dk1"/>
                </a:solidFill>
                <a:latin typeface="Open Sans"/>
                <a:ea typeface="Open Sans"/>
                <a:cs typeface="Open Sans"/>
                <a:sym typeface="Open Sans"/>
              </a:rPr>
              <a:t>Robo</a:t>
            </a:r>
            <a:r>
              <a:rPr lang="en-US" sz="1600" b="0" i="0" u="none" strike="noStrike" cap="none">
                <a:solidFill>
                  <a:schemeClr val="dk1"/>
                </a:solidFill>
                <a:latin typeface="Open Sans"/>
                <a:ea typeface="Open Sans"/>
                <a:cs typeface="Open Sans"/>
                <a:sym typeface="Open Sans"/>
              </a:rPr>
              <a:t>: si toma una oración, o incluso un giro de frase único, y lo hace pasar como propio, esto es robar. </a:t>
            </a:r>
            <a:r>
              <a:rPr lang="en-US" sz="2200" b="0" i="0" u="none" strike="noStrike" cap="none">
                <a:solidFill>
                  <a:srgbClr val="3F3F3F"/>
                </a:solidFill>
                <a:latin typeface="Open Sans"/>
                <a:ea typeface="Open Sans"/>
                <a:cs typeface="Open Sans"/>
                <a:sym typeface="Open Sans"/>
              </a:rPr>
              <a:t> </a:t>
            </a:r>
            <a:endParaRPr sz="22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Software para detectar plagio</a:t>
            </a:r>
            <a:endParaRPr>
              <a:solidFill>
                <a:srgbClr val="586F7C"/>
              </a:solidFill>
              <a:latin typeface="Open Sans"/>
              <a:ea typeface="Open Sans"/>
              <a:cs typeface="Open Sans"/>
              <a:sym typeface="Open Sans"/>
            </a:endParaRPr>
          </a:p>
        </p:txBody>
      </p:sp>
      <p:sp>
        <p:nvSpPr>
          <p:cNvPr id="267" name="Google Shape;267;p23"/>
          <p:cNvSpPr txBox="1">
            <a:spLocks noGrp="1"/>
          </p:cNvSpPr>
          <p:nvPr>
            <p:ph type="body" idx="1"/>
          </p:nvPr>
        </p:nvSpPr>
        <p:spPr>
          <a:xfrm>
            <a:off x="141478" y="1993972"/>
            <a:ext cx="6014393" cy="4570114"/>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Muchas universidades usan software de verificación de plagio.</a:t>
            </a:r>
            <a:endParaRPr>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Estos ayudan a detectar el plagio de las obras por parte de sus estudiantes, profesores y personal.</a:t>
            </a:r>
            <a:endParaRPr>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Este software hace una comparación a través de un gran número de documentos para facilitar la detección.</a:t>
            </a:r>
            <a:endParaRPr>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Algunos son gratuitos y otros tienen un costo.</a:t>
            </a:r>
            <a:endParaRPr>
              <a:solidFill>
                <a:srgbClr val="3F3F3F"/>
              </a:solidFill>
              <a:latin typeface="Open Sans"/>
              <a:ea typeface="Open Sans"/>
              <a:cs typeface="Open Sans"/>
              <a:sym typeface="Open Sans"/>
            </a:endParaRPr>
          </a:p>
        </p:txBody>
      </p:sp>
      <p:sp>
        <p:nvSpPr>
          <p:cNvPr id="268" name="Google Shape;268;p23"/>
          <p:cNvSpPr/>
          <p:nvPr/>
        </p:nvSpPr>
        <p:spPr>
          <a:xfrm>
            <a:off x="6946700" y="1910875"/>
            <a:ext cx="4594200" cy="911100"/>
          </a:xfrm>
          <a:prstGeom prst="roundRect">
            <a:avLst>
              <a:gd name="adj" fmla="val 16667"/>
            </a:avLst>
          </a:prstGeom>
          <a:noFill/>
          <a:ln w="9525" cap="flat" cmpd="sng">
            <a:solidFill>
              <a:srgbClr val="F8981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Open Sans"/>
                <a:ea typeface="Open Sans"/>
                <a:cs typeface="Open Sans"/>
                <a:sym typeface="Open Sans"/>
              </a:rPr>
              <a:t>Ejemplos de software para detectar el plagio:</a:t>
            </a:r>
            <a:endParaRPr sz="2400" b="1" i="0" u="none" strike="noStrike" cap="none">
              <a:solidFill>
                <a:srgbClr val="3F3F3F"/>
              </a:solidFill>
              <a:latin typeface="Open Sans"/>
              <a:ea typeface="Open Sans"/>
              <a:cs typeface="Open Sans"/>
              <a:sym typeface="Open Sans"/>
            </a:endParaRPr>
          </a:p>
        </p:txBody>
      </p:sp>
      <p:pic>
        <p:nvPicPr>
          <p:cNvPr id="269" name="Google Shape;269;p23"/>
          <p:cNvPicPr preferRelativeResize="0"/>
          <p:nvPr/>
        </p:nvPicPr>
        <p:blipFill rotWithShape="1">
          <a:blip r:embed="rId3">
            <a:alphaModFix/>
          </a:blip>
          <a:srcRect/>
          <a:stretch/>
        </p:blipFill>
        <p:spPr>
          <a:xfrm>
            <a:off x="6705814" y="2974334"/>
            <a:ext cx="2589086" cy="1337409"/>
          </a:xfrm>
          <a:prstGeom prst="rect">
            <a:avLst/>
          </a:prstGeom>
          <a:noFill/>
          <a:ln>
            <a:noFill/>
          </a:ln>
        </p:spPr>
      </p:pic>
      <p:pic>
        <p:nvPicPr>
          <p:cNvPr id="270" name="Google Shape;270;p23"/>
          <p:cNvPicPr preferRelativeResize="0"/>
          <p:nvPr/>
        </p:nvPicPr>
        <p:blipFill rotWithShape="1">
          <a:blip r:embed="rId4">
            <a:alphaModFix/>
          </a:blip>
          <a:srcRect/>
          <a:stretch/>
        </p:blipFill>
        <p:spPr>
          <a:xfrm>
            <a:off x="9613800" y="3341010"/>
            <a:ext cx="2201989" cy="512531"/>
          </a:xfrm>
          <a:prstGeom prst="rect">
            <a:avLst/>
          </a:prstGeom>
          <a:noFill/>
          <a:ln>
            <a:noFill/>
          </a:ln>
        </p:spPr>
      </p:pic>
      <p:pic>
        <p:nvPicPr>
          <p:cNvPr id="271" name="Google Shape;271;p23"/>
          <p:cNvPicPr preferRelativeResize="0"/>
          <p:nvPr/>
        </p:nvPicPr>
        <p:blipFill rotWithShape="1">
          <a:blip r:embed="rId5">
            <a:alphaModFix/>
          </a:blip>
          <a:srcRect/>
          <a:stretch/>
        </p:blipFill>
        <p:spPr>
          <a:xfrm>
            <a:off x="6830249" y="4652204"/>
            <a:ext cx="2340215" cy="951961"/>
          </a:xfrm>
          <a:prstGeom prst="rect">
            <a:avLst/>
          </a:prstGeom>
          <a:noFill/>
          <a:ln>
            <a:noFill/>
          </a:ln>
        </p:spPr>
      </p:pic>
      <p:pic>
        <p:nvPicPr>
          <p:cNvPr id="272" name="Google Shape;272;p23"/>
          <p:cNvPicPr preferRelativeResize="0"/>
          <p:nvPr/>
        </p:nvPicPr>
        <p:blipFill rotWithShape="1">
          <a:blip r:embed="rId6">
            <a:alphaModFix/>
          </a:blip>
          <a:srcRect/>
          <a:stretch/>
        </p:blipFill>
        <p:spPr>
          <a:xfrm>
            <a:off x="9356271" y="4569056"/>
            <a:ext cx="2564790" cy="1041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279" name="Google Shape;279;p24"/>
          <p:cNvSpPr txBox="1">
            <a:spLocks noGrp="1"/>
          </p:cNvSpPr>
          <p:nvPr>
            <p:ph type="body" idx="1"/>
          </p:nvPr>
        </p:nvSpPr>
        <p:spPr>
          <a:xfrm>
            <a:off x="263352" y="2132856"/>
            <a:ext cx="10700700" cy="38496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Esta lección presenta los derechos de autor, cómo funcionan los derechos de propiedad intelectual y cómo evitar la infracción de los derechos de autor.</a:t>
            </a:r>
            <a:endParaRPr>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Aquí también se describen la concesión de licencias, los derechos de acceso y el plagio.</a:t>
            </a:r>
            <a:endParaRPr>
              <a:solidFill>
                <a:srgbClr val="3F3F3F"/>
              </a:solidFill>
              <a:latin typeface="Open Sans"/>
              <a:ea typeface="Open Sans"/>
              <a:cs typeface="Open Sans"/>
              <a:sym typeface="Open Sans"/>
            </a:endParaRPr>
          </a:p>
          <a:p>
            <a:pPr marL="457200" lvl="0" indent="0" algn="just" rtl="0">
              <a:lnSpc>
                <a:spcPct val="100000"/>
              </a:lnSpc>
              <a:spcBef>
                <a:spcPts val="1000"/>
              </a:spcBef>
              <a:spcAft>
                <a:spcPts val="0"/>
              </a:spcAft>
              <a:buSzPts val="2400"/>
              <a:buNone/>
            </a:pPr>
            <a:endParaRPr>
              <a:solidFill>
                <a:srgbClr val="3F3F3F"/>
              </a:solidFill>
              <a:latin typeface="Open Sans"/>
              <a:ea typeface="Open Sans"/>
              <a:cs typeface="Open Sans"/>
              <a:sym typeface="Open Sans"/>
            </a:endParaRPr>
          </a:p>
          <a:p>
            <a:pPr marL="457200" lvl="0" indent="-228600" algn="just" rtl="0">
              <a:lnSpc>
                <a:spcPct val="10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a8875af006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Referencias y recursos adicionales</a:t>
            </a:r>
            <a:endParaRPr>
              <a:solidFill>
                <a:srgbClr val="586F7C"/>
              </a:solidFill>
              <a:latin typeface="Open Sans"/>
              <a:ea typeface="Open Sans"/>
              <a:cs typeface="Open Sans"/>
              <a:sym typeface="Open Sans"/>
            </a:endParaRPr>
          </a:p>
        </p:txBody>
      </p:sp>
      <p:sp>
        <p:nvSpPr>
          <p:cNvPr id="285" name="Google Shape;285;ga8875af006_0_0"/>
          <p:cNvSpPr txBox="1">
            <a:spLocks noGrp="1"/>
          </p:cNvSpPr>
          <p:nvPr>
            <p:ph type="body" idx="1"/>
          </p:nvPr>
        </p:nvSpPr>
        <p:spPr>
          <a:xfrm>
            <a:off x="656075" y="1839650"/>
            <a:ext cx="10698000"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ASAM. 2020. Copyright and Permissions: ASAM Fair Use Guidelines. En: American Society of Addiction Medicine (ASAM) [en  línea]. [Consultado el 27 de junio de 2021]. </a:t>
            </a:r>
            <a:r>
              <a:rPr lang="en-US" sz="1300"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https://www.asam.org/copyright-and-permissions#fairuse</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Council of Writing Program Administrators. 2003. Defining and Avoiding Plagiarism: The WPA Statement on Best Practices. En: Council of Writing Program Administrators [en  línea]. [Actualizado el  20 de diciembre de 2019; consultado el 11 de julio de 2021]. </a:t>
            </a:r>
            <a:r>
              <a:rPr lang="en-US" sz="1300" u="sng">
                <a:solidFill>
                  <a:srgbClr val="42424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http://wpacouncil.org/aws/CWPA/pt/sd/news_article/272555/_PARENT/layout_details/false</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de Rosnay, M.D. 2020. Module 6: Creative Approaches and Alternatives - Copyright for Librarians. En: Berkman Klein Center for Internet and Society at Harvard University [en  línea]. [Consultado el 27 de junio de  2021]. </a:t>
            </a:r>
            <a:r>
              <a:rPr lang="en-US" sz="1300" u="sng">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https://cyber.harvard.edu/copyrightforlibrarians/Module_6:_Creative_Approaches_and_Alternatives#Creative_Commons</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Purdue OWL. 2020. Avoiding Plagiarism. En: Purdue Online Writing Lab [en  línea]. [Consultado el 11 de julio de 2021]. </a:t>
            </a:r>
            <a:r>
              <a:rPr lang="en-US" sz="1300" u="sng">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https://owl.purdue.edu/owl/avoiding_plagiarism/index.html</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Roig, M. 2015. Avoiding Plagiarism, Self-plagiarism, and Other Questionable Writing Practices: A Guide to Ethical Writing. En: ORI - The Office of Research Integrity [en  línea]. [Consultado el  27 de junio de  2021]. </a:t>
            </a:r>
            <a:r>
              <a:rPr lang="en-US" sz="1300" u="sng">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https://ori.hhs.gov/avoiding-plagiarism-self-plagiarism-and-other-questionable-writing-practices-guide-ethical-writing</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300">
                <a:solidFill>
                  <a:srgbClr val="424242"/>
                </a:solidFill>
                <a:latin typeface="Open Sans"/>
                <a:ea typeface="Open Sans"/>
                <a:cs typeface="Open Sans"/>
                <a:sym typeface="Open Sans"/>
              </a:rPr>
              <a:t>WIPO. 2016. Understanding Copyright and Related Rights. [Consultado el 2 de junio de 2021]. </a:t>
            </a:r>
            <a:r>
              <a:rPr lang="en-US" sz="1300" u="sng">
                <a:solidFill>
                  <a:srgbClr val="42424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https://www.wipo.int/edocs/pubdocs/en/wipo_pub_909_2016.pdf</a:t>
            </a:r>
            <a:r>
              <a:rPr lang="en-US" sz="1300">
                <a:solidFill>
                  <a:srgbClr val="424242"/>
                </a:solidFill>
                <a:latin typeface="Open Sans"/>
                <a:ea typeface="Open Sans"/>
                <a:cs typeface="Open Sans"/>
                <a:sym typeface="Open Sans"/>
              </a:rPr>
              <a:t>  </a:t>
            </a:r>
            <a:endParaRPr sz="1300">
              <a:solidFill>
                <a:srgbClr val="424242"/>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6bbeed874e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291" name="Google Shape;291;g16bbeed874e_0_0"/>
          <p:cNvSpPr txBox="1">
            <a:spLocks noGrp="1"/>
          </p:cNvSpPr>
          <p:nvPr>
            <p:ph type="body" idx="1"/>
          </p:nvPr>
        </p:nvSpPr>
        <p:spPr>
          <a:xfrm>
            <a:off x="381754" y="2094525"/>
            <a:ext cx="11359200"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Visitarnos en https://www.research4life.org/es/</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Seguirnos en Twitter @r4lpartnership y Facebook @R4Lpartnership</a:t>
            </a:r>
            <a:endParaRPr sz="2000">
              <a:solidFill>
                <a:srgbClr val="586F7C"/>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16bbeed874e_0_5"/>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97" name="Google Shape;297;g16bbeed874e_0_5"/>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98" name="Google Shape;298;g16bbeed874e_0_5"/>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99" name="Google Shape;299;g16bbeed874e_0_5"/>
          <p:cNvPicPr preferRelativeResize="0"/>
          <p:nvPr/>
        </p:nvPicPr>
        <p:blipFill rotWithShape="1">
          <a:blip r:embed="rId6">
            <a:alphaModFix/>
          </a:blip>
          <a:srcRect/>
          <a:stretch/>
        </p:blipFill>
        <p:spPr>
          <a:xfrm>
            <a:off x="8080643" y="6191271"/>
            <a:ext cx="1468375" cy="567895"/>
          </a:xfrm>
          <a:prstGeom prst="rect">
            <a:avLst/>
          </a:prstGeom>
          <a:noFill/>
          <a:ln>
            <a:noFill/>
          </a:ln>
        </p:spPr>
      </p:pic>
      <p:pic>
        <p:nvPicPr>
          <p:cNvPr id="300" name="Google Shape;300;g16bbeed874e_0_5"/>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01" name="Google Shape;301;g16bbeed874e_0_5"/>
          <p:cNvSpPr/>
          <p:nvPr/>
        </p:nvSpPr>
        <p:spPr>
          <a:xfrm>
            <a:off x="1591800" y="2814175"/>
            <a:ext cx="9298800" cy="261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02" name="Google Shape;302;g16bbeed874e_0_5"/>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25" y="2014150"/>
            <a:ext cx="10743600" cy="43149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1200"/>
              </a:spcBef>
              <a:spcAft>
                <a:spcPts val="0"/>
              </a:spcAft>
              <a:buClr>
                <a:schemeClr val="dk1"/>
              </a:buClr>
              <a:buSzPts val="2400"/>
              <a:buFont typeface="Open Sans"/>
              <a:buChar char="●"/>
            </a:pPr>
            <a:r>
              <a:rPr lang="en-US">
                <a:solidFill>
                  <a:schemeClr val="dk1"/>
                </a:solidFill>
                <a:latin typeface="Open Sans"/>
                <a:ea typeface="Open Sans"/>
                <a:cs typeface="Open Sans"/>
                <a:sym typeface="Open Sans"/>
              </a:rPr>
              <a:t>Describir qué está protegido por los derechos de autor y cómo evitar la infracción de los derechos de autor.</a:t>
            </a:r>
            <a:endParaRPr>
              <a:solidFill>
                <a:schemeClr val="dk1"/>
              </a:solidFill>
              <a:latin typeface="Open Sans"/>
              <a:ea typeface="Open Sans"/>
              <a:cs typeface="Open Sans"/>
              <a:sym typeface="Open Sans"/>
            </a:endParaRPr>
          </a:p>
          <a:p>
            <a:pPr marL="457200" lvl="0" indent="-381000" algn="l" rtl="0">
              <a:lnSpc>
                <a:spcPct val="150000"/>
              </a:lnSpc>
              <a:spcBef>
                <a:spcPts val="0"/>
              </a:spcBef>
              <a:spcAft>
                <a:spcPts val="0"/>
              </a:spcAft>
              <a:buClr>
                <a:schemeClr val="dk1"/>
              </a:buClr>
              <a:buSzPts val="2400"/>
              <a:buFont typeface="Open Sans"/>
              <a:buChar char="●"/>
            </a:pPr>
            <a:r>
              <a:rPr lang="en-US">
                <a:solidFill>
                  <a:schemeClr val="dk1"/>
                </a:solidFill>
                <a:latin typeface="Open Sans"/>
                <a:ea typeface="Open Sans"/>
                <a:cs typeface="Open Sans"/>
                <a:sym typeface="Open Sans"/>
              </a:rPr>
              <a:t>Comprender los derechos de licencia y acceso, incluyendo cómo utilizar el contenido con licencia.</a:t>
            </a:r>
            <a:endParaRPr>
              <a:solidFill>
                <a:schemeClr val="dk1"/>
              </a:solidFill>
              <a:latin typeface="Open Sans"/>
              <a:ea typeface="Open Sans"/>
              <a:cs typeface="Open Sans"/>
              <a:sym typeface="Open Sans"/>
            </a:endParaRPr>
          </a:p>
          <a:p>
            <a:pPr marL="457200" lvl="0" indent="-381000" algn="l" rtl="0">
              <a:lnSpc>
                <a:spcPct val="150000"/>
              </a:lnSpc>
              <a:spcBef>
                <a:spcPts val="0"/>
              </a:spcBef>
              <a:spcAft>
                <a:spcPts val="0"/>
              </a:spcAft>
              <a:buClr>
                <a:schemeClr val="dk1"/>
              </a:buClr>
              <a:buSzPts val="2400"/>
              <a:buFont typeface="Open Sans"/>
              <a:buChar char="●"/>
            </a:pPr>
            <a:r>
              <a:rPr lang="en-US">
                <a:solidFill>
                  <a:schemeClr val="dk1"/>
                </a:solidFill>
                <a:latin typeface="Open Sans"/>
                <a:ea typeface="Open Sans"/>
                <a:cs typeface="Open Sans"/>
                <a:sym typeface="Open Sans"/>
              </a:rPr>
              <a:t>Conocer los diferentes regímenes de uso que aplican las editoriales para los artículos de revistas y libros.</a:t>
            </a:r>
            <a:endParaRPr>
              <a:solidFill>
                <a:schemeClr val="dk1"/>
              </a:solidFill>
              <a:latin typeface="Open Sans"/>
              <a:ea typeface="Open Sans"/>
              <a:cs typeface="Open Sans"/>
              <a:sym typeface="Open Sans"/>
            </a:endParaRPr>
          </a:p>
          <a:p>
            <a:pPr marL="457200" lvl="0" indent="-381000" algn="l" rtl="0">
              <a:lnSpc>
                <a:spcPct val="150000"/>
              </a:lnSpc>
              <a:spcBef>
                <a:spcPts val="0"/>
              </a:spcBef>
              <a:spcAft>
                <a:spcPts val="0"/>
              </a:spcAft>
              <a:buClr>
                <a:schemeClr val="dk1"/>
              </a:buClr>
              <a:buSzPts val="2400"/>
              <a:buFont typeface="Open Sans"/>
              <a:buChar char="●"/>
            </a:pPr>
            <a:r>
              <a:rPr lang="en-US">
                <a:solidFill>
                  <a:schemeClr val="dk1"/>
                </a:solidFill>
                <a:latin typeface="Open Sans"/>
                <a:ea typeface="Open Sans"/>
                <a:cs typeface="Open Sans"/>
                <a:sym typeface="Open Sans"/>
              </a:rPr>
              <a:t>Describir el plagio y los métodos para evitar el plagio.</a:t>
            </a:r>
            <a:endParaRPr sz="222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¿Qué es la Propiedad Intelectual?</a:t>
            </a:r>
            <a:endParaRPr>
              <a:solidFill>
                <a:srgbClr val="586F7C"/>
              </a:solidFill>
              <a:latin typeface="Open Sans"/>
              <a:ea typeface="Open Sans"/>
              <a:cs typeface="Open Sans"/>
              <a:sym typeface="Open Sans"/>
            </a:endParaRPr>
          </a:p>
        </p:txBody>
      </p:sp>
      <p:sp>
        <p:nvSpPr>
          <p:cNvPr id="99" name="Google Shape;99;p3"/>
          <p:cNvSpPr/>
          <p:nvPr/>
        </p:nvSpPr>
        <p:spPr>
          <a:xfrm>
            <a:off x="734786" y="1963593"/>
            <a:ext cx="10793185" cy="4555672"/>
          </a:xfrm>
          <a:prstGeom prst="roundRect">
            <a:avLst>
              <a:gd name="adj" fmla="val 16667"/>
            </a:avLst>
          </a:prstGeom>
          <a:no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p3"/>
          <p:cNvSpPr/>
          <p:nvPr/>
        </p:nvSpPr>
        <p:spPr>
          <a:xfrm>
            <a:off x="996042" y="2178165"/>
            <a:ext cx="10270672" cy="3323987"/>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chemeClr val="dk1"/>
              </a:buClr>
              <a:buSzPts val="1100"/>
              <a:buFont typeface="Arial"/>
              <a:buNone/>
            </a:pPr>
            <a:r>
              <a:rPr lang="en-US" sz="2400" b="0" i="0" u="none" strike="noStrike" cap="none" dirty="0">
                <a:solidFill>
                  <a:schemeClr val="dk1"/>
                </a:solidFill>
                <a:latin typeface="Open Sans"/>
                <a:ea typeface="Open Sans"/>
                <a:cs typeface="Open Sans"/>
                <a:sym typeface="Open Sans"/>
              </a:rPr>
              <a:t>La </a:t>
            </a:r>
            <a:r>
              <a:rPr lang="en-US" sz="2400" b="0" i="0" u="none" strike="noStrike" cap="none" dirty="0" err="1">
                <a:solidFill>
                  <a:schemeClr val="dk1"/>
                </a:solidFill>
                <a:latin typeface="Open Sans"/>
                <a:ea typeface="Open Sans"/>
                <a:cs typeface="Open Sans"/>
                <a:sym typeface="Open Sans"/>
              </a:rPr>
              <a:t>propiedad</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intelectual</a:t>
            </a:r>
            <a:r>
              <a:rPr lang="en-US" sz="2400" b="0" i="0" u="none" strike="noStrike" cap="none" dirty="0">
                <a:solidFill>
                  <a:schemeClr val="dk1"/>
                </a:solidFill>
                <a:latin typeface="Open Sans"/>
                <a:ea typeface="Open Sans"/>
                <a:cs typeface="Open Sans"/>
                <a:sym typeface="Open Sans"/>
              </a:rPr>
              <a:t> (IP, </a:t>
            </a:r>
            <a:r>
              <a:rPr lang="en-US" sz="2400" b="0" i="0" u="none" strike="noStrike" cap="none" dirty="0" err="1">
                <a:solidFill>
                  <a:schemeClr val="dk1"/>
                </a:solidFill>
                <a:latin typeface="Open Sans"/>
                <a:ea typeface="Open Sans"/>
                <a:cs typeface="Open Sans"/>
                <a:sym typeface="Open Sans"/>
              </a:rPr>
              <a:t>por</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sus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siglas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en</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inglés</a:t>
            </a:r>
            <a:r>
              <a:rPr lang="en-US" sz="2400" b="0" i="0" u="none" strike="noStrike" cap="none" dirty="0">
                <a:solidFill>
                  <a:schemeClr val="dk1"/>
                </a:solidFill>
                <a:latin typeface="Open Sans"/>
                <a:ea typeface="Open Sans"/>
                <a:cs typeface="Open Sans"/>
                <a:sym typeface="Open Sans"/>
              </a:rPr>
              <a:t>) se </a:t>
            </a:r>
            <a:r>
              <a:rPr lang="en-US" sz="2400" b="0" i="0" u="none" strike="noStrike" cap="none" dirty="0" err="1">
                <a:solidFill>
                  <a:schemeClr val="dk1"/>
                </a:solidFill>
                <a:latin typeface="Open Sans"/>
                <a:ea typeface="Open Sans"/>
                <a:cs typeface="Open Sans"/>
                <a:sym typeface="Open Sans"/>
              </a:rPr>
              <a:t>refiere</a:t>
            </a:r>
            <a:r>
              <a:rPr lang="en-US" sz="2400" b="0" i="0" u="none" strike="noStrike" cap="none" dirty="0">
                <a:solidFill>
                  <a:schemeClr val="dk1"/>
                </a:solidFill>
                <a:latin typeface="Open Sans"/>
                <a:ea typeface="Open Sans"/>
                <a:cs typeface="Open Sans"/>
                <a:sym typeface="Open Sans"/>
              </a:rPr>
              <a:t> a las </a:t>
            </a:r>
            <a:r>
              <a:rPr lang="en-US" sz="2400" b="0" i="0" u="none" strike="noStrike" cap="none" dirty="0" err="1">
                <a:solidFill>
                  <a:schemeClr val="dk1"/>
                </a:solidFill>
                <a:latin typeface="Open Sans"/>
                <a:ea typeface="Open Sans"/>
                <a:cs typeface="Open Sans"/>
                <a:sym typeface="Open Sans"/>
              </a:rPr>
              <a:t>creaciones</a:t>
            </a:r>
            <a:r>
              <a:rPr lang="en-US" sz="2400" b="0" i="0" u="none" strike="noStrike" cap="none" dirty="0">
                <a:solidFill>
                  <a:schemeClr val="dk1"/>
                </a:solidFill>
                <a:latin typeface="Open Sans"/>
                <a:ea typeface="Open Sans"/>
                <a:cs typeface="Open Sans"/>
                <a:sym typeface="Open Sans"/>
              </a:rPr>
              <a:t> de la </a:t>
            </a:r>
            <a:r>
              <a:rPr lang="en-US" sz="2400" b="0" i="0" u="none" strike="noStrike" cap="none" dirty="0" err="1">
                <a:solidFill>
                  <a:schemeClr val="dk1"/>
                </a:solidFill>
                <a:latin typeface="Open Sans"/>
                <a:ea typeface="Open Sans"/>
                <a:cs typeface="Open Sans"/>
                <a:sym typeface="Open Sans"/>
              </a:rPr>
              <a:t>mente</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como</a:t>
            </a:r>
            <a:r>
              <a:rPr lang="en-US" sz="2400" b="0" i="0" u="none" strike="noStrike" cap="none" dirty="0">
                <a:solidFill>
                  <a:schemeClr val="dk1"/>
                </a:solidFill>
                <a:latin typeface="Open Sans"/>
                <a:ea typeface="Open Sans"/>
                <a:cs typeface="Open Sans"/>
                <a:sym typeface="Open Sans"/>
              </a:rPr>
              <a:t> las </a:t>
            </a:r>
            <a:r>
              <a:rPr lang="en-US" sz="2400" b="0" i="0" u="none" strike="noStrike" cap="none" dirty="0" err="1">
                <a:solidFill>
                  <a:schemeClr val="dk1"/>
                </a:solidFill>
                <a:latin typeface="Open Sans"/>
                <a:ea typeface="Open Sans"/>
                <a:cs typeface="Open Sans"/>
                <a:sym typeface="Open Sans"/>
              </a:rPr>
              <a:t>invenciones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obras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literarias</a:t>
            </a:r>
            <a:r>
              <a:rPr lang="en-US" sz="2400" b="0" i="0" u="none" strike="noStrike" cap="none" dirty="0">
                <a:solidFill>
                  <a:schemeClr val="dk1"/>
                </a:solidFill>
                <a:latin typeface="Open Sans"/>
                <a:ea typeface="Open Sans"/>
                <a:cs typeface="Open Sans"/>
                <a:sym typeface="Open Sans"/>
              </a:rPr>
              <a:t> y </a:t>
            </a:r>
            <a:r>
              <a:rPr lang="en-US" sz="2400" b="0" i="0" u="none" strike="noStrike" cap="none" dirty="0" err="1">
                <a:solidFill>
                  <a:schemeClr val="dk1"/>
                </a:solidFill>
                <a:latin typeface="Open Sans"/>
                <a:ea typeface="Open Sans"/>
                <a:cs typeface="Open Sans"/>
                <a:sym typeface="Open Sans"/>
              </a:rPr>
              <a:t>artísticas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diseños</a:t>
            </a:r>
            <a:r>
              <a:rPr lang="en-US" sz="2400" b="0" i="0" u="none" strike="noStrike" cap="none" dirty="0">
                <a:solidFill>
                  <a:schemeClr val="dk1"/>
                </a:solidFill>
                <a:latin typeface="Open Sans"/>
                <a:ea typeface="Open Sans"/>
                <a:cs typeface="Open Sans"/>
                <a:sym typeface="Open Sans"/>
              </a:rPr>
              <a:t>; y </a:t>
            </a:r>
            <a:r>
              <a:rPr lang="en-US" sz="2400" b="0" i="0" u="none" strike="noStrike" cap="none" dirty="0" err="1">
                <a:solidFill>
                  <a:schemeClr val="dk1"/>
                </a:solidFill>
                <a:latin typeface="Open Sans"/>
                <a:ea typeface="Open Sans"/>
                <a:cs typeface="Open Sans"/>
                <a:sym typeface="Open Sans"/>
              </a:rPr>
              <a:t>símbolos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nombres</a:t>
            </a:r>
            <a:r>
              <a:rPr lang="en-US" sz="2400" b="0" i="0" u="none" strike="noStrike" cap="none" dirty="0">
                <a:solidFill>
                  <a:schemeClr val="dk1"/>
                </a:solidFill>
                <a:latin typeface="Open Sans"/>
                <a:ea typeface="Open Sans"/>
                <a:cs typeface="Open Sans"/>
                <a:sym typeface="Open Sans"/>
              </a:rPr>
              <a:t> e </a:t>
            </a:r>
            <a:r>
              <a:rPr lang="en-US" sz="2400" b="0" i="0" u="none" strike="noStrike" cap="none" dirty="0" err="1">
                <a:solidFill>
                  <a:schemeClr val="dk1"/>
                </a:solidFill>
                <a:latin typeface="Open Sans"/>
                <a:ea typeface="Open Sans"/>
                <a:cs typeface="Open Sans"/>
                <a:sym typeface="Open Sans"/>
              </a:rPr>
              <a:t>imágenes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utilizados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en</a:t>
            </a:r>
            <a:r>
              <a:rPr lang="en-US" sz="2400" b="0" i="0" u="none" strike="noStrike" cap="none" dirty="0">
                <a:solidFill>
                  <a:schemeClr val="dk1"/>
                </a:solidFill>
                <a:latin typeface="Open Sans"/>
                <a:ea typeface="Open Sans"/>
                <a:cs typeface="Open Sans"/>
                <a:sym typeface="Open Sans"/>
              </a:rPr>
              <a:t> el </a:t>
            </a:r>
            <a:r>
              <a:rPr lang="en-US" sz="2400" b="0" i="0" u="none" strike="noStrike" cap="none" dirty="0" err="1">
                <a:solidFill>
                  <a:schemeClr val="dk1"/>
                </a:solidFill>
                <a:latin typeface="Open Sans"/>
                <a:ea typeface="Open Sans"/>
                <a:cs typeface="Open Sans"/>
                <a:sym typeface="Open Sans"/>
              </a:rPr>
              <a:t>comercio</a:t>
            </a:r>
            <a:r>
              <a:rPr lang="en-US" sz="2400" b="0" i="0" u="none" strike="noStrike" cap="none" dirty="0">
                <a:solidFill>
                  <a:schemeClr val="dk1"/>
                </a:solidFill>
                <a:latin typeface="Open Sans"/>
                <a:ea typeface="Open Sans"/>
                <a:cs typeface="Open Sans"/>
                <a:sym typeface="Open Sans"/>
              </a:rPr>
              <a:t>. La </a:t>
            </a:r>
            <a:r>
              <a:rPr lang="en-US" sz="2400" b="0" i="0" u="none" strike="noStrike" cap="none" dirty="0" err="1">
                <a:solidFill>
                  <a:schemeClr val="dk1"/>
                </a:solidFill>
                <a:latin typeface="Open Sans"/>
                <a:ea typeface="Open Sans"/>
                <a:cs typeface="Open Sans"/>
                <a:sym typeface="Open Sans"/>
              </a:rPr>
              <a:t>propiedad</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intelectual</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está</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protegida</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por</a:t>
            </a:r>
            <a:r>
              <a:rPr lang="en-US" sz="2400" b="0" i="0" u="none" strike="noStrike" cap="none" dirty="0">
                <a:solidFill>
                  <a:schemeClr val="dk1"/>
                </a:solidFill>
                <a:latin typeface="Open Sans"/>
                <a:ea typeface="Open Sans"/>
                <a:cs typeface="Open Sans"/>
                <a:sym typeface="Open Sans"/>
              </a:rPr>
              <a:t> la ley </a:t>
            </a:r>
            <a:r>
              <a:rPr lang="en-US" sz="2400" b="0" i="0" u="none" strike="noStrike" cap="none" dirty="0" err="1">
                <a:solidFill>
                  <a:schemeClr val="dk1"/>
                </a:solidFill>
                <a:latin typeface="Open Sans"/>
                <a:ea typeface="Open Sans"/>
                <a:cs typeface="Open Sans"/>
                <a:sym typeface="Open Sans"/>
              </a:rPr>
              <a:t>mediante</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patentes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marcas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registradas</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diseño</a:t>
            </a:r>
            <a:r>
              <a:rPr lang="en-US" sz="2400" b="0" i="0" u="none" strike="noStrike" cap="none" dirty="0">
                <a:solidFill>
                  <a:schemeClr val="dk1"/>
                </a:solidFill>
                <a:latin typeface="Open Sans"/>
                <a:ea typeface="Open Sans"/>
                <a:cs typeface="Open Sans"/>
                <a:sym typeface="Open Sans"/>
              </a:rPr>
              <a:t> industrial, derechos de </a:t>
            </a:r>
            <a:r>
              <a:rPr lang="en-US" sz="2400" b="0" i="0" u="none" strike="noStrike" cap="none" dirty="0" err="1">
                <a:solidFill>
                  <a:schemeClr val="dk1"/>
                </a:solidFill>
                <a:latin typeface="Open Sans"/>
                <a:ea typeface="Open Sans"/>
                <a:cs typeface="Open Sans"/>
                <a:sym typeface="Open Sans"/>
              </a:rPr>
              <a:t>autor</a:t>
            </a:r>
            <a:r>
              <a:rPr lang="en-US" sz="2400" b="0" i="0" u="none" strike="noStrike" cap="none" dirty="0">
                <a:solidFill>
                  <a:schemeClr val="dk1"/>
                </a:solidFill>
                <a:latin typeface="Open Sans"/>
                <a:ea typeface="Open Sans"/>
                <a:cs typeface="Open Sans"/>
                <a:sym typeface="Open Sans"/>
              </a:rPr>
              <a:t> y derechos </a:t>
            </a:r>
            <a:r>
              <a:rPr lang="en-US" sz="2400" b="0" i="0" u="none" strike="noStrike" cap="none" dirty="0" err="1">
                <a:solidFill>
                  <a:schemeClr val="dk1"/>
                </a:solidFill>
                <a:latin typeface="Open Sans"/>
                <a:ea typeface="Open Sans"/>
                <a:cs typeface="Open Sans"/>
                <a:sym typeface="Open Sans"/>
              </a:rPr>
              <a:t>afines</a:t>
            </a:r>
            <a:r>
              <a:rPr lang="en-US" sz="2400" b="0" i="0" u="none" strike="noStrike" cap="none" dirty="0">
                <a:solidFill>
                  <a:schemeClr val="dk1"/>
                </a:solidFill>
                <a:latin typeface="Open Sans"/>
                <a:ea typeface="Open Sans"/>
                <a:cs typeface="Open Sans"/>
                <a:sym typeface="Open Sans"/>
              </a:rPr>
              <a:t> que </a:t>
            </a:r>
            <a:r>
              <a:rPr lang="en-US" sz="2400" b="0" i="0" u="none" strike="noStrike" cap="none" dirty="0" err="1">
                <a:solidFill>
                  <a:schemeClr val="dk1"/>
                </a:solidFill>
                <a:latin typeface="Open Sans"/>
                <a:ea typeface="Open Sans"/>
                <a:cs typeface="Open Sans"/>
                <a:sym typeface="Open Sans"/>
              </a:rPr>
              <a:t>permiten</a:t>
            </a:r>
            <a:r>
              <a:rPr lang="en-US" sz="2400" b="0" i="0" u="none" strike="noStrike" cap="none" dirty="0">
                <a:solidFill>
                  <a:schemeClr val="dk1"/>
                </a:solidFill>
                <a:latin typeface="Open Sans"/>
                <a:ea typeface="Open Sans"/>
                <a:cs typeface="Open Sans"/>
                <a:sym typeface="Open Sans"/>
              </a:rPr>
              <a:t> a las personas </a:t>
            </a:r>
            <a:r>
              <a:rPr lang="en-US" sz="2400" b="0" i="0" u="none" strike="noStrike" cap="none" dirty="0" err="1">
                <a:solidFill>
                  <a:schemeClr val="dk1"/>
                </a:solidFill>
                <a:latin typeface="Open Sans"/>
                <a:ea typeface="Open Sans"/>
                <a:cs typeface="Open Sans"/>
                <a:sym typeface="Open Sans"/>
              </a:rPr>
              <a:t>obtener</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reconocimiento</a:t>
            </a:r>
            <a:r>
              <a:rPr lang="en-US" sz="2400" b="0" i="0" u="none" strike="noStrike" cap="none" dirty="0">
                <a:solidFill>
                  <a:schemeClr val="dk1"/>
                </a:solidFill>
                <a:latin typeface="Open Sans"/>
                <a:ea typeface="Open Sans"/>
                <a:cs typeface="Open Sans"/>
                <a:sym typeface="Open Sans"/>
              </a:rPr>
              <a:t> o </a:t>
            </a:r>
            <a:r>
              <a:rPr lang="en-US" sz="2400" b="0" i="0" u="none" strike="noStrike" cap="none" dirty="0" err="1">
                <a:solidFill>
                  <a:schemeClr val="dk1"/>
                </a:solidFill>
                <a:latin typeface="Open Sans"/>
                <a:ea typeface="Open Sans"/>
                <a:cs typeface="Open Sans"/>
                <a:sym typeface="Open Sans"/>
              </a:rPr>
              <a:t>beneficio</a:t>
            </a:r>
            <a:r>
              <a:rPr lang="en-US" sz="2400" b="0" i="0" u="none" strike="noStrike" cap="none" dirty="0">
                <a:solidFill>
                  <a:schemeClr val="dk1"/>
                </a:solidFill>
                <a:latin typeface="Open Sans"/>
                <a:ea typeface="Open Sans"/>
                <a:cs typeface="Open Sans"/>
                <a:sym typeface="Open Sans"/>
              </a:rPr>
              <a:t> </a:t>
            </a:r>
            <a:r>
              <a:rPr lang="en-US" sz="2400" b="0" i="0" u="none" strike="noStrike" cap="none" dirty="0" err="1">
                <a:solidFill>
                  <a:schemeClr val="dk1"/>
                </a:solidFill>
                <a:latin typeface="Open Sans"/>
                <a:ea typeface="Open Sans"/>
                <a:cs typeface="Open Sans"/>
                <a:sym typeface="Open Sans"/>
              </a:rPr>
              <a:t>financiero</a:t>
            </a:r>
            <a:r>
              <a:rPr lang="en-US" sz="2400" b="0" i="0" u="none" strike="noStrike" cap="none" dirty="0">
                <a:solidFill>
                  <a:schemeClr val="dk1"/>
                </a:solidFill>
                <a:latin typeface="Open Sans"/>
                <a:ea typeface="Open Sans"/>
                <a:cs typeface="Open Sans"/>
                <a:sym typeface="Open Sans"/>
              </a:rPr>
              <a:t> de lo que </a:t>
            </a:r>
            <a:r>
              <a:rPr lang="en-US" sz="2400" b="0" i="0" u="none" strike="noStrike" cap="none" dirty="0" err="1">
                <a:solidFill>
                  <a:schemeClr val="dk1"/>
                </a:solidFill>
                <a:latin typeface="Open Sans"/>
                <a:ea typeface="Open Sans"/>
                <a:cs typeface="Open Sans"/>
                <a:sym typeface="Open Sans"/>
              </a:rPr>
              <a:t>inventan</a:t>
            </a:r>
            <a:r>
              <a:rPr lang="en-US" sz="2400" b="0" i="0" u="none" strike="noStrike" cap="none" dirty="0">
                <a:solidFill>
                  <a:schemeClr val="dk1"/>
                </a:solidFill>
                <a:latin typeface="Open Sans"/>
                <a:ea typeface="Open Sans"/>
                <a:cs typeface="Open Sans"/>
                <a:sym typeface="Open Sans"/>
              </a:rPr>
              <a:t> o </a:t>
            </a:r>
            <a:r>
              <a:rPr lang="en-US" sz="2400" b="0" i="0" u="none" strike="noStrike" cap="none" dirty="0" err="1">
                <a:solidFill>
                  <a:schemeClr val="dk1"/>
                </a:solidFill>
                <a:latin typeface="Open Sans"/>
                <a:ea typeface="Open Sans"/>
                <a:cs typeface="Open Sans"/>
                <a:sym typeface="Open Sans"/>
              </a:rPr>
              <a:t>crean</a:t>
            </a:r>
            <a:r>
              <a:rPr lang="en-US" sz="2400" b="0" i="0" u="none" strike="noStrike" cap="none" dirty="0">
                <a:solidFill>
                  <a:schemeClr val="dk1"/>
                </a:solidFill>
                <a:latin typeface="Open Sans"/>
                <a:ea typeface="Open Sans"/>
                <a:cs typeface="Open Sans"/>
                <a:sym typeface="Open Sans"/>
              </a:rPr>
              <a:t>. </a:t>
            </a:r>
            <a:endParaRPr sz="2700" b="0" i="0" u="none" strike="noStrike" cap="none" dirty="0">
              <a:solidFill>
                <a:srgbClr val="3F3F3F"/>
              </a:solidFill>
              <a:latin typeface="Open Sans"/>
              <a:ea typeface="Open Sans"/>
              <a:cs typeface="Open Sans"/>
              <a:sym typeface="Open Sans"/>
            </a:endParaRPr>
          </a:p>
          <a:p>
            <a:pPr marL="0" marR="0" lvl="0" indent="0" algn="ctr"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4890"/>
                </a:solidFill>
                <a:latin typeface="Open Sans"/>
                <a:ea typeface="Open Sans"/>
                <a:cs typeface="Open Sans"/>
                <a:sym typeface="Open Sans"/>
              </a:rPr>
              <a:t>~ </a:t>
            </a:r>
            <a:r>
              <a:rPr lang="en-US" sz="2000" b="1" i="0" u="none" strike="noStrike" cap="none" dirty="0" err="1">
                <a:solidFill>
                  <a:srgbClr val="004890"/>
                </a:solidFill>
                <a:latin typeface="Open Sans"/>
                <a:ea typeface="Open Sans"/>
                <a:cs typeface="Open Sans"/>
                <a:sym typeface="Open Sans"/>
              </a:rPr>
              <a:t>Organización</a:t>
            </a:r>
            <a:r>
              <a:rPr lang="en-US" sz="2000" b="1" i="0" u="none" strike="noStrike" cap="none" dirty="0">
                <a:solidFill>
                  <a:srgbClr val="004890"/>
                </a:solidFill>
                <a:latin typeface="Open Sans"/>
                <a:ea typeface="Open Sans"/>
                <a:cs typeface="Open Sans"/>
                <a:sym typeface="Open Sans"/>
              </a:rPr>
              <a:t> Mundial de la </a:t>
            </a:r>
            <a:r>
              <a:rPr lang="en-US" sz="2000" b="1" i="0" u="none" strike="noStrike" cap="none" dirty="0" err="1">
                <a:solidFill>
                  <a:srgbClr val="004890"/>
                </a:solidFill>
                <a:latin typeface="Open Sans"/>
                <a:ea typeface="Open Sans"/>
                <a:cs typeface="Open Sans"/>
                <a:sym typeface="Open Sans"/>
              </a:rPr>
              <a:t>Propiedad</a:t>
            </a:r>
            <a:r>
              <a:rPr lang="en-US" sz="2000" b="1" i="0" u="none" strike="noStrike" cap="none" dirty="0">
                <a:solidFill>
                  <a:srgbClr val="004890"/>
                </a:solidFill>
                <a:latin typeface="Open Sans"/>
                <a:ea typeface="Open Sans"/>
                <a:cs typeface="Open Sans"/>
                <a:sym typeface="Open Sans"/>
              </a:rPr>
              <a:t> </a:t>
            </a:r>
            <a:r>
              <a:rPr lang="en-US" sz="2000" b="1" i="0" u="none" strike="noStrike" cap="none" dirty="0" err="1">
                <a:solidFill>
                  <a:srgbClr val="004890"/>
                </a:solidFill>
                <a:latin typeface="Open Sans"/>
                <a:ea typeface="Open Sans"/>
                <a:cs typeface="Open Sans"/>
                <a:sym typeface="Open Sans"/>
              </a:rPr>
              <a:t>Intelectual</a:t>
            </a:r>
            <a:r>
              <a:rPr lang="en-US" sz="2000" b="1" i="0" u="none" strike="noStrike" cap="none" dirty="0">
                <a:solidFill>
                  <a:srgbClr val="004890"/>
                </a:solidFill>
                <a:latin typeface="Open Sans"/>
                <a:ea typeface="Open Sans"/>
                <a:cs typeface="Open Sans"/>
                <a:sym typeface="Open Sans"/>
              </a:rPr>
              <a:t> (OMPI)~</a:t>
            </a:r>
            <a:endParaRPr sz="2000" b="1" i="0" u="none" strike="noStrike" cap="none" dirty="0">
              <a:solidFill>
                <a:srgbClr val="00489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Contexto</a:t>
            </a:r>
            <a:endParaRPr>
              <a:solidFill>
                <a:srgbClr val="586F7C"/>
              </a:solidFill>
              <a:latin typeface="Open Sans"/>
              <a:ea typeface="Open Sans"/>
              <a:cs typeface="Open Sans"/>
              <a:sym typeface="Open Sans"/>
            </a:endParaRPr>
          </a:p>
        </p:txBody>
      </p:sp>
      <p:sp>
        <p:nvSpPr>
          <p:cNvPr id="106" name="Google Shape;106;p40"/>
          <p:cNvSpPr txBox="1">
            <a:spLocks noGrp="1"/>
          </p:cNvSpPr>
          <p:nvPr>
            <p:ph type="body" idx="1"/>
          </p:nvPr>
        </p:nvSpPr>
        <p:spPr>
          <a:xfrm>
            <a:off x="0" y="1747954"/>
            <a:ext cx="11495314" cy="4522124"/>
          </a:xfrm>
          <a:prstGeom prst="rect">
            <a:avLst/>
          </a:prstGeom>
          <a:noFill/>
          <a:ln>
            <a:noFill/>
          </a:ln>
        </p:spPr>
        <p:txBody>
          <a:bodyPr spcFirstLastPara="1" wrap="square" lIns="91425" tIns="45700" rIns="91425" bIns="45700" anchor="t" anchorCtr="0">
            <a:noAutofit/>
          </a:bodyPr>
          <a:lstStyle/>
          <a:p>
            <a:pPr marL="469900" lvl="0" indent="-457200" algn="l" rtl="0">
              <a:lnSpc>
                <a:spcPct val="2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La importancia de proteger la IP se reconoció por primera vez en 1883 en la </a:t>
            </a:r>
            <a:r>
              <a:rPr lang="en-US">
                <a:solidFill>
                  <a:srgbClr val="004890"/>
                </a:solidFill>
                <a:latin typeface="Open Sans"/>
                <a:ea typeface="Open Sans"/>
                <a:cs typeface="Open Sans"/>
                <a:sym typeface="Open Sans"/>
              </a:rPr>
              <a:t>“</a:t>
            </a:r>
            <a:r>
              <a:rPr lang="en-US">
                <a:solidFill>
                  <a:srgbClr val="0070C0"/>
                </a:solidFill>
                <a:latin typeface="Open Sans"/>
                <a:ea typeface="Open Sans"/>
                <a:cs typeface="Open Sans"/>
                <a:sym typeface="Open Sans"/>
              </a:rPr>
              <a:t>Convención de París”.   </a:t>
            </a:r>
            <a:endParaRPr>
              <a:solidFill>
                <a:srgbClr val="0070C0"/>
              </a:solidFill>
            </a:endParaRPr>
          </a:p>
          <a:p>
            <a:pPr marL="469900" lvl="0" indent="-457200" algn="l" rtl="0">
              <a:lnSpc>
                <a:spcPct val="2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También fue reconocido en 1886 en el </a:t>
            </a:r>
            <a:r>
              <a:rPr lang="en-US">
                <a:solidFill>
                  <a:srgbClr val="0070C0"/>
                </a:solidFill>
                <a:latin typeface="Open Sans"/>
                <a:ea typeface="Open Sans"/>
                <a:cs typeface="Open Sans"/>
                <a:sym typeface="Open Sans"/>
              </a:rPr>
              <a:t>“Convenio de Berna”</a:t>
            </a:r>
            <a:r>
              <a:rPr lang="en-US">
                <a:latin typeface="Open Sans"/>
                <a:ea typeface="Open Sans"/>
                <a:cs typeface="Open Sans"/>
                <a:sym typeface="Open Sans"/>
              </a:rPr>
              <a:t> para la protección de las obras literarias y artísticas y los derechos de autor.</a:t>
            </a:r>
            <a:endParaRPr/>
          </a:p>
          <a:p>
            <a:pPr marL="469900" lvl="0" indent="-457200" algn="l" rtl="0">
              <a:lnSpc>
                <a:spcPct val="2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Ambos tratados son administrados por la </a:t>
            </a:r>
            <a:r>
              <a:rPr lang="en-US">
                <a:solidFill>
                  <a:srgbClr val="0070C0"/>
                </a:solidFill>
                <a:latin typeface="Open Sans"/>
                <a:ea typeface="Open Sans"/>
                <a:cs typeface="Open Sans"/>
                <a:sym typeface="Open Sans"/>
              </a:rPr>
              <a:t>OMPI</a:t>
            </a:r>
            <a:r>
              <a:rPr lang="en-US">
                <a:solidFill>
                  <a:schemeClr val="dk1"/>
                </a:solidFill>
                <a:latin typeface="Open Sans"/>
                <a:ea typeface="Open Sans"/>
                <a:cs typeface="Open Sans"/>
                <a:sym typeface="Open Sans"/>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727b3dbef2_0_47"/>
          <p:cNvSpPr txBox="1">
            <a:spLocks noGrp="1"/>
          </p:cNvSpPr>
          <p:nvPr>
            <p:ph type="title"/>
          </p:nvPr>
        </p:nvSpPr>
        <p:spPr>
          <a:xfrm>
            <a:off x="163285" y="373366"/>
            <a:ext cx="83112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Ramas de la Propiedad Intelectual</a:t>
            </a:r>
            <a:endParaRPr>
              <a:solidFill>
                <a:srgbClr val="586F7C"/>
              </a:solidFill>
              <a:latin typeface="Open Sans"/>
              <a:ea typeface="Open Sans"/>
              <a:cs typeface="Open Sans"/>
              <a:sym typeface="Open Sans"/>
            </a:endParaRPr>
          </a:p>
        </p:txBody>
      </p:sp>
      <p:sp>
        <p:nvSpPr>
          <p:cNvPr id="112" name="Google Shape;112;g727b3dbef2_0_47"/>
          <p:cNvSpPr txBox="1"/>
          <p:nvPr/>
        </p:nvSpPr>
        <p:spPr>
          <a:xfrm>
            <a:off x="657625" y="1829600"/>
            <a:ext cx="10104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F3F3F"/>
                </a:solidFill>
                <a:latin typeface="Open Sans"/>
                <a:ea typeface="Open Sans"/>
                <a:cs typeface="Open Sans"/>
                <a:sym typeface="Open Sans"/>
              </a:rPr>
              <a:t>Las dos ramas de la IP y las obras protegen:</a:t>
            </a:r>
            <a:endParaRPr sz="3200" b="0" i="0" u="none" strike="noStrike" cap="none">
              <a:solidFill>
                <a:srgbClr val="3F3F3F"/>
              </a:solidFill>
              <a:latin typeface="Open Sans"/>
              <a:ea typeface="Open Sans"/>
              <a:cs typeface="Open Sans"/>
              <a:sym typeface="Open Sans"/>
            </a:endParaRPr>
          </a:p>
        </p:txBody>
      </p:sp>
      <p:pic>
        <p:nvPicPr>
          <p:cNvPr id="113" name="Google Shape;113;g727b3dbef2_0_47"/>
          <p:cNvPicPr preferRelativeResize="0"/>
          <p:nvPr/>
        </p:nvPicPr>
        <p:blipFill rotWithShape="1">
          <a:blip r:embed="rId3">
            <a:alphaModFix/>
          </a:blip>
          <a:srcRect/>
          <a:stretch/>
        </p:blipFill>
        <p:spPr>
          <a:xfrm>
            <a:off x="3245100" y="2710025"/>
            <a:ext cx="6610350" cy="3867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Derechos de autor</a:t>
            </a:r>
            <a:endParaRPr>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393450" y="1628800"/>
            <a:ext cx="10677300" cy="4176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Copyright es un término legal que se refiere al derecho del creador.</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Estos derechos incluyen:</a:t>
            </a:r>
            <a:endParaRPr>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el derecho a reproducir la obra,</a:t>
            </a:r>
            <a:endParaRPr>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el derecho a preparar obras derivadas,</a:t>
            </a:r>
            <a:endParaRPr>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el derecho a distribuir copias, y</a:t>
            </a:r>
            <a:endParaRPr>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el derecho de representar y exhibir el trabajo públicamente.</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Protege a los autores, artistas y demás creadores por sus creaciones literarias y artísticas.</a:t>
            </a:r>
            <a:endParaRPr>
              <a:solidFill>
                <a:srgbClr val="3F3F3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Derechos de autor </a:t>
            </a:r>
            <a:r>
              <a:rPr lang="en-US" sz="32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393450" y="1700808"/>
            <a:ext cx="10677300" cy="4140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Los derechos de autor protegen 2 tipos de derechos:</a:t>
            </a:r>
            <a:endParaRPr>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Derechos económicos: permite a los propietarios de los derechos obtener una recompensa financiera por el uso de sus obras por parte de otros.</a:t>
            </a:r>
            <a:endParaRPr>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Derechos morales:  permite a los autores y creadores realizar ciertas acciones para preservar y proteger el vínculo con su obra.</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El autor o creador puede ser el titular de los derechos patrimoniales, o dichos derechos de autor pueden ser transferidos a uno o más titulares.</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Muchos países no permiten la transferencia de derechos morales.</a:t>
            </a:r>
            <a:endParaRPr>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¿Cuánto dura el derecho de autor?</a:t>
            </a:r>
            <a:endParaRPr>
              <a:solidFill>
                <a:srgbClr val="586F7C"/>
              </a:solidFill>
              <a:latin typeface="Open Sans"/>
              <a:ea typeface="Open Sans"/>
              <a:cs typeface="Open Sans"/>
              <a:sym typeface="Open Sans"/>
            </a:endParaRPr>
          </a:p>
        </p:txBody>
      </p:sp>
      <p:sp>
        <p:nvSpPr>
          <p:cNvPr id="131" name="Google Shape;131;p5"/>
          <p:cNvSpPr txBox="1">
            <a:spLocks noGrp="1"/>
          </p:cNvSpPr>
          <p:nvPr>
            <p:ph type="body" idx="1"/>
          </p:nvPr>
        </p:nvSpPr>
        <p:spPr>
          <a:xfrm>
            <a:off x="393450" y="1700808"/>
            <a:ext cx="3759300" cy="4457700"/>
          </a:xfrm>
          <a:prstGeom prst="rect">
            <a:avLst/>
          </a:prstGeom>
          <a:noFill/>
          <a:ln>
            <a:noFill/>
          </a:ln>
        </p:spPr>
        <p:txBody>
          <a:bodyPr spcFirstLastPara="1" wrap="square" lIns="91425" tIns="45700" rIns="91425" bIns="45700" anchor="t" anchorCtr="0">
            <a:noAutofit/>
          </a:bodyPr>
          <a:lstStyle/>
          <a:p>
            <a:pPr marL="76200" lvl="0" indent="0" algn="l" rtl="0">
              <a:lnSpc>
                <a:spcPct val="15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Depende de varios factores, por ejemplo, el tipo de trabajo, si el trabajo ha sido publicado o no, y si el trabajo fue creado por un individuo o una corporación.</a:t>
            </a:r>
            <a:endParaRPr>
              <a:solidFill>
                <a:srgbClr val="3F3F3F"/>
              </a:solidFill>
            </a:endParaRPr>
          </a:p>
        </p:txBody>
      </p:sp>
      <p:sp>
        <p:nvSpPr>
          <p:cNvPr id="132" name="Google Shape;132;p5"/>
          <p:cNvSpPr/>
          <p:nvPr/>
        </p:nvSpPr>
        <p:spPr>
          <a:xfrm>
            <a:off x="4947557" y="1924496"/>
            <a:ext cx="7004957" cy="4457700"/>
          </a:xfrm>
          <a:prstGeom prst="ellipse">
            <a:avLst/>
          </a:prstGeom>
          <a:solidFill>
            <a:srgbClr val="586F7C"/>
          </a:solidFill>
          <a:ln w="25400" cap="flat" cmpd="sng">
            <a:solidFill>
              <a:srgbClr val="0048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Open Sans"/>
                <a:ea typeface="Open Sans"/>
                <a:cs typeface="Open Sans"/>
                <a:sym typeface="Open Sans"/>
              </a:rPr>
              <a:t>Como regla general, la protección de los derechos de autor para las obras literarias, dramáticas y musicales publicadas dura la vida del autor, y entre 50 a 70 años adicionales.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3998</Words>
  <Application>Microsoft Office PowerPoint</Application>
  <PresentationFormat>Widescreen</PresentationFormat>
  <Paragraphs>237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Open Sans</vt:lpstr>
      <vt:lpstr>Gill Sans</vt:lpstr>
      <vt:lpstr>Trebuchet MS</vt:lpstr>
      <vt:lpstr>Century Gothic</vt:lpstr>
      <vt:lpstr>Simple Light</vt:lpstr>
      <vt:lpstr> Descubrimiento y re-utilización de bibliografía académica</vt:lpstr>
      <vt:lpstr>Contenido</vt:lpstr>
      <vt:lpstr>Objetivos de aprendizaje</vt:lpstr>
      <vt:lpstr>¿Qué es la Propiedad Intelectual?</vt:lpstr>
      <vt:lpstr>Contexto</vt:lpstr>
      <vt:lpstr>Ramas de la Propiedad Intelectual</vt:lpstr>
      <vt:lpstr>Derechos de autor</vt:lpstr>
      <vt:lpstr>Derechos de autor (continuación)</vt:lpstr>
      <vt:lpstr>¿Cuánto dura el derecho de autor?</vt:lpstr>
      <vt:lpstr>Uso justo</vt:lpstr>
      <vt:lpstr>Licencias y derechos de acceso</vt:lpstr>
      <vt:lpstr>Licencias y Research4Life</vt:lpstr>
      <vt:lpstr>Licencias abiertas de  Creative Commons </vt:lpstr>
      <vt:lpstr>Condiciones de las licencias  Creative Commons</vt:lpstr>
      <vt:lpstr>Licencias Creative Commons</vt:lpstr>
      <vt:lpstr>Elección de una licencia CC</vt:lpstr>
      <vt:lpstr>Licencias en investigación y educación</vt:lpstr>
      <vt:lpstr>Dominio público</vt:lpstr>
      <vt:lpstr>Dominio público (continuación)</vt:lpstr>
      <vt:lpstr>Herramientas de dominio público Creative Commons (CC) </vt:lpstr>
      <vt:lpstr>Definición de plagio</vt:lpstr>
      <vt:lpstr>Definición de plagio (continuación) </vt:lpstr>
      <vt:lpstr>Tipos de plagio</vt:lpstr>
      <vt:lpstr>Software para detectar plagio</vt:lpstr>
      <vt:lpstr>Síntesis</vt:lpstr>
      <vt:lpstr>Referencias y recursos adicionales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Descubrimiento y re-utilización de bibliografía académica</dc:title>
  <dc:creator>Marcia Mabhula</dc:creator>
  <cp:lastModifiedBy>Marcia Mabhula</cp:lastModifiedBy>
  <cp:revision>5</cp:revision>
  <dcterms:created xsi:type="dcterms:W3CDTF">2020-02-14T15:04:15Z</dcterms:created>
  <dcterms:modified xsi:type="dcterms:W3CDTF">2023-03-30T10:29:39Z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8B3827FE-C791-44A3-8051-2C3DC16F0A12</vt:lpwstr>
  </property>
  <property fmtid="{D5CDD505-2E9C-101B-9397-08002B2CF9AE}" pid="6" name="ArticulateProjectFull">
    <vt:lpwstr>D:\R4Life\F2F Materials\20200410_M2_L2.3EN.Copyright, licensing and ethical considerations.ppta</vt:lpwstr>
  </property>
</Properties>
</file>