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Noto Sans" panose="020B0502040504020204" pitchFamily="34" charset="0"/>
      <p:regular r:id="rId30"/>
    </p:embeddedFont>
    <p:embeddedFont>
      <p:font typeface="Open Sans" panose="020B0606030504020204" pitchFamily="3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HIDuv0ppJw+l2BHm1pXdZc9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38A083-880A-4FFF-9A50-B0E6B6B7FD76}">
  <a:tblStyle styleId="{CA38A083-880A-4FFF-9A50-B0E6B6B7FD7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487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Noto Sans"/>
              <a:buChar char="❖"/>
            </a:pPr>
            <a:r>
              <a:rPr lang="en-US">
                <a:solidFill>
                  <a:srgbClr val="333333"/>
                </a:solidFill>
                <a:latin typeface="Arial"/>
                <a:ea typeface="Arial"/>
                <a:cs typeface="Arial"/>
                <a:sym typeface="Arial"/>
              </a:rPr>
              <a:t>Una buena práctica de búsqueda podría implicar el hecho de llevar un diario de búsqueda o un documento que detalle sus actividades de búsqueda, de modo que pueda realizar un seguimiento de los términos de búsqueda efectivos, o para que otra persona pueda reproducir sus pasos y obtener los mismos resultados.</a:t>
            </a:r>
            <a:endParaRPr/>
          </a:p>
        </p:txBody>
      </p:sp>
      <p:sp>
        <p:nvSpPr>
          <p:cNvPr id="164" name="Google Shape;16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A veces encontrará que hay demasiada información. Esto podría deberse a que se ha escrito mucho sobre su tema principal o su tema tiene vínculos con muchas otras áreas temáticas.</a:t>
            </a:r>
            <a:endParaRPr/>
          </a:p>
          <a:p>
            <a:pPr marL="171450" lvl="0" indent="-171450" algn="l" rtl="0">
              <a:lnSpc>
                <a:spcPct val="100000"/>
              </a:lnSpc>
              <a:spcBef>
                <a:spcPts val="0"/>
              </a:spcBef>
              <a:spcAft>
                <a:spcPts val="0"/>
              </a:spcAft>
              <a:buSzPts val="1400"/>
              <a:buChar char="•"/>
            </a:pPr>
            <a:r>
              <a:rPr lang="en-US"/>
              <a:t>Volver a su pregunta de investigación y volver a enfocarse puede resolver este problema al darle una idea más clara de lo que realmente se quiere averiguar.</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a:t>
            </a:r>
            <a:endParaRPr/>
          </a:p>
          <a:p>
            <a:pPr marL="4572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Char char="•"/>
            </a:pPr>
            <a:r>
              <a:rPr lang="en-US"/>
              <a:t>A veces tendrá dificultades para encontrar mucho material relevante. En ocasiones, su tema es muy nuevo y no se ha publicado mucha literatura hasta ahora. Deberá pensar en formas de ampliar el alcance de su proyecto. Por lo anterior, se pueden tomar las siguientes acciones:</a:t>
            </a:r>
            <a:endParaRPr/>
          </a:p>
          <a:p>
            <a:pPr marL="914400" lvl="1" indent="-317500" algn="l" rtl="0">
              <a:lnSpc>
                <a:spcPct val="100000"/>
              </a:lnSpc>
              <a:spcBef>
                <a:spcPts val="0"/>
              </a:spcBef>
              <a:spcAft>
                <a:spcPts val="0"/>
              </a:spcAft>
              <a:buSzPts val="1400"/>
              <a:buChar char="•"/>
            </a:pPr>
            <a:r>
              <a:rPr lang="en-US"/>
              <a:t>hacer que el proyecto (o solo usando palabras clave) sea más general; o</a:t>
            </a:r>
            <a:endParaRPr/>
          </a:p>
          <a:p>
            <a:pPr marL="914400" lvl="1" indent="-317500" algn="l" rtl="0">
              <a:lnSpc>
                <a:spcPct val="100000"/>
              </a:lnSpc>
              <a:spcBef>
                <a:spcPts val="0"/>
              </a:spcBef>
              <a:spcAft>
                <a:spcPts val="0"/>
              </a:spcAft>
              <a:buSzPts val="1400"/>
              <a:buChar char="•"/>
            </a:pPr>
            <a:r>
              <a:rPr lang="en-US"/>
              <a:t>buscar información comparativa o relacionada.</a:t>
            </a:r>
            <a:endParaRPr/>
          </a:p>
          <a:p>
            <a:pPr marL="457200" lvl="0" indent="0" algn="l" rtl="0">
              <a:lnSpc>
                <a:spcPct val="100000"/>
              </a:lnSpc>
              <a:spcBef>
                <a:spcPts val="0"/>
              </a:spcBef>
              <a:spcAft>
                <a:spcPts val="0"/>
              </a:spcAft>
              <a:buSzPts val="1400"/>
              <a:buNone/>
            </a:pP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El número de registros adecuados encontrados conduce a una búsqueda de resultados precisos.</a:t>
            </a:r>
            <a:endParaRPr/>
          </a:p>
          <a:p>
            <a:pPr marL="171450" lvl="0" indent="-171450" algn="l" rtl="0">
              <a:lnSpc>
                <a:spcPct val="100000"/>
              </a:lnSpc>
              <a:spcBef>
                <a:spcPts val="0"/>
              </a:spcBef>
              <a:spcAft>
                <a:spcPts val="0"/>
              </a:spcAft>
              <a:buSzPts val="1400"/>
              <a:buChar char="•"/>
            </a:pPr>
            <a:r>
              <a:rPr lang="en-US"/>
              <a:t>La recuperación se refiere al porcentaje de registros relevantes recuperados a través de su consulta de búsqueda en comparación con todos los registros relevantes existentes.</a:t>
            </a:r>
            <a:endParaRPr/>
          </a:p>
          <a:p>
            <a:pPr marL="171450" lvl="0" indent="-171450" algn="l" rtl="0">
              <a:lnSpc>
                <a:spcPct val="100000"/>
              </a:lnSpc>
              <a:spcBef>
                <a:spcPts val="0"/>
              </a:spcBef>
              <a:spcAft>
                <a:spcPts val="0"/>
              </a:spcAft>
              <a:buSzPts val="1400"/>
              <a:buChar char="•"/>
            </a:pPr>
            <a:r>
              <a:rPr lang="en-US"/>
              <a:t>La razón obvia por la que aparecen miles de registros en los resultados se debe a que en alguna parte de los resultados esa palabra es mencionada. Una cadena corta de palabras conectadas ayuda a reducir el número de resultados y recuperar una lista más manejable y pertinente.</a:t>
            </a:r>
            <a:endParaRPr/>
          </a:p>
          <a:p>
            <a:pPr marL="457200" lvl="0" indent="0" algn="l" rtl="0">
              <a:lnSpc>
                <a:spcPct val="100000"/>
              </a:lnSpc>
              <a:spcBef>
                <a:spcPts val="0"/>
              </a:spcBef>
              <a:spcAft>
                <a:spcPts val="0"/>
              </a:spcAft>
              <a:buSzPts val="1400"/>
              <a:buNone/>
            </a:pPr>
            <a:endParaRPr/>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a:solidFill>
                  <a:srgbClr val="000000"/>
                </a:solidFill>
                <a:latin typeface="Arial"/>
                <a:ea typeface="Arial"/>
                <a:cs typeface="Arial"/>
                <a:sym typeface="Arial"/>
              </a:rPr>
              <a:t>Clasificación de relevancia es la clasificación de los resultados de búsqueda para que los documentos más pertinentes aparezcan primero. Esta es una calificación que le da una importancia extra a un documento cuando los términos de búsqueda aparecen en el título o en mayúsculas.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SzPts val="1400"/>
              <a:buNone/>
            </a:pPr>
            <a:r>
              <a:rPr lang="en-US" b="1">
                <a:solidFill>
                  <a:srgbClr val="000000"/>
                </a:solidFill>
                <a:latin typeface="Arial"/>
                <a:ea typeface="Arial"/>
                <a:cs typeface="Arial"/>
                <a:sym typeface="Arial"/>
              </a:rPr>
              <a:t>AND</a:t>
            </a:r>
            <a:endParaRPr>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a:solidFill>
                  <a:srgbClr val="000000"/>
                </a:solidFill>
                <a:latin typeface="Arial"/>
                <a:ea typeface="Arial"/>
                <a:cs typeface="Arial"/>
                <a:sym typeface="Arial"/>
              </a:rPr>
              <a:t>Enlaza diferentes conceptos con AND.</a:t>
            </a:r>
            <a:endParaRPr>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a:solidFill>
                  <a:srgbClr val="000000"/>
                </a:solidFill>
                <a:latin typeface="Arial"/>
                <a:ea typeface="Arial"/>
                <a:cs typeface="Arial"/>
                <a:sym typeface="Arial"/>
              </a:rPr>
              <a:t>Dicha vinculación reduce la búsqueda (en cuanto a la cantidad de resultados) al recuperar solo los registros que incluyen todas las palabras clave especificadas.</a:t>
            </a: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SzPts val="1400"/>
              <a:buNone/>
            </a:pPr>
            <a:endParaRPr>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a:solidFill>
                  <a:srgbClr val="000000"/>
                </a:solidFill>
                <a:latin typeface="Arial"/>
                <a:ea typeface="Arial"/>
                <a:cs typeface="Arial"/>
                <a:sym typeface="Arial"/>
              </a:rPr>
              <a:t>Por ejemplo</a:t>
            </a:r>
            <a:r>
              <a:rPr lang="en-US" b="0" i="0">
                <a:solidFill>
                  <a:srgbClr val="000000"/>
                </a:solidFill>
                <a:latin typeface="Arial"/>
                <a:ea typeface="Arial"/>
                <a:cs typeface="Arial"/>
                <a:sym typeface="Arial"/>
              </a:rPr>
              <a:t>: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AND </a:t>
            </a:r>
            <a:r>
              <a:rPr lang="en-US" b="0" i="1">
                <a:solidFill>
                  <a:srgbClr val="000000"/>
                </a:solidFill>
                <a:latin typeface="Arial"/>
                <a:ea typeface="Arial"/>
                <a:cs typeface="Arial"/>
                <a:sym typeface="Arial"/>
              </a:rPr>
              <a:t>communication</a:t>
            </a:r>
            <a:endParaRPr/>
          </a:p>
          <a:p>
            <a:pPr marL="457200" lvl="0" indent="-228600" algn="l" rtl="0">
              <a:lnSpc>
                <a:spcPct val="100000"/>
              </a:lnSpc>
              <a:spcBef>
                <a:spcPts val="0"/>
              </a:spcBef>
              <a:spcAft>
                <a:spcPts val="0"/>
              </a:spcAft>
              <a:buSzPts val="1400"/>
              <a:buNone/>
            </a:pPr>
            <a:endParaRPr b="0" i="1">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b="1">
                <a:solidFill>
                  <a:srgbClr val="000000"/>
                </a:solidFill>
                <a:latin typeface="Arial"/>
                <a:ea typeface="Arial"/>
                <a:cs typeface="Arial"/>
                <a:sym typeface="Arial"/>
              </a:rPr>
              <a:t>     </a:t>
            </a:r>
            <a:r>
              <a:rPr lang="en-US" sz="1200" b="1" i="0" u="none" strike="noStrike" cap="none">
                <a:solidFill>
                  <a:srgbClr val="000000"/>
                </a:solidFill>
                <a:latin typeface="Arial"/>
                <a:ea typeface="Arial"/>
                <a:cs typeface="Arial"/>
                <a:sym typeface="Arial"/>
              </a:rPr>
              <a:t>OR  </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a:solidFill>
                  <a:srgbClr val="000000"/>
                </a:solidFill>
                <a:latin typeface="Arial"/>
                <a:ea typeface="Arial"/>
                <a:cs typeface="Arial"/>
                <a:sym typeface="Arial"/>
              </a:rPr>
              <a:t>Enlaza palabras claves relacionadas con un concepto sencillo con OR </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a:solidFill>
                  <a:srgbClr val="000000"/>
                </a:solidFill>
                <a:latin typeface="Arial"/>
                <a:ea typeface="Arial"/>
                <a:cs typeface="Arial"/>
                <a:sym typeface="Arial"/>
              </a:rPr>
              <a:t>Enlazar con OR amplía una búsqueda (aumenta el número de resultados) al buscar cualquiera de las palabras clave alternativas.</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a:solidFill>
                  <a:srgbClr val="000000"/>
                </a:solidFill>
                <a:latin typeface="Arial"/>
                <a:ea typeface="Arial"/>
                <a:cs typeface="Arial"/>
                <a:sym typeface="Arial"/>
              </a:rPr>
              <a:t>Por ejemplo</a:t>
            </a:r>
            <a:r>
              <a:rPr lang="en-US" sz="12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hearing impaired</a:t>
            </a:r>
            <a:r>
              <a:rPr lang="en-US" sz="1200" b="0" i="0" u="none" strike="noStrike" cap="none">
                <a:solidFill>
                  <a:srgbClr val="000000"/>
                </a:solidFill>
                <a:latin typeface="Arial"/>
                <a:ea typeface="Arial"/>
                <a:cs typeface="Arial"/>
                <a:sym typeface="Arial"/>
              </a:rPr>
              <a:t> OR </a:t>
            </a:r>
            <a:r>
              <a:rPr lang="en-US" sz="1200" b="0" i="1" u="none" strike="noStrike" cap="none">
                <a:solidFill>
                  <a:srgbClr val="000000"/>
                </a:solidFill>
                <a:latin typeface="Arial"/>
                <a:ea typeface="Arial"/>
                <a:cs typeface="Arial"/>
                <a:sym typeface="Arial"/>
              </a:rPr>
              <a:t>deaf</a:t>
            </a:r>
            <a:endParaRPr sz="1200" b="0" i="0" u="none" strike="noStrike" cap="none">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a:solidFill>
                  <a:srgbClr val="000000"/>
                </a:solidFill>
                <a:latin typeface="Arial"/>
                <a:ea typeface="Arial"/>
                <a:cs typeface="Arial"/>
                <a:sym typeface="Arial"/>
              </a:rPr>
              <a:t>     </a:t>
            </a:r>
            <a:r>
              <a:rPr lang="en-US" b="1" i="0">
                <a:solidFill>
                  <a:srgbClr val="000000"/>
                </a:solidFill>
                <a:latin typeface="Arial"/>
                <a:ea typeface="Arial"/>
                <a:cs typeface="Arial"/>
                <a:sym typeface="Arial"/>
              </a:rPr>
              <a:t>NOT </a:t>
            </a:r>
            <a:r>
              <a:rPr lang="en-US" b="0" i="0">
                <a:solidFill>
                  <a:srgbClr val="000000"/>
                </a:solidFill>
                <a:latin typeface="Arial"/>
                <a:ea typeface="Arial"/>
                <a:cs typeface="Arial"/>
                <a:sym typeface="Arial"/>
              </a:rPr>
              <a:t> </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a:solidFill>
                  <a:srgbClr val="000000"/>
                </a:solidFill>
                <a:latin typeface="Arial"/>
                <a:ea typeface="Arial"/>
                <a:cs typeface="Arial"/>
                <a:sym typeface="Arial"/>
              </a:rPr>
              <a:t>el uso de NOT reduce la búsqueda al excluir ciertos términos de búsqueda</a:t>
            </a:r>
            <a:endParaRPr>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Char char="•"/>
            </a:pPr>
            <a:r>
              <a:rPr lang="en-US">
                <a:solidFill>
                  <a:srgbClr val="000000"/>
                </a:solidFill>
                <a:latin typeface="Arial"/>
                <a:ea typeface="Arial"/>
                <a:cs typeface="Arial"/>
                <a:sym typeface="Arial"/>
              </a:rPr>
              <a:t>La mayoría de las búsquedas no requieren del uso del operador NOT</a:t>
            </a: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SzPts val="1400"/>
              <a:buNone/>
            </a:pPr>
            <a:endParaRPr>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a:solidFill>
                  <a:srgbClr val="000000"/>
                </a:solidFill>
                <a:latin typeface="Arial"/>
                <a:ea typeface="Arial"/>
                <a:cs typeface="Arial"/>
                <a:sym typeface="Arial"/>
              </a:rPr>
              <a:t>Por ejemplo</a:t>
            </a:r>
            <a:r>
              <a:rPr lang="en-US" b="0" i="0">
                <a:solidFill>
                  <a:srgbClr val="000000"/>
                </a:solidFill>
                <a:latin typeface="Arial"/>
                <a:ea typeface="Arial"/>
                <a:cs typeface="Arial"/>
                <a:sym typeface="Arial"/>
              </a:rPr>
              <a:t>: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NOT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 recuperara todos los resultados que incluyen las </a:t>
            </a:r>
            <a:r>
              <a:rPr lang="en-US">
                <a:solidFill>
                  <a:srgbClr val="000000"/>
                </a:solidFill>
                <a:latin typeface="Arial"/>
                <a:ea typeface="Arial"/>
                <a:cs typeface="Arial"/>
                <a:sym typeface="Arial"/>
              </a:rPr>
              <a:t>palabras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pero no aquellas que conti</a:t>
            </a:r>
            <a:r>
              <a:rPr lang="en-US">
                <a:solidFill>
                  <a:srgbClr val="000000"/>
                </a:solidFill>
                <a:latin typeface="Arial"/>
                <a:ea typeface="Arial"/>
                <a:cs typeface="Arial"/>
                <a:sym typeface="Arial"/>
              </a:rPr>
              <a:t>enen la palabra</a:t>
            </a:r>
            <a:r>
              <a:rPr lang="en-US" b="0" i="0">
                <a:solidFill>
                  <a:srgbClr val="000000"/>
                </a:solidFill>
                <a:latin typeface="Arial"/>
                <a:ea typeface="Arial"/>
                <a:cs typeface="Arial"/>
                <a:sym typeface="Arial"/>
              </a:rPr>
              <a:t>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a:t>
            </a:r>
            <a:endParaRPr/>
          </a:p>
          <a:p>
            <a:pPr marL="457200" lvl="0" indent="-22860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Char char="•"/>
            </a:pPr>
            <a:r>
              <a:rPr lang="en-US"/>
              <a:t>“……” o (…….) Limita la búsqueda pues se enfoca en una frase u oración exacta. Es particularmente útil cuando se busca un título o una cita. Permite el uso de paréntesis (…) o comillas “…” para unir las palabras.</a:t>
            </a:r>
            <a:endParaRPr/>
          </a:p>
          <a:p>
            <a:pPr marL="171450" lvl="0" indent="-171450" algn="l" rtl="0">
              <a:lnSpc>
                <a:spcPct val="100000"/>
              </a:lnSpc>
              <a:spcBef>
                <a:spcPts val="0"/>
              </a:spcBef>
              <a:spcAft>
                <a:spcPts val="0"/>
              </a:spcAft>
              <a:buSzPts val="1200"/>
              <a:buChar char="•"/>
            </a:pPr>
            <a:r>
              <a:rPr lang="en-US"/>
              <a:t>* o $ permite buscar variaciones en la ortografía con el símbolo que representa uno o más caracteres dentro de una palabra.</a:t>
            </a:r>
            <a:endParaRPr/>
          </a:p>
          <a:p>
            <a:pPr marL="0" lvl="0" indent="0" algn="l" rtl="0">
              <a:lnSpc>
                <a:spcPct val="100000"/>
              </a:lnSpc>
              <a:spcBef>
                <a:spcPts val="0"/>
              </a:spcBef>
              <a:spcAft>
                <a:spcPts val="0"/>
              </a:spcAft>
              <a:buSzPts val="1200"/>
              <a:buFont typeface="Arial"/>
              <a:buNone/>
            </a:pPr>
            <a:endParaRPr/>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La delimitación de búsqueda permite restringir el enfoque de la búsqueda para que la información recuperada de las bases de datos que se desea acotar esté acorde con los campos previamente seleccionados.</a:t>
            </a:r>
            <a:endParaRPr/>
          </a:p>
          <a:p>
            <a:pPr marL="171450" lvl="0" indent="-171450" algn="l" rtl="0">
              <a:lnSpc>
                <a:spcPct val="100000"/>
              </a:lnSpc>
              <a:spcBef>
                <a:spcPts val="0"/>
              </a:spcBef>
              <a:spcAft>
                <a:spcPts val="0"/>
              </a:spcAft>
              <a:buSzPts val="1400"/>
              <a:buChar char="•"/>
            </a:pPr>
            <a:r>
              <a:rPr lang="en-US"/>
              <a:t>La búsqueda básica ofrece menos posibilidades para delimitar la búsqueda. La búsqueda avanzada ofrece más opciones. En las bases de datos, es posible delimitar la búsqueda de acuerdo con características específicas.</a:t>
            </a:r>
            <a:endParaRPr/>
          </a:p>
        </p:txBody>
      </p:sp>
      <p:sp>
        <p:nvSpPr>
          <p:cNvPr id="204" name="Google Shape;2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c3ee67a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8c3ee67a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c3ee67a1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18c3ee67a1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En esta lección, los alumnos aprenderán cómo identificar fuentes de información relevantes, identificar tipos de fuentes de información y evaluar fuentes de información.</a:t>
            </a:r>
            <a:endParaRPr/>
          </a:p>
          <a:p>
            <a:pPr marL="171450" lvl="0" indent="-171450" algn="l" rtl="0">
              <a:lnSpc>
                <a:spcPct val="100000"/>
              </a:lnSpc>
              <a:spcBef>
                <a:spcPts val="0"/>
              </a:spcBef>
              <a:spcAft>
                <a:spcPts val="0"/>
              </a:spcAft>
              <a:buSzPts val="1400"/>
              <a:buChar char="•"/>
            </a:pPr>
            <a:r>
              <a:rPr lang="en-US"/>
              <a:t>Esto ayudará a garantizar que identifiquen sus necesidades de información, localizándolas de manera eficiente, evaluando los recursos de información y su utilización al máximo para mejorar su investigación como usuario e investigador.</a:t>
            </a:r>
            <a:endParaRPr/>
          </a:p>
          <a:p>
            <a:pPr marL="457200" lvl="0" indent="0" algn="l" rtl="0">
              <a:lnSpc>
                <a:spcPct val="100000"/>
              </a:lnSpc>
              <a:spcBef>
                <a:spcPts val="0"/>
              </a:spcBef>
              <a:spcAft>
                <a:spcPts val="0"/>
              </a:spcAft>
              <a:buSzPts val="1400"/>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Char char="•"/>
            </a:pPr>
            <a:r>
              <a:rPr lang="en-US"/>
              <a:t>Las razones para realizar una búsqueda bibliográfica son numerosas, p. ej.</a:t>
            </a:r>
            <a:endParaRPr/>
          </a:p>
          <a:p>
            <a:pPr marL="914400" lvl="1" indent="-298450" algn="l" rtl="0">
              <a:lnSpc>
                <a:spcPct val="100000"/>
              </a:lnSpc>
              <a:spcBef>
                <a:spcPts val="0"/>
              </a:spcBef>
              <a:spcAft>
                <a:spcPts val="0"/>
              </a:spcAft>
              <a:buSzPts val="1100"/>
              <a:buAutoNum type="alphaLcPeriod"/>
            </a:pPr>
            <a:r>
              <a:rPr lang="en-US"/>
              <a:t>extraer información para hacer pautas basadas en evidencia,</a:t>
            </a:r>
            <a:endParaRPr/>
          </a:p>
          <a:p>
            <a:pPr marL="914400" lvl="1" indent="-298450" algn="l" rtl="0">
              <a:lnSpc>
                <a:spcPct val="100000"/>
              </a:lnSpc>
              <a:spcBef>
                <a:spcPts val="0"/>
              </a:spcBef>
              <a:spcAft>
                <a:spcPts val="0"/>
              </a:spcAft>
              <a:buSzPts val="1100"/>
              <a:buAutoNum type="alphaLcPeriod"/>
            </a:pPr>
            <a:r>
              <a:rPr lang="en-US"/>
              <a:t>es un paso en el método de investigación</a:t>
            </a:r>
            <a:endParaRPr/>
          </a:p>
          <a:p>
            <a:pPr marL="914400" lvl="1" indent="-298450" algn="l" rtl="0">
              <a:lnSpc>
                <a:spcPct val="100000"/>
              </a:lnSpc>
              <a:spcBef>
                <a:spcPts val="0"/>
              </a:spcBef>
              <a:spcAft>
                <a:spcPts val="0"/>
              </a:spcAft>
              <a:buSzPts val="1100"/>
              <a:buAutoNum type="alphaLcPeriod"/>
            </a:pPr>
            <a:r>
              <a:rPr lang="en-US"/>
              <a:t>como parte de la evaluación académica.</a:t>
            </a:r>
            <a:endParaRPr/>
          </a:p>
          <a:p>
            <a:pPr marL="4572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100"/>
              <a:buChar char="•"/>
            </a:pPr>
            <a:r>
              <a:rPr lang="en-US"/>
              <a:t>Sin embargo, el objetivo principal de una búsqueda bibliográfica exhaustiva es para formular una pregunta de investigación mediante la evaluación de la bibliografía disponible enfocándose en los vacíos que aún se pueden investigar.</a:t>
            </a:r>
            <a:endParaRPr/>
          </a:p>
          <a:p>
            <a:pPr marL="4572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100"/>
              <a:buChar char="•"/>
            </a:pPr>
            <a:r>
              <a:rPr lang="en-US"/>
              <a:t>La gente generalmente comienza con una búsqueda básica, seguida de una búsqueda más avanzada o sistemática. Una vez que se encuentran artículos altamente relevantes, estos se pueden usar para encontrar otros artículos relacionados siguiendo un hilo o como una forma de mejorar su búsqueda sistemática.</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just" rtl="0">
              <a:lnSpc>
                <a:spcPct val="100000"/>
              </a:lnSpc>
              <a:spcBef>
                <a:spcPts val="600"/>
              </a:spcBef>
              <a:spcAft>
                <a:spcPts val="0"/>
              </a:spcAft>
              <a:buSzPts val="1400"/>
              <a:buNone/>
            </a:pPr>
            <a:r>
              <a:rPr lang="en-US" sz="1100">
                <a:latin typeface="Arial"/>
                <a:ea typeface="Arial"/>
                <a:cs typeface="Arial"/>
                <a:sym typeface="Arial"/>
              </a:rPr>
              <a:t>Si una referencia o parte de un registro bibliográfico está disponible, como el título o el nombre de la revista, simplemente ingresar esta información en uno de los motores de búsqueda para obtener la información bibliográfica completa. Este también puede ser el caso cuando ya se sabe qué buscar. En este caso, simplemente escribir la referencia en Google o Google Académico, en el catálogo de la biblioteca de la universidad para obtener el texto completo de la publicación.</a:t>
            </a:r>
            <a:endParaRPr>
              <a:latin typeface="Arial"/>
              <a:ea typeface="Arial"/>
              <a:cs typeface="Arial"/>
              <a:sym typeface="Arial"/>
            </a:endParaRPr>
          </a:p>
          <a:p>
            <a:pPr marL="0" lvl="0" indent="0" algn="l" rtl="0">
              <a:lnSpc>
                <a:spcPct val="100000"/>
              </a:lnSpc>
              <a:spcBef>
                <a:spcPts val="600"/>
              </a:spcBef>
              <a:spcAft>
                <a:spcPts val="0"/>
              </a:spcAft>
              <a:buSzPts val="1400"/>
              <a:buFont typeface="Arial"/>
              <a:buNone/>
            </a:pP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en-US"/>
              <a:t>Es necesario contar previamente con una una visión completa de todos los recursos de información disponibles sobre el tema.</a:t>
            </a:r>
            <a:endParaRPr/>
          </a:p>
          <a:p>
            <a:pPr marL="171450" lvl="0" indent="-171450" algn="l" rtl="0">
              <a:lnSpc>
                <a:spcPct val="100000"/>
              </a:lnSpc>
              <a:spcBef>
                <a:spcPts val="0"/>
              </a:spcBef>
              <a:spcAft>
                <a:spcPts val="0"/>
              </a:spcAft>
              <a:buSzPts val="1400"/>
              <a:buChar char="•"/>
            </a:pPr>
            <a:r>
              <a:rPr lang="en-US"/>
              <a:t>Los conceptos clave a buscar deben ser la idea general o un tema principal y los términos de búsqueda son las palabras para describir estos conceptos, temas.</a:t>
            </a:r>
            <a:endParaRPr/>
          </a:p>
          <a:p>
            <a:pPr marL="457200" lvl="0" indent="0" algn="l" rtl="0">
              <a:lnSpc>
                <a:spcPct val="100000"/>
              </a:lnSpc>
              <a:spcBef>
                <a:spcPts val="0"/>
              </a:spcBef>
              <a:spcAft>
                <a:spcPts val="0"/>
              </a:spcAft>
              <a:buSzPts val="1400"/>
              <a:buNone/>
            </a:pPr>
            <a:endParaRPr/>
          </a:p>
          <a:p>
            <a:pPr marL="171450" lvl="0" indent="-82550" algn="l" rtl="0">
              <a:lnSpc>
                <a:spcPct val="100000"/>
              </a:lnSpc>
              <a:spcBef>
                <a:spcPts val="0"/>
              </a:spcBef>
              <a:spcAft>
                <a:spcPts val="0"/>
              </a:spcAft>
              <a:buSzPts val="1400"/>
              <a:buFont typeface="Arial"/>
              <a:buNone/>
            </a:pPr>
            <a:endParaRPr/>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Font typeface="Arial"/>
              <a:buNone/>
            </a:pPr>
            <a:r>
              <a:rPr lang="en-US"/>
              <a:t>La recopilación de información de antecedentes ayuda a obtener una visión general del tema, a orientarse hacia las cuestiones y controversias más importantes, a comprender cómo se relaciona el área temática con otros temas y a introducirse en el vocabulario o la jerga relacionada con el tema.</a:t>
            </a:r>
            <a:endParaRPr/>
          </a:p>
          <a:p>
            <a:pPr marL="228600" lvl="0" indent="-139700" algn="l" rtl="0">
              <a:lnSpc>
                <a:spcPct val="100000"/>
              </a:lnSpc>
              <a:spcBef>
                <a:spcPts val="0"/>
              </a:spcBef>
              <a:spcAft>
                <a:spcPts val="0"/>
              </a:spcAft>
              <a:buSzPts val="1400"/>
              <a:buFont typeface="Arial"/>
              <a:buNone/>
            </a:pPr>
            <a:endParaRPr/>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AhmedElfaitury/literature-search-techniqu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urses.lumenlearning.com/suny-fmcc-researchsuccess/chapter/search-stat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wur.nl/en/Library/Students/e-learning-modules.htm" TargetMode="External"/><Relationship Id="rId3" Type="http://schemas.openxmlformats.org/officeDocument/2006/relationships/hyperlink" Target="https://doi.org/10.1186/s12874-018-0545-3" TargetMode="External"/><Relationship Id="rId7" Type="http://schemas.openxmlformats.org/officeDocument/2006/relationships/hyperlink" Target="https://www.wur.nl/en/Library/Students/Searching-for-literature.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library.leeds.ac.uk/info/1404/literature_searching/14/literature_searching_explained/5" TargetMode="External"/><Relationship Id="rId5" Type="http://schemas.openxmlformats.org/officeDocument/2006/relationships/hyperlink" Target="https://libguides.bodleian.ox.ac.uk/systematic-reviews/home" TargetMode="External"/><Relationship Id="rId10" Type="http://schemas.openxmlformats.org/officeDocument/2006/relationships/hyperlink" Target="http://www.who.int/hinari/training/Basic_Course/en/" TargetMode="External"/><Relationship Id="rId4" Type="http://schemas.openxmlformats.org/officeDocument/2006/relationships/hyperlink" Target="https://isulibrary.isunet.edu/index.php?lvl=cmspage&amp;pageid=4&amp;id_article=955" TargetMode="External"/><Relationship Id="rId9" Type="http://schemas.openxmlformats.org/officeDocument/2006/relationships/hyperlink" Target="https://library.wur.nl/infoboard/module_2/page14872.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ibrary.wur.nl/infoboard/module_2/page1487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Utilización de recursos de información</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Descubrimiento y re-utilización de bibliografía académica</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29bd93e03_0_0"/>
          <p:cNvSpPr txBox="1">
            <a:spLocks noGrp="1"/>
          </p:cNvSpPr>
          <p:nvPr>
            <p:ph type="title"/>
          </p:nvPr>
        </p:nvSpPr>
        <p:spPr>
          <a:xfrm>
            <a:off x="76200" y="313450"/>
            <a:ext cx="81402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Desarrollo de una estrategia de búsqueda: descripción general del proceso</a:t>
            </a:r>
            <a:endParaRPr>
              <a:latin typeface="Open Sans"/>
              <a:ea typeface="Open Sans"/>
              <a:cs typeface="Open Sans"/>
              <a:sym typeface="Open Sans"/>
            </a:endParaRPr>
          </a:p>
        </p:txBody>
      </p:sp>
      <p:sp>
        <p:nvSpPr>
          <p:cNvPr id="167" name="Google Shape;167;g829bd93e03_0_0"/>
          <p:cNvSpPr txBox="1"/>
          <p:nvPr/>
        </p:nvSpPr>
        <p:spPr>
          <a:xfrm>
            <a:off x="2774847" y="6396300"/>
            <a:ext cx="6544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Fuente: </a:t>
            </a:r>
            <a:r>
              <a:rPr lang="en-US" sz="12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https://www.slideshare.net/AhmedElfaitury/literature-search-techniques</a:t>
            </a:r>
            <a:r>
              <a:rPr lang="en-US" sz="12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sz="12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Consultado</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el</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8 de </a:t>
            </a:r>
            <a:r>
              <a:rPr lang="en-US" sz="12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julio</a:t>
            </a:r>
            <a:r>
              <a:rPr lang="en-U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2022</a:t>
            </a:r>
            <a:endParaRPr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68" name="Google Shape;168;g829bd93e03_0_0"/>
          <p:cNvPicPr preferRelativeResize="0"/>
          <p:nvPr/>
        </p:nvPicPr>
        <p:blipFill rotWithShape="1">
          <a:blip r:embed="rId4">
            <a:alphaModFix/>
          </a:blip>
          <a:srcRect/>
          <a:stretch/>
        </p:blipFill>
        <p:spPr>
          <a:xfrm>
            <a:off x="2462175" y="1764512"/>
            <a:ext cx="6790291" cy="46317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Refinar una búsqueda</a:t>
            </a:r>
            <a:endParaRPr>
              <a:solidFill>
                <a:srgbClr val="586F7C"/>
              </a:solidFill>
              <a:latin typeface="Open Sans"/>
              <a:ea typeface="Open Sans"/>
              <a:cs typeface="Open Sans"/>
              <a:sym typeface="Open Sans"/>
            </a:endParaRPr>
          </a:p>
        </p:txBody>
      </p:sp>
      <p:sp>
        <p:nvSpPr>
          <p:cNvPr id="175" name="Google Shape;175;p10"/>
          <p:cNvSpPr txBox="1">
            <a:spLocks noGrp="1"/>
          </p:cNvSpPr>
          <p:nvPr>
            <p:ph type="body" idx="1"/>
          </p:nvPr>
        </p:nvSpPr>
        <p:spPr>
          <a:xfrm>
            <a:off x="5907024" y="2066544"/>
            <a:ext cx="5486400" cy="4535424"/>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0000"/>
              </a:lnSpc>
              <a:spcBef>
                <a:spcPts val="0"/>
              </a:spcBef>
              <a:spcAft>
                <a:spcPts val="0"/>
              </a:spcAft>
              <a:buClr>
                <a:schemeClr val="dk1"/>
              </a:buClr>
              <a:buSzPts val="2200"/>
              <a:buFont typeface="Courier New"/>
              <a:buChar char="o"/>
            </a:pPr>
            <a:r>
              <a:rPr lang="en-US" sz="2200" b="1">
                <a:solidFill>
                  <a:srgbClr val="3F3F3F"/>
                </a:solidFill>
                <a:latin typeface="Open Sans"/>
                <a:ea typeface="Open Sans"/>
                <a:cs typeface="Open Sans"/>
                <a:sym typeface="Open Sans"/>
              </a:rPr>
              <a:t>Pensar críticamente </a:t>
            </a:r>
            <a:r>
              <a:rPr lang="en-US" sz="2200">
                <a:solidFill>
                  <a:srgbClr val="3F3F3F"/>
                </a:solidFill>
                <a:latin typeface="Open Sans"/>
                <a:ea typeface="Open Sans"/>
                <a:cs typeface="Open Sans"/>
                <a:sym typeface="Open Sans"/>
              </a:rPr>
              <a:t>y </a:t>
            </a:r>
            <a:r>
              <a:rPr lang="en-US" sz="2200" b="1">
                <a:solidFill>
                  <a:srgbClr val="3F3F3F"/>
                </a:solidFill>
                <a:latin typeface="Open Sans"/>
                <a:ea typeface="Open Sans"/>
                <a:cs typeface="Open Sans"/>
                <a:sym typeface="Open Sans"/>
              </a:rPr>
              <a:t>juzgar</a:t>
            </a:r>
            <a:r>
              <a:rPr lang="en-US" sz="2200">
                <a:solidFill>
                  <a:srgbClr val="3F3F3F"/>
                </a:solidFill>
                <a:latin typeface="Open Sans"/>
                <a:ea typeface="Open Sans"/>
                <a:cs typeface="Open Sans"/>
                <a:sym typeface="Open Sans"/>
              </a:rPr>
              <a:t> qué información es relevante y apropiada para su propósito.</a:t>
            </a:r>
            <a:endParaRPr>
              <a:solidFill>
                <a:srgbClr val="3F3F3F"/>
              </a:solidFill>
            </a:endParaRPr>
          </a:p>
          <a:p>
            <a:pPr marL="0" lvl="0" indent="0" algn="l" rtl="0">
              <a:lnSpc>
                <a:spcPct val="11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Un </a:t>
            </a:r>
            <a:r>
              <a:rPr lang="en-US" sz="2200" b="1">
                <a:solidFill>
                  <a:srgbClr val="3F3F3F"/>
                </a:solidFill>
                <a:latin typeface="Open Sans"/>
                <a:ea typeface="Open Sans"/>
                <a:cs typeface="Open Sans"/>
                <a:sym typeface="Open Sans"/>
              </a:rPr>
              <a:t>filtro</a:t>
            </a:r>
            <a:r>
              <a:rPr lang="en-US" sz="2200">
                <a:solidFill>
                  <a:srgbClr val="3F3F3F"/>
                </a:solidFill>
                <a:latin typeface="Open Sans"/>
                <a:ea typeface="Open Sans"/>
                <a:cs typeface="Open Sans"/>
                <a:sym typeface="Open Sans"/>
              </a:rPr>
              <a:t> le permite refinar aún más sus criterios de búsqueda, agregando algunos criterios de búsqueda adicionales.</a:t>
            </a:r>
            <a:endParaRPr>
              <a:solidFill>
                <a:srgbClr val="3F3F3F"/>
              </a:solidFill>
            </a:endParaRPr>
          </a:p>
          <a:p>
            <a:pPr marL="342900" lvl="0" indent="-203200" algn="l" rtl="0">
              <a:lnSpc>
                <a:spcPct val="110000"/>
              </a:lnSpc>
              <a:spcBef>
                <a:spcPts val="0"/>
              </a:spcBef>
              <a:spcAft>
                <a:spcPts val="0"/>
              </a:spcAft>
              <a:buClr>
                <a:schemeClr val="dk1"/>
              </a:buClr>
              <a:buSzPts val="2200"/>
              <a:buFont typeface="Courier New"/>
              <a:buNone/>
            </a:pPr>
            <a:endParaRPr sz="2200">
              <a:solidFill>
                <a:srgbClr val="3F3F3F"/>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Aplicar un filtro antes de ejecutar una búsqueda o refinar los resultados de búsqueda después de que se haya ejecutado la búsqueda inicial.</a:t>
            </a:r>
            <a:endParaRPr sz="2200">
              <a:solidFill>
                <a:srgbClr val="3F3F3F"/>
              </a:solidFill>
              <a:latin typeface="Open Sans"/>
              <a:ea typeface="Open Sans"/>
              <a:cs typeface="Open Sans"/>
              <a:sym typeface="Open Sans"/>
            </a:endParaRPr>
          </a:p>
        </p:txBody>
      </p:sp>
      <p:sp>
        <p:nvSpPr>
          <p:cNvPr id="176" name="Google Shape;176;p10"/>
          <p:cNvSpPr/>
          <p:nvPr/>
        </p:nvSpPr>
        <p:spPr>
          <a:xfrm>
            <a:off x="347472" y="2395728"/>
            <a:ext cx="5303520" cy="3364992"/>
          </a:xfrm>
          <a:prstGeom prst="roundRect">
            <a:avLst>
              <a:gd name="adj" fmla="val 16667"/>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Open Sans"/>
                <a:ea typeface="Open Sans"/>
                <a:cs typeface="Open Sans"/>
                <a:sym typeface="Open Sans"/>
              </a:rPr>
              <a:t>“No existe tal cosa como la búsqueda perfecta…”</a:t>
            </a:r>
            <a:endParaRPr sz="40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Filtros de búsqueda</a:t>
            </a:r>
            <a:endParaRPr>
              <a:solidFill>
                <a:srgbClr val="586F7C"/>
              </a:solidFill>
              <a:latin typeface="Open Sans"/>
              <a:ea typeface="Open Sans"/>
              <a:cs typeface="Open Sans"/>
              <a:sym typeface="Open Sans"/>
            </a:endParaRPr>
          </a:p>
        </p:txBody>
      </p:sp>
      <p:sp>
        <p:nvSpPr>
          <p:cNvPr id="183" name="Google Shape;183;p13"/>
          <p:cNvSpPr txBox="1">
            <a:spLocks noGrp="1"/>
          </p:cNvSpPr>
          <p:nvPr>
            <p:ph type="body" idx="1"/>
          </p:nvPr>
        </p:nvSpPr>
        <p:spPr>
          <a:xfrm>
            <a:off x="224554" y="1664330"/>
            <a:ext cx="11187158" cy="4919350"/>
          </a:xfrm>
          <a:prstGeom prst="rect">
            <a:avLst/>
          </a:prstGeom>
          <a:noFill/>
          <a:ln>
            <a:noFill/>
          </a:ln>
        </p:spPr>
        <p:txBody>
          <a:bodyPr spcFirstLastPara="1" wrap="square" lIns="91425" tIns="45700" rIns="91425" bIns="45700" anchor="t" anchorCtr="0">
            <a:normAutofit/>
          </a:bodyPr>
          <a:lstStyle/>
          <a:p>
            <a:pPr marL="469900" lvl="0" indent="-342900" algn="l" rtl="0">
              <a:lnSpc>
                <a:spcPct val="130000"/>
              </a:lnSpc>
              <a:spcBef>
                <a:spcPts val="1000"/>
              </a:spcBef>
              <a:spcAft>
                <a:spcPts val="0"/>
              </a:spcAft>
              <a:buClr>
                <a:schemeClr val="dk1"/>
              </a:buClr>
              <a:buSzPts val="2029"/>
              <a:buChar char="●"/>
            </a:pPr>
            <a:r>
              <a:rPr lang="en-US" sz="2029" b="1">
                <a:solidFill>
                  <a:srgbClr val="3F3F3F"/>
                </a:solidFill>
                <a:latin typeface="Open Sans"/>
                <a:ea typeface="Open Sans"/>
                <a:cs typeface="Open Sans"/>
                <a:sym typeface="Open Sans"/>
              </a:rPr>
              <a:t>Los filtros de búsqueda </a:t>
            </a:r>
            <a:r>
              <a:rPr lang="en-US" sz="2029">
                <a:solidFill>
                  <a:srgbClr val="3F3F3F"/>
                </a:solidFill>
                <a:latin typeface="Open Sans"/>
                <a:ea typeface="Open Sans"/>
                <a:cs typeface="Open Sans"/>
                <a:sym typeface="Open Sans"/>
              </a:rPr>
              <a:t>se usan para evaluar y mejorar las consultas de búsqueda. </a:t>
            </a:r>
            <a:endParaRPr>
              <a:solidFill>
                <a:srgbClr val="3F3F3F"/>
              </a:solidFill>
            </a:endParaRPr>
          </a:p>
          <a:p>
            <a:pPr marL="469900" lvl="0" indent="-342900" algn="l" rtl="0">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Una simple búsqueda recupera miles de registros, intentar diferentes estrategias de búsqueda para obtener resultados pertinentes tales como:</a:t>
            </a:r>
            <a:endParaRPr>
              <a:solidFill>
                <a:srgbClr val="3F3F3F"/>
              </a:solidFill>
            </a:endParaRPr>
          </a:p>
          <a:p>
            <a:pPr marL="927100" lvl="1" indent="-342900" algn="l" rtl="0">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P. ej. Una búsqueda sobre un tema amplio, como  “</a:t>
            </a:r>
            <a:r>
              <a:rPr lang="en-US" sz="2029" b="1" i="1">
                <a:solidFill>
                  <a:srgbClr val="3F3F3F"/>
                </a:solidFill>
                <a:latin typeface="Open Sans"/>
                <a:ea typeface="Open Sans"/>
                <a:cs typeface="Open Sans"/>
                <a:sym typeface="Open Sans"/>
              </a:rPr>
              <a:t>globalization”</a:t>
            </a:r>
            <a:r>
              <a:rPr lang="en-US" sz="2029">
                <a:solidFill>
                  <a:srgbClr val="3F3F3F"/>
                </a:solidFill>
                <a:latin typeface="Open Sans"/>
                <a:ea typeface="Open Sans"/>
                <a:cs typeface="Open Sans"/>
                <a:sym typeface="Open Sans"/>
              </a:rPr>
              <a:t> o “</a:t>
            </a:r>
            <a:r>
              <a:rPr lang="en-US" sz="2029" b="1" i="1">
                <a:solidFill>
                  <a:srgbClr val="3F3F3F"/>
                </a:solidFill>
                <a:latin typeface="Open Sans"/>
                <a:ea typeface="Open Sans"/>
                <a:cs typeface="Open Sans"/>
                <a:sym typeface="Open Sans"/>
              </a:rPr>
              <a:t>organisational behaviour</a:t>
            </a:r>
            <a:r>
              <a:rPr lang="en-US" sz="2029">
                <a:solidFill>
                  <a:srgbClr val="3F3F3F"/>
                </a:solidFill>
                <a:latin typeface="Open Sans"/>
                <a:ea typeface="Open Sans"/>
                <a:cs typeface="Open Sans"/>
                <a:sym typeface="Open Sans"/>
              </a:rPr>
              <a:t>”,  puede arrojar demasiados resultados. Usar una cadena de palabras conectadas para recuperar una lista es más manejable.</a:t>
            </a:r>
            <a:endParaRPr>
              <a:solidFill>
                <a:srgbClr val="3F3F3F"/>
              </a:solidFill>
            </a:endParaRPr>
          </a:p>
          <a:p>
            <a:pPr marL="927100" lvl="1" indent="-342900" algn="l" rtl="0">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Repita el proceso para encontrar la mejor combinación. </a:t>
            </a:r>
            <a:endParaRPr>
              <a:solidFill>
                <a:srgbClr val="3F3F3F"/>
              </a:solidFill>
            </a:endParaRPr>
          </a:p>
          <a:p>
            <a:pPr marL="469900" lvl="0" indent="-381000" algn="l" rtl="0">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Es importante considerar que todas las estrategias de búsqueda no funcionan de la misma manera en todas las bases de datos.</a:t>
            </a:r>
            <a:endParaRPr sz="2029">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Operadores Booleanos</a:t>
            </a:r>
            <a:endParaRPr>
              <a:solidFill>
                <a:srgbClr val="586F7C"/>
              </a:solidFill>
              <a:latin typeface="Open Sans"/>
              <a:ea typeface="Open Sans"/>
              <a:cs typeface="Open Sans"/>
              <a:sym typeface="Open Sans"/>
            </a:endParaRPr>
          </a:p>
        </p:txBody>
      </p:sp>
      <p:sp>
        <p:nvSpPr>
          <p:cNvPr id="190" name="Google Shape;190;p14"/>
          <p:cNvSpPr txBox="1">
            <a:spLocks noGrp="1"/>
          </p:cNvSpPr>
          <p:nvPr>
            <p:ph type="body" idx="1"/>
          </p:nvPr>
        </p:nvSpPr>
        <p:spPr>
          <a:xfrm>
            <a:off x="268975" y="1744950"/>
            <a:ext cx="6692400" cy="43131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Los </a:t>
            </a:r>
            <a:r>
              <a:rPr lang="en-US" sz="1800" dirty="0" err="1">
                <a:solidFill>
                  <a:srgbClr val="3F3F3F"/>
                </a:solidFill>
                <a:latin typeface="Open Sans"/>
                <a:ea typeface="Open Sans"/>
                <a:cs typeface="Open Sans"/>
                <a:sym typeface="Open Sans"/>
              </a:rPr>
              <a:t>operadores</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booleana</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(AND, OR, NOT)</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conectan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términos</a:t>
            </a:r>
            <a:r>
              <a:rPr lang="en-US" sz="1800" dirty="0">
                <a:solidFill>
                  <a:srgbClr val="3F3F3F"/>
                </a:solidFill>
                <a:latin typeface="Open Sans"/>
                <a:ea typeface="Open Sans"/>
                <a:cs typeface="Open Sans"/>
                <a:sym typeface="Open Sans"/>
              </a:rPr>
              <a:t> y </a:t>
            </a:r>
            <a:r>
              <a:rPr lang="en-US" sz="1800" dirty="0" err="1">
                <a:solidFill>
                  <a:srgbClr val="3F3F3F"/>
                </a:solidFill>
                <a:latin typeface="Open Sans"/>
                <a:ea typeface="Open Sans"/>
                <a:cs typeface="Open Sans"/>
                <a:sym typeface="Open Sans"/>
              </a:rPr>
              <a:t>localizan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registros</a:t>
            </a:r>
            <a:r>
              <a:rPr lang="en-US" sz="1800" dirty="0">
                <a:solidFill>
                  <a:srgbClr val="3F3F3F"/>
                </a:solidFill>
                <a:latin typeface="Open Sans"/>
                <a:ea typeface="Open Sans"/>
                <a:cs typeface="Open Sans"/>
                <a:sym typeface="Open Sans"/>
              </a:rPr>
              <a:t> que </a:t>
            </a:r>
            <a:r>
              <a:rPr lang="en-US" sz="1800" dirty="0" err="1">
                <a:solidFill>
                  <a:srgbClr val="3F3F3F"/>
                </a:solidFill>
                <a:latin typeface="Open Sans"/>
                <a:ea typeface="Open Sans"/>
                <a:cs typeface="Open Sans"/>
                <a:sym typeface="Open Sans"/>
              </a:rPr>
              <a:t>contienen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términos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coincidentes</a:t>
            </a:r>
            <a:r>
              <a:rPr lang="en-US" sz="1800" dirty="0">
                <a:solidFill>
                  <a:srgbClr val="3F3F3F"/>
                </a:solidFill>
                <a:latin typeface="Open Sans"/>
                <a:ea typeface="Open Sans"/>
                <a:cs typeface="Open Sans"/>
                <a:sym typeface="Open Sans"/>
              </a:rPr>
              <a:t>.</a:t>
            </a:r>
            <a:endParaRPr sz="2200" dirty="0">
              <a:solidFill>
                <a:srgbClr val="3F3F3F"/>
              </a:solidFill>
            </a:endParaRPr>
          </a:p>
          <a:p>
            <a:pPr marL="342900" lvl="0" indent="-330200" algn="l" rtl="0">
              <a:lnSpc>
                <a:spcPct val="100000"/>
              </a:lnSpc>
              <a:spcBef>
                <a:spcPts val="1000"/>
              </a:spcBef>
              <a:spcAft>
                <a:spcPts val="0"/>
              </a:spcAft>
              <a:buClr>
                <a:schemeClr val="dk1"/>
              </a:buClr>
              <a:buSzPts val="1800"/>
              <a:buChar char="●"/>
            </a:pPr>
            <a:r>
              <a:rPr lang="en-US" sz="1800" dirty="0" err="1">
                <a:solidFill>
                  <a:srgbClr val="3F3F3F"/>
                </a:solidFill>
                <a:latin typeface="Open Sans"/>
                <a:ea typeface="Open Sans"/>
                <a:cs typeface="Open Sans"/>
                <a:sym typeface="Open Sans"/>
              </a:rPr>
              <a:t>Fortalecen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el</a:t>
            </a:r>
            <a:r>
              <a:rPr lang="en-US" sz="1800" dirty="0">
                <a:solidFill>
                  <a:srgbClr val="3F3F3F"/>
                </a:solidFill>
                <a:latin typeface="Open Sans"/>
                <a:ea typeface="Open Sans"/>
                <a:cs typeface="Open Sans"/>
                <a:sym typeface="Open Sans"/>
              </a:rPr>
              <a:t> ranking de </a:t>
            </a:r>
            <a:r>
              <a:rPr lang="en-US" sz="1800" dirty="0" err="1">
                <a:solidFill>
                  <a:srgbClr val="3F3F3F"/>
                </a:solidFill>
                <a:latin typeface="Open Sans"/>
                <a:ea typeface="Open Sans"/>
                <a:cs typeface="Open Sans"/>
                <a:sym typeface="Open Sans"/>
              </a:rPr>
              <a:t>relevancia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en</a:t>
            </a:r>
            <a:r>
              <a:rPr lang="en-US" sz="1800" dirty="0">
                <a:solidFill>
                  <a:srgbClr val="3F3F3F"/>
                </a:solidFill>
                <a:latin typeface="Open Sans"/>
                <a:ea typeface="Open Sans"/>
                <a:cs typeface="Open Sans"/>
                <a:sym typeface="Open Sans"/>
              </a:rPr>
              <a:t> sus </a:t>
            </a:r>
            <a:r>
              <a:rPr lang="en-US" sz="1800" dirty="0" err="1">
                <a:solidFill>
                  <a:srgbClr val="3F3F3F"/>
                </a:solidFill>
                <a:latin typeface="Open Sans"/>
                <a:ea typeface="Open Sans"/>
                <a:cs typeface="Open Sans"/>
                <a:sym typeface="Open Sans"/>
              </a:rPr>
              <a:t>resultados</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a:t>
            </a:r>
            <a:endParaRPr sz="2200" dirty="0">
              <a:solidFill>
                <a:srgbClr val="3F3F3F"/>
              </a:solidFill>
            </a:endParaRPr>
          </a:p>
          <a:p>
            <a:pPr marL="342900" lvl="0" indent="-330200" algn="l" rtl="0">
              <a:lnSpc>
                <a:spcPct val="100000"/>
              </a:lnSpc>
              <a:spcBef>
                <a:spcPts val="1000"/>
              </a:spcBef>
              <a:spcAft>
                <a:spcPts val="0"/>
              </a:spcAft>
              <a:buClr>
                <a:schemeClr val="dk1"/>
              </a:buClr>
              <a:buSzPts val="1800"/>
              <a:buChar char="●"/>
            </a:pPr>
            <a:r>
              <a:rPr lang="en-US" sz="1800" dirty="0">
                <a:solidFill>
                  <a:srgbClr val="3F3F3F"/>
                </a:solidFill>
                <a:latin typeface="Open Sans"/>
                <a:ea typeface="Open Sans"/>
                <a:cs typeface="Open Sans"/>
                <a:sym typeface="Open Sans"/>
              </a:rPr>
              <a:t>Los </a:t>
            </a:r>
            <a:r>
              <a:rPr lang="en-US" sz="1800" dirty="0" err="1">
                <a:solidFill>
                  <a:srgbClr val="3F3F3F"/>
                </a:solidFill>
                <a:latin typeface="Open Sans"/>
                <a:ea typeface="Open Sans"/>
                <a:cs typeface="Open Sans"/>
                <a:sym typeface="Open Sans"/>
              </a:rPr>
              <a:t>operadores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booleanos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pueden</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permitirle</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restringir</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ampliar</a:t>
            </a:r>
            <a:r>
              <a:rPr lang="en-US" sz="1800" dirty="0">
                <a:solidFill>
                  <a:srgbClr val="3F3F3F"/>
                </a:solidFill>
                <a:latin typeface="Open Sans"/>
                <a:ea typeface="Open Sans"/>
                <a:cs typeface="Open Sans"/>
                <a:sym typeface="Open Sans"/>
              </a:rPr>
              <a:t> o </a:t>
            </a:r>
            <a:r>
              <a:rPr lang="en-US" sz="1800" dirty="0" err="1">
                <a:solidFill>
                  <a:srgbClr val="3F3F3F"/>
                </a:solidFill>
                <a:latin typeface="Open Sans"/>
                <a:ea typeface="Open Sans"/>
                <a:cs typeface="Open Sans"/>
                <a:sym typeface="Open Sans"/>
              </a:rPr>
              <a:t>excluir</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los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resultados</a:t>
            </a:r>
            <a:r>
              <a:rPr lang="en-US" sz="1800" dirty="0">
                <a:solidFill>
                  <a:srgbClr val="3F3F3F"/>
                </a:solidFill>
                <a:latin typeface="Open Sans"/>
                <a:ea typeface="Open Sans"/>
                <a:cs typeface="Open Sans"/>
                <a:sym typeface="Open Sans"/>
              </a:rPr>
              <a:t> de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800100" lvl="1" indent="-330200" algn="l" rtl="0">
              <a:lnSpc>
                <a:spcPct val="100000"/>
              </a:lnSpc>
              <a:spcBef>
                <a:spcPts val="2100"/>
              </a:spcBef>
              <a:spcAft>
                <a:spcPts val="0"/>
              </a:spcAft>
              <a:buClr>
                <a:schemeClr val="dk1"/>
              </a:buClr>
              <a:buSzPts val="1800"/>
              <a:buChar char="○"/>
            </a:pPr>
            <a:r>
              <a:rPr lang="en-US" sz="1800" b="1" dirty="0">
                <a:solidFill>
                  <a:srgbClr val="3F3F3F"/>
                </a:solidFill>
                <a:latin typeface="Open Sans"/>
                <a:ea typeface="Open Sans"/>
                <a:cs typeface="Open Sans"/>
                <a:sym typeface="Open Sans"/>
              </a:rPr>
              <a:t>El </a:t>
            </a:r>
            <a:r>
              <a:rPr lang="en-US" sz="1800" b="1" dirty="0" err="1">
                <a:solidFill>
                  <a:srgbClr val="3F3F3F"/>
                </a:solidFill>
                <a:latin typeface="Open Sans"/>
                <a:ea typeface="Open Sans"/>
                <a:cs typeface="Open Sans"/>
                <a:sym typeface="Open Sans"/>
              </a:rPr>
              <a:t>operador</a:t>
            </a:r>
            <a:r>
              <a:rPr lang="en-US" sz="1800" b="1" dirty="0">
                <a:solidFill>
                  <a:srgbClr val="3F3F3F"/>
                </a:solidFill>
                <a:latin typeface="Open Sans"/>
                <a:ea typeface="Open Sans"/>
                <a:cs typeface="Open Sans"/>
                <a:sym typeface="Open Sans"/>
              </a:rPr>
              <a:t> AND</a:t>
            </a:r>
            <a:r>
              <a:rPr lang="en-US" sz="1800" dirty="0">
                <a:solidFill>
                  <a:srgbClr val="3F3F3F"/>
                </a:solidFill>
                <a:latin typeface="Open Sans"/>
                <a:ea typeface="Open Sans"/>
                <a:cs typeface="Open Sans"/>
                <a:sym typeface="Open Sans"/>
              </a:rPr>
              <a:t> se </a:t>
            </a:r>
            <a:r>
              <a:rPr lang="en-US" sz="1800" dirty="0" err="1">
                <a:solidFill>
                  <a:srgbClr val="3F3F3F"/>
                </a:solidFill>
                <a:latin typeface="Open Sans"/>
                <a:ea typeface="Open Sans"/>
                <a:cs typeface="Open Sans"/>
                <a:sym typeface="Open Sans"/>
              </a:rPr>
              <a:t>usa</a:t>
            </a:r>
            <a:r>
              <a:rPr lang="en-US" sz="1800" dirty="0">
                <a:solidFill>
                  <a:srgbClr val="3F3F3F"/>
                </a:solidFill>
                <a:latin typeface="Open Sans"/>
                <a:ea typeface="Open Sans"/>
                <a:cs typeface="Open Sans"/>
                <a:sym typeface="Open Sans"/>
              </a:rPr>
              <a:t> para </a:t>
            </a:r>
            <a:r>
              <a:rPr lang="en-US" sz="1800" dirty="0" err="1">
                <a:solidFill>
                  <a:srgbClr val="3F3F3F"/>
                </a:solidFill>
                <a:latin typeface="Open Sans"/>
                <a:ea typeface="Open Sans"/>
                <a:cs typeface="Open Sans"/>
                <a:sym typeface="Open Sans"/>
              </a:rPr>
              <a:t>combinar</a:t>
            </a:r>
            <a:r>
              <a:rPr lang="en-US" sz="1800" dirty="0">
                <a:solidFill>
                  <a:srgbClr val="3F3F3F"/>
                </a:solidFill>
                <a:latin typeface="Open Sans"/>
                <a:ea typeface="Open Sans"/>
                <a:cs typeface="Open Sans"/>
                <a:sym typeface="Open Sans"/>
              </a:rPr>
              <a:t> dos o </a:t>
            </a:r>
            <a:r>
              <a:rPr lang="en-US" sz="1800" dirty="0" err="1">
                <a:solidFill>
                  <a:srgbClr val="3F3F3F"/>
                </a:solidFill>
                <a:latin typeface="Open Sans"/>
                <a:ea typeface="Open Sans"/>
                <a:cs typeface="Open Sans"/>
                <a:sym typeface="Open Sans"/>
              </a:rPr>
              <a:t>más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conceptos</a:t>
            </a:r>
            <a:r>
              <a:rPr lang="en-US" sz="1800" dirty="0">
                <a:solidFill>
                  <a:srgbClr val="3F3F3F"/>
                </a:solidFill>
                <a:latin typeface="Open Sans"/>
                <a:ea typeface="Open Sans"/>
                <a:cs typeface="Open Sans"/>
                <a:sym typeface="Open Sans"/>
              </a:rPr>
              <a:t> y reduce la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800100" lvl="1" indent="-330200" algn="l" rtl="0">
              <a:lnSpc>
                <a:spcPct val="100000"/>
              </a:lnSpc>
              <a:spcBef>
                <a:spcPts val="2100"/>
              </a:spcBef>
              <a:spcAft>
                <a:spcPts val="0"/>
              </a:spcAft>
              <a:buClr>
                <a:schemeClr val="dk1"/>
              </a:buClr>
              <a:buSzPts val="1800"/>
              <a:buChar char="○"/>
            </a:pPr>
            <a:r>
              <a:rPr lang="en-US" sz="1800" b="1" dirty="0">
                <a:solidFill>
                  <a:srgbClr val="3F3F3F"/>
                </a:solidFill>
                <a:latin typeface="Open Sans"/>
                <a:ea typeface="Open Sans"/>
                <a:cs typeface="Open Sans"/>
                <a:sym typeface="Open Sans"/>
              </a:rPr>
              <a:t>El </a:t>
            </a:r>
            <a:r>
              <a:rPr lang="en-US" sz="1800" b="1" dirty="0" err="1">
                <a:solidFill>
                  <a:srgbClr val="3F3F3F"/>
                </a:solidFill>
                <a:latin typeface="Open Sans"/>
                <a:ea typeface="Open Sans"/>
                <a:cs typeface="Open Sans"/>
                <a:sym typeface="Open Sans"/>
              </a:rPr>
              <a:t>operador</a:t>
            </a:r>
            <a:r>
              <a:rPr lang="en-US" sz="1800" b="1" dirty="0">
                <a:solidFill>
                  <a:srgbClr val="3F3F3F"/>
                </a:solidFill>
                <a:latin typeface="Open Sans"/>
                <a:ea typeface="Open Sans"/>
                <a:cs typeface="Open Sans"/>
                <a:sym typeface="Open Sans"/>
              </a:rPr>
              <a:t> OR</a:t>
            </a:r>
            <a:r>
              <a:rPr lang="en-US" sz="1800" dirty="0">
                <a:solidFill>
                  <a:srgbClr val="3F3F3F"/>
                </a:solidFill>
                <a:latin typeface="Open Sans"/>
                <a:ea typeface="Open Sans"/>
                <a:cs typeface="Open Sans"/>
                <a:sym typeface="Open Sans"/>
              </a:rPr>
              <a:t> se </a:t>
            </a:r>
            <a:r>
              <a:rPr lang="en-US" sz="1800" dirty="0" err="1">
                <a:solidFill>
                  <a:srgbClr val="3F3F3F"/>
                </a:solidFill>
                <a:latin typeface="Open Sans"/>
                <a:ea typeface="Open Sans"/>
                <a:cs typeface="Open Sans"/>
                <a:sym typeface="Open Sans"/>
              </a:rPr>
              <a:t>usa</a:t>
            </a:r>
            <a:r>
              <a:rPr lang="en-US" sz="1800" dirty="0">
                <a:solidFill>
                  <a:srgbClr val="3F3F3F"/>
                </a:solidFill>
                <a:latin typeface="Open Sans"/>
                <a:ea typeface="Open Sans"/>
                <a:cs typeface="Open Sans"/>
                <a:sym typeface="Open Sans"/>
              </a:rPr>
              <a:t> para </a:t>
            </a:r>
            <a:r>
              <a:rPr lang="en-US" sz="1800" dirty="0" err="1">
                <a:solidFill>
                  <a:srgbClr val="3F3F3F"/>
                </a:solidFill>
                <a:latin typeface="Open Sans"/>
                <a:ea typeface="Open Sans"/>
                <a:cs typeface="Open Sans"/>
                <a:sym typeface="Open Sans"/>
              </a:rPr>
              <a:t>contener</a:t>
            </a:r>
            <a:r>
              <a:rPr lang="en-US" sz="1800" dirty="0">
                <a:solidFill>
                  <a:srgbClr val="3F3F3F"/>
                </a:solidFill>
                <a:latin typeface="Open Sans"/>
                <a:ea typeface="Open Sans"/>
                <a:cs typeface="Open Sans"/>
                <a:sym typeface="Open Sans"/>
              </a:rPr>
              <a:t> uno o </a:t>
            </a:r>
            <a:r>
              <a:rPr lang="en-US" sz="1800" dirty="0" err="1">
                <a:solidFill>
                  <a:srgbClr val="3F3F3F"/>
                </a:solidFill>
                <a:latin typeface="Open Sans"/>
                <a:ea typeface="Open Sans"/>
                <a:cs typeface="Open Sans"/>
                <a:sym typeface="Open Sans"/>
              </a:rPr>
              <a:t>varios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términos</a:t>
            </a:r>
            <a:r>
              <a:rPr lang="en-US" sz="1800" dirty="0">
                <a:solidFill>
                  <a:srgbClr val="3F3F3F"/>
                </a:solidFill>
                <a:latin typeface="Open Sans"/>
                <a:ea typeface="Open Sans"/>
                <a:cs typeface="Open Sans"/>
                <a:sym typeface="Open Sans"/>
              </a:rPr>
              <a:t> y </a:t>
            </a:r>
            <a:r>
              <a:rPr lang="en-US" sz="1800" dirty="0" err="1">
                <a:solidFill>
                  <a:srgbClr val="3F3F3F"/>
                </a:solidFill>
                <a:latin typeface="Open Sans"/>
                <a:ea typeface="Open Sans"/>
                <a:cs typeface="Open Sans"/>
                <a:sym typeface="Open Sans"/>
              </a:rPr>
              <a:t>amplía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una</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800100" lvl="1" indent="-330200" algn="l" rtl="0">
              <a:lnSpc>
                <a:spcPct val="100000"/>
              </a:lnSpc>
              <a:spcBef>
                <a:spcPts val="2100"/>
              </a:spcBef>
              <a:spcAft>
                <a:spcPts val="0"/>
              </a:spcAft>
              <a:buClr>
                <a:schemeClr val="dk1"/>
              </a:buClr>
              <a:buSzPts val="1800"/>
              <a:buChar char="○"/>
            </a:pPr>
            <a:r>
              <a:rPr lang="en-US" sz="1800" b="1" dirty="0">
                <a:solidFill>
                  <a:srgbClr val="3F3F3F"/>
                </a:solidFill>
                <a:latin typeface="Open Sans"/>
                <a:ea typeface="Open Sans"/>
                <a:cs typeface="Open Sans"/>
                <a:sym typeface="Open Sans"/>
              </a:rPr>
              <a:t>El </a:t>
            </a:r>
            <a:r>
              <a:rPr lang="en-US" sz="1800" b="1" dirty="0" err="1">
                <a:solidFill>
                  <a:srgbClr val="3F3F3F"/>
                </a:solidFill>
                <a:latin typeface="Open Sans"/>
                <a:ea typeface="Open Sans"/>
                <a:cs typeface="Open Sans"/>
                <a:sym typeface="Open Sans"/>
              </a:rPr>
              <a:t>operador</a:t>
            </a:r>
            <a:r>
              <a:rPr lang="en-US" sz="1800" b="1" dirty="0">
                <a:solidFill>
                  <a:srgbClr val="3F3F3F"/>
                </a:solidFill>
                <a:latin typeface="Open Sans"/>
                <a:ea typeface="Open Sans"/>
                <a:cs typeface="Open Sans"/>
                <a:sym typeface="Open Sans"/>
              </a:rPr>
              <a:t> NOT</a:t>
            </a:r>
            <a:r>
              <a:rPr lang="en-US" sz="1800" dirty="0">
                <a:solidFill>
                  <a:srgbClr val="3F3F3F"/>
                </a:solidFill>
                <a:latin typeface="Open Sans"/>
                <a:ea typeface="Open Sans"/>
                <a:cs typeface="Open Sans"/>
                <a:sym typeface="Open Sans"/>
              </a:rPr>
              <a:t> se </a:t>
            </a:r>
            <a:r>
              <a:rPr lang="en-US" sz="1800" dirty="0" err="1">
                <a:solidFill>
                  <a:srgbClr val="3F3F3F"/>
                </a:solidFill>
                <a:latin typeface="Open Sans"/>
                <a:ea typeface="Open Sans"/>
                <a:cs typeface="Open Sans"/>
                <a:sym typeface="Open Sans"/>
              </a:rPr>
              <a:t>usa</a:t>
            </a:r>
            <a:r>
              <a:rPr lang="en-US" sz="1800" dirty="0">
                <a:solidFill>
                  <a:srgbClr val="3F3F3F"/>
                </a:solidFill>
                <a:latin typeface="Open Sans"/>
                <a:ea typeface="Open Sans"/>
                <a:cs typeface="Open Sans"/>
                <a:sym typeface="Open Sans"/>
              </a:rPr>
              <a:t> para </a:t>
            </a:r>
            <a:r>
              <a:rPr lang="en-US" sz="1800" dirty="0" err="1">
                <a:solidFill>
                  <a:srgbClr val="3F3F3F"/>
                </a:solidFill>
                <a:latin typeface="Open Sans"/>
                <a:ea typeface="Open Sans"/>
                <a:cs typeface="Open Sans"/>
                <a:sym typeface="Open Sans"/>
              </a:rPr>
              <a:t>excluir</a:t>
            </a:r>
            <a:r>
              <a:rPr lang="en-US" sz="1800" dirty="0">
                <a:solidFill>
                  <a:srgbClr val="3F3F3F"/>
                </a:solidFill>
                <a:latin typeface="Open Sans"/>
                <a:ea typeface="Open Sans"/>
                <a:cs typeface="Open Sans"/>
                <a:sym typeface="Open Sans"/>
              </a:rPr>
              <a:t> uno o </a:t>
            </a:r>
            <a:r>
              <a:rPr lang="en-US" sz="1800" dirty="0" err="1">
                <a:solidFill>
                  <a:srgbClr val="3F3F3F"/>
                </a:solidFill>
                <a:latin typeface="Open Sans"/>
                <a:ea typeface="Open Sans"/>
                <a:cs typeface="Open Sans"/>
                <a:sym typeface="Open Sans"/>
              </a:rPr>
              <a:t>varios</a:t>
            </a:r>
            <a:r>
              <a:rPr lang="en-US" sz="1800" dirty="0">
                <a:solidFill>
                  <a:srgbClr val="3F3F3F"/>
                </a:solidFill>
                <a:latin typeface="Open Sans"/>
                <a:ea typeface="Open Sans"/>
                <a:cs typeface="Open Sans"/>
                <a:sym typeface="Open Sans"/>
              </a:rPr>
              <a:t> </a:t>
            </a:r>
            <a:r>
              <a:rPr lang="en-US" sz="1800" dirty="0" err="1">
                <a:solidFill>
                  <a:srgbClr val="3F3F3F"/>
                </a:solidFill>
                <a:latin typeface="Open Sans"/>
                <a:ea typeface="Open Sans"/>
                <a:cs typeface="Open Sans"/>
                <a:sym typeface="Open Sans"/>
              </a:rPr>
              <a:t>términos</a:t>
            </a:r>
            <a:r>
              <a:rPr lang="en-US" sz="1800" dirty="0">
                <a:solidFill>
                  <a:srgbClr val="3F3F3F"/>
                </a:solidFill>
                <a:latin typeface="Open Sans"/>
                <a:ea typeface="Open Sans"/>
                <a:cs typeface="Open Sans"/>
                <a:sym typeface="Open Sans"/>
              </a:rPr>
              <a:t> y reduce la </a:t>
            </a:r>
            <a:r>
              <a:rPr lang="en-US" sz="1800" dirty="0" err="1">
                <a:solidFill>
                  <a:srgbClr val="3F3F3F"/>
                </a:solidFill>
                <a:latin typeface="Open Sans"/>
                <a:ea typeface="Open Sans"/>
                <a:cs typeface="Open Sans"/>
                <a:sym typeface="Open Sans"/>
              </a:rPr>
              <a:t>búsqueda</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191" name="Google Shape;191;p14"/>
          <p:cNvPicPr preferRelativeResize="0"/>
          <p:nvPr/>
        </p:nvPicPr>
        <p:blipFill rotWithShape="1">
          <a:blip r:embed="rId3">
            <a:alphaModFix/>
          </a:blip>
          <a:srcRect/>
          <a:stretch/>
        </p:blipFill>
        <p:spPr>
          <a:xfrm>
            <a:off x="6813750" y="3580250"/>
            <a:ext cx="5302051" cy="1647075"/>
          </a:xfrm>
          <a:prstGeom prst="rect">
            <a:avLst/>
          </a:prstGeom>
          <a:noFill/>
          <a:ln>
            <a:noFill/>
          </a:ln>
        </p:spPr>
      </p:pic>
      <p:sp>
        <p:nvSpPr>
          <p:cNvPr id="192" name="Google Shape;192;p14"/>
          <p:cNvSpPr txBox="1"/>
          <p:nvPr/>
        </p:nvSpPr>
        <p:spPr>
          <a:xfrm>
            <a:off x="7029774" y="6021288"/>
            <a:ext cx="504289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Open Sans"/>
                <a:ea typeface="Open Sans"/>
                <a:cs typeface="Open Sans"/>
                <a:sym typeface="Open Sans"/>
              </a:rPr>
              <a:t>Fuente: </a:t>
            </a:r>
            <a:r>
              <a:rPr lang="en-US" sz="12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https://courses.lumenlearning.com/suny-fmcc-researchsuccess/chapter/search-statements/</a:t>
            </a:r>
            <a:r>
              <a:rPr lang="en-US" sz="1200" b="0" i="0" u="none" strike="noStrike" cap="none" dirty="0">
                <a:solidFill>
                  <a:srgbClr val="000000"/>
                </a:solidFill>
                <a:latin typeface="Open Sans"/>
                <a:ea typeface="Open Sans"/>
                <a:cs typeface="Open Sans"/>
                <a:sym typeface="Open Sans"/>
              </a:rPr>
              <a:t> </a:t>
            </a:r>
            <a:r>
              <a:rPr lang="en-US" sz="1200" b="0" i="0" u="none" strike="noStrike" cap="none" dirty="0" err="1">
                <a:solidFill>
                  <a:srgbClr val="000000"/>
                </a:solidFill>
                <a:latin typeface="Open Sans"/>
                <a:ea typeface="Open Sans"/>
                <a:cs typeface="Open Sans"/>
                <a:sym typeface="Open Sans"/>
              </a:rPr>
              <a:t>Consultado</a:t>
            </a:r>
            <a:r>
              <a:rPr lang="en-US" sz="1200" b="0" i="0" u="none" strike="noStrike" cap="none" dirty="0">
                <a:solidFill>
                  <a:srgbClr val="000000"/>
                </a:solidFill>
                <a:latin typeface="Open Sans"/>
                <a:ea typeface="Open Sans"/>
                <a:cs typeface="Open Sans"/>
                <a:sym typeface="Open Sans"/>
              </a:rPr>
              <a:t> </a:t>
            </a:r>
            <a:r>
              <a:rPr lang="en-US" sz="1200" b="0" i="0" u="none" strike="noStrike" cap="none" dirty="0" err="1">
                <a:solidFill>
                  <a:srgbClr val="000000"/>
                </a:solidFill>
                <a:latin typeface="Open Sans"/>
                <a:ea typeface="Open Sans"/>
                <a:cs typeface="Open Sans"/>
                <a:sym typeface="Open Sans"/>
              </a:rPr>
              <a:t>el</a:t>
            </a:r>
            <a:r>
              <a:rPr lang="en-US" sz="1200" b="0" i="0" u="none" strike="noStrike" cap="none" dirty="0">
                <a:solidFill>
                  <a:srgbClr val="000000"/>
                </a:solidFill>
                <a:latin typeface="Open Sans"/>
                <a:ea typeface="Open Sans"/>
                <a:cs typeface="Open Sans"/>
                <a:sym typeface="Open Sans"/>
              </a:rPr>
              <a:t> 29 de </a:t>
            </a:r>
            <a:r>
              <a:rPr lang="en-US" sz="1200" b="0" i="0" u="none" strike="noStrike" cap="none" dirty="0" err="1">
                <a:solidFill>
                  <a:srgbClr val="000000"/>
                </a:solidFill>
                <a:latin typeface="Open Sans"/>
                <a:ea typeface="Open Sans"/>
                <a:cs typeface="Open Sans"/>
                <a:sym typeface="Open Sans"/>
              </a:rPr>
              <a:t>noviembre</a:t>
            </a:r>
            <a:r>
              <a:rPr lang="en-US" sz="1200" b="0" i="0" u="none" strike="noStrike" cap="none" dirty="0">
                <a:solidFill>
                  <a:srgbClr val="000000"/>
                </a:solidFill>
                <a:latin typeface="Open Sans"/>
                <a:ea typeface="Open Sans"/>
                <a:cs typeface="Open Sans"/>
                <a:sym typeface="Open Sans"/>
              </a:rPr>
              <a:t> de 2022</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Paréntesis y comodines</a:t>
            </a:r>
            <a:endParaRPr>
              <a:solidFill>
                <a:srgbClr val="586F7C"/>
              </a:solidFill>
              <a:latin typeface="Open Sans"/>
              <a:ea typeface="Open Sans"/>
              <a:cs typeface="Open Sans"/>
              <a:sym typeface="Open Sans"/>
            </a:endParaRPr>
          </a:p>
        </p:txBody>
      </p:sp>
      <p:sp>
        <p:nvSpPr>
          <p:cNvPr id="199" name="Google Shape;199;p15"/>
          <p:cNvSpPr txBox="1">
            <a:spLocks noGrp="1"/>
          </p:cNvSpPr>
          <p:nvPr>
            <p:ph type="body" idx="1"/>
          </p:nvPr>
        </p:nvSpPr>
        <p:spPr>
          <a:xfrm>
            <a:off x="0" y="1817779"/>
            <a:ext cx="3657600" cy="4052669"/>
          </a:xfrm>
          <a:prstGeom prst="rect">
            <a:avLst/>
          </a:prstGeom>
          <a:noFill/>
          <a:ln>
            <a:noFill/>
          </a:ln>
        </p:spPr>
        <p:txBody>
          <a:bodyPr spcFirstLastPara="1" wrap="square" lIns="91425" tIns="45700" rIns="91425" bIns="45700" anchor="ctr" anchorCtr="0">
            <a:noAutofit/>
          </a:bodyPr>
          <a:lstStyle/>
          <a:p>
            <a:pPr marL="127000" lvl="0" indent="0" algn="l" rtl="0">
              <a:lnSpc>
                <a:spcPct val="150000"/>
              </a:lnSpc>
              <a:spcBef>
                <a:spcPts val="1000"/>
              </a:spcBef>
              <a:spcAft>
                <a:spcPts val="0"/>
              </a:spcAft>
              <a:buClr>
                <a:schemeClr val="dk1"/>
              </a:buClr>
              <a:buSzPts val="2300"/>
              <a:buNone/>
            </a:pPr>
            <a:r>
              <a:rPr lang="en-US" sz="2300" dirty="0" err="1">
                <a:solidFill>
                  <a:srgbClr val="3F3F3F"/>
                </a:solidFill>
                <a:latin typeface="Open Sans"/>
                <a:ea typeface="Open Sans"/>
                <a:cs typeface="Open Sans"/>
                <a:sym typeface="Open Sans"/>
              </a:rPr>
              <a:t>Estos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ayudan</a:t>
            </a:r>
            <a:r>
              <a:rPr lang="en-US" sz="2300" dirty="0">
                <a:solidFill>
                  <a:srgbClr val="3F3F3F"/>
                </a:solidFill>
                <a:latin typeface="Open Sans"/>
                <a:ea typeface="Open Sans"/>
                <a:cs typeface="Open Sans"/>
                <a:sym typeface="Open Sans"/>
              </a:rPr>
              <a:t> a </a:t>
            </a:r>
            <a:r>
              <a:rPr lang="en-US" sz="2300" dirty="0" err="1">
                <a:solidFill>
                  <a:srgbClr val="3F3F3F"/>
                </a:solidFill>
                <a:latin typeface="Open Sans"/>
                <a:ea typeface="Open Sans"/>
                <a:cs typeface="Open Sans"/>
                <a:sym typeface="Open Sans"/>
              </a:rPr>
              <a:t>acotar</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los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resultados</a:t>
            </a:r>
            <a:r>
              <a:rPr lang="en-US" sz="2300" dirty="0">
                <a:solidFill>
                  <a:srgbClr val="3F3F3F"/>
                </a:solidFill>
                <a:latin typeface="Open Sans"/>
                <a:ea typeface="Open Sans"/>
                <a:cs typeface="Open Sans"/>
                <a:sym typeface="Open Sans"/>
              </a:rPr>
              <a:t> y </a:t>
            </a:r>
            <a:r>
              <a:rPr lang="en-US" sz="2300" dirty="0" err="1">
                <a:solidFill>
                  <a:srgbClr val="3F3F3F"/>
                </a:solidFill>
                <a:latin typeface="Open Sans"/>
                <a:ea typeface="Open Sans"/>
                <a:cs typeface="Open Sans"/>
                <a:sym typeface="Open Sans"/>
              </a:rPr>
              <a:t>hacer</a:t>
            </a:r>
            <a:r>
              <a:rPr lang="en-US" sz="2300" dirty="0">
                <a:solidFill>
                  <a:srgbClr val="3F3F3F"/>
                </a:solidFill>
                <a:latin typeface="Open Sans"/>
                <a:ea typeface="Open Sans"/>
                <a:cs typeface="Open Sans"/>
                <a:sym typeface="Open Sans"/>
              </a:rPr>
              <a:t> que la </a:t>
            </a:r>
            <a:r>
              <a:rPr lang="en-US" sz="2300" dirty="0" err="1">
                <a:solidFill>
                  <a:srgbClr val="3F3F3F"/>
                </a:solidFill>
                <a:latin typeface="Open Sans"/>
                <a:ea typeface="Open Sans"/>
                <a:cs typeface="Open Sans"/>
                <a:sym typeface="Open Sans"/>
              </a:rPr>
              <a:t>búsqueda</a:t>
            </a:r>
            <a:r>
              <a:rPr lang="en-US" sz="2300" dirty="0">
                <a:solidFill>
                  <a:srgbClr val="3F3F3F"/>
                </a:solidFill>
                <a:latin typeface="Open Sans"/>
                <a:ea typeface="Open Sans"/>
                <a:cs typeface="Open Sans"/>
                <a:sym typeface="Open Sans"/>
              </a:rPr>
              <a:t> sea </a:t>
            </a:r>
            <a:r>
              <a:rPr lang="en-US" sz="2300" dirty="0" err="1">
                <a:solidFill>
                  <a:srgbClr val="3F3F3F"/>
                </a:solidFill>
                <a:latin typeface="Open Sans"/>
                <a:ea typeface="Open Sans"/>
                <a:cs typeface="Open Sans"/>
                <a:sym typeface="Open Sans"/>
              </a:rPr>
              <a:t>más</a:t>
            </a:r>
            <a:r>
              <a:rPr lang="en-US" sz="2300" dirty="0">
                <a:solidFill>
                  <a:srgbClr val="3F3F3F"/>
                </a:solidFill>
                <a:latin typeface="Open Sans"/>
                <a:ea typeface="Open Sans"/>
                <a:cs typeface="Open Sans"/>
                <a:sym typeface="Open Sans"/>
              </a:rPr>
              <a:t> </a:t>
            </a:r>
            <a:r>
              <a:rPr lang="en-US" sz="2300" dirty="0" err="1">
                <a:solidFill>
                  <a:srgbClr val="3F3F3F"/>
                </a:solidFill>
                <a:latin typeface="Open Sans"/>
                <a:ea typeface="Open Sans"/>
                <a:cs typeface="Open Sans"/>
                <a:sym typeface="Open Sans"/>
              </a:rPr>
              <a:t>específica</a:t>
            </a:r>
            <a:r>
              <a:rPr lang="en-US" sz="2300" dirty="0">
                <a:solidFill>
                  <a:srgbClr val="3F3F3F"/>
                </a:solidFill>
                <a:latin typeface="Open Sans"/>
                <a:ea typeface="Open Sans"/>
                <a:cs typeface="Open Sans"/>
                <a:sym typeface="Open Sans"/>
              </a:rPr>
              <a:t>. </a:t>
            </a:r>
            <a:endParaRPr dirty="0">
              <a:solidFill>
                <a:srgbClr val="3F3F3F"/>
              </a:solidFill>
            </a:endParaRPr>
          </a:p>
        </p:txBody>
      </p:sp>
      <p:graphicFrame>
        <p:nvGraphicFramePr>
          <p:cNvPr id="200" name="Google Shape;200;p15"/>
          <p:cNvGraphicFramePr/>
          <p:nvPr/>
        </p:nvGraphicFramePr>
        <p:xfrm>
          <a:off x="3784075" y="2130550"/>
          <a:ext cx="7972750" cy="4192424"/>
        </p:xfrm>
        <a:graphic>
          <a:graphicData uri="http://schemas.openxmlformats.org/drawingml/2006/table">
            <a:tbl>
              <a:tblPr>
                <a:noFill/>
                <a:tableStyleId>{CA38A083-880A-4FFF-9A50-B0E6B6B7FD76}</a:tableStyleId>
              </a:tblPr>
              <a:tblGrid>
                <a:gridCol w="2043150">
                  <a:extLst>
                    <a:ext uri="{9D8B030D-6E8A-4147-A177-3AD203B41FA5}">
                      <a16:colId xmlns:a16="http://schemas.microsoft.com/office/drawing/2014/main" val="20000"/>
                    </a:ext>
                  </a:extLst>
                </a:gridCol>
                <a:gridCol w="5929600">
                  <a:extLst>
                    <a:ext uri="{9D8B030D-6E8A-4147-A177-3AD203B41FA5}">
                      <a16:colId xmlns:a16="http://schemas.microsoft.com/office/drawing/2014/main" val="20001"/>
                    </a:ext>
                  </a:extLst>
                </a:gridCol>
              </a:tblGrid>
              <a:tr h="1272925">
                <a:tc>
                  <a:txBody>
                    <a:bodyPr/>
                    <a:lstStyle/>
                    <a:p>
                      <a:pPr marL="0" marR="0" lvl="0" indent="0" algn="l"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Búsqueda de frase o proximidad</a:t>
                      </a:r>
                      <a:endParaRPr sz="1500" b="1"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9025" cap="flat" cmpd="sng">
                      <a:solidFill>
                        <a:srgbClr val="FFFFFF"/>
                      </a:solidFill>
                      <a:prstDash val="solid"/>
                      <a:round/>
                      <a:headEnd type="none" w="sm" len="sm"/>
                      <a:tailEnd type="none" w="sm" len="sm"/>
                    </a:lnR>
                    <a:lnT w="12650" cap="flat" cmpd="sng">
                      <a:solidFill>
                        <a:srgbClr val="000000"/>
                      </a:solidFill>
                      <a:prstDash val="solid"/>
                      <a:round/>
                      <a:headEnd type="none" w="sm" len="sm"/>
                      <a:tailEnd type="none" w="sm" len="sm"/>
                    </a:lnT>
                    <a:lnB w="19025" cap="flat" cmpd="sng">
                      <a:solidFill>
                        <a:srgbClr val="FFFFFF"/>
                      </a:solidFill>
                      <a:prstDash val="solid"/>
                      <a:round/>
                      <a:headEnd type="none" w="sm" len="sm"/>
                      <a:tailEnd type="none" w="sm" len="sm"/>
                    </a:lnB>
                    <a:solidFill>
                      <a:srgbClr val="D5DCE4"/>
                    </a:solidFill>
                  </a:tcPr>
                </a:tc>
                <a:tc>
                  <a:txBody>
                    <a:bodyPr/>
                    <a:lstStyle/>
                    <a:p>
                      <a:pPr marL="0" marR="0" lvl="0" indent="0" algn="just"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a:t>
                      </a:r>
                      <a:r>
                        <a:rPr lang="en-US" sz="1500" u="none" strike="noStrike" cap="none">
                          <a:latin typeface="Century Gothic"/>
                          <a:ea typeface="Century Gothic"/>
                          <a:cs typeface="Century Gothic"/>
                          <a:sym typeface="Century Gothic"/>
                        </a:rPr>
                        <a:t> or</a:t>
                      </a:r>
                      <a:r>
                        <a:rPr lang="en-US" sz="1500" b="1" u="none" strike="noStrike" cap="none">
                          <a:latin typeface="Century Gothic"/>
                          <a:ea typeface="Century Gothic"/>
                          <a:cs typeface="Century Gothic"/>
                          <a:sym typeface="Century Gothic"/>
                        </a:rPr>
                        <a:t> (…) </a:t>
                      </a:r>
                      <a:r>
                        <a:rPr lang="en-US" sz="1500" u="none" strike="noStrike" cap="none">
                          <a:latin typeface="Century Gothic"/>
                          <a:ea typeface="Century Gothic"/>
                          <a:cs typeface="Century Gothic"/>
                          <a:sym typeface="Century Gothic"/>
                        </a:rPr>
                        <a:t>permite buscar </a:t>
                      </a:r>
                      <a:r>
                        <a:rPr lang="en-US" sz="1500" b="1" u="none" strike="noStrike" cap="none">
                          <a:latin typeface="Century Gothic"/>
                          <a:ea typeface="Century Gothic"/>
                          <a:cs typeface="Century Gothic"/>
                          <a:sym typeface="Century Gothic"/>
                        </a:rPr>
                        <a:t>una frase exacta</a:t>
                      </a:r>
                      <a:endParaRPr sz="1500" b="1" u="none" strike="noStrike" cap="none">
                        <a:latin typeface="Century Gothic"/>
                        <a:ea typeface="Century Gothic"/>
                        <a:cs typeface="Century Gothic"/>
                        <a:sym typeface="Century Gothic"/>
                      </a:endParaRPr>
                    </a:p>
                    <a:p>
                      <a:pPr marL="0" marR="0" lvl="0" indent="0" algn="just" rtl="0">
                        <a:lnSpc>
                          <a:spcPct val="106999"/>
                        </a:lnSpc>
                        <a:spcBef>
                          <a:spcPts val="80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 </a:t>
                      </a:r>
                      <a:endParaRPr sz="1500" b="1" u="none" strike="noStrike" cap="none">
                        <a:latin typeface="Century Gothic"/>
                        <a:ea typeface="Century Gothic"/>
                        <a:cs typeface="Century Gothic"/>
                        <a:sym typeface="Century Gothic"/>
                      </a:endParaRPr>
                    </a:p>
                    <a:p>
                      <a:pPr marL="0" marR="0" lvl="0" indent="0" algn="just" rtl="0">
                        <a:lnSpc>
                          <a:spcPct val="106999"/>
                        </a:lnSpc>
                        <a:spcBef>
                          <a:spcPts val="800"/>
                        </a:spcBef>
                        <a:spcAft>
                          <a:spcPts val="0"/>
                        </a:spcAft>
                        <a:buClr>
                          <a:srgbClr val="000000"/>
                        </a:buClr>
                        <a:buSzPts val="1500"/>
                        <a:buFont typeface="Arial"/>
                        <a:buNone/>
                      </a:pPr>
                      <a:r>
                        <a:rPr lang="en-US" sz="1500" u="none" strike="noStrike" cap="none">
                          <a:latin typeface="Century Gothic"/>
                          <a:ea typeface="Century Gothic"/>
                          <a:cs typeface="Century Gothic"/>
                          <a:sym typeface="Century Gothic"/>
                        </a:rPr>
                        <a:t>“</a:t>
                      </a:r>
                      <a:r>
                        <a:rPr lang="en-US" sz="1500" b="1" u="none" strike="noStrike" cap="none">
                          <a:latin typeface="Century Gothic"/>
                          <a:ea typeface="Century Gothic"/>
                          <a:cs typeface="Century Gothic"/>
                          <a:sym typeface="Century Gothic"/>
                        </a:rPr>
                        <a:t>crop plantation</a:t>
                      </a:r>
                      <a:r>
                        <a:rPr lang="en-US" sz="1500" u="none" strike="noStrike" cap="none">
                          <a:latin typeface="Century Gothic"/>
                          <a:ea typeface="Century Gothic"/>
                          <a:cs typeface="Century Gothic"/>
                          <a:sym typeface="Century Gothic"/>
                        </a:rPr>
                        <a:t>” [plantación de cultivos] and (</a:t>
                      </a:r>
                      <a:r>
                        <a:rPr lang="en-US" sz="1500" b="1" u="none" strike="noStrike" cap="none">
                          <a:latin typeface="Century Gothic"/>
                          <a:ea typeface="Century Gothic"/>
                          <a:cs typeface="Century Gothic"/>
                          <a:sym typeface="Century Gothic"/>
                        </a:rPr>
                        <a:t>soil condition</a:t>
                      </a:r>
                      <a:r>
                        <a:rPr lang="en-US" sz="1500" u="none" strike="noStrike" cap="none">
                          <a:latin typeface="Century Gothic"/>
                          <a:ea typeface="Century Gothic"/>
                          <a:cs typeface="Century Gothic"/>
                          <a:sym typeface="Century Gothic"/>
                        </a:rPr>
                        <a:t>) [condición del suelo]</a:t>
                      </a:r>
                      <a:endParaRPr sz="1500" u="none" strike="noStrike" cap="none">
                        <a:latin typeface="Century Gothic"/>
                        <a:ea typeface="Century Gothic"/>
                        <a:cs typeface="Century Gothic"/>
                        <a:sym typeface="Century Gothic"/>
                      </a:endParaRPr>
                    </a:p>
                  </a:txBody>
                  <a:tcPr marL="63500" marR="63500" marT="63500" marB="63500">
                    <a:lnL w="190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9025"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587875">
                <a:tc>
                  <a:txBody>
                    <a:bodyPr/>
                    <a:lstStyle/>
                    <a:p>
                      <a:pPr marL="0" marR="0" lvl="0" indent="0" algn="l"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Truncamiento/</a:t>
                      </a:r>
                      <a:endParaRPr sz="1500" b="1" u="none" strike="noStrike" cap="none">
                        <a:latin typeface="Century Gothic"/>
                        <a:ea typeface="Century Gothic"/>
                        <a:cs typeface="Century Gothic"/>
                        <a:sym typeface="Century Gothic"/>
                      </a:endParaRPr>
                    </a:p>
                    <a:p>
                      <a:pPr marL="0" marR="0" lvl="0" indent="0" algn="l" rtl="0">
                        <a:lnSpc>
                          <a:spcPct val="106999"/>
                        </a:lnSpc>
                        <a:spcBef>
                          <a:spcPts val="80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comodines</a:t>
                      </a:r>
                      <a:endParaRPr sz="1500" b="1"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9025" cap="flat" cmpd="sng">
                      <a:solidFill>
                        <a:srgbClr val="FFFFFF"/>
                      </a:solidFill>
                      <a:prstDash val="solid"/>
                      <a:round/>
                      <a:headEnd type="none" w="sm" len="sm"/>
                      <a:tailEnd type="none" w="sm" len="sm"/>
                    </a:lnR>
                    <a:lnT w="19025" cap="flat" cmpd="sng">
                      <a:solidFill>
                        <a:srgbClr val="FFFFFF"/>
                      </a:solidFill>
                      <a:prstDash val="solid"/>
                      <a:round/>
                      <a:headEnd type="none" w="sm" len="sm"/>
                      <a:tailEnd type="none" w="sm" len="sm"/>
                    </a:lnT>
                    <a:lnB w="19025" cap="flat" cmpd="sng">
                      <a:solidFill>
                        <a:srgbClr val="FFFFFF"/>
                      </a:solidFill>
                      <a:prstDash val="solid"/>
                      <a:round/>
                      <a:headEnd type="none" w="sm" len="sm"/>
                      <a:tailEnd type="none" w="sm" len="sm"/>
                    </a:lnB>
                    <a:solidFill>
                      <a:srgbClr val="D5DCE4"/>
                    </a:solidFill>
                  </a:tcPr>
                </a:tc>
                <a:tc>
                  <a:txBody>
                    <a:bodyPr/>
                    <a:lstStyle/>
                    <a:p>
                      <a:pPr marL="0" marR="0" lvl="0" indent="0" algn="just"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a:t>
                      </a:r>
                      <a:r>
                        <a:rPr lang="en-US" sz="1500" u="none" strike="noStrike" cap="none">
                          <a:latin typeface="Century Gothic"/>
                          <a:ea typeface="Century Gothic"/>
                          <a:cs typeface="Century Gothic"/>
                          <a:sym typeface="Century Gothic"/>
                        </a:rPr>
                        <a:t> o </a:t>
                      </a:r>
                      <a:r>
                        <a:rPr lang="en-US" sz="1500" b="1" u="none" strike="noStrike" cap="none">
                          <a:latin typeface="Century Gothic"/>
                          <a:ea typeface="Century Gothic"/>
                          <a:cs typeface="Century Gothic"/>
                          <a:sym typeface="Century Gothic"/>
                        </a:rPr>
                        <a:t>$ </a:t>
                      </a:r>
                      <a:r>
                        <a:rPr lang="en-US" sz="1500" u="none" strike="noStrike" cap="none">
                          <a:latin typeface="Century Gothic"/>
                          <a:ea typeface="Century Gothic"/>
                          <a:cs typeface="Century Gothic"/>
                          <a:sym typeface="Century Gothic"/>
                        </a:rPr>
                        <a:t>permite buscar ortografìas </a:t>
                      </a:r>
                      <a:r>
                        <a:rPr lang="en-US" sz="1500" b="1" u="none" strike="noStrike" cap="none">
                          <a:latin typeface="Century Gothic"/>
                          <a:ea typeface="Century Gothic"/>
                          <a:cs typeface="Century Gothic"/>
                          <a:sym typeface="Century Gothic"/>
                        </a:rPr>
                        <a:t>alternativas</a:t>
                      </a:r>
                      <a:endParaRPr sz="1500" u="none" strike="noStrike" cap="none">
                        <a:latin typeface="Century Gothic"/>
                        <a:ea typeface="Century Gothic"/>
                        <a:cs typeface="Century Gothic"/>
                        <a:sym typeface="Century Gothic"/>
                      </a:endParaRPr>
                    </a:p>
                    <a:p>
                      <a:pPr marL="0" marR="0" lvl="0" indent="0" algn="just" rtl="0">
                        <a:lnSpc>
                          <a:spcPct val="106999"/>
                        </a:lnSpc>
                        <a:spcBef>
                          <a:spcPts val="80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child</a:t>
                      </a:r>
                      <a:r>
                        <a:rPr lang="en-US" sz="1500" u="none" strike="noStrike" cap="none">
                          <a:latin typeface="Century Gothic"/>
                          <a:ea typeface="Century Gothic"/>
                          <a:cs typeface="Century Gothic"/>
                          <a:sym typeface="Century Gothic"/>
                        </a:rPr>
                        <a:t>* para </a:t>
                      </a:r>
                      <a:r>
                        <a:rPr lang="en-US" sz="1500" b="1" u="none" strike="noStrike" cap="none">
                          <a:latin typeface="Century Gothic"/>
                          <a:ea typeface="Century Gothic"/>
                          <a:cs typeface="Century Gothic"/>
                          <a:sym typeface="Century Gothic"/>
                        </a:rPr>
                        <a:t>child</a:t>
                      </a:r>
                      <a:r>
                        <a:rPr lang="en-US" sz="1500" u="none" strike="noStrike" cap="none">
                          <a:latin typeface="Century Gothic"/>
                          <a:ea typeface="Century Gothic"/>
                          <a:cs typeface="Century Gothic"/>
                          <a:sym typeface="Century Gothic"/>
                        </a:rPr>
                        <a:t> OR </a:t>
                      </a:r>
                      <a:r>
                        <a:rPr lang="en-US" sz="1500" b="1" u="none" strike="noStrike" cap="none">
                          <a:latin typeface="Century Gothic"/>
                          <a:ea typeface="Century Gothic"/>
                          <a:cs typeface="Century Gothic"/>
                          <a:sym typeface="Century Gothic"/>
                        </a:rPr>
                        <a:t>child</a:t>
                      </a:r>
                      <a:r>
                        <a:rPr lang="en-US" sz="1500" b="1" u="sng" strike="noStrike" cap="none">
                          <a:latin typeface="Century Gothic"/>
                          <a:ea typeface="Century Gothic"/>
                          <a:cs typeface="Century Gothic"/>
                          <a:sym typeface="Century Gothic"/>
                        </a:rPr>
                        <a:t>s</a:t>
                      </a:r>
                      <a:r>
                        <a:rPr lang="en-US" sz="1500" u="sng" strike="noStrike" cap="none">
                          <a:latin typeface="Century Gothic"/>
                          <a:ea typeface="Century Gothic"/>
                          <a:cs typeface="Century Gothic"/>
                          <a:sym typeface="Century Gothic"/>
                        </a:rPr>
                        <a:t> </a:t>
                      </a:r>
                      <a:r>
                        <a:rPr lang="en-US" sz="1500" u="none" strike="noStrike" cap="none">
                          <a:latin typeface="Century Gothic"/>
                          <a:ea typeface="Century Gothic"/>
                          <a:cs typeface="Century Gothic"/>
                          <a:sym typeface="Century Gothic"/>
                        </a:rPr>
                        <a:t>OR </a:t>
                      </a:r>
                      <a:r>
                        <a:rPr lang="en-US" sz="1500" b="1" u="none" strike="noStrike" cap="none">
                          <a:latin typeface="Century Gothic"/>
                          <a:ea typeface="Century Gothic"/>
                          <a:cs typeface="Century Gothic"/>
                          <a:sym typeface="Century Gothic"/>
                        </a:rPr>
                        <a:t>children</a:t>
                      </a:r>
                      <a:r>
                        <a:rPr lang="en-US" sz="1500" u="none" strike="noStrike" cap="none">
                          <a:latin typeface="Century Gothic"/>
                          <a:ea typeface="Century Gothic"/>
                          <a:cs typeface="Century Gothic"/>
                          <a:sym typeface="Century Gothic"/>
                        </a:rPr>
                        <a:t> [niño o niños]</a:t>
                      </a:r>
                      <a:endParaRPr sz="1500" u="none" strike="noStrike" cap="none">
                        <a:latin typeface="Century Gothic"/>
                        <a:ea typeface="Century Gothic"/>
                        <a:cs typeface="Century Gothic"/>
                        <a:sym typeface="Century Gothic"/>
                      </a:endParaRPr>
                    </a:p>
                    <a:p>
                      <a:pPr marL="0" marR="0" lvl="0" indent="0" algn="just" rtl="0">
                        <a:lnSpc>
                          <a:spcPct val="106999"/>
                        </a:lnSpc>
                        <a:spcBef>
                          <a:spcPts val="80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parasite</a:t>
                      </a:r>
                      <a:r>
                        <a:rPr lang="en-US" sz="1500" u="none" strike="noStrike" cap="none">
                          <a:latin typeface="Century Gothic"/>
                          <a:ea typeface="Century Gothic"/>
                          <a:cs typeface="Century Gothic"/>
                          <a:sym typeface="Century Gothic"/>
                        </a:rPr>
                        <a:t>* para </a:t>
                      </a:r>
                      <a:r>
                        <a:rPr lang="en-US" sz="1500" b="1" u="none" strike="noStrike" cap="none">
                          <a:latin typeface="Century Gothic"/>
                          <a:ea typeface="Century Gothic"/>
                          <a:cs typeface="Century Gothic"/>
                          <a:sym typeface="Century Gothic"/>
                        </a:rPr>
                        <a:t>parasite</a:t>
                      </a:r>
                      <a:r>
                        <a:rPr lang="en-US" sz="1500" u="none" strike="noStrike" cap="none">
                          <a:latin typeface="Century Gothic"/>
                          <a:ea typeface="Century Gothic"/>
                          <a:cs typeface="Century Gothic"/>
                          <a:sym typeface="Century Gothic"/>
                        </a:rPr>
                        <a:t> OR </a:t>
                      </a:r>
                      <a:r>
                        <a:rPr lang="en-US" sz="1500" b="1" u="none" strike="noStrike" cap="none">
                          <a:latin typeface="Century Gothic"/>
                          <a:ea typeface="Century Gothic"/>
                          <a:cs typeface="Century Gothic"/>
                          <a:sym typeface="Century Gothic"/>
                        </a:rPr>
                        <a:t>parasites</a:t>
                      </a:r>
                      <a:r>
                        <a:rPr lang="en-US" sz="1500" u="none" strike="noStrike" cap="none">
                          <a:latin typeface="Century Gothic"/>
                          <a:ea typeface="Century Gothic"/>
                          <a:cs typeface="Century Gothic"/>
                          <a:sym typeface="Century Gothic"/>
                        </a:rPr>
                        <a:t> [parásito o parásitos]</a:t>
                      </a:r>
                      <a:endParaRPr sz="1500" u="none" strike="noStrike" cap="none">
                        <a:latin typeface="Century Gothic"/>
                        <a:ea typeface="Century Gothic"/>
                        <a:cs typeface="Century Gothic"/>
                        <a:sym typeface="Century Gothic"/>
                      </a:endParaRPr>
                    </a:p>
                  </a:txBody>
                  <a:tcPr marL="63500" marR="63500" marT="63500" marB="63500">
                    <a:lnL w="190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19025" cap="flat" cmpd="sng">
                      <a:solidFill>
                        <a:srgbClr val="FFFFFF"/>
                      </a:solidFill>
                      <a:prstDash val="solid"/>
                      <a:round/>
                      <a:headEnd type="none" w="sm" len="sm"/>
                      <a:tailEnd type="none" w="sm" len="sm"/>
                    </a:lnT>
                    <a:lnB w="19025"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314800">
                <a:tc>
                  <a:txBody>
                    <a:bodyPr/>
                    <a:lstStyle/>
                    <a:p>
                      <a:pPr marL="0" marR="0" lvl="0" indent="0" algn="l"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Ortografías alternativas</a:t>
                      </a:r>
                      <a:endParaRPr sz="1500" b="1"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9025" cap="flat" cmpd="sng">
                      <a:solidFill>
                        <a:srgbClr val="FFFFFF"/>
                      </a:solidFill>
                      <a:prstDash val="solid"/>
                      <a:round/>
                      <a:headEnd type="none" w="sm" len="sm"/>
                      <a:tailEnd type="none" w="sm" len="sm"/>
                    </a:lnR>
                    <a:lnT w="19025" cap="flat" cmpd="sng">
                      <a:solidFill>
                        <a:srgbClr val="FFFFFF"/>
                      </a:solidFill>
                      <a:prstDash val="solid"/>
                      <a:round/>
                      <a:headEnd type="none" w="sm" len="sm"/>
                      <a:tailEnd type="none" w="sm" len="sm"/>
                    </a:lnT>
                    <a:lnB w="12650" cap="flat" cmpd="sng">
                      <a:solidFill>
                        <a:srgbClr val="000000"/>
                      </a:solidFill>
                      <a:prstDash val="solid"/>
                      <a:round/>
                      <a:headEnd type="none" w="sm" len="sm"/>
                      <a:tailEnd type="none" w="sm" len="sm"/>
                    </a:lnB>
                    <a:solidFill>
                      <a:srgbClr val="D5DCE4"/>
                    </a:solidFill>
                  </a:tcPr>
                </a:tc>
                <a:tc>
                  <a:txBody>
                    <a:bodyPr/>
                    <a:lstStyle/>
                    <a:p>
                      <a:pPr marL="0" marR="0" lvl="0" indent="0" algn="just" rtl="0">
                        <a:lnSpc>
                          <a:spcPct val="106999"/>
                        </a:lnSpc>
                        <a:spcBef>
                          <a:spcPts val="0"/>
                        </a:spcBef>
                        <a:spcAft>
                          <a:spcPts val="0"/>
                        </a:spcAft>
                        <a:buClr>
                          <a:srgbClr val="000000"/>
                        </a:buClr>
                        <a:buSzPts val="1500"/>
                        <a:buFont typeface="Arial"/>
                        <a:buNone/>
                      </a:pPr>
                      <a:r>
                        <a:rPr lang="en-US" sz="1500" b="1" u="none" strike="noStrike" cap="none">
                          <a:latin typeface="Century Gothic"/>
                          <a:ea typeface="Century Gothic"/>
                          <a:cs typeface="Century Gothic"/>
                          <a:sym typeface="Century Gothic"/>
                        </a:rPr>
                        <a:t>?</a:t>
                      </a:r>
                      <a:r>
                        <a:rPr lang="en-US" sz="1500" u="none" strike="noStrike" cap="none">
                          <a:latin typeface="Century Gothic"/>
                          <a:ea typeface="Century Gothic"/>
                          <a:cs typeface="Century Gothic"/>
                          <a:sym typeface="Century Gothic"/>
                        </a:rPr>
                        <a:t> se puede utilizar para sustituir caracteres en cualquier parte de la palabra</a:t>
                      </a:r>
                      <a:endParaRPr sz="1500" u="none" strike="noStrike" cap="none">
                        <a:latin typeface="Century Gothic"/>
                        <a:ea typeface="Century Gothic"/>
                        <a:cs typeface="Century Gothic"/>
                        <a:sym typeface="Century Gothic"/>
                      </a:endParaRPr>
                    </a:p>
                    <a:p>
                      <a:pPr marL="0" marR="0" lvl="0" indent="0" algn="just" rtl="0">
                        <a:lnSpc>
                          <a:spcPct val="106999"/>
                        </a:lnSpc>
                        <a:spcBef>
                          <a:spcPts val="800"/>
                        </a:spcBef>
                        <a:spcAft>
                          <a:spcPts val="0"/>
                        </a:spcAft>
                        <a:buClr>
                          <a:srgbClr val="000000"/>
                        </a:buClr>
                        <a:buSzPts val="1500"/>
                        <a:buFont typeface="Arial"/>
                        <a:buNone/>
                      </a:pPr>
                      <a:r>
                        <a:rPr lang="en-US" sz="1500" u="none" strike="noStrike" cap="none">
                          <a:latin typeface="Century Gothic"/>
                          <a:ea typeface="Century Gothic"/>
                          <a:cs typeface="Century Gothic"/>
                          <a:sym typeface="Century Gothic"/>
                        </a:rPr>
                        <a:t> wom</a:t>
                      </a:r>
                      <a:r>
                        <a:rPr lang="en-US" sz="1500" b="1" u="none" strike="noStrike" cap="none">
                          <a:latin typeface="Century Gothic"/>
                          <a:ea typeface="Century Gothic"/>
                          <a:cs typeface="Century Gothic"/>
                          <a:sym typeface="Century Gothic"/>
                        </a:rPr>
                        <a:t>?</a:t>
                      </a:r>
                      <a:r>
                        <a:rPr lang="en-US" sz="1500" u="none" strike="noStrike" cap="none">
                          <a:latin typeface="Century Gothic"/>
                          <a:ea typeface="Century Gothic"/>
                          <a:cs typeface="Century Gothic"/>
                          <a:sym typeface="Century Gothic"/>
                        </a:rPr>
                        <a:t>n puede buscar “</a:t>
                      </a:r>
                      <a:r>
                        <a:rPr lang="en-US" sz="1500" b="1" u="none" strike="noStrike" cap="none">
                          <a:latin typeface="Century Gothic"/>
                          <a:ea typeface="Century Gothic"/>
                          <a:cs typeface="Century Gothic"/>
                          <a:sym typeface="Century Gothic"/>
                        </a:rPr>
                        <a:t>wom</a:t>
                      </a:r>
                      <a:r>
                        <a:rPr lang="en-US" sz="1500" b="1" u="sng" strike="noStrike" cap="none">
                          <a:latin typeface="Century Gothic"/>
                          <a:ea typeface="Century Gothic"/>
                          <a:cs typeface="Century Gothic"/>
                          <a:sym typeface="Century Gothic"/>
                        </a:rPr>
                        <a:t>a</a:t>
                      </a:r>
                      <a:r>
                        <a:rPr lang="en-US" sz="1500" b="1" u="none" strike="noStrike" cap="none">
                          <a:latin typeface="Century Gothic"/>
                          <a:ea typeface="Century Gothic"/>
                          <a:cs typeface="Century Gothic"/>
                          <a:sym typeface="Century Gothic"/>
                        </a:rPr>
                        <a:t>n</a:t>
                      </a:r>
                      <a:r>
                        <a:rPr lang="en-US" sz="1500" u="none" strike="noStrike" cap="none">
                          <a:latin typeface="Century Gothic"/>
                          <a:ea typeface="Century Gothic"/>
                          <a:cs typeface="Century Gothic"/>
                          <a:sym typeface="Century Gothic"/>
                        </a:rPr>
                        <a:t>” y “</a:t>
                      </a:r>
                      <a:r>
                        <a:rPr lang="en-US" sz="1500" b="1" u="none" strike="noStrike" cap="none">
                          <a:latin typeface="Century Gothic"/>
                          <a:ea typeface="Century Gothic"/>
                          <a:cs typeface="Century Gothic"/>
                          <a:sym typeface="Century Gothic"/>
                        </a:rPr>
                        <a:t>wom</a:t>
                      </a:r>
                      <a:r>
                        <a:rPr lang="en-US" sz="1500" b="1" u="sng" strike="noStrike" cap="none">
                          <a:latin typeface="Century Gothic"/>
                          <a:ea typeface="Century Gothic"/>
                          <a:cs typeface="Century Gothic"/>
                          <a:sym typeface="Century Gothic"/>
                        </a:rPr>
                        <a:t>e</a:t>
                      </a:r>
                      <a:r>
                        <a:rPr lang="en-US" sz="1500" b="1" u="none" strike="noStrike" cap="none">
                          <a:latin typeface="Century Gothic"/>
                          <a:ea typeface="Century Gothic"/>
                          <a:cs typeface="Century Gothic"/>
                          <a:sym typeface="Century Gothic"/>
                        </a:rPr>
                        <a:t>n</a:t>
                      </a:r>
                      <a:r>
                        <a:rPr lang="en-US" sz="1500" u="none" strike="noStrike" cap="none">
                          <a:latin typeface="Century Gothic"/>
                          <a:ea typeface="Century Gothic"/>
                          <a:cs typeface="Century Gothic"/>
                          <a:sym typeface="Century Gothic"/>
                        </a:rPr>
                        <a:t>” [mujer o mujeres]</a:t>
                      </a:r>
                      <a:endParaRPr sz="1500" u="none" strike="noStrike" cap="none">
                        <a:latin typeface="Century Gothic"/>
                        <a:ea typeface="Century Gothic"/>
                        <a:cs typeface="Century Gothic"/>
                        <a:sym typeface="Century Gothic"/>
                      </a:endParaRPr>
                    </a:p>
                  </a:txBody>
                  <a:tcPr marL="63500" marR="63500" marT="63500" marB="63500">
                    <a:lnL w="19025" cap="flat" cmpd="sng">
                      <a:solidFill>
                        <a:srgbClr val="FFFFFF"/>
                      </a:solidFill>
                      <a:prstDash val="solid"/>
                      <a:round/>
                      <a:headEnd type="none" w="sm" len="sm"/>
                      <a:tailEnd type="none" w="sm" len="sm"/>
                    </a:lnL>
                    <a:lnR w="12650" cap="flat" cmpd="sng">
                      <a:solidFill>
                        <a:srgbClr val="000000"/>
                      </a:solidFill>
                      <a:prstDash val="solid"/>
                      <a:round/>
                      <a:headEnd type="none" w="sm" len="sm"/>
                      <a:tailEnd type="none" w="sm" len="sm"/>
                    </a:lnR>
                    <a:lnT w="19025" cap="flat" cmpd="sng">
                      <a:solidFill>
                        <a:srgbClr val="FFFFFF"/>
                      </a:solidFill>
                      <a:prstDash val="solid"/>
                      <a:round/>
                      <a:headEnd type="none" w="sm" len="sm"/>
                      <a:tailEnd type="none" w="sm" len="sm"/>
                    </a:lnT>
                    <a:lnB w="1265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Límites de búsqueda</a:t>
            </a:r>
            <a:endParaRPr>
              <a:solidFill>
                <a:srgbClr val="586F7C"/>
              </a:solidFill>
              <a:latin typeface="Open Sans"/>
              <a:ea typeface="Open Sans"/>
              <a:cs typeface="Open Sans"/>
              <a:sym typeface="Open Sans"/>
            </a:endParaRPr>
          </a:p>
        </p:txBody>
      </p:sp>
      <p:sp>
        <p:nvSpPr>
          <p:cNvPr id="207" name="Google Shape;207;p16"/>
          <p:cNvSpPr txBox="1">
            <a:spLocks noGrp="1"/>
          </p:cNvSpPr>
          <p:nvPr>
            <p:ph type="body" idx="1"/>
          </p:nvPr>
        </p:nvSpPr>
        <p:spPr>
          <a:xfrm>
            <a:off x="0" y="1700808"/>
            <a:ext cx="5989800" cy="4425600"/>
          </a:xfrm>
          <a:prstGeom prst="rect">
            <a:avLst/>
          </a:prstGeom>
          <a:noFill/>
          <a:ln>
            <a:noFill/>
          </a:ln>
        </p:spPr>
        <p:txBody>
          <a:bodyPr spcFirstLastPara="1" wrap="square" lIns="91425" tIns="45700" rIns="91425" bIns="45700" anchor="t" anchorCtr="0">
            <a:noAutofit/>
          </a:bodyPr>
          <a:lstStyle/>
          <a:p>
            <a:pPr marL="127000" lvl="0" indent="0" algn="l" rtl="0">
              <a:lnSpc>
                <a:spcPct val="150000"/>
              </a:lnSpc>
              <a:spcBef>
                <a:spcPts val="1000"/>
              </a:spcBef>
              <a:spcAft>
                <a:spcPts val="0"/>
              </a:spcAft>
              <a:buClr>
                <a:schemeClr val="dk1"/>
              </a:buClr>
              <a:buSzPts val="2500"/>
              <a:buNone/>
            </a:pPr>
            <a:r>
              <a:rPr lang="en-US" sz="2200">
                <a:solidFill>
                  <a:srgbClr val="3F3F3F"/>
                </a:solidFill>
                <a:latin typeface="Open Sans"/>
                <a:ea typeface="Open Sans"/>
                <a:cs typeface="Open Sans"/>
                <a:sym typeface="Open Sans"/>
              </a:rPr>
              <a:t>La mayoría de las bases de datos y plataformas de búsqueda permiten delimitar una búsqueda por autor, título, revista, fecha, idioma, etc. </a:t>
            </a:r>
            <a:endParaRPr sz="2200">
              <a:solidFill>
                <a:srgbClr val="3F3F3F"/>
              </a:solidFill>
              <a:latin typeface="Open Sans"/>
              <a:ea typeface="Open Sans"/>
              <a:cs typeface="Open Sans"/>
              <a:sym typeface="Open Sans"/>
            </a:endParaRPr>
          </a:p>
          <a:p>
            <a:pPr marL="927100" lvl="1" indent="-323850" algn="l" rtl="0">
              <a:lnSpc>
                <a:spcPct val="15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Es posible usar una búsqueda avanzada y refinar las opciones en una plataforma de búsqueda. </a:t>
            </a:r>
            <a:endParaRPr sz="1700">
              <a:solidFill>
                <a:srgbClr val="3F3F3F"/>
              </a:solidFill>
            </a:endParaRPr>
          </a:p>
          <a:p>
            <a:pPr marL="927100" lvl="1" indent="-323850" algn="l" rtl="0">
              <a:lnSpc>
                <a:spcPct val="15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Los menús desplegables están disponibles.  </a:t>
            </a:r>
            <a:endParaRPr sz="1700">
              <a:solidFill>
                <a:srgbClr val="3F3F3F"/>
              </a:solidFill>
            </a:endParaRPr>
          </a:p>
        </p:txBody>
      </p:sp>
      <p:pic>
        <p:nvPicPr>
          <p:cNvPr id="208" name="Google Shape;208;p16"/>
          <p:cNvPicPr preferRelativeResize="0"/>
          <p:nvPr/>
        </p:nvPicPr>
        <p:blipFill rotWithShape="1">
          <a:blip r:embed="rId3">
            <a:alphaModFix/>
          </a:blip>
          <a:srcRect/>
          <a:stretch/>
        </p:blipFill>
        <p:spPr>
          <a:xfrm>
            <a:off x="6096000" y="1988840"/>
            <a:ext cx="5894614" cy="4177158"/>
          </a:xfrm>
          <a:prstGeom prst="rect">
            <a:avLst/>
          </a:prstGeom>
          <a:noFill/>
          <a:ln>
            <a:noFill/>
          </a:ln>
        </p:spPr>
      </p:pic>
      <p:sp>
        <p:nvSpPr>
          <p:cNvPr id="209" name="Google Shape;209;p16"/>
          <p:cNvSpPr/>
          <p:nvPr/>
        </p:nvSpPr>
        <p:spPr>
          <a:xfrm>
            <a:off x="6312024" y="2708920"/>
            <a:ext cx="1224136" cy="32403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Síntesis</a:t>
            </a:r>
            <a:endParaRPr>
              <a:solidFill>
                <a:srgbClr val="004890"/>
              </a:solidFill>
              <a:latin typeface="Open Sans"/>
              <a:ea typeface="Open Sans"/>
              <a:cs typeface="Open Sans"/>
              <a:sym typeface="Open Sans"/>
            </a:endParaRPr>
          </a:p>
        </p:txBody>
      </p:sp>
      <p:sp>
        <p:nvSpPr>
          <p:cNvPr id="216" name="Google Shape;216;p20"/>
          <p:cNvSpPr txBox="1">
            <a:spLocks noGrp="1"/>
          </p:cNvSpPr>
          <p:nvPr>
            <p:ph type="body" idx="1"/>
          </p:nvPr>
        </p:nvSpPr>
        <p:spPr>
          <a:xfrm>
            <a:off x="767408" y="2204864"/>
            <a:ext cx="9613800" cy="2735700"/>
          </a:xfrm>
          <a:prstGeom prst="rect">
            <a:avLst/>
          </a:prstGeom>
          <a:noFill/>
          <a:ln>
            <a:noFill/>
          </a:ln>
        </p:spPr>
        <p:txBody>
          <a:bodyPr spcFirstLastPara="1" wrap="square" lIns="91425" tIns="45700" rIns="91425" bIns="45700" anchor="t" anchorCtr="0">
            <a:normAutofit/>
          </a:bodyPr>
          <a:lstStyle/>
          <a:p>
            <a:pPr marL="104775" lvl="0" indent="0" algn="l" rtl="0">
              <a:lnSpc>
                <a:spcPct val="150000"/>
              </a:lnSpc>
              <a:spcBef>
                <a:spcPts val="1000"/>
              </a:spcBef>
              <a:spcAft>
                <a:spcPts val="0"/>
              </a:spcAft>
              <a:buClr>
                <a:schemeClr val="dk1"/>
              </a:buClr>
              <a:buSzPts val="2050"/>
              <a:buNone/>
            </a:pPr>
            <a:r>
              <a:rPr lang="en-US" sz="2600">
                <a:solidFill>
                  <a:srgbClr val="3F3F3F"/>
                </a:solidFill>
                <a:latin typeface="Open Sans"/>
                <a:ea typeface="Open Sans"/>
                <a:cs typeface="Open Sans"/>
                <a:sym typeface="Open Sans"/>
              </a:rPr>
              <a:t>Esta lección se centra en la creación de consultas de búsqueda y el uso de técnicas de búsqueda avanzada para realizar una búsqueda bibliográfica eficaz. </a:t>
            </a:r>
            <a:endParaRPr sz="2600">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Referencias y recursos adicionales</a:t>
            </a:r>
            <a:endParaRPr>
              <a:solidFill>
                <a:srgbClr val="586F7C"/>
              </a:solidFill>
              <a:latin typeface="Open Sans"/>
              <a:ea typeface="Open Sans"/>
              <a:cs typeface="Open Sans"/>
              <a:sym typeface="Open Sans"/>
            </a:endParaRPr>
          </a:p>
        </p:txBody>
      </p:sp>
      <p:sp>
        <p:nvSpPr>
          <p:cNvPr id="222" name="Google Shape;222;ga88abbf903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Cooper, C., Booth, A., Varley-Campbell, J., Britten, N. &amp; Garside, R. 2018. Defining the process to literature searching in systematic reviews: a literature review of guidance and supporting studies. BMC Medical Research Methodology, 18(1): 85. </a:t>
            </a:r>
            <a:r>
              <a:rPr lang="en-US" sz="1200"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https://doi.org/10.1186/s12874-018-0545-3</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Consultado</a:t>
            </a:r>
            <a:r>
              <a:rPr lang="en-US" sz="1200" dirty="0">
                <a:solidFill>
                  <a:schemeClr val="dk1"/>
                </a:solidFill>
                <a:latin typeface="Open Sans"/>
                <a:ea typeface="Open Sans"/>
                <a:cs typeface="Open Sans"/>
                <a:sym typeface="Open Sans"/>
              </a:rPr>
              <a:t> el  27 de </a:t>
            </a:r>
            <a:r>
              <a:rPr lang="en-US" sz="1200" dirty="0" err="1">
                <a:solidFill>
                  <a:schemeClr val="dk1"/>
                </a:solidFill>
                <a:latin typeface="Open Sans"/>
                <a:ea typeface="Open Sans"/>
                <a:cs typeface="Open Sans"/>
                <a:sym typeface="Open Sans"/>
              </a:rPr>
              <a:t>junio</a:t>
            </a:r>
            <a:r>
              <a:rPr lang="en-US" sz="1200" dirty="0">
                <a:solidFill>
                  <a:schemeClr val="dk1"/>
                </a:solidFill>
                <a:latin typeface="Open Sans"/>
                <a:ea typeface="Open Sans"/>
                <a:cs typeface="Open Sans"/>
                <a:sym typeface="Open Sans"/>
              </a:rPr>
              <a:t> de 2021).</a:t>
            </a:r>
            <a:endParaRPr sz="120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ISU. 2019. Refine your search.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International Space University Library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https://isulibrary.isunet.edu/index.php?lvl=cmspage&amp;pageid=4&amp;id_article=955</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a:t>
            </a:r>
            <a:endParaRPr dirty="0">
              <a:solidFill>
                <a:schemeClr val="tx1"/>
              </a:solidFill>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Smith, C. 2021. Oxford </a:t>
            </a:r>
            <a:r>
              <a:rPr lang="en-US" sz="1200" dirty="0" err="1">
                <a:solidFill>
                  <a:schemeClr val="dk1"/>
                </a:solidFill>
                <a:latin typeface="Open Sans"/>
                <a:ea typeface="Open Sans"/>
                <a:cs typeface="Open Sans"/>
                <a:sym typeface="Open Sans"/>
              </a:rPr>
              <a:t>LibGuides</a:t>
            </a:r>
            <a:r>
              <a:rPr lang="en-US" sz="1200" dirty="0">
                <a:solidFill>
                  <a:schemeClr val="dk1"/>
                </a:solidFill>
                <a:latin typeface="Open Sans"/>
                <a:ea typeface="Open Sans"/>
                <a:cs typeface="Open Sans"/>
                <a:sym typeface="Open Sans"/>
              </a:rPr>
              <a:t>: Systematic Reviews and Evidence Syntheses: Home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 </a:t>
            </a:r>
            <a:r>
              <a:rPr lang="en-US" sz="1200" u="sng" dirty="0">
                <a:solidFill>
                  <a:schemeClr val="tx1"/>
                </a:solidFill>
                <a:hlinkClick r:id="rId5">
                  <a:extLst>
                    <a:ext uri="{A12FA001-AC4F-418D-AE19-62706E023703}">
                      <ahyp:hlinkClr xmlns:ahyp="http://schemas.microsoft.com/office/drawing/2018/hyperlinkcolor" val="tx"/>
                    </a:ext>
                  </a:extLst>
                </a:hlinkClick>
              </a:rPr>
              <a:t>https://libguides.bodleian.ox.ac.uk/systematic-reviews/home</a:t>
            </a:r>
            <a:r>
              <a:rPr lang="en-US" sz="1200" dirty="0">
                <a:solidFill>
                  <a:schemeClr val="tx1"/>
                </a:solidFill>
                <a:latin typeface="Open Sans"/>
                <a:ea typeface="Open Sans"/>
                <a:cs typeface="Open Sans"/>
                <a:sym typeface="Open Sans"/>
              </a:rPr>
              <a:t> </a:t>
            </a:r>
            <a:endParaRPr sz="1200" dirty="0">
              <a:solidFill>
                <a:schemeClr val="tx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University of Leeds Library. 202</a:t>
            </a:r>
            <a:r>
              <a:rPr lang="en-US" sz="1200" dirty="0">
                <a:solidFill>
                  <a:srgbClr val="FF0000"/>
                </a:solidFill>
                <a:latin typeface="Open Sans"/>
                <a:ea typeface="Open Sans"/>
                <a:cs typeface="Open Sans"/>
                <a:sym typeface="Open Sans"/>
              </a:rPr>
              <a:t>1</a:t>
            </a:r>
            <a:r>
              <a:rPr lang="en-US" sz="1200" dirty="0">
                <a:solidFill>
                  <a:schemeClr val="dk1"/>
                </a:solidFill>
                <a:latin typeface="Open Sans"/>
                <a:ea typeface="Open Sans"/>
                <a:cs typeface="Open Sans"/>
                <a:sym typeface="Open Sans"/>
              </a:rPr>
              <a:t>. Literature searching explained. In: University of Leeds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 </a:t>
            </a:r>
            <a:r>
              <a:rPr lang="en-US" sz="1200" u="sng" dirty="0">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https://library.leeds.ac.uk/info/1404/literature_searching/14/literature_searching_explained/5</a:t>
            </a:r>
            <a:r>
              <a:rPr lang="en-US"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WUR. 2016. Searching for literature.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Wageningen</a:t>
            </a:r>
            <a:r>
              <a:rPr lang="en-US" sz="1200" dirty="0">
                <a:solidFill>
                  <a:schemeClr val="dk1"/>
                </a:solidFill>
                <a:latin typeface="Open Sans"/>
                <a:ea typeface="Open Sans"/>
                <a:cs typeface="Open Sans"/>
                <a:sym typeface="Open Sans"/>
              </a:rPr>
              <a:t> University &amp; Research Library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tx1"/>
                </a:solidFill>
                <a:latin typeface="Open Sans"/>
                <a:ea typeface="Open Sans"/>
                <a:cs typeface="Open Sans"/>
                <a:sym typeface="Open Sans"/>
              </a:rPr>
              <a:t>]. [</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 </a:t>
            </a:r>
            <a:r>
              <a:rPr lang="en-US" sz="1200" u="sng"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https://www.wur.nl/en/Library/Students/Searching-for-literature.htm</a:t>
            </a:r>
            <a:endParaRPr sz="120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WUR. 2019. E-learning modules.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Wageningen</a:t>
            </a:r>
            <a:r>
              <a:rPr lang="en-US" sz="1200" dirty="0">
                <a:solidFill>
                  <a:schemeClr val="dk1"/>
                </a:solidFill>
                <a:latin typeface="Open Sans"/>
                <a:ea typeface="Open Sans"/>
                <a:cs typeface="Open Sans"/>
                <a:sym typeface="Open Sans"/>
              </a:rPr>
              <a:t> University &amp; Research Library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a:t>
            </a:r>
            <a:r>
              <a:rPr lang="en-US" sz="1200" dirty="0">
                <a:solidFill>
                  <a:srgbClr val="FF0000"/>
                </a:solidFill>
                <a:latin typeface="Open Sans"/>
                <a:ea typeface="Open Sans"/>
                <a:cs typeface="Open Sans"/>
                <a:sym typeface="Open Sans"/>
              </a:rPr>
              <a:t> </a:t>
            </a:r>
            <a:r>
              <a:rPr lang="en-US" sz="1200" u="sng" dirty="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https://www.wur.nl/en/Library/Students/e-learning-modules.htm</a:t>
            </a:r>
            <a:r>
              <a:rPr lang="en-US"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WUR. 2020. The 4 W’s.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Wageningen</a:t>
            </a:r>
            <a:r>
              <a:rPr lang="en-US" sz="1200" dirty="0">
                <a:solidFill>
                  <a:schemeClr val="dk1"/>
                </a:solidFill>
                <a:latin typeface="Open Sans"/>
                <a:ea typeface="Open Sans"/>
                <a:cs typeface="Open Sans"/>
                <a:sym typeface="Open Sans"/>
              </a:rPr>
              <a:t> University &amp; Research Library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 </a:t>
            </a:r>
            <a:r>
              <a:rPr lang="en-US" sz="1200" u="sng" dirty="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https://library.wur.nl/infoboard/module_2/page14872.html</a:t>
            </a:r>
            <a:r>
              <a:rPr lang="en-US"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dk1"/>
                </a:solidFill>
                <a:latin typeface="Open Sans"/>
                <a:ea typeface="Open Sans"/>
                <a:cs typeface="Open Sans"/>
                <a:sym typeface="Open Sans"/>
              </a:rPr>
              <a:t>WHO. 2021. Hinari Basic Course.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WHO [</a:t>
            </a:r>
            <a:r>
              <a:rPr lang="en-US" sz="1200" dirty="0" err="1">
                <a:solidFill>
                  <a:schemeClr val="dk1"/>
                </a:solidFill>
                <a:latin typeface="Open Sans"/>
                <a:ea typeface="Open Sans"/>
                <a:cs typeface="Open Sans"/>
                <a:sym typeface="Open Sans"/>
              </a:rPr>
              <a:t>en</a:t>
            </a:r>
            <a:r>
              <a:rPr lang="en-US" sz="1200" dirty="0">
                <a:solidFill>
                  <a:schemeClr val="dk1"/>
                </a:solidFill>
                <a:latin typeface="Open Sans"/>
                <a:ea typeface="Open Sans"/>
                <a:cs typeface="Open Sans"/>
                <a:sym typeface="Open Sans"/>
              </a:rPr>
              <a:t> </a:t>
            </a:r>
            <a:r>
              <a:rPr lang="en-US" sz="1200" dirty="0" err="1">
                <a:solidFill>
                  <a:schemeClr val="dk1"/>
                </a:solidFill>
                <a:latin typeface="Open Sans"/>
                <a:ea typeface="Open Sans"/>
                <a:cs typeface="Open Sans"/>
                <a:sym typeface="Open Sans"/>
              </a:rPr>
              <a:t>línea</a:t>
            </a:r>
            <a:r>
              <a:rPr lang="en-US" sz="1200" dirty="0">
                <a:solidFill>
                  <a:schemeClr val="dk1"/>
                </a:solidFill>
                <a:latin typeface="Open Sans"/>
                <a:ea typeface="Open Sans"/>
                <a:cs typeface="Open Sans"/>
                <a:sym typeface="Open Sans"/>
              </a:rPr>
              <a:t>]. </a:t>
            </a:r>
            <a:r>
              <a:rPr lang="en-US" sz="1200" dirty="0">
                <a:solidFill>
                  <a:schemeClr val="tx1"/>
                </a:solidFill>
                <a:latin typeface="Open Sans"/>
                <a:ea typeface="Open Sans"/>
                <a:cs typeface="Open Sans"/>
                <a:sym typeface="Open Sans"/>
              </a:rPr>
              <a:t>[</a:t>
            </a:r>
            <a:r>
              <a:rPr lang="en-US" sz="1200" dirty="0" err="1">
                <a:solidFill>
                  <a:schemeClr val="tx1"/>
                </a:solidFill>
                <a:latin typeface="Open Sans"/>
                <a:ea typeface="Open Sans"/>
                <a:cs typeface="Open Sans"/>
                <a:sym typeface="Open Sans"/>
              </a:rPr>
              <a:t>Consultado</a:t>
            </a:r>
            <a:r>
              <a:rPr lang="en-US" sz="1200" dirty="0">
                <a:solidFill>
                  <a:schemeClr val="tx1"/>
                </a:solidFill>
                <a:latin typeface="Open Sans"/>
                <a:ea typeface="Open Sans"/>
                <a:cs typeface="Open Sans"/>
                <a:sym typeface="Open Sans"/>
              </a:rPr>
              <a:t> el 9 de </a:t>
            </a:r>
            <a:r>
              <a:rPr lang="en-US" sz="1200" dirty="0" err="1">
                <a:solidFill>
                  <a:schemeClr val="tx1"/>
                </a:solidFill>
                <a:latin typeface="Open Sans"/>
                <a:ea typeface="Open Sans"/>
                <a:cs typeface="Open Sans"/>
                <a:sym typeface="Open Sans"/>
              </a:rPr>
              <a:t>julio</a:t>
            </a:r>
            <a:r>
              <a:rPr lang="en-US" sz="1200" dirty="0">
                <a:solidFill>
                  <a:schemeClr val="tx1"/>
                </a:solidFill>
                <a:latin typeface="Open Sans"/>
                <a:ea typeface="Open Sans"/>
                <a:cs typeface="Open Sans"/>
                <a:sym typeface="Open Sans"/>
              </a:rPr>
              <a:t> de 2021]. </a:t>
            </a:r>
            <a:r>
              <a:rPr lang="en-US" sz="1200" u="sng" dirty="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http://www.who.int/hinari/training/Basic_Course/en/</a:t>
            </a:r>
            <a:r>
              <a:rPr lang="en-US"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8c3ee67a18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28" name="Google Shape;228;g18c3ee67a18_0_0"/>
          <p:cNvSpPr txBox="1">
            <a:spLocks noGrp="1"/>
          </p:cNvSpPr>
          <p:nvPr>
            <p:ph type="body" idx="1"/>
          </p:nvPr>
        </p:nvSpPr>
        <p:spPr>
          <a:xfrm>
            <a:off x="381754" y="2094525"/>
            <a:ext cx="113592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solidFill>
                <a:srgbClr val="586F7C"/>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18c3ee67a18_0_5"/>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34" name="Google Shape;234;g18c3ee67a18_0_5"/>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35" name="Google Shape;235;g18c3ee67a18_0_5"/>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36" name="Google Shape;236;g18c3ee67a18_0_5"/>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237" name="Google Shape;237;g18c3ee67a18_0_5"/>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38" name="Google Shape;238;g18c3ee67a18_0_5"/>
          <p:cNvSpPr/>
          <p:nvPr/>
        </p:nvSpPr>
        <p:spPr>
          <a:xfrm>
            <a:off x="1591800" y="2814175"/>
            <a:ext cx="9298800" cy="261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39" name="Google Shape;239;g18c3ee67a18_0_5"/>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07368" y="1889064"/>
            <a:ext cx="10611000" cy="3916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2"/>
              </a:buClr>
              <a:buSzPts val="240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bibliográfica</a:t>
            </a:r>
            <a:endParaRPr dirty="0">
              <a:solidFill>
                <a:srgbClr val="3F3F3F"/>
              </a:solidFill>
              <a:latin typeface="Open Sans" panose="020B0604020202020204" charset="0"/>
              <a:ea typeface="Open Sans" panose="020B0604020202020204" charset="0"/>
              <a:cs typeface="Open Sans" panose="020B0604020202020204" charset="0"/>
            </a:endParaRPr>
          </a:p>
          <a:p>
            <a:pPr marL="228600" lvl="0" indent="-228600" algn="l" rtl="0">
              <a:lnSpc>
                <a:spcPct val="115000"/>
              </a:lnSpc>
              <a:spcBef>
                <a:spcPts val="0"/>
              </a:spcBef>
              <a:spcAft>
                <a:spcPts val="0"/>
              </a:spcAft>
              <a:buClr>
                <a:schemeClr val="dk2"/>
              </a:buClr>
              <a:buSzPts val="240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Estrategias</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búsqueda</a:t>
            </a:r>
            <a:endParaRPr dirty="0">
              <a:solidFill>
                <a:srgbClr val="3F3F3F"/>
              </a:solidFill>
              <a:latin typeface="Open Sans" panose="020B0604020202020204" charset="0"/>
              <a:ea typeface="Open Sans" panose="020B0604020202020204" charset="0"/>
              <a:cs typeface="Open Sans" panose="020B0604020202020204" charset="0"/>
            </a:endParaRPr>
          </a:p>
          <a:p>
            <a:pPr marL="228600" lvl="0" indent="-228600" algn="l" rtl="0">
              <a:lnSpc>
                <a:spcPct val="115000"/>
              </a:lnSpc>
              <a:spcBef>
                <a:spcPts val="0"/>
              </a:spcBef>
              <a:spcAft>
                <a:spcPts val="0"/>
              </a:spcAft>
              <a:buClr>
                <a:schemeClr val="dk2"/>
              </a:buClr>
              <a:buSzPts val="240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Refinar</a:t>
            </a:r>
            <a:r>
              <a:rPr lang="en-US" dirty="0">
                <a:solidFill>
                  <a:srgbClr val="3F3F3F"/>
                </a:solidFill>
                <a:latin typeface="Open Sans" panose="020B0604020202020204" charset="0"/>
                <a:ea typeface="Open Sans" panose="020B0604020202020204" charset="0"/>
                <a:cs typeface="Open Sans" panose="020B0604020202020204" charset="0"/>
                <a:sym typeface="Open Sans"/>
              </a:rPr>
              <a:t> la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búsqueda</a:t>
            </a:r>
            <a:endParaRPr dirty="0">
              <a:solidFill>
                <a:srgbClr val="3F3F3F"/>
              </a:solidFill>
              <a:latin typeface="Open Sans" panose="020B0604020202020204" charset="0"/>
              <a:ea typeface="Open Sans" panose="020B0604020202020204" charset="0"/>
              <a:cs typeface="Open Sans" panose="020B0604020202020204" charset="0"/>
            </a:endParaRPr>
          </a:p>
          <a:p>
            <a:pPr marL="228600" lvl="0" indent="-228600" algn="l" rtl="0">
              <a:lnSpc>
                <a:spcPct val="115000"/>
              </a:lnSpc>
              <a:spcBef>
                <a:spcPts val="0"/>
              </a:spcBef>
              <a:spcAft>
                <a:spcPts val="0"/>
              </a:spcAft>
              <a:buClr>
                <a:schemeClr val="dk2"/>
              </a:buClr>
              <a:buSzPts val="240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Filtros</a:t>
            </a:r>
            <a:r>
              <a:rPr lang="en-US"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dirty="0" err="1">
                <a:solidFill>
                  <a:srgbClr val="3F3F3F"/>
                </a:solidFill>
                <a:latin typeface="Open Sans" panose="020B0604020202020204" charset="0"/>
                <a:ea typeface="Open Sans" panose="020B0604020202020204" charset="0"/>
                <a:cs typeface="Open Sans" panose="020B0604020202020204" charset="0"/>
                <a:sym typeface="Open Sans"/>
              </a:rPr>
              <a:t>búsqueda</a:t>
            </a:r>
            <a:endParaRPr dirty="0">
              <a:solidFill>
                <a:srgbClr val="3F3F3F"/>
              </a:solidFill>
              <a:latin typeface="Open Sans" panose="020B0604020202020204" charset="0"/>
              <a:ea typeface="Open Sans" panose="020B0604020202020204" charset="0"/>
              <a:cs typeface="Open Sans" panose="020B0604020202020204" charset="0"/>
            </a:endParaRPr>
          </a:p>
          <a:p>
            <a:pPr marL="685800" lvl="1" indent="-228600" algn="l" rtl="0">
              <a:lnSpc>
                <a:spcPct val="115000"/>
              </a:lnSpc>
              <a:spcBef>
                <a:spcPts val="0"/>
              </a:spcBef>
              <a:spcAft>
                <a:spcPts val="0"/>
              </a:spcAft>
              <a:buClr>
                <a:schemeClr val="dk2"/>
              </a:buClr>
              <a:buSzPts val="2000"/>
              <a:buFont typeface="Open Sans"/>
              <a:buChar char="●"/>
            </a:pP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Operadores</a:t>
            </a:r>
            <a:r>
              <a:rPr lang="en-US" sz="24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Booleanos</a:t>
            </a:r>
            <a:endParaRPr sz="2400" dirty="0">
              <a:solidFill>
                <a:srgbClr val="3F3F3F"/>
              </a:solidFill>
              <a:latin typeface="Open Sans" panose="020B0604020202020204" charset="0"/>
              <a:ea typeface="Open Sans" panose="020B0604020202020204" charset="0"/>
              <a:cs typeface="Open Sans" panose="020B0604020202020204" charset="0"/>
            </a:endParaRPr>
          </a:p>
          <a:p>
            <a:pPr marL="685800" lvl="1" indent="-228600" algn="l" rtl="0">
              <a:lnSpc>
                <a:spcPct val="115000"/>
              </a:lnSpc>
              <a:spcBef>
                <a:spcPts val="0"/>
              </a:spcBef>
              <a:spcAft>
                <a:spcPts val="0"/>
              </a:spcAft>
              <a:buClr>
                <a:schemeClr val="dk2"/>
              </a:buClr>
              <a:buSzPts val="2000"/>
              <a:buFont typeface="Open Sans"/>
              <a:buChar char="●"/>
            </a:pP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Paréntesis</a:t>
            </a:r>
            <a:r>
              <a:rPr lang="en-US" sz="2400" dirty="0">
                <a:solidFill>
                  <a:srgbClr val="3F3F3F"/>
                </a:solidFill>
                <a:latin typeface="Open Sans" panose="020B0604020202020204" charset="0"/>
                <a:ea typeface="Open Sans" panose="020B0604020202020204" charset="0"/>
                <a:cs typeface="Open Sans" panose="020B0604020202020204" charset="0"/>
                <a:sym typeface="Open Sans"/>
              </a:rPr>
              <a:t> y </a:t>
            </a: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comodines</a:t>
            </a:r>
            <a:endParaRPr sz="2400" dirty="0">
              <a:solidFill>
                <a:srgbClr val="3F3F3F"/>
              </a:solidFill>
              <a:latin typeface="Open Sans" panose="020B0604020202020204" charset="0"/>
              <a:ea typeface="Open Sans" panose="020B0604020202020204" charset="0"/>
              <a:cs typeface="Open Sans" panose="020B0604020202020204" charset="0"/>
            </a:endParaRPr>
          </a:p>
          <a:p>
            <a:pPr marL="685800" lvl="1" indent="-228600" algn="l" rtl="0">
              <a:lnSpc>
                <a:spcPct val="115000"/>
              </a:lnSpc>
              <a:spcBef>
                <a:spcPts val="0"/>
              </a:spcBef>
              <a:spcAft>
                <a:spcPts val="0"/>
              </a:spcAft>
              <a:buClr>
                <a:schemeClr val="dk2"/>
              </a:buClr>
              <a:buSzPts val="2000"/>
              <a:buFont typeface="Open Sans"/>
              <a:buChar char="●"/>
            </a:pP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Límites</a:t>
            </a:r>
            <a:r>
              <a:rPr lang="en-US" sz="2400"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sz="2400"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sz="2400" dirty="0">
                <a:solidFill>
                  <a:srgbClr val="3F3F3F"/>
                </a:solidFill>
                <a:latin typeface="Open Sans" panose="020B0604020202020204" charset="0"/>
                <a:ea typeface="Open Sans" panose="020B0604020202020204" charset="0"/>
                <a:cs typeface="Open Sans" panose="020B0604020202020204" charset="0"/>
                <a:sym typeface="Open Sans"/>
              </a:rPr>
              <a:t> </a:t>
            </a:r>
            <a:endParaRPr sz="2400" dirty="0">
              <a:solidFill>
                <a:srgbClr val="3F3F3F"/>
              </a:solidFill>
              <a:latin typeface="Open Sans" panose="020B0604020202020204" charset="0"/>
              <a:ea typeface="Open Sans" panose="020B0604020202020204" charset="0"/>
              <a:cs typeface="Open Sans" panose="020B0604020202020204" charset="0"/>
            </a:endParaRPr>
          </a:p>
          <a:p>
            <a:pPr marL="228600" lvl="0" indent="-228600" algn="l" rtl="0">
              <a:lnSpc>
                <a:spcPct val="115000"/>
              </a:lnSpc>
              <a:spcBef>
                <a:spcPts val="0"/>
              </a:spcBef>
              <a:spcAft>
                <a:spcPts val="0"/>
              </a:spcAft>
              <a:buClr>
                <a:schemeClr val="dk2"/>
              </a:buClr>
              <a:buSzPts val="2400"/>
              <a:buFont typeface="Open Sans"/>
              <a:buChar char="●"/>
            </a:pPr>
            <a:r>
              <a:rPr lang="en-US" dirty="0" err="1">
                <a:solidFill>
                  <a:srgbClr val="3F3F3F"/>
                </a:solidFill>
                <a:latin typeface="Open Sans" panose="020B0604020202020204" charset="0"/>
                <a:ea typeface="Open Sans" panose="020B0604020202020204" charset="0"/>
                <a:cs typeface="Open Sans" panose="020B0604020202020204" charset="0"/>
                <a:sym typeface="Open Sans"/>
              </a:rPr>
              <a:t>Síntesis</a:t>
            </a:r>
            <a:endParaRPr dirty="0">
              <a:solidFill>
                <a:srgbClr val="3F3F3F"/>
              </a:solidFill>
              <a:latin typeface="Open Sans" panose="020B0604020202020204" charset="0"/>
              <a:ea typeface="Open Sans" panose="020B0604020202020204" charset="0"/>
              <a:cs typeface="Open Sans" panose="020B0604020202020204" charset="0"/>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Google Shape;83;p39">
            <a:extLst>
              <a:ext uri="{FF2B5EF4-FFF2-40B4-BE49-F238E27FC236}">
                <a16:creationId xmlns:a16="http://schemas.microsoft.com/office/drawing/2014/main" id="{AA26BE55-12A1-9E87-BDEC-95183F134BDC}"/>
              </a:ext>
            </a:extLst>
          </p:cNvPr>
          <p:cNvSpPr txBox="1">
            <a:spLocks noGrp="1"/>
          </p:cNvSpPr>
          <p:nvPr/>
        </p:nvSpPr>
        <p:spPr>
          <a:xfrm>
            <a:off x="9448800" y="6389661"/>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Objetivos</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aprendizaje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479376" y="2204864"/>
            <a:ext cx="10653743" cy="2981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Desarrollar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estrategia</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Utilizar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técnicas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avanzada</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obtener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relevantes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Localizar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mejores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información</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bibliográfica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eficaz</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¿Qué es una búsqueda bibliográfica?</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48640" y="2051356"/>
            <a:ext cx="10753344" cy="4331156"/>
          </a:xfrm>
          <a:prstGeom prst="rect">
            <a:avLst/>
          </a:prstGeom>
          <a:noFill/>
          <a:ln>
            <a:noFill/>
          </a:ln>
        </p:spPr>
        <p:txBody>
          <a:bodyPr spcFirstLastPara="1" wrap="square" lIns="91425" tIns="45700" rIns="91425" bIns="45700" anchor="t" anchorCtr="0">
            <a:normAutofit fontScale="92500" lnSpcReduction="10000"/>
          </a:bodyPr>
          <a:lstStyle/>
          <a:p>
            <a:pPr marL="469900" lvl="0" indent="-457200" algn="l" rtl="0">
              <a:lnSpc>
                <a:spcPct val="140000"/>
              </a:lnSpc>
              <a:spcBef>
                <a:spcPts val="0"/>
              </a:spcBef>
              <a:spcAft>
                <a:spcPts val="0"/>
              </a:spcAft>
              <a:buClr>
                <a:schemeClr val="dk2"/>
              </a:buClr>
              <a:buSzPct val="84942"/>
              <a:buChar char="●"/>
            </a:pPr>
            <a:r>
              <a:rPr lang="en-US" sz="2800">
                <a:solidFill>
                  <a:srgbClr val="3F3F3F"/>
                </a:solidFill>
                <a:latin typeface="Open Sans"/>
                <a:ea typeface="Open Sans"/>
                <a:cs typeface="Open Sans"/>
                <a:sym typeface="Open Sans"/>
              </a:rPr>
              <a:t>Una </a:t>
            </a:r>
            <a:r>
              <a:rPr lang="en-US" sz="2800" b="1">
                <a:solidFill>
                  <a:srgbClr val="3F3F3F"/>
                </a:solidFill>
                <a:latin typeface="Open Sans"/>
                <a:ea typeface="Open Sans"/>
                <a:cs typeface="Open Sans"/>
                <a:sym typeface="Open Sans"/>
              </a:rPr>
              <a:t>búsqueda bibliográfica </a:t>
            </a:r>
            <a:r>
              <a:rPr lang="en-US" sz="2800">
                <a:solidFill>
                  <a:srgbClr val="3F3F3F"/>
                </a:solidFill>
                <a:latin typeface="Open Sans"/>
                <a:ea typeface="Open Sans"/>
                <a:cs typeface="Open Sans"/>
                <a:sym typeface="Open Sans"/>
              </a:rPr>
              <a:t>involucra averiguar qué otro trabajo ya se ha realizado en el campo en el que se enfoca el investigador.</a:t>
            </a:r>
            <a:endParaRPr>
              <a:solidFill>
                <a:srgbClr val="3F3F3F"/>
              </a:solidFill>
            </a:endParaRPr>
          </a:p>
          <a:p>
            <a:pPr marL="927100" lvl="1" indent="-457200" algn="l" rtl="0">
              <a:lnSpc>
                <a:spcPct val="140000"/>
              </a:lnSpc>
              <a:spcBef>
                <a:spcPts val="0"/>
              </a:spcBef>
              <a:spcAft>
                <a:spcPts val="0"/>
              </a:spcAft>
              <a:buClr>
                <a:schemeClr val="dk2"/>
              </a:buClr>
              <a:buSzPct val="99099"/>
              <a:buChar char="○"/>
            </a:pPr>
            <a:r>
              <a:rPr lang="en-US" sz="2400">
                <a:solidFill>
                  <a:srgbClr val="3F3F3F"/>
                </a:solidFill>
                <a:latin typeface="Open Sans"/>
                <a:ea typeface="Open Sans"/>
                <a:cs typeface="Open Sans"/>
                <a:sym typeface="Open Sans"/>
              </a:rPr>
              <a:t>Involucra una encuesta de publicaciones e información sobre un tema específico.</a:t>
            </a:r>
            <a:endParaRPr sz="2400">
              <a:solidFill>
                <a:srgbClr val="3F3F3F"/>
              </a:solidFill>
              <a:latin typeface="Open Sans"/>
              <a:ea typeface="Open Sans"/>
              <a:cs typeface="Open Sans"/>
              <a:sym typeface="Open Sans"/>
            </a:endParaRPr>
          </a:p>
          <a:p>
            <a:pPr marL="469900" lvl="0" indent="-457200" algn="l" rtl="0">
              <a:lnSpc>
                <a:spcPct val="140000"/>
              </a:lnSpc>
              <a:spcBef>
                <a:spcPts val="0"/>
              </a:spcBef>
              <a:spcAft>
                <a:spcPts val="0"/>
              </a:spcAft>
              <a:buClr>
                <a:schemeClr val="dk2"/>
              </a:buClr>
              <a:buSzPct val="84942"/>
              <a:buChar char="●"/>
            </a:pPr>
            <a:r>
              <a:rPr lang="en-US" sz="2800">
                <a:solidFill>
                  <a:srgbClr val="3F3F3F"/>
                </a:solidFill>
                <a:latin typeface="Open Sans"/>
                <a:ea typeface="Open Sans"/>
                <a:cs typeface="Open Sans"/>
                <a:sym typeface="Open Sans"/>
              </a:rPr>
              <a:t>Existen varias </a:t>
            </a:r>
            <a:r>
              <a:rPr lang="en-US" sz="2800" b="1">
                <a:solidFill>
                  <a:srgbClr val="3F3F3F"/>
                </a:solidFill>
                <a:latin typeface="Open Sans"/>
                <a:ea typeface="Open Sans"/>
                <a:cs typeface="Open Sans"/>
                <a:sym typeface="Open Sans"/>
              </a:rPr>
              <a:t>estrategias de búsqueda </a:t>
            </a:r>
            <a:r>
              <a:rPr lang="en-US" sz="2800">
                <a:solidFill>
                  <a:srgbClr val="3F3F3F"/>
                </a:solidFill>
                <a:latin typeface="Open Sans"/>
                <a:ea typeface="Open Sans"/>
                <a:cs typeface="Open Sans"/>
                <a:sym typeface="Open Sans"/>
              </a:rPr>
              <a:t>para llevar a cabo una búsqueda bibliográfica, todo depende principalmente de la etapa de la investigación.</a:t>
            </a:r>
            <a:endParaRPr sz="280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152400" y="189475"/>
            <a:ext cx="8617800" cy="1080900"/>
          </a:xfrm>
          <a:prstGeom prst="rect">
            <a:avLst/>
          </a:prstGeom>
          <a:noFill/>
          <a:ln>
            <a:noFill/>
          </a:ln>
        </p:spPr>
        <p:txBody>
          <a:bodyPr spcFirstLastPara="1" wrap="square" lIns="91425" tIns="45700" rIns="91425" bIns="45700" anchor="ctr" anchorCtr="0">
            <a:normAutofit/>
          </a:bodyPr>
          <a:lstStyle/>
          <a:p>
            <a:pPr marL="457200" lvl="0" indent="-425450" algn="l" rtl="0">
              <a:lnSpc>
                <a:spcPct val="90000"/>
              </a:lnSpc>
              <a:spcBef>
                <a:spcPts val="0"/>
              </a:spcBef>
              <a:spcAft>
                <a:spcPts val="0"/>
              </a:spcAft>
              <a:buClr>
                <a:srgbClr val="586F7C"/>
              </a:buClr>
              <a:buSzPts val="3100"/>
              <a:buFont typeface="Open Sans"/>
              <a:buAutoNum type="arabicPeriod"/>
            </a:pPr>
            <a:r>
              <a:rPr lang="en-US" sz="3200">
                <a:solidFill>
                  <a:srgbClr val="586F7C"/>
                </a:solidFill>
                <a:latin typeface="Open Sans"/>
                <a:ea typeface="Open Sans"/>
                <a:cs typeface="Open Sans"/>
                <a:sym typeface="Open Sans"/>
              </a:rPr>
              <a:t>Búsqueda simple - búsqueda básica </a:t>
            </a:r>
            <a:endParaRPr sz="320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Esta es una búsqueda rápida y el primer paso para los recursos en línea.</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Suele realizarse a través de Google Académico, el catálogo de la biblioteca universitaria o Wikipedia.</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Es posible buscar escribiendo </a:t>
            </a:r>
            <a:r>
              <a:rPr lang="en-US" sz="2300" b="1">
                <a:solidFill>
                  <a:srgbClr val="3F3F3F"/>
                </a:solidFill>
                <a:latin typeface="Open Sans"/>
                <a:ea typeface="Open Sans"/>
                <a:cs typeface="Open Sans"/>
                <a:sym typeface="Open Sans"/>
              </a:rPr>
              <a:t>un solo término </a:t>
            </a:r>
            <a:r>
              <a:rPr lang="en-US" sz="2300">
                <a:solidFill>
                  <a:srgbClr val="3F3F3F"/>
                </a:solidFill>
                <a:latin typeface="Open Sans"/>
                <a:ea typeface="Open Sans"/>
                <a:cs typeface="Open Sans"/>
                <a:sym typeface="Open Sans"/>
              </a:rPr>
              <a:t>o</a:t>
            </a:r>
            <a:r>
              <a:rPr lang="en-US" sz="2300" b="1">
                <a:solidFill>
                  <a:srgbClr val="3F3F3F"/>
                </a:solidFill>
                <a:latin typeface="Open Sans"/>
                <a:ea typeface="Open Sans"/>
                <a:cs typeface="Open Sans"/>
                <a:sym typeface="Open Sans"/>
              </a:rPr>
              <a:t> frase.</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También escribiendo parte del registro bibliográfico, p. ej., el título o el nombre de la revista en los motores de búsqueda para obtener el texto completo de la publicación.</a:t>
            </a:r>
            <a:endParaRPr>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0" y="226412"/>
            <a:ext cx="7781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2. Búsqueda sistemática - construir una consulta</a:t>
            </a:r>
            <a:endParaRPr sz="3200">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160895" y="1799912"/>
            <a:ext cx="11583000" cy="4870800"/>
          </a:xfrm>
          <a:prstGeom prst="rect">
            <a:avLst/>
          </a:prstGeom>
          <a:noFill/>
          <a:ln>
            <a:noFill/>
          </a:ln>
        </p:spPr>
        <p:txBody>
          <a:bodyPr spcFirstLastPara="1" wrap="square" lIns="91425" tIns="45700" rIns="91425" bIns="45700" anchor="t" anchorCtr="0">
            <a:noAutofit/>
          </a:bodyPr>
          <a:lstStyle/>
          <a:p>
            <a:pPr marL="457200" lvl="0" indent="-381000" algn="l" rtl="0">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Requiere una estrategia de búsqueda más completa.</a:t>
            </a:r>
            <a:endParaRPr>
              <a:solidFill>
                <a:srgbClr val="3F3F3F"/>
              </a:solidFill>
            </a:endParaRPr>
          </a:p>
          <a:p>
            <a:pPr marL="457200" lvl="0" indent="-381000" algn="l" rtl="0">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Por lo general, se realiza para una investigación compleja que tiene como objetivo identificar, seleccionar y sintetizar toda la investigación publicada sobre una pregunta o tema en particular. </a:t>
            </a:r>
            <a:endParaRPr>
              <a:solidFill>
                <a:srgbClr val="3F3F3F"/>
              </a:solidFill>
            </a:endParaRPr>
          </a:p>
          <a:p>
            <a:pPr marL="457200" lvl="0" indent="-381000" algn="l" rtl="0">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Una investigación sistemática consiste en identificar </a:t>
            </a:r>
            <a:r>
              <a:rPr lang="en-US" sz="2200" b="1">
                <a:solidFill>
                  <a:srgbClr val="3F3F3F"/>
                </a:solidFill>
                <a:latin typeface="Open Sans"/>
                <a:ea typeface="Open Sans"/>
                <a:cs typeface="Open Sans"/>
                <a:sym typeface="Open Sans"/>
              </a:rPr>
              <a:t>operadores booleanos</a:t>
            </a:r>
            <a:r>
              <a:rPr lang="en-US" sz="2200">
                <a:solidFill>
                  <a:srgbClr val="3F3F3F"/>
                </a:solidFill>
                <a:latin typeface="Open Sans"/>
                <a:ea typeface="Open Sans"/>
                <a:cs typeface="Open Sans"/>
                <a:sym typeface="Open Sans"/>
              </a:rPr>
              <a:t>, técnicas de búsqueda avanzada y construir una consulta.</a:t>
            </a:r>
            <a:endParaRPr sz="22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24400" y="21956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3. Seguir un hilo - bola de nieve</a:t>
            </a:r>
            <a:endParaRPr sz="320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99475" y="1916832"/>
            <a:ext cx="6872700" cy="4464496"/>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La bola de nieve implica utilizar una publicación clave sobre un tema como punto de partida.</a:t>
            </a:r>
            <a:endParaRPr sz="2300"/>
          </a:p>
          <a:p>
            <a:pPr marL="457200" lvl="0" indent="-374650" algn="l" rtl="0">
              <a:lnSpc>
                <a:spcPct val="115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Las referencias enumeradas en publicaciones relevantes lo llevan a otras publicaciones relevantes. </a:t>
            </a:r>
            <a:endParaRPr sz="2300"/>
          </a:p>
          <a:p>
            <a:pPr marL="457200" lvl="0" indent="-374650" algn="l" rtl="0">
              <a:lnSpc>
                <a:spcPct val="115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El método de la bola de nieve ayuda a encontrar mucha literatura sobre un tema de forma rápida y sencilla. </a:t>
            </a:r>
            <a:endParaRPr sz="2300">
              <a:solidFill>
                <a:schemeClr val="dk1"/>
              </a:solidFill>
              <a:latin typeface="Open Sans"/>
              <a:ea typeface="Open Sans"/>
              <a:cs typeface="Open Sans"/>
              <a:sym typeface="Open Sans"/>
            </a:endParaRPr>
          </a:p>
          <a:p>
            <a:pPr marL="457200" lvl="0" indent="-228600" algn="l" rtl="0">
              <a:lnSpc>
                <a:spcPct val="115000"/>
              </a:lnSpc>
              <a:spcBef>
                <a:spcPts val="1000"/>
              </a:spcBef>
              <a:spcAft>
                <a:spcPts val="0"/>
              </a:spcAft>
              <a:buClr>
                <a:schemeClr val="dk1"/>
              </a:buClr>
              <a:buSzPts val="2400"/>
              <a:buNone/>
            </a:pPr>
            <a:endParaRPr sz="2300">
              <a:solidFill>
                <a:schemeClr val="dk1"/>
              </a:solidFill>
              <a:latin typeface="Open Sans"/>
              <a:ea typeface="Open Sans"/>
              <a:cs typeface="Open Sans"/>
              <a:sym typeface="Open Sans"/>
            </a:endParaRPr>
          </a:p>
        </p:txBody>
      </p:sp>
      <p:grpSp>
        <p:nvGrpSpPr>
          <p:cNvPr id="118" name="Google Shape;118;g727b3dbef2_0_52"/>
          <p:cNvGrpSpPr/>
          <p:nvPr/>
        </p:nvGrpSpPr>
        <p:grpSpPr>
          <a:xfrm>
            <a:off x="7225300" y="2710702"/>
            <a:ext cx="4583446" cy="2487928"/>
            <a:chOff x="112" y="1247888"/>
            <a:chExt cx="4249046" cy="2487928"/>
          </a:xfrm>
        </p:grpSpPr>
        <p:sp>
          <p:nvSpPr>
            <p:cNvPr id="119" name="Google Shape;119;g727b3dbef2_0_52"/>
            <p:cNvSpPr/>
            <p:nvPr/>
          </p:nvSpPr>
          <p:spPr>
            <a:xfrm>
              <a:off x="112" y="2212309"/>
              <a:ext cx="1118170" cy="559085"/>
            </a:xfrm>
            <a:prstGeom prst="roundRect">
              <a:avLst>
                <a:gd name="adj" fmla="val 10000"/>
              </a:avLst>
            </a:prstGeom>
            <a:gradFill>
              <a:gsLst>
                <a:gs pos="0">
                  <a:srgbClr val="BBBBBB"/>
                </a:gs>
                <a:gs pos="35000">
                  <a:srgbClr val="CFCFCF"/>
                </a:gs>
                <a:gs pos="100000">
                  <a:srgbClr val="EDEDED"/>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20" name="Google Shape;120;g727b3dbef2_0_52"/>
            <p:cNvSpPr txBox="1"/>
            <p:nvPr/>
          </p:nvSpPr>
          <p:spPr>
            <a:xfrm>
              <a:off x="16476" y="2228686"/>
              <a:ext cx="1017000" cy="5262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500" b="0" i="0" u="none" strike="noStrike" cap="none">
                  <a:solidFill>
                    <a:schemeClr val="dk1"/>
                  </a:solidFill>
                  <a:latin typeface="Open Sans"/>
                  <a:ea typeface="Open Sans"/>
                  <a:cs typeface="Open Sans"/>
                  <a:sym typeface="Open Sans"/>
                </a:rPr>
                <a:t>Publicación </a:t>
              </a:r>
              <a:endParaRPr sz="1500" b="0" i="0" u="none" strike="noStrike" cap="none">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1600"/>
                <a:buFont typeface="Arial"/>
                <a:buNone/>
              </a:pPr>
              <a:r>
                <a:rPr lang="en-US" sz="1500" b="0" i="0" u="none" strike="noStrike" cap="none">
                  <a:solidFill>
                    <a:schemeClr val="dk1"/>
                  </a:solidFill>
                  <a:latin typeface="Open Sans"/>
                  <a:ea typeface="Open Sans"/>
                  <a:cs typeface="Open Sans"/>
                  <a:sym typeface="Open Sans"/>
                </a:rPr>
                <a:t>clave</a:t>
              </a:r>
              <a:endParaRPr sz="1800" b="0" i="0" u="none" strike="noStrike" cap="none">
                <a:solidFill>
                  <a:schemeClr val="dk1"/>
                </a:solidFill>
                <a:latin typeface="Open Sans"/>
                <a:ea typeface="Open Sans"/>
                <a:cs typeface="Open Sans"/>
                <a:sym typeface="Open Sans"/>
              </a:endParaRPr>
            </a:p>
          </p:txBody>
        </p:sp>
        <p:sp>
          <p:nvSpPr>
            <p:cNvPr id="121" name="Google Shape;121;g727b3dbef2_0_52"/>
            <p:cNvSpPr/>
            <p:nvPr/>
          </p:nvSpPr>
          <p:spPr>
            <a:xfrm rot="-3310531">
              <a:off x="950307" y="2160282"/>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22" name="Google Shape;122;g727b3dbef2_0_52"/>
            <p:cNvSpPr txBox="1"/>
            <p:nvPr/>
          </p:nvSpPr>
          <p:spPr>
            <a:xfrm rot="-3310531">
              <a:off x="1322335" y="2150798"/>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23" name="Google Shape;123;g727b3dbef2_0_52"/>
            <p:cNvSpPr/>
            <p:nvPr/>
          </p:nvSpPr>
          <p:spPr>
            <a:xfrm>
              <a:off x="1565550" y="1569362"/>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24" name="Google Shape;124;g727b3dbef2_0_52"/>
            <p:cNvSpPr txBox="1"/>
            <p:nvPr/>
          </p:nvSpPr>
          <p:spPr>
            <a:xfrm>
              <a:off x="1581925" y="1585737"/>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sp>
          <p:nvSpPr>
            <p:cNvPr id="125" name="Google Shape;125;g727b3dbef2_0_52"/>
            <p:cNvSpPr/>
            <p:nvPr/>
          </p:nvSpPr>
          <p:spPr>
            <a:xfrm rot="-2142401">
              <a:off x="2631948" y="1678071"/>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26" name="Google Shape;126;g727b3dbef2_0_52"/>
            <p:cNvSpPr txBox="1"/>
            <p:nvPr/>
          </p:nvSpPr>
          <p:spPr>
            <a:xfrm rot="-2142401">
              <a:off x="2893584" y="1674397"/>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27" name="Google Shape;127;g727b3dbef2_0_52"/>
            <p:cNvSpPr/>
            <p:nvPr/>
          </p:nvSpPr>
          <p:spPr>
            <a:xfrm>
              <a:off x="3130988" y="1247888"/>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28" name="Google Shape;128;g727b3dbef2_0_52"/>
            <p:cNvSpPr txBox="1"/>
            <p:nvPr/>
          </p:nvSpPr>
          <p:spPr>
            <a:xfrm>
              <a:off x="3147363" y="1264263"/>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sp>
          <p:nvSpPr>
            <p:cNvPr id="129" name="Google Shape;129;g727b3dbef2_0_52"/>
            <p:cNvSpPr/>
            <p:nvPr/>
          </p:nvSpPr>
          <p:spPr>
            <a:xfrm rot="2142401">
              <a:off x="2631948" y="1999545"/>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30" name="Google Shape;130;g727b3dbef2_0_52"/>
            <p:cNvSpPr txBox="1"/>
            <p:nvPr/>
          </p:nvSpPr>
          <p:spPr>
            <a:xfrm rot="2142401">
              <a:off x="2893584" y="1995871"/>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31" name="Google Shape;131;g727b3dbef2_0_52"/>
            <p:cNvSpPr/>
            <p:nvPr/>
          </p:nvSpPr>
          <p:spPr>
            <a:xfrm>
              <a:off x="3130988" y="1890836"/>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32" name="Google Shape;132;g727b3dbef2_0_52"/>
            <p:cNvSpPr txBox="1"/>
            <p:nvPr/>
          </p:nvSpPr>
          <p:spPr>
            <a:xfrm>
              <a:off x="3147363" y="1907211"/>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sp>
          <p:nvSpPr>
            <p:cNvPr id="133" name="Google Shape;133;g727b3dbef2_0_52"/>
            <p:cNvSpPr/>
            <p:nvPr/>
          </p:nvSpPr>
          <p:spPr>
            <a:xfrm rot="3310531">
              <a:off x="950307" y="2803229"/>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34" name="Google Shape;134;g727b3dbef2_0_52"/>
            <p:cNvSpPr txBox="1"/>
            <p:nvPr/>
          </p:nvSpPr>
          <p:spPr>
            <a:xfrm rot="3310531">
              <a:off x="1322335" y="2793745"/>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35" name="Google Shape;135;g727b3dbef2_0_52"/>
            <p:cNvSpPr/>
            <p:nvPr/>
          </p:nvSpPr>
          <p:spPr>
            <a:xfrm>
              <a:off x="1565550" y="2855257"/>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36" name="Google Shape;136;g727b3dbef2_0_52"/>
            <p:cNvSpPr txBox="1"/>
            <p:nvPr/>
          </p:nvSpPr>
          <p:spPr>
            <a:xfrm>
              <a:off x="1581925" y="2871632"/>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sp>
          <p:nvSpPr>
            <p:cNvPr id="137" name="Google Shape;137;g727b3dbef2_0_52"/>
            <p:cNvSpPr/>
            <p:nvPr/>
          </p:nvSpPr>
          <p:spPr>
            <a:xfrm rot="-2142401">
              <a:off x="2631948" y="2963966"/>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38" name="Google Shape;138;g727b3dbef2_0_52"/>
            <p:cNvSpPr txBox="1"/>
            <p:nvPr/>
          </p:nvSpPr>
          <p:spPr>
            <a:xfrm rot="-2142401">
              <a:off x="2893584" y="2960293"/>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39" name="Google Shape;139;g727b3dbef2_0_52"/>
            <p:cNvSpPr/>
            <p:nvPr/>
          </p:nvSpPr>
          <p:spPr>
            <a:xfrm>
              <a:off x="3130988" y="2533783"/>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40" name="Google Shape;140;g727b3dbef2_0_52"/>
            <p:cNvSpPr txBox="1"/>
            <p:nvPr/>
          </p:nvSpPr>
          <p:spPr>
            <a:xfrm>
              <a:off x="3147363" y="2550158"/>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sp>
          <p:nvSpPr>
            <p:cNvPr id="141" name="Google Shape;141;g727b3dbef2_0_52"/>
            <p:cNvSpPr/>
            <p:nvPr/>
          </p:nvSpPr>
          <p:spPr>
            <a:xfrm rot="2142401">
              <a:off x="2631948" y="3285440"/>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42" name="Google Shape;142;g727b3dbef2_0_52"/>
            <p:cNvSpPr txBox="1"/>
            <p:nvPr/>
          </p:nvSpPr>
          <p:spPr>
            <a:xfrm rot="2142401">
              <a:off x="2893584" y="3281766"/>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500" b="0" i="0" u="none" strike="noStrike" cap="none">
                <a:solidFill>
                  <a:srgbClr val="000000"/>
                </a:solidFill>
                <a:latin typeface="Open Sans"/>
                <a:ea typeface="Open Sans"/>
                <a:cs typeface="Open Sans"/>
                <a:sym typeface="Open Sans"/>
              </a:endParaRPr>
            </a:p>
          </p:txBody>
        </p:sp>
        <p:sp>
          <p:nvSpPr>
            <p:cNvPr id="143" name="Google Shape;143;g727b3dbef2_0_52"/>
            <p:cNvSpPr/>
            <p:nvPr/>
          </p:nvSpPr>
          <p:spPr>
            <a:xfrm>
              <a:off x="3130988" y="3176731"/>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144" name="Google Shape;144;g727b3dbef2_0_52"/>
            <p:cNvSpPr txBox="1"/>
            <p:nvPr/>
          </p:nvSpPr>
          <p:spPr>
            <a:xfrm>
              <a:off x="3147363" y="3193106"/>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500" b="0" i="0" u="none" strike="noStrike" cap="none">
                  <a:solidFill>
                    <a:schemeClr val="dk1"/>
                  </a:solidFill>
                  <a:latin typeface="Open Sans"/>
                  <a:ea typeface="Open Sans"/>
                  <a:cs typeface="Open Sans"/>
                  <a:sym typeface="Open Sans"/>
                </a:rPr>
                <a:t>publicación relacionada</a:t>
              </a:r>
              <a:endParaRPr sz="1500" b="0" i="0" u="none" strike="noStrike" cap="none">
                <a:solidFill>
                  <a:schemeClr val="dk1"/>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¿Qué debo hacer?</a:t>
            </a:r>
            <a:endParaRPr>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0" y="172587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Recopilar información de antecedentes para obtener una visión general del tema.</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Una enciclopedia proporciona un buen comienzo.</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Los periódicos y revistas profesionales son útiles para familiarizarse con los desarrollos y opiniones actuales.</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Los libros y artículos de revisión brindan una introducción y una descripción general de varios aspectos del tema.</a:t>
            </a:r>
            <a:endParaRPr>
              <a:solidFill>
                <a:srgbClr val="3F3F3F"/>
              </a:solidFill>
            </a:endParaRPr>
          </a:p>
          <a:p>
            <a:pPr marL="457200" lvl="0" indent="-381000" algn="just" rtl="0">
              <a:lnSpc>
                <a:spcPct val="100000"/>
              </a:lnSpc>
              <a:spcBef>
                <a:spcPts val="1200"/>
              </a:spcBef>
              <a:spcAft>
                <a:spcPts val="0"/>
              </a:spcAft>
              <a:buClr>
                <a:schemeClr val="dk1"/>
              </a:buClr>
              <a:buSzPts val="2400"/>
              <a:buChar char="●"/>
            </a:pPr>
            <a:r>
              <a:rPr lang="en-US">
                <a:solidFill>
                  <a:srgbClr val="3F3F3F"/>
                </a:solidFill>
                <a:latin typeface="Open Sans"/>
                <a:ea typeface="Open Sans"/>
                <a:cs typeface="Open Sans"/>
                <a:sym typeface="Open Sans"/>
              </a:rPr>
              <a:t>Restringir la búsqueda.</a:t>
            </a:r>
            <a:endParaRPr>
              <a:solidFill>
                <a:srgbClr val="3F3F3F"/>
              </a:solidFill>
            </a:endParaRPr>
          </a:p>
          <a:p>
            <a:pPr marL="876300" lvl="1" indent="-3429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Convertir el enfoque de investigación en una pregunta.</a:t>
            </a:r>
            <a:endParaRPr>
              <a:solidFill>
                <a:srgbClr val="3F3F3F"/>
              </a:solidFill>
            </a:endParaRPr>
          </a:p>
          <a:p>
            <a:pPr marL="876300" lvl="1" indent="-3429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Las preguntas 4W+H son una excelente forma de comenzar: </a:t>
            </a:r>
            <a:r>
              <a:rPr lang="en-US" sz="2800" b="1">
                <a:solidFill>
                  <a:srgbClr val="3F3F3F"/>
                </a:solidFill>
                <a:latin typeface="Open Sans"/>
                <a:ea typeface="Open Sans"/>
                <a:cs typeface="Open Sans"/>
                <a:sym typeface="Open Sans"/>
              </a:rPr>
              <a:t>¿qué? ¿dónde? ¿quién? ¿por qué? ¿cómo? </a:t>
            </a:r>
            <a:endParaRPr sz="28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0" y="250767"/>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Las preguntas 4W+H </a:t>
            </a:r>
            <a:endParaRPr>
              <a:solidFill>
                <a:srgbClr val="586F7C"/>
              </a:solidFill>
              <a:latin typeface="Open Sans"/>
              <a:ea typeface="Open Sans"/>
              <a:cs typeface="Open Sans"/>
              <a:sym typeface="Open Sans"/>
            </a:endParaRPr>
          </a:p>
        </p:txBody>
      </p:sp>
      <p:sp>
        <p:nvSpPr>
          <p:cNvPr id="158" name="Google Shape;158;p8"/>
          <p:cNvSpPr/>
          <p:nvPr/>
        </p:nvSpPr>
        <p:spPr>
          <a:xfrm>
            <a:off x="-1" y="2438400"/>
            <a:ext cx="4303059" cy="3496235"/>
          </a:xfrm>
          <a:prstGeom prst="rightArrow">
            <a:avLst>
              <a:gd name="adj1" fmla="val 50000"/>
              <a:gd name="adj2" fmla="val 50000"/>
            </a:avLst>
          </a:prstGeom>
          <a:solidFill>
            <a:srgbClr val="586F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000" b="0" i="0" u="none" strike="noStrike" cap="none" dirty="0">
                <a:solidFill>
                  <a:schemeClr val="lt1"/>
                </a:solidFill>
                <a:latin typeface="Open Sans"/>
                <a:ea typeface="Open Sans"/>
                <a:cs typeface="Open Sans"/>
                <a:sym typeface="Open Sans"/>
              </a:rPr>
              <a:t>El </a:t>
            </a:r>
            <a:r>
              <a:rPr lang="en-US" sz="2000" b="0" i="0" u="none" strike="noStrike" cap="none" dirty="0" err="1">
                <a:solidFill>
                  <a:schemeClr val="lt1"/>
                </a:solidFill>
                <a:latin typeface="Open Sans"/>
                <a:ea typeface="Open Sans"/>
                <a:cs typeface="Open Sans"/>
                <a:sym typeface="Open Sans"/>
              </a:rPr>
              <a:t>siguiente</a:t>
            </a:r>
            <a:r>
              <a:rPr lang="en-US" sz="2000" b="0" i="0" u="none" strike="noStrike" cap="none" dirty="0">
                <a:solidFill>
                  <a:schemeClr val="lt1"/>
                </a:solidFill>
                <a:latin typeface="Open Sans"/>
                <a:ea typeface="Open Sans"/>
                <a:cs typeface="Open Sans"/>
                <a:sym typeface="Open Sans"/>
              </a:rPr>
              <a:t> </a:t>
            </a:r>
            <a:r>
              <a:rPr lang="en-US" sz="2000" b="0" i="0" u="none" strike="noStrike" cap="none" dirty="0" err="1">
                <a:solidFill>
                  <a:schemeClr val="lt1"/>
                </a:solidFill>
                <a:latin typeface="Open Sans"/>
                <a:ea typeface="Open Sans"/>
                <a:cs typeface="Open Sans"/>
                <a:sym typeface="Open Sans"/>
              </a:rPr>
              <a:t>ejemplo</a:t>
            </a:r>
            <a:r>
              <a:rPr lang="en-US" sz="2000" b="0" i="0" u="none" strike="noStrike" cap="none" dirty="0">
                <a:solidFill>
                  <a:schemeClr val="lt1"/>
                </a:solidFill>
                <a:latin typeface="Open Sans"/>
                <a:ea typeface="Open Sans"/>
                <a:cs typeface="Open Sans"/>
                <a:sym typeface="Open Sans"/>
              </a:rPr>
              <a:t> </a:t>
            </a:r>
            <a:r>
              <a:rPr lang="en-US" sz="2000" b="0" i="0" u="none" strike="noStrike" cap="none" dirty="0" err="1">
                <a:solidFill>
                  <a:schemeClr val="lt1"/>
                </a:solidFill>
                <a:latin typeface="Open Sans"/>
                <a:ea typeface="Open Sans"/>
                <a:cs typeface="Open Sans"/>
                <a:sym typeface="Open Sans"/>
              </a:rPr>
              <a:t>es</a:t>
            </a:r>
            <a:r>
              <a:rPr lang="en-US" sz="2000" b="0" i="0" u="none" strike="noStrike" cap="none" dirty="0">
                <a:solidFill>
                  <a:schemeClr val="lt1"/>
                </a:solidFill>
                <a:latin typeface="Open Sans"/>
                <a:ea typeface="Open Sans"/>
                <a:cs typeface="Open Sans"/>
                <a:sym typeface="Open Sans"/>
              </a:rPr>
              <a:t> </a:t>
            </a:r>
            <a:r>
              <a:rPr lang="en-US" sz="2000" b="0" i="0" u="none" strike="noStrike" cap="none" dirty="0" err="1">
                <a:solidFill>
                  <a:schemeClr val="lt1"/>
                </a:solidFill>
                <a:latin typeface="Open Sans"/>
                <a:ea typeface="Open Sans"/>
                <a:cs typeface="Open Sans"/>
                <a:sym typeface="Open Sans"/>
              </a:rPr>
              <a:t>sobre</a:t>
            </a:r>
            <a:r>
              <a:rPr lang="en-US" sz="2000" b="0" i="0" u="none" strike="noStrike" cap="none" dirty="0">
                <a:solidFill>
                  <a:schemeClr val="lt1"/>
                </a:solidFill>
                <a:latin typeface="Open Sans"/>
                <a:ea typeface="Open Sans"/>
                <a:cs typeface="Open Sans"/>
                <a:sym typeface="Open Sans"/>
              </a:rPr>
              <a:t> el </a:t>
            </a:r>
            <a:r>
              <a:rPr lang="en-US" sz="2000" b="0" i="0" u="none" strike="noStrike" cap="none" dirty="0" err="1">
                <a:solidFill>
                  <a:schemeClr val="lt1"/>
                </a:solidFill>
                <a:latin typeface="Open Sans"/>
                <a:ea typeface="Open Sans"/>
                <a:cs typeface="Open Sans"/>
                <a:sym typeface="Open Sans"/>
              </a:rPr>
              <a:t>tema</a:t>
            </a:r>
            <a:r>
              <a:rPr lang="en-US" sz="2000" b="0" i="0" u="none" strike="noStrike" cap="none" dirty="0">
                <a:solidFill>
                  <a:schemeClr val="lt1"/>
                </a:solidFill>
                <a:latin typeface="Open Sans"/>
                <a:ea typeface="Open Sans"/>
                <a:cs typeface="Open Sans"/>
                <a:sym typeface="Open Sans"/>
              </a:rPr>
              <a:t> “</a:t>
            </a:r>
            <a:r>
              <a:rPr lang="en-US" sz="2000" b="1" i="0" u="none" strike="noStrike" cap="none" dirty="0">
                <a:solidFill>
                  <a:schemeClr val="lt1"/>
                </a:solidFill>
                <a:latin typeface="Open Sans"/>
                <a:ea typeface="Open Sans"/>
                <a:cs typeface="Open Sans"/>
                <a:sym typeface="Open Sans"/>
              </a:rPr>
              <a:t>environmental issues and agriculture</a:t>
            </a:r>
            <a:r>
              <a:rPr lang="en-US" sz="2000" b="0" i="0" u="none" strike="noStrike" cap="none" dirty="0">
                <a:solidFill>
                  <a:schemeClr val="lt1"/>
                </a:solidFill>
                <a:latin typeface="Open Sans"/>
                <a:ea typeface="Open Sans"/>
                <a:cs typeface="Open Sans"/>
                <a:sym typeface="Open Sans"/>
              </a:rPr>
              <a:t>” </a:t>
            </a:r>
            <a:endParaRPr sz="2000" b="0"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300"/>
              <a:buFont typeface="Arial"/>
              <a:buNone/>
            </a:pPr>
            <a:r>
              <a:rPr lang="en-US" sz="1600" b="0" i="0" u="none" strike="noStrike" cap="none" dirty="0">
                <a:solidFill>
                  <a:schemeClr val="lt1"/>
                </a:solidFill>
                <a:latin typeface="Open Sans"/>
                <a:ea typeface="Open Sans"/>
                <a:cs typeface="Open Sans"/>
                <a:sym typeface="Open Sans"/>
              </a:rPr>
              <a:t>(</a:t>
            </a:r>
            <a:r>
              <a:rPr lang="en-US" sz="1600" b="0" i="0" u="none" strike="noStrike" cap="none" dirty="0" err="1">
                <a:solidFill>
                  <a:schemeClr val="lt1"/>
                </a:solidFill>
                <a:latin typeface="Open Sans"/>
                <a:ea typeface="Open Sans"/>
                <a:cs typeface="Open Sans"/>
                <a:sym typeface="Open Sans"/>
              </a:rPr>
              <a:t>medio</a:t>
            </a:r>
            <a:r>
              <a:rPr lang="en-US" sz="1600" b="0" i="0" u="none" strike="noStrike" cap="none" dirty="0">
                <a:solidFill>
                  <a:schemeClr val="lt1"/>
                </a:solidFill>
                <a:latin typeface="Open Sans"/>
                <a:ea typeface="Open Sans"/>
                <a:cs typeface="Open Sans"/>
                <a:sym typeface="Open Sans"/>
              </a:rPr>
              <a:t> </a:t>
            </a:r>
            <a:r>
              <a:rPr lang="en-US" sz="1600" b="0" i="0" u="none" strike="noStrike" cap="none" dirty="0" err="1">
                <a:solidFill>
                  <a:schemeClr val="lt1"/>
                </a:solidFill>
                <a:latin typeface="Open Sans"/>
                <a:ea typeface="Open Sans"/>
                <a:cs typeface="Open Sans"/>
                <a:sym typeface="Open Sans"/>
              </a:rPr>
              <a:t>ambiente</a:t>
            </a:r>
            <a:r>
              <a:rPr lang="en-US" sz="1600" b="0" i="0" u="none" strike="noStrike" cap="none" dirty="0">
                <a:solidFill>
                  <a:schemeClr val="lt1"/>
                </a:solidFill>
                <a:latin typeface="Open Sans"/>
                <a:ea typeface="Open Sans"/>
                <a:cs typeface="Open Sans"/>
                <a:sym typeface="Open Sans"/>
              </a:rPr>
              <a:t> y </a:t>
            </a:r>
            <a:r>
              <a:rPr lang="en-US" sz="1600" b="0" i="0" u="none" strike="noStrike" cap="none" dirty="0" err="1">
                <a:solidFill>
                  <a:schemeClr val="lt1"/>
                </a:solidFill>
                <a:latin typeface="Open Sans"/>
                <a:ea typeface="Open Sans"/>
                <a:cs typeface="Open Sans"/>
                <a:sym typeface="Open Sans"/>
              </a:rPr>
              <a:t>agricultura</a:t>
            </a:r>
            <a:r>
              <a:rPr lang="en-US" sz="1600" b="0" i="0" u="none" strike="noStrike" cap="none" dirty="0">
                <a:solidFill>
                  <a:schemeClr val="lt1"/>
                </a:solidFill>
                <a:latin typeface="Open Sans"/>
                <a:ea typeface="Open Sans"/>
                <a:cs typeface="Open Sans"/>
                <a:sym typeface="Open Sans"/>
              </a:rPr>
              <a:t>)</a:t>
            </a:r>
            <a:endParaRPr sz="700" b="0" i="0" u="none" strike="noStrike" cap="none" dirty="0">
              <a:solidFill>
                <a:srgbClr val="000000"/>
              </a:solidFill>
              <a:latin typeface="Arial"/>
              <a:ea typeface="Arial"/>
              <a:cs typeface="Arial"/>
              <a:sym typeface="Arial"/>
            </a:endParaRPr>
          </a:p>
        </p:txBody>
      </p:sp>
      <p:pic>
        <p:nvPicPr>
          <p:cNvPr id="159" name="Google Shape;159;p8"/>
          <p:cNvPicPr preferRelativeResize="0"/>
          <p:nvPr/>
        </p:nvPicPr>
        <p:blipFill rotWithShape="1">
          <a:blip r:embed="rId3">
            <a:alphaModFix/>
          </a:blip>
          <a:srcRect/>
          <a:stretch/>
        </p:blipFill>
        <p:spPr>
          <a:xfrm>
            <a:off x="4479150" y="2035425"/>
            <a:ext cx="7084400" cy="4100575"/>
          </a:xfrm>
          <a:prstGeom prst="rect">
            <a:avLst/>
          </a:prstGeom>
          <a:noFill/>
          <a:ln>
            <a:noFill/>
          </a:ln>
        </p:spPr>
      </p:pic>
      <p:sp>
        <p:nvSpPr>
          <p:cNvPr id="160" name="Google Shape;160;p8"/>
          <p:cNvSpPr txBox="1"/>
          <p:nvPr/>
        </p:nvSpPr>
        <p:spPr>
          <a:xfrm>
            <a:off x="4545588" y="6120850"/>
            <a:ext cx="6581700" cy="4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Fuente: </a:t>
            </a:r>
            <a:r>
              <a:rPr lang="en-US" sz="12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https://library.wur.nl/infoboard/module_2/page14872.html</a:t>
            </a:r>
            <a:r>
              <a:rPr lang="en-US"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Consultado el  27 de Junio de 2021</a:t>
            </a:r>
            <a:endParaRPr sz="1200" b="0" i="0" u="none" strike="noStrike" cap="non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2544</Words>
  <Application>Microsoft Office PowerPoint</Application>
  <PresentationFormat>Widescreen</PresentationFormat>
  <Paragraphs>183</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Courier New</vt:lpstr>
      <vt:lpstr>Calibri</vt:lpstr>
      <vt:lpstr>Noto Sans</vt:lpstr>
      <vt:lpstr>Open Sans</vt:lpstr>
      <vt:lpstr>Gill Sans</vt:lpstr>
      <vt:lpstr>Trebuchet MS</vt:lpstr>
      <vt:lpstr>Century Gothic</vt:lpstr>
      <vt:lpstr>Simple Light</vt:lpstr>
      <vt:lpstr> Descubrimiento y re-utilización de bibliografía académica</vt:lpstr>
      <vt:lpstr>Contenido</vt:lpstr>
      <vt:lpstr>Objetivos de aprendizaje</vt:lpstr>
      <vt:lpstr>¿Qué es una búsqueda bibliográfica?</vt:lpstr>
      <vt:lpstr>Búsqueda simple - búsqueda básica </vt:lpstr>
      <vt:lpstr>2. Búsqueda sistemática - construir una consulta</vt:lpstr>
      <vt:lpstr>3. Seguir un hilo - bola de nieve</vt:lpstr>
      <vt:lpstr>¿Qué debo hacer?</vt:lpstr>
      <vt:lpstr>Las preguntas 4W+H </vt:lpstr>
      <vt:lpstr>Desarrollo de una estrategia de búsqueda: descripción general del proceso</vt:lpstr>
      <vt:lpstr>Refinar una búsqueda</vt:lpstr>
      <vt:lpstr>Filtros de búsqueda</vt:lpstr>
      <vt:lpstr>Operadores Booleanos</vt:lpstr>
      <vt:lpstr>Paréntesis y comodines</vt:lpstr>
      <vt:lpstr>Límites de búsqueda</vt:lpstr>
      <vt:lpstr>Síntesis</vt:lpstr>
      <vt:lpstr>Referencias y 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Descubrimiento y re-utilización de bibliografía académica</dc:title>
  <dc:creator>Marcia Mabhula</dc:creator>
  <cp:lastModifiedBy>Marcia Mabhula</cp:lastModifiedBy>
  <cp:revision>6</cp:revision>
  <dcterms:created xsi:type="dcterms:W3CDTF">2020-02-14T15:04:15Z</dcterms:created>
  <dcterms:modified xsi:type="dcterms:W3CDTF">2023-03-30T10:26:52Z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