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7gZPUn42kHlfLYR4pjwmwz+LL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69" autoAdjust="0"/>
  </p:normalViewPr>
  <p:slideViewPr>
    <p:cSldViewPr>
      <p:cViewPr varScale="1">
        <p:scale>
          <a:sx n="66" d="100"/>
          <a:sy n="66" d="100"/>
        </p:scale>
        <p:origin x="1301"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419"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00622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ipo.int/ardi"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ardi@wipo.in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lo.org/goali/WCMS_588687/lang--en/index.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goali@ilo.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esearch4life.org/es/acceso/criterios-de-elegibilid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o.org/agor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agora@fao.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nenvironment.org/oar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oare@research4life.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just" rtl="0">
              <a:lnSpc>
                <a:spcPct val="100000"/>
              </a:lnSpc>
              <a:spcBef>
                <a:spcPts val="600"/>
              </a:spcBef>
              <a:spcAft>
                <a:spcPts val="0"/>
              </a:spcAft>
              <a:buSzPts val="1200"/>
              <a:buChar char="●"/>
            </a:pPr>
            <a:r>
              <a:rPr lang="es-419" dirty="0">
                <a:latin typeface="Arial"/>
                <a:ea typeface="Arial"/>
                <a:cs typeface="Arial"/>
                <a:sym typeface="Arial"/>
              </a:rPr>
              <a:t>ARDI tiene como objetivo promover la integración de los países de bajos y medios ingresos menos adelantados en la economía mundial, del conocimiento, permitiéndoles realizar plenamente su potencial creativo e innovador. </a:t>
            </a:r>
            <a:endParaRPr dirty="0">
              <a:latin typeface="Arial"/>
              <a:ea typeface="Arial"/>
              <a:cs typeface="Arial"/>
              <a:sym typeface="Arial"/>
            </a:endParaRPr>
          </a:p>
          <a:p>
            <a:pPr marL="457200" lvl="0" indent="-304800" algn="just" rtl="0">
              <a:lnSpc>
                <a:spcPct val="100000"/>
              </a:lnSpc>
              <a:spcBef>
                <a:spcPts val="0"/>
              </a:spcBef>
              <a:spcAft>
                <a:spcPts val="0"/>
              </a:spcAft>
              <a:buSzPts val="1200"/>
              <a:buChar char="●"/>
            </a:pPr>
            <a:r>
              <a:rPr lang="es-419" dirty="0">
                <a:latin typeface="Arial"/>
                <a:ea typeface="Arial"/>
                <a:cs typeface="Arial"/>
                <a:sym typeface="Arial"/>
              </a:rPr>
              <a:t>Tiene como objetivo mejorar el acceso a la literatura académica de diversos campos de la ciencia y tecnología; el programa ARDI está diseñado para reforzar la infraestructura del conocimiento en los países de bajos y medianos ingresos para ayudar a sus investigadores  a crear y desarrollar nuevas soluciones a los desafíos técnicos que enfrentan a nivel local y global. </a:t>
            </a:r>
            <a:endParaRPr dirty="0">
              <a:latin typeface="Arial"/>
              <a:ea typeface="Arial"/>
              <a:cs typeface="Arial"/>
              <a:sym typeface="Arial"/>
            </a:endParaRPr>
          </a:p>
          <a:p>
            <a:pPr marL="457200" lvl="0" indent="-304800" algn="just" rtl="0">
              <a:lnSpc>
                <a:spcPct val="100000"/>
              </a:lnSpc>
              <a:spcBef>
                <a:spcPts val="0"/>
              </a:spcBef>
              <a:spcAft>
                <a:spcPts val="0"/>
              </a:spcAft>
              <a:buSzPts val="1200"/>
              <a:buChar char="●"/>
            </a:pPr>
            <a:r>
              <a:rPr lang="es-419" dirty="0">
                <a:latin typeface="Arial"/>
                <a:ea typeface="Arial"/>
                <a:cs typeface="Arial"/>
                <a:sym typeface="Arial"/>
              </a:rPr>
              <a:t>Para contar con acceso y mayor información visitar el siguiente enlace: </a:t>
            </a:r>
            <a:r>
              <a:rPr lang="es-419" u="sng" dirty="0">
                <a:solidFill>
                  <a:srgbClr val="2E75B5"/>
                </a:solidFill>
                <a:latin typeface="Arial"/>
                <a:ea typeface="Arial"/>
                <a:cs typeface="Arial"/>
                <a:sym typeface="Arial"/>
                <a:hlinkClick r:id="rId3">
                  <a:extLst>
                    <a:ext uri="{A12FA001-AC4F-418D-AE19-62706E023703}">
                      <ahyp:hlinkClr xmlns:ahyp="http://schemas.microsoft.com/office/drawing/2018/hyperlinkcolor" val="tx"/>
                    </a:ext>
                  </a:extLst>
                </a:hlinkClick>
              </a:rPr>
              <a:t>www.wipo.int/ardi</a:t>
            </a:r>
            <a:r>
              <a:rPr lang="es-419" u="sng" dirty="0">
                <a:solidFill>
                  <a:srgbClr val="2E75B5"/>
                </a:solidFill>
                <a:latin typeface="Arial"/>
                <a:ea typeface="Arial"/>
                <a:cs typeface="Arial"/>
                <a:sym typeface="Arial"/>
              </a:rPr>
              <a:t>/es/index.html</a:t>
            </a:r>
            <a:r>
              <a:rPr lang="es-419" dirty="0">
                <a:latin typeface="Arial"/>
                <a:ea typeface="Arial"/>
                <a:cs typeface="Arial"/>
                <a:sym typeface="Arial"/>
              </a:rPr>
              <a:t>, para contactar al programa </a:t>
            </a:r>
            <a:r>
              <a:rPr lang="es-419" u="sng" dirty="0">
                <a:solidFill>
                  <a:srgbClr val="2E75B5"/>
                </a:solidFill>
                <a:latin typeface="Arial"/>
                <a:ea typeface="Arial"/>
                <a:cs typeface="Arial"/>
                <a:sym typeface="Arial"/>
                <a:hlinkClick r:id="rId4">
                  <a:extLst>
                    <a:ext uri="{A12FA001-AC4F-418D-AE19-62706E023703}">
                      <ahyp:hlinkClr xmlns:ahyp="http://schemas.microsoft.com/office/drawing/2018/hyperlinkcolor" val="tx"/>
                    </a:ext>
                  </a:extLst>
                </a:hlinkClick>
              </a:rPr>
              <a:t>ardi@wipo.int</a:t>
            </a:r>
            <a:r>
              <a:rPr lang="es-419" dirty="0">
                <a:latin typeface="Arial"/>
                <a:ea typeface="Arial"/>
                <a:cs typeface="Arial"/>
                <a:sym typeface="Arial"/>
              </a:rPr>
              <a:t>.</a:t>
            </a:r>
            <a:endParaRPr dirty="0">
              <a:latin typeface="Arial"/>
              <a:ea typeface="Arial"/>
              <a:cs typeface="Arial"/>
              <a:sym typeface="Arial"/>
            </a:endParaRPr>
          </a:p>
          <a:p>
            <a:pPr marL="171450" lvl="0" indent="-82550" algn="l" rtl="0">
              <a:lnSpc>
                <a:spcPct val="100000"/>
              </a:lnSpc>
              <a:spcBef>
                <a:spcPts val="600"/>
              </a:spcBef>
              <a:spcAft>
                <a:spcPts val="0"/>
              </a:spcAft>
              <a:buSzPts val="1400"/>
              <a:buFont typeface="Arial"/>
              <a:buNone/>
            </a:pPr>
            <a:endParaRPr dirty="0"/>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just" rtl="0">
              <a:lnSpc>
                <a:spcPct val="100000"/>
              </a:lnSpc>
              <a:spcBef>
                <a:spcPts val="600"/>
              </a:spcBef>
              <a:spcAft>
                <a:spcPts val="0"/>
              </a:spcAft>
              <a:buSzPts val="1200"/>
              <a:buChar char="●"/>
            </a:pPr>
            <a:r>
              <a:rPr lang="es-419" u="sng" dirty="0">
                <a:solidFill>
                  <a:srgbClr val="2E75B5"/>
                </a:solidFill>
                <a:latin typeface="Arial"/>
                <a:ea typeface="Arial"/>
                <a:cs typeface="Arial"/>
                <a:sym typeface="Arial"/>
                <a:hlinkClick r:id="rId3">
                  <a:extLst>
                    <a:ext uri="{A12FA001-AC4F-418D-AE19-62706E023703}">
                      <ahyp:hlinkClr xmlns:ahyp="http://schemas.microsoft.com/office/drawing/2018/hyperlinkcolor" val="tx"/>
                    </a:ext>
                  </a:extLst>
                </a:hlinkClick>
              </a:rPr>
              <a:t>GOALI</a:t>
            </a:r>
            <a:r>
              <a:rPr lang="es-419" dirty="0">
                <a:latin typeface="Arial"/>
                <a:ea typeface="Arial"/>
                <a:cs typeface="Arial"/>
                <a:sym typeface="Arial"/>
              </a:rPr>
              <a:t> (Acceso Global en línea a la Información Jurídica) es coordinado por la Organización Internacional del Trabajo (OIT) y sus socios, Brill Nijhoff, como editorial fundadora y creadora del programa, el Centro Internacional de Capacitación de la OIT, la biblioteca legal Lillian Goldman de la Escuela Legal de Yale y la biblioteca de la Escuela Legal de Cornell como socios académicos. </a:t>
            </a:r>
            <a:endParaRPr dirty="0">
              <a:latin typeface="Arial"/>
              <a:ea typeface="Arial"/>
              <a:cs typeface="Arial"/>
              <a:sym typeface="Arial"/>
            </a:endParaRPr>
          </a:p>
          <a:p>
            <a:pPr marL="457200" lvl="0" indent="-304800" algn="just" rtl="0">
              <a:lnSpc>
                <a:spcPct val="100000"/>
              </a:lnSpc>
              <a:spcBef>
                <a:spcPts val="0"/>
              </a:spcBef>
              <a:spcAft>
                <a:spcPts val="0"/>
              </a:spcAft>
              <a:buSzPts val="1200"/>
              <a:buChar char="●"/>
            </a:pPr>
            <a:r>
              <a:rPr lang="es-419" dirty="0">
                <a:latin typeface="Arial"/>
                <a:ea typeface="Arial"/>
                <a:cs typeface="Arial"/>
                <a:sym typeface="Arial"/>
              </a:rPr>
              <a:t>Para contar con acceso y mayor información visitar el siguiente enlace:  </a:t>
            </a:r>
            <a:r>
              <a:rPr lang="es-419" u="sng" dirty="0">
                <a:solidFill>
                  <a:srgbClr val="2E75B5"/>
                </a:solidFill>
                <a:latin typeface="Arial"/>
                <a:ea typeface="Arial"/>
                <a:cs typeface="Arial"/>
                <a:sym typeface="Arial"/>
                <a:hlinkClick r:id="rId3">
                  <a:extLst>
                    <a:ext uri="{A12FA001-AC4F-418D-AE19-62706E023703}">
                      <ahyp:hlinkClr xmlns:ahyp="http://schemas.microsoft.com/office/drawing/2018/hyperlinkcolor" val="tx"/>
                    </a:ext>
                  </a:extLst>
                </a:hlinkClick>
              </a:rPr>
              <a:t>www.ilo.org/goali</a:t>
            </a:r>
            <a:r>
              <a:rPr lang="es-419" u="sng" dirty="0">
                <a:solidFill>
                  <a:srgbClr val="2E75B5"/>
                </a:solidFill>
                <a:latin typeface="Arial"/>
                <a:ea typeface="Arial"/>
                <a:cs typeface="Arial"/>
                <a:sym typeface="Arial"/>
              </a:rPr>
              <a:t>/lang--es/index.html</a:t>
            </a:r>
            <a:r>
              <a:rPr lang="es-419" dirty="0">
                <a:latin typeface="Arial"/>
                <a:ea typeface="Arial"/>
                <a:cs typeface="Arial"/>
                <a:sym typeface="Arial"/>
              </a:rPr>
              <a:t>, para contactar al programa </a:t>
            </a:r>
            <a:r>
              <a:rPr lang="es-419" u="sng" dirty="0">
                <a:solidFill>
                  <a:srgbClr val="2E75B5"/>
                </a:solidFill>
                <a:latin typeface="Arial"/>
                <a:ea typeface="Arial"/>
                <a:cs typeface="Arial"/>
                <a:sym typeface="Arial"/>
                <a:hlinkClick r:id="rId4">
                  <a:extLst>
                    <a:ext uri="{A12FA001-AC4F-418D-AE19-62706E023703}">
                      <ahyp:hlinkClr xmlns:ahyp="http://schemas.microsoft.com/office/drawing/2018/hyperlinkcolor" val="tx"/>
                    </a:ext>
                  </a:extLst>
                </a:hlinkClick>
              </a:rPr>
              <a:t>goali@ilo.org</a:t>
            </a:r>
            <a:r>
              <a:rPr lang="es-419"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600"/>
              </a:spcBef>
              <a:spcAft>
                <a:spcPts val="0"/>
              </a:spcAft>
              <a:buSzPts val="1400"/>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184" name="Google Shape;1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3" name="Google Shape;1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200" name="Google Shape;2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600"/>
              </a:spcAft>
              <a:buClr>
                <a:schemeClr val="dk1"/>
              </a:buClr>
              <a:buSzPts val="1100"/>
              <a:buFont typeface="Arial"/>
              <a:buNone/>
            </a:pPr>
            <a:r>
              <a:rPr lang="es-419">
                <a:latin typeface="Arial"/>
                <a:ea typeface="Arial"/>
                <a:cs typeface="Arial"/>
                <a:sym typeface="Arial"/>
              </a:rPr>
              <a:t>La elegibilidad de los países se evalúa una vez al año. Dependiendo de diferentes factores que definen si un país es elegible y si estos formarán parte de las dos categorías del programa ya sea en: “Grupo A” o “Grupo B”. </a:t>
            </a:r>
            <a:endParaRPr sz="1300">
              <a:latin typeface="Arial"/>
              <a:ea typeface="Arial"/>
              <a:cs typeface="Arial"/>
              <a:sym typeface="Arial"/>
            </a:endParaRPr>
          </a:p>
        </p:txBody>
      </p:sp>
      <p:sp>
        <p:nvSpPr>
          <p:cNvPr id="211" name="Google Shape;21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t>La elegibilidad de los países se evalúa una vez al año. Depende de diversos factores que definen si un país es elegible y si éstos formarán parte de las categorías "Grupo A" o "Grupo B".</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s-419"/>
              <a:t>Grupo A - interpretación:</a:t>
            </a:r>
            <a:endParaRPr/>
          </a:p>
          <a:p>
            <a:pPr marL="0" lvl="0" indent="0" algn="l" rtl="0">
              <a:lnSpc>
                <a:spcPct val="100000"/>
              </a:lnSpc>
              <a:spcBef>
                <a:spcPts val="0"/>
              </a:spcBef>
              <a:spcAft>
                <a:spcPts val="0"/>
              </a:spcAft>
              <a:buClr>
                <a:schemeClr val="dk1"/>
              </a:buClr>
              <a:buSzPts val="1100"/>
              <a:buFont typeface="Arial"/>
              <a:buNone/>
            </a:pPr>
            <a:r>
              <a:rPr lang="es-419"/>
              <a:t>– Un país, área o territorio debe cumplir con al menos uno de los cuatro factores designados como puntos sólidos.</a:t>
            </a:r>
            <a:endParaRPr/>
          </a:p>
          <a:p>
            <a:pPr marL="0" lvl="0" indent="0" algn="l" rtl="0">
              <a:lnSpc>
                <a:spcPct val="100000"/>
              </a:lnSpc>
              <a:spcBef>
                <a:spcPts val="0"/>
              </a:spcBef>
              <a:spcAft>
                <a:spcPts val="0"/>
              </a:spcAft>
              <a:buClr>
                <a:schemeClr val="dk1"/>
              </a:buClr>
              <a:buSzPts val="1100"/>
              <a:buFont typeface="Arial"/>
              <a:buNone/>
            </a:pPr>
            <a:r>
              <a:rPr lang="es-419"/>
              <a:t>– El último factor es complejo. Para cumplirlo, el país, área o territorio debe cumplir con el criterio principal de los puntos sólidos y al menos uno de los subfactores designados por los puntos abiertos debajo de él.</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s-419"/>
              <a:t>Grupo B - interpretación:</a:t>
            </a:r>
            <a:endParaRPr/>
          </a:p>
          <a:p>
            <a:pPr marL="0" lvl="0" indent="0" algn="l" rtl="0">
              <a:lnSpc>
                <a:spcPct val="100000"/>
              </a:lnSpc>
              <a:spcBef>
                <a:spcPts val="0"/>
              </a:spcBef>
              <a:spcAft>
                <a:spcPts val="0"/>
              </a:spcAft>
              <a:buClr>
                <a:schemeClr val="dk1"/>
              </a:buClr>
              <a:buSzPts val="1100"/>
              <a:buFont typeface="Arial"/>
              <a:buNone/>
            </a:pPr>
            <a:r>
              <a:rPr lang="es-419"/>
              <a:t>– Un país, área o territorio debe cumplir con al menos uno de los cuatro factores designados como puntos sólidos.</a:t>
            </a:r>
            <a:endParaRPr/>
          </a:p>
          <a:p>
            <a:pPr marL="0" lvl="0" indent="0" algn="l" rtl="0">
              <a:lnSpc>
                <a:spcPct val="100000"/>
              </a:lnSpc>
              <a:spcBef>
                <a:spcPts val="0"/>
              </a:spcBef>
              <a:spcAft>
                <a:spcPts val="0"/>
              </a:spcAft>
              <a:buClr>
                <a:schemeClr val="dk1"/>
              </a:buClr>
              <a:buSzPts val="1100"/>
              <a:buFont typeface="Arial"/>
              <a:buNone/>
            </a:pPr>
            <a:r>
              <a:rPr lang="es-419"/>
              <a:t>– El segundo y tercer factor son complejos. Para cumplirlos, el país, área o territorio debe cumplir con los dos criterios enumerados en la lista de puntos sólidos.</a:t>
            </a:r>
            <a:endParaRPr/>
          </a:p>
          <a:p>
            <a:pPr marL="0" lvl="0" indent="0" algn="l" rtl="0">
              <a:lnSpc>
                <a:spcPct val="100000"/>
              </a:lnSpc>
              <a:spcBef>
                <a:spcPts val="0"/>
              </a:spcBef>
              <a:spcAft>
                <a:spcPts val="0"/>
              </a:spcAft>
              <a:buClr>
                <a:schemeClr val="dk1"/>
              </a:buClr>
              <a:buSzPts val="1100"/>
              <a:buFont typeface="Arial"/>
              <a:buNone/>
            </a:pPr>
            <a:r>
              <a:rPr lang="es-419"/>
              <a:t>– El último factor es complejo. Para cumplirlo, el país, área o territorio debe cumplir con el criterio principal de los puntos sólidos y al menos uno de los subfactores designados por los puntos abiertos debajo de él.</a:t>
            </a:r>
            <a:endParaRPr/>
          </a:p>
          <a:p>
            <a:pPr marL="0" lvl="0" indent="0" algn="l" rtl="0">
              <a:lnSpc>
                <a:spcPct val="100000"/>
              </a:lnSpc>
              <a:spcBef>
                <a:spcPts val="0"/>
              </a:spcBef>
              <a:spcAft>
                <a:spcPts val="0"/>
              </a:spcAft>
              <a:buSzPts val="1400"/>
              <a:buNone/>
            </a:pP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s-419" u="sng">
                <a:solidFill>
                  <a:schemeClr val="hlink"/>
                </a:solidFill>
                <a:hlinkClick r:id="rId3"/>
              </a:rPr>
              <a:t>https://www.research4life.org/es/acceso/criterios-de-elegibilidad/</a:t>
            </a:r>
            <a:r>
              <a:rPr lang="es-419"/>
              <a:t> </a:t>
            </a:r>
            <a:endParaRPr/>
          </a:p>
        </p:txBody>
      </p:sp>
      <p:sp>
        <p:nvSpPr>
          <p:cNvPr id="234" name="Google Shape;2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400"/>
              <a:buNone/>
            </a:pPr>
            <a:r>
              <a:rPr lang="es-419" dirty="0">
                <a:highlight>
                  <a:srgbClr val="FFFFFF"/>
                </a:highlight>
                <a:latin typeface="Arial"/>
                <a:ea typeface="Arial"/>
                <a:cs typeface="Arial"/>
                <a:sym typeface="Arial"/>
              </a:rPr>
              <a:t>La institución designa a una persona de contacto (generalmente un bibliotecario) quien actúa como responsable de compartir las contraseñas con los miembros institucionales, otra de sus funciones, es asegurarse de que los usuarios comprendan el uso adecuado de los recursos de Research4Life. La persona de contacto ayuda a prevenir cualquier violación accidental o retiro de privilegios de acceso de la institución y también se encarga de notificar a Research4Life ante cualquier dificultad para operar el uso de la licencia. </a:t>
            </a:r>
            <a:endParaRPr dirty="0">
              <a:highlight>
                <a:srgbClr val="FFFFFF"/>
              </a:highlight>
              <a:latin typeface="Arial"/>
              <a:ea typeface="Arial"/>
              <a:cs typeface="Arial"/>
              <a:sym typeface="Arial"/>
            </a:endParaRPr>
          </a:p>
          <a:p>
            <a:pPr marL="0" lvl="0" indent="0" algn="just" rtl="0">
              <a:lnSpc>
                <a:spcPct val="100000"/>
              </a:lnSpc>
              <a:spcBef>
                <a:spcPts val="600"/>
              </a:spcBef>
              <a:spcAft>
                <a:spcPts val="0"/>
              </a:spcAft>
              <a:buSzPts val="1400"/>
              <a:buNone/>
            </a:pPr>
            <a:r>
              <a:rPr lang="es-419" dirty="0">
                <a:highlight>
                  <a:srgbClr val="FFFFFF"/>
                </a:highlight>
                <a:latin typeface="Arial"/>
                <a:ea typeface="Arial"/>
                <a:cs typeface="Arial"/>
                <a:sym typeface="Arial"/>
              </a:rPr>
              <a:t>Elementos contractuales importantes:</a:t>
            </a:r>
            <a:endParaRPr dirty="0">
              <a:highlight>
                <a:srgbClr val="FFFFFF"/>
              </a:highlight>
              <a:latin typeface="Arial"/>
              <a:ea typeface="Arial"/>
              <a:cs typeface="Arial"/>
              <a:sym typeface="Arial"/>
            </a:endParaRPr>
          </a:p>
          <a:p>
            <a:pPr marL="457200" lvl="0" indent="-304800" algn="just" rtl="0">
              <a:lnSpc>
                <a:spcPct val="100000"/>
              </a:lnSpc>
              <a:spcBef>
                <a:spcPts val="600"/>
              </a:spcBef>
              <a:spcAft>
                <a:spcPts val="0"/>
              </a:spcAft>
              <a:buClr>
                <a:schemeClr val="dk1"/>
              </a:buClr>
              <a:buSzPts val="1200"/>
              <a:buFont typeface="Arial"/>
              <a:buChar char="●"/>
            </a:pPr>
            <a:r>
              <a:rPr lang="es-419" dirty="0">
                <a:highlight>
                  <a:srgbClr val="FFFFFF"/>
                </a:highlight>
                <a:latin typeface="Arial"/>
                <a:ea typeface="Arial"/>
                <a:cs typeface="Arial"/>
                <a:sym typeface="Arial"/>
              </a:rPr>
              <a:t>Se brinda acceso en línea a contenidos editoriales a empleados, profesores y estudiantes y personas autorizadas por la institución para acceder a los servicios. </a:t>
            </a:r>
            <a:endParaRPr dirty="0">
              <a:highlight>
                <a:srgbClr val="FFFFFF"/>
              </a:highlight>
              <a:latin typeface="Arial"/>
              <a:ea typeface="Arial"/>
              <a:cs typeface="Arial"/>
              <a:sym typeface="Arial"/>
            </a:endParaRPr>
          </a:p>
          <a:p>
            <a:pPr marL="457200" lvl="0" indent="-304800" algn="just" rtl="0">
              <a:lnSpc>
                <a:spcPct val="100000"/>
              </a:lnSpc>
              <a:spcBef>
                <a:spcPts val="0"/>
              </a:spcBef>
              <a:spcAft>
                <a:spcPts val="0"/>
              </a:spcAft>
              <a:buClr>
                <a:schemeClr val="dk1"/>
              </a:buClr>
              <a:buSzPts val="1200"/>
              <a:buFont typeface="Arial"/>
              <a:buChar char="●"/>
            </a:pPr>
            <a:r>
              <a:rPr lang="es-419" dirty="0">
                <a:highlight>
                  <a:srgbClr val="FFFFFF"/>
                </a:highlight>
                <a:latin typeface="Arial"/>
                <a:ea typeface="Arial"/>
                <a:cs typeface="Arial"/>
                <a:sym typeface="Arial"/>
              </a:rPr>
              <a:t>Sobre los números anteriores de títulos de revistas disponibles en línea, puede variar entre una editorial y otra. El editor puede agregar o eliminar del rango dichas colecciones en cualquier momento. Esto puede resultar en algunas exclusiones de la oferta por parte de algunas editoriales.</a:t>
            </a:r>
            <a:endParaRPr sz="1300" dirty="0">
              <a:latin typeface="Arial"/>
              <a:ea typeface="Arial"/>
              <a:cs typeface="Arial"/>
              <a:sym typeface="Arial"/>
            </a:endParaRPr>
          </a:p>
          <a:p>
            <a:pPr marL="171450" lvl="0" indent="-82550" algn="l" rtl="0">
              <a:lnSpc>
                <a:spcPct val="100000"/>
              </a:lnSpc>
              <a:spcBef>
                <a:spcPts val="600"/>
              </a:spcBef>
              <a:spcAft>
                <a:spcPts val="0"/>
              </a:spcAft>
              <a:buSzPts val="1400"/>
              <a:buFont typeface="Arial"/>
              <a:buNone/>
            </a:pPr>
            <a:endParaRPr dirty="0"/>
          </a:p>
          <a:p>
            <a:pPr marL="0" lvl="0" indent="0" algn="l" rtl="0">
              <a:lnSpc>
                <a:spcPct val="100000"/>
              </a:lnSpc>
              <a:spcBef>
                <a:spcPts val="0"/>
              </a:spcBef>
              <a:spcAft>
                <a:spcPts val="0"/>
              </a:spcAft>
              <a:buSzPts val="1400"/>
              <a:buFont typeface="Arial"/>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247" name="Google Shape;2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254" name="Google Shape;2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1" name="Google Shape;26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latin typeface="Arial"/>
                <a:ea typeface="Arial"/>
                <a:cs typeface="Arial"/>
                <a:sym typeface="Arial"/>
              </a:rPr>
              <a:t>Para hacerlo, primero, asegúrese de que la dirección IP de la institución esté inscrita en el IPRegistry (theipregistry.org). Consulte con un punto focal de Tecnologías de la Información en su institución para verificar cuál es su IP institucional. Alternativamente, se pueden usar sitios web externos como whatismyip.com para verificar esta información. Registrarse en IPRegistry es un paso de validación necesario antes de que Research4Life pueda registrar la IP institucional en su sistema. Una vez registrado en el IPRegistry, envíe su solicitud de registro de IP a r4l@research4life.org. Se le informará cuando se complete dicho proceso.</a:t>
            </a:r>
            <a:endParaRPr>
              <a:latin typeface="Arial"/>
              <a:ea typeface="Arial"/>
              <a:cs typeface="Arial"/>
              <a:sym typeface="Arial"/>
            </a:endParaRPr>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600"/>
              </a:spcAft>
              <a:buClr>
                <a:schemeClr val="dk1"/>
              </a:buClr>
              <a:buSzPts val="1100"/>
              <a:buFont typeface="Arial"/>
              <a:buNone/>
            </a:pPr>
            <a:r>
              <a:rPr lang="es-419">
                <a:latin typeface="Arial"/>
                <a:ea typeface="Arial"/>
                <a:cs typeface="Arial"/>
                <a:sym typeface="Arial"/>
              </a:rPr>
              <a:t>El alto costo de las subscripciones de acceso a la literatura científica ha sido prohibitivo durante mucho tiempo para las </a:t>
            </a:r>
            <a:r>
              <a:rPr lang="es-419">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universidades </a:t>
            </a:r>
            <a:r>
              <a:rPr lang="es-419">
                <a:latin typeface="Arial"/>
                <a:ea typeface="Arial"/>
                <a:cs typeface="Arial"/>
                <a:sym typeface="Arial"/>
              </a:rPr>
              <a:t>e institutos de investigación de los países de bajos ingresos. A partir de principios de la década del 2000, la reducción de costos se convirtió en un problema incluso hasta para los países de ingresos altos. Tomando en cuenta que el costo de subscripción de un solo título revista, es simplemente inalcanzable para la mayoría de las comunidades del mundo aumentando la brecha de conocimiento entre ellas. Por ello, la iniciativa Research4life fue creada para reducir la brecha de conocimiento entre los países de bajos, medios y altos ingresos y con ello brindar acceso asequible a importantes investigaciones científicas. Esta lección presenta </a:t>
            </a:r>
            <a:r>
              <a:rPr lang="es-419">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la </a:t>
            </a:r>
            <a:r>
              <a:rPr lang="es-419">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colaboración</a:t>
            </a:r>
            <a:r>
              <a:rPr lang="es-419">
                <a:latin typeface="Arial"/>
                <a:ea typeface="Arial"/>
                <a:cs typeface="Arial"/>
                <a:sym typeface="Arial"/>
              </a:rPr>
              <a:t> de Research4Life, sus programas, y su funcionamiento en cuanto a criterios de elegibilidad, términos de uso y servicios prestados. El contenido de esta lección busca preparar a sus lectores para explorar los programas individuales detalladamente en las siguientes lecciones del curso. </a:t>
            </a:r>
            <a:endParaRPr sz="1300" i="0" u="none" strike="noStrike" cap="none">
              <a:solidFill>
                <a:schemeClr val="dk1"/>
              </a:solidFill>
              <a:latin typeface="Arial"/>
              <a:ea typeface="Arial"/>
              <a:cs typeface="Arial"/>
              <a:sym typeface="Arial"/>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8" name="Google Shape;13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1000"/>
              </a:spcBef>
              <a:spcAft>
                <a:spcPts val="0"/>
              </a:spcAft>
              <a:buClr>
                <a:schemeClr val="dk1"/>
              </a:buClr>
              <a:buSzPts val="1200"/>
              <a:buNone/>
            </a:pPr>
            <a:r>
              <a:rPr lang="es-419" dirty="0">
                <a:highlight>
                  <a:schemeClr val="lt1"/>
                </a:highlight>
                <a:latin typeface="Arial"/>
                <a:ea typeface="Arial"/>
                <a:cs typeface="Arial"/>
                <a:sym typeface="Arial"/>
              </a:rPr>
              <a:t>Los títulos de revista y artículos pueden ser recuperados a través de la versión especial de PubMed (Medline). Para mayor información visitar el sitio web </a:t>
            </a:r>
            <a:r>
              <a:rPr lang="es-419" u="sng" dirty="0">
                <a:solidFill>
                  <a:srgbClr val="FF0000"/>
                </a:solidFill>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www.research4life.org</a:t>
            </a:r>
            <a:r>
              <a:rPr lang="es-419" u="sng" dirty="0">
                <a:solidFill>
                  <a:srgbClr val="FF0000"/>
                </a:solidFill>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/es/</a:t>
            </a:r>
            <a:r>
              <a:rPr lang="es-419" dirty="0">
                <a:solidFill>
                  <a:srgbClr val="FF0000"/>
                </a:solidFill>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a:t>
            </a:r>
            <a:r>
              <a:rPr lang="es-419" dirty="0">
                <a:highlight>
                  <a:schemeClr val="lt1"/>
                </a:highlight>
                <a:latin typeface="Arial"/>
                <a:ea typeface="Arial"/>
                <a:cs typeface="Arial"/>
                <a:sym typeface="Arial"/>
              </a:rPr>
              <a:t>o contactar a l programa vía correo electrónico a: hinari@who.int </a:t>
            </a:r>
            <a:endParaRPr dirty="0">
              <a:highlight>
                <a:schemeClr val="lt1"/>
              </a:highlight>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dirty="0"/>
          </a:p>
        </p:txBody>
      </p:sp>
      <p:sp>
        <p:nvSpPr>
          <p:cNvPr id="145" name="Google Shape;14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46050" lvl="0" indent="0" algn="just" rtl="0">
              <a:lnSpc>
                <a:spcPct val="100000"/>
              </a:lnSpc>
              <a:spcBef>
                <a:spcPts val="600"/>
              </a:spcBef>
              <a:spcAft>
                <a:spcPts val="0"/>
              </a:spcAft>
              <a:buClr>
                <a:schemeClr val="dk1"/>
              </a:buClr>
              <a:buSzPts val="1300"/>
              <a:buNone/>
            </a:pPr>
            <a:r>
              <a:rPr lang="es-419" dirty="0">
                <a:latin typeface="Arial"/>
                <a:ea typeface="Arial"/>
                <a:cs typeface="Arial"/>
                <a:sym typeface="Arial"/>
              </a:rPr>
              <a:t>AGORA ha sido diseñado para mejorar la vida académica de miles de estudiantes, profesores e investigadores en materia de agricultura y ciencias de la vida en países de bajo y medio ingreso. El programa cubre un amplio espectro en temáticas de ciencias biológicas, ambientales y sociales relacionadas entre sí, abarcando diversos temas como las ciencias del suelo, nutrición, economía, química entre otros. Para contar con acceso a este programa y más información visitar el siguiente enlace: </a:t>
            </a:r>
            <a:r>
              <a:rPr lang="es-419"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http://www.fao.org/agora</a:t>
            </a:r>
            <a:r>
              <a:rPr lang="es-419" u="sng" dirty="0">
                <a:solidFill>
                  <a:srgbClr val="1155CC"/>
                </a:solidFill>
                <a:latin typeface="Arial"/>
                <a:ea typeface="Arial"/>
                <a:cs typeface="Arial"/>
                <a:sym typeface="Arial"/>
              </a:rPr>
              <a:t>/es</a:t>
            </a:r>
            <a:r>
              <a:rPr lang="es-419" dirty="0">
                <a:latin typeface="Arial"/>
                <a:ea typeface="Arial"/>
                <a:cs typeface="Arial"/>
                <a:sym typeface="Arial"/>
              </a:rPr>
              <a:t>, para contactar al programa </a:t>
            </a:r>
            <a:r>
              <a:rPr lang="es-419"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agora@fao.org</a:t>
            </a:r>
            <a:r>
              <a:rPr lang="es-419" dirty="0">
                <a:latin typeface="Arial"/>
                <a:ea typeface="Arial"/>
                <a:cs typeface="Arial"/>
                <a:sym typeface="Arial"/>
              </a:rPr>
              <a:t>. </a:t>
            </a:r>
            <a:endParaRPr sz="1300" dirty="0">
              <a:latin typeface="Arial"/>
              <a:ea typeface="Arial"/>
              <a:cs typeface="Arial"/>
              <a:sym typeface="Arial"/>
            </a:endParaRPr>
          </a:p>
          <a:p>
            <a:pPr marL="171450" marR="0" lvl="0" indent="-95250" algn="l" rtl="0">
              <a:lnSpc>
                <a:spcPct val="100000"/>
              </a:lnSpc>
              <a:spcBef>
                <a:spcPts val="600"/>
              </a:spcBef>
              <a:spcAft>
                <a:spcPts val="0"/>
              </a:spcAft>
              <a:buClr>
                <a:schemeClr val="dk1"/>
              </a:buClr>
              <a:buSzPts val="1200"/>
              <a:buFont typeface="Arial"/>
              <a:buNone/>
            </a:pPr>
            <a:endParaRPr dirty="0"/>
          </a:p>
        </p:txBody>
      </p:sp>
      <p:sp>
        <p:nvSpPr>
          <p:cNvPr id="156" name="Google Shape;156;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Clr>
                <a:schemeClr val="dk1"/>
              </a:buClr>
              <a:buSzPts val="1100"/>
              <a:buFont typeface="Arial"/>
              <a:buNone/>
            </a:pPr>
            <a:r>
              <a:rPr lang="es-419" dirty="0">
                <a:latin typeface="Arial"/>
                <a:ea typeface="Arial"/>
                <a:cs typeface="Arial"/>
                <a:sym typeface="Arial"/>
              </a:rPr>
              <a:t>OARE es administrada por el Programa de las Naciones Unidas para el Medio Ambiente (PNUMA) en asociación con la Universidad de Yale. Cuenta con más de 65 editoriales. OARE brinda acceso a una amplia cobertura de disciplinas incluyendo: medio ambiente natural, toxicología ambiental y contaminación, zoología, botánica, ecología, química ambiental, geológica, hidrología, oceanografía, meteorología, climatología, geografía, economía ambiental, legislación y política ambiental, política y planificación de la conservación, biotecnología ambiental, ingeniería ambiental, energía y muchas otros más.  Para contar con acceso a este programa y mayor información visitar el siguiente enlace: </a:t>
            </a:r>
            <a:r>
              <a:rPr lang="es-419"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http://www.unenvironment.org/oare</a:t>
            </a:r>
            <a:r>
              <a:rPr lang="es-419" dirty="0">
                <a:latin typeface="Arial"/>
                <a:ea typeface="Arial"/>
                <a:cs typeface="Arial"/>
                <a:sym typeface="Arial"/>
              </a:rPr>
              <a:t>, para contactar al programa </a:t>
            </a:r>
            <a:r>
              <a:rPr lang="es-419"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oare@research4life.org</a:t>
            </a:r>
            <a:r>
              <a:rPr lang="es-419" u="sng" dirty="0">
                <a:solidFill>
                  <a:srgbClr val="1155CC"/>
                </a:solidFill>
                <a:latin typeface="Arial"/>
                <a:ea typeface="Arial"/>
                <a:cs typeface="Arial"/>
                <a:sym typeface="Arial"/>
              </a:rPr>
              <a:t>.</a:t>
            </a:r>
            <a:endParaRPr dirty="0">
              <a:latin typeface="Arial"/>
              <a:ea typeface="Arial"/>
              <a:cs typeface="Arial"/>
              <a:sym typeface="Arial"/>
            </a:endParaRPr>
          </a:p>
          <a:p>
            <a:pPr marL="171450" lvl="0" indent="-82550" algn="l" rtl="0">
              <a:lnSpc>
                <a:spcPct val="100000"/>
              </a:lnSpc>
              <a:spcBef>
                <a:spcPts val="600"/>
              </a:spcBef>
              <a:spcAft>
                <a:spcPts val="0"/>
              </a:spcAft>
              <a:buSzPts val="1400"/>
              <a:buFont typeface="Arial"/>
              <a:buNone/>
            </a:pPr>
            <a:endParaRPr sz="1400" dirty="0">
              <a:latin typeface="Arial"/>
              <a:ea typeface="Arial"/>
              <a:cs typeface="Arial"/>
              <a:sym typeface="Arial"/>
            </a:endParaRPr>
          </a:p>
        </p:txBody>
      </p:sp>
      <p:sp>
        <p:nvSpPr>
          <p:cNvPr id="165" name="Google Shape;1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s-419"/>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5" name="Google Shape;65;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66" name="Google Shape;66;g7119cced83_0_90"/>
          <p:cNvPicPr preferRelativeResize="0"/>
          <p:nvPr/>
        </p:nvPicPr>
        <p:blipFill rotWithShape="1">
          <a:blip r:embed="rId2">
            <a:alphaModFix/>
          </a:blip>
          <a:srcRect/>
          <a:stretch/>
        </p:blipFill>
        <p:spPr>
          <a:xfrm>
            <a:off x="7663353" y="0"/>
            <a:ext cx="4389500" cy="16033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9" name="Google Shape;69;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70" name="Google Shape;70;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71" name="Google Shape;71;g7119cced83_0_93"/>
          <p:cNvPicPr preferRelativeResize="0"/>
          <p:nvPr/>
        </p:nvPicPr>
        <p:blipFill rotWithShape="1">
          <a:blip r:embed="rId2">
            <a:alphaModFix/>
          </a:blip>
          <a:srcRect/>
          <a:stretch/>
        </p:blipFill>
        <p:spPr>
          <a:xfrm>
            <a:off x="7493536" y="0"/>
            <a:ext cx="4389500" cy="16033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74" name="Google Shape;74;g7119cced83_0_97"/>
          <p:cNvPicPr preferRelativeResize="0"/>
          <p:nvPr/>
        </p:nvPicPr>
        <p:blipFill rotWithShape="1">
          <a:blip r:embed="rId2">
            <a:alphaModFix/>
          </a:blip>
          <a:srcRect/>
          <a:stretch/>
        </p:blipFill>
        <p:spPr>
          <a:xfrm>
            <a:off x="7584976" y="0"/>
            <a:ext cx="4389500" cy="1603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31" name="Google Shape;31;g7119cced83_0_62"/>
          <p:cNvPicPr preferRelativeResize="0"/>
          <p:nvPr/>
        </p:nvPicPr>
        <p:blipFill rotWithShape="1">
          <a:blip r:embed="rId2">
            <a:alphaModFix/>
          </a:blip>
          <a:srcRect/>
          <a:stretch/>
        </p:blipFill>
        <p:spPr>
          <a:xfrm>
            <a:off x="7702542"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5" name="Google Shape;35;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36" name="Google Shape;36;g7119cced83_0_65"/>
          <p:cNvPicPr preferRelativeResize="0"/>
          <p:nvPr/>
        </p:nvPicPr>
        <p:blipFill rotWithShape="1">
          <a:blip r:embed="rId2">
            <a:alphaModFix/>
          </a:blip>
          <a:srcRect/>
          <a:stretch/>
        </p:blipFill>
        <p:spPr>
          <a:xfrm>
            <a:off x="7650290"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0" name="Google Shape;40;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1" name="Google Shape;41;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42" name="Google Shape;42;g7119cced83_0_69"/>
          <p:cNvPicPr preferRelativeResize="0"/>
          <p:nvPr/>
        </p:nvPicPr>
        <p:blipFill rotWithShape="1">
          <a:blip r:embed="rId2">
            <a:alphaModFix/>
          </a:blip>
          <a:srcRect/>
          <a:stretch/>
        </p:blipFill>
        <p:spPr>
          <a:xfrm>
            <a:off x="7650290"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a:stretch/>
        </p:blipFill>
        <p:spPr>
          <a:xfrm>
            <a:off x="7676416" y="0"/>
            <a:ext cx="4389500" cy="1603387"/>
          </a:xfrm>
          <a:prstGeom prst="rect">
            <a:avLst/>
          </a:prstGeom>
          <a:noFill/>
          <a:ln>
            <a:noFill/>
          </a:ln>
        </p:spPr>
      </p:pic>
      <p:sp>
        <p:nvSpPr>
          <p:cNvPr id="45" name="Google Shape;45;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51" name="Google Shape;51;g7119cced83_0_77"/>
          <p:cNvPicPr preferRelativeResize="0"/>
          <p:nvPr/>
        </p:nvPicPr>
        <p:blipFill rotWithShape="1">
          <a:blip r:embed="rId2">
            <a:alphaModFix/>
          </a:blip>
          <a:srcRect/>
          <a:stretch/>
        </p:blipFill>
        <p:spPr>
          <a:xfrm>
            <a:off x="7663352" y="0"/>
            <a:ext cx="4389500" cy="16033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4" name="Google Shape;54;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55" name="Google Shape;55;g7119cced83_0_81"/>
          <p:cNvPicPr preferRelativeResize="0"/>
          <p:nvPr/>
        </p:nvPicPr>
        <p:blipFill rotWithShape="1">
          <a:blip r:embed="rId2">
            <a:alphaModFix/>
          </a:blip>
          <a:srcRect/>
          <a:stretch/>
        </p:blipFill>
        <p:spPr>
          <a:xfrm>
            <a:off x="7637227" y="119237"/>
            <a:ext cx="4389500" cy="1603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9" name="Google Shape;59;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0" name="Google Shape;60;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1" name="Google Shape;61;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62" name="Google Shape;62;g7119cced83_0_84"/>
          <p:cNvPicPr preferRelativeResize="0"/>
          <p:nvPr/>
        </p:nvPicPr>
        <p:blipFill rotWithShape="1">
          <a:blip r:embed="rId2">
            <a:alphaModFix/>
          </a:blip>
          <a:srcRect/>
          <a:stretch/>
        </p:blipFill>
        <p:spPr>
          <a:xfrm>
            <a:off x="1693627" y="0"/>
            <a:ext cx="4389500" cy="1603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ogin.research4life.org/" TargetMode="External"/><Relationship Id="rId5" Type="http://schemas.openxmlformats.org/officeDocument/2006/relationships/hyperlink" Target="https://ardi.research4life.org/" TargetMode="External"/><Relationship Id="rId4" Type="http://schemas.openxmlformats.org/officeDocument/2006/relationships/hyperlink" Target="https://agora.research4life.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registration.research4life.org/register/default.aspx?language=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registration.research4life.org/register/RegistrationList.aspx?language=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4life.org/access/eligibility/" TargetMode="External"/><Relationship Id="rId7" Type="http://schemas.openxmlformats.org/officeDocument/2006/relationships/hyperlink" Target="https://www.research4life.org/wp-content/uploads/2019/06/Research4Life-Academic-Institution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registration.research4life.org/register/default.aspx" TargetMode="External"/><Relationship Id="rId5" Type="http://schemas.openxmlformats.org/officeDocument/2006/relationships/hyperlink" Target="https://www.research4life.org/access/how-to-register/" TargetMode="External"/><Relationship Id="rId4" Type="http://schemas.openxmlformats.org/officeDocument/2006/relationships/hyperlink" Target="https://www.research4life.org/access/criteria/"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s-419" sz="3400">
                <a:solidFill>
                  <a:srgbClr val="004890"/>
                </a:solidFill>
                <a:latin typeface="Open Sans"/>
                <a:ea typeface="Open Sans"/>
                <a:cs typeface="Open Sans"/>
                <a:sym typeface="Open Sans"/>
              </a:rPr>
              <a:t>Research4Life</a:t>
            </a:r>
            <a:endParaRPr sz="3400">
              <a:solidFill>
                <a:srgbClr val="004890"/>
              </a:solidFill>
              <a:latin typeface="Open Sans"/>
              <a:ea typeface="Open Sans"/>
              <a:cs typeface="Open Sans"/>
              <a:sym typeface="Open Sans"/>
            </a:endParaRPr>
          </a:p>
        </p:txBody>
      </p:sp>
      <p:sp>
        <p:nvSpPr>
          <p:cNvPr id="80" name="Google Shape;8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s-419" sz="3500" b="1">
                <a:solidFill>
                  <a:srgbClr val="004890"/>
                </a:solidFill>
                <a:latin typeface="Arial Rounded"/>
                <a:ea typeface="Arial Rounded"/>
                <a:cs typeface="Arial Rounded"/>
                <a:sym typeface="Arial Rounded"/>
              </a:rPr>
            </a:br>
            <a:br>
              <a:rPr lang="es-419" sz="3500" b="1">
                <a:solidFill>
                  <a:srgbClr val="004890"/>
                </a:solidFill>
                <a:latin typeface="Arial Rounded"/>
                <a:ea typeface="Arial Rounded"/>
                <a:cs typeface="Arial Rounded"/>
                <a:sym typeface="Arial Rounded"/>
              </a:rPr>
            </a:br>
            <a:br>
              <a:rPr lang="es-419" sz="3500" b="1">
                <a:solidFill>
                  <a:srgbClr val="004890"/>
                </a:solidFill>
                <a:latin typeface="Open Sans"/>
                <a:ea typeface="Open Sans"/>
                <a:cs typeface="Open Sans"/>
                <a:sym typeface="Open Sans"/>
              </a:rPr>
            </a:br>
            <a:r>
              <a:rPr lang="es-419" sz="3500" b="1">
                <a:solidFill>
                  <a:srgbClr val="004890"/>
                </a:solidFill>
                <a:latin typeface="Open Sans"/>
                <a:ea typeface="Open Sans"/>
                <a:cs typeface="Open Sans"/>
                <a:sym typeface="Open Sans"/>
              </a:rPr>
              <a:t>Comunicación académica y Research4Life</a:t>
            </a:r>
            <a:br>
              <a:rPr lang="es-419" sz="3500" b="1">
                <a:solidFill>
                  <a:srgbClr val="004890"/>
                </a:solidFill>
                <a:latin typeface="Arial Rounded"/>
                <a:ea typeface="Arial Rounded"/>
                <a:cs typeface="Arial Rounded"/>
                <a:sym typeface="Arial Rounded"/>
              </a:rPr>
            </a:br>
            <a:endParaRPr sz="3500" b="1">
              <a:solidFill>
                <a:srgbClr val="004890"/>
              </a:solidFill>
              <a:latin typeface="Arial Rounded"/>
              <a:ea typeface="Arial Rounded"/>
              <a:cs typeface="Arial Rounded"/>
              <a:sym typeface="Arial Rounded"/>
            </a:endParaRPr>
          </a:p>
        </p:txBody>
      </p:sp>
      <p:sp>
        <p:nvSpPr>
          <p:cNvPr id="81" name="Google Shape;8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Clr>
                <a:schemeClr val="dk1"/>
              </a:buClr>
            </a:pPr>
            <a:r>
              <a:rPr lang="es-419" sz="1800" b="1" dirty="0">
                <a:solidFill>
                  <a:schemeClr val="lt1"/>
                </a:solidFill>
                <a:latin typeface="Open Sans"/>
                <a:ea typeface="Open Sans"/>
                <a:cs typeface="Open Sans"/>
                <a:sym typeface="Open Sans"/>
              </a:rPr>
              <a:t>Research4Life es una </a:t>
            </a:r>
            <a:r>
              <a:rPr lang="es-419" sz="1800" b="1" dirty="0">
                <a:solidFill>
                  <a:schemeClr val="lt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colaboración</a:t>
            </a:r>
            <a:r>
              <a:rPr lang="es-419" sz="1800" b="1" dirty="0">
                <a:solidFill>
                  <a:schemeClr val="lt1"/>
                </a:solidFill>
                <a:latin typeface="Open Sans"/>
                <a:ea typeface="Open Sans"/>
                <a:cs typeface="Open Sans"/>
                <a:sym typeface="Open Sans"/>
              </a:rPr>
              <a:t> público-privada de cinco </a:t>
            </a:r>
            <a:r>
              <a:rPr lang="en-US" sz="1800" b="1" dirty="0" err="1">
                <a:solidFill>
                  <a:schemeClr val="lt1"/>
                </a:solidFill>
                <a:latin typeface="Open Sans"/>
                <a:ea typeface="Open Sans"/>
                <a:cs typeface="Open Sans"/>
                <a:sym typeface="Open Sans"/>
              </a:rPr>
              <a:t>colecciones</a:t>
            </a:r>
            <a:r>
              <a:rPr lang="es-419" sz="1800" b="1" dirty="0">
                <a:solidFill>
                  <a:schemeClr val="lt1"/>
                </a:solidFill>
                <a:latin typeface="Open Sans"/>
                <a:ea typeface="Open Sans"/>
                <a:cs typeface="Open Sans"/>
                <a:sym typeface="Open Sans"/>
              </a:rPr>
              <a:t>:</a:t>
            </a:r>
            <a:endParaRPr sz="1800" b="1" dirty="0">
              <a:solidFill>
                <a:schemeClr val="lt1"/>
              </a:solidFill>
              <a:latin typeface="Open Sans"/>
              <a:ea typeface="Open Sans"/>
              <a:cs typeface="Open Sans"/>
              <a:sym typeface="Open Sans"/>
            </a:endParaRPr>
          </a:p>
        </p:txBody>
      </p:sp>
      <p:pic>
        <p:nvPicPr>
          <p:cNvPr id="82" name="Google Shape;8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83" name="Google Shape;8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84" name="Google Shape;8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85" name="Google Shape;8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6" name="Google Shape;8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220300" y="334800"/>
            <a:ext cx="91953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000">
                <a:solidFill>
                  <a:srgbClr val="586F7C"/>
                </a:solidFill>
                <a:latin typeface="Open Sans"/>
                <a:ea typeface="Open Sans"/>
                <a:cs typeface="Open Sans"/>
                <a:sym typeface="Open Sans"/>
              </a:rPr>
              <a:t>ARDI - Investigación en Desarrollo </a:t>
            </a:r>
            <a:endParaRPr sz="30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s-419" sz="3000">
                <a:solidFill>
                  <a:srgbClr val="586F7C"/>
                </a:solidFill>
                <a:latin typeface="Open Sans"/>
                <a:ea typeface="Open Sans"/>
                <a:cs typeface="Open Sans"/>
                <a:sym typeface="Open Sans"/>
              </a:rPr>
              <a:t>e Innovación </a:t>
            </a:r>
            <a:endParaRPr sz="3000">
              <a:solidFill>
                <a:srgbClr val="586F7C"/>
              </a:solidFill>
              <a:latin typeface="Open Sans"/>
              <a:ea typeface="Open Sans"/>
              <a:cs typeface="Open Sans"/>
              <a:sym typeface="Open Sans"/>
            </a:endParaRPr>
          </a:p>
        </p:txBody>
      </p:sp>
      <p:sp>
        <p:nvSpPr>
          <p:cNvPr id="178" name="Google Shape;178;p10"/>
          <p:cNvSpPr txBox="1">
            <a:spLocks noGrp="1"/>
          </p:cNvSpPr>
          <p:nvPr>
            <p:ph type="body" idx="1"/>
          </p:nvPr>
        </p:nvSpPr>
        <p:spPr>
          <a:xfrm>
            <a:off x="0" y="1919844"/>
            <a:ext cx="6810600" cy="4365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Lanzado en 2009, es administrado por la Organización Mundial de la Propiedad Intelectual (OMPI)</a:t>
            </a:r>
            <a:r>
              <a:rPr lang="es-419" dirty="0">
                <a:solidFill>
                  <a:srgbClr val="424242"/>
                </a:solidFill>
              </a:rPr>
              <a:t> en colaboración con sus editoriales</a:t>
            </a:r>
            <a:r>
              <a:rPr lang="es-419" dirty="0">
                <a:solidFill>
                  <a:srgbClr val="424242"/>
                </a:solidFill>
                <a:latin typeface="Open Sans"/>
                <a:ea typeface="Open Sans"/>
                <a:cs typeface="Open Sans"/>
                <a:sym typeface="Open Sans"/>
              </a:rPr>
              <a:t>.</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Tiene como objetivo mejorar el acceso a la literatura académica de diversos campos de la ciencia y la tecnología.</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ARDI brinda acceso a más de 9,000 revistas, 52,000 libros electrónicos y  40 recursos de información.</a:t>
            </a:r>
            <a:endParaRPr dirty="0">
              <a:solidFill>
                <a:srgbClr val="424242"/>
              </a:solidFill>
              <a:latin typeface="Open Sans"/>
              <a:ea typeface="Open Sans"/>
              <a:cs typeface="Open Sans"/>
              <a:sym typeface="Open Sans"/>
            </a:endParaRPr>
          </a:p>
        </p:txBody>
      </p:sp>
      <p:pic>
        <p:nvPicPr>
          <p:cNvPr id="179" name="Google Shape;179;p10"/>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80" name="Google Shape;180;p10"/>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132025" y="283172"/>
            <a:ext cx="8211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600">
                <a:solidFill>
                  <a:srgbClr val="586F7C"/>
                </a:solidFill>
                <a:latin typeface="Open Sans"/>
                <a:ea typeface="Open Sans"/>
                <a:cs typeface="Open Sans"/>
                <a:sym typeface="Open Sans"/>
              </a:rPr>
              <a:t>GOALI -  Investigación sobre Información Jurídica</a:t>
            </a:r>
            <a:endParaRPr sz="3600">
              <a:solidFill>
                <a:srgbClr val="586F7C"/>
              </a:solidFill>
              <a:latin typeface="Open Sans"/>
              <a:ea typeface="Open Sans"/>
              <a:cs typeface="Open Sans"/>
              <a:sym typeface="Open Sans"/>
            </a:endParaRPr>
          </a:p>
        </p:txBody>
      </p:sp>
      <p:sp>
        <p:nvSpPr>
          <p:cNvPr id="187" name="Google Shape;187;p13"/>
          <p:cNvSpPr txBox="1">
            <a:spLocks noGrp="1"/>
          </p:cNvSpPr>
          <p:nvPr>
            <p:ph type="body" idx="1"/>
          </p:nvPr>
        </p:nvSpPr>
        <p:spPr>
          <a:xfrm>
            <a:off x="0" y="1700808"/>
            <a:ext cx="6142500" cy="4802400"/>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000"/>
              <a:buChar char="●"/>
            </a:pPr>
            <a:r>
              <a:rPr lang="es-419" sz="2300" dirty="0">
                <a:solidFill>
                  <a:srgbClr val="424242"/>
                </a:solidFill>
                <a:latin typeface="Open Sans"/>
                <a:ea typeface="Open Sans"/>
                <a:cs typeface="Open Sans"/>
                <a:sym typeface="Open Sans"/>
              </a:rPr>
              <a:t>Lanzado en 2018, es coordinado por la Organización Internacional del Trabajo (OIT), el Centro Internacional de Capacitación de la OIT, la biblioteca Lillian Goldman Law de la Escuela Legal de Yale y la biblioteca de la Escuela Legal de Cornell.</a:t>
            </a:r>
            <a:endParaRPr dirty="0">
              <a:solidFill>
                <a:srgbClr val="424242"/>
              </a:solidFill>
            </a:endParaRPr>
          </a:p>
          <a:p>
            <a:pPr marL="469900" lvl="0" indent="-342900" algn="l" rtl="0">
              <a:lnSpc>
                <a:spcPct val="100000"/>
              </a:lnSpc>
              <a:spcBef>
                <a:spcPts val="1000"/>
              </a:spcBef>
              <a:spcAft>
                <a:spcPts val="0"/>
              </a:spcAft>
              <a:buClr>
                <a:schemeClr val="dk1"/>
              </a:buClr>
              <a:buSzPts val="2000"/>
              <a:buChar char="●"/>
            </a:pPr>
            <a:r>
              <a:rPr lang="es-419" sz="2300" dirty="0">
                <a:solidFill>
                  <a:srgbClr val="424242"/>
                </a:solidFill>
                <a:latin typeface="Open Sans"/>
                <a:ea typeface="Open Sans"/>
                <a:cs typeface="Open Sans"/>
                <a:sym typeface="Open Sans"/>
              </a:rPr>
              <a:t>Brinda acceso a más de </a:t>
            </a:r>
            <a:r>
              <a:rPr lang="es-419" sz="2300" dirty="0">
                <a:solidFill>
                  <a:schemeClr val="dk2"/>
                </a:solidFill>
                <a:latin typeface="Open Sans"/>
                <a:ea typeface="Open Sans"/>
                <a:cs typeface="Open Sans"/>
                <a:sym typeface="Open Sans"/>
              </a:rPr>
              <a:t>3,500 t</a:t>
            </a:r>
            <a:r>
              <a:rPr lang="es-419" sz="2300" dirty="0">
                <a:latin typeface="Open Sans"/>
                <a:ea typeface="Open Sans"/>
                <a:cs typeface="Open Sans"/>
                <a:sym typeface="Open Sans"/>
              </a:rPr>
              <a:t>ítulos de revistas, </a:t>
            </a:r>
            <a:r>
              <a:rPr lang="es-419" sz="2300" dirty="0">
                <a:solidFill>
                  <a:srgbClr val="424242"/>
                </a:solidFill>
                <a:latin typeface="Open Sans"/>
                <a:ea typeface="Open Sans"/>
                <a:cs typeface="Open Sans"/>
                <a:sym typeface="Open Sans"/>
              </a:rPr>
              <a:t>18,000 libros electrónicos y 155 recursos de información enfocados en investigación y capacitación en materia legal.</a:t>
            </a:r>
            <a:endParaRPr sz="2300" dirty="0">
              <a:solidFill>
                <a:srgbClr val="424242"/>
              </a:solidFill>
              <a:latin typeface="Open Sans"/>
              <a:ea typeface="Open Sans"/>
              <a:cs typeface="Open Sans"/>
              <a:sym typeface="Open Sans"/>
            </a:endParaRPr>
          </a:p>
        </p:txBody>
      </p:sp>
      <p:pic>
        <p:nvPicPr>
          <p:cNvPr id="188" name="Google Shape;188;p13"/>
          <p:cNvPicPr preferRelativeResize="0"/>
          <p:nvPr/>
        </p:nvPicPr>
        <p:blipFill rotWithShape="1">
          <a:blip r:embed="rId3">
            <a:alphaModFix/>
          </a:blip>
          <a:srcRect/>
          <a:stretch/>
        </p:blipFill>
        <p:spPr>
          <a:xfrm>
            <a:off x="6855150" y="2234333"/>
            <a:ext cx="5005409" cy="2127299"/>
          </a:xfrm>
          <a:prstGeom prst="rect">
            <a:avLst/>
          </a:prstGeom>
          <a:noFill/>
          <a:ln>
            <a:noFill/>
          </a:ln>
        </p:spPr>
      </p:pic>
      <p:cxnSp>
        <p:nvCxnSpPr>
          <p:cNvPr id="189" name="Google Shape;189;p13"/>
          <p:cNvCxnSpPr/>
          <p:nvPr/>
        </p:nvCxnSpPr>
        <p:spPr>
          <a:xfrm flipH="1">
            <a:off x="6699910" y="2725615"/>
            <a:ext cx="172" cy="2152173"/>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419" sz="3600">
                <a:solidFill>
                  <a:srgbClr val="586F7C"/>
                </a:solidFill>
                <a:latin typeface="Open Sans"/>
                <a:ea typeface="Open Sans"/>
                <a:cs typeface="Open Sans"/>
                <a:sym typeface="Open Sans"/>
              </a:rPr>
              <a:t>Acceso a los portales de contenido</a:t>
            </a:r>
            <a:endParaRPr sz="3600">
              <a:solidFill>
                <a:srgbClr val="586F7C"/>
              </a:solidFill>
              <a:latin typeface="Open Sans"/>
              <a:ea typeface="Open Sans"/>
              <a:cs typeface="Open Sans"/>
              <a:sym typeface="Open Sans"/>
            </a:endParaRPr>
          </a:p>
        </p:txBody>
      </p:sp>
      <p:sp>
        <p:nvSpPr>
          <p:cNvPr id="196" name="Google Shape;196;p11"/>
          <p:cNvSpPr txBox="1">
            <a:spLocks noGrp="1"/>
          </p:cNvSpPr>
          <p:nvPr>
            <p:ph type="body" idx="1"/>
          </p:nvPr>
        </p:nvSpPr>
        <p:spPr>
          <a:xfrm>
            <a:off x="191344" y="1726350"/>
            <a:ext cx="10964429" cy="44280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2"/>
              </a:buClr>
              <a:buSzPts val="2220"/>
              <a:buNone/>
            </a:pPr>
            <a:r>
              <a:rPr lang="es-419" sz="2200" dirty="0">
                <a:solidFill>
                  <a:srgbClr val="3F3F3F"/>
                </a:solidFill>
                <a:latin typeface="Open Sans"/>
                <a:ea typeface="Open Sans"/>
                <a:cs typeface="Open Sans"/>
                <a:sym typeface="Open Sans"/>
              </a:rPr>
              <a:t>En julio de 2021, Research4Life lanzó su nuevo portal de contenido que reorganiza y mejora el acceso a numerosas revistas, libros y otros recursos</a:t>
            </a:r>
            <a:endParaRPr sz="2200" dirty="0">
              <a:solidFill>
                <a:srgbClr val="3F3F3F"/>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s-419" sz="2200" dirty="0">
                <a:solidFill>
                  <a:srgbClr val="3F3F3F"/>
                </a:solidFill>
                <a:latin typeface="Open Sans"/>
                <a:ea typeface="Open Sans"/>
                <a:cs typeface="Open Sans"/>
                <a:sym typeface="Open Sans"/>
              </a:rPr>
              <a:t>El Portal Unificado de Contenidos con el acceso a 5 colecciones disciplinarias </a:t>
            </a:r>
            <a:r>
              <a:rPr lang="es-419" sz="22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r>
              <a:rPr lang="es-419" sz="2200" u="sng" dirty="0">
                <a:solidFill>
                  <a:schemeClr val="accent5"/>
                </a:solidFill>
                <a:latin typeface="Open Sans"/>
                <a:ea typeface="Open Sans"/>
                <a:cs typeface="Open Sans"/>
                <a:sym typeface="Open Sans"/>
              </a:rPr>
              <a:t> </a:t>
            </a:r>
            <a:endParaRPr sz="2200" dirty="0">
              <a:solidFill>
                <a:schemeClr val="accent5"/>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s-419" sz="2200" dirty="0">
                <a:solidFill>
                  <a:srgbClr val="3F3F3F"/>
                </a:solidFill>
                <a:latin typeface="Open Sans"/>
                <a:ea typeface="Open Sans"/>
                <a:cs typeface="Open Sans"/>
                <a:sym typeface="Open Sans"/>
              </a:rPr>
              <a:t>AGORA Portal de Contenido </a:t>
            </a:r>
            <a:r>
              <a:rPr lang="es-419" sz="22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endParaRPr sz="2200" u="sng" dirty="0">
              <a:solidFill>
                <a:schemeClr val="accent5"/>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s-419" sz="2200" dirty="0">
                <a:solidFill>
                  <a:srgbClr val="3F3F3F"/>
                </a:solidFill>
                <a:latin typeface="Open Sans"/>
                <a:ea typeface="Open Sans"/>
                <a:cs typeface="Open Sans"/>
                <a:sym typeface="Open Sans"/>
              </a:rPr>
              <a:t>ARDI Portal de Contenido </a:t>
            </a:r>
            <a:r>
              <a:rPr lang="es-419" sz="22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https://ardi.research4life.org/</a:t>
            </a:r>
            <a:r>
              <a:rPr lang="es-419" sz="2200" u="sng" dirty="0">
                <a:solidFill>
                  <a:schemeClr val="accent5"/>
                </a:solidFill>
                <a:latin typeface="Open Sans"/>
                <a:ea typeface="Open Sans"/>
                <a:cs typeface="Open Sans"/>
                <a:sym typeface="Open Sans"/>
              </a:rPr>
              <a:t>  </a:t>
            </a:r>
            <a:endParaRPr dirty="0"/>
          </a:p>
          <a:p>
            <a:pPr marL="342900" lvl="0" indent="-342900" algn="l" rtl="0">
              <a:lnSpc>
                <a:spcPct val="200000"/>
              </a:lnSpc>
              <a:spcBef>
                <a:spcPts val="0"/>
              </a:spcBef>
              <a:spcAft>
                <a:spcPts val="0"/>
              </a:spcAft>
              <a:buClr>
                <a:schemeClr val="dk2"/>
              </a:buClr>
              <a:buSzPts val="2220"/>
              <a:buChar char="●"/>
            </a:pPr>
            <a:r>
              <a:rPr lang="es-419" sz="2200" dirty="0">
                <a:solidFill>
                  <a:srgbClr val="3F3F3F"/>
                </a:solidFill>
                <a:latin typeface="Open Sans"/>
                <a:ea typeface="Open Sans"/>
                <a:cs typeface="Open Sans"/>
                <a:sym typeface="Open Sans"/>
              </a:rPr>
              <a:t>También disponible en el sitio web de R4L  </a:t>
            </a:r>
            <a:r>
              <a:rPr lang="es-419" sz="22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https://login.research4life.org</a:t>
            </a:r>
            <a:r>
              <a:rPr lang="es-419" sz="2200" dirty="0">
                <a:solidFill>
                  <a:schemeClr val="accent5"/>
                </a:solidFill>
                <a:latin typeface="Open Sans"/>
                <a:ea typeface="Open Sans"/>
                <a:cs typeface="Open Sans"/>
                <a:sym typeface="Open Sans"/>
              </a:rPr>
              <a:t> </a:t>
            </a:r>
            <a:endParaRPr sz="2200" dirty="0">
              <a:solidFill>
                <a:schemeClr val="accent5"/>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600">
                <a:solidFill>
                  <a:srgbClr val="586F7C"/>
                </a:solidFill>
                <a:latin typeface="Open Sans"/>
                <a:ea typeface="Open Sans"/>
                <a:cs typeface="Open Sans"/>
                <a:sym typeface="Open Sans"/>
              </a:rPr>
              <a:t>Elegibilidad</a:t>
            </a:r>
            <a:endParaRPr sz="3600">
              <a:solidFill>
                <a:srgbClr val="586F7C"/>
              </a:solidFill>
              <a:latin typeface="Open Sans"/>
              <a:ea typeface="Open Sans"/>
              <a:cs typeface="Open Sans"/>
              <a:sym typeface="Open Sans"/>
            </a:endParaRPr>
          </a:p>
        </p:txBody>
      </p:sp>
      <p:grpSp>
        <p:nvGrpSpPr>
          <p:cNvPr id="203" name="Google Shape;203;p14"/>
          <p:cNvGrpSpPr/>
          <p:nvPr/>
        </p:nvGrpSpPr>
        <p:grpSpPr>
          <a:xfrm>
            <a:off x="275875" y="1881811"/>
            <a:ext cx="10837601" cy="4376172"/>
            <a:chOff x="0" y="2138"/>
            <a:chExt cx="10837601" cy="4376172"/>
          </a:xfrm>
        </p:grpSpPr>
        <p:sp>
          <p:nvSpPr>
            <p:cNvPr id="204" name="Google Shape;204;p14"/>
            <p:cNvSpPr/>
            <p:nvPr/>
          </p:nvSpPr>
          <p:spPr>
            <a:xfrm rot="5400000">
              <a:off x="5619100" y="-1277807"/>
              <a:ext cx="3500937" cy="6936065"/>
            </a:xfrm>
            <a:prstGeom prst="round2SameRect">
              <a:avLst>
                <a:gd name="adj1" fmla="val 16667"/>
                <a:gd name="adj2" fmla="val 0"/>
              </a:avLst>
            </a:prstGeom>
            <a:solidFill>
              <a:srgbClr val="D5DBDD">
                <a:alpha val="87450"/>
              </a:srgbClr>
            </a:solidFill>
            <a:ln w="25400" cap="flat" cmpd="sng">
              <a:solidFill>
                <a:srgbClr val="D5DBDD">
                  <a:alpha val="8745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4"/>
            <p:cNvSpPr txBox="1"/>
            <p:nvPr/>
          </p:nvSpPr>
          <p:spPr>
            <a:xfrm>
              <a:off x="3901536" y="610659"/>
              <a:ext cx="6765163" cy="3159133"/>
            </a:xfrm>
            <a:prstGeom prst="rect">
              <a:avLst/>
            </a:prstGeom>
            <a:noFill/>
            <a:ln>
              <a:noFill/>
            </a:ln>
          </p:spPr>
          <p:txBody>
            <a:bodyPr spcFirstLastPara="1" wrap="square" lIns="247650" tIns="123825" rIns="247650" bIns="123825" anchor="ctr" anchorCtr="0">
              <a:noAutofit/>
            </a:bodyPr>
            <a:lstStyle/>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Universidad nacionales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Escuelas profesionales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Instituciones de investigación</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Hospitales universitarios y centros de salud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Oficinas de gobierno</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Bibliotecas nacionales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Centros de extensión agrícola</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s-419" sz="2400" b="0" i="0" u="none" strike="noStrike" cap="none" dirty="0">
                  <a:solidFill>
                    <a:srgbClr val="3F3F3F"/>
                  </a:solidFill>
                  <a:latin typeface="Open Sans"/>
                  <a:ea typeface="Open Sans"/>
                  <a:cs typeface="Open Sans"/>
                  <a:sym typeface="Open Sans"/>
                </a:rPr>
                <a:t>Organizaciones no gubernamentales locales </a:t>
              </a:r>
              <a:endParaRPr sz="2400" b="0" i="0" u="none" strike="noStrike" cap="none" dirty="0">
                <a:solidFill>
                  <a:srgbClr val="3F3F3F"/>
                </a:solidFill>
                <a:latin typeface="Open Sans"/>
                <a:ea typeface="Open Sans"/>
                <a:cs typeface="Open Sans"/>
                <a:sym typeface="Open Sans"/>
              </a:endParaRPr>
            </a:p>
          </p:txBody>
        </p:sp>
        <p:sp>
          <p:nvSpPr>
            <p:cNvPr id="206" name="Google Shape;206;p14"/>
            <p:cNvSpPr/>
            <p:nvPr/>
          </p:nvSpPr>
          <p:spPr>
            <a:xfrm>
              <a:off x="0" y="2138"/>
              <a:ext cx="3901536" cy="4376172"/>
            </a:xfrm>
            <a:prstGeom prst="roundRect">
              <a:avLst>
                <a:gd name="adj" fmla="val 16667"/>
              </a:avLst>
            </a:prstGeom>
            <a:solidFill>
              <a:schemeClr val="accent3">
                <a:alpha val="8745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4"/>
            <p:cNvSpPr txBox="1"/>
            <p:nvPr/>
          </p:nvSpPr>
          <p:spPr>
            <a:xfrm>
              <a:off x="190457" y="192595"/>
              <a:ext cx="3520622" cy="3995258"/>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s-419" sz="3100" b="0" i="0" u="none" strike="noStrike" cap="none" dirty="0">
                  <a:solidFill>
                    <a:schemeClr val="lt1"/>
                  </a:solidFill>
                  <a:latin typeface="Open Sans"/>
                  <a:ea typeface="Open Sans"/>
                  <a:cs typeface="Open Sans"/>
                  <a:sym typeface="Open Sans"/>
                </a:rPr>
                <a:t>El acceso a Research4Life está restringido a instituciones en países elegibles. Este incluye:</a:t>
              </a:r>
              <a:endParaRPr sz="31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0" y="378812"/>
            <a:ext cx="7332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s-419" sz="3330">
                <a:solidFill>
                  <a:srgbClr val="586F7C"/>
                </a:solidFill>
                <a:latin typeface="Open Sans"/>
                <a:ea typeface="Open Sans"/>
                <a:cs typeface="Open Sans"/>
                <a:sym typeface="Open Sans"/>
              </a:rPr>
              <a:t>Factores que definen si un país es elegible.</a:t>
            </a:r>
            <a:endParaRPr sz="3330">
              <a:solidFill>
                <a:srgbClr val="586F7C"/>
              </a:solidFill>
              <a:latin typeface="Open Sans"/>
              <a:ea typeface="Open Sans"/>
              <a:cs typeface="Open Sans"/>
              <a:sym typeface="Open Sans"/>
            </a:endParaRPr>
          </a:p>
        </p:txBody>
      </p:sp>
      <p:sp>
        <p:nvSpPr>
          <p:cNvPr id="214" name="Google Shape;214;p15"/>
          <p:cNvSpPr txBox="1">
            <a:spLocks noGrp="1"/>
          </p:cNvSpPr>
          <p:nvPr>
            <p:ph type="body" idx="1"/>
          </p:nvPr>
        </p:nvSpPr>
        <p:spPr>
          <a:xfrm>
            <a:off x="119336" y="1772816"/>
            <a:ext cx="11737304" cy="4335000"/>
          </a:xfrm>
          <a:prstGeom prst="rect">
            <a:avLst/>
          </a:prstGeom>
          <a:noFill/>
          <a:ln>
            <a:noFill/>
          </a:ln>
        </p:spPr>
        <p:txBody>
          <a:bodyPr spcFirstLastPara="1" wrap="square" lIns="91425" tIns="45700" rIns="91425" bIns="45700" anchor="t" anchorCtr="0">
            <a:noAutofit/>
          </a:bodyPr>
          <a:lstStyle/>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El total del producto interno bruto (PIB) del Banco Mundial;</a:t>
            </a:r>
            <a:endParaRPr sz="2800" dirty="0">
              <a:solidFill>
                <a:schemeClr val="dk1"/>
              </a:solidFill>
              <a:latin typeface="Open Sans"/>
              <a:ea typeface="Open Sans"/>
              <a:cs typeface="Open Sans"/>
              <a:sym typeface="Open Sans"/>
            </a:endParaRPr>
          </a:p>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El PIB per cápita del Banco Mundial;</a:t>
            </a:r>
          </a:p>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Lista de países menos adelantados (PMA) de las Naciones Unidas;</a:t>
            </a:r>
            <a:endParaRPr sz="2800" dirty="0">
              <a:solidFill>
                <a:schemeClr val="dk1"/>
              </a:solidFill>
              <a:latin typeface="Open Sans"/>
              <a:ea typeface="Open Sans"/>
              <a:cs typeface="Open Sans"/>
              <a:sym typeface="Open Sans"/>
            </a:endParaRPr>
          </a:p>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El Índice de Desarrollo Humano (IDH) del PNUD;</a:t>
            </a:r>
            <a:endParaRPr sz="2800" dirty="0">
              <a:solidFill>
                <a:schemeClr val="dk1"/>
              </a:solidFill>
              <a:latin typeface="Open Sans"/>
              <a:ea typeface="Open Sans"/>
              <a:cs typeface="Open Sans"/>
              <a:sym typeface="Open Sans"/>
            </a:endParaRPr>
          </a:p>
          <a:p>
            <a:pPr marL="457200" lvl="0" indent="-406400" algn="just" rtl="0">
              <a:lnSpc>
                <a:spcPct val="100000"/>
              </a:lnSpc>
              <a:spcBef>
                <a:spcPts val="0"/>
              </a:spcBef>
              <a:spcAft>
                <a:spcPts val="0"/>
              </a:spcAft>
              <a:buClr>
                <a:schemeClr val="dk1"/>
              </a:buClr>
              <a:buSzPts val="2800"/>
              <a:buFont typeface="Open Sans"/>
              <a:buChar char="●"/>
            </a:pPr>
            <a:r>
              <a:rPr lang="es-419" sz="2800" dirty="0">
                <a:solidFill>
                  <a:schemeClr val="dk1"/>
                </a:solidFill>
                <a:latin typeface="Open Sans"/>
                <a:ea typeface="Open Sans"/>
                <a:cs typeface="Open Sans"/>
                <a:sym typeface="Open Sans"/>
              </a:rPr>
              <a:t>La Esperanza de Vida Saludable (HALE por sus siglas en inglés) definida por la OMS.</a:t>
            </a:r>
            <a:endParaRPr sz="2800" dirty="0">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0" lvl="0" indent="0" algn="just" rtl="0">
              <a:lnSpc>
                <a:spcPct val="100000"/>
              </a:lnSpc>
              <a:spcBef>
                <a:spcPts val="600"/>
              </a:spcBef>
              <a:spcAft>
                <a:spcPts val="600"/>
              </a:spcAft>
              <a:buClr>
                <a:schemeClr val="dk1"/>
              </a:buClr>
              <a:buSzPts val="1100"/>
              <a:buFont typeface="Arial"/>
              <a:buNone/>
            </a:pPr>
            <a:r>
              <a:rPr lang="es-419" sz="2800" dirty="0">
                <a:solidFill>
                  <a:schemeClr val="dk1"/>
                </a:solidFill>
                <a:latin typeface="Open Sans"/>
                <a:ea typeface="Open Sans"/>
                <a:cs typeface="Open Sans"/>
                <a:sym typeface="Open Sans"/>
              </a:rPr>
              <a:t>Los países, áreas o territorios con un PIB total superior a un billón de dólares estadounidenses no son elegibles para los programas de Research4Life, independientemente de otros factores. </a:t>
            </a:r>
            <a:endParaRPr sz="2800" dirty="0">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0" y="378812"/>
            <a:ext cx="7332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s-419" sz="3600">
                <a:solidFill>
                  <a:srgbClr val="586F7C"/>
                </a:solidFill>
                <a:latin typeface="Open Sans"/>
                <a:ea typeface="Open Sans"/>
                <a:cs typeface="Open Sans"/>
                <a:sym typeface="Open Sans"/>
              </a:rPr>
              <a:t>Las categorías de país: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2880"/>
              <a:buNone/>
            </a:pPr>
            <a:r>
              <a:rPr lang="es-419" sz="3600">
                <a:solidFill>
                  <a:srgbClr val="586F7C"/>
                </a:solidFill>
                <a:latin typeface="Open Sans"/>
                <a:ea typeface="Open Sans"/>
                <a:cs typeface="Open Sans"/>
                <a:sym typeface="Open Sans"/>
              </a:rPr>
              <a:t>Grupo A y Grupo B </a:t>
            </a:r>
            <a:endParaRPr sz="3330">
              <a:solidFill>
                <a:srgbClr val="586F7C"/>
              </a:solidFill>
              <a:latin typeface="Open Sans"/>
              <a:ea typeface="Open Sans"/>
              <a:cs typeface="Open Sans"/>
              <a:sym typeface="Open Sans"/>
            </a:endParaRPr>
          </a:p>
        </p:txBody>
      </p:sp>
      <p:grpSp>
        <p:nvGrpSpPr>
          <p:cNvPr id="221" name="Google Shape;221;p5"/>
          <p:cNvGrpSpPr/>
          <p:nvPr/>
        </p:nvGrpSpPr>
        <p:grpSpPr>
          <a:xfrm>
            <a:off x="258346" y="2673985"/>
            <a:ext cx="11842649" cy="3989429"/>
            <a:chOff x="57" y="18738"/>
            <a:chExt cx="11842649" cy="3989429"/>
          </a:xfrm>
        </p:grpSpPr>
        <p:sp>
          <p:nvSpPr>
            <p:cNvPr id="222" name="Google Shape;222;p5"/>
            <p:cNvSpPr/>
            <p:nvPr/>
          </p:nvSpPr>
          <p:spPr>
            <a:xfrm>
              <a:off x="57"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
            <p:cNvSpPr txBox="1"/>
            <p:nvPr/>
          </p:nvSpPr>
          <p:spPr>
            <a:xfrm>
              <a:off x="57" y="18738"/>
              <a:ext cx="5533948" cy="547200"/>
            </a:xfrm>
            <a:prstGeom prst="rect">
              <a:avLst/>
            </a:prstGeom>
            <a:noFill/>
            <a:ln>
              <a:noFill/>
            </a:ln>
          </p:spPr>
          <p:txBody>
            <a:bodyPr spcFirstLastPara="1" wrap="square" lIns="135125" tIns="77200" rIns="135125" bIns="772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s-419" sz="1900" b="0" i="0" u="none" strike="noStrike" cap="none">
                  <a:solidFill>
                    <a:schemeClr val="lt1"/>
                  </a:solidFill>
                  <a:latin typeface="Arial"/>
                  <a:ea typeface="Arial"/>
                  <a:cs typeface="Arial"/>
                  <a:sym typeface="Arial"/>
                </a:rPr>
                <a:t>Oferta principal del Grupo A – Acceso gratuito</a:t>
              </a:r>
              <a:endParaRPr sz="1900" b="0" i="0" u="none" strike="noStrike" cap="none">
                <a:solidFill>
                  <a:schemeClr val="lt1"/>
                </a:solidFill>
                <a:latin typeface="Arial"/>
                <a:ea typeface="Arial"/>
                <a:cs typeface="Arial"/>
                <a:sym typeface="Arial"/>
              </a:endParaRPr>
            </a:p>
          </p:txBody>
        </p:sp>
        <p:sp>
          <p:nvSpPr>
            <p:cNvPr id="224" name="Google Shape;224;p5"/>
            <p:cNvSpPr/>
            <p:nvPr/>
          </p:nvSpPr>
          <p:spPr>
            <a:xfrm>
              <a:off x="57" y="565938"/>
              <a:ext cx="5533948" cy="3442229"/>
            </a:xfrm>
            <a:prstGeom prst="rect">
              <a:avLst/>
            </a:prstGeom>
            <a:solidFill>
              <a:srgbClr val="C9DDE1">
                <a:alpha val="87450"/>
              </a:srgbClr>
            </a:solidFill>
            <a:ln w="25400" cap="flat" cmpd="sng">
              <a:solidFill>
                <a:srgbClr val="C9DDE1">
                  <a:alpha val="8745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
            <p:cNvSpPr txBox="1"/>
            <p:nvPr/>
          </p:nvSpPr>
          <p:spPr>
            <a:xfrm>
              <a:off x="57" y="565938"/>
              <a:ext cx="5533948" cy="3442229"/>
            </a:xfrm>
            <a:prstGeom prst="rect">
              <a:avLst/>
            </a:prstGeom>
            <a:noFill/>
            <a:ln>
              <a:noFill/>
            </a:ln>
          </p:spPr>
          <p:txBody>
            <a:bodyPr spcFirstLastPara="1" wrap="square" lIns="101325" tIns="101325" rIns="135125" bIns="152000" anchor="t" anchorCtr="0">
              <a:noAutofit/>
            </a:bodyPr>
            <a:lstStyle/>
            <a:p>
              <a:pPr marL="457200" marR="0" lvl="0" indent="-342900" algn="l" rtl="0">
                <a:lnSpc>
                  <a:spcPct val="90000"/>
                </a:lnSpc>
                <a:spcBef>
                  <a:spcPts val="0"/>
                </a:spcBef>
                <a:spcAft>
                  <a:spcPts val="0"/>
                </a:spcAft>
                <a:buClr>
                  <a:srgbClr val="000000"/>
                </a:buClr>
                <a:buSzPts val="1800"/>
                <a:buFont typeface="Arial"/>
                <a:buChar char="●"/>
              </a:pPr>
              <a:r>
                <a:rPr lang="es-419" sz="1800" b="0" i="0" u="none" strike="noStrike" cap="none">
                  <a:solidFill>
                    <a:srgbClr val="3F3F3F"/>
                  </a:solidFill>
                  <a:latin typeface="Arial"/>
                  <a:ea typeface="Arial"/>
                  <a:cs typeface="Arial"/>
                  <a:sym typeface="Arial"/>
                </a:rPr>
                <a:t>Ser parte de la lista de países menos adelantados de las Naciones Unidas y/o;</a:t>
              </a:r>
              <a:endParaRPr sz="1800" b="0" i="0" u="none" strike="noStrike" cap="none">
                <a:solidFill>
                  <a:srgbClr val="3F3F3F"/>
                </a:solidFill>
                <a:latin typeface="Arial"/>
                <a:ea typeface="Arial"/>
                <a:cs typeface="Arial"/>
                <a:sym typeface="Arial"/>
              </a:endParaRPr>
            </a:p>
            <a:p>
              <a:pPr marL="457200" marR="0" lvl="0" indent="-342900" algn="l" rtl="0">
                <a:lnSpc>
                  <a:spcPct val="90000"/>
                </a:lnSpc>
                <a:spcBef>
                  <a:spcPts val="0"/>
                </a:spcBef>
                <a:spcAft>
                  <a:spcPts val="0"/>
                </a:spcAft>
                <a:buClr>
                  <a:srgbClr val="000000"/>
                </a:buClr>
                <a:buSzPts val="1800"/>
                <a:buFont typeface="Arial"/>
                <a:buChar char="●"/>
              </a:pPr>
              <a:r>
                <a:rPr lang="es-419" sz="1800" b="0" i="0" u="none" strike="noStrike" cap="none">
                  <a:solidFill>
                    <a:srgbClr val="3F3F3F"/>
                  </a:solidFill>
                  <a:latin typeface="Arial"/>
                  <a:ea typeface="Arial"/>
                  <a:cs typeface="Arial"/>
                  <a:sym typeface="Arial"/>
                </a:rPr>
                <a:t>El Producto Interno Nacional Bruto (PIB) total es igual o inferior a US$ 15000 millones donde el PIB per </a:t>
              </a:r>
              <a:r>
                <a:rPr lang="es-419" sz="1800">
                  <a:solidFill>
                    <a:srgbClr val="3F3F3F"/>
                  </a:solidFill>
                </a:rPr>
                <a:t>cápita</a:t>
              </a:r>
              <a:r>
                <a:rPr lang="es-419" sz="1800" b="0" i="0" u="none" strike="noStrike" cap="none">
                  <a:solidFill>
                    <a:srgbClr val="3F3F3F"/>
                  </a:solidFill>
                  <a:latin typeface="Arial"/>
                  <a:ea typeface="Arial"/>
                  <a:cs typeface="Arial"/>
                  <a:sym typeface="Arial"/>
                </a:rPr>
                <a:t> (PIBpc) es igual o inferior a US$ 3000;</a:t>
              </a:r>
              <a:endParaRPr sz="1800" b="0" i="0" u="none" strike="noStrike" cap="none">
                <a:solidFill>
                  <a:srgbClr val="3F3F3F"/>
                </a:solidFill>
                <a:latin typeface="Arial"/>
                <a:ea typeface="Arial"/>
                <a:cs typeface="Arial"/>
                <a:sym typeface="Arial"/>
              </a:endParaRPr>
            </a:p>
            <a:p>
              <a:pPr marL="457200" marR="0" lvl="0" indent="-342900" algn="l" rtl="0">
                <a:lnSpc>
                  <a:spcPct val="90000"/>
                </a:lnSpc>
                <a:spcBef>
                  <a:spcPts val="0"/>
                </a:spcBef>
                <a:spcAft>
                  <a:spcPts val="0"/>
                </a:spcAft>
                <a:buClr>
                  <a:srgbClr val="000000"/>
                </a:buClr>
                <a:buSzPts val="1800"/>
                <a:buFont typeface="Arial"/>
                <a:buChar char="●"/>
              </a:pPr>
              <a:r>
                <a:rPr lang="es-419" sz="1800" b="0" i="0" u="none" strike="noStrike" cap="none">
                  <a:solidFill>
                    <a:srgbClr val="3F3F3F"/>
                  </a:solidFill>
                  <a:latin typeface="Arial"/>
                  <a:ea typeface="Arial"/>
                  <a:cs typeface="Arial"/>
                  <a:sym typeface="Arial"/>
                </a:rPr>
                <a:t>El total del PIB es igual o inferior a US$ 2000 millones donde el PIBpc es igual o inferior a US$ 5000;</a:t>
              </a:r>
              <a:endParaRPr sz="18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s-419" sz="1800" b="0" i="0" u="none" strike="noStrike" cap="none">
                  <a:solidFill>
                    <a:srgbClr val="3F3F3F"/>
                  </a:solidFill>
                  <a:latin typeface="Arial"/>
                  <a:ea typeface="Arial"/>
                  <a:cs typeface="Arial"/>
                  <a:sym typeface="Arial"/>
                </a:rPr>
                <a:t>El total del PIB es igual o inferior a US$ 200000 millones donde el Indicador de Desarrollo Humano (IDH) es igual o inferior a 0.60 y/o (PIBpc) es igual o inferior a US$ 1500. </a:t>
              </a:r>
              <a:r>
                <a:rPr lang="es-419" sz="1900" b="0" i="0" u="none" strike="noStrike" cap="none">
                  <a:solidFill>
                    <a:srgbClr val="3F3F3F"/>
                  </a:solidFill>
                  <a:latin typeface="Arial"/>
                  <a:ea typeface="Arial"/>
                  <a:cs typeface="Arial"/>
                  <a:sym typeface="Arial"/>
                </a:rPr>
                <a:t>  </a:t>
              </a:r>
              <a:endParaRPr sz="1900" b="0" i="0" u="none" strike="noStrike" cap="none">
                <a:solidFill>
                  <a:srgbClr val="3F3F3F"/>
                </a:solidFill>
                <a:latin typeface="Arial"/>
                <a:ea typeface="Arial"/>
                <a:cs typeface="Arial"/>
                <a:sym typeface="Arial"/>
              </a:endParaRPr>
            </a:p>
          </p:txBody>
        </p:sp>
        <p:sp>
          <p:nvSpPr>
            <p:cNvPr id="226" name="Google Shape;226;p5"/>
            <p:cNvSpPr/>
            <p:nvPr/>
          </p:nvSpPr>
          <p:spPr>
            <a:xfrm>
              <a:off x="6308758"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
            <p:cNvSpPr txBox="1"/>
            <p:nvPr/>
          </p:nvSpPr>
          <p:spPr>
            <a:xfrm>
              <a:off x="6308758" y="18738"/>
              <a:ext cx="5533948" cy="547200"/>
            </a:xfrm>
            <a:prstGeom prst="rect">
              <a:avLst/>
            </a:prstGeom>
            <a:noFill/>
            <a:ln>
              <a:noFill/>
            </a:ln>
          </p:spPr>
          <p:txBody>
            <a:bodyPr spcFirstLastPara="1" wrap="square" lIns="135125" tIns="77200" rIns="135125" bIns="772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s-419" sz="1900" b="0" i="0" u="none" strike="noStrike" cap="none">
                  <a:solidFill>
                    <a:schemeClr val="lt1"/>
                  </a:solidFill>
                  <a:latin typeface="Arial"/>
                  <a:ea typeface="Arial"/>
                  <a:cs typeface="Arial"/>
                  <a:sym typeface="Arial"/>
                </a:rPr>
                <a:t>Oferta principal del Grupo B – Pago por acceso</a:t>
              </a:r>
              <a:endParaRPr sz="1900" b="0" i="0" u="none" strike="noStrike" cap="none">
                <a:solidFill>
                  <a:schemeClr val="lt1"/>
                </a:solidFill>
                <a:latin typeface="Arial"/>
                <a:ea typeface="Arial"/>
                <a:cs typeface="Arial"/>
                <a:sym typeface="Arial"/>
              </a:endParaRPr>
            </a:p>
          </p:txBody>
        </p:sp>
        <p:sp>
          <p:nvSpPr>
            <p:cNvPr id="228" name="Google Shape;228;p5"/>
            <p:cNvSpPr/>
            <p:nvPr/>
          </p:nvSpPr>
          <p:spPr>
            <a:xfrm>
              <a:off x="6308758" y="565938"/>
              <a:ext cx="5533948" cy="3442229"/>
            </a:xfrm>
            <a:prstGeom prst="rect">
              <a:avLst/>
            </a:prstGeom>
            <a:solidFill>
              <a:srgbClr val="C9DDE1">
                <a:alpha val="87450"/>
              </a:srgbClr>
            </a:solidFill>
            <a:ln w="25400" cap="flat" cmpd="sng">
              <a:solidFill>
                <a:srgbClr val="C9DDE1">
                  <a:alpha val="8745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
            <p:cNvSpPr txBox="1"/>
            <p:nvPr/>
          </p:nvSpPr>
          <p:spPr>
            <a:xfrm>
              <a:off x="6308758" y="565938"/>
              <a:ext cx="5533948" cy="3442229"/>
            </a:xfrm>
            <a:prstGeom prst="rect">
              <a:avLst/>
            </a:prstGeom>
            <a:noFill/>
            <a:ln>
              <a:noFill/>
            </a:ln>
          </p:spPr>
          <p:txBody>
            <a:bodyPr spcFirstLastPara="1" wrap="square" lIns="101325" tIns="101325" rIns="135125" bIns="152000" anchor="t" anchorCtr="0">
              <a:noAutofit/>
            </a:bodyPr>
            <a:lstStyle/>
            <a:p>
              <a:pPr marL="457200" marR="0" lvl="0" indent="-349250" algn="l" rtl="0">
                <a:lnSpc>
                  <a:spcPct val="90000"/>
                </a:lnSpc>
                <a:spcBef>
                  <a:spcPts val="0"/>
                </a:spcBef>
                <a:spcAft>
                  <a:spcPts val="0"/>
                </a:spcAft>
                <a:buClr>
                  <a:srgbClr val="000000"/>
                </a:buClr>
                <a:buSzPts val="1900"/>
                <a:buFont typeface="Arial"/>
                <a:buChar char="●"/>
              </a:pPr>
              <a:r>
                <a:rPr lang="es-419" sz="1900" b="0" i="0" u="none" strike="noStrike" cap="none">
                  <a:solidFill>
                    <a:srgbClr val="3F3F3F"/>
                  </a:solidFill>
                  <a:latin typeface="Arial"/>
                  <a:ea typeface="Arial"/>
                  <a:cs typeface="Arial"/>
                  <a:sym typeface="Arial"/>
                </a:rPr>
                <a:t>El total del PIB es igual o inferior a US$ 1500 millones y/o;</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s-419" sz="1900" b="0" i="0" u="none" strike="noStrike" cap="none">
                  <a:solidFill>
                    <a:srgbClr val="3F3F3F"/>
                  </a:solidFill>
                  <a:latin typeface="Arial"/>
                  <a:ea typeface="Arial"/>
                  <a:cs typeface="Arial"/>
                  <a:sym typeface="Arial"/>
                </a:rPr>
                <a:t>Total del PIB es igual o inferior a US$ 25000 millones cuando el PIBpc es igual o inferior US$10,000 y/o;</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s-419" sz="1900" b="0" i="0" u="none" strike="noStrike" cap="none">
                  <a:solidFill>
                    <a:srgbClr val="3F3F3F"/>
                  </a:solidFill>
                  <a:latin typeface="Arial"/>
                  <a:ea typeface="Arial"/>
                  <a:cs typeface="Arial"/>
                  <a:sym typeface="Arial"/>
                </a:rPr>
                <a:t>PIBpc es igual o inferior a US$ 6000 donde la esperanza de vida sana (HALE) es igual o inferior a 55;</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s-419" sz="1900" b="0" i="0" u="none" strike="noStrike" cap="none">
                  <a:solidFill>
                    <a:srgbClr val="3F3F3F"/>
                  </a:solidFill>
                  <a:latin typeface="Arial"/>
                  <a:ea typeface="Arial"/>
                  <a:cs typeface="Arial"/>
                  <a:sym typeface="Arial"/>
                </a:rPr>
                <a:t>El total del PIB es igual o inferior a US$ 300000 millones, donde el IDH es igual o inferior a 0.67 y/o PBIpc es igual o inferior a US$ 6000.</a:t>
              </a:r>
              <a:endParaRPr sz="1900" b="0" i="0" u="none" strike="noStrike" cap="none">
                <a:solidFill>
                  <a:srgbClr val="3F3F3F"/>
                </a:solidFill>
                <a:latin typeface="Arial"/>
                <a:ea typeface="Arial"/>
                <a:cs typeface="Arial"/>
                <a:sym typeface="Arial"/>
              </a:endParaRPr>
            </a:p>
          </p:txBody>
        </p:sp>
      </p:grpSp>
      <p:sp>
        <p:nvSpPr>
          <p:cNvPr id="230" name="Google Shape;230;p5"/>
          <p:cNvSpPr txBox="1"/>
          <p:nvPr/>
        </p:nvSpPr>
        <p:spPr>
          <a:xfrm>
            <a:off x="258301" y="1824250"/>
            <a:ext cx="11775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419" sz="2000" b="0" i="0" u="none" strike="noStrike" cap="none">
                <a:solidFill>
                  <a:srgbClr val="3F3F3F"/>
                </a:solidFill>
                <a:latin typeface="Open Sans"/>
                <a:ea typeface="Open Sans"/>
                <a:cs typeface="Open Sans"/>
                <a:sym typeface="Open Sans"/>
              </a:rPr>
              <a:t>Los países del Grupo A tienen acceso gratuito a Research4Life. Los países del Grupo B deben pagar una tarifa anual de </a:t>
            </a:r>
            <a:r>
              <a:rPr lang="es-419" sz="2000" b="1" i="0" u="none" strike="noStrike" cap="none">
                <a:solidFill>
                  <a:srgbClr val="3F3F3F"/>
                </a:solidFill>
                <a:latin typeface="Open Sans"/>
                <a:ea typeface="Open Sans"/>
                <a:cs typeface="Open Sans"/>
                <a:sym typeface="Open Sans"/>
              </a:rPr>
              <a:t>US$1,500 </a:t>
            </a:r>
            <a:r>
              <a:rPr lang="es-419" sz="2000" b="0" i="0" u="none" strike="noStrike" cap="none">
                <a:solidFill>
                  <a:srgbClr val="3F3F3F"/>
                </a:solidFill>
                <a:latin typeface="Open Sans"/>
                <a:ea typeface="Open Sans"/>
                <a:cs typeface="Open Sans"/>
                <a:sym typeface="Open Sans"/>
              </a:rPr>
              <a:t>para obtener el acceso a las colecciones de Research4Life.</a:t>
            </a:r>
            <a:endParaRPr sz="20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7"/>
          <p:cNvSpPr txBox="1">
            <a:spLocks noGrp="1"/>
          </p:cNvSpPr>
          <p:nvPr>
            <p:ph type="body" idx="1"/>
          </p:nvPr>
        </p:nvSpPr>
        <p:spPr>
          <a:xfrm>
            <a:off x="1" y="4316396"/>
            <a:ext cx="4026900" cy="2176500"/>
          </a:xfrm>
          <a:prstGeom prst="rect">
            <a:avLst/>
          </a:prstGeom>
          <a:noFill/>
          <a:ln>
            <a:noFill/>
          </a:ln>
        </p:spPr>
        <p:txBody>
          <a:bodyPr spcFirstLastPara="1" wrap="square" lIns="91425" tIns="45700" rIns="91425" bIns="45700" anchor="t" anchorCtr="0">
            <a:normAutofit/>
          </a:bodyPr>
          <a:lstStyle/>
          <a:p>
            <a:pPr marL="469900" lvl="0" indent="-342900" algn="l" rtl="0">
              <a:lnSpc>
                <a:spcPct val="110000"/>
              </a:lnSpc>
              <a:spcBef>
                <a:spcPts val="1000"/>
              </a:spcBef>
              <a:spcAft>
                <a:spcPts val="0"/>
              </a:spcAft>
              <a:buClr>
                <a:schemeClr val="dk1"/>
              </a:buClr>
              <a:buSzPts val="2000"/>
              <a:buChar char="●"/>
            </a:pPr>
            <a:r>
              <a:rPr lang="es-419" sz="2220">
                <a:solidFill>
                  <a:srgbClr val="3F3F3F"/>
                </a:solidFill>
                <a:latin typeface="Open Sans"/>
                <a:ea typeface="Open Sans"/>
                <a:cs typeface="Open Sans"/>
                <a:sym typeface="Open Sans"/>
              </a:rPr>
              <a:t>Grupo A</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s-419" sz="2220">
                <a:solidFill>
                  <a:srgbClr val="3F3F3F"/>
                </a:solidFill>
                <a:latin typeface="Open Sans"/>
                <a:ea typeface="Open Sans"/>
                <a:cs typeface="Open Sans"/>
                <a:sym typeface="Open Sans"/>
              </a:rPr>
              <a:t>Grupo B</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s-419" sz="2220">
                <a:solidFill>
                  <a:srgbClr val="3F3F3F"/>
                </a:solidFill>
                <a:latin typeface="Open Sans"/>
                <a:ea typeface="Open Sans"/>
                <a:cs typeface="Open Sans"/>
                <a:sym typeface="Open Sans"/>
              </a:rPr>
              <a:t>No elegible</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s-419" sz="2220">
                <a:solidFill>
                  <a:srgbClr val="3F3F3F"/>
                </a:solidFill>
                <a:latin typeface="Open Sans"/>
                <a:ea typeface="Open Sans"/>
                <a:cs typeface="Open Sans"/>
                <a:sym typeface="Open Sans"/>
              </a:rPr>
              <a:t>No aplicable</a:t>
            </a:r>
            <a:endParaRPr sz="2220">
              <a:solidFill>
                <a:srgbClr val="3F3F3F"/>
              </a:solidFill>
              <a:latin typeface="Open Sans"/>
              <a:ea typeface="Open Sans"/>
              <a:cs typeface="Open Sans"/>
              <a:sym typeface="Open Sans"/>
            </a:endParaRPr>
          </a:p>
        </p:txBody>
      </p:sp>
      <p:sp>
        <p:nvSpPr>
          <p:cNvPr id="238" name="Google Shape;238;p17"/>
          <p:cNvSpPr txBox="1">
            <a:spLocks noGrp="1"/>
          </p:cNvSpPr>
          <p:nvPr>
            <p:ph type="title"/>
          </p:nvPr>
        </p:nvSpPr>
        <p:spPr>
          <a:xfrm>
            <a:off x="0" y="411096"/>
            <a:ext cx="78900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Font typeface="Arial"/>
              <a:buNone/>
            </a:pPr>
            <a:r>
              <a:rPr lang="es-419" sz="3600">
                <a:solidFill>
                  <a:srgbClr val="586F7C"/>
                </a:solidFill>
                <a:latin typeface="Open Sans"/>
                <a:ea typeface="Open Sans"/>
                <a:cs typeface="Open Sans"/>
                <a:sym typeface="Open Sans"/>
              </a:rPr>
              <a:t>Las categorías de país: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2880"/>
              <a:buFont typeface="Arial"/>
              <a:buNone/>
            </a:pPr>
            <a:r>
              <a:rPr lang="es-419" sz="3600">
                <a:solidFill>
                  <a:srgbClr val="586F7C"/>
                </a:solidFill>
                <a:latin typeface="Open Sans"/>
                <a:ea typeface="Open Sans"/>
                <a:cs typeface="Open Sans"/>
                <a:sym typeface="Open Sans"/>
              </a:rPr>
              <a:t>Grupo A y Grupo B - Continuación</a:t>
            </a:r>
            <a:endParaRPr sz="3600">
              <a:solidFill>
                <a:srgbClr val="586F7C"/>
              </a:solidFill>
              <a:latin typeface="Open Sans"/>
              <a:ea typeface="Open Sans"/>
              <a:cs typeface="Open Sans"/>
              <a:sym typeface="Open Sans"/>
            </a:endParaRPr>
          </a:p>
        </p:txBody>
      </p:sp>
      <p:sp>
        <p:nvSpPr>
          <p:cNvPr id="239" name="Google Shape;239;p17"/>
          <p:cNvSpPr/>
          <p:nvPr/>
        </p:nvSpPr>
        <p:spPr>
          <a:xfrm>
            <a:off x="2812494" y="4958854"/>
            <a:ext cx="808892" cy="369276"/>
          </a:xfrm>
          <a:prstGeom prst="rect">
            <a:avLst/>
          </a:prstGeom>
          <a:solidFill>
            <a:schemeClr val="accent1"/>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17"/>
          <p:cNvSpPr/>
          <p:nvPr/>
        </p:nvSpPr>
        <p:spPr>
          <a:xfrm>
            <a:off x="2812494" y="4446095"/>
            <a:ext cx="808892" cy="369276"/>
          </a:xfrm>
          <a:prstGeom prst="rect">
            <a:avLst/>
          </a:prstGeom>
          <a:solidFill>
            <a:srgbClr val="00B0F0"/>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17"/>
          <p:cNvSpPr/>
          <p:nvPr/>
        </p:nvSpPr>
        <p:spPr>
          <a:xfrm>
            <a:off x="2812494" y="5471613"/>
            <a:ext cx="808892" cy="367825"/>
          </a:xfrm>
          <a:prstGeom prst="rect">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2" name="Google Shape;242;p17"/>
          <p:cNvSpPr/>
          <p:nvPr/>
        </p:nvSpPr>
        <p:spPr>
          <a:xfrm>
            <a:off x="2812494" y="6033593"/>
            <a:ext cx="808892" cy="369276"/>
          </a:xfrm>
          <a:prstGeom prst="rect">
            <a:avLst/>
          </a:prstGeom>
          <a:solidFill>
            <a:schemeClr val="lt2"/>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3" name="Google Shape;243;p17"/>
          <p:cNvSpPr/>
          <p:nvPr/>
        </p:nvSpPr>
        <p:spPr>
          <a:xfrm>
            <a:off x="341856" y="2165532"/>
            <a:ext cx="379827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419" sz="2000" b="0" i="0" u="none" strike="noStrike" cap="none">
                <a:solidFill>
                  <a:srgbClr val="3F3F3F"/>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Los países que están asignados al  Grupo A o Grupo B son elegibles para todas las colecciones de Research4Life.</a:t>
            </a:r>
            <a:endParaRPr sz="2000" b="0" i="0" u="none" strike="noStrike" cap="none">
              <a:solidFill>
                <a:srgbClr val="3F3F3F"/>
              </a:solidFill>
              <a:latin typeface="Century Gothic"/>
              <a:ea typeface="Century Gothic"/>
              <a:cs typeface="Century Gothic"/>
              <a:sym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1844824"/>
            <a:ext cx="7519788"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0" y="378812"/>
            <a:ext cx="81417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330">
                <a:solidFill>
                  <a:srgbClr val="586F7C"/>
                </a:solidFill>
                <a:latin typeface="Open Sans"/>
                <a:ea typeface="Open Sans"/>
                <a:cs typeface="Open Sans"/>
                <a:sym typeface="Open Sans"/>
              </a:rPr>
              <a:t>Licencias y términos de uso de Research4Life </a:t>
            </a:r>
            <a:endParaRPr sz="3330">
              <a:solidFill>
                <a:srgbClr val="586F7C"/>
              </a:solidFill>
              <a:latin typeface="Open Sans"/>
              <a:ea typeface="Open Sans"/>
              <a:cs typeface="Open Sans"/>
              <a:sym typeface="Open Sans"/>
            </a:endParaRPr>
          </a:p>
        </p:txBody>
      </p:sp>
      <p:sp>
        <p:nvSpPr>
          <p:cNvPr id="250" name="Google Shape;250;p18"/>
          <p:cNvSpPr txBox="1">
            <a:spLocks noGrp="1"/>
          </p:cNvSpPr>
          <p:nvPr>
            <p:ph type="body" idx="1"/>
          </p:nvPr>
        </p:nvSpPr>
        <p:spPr>
          <a:xfrm>
            <a:off x="345673" y="1943150"/>
            <a:ext cx="110370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Las colecciones de Research4Life requieren una licencia de usuario firmada.</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La licencia</a:t>
            </a:r>
            <a:r>
              <a:rPr lang="es-419" dirty="0">
                <a:solidFill>
                  <a:srgbClr val="3F3F3F"/>
                </a:solidFill>
                <a:latin typeface="Open Sans"/>
                <a:ea typeface="Open Sans"/>
                <a:cs typeface="Open Sans"/>
                <a:sym typeface="Open Sans"/>
              </a:rPr>
              <a:t> de usuario es entre las </a:t>
            </a:r>
            <a:r>
              <a:rPr lang="es-419" b="1" dirty="0">
                <a:solidFill>
                  <a:srgbClr val="3F3F3F"/>
                </a:solidFill>
                <a:latin typeface="Open Sans"/>
                <a:ea typeface="Open Sans"/>
                <a:cs typeface="Open Sans"/>
                <a:sym typeface="Open Sans"/>
              </a:rPr>
              <a:t>instituciones inscritas </a:t>
            </a:r>
            <a:r>
              <a:rPr lang="es-419" dirty="0">
                <a:solidFill>
                  <a:srgbClr val="3F3F3F"/>
                </a:solidFill>
                <a:latin typeface="Open Sans"/>
                <a:ea typeface="Open Sans"/>
                <a:cs typeface="Open Sans"/>
                <a:sym typeface="Open Sans"/>
              </a:rPr>
              <a:t>y las</a:t>
            </a:r>
            <a:r>
              <a:rPr lang="es-419" b="1" dirty="0">
                <a:solidFill>
                  <a:srgbClr val="3F3F3F"/>
                </a:solidFill>
                <a:latin typeface="Open Sans"/>
                <a:ea typeface="Open Sans"/>
                <a:cs typeface="Open Sans"/>
                <a:sym typeface="Open Sans"/>
              </a:rPr>
              <a:t> </a:t>
            </a:r>
            <a:r>
              <a:rPr lang="es-419"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editoriales</a:t>
            </a:r>
            <a:r>
              <a:rPr lang="es-419" b="1" dirty="0">
                <a:solidFill>
                  <a:srgbClr val="3F3F3F"/>
                </a:solidFill>
                <a:latin typeface="Open Sans"/>
                <a:ea typeface="Open Sans"/>
                <a:cs typeface="Open Sans"/>
                <a:sym typeface="Open Sans"/>
              </a:rPr>
              <a:t> asociadas  de Research4Life</a:t>
            </a:r>
            <a:r>
              <a:rPr lang="es-419"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Permite a los usuarios con licencia utilizar la oferta de las editoriales y definir las reglas de uso para todas las colecciones de Research4Life. </a:t>
            </a:r>
            <a:endParaRPr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Cubre información clave sobre el </a:t>
            </a:r>
            <a:r>
              <a:rPr lang="es-419" b="1" dirty="0">
                <a:solidFill>
                  <a:srgbClr val="3F3F3F"/>
                </a:solidFill>
                <a:latin typeface="Open Sans"/>
                <a:ea typeface="Open Sans"/>
                <a:cs typeface="Open Sans"/>
                <a:sym typeface="Open Sans"/>
              </a:rPr>
              <a:t>uso de credenciales, derechos de autor</a:t>
            </a:r>
            <a:r>
              <a:rPr lang="es-419" dirty="0">
                <a:solidFill>
                  <a:srgbClr val="3F3F3F"/>
                </a:solidFill>
                <a:latin typeface="Open Sans"/>
                <a:ea typeface="Open Sans"/>
                <a:cs typeface="Open Sans"/>
                <a:sym typeface="Open Sans"/>
              </a:rPr>
              <a:t> y </a:t>
            </a:r>
            <a:r>
              <a:rPr lang="es-419" b="1" dirty="0">
                <a:solidFill>
                  <a:srgbClr val="3F3F3F"/>
                </a:solidFill>
                <a:latin typeface="Open Sans"/>
                <a:ea typeface="Open Sans"/>
                <a:cs typeface="Open Sans"/>
                <a:sym typeface="Open Sans"/>
              </a:rPr>
              <a:t>uso justo</a:t>
            </a:r>
            <a:r>
              <a:rPr lang="es-419"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5"/>
        <p:cNvGrpSpPr/>
        <p:nvPr/>
      </p:nvGrpSpPr>
      <p:grpSpPr>
        <a:xfrm>
          <a:off x="0" y="0"/>
          <a:ext cx="0" cy="0"/>
          <a:chOff x="0" y="0"/>
          <a:chExt cx="0" cy="0"/>
        </a:xfrm>
      </p:grpSpPr>
      <p:sp>
        <p:nvSpPr>
          <p:cNvPr id="256" name="Google Shape;256;p19"/>
          <p:cNvSpPr txBox="1">
            <a:spLocks noGrp="1"/>
          </p:cNvSpPr>
          <p:nvPr>
            <p:ph type="title"/>
          </p:nvPr>
        </p:nvSpPr>
        <p:spPr>
          <a:xfrm>
            <a:off x="0" y="378812"/>
            <a:ext cx="72975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4285"/>
              <a:buNone/>
            </a:pPr>
            <a:r>
              <a:rPr lang="es-419" sz="2800">
                <a:solidFill>
                  <a:srgbClr val="586F7C"/>
                </a:solidFill>
                <a:latin typeface="Open Sans"/>
                <a:ea typeface="Open Sans"/>
                <a:cs typeface="Open Sans"/>
                <a:sym typeface="Open Sans"/>
              </a:rPr>
              <a:t>Research4Life </a:t>
            </a:r>
            <a:r>
              <a:rPr lang="es-419" sz="2800" b="1">
                <a:solidFill>
                  <a:srgbClr val="586F7C"/>
                </a:solidFill>
                <a:latin typeface="Open Sans"/>
                <a:ea typeface="Open Sans"/>
                <a:cs typeface="Open Sans"/>
                <a:sym typeface="Open Sans"/>
              </a:rPr>
              <a:t>PERMITE</a:t>
            </a:r>
            <a:r>
              <a:rPr lang="es-419" sz="2800">
                <a:solidFill>
                  <a:srgbClr val="586F7C"/>
                </a:solidFill>
                <a:latin typeface="Open Sans"/>
                <a:ea typeface="Open Sans"/>
                <a:cs typeface="Open Sans"/>
                <a:sym typeface="Open Sans"/>
              </a:rPr>
              <a:t> a las instituciones inscritas y a sus usuarios autorizados lo siguiente:</a:t>
            </a:r>
            <a:endParaRPr sz="2800">
              <a:solidFill>
                <a:srgbClr val="586F7C"/>
              </a:solidFill>
              <a:latin typeface="Open Sans"/>
              <a:ea typeface="Open Sans"/>
              <a:cs typeface="Open Sans"/>
              <a:sym typeface="Open Sans"/>
            </a:endParaRPr>
          </a:p>
        </p:txBody>
      </p:sp>
      <p:sp>
        <p:nvSpPr>
          <p:cNvPr id="257" name="Google Shape;257;p19"/>
          <p:cNvSpPr txBox="1">
            <a:spLocks noGrp="1"/>
          </p:cNvSpPr>
          <p:nvPr>
            <p:ph type="body" idx="1"/>
          </p:nvPr>
        </p:nvSpPr>
        <p:spPr>
          <a:xfrm>
            <a:off x="119336" y="1844824"/>
            <a:ext cx="11202300" cy="4334378"/>
          </a:xfrm>
          <a:prstGeom prst="rect">
            <a:avLst/>
          </a:prstGeom>
          <a:noFill/>
          <a:ln>
            <a:noFill/>
          </a:ln>
        </p:spPr>
        <p:txBody>
          <a:bodyPr spcFirstLastPara="1" wrap="square" lIns="91425" tIns="45700" rIns="91425" bIns="45700" anchor="t" anchorCtr="0">
            <a:noAutofit/>
          </a:bodyPr>
          <a:lstStyle/>
          <a:p>
            <a:pPr marL="457200" lvl="0" indent="-374650" algn="just" rtl="0">
              <a:lnSpc>
                <a:spcPct val="100000"/>
              </a:lnSpc>
              <a:spcBef>
                <a:spcPts val="60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Compartir la contraseña entre colegas, estudiantes o miembros de la facultad en la misma institución;</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374650" algn="just" rtl="0">
              <a:lnSpc>
                <a:spcPct val="100000"/>
              </a:lnSpc>
              <a:spcBef>
                <a:spcPts val="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Descargar o imprimir hasta un 15% del número del contenido de una revista o libro; </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374650" algn="just" rtl="0">
              <a:lnSpc>
                <a:spcPct val="100000"/>
              </a:lnSpc>
              <a:spcBef>
                <a:spcPts val="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Utilizar material con fines educativos (paquetes de cursos o reservas) o hacer copias para miembros institucionales;</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374650" algn="just" rtl="0">
              <a:lnSpc>
                <a:spcPct val="100000"/>
              </a:lnSpc>
              <a:spcBef>
                <a:spcPts val="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Usar los programas de Research4Life en computadoras personales propiedad de los empleados, profesores o estudiantes de la institución.</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374650" algn="just" rtl="0">
              <a:lnSpc>
                <a:spcPct val="100000"/>
              </a:lnSpc>
              <a:spcBef>
                <a:spcPts val="600"/>
              </a:spcBef>
              <a:spcAft>
                <a:spcPts val="0"/>
              </a:spcAft>
              <a:buClr>
                <a:schemeClr val="dk1"/>
              </a:buClr>
              <a:buSzPts val="2300"/>
              <a:buChar char="●"/>
            </a:pPr>
            <a:r>
              <a:rPr lang="es-419" sz="2300" dirty="0">
                <a:solidFill>
                  <a:schemeClr val="dk1"/>
                </a:solidFill>
                <a:latin typeface="Open Sans" panose="020B0604020202020204" charset="0"/>
                <a:ea typeface="Open Sans" panose="020B0604020202020204" charset="0"/>
                <a:cs typeface="Open Sans" panose="020B0604020202020204" charset="0"/>
              </a:rPr>
              <a:t>Si se encuentra “temporalmente” fuera del país o participando en un programa de educación a distancia de una institución inscrita, se otorga el acceso. De lo contrario, este tipo de uso está prohibido. </a:t>
            </a:r>
            <a:endParaRPr sz="2300" dirty="0">
              <a:solidFill>
                <a:schemeClr val="dk1"/>
              </a:solidFill>
              <a:latin typeface="Open Sans" panose="020B0604020202020204" charset="0"/>
              <a:ea typeface="Open Sans" panose="020B0604020202020204" charset="0"/>
              <a:cs typeface="Open Sans" panose="020B0604020202020204" charset="0"/>
            </a:endParaRPr>
          </a:p>
          <a:p>
            <a:pPr marL="457200" lvl="0" indent="0" algn="l" rtl="0">
              <a:lnSpc>
                <a:spcPct val="90000"/>
              </a:lnSpc>
              <a:spcBef>
                <a:spcPts val="1000"/>
              </a:spcBef>
              <a:spcAft>
                <a:spcPts val="0"/>
              </a:spcAft>
              <a:buSzPts val="2400"/>
              <a:buNone/>
            </a:pPr>
            <a:endParaRPr dirty="0">
              <a:solidFill>
                <a:srgbClr val="3F3F3F"/>
              </a:solidFill>
              <a:latin typeface="Open Sans" panose="020B0604020202020204" charset="0"/>
              <a:ea typeface="Open Sans" panose="020B0604020202020204" charset="0"/>
              <a:cs typeface="Open Sans" panose="020B0604020202020204" charset="0"/>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title"/>
          </p:nvPr>
        </p:nvSpPr>
        <p:spPr>
          <a:xfrm>
            <a:off x="0" y="437222"/>
            <a:ext cx="8138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2700" dirty="0">
                <a:solidFill>
                  <a:srgbClr val="586F7C"/>
                </a:solidFill>
                <a:latin typeface="Open Sans"/>
                <a:ea typeface="Open Sans"/>
                <a:cs typeface="Open Sans"/>
                <a:sym typeface="Open Sans"/>
              </a:rPr>
              <a:t>Research4Life </a:t>
            </a:r>
            <a:r>
              <a:rPr lang="es-419" sz="2700" b="1" dirty="0">
                <a:solidFill>
                  <a:srgbClr val="586F7C"/>
                </a:solidFill>
                <a:latin typeface="Open Sans"/>
                <a:ea typeface="Open Sans"/>
                <a:cs typeface="Open Sans"/>
                <a:sym typeface="Open Sans"/>
              </a:rPr>
              <a:t>NO permite </a:t>
            </a:r>
            <a:r>
              <a:rPr lang="es-419" sz="2700" dirty="0">
                <a:solidFill>
                  <a:srgbClr val="586F7C"/>
                </a:solidFill>
                <a:latin typeface="Open Sans"/>
                <a:ea typeface="Open Sans"/>
                <a:cs typeface="Open Sans"/>
                <a:sym typeface="Open Sans"/>
              </a:rPr>
              <a:t>a las instituciones y a sus usuarios autorizados lo siguiente: </a:t>
            </a:r>
            <a:endParaRPr sz="2700" dirty="0">
              <a:solidFill>
                <a:srgbClr val="586F7C"/>
              </a:solidFill>
              <a:latin typeface="Open Sans"/>
              <a:ea typeface="Open Sans"/>
              <a:cs typeface="Open Sans"/>
              <a:sym typeface="Open Sans"/>
            </a:endParaRPr>
          </a:p>
        </p:txBody>
      </p:sp>
      <p:sp>
        <p:nvSpPr>
          <p:cNvPr id="264" name="Google Shape;264;p20"/>
          <p:cNvSpPr txBox="1">
            <a:spLocks noGrp="1"/>
          </p:cNvSpPr>
          <p:nvPr>
            <p:ph type="body" idx="1"/>
          </p:nvPr>
        </p:nvSpPr>
        <p:spPr>
          <a:xfrm>
            <a:off x="0" y="1628800"/>
            <a:ext cx="11940000" cy="4923600"/>
          </a:xfrm>
          <a:prstGeom prst="rect">
            <a:avLst/>
          </a:prstGeom>
          <a:noFill/>
          <a:ln>
            <a:noFill/>
          </a:ln>
        </p:spPr>
        <p:txBody>
          <a:bodyPr spcFirstLastPara="1" wrap="square" lIns="91425" tIns="45700" rIns="91425" bIns="45700" anchor="t" anchorCtr="0">
            <a:noAutofit/>
          </a:bodyPr>
          <a:lstStyle/>
          <a:p>
            <a:pPr marL="457200" lvl="0" indent="-336550" algn="just" rtl="0">
              <a:lnSpc>
                <a:spcPct val="100000"/>
              </a:lnSpc>
              <a:spcBef>
                <a:spcPts val="600"/>
              </a:spcBef>
              <a:spcAft>
                <a:spcPts val="0"/>
              </a:spcAft>
              <a:buClr>
                <a:schemeClr val="dk1"/>
              </a:buClr>
              <a:buSzPts val="1700"/>
              <a:buFont typeface="Open Sans"/>
              <a:buChar char="●"/>
            </a:pPr>
            <a:r>
              <a:rPr lang="es-419" sz="1700" dirty="0">
                <a:solidFill>
                  <a:schemeClr val="dk1"/>
                </a:solidFill>
                <a:latin typeface="Open Sans"/>
                <a:ea typeface="Open Sans"/>
                <a:cs typeface="Open Sans"/>
                <a:sym typeface="Open Sans"/>
              </a:rPr>
              <a:t>Compartir el código de usuario y contraseña de Research4Life fuera de la institución inscrita;</a:t>
            </a:r>
            <a:endParaRPr sz="17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700" dirty="0">
                <a:solidFill>
                  <a:schemeClr val="dk1"/>
                </a:solidFill>
                <a:latin typeface="Open Sans"/>
                <a:ea typeface="Open Sans"/>
                <a:cs typeface="Open Sans"/>
                <a:sym typeface="Open Sans"/>
              </a:rPr>
              <a:t>Publicar contenido en sitios web o publicar las credenciales de acceso en línea; </a:t>
            </a:r>
            <a:endParaRPr sz="17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700" dirty="0">
                <a:solidFill>
                  <a:schemeClr val="dk1"/>
                </a:solidFill>
                <a:latin typeface="Open Sans"/>
                <a:ea typeface="Open Sans"/>
                <a:cs typeface="Open Sans"/>
                <a:sym typeface="Open Sans"/>
              </a:rPr>
              <a:t>Acceder a los programas de Research4Life de forma remota desde otras instalaciones que no sean dispositivos institucionales o dispositivos de propiedad de los empleados, miembros de la facultad o estudiantes de la institución;</a:t>
            </a:r>
            <a:endParaRPr sz="17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700" dirty="0">
                <a:solidFill>
                  <a:schemeClr val="dk1"/>
                </a:solidFill>
                <a:latin typeface="Open Sans"/>
                <a:ea typeface="Open Sans"/>
                <a:cs typeface="Open Sans"/>
                <a:sym typeface="Open Sans"/>
              </a:rPr>
              <a:t>Acceder a los programas de Research4Life mientras viaja fuera de su propio país, a menos que sea por un período breve (por ejemplo, para asistir a una conferencia o capacitación) o estar inscrito en un curso de aprendizaje a distancia y residir en otro país.</a:t>
            </a:r>
            <a:endParaRPr sz="17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700" dirty="0">
                <a:solidFill>
                  <a:schemeClr val="dk1"/>
                </a:solidFill>
                <a:latin typeface="Open Sans"/>
                <a:ea typeface="Open Sans"/>
                <a:cs typeface="Open Sans"/>
                <a:sym typeface="Open Sans"/>
              </a:rPr>
              <a:t>Descargar o imprimir números completos de títulos de revistas o libros;</a:t>
            </a:r>
            <a:endParaRPr sz="17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700" dirty="0">
                <a:solidFill>
                  <a:schemeClr val="dk1"/>
                </a:solidFill>
                <a:latin typeface="Open Sans"/>
                <a:ea typeface="Open Sans"/>
                <a:cs typeface="Open Sans"/>
                <a:sym typeface="Open Sans"/>
              </a:rPr>
              <a:t>Proporcionar documentos disponibles a través de cualquier programa de Research4Life por una tarifa;</a:t>
            </a:r>
            <a:endParaRPr sz="1700" dirty="0">
              <a:solidFill>
                <a:schemeClr val="dk1"/>
              </a:solidFill>
              <a:latin typeface="Open Sans"/>
              <a:ea typeface="Open Sans"/>
              <a:cs typeface="Open Sans"/>
              <a:sym typeface="Open Sans"/>
            </a:endParaRPr>
          </a:p>
          <a:p>
            <a:pPr marL="457200" lvl="0" indent="-336550" algn="just" rtl="0">
              <a:lnSpc>
                <a:spcPct val="100000"/>
              </a:lnSpc>
              <a:spcBef>
                <a:spcPts val="0"/>
              </a:spcBef>
              <a:spcAft>
                <a:spcPts val="0"/>
              </a:spcAft>
              <a:buClr>
                <a:schemeClr val="dk1"/>
              </a:buClr>
              <a:buSzPts val="1700"/>
              <a:buFont typeface="Open Sans"/>
              <a:buChar char="●"/>
            </a:pPr>
            <a:r>
              <a:rPr lang="es-419" sz="1700" dirty="0">
                <a:solidFill>
                  <a:schemeClr val="dk1"/>
                </a:solidFill>
                <a:latin typeface="Open Sans"/>
                <a:ea typeface="Open Sans"/>
                <a:cs typeface="Open Sans"/>
                <a:sym typeface="Open Sans"/>
              </a:rPr>
              <a:t>Modificar, adaptar, transformar o crear cualquier trabajo derivado del material de las editoriales.</a:t>
            </a:r>
            <a:endParaRPr sz="1700" dirty="0">
              <a:solidFill>
                <a:schemeClr val="dk1"/>
              </a:solidFill>
              <a:latin typeface="Open Sans"/>
              <a:ea typeface="Open Sans"/>
              <a:cs typeface="Open Sans"/>
              <a:sym typeface="Open Sans"/>
            </a:endParaRPr>
          </a:p>
          <a:p>
            <a:pPr marL="457200" lvl="0" indent="0" algn="just" rtl="0">
              <a:lnSpc>
                <a:spcPct val="100000"/>
              </a:lnSpc>
              <a:spcBef>
                <a:spcPts val="600"/>
              </a:spcBef>
              <a:spcAft>
                <a:spcPts val="0"/>
              </a:spcAft>
              <a:buSzPts val="2400"/>
              <a:buNone/>
            </a:pPr>
            <a:endParaRPr sz="1700" dirty="0">
              <a:solidFill>
                <a:schemeClr val="dk1"/>
              </a:solidFill>
              <a:latin typeface="Open Sans"/>
              <a:ea typeface="Open Sans"/>
              <a:cs typeface="Open Sans"/>
              <a:sym typeface="Open Sans"/>
            </a:endParaRPr>
          </a:p>
          <a:p>
            <a:pPr marL="117475" lvl="0" indent="0" algn="l" rtl="0">
              <a:lnSpc>
                <a:spcPct val="90000"/>
              </a:lnSpc>
              <a:spcBef>
                <a:spcPts val="1000"/>
              </a:spcBef>
              <a:spcAft>
                <a:spcPts val="0"/>
              </a:spcAft>
              <a:buClr>
                <a:schemeClr val="dk1"/>
              </a:buClr>
              <a:buSzPts val="2160"/>
              <a:buNone/>
            </a:pPr>
            <a:r>
              <a:rPr lang="es-419" sz="1700" b="1" dirty="0">
                <a:solidFill>
                  <a:srgbClr val="3F3F3F"/>
                </a:solidFill>
                <a:latin typeface="Open Sans"/>
                <a:ea typeface="Open Sans"/>
                <a:cs typeface="Open Sans"/>
                <a:sym typeface="Open Sans"/>
              </a:rPr>
              <a:t>Las instituciones y sus usuarios deben reconocer que: </a:t>
            </a:r>
            <a:endParaRPr sz="1700" b="1" dirty="0">
              <a:solidFill>
                <a:srgbClr val="3F3F3F"/>
              </a:solidFill>
              <a:latin typeface="Open Sans"/>
              <a:ea typeface="Open Sans"/>
              <a:cs typeface="Open Sans"/>
              <a:sym typeface="Open Sans"/>
            </a:endParaRPr>
          </a:p>
          <a:p>
            <a:pPr marL="457200" lvl="0" indent="-336550" algn="just" rtl="0">
              <a:lnSpc>
                <a:spcPct val="100000"/>
              </a:lnSpc>
              <a:spcBef>
                <a:spcPts val="600"/>
              </a:spcBef>
              <a:spcAft>
                <a:spcPts val="600"/>
              </a:spcAft>
              <a:buClr>
                <a:schemeClr val="dk1"/>
              </a:buClr>
              <a:buSzPts val="1700"/>
              <a:buFont typeface="Open Sans"/>
              <a:buChar char="●"/>
            </a:pPr>
            <a:r>
              <a:rPr lang="es-419" sz="1700" dirty="0">
                <a:solidFill>
                  <a:schemeClr val="dk1"/>
                </a:solidFill>
                <a:latin typeface="Open Sans"/>
                <a:ea typeface="Open Sans"/>
                <a:cs typeface="Open Sans"/>
                <a:sym typeface="Open Sans"/>
              </a:rPr>
              <a:t>Los propietarios, empleados o afiliados de corporaciones con fines de lucro no se consideran usuarios autorizados. </a:t>
            </a:r>
            <a:endParaRPr sz="1700" dirty="0">
              <a:solidFill>
                <a:srgbClr val="3F3F3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s-419">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pic>
        <p:nvPicPr>
          <p:cNvPr id="92" name="Google Shape;92;p39"/>
          <p:cNvPicPr preferRelativeResize="0"/>
          <p:nvPr/>
        </p:nvPicPr>
        <p:blipFill rotWithShape="1">
          <a:blip r:embed="rId3">
            <a:alphaModFix/>
          </a:blip>
          <a:srcRect/>
          <a:stretch/>
        </p:blipFill>
        <p:spPr>
          <a:xfrm>
            <a:off x="86980" y="6492875"/>
            <a:ext cx="974618" cy="365100"/>
          </a:xfrm>
          <a:prstGeom prst="rect">
            <a:avLst/>
          </a:prstGeom>
          <a:noFill/>
          <a:ln>
            <a:noFill/>
          </a:ln>
        </p:spPr>
      </p:pic>
      <p:sp>
        <p:nvSpPr>
          <p:cNvPr id="93" name="Google Shape;93;p39"/>
          <p:cNvSpPr txBox="1"/>
          <p:nvPr/>
        </p:nvSpPr>
        <p:spPr>
          <a:xfrm>
            <a:off x="1204050" y="6531713"/>
            <a:ext cx="9783900" cy="287400"/>
          </a:xfrm>
          <a:prstGeom prst="rect">
            <a:avLst/>
          </a:prstGeom>
          <a:noFill/>
          <a:ln>
            <a:noFill/>
          </a:ln>
        </p:spPr>
        <p:txBody>
          <a:bodyPr spcFirstLastPara="1" wrap="square" lIns="91425" tIns="91425" rIns="91425" bIns="91425" anchor="t" anchorCtr="0">
            <a:noAutofit/>
          </a:bodyPr>
          <a:lstStyle/>
          <a:p>
            <a:pPr lvl="0">
              <a:buClr>
                <a:schemeClr val="dk1"/>
              </a:buClr>
              <a:buSzPts val="1200"/>
            </a:pPr>
            <a:r>
              <a:rPr lang="es-419"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Esta presentación tiene licencia de Creative Commons </a:t>
            </a:r>
            <a:r>
              <a:rPr lang="es-419" sz="10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4"/>
              </a:rPr>
              <a:t>Atribución 4.0 Internacional</a:t>
            </a:r>
            <a:r>
              <a:rPr lang="es-419"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s-419"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a:t>
            </a:r>
            <a:endParaRPr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94" name="Google Shape;94;p39"/>
          <p:cNvSpPr txBox="1">
            <a:spLocks noGrp="1"/>
          </p:cNvSpPr>
          <p:nvPr>
            <p:ph type="body" idx="1"/>
          </p:nvPr>
        </p:nvSpPr>
        <p:spPr>
          <a:xfrm>
            <a:off x="680325" y="1628799"/>
            <a:ext cx="9613800" cy="4902913"/>
          </a:xfrm>
          <a:prstGeom prst="rect">
            <a:avLst/>
          </a:prstGeom>
          <a:noFill/>
          <a:ln>
            <a:noFill/>
          </a:ln>
        </p:spPr>
        <p:txBody>
          <a:bodyPr spcFirstLastPara="1" wrap="square" lIns="91425" tIns="45700" rIns="91425" bIns="45700" anchor="t" anchorCtr="0">
            <a:noAutofit/>
          </a:bodyPr>
          <a:lstStyle/>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Introducción</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La </a:t>
            </a:r>
            <a:r>
              <a:rPr lang="es-ES" sz="17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9"/>
                  </a:ext>
                </a:extLst>
              </a:rPr>
              <a:t>colaboración</a:t>
            </a:r>
            <a:r>
              <a:rPr lang="es-ES" sz="17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
                  </a:ext>
                </a:extLst>
              </a:rPr>
              <a:t> </a:t>
            </a:r>
            <a:r>
              <a:rPr lang="es-ES" sz="1700" dirty="0">
                <a:solidFill>
                  <a:srgbClr val="3F3F3F"/>
                </a:solidFill>
                <a:latin typeface="Open Sans"/>
                <a:ea typeface="Open Sans"/>
                <a:cs typeface="Open Sans"/>
                <a:sym typeface="Open Sans"/>
              </a:rPr>
              <a:t>Research4Life.</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Las colecciones de Research4Life</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Los programas de Research4Life y los criterios de elegibilidad.</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Categorías de países: Grupo A y Grupo B</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
                  </a:ext>
                </a:extLst>
              </a:rPr>
              <a:t>La </a:t>
            </a:r>
            <a:r>
              <a:rPr lang="es-ES" sz="1700" dirty="0">
                <a:solidFill>
                  <a:srgbClr val="3F3F3F"/>
                </a:solidFill>
                <a:latin typeface="Open Sans"/>
                <a:ea typeface="Open Sans"/>
                <a:cs typeface="Open Sans"/>
                <a:sym typeface="Open Sans"/>
              </a:rPr>
              <a:t>licencia de usuario de Research4Life y términos de uso.</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Inscripción a las colecciones de Research4Life</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Acceso a las coleccione de Research4Life</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Servicio de asistencia de Research4Life</a:t>
            </a:r>
          </a:p>
          <a:p>
            <a:pPr marL="342900" lvl="0" indent="-342900">
              <a:lnSpc>
                <a:spcPct val="190000"/>
              </a:lnSpc>
              <a:spcBef>
                <a:spcPts val="0"/>
              </a:spcBef>
              <a:buClr>
                <a:schemeClr val="dk2"/>
              </a:buClr>
            </a:pPr>
            <a:r>
              <a:rPr lang="es-ES" sz="1700" dirty="0">
                <a:solidFill>
                  <a:srgbClr val="3F3F3F"/>
                </a:solidFill>
                <a:latin typeface="Open Sans"/>
                <a:ea typeface="Open Sans"/>
                <a:cs typeface="Open Sans"/>
                <a:sym typeface="Open Sans"/>
              </a:rPr>
              <a:t>Síntesis</a:t>
            </a:r>
          </a:p>
        </p:txBody>
      </p:sp>
      <p:sp>
        <p:nvSpPr>
          <p:cNvPr id="7" name="Google Shape;83;p39"/>
          <p:cNvSpPr txBox="1">
            <a:spLocks noGrp="1"/>
          </p:cNvSpPr>
          <p:nvPr/>
        </p:nvSpPr>
        <p:spPr>
          <a:xfrm>
            <a:off x="9269438" y="6492875"/>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0" y="475201"/>
            <a:ext cx="813810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419" sz="3330">
                <a:solidFill>
                  <a:srgbClr val="586F7C"/>
                </a:solidFill>
                <a:latin typeface="Open Sans"/>
                <a:ea typeface="Open Sans"/>
                <a:cs typeface="Open Sans"/>
                <a:sym typeface="Open Sans"/>
              </a:rPr>
              <a:t>Inscripción a los programas de Research4Life </a:t>
            </a:r>
            <a:endParaRPr sz="3330">
              <a:solidFill>
                <a:srgbClr val="586F7C"/>
              </a:solidFill>
              <a:latin typeface="Open Sans"/>
              <a:ea typeface="Open Sans"/>
              <a:cs typeface="Open Sans"/>
              <a:sym typeface="Open Sans"/>
            </a:endParaRPr>
          </a:p>
        </p:txBody>
      </p:sp>
      <p:sp>
        <p:nvSpPr>
          <p:cNvPr id="271" name="Google Shape;271;p21"/>
          <p:cNvSpPr txBox="1">
            <a:spLocks noGrp="1"/>
          </p:cNvSpPr>
          <p:nvPr>
            <p:ph type="body" idx="1"/>
          </p:nvPr>
        </p:nvSpPr>
        <p:spPr>
          <a:xfrm>
            <a:off x="170367" y="1826919"/>
            <a:ext cx="11171700" cy="5031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La guía paso a paso sobre cómo inscribirse en línea para los diferentes programas está disponbile en el sitio web de Research4Life web site - </a:t>
            </a:r>
            <a:r>
              <a:rPr lang="es-419" u="sng" dirty="0">
                <a:solidFill>
                  <a:srgbClr val="1A73E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https://registration.research4life.org/register/default.aspx?language=ES</a:t>
            </a:r>
            <a:endParaRPr dirty="0">
              <a:solidFill>
                <a:schemeClr val="accent5"/>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Los individuos no son elegibles para la inscripción, sólo las instituciones pueden hacerlo.</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El formato de inscripción en línea está disponible en el sitio web de Research4Life.</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Antes de realizar la inscripción, por favor verificar </a:t>
            </a:r>
            <a:r>
              <a:rPr lang="es-ES" u="sng" dirty="0">
                <a:solidFill>
                  <a:schemeClr val="accent5"/>
                </a:solidFill>
                <a:latin typeface="Open Sans"/>
                <a:ea typeface="Open Sans"/>
                <a:cs typeface="Open Sans"/>
                <a:sym typeface="Open Sans"/>
                <a:hlinkClick r:id="rId4"/>
              </a:rPr>
              <a:t>la lista de instituciones inscritas</a:t>
            </a:r>
            <a:r>
              <a:rPr lang="es-419" dirty="0">
                <a:solidFill>
                  <a:srgbClr val="3F3F3F"/>
                </a:solidFill>
                <a:latin typeface="Open Sans"/>
                <a:ea typeface="Open Sans"/>
                <a:cs typeface="Open Sans"/>
                <a:sym typeface="Open Sans"/>
              </a:rPr>
              <a:t> para asegurarse de no estar inscrito previamente.</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3F3F3F"/>
                </a:solidFill>
                <a:latin typeface="Open Sans"/>
                <a:ea typeface="Open Sans"/>
                <a:cs typeface="Open Sans"/>
                <a:sym typeface="Open Sans"/>
              </a:rPr>
              <a:t>Una vez que se ha enviado la solicitud de </a:t>
            </a:r>
            <a:r>
              <a:rPr lang="es-419"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inscripción</a:t>
            </a:r>
            <a:r>
              <a:rPr lang="es-419" dirty="0">
                <a:solidFill>
                  <a:srgbClr val="3F3F3F"/>
                </a:solidFill>
                <a:latin typeface="Open Sans"/>
                <a:ea typeface="Open Sans"/>
                <a:cs typeface="Open Sans"/>
                <a:sym typeface="Open Sans"/>
              </a:rPr>
              <a:t> será revisada por Research4Life, la institución solicitante recibirá una confirmación de recepción con instrucciones.</a:t>
            </a:r>
            <a:endParaRPr dirty="0">
              <a:solidFill>
                <a:srgbClr val="3F3F3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
          <p:cNvSpPr txBox="1">
            <a:spLocks noGrp="1"/>
          </p:cNvSpPr>
          <p:nvPr>
            <p:ph type="title"/>
          </p:nvPr>
        </p:nvSpPr>
        <p:spPr>
          <a:xfrm>
            <a:off x="0" y="475201"/>
            <a:ext cx="8138100" cy="1049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75675"/>
              <a:buNone/>
            </a:pPr>
            <a:r>
              <a:rPr lang="es-419">
                <a:solidFill>
                  <a:srgbClr val="586F7C"/>
                </a:solidFill>
                <a:latin typeface="Open Sans"/>
                <a:ea typeface="Open Sans"/>
                <a:cs typeface="Open Sans"/>
                <a:sym typeface="Open Sans"/>
              </a:rPr>
              <a:t>Acceso a los programas de  Research4Life</a:t>
            </a:r>
            <a:endParaRPr>
              <a:solidFill>
                <a:srgbClr val="586F7C"/>
              </a:solidFill>
              <a:latin typeface="Open Sans"/>
              <a:ea typeface="Open Sans"/>
              <a:cs typeface="Open Sans"/>
              <a:sym typeface="Open Sans"/>
            </a:endParaRPr>
          </a:p>
        </p:txBody>
      </p:sp>
      <p:sp>
        <p:nvSpPr>
          <p:cNvPr id="278" name="Google Shape;278;p6"/>
          <p:cNvSpPr txBox="1">
            <a:spLocks noGrp="1"/>
          </p:cNvSpPr>
          <p:nvPr>
            <p:ph type="body" idx="1"/>
          </p:nvPr>
        </p:nvSpPr>
        <p:spPr>
          <a:xfrm>
            <a:off x="311044" y="1844504"/>
            <a:ext cx="11505900" cy="35994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s-419" sz="2100">
                <a:solidFill>
                  <a:srgbClr val="3F3F3F"/>
                </a:solidFill>
                <a:latin typeface="Open Sans"/>
                <a:ea typeface="Open Sans"/>
                <a:cs typeface="Open Sans"/>
                <a:sym typeface="Open Sans"/>
              </a:rPr>
              <a:t>Research4Life ofrece acceso de dos formas:</a:t>
            </a:r>
            <a:endParaRPr sz="2100">
              <a:solidFill>
                <a:srgbClr val="3F3F3F"/>
              </a:solidFill>
            </a:endParaRPr>
          </a:p>
          <a:p>
            <a:pPr marL="990600" lvl="0" indent="-450850" algn="l" rtl="0">
              <a:lnSpc>
                <a:spcPct val="100000"/>
              </a:lnSpc>
              <a:spcBef>
                <a:spcPts val="1000"/>
              </a:spcBef>
              <a:spcAft>
                <a:spcPts val="0"/>
              </a:spcAft>
              <a:buClr>
                <a:schemeClr val="dk1"/>
              </a:buClr>
              <a:buSzPts val="2300"/>
              <a:buFont typeface="Arial"/>
              <a:buAutoNum type="arabicPeriod"/>
            </a:pPr>
            <a:r>
              <a:rPr lang="es-419" sz="2100">
                <a:solidFill>
                  <a:srgbClr val="3F3F3F"/>
                </a:solidFill>
                <a:latin typeface="Open Sans"/>
                <a:ea typeface="Open Sans"/>
                <a:cs typeface="Open Sans"/>
                <a:sym typeface="Open Sans"/>
              </a:rPr>
              <a:t>Vía institucional a través de la dirección IP. </a:t>
            </a:r>
            <a:endParaRPr sz="2100">
              <a:solidFill>
                <a:srgbClr val="3F3F3F"/>
              </a:solidFill>
            </a:endParaRPr>
          </a:p>
          <a:p>
            <a:pPr marL="990600" lvl="0" indent="-450850" algn="l" rtl="0">
              <a:lnSpc>
                <a:spcPct val="100000"/>
              </a:lnSpc>
              <a:spcBef>
                <a:spcPts val="1000"/>
              </a:spcBef>
              <a:spcAft>
                <a:spcPts val="0"/>
              </a:spcAft>
              <a:buClr>
                <a:schemeClr val="dk1"/>
              </a:buClr>
              <a:buSzPts val="2300"/>
              <a:buFont typeface="Arial"/>
              <a:buAutoNum type="arabicPeriod"/>
            </a:pPr>
            <a:r>
              <a:rPr lang="es-419" sz="2100">
                <a:solidFill>
                  <a:srgbClr val="3F3F3F"/>
                </a:solidFill>
                <a:latin typeface="Open Sans"/>
                <a:ea typeface="Open Sans"/>
                <a:cs typeface="Open Sans"/>
                <a:sym typeface="Open Sans"/>
              </a:rPr>
              <a:t>Vía institucional a través de credenciales de autenticación.</a:t>
            </a:r>
            <a:endParaRPr sz="2100">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sz="2100">
              <a:solidFill>
                <a:srgbClr val="3F3F3F"/>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s-419" sz="2100">
                <a:solidFill>
                  <a:srgbClr val="3F3F3F"/>
                </a:solidFill>
                <a:latin typeface="Open Sans"/>
                <a:ea typeface="Open Sans"/>
                <a:cs typeface="Open Sans"/>
                <a:sym typeface="Open Sans"/>
              </a:rPr>
              <a:t>Se recomienda a las instituciones inscritas que actualicen el acceso IP institucional, ya que esto proporciona </a:t>
            </a:r>
            <a:r>
              <a:rPr lang="es-419" sz="210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un </a:t>
            </a:r>
            <a:r>
              <a:rPr lang="es-419" sz="2100">
                <a:solidFill>
                  <a:srgbClr val="3F3F3F"/>
                </a:solidFill>
                <a:latin typeface="Open Sans"/>
                <a:ea typeface="Open Sans"/>
                <a:cs typeface="Open Sans"/>
                <a:sym typeface="Open Sans"/>
              </a:rPr>
              <a:t>acceso sin problemas para sus usuarios. </a:t>
            </a:r>
            <a:endParaRPr sz="2100">
              <a:solidFill>
                <a:srgbClr val="3F3F3F"/>
              </a:solidFill>
            </a:endParaRPr>
          </a:p>
          <a:p>
            <a:pPr marL="457200" lvl="0" indent="-374650" algn="l" rtl="0">
              <a:lnSpc>
                <a:spcPct val="100000"/>
              </a:lnSpc>
              <a:spcBef>
                <a:spcPts val="1000"/>
              </a:spcBef>
              <a:spcAft>
                <a:spcPts val="0"/>
              </a:spcAft>
              <a:buClr>
                <a:schemeClr val="dk1"/>
              </a:buClr>
              <a:buSzPts val="2300"/>
              <a:buChar char="●"/>
            </a:pPr>
            <a:r>
              <a:rPr lang="es-419" sz="2100">
                <a:solidFill>
                  <a:srgbClr val="3F3F3F"/>
                </a:solidFill>
                <a:latin typeface="Open Sans"/>
                <a:ea typeface="Open Sans"/>
                <a:cs typeface="Open Sans"/>
                <a:sym typeface="Open Sans"/>
              </a:rPr>
              <a:t>Asegurarse de que la dirección IP institucional esté incluida en el registro IP (IPRegistry). Esto es necesario para validar los siguientes pasos del sistema de Research4Life. </a:t>
            </a:r>
            <a:endParaRPr sz="2100">
              <a:solidFill>
                <a:srgbClr val="3F3F3F"/>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s-419" sz="2100">
                <a:solidFill>
                  <a:srgbClr val="3F3F3F"/>
                </a:solidFill>
                <a:latin typeface="Open Sans"/>
                <a:ea typeface="Open Sans"/>
                <a:cs typeface="Open Sans"/>
                <a:sym typeface="Open Sans"/>
              </a:rPr>
              <a:t>Una vez inscrita la dirección institucional IP en IPRegistry, enviar la solicitud de inclusión de la  dirección IP al correo electrónico de Research4Life: </a:t>
            </a:r>
            <a:r>
              <a:rPr lang="es-419" sz="2100">
                <a:solidFill>
                  <a:schemeClr val="accent5"/>
                </a:solidFill>
                <a:latin typeface="Open Sans"/>
                <a:ea typeface="Open Sans"/>
                <a:cs typeface="Open Sans"/>
                <a:sym typeface="Open Sans"/>
              </a:rPr>
              <a:t>r4l@research4life.org</a:t>
            </a:r>
            <a:endParaRPr sz="2100">
              <a:solidFill>
                <a:schemeClr val="accent5"/>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7"/>
          <p:cNvSpPr txBox="1">
            <a:spLocks noGrp="1"/>
          </p:cNvSpPr>
          <p:nvPr>
            <p:ph type="title"/>
          </p:nvPr>
        </p:nvSpPr>
        <p:spPr>
          <a:xfrm>
            <a:off x="119050" y="308501"/>
            <a:ext cx="8138100" cy="104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419" sz="3330">
                <a:solidFill>
                  <a:srgbClr val="3F3F3F"/>
                </a:solidFill>
                <a:latin typeface="Open Sans"/>
                <a:ea typeface="Open Sans"/>
                <a:cs typeface="Open Sans"/>
                <a:sym typeface="Open Sans"/>
              </a:rPr>
              <a:t>Servicio de asistencia de </a:t>
            </a:r>
            <a:endParaRPr sz="3330">
              <a:solidFill>
                <a:srgbClr val="3F3F3F"/>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2800"/>
              <a:buNone/>
            </a:pPr>
            <a:r>
              <a:rPr lang="es-419" sz="3330">
                <a:solidFill>
                  <a:srgbClr val="3F3F3F"/>
                </a:solidFill>
                <a:latin typeface="Open Sans"/>
                <a:ea typeface="Open Sans"/>
                <a:cs typeface="Open Sans"/>
                <a:sym typeface="Open Sans"/>
              </a:rPr>
              <a:t>Research4Life </a:t>
            </a:r>
            <a:br>
              <a:rPr lang="es-419" sz="3330">
                <a:solidFill>
                  <a:srgbClr val="3F3F3F"/>
                </a:solidFill>
                <a:latin typeface="Open Sans"/>
                <a:ea typeface="Open Sans"/>
                <a:cs typeface="Open Sans"/>
                <a:sym typeface="Open Sans"/>
              </a:rPr>
            </a:br>
            <a:endParaRPr sz="3330">
              <a:solidFill>
                <a:srgbClr val="3F3F3F"/>
              </a:solidFill>
              <a:latin typeface="Open Sans"/>
              <a:ea typeface="Open Sans"/>
              <a:cs typeface="Open Sans"/>
              <a:sym typeface="Open Sans"/>
            </a:endParaRPr>
          </a:p>
        </p:txBody>
      </p:sp>
      <p:grpSp>
        <p:nvGrpSpPr>
          <p:cNvPr id="285" name="Google Shape;285;p7"/>
          <p:cNvGrpSpPr/>
          <p:nvPr/>
        </p:nvGrpSpPr>
        <p:grpSpPr>
          <a:xfrm>
            <a:off x="381375" y="1909508"/>
            <a:ext cx="10749607" cy="4711442"/>
            <a:chOff x="-7" y="65005"/>
            <a:chExt cx="10749607" cy="4711442"/>
          </a:xfrm>
        </p:grpSpPr>
        <p:sp>
          <p:nvSpPr>
            <p:cNvPr id="286" name="Google Shape;286;p7"/>
            <p:cNvSpPr/>
            <p:nvPr/>
          </p:nvSpPr>
          <p:spPr>
            <a:xfrm>
              <a:off x="0" y="65005"/>
              <a:ext cx="10749600" cy="9525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87" name="Google Shape;287;p7"/>
            <p:cNvSpPr txBox="1"/>
            <p:nvPr/>
          </p:nvSpPr>
          <p:spPr>
            <a:xfrm>
              <a:off x="46491" y="111496"/>
              <a:ext cx="10656600" cy="859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s-419" sz="2200" b="0" i="0" u="none" strike="noStrike" cap="none">
                  <a:solidFill>
                    <a:srgbClr val="3F3F3F"/>
                  </a:solidFill>
                  <a:latin typeface="Open Sans"/>
                  <a:ea typeface="Open Sans"/>
                  <a:cs typeface="Open Sans"/>
                  <a:sym typeface="Open Sans"/>
                </a:rPr>
                <a:t>En caso de requerir ayuda para el uso de las colecciones de Research4Life, por favor contactar vía correo electrónica a:  </a:t>
              </a:r>
              <a:r>
                <a:rPr lang="es-419" sz="2200" b="0" i="0" u="none" strike="noStrike" cap="none">
                  <a:solidFill>
                    <a:schemeClr val="accent5"/>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sz="2200" b="0" i="0" u="none" strike="noStrike" cap="none">
                <a:solidFill>
                  <a:schemeClr val="accent5"/>
                </a:solidFill>
                <a:latin typeface="Open Sans"/>
                <a:ea typeface="Open Sans"/>
                <a:cs typeface="Open Sans"/>
                <a:sym typeface="Open Sans"/>
              </a:endParaRPr>
            </a:p>
          </p:txBody>
        </p:sp>
        <p:sp>
          <p:nvSpPr>
            <p:cNvPr id="288" name="Google Shape;288;p7"/>
            <p:cNvSpPr/>
            <p:nvPr/>
          </p:nvSpPr>
          <p:spPr>
            <a:xfrm>
              <a:off x="-7" y="1080747"/>
              <a:ext cx="10749600" cy="5535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89" name="Google Shape;289;p7"/>
            <p:cNvSpPr txBox="1"/>
            <p:nvPr/>
          </p:nvSpPr>
          <p:spPr>
            <a:xfrm>
              <a:off x="46493" y="1127243"/>
              <a:ext cx="10656600" cy="553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s-419" sz="2200" b="0" i="0" u="none" strike="noStrike" cap="none">
                  <a:solidFill>
                    <a:srgbClr val="3F3F3F"/>
                  </a:solidFill>
                  <a:latin typeface="Open Sans"/>
                  <a:ea typeface="Open Sans"/>
                  <a:cs typeface="Open Sans"/>
                  <a:sym typeface="Open Sans"/>
                </a:rPr>
                <a:t>Lista de verificación para problemas de acceso:</a:t>
              </a:r>
              <a:endParaRPr sz="2200" b="0" i="0" u="none" strike="noStrike" cap="none">
                <a:solidFill>
                  <a:srgbClr val="3F3F3F"/>
                </a:solidFill>
                <a:latin typeface="Open Sans"/>
                <a:ea typeface="Open Sans"/>
                <a:cs typeface="Open Sans"/>
                <a:sym typeface="Open Sans"/>
              </a:endParaRPr>
            </a:p>
          </p:txBody>
        </p:sp>
        <p:sp>
          <p:nvSpPr>
            <p:cNvPr id="290" name="Google Shape;290;p7"/>
            <p:cNvSpPr/>
            <p:nvPr/>
          </p:nvSpPr>
          <p:spPr>
            <a:xfrm>
              <a:off x="0" y="2033126"/>
              <a:ext cx="10749600" cy="255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91" name="Google Shape;291;p7"/>
            <p:cNvSpPr txBox="1"/>
            <p:nvPr/>
          </p:nvSpPr>
          <p:spPr>
            <a:xfrm>
              <a:off x="-7" y="1680747"/>
              <a:ext cx="10749600" cy="3095700"/>
            </a:xfrm>
            <a:prstGeom prst="rect">
              <a:avLst/>
            </a:prstGeom>
            <a:noFill/>
            <a:ln>
              <a:noFill/>
            </a:ln>
          </p:spPr>
          <p:txBody>
            <a:bodyPr spcFirstLastPara="1" wrap="square" lIns="341300" tIns="27925" rIns="156450" bIns="27925" anchor="t" anchorCtr="0">
              <a:noAutofit/>
            </a:bodyPr>
            <a:lstStyle/>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¿Cuál es el nombre de su institución y el país?</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¿Cuál es el </a:t>
              </a:r>
              <a:r>
                <a:rPr lang="es-419" sz="2000" dirty="0">
                  <a:solidFill>
                    <a:srgbClr val="3F3F3F"/>
                  </a:solidFill>
                  <a:latin typeface="Open Sans"/>
                  <a:ea typeface="Open Sans"/>
                  <a:cs typeface="Open Sans"/>
                  <a:sym typeface="Open Sans"/>
                </a:rPr>
                <a:t>código </a:t>
              </a:r>
              <a:r>
                <a:rPr lang="es-419" sz="2000" b="0" i="0" u="none" strike="noStrike" cap="none" dirty="0">
                  <a:solidFill>
                    <a:srgbClr val="3F3F3F"/>
                  </a:solidFill>
                  <a:latin typeface="Open Sans"/>
                  <a:ea typeface="Open Sans"/>
                  <a:cs typeface="Open Sans"/>
                  <a:sym typeface="Open Sans"/>
                </a:rPr>
                <a:t>de usuario y la contraseña que está utilizando? (si es aplicable)</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¿Utiliza su institución acceso basado en dirección IP al programa Research4Life? (si es aplicable)</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¿Puede iniciar sesión o </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recib</a:t>
              </a:r>
              <a:r>
                <a:rPr lang="es-419" sz="20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e</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r>
                <a:rPr lang="es-419" sz="2000" b="0" i="0" u="none" strike="noStrike" cap="none" dirty="0">
                  <a:solidFill>
                    <a:srgbClr val="3F3F3F"/>
                  </a:solidFill>
                  <a:latin typeface="Open Sans"/>
                  <a:ea typeface="Open Sans"/>
                  <a:cs typeface="Open Sans"/>
                  <a:sym typeface="Open Sans"/>
                </a:rPr>
                <a:t>un mensaje de "Error al autenticarse"?</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¿Tiene problemas para acceder a todo el contenido o sólo a una revista o libro específico?</a:t>
              </a:r>
              <a:endParaRPr sz="20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s-419" sz="2000" b="0" i="0" u="none" strike="noStrike" cap="none" dirty="0">
                  <a:solidFill>
                    <a:srgbClr val="3F3F3F"/>
                  </a:solidFill>
                  <a:latin typeface="Open Sans"/>
                  <a:ea typeface="Open Sans"/>
                  <a:cs typeface="Open Sans"/>
                  <a:sym typeface="Open Sans"/>
                </a:rPr>
                <a:t>Si tiene problemas para acceder a un título específico, </a:t>
              </a:r>
              <a:r>
                <a:rPr lang="es-419" sz="2000" dirty="0">
                  <a:solidFill>
                    <a:srgbClr val="3F3F3F"/>
                  </a:solidFill>
                  <a:latin typeface="Open Sans"/>
                  <a:ea typeface="Open Sans"/>
                  <a:cs typeface="Open Sans"/>
                  <a:sym typeface="Open Sans"/>
                </a:rPr>
                <a:t>enviar </a:t>
              </a:r>
              <a:r>
                <a:rPr lang="es-419" sz="2000" b="0" i="0" u="none" strike="noStrike" cap="none" dirty="0">
                  <a:solidFill>
                    <a:srgbClr val="3F3F3F"/>
                  </a:solidFill>
                  <a:latin typeface="Open Sans"/>
                  <a:ea typeface="Open Sans"/>
                  <a:cs typeface="Open Sans"/>
                  <a:sym typeface="Open Sans"/>
                </a:rPr>
                <a:t>el nombre de la revista o libro,</a:t>
              </a:r>
              <a:r>
                <a:rPr lang="es-419" sz="2000" dirty="0">
                  <a:solidFill>
                    <a:srgbClr val="3F3F3F"/>
                  </a:solidFill>
                  <a:latin typeface="Open Sans"/>
                  <a:ea typeface="Open Sans"/>
                  <a:cs typeface="Open Sans"/>
                  <a:sym typeface="Open Sans"/>
                </a:rPr>
                <a:t> i</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ncluyendo </a:t>
              </a:r>
              <a:r>
                <a:rPr lang="es-419" sz="2000"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una captura de pantalla (incluyendo también la URL) del error que se está experimentando.</a:t>
              </a:r>
              <a:endParaRPr sz="20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419">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297" name="Google Shape;297;p22"/>
          <p:cNvSpPr txBox="1">
            <a:spLocks noGrp="1"/>
          </p:cNvSpPr>
          <p:nvPr>
            <p:ph type="body" idx="1"/>
          </p:nvPr>
        </p:nvSpPr>
        <p:spPr>
          <a:xfrm>
            <a:off x="758375" y="2136150"/>
            <a:ext cx="10290900" cy="3599400"/>
          </a:xfrm>
          <a:prstGeom prst="rect">
            <a:avLst/>
          </a:prstGeom>
          <a:noFill/>
          <a:ln>
            <a:noFill/>
          </a:ln>
        </p:spPr>
        <p:txBody>
          <a:bodyPr spcFirstLastPara="1" wrap="square" lIns="91425" tIns="45700" rIns="91425" bIns="45700" anchor="t" anchorCtr="0">
            <a:noAutofit/>
          </a:bodyPr>
          <a:lstStyle/>
          <a:p>
            <a:pPr marL="574675" lvl="0" indent="-457200" algn="l" rtl="0">
              <a:lnSpc>
                <a:spcPct val="120000"/>
              </a:lnSpc>
              <a:spcBef>
                <a:spcPts val="1000"/>
              </a:spcBef>
              <a:spcAft>
                <a:spcPts val="0"/>
              </a:spcAft>
              <a:buClr>
                <a:schemeClr val="dk1"/>
              </a:buClr>
              <a:buSzPts val="1850"/>
              <a:buChar char="●"/>
            </a:pPr>
            <a:r>
              <a:rPr lang="es-419" sz="2800" dirty="0">
                <a:solidFill>
                  <a:srgbClr val="424242"/>
                </a:solidFill>
                <a:latin typeface="Open Sans"/>
                <a:ea typeface="Open Sans"/>
                <a:cs typeface="Open Sans"/>
                <a:sym typeface="Open Sans"/>
              </a:rPr>
              <a:t>Esta lección ofrece información básica sobre la colaboración Research4Life en su conjunto, sus colecciones, incluyendo la inscripción, acceso, términos de uso y servicios de asistencia.</a:t>
            </a:r>
            <a:endParaRPr sz="2800" dirty="0">
              <a:solidFill>
                <a:srgbClr val="424242"/>
              </a:solidFill>
              <a:latin typeface="Open Sans"/>
              <a:ea typeface="Open Sans"/>
              <a:cs typeface="Open Sans"/>
              <a:sym typeface="Open Sans"/>
            </a:endParaRPr>
          </a:p>
          <a:p>
            <a:pPr marL="574675" lvl="0" indent="-457200" algn="l" rtl="0">
              <a:lnSpc>
                <a:spcPct val="120000"/>
              </a:lnSpc>
              <a:spcBef>
                <a:spcPts val="1000"/>
              </a:spcBef>
              <a:spcAft>
                <a:spcPts val="0"/>
              </a:spcAft>
              <a:buClr>
                <a:schemeClr val="dk1"/>
              </a:buClr>
              <a:buSzPts val="1850"/>
              <a:buChar char="●"/>
            </a:pPr>
            <a:r>
              <a:rPr lang="es-419" sz="2800" dirty="0">
                <a:solidFill>
                  <a:srgbClr val="424242"/>
                </a:solidFill>
                <a:latin typeface="Open Sans"/>
                <a:ea typeface="Open Sans"/>
                <a:cs typeface="Open Sans"/>
                <a:sym typeface="Open Sans"/>
              </a:rPr>
              <a:t>Para obtener información más detallada, visitar el sitio web: </a:t>
            </a:r>
            <a:r>
              <a:rPr lang="es-419" sz="2800" u="sng" dirty="0">
                <a:solidFill>
                  <a:schemeClr val="hlink"/>
                </a:solidFill>
                <a:latin typeface="Open Sans"/>
                <a:ea typeface="Open Sans"/>
                <a:cs typeface="Open Sans"/>
                <a:sym typeface="Open Sans"/>
                <a:hlinkClick r:id="rId3"/>
              </a:rPr>
              <a:t>https://www.research4life.org/es/</a:t>
            </a:r>
            <a:r>
              <a:rPr lang="es-419" sz="2800" dirty="0">
                <a:solidFill>
                  <a:schemeClr val="accent5"/>
                </a:solidFill>
                <a:latin typeface="Open Sans"/>
                <a:ea typeface="Open Sans"/>
                <a:cs typeface="Open Sans"/>
                <a:sym typeface="Open Sans"/>
              </a:rPr>
              <a:t> </a:t>
            </a:r>
            <a:endParaRPr sz="2800" dirty="0">
              <a:solidFill>
                <a:schemeClr val="accent5"/>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3"/>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419">
                <a:solidFill>
                  <a:srgbClr val="586F7C"/>
                </a:solidFill>
                <a:latin typeface="Open Sans"/>
                <a:ea typeface="Open Sans"/>
                <a:cs typeface="Open Sans"/>
                <a:sym typeface="Open Sans"/>
              </a:rPr>
              <a:t>Bibliografía</a:t>
            </a:r>
            <a:endParaRPr>
              <a:solidFill>
                <a:srgbClr val="586F7C"/>
              </a:solidFill>
              <a:latin typeface="Open Sans"/>
              <a:ea typeface="Open Sans"/>
              <a:cs typeface="Open Sans"/>
              <a:sym typeface="Open Sans"/>
            </a:endParaRPr>
          </a:p>
        </p:txBody>
      </p:sp>
      <p:sp>
        <p:nvSpPr>
          <p:cNvPr id="303" name="Google Shape;303;p23"/>
          <p:cNvSpPr txBox="1">
            <a:spLocks noGrp="1"/>
          </p:cNvSpPr>
          <p:nvPr>
            <p:ph type="body" idx="1"/>
          </p:nvPr>
        </p:nvSpPr>
        <p:spPr>
          <a:xfrm>
            <a:off x="267625" y="2136150"/>
            <a:ext cx="11464500" cy="3952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Char char="●"/>
            </a:pPr>
            <a:r>
              <a:rPr lang="es-419" sz="2000" b="0" i="0" u="none" strike="noStrike">
                <a:solidFill>
                  <a:srgbClr val="000000"/>
                </a:solidFill>
                <a:latin typeface="Open Sans"/>
                <a:ea typeface="Open Sans"/>
                <a:cs typeface="Open Sans"/>
                <a:sym typeface="Open Sans"/>
              </a:rPr>
              <a:t>Research4Life. 2020a. Eligibility for access to Research4Life.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Research4Life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l</a:t>
            </a:r>
            <a:r>
              <a:rPr lang="es-419" sz="2000">
                <a:solidFill>
                  <a:srgbClr val="000000"/>
                </a:solidFill>
                <a:latin typeface="Open Sans"/>
                <a:ea typeface="Open Sans"/>
                <a:cs typeface="Open Sans"/>
                <a:sym typeface="Open Sans"/>
              </a:rPr>
              <a:t>ínea</a:t>
            </a:r>
            <a:r>
              <a:rPr lang="es-419" sz="2000" b="0" i="0" u="none" strike="noStrike">
                <a:solidFill>
                  <a:srgbClr val="000000"/>
                </a:solidFill>
                <a:latin typeface="Open Sans"/>
                <a:ea typeface="Open Sans"/>
                <a:cs typeface="Open Sans"/>
                <a:sym typeface="Open Sans"/>
              </a:rPr>
              <a:t>]. [C</a:t>
            </a:r>
            <a:r>
              <a:rPr lang="es-419" sz="2000">
                <a:solidFill>
                  <a:srgbClr val="000000"/>
                </a:solidFill>
                <a:latin typeface="Open Sans"/>
                <a:ea typeface="Open Sans"/>
                <a:cs typeface="Open Sans"/>
                <a:sym typeface="Open Sans"/>
              </a:rPr>
              <a:t>onsultado el</a:t>
            </a:r>
            <a:r>
              <a:rPr lang="es-419" sz="2000" b="0" i="0" u="none" strike="noStrike">
                <a:solidFill>
                  <a:srgbClr val="000000"/>
                </a:solidFill>
                <a:latin typeface="Open Sans"/>
                <a:ea typeface="Open Sans"/>
                <a:cs typeface="Open Sans"/>
                <a:sym typeface="Open Sans"/>
              </a:rPr>
              <a:t> 1 </a:t>
            </a:r>
            <a:r>
              <a:rPr lang="es-419" sz="2000">
                <a:solidFill>
                  <a:srgbClr val="000000"/>
                </a:solidFill>
                <a:latin typeface="Open Sans"/>
                <a:ea typeface="Open Sans"/>
                <a:cs typeface="Open Sans"/>
                <a:sym typeface="Open Sans"/>
              </a:rPr>
              <a:t>de octubre de</a:t>
            </a:r>
            <a:r>
              <a:rPr lang="es-419" sz="2000" b="0" i="0" u="none" strike="noStrike">
                <a:solidFill>
                  <a:srgbClr val="000000"/>
                </a:solidFill>
                <a:latin typeface="Open Sans"/>
                <a:ea typeface="Open Sans"/>
                <a:cs typeface="Open Sans"/>
                <a:sym typeface="Open Sans"/>
              </a:rPr>
              <a:t> 2020]. </a:t>
            </a:r>
            <a:r>
              <a:rPr lang="es-419" sz="2000" b="0" i="0" u="sng" strike="noStrik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https://www.research4life.org/access/eligibility/</a:t>
            </a:r>
            <a:r>
              <a:rPr lang="es-419"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s-419" sz="2000" b="0" i="0" u="none" strike="noStrike">
                <a:solidFill>
                  <a:srgbClr val="000000"/>
                </a:solidFill>
                <a:latin typeface="Open Sans"/>
                <a:ea typeface="Open Sans"/>
                <a:cs typeface="Open Sans"/>
                <a:sym typeface="Open Sans"/>
              </a:rPr>
              <a:t>Research4Life. 2020b. Eligibility criteria.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Research4Life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l</a:t>
            </a:r>
            <a:r>
              <a:rPr lang="es-419" sz="2000">
                <a:solidFill>
                  <a:srgbClr val="000000"/>
                </a:solidFill>
                <a:latin typeface="Open Sans"/>
                <a:ea typeface="Open Sans"/>
                <a:cs typeface="Open Sans"/>
                <a:sym typeface="Open Sans"/>
              </a:rPr>
              <a:t>í</a:t>
            </a:r>
            <a:r>
              <a:rPr lang="es-419" sz="2000" b="0" i="0" u="none" strike="noStrike">
                <a:solidFill>
                  <a:srgbClr val="000000"/>
                </a:solidFill>
                <a:latin typeface="Open Sans"/>
                <a:ea typeface="Open Sans"/>
                <a:cs typeface="Open Sans"/>
                <a:sym typeface="Open Sans"/>
              </a:rPr>
              <a:t>nea]. [</a:t>
            </a:r>
            <a:r>
              <a:rPr lang="es-419" sz="2000">
                <a:solidFill>
                  <a:schemeClr val="dk1"/>
                </a:solidFill>
                <a:latin typeface="Open Sans"/>
                <a:ea typeface="Open Sans"/>
                <a:cs typeface="Open Sans"/>
                <a:sym typeface="Open Sans"/>
              </a:rPr>
              <a:t>Consultado el 1 de octubre de 2020</a:t>
            </a:r>
            <a:r>
              <a:rPr lang="es-419" sz="2000" b="0" i="0" u="none" strike="noStrike">
                <a:solidFill>
                  <a:srgbClr val="000000"/>
                </a:solidFill>
                <a:latin typeface="Open Sans"/>
                <a:ea typeface="Open Sans"/>
                <a:cs typeface="Open Sans"/>
                <a:sym typeface="Open Sans"/>
              </a:rPr>
              <a:t>]. </a:t>
            </a:r>
            <a:r>
              <a:rPr lang="es-419" sz="2000" b="0" i="0" u="sng" strike="noStrike">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https://www.research4life.org/access/criteria/</a:t>
            </a:r>
            <a:r>
              <a:rPr lang="es-419"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s-419" sz="2000" b="0" i="0" u="none" strike="noStrike">
                <a:solidFill>
                  <a:srgbClr val="000000"/>
                </a:solidFill>
                <a:latin typeface="Open Sans"/>
                <a:ea typeface="Open Sans"/>
                <a:cs typeface="Open Sans"/>
                <a:sym typeface="Open Sans"/>
              </a:rPr>
              <a:t>Research4Life. 2020. How to register. </a:t>
            </a:r>
            <a:r>
              <a:rPr lang="es-419" sz="2000">
                <a:solidFill>
                  <a:srgbClr val="000000"/>
                </a:solidFill>
                <a:latin typeface="Open Sans"/>
                <a:ea typeface="Open Sans"/>
                <a:cs typeface="Open Sans"/>
                <a:sym typeface="Open Sans"/>
              </a:rPr>
              <a:t>E</a:t>
            </a:r>
            <a:r>
              <a:rPr lang="es-419" sz="2000" b="0" i="0" u="none" strike="noStrike">
                <a:solidFill>
                  <a:srgbClr val="000000"/>
                </a:solidFill>
                <a:latin typeface="Open Sans"/>
                <a:ea typeface="Open Sans"/>
                <a:cs typeface="Open Sans"/>
                <a:sym typeface="Open Sans"/>
              </a:rPr>
              <a:t>n: Research4Life [</a:t>
            </a:r>
            <a:r>
              <a:rPr lang="es-419" sz="2000">
                <a:solidFill>
                  <a:srgbClr val="000000"/>
                </a:solidFill>
                <a:latin typeface="Open Sans"/>
                <a:ea typeface="Open Sans"/>
                <a:cs typeface="Open Sans"/>
                <a:sym typeface="Open Sans"/>
              </a:rPr>
              <a:t>en línea</a:t>
            </a:r>
            <a:r>
              <a:rPr lang="es-419" sz="2000" b="0" i="0" u="none" strike="noStrike">
                <a:solidFill>
                  <a:srgbClr val="000000"/>
                </a:solidFill>
                <a:latin typeface="Open Sans"/>
                <a:ea typeface="Open Sans"/>
                <a:cs typeface="Open Sans"/>
                <a:sym typeface="Open Sans"/>
              </a:rPr>
              <a:t>]. [</a:t>
            </a:r>
            <a:r>
              <a:rPr lang="es-419" sz="2000">
                <a:solidFill>
                  <a:schemeClr val="dk1"/>
                </a:solidFill>
                <a:latin typeface="Open Sans"/>
                <a:ea typeface="Open Sans"/>
                <a:cs typeface="Open Sans"/>
                <a:sym typeface="Open Sans"/>
              </a:rPr>
              <a:t>Consultado el 1 de octubre de 2020</a:t>
            </a:r>
            <a:r>
              <a:rPr lang="es-419" sz="2000" b="0" i="0" u="none" strike="noStrike">
                <a:solidFill>
                  <a:srgbClr val="000000"/>
                </a:solidFill>
                <a:latin typeface="Open Sans"/>
                <a:ea typeface="Open Sans"/>
                <a:cs typeface="Open Sans"/>
                <a:sym typeface="Open Sans"/>
              </a:rPr>
              <a:t>]. </a:t>
            </a:r>
            <a:r>
              <a:rPr lang="es-419" sz="2000" b="0" i="0" u="sng" strike="noStrike">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https://www.research4life.org/access/how-to-register/</a:t>
            </a:r>
            <a:r>
              <a:rPr lang="es-419"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s-419" sz="2000" b="0" i="0" u="none" strike="noStrike">
                <a:solidFill>
                  <a:srgbClr val="000000"/>
                </a:solidFill>
                <a:latin typeface="Open Sans"/>
                <a:ea typeface="Open Sans"/>
                <a:cs typeface="Open Sans"/>
                <a:sym typeface="Open Sans"/>
              </a:rPr>
              <a:t>Research4Life. 2020d. Research4Life Registration Form [</a:t>
            </a:r>
            <a:r>
              <a:rPr lang="es-419" sz="2000">
                <a:solidFill>
                  <a:schemeClr val="dk1"/>
                </a:solidFill>
                <a:latin typeface="Open Sans"/>
                <a:ea typeface="Open Sans"/>
                <a:cs typeface="Open Sans"/>
                <a:sym typeface="Open Sans"/>
              </a:rPr>
              <a:t>en línea</a:t>
            </a:r>
            <a:r>
              <a:rPr lang="es-419" sz="2000" b="0" i="0" u="none" strike="noStrike">
                <a:solidFill>
                  <a:srgbClr val="000000"/>
                </a:solidFill>
                <a:latin typeface="Open Sans"/>
                <a:ea typeface="Open Sans"/>
                <a:cs typeface="Open Sans"/>
                <a:sym typeface="Open Sans"/>
              </a:rPr>
              <a:t>]. [</a:t>
            </a:r>
            <a:r>
              <a:rPr lang="es-419" sz="2000">
                <a:solidFill>
                  <a:schemeClr val="dk1"/>
                </a:solidFill>
                <a:latin typeface="Open Sans"/>
                <a:ea typeface="Open Sans"/>
                <a:cs typeface="Open Sans"/>
                <a:sym typeface="Open Sans"/>
              </a:rPr>
              <a:t>Consultado el 1 de octubre de 2020</a:t>
            </a:r>
            <a:r>
              <a:rPr lang="es-419" sz="2000" b="0" i="0" u="none" strike="noStrike">
                <a:solidFill>
                  <a:srgbClr val="000000"/>
                </a:solidFill>
                <a:latin typeface="Open Sans"/>
                <a:ea typeface="Open Sans"/>
                <a:cs typeface="Open Sans"/>
                <a:sym typeface="Open Sans"/>
              </a:rPr>
              <a:t>]. </a:t>
            </a:r>
            <a:r>
              <a:rPr lang="es-419" sz="2000" b="0" i="0" u="sng" strike="noStrike">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https://registration.research4life.org/register/default.aspx</a:t>
            </a:r>
            <a:r>
              <a:rPr lang="es-419" sz="2000" b="0" i="0" u="none" strike="noStrike">
                <a:solidFill>
                  <a:srgbClr val="000000"/>
                </a:solidFill>
                <a:latin typeface="Open Sans"/>
                <a:ea typeface="Open Sans"/>
                <a:cs typeface="Open Sans"/>
                <a:sym typeface="Open Sans"/>
              </a:rPr>
              <a:t> </a:t>
            </a:r>
            <a:endParaRPr sz="2000" b="0">
              <a:latin typeface="Open Sans"/>
              <a:ea typeface="Open Sans"/>
              <a:cs typeface="Open Sans"/>
              <a:sym typeface="Open Sans"/>
            </a:endParaRPr>
          </a:p>
          <a:p>
            <a:pPr marL="457200" lvl="0" indent="-381000" algn="l" rtl="0">
              <a:lnSpc>
                <a:spcPct val="90000"/>
              </a:lnSpc>
              <a:spcBef>
                <a:spcPts val="1600"/>
              </a:spcBef>
              <a:spcAft>
                <a:spcPts val="0"/>
              </a:spcAft>
              <a:buClr>
                <a:schemeClr val="lt1"/>
              </a:buClr>
              <a:buSzPts val="2400"/>
              <a:buChar char="●"/>
            </a:pPr>
            <a:r>
              <a:rPr lang="es-419" sz="2000" b="0" i="0" u="none" strike="noStrike">
                <a:solidFill>
                  <a:srgbClr val="000000"/>
                </a:solidFill>
                <a:latin typeface="Open Sans"/>
                <a:ea typeface="Open Sans"/>
                <a:cs typeface="Open Sans"/>
                <a:sym typeface="Open Sans"/>
              </a:rPr>
              <a:t>Research4Life. 2020e. Research4Life Academic Institutions. [</a:t>
            </a:r>
            <a:r>
              <a:rPr lang="es-419" sz="2000">
                <a:solidFill>
                  <a:schemeClr val="dk1"/>
                </a:solidFill>
                <a:latin typeface="Open Sans"/>
                <a:ea typeface="Open Sans"/>
                <a:cs typeface="Open Sans"/>
                <a:sym typeface="Open Sans"/>
              </a:rPr>
              <a:t>Consultado el 1 de octubre de 2020</a:t>
            </a:r>
            <a:r>
              <a:rPr lang="es-419" sz="2000" b="0" i="0" u="none" strike="noStrike">
                <a:solidFill>
                  <a:srgbClr val="000000"/>
                </a:solidFill>
                <a:latin typeface="Open Sans"/>
                <a:ea typeface="Open Sans"/>
                <a:cs typeface="Open Sans"/>
                <a:sym typeface="Open Sans"/>
              </a:rPr>
              <a:t>]. </a:t>
            </a:r>
            <a:r>
              <a:rPr lang="es-419" sz="2000" b="0" i="0" u="sng" strike="noStrike">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https://www.research4life.org/wp-content/uploads/2019/06/Research4Life-Academic-Institutions.pdf</a:t>
            </a:r>
            <a:r>
              <a:rPr lang="es-419" sz="2000" b="0" i="0" u="none" strike="noStrike">
                <a:solidFill>
                  <a:srgbClr val="000000"/>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
          <p:cNvPicPr preferRelativeResize="0"/>
          <p:nvPr/>
        </p:nvPicPr>
        <p:blipFill rotWithShape="1">
          <a:blip r:embed="rId3">
            <a:alphaModFix/>
          </a:blip>
          <a:srcRect/>
          <a:stretch/>
        </p:blipFill>
        <p:spPr>
          <a:xfrm>
            <a:off x="1126230" y="6140558"/>
            <a:ext cx="1523874" cy="633932"/>
          </a:xfrm>
          <a:prstGeom prst="rect">
            <a:avLst/>
          </a:prstGeom>
          <a:noFill/>
          <a:ln>
            <a:noFill/>
          </a:ln>
        </p:spPr>
      </p:pic>
      <p:pic>
        <p:nvPicPr>
          <p:cNvPr id="309" name="Google Shape;309;p1"/>
          <p:cNvPicPr preferRelativeResize="0"/>
          <p:nvPr/>
        </p:nvPicPr>
        <p:blipFill rotWithShape="1">
          <a:blip r:embed="rId4">
            <a:alphaModFix/>
          </a:blip>
          <a:srcRect/>
          <a:stretch/>
        </p:blipFill>
        <p:spPr>
          <a:xfrm>
            <a:off x="3286867" y="6230548"/>
            <a:ext cx="1962615" cy="515077"/>
          </a:xfrm>
          <a:prstGeom prst="rect">
            <a:avLst/>
          </a:prstGeom>
          <a:noFill/>
          <a:ln>
            <a:noFill/>
          </a:ln>
        </p:spPr>
      </p:pic>
      <p:pic>
        <p:nvPicPr>
          <p:cNvPr id="310" name="Google Shape;310;p1"/>
          <p:cNvPicPr preferRelativeResize="0"/>
          <p:nvPr/>
        </p:nvPicPr>
        <p:blipFill rotWithShape="1">
          <a:blip r:embed="rId5">
            <a:alphaModFix/>
          </a:blip>
          <a:srcRect/>
          <a:stretch/>
        </p:blipFill>
        <p:spPr>
          <a:xfrm>
            <a:off x="5883073" y="6179368"/>
            <a:ext cx="1612437" cy="693960"/>
          </a:xfrm>
          <a:prstGeom prst="rect">
            <a:avLst/>
          </a:prstGeom>
          <a:noFill/>
          <a:ln>
            <a:noFill/>
          </a:ln>
        </p:spPr>
      </p:pic>
      <p:pic>
        <p:nvPicPr>
          <p:cNvPr id="311" name="Google Shape;311;p1"/>
          <p:cNvPicPr preferRelativeResize="0"/>
          <p:nvPr/>
        </p:nvPicPr>
        <p:blipFill rotWithShape="1">
          <a:blip r:embed="rId6">
            <a:alphaModFix/>
          </a:blip>
          <a:srcRect/>
          <a:stretch/>
        </p:blipFill>
        <p:spPr>
          <a:xfrm>
            <a:off x="8132273" y="6204141"/>
            <a:ext cx="1468377" cy="567893"/>
          </a:xfrm>
          <a:prstGeom prst="rect">
            <a:avLst/>
          </a:prstGeom>
          <a:noFill/>
          <a:ln>
            <a:noFill/>
          </a:ln>
        </p:spPr>
      </p:pic>
      <p:pic>
        <p:nvPicPr>
          <p:cNvPr id="312" name="Google Shape;312;p1"/>
          <p:cNvPicPr preferRelativeResize="0"/>
          <p:nvPr/>
        </p:nvPicPr>
        <p:blipFill rotWithShape="1">
          <a:blip r:embed="rId7">
            <a:alphaModFix/>
          </a:blip>
          <a:srcRect/>
          <a:stretch/>
        </p:blipFill>
        <p:spPr>
          <a:xfrm>
            <a:off x="10091716" y="6198989"/>
            <a:ext cx="1468374" cy="624061"/>
          </a:xfrm>
          <a:prstGeom prst="rect">
            <a:avLst/>
          </a:prstGeom>
          <a:noFill/>
          <a:ln>
            <a:noFill/>
          </a:ln>
        </p:spPr>
      </p:pic>
      <p:sp>
        <p:nvSpPr>
          <p:cNvPr id="313" name="Google Shape;313;p1"/>
          <p:cNvSpPr/>
          <p:nvPr/>
        </p:nvSpPr>
        <p:spPr>
          <a:xfrm>
            <a:off x="1126225" y="2585325"/>
            <a:ext cx="9732600" cy="295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Arial"/>
              <a:buNone/>
            </a:pPr>
            <a:r>
              <a:rPr lang="es-419"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rgbClr val="F8981D"/>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s-419" sz="3000" u="sng">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br>
              <a:rPr lang="es-419" sz="3000" b="0" i="0" u="none" strike="noStrike" cap="none">
                <a:solidFill>
                  <a:srgbClr val="F8981D"/>
                </a:solidFill>
                <a:latin typeface="Open Sans"/>
                <a:ea typeface="Open Sans"/>
                <a:cs typeface="Open Sans"/>
                <a:sym typeface="Open Sans"/>
              </a:rPr>
            </a:br>
            <a:r>
              <a:rPr lang="es-419" sz="3000" b="0" i="0" u="sng" strike="noStrike" cap="none">
                <a:solidFill>
                  <a:schemeClr val="accent5"/>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s-419"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Arial"/>
              <a:buNone/>
            </a:pPr>
            <a:br>
              <a:rPr lang="es-419" sz="2000" b="0" i="0" u="none" strike="noStrike" cap="none">
                <a:solidFill>
                  <a:srgbClr val="F8981D"/>
                </a:solidFill>
                <a:latin typeface="Open Sans"/>
                <a:ea typeface="Open Sans"/>
                <a:cs typeface="Open Sans"/>
                <a:sym typeface="Open Sans"/>
              </a:rPr>
            </a:br>
            <a:endParaRPr sz="3000" b="0" i="0" u="none" strike="noStrike" cap="none">
              <a:solidFill>
                <a:srgbClr val="F8981D"/>
              </a:solidFill>
              <a:latin typeface="Open Sans"/>
              <a:ea typeface="Open Sans"/>
              <a:cs typeface="Open Sans"/>
              <a:sym typeface="Open Sans"/>
            </a:endParaRPr>
          </a:p>
        </p:txBody>
      </p:sp>
      <p:sp>
        <p:nvSpPr>
          <p:cNvPr id="314" name="Google Shape;31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Clr>
                <a:schemeClr val="dk1"/>
              </a:buClr>
            </a:pPr>
            <a:r>
              <a:rPr lang="es-419" sz="1800" b="1" dirty="0">
                <a:solidFill>
                  <a:schemeClr val="lt1"/>
                </a:solidFill>
                <a:latin typeface="Open Sans"/>
                <a:ea typeface="Open Sans"/>
                <a:cs typeface="Open Sans"/>
                <a:sym typeface="Open Sans"/>
              </a:rPr>
              <a:t>Research4Life es una colaboración público-privada de cinco </a:t>
            </a:r>
            <a:r>
              <a:rPr lang="en-US" sz="1800" b="1" dirty="0" err="1">
                <a:solidFill>
                  <a:schemeClr val="lt1"/>
                </a:solidFill>
                <a:latin typeface="Open Sans"/>
                <a:ea typeface="Open Sans"/>
                <a:cs typeface="Open Sans"/>
                <a:sym typeface="Open Sans"/>
              </a:rPr>
              <a:t>colecciones</a:t>
            </a:r>
            <a:r>
              <a:rPr lang="es-419" sz="1800" b="1" dirty="0">
                <a:solidFill>
                  <a:schemeClr val="lt1"/>
                </a:solidFill>
                <a:latin typeface="Open Sans"/>
                <a:ea typeface="Open Sans"/>
                <a:cs typeface="Open Sans"/>
                <a:sym typeface="Open Sans"/>
              </a:rPr>
              <a:t>:</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0" y="420834"/>
            <a:ext cx="7707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419">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102" name="Google Shape;102;p2"/>
          <p:cNvSpPr txBox="1">
            <a:spLocks noGrp="1"/>
          </p:cNvSpPr>
          <p:nvPr>
            <p:ph type="body" idx="1"/>
          </p:nvPr>
        </p:nvSpPr>
        <p:spPr>
          <a:xfrm>
            <a:off x="680321" y="1628800"/>
            <a:ext cx="9613800" cy="4608512"/>
          </a:xfrm>
          <a:prstGeom prst="rect">
            <a:avLst/>
          </a:prstGeom>
          <a:noFill/>
          <a:ln>
            <a:noFill/>
          </a:ln>
        </p:spPr>
        <p:txBody>
          <a:bodyPr spcFirstLastPara="1" wrap="square" lIns="91425" tIns="45700" rIns="91425" bIns="45700" anchor="t" anchorCtr="0">
            <a:noAutofit/>
          </a:bodyPr>
          <a:lstStyle/>
          <a:p>
            <a:pPr marL="342900" lvl="0" indent="-342900">
              <a:lnSpc>
                <a:spcPct val="190000"/>
              </a:lnSpc>
              <a:spcBef>
                <a:spcPts val="0"/>
              </a:spcBef>
              <a:buClr>
                <a:schemeClr val="dk2"/>
              </a:buClr>
            </a:pPr>
            <a:r>
              <a:rPr lang="es-ES" dirty="0">
                <a:solidFill>
                  <a:srgbClr val="3F3F3F"/>
                </a:solidFill>
                <a:latin typeface="Open Sans"/>
                <a:ea typeface="Open Sans"/>
                <a:cs typeface="Open Sans"/>
                <a:sym typeface="Open Sans"/>
              </a:rPr>
              <a:t>La </a:t>
            </a:r>
            <a:r>
              <a:rPr lang="es-E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9"/>
                  </a:ext>
                </a:extLst>
              </a:rPr>
              <a:t>colaboración</a:t>
            </a:r>
            <a:r>
              <a:rPr lang="es-E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
                  </a:ext>
                </a:extLst>
              </a:rPr>
              <a:t> </a:t>
            </a:r>
            <a:r>
              <a:rPr lang="es-ES" dirty="0">
                <a:solidFill>
                  <a:srgbClr val="3F3F3F"/>
                </a:solidFill>
                <a:latin typeface="Open Sans"/>
                <a:ea typeface="Open Sans"/>
                <a:cs typeface="Open Sans"/>
                <a:sym typeface="Open Sans"/>
              </a:rPr>
              <a:t>Research4Life.</a:t>
            </a:r>
          </a:p>
          <a:p>
            <a:pPr marL="342900" lvl="0" indent="-342900">
              <a:lnSpc>
                <a:spcPct val="190000"/>
              </a:lnSpc>
              <a:spcBef>
                <a:spcPts val="0"/>
              </a:spcBef>
              <a:buClr>
                <a:schemeClr val="dk2"/>
              </a:buClr>
            </a:pPr>
            <a:r>
              <a:rPr lang="es-ES" dirty="0">
                <a:solidFill>
                  <a:srgbClr val="3F3F3F"/>
                </a:solidFill>
                <a:latin typeface="Open Sans"/>
                <a:ea typeface="Open Sans"/>
                <a:cs typeface="Open Sans"/>
                <a:sym typeface="Open Sans"/>
              </a:rPr>
              <a:t>Los programas de Research4Life y su cobertura temática.</a:t>
            </a:r>
          </a:p>
          <a:p>
            <a:pPr marL="342900" lvl="0" indent="-342900">
              <a:lnSpc>
                <a:spcPct val="190000"/>
              </a:lnSpc>
              <a:spcBef>
                <a:spcPts val="0"/>
              </a:spcBef>
              <a:buClr>
                <a:schemeClr val="dk2"/>
              </a:buClr>
            </a:pPr>
            <a:r>
              <a:rPr lang="es-ES" dirty="0">
                <a:solidFill>
                  <a:srgbClr val="3F3F3F"/>
                </a:solidFill>
                <a:latin typeface="Open Sans"/>
                <a:ea typeface="Open Sans"/>
                <a:cs typeface="Open Sans"/>
                <a:sym typeface="Open Sans"/>
              </a:rPr>
              <a:t>Los factores de elegibilidad para el acceso a las colecciones.</a:t>
            </a:r>
          </a:p>
          <a:p>
            <a:pPr marL="342900" lvl="0" indent="-342900">
              <a:lnSpc>
                <a:spcPct val="190000"/>
              </a:lnSpc>
              <a:spcBef>
                <a:spcPts val="0"/>
              </a:spcBef>
              <a:buClr>
                <a:schemeClr val="dk2"/>
              </a:buClr>
            </a:pPr>
            <a:r>
              <a:rPr lang="es-E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
                  </a:ext>
                </a:extLst>
              </a:rPr>
              <a:t>Las </a:t>
            </a:r>
            <a:r>
              <a:rPr lang="es-ES" dirty="0">
                <a:solidFill>
                  <a:srgbClr val="3F3F3F"/>
                </a:solidFill>
                <a:latin typeface="Open Sans"/>
                <a:ea typeface="Open Sans"/>
                <a:cs typeface="Open Sans"/>
                <a:sym typeface="Open Sans"/>
              </a:rPr>
              <a:t>licencias de usuario y términos para el uso de las colecciones.</a:t>
            </a:r>
          </a:p>
          <a:p>
            <a:pPr marL="342900" lvl="0" indent="-342900">
              <a:lnSpc>
                <a:spcPct val="190000"/>
              </a:lnSpc>
              <a:spcBef>
                <a:spcPts val="0"/>
              </a:spcBef>
              <a:buClr>
                <a:schemeClr val="dk2"/>
              </a:buClr>
            </a:pPr>
            <a:r>
              <a:rPr lang="es-ES" dirty="0">
                <a:solidFill>
                  <a:srgbClr val="3F3F3F"/>
                </a:solidFill>
                <a:latin typeface="Open Sans"/>
                <a:ea typeface="Open Sans"/>
                <a:cs typeface="Open Sans"/>
                <a:sym typeface="Open Sans"/>
              </a:rPr>
              <a:t>Tipo de acceso y autenticación del sistema.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0" y="471142"/>
            <a:ext cx="8033700" cy="97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419" sz="3600">
                <a:solidFill>
                  <a:srgbClr val="586F7C"/>
                </a:solidFill>
                <a:latin typeface="Open Sans"/>
                <a:ea typeface="Open Sans"/>
                <a:cs typeface="Open Sans"/>
                <a:sym typeface="Open Sans"/>
              </a:rPr>
              <a:t>Introducción </a:t>
            </a:r>
            <a:br>
              <a:rPr lang="es-419" sz="3600">
                <a:solidFill>
                  <a:srgbClr val="586F7C"/>
                </a:solidFill>
                <a:latin typeface="Open Sans"/>
                <a:ea typeface="Open Sans"/>
                <a:cs typeface="Open Sans"/>
                <a:sym typeface="Open Sans"/>
              </a:rPr>
            </a:br>
            <a:endParaRPr sz="3600">
              <a:solidFill>
                <a:srgbClr val="586F7C"/>
              </a:solidFill>
              <a:latin typeface="Open Sans"/>
              <a:ea typeface="Open Sans"/>
              <a:cs typeface="Open Sans"/>
              <a:sym typeface="Open Sans"/>
            </a:endParaRPr>
          </a:p>
        </p:txBody>
      </p:sp>
      <p:grpSp>
        <p:nvGrpSpPr>
          <p:cNvPr id="109" name="Google Shape;109;p3"/>
          <p:cNvGrpSpPr/>
          <p:nvPr/>
        </p:nvGrpSpPr>
        <p:grpSpPr>
          <a:xfrm>
            <a:off x="738550" y="1940874"/>
            <a:ext cx="10372803" cy="3815079"/>
            <a:chOff x="-3" y="0"/>
            <a:chExt cx="10372803" cy="4265041"/>
          </a:xfrm>
        </p:grpSpPr>
        <p:cxnSp>
          <p:nvCxnSpPr>
            <p:cNvPr id="110" name="Google Shape;110;p3"/>
            <p:cNvCxnSpPr/>
            <p:nvPr/>
          </p:nvCxnSpPr>
          <p:spPr>
            <a:xfrm>
              <a:off x="0" y="0"/>
              <a:ext cx="10372800"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111" name="Google Shape;111;p3"/>
            <p:cNvSpPr/>
            <p:nvPr/>
          </p:nvSpPr>
          <p:spPr>
            <a:xfrm>
              <a:off x="0" y="0"/>
              <a:ext cx="10372800" cy="10064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2" name="Google Shape;112;p3"/>
            <p:cNvSpPr txBox="1"/>
            <p:nvPr/>
          </p:nvSpPr>
          <p:spPr>
            <a:xfrm>
              <a:off x="-3" y="0"/>
              <a:ext cx="10372800" cy="12957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Arial"/>
                <a:buNone/>
              </a:pPr>
              <a:r>
                <a:rPr lang="es-419" sz="2300" b="0" i="0" u="none" strike="noStrike" cap="none">
                  <a:solidFill>
                    <a:srgbClr val="3F3F3F"/>
                  </a:solidFill>
                  <a:latin typeface="Open Sans"/>
                  <a:ea typeface="Open Sans"/>
                  <a:cs typeface="Open Sans"/>
                  <a:sym typeface="Open Sans"/>
                </a:rPr>
                <a:t>Acceso a una amplia gama de literatura científica que está fuera del alcance de las universidades e instituciones de investigación en países de bajos ingresos.</a:t>
              </a:r>
              <a:endParaRPr sz="2300" b="0" i="0" u="none" strike="noStrike" cap="none">
                <a:solidFill>
                  <a:srgbClr val="3F3F3F"/>
                </a:solidFill>
                <a:latin typeface="Open Sans"/>
                <a:ea typeface="Open Sans"/>
                <a:cs typeface="Open Sans"/>
                <a:sym typeface="Open Sans"/>
              </a:endParaRPr>
            </a:p>
          </p:txBody>
        </p:sp>
        <p:cxnSp>
          <p:nvCxnSpPr>
            <p:cNvPr id="113" name="Google Shape;113;p3"/>
            <p:cNvCxnSpPr/>
            <p:nvPr/>
          </p:nvCxnSpPr>
          <p:spPr>
            <a:xfrm>
              <a:off x="0" y="1253047"/>
              <a:ext cx="10372800" cy="0"/>
            </a:xfrm>
            <a:prstGeom prst="straightConnector1">
              <a:avLst/>
            </a:prstGeom>
            <a:solidFill>
              <a:srgbClr val="61C085"/>
            </a:solidFill>
            <a:ln w="25400" cap="flat" cmpd="sng">
              <a:solidFill>
                <a:srgbClr val="61C085"/>
              </a:solidFill>
              <a:prstDash val="solid"/>
              <a:round/>
              <a:headEnd type="none" w="sm" len="sm"/>
              <a:tailEnd type="none" w="sm" len="sm"/>
            </a:ln>
          </p:spPr>
        </p:cxnSp>
        <p:sp>
          <p:nvSpPr>
            <p:cNvPr id="114" name="Google Shape;114;p3"/>
            <p:cNvSpPr/>
            <p:nvPr/>
          </p:nvSpPr>
          <p:spPr>
            <a:xfrm>
              <a:off x="-3" y="1221740"/>
              <a:ext cx="10372800" cy="79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5" name="Google Shape;115;p3"/>
            <p:cNvSpPr txBox="1"/>
            <p:nvPr/>
          </p:nvSpPr>
          <p:spPr>
            <a:xfrm>
              <a:off x="-3" y="1295678"/>
              <a:ext cx="10372800" cy="8877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s-419" sz="2300" b="0" i="0" u="none" strike="noStrike" cap="none">
                  <a:solidFill>
                    <a:srgbClr val="3F3F3F"/>
                  </a:solidFill>
                  <a:latin typeface="Open Sans"/>
                  <a:ea typeface="Open Sans"/>
                  <a:cs typeface="Open Sans"/>
                  <a:sym typeface="Open Sans"/>
                </a:rPr>
                <a:t>El costo típico de subscripción para un solo título de revista es de varios miles de dólares. </a:t>
              </a:r>
              <a:endParaRPr sz="2300" b="0" i="0" u="none" strike="noStrike" cap="none">
                <a:solidFill>
                  <a:srgbClr val="3F3F3F"/>
                </a:solidFill>
                <a:latin typeface="Open Sans"/>
                <a:ea typeface="Open Sans"/>
                <a:cs typeface="Open Sans"/>
                <a:sym typeface="Open Sans"/>
              </a:endParaRPr>
            </a:p>
          </p:txBody>
        </p:sp>
        <p:cxnSp>
          <p:nvCxnSpPr>
            <p:cNvPr id="116" name="Google Shape;116;p3"/>
            <p:cNvCxnSpPr/>
            <p:nvPr/>
          </p:nvCxnSpPr>
          <p:spPr>
            <a:xfrm>
              <a:off x="0" y="2183320"/>
              <a:ext cx="10372800" cy="0"/>
            </a:xfrm>
            <a:prstGeom prst="straightConnector1">
              <a:avLst/>
            </a:prstGeom>
            <a:solidFill>
              <a:srgbClr val="98E14E"/>
            </a:solidFill>
            <a:ln w="25400" cap="flat" cmpd="sng">
              <a:solidFill>
                <a:srgbClr val="98E14E"/>
              </a:solidFill>
              <a:prstDash val="solid"/>
              <a:round/>
              <a:headEnd type="none" w="sm" len="sm"/>
              <a:tailEnd type="none" w="sm" len="sm"/>
            </a:ln>
          </p:spPr>
        </p:cxnSp>
        <p:sp>
          <p:nvSpPr>
            <p:cNvPr id="117" name="Google Shape;117;p3"/>
            <p:cNvSpPr/>
            <p:nvPr/>
          </p:nvSpPr>
          <p:spPr>
            <a:xfrm>
              <a:off x="-3" y="2131721"/>
              <a:ext cx="10372800" cy="88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8" name="Google Shape;118;p3"/>
            <p:cNvSpPr txBox="1"/>
            <p:nvPr/>
          </p:nvSpPr>
          <p:spPr>
            <a:xfrm>
              <a:off x="0" y="2183320"/>
              <a:ext cx="10372800" cy="10065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s-419" sz="2300" b="0" i="0" u="none" strike="noStrike" cap="none">
                  <a:solidFill>
                    <a:srgbClr val="3F3F3F"/>
                  </a:solidFill>
                  <a:latin typeface="Open Sans"/>
                  <a:ea typeface="Open Sans"/>
                  <a:cs typeface="Open Sans"/>
                  <a:sym typeface="Open Sans"/>
                </a:rPr>
                <a:t>La iniciativa de Research4Life fue creada para reducir la brecha de conocimiento entre los países de altos, medios y bajos ingresos.</a:t>
              </a:r>
              <a:endParaRPr sz="2300" b="0" i="0" u="none" strike="noStrike" cap="none">
                <a:solidFill>
                  <a:srgbClr val="3F3F3F"/>
                </a:solidFill>
                <a:latin typeface="Open Sans"/>
                <a:ea typeface="Open Sans"/>
                <a:cs typeface="Open Sans"/>
                <a:sym typeface="Open Sans"/>
              </a:endParaRPr>
            </a:p>
          </p:txBody>
        </p:sp>
        <p:cxnSp>
          <p:nvCxnSpPr>
            <p:cNvPr id="119" name="Google Shape;119;p3"/>
            <p:cNvCxnSpPr/>
            <p:nvPr/>
          </p:nvCxnSpPr>
          <p:spPr>
            <a:xfrm>
              <a:off x="0" y="3189793"/>
              <a:ext cx="10372800" cy="0"/>
            </a:xfrm>
            <a:prstGeom prst="straightConnector1">
              <a:avLst/>
            </a:prstGeom>
            <a:solidFill>
              <a:srgbClr val="FEA93F"/>
            </a:solidFill>
            <a:ln w="25400" cap="flat" cmpd="sng">
              <a:solidFill>
                <a:srgbClr val="FEA93F"/>
              </a:solidFill>
              <a:prstDash val="solid"/>
              <a:round/>
              <a:headEnd type="none" w="sm" len="sm"/>
              <a:tailEnd type="none" w="sm" len="sm"/>
            </a:ln>
          </p:spPr>
        </p:cxnSp>
        <p:sp>
          <p:nvSpPr>
            <p:cNvPr id="120" name="Google Shape;120;p3"/>
            <p:cNvSpPr/>
            <p:nvPr/>
          </p:nvSpPr>
          <p:spPr>
            <a:xfrm>
              <a:off x="-3" y="3258523"/>
              <a:ext cx="10372800" cy="100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21" name="Google Shape;121;p3"/>
            <p:cNvSpPr txBox="1"/>
            <p:nvPr/>
          </p:nvSpPr>
          <p:spPr>
            <a:xfrm>
              <a:off x="0" y="3258569"/>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s-419" sz="2300" b="0" i="0" u="none" strike="noStrike" cap="none">
                  <a:solidFill>
                    <a:srgbClr val="3F3F3F"/>
                  </a:solidFill>
                  <a:latin typeface="Open Sans"/>
                  <a:ea typeface="Open Sans"/>
                  <a:cs typeface="Open Sans"/>
                  <a:sym typeface="Open Sans"/>
                </a:rPr>
                <a:t>Research4Life brinda acceso asequible a importantes investigaciones científicas.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500"/>
                <a:buFont typeface="Arial"/>
                <a:buNone/>
              </a:pPr>
              <a:endParaRPr sz="2300" b="0" i="0" u="none" strike="noStrike" cap="none">
                <a:solidFill>
                  <a:srgbClr val="3F3F3F"/>
                </a:solidFill>
                <a:latin typeface="Open Sans"/>
                <a:ea typeface="Open Sans"/>
                <a:cs typeface="Open Sans"/>
                <a:sym typeface="Open Sans"/>
              </a:endParaRPr>
            </a:p>
          </p:txBody>
        </p:sp>
      </p:grpSp>
      <p:sp>
        <p:nvSpPr>
          <p:cNvPr id="122" name="Google Shape;122;p3"/>
          <p:cNvSpPr txBox="1"/>
          <p:nvPr/>
        </p:nvSpPr>
        <p:spPr>
          <a:xfrm>
            <a:off x="1847528" y="6001750"/>
            <a:ext cx="8151927" cy="646500"/>
          </a:xfrm>
          <a:prstGeom prst="rect">
            <a:avLst/>
          </a:prstGeom>
          <a:solidFill>
            <a:srgbClr val="FEEDD8"/>
          </a:solid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500"/>
              <a:buFont typeface="Arial"/>
              <a:buNone/>
            </a:pPr>
            <a:r>
              <a:rPr lang="es-419" sz="2000" b="0" i="0" u="none" strike="noStrike" cap="none" dirty="0">
                <a:solidFill>
                  <a:srgbClr val="424242"/>
                </a:solidFill>
                <a:latin typeface="Open Sans"/>
                <a:ea typeface="Open Sans"/>
                <a:cs typeface="Open Sans"/>
                <a:sym typeface="Open Sans"/>
              </a:rPr>
              <a:t>Para mayor información sobre Research4Life visitar el sitio web de: </a:t>
            </a:r>
            <a:r>
              <a:rPr lang="es-419" sz="2000" b="0" i="0" u="none" strike="noStrike" cap="none"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a:t>
            </a:r>
            <a:r>
              <a:rPr lang="es-419" sz="2000" u="sng" dirty="0">
                <a:solidFill>
                  <a:schemeClr val="hlink"/>
                </a:solidFill>
                <a:latin typeface="Open Sans"/>
                <a:ea typeface="Open Sans"/>
                <a:cs typeface="Open Sans"/>
                <a:sym typeface="Open Sans"/>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https://www.research4life.org/es/</a:t>
            </a:r>
            <a:r>
              <a:rPr lang="es-419" sz="2000" dirty="0">
                <a:solidFill>
                  <a:schemeClr val="accent5"/>
                </a:solidFill>
                <a:latin typeface="Open Sans"/>
                <a:ea typeface="Open Sans"/>
                <a:cs typeface="Open Sans"/>
                <a:sym typeface="Open Sans"/>
              </a:rPr>
              <a:t> </a:t>
            </a:r>
            <a:endParaRPr sz="2000" b="0" i="0" u="none" strike="noStrike" cap="none" dirty="0">
              <a:solidFill>
                <a:schemeClr val="accent5"/>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0"/>
          <p:cNvSpPr txBox="1">
            <a:spLocks noGrp="1"/>
          </p:cNvSpPr>
          <p:nvPr>
            <p:ph type="title"/>
          </p:nvPr>
        </p:nvSpPr>
        <p:spPr>
          <a:xfrm>
            <a:off x="0" y="2522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s-419">
                <a:solidFill>
                  <a:srgbClr val="586F7C"/>
                </a:solidFill>
                <a:latin typeface="Open Sans"/>
                <a:ea typeface="Open Sans"/>
                <a:cs typeface="Open Sans"/>
                <a:sym typeface="Open Sans"/>
              </a:rPr>
              <a:t>¿Qué es Research4Life ?</a:t>
            </a:r>
            <a:endParaRPr>
              <a:solidFill>
                <a:srgbClr val="586F7C"/>
              </a:solidFill>
              <a:latin typeface="Open Sans"/>
              <a:ea typeface="Open Sans"/>
              <a:cs typeface="Open Sans"/>
              <a:sym typeface="Open Sans"/>
            </a:endParaRPr>
          </a:p>
        </p:txBody>
      </p:sp>
      <p:grpSp>
        <p:nvGrpSpPr>
          <p:cNvPr id="128" name="Google Shape;128;p40"/>
          <p:cNvGrpSpPr/>
          <p:nvPr/>
        </p:nvGrpSpPr>
        <p:grpSpPr>
          <a:xfrm>
            <a:off x="305400" y="2236763"/>
            <a:ext cx="11417948" cy="4044461"/>
            <a:chOff x="1391" y="0"/>
            <a:chExt cx="11417948" cy="4044461"/>
          </a:xfrm>
        </p:grpSpPr>
        <p:sp>
          <p:nvSpPr>
            <p:cNvPr id="129" name="Google Shape;129;p40"/>
            <p:cNvSpPr/>
            <p:nvPr/>
          </p:nvSpPr>
          <p:spPr>
            <a:xfrm>
              <a:off x="1394" y="0"/>
              <a:ext cx="3624744" cy="4044461"/>
            </a:xfrm>
            <a:prstGeom prst="roundRect">
              <a:avLst>
                <a:gd name="adj" fmla="val 10000"/>
              </a:avLst>
            </a:prstGeom>
            <a:solidFill>
              <a:srgbClr val="F898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0"/>
            <p:cNvSpPr txBox="1"/>
            <p:nvPr/>
          </p:nvSpPr>
          <p:spPr>
            <a:xfrm>
              <a:off x="1391" y="37"/>
              <a:ext cx="3624600" cy="21360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s-419" sz="2000" b="0" i="0" u="none" strike="noStrike" cap="none">
                  <a:solidFill>
                    <a:schemeClr val="lt1"/>
                  </a:solidFill>
                  <a:latin typeface="Open Sans"/>
                  <a:ea typeface="Open Sans"/>
                  <a:cs typeface="Open Sans"/>
                  <a:sym typeface="Open Sans"/>
                </a:rPr>
                <a:t>Research4Life es una </a:t>
              </a:r>
              <a:r>
                <a:rPr lang="es-419" sz="2000">
                  <a:solidFill>
                    <a:schemeClr val="lt1"/>
                  </a:solidFill>
                  <a:latin typeface="Open Sans"/>
                  <a:ea typeface="Open Sans"/>
                  <a:cs typeface="Open Sans"/>
                  <a:sym typeface="Open Sans"/>
                </a:rPr>
                <a:t>colaboración</a:t>
              </a:r>
              <a:r>
                <a:rPr lang="es-419" sz="2000" b="0" i="0" u="none" strike="noStrike" cap="none">
                  <a:solidFill>
                    <a:schemeClr val="lt1"/>
                  </a:solidFill>
                  <a:latin typeface="Open Sans"/>
                  <a:ea typeface="Open Sans"/>
                  <a:cs typeface="Open Sans"/>
                  <a:sym typeface="Open Sans"/>
                </a:rPr>
                <a:t> público-privada de la FAO, la OMS, el PNUMA, la OMPI, la OIT, la Universidad de Cornell, la Universidad de Yale, la Asociación Internacional de Editores Científicos (STM) y hasta 155 editoriales científicas internacionales incluidas.</a:t>
              </a:r>
              <a:endParaRPr sz="2000" b="0" i="0" u="none" strike="noStrike" cap="none">
                <a:solidFill>
                  <a:schemeClr val="lt1"/>
                </a:solidFill>
                <a:latin typeface="Open Sans"/>
                <a:ea typeface="Open Sans"/>
                <a:cs typeface="Open Sans"/>
                <a:sym typeface="Open Sans"/>
              </a:endParaRPr>
            </a:p>
          </p:txBody>
        </p:sp>
        <p:sp>
          <p:nvSpPr>
            <p:cNvPr id="131" name="Google Shape;131;p40"/>
            <p:cNvSpPr/>
            <p:nvPr/>
          </p:nvSpPr>
          <p:spPr>
            <a:xfrm>
              <a:off x="3897995" y="0"/>
              <a:ext cx="3624744" cy="4044461"/>
            </a:xfrm>
            <a:prstGeom prst="roundRect">
              <a:avLst>
                <a:gd name="adj" fmla="val 10000"/>
              </a:avLst>
            </a:prstGeom>
            <a:solidFill>
              <a:srgbClr val="51B9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txBox="1"/>
            <p:nvPr/>
          </p:nvSpPr>
          <p:spPr>
            <a:xfrm>
              <a:off x="3897991" y="12"/>
              <a:ext cx="3624600" cy="16836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s-419" sz="2000" b="0" i="0" u="none" strike="noStrike" cap="none">
                  <a:solidFill>
                    <a:schemeClr val="lt1"/>
                  </a:solidFill>
                  <a:latin typeface="Open Sans"/>
                  <a:ea typeface="Open Sans"/>
                  <a:cs typeface="Open Sans"/>
                  <a:sym typeface="Open Sans"/>
                </a:rPr>
                <a:t>El objetivo principal de Research4Life es reducir la brecha de conocimiento entre los países de ingresos altos, medianos y bajos para brindar acceso asequible a la investigación científica de alta calidad. </a:t>
              </a:r>
              <a:endParaRPr sz="2000" b="0" i="0" u="none" strike="noStrike" cap="none">
                <a:solidFill>
                  <a:schemeClr val="lt1"/>
                </a:solidFill>
                <a:latin typeface="Open Sans"/>
                <a:ea typeface="Open Sans"/>
                <a:cs typeface="Open Sans"/>
                <a:sym typeface="Open Sans"/>
              </a:endParaRPr>
            </a:p>
          </p:txBody>
        </p:sp>
        <p:sp>
          <p:nvSpPr>
            <p:cNvPr id="133" name="Google Shape;133;p40"/>
            <p:cNvSpPr/>
            <p:nvPr/>
          </p:nvSpPr>
          <p:spPr>
            <a:xfrm>
              <a:off x="7794595" y="0"/>
              <a:ext cx="3624744" cy="4044461"/>
            </a:xfrm>
            <a:prstGeom prst="roundRect">
              <a:avLst>
                <a:gd name="adj" fmla="val 10000"/>
              </a:avLst>
            </a:prstGeom>
            <a:solidFill>
              <a:srgbClr val="586F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0"/>
            <p:cNvSpPr txBox="1"/>
            <p:nvPr/>
          </p:nvSpPr>
          <p:spPr>
            <a:xfrm>
              <a:off x="7794595" y="0"/>
              <a:ext cx="3624744" cy="12133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s-419" sz="2000" b="0" i="0" u="none" strike="noStrike" cap="none" dirty="0">
                  <a:solidFill>
                    <a:schemeClr val="lt1"/>
                  </a:solidFill>
                  <a:latin typeface="Open Sans"/>
                  <a:ea typeface="Open Sans"/>
                  <a:cs typeface="Open Sans"/>
                  <a:sym typeface="Open Sans"/>
                </a:rPr>
                <a:t>Desde 2002, Research4Life proporciona a investigadores de más de </a:t>
              </a:r>
              <a:r>
                <a:rPr lang="es-419" sz="2000" b="0" i="0" u="none" strike="noStrike" cap="none" dirty="0">
                  <a:solidFill>
                    <a:schemeClr val="lt2"/>
                  </a:solidFill>
                  <a:latin typeface="Open Sans"/>
                  <a:ea typeface="Open Sans"/>
                  <a:cs typeface="Open Sans"/>
                  <a:sym typeface="Open Sans"/>
                </a:rPr>
                <a:t>11,000</a:t>
              </a:r>
              <a:r>
                <a:rPr lang="es-419" sz="2000" b="0" i="0" u="none" strike="noStrike" cap="none" dirty="0">
                  <a:solidFill>
                    <a:schemeClr val="lt1"/>
                  </a:solidFill>
                  <a:latin typeface="Open Sans"/>
                  <a:ea typeface="Open Sans"/>
                  <a:cs typeface="Open Sans"/>
                  <a:sym typeface="Open Sans"/>
                </a:rPr>
                <a:t> instituciones ubicadas en 125 países de ingresos bajos y medianos, acceso en línea a poco más de 205</a:t>
              </a:r>
              <a:r>
                <a:rPr lang="es-419" sz="2000" b="0" i="0" u="none" strike="noStrike" cap="none" dirty="0">
                  <a:solidFill>
                    <a:schemeClr val="lt2"/>
                  </a:solidFill>
                  <a:latin typeface="Open Sans"/>
                  <a:ea typeface="Open Sans"/>
                  <a:cs typeface="Open Sans"/>
                  <a:sym typeface="Open Sans"/>
                </a:rPr>
                <a:t>,000</a:t>
              </a:r>
              <a:r>
                <a:rPr lang="es-419" sz="2000" b="0" i="0" u="none" strike="noStrike" cap="none" dirty="0">
                  <a:solidFill>
                    <a:schemeClr val="lt1"/>
                  </a:solidFill>
                  <a:latin typeface="Open Sans"/>
                  <a:ea typeface="Open Sans"/>
                  <a:cs typeface="Open Sans"/>
                  <a:sym typeface="Open Sans"/>
                </a:rPr>
                <a:t> revistas, libros y otros recursos líderes en los campos de la salud, agricultura, medio ambiente, ciencias aplicadas y justicia social.</a:t>
              </a:r>
              <a:endParaRPr sz="20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419" sz="3600">
                <a:solidFill>
                  <a:srgbClr val="586F7C"/>
                </a:solidFill>
                <a:latin typeface="Open Sans"/>
                <a:ea typeface="Open Sans"/>
                <a:cs typeface="Open Sans"/>
                <a:sym typeface="Open Sans"/>
              </a:rPr>
              <a:t>Las colecciones de Research4Life</a:t>
            </a:r>
            <a:endParaRPr sz="3600">
              <a:solidFill>
                <a:srgbClr val="586F7C"/>
              </a:solidFill>
              <a:latin typeface="Open Sans"/>
              <a:ea typeface="Open Sans"/>
              <a:cs typeface="Open Sans"/>
              <a:sym typeface="Open Sans"/>
            </a:endParaRPr>
          </a:p>
        </p:txBody>
      </p:sp>
      <p:sp>
        <p:nvSpPr>
          <p:cNvPr id="141" name="Google Shape;141;p41"/>
          <p:cNvSpPr txBox="1">
            <a:spLocks noGrp="1"/>
          </p:cNvSpPr>
          <p:nvPr>
            <p:ph type="body" idx="1"/>
          </p:nvPr>
        </p:nvSpPr>
        <p:spPr>
          <a:xfrm>
            <a:off x="318050" y="1785375"/>
            <a:ext cx="11695200" cy="4622400"/>
          </a:xfrm>
          <a:prstGeom prst="rect">
            <a:avLst/>
          </a:prstGeom>
          <a:noFill/>
          <a:ln>
            <a:noFill/>
          </a:ln>
        </p:spPr>
        <p:txBody>
          <a:bodyPr spcFirstLastPara="1" wrap="square" lIns="91425" tIns="45700" rIns="91425" bIns="45700" anchor="t" anchorCtr="0">
            <a:noAutofit/>
          </a:bodyPr>
          <a:lstStyle/>
          <a:p>
            <a:pPr marL="0" lvl="0" indent="0" algn="l" rtl="0">
              <a:lnSpc>
                <a:spcPct val="180000"/>
              </a:lnSpc>
              <a:spcBef>
                <a:spcPts val="0"/>
              </a:spcBef>
              <a:spcAft>
                <a:spcPts val="0"/>
              </a:spcAft>
              <a:buClr>
                <a:schemeClr val="dk2"/>
              </a:buClr>
              <a:buSzPts val="2220"/>
              <a:buNone/>
            </a:pPr>
            <a:r>
              <a:rPr lang="es-419" sz="1900" dirty="0">
                <a:solidFill>
                  <a:srgbClr val="424242"/>
                </a:solidFill>
                <a:latin typeface="Open Sans"/>
                <a:ea typeface="Open Sans"/>
                <a:cs typeface="Open Sans"/>
                <a:sym typeface="Open Sans"/>
              </a:rPr>
              <a:t>A través del Portal Unificado de Contenidos , los usuarios pueden tener acceso a las siguientes colecciones: </a:t>
            </a:r>
            <a:endParaRPr sz="500" dirty="0">
              <a:solidFill>
                <a:srgbClr val="424242"/>
              </a:solidFill>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Investigación en Salud (Hinari);</a:t>
            </a:r>
            <a:endParaRPr sz="500" dirty="0">
              <a:solidFill>
                <a:srgbClr val="424242"/>
              </a:solidFill>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Acceso a la investigación Mundial en línea sobre Agricultura (AGORA);</a:t>
            </a:r>
            <a:endParaRPr sz="1900" dirty="0">
              <a:solidFill>
                <a:srgbClr val="424242"/>
              </a:solidFill>
              <a:latin typeface="Open Sans"/>
              <a:ea typeface="Open Sans"/>
              <a:cs typeface="Open Sans"/>
              <a:sym typeface="Open Sans"/>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Investigación sobre Medio Ambiente (OARE);</a:t>
            </a:r>
            <a:endParaRPr sz="500" dirty="0">
              <a:solidFill>
                <a:srgbClr val="424242"/>
              </a:solidFill>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Investigación en Desarrollo e Innovación (ARDI);</a:t>
            </a:r>
            <a:endParaRPr sz="500" dirty="0">
              <a:solidFill>
                <a:srgbClr val="424242"/>
              </a:solidFill>
            </a:endParaRPr>
          </a:p>
          <a:p>
            <a:pPr marL="342900" lvl="0" indent="-336550" algn="l" rtl="0">
              <a:lnSpc>
                <a:spcPct val="180000"/>
              </a:lnSpc>
              <a:spcBef>
                <a:spcPts val="0"/>
              </a:spcBef>
              <a:spcAft>
                <a:spcPts val="0"/>
              </a:spcAft>
              <a:buClr>
                <a:schemeClr val="dk2"/>
              </a:buClr>
              <a:buSzPts val="2120"/>
              <a:buChar char="●"/>
            </a:pPr>
            <a:r>
              <a:rPr lang="es-419" sz="1900" dirty="0">
                <a:solidFill>
                  <a:srgbClr val="424242"/>
                </a:solidFill>
                <a:latin typeface="Open Sans"/>
                <a:ea typeface="Open Sans"/>
                <a:cs typeface="Open Sans"/>
                <a:sym typeface="Open Sans"/>
              </a:rPr>
              <a:t>Investigación sobre Información Jurídica (GOALI).</a:t>
            </a:r>
            <a:endParaRPr sz="500" dirty="0">
              <a:solidFill>
                <a:srgbClr val="424242"/>
              </a:solidFill>
            </a:endParaRPr>
          </a:p>
          <a:p>
            <a:pPr marL="0" lvl="0" indent="0" algn="l" rtl="0">
              <a:lnSpc>
                <a:spcPct val="180000"/>
              </a:lnSpc>
              <a:spcBef>
                <a:spcPts val="0"/>
              </a:spcBef>
              <a:spcAft>
                <a:spcPts val="0"/>
              </a:spcAft>
              <a:buSzPts val="2400"/>
              <a:buNone/>
            </a:pPr>
            <a:r>
              <a:rPr lang="es-419" sz="1900" dirty="0">
                <a:solidFill>
                  <a:srgbClr val="424242"/>
                </a:solidFill>
                <a:latin typeface="Open Sans"/>
                <a:ea typeface="Open Sans"/>
                <a:cs typeface="Open Sans"/>
                <a:sym typeface="Open Sans"/>
              </a:rPr>
              <a:t>Para tener acceso a los portal unificado, o a los portales de contenido de  AGORA y ARDI visitar el sitio web: </a:t>
            </a:r>
            <a:r>
              <a:rPr lang="es-419" sz="19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r>
              <a:rPr lang="es-419" sz="1900" u="sng" dirty="0">
                <a:solidFill>
                  <a:schemeClr val="accent5"/>
                </a:solidFill>
                <a:latin typeface="Open Sans"/>
                <a:ea typeface="Open Sans"/>
                <a:cs typeface="Open Sans"/>
                <a:sym typeface="Open Sans"/>
              </a:rPr>
              <a:t> </a:t>
            </a:r>
            <a:r>
              <a:rPr lang="es-419" sz="1900" dirty="0">
                <a:solidFill>
                  <a:schemeClr val="accent5"/>
                </a:solidFill>
                <a:latin typeface="Open Sans"/>
                <a:ea typeface="Open Sans"/>
                <a:cs typeface="Open Sans"/>
                <a:sym typeface="Open Sans"/>
              </a:rPr>
              <a:t> </a:t>
            </a:r>
            <a:endParaRPr sz="500" dirty="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title"/>
          </p:nvPr>
        </p:nvSpPr>
        <p:spPr>
          <a:xfrm>
            <a:off x="-1" y="47917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600">
                <a:solidFill>
                  <a:srgbClr val="586F7C"/>
                </a:solidFill>
                <a:latin typeface="Open Sans"/>
                <a:ea typeface="Open Sans"/>
                <a:cs typeface="Open Sans"/>
                <a:sym typeface="Open Sans"/>
              </a:rPr>
              <a:t>Hinari - Investigación en Salud</a:t>
            </a:r>
            <a:endParaRPr sz="3600">
              <a:solidFill>
                <a:srgbClr val="586F7C"/>
              </a:solidFill>
              <a:latin typeface="Open Sans"/>
              <a:ea typeface="Open Sans"/>
              <a:cs typeface="Open Sans"/>
              <a:sym typeface="Open Sans"/>
            </a:endParaRPr>
          </a:p>
        </p:txBody>
      </p:sp>
      <p:sp>
        <p:nvSpPr>
          <p:cNvPr id="148" name="Google Shape;148;p12"/>
          <p:cNvSpPr txBox="1">
            <a:spLocks noGrp="1"/>
          </p:cNvSpPr>
          <p:nvPr>
            <p:ph type="body" idx="1"/>
          </p:nvPr>
        </p:nvSpPr>
        <p:spPr>
          <a:xfrm>
            <a:off x="0" y="1919844"/>
            <a:ext cx="6490010" cy="4365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Lanzado en 2002, es administrado por la Organización Mundial de la Salud (OMS) en colaboración con la Universidad de Yale y más de 160 editoriales asociadas. </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Brinda acceso a más de </a:t>
            </a:r>
            <a:r>
              <a:rPr lang="es-419" dirty="0">
                <a:solidFill>
                  <a:schemeClr val="dk2"/>
                </a:solidFill>
                <a:latin typeface="Open Sans"/>
                <a:ea typeface="Open Sans"/>
                <a:cs typeface="Open Sans"/>
                <a:sym typeface="Open Sans"/>
              </a:rPr>
              <a:t>22,000</a:t>
            </a:r>
            <a:r>
              <a:rPr lang="es-419" dirty="0">
                <a:solidFill>
                  <a:srgbClr val="FF0000"/>
                </a:solidFill>
                <a:latin typeface="Open Sans"/>
                <a:ea typeface="Open Sans"/>
                <a:cs typeface="Open Sans"/>
                <a:sym typeface="Open Sans"/>
              </a:rPr>
              <a:t> </a:t>
            </a:r>
            <a:r>
              <a:rPr lang="es-419" dirty="0">
                <a:solidFill>
                  <a:srgbClr val="424242"/>
                </a:solidFill>
                <a:latin typeface="Open Sans"/>
                <a:ea typeface="Open Sans"/>
                <a:cs typeface="Open Sans"/>
                <a:sym typeface="Open Sans"/>
              </a:rPr>
              <a:t>revistas, 68,000 libros electrónicos y </a:t>
            </a:r>
            <a:r>
              <a:rPr lang="es-419" dirty="0">
                <a:solidFill>
                  <a:schemeClr val="dk2"/>
                </a:solidFill>
                <a:latin typeface="Open Sans"/>
                <a:ea typeface="Open Sans"/>
                <a:cs typeface="Open Sans"/>
                <a:sym typeface="Open Sans"/>
              </a:rPr>
              <a:t>125</a:t>
            </a:r>
            <a:r>
              <a:rPr lang="es-419" dirty="0">
                <a:solidFill>
                  <a:srgbClr val="424242"/>
                </a:solidFill>
                <a:latin typeface="Open Sans"/>
                <a:ea typeface="Open Sans"/>
                <a:cs typeface="Open Sans"/>
                <a:sym typeface="Open Sans"/>
              </a:rPr>
              <a:t> recursos de información.</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Los títulos de revista y artículos pueden ser recuperados a través de la versión especial de PubMed (Medline).</a:t>
            </a:r>
            <a:endParaRPr dirty="0">
              <a:solidFill>
                <a:srgbClr val="3F3F3F"/>
              </a:solidFill>
              <a:latin typeface="Open Sans"/>
              <a:ea typeface="Open Sans"/>
              <a:cs typeface="Open Sans"/>
              <a:sym typeface="Open Sans"/>
            </a:endParaRPr>
          </a:p>
        </p:txBody>
      </p:sp>
      <p:pic>
        <p:nvPicPr>
          <p:cNvPr id="149" name="Google Shape;149;p12"/>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50" name="Google Shape;150;p12"/>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pic>
        <p:nvPicPr>
          <p:cNvPr id="151" name="Google Shape;151;p12"/>
          <p:cNvPicPr preferRelativeResize="0"/>
          <p:nvPr/>
        </p:nvPicPr>
        <p:blipFill rotWithShape="1">
          <a:blip r:embed="rId4">
            <a:alphaModFix/>
          </a:blip>
          <a:srcRect/>
          <a:stretch/>
        </p:blipFill>
        <p:spPr>
          <a:xfrm>
            <a:off x="6998676" y="2481260"/>
            <a:ext cx="4531383" cy="2826720"/>
          </a:xfrm>
          <a:prstGeom prst="rect">
            <a:avLst/>
          </a:prstGeom>
          <a:noFill/>
          <a:ln>
            <a:noFill/>
          </a:ln>
        </p:spPr>
      </p:pic>
      <p:pic>
        <p:nvPicPr>
          <p:cNvPr id="152" name="Google Shape;152;p12"/>
          <p:cNvPicPr preferRelativeResize="0"/>
          <p:nvPr/>
        </p:nvPicPr>
        <p:blipFill rotWithShape="1">
          <a:blip r:embed="rId5">
            <a:alphaModFix/>
          </a:blip>
          <a:srcRect/>
          <a:stretch/>
        </p:blipFill>
        <p:spPr>
          <a:xfrm>
            <a:off x="6757639" y="2187052"/>
            <a:ext cx="4879310" cy="33662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0" y="343643"/>
            <a:ext cx="77901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419" sz="3200">
                <a:solidFill>
                  <a:srgbClr val="586F7C"/>
                </a:solidFill>
                <a:latin typeface="Open Sans"/>
                <a:ea typeface="Open Sans"/>
                <a:cs typeface="Open Sans"/>
                <a:sym typeface="Open Sans"/>
              </a:rPr>
              <a:t>AGORA - Acceso a la Investigación Mundial en línea sobre Agricultura</a:t>
            </a:r>
            <a:endParaRPr sz="3200">
              <a:solidFill>
                <a:srgbClr val="586F7C"/>
              </a:solidFill>
              <a:latin typeface="Open Sans"/>
              <a:ea typeface="Open Sans"/>
              <a:cs typeface="Open Sans"/>
              <a:sym typeface="Open Sans"/>
            </a:endParaRPr>
          </a:p>
        </p:txBody>
      </p:sp>
      <p:sp>
        <p:nvSpPr>
          <p:cNvPr id="159" name="Google Shape;159;p8"/>
          <p:cNvSpPr txBox="1">
            <a:spLocks noGrp="1"/>
          </p:cNvSpPr>
          <p:nvPr>
            <p:ph type="body" idx="1"/>
          </p:nvPr>
        </p:nvSpPr>
        <p:spPr>
          <a:xfrm>
            <a:off x="112750" y="1700808"/>
            <a:ext cx="6159600" cy="40656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F</a:t>
            </a:r>
            <a:r>
              <a:rPr lang="es-419" sz="2300" dirty="0">
                <a:solidFill>
                  <a:srgbClr val="424242"/>
                </a:solidFill>
                <a:latin typeface="Open Sans"/>
                <a:ea typeface="Open Sans"/>
                <a:cs typeface="Open Sans"/>
                <a:sym typeface="Open Sans"/>
              </a:rPr>
              <a:t>ue lanzado en 2003, es administrado por la Organización de las Naciones Unidas para la Alimentación y la Agricultura (FAO).</a:t>
            </a:r>
            <a:endParaRPr sz="2300" dirty="0">
              <a:solidFill>
                <a:srgbClr val="424242"/>
              </a:solidFill>
            </a:endParaRPr>
          </a:p>
          <a:p>
            <a:pPr marL="457200" lvl="0" indent="-374650" algn="l" rtl="0">
              <a:lnSpc>
                <a:spcPct val="90000"/>
              </a:lnSpc>
              <a:spcBef>
                <a:spcPts val="1000"/>
              </a:spcBef>
              <a:spcAft>
                <a:spcPts val="0"/>
              </a:spcAft>
              <a:buClr>
                <a:schemeClr val="dk1"/>
              </a:buClr>
              <a:buSzPts val="2300"/>
              <a:buChar char="●"/>
            </a:pPr>
            <a:r>
              <a:rPr lang="es-419" sz="2300" dirty="0">
                <a:solidFill>
                  <a:srgbClr val="424242"/>
                </a:solidFill>
                <a:latin typeface="Open Sans"/>
                <a:ea typeface="Open Sans"/>
                <a:cs typeface="Open Sans"/>
                <a:sym typeface="Open Sans"/>
              </a:rPr>
              <a:t>Brinda acceso a estudiantes, facultades e investigadores en temas de agricultura, pesca, alimentación, ciencias veterinarias, nutrición y ciencias biológicas, ambientales y sociales en países en desarrollo.</a:t>
            </a:r>
            <a:endParaRPr sz="2300" dirty="0">
              <a:solidFill>
                <a:srgbClr val="424242"/>
              </a:solidFill>
              <a:latin typeface="Open Sans"/>
              <a:ea typeface="Open Sans"/>
              <a:cs typeface="Open Sans"/>
              <a:sym typeface="Open Sans"/>
            </a:endParaRPr>
          </a:p>
          <a:p>
            <a:pPr marL="457200" lvl="0" indent="-374650" algn="l" rtl="0">
              <a:lnSpc>
                <a:spcPct val="90000"/>
              </a:lnSpc>
              <a:spcBef>
                <a:spcPts val="1000"/>
              </a:spcBef>
              <a:spcAft>
                <a:spcPts val="0"/>
              </a:spcAft>
              <a:buClr>
                <a:schemeClr val="dk1"/>
              </a:buClr>
              <a:buSzPts val="2300"/>
              <a:buChar char="●"/>
            </a:pPr>
            <a:r>
              <a:rPr lang="es-419" sz="2300" dirty="0">
                <a:solidFill>
                  <a:srgbClr val="424242"/>
                </a:solidFill>
                <a:latin typeface="Open Sans"/>
                <a:ea typeface="Open Sans"/>
                <a:cs typeface="Open Sans"/>
                <a:sym typeface="Open Sans"/>
              </a:rPr>
              <a:t>Brinda acceso gratuito o de bajo costo a una colección con más de </a:t>
            </a:r>
            <a:r>
              <a:rPr lang="es-419" sz="2300" dirty="0">
                <a:solidFill>
                  <a:schemeClr val="dk2"/>
                </a:solidFill>
                <a:latin typeface="Open Sans"/>
                <a:ea typeface="Open Sans"/>
                <a:cs typeface="Open Sans"/>
                <a:sym typeface="Open Sans"/>
              </a:rPr>
              <a:t>19,000</a:t>
            </a:r>
            <a:r>
              <a:rPr lang="es-419" sz="2300" dirty="0">
                <a:solidFill>
                  <a:srgbClr val="424242"/>
                </a:solidFill>
                <a:latin typeface="Open Sans"/>
                <a:ea typeface="Open Sans"/>
                <a:cs typeface="Open Sans"/>
                <a:sym typeface="Open Sans"/>
              </a:rPr>
              <a:t> revistas clave, </a:t>
            </a:r>
            <a:r>
              <a:rPr lang="es-419" sz="2300" dirty="0">
                <a:solidFill>
                  <a:schemeClr val="dk2"/>
                </a:solidFill>
                <a:latin typeface="Open Sans"/>
                <a:ea typeface="Open Sans"/>
                <a:cs typeface="Open Sans"/>
                <a:sym typeface="Open Sans"/>
              </a:rPr>
              <a:t>59,000</a:t>
            </a:r>
            <a:r>
              <a:rPr lang="es-419" sz="2300" dirty="0">
                <a:solidFill>
                  <a:srgbClr val="424242"/>
                </a:solidFill>
                <a:latin typeface="Open Sans"/>
                <a:ea typeface="Open Sans"/>
                <a:cs typeface="Open Sans"/>
                <a:sym typeface="Open Sans"/>
              </a:rPr>
              <a:t> libros electrónicos y 70 recursos de información. </a:t>
            </a:r>
            <a:endParaRPr sz="2300" dirty="0">
              <a:solidFill>
                <a:srgbClr val="424242"/>
              </a:solidFill>
            </a:endParaRPr>
          </a:p>
          <a:p>
            <a:pPr marL="457200" lvl="0" indent="-228600" algn="l" rtl="0">
              <a:lnSpc>
                <a:spcPct val="90000"/>
              </a:lnSpc>
              <a:spcBef>
                <a:spcPts val="1000"/>
              </a:spcBef>
              <a:spcAft>
                <a:spcPts val="0"/>
              </a:spcAft>
              <a:buClr>
                <a:schemeClr val="dk1"/>
              </a:buClr>
              <a:buSzPts val="2400"/>
              <a:buNone/>
            </a:pPr>
            <a:endParaRPr sz="2300" dirty="0">
              <a:solidFill>
                <a:srgbClr val="3F3F3F"/>
              </a:solidFill>
              <a:latin typeface="Open Sans"/>
              <a:ea typeface="Open Sans"/>
              <a:cs typeface="Open Sans"/>
              <a:sym typeface="Open Sans"/>
            </a:endParaRPr>
          </a:p>
        </p:txBody>
      </p:sp>
      <p:pic>
        <p:nvPicPr>
          <p:cNvPr id="160" name="Google Shape;160;p8"/>
          <p:cNvPicPr preferRelativeResize="0"/>
          <p:nvPr/>
        </p:nvPicPr>
        <p:blipFill rotWithShape="1">
          <a:blip r:embed="rId3">
            <a:alphaModFix/>
          </a:blip>
          <a:srcRect/>
          <a:stretch/>
        </p:blipFill>
        <p:spPr>
          <a:xfrm>
            <a:off x="6840425" y="3077300"/>
            <a:ext cx="4967425" cy="1551650"/>
          </a:xfrm>
          <a:prstGeom prst="rect">
            <a:avLst/>
          </a:prstGeom>
          <a:noFill/>
          <a:ln>
            <a:noFill/>
          </a:ln>
        </p:spPr>
      </p:pic>
      <p:cxnSp>
        <p:nvCxnSpPr>
          <p:cNvPr id="161" name="Google Shape;161;p8"/>
          <p:cNvCxnSpPr/>
          <p:nvPr/>
        </p:nvCxnSpPr>
        <p:spPr>
          <a:xfrm>
            <a:off x="6506308" y="3077308"/>
            <a:ext cx="0" cy="1951800"/>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198074" y="34712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419" sz="3000">
                <a:solidFill>
                  <a:srgbClr val="586F7C"/>
                </a:solidFill>
                <a:latin typeface="Open Sans"/>
                <a:ea typeface="Open Sans"/>
                <a:cs typeface="Open Sans"/>
                <a:sym typeface="Open Sans"/>
              </a:rPr>
              <a:t>OARE - Investigación sobre </a:t>
            </a:r>
            <a:endParaRPr sz="30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s-419" sz="3000">
                <a:solidFill>
                  <a:srgbClr val="586F7C"/>
                </a:solidFill>
                <a:latin typeface="Open Sans"/>
                <a:ea typeface="Open Sans"/>
                <a:cs typeface="Open Sans"/>
                <a:sym typeface="Open Sans"/>
              </a:rPr>
              <a:t>Medio Ambiente</a:t>
            </a:r>
            <a:endParaRPr sz="3000">
              <a:solidFill>
                <a:srgbClr val="586F7C"/>
              </a:solidFill>
              <a:latin typeface="Open Sans"/>
              <a:ea typeface="Open Sans"/>
              <a:cs typeface="Open Sans"/>
              <a:sym typeface="Open Sans"/>
            </a:endParaRPr>
          </a:p>
        </p:txBody>
      </p:sp>
      <p:sp>
        <p:nvSpPr>
          <p:cNvPr id="168" name="Google Shape;168;p16"/>
          <p:cNvSpPr txBox="1">
            <a:spLocks noGrp="1"/>
          </p:cNvSpPr>
          <p:nvPr>
            <p:ph type="body" idx="1"/>
          </p:nvPr>
        </p:nvSpPr>
        <p:spPr>
          <a:xfrm>
            <a:off x="0" y="1700808"/>
            <a:ext cx="6810600" cy="4365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Lanzado en 2006, es administrado por el Programa de las Naciones Unidas para el Medio Ambiente (PNUMA) en asociación con la Universidad de Yale y 65 editoriales.</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Cuenta con una cobertura en las siguientes disciplinas: medio ambiente natural, toxicología ambiental y contaminación, zoología, botánica, ecología y muchas otras.</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s-419" dirty="0">
                <a:solidFill>
                  <a:srgbClr val="424242"/>
                </a:solidFill>
                <a:latin typeface="Open Sans"/>
                <a:ea typeface="Open Sans"/>
                <a:cs typeface="Open Sans"/>
                <a:sym typeface="Open Sans"/>
              </a:rPr>
              <a:t>Brinda acceso a más de 14,500 títulos de revistas, 38,000 libros electrónicos y 60 recursos de información.</a:t>
            </a:r>
            <a:endParaRPr dirty="0">
              <a:solidFill>
                <a:srgbClr val="424242"/>
              </a:solidFill>
            </a:endParaRPr>
          </a:p>
          <a:p>
            <a:pPr marL="457200" lvl="0" indent="-228600" algn="l" rtl="0">
              <a:lnSpc>
                <a:spcPct val="9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p:txBody>
      </p:sp>
      <p:pic>
        <p:nvPicPr>
          <p:cNvPr id="169" name="Google Shape;169;p16"/>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70" name="Google Shape;170;p16"/>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pic>
        <p:nvPicPr>
          <p:cNvPr id="171" name="Google Shape;171;p16"/>
          <p:cNvPicPr preferRelativeResize="0"/>
          <p:nvPr/>
        </p:nvPicPr>
        <p:blipFill rotWithShape="1">
          <a:blip r:embed="rId4">
            <a:alphaModFix/>
          </a:blip>
          <a:srcRect/>
          <a:stretch/>
        </p:blipFill>
        <p:spPr>
          <a:xfrm>
            <a:off x="6998676" y="2481260"/>
            <a:ext cx="4531383" cy="282672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3768</Words>
  <Application>Microsoft Office PowerPoint</Application>
  <PresentationFormat>Widescreen</PresentationFormat>
  <Paragraphs>232</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Rounded</vt:lpstr>
      <vt:lpstr>Open Sans</vt:lpstr>
      <vt:lpstr>Calibri</vt:lpstr>
      <vt:lpstr>Gill Sans</vt:lpstr>
      <vt:lpstr>Roboto</vt:lpstr>
      <vt:lpstr>Century Gothic</vt:lpstr>
      <vt:lpstr>Trebuchet MS</vt:lpstr>
      <vt:lpstr>Simple Light</vt:lpstr>
      <vt:lpstr>   Comunicación académica y Research4Life </vt:lpstr>
      <vt:lpstr>Contenido</vt:lpstr>
      <vt:lpstr>Objetivos de aprendizaje</vt:lpstr>
      <vt:lpstr>Introducción  </vt:lpstr>
      <vt:lpstr>¿Qué es Research4Life ?</vt:lpstr>
      <vt:lpstr>Las colecciones de Research4Life</vt:lpstr>
      <vt:lpstr>Hinari - Investigación en Salud</vt:lpstr>
      <vt:lpstr>AGORA - Acceso a la Investigación Mundial en línea sobre Agricultura</vt:lpstr>
      <vt:lpstr>OARE - Investigación sobre  Medio Ambiente</vt:lpstr>
      <vt:lpstr>ARDI - Investigación en Desarrollo  e Innovación </vt:lpstr>
      <vt:lpstr>GOALI -  Investigación sobre Información Jurídica</vt:lpstr>
      <vt:lpstr>Acceso a los portales de contenido</vt:lpstr>
      <vt:lpstr>Elegibilidad</vt:lpstr>
      <vt:lpstr>Factores que definen si un país es elegible.</vt:lpstr>
      <vt:lpstr>Las categorías de país:  Grupo A y Grupo B </vt:lpstr>
      <vt:lpstr>Las categorías de país:  Grupo A y Grupo B - Continuación</vt:lpstr>
      <vt:lpstr>Licencias y términos de uso de Research4Life </vt:lpstr>
      <vt:lpstr>Research4Life PERMITE a las instituciones inscritas y a sus usuarios autorizados lo siguiente:</vt:lpstr>
      <vt:lpstr>Research4Life NO permite a las instituciones y a sus usuarios autorizados lo siguiente: </vt:lpstr>
      <vt:lpstr>Inscripción a los programas de Research4Life </vt:lpstr>
      <vt:lpstr>Acceso a los programas de  Research4Life</vt:lpstr>
      <vt:lpstr>Servicio de asistencia de  Research4Life  </vt:lpstr>
      <vt:lpstr>Síntesis</vt:lpstr>
      <vt:lpstr>Bibliografía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académica y Research4Life</dc:title>
  <dc:creator>Marcia Mabhula</dc:creator>
  <cp:lastModifiedBy>Marcia Mabhula</cp:lastModifiedBy>
  <cp:revision>12</cp:revision>
  <dcterms:created xsi:type="dcterms:W3CDTF">2020-02-14T15:04:15Z</dcterms:created>
  <dcterms:modified xsi:type="dcterms:W3CDTF">2023-03-30T10:22:34Z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AE88D433-69CE-411E-BF9D-2827A131FD9B</vt:lpwstr>
  </property>
  <property fmtid="{D5CDD505-2E9C-101B-9397-08002B2CF9AE}" pid="6" name="ArticulateProjectFull">
    <vt:lpwstr>D:\R4Life\F2F Materials\20200331_M1_L1.3EN.Research4Life.ppta</vt:lpwstr>
  </property>
</Properties>
</file>