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Trebuchet MS" panose="020B0603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0wGoVPqCtCKdb6rZGWdW/tVa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10" autoAdjust="0"/>
  </p:normalViewPr>
  <p:slideViewPr>
    <p:cSldViewPr snapToGrid="0">
      <p:cViewPr varScale="1">
        <p:scale>
          <a:sx n="71" d="100"/>
          <a:sy n="71" d="100"/>
        </p:scale>
        <p:origin x="1109"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4627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ture.com/news/bibliometrics-the-leiden-manifesto-for-research-metrics-1.1735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igherlogicdownload.s3.amazonaws.com/SLA/26383994-7ca9-4d5a-bf9f-8c3e63bf1961/UploadedImages/Maryland/Bibliometrics/Bibliometrics-101.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n.wikipedia.org/w/index.php?title=Impact_factor&amp;oldid=978614218"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ndex.php?title=H-index&amp;oldid=97852162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ndex.php?title=Altmetrics&amp;oldid=97779352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larivate.com/webofsciencegroup/solutions/web-of-scienc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elsevier.com/solutions/scopus/how-scopus-works/conten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bout.lens.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cholar.google.com/intl/en/scholar/citation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cholar.google.com/intl/en/scholar/metrics.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ihlibrary.nih.gov/services/bibliometrics/bibliometrics-training-series/introduction-citation-impact-measuremen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sttrackimpact.com/what-is-impac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93/reseval/rvt02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ook.fosteropenscience.eu/en/02OpenScienceBasics/08OpenPeerReviewMetricsAndEvaluation.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fdora.org/rea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Referen</a:t>
            </a:r>
            <a:r>
              <a:rPr lang="en-US"/>
              <a:t>cia</a:t>
            </a:r>
            <a:r>
              <a:rPr lang="en-US" sz="1200" b="0" i="0" u="none" strike="noStrike" cap="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Hicks D, Wouters P, Waltman L, de Rijcke S, Rafols I. Bibliometrics: The Leiden Manifesto for research metrics. </a:t>
            </a:r>
            <a:r>
              <a:rPr lang="en-US" sz="1200" b="0" i="1" u="none" strike="noStrike" cap="none">
                <a:solidFill>
                  <a:schemeClr val="dk1"/>
                </a:solidFill>
                <a:latin typeface="Calibri"/>
                <a:ea typeface="Calibri"/>
                <a:cs typeface="Calibri"/>
                <a:sym typeface="Calibri"/>
              </a:rPr>
              <a:t>Nature</a:t>
            </a:r>
            <a:r>
              <a:rPr lang="en-US" sz="1200" b="0" i="0" u="none" strike="noStrike" cap="none">
                <a:solidFill>
                  <a:schemeClr val="dk1"/>
                </a:solidFill>
                <a:latin typeface="Calibri"/>
                <a:ea typeface="Calibri"/>
                <a:cs typeface="Calibri"/>
                <a:sym typeface="Calibri"/>
              </a:rPr>
              <a:t>. 2015;520(7548):429-431. doi:10.1038/520429a [</a:t>
            </a:r>
            <a:r>
              <a:rPr lang="en-US"/>
              <a:t>en línea</a:t>
            </a:r>
            <a:r>
              <a:rPr lang="en-US" sz="1200" b="0" i="0" u="none" strike="noStrike" cap="none">
                <a:solidFill>
                  <a:schemeClr val="dk1"/>
                </a:solidFill>
                <a:latin typeface="Calibri"/>
                <a:ea typeface="Calibri"/>
                <a:cs typeface="Calibri"/>
                <a:sym typeface="Calibri"/>
              </a:rPr>
              <a:t>]. [C</a:t>
            </a:r>
            <a:r>
              <a:rPr lang="en-US"/>
              <a:t>onsultado el</a:t>
            </a:r>
            <a:r>
              <a:rPr lang="en-US" sz="1200" b="0" i="0" u="none" strike="noStrike" cap="none">
                <a:solidFill>
                  <a:schemeClr val="dk1"/>
                </a:solidFill>
                <a:latin typeface="Calibri"/>
                <a:ea typeface="Calibri"/>
                <a:cs typeface="Calibri"/>
                <a:sym typeface="Calibri"/>
              </a:rPr>
              <a:t> 30 </a:t>
            </a:r>
            <a:r>
              <a:rPr lang="en-US"/>
              <a:t>de septiembre de</a:t>
            </a:r>
            <a:r>
              <a:rPr lang="en-US" sz="1200" b="0" i="0" u="none" strike="noStrike" cap="none">
                <a:solidFill>
                  <a:schemeClr val="dk1"/>
                </a:solidFill>
                <a:latin typeface="Calibri"/>
                <a:ea typeface="Calibri"/>
                <a:cs typeface="Calibri"/>
                <a:sym typeface="Calibri"/>
              </a:rPr>
              <a:t> 2020]. </a:t>
            </a:r>
            <a:r>
              <a:rPr lang="en-US" u="sng">
                <a:solidFill>
                  <a:schemeClr val="hlink"/>
                </a:solidFill>
                <a:hlinkClick r:id="rId3"/>
              </a:rPr>
              <a:t>https://www.nature.com/news/bibliometrics-the-leiden-manifesto-for-research-metrics-1.17351</a:t>
            </a:r>
            <a:endParaRPr u="sng">
              <a:solidFill>
                <a:schemeClr val="hlink"/>
              </a:solidFill>
            </a:endParaRPr>
          </a:p>
          <a:p>
            <a:pPr marL="0" lvl="0" indent="0" algn="l" rtl="0">
              <a:lnSpc>
                <a:spcPct val="100000"/>
              </a:lnSpc>
              <a:spcBef>
                <a:spcPts val="0"/>
              </a:spcBef>
              <a:spcAft>
                <a:spcPts val="0"/>
              </a:spcAft>
              <a:buSzPts val="1400"/>
              <a:buNone/>
            </a:pPr>
            <a:endParaRPr/>
          </a:p>
        </p:txBody>
      </p:sp>
      <p:sp>
        <p:nvSpPr>
          <p:cNvPr id="160" name="Google Shape;16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latin typeface="Arial"/>
                <a:ea typeface="Arial"/>
                <a:cs typeface="Arial"/>
                <a:sym typeface="Arial"/>
              </a:rPr>
              <a:t>La bibliometría ha sido ampliamente utilizada en el enfoque cuantitativo para la evaluación de la investigación. También se utiliza en el estudio de la historia y la sociología de la ciencia, la organización y gestión de la información, así como, en la política científica.</a:t>
            </a:r>
            <a:endParaRPr>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endParaRPr/>
          </a:p>
        </p:txBody>
      </p:sp>
      <p:sp>
        <p:nvSpPr>
          <p:cNvPr id="188" name="Google Shape;18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dk1"/>
              </a:solidFill>
            </a:endParaRPr>
          </a:p>
          <a:p>
            <a:pPr marL="0" lvl="0" indent="0" algn="l" rtl="0">
              <a:lnSpc>
                <a:spcPct val="100000"/>
              </a:lnSpc>
              <a:spcBef>
                <a:spcPts val="0"/>
              </a:spcBef>
              <a:spcAft>
                <a:spcPts val="0"/>
              </a:spcAft>
              <a:buSzPts val="1400"/>
              <a:buNone/>
            </a:pPr>
            <a:endParaRPr/>
          </a:p>
        </p:txBody>
      </p:sp>
      <p:sp>
        <p:nvSpPr>
          <p:cNvPr id="195" name="Google Shape;1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a:latin typeface="Arial"/>
                <a:ea typeface="Arial"/>
                <a:cs typeface="Arial"/>
                <a:sym typeface="Arial"/>
              </a:rPr>
              <a:t>Sin embargo, muchos organismos de evaluación lo utilizan para evaluar el desempeño de un investigador, asumiendo que los artículos publicados en revistas con un Factor de Impacto alto tendrían más impacto.</a:t>
            </a:r>
            <a:endParaRPr>
              <a:latin typeface="Arial"/>
              <a:ea typeface="Arial"/>
              <a:cs typeface="Arial"/>
              <a:sym typeface="Arial"/>
            </a:endParaRPr>
          </a:p>
          <a:p>
            <a:pPr marL="171450" lvl="0" indent="-171450" algn="l" rtl="0">
              <a:lnSpc>
                <a:spcPct val="100000"/>
              </a:lnSpc>
              <a:spcBef>
                <a:spcPts val="0"/>
              </a:spcBef>
              <a:spcAft>
                <a:spcPts val="0"/>
              </a:spcAft>
              <a:buSzPts val="1400"/>
              <a:buChar char="•"/>
            </a:pPr>
            <a:r>
              <a:rPr lang="en-US">
                <a:latin typeface="Arial"/>
                <a:ea typeface="Arial"/>
                <a:cs typeface="Arial"/>
                <a:sym typeface="Arial"/>
              </a:rPr>
              <a:t>DORA y el Manifiesto de Leiden señalaron las fallas de este enfoque.</a:t>
            </a:r>
            <a:endParaRPr>
              <a:latin typeface="Arial"/>
              <a:ea typeface="Arial"/>
              <a:cs typeface="Arial"/>
              <a:sym typeface="Arial"/>
            </a:endParaRPr>
          </a:p>
          <a:p>
            <a:pPr marL="171450" lvl="0" indent="-171450" algn="l" rtl="0">
              <a:lnSpc>
                <a:spcPct val="100000"/>
              </a:lnSpc>
              <a:spcBef>
                <a:spcPts val="0"/>
              </a:spcBef>
              <a:spcAft>
                <a:spcPts val="0"/>
              </a:spcAft>
              <a:buSzPts val="1400"/>
              <a:buChar char="•"/>
            </a:pPr>
            <a:r>
              <a:rPr lang="en-US">
                <a:latin typeface="Arial"/>
                <a:ea typeface="Arial"/>
                <a:cs typeface="Arial"/>
                <a:sym typeface="Arial"/>
              </a:rPr>
              <a:t>El ejemplo muestra el cálculo de un Factor de Impacto en 2015.</a:t>
            </a:r>
            <a:endParaRPr>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endParaRPr sz="120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Font typeface="Arial"/>
              <a:buNone/>
            </a:pPr>
            <a:r>
              <a:rPr lang="en-US" sz="1200" i="0" u="none" strike="noStrike" cap="none">
                <a:solidFill>
                  <a:schemeClr val="dk1"/>
                </a:solidFill>
                <a:latin typeface="Arial"/>
                <a:ea typeface="Arial"/>
                <a:cs typeface="Arial"/>
                <a:sym typeface="Arial"/>
              </a:rPr>
              <a:t>Referenc</a:t>
            </a:r>
            <a:r>
              <a:rPr lang="en-US">
                <a:latin typeface="Arial"/>
                <a:ea typeface="Arial"/>
                <a:cs typeface="Arial"/>
                <a:sym typeface="Arial"/>
              </a:rPr>
              <a:t>ias</a:t>
            </a:r>
            <a:r>
              <a:rPr lang="en-US" sz="1200" i="0" u="none" strike="noStrike" cap="none">
                <a:solidFill>
                  <a:schemeClr val="dk1"/>
                </a:solidFill>
                <a:latin typeface="Arial"/>
                <a:ea typeface="Arial"/>
                <a:cs typeface="Arial"/>
                <a:sym typeface="Arial"/>
              </a:rPr>
              <a:t>:</a:t>
            </a: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Arial"/>
                <a:ea typeface="Arial"/>
                <a:cs typeface="Arial"/>
                <a:sym typeface="Arial"/>
              </a:rPr>
              <a:t>Lu, Y.L. 2018. Bibliometrics 101. Paper presented at Bibliometrics &amp; Research Assessment Symposium 2018, 20 August 2018. (</a:t>
            </a:r>
            <a:r>
              <a:rPr lang="en-US">
                <a:latin typeface="Arial"/>
                <a:ea typeface="Arial"/>
                <a:cs typeface="Arial"/>
                <a:sym typeface="Arial"/>
              </a:rPr>
              <a:t>también disponbile en:</a:t>
            </a:r>
            <a:r>
              <a:rPr lang="en-US" sz="1200" i="0" u="none" strike="noStrike" cap="none">
                <a:solidFill>
                  <a:schemeClr val="dk1"/>
                </a:solidFill>
                <a:latin typeface="Arial"/>
                <a:ea typeface="Arial"/>
                <a:cs typeface="Arial"/>
                <a:sym typeface="Arial"/>
              </a:rPr>
              <a:t> </a:t>
            </a:r>
            <a:r>
              <a:rPr lang="en-US" sz="120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https://higherlogicdownload.s3.amazonaws.com/SLA/26383994-7ca9-4d5a-bf9f-8c3e63bf1961/UploadedImages/Maryland/Bibliometrics/Bibliometrics-101.pdf</a:t>
            </a:r>
            <a:r>
              <a:rPr lang="en-US" sz="1200" i="0" u="none" strike="noStrike" cap="none">
                <a:solidFill>
                  <a:schemeClr val="dk1"/>
                </a:solidFill>
                <a:latin typeface="Arial"/>
                <a:ea typeface="Arial"/>
                <a:cs typeface="Arial"/>
                <a:sym typeface="Arial"/>
              </a:rPr>
              <a:t>). </a:t>
            </a: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Arial"/>
                <a:ea typeface="Arial"/>
                <a:cs typeface="Arial"/>
                <a:sym typeface="Arial"/>
              </a:rPr>
              <a:t>Wikipedia. 2020a. Impact factor. [</a:t>
            </a:r>
            <a:r>
              <a:rPr lang="en-US">
                <a:latin typeface="Arial"/>
                <a:ea typeface="Arial"/>
                <a:cs typeface="Arial"/>
                <a:sym typeface="Arial"/>
              </a:rPr>
              <a:t>Consultado el</a:t>
            </a:r>
            <a:r>
              <a:rPr lang="en-US" sz="1200" i="0" u="none" strike="noStrike" cap="none">
                <a:solidFill>
                  <a:schemeClr val="dk1"/>
                </a:solidFill>
                <a:latin typeface="Arial"/>
                <a:ea typeface="Arial"/>
                <a:cs typeface="Arial"/>
                <a:sym typeface="Arial"/>
              </a:rPr>
              <a:t> 30 </a:t>
            </a:r>
            <a:r>
              <a:rPr lang="en-US">
                <a:latin typeface="Arial"/>
                <a:ea typeface="Arial"/>
                <a:cs typeface="Arial"/>
                <a:sym typeface="Arial"/>
              </a:rPr>
              <a:t>de septiembre de</a:t>
            </a:r>
            <a:r>
              <a:rPr lang="en-US" sz="1200" i="0" u="none" strike="noStrike" cap="none">
                <a:solidFill>
                  <a:schemeClr val="dk1"/>
                </a:solidFill>
                <a:latin typeface="Arial"/>
                <a:ea typeface="Arial"/>
                <a:cs typeface="Arial"/>
                <a:sym typeface="Arial"/>
              </a:rPr>
              <a:t> 2020]. </a:t>
            </a:r>
            <a:r>
              <a:rPr lang="en-US" sz="120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https://en.wikipedia.org/w/index.php?title=Impact_factor&amp;oldid=978614218</a:t>
            </a:r>
            <a:r>
              <a:rPr lang="en-US" sz="1200" i="0" u="none" strike="noStrike" cap="none">
                <a:solidFill>
                  <a:schemeClr val="dk1"/>
                </a:solidFill>
                <a:latin typeface="Arial"/>
                <a:ea typeface="Arial"/>
                <a:cs typeface="Arial"/>
                <a:sym typeface="Arial"/>
              </a:rPr>
              <a:t> </a:t>
            </a:r>
            <a:endParaRPr>
              <a:latin typeface="Arial"/>
              <a:ea typeface="Arial"/>
              <a:cs typeface="Arial"/>
              <a:sym typeface="Arial"/>
            </a:endParaRPr>
          </a:p>
        </p:txBody>
      </p:sp>
      <p:sp>
        <p:nvSpPr>
          <p:cNvPr id="217" name="Google Shape;21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a:latin typeface="Arial"/>
                <a:ea typeface="Arial"/>
                <a:cs typeface="Arial"/>
                <a:sym typeface="Arial"/>
              </a:rPr>
              <a:t>El índice h “se define como el valor máximo de h tal que el autor/revista obtiene por publicado h artículos que han sido citados al menos h veces”.</a:t>
            </a:r>
            <a:endParaRPr>
              <a:latin typeface="Arial"/>
              <a:ea typeface="Arial"/>
              <a:cs typeface="Arial"/>
              <a:sym typeface="Arial"/>
            </a:endParaRPr>
          </a:p>
          <a:p>
            <a:pPr marL="171450" lvl="0" indent="-171450" algn="l" rtl="0">
              <a:lnSpc>
                <a:spcPct val="100000"/>
              </a:lnSpc>
              <a:spcBef>
                <a:spcPts val="0"/>
              </a:spcBef>
              <a:spcAft>
                <a:spcPts val="0"/>
              </a:spcAft>
              <a:buSzPts val="1400"/>
              <a:buChar char="•"/>
            </a:pPr>
            <a:r>
              <a:rPr lang="en-US">
                <a:latin typeface="Arial"/>
                <a:ea typeface="Arial"/>
                <a:cs typeface="Arial"/>
                <a:sym typeface="Arial"/>
              </a:rPr>
              <a:t>Sin embargo, el índice h es arbitrario y no está normalizado en los campos de investigación. También favorece a los investigadores senior y las publicaciones más antiguas.</a:t>
            </a:r>
            <a:endParaRPr>
              <a:latin typeface="Arial"/>
              <a:ea typeface="Arial"/>
              <a:cs typeface="Arial"/>
              <a:sym typeface="Arial"/>
            </a:endParaRPr>
          </a:p>
          <a:p>
            <a:pPr marL="171450" lvl="0" indent="-171450" algn="l" rtl="0">
              <a:lnSpc>
                <a:spcPct val="100000"/>
              </a:lnSpc>
              <a:spcBef>
                <a:spcPts val="0"/>
              </a:spcBef>
              <a:spcAft>
                <a:spcPts val="0"/>
              </a:spcAft>
              <a:buSzPts val="1400"/>
              <a:buChar char="•"/>
            </a:pPr>
            <a:r>
              <a:rPr lang="en-US">
                <a:latin typeface="Arial"/>
                <a:ea typeface="Arial"/>
                <a:cs typeface="Arial"/>
                <a:sym typeface="Arial"/>
              </a:rPr>
              <a:t>El ejemplo muestra una presentación gráfica del índice h.</a:t>
            </a:r>
            <a:endParaRPr>
              <a:latin typeface="Arial"/>
              <a:ea typeface="Arial"/>
              <a:cs typeface="Arial"/>
              <a:sym typeface="Arial"/>
            </a:endParaRPr>
          </a:p>
          <a:p>
            <a:pPr marL="0" lvl="0" indent="0" algn="l" rtl="0">
              <a:lnSpc>
                <a:spcPct val="100000"/>
              </a:lnSpc>
              <a:spcBef>
                <a:spcPts val="0"/>
              </a:spcBef>
              <a:spcAft>
                <a:spcPts val="0"/>
              </a:spcAft>
              <a:buSzPts val="1400"/>
              <a:buFont typeface="Arial"/>
              <a:buNone/>
            </a:pPr>
            <a:endParaRPr sz="120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Font typeface="Arial"/>
              <a:buNone/>
            </a:pPr>
            <a:r>
              <a:rPr lang="en-US" sz="1200" i="0" u="none" strike="noStrike" cap="none">
                <a:solidFill>
                  <a:schemeClr val="dk1"/>
                </a:solidFill>
                <a:latin typeface="Arial"/>
                <a:ea typeface="Arial"/>
                <a:cs typeface="Arial"/>
                <a:sym typeface="Arial"/>
              </a:rPr>
              <a:t>Referenc</a:t>
            </a:r>
            <a:r>
              <a:rPr lang="en-US">
                <a:latin typeface="Arial"/>
                <a:ea typeface="Arial"/>
                <a:cs typeface="Arial"/>
                <a:sym typeface="Arial"/>
              </a:rPr>
              <a:t>ia</a:t>
            </a:r>
            <a:r>
              <a:rPr lang="en-US" sz="1200" i="0" u="none" strike="noStrike" cap="none">
                <a:solidFill>
                  <a:schemeClr val="dk1"/>
                </a:solidFill>
                <a:latin typeface="Arial"/>
                <a:ea typeface="Arial"/>
                <a:cs typeface="Arial"/>
                <a:sym typeface="Arial"/>
              </a:rPr>
              <a:t>:</a:t>
            </a: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Arial"/>
                <a:ea typeface="Arial"/>
                <a:cs typeface="Arial"/>
                <a:sym typeface="Arial"/>
              </a:rPr>
              <a:t>Wikipedia. 2020b. h-index. [</a:t>
            </a:r>
            <a:r>
              <a:rPr lang="en-US">
                <a:latin typeface="Arial"/>
                <a:ea typeface="Arial"/>
                <a:cs typeface="Arial"/>
                <a:sym typeface="Arial"/>
              </a:rPr>
              <a:t>Consultado el</a:t>
            </a:r>
            <a:r>
              <a:rPr lang="en-US" sz="1200" i="0" u="none" strike="noStrike" cap="none">
                <a:solidFill>
                  <a:schemeClr val="dk1"/>
                </a:solidFill>
                <a:latin typeface="Arial"/>
                <a:ea typeface="Arial"/>
                <a:cs typeface="Arial"/>
                <a:sym typeface="Arial"/>
              </a:rPr>
              <a:t> 30 </a:t>
            </a:r>
            <a:r>
              <a:rPr lang="en-US">
                <a:latin typeface="Arial"/>
                <a:ea typeface="Arial"/>
                <a:cs typeface="Arial"/>
                <a:sym typeface="Arial"/>
              </a:rPr>
              <a:t>de septiembre de</a:t>
            </a:r>
            <a:r>
              <a:rPr lang="en-US" sz="1200" i="0" u="none" strike="noStrike" cap="none">
                <a:solidFill>
                  <a:schemeClr val="dk1"/>
                </a:solidFill>
                <a:latin typeface="Arial"/>
                <a:ea typeface="Arial"/>
                <a:cs typeface="Arial"/>
                <a:sym typeface="Arial"/>
              </a:rPr>
              <a:t> 2020]. </a:t>
            </a:r>
            <a:r>
              <a:rPr lang="en-US" sz="120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https://en.wikipedia.org/w/index.php?title=H-index&amp;oldid=978521626</a:t>
            </a:r>
            <a:r>
              <a:rPr lang="en-US" sz="1200" i="0" u="none" strike="noStrike" cap="none">
                <a:solidFill>
                  <a:schemeClr val="dk1"/>
                </a:solidFill>
                <a:latin typeface="Arial"/>
                <a:ea typeface="Arial"/>
                <a:cs typeface="Arial"/>
                <a:sym typeface="Arial"/>
              </a:rPr>
              <a:t> </a:t>
            </a:r>
            <a:endParaRPr sz="1200" i="0" u="none" strike="noStrike" cap="none">
              <a:solidFill>
                <a:schemeClr val="dk1"/>
              </a:solidFill>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endParaRPr>
              <a:latin typeface="Arial"/>
              <a:ea typeface="Arial"/>
              <a:cs typeface="Arial"/>
              <a:sym typeface="Arial"/>
            </a:endParaRPr>
          </a:p>
        </p:txBody>
      </p:sp>
      <p:sp>
        <p:nvSpPr>
          <p:cNvPr id="226" name="Google Shape;22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a:latin typeface="Arial"/>
                <a:ea typeface="Arial"/>
                <a:cs typeface="Arial"/>
                <a:sym typeface="Arial"/>
              </a:rPr>
              <a:t>Las métricas alternativas (Almetrics) se consideran complementarias a las métricas basadas en citas. Estos indicadores rastrean la atención inmediata, es decir, visto, tuiteado, discutido, guardado, recomendado, informado.</a:t>
            </a:r>
            <a:endParaRPr>
              <a:latin typeface="Arial"/>
              <a:ea typeface="Arial"/>
              <a:cs typeface="Arial"/>
              <a:sym typeface="Arial"/>
            </a:endParaRPr>
          </a:p>
          <a:p>
            <a:pPr marL="171450" lvl="0" indent="-171450" algn="l" rtl="0">
              <a:lnSpc>
                <a:spcPct val="100000"/>
              </a:lnSpc>
              <a:spcBef>
                <a:spcPts val="0"/>
              </a:spcBef>
              <a:spcAft>
                <a:spcPts val="0"/>
              </a:spcAft>
              <a:buSzPts val="1400"/>
              <a:buChar char="•"/>
            </a:pPr>
            <a:r>
              <a:rPr lang="en-US">
                <a:latin typeface="Arial"/>
                <a:ea typeface="Arial"/>
                <a:cs typeface="Arial"/>
                <a:sym typeface="Arial"/>
              </a:rPr>
              <a:t>Las métricas alternativas aún no se han incorporado ampliamente a la evaluación de la investigación. Sin embargo, tiene muchos defensores. Algunas organizaciones han incorporado las métricas alternativas en la revisión para la promoción, siendo la Clínica Mayo en los Estados Unidos un ejemplo.</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Font typeface="Arial"/>
              <a:buNone/>
            </a:pPr>
            <a:r>
              <a:rPr lang="en-US" sz="1200" i="0" u="none" strike="noStrike" cap="none">
                <a:solidFill>
                  <a:schemeClr val="dk1"/>
                </a:solidFill>
                <a:latin typeface="Arial"/>
                <a:ea typeface="Arial"/>
                <a:cs typeface="Arial"/>
                <a:sym typeface="Arial"/>
              </a:rPr>
              <a:t>Referenc</a:t>
            </a:r>
            <a:r>
              <a:rPr lang="en-US">
                <a:latin typeface="Arial"/>
                <a:ea typeface="Arial"/>
                <a:cs typeface="Arial"/>
                <a:sym typeface="Arial"/>
              </a:rPr>
              <a:t>ia</a:t>
            </a:r>
            <a:r>
              <a:rPr lang="en-US" sz="1200" i="0" u="none" strike="noStrike" cap="none">
                <a:solidFill>
                  <a:schemeClr val="dk1"/>
                </a:solidFill>
                <a:latin typeface="Arial"/>
                <a:ea typeface="Arial"/>
                <a:cs typeface="Arial"/>
                <a:sym typeface="Arial"/>
              </a:rPr>
              <a:t>:  </a:t>
            </a: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Arial"/>
                <a:ea typeface="Arial"/>
                <a:cs typeface="Arial"/>
                <a:sym typeface="Arial"/>
              </a:rPr>
              <a:t>Wikipedia. 2020c. Altmetrics. [C</a:t>
            </a:r>
            <a:r>
              <a:rPr lang="en-US">
                <a:latin typeface="Arial"/>
                <a:ea typeface="Arial"/>
                <a:cs typeface="Arial"/>
                <a:sym typeface="Arial"/>
              </a:rPr>
              <a:t>onsultado el</a:t>
            </a:r>
            <a:r>
              <a:rPr lang="en-US" sz="1200" i="0" u="none" strike="noStrike" cap="none">
                <a:solidFill>
                  <a:schemeClr val="dk1"/>
                </a:solidFill>
                <a:latin typeface="Arial"/>
                <a:ea typeface="Arial"/>
                <a:cs typeface="Arial"/>
                <a:sym typeface="Arial"/>
              </a:rPr>
              <a:t> 30 </a:t>
            </a:r>
            <a:r>
              <a:rPr lang="en-US">
                <a:latin typeface="Arial"/>
                <a:ea typeface="Arial"/>
                <a:cs typeface="Arial"/>
                <a:sym typeface="Arial"/>
              </a:rPr>
              <a:t>de septiembre de</a:t>
            </a:r>
            <a:r>
              <a:rPr lang="en-US" sz="1200" i="0" u="none" strike="noStrike" cap="none">
                <a:solidFill>
                  <a:schemeClr val="dk1"/>
                </a:solidFill>
                <a:latin typeface="Arial"/>
                <a:ea typeface="Arial"/>
                <a:cs typeface="Arial"/>
                <a:sym typeface="Arial"/>
              </a:rPr>
              <a:t> 2020]. </a:t>
            </a:r>
            <a:r>
              <a:rPr lang="en-US" sz="120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https://en.wikipedia.org/w/index.php?title=Altmetrics&amp;oldid=977793529</a:t>
            </a:r>
            <a:endParaRPr>
              <a:latin typeface="Arial"/>
              <a:ea typeface="Arial"/>
              <a:cs typeface="Arial"/>
              <a:sym typeface="Arial"/>
            </a:endParaRPr>
          </a:p>
        </p:txBody>
      </p:sp>
      <p:sp>
        <p:nvSpPr>
          <p:cNvPr id="235" name="Google Shape;23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Referencias:</a:t>
            </a: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sz="1200" b="0" i="0" u="none" strike="noStrike" cap="none">
                <a:solidFill>
                  <a:srgbClr val="FF0000"/>
                </a:solidFill>
                <a:latin typeface="Calibri"/>
                <a:ea typeface="Calibri"/>
                <a:cs typeface="Calibri"/>
                <a:sym typeface="Calibri"/>
              </a:rPr>
              <a:t>Clarivate. 2022. Web of Science. </a:t>
            </a:r>
            <a:r>
              <a:rPr lang="en-US">
                <a:solidFill>
                  <a:srgbClr val="FF0000"/>
                </a:solidFill>
              </a:rPr>
              <a:t>E</a:t>
            </a:r>
            <a:r>
              <a:rPr lang="en-US" sz="1200" b="0" i="0" u="none" strike="noStrike" cap="none">
                <a:solidFill>
                  <a:srgbClr val="FF0000"/>
                </a:solidFill>
                <a:latin typeface="Calibri"/>
                <a:ea typeface="Calibri"/>
                <a:cs typeface="Calibri"/>
                <a:sym typeface="Calibri"/>
              </a:rPr>
              <a:t>n: Web of Science Group [</a:t>
            </a:r>
            <a:r>
              <a:rPr lang="en-US">
                <a:solidFill>
                  <a:srgbClr val="FF0000"/>
                </a:solidFill>
              </a:rPr>
              <a:t>en línea</a:t>
            </a:r>
            <a:r>
              <a:rPr lang="en-US" sz="1200" b="0" i="0" u="none" strike="noStrike" cap="none">
                <a:solidFill>
                  <a:srgbClr val="FF0000"/>
                </a:solidFill>
                <a:latin typeface="Calibri"/>
                <a:ea typeface="Calibri"/>
                <a:cs typeface="Calibri"/>
                <a:sym typeface="Calibri"/>
              </a:rPr>
              <a:t>]. [C</a:t>
            </a:r>
            <a:r>
              <a:rPr lang="en-US">
                <a:solidFill>
                  <a:srgbClr val="FF0000"/>
                </a:solidFill>
              </a:rPr>
              <a:t>onsultado el</a:t>
            </a:r>
            <a:r>
              <a:rPr lang="en-US" sz="1200" b="0" i="0" u="none" strike="noStrike" cap="none">
                <a:solidFill>
                  <a:srgbClr val="FF0000"/>
                </a:solidFill>
                <a:latin typeface="Calibri"/>
                <a:ea typeface="Calibri"/>
                <a:cs typeface="Calibri"/>
                <a:sym typeface="Calibri"/>
              </a:rPr>
              <a:t> 22 </a:t>
            </a:r>
            <a:r>
              <a:rPr lang="en-US">
                <a:solidFill>
                  <a:srgbClr val="FF0000"/>
                </a:solidFill>
              </a:rPr>
              <a:t>de septiembre de</a:t>
            </a:r>
            <a:r>
              <a:rPr lang="en-US" sz="1200" b="0" i="0" u="none" strike="noStrike" cap="none">
                <a:solidFill>
                  <a:srgbClr val="FF0000"/>
                </a:solidFill>
                <a:latin typeface="Calibri"/>
                <a:ea typeface="Calibri"/>
                <a:cs typeface="Calibri"/>
                <a:sym typeface="Calibri"/>
              </a:rPr>
              <a:t> 2022]. </a:t>
            </a:r>
            <a:r>
              <a:rPr lang="en-US" sz="1200" b="0" i="0" u="sng" strike="noStrike" cap="none">
                <a:solidFill>
                  <a:srgbClr val="FF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https://clarivate.com/webofsciencegroup/solutions/web-of-science/</a:t>
            </a:r>
            <a:r>
              <a:rPr lang="en-US" sz="1200" b="0" i="0" u="none" strike="noStrike" cap="none">
                <a:solidFill>
                  <a:srgbClr val="FF0000"/>
                </a:solidFill>
                <a:latin typeface="Calibri"/>
                <a:ea typeface="Calibri"/>
                <a:cs typeface="Calibri"/>
                <a:sym typeface="Calibri"/>
              </a:rPr>
              <a:t> </a:t>
            </a:r>
            <a:endParaRPr/>
          </a:p>
          <a:p>
            <a:pPr marL="0" lvl="0" indent="0" algn="l" rtl="0">
              <a:lnSpc>
                <a:spcPct val="100000"/>
              </a:lnSpc>
              <a:spcBef>
                <a:spcPts val="0"/>
              </a:spcBef>
              <a:spcAft>
                <a:spcPts val="0"/>
              </a:spcAft>
              <a:buSzPts val="1400"/>
              <a:buFont typeface="Arial"/>
              <a:buNone/>
            </a:pPr>
            <a:r>
              <a:rPr lang="en-US" sz="1200" b="0" i="0" u="none" strike="noStrike" cap="none">
                <a:solidFill>
                  <a:srgbClr val="FF0000"/>
                </a:solidFill>
                <a:latin typeface="Calibri"/>
                <a:ea typeface="Calibri"/>
                <a:cs typeface="Calibri"/>
                <a:sym typeface="Calibri"/>
              </a:rPr>
              <a:t>Elsevier. 2022 How Scopus Works. </a:t>
            </a:r>
            <a:r>
              <a:rPr lang="en-US">
                <a:solidFill>
                  <a:srgbClr val="FF0000"/>
                </a:solidFill>
              </a:rPr>
              <a:t>E</a:t>
            </a:r>
            <a:r>
              <a:rPr lang="en-US" sz="1200" b="0" i="0" u="none" strike="noStrike" cap="none">
                <a:solidFill>
                  <a:srgbClr val="FF0000"/>
                </a:solidFill>
                <a:latin typeface="Calibri"/>
                <a:ea typeface="Calibri"/>
                <a:cs typeface="Calibri"/>
                <a:sym typeface="Calibri"/>
              </a:rPr>
              <a:t>n: Elsevier [</a:t>
            </a:r>
            <a:r>
              <a:rPr lang="en-US">
                <a:solidFill>
                  <a:srgbClr val="FF0000"/>
                </a:solidFill>
              </a:rPr>
              <a:t>e</a:t>
            </a:r>
            <a:r>
              <a:rPr lang="en-US" sz="1200" b="0" i="0" u="none" strike="noStrike" cap="none">
                <a:solidFill>
                  <a:srgbClr val="FF0000"/>
                </a:solidFill>
                <a:latin typeface="Calibri"/>
                <a:ea typeface="Calibri"/>
                <a:cs typeface="Calibri"/>
                <a:sym typeface="Calibri"/>
              </a:rPr>
              <a:t>n l</a:t>
            </a:r>
            <a:r>
              <a:rPr lang="en-US">
                <a:solidFill>
                  <a:srgbClr val="FF0000"/>
                </a:solidFill>
              </a:rPr>
              <a:t>í</a:t>
            </a:r>
            <a:r>
              <a:rPr lang="en-US" sz="1200" b="0" i="0" u="none" strike="noStrike" cap="none">
                <a:solidFill>
                  <a:srgbClr val="FF0000"/>
                </a:solidFill>
                <a:latin typeface="Calibri"/>
                <a:ea typeface="Calibri"/>
                <a:cs typeface="Calibri"/>
                <a:sym typeface="Calibri"/>
              </a:rPr>
              <a:t>nea]. [C</a:t>
            </a:r>
            <a:r>
              <a:rPr lang="en-US">
                <a:solidFill>
                  <a:srgbClr val="FF0000"/>
                </a:solidFill>
              </a:rPr>
              <a:t>onsultado el</a:t>
            </a:r>
            <a:r>
              <a:rPr lang="en-US" sz="1200" b="0" i="0" u="none" strike="noStrike" cap="none">
                <a:solidFill>
                  <a:srgbClr val="FF0000"/>
                </a:solidFill>
                <a:latin typeface="Calibri"/>
                <a:ea typeface="Calibri"/>
                <a:cs typeface="Calibri"/>
                <a:sym typeface="Calibri"/>
              </a:rPr>
              <a:t> 22 de </a:t>
            </a:r>
            <a:r>
              <a:rPr lang="en-US">
                <a:solidFill>
                  <a:srgbClr val="FF0000"/>
                </a:solidFill>
              </a:rPr>
              <a:t>septiembre de</a:t>
            </a:r>
            <a:r>
              <a:rPr lang="en-US" sz="1200" b="0" i="0" u="none" strike="noStrike" cap="none">
                <a:solidFill>
                  <a:srgbClr val="FF0000"/>
                </a:solidFill>
                <a:latin typeface="Calibri"/>
                <a:ea typeface="Calibri"/>
                <a:cs typeface="Calibri"/>
                <a:sym typeface="Calibri"/>
              </a:rPr>
              <a:t> 2022]. </a:t>
            </a:r>
            <a:r>
              <a:rPr lang="en-US" sz="1200" b="0" i="0" u="sng" strike="noStrike" cap="none">
                <a:solidFill>
                  <a:srgbClr val="FF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https://www.elsevier.com/solutions/scopus/how-scopus-works/content</a:t>
            </a:r>
            <a:endParaRPr>
              <a:solidFill>
                <a:srgbClr val="FF0000"/>
              </a:solidFill>
            </a:endParaRPr>
          </a:p>
        </p:txBody>
      </p:sp>
      <p:sp>
        <p:nvSpPr>
          <p:cNvPr id="260" name="Google Shape;26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Referencia</a:t>
            </a:r>
            <a:r>
              <a:rPr lang="en-US" dirty="0"/>
              <a:t>:</a:t>
            </a:r>
            <a:endParaRPr dirty="0"/>
          </a:p>
          <a:p>
            <a:pPr marL="0" lvl="0" indent="0" algn="l" rtl="0">
              <a:lnSpc>
                <a:spcPct val="100000"/>
              </a:lnSpc>
              <a:spcBef>
                <a:spcPts val="0"/>
              </a:spcBef>
              <a:spcAft>
                <a:spcPts val="0"/>
              </a:spcAft>
              <a:buSzPts val="1400"/>
              <a:buNone/>
            </a:pPr>
            <a:r>
              <a:rPr lang="en-US" sz="1200" b="0" i="0" u="none" strike="noStrike" cap="none" dirty="0" err="1">
                <a:solidFill>
                  <a:schemeClr val="dk1"/>
                </a:solidFill>
                <a:latin typeface="Calibri"/>
                <a:ea typeface="Calibri"/>
                <a:cs typeface="Calibri"/>
                <a:sym typeface="Calibri"/>
              </a:rPr>
              <a:t>Lens,org</a:t>
            </a:r>
            <a:r>
              <a:rPr lang="en-US" sz="1200" b="0" i="0" u="none" strike="noStrike" cap="none" dirty="0">
                <a:solidFill>
                  <a:schemeClr val="dk1"/>
                </a:solidFill>
                <a:latin typeface="Calibri"/>
                <a:ea typeface="Calibri"/>
                <a:cs typeface="Calibri"/>
                <a:sym typeface="Calibri"/>
              </a:rPr>
              <a:t>. 2022. About the Lens [</a:t>
            </a:r>
            <a:r>
              <a:rPr lang="en-US" dirty="0" err="1"/>
              <a:t>en</a:t>
            </a:r>
            <a:r>
              <a:rPr lang="en-US" dirty="0"/>
              <a:t> </a:t>
            </a:r>
            <a:r>
              <a:rPr lang="en-US" sz="1200" b="0" i="0" u="none" strike="noStrike" cap="none" dirty="0" err="1">
                <a:solidFill>
                  <a:schemeClr val="dk1"/>
                </a:solidFill>
                <a:latin typeface="Calibri"/>
                <a:ea typeface="Calibri"/>
                <a:cs typeface="Calibri"/>
                <a:sym typeface="Calibri"/>
              </a:rPr>
              <a:t>l</a:t>
            </a:r>
            <a:r>
              <a:rPr lang="en-US" dirty="0" err="1"/>
              <a:t>í</a:t>
            </a:r>
            <a:r>
              <a:rPr lang="en-US" sz="1200" b="0" i="0" u="none" strike="noStrike" cap="none" dirty="0" err="1">
                <a:solidFill>
                  <a:schemeClr val="dk1"/>
                </a:solidFill>
                <a:latin typeface="Calibri"/>
                <a:ea typeface="Calibri"/>
                <a:cs typeface="Calibri"/>
                <a:sym typeface="Calibri"/>
              </a:rPr>
              <a:t>nea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a:t>
            </a:r>
            <a:r>
              <a:rPr lang="en-US" dirty="0" err="1"/>
              <a:t>onsultado</a:t>
            </a:r>
            <a:r>
              <a:rPr lang="en-US" dirty="0"/>
              <a:t> el</a:t>
            </a:r>
            <a:r>
              <a:rPr lang="en-US" sz="1200" b="0" i="0" u="none" strike="noStrike" cap="none" dirty="0">
                <a:solidFill>
                  <a:schemeClr val="dk1"/>
                </a:solidFill>
                <a:latin typeface="Calibri"/>
                <a:ea typeface="Calibri"/>
                <a:cs typeface="Calibri"/>
                <a:sym typeface="Calibri"/>
              </a:rPr>
              <a:t> 22 </a:t>
            </a:r>
            <a:r>
              <a:rPr lang="en-US" dirty="0"/>
              <a:t>de </a:t>
            </a:r>
            <a:r>
              <a:rPr lang="en-US" dirty="0" err="1"/>
              <a:t>septiembre</a:t>
            </a:r>
            <a:r>
              <a:rPr lang="en-US" dirty="0"/>
              <a:t> de</a:t>
            </a:r>
            <a:r>
              <a:rPr lang="en-US" sz="1200" b="0" i="0" u="none" strike="noStrike" cap="none" dirty="0">
                <a:solidFill>
                  <a:schemeClr val="dk1"/>
                </a:solidFill>
                <a:latin typeface="Calibri"/>
                <a:ea typeface="Calibri"/>
                <a:cs typeface="Calibri"/>
                <a:sym typeface="Calibri"/>
              </a:rPr>
              <a:t> 2022].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https://about.lens.org/</a:t>
            </a:r>
            <a:endParaRPr dirty="0"/>
          </a:p>
        </p:txBody>
      </p:sp>
      <p:sp>
        <p:nvSpPr>
          <p:cNvPr id="281" name="Google Shape;28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SzPts val="1400"/>
              <a:buChar char="•"/>
            </a:pPr>
            <a:r>
              <a:rPr lang="en-US">
                <a:latin typeface="Arial"/>
                <a:ea typeface="Arial"/>
                <a:cs typeface="Arial"/>
                <a:sym typeface="Arial"/>
              </a:rPr>
              <a:t>Los autores pueden saber quién cita sus publicaciones, graficar las citas a lo largo del tiempo y calcular varias métricas de citas.</a:t>
            </a:r>
            <a:endParaRPr>
              <a:latin typeface="Arial"/>
              <a:ea typeface="Arial"/>
              <a:cs typeface="Arial"/>
              <a:sym typeface="Arial"/>
            </a:endParaRPr>
          </a:p>
          <a:p>
            <a:pPr marL="171450" marR="0" lvl="0" indent="-171450" algn="l" rtl="0">
              <a:lnSpc>
                <a:spcPct val="100000"/>
              </a:lnSpc>
              <a:spcBef>
                <a:spcPts val="0"/>
              </a:spcBef>
              <a:spcAft>
                <a:spcPts val="0"/>
              </a:spcAft>
              <a:buSzPts val="1400"/>
              <a:buChar char="•"/>
            </a:pPr>
            <a:r>
              <a:rPr lang="en-US">
                <a:latin typeface="Arial"/>
                <a:ea typeface="Arial"/>
                <a:cs typeface="Arial"/>
                <a:sym typeface="Arial"/>
              </a:rPr>
              <a:t> Cualquiera puede crear un perfil en Google Académico para buscar todas las citas en Google Académico publicadas por un investigador o una organización de investigación.</a:t>
            </a:r>
            <a:endParaRPr>
              <a:latin typeface="Arial"/>
              <a:ea typeface="Arial"/>
              <a:cs typeface="Arial"/>
              <a:sym typeface="Arial"/>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171450" marR="0" lvl="0" indent="-82550" algn="l" rtl="0">
              <a:lnSpc>
                <a:spcPct val="100000"/>
              </a:lnSpc>
              <a:spcBef>
                <a:spcPts val="0"/>
              </a:spcBef>
              <a:spcAft>
                <a:spcPts val="0"/>
              </a:spcAft>
              <a:buClr>
                <a:srgbClr val="000000"/>
              </a:buClr>
              <a:buSzPts val="1400"/>
              <a:buFont typeface="Arial"/>
              <a:buNone/>
            </a:pPr>
            <a:endParaRPr>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solidFill>
                  <a:schemeClr val="dk1"/>
                </a:solidFill>
                <a:latin typeface="Arial"/>
                <a:ea typeface="Arial"/>
                <a:cs typeface="Arial"/>
                <a:sym typeface="Arial"/>
              </a:rPr>
              <a:t>Referenc</a:t>
            </a:r>
            <a:r>
              <a:rPr lang="en-US">
                <a:latin typeface="Arial"/>
                <a:ea typeface="Arial"/>
                <a:cs typeface="Arial"/>
                <a:sym typeface="Arial"/>
              </a:rPr>
              <a:t>ia</a:t>
            </a:r>
            <a:r>
              <a:rPr lang="en-US">
                <a:solidFill>
                  <a:schemeClr val="dk1"/>
                </a:solidFill>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i="0" u="none" strike="noStrike" cap="none">
                <a:solidFill>
                  <a:schemeClr val="dk1"/>
                </a:solidFill>
                <a:latin typeface="Arial"/>
                <a:ea typeface="Arial"/>
                <a:cs typeface="Arial"/>
                <a:sym typeface="Arial"/>
              </a:rPr>
              <a:t>Google Scholar. 2022. Google Scholar Profiles Help [</a:t>
            </a:r>
            <a:r>
              <a:rPr lang="en-US">
                <a:latin typeface="Arial"/>
                <a:ea typeface="Arial"/>
                <a:cs typeface="Arial"/>
                <a:sym typeface="Arial"/>
              </a:rPr>
              <a:t>e</a:t>
            </a:r>
            <a:r>
              <a:rPr lang="en-US" sz="1200" i="0" u="none" strike="noStrike" cap="none">
                <a:solidFill>
                  <a:schemeClr val="dk1"/>
                </a:solidFill>
                <a:latin typeface="Arial"/>
                <a:ea typeface="Arial"/>
                <a:cs typeface="Arial"/>
                <a:sym typeface="Arial"/>
              </a:rPr>
              <a:t>n l</a:t>
            </a:r>
            <a:r>
              <a:rPr lang="en-US">
                <a:latin typeface="Arial"/>
                <a:ea typeface="Arial"/>
                <a:cs typeface="Arial"/>
                <a:sym typeface="Arial"/>
              </a:rPr>
              <a:t>í</a:t>
            </a:r>
            <a:r>
              <a:rPr lang="en-US" sz="1200" i="0" u="none" strike="noStrike" cap="none">
                <a:solidFill>
                  <a:schemeClr val="dk1"/>
                </a:solidFill>
                <a:latin typeface="Arial"/>
                <a:ea typeface="Arial"/>
                <a:cs typeface="Arial"/>
                <a:sym typeface="Arial"/>
              </a:rPr>
              <a:t>nea]. [C</a:t>
            </a:r>
            <a:r>
              <a:rPr lang="en-US">
                <a:latin typeface="Arial"/>
                <a:ea typeface="Arial"/>
                <a:cs typeface="Arial"/>
                <a:sym typeface="Arial"/>
              </a:rPr>
              <a:t>onsultado el </a:t>
            </a:r>
            <a:r>
              <a:rPr lang="en-US" sz="1200" i="0" u="none" strike="noStrike" cap="none">
                <a:solidFill>
                  <a:schemeClr val="dk1"/>
                </a:solidFill>
                <a:latin typeface="Arial"/>
                <a:ea typeface="Arial"/>
                <a:cs typeface="Arial"/>
                <a:sym typeface="Arial"/>
              </a:rPr>
              <a:t>21 </a:t>
            </a:r>
            <a:r>
              <a:rPr lang="en-US">
                <a:latin typeface="Arial"/>
                <a:ea typeface="Arial"/>
                <a:cs typeface="Arial"/>
                <a:sym typeface="Arial"/>
              </a:rPr>
              <a:t>de septiembre de</a:t>
            </a:r>
            <a:r>
              <a:rPr lang="en-US" sz="1200" i="0" u="none" strike="noStrike" cap="none">
                <a:solidFill>
                  <a:schemeClr val="dk1"/>
                </a:solidFill>
                <a:latin typeface="Arial"/>
                <a:ea typeface="Arial"/>
                <a:cs typeface="Arial"/>
                <a:sym typeface="Arial"/>
              </a:rPr>
              <a:t> 2022]. </a:t>
            </a:r>
            <a:r>
              <a:rPr lang="en-US" sz="120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https://scholar.google.com/intl/en/scholar/citations.html</a:t>
            </a:r>
            <a:r>
              <a:rPr lang="en-US" sz="1200" i="0" u="none" strike="noStrike" cap="none">
                <a:solidFill>
                  <a:schemeClr val="dk1"/>
                </a:solidFill>
                <a:latin typeface="Arial"/>
                <a:ea typeface="Arial"/>
                <a:cs typeface="Arial"/>
                <a:sym typeface="Arial"/>
              </a:rPr>
              <a:t> </a:t>
            </a:r>
            <a:endParaRPr>
              <a:latin typeface="Arial"/>
              <a:ea typeface="Arial"/>
              <a:cs typeface="Arial"/>
              <a:sym typeface="Arial"/>
            </a:endParaRPr>
          </a:p>
        </p:txBody>
      </p:sp>
      <p:sp>
        <p:nvSpPr>
          <p:cNvPr id="288" name="Google Shape;28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82550" algn="l" rtl="0">
              <a:lnSpc>
                <a:spcPct val="100000"/>
              </a:lnSpc>
              <a:spcBef>
                <a:spcPts val="0"/>
              </a:spcBef>
              <a:spcAft>
                <a:spcPts val="0"/>
              </a:spcAft>
              <a:buClr>
                <a:srgbClr val="000000"/>
              </a:buClr>
              <a:buSzPts val="1400"/>
              <a:buFont typeface="Arial"/>
              <a:buNone/>
            </a:pPr>
            <a:r>
              <a:rPr lang="en-US">
                <a:solidFill>
                  <a:schemeClr val="dk1"/>
                </a:solidFill>
                <a:latin typeface="Open Sans"/>
                <a:ea typeface="Open Sans"/>
                <a:cs typeface="Open Sans"/>
                <a:sym typeface="Open Sans"/>
              </a:rPr>
              <a:t>Referenc</a:t>
            </a:r>
            <a:r>
              <a:rPr lang="en-US">
                <a:latin typeface="Open Sans"/>
                <a:ea typeface="Open Sans"/>
                <a:cs typeface="Open Sans"/>
                <a:sym typeface="Open Sans"/>
              </a:rPr>
              <a:t>ia</a:t>
            </a:r>
            <a:r>
              <a:rPr lang="en-US">
                <a:solidFill>
                  <a:schemeClr val="dk1"/>
                </a:solidFill>
                <a:latin typeface="Open Sans"/>
                <a:ea typeface="Open Sans"/>
                <a:cs typeface="Open Sans"/>
                <a:sym typeface="Open Sans"/>
              </a:rPr>
              <a:t>:</a:t>
            </a:r>
            <a:endParaRPr/>
          </a:p>
          <a:p>
            <a:pPr marL="171450" marR="0" lvl="0" indent="-8255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Google Scholar. 2022. Google Scholar Metrics Help [</a:t>
            </a:r>
            <a:r>
              <a:rPr lang="en-US"/>
              <a:t>e</a:t>
            </a:r>
            <a:r>
              <a:rPr lang="en-US" sz="1200" b="0" i="0" u="none" strike="noStrike" cap="none">
                <a:solidFill>
                  <a:schemeClr val="dk1"/>
                </a:solidFill>
                <a:latin typeface="Calibri"/>
                <a:ea typeface="Calibri"/>
                <a:cs typeface="Calibri"/>
                <a:sym typeface="Calibri"/>
              </a:rPr>
              <a:t>n l</a:t>
            </a:r>
            <a:r>
              <a:rPr lang="en-US"/>
              <a:t>í</a:t>
            </a:r>
            <a:r>
              <a:rPr lang="en-US" sz="1200" b="0" i="0" u="none" strike="noStrike" cap="none">
                <a:solidFill>
                  <a:schemeClr val="dk1"/>
                </a:solidFill>
                <a:latin typeface="Calibri"/>
                <a:ea typeface="Calibri"/>
                <a:cs typeface="Calibri"/>
                <a:sym typeface="Calibri"/>
              </a:rPr>
              <a:t>nea]. [C</a:t>
            </a:r>
            <a:r>
              <a:rPr lang="en-US"/>
              <a:t>onsultado el</a:t>
            </a:r>
            <a:r>
              <a:rPr lang="en-US" sz="1200" b="0" i="0" u="none" strike="noStrike" cap="none">
                <a:solidFill>
                  <a:schemeClr val="dk1"/>
                </a:solidFill>
                <a:latin typeface="Calibri"/>
                <a:ea typeface="Calibri"/>
                <a:cs typeface="Calibri"/>
                <a:sym typeface="Calibri"/>
              </a:rPr>
              <a:t> 21 </a:t>
            </a:r>
            <a:r>
              <a:rPr lang="en-US"/>
              <a:t>de septiembre de </a:t>
            </a:r>
            <a:r>
              <a:rPr lang="en-US" sz="1200" b="0" i="0" u="none" strike="noStrike" cap="none">
                <a:solidFill>
                  <a:schemeClr val="dk1"/>
                </a:solidFill>
                <a:latin typeface="Calibri"/>
                <a:ea typeface="Calibri"/>
                <a:cs typeface="Calibri"/>
                <a:sym typeface="Calibri"/>
              </a:rPr>
              <a:t>2022].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https://scholar.google.com/intl/en/scholar/metrics.html</a:t>
            </a:r>
            <a:endParaRPr sz="1200" b="0" i="0" u="none" strike="noStrike" cap="none">
              <a:solidFill>
                <a:schemeClr val="dk1"/>
              </a:solidFill>
              <a:latin typeface="Calibri"/>
              <a:ea typeface="Calibri"/>
              <a:cs typeface="Calibri"/>
              <a:sym typeface="Calibri"/>
            </a:endParaRPr>
          </a:p>
          <a:p>
            <a:pPr marL="171450" marR="0" lvl="0" indent="-82550" algn="l" rtl="0">
              <a:lnSpc>
                <a:spcPct val="100000"/>
              </a:lnSpc>
              <a:spcBef>
                <a:spcPts val="0"/>
              </a:spcBef>
              <a:spcAft>
                <a:spcPts val="0"/>
              </a:spcAft>
              <a:buClr>
                <a:srgbClr val="000000"/>
              </a:buClr>
              <a:buSzPts val="1400"/>
              <a:buFont typeface="Arial"/>
              <a:buNone/>
            </a:pPr>
            <a:endParaRPr>
              <a:solidFill>
                <a:schemeClr val="dk1"/>
              </a:solidFill>
              <a:latin typeface="Open Sans"/>
              <a:ea typeface="Open Sans"/>
              <a:cs typeface="Open Sans"/>
              <a:sym typeface="Open Sans"/>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endParaRPr/>
          </a:p>
        </p:txBody>
      </p:sp>
      <p:sp>
        <p:nvSpPr>
          <p:cNvPr id="295" name="Google Shape;29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8bceed9ea8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g18bceed9ea8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Esta lección presenta el concepto y los desarrollos recientes sobre la evaluación de la investigación en el mundo académico. Se presentan metodologías comúnmente utilizadas en el análisis de impacto de la investigación, incluyendo a los indicadores bibliométricos. También se incluye una descripción general de herramientas y servicios destacados para la evaluación de la investigación. Consultar la Lección 3.3 Herramientas de evaluación de la investigación para obtener información más detallada sobre dichas herramientas.</a:t>
            </a:r>
            <a:endParaRPr>
              <a:solidFill>
                <a:srgbClr val="262626"/>
              </a:solidFill>
              <a:latin typeface="Arial"/>
              <a:ea typeface="Arial"/>
              <a:cs typeface="Arial"/>
              <a:sym typeface="Arial"/>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US">
                <a:latin typeface="Arial"/>
                <a:ea typeface="Arial"/>
                <a:cs typeface="Arial"/>
                <a:sym typeface="Arial"/>
              </a:rPr>
              <a:t>El impacto de la investigación se describe además como “… cuando el conocimiento generado por nuestra investigación contribuye, beneficia e influye en la sociedad, la cultura, nuestro medio ambiente y la economía.</a:t>
            </a:r>
            <a:endParaRPr>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a:latin typeface="Arial"/>
                <a:ea typeface="Arial"/>
                <a:cs typeface="Arial"/>
                <a:sym typeface="Arial"/>
              </a:rPr>
              <a:t>Si bien la investigación está ligada a la investigación que realizan los investigadores, va más allá de la academia.</a:t>
            </a:r>
            <a:endParaRPr>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a:latin typeface="Arial"/>
                <a:ea typeface="Arial"/>
                <a:cs typeface="Arial"/>
                <a:sym typeface="Arial"/>
              </a:rPr>
              <a:t>El impacto se evalúa junto con los resultados de la investigación y el entorno para proporcionar una evaluación de la investigación que se lleva a cabo dentro de una institución.</a:t>
            </a:r>
            <a:endParaRPr>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a:latin typeface="Arial"/>
                <a:ea typeface="Arial"/>
                <a:cs typeface="Arial"/>
                <a:sym typeface="Arial"/>
              </a:rPr>
              <a:t>Algunas de las áreas clave de impacto de la investigación incluyen; Impacto cultural, Impacto económico, Impacto ambiental, Impacto social, Impacto en la salud y el bienestar, Influencia y cambio de políticas.</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Referencias: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Lu, Y.L. 2019. Introduction to Citation Impact Measurement. En: US National Institutes of Health Library [online]. [Consultado el 30 de septiembre de 2020]. </a:t>
            </a:r>
            <a:r>
              <a:rPr lang="en-US" u="sng">
                <a:solidFill>
                  <a:schemeClr val="hlink"/>
                </a:solidFill>
                <a:latin typeface="Arial"/>
                <a:ea typeface="Arial"/>
                <a:cs typeface="Arial"/>
                <a:sym typeface="Arial"/>
                <a:hlinkClick r:id="rId3"/>
              </a:rPr>
              <a:t>https://www.nihlibrary.nih.gov/services/bibliometrics/bibliometrics-training-series/introduction-citation-impact-measurement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Reed, M. 2018. What Is Impact? </a:t>
            </a:r>
            <a:r>
              <a:rPr lang="en-US" i="1">
                <a:latin typeface="Arial"/>
                <a:ea typeface="Arial"/>
                <a:cs typeface="Arial"/>
                <a:sym typeface="Arial"/>
              </a:rPr>
              <a:t>The Research Impact Handbook</a:t>
            </a:r>
            <a:r>
              <a:rPr lang="en-US">
                <a:latin typeface="Arial"/>
                <a:ea typeface="Arial"/>
                <a:cs typeface="Arial"/>
                <a:sym typeface="Arial"/>
              </a:rPr>
              <a:t>. 2nd edition, Fast Track Impact. (también disponible en: </a:t>
            </a:r>
            <a:r>
              <a:rPr lang="en-US" u="sng">
                <a:solidFill>
                  <a:schemeClr val="hlink"/>
                </a:solidFill>
                <a:latin typeface="Arial"/>
                <a:ea typeface="Arial"/>
                <a:cs typeface="Arial"/>
                <a:sym typeface="Arial"/>
                <a:hlinkClick r:id="rId4"/>
              </a:rPr>
              <a:t>https://www.fasttrackimpact.com/what-is-impact</a:t>
            </a:r>
            <a:r>
              <a:rPr lang="en-US">
                <a:latin typeface="Arial"/>
                <a:ea typeface="Arial"/>
                <a:cs typeface="Arial"/>
                <a:sym typeface="Arial"/>
              </a:rPr>
              <a:t>). </a:t>
            </a:r>
            <a:endParaRPr sz="1200" i="0" u="none" strike="noStrike" cap="none">
              <a:solidFill>
                <a:schemeClr val="dk1"/>
              </a:solidFill>
              <a:latin typeface="Arial"/>
              <a:ea typeface="Arial"/>
              <a:cs typeface="Arial"/>
              <a:sym typeface="Arial"/>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just" rtl="0">
              <a:lnSpc>
                <a:spcPct val="100000"/>
              </a:lnSpc>
              <a:spcBef>
                <a:spcPts val="0"/>
              </a:spcBef>
              <a:spcAft>
                <a:spcPts val="0"/>
              </a:spcAft>
              <a:buSzPts val="1400"/>
              <a:buChar char="•"/>
            </a:pPr>
            <a:r>
              <a:rPr lang="en-US" sz="1100">
                <a:latin typeface="Arial"/>
                <a:ea typeface="Arial"/>
                <a:cs typeface="Arial"/>
                <a:sym typeface="Arial"/>
              </a:rPr>
              <a:t>Para organizaciones dedicadas a la investigación, como las universidades, la evaluación del impacto en los resultados generados por los investigadores permite obtener una comprensión global de su desempeño institucional. Hecho que contribuye en el monitoreo y difusión de sus contribuciones directas en la sociedad.</a:t>
            </a:r>
            <a:endParaRPr sz="1100">
              <a:latin typeface="Arial"/>
              <a:ea typeface="Arial"/>
              <a:cs typeface="Arial"/>
              <a:sym typeface="Arial"/>
            </a:endParaRPr>
          </a:p>
          <a:p>
            <a:pPr marL="457200" lvl="0" indent="0" algn="just" rtl="0">
              <a:lnSpc>
                <a:spcPct val="100000"/>
              </a:lnSpc>
              <a:spcBef>
                <a:spcPts val="0"/>
              </a:spcBef>
              <a:spcAft>
                <a:spcPts val="0"/>
              </a:spcAft>
              <a:buSzPts val="1400"/>
              <a:buNone/>
            </a:pPr>
            <a:endParaRPr sz="1100">
              <a:latin typeface="Arial"/>
              <a:ea typeface="Arial"/>
              <a:cs typeface="Arial"/>
              <a:sym typeface="Arial"/>
            </a:endParaRPr>
          </a:p>
          <a:p>
            <a:pPr marL="457200" lvl="0" indent="-317500" algn="just" rtl="0">
              <a:lnSpc>
                <a:spcPct val="100000"/>
              </a:lnSpc>
              <a:spcBef>
                <a:spcPts val="0"/>
              </a:spcBef>
              <a:spcAft>
                <a:spcPts val="0"/>
              </a:spcAft>
              <a:buSzPts val="1400"/>
              <a:buChar char="•"/>
            </a:pPr>
            <a:r>
              <a:rPr lang="en-US" sz="1100">
                <a:latin typeface="Arial"/>
                <a:ea typeface="Arial"/>
                <a:cs typeface="Arial"/>
                <a:sym typeface="Arial"/>
              </a:rPr>
              <a:t>Para las fuentes de financiamiento, también la evaluación de impacto de la investigación permite comprender el retorno de su inversión, ayudándoles a asignar fondos a lo que está generando mayor impacto y también contribuye en la identificación de tendencias en la investigación para futuras inversiones.</a:t>
            </a:r>
            <a:r>
              <a:rPr lang="en-US" sz="1100">
                <a:latin typeface="Century Gothic"/>
                <a:ea typeface="Century Gothic"/>
                <a:cs typeface="Century Gothic"/>
                <a:sym typeface="Century Gothic"/>
              </a:rPr>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a:t>Referencia:</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Penfield, T., Baker, M.J., Scoble, R. &amp; Wykes, M.C. 2014. Assessment, evaluations, and definitions of research impact: A review. Research Evaluation, 23(1): 21–32.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https://doi.org/10.1093/reseval/rvt021</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13" name="Google Shape;11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a:latin typeface="Arial"/>
                <a:ea typeface="Arial"/>
                <a:cs typeface="Arial"/>
                <a:sym typeface="Arial"/>
              </a:rPr>
              <a:t>Una vez que los manuscritos académicos han pasado por la revisión por pares, las publicaciones de investigación suelen ser la medida principal del trabajo de un investigador (de ahí la frase "publicar o perecer").</a:t>
            </a:r>
            <a:endParaRPr>
              <a:latin typeface="Arial"/>
              <a:ea typeface="Arial"/>
              <a:cs typeface="Arial"/>
              <a:sym typeface="Arial"/>
            </a:endParaRPr>
          </a:p>
          <a:p>
            <a:pPr marL="171450" lvl="0" indent="-171450" algn="l" rtl="0">
              <a:lnSpc>
                <a:spcPct val="100000"/>
              </a:lnSpc>
              <a:spcBef>
                <a:spcPts val="0"/>
              </a:spcBef>
              <a:spcAft>
                <a:spcPts val="0"/>
              </a:spcAft>
              <a:buSzPts val="1400"/>
              <a:buChar char="•"/>
            </a:pPr>
            <a:r>
              <a:rPr lang="en-US">
                <a:latin typeface="Arial"/>
                <a:ea typeface="Arial"/>
                <a:cs typeface="Arial"/>
                <a:sym typeface="Arial"/>
              </a:rPr>
              <a:t>Sin embargo, evaluar la calidad de las publicaciones es difícil y subjetivo. Aunque algunos ejercicios de evaluación generalmente utilizan la revisión por pares, la evaluación general a menudo se basa en </a:t>
            </a:r>
            <a:r>
              <a:rPr lang="en-US" b="1">
                <a:latin typeface="Arial"/>
                <a:ea typeface="Arial"/>
                <a:cs typeface="Arial"/>
                <a:sym typeface="Arial"/>
              </a:rPr>
              <a:t>métricas </a:t>
            </a:r>
            <a:r>
              <a:rPr lang="en-US">
                <a:latin typeface="Arial"/>
                <a:ea typeface="Arial"/>
                <a:cs typeface="Arial"/>
                <a:sym typeface="Arial"/>
              </a:rPr>
              <a:t>como el número de publicaciones de citas (índice H) o incluso el nivel percibido de prestigio de la revista en la que se publicó (conocido como el factor de impacto de la revista).</a:t>
            </a:r>
            <a:endParaRPr>
              <a:latin typeface="Arial"/>
              <a:ea typeface="Arial"/>
              <a:cs typeface="Arial"/>
              <a:sym typeface="Arial"/>
            </a:endParaRPr>
          </a:p>
          <a:p>
            <a:pPr marL="457200" lvl="0" indent="0" algn="l" rtl="0">
              <a:lnSpc>
                <a:spcPct val="100000"/>
              </a:lnSpc>
              <a:spcBef>
                <a:spcPts val="0"/>
              </a:spcBef>
              <a:spcAft>
                <a:spcPts val="0"/>
              </a:spcAft>
              <a:buSzPts val="1400"/>
              <a:buNone/>
            </a:pPr>
            <a:endParaRPr>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Arial"/>
                <a:ea typeface="Arial"/>
                <a:cs typeface="Arial"/>
                <a:sym typeface="Arial"/>
              </a:rPr>
              <a:t>Referen</a:t>
            </a:r>
            <a:r>
              <a:rPr lang="en-US">
                <a:latin typeface="Arial"/>
                <a:ea typeface="Arial"/>
                <a:cs typeface="Arial"/>
                <a:sym typeface="Arial"/>
              </a:rPr>
              <a:t>cias</a:t>
            </a:r>
            <a:r>
              <a:rPr lang="en-US" sz="1200" i="0" u="none" strike="noStrike" cap="none">
                <a:solidFill>
                  <a:schemeClr val="dk1"/>
                </a:solidFill>
                <a:latin typeface="Arial"/>
                <a:ea typeface="Arial"/>
                <a:cs typeface="Arial"/>
                <a:sym typeface="Arial"/>
              </a:rPr>
              <a:t>:</a:t>
            </a: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Arial"/>
                <a:ea typeface="Arial"/>
                <a:cs typeface="Arial"/>
                <a:sym typeface="Arial"/>
              </a:rPr>
              <a:t>Bezjak, S., Clyburne-Sherin, A., Conzett, P., Fernandes, P., Görögh, E., Helbig, K., Kramer, B., Labastida, I., Niemeyer, K., Psomopoulos, F., Ross-Hellauer, T., Schneider, R., Tennant, J., Verbakel, E., Brinken, H. &amp; Heller, L. 2018. Open Peer Review, Metrics and Evaluation. In: Open Science Training Handbook [</a:t>
            </a:r>
            <a:r>
              <a:rPr lang="en-US">
                <a:latin typeface="Arial"/>
                <a:ea typeface="Arial"/>
                <a:cs typeface="Arial"/>
                <a:sym typeface="Arial"/>
              </a:rPr>
              <a:t>en línea</a:t>
            </a:r>
            <a:r>
              <a:rPr lang="en-US" sz="1200" i="0" u="none" strike="noStrike" cap="none">
                <a:solidFill>
                  <a:schemeClr val="dk1"/>
                </a:solidFill>
                <a:latin typeface="Arial"/>
                <a:ea typeface="Arial"/>
                <a:cs typeface="Arial"/>
                <a:sym typeface="Arial"/>
              </a:rPr>
              <a:t>]. [C</a:t>
            </a:r>
            <a:r>
              <a:rPr lang="en-US">
                <a:latin typeface="Arial"/>
                <a:ea typeface="Arial"/>
                <a:cs typeface="Arial"/>
                <a:sym typeface="Arial"/>
              </a:rPr>
              <a:t>onsultado el </a:t>
            </a:r>
            <a:r>
              <a:rPr lang="en-US" sz="1200" i="0" u="none" strike="noStrike" cap="none">
                <a:solidFill>
                  <a:schemeClr val="dk1"/>
                </a:solidFill>
                <a:latin typeface="Arial"/>
                <a:ea typeface="Arial"/>
                <a:cs typeface="Arial"/>
                <a:sym typeface="Arial"/>
              </a:rPr>
              <a:t>30 de </a:t>
            </a:r>
            <a:r>
              <a:rPr lang="en-US">
                <a:latin typeface="Arial"/>
                <a:ea typeface="Arial"/>
                <a:cs typeface="Arial"/>
                <a:sym typeface="Arial"/>
              </a:rPr>
              <a:t>septiembre de</a:t>
            </a:r>
            <a:r>
              <a:rPr lang="en-US" sz="1200" i="0" u="none" strike="noStrike" cap="none">
                <a:solidFill>
                  <a:schemeClr val="dk1"/>
                </a:solidFill>
                <a:latin typeface="Arial"/>
                <a:ea typeface="Arial"/>
                <a:cs typeface="Arial"/>
                <a:sym typeface="Arial"/>
              </a:rPr>
              <a:t> 2020]. </a:t>
            </a:r>
            <a:r>
              <a:rPr lang="en-US" sz="120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https://book.fosteropenscience.eu/en/02OpenScienceBasics/08OpenPeerReviewMetricsAndEvaluation.html</a:t>
            </a:r>
            <a:r>
              <a:rPr lang="en-US" sz="1200" i="0" u="none" strike="noStrike" cap="none">
                <a:solidFill>
                  <a:schemeClr val="dk1"/>
                </a:solidFill>
                <a:latin typeface="Arial"/>
                <a:ea typeface="Arial"/>
                <a:cs typeface="Arial"/>
                <a:sym typeface="Arial"/>
              </a:rPr>
              <a:t> </a:t>
            </a:r>
            <a:endParaRPr>
              <a:latin typeface="Arial"/>
              <a:ea typeface="Arial"/>
              <a:cs typeface="Arial"/>
              <a:sym typeface="Arial"/>
            </a:endParaRPr>
          </a:p>
        </p:txBody>
      </p:sp>
      <p:sp>
        <p:nvSpPr>
          <p:cNvPr id="130" name="Google Shape;13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37" name="Google Shape;1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solidFill>
                  <a:srgbClr val="586F7C"/>
                </a:solidFill>
                <a:latin typeface="Open Sans"/>
                <a:ea typeface="Open Sans"/>
                <a:cs typeface="Open Sans"/>
                <a:sym typeface="Open Sans"/>
              </a:rPr>
              <a:t>Consultar la declaratoria general de la Declaración sobre Evaluación de la Investigación (DORA).</a:t>
            </a:r>
            <a:endParaRPr>
              <a:solidFill>
                <a:srgbClr val="586F7C"/>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a:solidFill>
                <a:srgbClr val="586F7C"/>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US">
                <a:solidFill>
                  <a:srgbClr val="586F7C"/>
                </a:solidFill>
                <a:latin typeface="Open Sans"/>
                <a:ea typeface="Open Sans"/>
                <a:cs typeface="Open Sans"/>
                <a:sym typeface="Open Sans"/>
              </a:rPr>
              <a:t>Referencia:</a:t>
            </a:r>
            <a:endParaRPr>
              <a:solidFill>
                <a:srgbClr val="586F7C"/>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Calibri"/>
              <a:buNone/>
            </a:pPr>
            <a:endParaRPr>
              <a:solidFill>
                <a:srgbClr val="586F7C"/>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DORA. 2016. San Francisco Declaration on Research Assessment. </a:t>
            </a:r>
            <a:r>
              <a:rPr lang="en-US"/>
              <a:t>E</a:t>
            </a:r>
            <a:r>
              <a:rPr lang="en-US" sz="1200" b="0" i="0" u="none" strike="noStrike" cap="none">
                <a:solidFill>
                  <a:schemeClr val="dk1"/>
                </a:solidFill>
                <a:latin typeface="Calibri"/>
                <a:ea typeface="Calibri"/>
                <a:cs typeface="Calibri"/>
                <a:sym typeface="Calibri"/>
              </a:rPr>
              <a:t>n: sfDORA [online].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https://sfdora.org/read/</a:t>
            </a:r>
            <a:endParaRPr sz="1200">
              <a:solidFill>
                <a:srgbClr val="586F7C"/>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Calibri"/>
              <a:buNone/>
            </a:pPr>
            <a:endParaRPr sz="1200">
              <a:solidFill>
                <a:srgbClr val="586F7C"/>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Calibri"/>
              <a:buNone/>
            </a:pPr>
            <a:r>
              <a:rPr lang="en-US" sz="1200">
                <a:solidFill>
                  <a:srgbClr val="586F7C"/>
                </a:solidFill>
                <a:latin typeface="Open Sans"/>
                <a:ea typeface="Open Sans"/>
                <a:cs typeface="Open Sans"/>
                <a:sym typeface="Open Sans"/>
              </a:rPr>
              <a:t>----</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44" name="Google Shape;14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Los 10 principios están disponibles en la siguiente diapositiva.</a:t>
            </a:r>
            <a:endParaRPr/>
          </a:p>
        </p:txBody>
      </p:sp>
      <p:sp>
        <p:nvSpPr>
          <p:cNvPr id="153" name="Google Shape;15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62" name="Google Shape;62;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g7119cced83_0_90"/>
          <p:cNvPicPr preferRelativeResize="0"/>
          <p:nvPr/>
        </p:nvPicPr>
        <p:blipFill rotWithShape="1">
          <a:blip r:embed="rId2">
            <a:alphaModFix/>
          </a:blip>
          <a:srcRect/>
          <a:stretch/>
        </p:blipFill>
        <p:spPr>
          <a:xfrm>
            <a:off x="7362908" y="0"/>
            <a:ext cx="4389500" cy="160338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6" name="Google Shape;66;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7" name="Google Shape;67;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g7119cced83_0_93"/>
          <p:cNvPicPr preferRelativeResize="0"/>
          <p:nvPr/>
        </p:nvPicPr>
        <p:blipFill rotWithShape="1">
          <a:blip r:embed="rId2">
            <a:alphaModFix/>
          </a:blip>
          <a:srcRect/>
          <a:stretch/>
        </p:blipFill>
        <p:spPr>
          <a:xfrm>
            <a:off x="7428221" y="0"/>
            <a:ext cx="4389500" cy="160338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 name="Google Shape;24;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5" name="Google Shape;25;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pic>
        <p:nvPicPr>
          <p:cNvPr id="28" name="Google Shape;28;g7119cced83_0_62"/>
          <p:cNvPicPr preferRelativeResize="0"/>
          <p:nvPr/>
        </p:nvPicPr>
        <p:blipFill rotWithShape="1">
          <a:blip r:embed="rId2">
            <a:alphaModFix/>
          </a:blip>
          <a:srcRect/>
          <a:stretch/>
        </p:blipFill>
        <p:spPr>
          <a:xfrm>
            <a:off x="7663353" y="0"/>
            <a:ext cx="4389500" cy="16033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1" name="Google Shape;31;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2" name="Google Shape;32;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g7119cced83_0_65"/>
          <p:cNvPicPr preferRelativeResize="0"/>
          <p:nvPr/>
        </p:nvPicPr>
        <p:blipFill rotWithShape="1">
          <a:blip r:embed="rId2">
            <a:alphaModFix/>
          </a:blip>
          <a:srcRect/>
          <a:stretch/>
        </p:blipFill>
        <p:spPr>
          <a:xfrm>
            <a:off x="7702542" y="0"/>
            <a:ext cx="4389500" cy="160338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6" name="Google Shape;36;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7" name="Google Shape;37;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g7119cced83_0_69"/>
          <p:cNvPicPr preferRelativeResize="0"/>
          <p:nvPr/>
        </p:nvPicPr>
        <p:blipFill rotWithShape="1">
          <a:blip r:embed="rId2">
            <a:alphaModFix/>
          </a:blip>
          <a:srcRect/>
          <a:stretch/>
        </p:blipFill>
        <p:spPr>
          <a:xfrm>
            <a:off x="7676416" y="0"/>
            <a:ext cx="4389500" cy="16033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g7119cced83_0_74"/>
          <p:cNvPicPr preferRelativeResize="0"/>
          <p:nvPr/>
        </p:nvPicPr>
        <p:blipFill rotWithShape="1">
          <a:blip r:embed="rId2">
            <a:alphaModFix/>
          </a:blip>
          <a:srcRect/>
          <a:stretch/>
        </p:blipFill>
        <p:spPr>
          <a:xfrm>
            <a:off x="7676415" y="0"/>
            <a:ext cx="4389500" cy="160338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sp>
        <p:nvSpPr>
          <p:cNvPr id="45" name="Google Shape;45;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6" name="Google Shape;46;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7" name="Google Shape;47;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g7119cced83_0_77"/>
          <p:cNvPicPr preferRelativeResize="0"/>
          <p:nvPr/>
        </p:nvPicPr>
        <p:blipFill rotWithShape="1">
          <a:blip r:embed="rId2">
            <a:alphaModFix/>
          </a:blip>
          <a:srcRect/>
          <a:stretch/>
        </p:blipFill>
        <p:spPr>
          <a:xfrm>
            <a:off x="7624164" y="0"/>
            <a:ext cx="4389500" cy="160338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
        <p:cNvGrpSpPr/>
        <p:nvPr/>
      </p:nvGrpSpPr>
      <p:grpSpPr>
        <a:xfrm>
          <a:off x="0" y="0"/>
          <a:ext cx="0" cy="0"/>
          <a:chOff x="0" y="0"/>
          <a:chExt cx="0" cy="0"/>
        </a:xfrm>
      </p:grpSpPr>
      <p:sp>
        <p:nvSpPr>
          <p:cNvPr id="50" name="Google Shape;50;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1" name="Google Shape;51;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g7119cced83_0_81"/>
          <p:cNvPicPr preferRelativeResize="0"/>
          <p:nvPr/>
        </p:nvPicPr>
        <p:blipFill rotWithShape="1">
          <a:blip r:embed="rId2">
            <a:alphaModFix/>
          </a:blip>
          <a:srcRect/>
          <a:stretch/>
        </p:blipFill>
        <p:spPr>
          <a:xfrm>
            <a:off x="7637227" y="0"/>
            <a:ext cx="4389500" cy="160338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6" name="Google Shape;56;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8" name="Google Shape;58;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g7119cced83_0_84"/>
          <p:cNvPicPr preferRelativeResize="0"/>
          <p:nvPr/>
        </p:nvPicPr>
        <p:blipFill rotWithShape="1">
          <a:blip r:embed="rId2">
            <a:alphaModFix/>
          </a:blip>
          <a:srcRect/>
          <a:stretch/>
        </p:blipFill>
        <p:spPr>
          <a:xfrm>
            <a:off x="0" y="0"/>
            <a:ext cx="4389500" cy="1603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larivate.com/webofsciencegroup/solutions/web-of-scienc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elsevier.com/solutions/scopus/how-scopus-works/conte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larivate.com/webofsciencegroup/solutions/incit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elsevier.com/en-gb/solutions/sciv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digital-science.com/products/dimensio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en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cholar.google.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fdora.org/rea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eidenmanifesto.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8"/>
          <p:cNvSpPr txBox="1">
            <a:spLocks noGrp="1"/>
          </p:cNvSpPr>
          <p:nvPr>
            <p:ph type="subTitle" idx="1"/>
          </p:nvPr>
        </p:nvSpPr>
        <p:spPr>
          <a:xfrm>
            <a:off x="-2" y="3888788"/>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n-US" sz="3400" dirty="0" err="1">
                <a:solidFill>
                  <a:srgbClr val="004890"/>
                </a:solidFill>
                <a:latin typeface="Open Sans"/>
                <a:ea typeface="Open Sans"/>
                <a:cs typeface="Open Sans"/>
                <a:sym typeface="Open Sans"/>
              </a:rPr>
              <a:t>Evaluación</a:t>
            </a:r>
            <a:r>
              <a:rPr lang="en-US" sz="3400" dirty="0">
                <a:solidFill>
                  <a:srgbClr val="004890"/>
                </a:solidFill>
                <a:latin typeface="Open Sans"/>
                <a:ea typeface="Open Sans"/>
                <a:cs typeface="Open Sans"/>
                <a:sym typeface="Open Sans"/>
              </a:rPr>
              <a:t> de la </a:t>
            </a:r>
            <a:r>
              <a:rPr lang="en-US" sz="3400" dirty="0" err="1">
                <a:solidFill>
                  <a:srgbClr val="004890"/>
                </a:solidFill>
                <a:latin typeface="Open Sans"/>
                <a:ea typeface="Open Sans"/>
                <a:cs typeface="Open Sans"/>
                <a:sym typeface="Open Sans"/>
              </a:rPr>
              <a:t>investigación</a:t>
            </a:r>
            <a:r>
              <a:rPr lang="en-US" sz="3400" dirty="0">
                <a:solidFill>
                  <a:srgbClr val="004890"/>
                </a:solidFill>
                <a:latin typeface="Open Sans"/>
                <a:ea typeface="Open Sans"/>
                <a:cs typeface="Open Sans"/>
                <a:sym typeface="Open Sans"/>
              </a:rPr>
              <a:t> y </a:t>
            </a:r>
            <a:r>
              <a:rPr lang="en-US" sz="3400" dirty="0" err="1">
                <a:solidFill>
                  <a:srgbClr val="004890"/>
                </a:solidFill>
                <a:latin typeface="Open Sans"/>
                <a:ea typeface="Open Sans"/>
                <a:cs typeface="Open Sans"/>
                <a:sym typeface="Open Sans"/>
              </a:rPr>
              <a:t>bibliometría</a:t>
            </a:r>
            <a:endParaRPr sz="3400" dirty="0">
              <a:solidFill>
                <a:srgbClr val="004890"/>
              </a:solidFill>
              <a:latin typeface="Open Sans"/>
              <a:ea typeface="Open Sans"/>
              <a:cs typeface="Open Sans"/>
              <a:sym typeface="Open Sans"/>
            </a:endParaRPr>
          </a:p>
        </p:txBody>
      </p:sp>
      <p:sp>
        <p:nvSpPr>
          <p:cNvPr id="76" name="Google Shape;76;p38"/>
          <p:cNvSpPr txBox="1">
            <a:spLocks noGrp="1"/>
          </p:cNvSpPr>
          <p:nvPr>
            <p:ph type="ctrTitle"/>
          </p:nvPr>
        </p:nvSpPr>
        <p:spPr>
          <a:xfrm>
            <a:off x="1" y="2355801"/>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Gill Sans"/>
              <a:buNone/>
            </a:pP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Open Sans"/>
                <a:ea typeface="Open Sans"/>
                <a:cs typeface="Open Sans"/>
                <a:sym typeface="Open Sans"/>
              </a:rPr>
            </a:br>
            <a:r>
              <a:rPr lang="en-US" sz="3500" b="1">
                <a:solidFill>
                  <a:srgbClr val="004890"/>
                </a:solidFill>
                <a:latin typeface="Open Sans"/>
                <a:ea typeface="Open Sans"/>
                <a:cs typeface="Open Sans"/>
                <a:sym typeface="Open Sans"/>
              </a:rPr>
              <a:t>Comunicación académica y Research4Life</a:t>
            </a:r>
            <a:br>
              <a:rPr lang="en-US" sz="3500" b="1">
                <a:solidFill>
                  <a:srgbClr val="004890"/>
                </a:solidFill>
                <a:latin typeface="Arial Rounded"/>
                <a:ea typeface="Arial Rounded"/>
                <a:cs typeface="Arial Rounded"/>
                <a:sym typeface="Arial Rounded"/>
              </a:rPr>
            </a:br>
            <a:endParaRPr sz="3500" b="1">
              <a:solidFill>
                <a:srgbClr val="004890"/>
              </a:solidFill>
              <a:latin typeface="Arial Rounded"/>
              <a:ea typeface="Arial Rounded"/>
              <a:cs typeface="Arial Rounded"/>
              <a:sym typeface="Arial Rounded"/>
            </a:endParaRPr>
          </a:p>
        </p:txBody>
      </p:sp>
      <p:sp>
        <p:nvSpPr>
          <p:cNvPr id="77" name="Google Shape;77;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buClr>
                <a:schemeClr val="dk1"/>
              </a:buCl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p:txBody>
      </p:sp>
      <p:pic>
        <p:nvPicPr>
          <p:cNvPr id="78" name="Google Shape;78;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9" name="Google Shape;79;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80" name="Google Shape;80;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81" name="Google Shape;81;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82" name="Google Shape;82;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211450" y="186700"/>
            <a:ext cx="7989900" cy="12357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sz="3330">
                <a:solidFill>
                  <a:srgbClr val="586F7C"/>
                </a:solidFill>
                <a:latin typeface="Open Sans"/>
                <a:ea typeface="Open Sans"/>
                <a:cs typeface="Open Sans"/>
                <a:sym typeface="Open Sans"/>
              </a:rPr>
              <a:t>Los 10 principios para un esquema de evaluación de la investigación </a:t>
            </a:r>
            <a:endParaRPr sz="333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ct val="96096"/>
              <a:buNone/>
            </a:pPr>
            <a:r>
              <a:rPr lang="en-US" sz="3330">
                <a:solidFill>
                  <a:srgbClr val="586F7C"/>
                </a:solidFill>
                <a:latin typeface="Open Sans"/>
                <a:ea typeface="Open Sans"/>
                <a:cs typeface="Open Sans"/>
                <a:sym typeface="Open Sans"/>
              </a:rPr>
              <a:t>equilibrada y eficaz</a:t>
            </a:r>
            <a:endParaRPr sz="3330">
              <a:solidFill>
                <a:srgbClr val="586F7C"/>
              </a:solidFill>
              <a:latin typeface="Open Sans"/>
              <a:ea typeface="Open Sans"/>
              <a:cs typeface="Open Sans"/>
              <a:sym typeface="Open Sans"/>
            </a:endParaRPr>
          </a:p>
        </p:txBody>
      </p:sp>
      <p:sp>
        <p:nvSpPr>
          <p:cNvPr id="163" name="Google Shape;163;p10"/>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endParaRPr/>
          </a:p>
        </p:txBody>
      </p:sp>
      <p:grpSp>
        <p:nvGrpSpPr>
          <p:cNvPr id="164" name="Google Shape;164;p10"/>
          <p:cNvGrpSpPr/>
          <p:nvPr/>
        </p:nvGrpSpPr>
        <p:grpSpPr>
          <a:xfrm>
            <a:off x="298937" y="1760791"/>
            <a:ext cx="11676300" cy="4729723"/>
            <a:chOff x="0" y="2329"/>
            <a:chExt cx="11676300" cy="4729723"/>
          </a:xfrm>
        </p:grpSpPr>
        <p:sp>
          <p:nvSpPr>
            <p:cNvPr id="165" name="Google Shape;165;p10"/>
            <p:cNvSpPr/>
            <p:nvPr/>
          </p:nvSpPr>
          <p:spPr>
            <a:xfrm>
              <a:off x="0" y="2329"/>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66" name="Google Shape;166;p10"/>
            <p:cNvSpPr txBox="1"/>
            <p:nvPr/>
          </p:nvSpPr>
          <p:spPr>
            <a:xfrm>
              <a:off x="22467" y="24796"/>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1. La evaluación cuantitativa debe respaldar a la evaluación cualitativa de expertos.</a:t>
              </a:r>
              <a:endParaRPr sz="1800" b="0" i="0" u="none" strike="noStrike" cap="none">
                <a:solidFill>
                  <a:srgbClr val="3F3F3F"/>
                </a:solidFill>
                <a:latin typeface="Open Sans"/>
                <a:ea typeface="Open Sans"/>
                <a:cs typeface="Open Sans"/>
                <a:sym typeface="Open Sans"/>
              </a:endParaRPr>
            </a:p>
          </p:txBody>
        </p:sp>
        <p:sp>
          <p:nvSpPr>
            <p:cNvPr id="167" name="Google Shape;167;p10"/>
            <p:cNvSpPr/>
            <p:nvPr/>
          </p:nvSpPr>
          <p:spPr>
            <a:xfrm>
              <a:off x="0" y="476721"/>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68" name="Google Shape;168;p10"/>
            <p:cNvSpPr txBox="1"/>
            <p:nvPr/>
          </p:nvSpPr>
          <p:spPr>
            <a:xfrm>
              <a:off x="22467" y="499188"/>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2. Medir el desempeño frente a la misión de la investigación de la institución, grupo o investigador. </a:t>
              </a:r>
              <a:endParaRPr sz="1800" b="0" i="0" u="none" strike="noStrike" cap="none">
                <a:solidFill>
                  <a:srgbClr val="3F3F3F"/>
                </a:solidFill>
                <a:latin typeface="Open Sans"/>
                <a:ea typeface="Open Sans"/>
                <a:cs typeface="Open Sans"/>
                <a:sym typeface="Open Sans"/>
              </a:endParaRPr>
            </a:p>
          </p:txBody>
        </p:sp>
        <p:sp>
          <p:nvSpPr>
            <p:cNvPr id="169" name="Google Shape;169;p10"/>
            <p:cNvSpPr/>
            <p:nvPr/>
          </p:nvSpPr>
          <p:spPr>
            <a:xfrm>
              <a:off x="0" y="951112"/>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70" name="Google Shape;170;p10"/>
            <p:cNvSpPr txBox="1"/>
            <p:nvPr/>
          </p:nvSpPr>
          <p:spPr>
            <a:xfrm>
              <a:off x="22467" y="973579"/>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3. Proteger la excelencia en la investigación relevante a nivel local.</a:t>
              </a:r>
              <a:endParaRPr sz="1800" b="0" i="0" u="none" strike="noStrike" cap="none">
                <a:solidFill>
                  <a:srgbClr val="3F3F3F"/>
                </a:solidFill>
                <a:latin typeface="Open Sans"/>
                <a:ea typeface="Open Sans"/>
                <a:cs typeface="Open Sans"/>
                <a:sym typeface="Open Sans"/>
              </a:endParaRPr>
            </a:p>
          </p:txBody>
        </p:sp>
        <p:sp>
          <p:nvSpPr>
            <p:cNvPr id="171" name="Google Shape;171;p10"/>
            <p:cNvSpPr/>
            <p:nvPr/>
          </p:nvSpPr>
          <p:spPr>
            <a:xfrm>
              <a:off x="0" y="1425504"/>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72" name="Google Shape;172;p10"/>
            <p:cNvSpPr txBox="1"/>
            <p:nvPr/>
          </p:nvSpPr>
          <p:spPr>
            <a:xfrm>
              <a:off x="22467" y="1447971"/>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4. Mantener la recopilación de datos y procesos analíticos abiertos, transparentes y simples.</a:t>
              </a:r>
              <a:endParaRPr sz="1800" b="0" i="0" u="none" strike="noStrike" cap="none">
                <a:solidFill>
                  <a:srgbClr val="3F3F3F"/>
                </a:solidFill>
                <a:latin typeface="Open Sans"/>
                <a:ea typeface="Open Sans"/>
                <a:cs typeface="Open Sans"/>
                <a:sym typeface="Open Sans"/>
              </a:endParaRPr>
            </a:p>
          </p:txBody>
        </p:sp>
        <p:sp>
          <p:nvSpPr>
            <p:cNvPr id="173" name="Google Shape;173;p10"/>
            <p:cNvSpPr/>
            <p:nvPr/>
          </p:nvSpPr>
          <p:spPr>
            <a:xfrm>
              <a:off x="0" y="1899895"/>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74" name="Google Shape;174;p10"/>
            <p:cNvSpPr txBox="1"/>
            <p:nvPr/>
          </p:nvSpPr>
          <p:spPr>
            <a:xfrm>
              <a:off x="22467" y="1922362"/>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5. Permitir que los evaluados validen los datos y el análisis.</a:t>
              </a:r>
              <a:endParaRPr sz="1800" b="0" i="0" u="none" strike="noStrike" cap="none">
                <a:solidFill>
                  <a:srgbClr val="3F3F3F"/>
                </a:solidFill>
                <a:latin typeface="Open Sans"/>
                <a:ea typeface="Open Sans"/>
                <a:cs typeface="Open Sans"/>
                <a:sym typeface="Open Sans"/>
              </a:endParaRPr>
            </a:p>
          </p:txBody>
        </p:sp>
        <p:sp>
          <p:nvSpPr>
            <p:cNvPr id="175" name="Google Shape;175;p10"/>
            <p:cNvSpPr/>
            <p:nvPr/>
          </p:nvSpPr>
          <p:spPr>
            <a:xfrm>
              <a:off x="0" y="2374286"/>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76" name="Google Shape;176;p10"/>
            <p:cNvSpPr txBox="1"/>
            <p:nvPr/>
          </p:nvSpPr>
          <p:spPr>
            <a:xfrm>
              <a:off x="22467" y="2396753"/>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6. Considerar la variación por campo en las prácticas de publicación y generación de citas.</a:t>
              </a:r>
              <a:endParaRPr sz="1800" b="0" i="0" u="none" strike="noStrike" cap="none">
                <a:solidFill>
                  <a:srgbClr val="3F3F3F"/>
                </a:solidFill>
                <a:latin typeface="Open Sans"/>
                <a:ea typeface="Open Sans"/>
                <a:cs typeface="Open Sans"/>
                <a:sym typeface="Open Sans"/>
              </a:endParaRPr>
            </a:p>
          </p:txBody>
        </p:sp>
        <p:sp>
          <p:nvSpPr>
            <p:cNvPr id="177" name="Google Shape;177;p10"/>
            <p:cNvSpPr/>
            <p:nvPr/>
          </p:nvSpPr>
          <p:spPr>
            <a:xfrm>
              <a:off x="0" y="2848678"/>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78" name="Google Shape;178;p10"/>
            <p:cNvSpPr txBox="1"/>
            <p:nvPr/>
          </p:nvSpPr>
          <p:spPr>
            <a:xfrm>
              <a:off x="22467" y="2871145"/>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7. Basar la evaluación de los investigadores individualmente como un juicio cualitativo de su portafolio.</a:t>
              </a:r>
              <a:endParaRPr sz="1800" b="0" i="0" u="none" strike="noStrike" cap="none">
                <a:solidFill>
                  <a:srgbClr val="3F3F3F"/>
                </a:solidFill>
                <a:latin typeface="Open Sans"/>
                <a:ea typeface="Open Sans"/>
                <a:cs typeface="Open Sans"/>
                <a:sym typeface="Open Sans"/>
              </a:endParaRPr>
            </a:p>
          </p:txBody>
        </p:sp>
        <p:sp>
          <p:nvSpPr>
            <p:cNvPr id="179" name="Google Shape;179;p10"/>
            <p:cNvSpPr/>
            <p:nvPr/>
          </p:nvSpPr>
          <p:spPr>
            <a:xfrm>
              <a:off x="0" y="3323069"/>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80" name="Google Shape;180;p10"/>
            <p:cNvSpPr txBox="1"/>
            <p:nvPr/>
          </p:nvSpPr>
          <p:spPr>
            <a:xfrm>
              <a:off x="22467" y="3345536"/>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8. Evitar la concreción fuera de lugar y la falsa precisión. </a:t>
              </a:r>
              <a:endParaRPr sz="1800" b="0" i="0" u="none" strike="noStrike" cap="none">
                <a:solidFill>
                  <a:srgbClr val="3F3F3F"/>
                </a:solidFill>
                <a:latin typeface="Open Sans"/>
                <a:ea typeface="Open Sans"/>
                <a:cs typeface="Open Sans"/>
                <a:sym typeface="Open Sans"/>
              </a:endParaRPr>
            </a:p>
          </p:txBody>
        </p:sp>
        <p:sp>
          <p:nvSpPr>
            <p:cNvPr id="181" name="Google Shape;181;p10"/>
            <p:cNvSpPr/>
            <p:nvPr/>
          </p:nvSpPr>
          <p:spPr>
            <a:xfrm>
              <a:off x="0" y="3797461"/>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82" name="Google Shape;182;p10"/>
            <p:cNvSpPr txBox="1"/>
            <p:nvPr/>
          </p:nvSpPr>
          <p:spPr>
            <a:xfrm>
              <a:off x="22467" y="3819928"/>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9. Reconocer los efectos sistémicos de la evaluación y los indicadores.</a:t>
              </a:r>
              <a:endParaRPr sz="1800" b="0" i="0" u="none" strike="noStrike" cap="none">
                <a:solidFill>
                  <a:srgbClr val="3F3F3F"/>
                </a:solidFill>
                <a:latin typeface="Open Sans"/>
                <a:ea typeface="Open Sans"/>
                <a:cs typeface="Open Sans"/>
                <a:sym typeface="Open Sans"/>
              </a:endParaRPr>
            </a:p>
          </p:txBody>
        </p:sp>
        <p:sp>
          <p:nvSpPr>
            <p:cNvPr id="183" name="Google Shape;183;p10"/>
            <p:cNvSpPr/>
            <p:nvPr/>
          </p:nvSpPr>
          <p:spPr>
            <a:xfrm>
              <a:off x="0" y="4271852"/>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84" name="Google Shape;184;p10"/>
            <p:cNvSpPr txBox="1"/>
            <p:nvPr/>
          </p:nvSpPr>
          <p:spPr>
            <a:xfrm>
              <a:off x="22467" y="4294319"/>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10. Examinar los indicadores periódicamente para mantenerlos actualizados.</a:t>
              </a:r>
              <a:endParaRPr sz="18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txBox="1">
            <a:spLocks noGrp="1"/>
          </p:cNvSpPr>
          <p:nvPr>
            <p:ph type="title"/>
          </p:nvPr>
        </p:nvSpPr>
        <p:spPr>
          <a:xfrm>
            <a:off x="0" y="378812"/>
            <a:ext cx="7976382"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La bibliometría y los indicadores de </a:t>
            </a:r>
            <a:endParaRPr sz="30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impacto de la investigación</a:t>
            </a:r>
            <a:endParaRPr sz="3000">
              <a:solidFill>
                <a:srgbClr val="586F7C"/>
              </a:solidFill>
              <a:latin typeface="Open Sans"/>
              <a:ea typeface="Open Sans"/>
              <a:cs typeface="Open Sans"/>
              <a:sym typeface="Open Sans"/>
            </a:endParaRPr>
          </a:p>
        </p:txBody>
      </p:sp>
      <p:sp>
        <p:nvSpPr>
          <p:cNvPr id="191" name="Google Shape;191;p13"/>
          <p:cNvSpPr txBox="1">
            <a:spLocks noGrp="1"/>
          </p:cNvSpPr>
          <p:nvPr>
            <p:ph type="body" idx="1"/>
          </p:nvPr>
        </p:nvSpPr>
        <p:spPr>
          <a:xfrm>
            <a:off x="407368" y="1844824"/>
            <a:ext cx="10868700" cy="439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s-ES" sz="2300" dirty="0">
                <a:solidFill>
                  <a:srgbClr val="3F3F3F"/>
                </a:solidFill>
                <a:latin typeface="Open Sans"/>
                <a:ea typeface="Open Sans"/>
                <a:cs typeface="Open Sans"/>
                <a:sym typeface="Open Sans"/>
              </a:rPr>
              <a:t>La bibliometría es un método cuantitativo de análisis de la investigación que utiliza las publicaciones como indicador de la investigación.</a:t>
            </a:r>
          </a:p>
          <a:p>
            <a:pPr marL="457200" lvl="0" indent="0" algn="l" rtl="0">
              <a:lnSpc>
                <a:spcPct val="100000"/>
              </a:lnSpc>
              <a:spcBef>
                <a:spcPts val="0"/>
              </a:spcBef>
              <a:spcAft>
                <a:spcPts val="0"/>
              </a:spcAft>
              <a:buSzPts val="2400"/>
              <a:buNone/>
            </a:pPr>
            <a:endParaRPr lang="es-ES" sz="2300" dirty="0">
              <a:solidFill>
                <a:srgbClr val="3F3F3F"/>
              </a:solidFill>
              <a:latin typeface="Open Sans"/>
              <a:ea typeface="Open Sans"/>
              <a:cs typeface="Open Sans"/>
              <a:sym typeface="Open Sans"/>
            </a:endParaRPr>
          </a:p>
          <a:p>
            <a:pPr marL="0" lvl="0" indent="0" algn="l" rtl="0">
              <a:lnSpc>
                <a:spcPct val="100000"/>
              </a:lnSpc>
              <a:spcBef>
                <a:spcPts val="0"/>
              </a:spcBef>
              <a:spcAft>
                <a:spcPts val="0"/>
              </a:spcAft>
              <a:buSzPts val="2400"/>
              <a:buNone/>
            </a:pPr>
            <a:r>
              <a:rPr lang="es-ES" sz="2300" dirty="0">
                <a:solidFill>
                  <a:srgbClr val="3F3F3F"/>
                </a:solidFill>
                <a:latin typeface="Open Sans"/>
                <a:ea typeface="Open Sans"/>
                <a:cs typeface="Open Sans"/>
                <a:sym typeface="Open Sans"/>
              </a:rPr>
              <a:t>Otras métricas utilizadas en las evaluaciones de investigación son:</a:t>
            </a:r>
          </a:p>
          <a:p>
            <a:pPr marL="914400" lvl="0" indent="-457200" algn="l" rtl="0">
              <a:lnSpc>
                <a:spcPct val="100000"/>
              </a:lnSpc>
              <a:spcBef>
                <a:spcPts val="0"/>
              </a:spcBef>
              <a:spcAft>
                <a:spcPts val="0"/>
              </a:spcAft>
              <a:buClr>
                <a:srgbClr val="262626"/>
              </a:buClr>
              <a:buSzPts val="2300"/>
              <a:buAutoNum type="alphaLcParenR"/>
            </a:pPr>
            <a:r>
              <a:rPr lang="es-ES" sz="2300" dirty="0" err="1">
                <a:solidFill>
                  <a:srgbClr val="3F3F3F"/>
                </a:solidFill>
                <a:latin typeface="Open Sans"/>
                <a:ea typeface="Open Sans"/>
                <a:cs typeface="Open Sans"/>
                <a:sym typeface="Open Sans"/>
              </a:rPr>
              <a:t>Cienciometría</a:t>
            </a:r>
            <a:r>
              <a:rPr lang="es-ES" sz="2300" dirty="0">
                <a:solidFill>
                  <a:srgbClr val="3F3F3F"/>
                </a:solidFill>
                <a:latin typeface="Open Sans"/>
                <a:ea typeface="Open Sans"/>
                <a:cs typeface="Open Sans"/>
                <a:sym typeface="Open Sans"/>
              </a:rPr>
              <a:t>: cubre la producción de la ciencia en general, sin limitarse a las publicaciones.</a:t>
            </a:r>
          </a:p>
          <a:p>
            <a:pPr marL="914400" lvl="0" indent="-457200" algn="l" rtl="0">
              <a:lnSpc>
                <a:spcPct val="100000"/>
              </a:lnSpc>
              <a:spcBef>
                <a:spcPts val="0"/>
              </a:spcBef>
              <a:spcAft>
                <a:spcPts val="0"/>
              </a:spcAft>
              <a:buClr>
                <a:srgbClr val="262626"/>
              </a:buClr>
              <a:buSzPts val="2300"/>
              <a:buAutoNum type="alphaLcParenR"/>
            </a:pPr>
            <a:r>
              <a:rPr lang="es-ES" sz="2300" dirty="0" err="1">
                <a:solidFill>
                  <a:srgbClr val="3F3F3F"/>
                </a:solidFill>
                <a:latin typeface="Open Sans"/>
                <a:ea typeface="Open Sans"/>
                <a:cs typeface="Open Sans"/>
                <a:sym typeface="Open Sans"/>
              </a:rPr>
              <a:t>Webometría</a:t>
            </a:r>
            <a:r>
              <a:rPr lang="es-ES" sz="2300" dirty="0">
                <a:solidFill>
                  <a:srgbClr val="3F3F3F"/>
                </a:solidFill>
                <a:latin typeface="Open Sans"/>
                <a:ea typeface="Open Sans"/>
                <a:cs typeface="Open Sans"/>
                <a:sym typeface="Open Sans"/>
              </a:rPr>
              <a:t> (</a:t>
            </a:r>
            <a:r>
              <a:rPr lang="es-ES" sz="2300" dirty="0" err="1">
                <a:solidFill>
                  <a:srgbClr val="3F3F3F"/>
                </a:solidFill>
                <a:latin typeface="Open Sans"/>
                <a:ea typeface="Open Sans"/>
                <a:cs typeface="Open Sans"/>
                <a:sym typeface="Open Sans"/>
              </a:rPr>
              <a:t>cibermetría</a:t>
            </a:r>
            <a:r>
              <a:rPr lang="es-ES" sz="2300" dirty="0">
                <a:solidFill>
                  <a:srgbClr val="3F3F3F"/>
                </a:solidFill>
                <a:latin typeface="Open Sans"/>
                <a:ea typeface="Open Sans"/>
                <a:cs typeface="Open Sans"/>
                <a:sym typeface="Open Sans"/>
              </a:rPr>
              <a:t>): cubre los indicadores que aparecen en la WWW y otros recursos electrónicos</a:t>
            </a:r>
          </a:p>
          <a:p>
            <a:pPr marL="914400" lvl="0" indent="-457200" algn="l" rtl="0">
              <a:lnSpc>
                <a:spcPct val="100000"/>
              </a:lnSpc>
              <a:spcBef>
                <a:spcPts val="0"/>
              </a:spcBef>
              <a:spcAft>
                <a:spcPts val="0"/>
              </a:spcAft>
              <a:buClr>
                <a:srgbClr val="262626"/>
              </a:buClr>
              <a:buSzPts val="2300"/>
              <a:buAutoNum type="alphaLcParenR"/>
            </a:pPr>
            <a:r>
              <a:rPr lang="es-ES" sz="2300" dirty="0" err="1">
                <a:solidFill>
                  <a:srgbClr val="3F3F3F"/>
                </a:solidFill>
                <a:latin typeface="Open Sans"/>
                <a:ea typeface="Open Sans"/>
                <a:cs typeface="Open Sans"/>
                <a:sym typeface="Open Sans"/>
              </a:rPr>
              <a:t>Informetría</a:t>
            </a:r>
            <a:r>
              <a:rPr lang="es-ES" sz="2300" dirty="0">
                <a:solidFill>
                  <a:srgbClr val="3F3F3F"/>
                </a:solidFill>
                <a:latin typeface="Open Sans"/>
                <a:ea typeface="Open Sans"/>
                <a:cs typeface="Open Sans"/>
                <a:sym typeface="Open Sans"/>
              </a:rPr>
              <a:t>: cubre todos los objetos de información.</a:t>
            </a:r>
          </a:p>
          <a:p>
            <a:pPr marL="914400" lvl="0" indent="-457200" algn="l" rtl="0">
              <a:lnSpc>
                <a:spcPct val="100000"/>
              </a:lnSpc>
              <a:spcBef>
                <a:spcPts val="0"/>
              </a:spcBef>
              <a:spcAft>
                <a:spcPts val="0"/>
              </a:spcAft>
              <a:buClr>
                <a:srgbClr val="262626"/>
              </a:buClr>
              <a:buSzPts val="2300"/>
              <a:buAutoNum type="alphaLcParenR"/>
            </a:pPr>
            <a:r>
              <a:rPr lang="es-ES" sz="2300" dirty="0">
                <a:solidFill>
                  <a:srgbClr val="3F3F3F"/>
                </a:solidFill>
                <a:latin typeface="Open Sans"/>
                <a:ea typeface="Open Sans"/>
                <a:cs typeface="Open Sans"/>
                <a:sym typeface="Open Sans"/>
              </a:rPr>
              <a:t>Métricas alternativas (también conocidas como </a:t>
            </a:r>
            <a:r>
              <a:rPr lang="es-ES" sz="2300" dirty="0" err="1">
                <a:solidFill>
                  <a:srgbClr val="3F3F3F"/>
                </a:solidFill>
                <a:latin typeface="Open Sans"/>
                <a:ea typeface="Open Sans"/>
                <a:cs typeface="Open Sans"/>
                <a:sym typeface="Open Sans"/>
              </a:rPr>
              <a:t>Altmetrics</a:t>
            </a:r>
            <a:r>
              <a:rPr lang="es-ES" sz="2300" dirty="0">
                <a:solidFill>
                  <a:srgbClr val="3F3F3F"/>
                </a:solidFill>
                <a:latin typeface="Open Sans"/>
                <a:ea typeface="Open Sans"/>
                <a:cs typeface="Open Sans"/>
                <a:sym typeface="Open Sans"/>
              </a:rPr>
              <a:t>): cubre vistas/descargas de páginas, tweets, debates, recomendaciones e informes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sz="3330">
                <a:solidFill>
                  <a:srgbClr val="586F7C"/>
                </a:solidFill>
                <a:latin typeface="Open Sans"/>
                <a:ea typeface="Open Sans"/>
                <a:cs typeface="Open Sans"/>
                <a:sym typeface="Open Sans"/>
              </a:rPr>
              <a:t>Bibliometría</a:t>
            </a:r>
            <a:endParaRPr sz="3330">
              <a:solidFill>
                <a:srgbClr val="586F7C"/>
              </a:solidFill>
              <a:latin typeface="Open Sans"/>
              <a:ea typeface="Open Sans"/>
              <a:cs typeface="Open Sans"/>
              <a:sym typeface="Open Sans"/>
            </a:endParaRPr>
          </a:p>
        </p:txBody>
      </p:sp>
      <p:grpSp>
        <p:nvGrpSpPr>
          <p:cNvPr id="198" name="Google Shape;198;p14"/>
          <p:cNvGrpSpPr/>
          <p:nvPr/>
        </p:nvGrpSpPr>
        <p:grpSpPr>
          <a:xfrm>
            <a:off x="263769" y="1988840"/>
            <a:ext cx="11605846" cy="4252749"/>
            <a:chOff x="0" y="10156"/>
            <a:chExt cx="11605846" cy="4252749"/>
          </a:xfrm>
        </p:grpSpPr>
        <p:sp>
          <p:nvSpPr>
            <p:cNvPr id="199" name="Google Shape;199;p14"/>
            <p:cNvSpPr/>
            <p:nvPr/>
          </p:nvSpPr>
          <p:spPr>
            <a:xfrm>
              <a:off x="0" y="10156"/>
              <a:ext cx="11605846" cy="1139919"/>
            </a:xfrm>
            <a:prstGeom prst="rect">
              <a:avLst/>
            </a:prstGeom>
            <a:solidFill>
              <a:srgbClr val="6C828C"/>
            </a:solidFill>
            <a:ln w="25400" cap="flat" cmpd="sng">
              <a:solidFill>
                <a:srgbClr val="6C82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4"/>
            <p:cNvSpPr txBox="1"/>
            <p:nvPr/>
          </p:nvSpPr>
          <p:spPr>
            <a:xfrm>
              <a:off x="0" y="10156"/>
              <a:ext cx="11605846" cy="1139919"/>
            </a:xfrm>
            <a:prstGeom prst="rect">
              <a:avLst/>
            </a:prstGeom>
            <a:noFill/>
            <a:ln>
              <a:noFill/>
            </a:ln>
          </p:spPr>
          <p:txBody>
            <a:bodyPr spcFirstLastPara="1" wrap="square" lIns="192000" tIns="109725" rIns="192000" bIns="109725" anchor="ctr" anchorCtr="0">
              <a:noAutofit/>
            </a:bodyPr>
            <a:lstStyle/>
            <a:p>
              <a:pPr marL="0" marR="0" lvl="0" indent="0" algn="l" rtl="0">
                <a:lnSpc>
                  <a:spcPct val="90000"/>
                </a:lnSpc>
                <a:spcBef>
                  <a:spcPts val="0"/>
                </a:spcBef>
                <a:spcAft>
                  <a:spcPts val="0"/>
                </a:spcAft>
                <a:buClr>
                  <a:srgbClr val="000000"/>
                </a:buClr>
                <a:buSzPts val="2700"/>
                <a:buFont typeface="Arial"/>
                <a:buNone/>
              </a:pPr>
              <a:r>
                <a:rPr lang="en-US" sz="2700" b="0" i="0" u="none" strike="noStrike" cap="none">
                  <a:solidFill>
                    <a:schemeClr val="lt1"/>
                  </a:solidFill>
                  <a:latin typeface="Open Sans"/>
                  <a:ea typeface="Open Sans"/>
                  <a:cs typeface="Open Sans"/>
                  <a:sym typeface="Open Sans"/>
                </a:rPr>
                <a:t>Los aspectos de la publicación y/o datos bibliográficos que examina la bibliometría son:</a:t>
              </a:r>
              <a:endParaRPr sz="2700" b="0" i="0" u="none" strike="noStrike" cap="none">
                <a:solidFill>
                  <a:schemeClr val="lt1"/>
                </a:solidFill>
                <a:latin typeface="Open Sans"/>
                <a:ea typeface="Open Sans"/>
                <a:cs typeface="Open Sans"/>
                <a:sym typeface="Open Sans"/>
              </a:endParaRPr>
            </a:p>
          </p:txBody>
        </p:sp>
        <p:sp>
          <p:nvSpPr>
            <p:cNvPr id="201" name="Google Shape;201;p14"/>
            <p:cNvSpPr/>
            <p:nvPr/>
          </p:nvSpPr>
          <p:spPr>
            <a:xfrm>
              <a:off x="0" y="1150075"/>
              <a:ext cx="11605846" cy="3112830"/>
            </a:xfrm>
            <a:prstGeom prst="rect">
              <a:avLst/>
            </a:prstGeom>
            <a:solidFill>
              <a:srgbClr val="D5DBDD">
                <a:alpha val="86666"/>
              </a:srgbClr>
            </a:solidFill>
            <a:ln w="25400" cap="flat" cmpd="sng">
              <a:solidFill>
                <a:srgbClr val="D5DBDD">
                  <a:alpha val="86666"/>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4"/>
            <p:cNvSpPr txBox="1"/>
            <p:nvPr/>
          </p:nvSpPr>
          <p:spPr>
            <a:xfrm>
              <a:off x="0" y="1150075"/>
              <a:ext cx="11605846" cy="3112830"/>
            </a:xfrm>
            <a:prstGeom prst="rect">
              <a:avLst/>
            </a:prstGeom>
            <a:noFill/>
            <a:ln>
              <a:noFill/>
            </a:ln>
          </p:spPr>
          <p:txBody>
            <a:bodyPr spcFirstLastPara="1" wrap="square" lIns="144000" tIns="144000" rIns="192000" bIns="216025" anchor="t" anchorCtr="0">
              <a:noAutofit/>
            </a:bodyPr>
            <a:lstStyle/>
            <a:p>
              <a:pPr marL="457200" marR="0" lvl="0" indent="-400050" algn="l" rtl="0">
                <a:lnSpc>
                  <a:spcPct val="90000"/>
                </a:lnSpc>
                <a:spcBef>
                  <a:spcPts val="0"/>
                </a:spcBef>
                <a:spcAft>
                  <a:spcPts val="0"/>
                </a:spcAft>
                <a:buClr>
                  <a:srgbClr val="000000"/>
                </a:buClr>
                <a:buSzPts val="2700"/>
                <a:buFont typeface="Open Sans"/>
                <a:buChar char="●"/>
              </a:pPr>
              <a:r>
                <a:rPr lang="en-US" sz="2700" b="0" i="0" u="none" strike="noStrike" cap="none">
                  <a:solidFill>
                    <a:srgbClr val="3F3F3F"/>
                  </a:solidFill>
                  <a:latin typeface="Open Sans"/>
                  <a:ea typeface="Open Sans"/>
                  <a:cs typeface="Open Sans"/>
                  <a:sym typeface="Open Sans"/>
                </a:rPr>
                <a:t>Características de la publicación, es decir, el año, revista y tipo de documento, etc.</a:t>
              </a:r>
              <a:endParaRPr sz="2700" b="0" i="0" u="none" strike="noStrike" cap="none">
                <a:solidFill>
                  <a:srgbClr val="3F3F3F"/>
                </a:solidFill>
                <a:latin typeface="Open Sans"/>
                <a:ea typeface="Open Sans"/>
                <a:cs typeface="Open Sans"/>
                <a:sym typeface="Open Sans"/>
              </a:endParaRPr>
            </a:p>
            <a:p>
              <a:pPr marL="457200" marR="0" lvl="0" indent="-400050" algn="l" rtl="0">
                <a:lnSpc>
                  <a:spcPct val="90000"/>
                </a:lnSpc>
                <a:spcBef>
                  <a:spcPts val="0"/>
                </a:spcBef>
                <a:spcAft>
                  <a:spcPts val="0"/>
                </a:spcAft>
                <a:buClr>
                  <a:srgbClr val="000000"/>
                </a:buClr>
                <a:buSzPts val="2700"/>
                <a:buFont typeface="Open Sans"/>
                <a:buChar char="●"/>
              </a:pPr>
              <a:r>
                <a:rPr lang="en-US" sz="2700" b="0" i="0" u="none" strike="noStrike" cap="none">
                  <a:solidFill>
                    <a:srgbClr val="3F3F3F"/>
                  </a:solidFill>
                  <a:latin typeface="Open Sans"/>
                  <a:ea typeface="Open Sans"/>
                  <a:cs typeface="Open Sans"/>
                  <a:sym typeface="Open Sans"/>
                </a:rPr>
                <a:t>Autoría, incluida la colaboración entre autores, organizaciones, países y financiadores.</a:t>
              </a:r>
              <a:endParaRPr sz="2700" b="0" i="0" u="none" strike="noStrike" cap="none">
                <a:solidFill>
                  <a:srgbClr val="3F3F3F"/>
                </a:solidFill>
                <a:latin typeface="Open Sans"/>
                <a:ea typeface="Open Sans"/>
                <a:cs typeface="Open Sans"/>
                <a:sym typeface="Open Sans"/>
              </a:endParaRPr>
            </a:p>
            <a:p>
              <a:pPr marL="457200" marR="0" lvl="0" indent="-400050" algn="l" rtl="0">
                <a:lnSpc>
                  <a:spcPct val="90000"/>
                </a:lnSpc>
                <a:spcBef>
                  <a:spcPts val="0"/>
                </a:spcBef>
                <a:spcAft>
                  <a:spcPts val="0"/>
                </a:spcAft>
                <a:buClr>
                  <a:srgbClr val="000000"/>
                </a:buClr>
                <a:buSzPts val="2700"/>
                <a:buFont typeface="Open Sans"/>
                <a:buChar char="●"/>
              </a:pPr>
              <a:r>
                <a:rPr lang="en-US" sz="2700" b="0" i="0" u="none" strike="noStrike" cap="none">
                  <a:solidFill>
                    <a:srgbClr val="3F3F3F"/>
                  </a:solidFill>
                  <a:latin typeface="Open Sans"/>
                  <a:ea typeface="Open Sans"/>
                  <a:cs typeface="Open Sans"/>
                  <a:sym typeface="Open Sans"/>
                </a:rPr>
                <a:t>Temas de investigación y categorías de materias.</a:t>
              </a:r>
              <a:endParaRPr sz="2700" b="0" i="0" u="none" strike="noStrike" cap="none">
                <a:solidFill>
                  <a:srgbClr val="3F3F3F"/>
                </a:solidFill>
                <a:latin typeface="Open Sans"/>
                <a:ea typeface="Open Sans"/>
                <a:cs typeface="Open Sans"/>
                <a:sym typeface="Open Sans"/>
              </a:endParaRPr>
            </a:p>
            <a:p>
              <a:pPr marL="457200" marR="0" lvl="0" indent="-400050" algn="l" rtl="0">
                <a:lnSpc>
                  <a:spcPct val="90000"/>
                </a:lnSpc>
                <a:spcBef>
                  <a:spcPts val="0"/>
                </a:spcBef>
                <a:spcAft>
                  <a:spcPts val="0"/>
                </a:spcAft>
                <a:buClr>
                  <a:srgbClr val="000000"/>
                </a:buClr>
                <a:buSzPts val="2700"/>
                <a:buFont typeface="Open Sans"/>
                <a:buChar char="●"/>
              </a:pPr>
              <a:r>
                <a:rPr lang="en-US" sz="2700" b="0" i="0" u="none" strike="noStrike" cap="none">
                  <a:solidFill>
                    <a:srgbClr val="3F3F3F"/>
                  </a:solidFill>
                  <a:latin typeface="Open Sans"/>
                  <a:ea typeface="Open Sans"/>
                  <a:cs typeface="Open Sans"/>
                  <a:sym typeface="Open Sans"/>
                </a:rPr>
                <a:t>Impacto de las citas (referencias citadas y artículos citados).</a:t>
              </a:r>
              <a:endParaRPr sz="27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Font typeface="Gill Sans"/>
              <a:buNone/>
            </a:pPr>
            <a:r>
              <a:rPr lang="en-US">
                <a:solidFill>
                  <a:srgbClr val="586F7C"/>
                </a:solidFill>
                <a:latin typeface="Open Sans"/>
                <a:ea typeface="Open Sans"/>
                <a:cs typeface="Open Sans"/>
                <a:sym typeface="Open Sans"/>
              </a:rPr>
              <a:t>Bibliometría </a:t>
            </a:r>
            <a:r>
              <a:rPr lang="en-US" sz="3200">
                <a:solidFill>
                  <a:srgbClr val="586F7C"/>
                </a:solidFill>
                <a:latin typeface="Open Sans"/>
                <a:ea typeface="Open Sans"/>
                <a:cs typeface="Open Sans"/>
                <a:sym typeface="Open Sans"/>
              </a:rPr>
              <a:t>(continuación)</a:t>
            </a:r>
            <a:endParaRPr sz="3200">
              <a:solidFill>
                <a:srgbClr val="586F7C"/>
              </a:solidFill>
              <a:latin typeface="Open Sans"/>
              <a:ea typeface="Open Sans"/>
              <a:cs typeface="Open Sans"/>
              <a:sym typeface="Open Sans"/>
            </a:endParaRPr>
          </a:p>
        </p:txBody>
      </p:sp>
      <p:grpSp>
        <p:nvGrpSpPr>
          <p:cNvPr id="209" name="Google Shape;209;p15"/>
          <p:cNvGrpSpPr/>
          <p:nvPr/>
        </p:nvGrpSpPr>
        <p:grpSpPr>
          <a:xfrm>
            <a:off x="158262" y="1959433"/>
            <a:ext cx="11676183" cy="4363487"/>
            <a:chOff x="0" y="42710"/>
            <a:chExt cx="11676183" cy="4363487"/>
          </a:xfrm>
        </p:grpSpPr>
        <p:sp>
          <p:nvSpPr>
            <p:cNvPr id="210" name="Google Shape;210;p15"/>
            <p:cNvSpPr/>
            <p:nvPr/>
          </p:nvSpPr>
          <p:spPr>
            <a:xfrm>
              <a:off x="0" y="42710"/>
              <a:ext cx="11676183" cy="731852"/>
            </a:xfrm>
            <a:prstGeom prst="rect">
              <a:avLst/>
            </a:prstGeom>
            <a:solidFill>
              <a:srgbClr val="6C828C"/>
            </a:solidFill>
            <a:ln w="25400" cap="flat" cmpd="sng">
              <a:solidFill>
                <a:srgbClr val="6C82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5"/>
            <p:cNvSpPr txBox="1"/>
            <p:nvPr/>
          </p:nvSpPr>
          <p:spPr>
            <a:xfrm>
              <a:off x="0" y="42710"/>
              <a:ext cx="11676183" cy="731852"/>
            </a:xfrm>
            <a:prstGeom prst="rect">
              <a:avLst/>
            </a:prstGeom>
            <a:noFill/>
            <a:ln>
              <a:noFill/>
            </a:ln>
          </p:spPr>
          <p:txBody>
            <a:bodyPr spcFirstLastPara="1" wrap="square" lIns="199125" tIns="113775" rIns="199125" bIns="113775"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Open Sans"/>
                  <a:ea typeface="Open Sans"/>
                  <a:cs typeface="Open Sans"/>
                  <a:sym typeface="Open Sans"/>
                </a:rPr>
                <a:t>Las preguntas que la bibliometría puede ayudar a responder incluyen:</a:t>
              </a:r>
              <a:endParaRPr sz="2800" b="0" i="0" u="none" strike="noStrike" cap="none">
                <a:solidFill>
                  <a:schemeClr val="lt1"/>
                </a:solidFill>
                <a:latin typeface="Open Sans"/>
                <a:ea typeface="Open Sans"/>
                <a:cs typeface="Open Sans"/>
                <a:sym typeface="Open Sans"/>
              </a:endParaRPr>
            </a:p>
          </p:txBody>
        </p:sp>
        <p:sp>
          <p:nvSpPr>
            <p:cNvPr id="212" name="Google Shape;212;p15"/>
            <p:cNvSpPr/>
            <p:nvPr/>
          </p:nvSpPr>
          <p:spPr>
            <a:xfrm>
              <a:off x="0" y="774562"/>
              <a:ext cx="11676183" cy="3631635"/>
            </a:xfrm>
            <a:prstGeom prst="rect">
              <a:avLst/>
            </a:prstGeom>
            <a:solidFill>
              <a:srgbClr val="D5DBDD">
                <a:alpha val="86666"/>
              </a:srgbClr>
            </a:solidFill>
            <a:ln w="25400" cap="flat" cmpd="sng">
              <a:solidFill>
                <a:srgbClr val="D5DBDD">
                  <a:alpha val="86666"/>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5"/>
            <p:cNvSpPr txBox="1"/>
            <p:nvPr/>
          </p:nvSpPr>
          <p:spPr>
            <a:xfrm>
              <a:off x="0" y="774562"/>
              <a:ext cx="11676183" cy="3631635"/>
            </a:xfrm>
            <a:prstGeom prst="rect">
              <a:avLst/>
            </a:prstGeom>
            <a:noFill/>
            <a:ln>
              <a:noFill/>
            </a:ln>
          </p:spPr>
          <p:txBody>
            <a:bodyPr spcFirstLastPara="1" wrap="square" lIns="112000" tIns="112000" rIns="149350" bIns="168000" anchor="t" anchorCtr="0">
              <a:noAutofit/>
            </a:bodyPr>
            <a:lstStyle/>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¿Cuál es la productividad? (utilizando el número de artículos por año/tipo/categoría temática/revista como medida)</a:t>
              </a:r>
              <a:endParaRPr sz="2100" b="0" i="0" u="none" strike="noStrike" cap="none">
                <a:solidFill>
                  <a:srgbClr val="3F3F3F"/>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¿Quiénes trabajan juntos?</a:t>
              </a:r>
              <a:endParaRPr sz="2100" b="0" i="0" u="none" strike="noStrike" cap="none">
                <a:solidFill>
                  <a:srgbClr val="3F3F3F"/>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¿Qué organizaciones trabajan juntas en ciertas investigaciones?</a:t>
              </a:r>
              <a:endParaRPr sz="2100" b="0" i="0" u="none" strike="noStrike" cap="none">
                <a:solidFill>
                  <a:srgbClr val="3F3F3F"/>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¿Qué países trabajan en ciertas investigaciones?</a:t>
              </a:r>
              <a:endParaRPr sz="2100" b="0" i="0" u="none" strike="noStrike" cap="none">
                <a:solidFill>
                  <a:srgbClr val="3F3F3F"/>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¿Qué organizaciones financiaron investigaciones/investigadores juntos?</a:t>
              </a:r>
              <a:endParaRPr sz="2100" b="0" i="0" u="none" strike="noStrike" cap="none">
                <a:solidFill>
                  <a:srgbClr val="3F3F3F"/>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¿Cuáles son los principales temas/áreas de investigación y su tendencia?</a:t>
              </a:r>
              <a:endParaRPr sz="2100" b="0" i="0" u="none" strike="noStrike" cap="none">
                <a:solidFill>
                  <a:srgbClr val="3F3F3F"/>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¿Cuál es el impacto de las citas? (porcentaje de artículos en el 10% superior de las citas)</a:t>
              </a:r>
              <a:endParaRPr sz="2100" b="0" i="0" u="none" strike="noStrike" cap="none">
                <a:solidFill>
                  <a:srgbClr val="3F3F3F"/>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¿Qué directrices y patentes respaldan determinadas investigaciones?</a:t>
              </a:r>
              <a:endParaRPr sz="21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body" idx="1"/>
          </p:nvPr>
        </p:nvSpPr>
        <p:spPr>
          <a:xfrm>
            <a:off x="0" y="1772816"/>
            <a:ext cx="5586600" cy="4273200"/>
          </a:xfrm>
          <a:prstGeom prst="rect">
            <a:avLst/>
          </a:prstGeom>
          <a:noFill/>
          <a:ln>
            <a:noFill/>
          </a:ln>
        </p:spPr>
        <p:txBody>
          <a:bodyPr spcFirstLastPara="1" wrap="square" lIns="91425" tIns="45700" rIns="91425" bIns="45700" anchor="t" anchorCtr="0">
            <a:normAutofit fontScale="85000" lnSpcReduction="20000"/>
          </a:bodyPr>
          <a:lstStyle/>
          <a:p>
            <a:pPr marL="469900" lvl="0" indent="-323850" algn="l" rtl="0">
              <a:lnSpc>
                <a:spcPct val="115000"/>
              </a:lnSpc>
              <a:spcBef>
                <a:spcPts val="1000"/>
              </a:spcBef>
              <a:spcAft>
                <a:spcPts val="0"/>
              </a:spcAft>
              <a:buClr>
                <a:schemeClr val="dk1"/>
              </a:buClr>
              <a:buSzPct val="83333"/>
              <a:buChar char="●"/>
            </a:pPr>
            <a:r>
              <a:rPr lang="en-US">
                <a:solidFill>
                  <a:srgbClr val="3F3F3F"/>
                </a:solidFill>
                <a:latin typeface="Open Sans"/>
                <a:ea typeface="Open Sans"/>
                <a:cs typeface="Open Sans"/>
                <a:sym typeface="Open Sans"/>
              </a:rPr>
              <a:t>Dos indicadores bibliométricos que se utilizan con frecuencia en las herramientas de evaluación de la investigación son:</a:t>
            </a:r>
            <a:endParaRPr>
              <a:solidFill>
                <a:srgbClr val="3F3F3F"/>
              </a:solidFill>
              <a:latin typeface="Open Sans"/>
              <a:ea typeface="Open Sans"/>
              <a:cs typeface="Open Sans"/>
              <a:sym typeface="Open Sans"/>
            </a:endParaRPr>
          </a:p>
          <a:p>
            <a:pPr marL="457200" lvl="0" indent="0" algn="l" rtl="0">
              <a:lnSpc>
                <a:spcPct val="115000"/>
              </a:lnSpc>
              <a:spcBef>
                <a:spcPts val="1000"/>
              </a:spcBef>
              <a:spcAft>
                <a:spcPts val="0"/>
              </a:spcAft>
              <a:buSzPct val="117646"/>
              <a:buNone/>
            </a:pPr>
            <a:endParaRPr>
              <a:solidFill>
                <a:srgbClr val="3F3F3F"/>
              </a:solidFill>
              <a:latin typeface="Open Sans"/>
              <a:ea typeface="Open Sans"/>
              <a:cs typeface="Open Sans"/>
              <a:sym typeface="Open Sans"/>
            </a:endParaRPr>
          </a:p>
          <a:p>
            <a:pPr marL="457200" lvl="0" indent="-358140" algn="l" rtl="0">
              <a:lnSpc>
                <a:spcPct val="115000"/>
              </a:lnSpc>
              <a:spcBef>
                <a:spcPts val="1000"/>
              </a:spcBef>
              <a:spcAft>
                <a:spcPts val="0"/>
              </a:spcAft>
              <a:buClr>
                <a:srgbClr val="3F3F3F"/>
              </a:buClr>
              <a:buSzPct val="100000"/>
              <a:buFont typeface="Open Sans"/>
              <a:buAutoNum type="arabicPeriod"/>
            </a:pPr>
            <a:r>
              <a:rPr lang="en-US">
                <a:solidFill>
                  <a:srgbClr val="3F3F3F"/>
                </a:solidFill>
                <a:latin typeface="Open Sans"/>
                <a:ea typeface="Open Sans"/>
                <a:cs typeface="Open Sans"/>
                <a:sym typeface="Open Sans"/>
              </a:rPr>
              <a:t>El </a:t>
            </a:r>
            <a:r>
              <a:rPr lang="en-US" b="1">
                <a:solidFill>
                  <a:srgbClr val="3F3F3F"/>
                </a:solidFill>
                <a:latin typeface="Open Sans"/>
                <a:ea typeface="Open Sans"/>
                <a:cs typeface="Open Sans"/>
                <a:sym typeface="Open Sans"/>
              </a:rPr>
              <a:t>Factor de Impacto de la Revista</a:t>
            </a:r>
            <a:r>
              <a:rPr lang="en-US">
                <a:solidFill>
                  <a:srgbClr val="3F3F3F"/>
                </a:solidFill>
                <a:latin typeface="Open Sans"/>
                <a:ea typeface="Open Sans"/>
                <a:cs typeface="Open Sans"/>
                <a:sym typeface="Open Sans"/>
              </a:rPr>
              <a:t> (JIF, por sus siglas en inglés): un indicador bibliométrico a nivel de revista. Se utiliza comúnmente como indicador de la importancia relativa de una revista.</a:t>
            </a:r>
            <a:endParaRPr>
              <a:solidFill>
                <a:srgbClr val="3F3F3F"/>
              </a:solidFill>
              <a:latin typeface="Open Sans"/>
              <a:ea typeface="Open Sans"/>
              <a:cs typeface="Open Sans"/>
              <a:sym typeface="Open Sans"/>
            </a:endParaRPr>
          </a:p>
          <a:p>
            <a:pPr marL="914400" lvl="0" indent="0" algn="l" rtl="0">
              <a:lnSpc>
                <a:spcPct val="115000"/>
              </a:lnSpc>
              <a:spcBef>
                <a:spcPts val="1000"/>
              </a:spcBef>
              <a:spcAft>
                <a:spcPts val="0"/>
              </a:spcAft>
              <a:buSzPct val="117646"/>
              <a:buNone/>
            </a:pPr>
            <a:r>
              <a:rPr lang="en-US">
                <a:solidFill>
                  <a:srgbClr val="3F3F3F"/>
                </a:solidFill>
                <a:latin typeface="Open Sans"/>
                <a:ea typeface="Open Sans"/>
                <a:cs typeface="Open Sans"/>
                <a:sym typeface="Open Sans"/>
              </a:rPr>
              <a:t>Ejemplo de cálculo del Factor de Impacto</a:t>
            </a:r>
            <a:endParaRPr>
              <a:solidFill>
                <a:srgbClr val="3F3F3F"/>
              </a:solidFill>
              <a:latin typeface="Open Sans"/>
              <a:ea typeface="Open Sans"/>
              <a:cs typeface="Open Sans"/>
              <a:sym typeface="Open Sans"/>
            </a:endParaRPr>
          </a:p>
        </p:txBody>
      </p:sp>
      <p:sp>
        <p:nvSpPr>
          <p:cNvPr id="220" name="Google Shape;220;p1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US" sz="3400">
                <a:solidFill>
                  <a:srgbClr val="586F7C"/>
                </a:solidFill>
                <a:latin typeface="Open Sans"/>
                <a:ea typeface="Open Sans"/>
                <a:cs typeface="Open Sans"/>
                <a:sym typeface="Open Sans"/>
              </a:rPr>
              <a:t>Indicadores bibliométricos</a:t>
            </a:r>
            <a:endParaRPr sz="3400">
              <a:solidFill>
                <a:srgbClr val="586F7C"/>
              </a:solidFill>
              <a:latin typeface="Open Sans"/>
              <a:ea typeface="Open Sans"/>
              <a:cs typeface="Open Sans"/>
              <a:sym typeface="Open Sans"/>
            </a:endParaRPr>
          </a:p>
        </p:txBody>
      </p:sp>
      <p:pic>
        <p:nvPicPr>
          <p:cNvPr id="221" name="Google Shape;221;p16"/>
          <p:cNvPicPr preferRelativeResize="0"/>
          <p:nvPr/>
        </p:nvPicPr>
        <p:blipFill rotWithShape="1">
          <a:blip r:embed="rId3">
            <a:alphaModFix/>
          </a:blip>
          <a:srcRect/>
          <a:stretch/>
        </p:blipFill>
        <p:spPr>
          <a:xfrm>
            <a:off x="5586600" y="2443812"/>
            <a:ext cx="6300600" cy="3562839"/>
          </a:xfrm>
          <a:prstGeom prst="rect">
            <a:avLst/>
          </a:prstGeom>
          <a:noFill/>
          <a:ln>
            <a:noFill/>
          </a:ln>
        </p:spPr>
      </p:pic>
      <p:sp>
        <p:nvSpPr>
          <p:cNvPr id="222" name="Google Shape;222;p16"/>
          <p:cNvSpPr/>
          <p:nvPr/>
        </p:nvSpPr>
        <p:spPr>
          <a:xfrm>
            <a:off x="5341200" y="5229200"/>
            <a:ext cx="703500" cy="228600"/>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body" idx="1"/>
          </p:nvPr>
        </p:nvSpPr>
        <p:spPr>
          <a:xfrm>
            <a:off x="-1" y="2336875"/>
            <a:ext cx="6371400" cy="3599400"/>
          </a:xfrm>
          <a:prstGeom prst="rect">
            <a:avLst/>
          </a:prstGeom>
          <a:noFill/>
          <a:ln>
            <a:noFill/>
          </a:ln>
        </p:spPr>
        <p:txBody>
          <a:bodyPr spcFirstLastPara="1" wrap="square" lIns="91425" tIns="45700" rIns="91425" bIns="45700" anchor="t" anchorCtr="0">
            <a:normAutofit fontScale="92500" lnSpcReduction="10000"/>
          </a:bodyPr>
          <a:lstStyle/>
          <a:p>
            <a:pPr marL="457200" lvl="0" indent="-381000" algn="l" rtl="0">
              <a:lnSpc>
                <a:spcPct val="120000"/>
              </a:lnSpc>
              <a:spcBef>
                <a:spcPts val="1000"/>
              </a:spcBef>
              <a:spcAft>
                <a:spcPts val="0"/>
              </a:spcAft>
              <a:buSzPct val="108108"/>
              <a:buFont typeface="Open Sans"/>
              <a:buChar char="●"/>
            </a:pPr>
            <a:r>
              <a:rPr lang="en-US">
                <a:solidFill>
                  <a:srgbClr val="262626"/>
                </a:solidFill>
                <a:latin typeface="Open Sans"/>
                <a:ea typeface="Open Sans"/>
                <a:cs typeface="Open Sans"/>
                <a:sym typeface="Open Sans"/>
              </a:rPr>
              <a:t>2. El </a:t>
            </a:r>
            <a:r>
              <a:rPr lang="en-US" b="1">
                <a:solidFill>
                  <a:schemeClr val="accent1"/>
                </a:solidFill>
                <a:latin typeface="Open Sans"/>
                <a:ea typeface="Open Sans"/>
                <a:cs typeface="Open Sans"/>
                <a:sym typeface="Open Sans"/>
              </a:rPr>
              <a:t>índice h</a:t>
            </a:r>
            <a:r>
              <a:rPr lang="en-US">
                <a:solidFill>
                  <a:srgbClr val="262626"/>
                </a:solidFill>
                <a:latin typeface="Open Sans"/>
                <a:ea typeface="Open Sans"/>
                <a:cs typeface="Open Sans"/>
                <a:sym typeface="Open Sans"/>
              </a:rPr>
              <a:t>: es un indicador bibliométrico a nivel individual, utilizado para evaluar el impacto de la investigación de un investigador, pues mide tanto la productividad como el impacto de las citas de un autor y de una revista.</a:t>
            </a:r>
            <a:endParaRPr>
              <a:solidFill>
                <a:srgbClr val="262626"/>
              </a:solidFill>
              <a:latin typeface="Open Sans"/>
              <a:ea typeface="Open Sans"/>
              <a:cs typeface="Open Sans"/>
              <a:sym typeface="Open Sans"/>
            </a:endParaRPr>
          </a:p>
          <a:p>
            <a:pPr marL="457200" lvl="0" indent="-228600" algn="l" rtl="0">
              <a:lnSpc>
                <a:spcPct val="120000"/>
              </a:lnSpc>
              <a:spcBef>
                <a:spcPts val="0"/>
              </a:spcBef>
              <a:spcAft>
                <a:spcPts val="0"/>
              </a:spcAft>
              <a:buSzPct val="108108"/>
              <a:buFont typeface="Open Sans"/>
              <a:buNone/>
            </a:pPr>
            <a:endParaRPr>
              <a:solidFill>
                <a:srgbClr val="262626"/>
              </a:solidFill>
              <a:latin typeface="Open Sans"/>
              <a:ea typeface="Open Sans"/>
              <a:cs typeface="Open Sans"/>
              <a:sym typeface="Open Sans"/>
            </a:endParaRPr>
          </a:p>
          <a:p>
            <a:pPr marL="914400" lvl="1" indent="-355599" algn="l" rtl="0">
              <a:lnSpc>
                <a:spcPct val="120000"/>
              </a:lnSpc>
              <a:spcBef>
                <a:spcPts val="0"/>
              </a:spcBef>
              <a:spcAft>
                <a:spcPts val="0"/>
              </a:spcAft>
              <a:buSzPct val="108107"/>
              <a:buFont typeface="Open Sans"/>
              <a:buChar char="○"/>
            </a:pPr>
            <a:r>
              <a:rPr lang="en-US">
                <a:solidFill>
                  <a:srgbClr val="262626"/>
                </a:solidFill>
                <a:latin typeface="Open Sans"/>
                <a:ea typeface="Open Sans"/>
                <a:cs typeface="Open Sans"/>
                <a:sym typeface="Open Sans"/>
              </a:rPr>
              <a:t>Ejemplo de </a:t>
            </a:r>
            <a:r>
              <a:rPr lang="en-US" b="1">
                <a:solidFill>
                  <a:schemeClr val="accent1"/>
                </a:solidFill>
                <a:latin typeface="Open Sans"/>
                <a:ea typeface="Open Sans"/>
                <a:cs typeface="Open Sans"/>
                <a:sym typeface="Open Sans"/>
              </a:rPr>
              <a:t>índice h</a:t>
            </a:r>
            <a:endParaRPr b="1">
              <a:solidFill>
                <a:schemeClr val="accent1"/>
              </a:solidFill>
              <a:latin typeface="Open Sans"/>
              <a:ea typeface="Open Sans"/>
              <a:cs typeface="Open Sans"/>
              <a:sym typeface="Open Sans"/>
            </a:endParaRPr>
          </a:p>
        </p:txBody>
      </p:sp>
      <p:sp>
        <p:nvSpPr>
          <p:cNvPr id="229" name="Google Shape;229;p1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400">
                <a:solidFill>
                  <a:srgbClr val="586F7C"/>
                </a:solidFill>
                <a:latin typeface="Open Sans"/>
                <a:ea typeface="Open Sans"/>
                <a:cs typeface="Open Sans"/>
                <a:sym typeface="Open Sans"/>
              </a:rPr>
              <a:t>Indicadores bibliométricos </a:t>
            </a:r>
            <a:endParaRPr sz="34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Font typeface="Trebuchet MS"/>
              <a:buNone/>
            </a:pPr>
            <a:r>
              <a:rPr lang="en-US" sz="2800">
                <a:solidFill>
                  <a:srgbClr val="586F7C"/>
                </a:solidFill>
                <a:latin typeface="Open Sans"/>
                <a:ea typeface="Open Sans"/>
                <a:cs typeface="Open Sans"/>
                <a:sym typeface="Open Sans"/>
              </a:rPr>
              <a:t>(continuación)</a:t>
            </a:r>
            <a:endParaRPr sz="2400">
              <a:solidFill>
                <a:srgbClr val="586F7C"/>
              </a:solidFill>
              <a:latin typeface="Open Sans"/>
              <a:ea typeface="Open Sans"/>
              <a:cs typeface="Open Sans"/>
              <a:sym typeface="Open Sans"/>
            </a:endParaRPr>
          </a:p>
        </p:txBody>
      </p:sp>
      <p:sp>
        <p:nvSpPr>
          <p:cNvPr id="230" name="Google Shape;230;p17"/>
          <p:cNvSpPr/>
          <p:nvPr/>
        </p:nvSpPr>
        <p:spPr>
          <a:xfrm>
            <a:off x="4556676" y="5247934"/>
            <a:ext cx="1213200" cy="316500"/>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31" name="Google Shape;231;p17"/>
          <p:cNvPicPr preferRelativeResize="0"/>
          <p:nvPr/>
        </p:nvPicPr>
        <p:blipFill rotWithShape="1">
          <a:blip r:embed="rId3">
            <a:alphaModFix/>
          </a:blip>
          <a:srcRect/>
          <a:stretch/>
        </p:blipFill>
        <p:spPr>
          <a:xfrm>
            <a:off x="7022700" y="1980675"/>
            <a:ext cx="4595200" cy="4709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400">
                <a:solidFill>
                  <a:srgbClr val="586F7C"/>
                </a:solidFill>
                <a:latin typeface="Open Sans"/>
                <a:ea typeface="Open Sans"/>
                <a:cs typeface="Open Sans"/>
                <a:sym typeface="Open Sans"/>
              </a:rPr>
              <a:t>Indicadores bibliométricos </a:t>
            </a:r>
            <a:endParaRPr sz="34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n-US" sz="2800">
                <a:solidFill>
                  <a:srgbClr val="586F7C"/>
                </a:solidFill>
                <a:latin typeface="Open Sans"/>
                <a:ea typeface="Open Sans"/>
                <a:cs typeface="Open Sans"/>
                <a:sym typeface="Open Sans"/>
              </a:rPr>
              <a:t>(continuación)</a:t>
            </a:r>
            <a:endParaRPr sz="3200">
              <a:solidFill>
                <a:srgbClr val="586F7C"/>
              </a:solidFill>
              <a:latin typeface="Open Sans"/>
              <a:ea typeface="Open Sans"/>
              <a:cs typeface="Open Sans"/>
              <a:sym typeface="Open Sans"/>
            </a:endParaRPr>
          </a:p>
        </p:txBody>
      </p:sp>
      <p:sp>
        <p:nvSpPr>
          <p:cNvPr id="238" name="Google Shape;238;p18"/>
          <p:cNvSpPr txBox="1">
            <a:spLocks noGrp="1"/>
          </p:cNvSpPr>
          <p:nvPr>
            <p:ph type="body" idx="1"/>
          </p:nvPr>
        </p:nvSpPr>
        <p:spPr>
          <a:xfrm>
            <a:off x="47328" y="1772816"/>
            <a:ext cx="3710700" cy="4309200"/>
          </a:xfrm>
          <a:prstGeom prst="rect">
            <a:avLst/>
          </a:prstGeom>
          <a:noFill/>
          <a:ln>
            <a:noFill/>
          </a:ln>
        </p:spPr>
        <p:txBody>
          <a:bodyPr spcFirstLastPara="1" wrap="square" lIns="91425" tIns="45700" rIns="91425" bIns="45700" anchor="t" anchorCtr="0">
            <a:noAutofit/>
          </a:bodyPr>
          <a:lstStyle/>
          <a:p>
            <a:pPr marL="127000" lvl="0" indent="0" algn="l" rtl="0">
              <a:lnSpc>
                <a:spcPct val="90000"/>
              </a:lnSpc>
              <a:spcBef>
                <a:spcPts val="1000"/>
              </a:spcBef>
              <a:spcAft>
                <a:spcPts val="0"/>
              </a:spcAft>
              <a:buClr>
                <a:schemeClr val="dk1"/>
              </a:buClr>
              <a:buSzPts val="1100"/>
              <a:buFont typeface="Arial"/>
              <a:buNone/>
            </a:pPr>
            <a:r>
              <a:rPr lang="en-US" sz="1900">
                <a:solidFill>
                  <a:srgbClr val="262626"/>
                </a:solidFill>
                <a:latin typeface="Open Sans"/>
                <a:ea typeface="Open Sans"/>
                <a:cs typeface="Open Sans"/>
                <a:sym typeface="Open Sans"/>
              </a:rPr>
              <a:t>3. Altmetrics (métricas alternativas): busca indicar el impacto de la investigación en función de la popularidad de los resultados de la investigación en la web, incluyendo a las redes sociales.</a:t>
            </a:r>
            <a:endParaRPr sz="1900">
              <a:solidFill>
                <a:srgbClr val="262626"/>
              </a:solidFill>
              <a:latin typeface="Open Sans"/>
              <a:ea typeface="Open Sans"/>
              <a:cs typeface="Open Sans"/>
              <a:sym typeface="Open Sans"/>
            </a:endParaRPr>
          </a:p>
          <a:p>
            <a:pPr marL="127000" lvl="0" indent="0" algn="l" rtl="0">
              <a:lnSpc>
                <a:spcPct val="90000"/>
              </a:lnSpc>
              <a:spcBef>
                <a:spcPts val="1000"/>
              </a:spcBef>
              <a:spcAft>
                <a:spcPts val="0"/>
              </a:spcAft>
              <a:buClr>
                <a:schemeClr val="dk1"/>
              </a:buClr>
              <a:buSzPts val="1100"/>
              <a:buFont typeface="Arial"/>
              <a:buNone/>
            </a:pPr>
            <a:endParaRPr sz="1900">
              <a:solidFill>
                <a:srgbClr val="262626"/>
              </a:solidFill>
              <a:latin typeface="Open Sans"/>
              <a:ea typeface="Open Sans"/>
              <a:cs typeface="Open Sans"/>
              <a:sym typeface="Open Sans"/>
            </a:endParaRPr>
          </a:p>
          <a:p>
            <a:pPr marL="127000" lvl="0" indent="0" algn="l" rtl="0">
              <a:lnSpc>
                <a:spcPct val="90000"/>
              </a:lnSpc>
              <a:spcBef>
                <a:spcPts val="1000"/>
              </a:spcBef>
              <a:spcAft>
                <a:spcPts val="0"/>
              </a:spcAft>
              <a:buClr>
                <a:schemeClr val="dk1"/>
              </a:buClr>
              <a:buSzPts val="1100"/>
              <a:buFont typeface="Arial"/>
              <a:buNone/>
            </a:pPr>
            <a:r>
              <a:rPr lang="en-US" sz="1900">
                <a:solidFill>
                  <a:srgbClr val="262626"/>
                </a:solidFill>
                <a:latin typeface="Open Sans"/>
                <a:ea typeface="Open Sans"/>
                <a:cs typeface="Open Sans"/>
                <a:sym typeface="Open Sans"/>
              </a:rPr>
              <a:t>Un ejemplo de atención para un artículo recopilado por Altmetric, un proveedor que genera métricas alternativas.</a:t>
            </a:r>
            <a:endParaRPr sz="1900">
              <a:solidFill>
                <a:srgbClr val="262626"/>
              </a:solidFill>
              <a:latin typeface="Open Sans"/>
              <a:ea typeface="Open Sans"/>
              <a:cs typeface="Open Sans"/>
              <a:sym typeface="Open Sans"/>
            </a:endParaRPr>
          </a:p>
          <a:p>
            <a:pPr marL="127000" lvl="0" indent="0" algn="l" rtl="0">
              <a:lnSpc>
                <a:spcPct val="90000"/>
              </a:lnSpc>
              <a:spcBef>
                <a:spcPts val="1000"/>
              </a:spcBef>
              <a:spcAft>
                <a:spcPts val="0"/>
              </a:spcAft>
              <a:buClr>
                <a:schemeClr val="dk1"/>
              </a:buClr>
              <a:buSzPts val="2162"/>
              <a:buNone/>
            </a:pPr>
            <a:endParaRPr sz="1900">
              <a:solidFill>
                <a:srgbClr val="262626"/>
              </a:solidFill>
              <a:latin typeface="Open Sans"/>
              <a:ea typeface="Open Sans"/>
              <a:cs typeface="Open Sans"/>
              <a:sym typeface="Open Sans"/>
            </a:endParaRPr>
          </a:p>
        </p:txBody>
      </p:sp>
      <p:pic>
        <p:nvPicPr>
          <p:cNvPr id="239" name="Google Shape;239;p18"/>
          <p:cNvPicPr preferRelativeResize="0"/>
          <p:nvPr/>
        </p:nvPicPr>
        <p:blipFill rotWithShape="1">
          <a:blip r:embed="rId3">
            <a:alphaModFix/>
          </a:blip>
          <a:srcRect/>
          <a:stretch/>
        </p:blipFill>
        <p:spPr>
          <a:xfrm>
            <a:off x="4088674" y="1844503"/>
            <a:ext cx="7792824" cy="4507695"/>
          </a:xfrm>
          <a:prstGeom prst="rect">
            <a:avLst/>
          </a:prstGeom>
          <a:noFill/>
          <a:ln w="9525" cap="flat" cmpd="sng">
            <a:solidFill>
              <a:srgbClr val="F8981D"/>
            </a:solidFill>
            <a:prstDash val="solid"/>
            <a:round/>
            <a:headEnd type="none" w="sm" len="sm"/>
            <a:tailEnd type="none" w="sm" len="sm"/>
          </a:ln>
        </p:spPr>
      </p:pic>
      <p:sp>
        <p:nvSpPr>
          <p:cNvPr id="240" name="Google Shape;240;p18"/>
          <p:cNvSpPr/>
          <p:nvPr/>
        </p:nvSpPr>
        <p:spPr>
          <a:xfrm rot="10800000" flipH="1">
            <a:off x="3163421" y="5905281"/>
            <a:ext cx="633000" cy="298800"/>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5"/>
        <p:cNvGrpSpPr/>
        <p:nvPr/>
      </p:nvGrpSpPr>
      <p:grpSpPr>
        <a:xfrm>
          <a:off x="0" y="0"/>
          <a:ext cx="0" cy="0"/>
          <a:chOff x="0" y="0"/>
          <a:chExt cx="0" cy="0"/>
        </a:xfrm>
      </p:grpSpPr>
      <p:sp>
        <p:nvSpPr>
          <p:cNvPr id="246" name="Google Shape;246;p19"/>
          <p:cNvSpPr txBox="1">
            <a:spLocks noGrp="1"/>
          </p:cNvSpPr>
          <p:nvPr>
            <p:ph type="title"/>
          </p:nvPr>
        </p:nvSpPr>
        <p:spPr>
          <a:xfrm>
            <a:off x="0" y="432730"/>
            <a:ext cx="860961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030">
                <a:solidFill>
                  <a:srgbClr val="586F7C"/>
                </a:solidFill>
                <a:latin typeface="Open Sans"/>
                <a:ea typeface="Open Sans"/>
                <a:cs typeface="Open Sans"/>
                <a:sym typeface="Open Sans"/>
              </a:rPr>
              <a:t>Herramientas y servicios destacados </a:t>
            </a:r>
            <a:endParaRPr sz="303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n-US" sz="3030">
                <a:solidFill>
                  <a:srgbClr val="586F7C"/>
                </a:solidFill>
                <a:latin typeface="Open Sans"/>
                <a:ea typeface="Open Sans"/>
                <a:cs typeface="Open Sans"/>
                <a:sym typeface="Open Sans"/>
              </a:rPr>
              <a:t>para el desempeño de la investigación</a:t>
            </a:r>
            <a:endParaRPr sz="3030">
              <a:solidFill>
                <a:srgbClr val="586F7C"/>
              </a:solidFill>
              <a:latin typeface="Open Sans"/>
              <a:ea typeface="Open Sans"/>
              <a:cs typeface="Open Sans"/>
              <a:sym typeface="Open Sans"/>
            </a:endParaRPr>
          </a:p>
        </p:txBody>
      </p:sp>
      <p:grpSp>
        <p:nvGrpSpPr>
          <p:cNvPr id="247" name="Google Shape;247;p19"/>
          <p:cNvGrpSpPr/>
          <p:nvPr/>
        </p:nvGrpSpPr>
        <p:grpSpPr>
          <a:xfrm>
            <a:off x="422031" y="2125857"/>
            <a:ext cx="9731412" cy="4081511"/>
            <a:chOff x="0" y="0"/>
            <a:chExt cx="9731412" cy="4081511"/>
          </a:xfrm>
        </p:grpSpPr>
        <p:sp>
          <p:nvSpPr>
            <p:cNvPr id="248" name="Google Shape;248;p19"/>
            <p:cNvSpPr/>
            <p:nvPr/>
          </p:nvSpPr>
          <p:spPr>
            <a:xfrm>
              <a:off x="0" y="0"/>
              <a:ext cx="4081511" cy="4081511"/>
            </a:xfrm>
            <a:prstGeom prst="pie">
              <a:avLst>
                <a:gd name="adj1" fmla="val 5400000"/>
                <a:gd name="adj2" fmla="val 16200000"/>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9"/>
            <p:cNvSpPr/>
            <p:nvPr/>
          </p:nvSpPr>
          <p:spPr>
            <a:xfrm>
              <a:off x="2040755" y="0"/>
              <a:ext cx="7690657" cy="4081511"/>
            </a:xfrm>
            <a:prstGeom prst="rect">
              <a:avLst/>
            </a:prstGeom>
            <a:solidFill>
              <a:schemeClr val="lt1">
                <a:alpha val="86666"/>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9"/>
            <p:cNvSpPr txBox="1"/>
            <p:nvPr/>
          </p:nvSpPr>
          <p:spPr>
            <a:xfrm>
              <a:off x="2040755" y="0"/>
              <a:ext cx="7690657" cy="12244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rgbClr val="000000"/>
                </a:buClr>
                <a:buSzPts val="2900"/>
                <a:buFont typeface="Arial"/>
                <a:buNone/>
              </a:pPr>
              <a:r>
                <a:rPr lang="en-US" sz="2500" b="0" i="0" u="none" strike="noStrike" cap="none">
                  <a:solidFill>
                    <a:srgbClr val="3F3F3F"/>
                  </a:solidFill>
                  <a:latin typeface="Open Sans"/>
                  <a:ea typeface="Open Sans"/>
                  <a:cs typeface="Open Sans"/>
                  <a:sym typeface="Open Sans"/>
                </a:rPr>
                <a:t>Existen muchas fuentes de datos y herramientas disponibles para ayudar a realizar análisis de impacto de la investigación</a:t>
              </a:r>
              <a:endParaRPr sz="2500" b="0" i="0" u="none" strike="noStrike" cap="none">
                <a:solidFill>
                  <a:srgbClr val="3F3F3F"/>
                </a:solidFill>
                <a:latin typeface="Open Sans"/>
                <a:ea typeface="Open Sans"/>
                <a:cs typeface="Open Sans"/>
                <a:sym typeface="Open Sans"/>
              </a:endParaRPr>
            </a:p>
          </p:txBody>
        </p:sp>
        <p:sp>
          <p:nvSpPr>
            <p:cNvPr id="251" name="Google Shape;251;p19"/>
            <p:cNvSpPr/>
            <p:nvPr/>
          </p:nvSpPr>
          <p:spPr>
            <a:xfrm>
              <a:off x="714265" y="1224455"/>
              <a:ext cx="2652979" cy="2652979"/>
            </a:xfrm>
            <a:prstGeom prst="pie">
              <a:avLst>
                <a:gd name="adj1" fmla="val 5400000"/>
                <a:gd name="adj2" fmla="val 16200000"/>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9"/>
            <p:cNvSpPr/>
            <p:nvPr/>
          </p:nvSpPr>
          <p:spPr>
            <a:xfrm>
              <a:off x="2040755" y="1224455"/>
              <a:ext cx="7690657" cy="2652979"/>
            </a:xfrm>
            <a:prstGeom prst="rect">
              <a:avLst/>
            </a:prstGeom>
            <a:solidFill>
              <a:schemeClr val="lt1">
                <a:alpha val="86666"/>
              </a:schemeClr>
            </a:solidFill>
            <a:ln w="25400" cap="flat" cmpd="sng">
              <a:solidFill>
                <a:srgbClr val="5AD1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9"/>
            <p:cNvSpPr txBox="1"/>
            <p:nvPr/>
          </p:nvSpPr>
          <p:spPr>
            <a:xfrm>
              <a:off x="2040755" y="1224455"/>
              <a:ext cx="7690657" cy="1224451"/>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rgbClr val="000000"/>
                </a:buClr>
                <a:buSzPts val="2900"/>
                <a:buFont typeface="Arial"/>
                <a:buNone/>
              </a:pPr>
              <a:r>
                <a:rPr lang="en-US" sz="2500" b="0" i="0" u="none" strike="noStrike" cap="none">
                  <a:solidFill>
                    <a:srgbClr val="3F3F3F"/>
                  </a:solidFill>
                  <a:latin typeface="Open Sans"/>
                  <a:ea typeface="Open Sans"/>
                  <a:cs typeface="Open Sans"/>
                  <a:sym typeface="Open Sans"/>
                </a:rPr>
                <a:t>Algunas difieren en términos de cobertura, funcionalidades y métodos análiticos utilizados.</a:t>
              </a:r>
              <a:endParaRPr sz="2500" b="0" i="0" u="none" strike="noStrike" cap="none">
                <a:solidFill>
                  <a:srgbClr val="3F3F3F"/>
                </a:solidFill>
                <a:latin typeface="Open Sans"/>
                <a:ea typeface="Open Sans"/>
                <a:cs typeface="Open Sans"/>
                <a:sym typeface="Open Sans"/>
              </a:endParaRPr>
            </a:p>
          </p:txBody>
        </p:sp>
        <p:sp>
          <p:nvSpPr>
            <p:cNvPr id="254" name="Google Shape;254;p19"/>
            <p:cNvSpPr/>
            <p:nvPr/>
          </p:nvSpPr>
          <p:spPr>
            <a:xfrm>
              <a:off x="1428529" y="2448907"/>
              <a:ext cx="1224452" cy="1224452"/>
            </a:xfrm>
            <a:prstGeom prst="pie">
              <a:avLst>
                <a:gd name="adj1" fmla="val 5400000"/>
                <a:gd name="adj2" fmla="val 16200000"/>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9"/>
            <p:cNvSpPr/>
            <p:nvPr/>
          </p:nvSpPr>
          <p:spPr>
            <a:xfrm>
              <a:off x="2040755" y="2448907"/>
              <a:ext cx="7690657" cy="1224452"/>
            </a:xfrm>
            <a:prstGeom prst="rect">
              <a:avLst/>
            </a:prstGeom>
            <a:solidFill>
              <a:schemeClr val="lt1">
                <a:alpha val="86666"/>
              </a:schemeClr>
            </a:solidFill>
            <a:ln w="25400" cap="flat" cmpd="sng">
              <a:solidFill>
                <a:srgbClr val="FEA9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9"/>
            <p:cNvSpPr txBox="1"/>
            <p:nvPr/>
          </p:nvSpPr>
          <p:spPr>
            <a:xfrm>
              <a:off x="2040755" y="2448907"/>
              <a:ext cx="7690657" cy="1224452"/>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rgbClr val="000000"/>
                </a:buClr>
                <a:buSzPts val="2900"/>
                <a:buFont typeface="Arial"/>
                <a:buNone/>
              </a:pPr>
              <a:r>
                <a:rPr lang="en-US" sz="2500" b="0" i="0" u="none" strike="noStrike" cap="none">
                  <a:solidFill>
                    <a:srgbClr val="3F3F3F"/>
                  </a:solidFill>
                  <a:latin typeface="Open Sans"/>
                  <a:ea typeface="Open Sans"/>
                  <a:cs typeface="Open Sans"/>
                  <a:sym typeface="Open Sans"/>
                </a:rPr>
                <a:t>Los usuarios deben elegir las que mejor se adapten a sus necesidades.</a:t>
              </a:r>
              <a:endParaRPr sz="25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Web of Science y Scopus </a:t>
            </a:r>
            <a:endParaRPr>
              <a:solidFill>
                <a:srgbClr val="586F7C"/>
              </a:solidFill>
              <a:latin typeface="Open Sans"/>
              <a:ea typeface="Open Sans"/>
              <a:cs typeface="Open Sans"/>
              <a:sym typeface="Open Sans"/>
            </a:endParaRPr>
          </a:p>
        </p:txBody>
      </p:sp>
      <p:sp>
        <p:nvSpPr>
          <p:cNvPr id="263" name="Google Shape;263;p20"/>
          <p:cNvSpPr txBox="1">
            <a:spLocks noGrp="1"/>
          </p:cNvSpPr>
          <p:nvPr>
            <p:ph type="body" idx="1"/>
          </p:nvPr>
        </p:nvSpPr>
        <p:spPr>
          <a:xfrm>
            <a:off x="698250" y="1844025"/>
            <a:ext cx="10418100" cy="4491900"/>
          </a:xfrm>
          <a:prstGeom prst="rect">
            <a:avLst/>
          </a:prstGeom>
          <a:noFill/>
          <a:ln>
            <a:noFill/>
          </a:ln>
        </p:spPr>
        <p:txBody>
          <a:bodyPr spcFirstLastPara="1" wrap="square" lIns="91425" tIns="45700" rIns="91425" bIns="45700" anchor="t" anchorCtr="0">
            <a:noAutofit/>
          </a:bodyPr>
          <a:lstStyle/>
          <a:p>
            <a:pPr marL="117475" lvl="0" indent="0" algn="l" rtl="0">
              <a:lnSpc>
                <a:spcPct val="100000"/>
              </a:lnSpc>
              <a:spcBef>
                <a:spcPts val="1000"/>
              </a:spcBef>
              <a:spcAft>
                <a:spcPts val="0"/>
              </a:spcAft>
              <a:buClr>
                <a:schemeClr val="dk1"/>
              </a:buClr>
              <a:buSzPts val="1100"/>
              <a:buFont typeface="Arial"/>
              <a:buNone/>
            </a:pPr>
            <a:r>
              <a:rPr lang="en-US" dirty="0" err="1">
                <a:solidFill>
                  <a:srgbClr val="3F3F3F"/>
                </a:solidFill>
                <a:latin typeface="Open Sans"/>
                <a:ea typeface="Open Sans"/>
                <a:cs typeface="Open Sans"/>
                <a:sym typeface="Open Sans"/>
              </a:rPr>
              <a:t>Estos</a:t>
            </a:r>
            <a:r>
              <a:rPr lang="en-US" dirty="0">
                <a:solidFill>
                  <a:srgbClr val="3F3F3F"/>
                </a:solidFill>
                <a:latin typeface="Open Sans"/>
                <a:ea typeface="Open Sans"/>
                <a:cs typeface="Open Sans"/>
                <a:sym typeface="Open Sans"/>
              </a:rPr>
              <a:t> son </a:t>
            </a:r>
            <a:r>
              <a:rPr lang="en-US" dirty="0" err="1">
                <a:solidFill>
                  <a:srgbClr val="3F3F3F"/>
                </a:solidFill>
                <a:latin typeface="Open Sans"/>
                <a:ea typeface="Open Sans"/>
                <a:cs typeface="Open Sans"/>
                <a:sym typeface="Open Sans"/>
              </a:rPr>
              <a:t>servicios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indexación</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citas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científi</a:t>
            </a:r>
            <a:r>
              <a:rPr lang="en-US" dirty="0" err="1">
                <a:latin typeface="Open Sans"/>
                <a:ea typeface="Open Sans"/>
                <a:cs typeface="Open Sans"/>
                <a:sym typeface="Open Sans"/>
              </a:rPr>
              <a:t>cas</a:t>
            </a:r>
            <a:r>
              <a:rPr lang="en-US" dirty="0">
                <a:latin typeface="Open Sans"/>
                <a:ea typeface="Open Sans"/>
                <a:cs typeface="Open Sans"/>
                <a:sym typeface="Open Sans"/>
              </a:rPr>
              <a:t> que se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basan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subscripción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línea</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200" b="1"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Web of Science</a:t>
            </a:r>
            <a:r>
              <a:rPr lang="en-US" sz="2200" b="1" u="sng" dirty="0">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mantenida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Clarivate</a:t>
            </a:r>
            <a:r>
              <a:rPr lang="en-US" dirty="0">
                <a:solidFill>
                  <a:srgbClr val="3F3F3F"/>
                </a:solidFill>
                <a:latin typeface="Open Sans"/>
                <a:ea typeface="Open Sans"/>
                <a:cs typeface="Open Sans"/>
                <a:sym typeface="Open Sans"/>
              </a:rPr>
              <a:t> </a:t>
            </a:r>
            <a:r>
              <a:rPr lang="en-US" dirty="0">
                <a:solidFill>
                  <a:schemeClr val="tx1"/>
                </a:solidFill>
                <a:latin typeface="Open Sans"/>
                <a:ea typeface="Open Sans"/>
                <a:cs typeface="Open Sans"/>
                <a:sym typeface="Open Sans"/>
              </a:rPr>
              <a:t>Analytics. </a:t>
            </a:r>
            <a:r>
              <a:rPr lang="en-US" dirty="0" err="1">
                <a:solidFill>
                  <a:schemeClr val="tx1"/>
                </a:solidFill>
                <a:latin typeface="Open Sans"/>
                <a:ea typeface="Open Sans"/>
                <a:cs typeface="Open Sans"/>
                <a:sym typeface="Open Sans"/>
              </a:rPr>
              <a:t>Cuenta</a:t>
            </a:r>
            <a:r>
              <a:rPr lang="en-US" dirty="0">
                <a:solidFill>
                  <a:schemeClr val="tx1"/>
                </a:solidFill>
                <a:latin typeface="Open Sans"/>
                <a:ea typeface="Open Sans"/>
                <a:cs typeface="Open Sans"/>
                <a:sym typeface="Open Sans"/>
              </a:rPr>
              <a:t> con 85 </a:t>
            </a:r>
            <a:r>
              <a:rPr lang="en-US" dirty="0" err="1">
                <a:solidFill>
                  <a:schemeClr val="tx1"/>
                </a:solidFill>
                <a:latin typeface="Open Sans"/>
                <a:ea typeface="Open Sans"/>
                <a:cs typeface="Open Sans"/>
                <a:sym typeface="Open Sans"/>
              </a:rPr>
              <a:t>millones</a:t>
            </a:r>
            <a:r>
              <a:rPr lang="en-US" dirty="0">
                <a:solidFill>
                  <a:schemeClr val="tx1"/>
                </a:solidFill>
                <a:latin typeface="Open Sans"/>
                <a:ea typeface="Open Sans"/>
                <a:cs typeface="Open Sans"/>
                <a:sym typeface="Open Sans"/>
              </a:rPr>
              <a:t> de </a:t>
            </a:r>
            <a:r>
              <a:rPr lang="en-US" dirty="0" err="1">
                <a:solidFill>
                  <a:schemeClr val="tx1"/>
                </a:solidFill>
                <a:latin typeface="Open Sans"/>
                <a:ea typeface="Open Sans"/>
                <a:cs typeface="Open Sans"/>
                <a:sym typeface="Open Sans"/>
              </a:rPr>
              <a:t>registros</a:t>
            </a:r>
            <a:r>
              <a:rPr lang="en-US" dirty="0">
                <a:solidFill>
                  <a:schemeClr val="tx1"/>
                </a:solidFill>
                <a:latin typeface="Open Sans"/>
                <a:ea typeface="Open Sans"/>
                <a:cs typeface="Open Sans"/>
                <a:sym typeface="Open Sans"/>
              </a:rPr>
              <a:t> que </a:t>
            </a:r>
            <a:r>
              <a:rPr lang="en-US" dirty="0" err="1">
                <a:solidFill>
                  <a:schemeClr val="tx1"/>
                </a:solidFill>
                <a:latin typeface="Open Sans"/>
                <a:ea typeface="Open Sans"/>
                <a:cs typeface="Open Sans"/>
                <a:sym typeface="Open Sans"/>
              </a:rPr>
              <a:t>cubren</a:t>
            </a:r>
            <a:r>
              <a:rPr lang="en-US" dirty="0">
                <a:solidFill>
                  <a:schemeClr val="tx1"/>
                </a:solidFill>
                <a:latin typeface="Open Sans"/>
                <a:ea typeface="Open Sans"/>
                <a:cs typeface="Open Sans"/>
                <a:sym typeface="Open Sans"/>
              </a:rPr>
              <a:t> </a:t>
            </a:r>
            <a:r>
              <a:rPr lang="en-US" dirty="0" err="1">
                <a:solidFill>
                  <a:schemeClr val="tx1"/>
                </a:solidFill>
                <a:latin typeface="Open Sans"/>
                <a:ea typeface="Open Sans"/>
                <a:cs typeface="Open Sans"/>
                <a:sym typeface="Open Sans"/>
              </a:rPr>
              <a:t>publicaciones</a:t>
            </a:r>
            <a:r>
              <a:rPr lang="en-US" dirty="0">
                <a:solidFill>
                  <a:schemeClr val="tx1"/>
                </a:solidFill>
                <a:latin typeface="Open Sans"/>
                <a:ea typeface="Open Sans"/>
                <a:cs typeface="Open Sans"/>
                <a:sym typeface="Open Sans"/>
              </a:rPr>
              <a:t> y </a:t>
            </a:r>
            <a:r>
              <a:rPr lang="en-US" dirty="0" err="1">
                <a:solidFill>
                  <a:schemeClr val="tx1"/>
                </a:solidFill>
                <a:latin typeface="Open Sans"/>
                <a:ea typeface="Open Sans"/>
                <a:cs typeface="Open Sans"/>
                <a:sym typeface="Open Sans"/>
              </a:rPr>
              <a:t>citas</a:t>
            </a:r>
            <a:r>
              <a:rPr lang="en-US" dirty="0">
                <a:solidFill>
                  <a:schemeClr val="tx1"/>
                </a:solidFill>
                <a:latin typeface="Open Sans"/>
                <a:ea typeface="Open Sans"/>
                <a:cs typeface="Open Sans"/>
                <a:sym typeface="Open Sans"/>
              </a:rPr>
              <a:t> </a:t>
            </a:r>
            <a:r>
              <a:rPr lang="en-US" dirty="0" err="1">
                <a:solidFill>
                  <a:schemeClr val="tx1"/>
                </a:solidFill>
                <a:latin typeface="Open Sans"/>
                <a:ea typeface="Open Sans"/>
                <a:cs typeface="Open Sans"/>
                <a:sym typeface="Open Sans"/>
              </a:rPr>
              <a:t>desde</a:t>
            </a:r>
            <a:r>
              <a:rPr lang="en-US" dirty="0">
                <a:solidFill>
                  <a:schemeClr val="tx1"/>
                </a:solidFill>
                <a:latin typeface="Open Sans"/>
                <a:ea typeface="Open Sans"/>
                <a:cs typeface="Open Sans"/>
                <a:sym typeface="Open Sans"/>
              </a:rPr>
              <a:t> 1900 de </a:t>
            </a:r>
            <a:r>
              <a:rPr lang="en-US" dirty="0" err="1">
                <a:solidFill>
                  <a:schemeClr val="tx1"/>
                </a:solidFill>
                <a:latin typeface="Open Sans"/>
                <a:ea typeface="Open Sans"/>
                <a:cs typeface="Open Sans"/>
                <a:sym typeface="Open Sans"/>
              </a:rPr>
              <a:t>más</a:t>
            </a:r>
            <a:r>
              <a:rPr lang="en-US" dirty="0">
                <a:solidFill>
                  <a:schemeClr val="tx1"/>
                </a:solidFill>
                <a:latin typeface="Open Sans"/>
                <a:ea typeface="Open Sans"/>
                <a:cs typeface="Open Sans"/>
                <a:sym typeface="Open Sans"/>
              </a:rPr>
              <a:t> de 21,100 </a:t>
            </a:r>
            <a:r>
              <a:rPr lang="en-US" dirty="0" err="1">
                <a:solidFill>
                  <a:schemeClr val="tx1"/>
                </a:solidFill>
                <a:latin typeface="Open Sans"/>
                <a:ea typeface="Open Sans"/>
                <a:cs typeface="Open Sans"/>
                <a:sym typeface="Open Sans"/>
              </a:rPr>
              <a:t>revistas</a:t>
            </a:r>
            <a:r>
              <a:rPr lang="en-US" dirty="0">
                <a:solidFill>
                  <a:schemeClr val="tx1"/>
                </a:solidFill>
                <a:latin typeface="Open Sans"/>
                <a:ea typeface="Open Sans"/>
                <a:cs typeface="Open Sans"/>
                <a:sym typeface="Open Sans"/>
              </a:rPr>
              <a:t>. Web of Science </a:t>
            </a:r>
            <a:r>
              <a:rPr lang="en-US" dirty="0">
                <a:solidFill>
                  <a:srgbClr val="3F3F3F"/>
                </a:solidFill>
                <a:latin typeface="Open Sans"/>
                <a:ea typeface="Open Sans"/>
                <a:cs typeface="Open Sans"/>
                <a:sym typeface="Open Sans"/>
              </a:rPr>
              <a:t>no </a:t>
            </a:r>
            <a:r>
              <a:rPr lang="en-US" dirty="0" err="1">
                <a:solidFill>
                  <a:srgbClr val="3F3F3F"/>
                </a:solidFill>
                <a:latin typeface="Open Sans"/>
                <a:ea typeface="Open Sans"/>
                <a:cs typeface="Open Sans"/>
                <a:sym typeface="Open Sans"/>
              </a:rPr>
              <a:t>participa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Research4Life.</a:t>
            </a:r>
            <a:endParaRPr dirty="0">
              <a:solidFill>
                <a:srgbClr val="3F3F3F"/>
              </a:solidFill>
              <a:latin typeface="Open Sans"/>
              <a:ea typeface="Open Sans"/>
              <a:cs typeface="Open Sans"/>
              <a:sym typeface="Open Sans"/>
            </a:endParaRPr>
          </a:p>
          <a:p>
            <a:pPr marL="457200" lvl="0" indent="-381000" algn="l" rtl="0">
              <a:lnSpc>
                <a:spcPct val="100000"/>
              </a:lnSpc>
              <a:spcBef>
                <a:spcPts val="0"/>
              </a:spcBef>
              <a:spcAft>
                <a:spcPts val="0"/>
              </a:spcAft>
              <a:buClr>
                <a:schemeClr val="dk1"/>
              </a:buClr>
              <a:buSzPts val="2400"/>
              <a:buChar char="●"/>
            </a:pPr>
            <a:r>
              <a:rPr lang="en-US" sz="2200" b="1"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Scopus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mantenido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Elsevier, </a:t>
            </a:r>
            <a:r>
              <a:rPr lang="en-US" dirty="0" err="1">
                <a:solidFill>
                  <a:srgbClr val="3F3F3F"/>
                </a:solidFill>
                <a:latin typeface="Open Sans"/>
                <a:ea typeface="Open Sans"/>
                <a:cs typeface="Open Sans"/>
                <a:sym typeface="Open Sans"/>
              </a:rPr>
              <a:t>contiene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más</a:t>
            </a:r>
            <a:r>
              <a:rPr lang="en-US" dirty="0">
                <a:solidFill>
                  <a:srgbClr val="3F3F3F"/>
                </a:solidFill>
                <a:latin typeface="Open Sans"/>
                <a:ea typeface="Open Sans"/>
                <a:cs typeface="Open Sans"/>
                <a:sym typeface="Open Sans"/>
              </a:rPr>
              <a:t> </a:t>
            </a:r>
            <a:r>
              <a:rPr lang="en-US" dirty="0">
                <a:solidFill>
                  <a:schemeClr val="tx1"/>
                </a:solidFill>
                <a:latin typeface="Open Sans"/>
                <a:ea typeface="Open Sans"/>
                <a:cs typeface="Open Sans"/>
                <a:sym typeface="Open Sans"/>
              </a:rPr>
              <a:t>de 87 </a:t>
            </a:r>
            <a:r>
              <a:rPr lang="en-US" dirty="0" err="1">
                <a:solidFill>
                  <a:schemeClr val="tx1"/>
                </a:solidFill>
                <a:latin typeface="Open Sans"/>
                <a:ea typeface="Open Sans"/>
                <a:cs typeface="Open Sans"/>
                <a:sym typeface="Open Sans"/>
              </a:rPr>
              <a:t>millones</a:t>
            </a:r>
            <a:r>
              <a:rPr lang="en-US" dirty="0">
                <a:solidFill>
                  <a:schemeClr val="tx1"/>
                </a:solidFill>
                <a:latin typeface="Open Sans"/>
                <a:ea typeface="Open Sans"/>
                <a:cs typeface="Open Sans"/>
                <a:sym typeface="Open Sans"/>
              </a:rPr>
              <a:t> de </a:t>
            </a:r>
            <a:r>
              <a:rPr lang="en-US" dirty="0" err="1">
                <a:solidFill>
                  <a:schemeClr val="tx1"/>
                </a:solidFill>
                <a:latin typeface="Open Sans"/>
                <a:ea typeface="Open Sans"/>
                <a:cs typeface="Open Sans"/>
                <a:sym typeface="Open Sans"/>
              </a:rPr>
              <a:t>registros</a:t>
            </a:r>
            <a:r>
              <a:rPr lang="en-US" dirty="0">
                <a:solidFill>
                  <a:schemeClr val="tx1"/>
                </a:solidFill>
                <a:latin typeface="Open Sans"/>
                <a:ea typeface="Open Sans"/>
                <a:cs typeface="Open Sans"/>
                <a:sym typeface="Open Sans"/>
              </a:rPr>
              <a:t>, con </a:t>
            </a:r>
            <a:r>
              <a:rPr lang="en-US" dirty="0" err="1">
                <a:solidFill>
                  <a:schemeClr val="tx1"/>
                </a:solidFill>
                <a:latin typeface="Open Sans"/>
                <a:ea typeface="Open Sans"/>
                <a:cs typeface="Open Sans"/>
                <a:sym typeface="Open Sans"/>
              </a:rPr>
              <a:t>datos</a:t>
            </a:r>
            <a:r>
              <a:rPr lang="en-US" dirty="0">
                <a:solidFill>
                  <a:schemeClr val="tx1"/>
                </a:solidFill>
                <a:latin typeface="Open Sans"/>
                <a:ea typeface="Open Sans"/>
                <a:cs typeface="Open Sans"/>
                <a:sym typeface="Open Sans"/>
              </a:rPr>
              <a:t> de </a:t>
            </a:r>
            <a:r>
              <a:rPr lang="en-US" dirty="0" err="1">
                <a:solidFill>
                  <a:schemeClr val="tx1"/>
                </a:solidFill>
                <a:latin typeface="Open Sans"/>
                <a:ea typeface="Open Sans"/>
                <a:cs typeface="Open Sans"/>
                <a:sym typeface="Open Sans"/>
              </a:rPr>
              <a:t>publicación</a:t>
            </a:r>
            <a:r>
              <a:rPr lang="en-US" dirty="0">
                <a:solidFill>
                  <a:schemeClr val="tx1"/>
                </a:solidFill>
                <a:latin typeface="Open Sans"/>
                <a:ea typeface="Open Sans"/>
                <a:cs typeface="Open Sans"/>
                <a:sym typeface="Open Sans"/>
              </a:rPr>
              <a:t> </a:t>
            </a:r>
            <a:r>
              <a:rPr lang="en-US" dirty="0" err="1">
                <a:solidFill>
                  <a:schemeClr val="tx1"/>
                </a:solidFill>
                <a:latin typeface="Open Sans"/>
                <a:ea typeface="Open Sans"/>
                <a:cs typeface="Open Sans"/>
                <a:sym typeface="Open Sans"/>
              </a:rPr>
              <a:t>desde</a:t>
            </a:r>
            <a:r>
              <a:rPr lang="en-US" dirty="0">
                <a:solidFill>
                  <a:schemeClr val="tx1"/>
                </a:solidFill>
                <a:latin typeface="Open Sans"/>
                <a:ea typeface="Open Sans"/>
                <a:cs typeface="Open Sans"/>
                <a:sym typeface="Open Sans"/>
              </a:rPr>
              <a:t> 1788 y </a:t>
            </a:r>
            <a:r>
              <a:rPr lang="en-US" dirty="0" err="1">
                <a:solidFill>
                  <a:schemeClr val="tx1"/>
                </a:solidFill>
                <a:latin typeface="Open Sans"/>
                <a:ea typeface="Open Sans"/>
                <a:cs typeface="Open Sans"/>
                <a:sym typeface="Open Sans"/>
              </a:rPr>
              <a:t>citas</a:t>
            </a:r>
            <a:r>
              <a:rPr lang="en-US" dirty="0">
                <a:solidFill>
                  <a:schemeClr val="tx1"/>
                </a:solidFill>
                <a:latin typeface="Open Sans"/>
                <a:ea typeface="Open Sans"/>
                <a:cs typeface="Open Sans"/>
                <a:sym typeface="Open Sans"/>
              </a:rPr>
              <a:t> </a:t>
            </a:r>
            <a:r>
              <a:rPr lang="en-US" dirty="0" err="1">
                <a:solidFill>
                  <a:schemeClr val="tx1"/>
                </a:solidFill>
                <a:latin typeface="Open Sans"/>
                <a:ea typeface="Open Sans"/>
                <a:cs typeface="Open Sans"/>
                <a:sym typeface="Open Sans"/>
              </a:rPr>
              <a:t>desde</a:t>
            </a:r>
            <a:r>
              <a:rPr lang="en-US" dirty="0">
                <a:solidFill>
                  <a:schemeClr val="tx1"/>
                </a:solidFill>
                <a:latin typeface="Open Sans"/>
                <a:ea typeface="Open Sans"/>
                <a:cs typeface="Open Sans"/>
                <a:sym typeface="Open Sans"/>
              </a:rPr>
              <a:t> 1970 de </a:t>
            </a:r>
            <a:r>
              <a:rPr lang="en-US" dirty="0" err="1">
                <a:solidFill>
                  <a:schemeClr val="tx1"/>
                </a:solidFill>
                <a:latin typeface="Open Sans"/>
                <a:ea typeface="Open Sans"/>
                <a:cs typeface="Open Sans"/>
                <a:sym typeface="Open Sans"/>
              </a:rPr>
              <a:t>más</a:t>
            </a:r>
            <a:r>
              <a:rPr lang="en-US" dirty="0">
                <a:solidFill>
                  <a:schemeClr val="tx1"/>
                </a:solidFill>
                <a:latin typeface="Open Sans"/>
                <a:ea typeface="Open Sans"/>
                <a:cs typeface="Open Sans"/>
                <a:sym typeface="Open Sans"/>
              </a:rPr>
              <a:t> de 23,400 </a:t>
            </a:r>
            <a:r>
              <a:rPr lang="en-US" dirty="0" err="1">
                <a:solidFill>
                  <a:schemeClr val="tx1"/>
                </a:solidFill>
                <a:latin typeface="Open Sans"/>
                <a:ea typeface="Open Sans"/>
                <a:cs typeface="Open Sans"/>
                <a:sym typeface="Open Sans"/>
              </a:rPr>
              <a:t>revistas</a:t>
            </a:r>
            <a:r>
              <a:rPr lang="en-US" dirty="0">
                <a:solidFill>
                  <a:schemeClr val="tx1"/>
                </a:solidFill>
                <a:latin typeface="Open Sans"/>
                <a:ea typeface="Open Sans"/>
                <a:cs typeface="Open Sans"/>
                <a:sym typeface="Open Sans"/>
              </a:rPr>
              <a:t>. Scopus </a:t>
            </a:r>
            <a:r>
              <a:rPr lang="en-US" dirty="0" err="1">
                <a:solidFill>
                  <a:schemeClr val="tx1"/>
                </a:solidFill>
                <a:latin typeface="Open Sans"/>
                <a:ea typeface="Open Sans"/>
                <a:cs typeface="Open Sans"/>
                <a:sym typeface="Open Sans"/>
              </a:rPr>
              <a:t>está</a:t>
            </a:r>
            <a:r>
              <a:rPr lang="en-US" dirty="0">
                <a:solidFill>
                  <a:schemeClr val="tx1"/>
                </a:solidFill>
                <a:latin typeface="Open Sans"/>
                <a:ea typeface="Open Sans"/>
                <a:cs typeface="Open Sans"/>
                <a:sym typeface="Open Sans"/>
              </a:rPr>
              <a:t> </a:t>
            </a:r>
            <a:r>
              <a:rPr lang="en-US" dirty="0" err="1">
                <a:solidFill>
                  <a:schemeClr val="tx1"/>
                </a:solidFill>
                <a:latin typeface="Open Sans"/>
                <a:ea typeface="Open Sans"/>
                <a:cs typeface="Open Sans"/>
                <a:sym typeface="Open Sans"/>
              </a:rPr>
              <a:t>disponible</a:t>
            </a:r>
            <a:r>
              <a:rPr lang="en-US" dirty="0">
                <a:solidFill>
                  <a:schemeClr val="tx1"/>
                </a:solidFill>
                <a:latin typeface="Open Sans"/>
                <a:ea typeface="Open Sans"/>
                <a:cs typeface="Open Sans"/>
                <a:sym typeface="Open Sans"/>
              </a:rPr>
              <a:t> para </a:t>
            </a:r>
            <a:r>
              <a:rPr lang="en-US" dirty="0" err="1">
                <a:solidFill>
                  <a:schemeClr val="tx1"/>
                </a:solidFill>
                <a:latin typeface="Open Sans"/>
                <a:ea typeface="Open Sans"/>
                <a:cs typeface="Open Sans"/>
                <a:sym typeface="Open Sans"/>
              </a:rPr>
              <a:t>algunos</a:t>
            </a:r>
            <a:r>
              <a:rPr lang="en-US" dirty="0">
                <a:solidFill>
                  <a:schemeClr val="tx1"/>
                </a:solidFill>
                <a:latin typeface="Open Sans"/>
                <a:ea typeface="Open Sans"/>
                <a:cs typeface="Open Sans"/>
                <a:sym typeface="Open Sans"/>
              </a:rPr>
              <a:t> </a:t>
            </a:r>
            <a:r>
              <a:rPr lang="en-US" dirty="0" err="1">
                <a:solidFill>
                  <a:schemeClr val="tx1"/>
                </a:solidFill>
                <a:latin typeface="Open Sans"/>
                <a:ea typeface="Open Sans"/>
                <a:cs typeface="Open Sans"/>
                <a:sym typeface="Open Sans"/>
              </a:rPr>
              <a:t>miembros</a:t>
            </a:r>
            <a:r>
              <a:rPr lang="en-US" dirty="0">
                <a:solidFill>
                  <a:schemeClr val="tx1"/>
                </a:solidFill>
                <a:latin typeface="Open Sans"/>
                <a:ea typeface="Open Sans"/>
                <a:cs typeface="Open Sans"/>
                <a:sym typeface="Open Sans"/>
              </a:rPr>
              <a:t> de Research4Life.</a:t>
            </a:r>
            <a:endParaRPr sz="2200" dirty="0">
              <a:solidFill>
                <a:schemeClr val="tx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solidFill>
                  <a:srgbClr val="586F7C"/>
                </a:solidFill>
                <a:latin typeface="Open Sans"/>
                <a:ea typeface="Open Sans"/>
                <a:cs typeface="Open Sans"/>
                <a:sym typeface="Open Sans"/>
              </a:rPr>
              <a:t>InCites y SciVal</a:t>
            </a:r>
            <a:endParaRPr>
              <a:solidFill>
                <a:srgbClr val="586F7C"/>
              </a:solidFill>
              <a:latin typeface="Open Sans"/>
              <a:ea typeface="Open Sans"/>
              <a:cs typeface="Open Sans"/>
              <a:sym typeface="Open Sans"/>
            </a:endParaRPr>
          </a:p>
        </p:txBody>
      </p:sp>
      <p:sp>
        <p:nvSpPr>
          <p:cNvPr id="270" name="Google Shape;270;p21"/>
          <p:cNvSpPr txBox="1">
            <a:spLocks noGrp="1"/>
          </p:cNvSpPr>
          <p:nvPr>
            <p:ph type="body" idx="1"/>
          </p:nvPr>
        </p:nvSpPr>
        <p:spPr>
          <a:xfrm>
            <a:off x="615250" y="2098250"/>
            <a:ext cx="10470600" cy="42759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1100"/>
              <a:buFont typeface="Arial"/>
              <a:buNone/>
            </a:pPr>
            <a:r>
              <a:rPr lang="en-US" sz="2800" u="sng" dirty="0" err="1">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3"/>
              </a:rPr>
              <a:t>InCites</a:t>
            </a:r>
            <a:r>
              <a:rPr lang="en-US" sz="2800" u="sng" dirty="0">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3"/>
              </a:rPr>
              <a:t> </a:t>
            </a:r>
            <a:r>
              <a:rPr lang="en-US" sz="2800" dirty="0" err="1">
                <a:latin typeface="Open Sans" panose="020B0606030504020204" pitchFamily="34" charset="0"/>
                <a:ea typeface="Open Sans" panose="020B0606030504020204" pitchFamily="34" charset="0"/>
                <a:cs typeface="Open Sans" panose="020B0606030504020204" pitchFamily="34" charset="0"/>
              </a:rPr>
              <a:t>servicio</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proporcionado</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por</a:t>
            </a:r>
            <a:r>
              <a:rPr lang="en-US" sz="2800" dirty="0">
                <a:latin typeface="Open Sans" panose="020B0606030504020204" pitchFamily="34" charset="0"/>
                <a:ea typeface="Open Sans" panose="020B0606030504020204" pitchFamily="34" charset="0"/>
                <a:cs typeface="Open Sans" panose="020B0606030504020204" pitchFamily="34" charset="0"/>
              </a:rPr>
              <a:t> Clarivate y </a:t>
            </a:r>
            <a:r>
              <a:rPr lang="en-US" sz="2800" u="sng" dirty="0" err="1">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4"/>
              </a:rPr>
              <a:t>SciVal</a:t>
            </a:r>
            <a:r>
              <a:rPr lang="en-US" sz="2800" u="sng" dirty="0">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4"/>
              </a:rPr>
              <a:t> </a:t>
            </a:r>
            <a:r>
              <a:rPr lang="en-US" sz="2800" dirty="0" err="1">
                <a:latin typeface="Open Sans" panose="020B0606030504020204" pitchFamily="34" charset="0"/>
                <a:ea typeface="Open Sans" panose="020B0606030504020204" pitchFamily="34" charset="0"/>
                <a:cs typeface="Open Sans" panose="020B0606030504020204" pitchFamily="34" charset="0"/>
              </a:rPr>
              <a:t>servicio</a:t>
            </a:r>
            <a:r>
              <a:rPr lang="en-US" sz="2800" dirty="0">
                <a:latin typeface="Open Sans" panose="020B0606030504020204" pitchFamily="34" charset="0"/>
                <a:ea typeface="Open Sans" panose="020B0606030504020204" pitchFamily="34" charset="0"/>
                <a:cs typeface="Open Sans" panose="020B0606030504020204" pitchFamily="34" charset="0"/>
              </a:rPr>
              <a:t> de  Elsevier </a:t>
            </a:r>
            <a:r>
              <a:rPr lang="en-US" sz="2800" dirty="0" err="1">
                <a:latin typeface="Open Sans" panose="020B0606030504020204" pitchFamily="34" charset="0"/>
                <a:ea typeface="Open Sans" panose="020B0606030504020204" pitchFamily="34" charset="0"/>
                <a:cs typeface="Open Sans" panose="020B0606030504020204" pitchFamily="34" charset="0"/>
              </a:rPr>
              <a:t>ofrecen</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niveles</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avanzados</a:t>
            </a:r>
            <a:r>
              <a:rPr lang="en-US" sz="2800" dirty="0">
                <a:latin typeface="Open Sans" panose="020B0606030504020204" pitchFamily="34" charset="0"/>
                <a:ea typeface="Open Sans" panose="020B0606030504020204" pitchFamily="34" charset="0"/>
                <a:cs typeface="Open Sans" panose="020B0606030504020204" pitchFamily="34" charset="0"/>
              </a:rPr>
              <a:t> de </a:t>
            </a:r>
            <a:r>
              <a:rPr lang="en-US" sz="2800" dirty="0" err="1">
                <a:latin typeface="Open Sans" panose="020B0606030504020204" pitchFamily="34" charset="0"/>
                <a:ea typeface="Open Sans" panose="020B0606030504020204" pitchFamily="34" charset="0"/>
                <a:cs typeface="Open Sans" panose="020B0606030504020204" pitchFamily="34" charset="0"/>
              </a:rPr>
              <a:t>métricas</a:t>
            </a:r>
            <a:r>
              <a:rPr lang="en-US" sz="2800" dirty="0">
                <a:latin typeface="Open Sans" panose="020B0606030504020204" pitchFamily="34" charset="0"/>
                <a:ea typeface="Open Sans" panose="020B0606030504020204" pitchFamily="34" charset="0"/>
                <a:cs typeface="Open Sans" panose="020B0606030504020204" pitchFamily="34" charset="0"/>
              </a:rPr>
              <a:t> e </a:t>
            </a:r>
            <a:r>
              <a:rPr lang="en-US" sz="2800" dirty="0" err="1">
                <a:latin typeface="Open Sans" panose="020B0606030504020204" pitchFamily="34" charset="0"/>
                <a:ea typeface="Open Sans" panose="020B0606030504020204" pitchFamily="34" charset="0"/>
                <a:cs typeface="Open Sans" panose="020B0606030504020204" pitchFamily="34" charset="0"/>
              </a:rPr>
              <a:t>informes</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analíticos</a:t>
            </a:r>
            <a:endParaRPr sz="2800" dirty="0">
              <a:latin typeface="Open Sans" panose="020B0606030504020204" pitchFamily="34" charset="0"/>
              <a:ea typeface="Open Sans" panose="020B0606030504020204" pitchFamily="34" charset="0"/>
              <a:cs typeface="Open Sans" panose="020B0606030504020204" pitchFamily="34" charset="0"/>
            </a:endParaRPr>
          </a:p>
          <a:p>
            <a:pPr marL="914400" lvl="0" indent="-457200" algn="l" rtl="0">
              <a:lnSpc>
                <a:spcPct val="90000"/>
              </a:lnSpc>
              <a:spcBef>
                <a:spcPts val="1000"/>
              </a:spcBef>
              <a:spcAft>
                <a:spcPts val="0"/>
              </a:spcAft>
              <a:buClr>
                <a:srgbClr val="7F7F7F"/>
              </a:buClr>
              <a:buSzPts val="2400"/>
              <a:buFont typeface="Arial"/>
              <a:buChar char="•"/>
            </a:pPr>
            <a:r>
              <a:rPr lang="en-US" sz="2800" dirty="0" err="1">
                <a:latin typeface="Open Sans" panose="020B0606030504020204" pitchFamily="34" charset="0"/>
                <a:ea typeface="Open Sans" panose="020B0606030504020204" pitchFamily="34" charset="0"/>
                <a:cs typeface="Open Sans" panose="020B0606030504020204" pitchFamily="34" charset="0"/>
              </a:rPr>
              <a:t>Útil</a:t>
            </a:r>
            <a:r>
              <a:rPr lang="en-US" sz="2800" dirty="0">
                <a:latin typeface="Open Sans" panose="020B0606030504020204" pitchFamily="34" charset="0"/>
                <a:ea typeface="Open Sans" panose="020B0606030504020204" pitchFamily="34" charset="0"/>
                <a:cs typeface="Open Sans" panose="020B0606030504020204" pitchFamily="34" charset="0"/>
              </a:rPr>
              <a:t> para </a:t>
            </a:r>
            <a:r>
              <a:rPr lang="en-US" sz="2800" dirty="0" err="1">
                <a:latin typeface="Open Sans" panose="020B0606030504020204" pitchFamily="34" charset="0"/>
                <a:ea typeface="Open Sans" panose="020B0606030504020204" pitchFamily="34" charset="0"/>
                <a:cs typeface="Open Sans" panose="020B0606030504020204" pitchFamily="34" charset="0"/>
              </a:rPr>
              <a:t>análisis</a:t>
            </a:r>
            <a:r>
              <a:rPr lang="en-US" sz="2800" dirty="0">
                <a:latin typeface="Open Sans" panose="020B0606030504020204" pitchFamily="34" charset="0"/>
                <a:ea typeface="Open Sans" panose="020B0606030504020204" pitchFamily="34" charset="0"/>
                <a:cs typeface="Open Sans" panose="020B0606030504020204" pitchFamily="34" charset="0"/>
              </a:rPr>
              <a:t> de </a:t>
            </a:r>
            <a:r>
              <a:rPr lang="en-US" sz="2800" dirty="0" err="1">
                <a:latin typeface="Open Sans" panose="020B0606030504020204" pitchFamily="34" charset="0"/>
                <a:ea typeface="Open Sans" panose="020B0606030504020204" pitchFamily="34" charset="0"/>
                <a:cs typeface="Open Sans" panose="020B0606030504020204" pitchFamily="34" charset="0"/>
              </a:rPr>
              <a:t>portafolios</a:t>
            </a:r>
            <a:r>
              <a:rPr lang="en-US" sz="2800" dirty="0">
                <a:latin typeface="Open Sans" panose="020B0606030504020204" pitchFamily="34" charset="0"/>
                <a:ea typeface="Open Sans" panose="020B0606030504020204" pitchFamily="34" charset="0"/>
                <a:cs typeface="Open Sans" panose="020B0606030504020204" pitchFamily="34" charset="0"/>
              </a:rPr>
              <a:t> de </a:t>
            </a:r>
            <a:r>
              <a:rPr lang="en-US" sz="2800" dirty="0" err="1">
                <a:latin typeface="Open Sans" panose="020B0606030504020204" pitchFamily="34" charset="0"/>
                <a:ea typeface="Open Sans" panose="020B0606030504020204" pitchFamily="34" charset="0"/>
                <a:cs typeface="Open Sans" panose="020B0606030504020204" pitchFamily="34" charset="0"/>
              </a:rPr>
              <a:t>investigación</a:t>
            </a:r>
            <a:r>
              <a:rPr lang="en-US" sz="2800" dirty="0">
                <a:latin typeface="Open Sans" panose="020B0606030504020204" pitchFamily="34" charset="0"/>
                <a:ea typeface="Open Sans" panose="020B0606030504020204" pitchFamily="34" charset="0"/>
                <a:cs typeface="Open Sans" panose="020B0606030504020204" pitchFamily="34" charset="0"/>
              </a:rPr>
              <a:t> y </a:t>
            </a:r>
            <a:r>
              <a:rPr lang="en-US" sz="2800" dirty="0" err="1">
                <a:latin typeface="Open Sans" panose="020B0606030504020204" pitchFamily="34" charset="0"/>
                <a:ea typeface="Open Sans" panose="020B0606030504020204" pitchFamily="34" charset="0"/>
                <a:cs typeface="Open Sans" panose="020B0606030504020204" pitchFamily="34" charset="0"/>
              </a:rPr>
              <a:t>evaluación</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comparativa</a:t>
            </a:r>
            <a:r>
              <a:rPr lang="en-US" sz="2800" dirty="0">
                <a:latin typeface="Open Sans" panose="020B0606030504020204" pitchFamily="34" charset="0"/>
                <a:ea typeface="Open Sans" panose="020B0606030504020204" pitchFamily="34" charset="0"/>
                <a:cs typeface="Open Sans" panose="020B0606030504020204" pitchFamily="34" charset="0"/>
              </a:rPr>
              <a:t> entre </a:t>
            </a:r>
            <a:r>
              <a:rPr lang="en-US" sz="2800" dirty="0" err="1">
                <a:latin typeface="Open Sans" panose="020B0606030504020204" pitchFamily="34" charset="0"/>
                <a:ea typeface="Open Sans" panose="020B0606030504020204" pitchFamily="34" charset="0"/>
                <a:cs typeface="Open Sans" panose="020B0606030504020204" pitchFamily="34" charset="0"/>
              </a:rPr>
              <a:t>organizaciones</a:t>
            </a:r>
            <a:r>
              <a:rPr lang="en-US" sz="2800" dirty="0">
                <a:latin typeface="Open Sans" panose="020B0606030504020204" pitchFamily="34" charset="0"/>
                <a:ea typeface="Open Sans" panose="020B0606030504020204" pitchFamily="34" charset="0"/>
                <a:cs typeface="Open Sans" panose="020B0606030504020204" pitchFamily="34" charset="0"/>
              </a:rPr>
              <a:t> y </a:t>
            </a:r>
            <a:r>
              <a:rPr lang="en-US" sz="2800" dirty="0" err="1">
                <a:latin typeface="Open Sans" panose="020B0606030504020204" pitchFamily="34" charset="0"/>
                <a:ea typeface="Open Sans" panose="020B0606030504020204" pitchFamily="34" charset="0"/>
                <a:cs typeface="Open Sans" panose="020B0606030504020204" pitchFamily="34" charset="0"/>
              </a:rPr>
              <a:t>programas</a:t>
            </a:r>
            <a:r>
              <a:rPr lang="en-US" sz="2800" dirty="0">
                <a:latin typeface="Open Sans" panose="020B0606030504020204" pitchFamily="34" charset="0"/>
                <a:ea typeface="Open Sans" panose="020B0606030504020204" pitchFamily="34" charset="0"/>
                <a:cs typeface="Open Sans" panose="020B0606030504020204" pitchFamily="34" charset="0"/>
              </a:rPr>
              <a:t> de </a:t>
            </a:r>
            <a:r>
              <a:rPr lang="en-US" sz="2800" dirty="0" err="1">
                <a:latin typeface="Open Sans" panose="020B0606030504020204" pitchFamily="34" charset="0"/>
                <a:ea typeface="Open Sans" panose="020B0606030504020204" pitchFamily="34" charset="0"/>
                <a:cs typeface="Open Sans" panose="020B0606030504020204" pitchFamily="34" charset="0"/>
              </a:rPr>
              <a:t>investigación</a:t>
            </a:r>
            <a:r>
              <a:rPr lang="en-US" sz="2800" dirty="0">
                <a:latin typeface="Open Sans" panose="020B0606030504020204" pitchFamily="34" charset="0"/>
                <a:ea typeface="Open Sans" panose="020B0606030504020204" pitchFamily="34" charset="0"/>
                <a:cs typeface="Open Sans" panose="020B0606030504020204" pitchFamily="34" charset="0"/>
              </a:rPr>
              <a:t>.</a:t>
            </a:r>
            <a:endParaRPr sz="2800" dirty="0">
              <a:latin typeface="Open Sans" panose="020B0606030504020204" pitchFamily="34" charset="0"/>
              <a:ea typeface="Open Sans" panose="020B0606030504020204" pitchFamily="34" charset="0"/>
              <a:cs typeface="Open Sans" panose="020B0606030504020204" pitchFamily="34" charset="0"/>
            </a:endParaRPr>
          </a:p>
          <a:p>
            <a:pPr marL="965200" lvl="1" indent="-457200" algn="l" rtl="0">
              <a:lnSpc>
                <a:spcPct val="90000"/>
              </a:lnSpc>
              <a:spcBef>
                <a:spcPts val="1000"/>
              </a:spcBef>
              <a:spcAft>
                <a:spcPts val="0"/>
              </a:spcAft>
              <a:buClr>
                <a:srgbClr val="7F7F7F"/>
              </a:buClr>
              <a:buSzPts val="2800"/>
              <a:buFont typeface="Arial"/>
              <a:buChar char="•"/>
            </a:pPr>
            <a:r>
              <a:rPr lang="en-US" sz="2800" dirty="0" err="1">
                <a:latin typeface="Open Sans" panose="020B0606030504020204" pitchFamily="34" charset="0"/>
                <a:ea typeface="Open Sans" panose="020B0606030504020204" pitchFamily="34" charset="0"/>
                <a:cs typeface="Open Sans" panose="020B0606030504020204" pitchFamily="34" charset="0"/>
              </a:rPr>
              <a:t>I</a:t>
            </a:r>
            <a:r>
              <a:rPr lang="en-US" sz="2800" b="1" dirty="0" err="1">
                <a:latin typeface="Open Sans" panose="020B0606030504020204" pitchFamily="34" charset="0"/>
                <a:ea typeface="Open Sans" panose="020B0606030504020204" pitchFamily="34" charset="0"/>
                <a:cs typeface="Open Sans" panose="020B0606030504020204" pitchFamily="34" charset="0"/>
              </a:rPr>
              <a:t>nCites</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dirty="0">
                <a:latin typeface="Open Sans" panose="020B0606030504020204" pitchFamily="34" charset="0"/>
                <a:ea typeface="Open Sans" panose="020B0606030504020204" pitchFamily="34" charset="0"/>
                <a:cs typeface="Open Sans" panose="020B0606030504020204" pitchFamily="34" charset="0"/>
              </a:rPr>
              <a:t>se </a:t>
            </a:r>
            <a:r>
              <a:rPr lang="en-US" sz="2800" dirty="0" err="1">
                <a:latin typeface="Open Sans" panose="020B0606030504020204" pitchFamily="34" charset="0"/>
                <a:ea typeface="Open Sans" panose="020B0606030504020204" pitchFamily="34" charset="0"/>
                <a:cs typeface="Open Sans" panose="020B0606030504020204" pitchFamily="34" charset="0"/>
              </a:rPr>
              <a:t>basa</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en</a:t>
            </a:r>
            <a:r>
              <a:rPr lang="en-US" sz="2800" dirty="0">
                <a:latin typeface="Open Sans" panose="020B0606030504020204" pitchFamily="34" charset="0"/>
                <a:ea typeface="Open Sans" panose="020B0606030504020204" pitchFamily="34" charset="0"/>
                <a:cs typeface="Open Sans" panose="020B0606030504020204" pitchFamily="34" charset="0"/>
              </a:rPr>
              <a:t> las </a:t>
            </a:r>
            <a:r>
              <a:rPr lang="en-US" sz="2800" dirty="0" err="1">
                <a:latin typeface="Open Sans" panose="020B0606030504020204" pitchFamily="34" charset="0"/>
                <a:ea typeface="Open Sans" panose="020B0606030504020204" pitchFamily="34" charset="0"/>
                <a:cs typeface="Open Sans" panose="020B0606030504020204" pitchFamily="34" charset="0"/>
              </a:rPr>
              <a:t>colecciones</a:t>
            </a:r>
            <a:r>
              <a:rPr lang="en-US" sz="2800" dirty="0">
                <a:latin typeface="Open Sans" panose="020B0606030504020204" pitchFamily="34" charset="0"/>
                <a:ea typeface="Open Sans" panose="020B0606030504020204" pitchFamily="34" charset="0"/>
                <a:cs typeface="Open Sans" panose="020B0606030504020204" pitchFamily="34" charset="0"/>
              </a:rPr>
              <a:t> de Web of Science.</a:t>
            </a:r>
            <a:endParaRPr sz="2800" dirty="0">
              <a:latin typeface="Open Sans" panose="020B0606030504020204" pitchFamily="34" charset="0"/>
              <a:ea typeface="Open Sans" panose="020B0606030504020204" pitchFamily="34" charset="0"/>
              <a:cs typeface="Open Sans" panose="020B0606030504020204" pitchFamily="34" charset="0"/>
            </a:endParaRPr>
          </a:p>
          <a:p>
            <a:pPr marL="965200" lvl="1" indent="-457200" algn="l" rtl="0">
              <a:lnSpc>
                <a:spcPct val="90000"/>
              </a:lnSpc>
              <a:spcBef>
                <a:spcPts val="0"/>
              </a:spcBef>
              <a:spcAft>
                <a:spcPts val="0"/>
              </a:spcAft>
              <a:buClr>
                <a:srgbClr val="7F7F7F"/>
              </a:buClr>
              <a:buSzPts val="2800"/>
              <a:buFont typeface="Arial"/>
              <a:buChar char="•"/>
            </a:pPr>
            <a:r>
              <a:rPr lang="en-US" sz="2800" b="1" dirty="0" err="1">
                <a:latin typeface="Open Sans" panose="020B0606030504020204" pitchFamily="34" charset="0"/>
                <a:ea typeface="Open Sans" panose="020B0606030504020204" pitchFamily="34" charset="0"/>
                <a:cs typeface="Open Sans" panose="020B0606030504020204" pitchFamily="34" charset="0"/>
              </a:rPr>
              <a:t>SciVal</a:t>
            </a:r>
            <a:r>
              <a:rPr lang="en-US" sz="2800" dirty="0">
                <a:latin typeface="Open Sans" panose="020B0606030504020204" pitchFamily="34" charset="0"/>
                <a:ea typeface="Open Sans" panose="020B0606030504020204" pitchFamily="34" charset="0"/>
                <a:cs typeface="Open Sans" panose="020B0606030504020204" pitchFamily="34" charset="0"/>
              </a:rPr>
              <a:t> se </a:t>
            </a:r>
            <a:r>
              <a:rPr lang="en-US" sz="2800" dirty="0" err="1">
                <a:latin typeface="Open Sans" panose="020B0606030504020204" pitchFamily="34" charset="0"/>
                <a:ea typeface="Open Sans" panose="020B0606030504020204" pitchFamily="34" charset="0"/>
                <a:cs typeface="Open Sans" panose="020B0606030504020204" pitchFamily="34" charset="0"/>
              </a:rPr>
              <a:t>basa</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en</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datos</a:t>
            </a:r>
            <a:r>
              <a:rPr lang="en-US" sz="2800" dirty="0">
                <a:latin typeface="Open Sans" panose="020B0606030504020204" pitchFamily="34" charset="0"/>
                <a:ea typeface="Open Sans" panose="020B0606030504020204" pitchFamily="34" charset="0"/>
                <a:cs typeface="Open Sans" panose="020B0606030504020204" pitchFamily="34" charset="0"/>
              </a:rPr>
              <a:t> de Scopus.</a:t>
            </a:r>
            <a:endParaRPr sz="2800" dirty="0">
              <a:latin typeface="Open Sans" panose="020B0606030504020204" pitchFamily="34" charset="0"/>
              <a:ea typeface="Open Sans" panose="020B0606030504020204" pitchFamily="34" charset="0"/>
              <a:cs typeface="Open Sans" panose="020B0606030504020204" pitchFamily="34" charset="0"/>
            </a:endParaRPr>
          </a:p>
          <a:p>
            <a:pPr marL="965200" lvl="1" indent="-457200" algn="l" rtl="0">
              <a:lnSpc>
                <a:spcPct val="90000"/>
              </a:lnSpc>
              <a:spcBef>
                <a:spcPts val="0"/>
              </a:spcBef>
              <a:spcAft>
                <a:spcPts val="0"/>
              </a:spcAft>
              <a:buClr>
                <a:srgbClr val="7F7F7F"/>
              </a:buClr>
              <a:buSzPts val="2800"/>
              <a:buFont typeface="Arial"/>
              <a:buChar char="•"/>
            </a:pPr>
            <a:r>
              <a:rPr lang="en-US" sz="2800" dirty="0">
                <a:latin typeface="Open Sans" panose="020B0606030504020204" pitchFamily="34" charset="0"/>
                <a:ea typeface="Open Sans" panose="020B0606030504020204" pitchFamily="34" charset="0"/>
                <a:cs typeface="Open Sans" panose="020B0606030504020204" pitchFamily="34" charset="0"/>
              </a:rPr>
              <a:t>Ambas </a:t>
            </a:r>
            <a:r>
              <a:rPr lang="en-US" sz="2800" dirty="0" err="1">
                <a:latin typeface="Open Sans" panose="020B0606030504020204" pitchFamily="34" charset="0"/>
                <a:ea typeface="Open Sans" panose="020B0606030504020204" pitchFamily="34" charset="0"/>
                <a:cs typeface="Open Sans" panose="020B0606030504020204" pitchFamily="34" charset="0"/>
              </a:rPr>
              <a:t>herramientas</a:t>
            </a:r>
            <a:r>
              <a:rPr lang="en-US" sz="2800" dirty="0">
                <a:latin typeface="Open Sans" panose="020B0606030504020204" pitchFamily="34" charset="0"/>
                <a:ea typeface="Open Sans" panose="020B0606030504020204" pitchFamily="34" charset="0"/>
                <a:cs typeface="Open Sans" panose="020B0606030504020204" pitchFamily="34" charset="0"/>
              </a:rPr>
              <a:t> son de </a:t>
            </a:r>
            <a:r>
              <a:rPr lang="en-US" sz="2800" dirty="0" err="1">
                <a:latin typeface="Open Sans" panose="020B0606030504020204" pitchFamily="34" charset="0"/>
                <a:ea typeface="Open Sans" panose="020B0606030504020204" pitchFamily="34" charset="0"/>
                <a:cs typeface="Open Sans" panose="020B0606030504020204" pitchFamily="34" charset="0"/>
              </a:rPr>
              <a:t>pago</a:t>
            </a:r>
            <a:r>
              <a:rPr lang="en-US" sz="2800" dirty="0">
                <a:latin typeface="Open Sans" panose="020B0606030504020204" pitchFamily="34" charset="0"/>
                <a:ea typeface="Open Sans" panose="020B0606030504020204" pitchFamily="34" charset="0"/>
                <a:cs typeface="Open Sans" panose="020B0606030504020204" pitchFamily="34" charset="0"/>
              </a:rPr>
              <a:t> y no </a:t>
            </a:r>
            <a:r>
              <a:rPr lang="en-US" sz="2800" dirty="0" err="1">
                <a:latin typeface="Open Sans" panose="020B0606030504020204" pitchFamily="34" charset="0"/>
                <a:ea typeface="Open Sans" panose="020B0606030504020204" pitchFamily="34" charset="0"/>
                <a:cs typeface="Open Sans" panose="020B0606030504020204" pitchFamily="34" charset="0"/>
              </a:rPr>
              <a:t>participan</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en</a:t>
            </a:r>
            <a:r>
              <a:rPr lang="en-US" sz="2800" dirty="0">
                <a:latin typeface="Open Sans" panose="020B0606030504020204" pitchFamily="34" charset="0"/>
                <a:ea typeface="Open Sans" panose="020B0606030504020204" pitchFamily="34" charset="0"/>
                <a:cs typeface="Open Sans" panose="020B0606030504020204" pitchFamily="34" charset="0"/>
              </a:rPr>
              <a:t> Research4Life.</a:t>
            </a:r>
            <a:endParaRPr sz="28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Contenido</a:t>
            </a:r>
            <a:endParaRPr>
              <a:solidFill>
                <a:srgbClr val="586F7C"/>
              </a:solidFill>
              <a:latin typeface="Open Sans"/>
              <a:ea typeface="Open Sans"/>
              <a:cs typeface="Open Sans"/>
              <a:sym typeface="Open Sans"/>
            </a:endParaRPr>
          </a:p>
        </p:txBody>
      </p:sp>
      <p:sp>
        <p:nvSpPr>
          <p:cNvPr id="88" name="Google Shape;88;p39"/>
          <p:cNvSpPr txBox="1">
            <a:spLocks noGrp="1"/>
          </p:cNvSpPr>
          <p:nvPr>
            <p:ph type="body" idx="1"/>
          </p:nvPr>
        </p:nvSpPr>
        <p:spPr>
          <a:xfrm>
            <a:off x="680325" y="1844825"/>
            <a:ext cx="9613800" cy="4109100"/>
          </a:xfrm>
          <a:prstGeom prst="rect">
            <a:avLst/>
          </a:prstGeom>
          <a:noFill/>
          <a:ln>
            <a:noFill/>
          </a:ln>
        </p:spPr>
        <p:txBody>
          <a:bodyPr spcFirstLastPara="1" wrap="square" lIns="91425" tIns="45700" rIns="91425" bIns="45700" anchor="t" anchorCtr="0">
            <a:normAutofit/>
          </a:bodyPr>
          <a:lstStyle/>
          <a:p>
            <a:pPr marL="457200" lvl="0" indent="0" algn="l" rtl="0">
              <a:lnSpc>
                <a:spcPct val="150000"/>
              </a:lnSpc>
              <a:spcBef>
                <a:spcPts val="1000"/>
              </a:spcBef>
              <a:spcAft>
                <a:spcPts val="0"/>
              </a:spcAft>
              <a:buSzPts val="2400"/>
              <a:buNone/>
            </a:pPr>
            <a:endParaRPr dirty="0">
              <a:solidFill>
                <a:srgbClr val="3F3F3F"/>
              </a:solidFill>
              <a:latin typeface="Open Sans" panose="020B0604020202020204" charset="0"/>
              <a:ea typeface="Open Sans" panose="020B0604020202020204" charset="0"/>
              <a:cs typeface="Open Sans" panose="020B0604020202020204" charset="0"/>
            </a:endParaRPr>
          </a:p>
          <a:p>
            <a:pPr marL="609600" lvl="0" indent="-488950" algn="l" rtl="0">
              <a:lnSpc>
                <a:spcPct val="80000"/>
              </a:lnSpc>
              <a:spcBef>
                <a:spcPts val="1000"/>
              </a:spcBef>
              <a:spcAft>
                <a:spcPts val="0"/>
              </a:spcAft>
              <a:buClr>
                <a:schemeClr val="dk1"/>
              </a:buClr>
              <a:buSzPts val="2900"/>
              <a:buChar char="●"/>
            </a:pPr>
            <a:r>
              <a:rPr lang="en-US" dirty="0" err="1">
                <a:solidFill>
                  <a:srgbClr val="3F3F3F"/>
                </a:solidFill>
                <a:latin typeface="Open Sans" panose="020B0604020202020204" charset="0"/>
                <a:ea typeface="Open Sans" panose="020B0604020202020204" charset="0"/>
                <a:cs typeface="Open Sans" panose="020B0604020202020204" charset="0"/>
                <a:sym typeface="Open Sans"/>
              </a:rPr>
              <a:t>Evaluación</a:t>
            </a:r>
            <a:r>
              <a:rPr lang="en-US"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dirty="0" err="1">
                <a:solidFill>
                  <a:srgbClr val="3F3F3F"/>
                </a:solidFill>
                <a:latin typeface="Open Sans" panose="020B0604020202020204" charset="0"/>
                <a:ea typeface="Open Sans" panose="020B0604020202020204" charset="0"/>
                <a:cs typeface="Open Sans" panose="020B0604020202020204" charset="0"/>
                <a:sym typeface="Open Sans"/>
              </a:rPr>
              <a:t>académica</a:t>
            </a:r>
            <a:r>
              <a:rPr lang="en-US" dirty="0">
                <a:solidFill>
                  <a:srgbClr val="3F3F3F"/>
                </a:solidFill>
                <a:latin typeface="Open Sans" panose="020B0604020202020204" charset="0"/>
                <a:ea typeface="Open Sans" panose="020B0604020202020204" charset="0"/>
                <a:cs typeface="Open Sans" panose="020B0604020202020204" charset="0"/>
                <a:sym typeface="Open Sans"/>
              </a:rPr>
              <a:t> y de la </a:t>
            </a:r>
            <a:r>
              <a:rPr lang="en-US" dirty="0" err="1">
                <a:solidFill>
                  <a:srgbClr val="3F3F3F"/>
                </a:solidFill>
                <a:latin typeface="Open Sans" panose="020B0604020202020204" charset="0"/>
                <a:ea typeface="Open Sans" panose="020B0604020202020204" charset="0"/>
                <a:cs typeface="Open Sans" panose="020B0604020202020204" charset="0"/>
                <a:sym typeface="Open Sans"/>
              </a:rPr>
              <a:t>investigación</a:t>
            </a:r>
            <a:r>
              <a:rPr lang="en-US" dirty="0">
                <a:solidFill>
                  <a:srgbClr val="3F3F3F"/>
                </a:solidFill>
                <a:latin typeface="Open Sans" panose="020B0604020202020204" charset="0"/>
                <a:ea typeface="Open Sans" panose="020B0604020202020204" charset="0"/>
                <a:cs typeface="Open Sans" panose="020B0604020202020204" charset="0"/>
                <a:sym typeface="Open Sans"/>
              </a:rPr>
              <a:t>.</a:t>
            </a:r>
            <a:endParaRPr dirty="0">
              <a:solidFill>
                <a:srgbClr val="3F3F3F"/>
              </a:solidFill>
              <a:latin typeface="Open Sans" panose="020B0604020202020204" charset="0"/>
              <a:ea typeface="Open Sans" panose="020B0604020202020204" charset="0"/>
              <a:cs typeface="Open Sans" panose="020B0604020202020204" charset="0"/>
              <a:sym typeface="Open Sans"/>
            </a:endParaRPr>
          </a:p>
          <a:p>
            <a:pPr marL="609600" lvl="0" indent="-501015" algn="l" rtl="0">
              <a:lnSpc>
                <a:spcPct val="80000"/>
              </a:lnSpc>
              <a:spcBef>
                <a:spcPts val="1000"/>
              </a:spcBef>
              <a:spcAft>
                <a:spcPts val="0"/>
              </a:spcAft>
              <a:buClr>
                <a:srgbClr val="3F3F3F"/>
              </a:buClr>
              <a:buSzPts val="3090"/>
              <a:buFont typeface="Open Sans"/>
              <a:buChar char="●"/>
            </a:pPr>
            <a:r>
              <a:rPr lang="en-US" dirty="0">
                <a:solidFill>
                  <a:srgbClr val="3F3F3F"/>
                </a:solidFill>
                <a:latin typeface="Open Sans" panose="020B0604020202020204" charset="0"/>
                <a:ea typeface="Open Sans" panose="020B0604020202020204" charset="0"/>
                <a:cs typeface="Open Sans" panose="020B0604020202020204" charset="0"/>
                <a:sym typeface="Open Sans"/>
              </a:rPr>
              <a:t>Bibliometría e </a:t>
            </a:r>
            <a:r>
              <a:rPr lang="en-US" dirty="0" err="1">
                <a:solidFill>
                  <a:srgbClr val="3F3F3F"/>
                </a:solidFill>
                <a:latin typeface="Open Sans" panose="020B0604020202020204" charset="0"/>
                <a:ea typeface="Open Sans" panose="020B0604020202020204" charset="0"/>
                <a:cs typeface="Open Sans" panose="020B0604020202020204" charset="0"/>
                <a:sym typeface="Open Sans"/>
              </a:rPr>
              <a:t>indicadores</a:t>
            </a:r>
            <a:r>
              <a:rPr lang="en-US" dirty="0">
                <a:solidFill>
                  <a:srgbClr val="3F3F3F"/>
                </a:solidFill>
                <a:latin typeface="Open Sans" panose="020B0604020202020204" charset="0"/>
                <a:ea typeface="Open Sans" panose="020B0604020202020204" charset="0"/>
                <a:cs typeface="Open Sans" panose="020B0604020202020204" charset="0"/>
                <a:sym typeface="Open Sans"/>
              </a:rPr>
              <a:t> de </a:t>
            </a:r>
            <a:r>
              <a:rPr lang="en-US" dirty="0" err="1">
                <a:solidFill>
                  <a:srgbClr val="3F3F3F"/>
                </a:solidFill>
                <a:latin typeface="Open Sans" panose="020B0604020202020204" charset="0"/>
                <a:ea typeface="Open Sans" panose="020B0604020202020204" charset="0"/>
                <a:cs typeface="Open Sans" panose="020B0604020202020204" charset="0"/>
                <a:sym typeface="Open Sans"/>
              </a:rPr>
              <a:t>impacto</a:t>
            </a:r>
            <a:r>
              <a:rPr lang="en-US" dirty="0">
                <a:solidFill>
                  <a:srgbClr val="3F3F3F"/>
                </a:solidFill>
                <a:latin typeface="Open Sans" panose="020B0604020202020204" charset="0"/>
                <a:ea typeface="Open Sans" panose="020B0604020202020204" charset="0"/>
                <a:cs typeface="Open Sans" panose="020B0604020202020204" charset="0"/>
                <a:sym typeface="Open Sans"/>
              </a:rPr>
              <a:t> de la </a:t>
            </a:r>
            <a:r>
              <a:rPr lang="en-US" dirty="0" err="1">
                <a:solidFill>
                  <a:srgbClr val="3F3F3F"/>
                </a:solidFill>
                <a:latin typeface="Open Sans" panose="020B0604020202020204" charset="0"/>
                <a:ea typeface="Open Sans" panose="020B0604020202020204" charset="0"/>
                <a:cs typeface="Open Sans" panose="020B0604020202020204" charset="0"/>
                <a:sym typeface="Open Sans"/>
              </a:rPr>
              <a:t>investigación</a:t>
            </a:r>
            <a:r>
              <a:rPr lang="en-US" dirty="0">
                <a:solidFill>
                  <a:srgbClr val="3F3F3F"/>
                </a:solidFill>
                <a:latin typeface="Open Sans" panose="020B0604020202020204" charset="0"/>
                <a:ea typeface="Open Sans" panose="020B0604020202020204" charset="0"/>
                <a:cs typeface="Open Sans" panose="020B0604020202020204" charset="0"/>
                <a:sym typeface="Open Sans"/>
              </a:rPr>
              <a:t>.</a:t>
            </a:r>
            <a:endParaRPr dirty="0">
              <a:solidFill>
                <a:srgbClr val="3F3F3F"/>
              </a:solidFill>
              <a:latin typeface="Open Sans" panose="020B0604020202020204" charset="0"/>
              <a:ea typeface="Open Sans" panose="020B0604020202020204" charset="0"/>
              <a:cs typeface="Open Sans" panose="020B0604020202020204" charset="0"/>
              <a:sym typeface="Open Sans"/>
            </a:endParaRPr>
          </a:p>
          <a:p>
            <a:pPr marL="609600" lvl="0" indent="-501015" algn="l" rtl="0">
              <a:lnSpc>
                <a:spcPct val="80000"/>
              </a:lnSpc>
              <a:spcBef>
                <a:spcPts val="1000"/>
              </a:spcBef>
              <a:spcAft>
                <a:spcPts val="0"/>
              </a:spcAft>
              <a:buClr>
                <a:srgbClr val="3F3F3F"/>
              </a:buClr>
              <a:buSzPts val="3090"/>
              <a:buFont typeface="Open Sans"/>
              <a:buChar char="●"/>
            </a:pPr>
            <a:r>
              <a:rPr lang="en-US" dirty="0" err="1">
                <a:solidFill>
                  <a:srgbClr val="3F3F3F"/>
                </a:solidFill>
                <a:latin typeface="Open Sans" panose="020B0604020202020204" charset="0"/>
                <a:ea typeface="Open Sans" panose="020B0604020202020204" charset="0"/>
                <a:cs typeface="Open Sans" panose="020B0604020202020204" charset="0"/>
                <a:sym typeface="Open Sans"/>
              </a:rPr>
              <a:t>Análisis</a:t>
            </a:r>
            <a:r>
              <a:rPr lang="en-US" dirty="0">
                <a:solidFill>
                  <a:srgbClr val="3F3F3F"/>
                </a:solidFill>
                <a:latin typeface="Open Sans" panose="020B0604020202020204" charset="0"/>
                <a:ea typeface="Open Sans" panose="020B0604020202020204" charset="0"/>
                <a:cs typeface="Open Sans" panose="020B0604020202020204" charset="0"/>
                <a:sym typeface="Open Sans"/>
              </a:rPr>
              <a:t> de </a:t>
            </a:r>
            <a:r>
              <a:rPr lang="en-US" dirty="0" err="1">
                <a:solidFill>
                  <a:srgbClr val="3F3F3F"/>
                </a:solidFill>
                <a:latin typeface="Open Sans" panose="020B0604020202020204" charset="0"/>
                <a:ea typeface="Open Sans" panose="020B0604020202020204" charset="0"/>
                <a:cs typeface="Open Sans" panose="020B0604020202020204" charset="0"/>
                <a:sym typeface="Open Sans"/>
              </a:rPr>
              <a:t>citas</a:t>
            </a:r>
            <a:r>
              <a:rPr lang="en-US" dirty="0">
                <a:solidFill>
                  <a:srgbClr val="3F3F3F"/>
                </a:solidFill>
                <a:latin typeface="Open Sans" panose="020B0604020202020204" charset="0"/>
                <a:ea typeface="Open Sans" panose="020B0604020202020204" charset="0"/>
                <a:cs typeface="Open Sans" panose="020B0604020202020204" charset="0"/>
                <a:sym typeface="Open Sans"/>
              </a:rPr>
              <a:t> y </a:t>
            </a:r>
            <a:r>
              <a:rPr lang="en-US" dirty="0" err="1">
                <a:solidFill>
                  <a:srgbClr val="3F3F3F"/>
                </a:solidFill>
                <a:latin typeface="Open Sans" panose="020B0604020202020204" charset="0"/>
                <a:ea typeface="Open Sans" panose="020B0604020202020204" charset="0"/>
                <a:cs typeface="Open Sans" panose="020B0604020202020204" charset="0"/>
                <a:sym typeface="Open Sans"/>
              </a:rPr>
              <a:t>rendimiento</a:t>
            </a:r>
            <a:r>
              <a:rPr lang="en-US" dirty="0">
                <a:solidFill>
                  <a:srgbClr val="3F3F3F"/>
                </a:solidFill>
                <a:latin typeface="Open Sans" panose="020B0604020202020204" charset="0"/>
                <a:ea typeface="Open Sans" panose="020B0604020202020204" charset="0"/>
                <a:cs typeface="Open Sans" panose="020B0604020202020204" charset="0"/>
                <a:sym typeface="Open Sans"/>
              </a:rPr>
              <a:t> de la </a:t>
            </a:r>
            <a:r>
              <a:rPr lang="en-US" dirty="0" err="1">
                <a:solidFill>
                  <a:srgbClr val="3F3F3F"/>
                </a:solidFill>
                <a:latin typeface="Open Sans" panose="020B0604020202020204" charset="0"/>
                <a:ea typeface="Open Sans" panose="020B0604020202020204" charset="0"/>
                <a:cs typeface="Open Sans" panose="020B0604020202020204" charset="0"/>
                <a:sym typeface="Open Sans"/>
              </a:rPr>
              <a:t>investigación</a:t>
            </a:r>
            <a:r>
              <a:rPr lang="en-US" dirty="0">
                <a:solidFill>
                  <a:srgbClr val="3F3F3F"/>
                </a:solidFill>
                <a:latin typeface="Open Sans" panose="020B0604020202020204" charset="0"/>
                <a:ea typeface="Open Sans" panose="020B0604020202020204" charset="0"/>
                <a:cs typeface="Open Sans" panose="020B0604020202020204" charset="0"/>
                <a:sym typeface="Open Sans"/>
              </a:rPr>
              <a:t>.</a:t>
            </a:r>
            <a:endParaRPr dirty="0">
              <a:solidFill>
                <a:srgbClr val="3F3F3F"/>
              </a:solidFill>
              <a:latin typeface="Open Sans" panose="020B0604020202020204" charset="0"/>
              <a:ea typeface="Open Sans" panose="020B0604020202020204" charset="0"/>
              <a:cs typeface="Open Sans" panose="020B0604020202020204" charset="0"/>
              <a:sym typeface="Open Sans"/>
            </a:endParaRPr>
          </a:p>
          <a:p>
            <a:pPr marL="609600" lvl="0" indent="-488950" algn="l" rtl="0">
              <a:lnSpc>
                <a:spcPct val="150000"/>
              </a:lnSpc>
              <a:spcBef>
                <a:spcPts val="1000"/>
              </a:spcBef>
              <a:spcAft>
                <a:spcPts val="0"/>
              </a:spcAft>
              <a:buClr>
                <a:srgbClr val="3F3F3F"/>
              </a:buClr>
              <a:buSzPts val="2900"/>
              <a:buChar char="●"/>
            </a:pPr>
            <a:r>
              <a:rPr lang="en-US" dirty="0" err="1">
                <a:solidFill>
                  <a:srgbClr val="3F3F3F"/>
                </a:solidFill>
                <a:latin typeface="Open Sans" panose="020B0604020202020204" charset="0"/>
                <a:ea typeface="Open Sans" panose="020B0604020202020204" charset="0"/>
                <a:cs typeface="Open Sans" panose="020B0604020202020204" charset="0"/>
                <a:sym typeface="Open Sans"/>
              </a:rPr>
              <a:t>Síntesis</a:t>
            </a:r>
            <a:endParaRPr dirty="0">
              <a:solidFill>
                <a:srgbClr val="3F3F3F"/>
              </a:solidFill>
              <a:latin typeface="Open Sans" panose="020B0604020202020204" charset="0"/>
              <a:ea typeface="Open Sans" panose="020B0604020202020204" charset="0"/>
              <a:cs typeface="Open Sans" panose="020B0604020202020204" charset="0"/>
              <a:sym typeface="Open Sans"/>
            </a:endParaRPr>
          </a:p>
        </p:txBody>
      </p:sp>
      <p:pic>
        <p:nvPicPr>
          <p:cNvPr id="89" name="Google Shape;89;p39"/>
          <p:cNvPicPr preferRelativeResize="0"/>
          <p:nvPr/>
        </p:nvPicPr>
        <p:blipFill rotWithShape="1">
          <a:blip r:embed="rId3">
            <a:alphaModFix/>
          </a:blip>
          <a:srcRect/>
          <a:stretch/>
        </p:blipFill>
        <p:spPr>
          <a:xfrm>
            <a:off x="283955" y="6492900"/>
            <a:ext cx="974618" cy="365100"/>
          </a:xfrm>
          <a:prstGeom prst="rect">
            <a:avLst/>
          </a:prstGeom>
          <a:noFill/>
          <a:ln>
            <a:noFill/>
          </a:ln>
        </p:spPr>
      </p:pic>
      <p:sp>
        <p:nvSpPr>
          <p:cNvPr id="90" name="Google Shape;90;p39"/>
          <p:cNvSpPr txBox="1"/>
          <p:nvPr/>
        </p:nvSpPr>
        <p:spPr>
          <a:xfrm>
            <a:off x="1468275" y="6459938"/>
            <a:ext cx="9783900" cy="287400"/>
          </a:xfrm>
          <a:prstGeom prst="rect">
            <a:avLst/>
          </a:prstGeom>
          <a:noFill/>
          <a:ln>
            <a:noFill/>
          </a:ln>
        </p:spPr>
        <p:txBody>
          <a:bodyPr spcFirstLastPara="1" wrap="square" lIns="91425" tIns="91425" rIns="91425" bIns="91425" anchor="t" anchorCtr="0">
            <a:noAutofit/>
          </a:bodyPr>
          <a:lstStyle/>
          <a:p>
            <a:pPr lvl="0">
              <a:buSzPts val="1400"/>
            </a:pP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Esta</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presentación</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tiene</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licencia</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de Creative Commons </a:t>
            </a:r>
            <a:r>
              <a:rPr lang="en-US" sz="1000" b="0" i="0" u="sng" strike="noStrike" cap="none" dirty="0" err="1">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Atribución</a:t>
            </a:r>
            <a:r>
              <a:rPr lang="en-US" sz="1000" b="0" i="0" u="sng" strike="noStrike" cap="none" dirty="0">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 4.0 </a:t>
            </a:r>
            <a:r>
              <a:rPr lang="en-US" sz="1000" b="0" i="0" u="sng" strike="noStrike" cap="none" dirty="0" err="1">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Internacional</a:t>
            </a:r>
            <a:r>
              <a:rPr lang="en-US" sz="1000" b="0" i="0" u="sng"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 </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r>
              <a:rPr lang="en-U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CC BY-SA 4.0</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Google Shape;83;p39"/>
          <p:cNvSpPr txBox="1">
            <a:spLocks noGrp="1"/>
          </p:cNvSpPr>
          <p:nvPr/>
        </p:nvSpPr>
        <p:spPr>
          <a:xfrm>
            <a:off x="9350188" y="6406106"/>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v1.3 febrero de 2023</a:t>
            </a:r>
            <a:endParaRPr lang="es-ES" sz="1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solidFill>
                  <a:srgbClr val="586F7C"/>
                </a:solidFill>
                <a:latin typeface="Open Sans"/>
                <a:ea typeface="Open Sans"/>
                <a:cs typeface="Open Sans"/>
                <a:sym typeface="Open Sans"/>
              </a:rPr>
              <a:t>Dimensions</a:t>
            </a:r>
            <a:endParaRPr>
              <a:solidFill>
                <a:srgbClr val="586F7C"/>
              </a:solidFill>
              <a:latin typeface="Open Sans"/>
              <a:ea typeface="Open Sans"/>
              <a:cs typeface="Open Sans"/>
              <a:sym typeface="Open Sans"/>
            </a:endParaRPr>
          </a:p>
        </p:txBody>
      </p:sp>
      <p:sp>
        <p:nvSpPr>
          <p:cNvPr id="277" name="Google Shape;277;p5"/>
          <p:cNvSpPr txBox="1">
            <a:spLocks noGrp="1"/>
          </p:cNvSpPr>
          <p:nvPr>
            <p:ph type="body" idx="1"/>
          </p:nvPr>
        </p:nvSpPr>
        <p:spPr>
          <a:xfrm>
            <a:off x="590775" y="1844025"/>
            <a:ext cx="10929000" cy="45564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1100"/>
              <a:buFont typeface="Arial"/>
              <a:buNone/>
            </a:pPr>
            <a:r>
              <a:rPr lang="en-US" sz="2500" u="sng" dirty="0">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3"/>
              </a:rPr>
              <a:t>Dimensions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es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una</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plataforma</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dinámica</a:t>
            </a:r>
            <a:r>
              <a:rPr lang="en-US" sz="2500" dirty="0">
                <a:latin typeface="Open Sans" panose="020B0606030504020204" pitchFamily="34" charset="0"/>
                <a:ea typeface="Open Sans" panose="020B0606030504020204" pitchFamily="34" charset="0"/>
                <a:cs typeface="Open Sans" panose="020B0606030504020204" pitchFamily="34" charset="0"/>
              </a:rPr>
              <a:t> que vincula </a:t>
            </a:r>
            <a:r>
              <a:rPr lang="en-US" sz="2500" dirty="0" err="1">
                <a:latin typeface="Open Sans" panose="020B0606030504020204" pitchFamily="34" charset="0"/>
                <a:ea typeface="Open Sans" panose="020B0606030504020204" pitchFamily="34" charset="0"/>
                <a:cs typeface="Open Sans" panose="020B0606030504020204" pitchFamily="34" charset="0"/>
              </a:rPr>
              <a:t>datos</a:t>
            </a:r>
            <a:r>
              <a:rPr lang="en-US" sz="2500" dirty="0">
                <a:latin typeface="Open Sans" panose="020B0606030504020204" pitchFamily="34" charset="0"/>
                <a:ea typeface="Open Sans" panose="020B0606030504020204" pitchFamily="34" charset="0"/>
                <a:cs typeface="Open Sans" panose="020B0606030504020204" pitchFamily="34" charset="0"/>
              </a:rPr>
              <a:t> de </a:t>
            </a:r>
            <a:r>
              <a:rPr lang="en-US" sz="2500" dirty="0" err="1">
                <a:latin typeface="Open Sans" panose="020B0606030504020204" pitchFamily="34" charset="0"/>
                <a:ea typeface="Open Sans" panose="020B0606030504020204" pitchFamily="34" charset="0"/>
                <a:cs typeface="Open Sans" panose="020B0606030504020204" pitchFamily="34" charset="0"/>
              </a:rPr>
              <a:t>investigación</a:t>
            </a:r>
            <a:r>
              <a:rPr lang="en-US" sz="2500" dirty="0">
                <a:latin typeface="Open Sans" panose="020B0606030504020204" pitchFamily="34" charset="0"/>
                <a:ea typeface="Open Sans" panose="020B0606030504020204" pitchFamily="34" charset="0"/>
                <a:cs typeface="Open Sans" panose="020B0606030504020204" pitchFamily="34" charset="0"/>
              </a:rPr>
              <a:t>.</a:t>
            </a:r>
            <a:endParaRPr sz="2500" dirty="0">
              <a:latin typeface="Open Sans" panose="020B0606030504020204" pitchFamily="34" charset="0"/>
              <a:ea typeface="Open Sans" panose="020B0606030504020204" pitchFamily="34" charset="0"/>
              <a:cs typeface="Open Sans" panose="020B0606030504020204" pitchFamily="34" charset="0"/>
            </a:endParaRPr>
          </a:p>
          <a:p>
            <a:pPr marL="457200" lvl="0" indent="-387350" algn="l" rtl="0">
              <a:lnSpc>
                <a:spcPct val="90000"/>
              </a:lnSpc>
              <a:spcBef>
                <a:spcPts val="1000"/>
              </a:spcBef>
              <a:spcAft>
                <a:spcPts val="0"/>
              </a:spcAft>
              <a:buClr>
                <a:srgbClr val="7F7F7F"/>
              </a:buClr>
              <a:buSzPts val="2500"/>
              <a:buChar char="●"/>
            </a:pPr>
            <a:r>
              <a:rPr lang="en-US" sz="2500" dirty="0" err="1">
                <a:latin typeface="Open Sans" panose="020B0606030504020204" pitchFamily="34" charset="0"/>
                <a:ea typeface="Open Sans" panose="020B0606030504020204" pitchFamily="34" charset="0"/>
                <a:cs typeface="Open Sans" panose="020B0606030504020204" pitchFamily="34" charset="0"/>
              </a:rPr>
              <a:t>Permite</a:t>
            </a:r>
            <a:r>
              <a:rPr lang="en-US" sz="2500" dirty="0">
                <a:latin typeface="Open Sans" panose="020B0606030504020204" pitchFamily="34" charset="0"/>
                <a:ea typeface="Open Sans" panose="020B0606030504020204" pitchFamily="34" charset="0"/>
                <a:cs typeface="Open Sans" panose="020B0606030504020204" pitchFamily="34" charset="0"/>
              </a:rPr>
              <a:t> a </a:t>
            </a:r>
            <a:r>
              <a:rPr lang="en-US" sz="2500" dirty="0" err="1">
                <a:latin typeface="Open Sans" panose="020B0606030504020204" pitchFamily="34" charset="0"/>
                <a:ea typeface="Open Sans" panose="020B0606030504020204" pitchFamily="34" charset="0"/>
                <a:cs typeface="Open Sans" panose="020B0606030504020204" pitchFamily="34" charset="0"/>
              </a:rPr>
              <a:t>los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usuarios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explorar</a:t>
            </a:r>
            <a:r>
              <a:rPr lang="en-US" sz="2500" dirty="0">
                <a:latin typeface="Open Sans" panose="020B0606030504020204" pitchFamily="34" charset="0"/>
                <a:ea typeface="Open Sans" panose="020B0606030504020204" pitchFamily="34" charset="0"/>
                <a:cs typeface="Open Sans" panose="020B0606030504020204" pitchFamily="34" charset="0"/>
              </a:rPr>
              <a:t> las </a:t>
            </a:r>
            <a:r>
              <a:rPr lang="en-US" sz="2500" dirty="0" err="1">
                <a:latin typeface="Open Sans" panose="020B0606030504020204" pitchFamily="34" charset="0"/>
                <a:ea typeface="Open Sans" panose="020B0606030504020204" pitchFamily="34" charset="0"/>
                <a:cs typeface="Open Sans" panose="020B0606030504020204" pitchFamily="34" charset="0"/>
              </a:rPr>
              <a:t>conexiones</a:t>
            </a:r>
            <a:r>
              <a:rPr lang="en-US" sz="2500" dirty="0">
                <a:latin typeface="Open Sans" panose="020B0606030504020204" pitchFamily="34" charset="0"/>
                <a:ea typeface="Open Sans" panose="020B0606030504020204" pitchFamily="34" charset="0"/>
                <a:cs typeface="Open Sans" panose="020B0606030504020204" pitchFamily="34" charset="0"/>
              </a:rPr>
              <a:t> entre </a:t>
            </a:r>
            <a:r>
              <a:rPr lang="en-US" sz="2500" dirty="0" err="1">
                <a:latin typeface="Open Sans" panose="020B0606030504020204" pitchFamily="34" charset="0"/>
                <a:ea typeface="Open Sans" panose="020B0606030504020204" pitchFamily="34" charset="0"/>
                <a:cs typeface="Open Sans" panose="020B0606030504020204" pitchFamily="34" charset="0"/>
              </a:rPr>
              <a:t>publicaciones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subvenciones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ensayos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clínicos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patentes</a:t>
            </a:r>
            <a:r>
              <a:rPr lang="en-US" sz="2500" dirty="0">
                <a:latin typeface="Open Sans" panose="020B0606030504020204" pitchFamily="34" charset="0"/>
                <a:ea typeface="Open Sans" panose="020B0606030504020204" pitchFamily="34" charset="0"/>
                <a:cs typeface="Open Sans" panose="020B0606030504020204" pitchFamily="34" charset="0"/>
              </a:rPr>
              <a:t> y </a:t>
            </a:r>
            <a:r>
              <a:rPr lang="en-US" sz="2500" dirty="0" err="1">
                <a:latin typeface="Open Sans" panose="020B0606030504020204" pitchFamily="34" charset="0"/>
                <a:ea typeface="Open Sans" panose="020B0606030504020204" pitchFamily="34" charset="0"/>
                <a:cs typeface="Open Sans" panose="020B0606030504020204" pitchFamily="34" charset="0"/>
              </a:rPr>
              <a:t>documentos</a:t>
            </a:r>
            <a:r>
              <a:rPr lang="en-US" sz="2500" dirty="0">
                <a:latin typeface="Open Sans" panose="020B0606030504020204" pitchFamily="34" charset="0"/>
                <a:ea typeface="Open Sans" panose="020B0606030504020204" pitchFamily="34" charset="0"/>
                <a:cs typeface="Open Sans" panose="020B0606030504020204" pitchFamily="34" charset="0"/>
              </a:rPr>
              <a:t> de </a:t>
            </a:r>
            <a:r>
              <a:rPr lang="en-US" sz="2500" dirty="0" err="1">
                <a:latin typeface="Open Sans" panose="020B0606030504020204" pitchFamily="34" charset="0"/>
                <a:ea typeface="Open Sans" panose="020B0606030504020204" pitchFamily="34" charset="0"/>
                <a:cs typeface="Open Sans" panose="020B0606030504020204" pitchFamily="34" charset="0"/>
              </a:rPr>
              <a:t>políticas</a:t>
            </a:r>
            <a:r>
              <a:rPr lang="en-US" sz="2500" dirty="0">
                <a:latin typeface="Open Sans" panose="020B0606030504020204" pitchFamily="34" charset="0"/>
                <a:ea typeface="Open Sans" panose="020B0606030504020204" pitchFamily="34" charset="0"/>
                <a:cs typeface="Open Sans" panose="020B0606030504020204" pitchFamily="34" charset="0"/>
              </a:rPr>
              <a:t>.</a:t>
            </a:r>
            <a:endParaRPr sz="2500" dirty="0">
              <a:latin typeface="Open Sans" panose="020B0606030504020204" pitchFamily="34" charset="0"/>
              <a:ea typeface="Open Sans" panose="020B0606030504020204" pitchFamily="34" charset="0"/>
              <a:cs typeface="Open Sans" panose="020B0606030504020204" pitchFamily="34" charset="0"/>
            </a:endParaRPr>
          </a:p>
          <a:p>
            <a:pPr marL="457200" lvl="0" indent="-387350" algn="l" rtl="0">
              <a:lnSpc>
                <a:spcPct val="90000"/>
              </a:lnSpc>
              <a:spcBef>
                <a:spcPts val="0"/>
              </a:spcBef>
              <a:spcAft>
                <a:spcPts val="0"/>
              </a:spcAft>
              <a:buClr>
                <a:srgbClr val="7F7F7F"/>
              </a:buClr>
              <a:buSzPts val="2500"/>
              <a:buChar char="●"/>
            </a:pPr>
            <a:r>
              <a:rPr lang="en-US" sz="2500" dirty="0">
                <a:latin typeface="Open Sans" panose="020B0606030504020204" pitchFamily="34" charset="0"/>
                <a:ea typeface="Open Sans" panose="020B0606030504020204" pitchFamily="34" charset="0"/>
                <a:cs typeface="Open Sans" panose="020B0606030504020204" pitchFamily="34" charset="0"/>
              </a:rPr>
              <a:t>El </a:t>
            </a:r>
            <a:r>
              <a:rPr lang="en-US" sz="2500" dirty="0" err="1">
                <a:latin typeface="Open Sans" panose="020B0606030504020204" pitchFamily="34" charset="0"/>
                <a:ea typeface="Open Sans" panose="020B0606030504020204" pitchFamily="34" charset="0"/>
                <a:cs typeface="Open Sans" panose="020B0606030504020204" pitchFamily="34" charset="0"/>
              </a:rPr>
              <a:t>nivel</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básico</a:t>
            </a:r>
            <a:r>
              <a:rPr lang="en-US" sz="2500" dirty="0">
                <a:latin typeface="Open Sans" panose="020B0606030504020204" pitchFamily="34" charset="0"/>
                <a:ea typeface="Open Sans" panose="020B0606030504020204" pitchFamily="34" charset="0"/>
                <a:cs typeface="Open Sans" panose="020B0606030504020204" pitchFamily="34" charset="0"/>
              </a:rPr>
              <a:t> de </a:t>
            </a:r>
            <a:r>
              <a:rPr lang="en-US" sz="2500" u="sng" dirty="0">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3"/>
              </a:rPr>
              <a:t>Dimensions </a:t>
            </a:r>
            <a:r>
              <a:rPr lang="en-US" sz="2500" dirty="0" err="1">
                <a:latin typeface="Open Sans" panose="020B0606030504020204" pitchFamily="34" charset="0"/>
                <a:ea typeface="Open Sans" panose="020B0606030504020204" pitchFamily="34" charset="0"/>
                <a:cs typeface="Open Sans" panose="020B0606030504020204" pitchFamily="34" charset="0"/>
              </a:rPr>
              <a:t>está</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disponible</a:t>
            </a:r>
            <a:r>
              <a:rPr lang="en-US" sz="2500" dirty="0">
                <a:latin typeface="Open Sans" panose="020B0606030504020204" pitchFamily="34" charset="0"/>
                <a:ea typeface="Open Sans" panose="020B0606030504020204" pitchFamily="34" charset="0"/>
                <a:cs typeface="Open Sans" panose="020B0606030504020204" pitchFamily="34" charset="0"/>
              </a:rPr>
              <a:t> para </a:t>
            </a:r>
            <a:r>
              <a:rPr lang="en-US" sz="2500" dirty="0" err="1">
                <a:latin typeface="Open Sans" panose="020B0606030504020204" pitchFamily="34" charset="0"/>
                <a:ea typeface="Open Sans" panose="020B0606030504020204" pitchFamily="34" charset="0"/>
                <a:cs typeface="Open Sans" panose="020B0606030504020204" pitchFamily="34" charset="0"/>
              </a:rPr>
              <a:t>todos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ofrece</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búsqueda</a:t>
            </a:r>
            <a:r>
              <a:rPr lang="en-US" sz="2500" dirty="0">
                <a:latin typeface="Open Sans" panose="020B0606030504020204" pitchFamily="34" charset="0"/>
                <a:ea typeface="Open Sans" panose="020B0606030504020204" pitchFamily="34" charset="0"/>
                <a:cs typeface="Open Sans" panose="020B0606030504020204" pitchFamily="34" charset="0"/>
              </a:rPr>
              <a:t> de </a:t>
            </a:r>
            <a:r>
              <a:rPr lang="en-US" sz="2500" dirty="0" err="1">
                <a:latin typeface="Open Sans" panose="020B0606030504020204" pitchFamily="34" charset="0"/>
                <a:ea typeface="Open Sans" panose="020B0606030504020204" pitchFamily="34" charset="0"/>
                <a:cs typeface="Open Sans" panose="020B0606030504020204" pitchFamily="34" charset="0"/>
              </a:rPr>
              <a:t>texto</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completo</a:t>
            </a:r>
            <a:r>
              <a:rPr lang="en-US" sz="2500" dirty="0">
                <a:latin typeface="Open Sans" panose="020B0606030504020204" pitchFamily="34" charset="0"/>
                <a:ea typeface="Open Sans" panose="020B0606030504020204" pitchFamily="34" charset="0"/>
                <a:cs typeface="Open Sans" panose="020B0606030504020204" pitchFamily="34" charset="0"/>
              </a:rPr>
              <a:t> de </a:t>
            </a:r>
            <a:r>
              <a:rPr lang="en-US" sz="2500" dirty="0" err="1">
                <a:latin typeface="Open Sans" panose="020B0606030504020204" pitchFamily="34" charset="0"/>
                <a:ea typeface="Open Sans" panose="020B0606030504020204" pitchFamily="34" charset="0"/>
                <a:cs typeface="Open Sans" panose="020B0606030504020204" pitchFamily="34" charset="0"/>
              </a:rPr>
              <a:t>datos</a:t>
            </a:r>
            <a:r>
              <a:rPr lang="en-US" sz="2500" dirty="0">
                <a:latin typeface="Open Sans" panose="020B0606030504020204" pitchFamily="34" charset="0"/>
                <a:ea typeface="Open Sans" panose="020B0606030504020204" pitchFamily="34" charset="0"/>
                <a:cs typeface="Open Sans" panose="020B0606030504020204" pitchFamily="34" charset="0"/>
              </a:rPr>
              <a:t> de </a:t>
            </a:r>
            <a:r>
              <a:rPr lang="en-US" sz="2500" dirty="0" err="1">
                <a:latin typeface="Open Sans" panose="020B0606030504020204" pitchFamily="34" charset="0"/>
                <a:ea typeface="Open Sans" panose="020B0606030504020204" pitchFamily="34" charset="0"/>
                <a:cs typeface="Open Sans" panose="020B0606030504020204" pitchFamily="34" charset="0"/>
              </a:rPr>
              <a:t>publicaciones</a:t>
            </a:r>
            <a:r>
              <a:rPr lang="en-US" sz="2500" dirty="0">
                <a:latin typeface="Open Sans" panose="020B0606030504020204" pitchFamily="34" charset="0"/>
                <a:ea typeface="Open Sans" panose="020B0606030504020204" pitchFamily="34" charset="0"/>
                <a:cs typeface="Open Sans" panose="020B0606030504020204" pitchFamily="34" charset="0"/>
              </a:rPr>
              <a:t> y </a:t>
            </a:r>
            <a:r>
              <a:rPr lang="en-US" sz="2500" dirty="0" err="1">
                <a:latin typeface="Open Sans" panose="020B0606030504020204" pitchFamily="34" charset="0"/>
                <a:ea typeface="Open Sans" panose="020B0606030504020204" pitchFamily="34" charset="0"/>
                <a:cs typeface="Open Sans" panose="020B0606030504020204" pitchFamily="34" charset="0"/>
              </a:rPr>
              <a:t>algunas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métricas</a:t>
            </a:r>
            <a:r>
              <a:rPr lang="en-US" sz="2500" dirty="0">
                <a:latin typeface="Open Sans" panose="020B0606030504020204" pitchFamily="34" charset="0"/>
                <a:ea typeface="Open Sans" panose="020B0606030504020204" pitchFamily="34" charset="0"/>
                <a:cs typeface="Open Sans" panose="020B0606030504020204" pitchFamily="34" charset="0"/>
              </a:rPr>
              <a:t>.</a:t>
            </a:r>
            <a:endParaRPr sz="2500" dirty="0">
              <a:latin typeface="Open Sans" panose="020B0606030504020204" pitchFamily="34" charset="0"/>
              <a:ea typeface="Open Sans" panose="020B0606030504020204" pitchFamily="34" charset="0"/>
              <a:cs typeface="Open Sans" panose="020B0606030504020204" pitchFamily="34" charset="0"/>
            </a:endParaRPr>
          </a:p>
          <a:p>
            <a:pPr marL="457200" lvl="0" indent="-387350" algn="l" rtl="0">
              <a:lnSpc>
                <a:spcPct val="90000"/>
              </a:lnSpc>
              <a:spcBef>
                <a:spcPts val="0"/>
              </a:spcBef>
              <a:spcAft>
                <a:spcPts val="0"/>
              </a:spcAft>
              <a:buClr>
                <a:srgbClr val="7F7F7F"/>
              </a:buClr>
              <a:buSzPts val="2500"/>
              <a:buChar char="●"/>
            </a:pPr>
            <a:r>
              <a:rPr lang="en-US" sz="2500" b="1" dirty="0">
                <a:latin typeface="Open Sans" panose="020B0606030504020204" pitchFamily="34" charset="0"/>
                <a:ea typeface="Open Sans" panose="020B0606030504020204" pitchFamily="34" charset="0"/>
                <a:cs typeface="Open Sans" panose="020B0606030504020204" pitchFamily="34" charset="0"/>
              </a:rPr>
              <a:t>Dimensions Plus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es</a:t>
            </a:r>
            <a:r>
              <a:rPr lang="en-US" sz="2500" dirty="0">
                <a:latin typeface="Open Sans" panose="020B0606030504020204" pitchFamily="34" charset="0"/>
                <a:ea typeface="Open Sans" panose="020B0606030504020204" pitchFamily="34" charset="0"/>
                <a:cs typeface="Open Sans" panose="020B0606030504020204" pitchFamily="34" charset="0"/>
              </a:rPr>
              <a:t> un </a:t>
            </a:r>
            <a:r>
              <a:rPr lang="en-US" sz="2500" dirty="0" err="1">
                <a:latin typeface="Open Sans" panose="020B0606030504020204" pitchFamily="34" charset="0"/>
                <a:ea typeface="Open Sans" panose="020B0606030504020204" pitchFamily="34" charset="0"/>
                <a:cs typeface="Open Sans" panose="020B0606030504020204" pitchFamily="34" charset="0"/>
              </a:rPr>
              <a:t>nivel</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avanzado</a:t>
            </a:r>
            <a:r>
              <a:rPr lang="en-US" sz="2500" dirty="0">
                <a:latin typeface="Open Sans" panose="020B0606030504020204" pitchFamily="34" charset="0"/>
                <a:ea typeface="Open Sans" panose="020B0606030504020204" pitchFamily="34" charset="0"/>
                <a:cs typeface="Open Sans" panose="020B0606030504020204" pitchFamily="34" charset="0"/>
              </a:rPr>
              <a:t> de </a:t>
            </a:r>
            <a:r>
              <a:rPr lang="en-US" sz="2500" dirty="0" err="1">
                <a:latin typeface="Open Sans" panose="020B0606030504020204" pitchFamily="34" charset="0"/>
                <a:ea typeface="Open Sans" panose="020B0606030504020204" pitchFamily="34" charset="0"/>
                <a:cs typeface="Open Sans" panose="020B0606030504020204" pitchFamily="34" charset="0"/>
              </a:rPr>
              <a:t>acceso</a:t>
            </a:r>
            <a:r>
              <a:rPr lang="en-US" sz="2500" dirty="0">
                <a:latin typeface="Open Sans" panose="020B0606030504020204" pitchFamily="34" charset="0"/>
                <a:ea typeface="Open Sans" panose="020B0606030504020204" pitchFamily="34" charset="0"/>
                <a:cs typeface="Open Sans" panose="020B0606030504020204" pitchFamily="34" charset="0"/>
              </a:rPr>
              <a:t>, se </a:t>
            </a:r>
            <a:r>
              <a:rPr lang="en-US" sz="2500" dirty="0" err="1">
                <a:latin typeface="Open Sans" panose="020B0606030504020204" pitchFamily="34" charset="0"/>
                <a:ea typeface="Open Sans" panose="020B0606030504020204" pitchFamily="34" charset="0"/>
                <a:cs typeface="Open Sans" panose="020B0606030504020204" pitchFamily="34" charset="0"/>
              </a:rPr>
              <a:t>trata</a:t>
            </a:r>
            <a:r>
              <a:rPr lang="en-US" sz="2500" dirty="0">
                <a:latin typeface="Open Sans" panose="020B0606030504020204" pitchFamily="34" charset="0"/>
                <a:ea typeface="Open Sans" panose="020B0606030504020204" pitchFamily="34" charset="0"/>
                <a:cs typeface="Open Sans" panose="020B0606030504020204" pitchFamily="34" charset="0"/>
              </a:rPr>
              <a:t> de un </a:t>
            </a:r>
            <a:r>
              <a:rPr lang="en-US" sz="2500" dirty="0" err="1">
                <a:latin typeface="Open Sans" panose="020B0606030504020204" pitchFamily="34" charset="0"/>
                <a:ea typeface="Open Sans" panose="020B0606030504020204" pitchFamily="34" charset="0"/>
                <a:cs typeface="Open Sans" panose="020B0606030504020204" pitchFamily="34" charset="0"/>
              </a:rPr>
              <a:t>producto</a:t>
            </a:r>
            <a:r>
              <a:rPr lang="en-US" sz="2500" dirty="0">
                <a:latin typeface="Open Sans" panose="020B0606030504020204" pitchFamily="34" charset="0"/>
                <a:ea typeface="Open Sans" panose="020B0606030504020204" pitchFamily="34" charset="0"/>
                <a:cs typeface="Open Sans" panose="020B0606030504020204" pitchFamily="34" charset="0"/>
              </a:rPr>
              <a:t> de </a:t>
            </a:r>
            <a:r>
              <a:rPr lang="en-US" sz="2500" dirty="0" err="1">
                <a:latin typeface="Open Sans" panose="020B0606030504020204" pitchFamily="34" charset="0"/>
                <a:ea typeface="Open Sans" panose="020B0606030504020204" pitchFamily="34" charset="0"/>
                <a:cs typeface="Open Sans" panose="020B0606030504020204" pitchFamily="34" charset="0"/>
              </a:rPr>
              <a:t>pago</a:t>
            </a:r>
            <a:r>
              <a:rPr lang="en-US" sz="2500" dirty="0">
                <a:latin typeface="Open Sans" panose="020B0606030504020204" pitchFamily="34" charset="0"/>
                <a:ea typeface="Open Sans" panose="020B0606030504020204" pitchFamily="34" charset="0"/>
                <a:cs typeface="Open Sans" panose="020B0606030504020204" pitchFamily="34" charset="0"/>
              </a:rPr>
              <a:t> que </a:t>
            </a:r>
            <a:r>
              <a:rPr lang="en-US" sz="2500" dirty="0" err="1">
                <a:latin typeface="Open Sans" panose="020B0606030504020204" pitchFamily="34" charset="0"/>
                <a:ea typeface="Open Sans" panose="020B0606030504020204" pitchFamily="34" charset="0"/>
                <a:cs typeface="Open Sans" panose="020B0606030504020204" pitchFamily="34" charset="0"/>
              </a:rPr>
              <a:t>cubre</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contenido</a:t>
            </a:r>
            <a:r>
              <a:rPr lang="en-US" sz="2500" dirty="0">
                <a:latin typeface="Open Sans" panose="020B0606030504020204" pitchFamily="34" charset="0"/>
                <a:ea typeface="Open Sans" panose="020B0606030504020204" pitchFamily="34" charset="0"/>
                <a:cs typeface="Open Sans" panose="020B0606030504020204" pitchFamily="34" charset="0"/>
              </a:rPr>
              <a:t> con </a:t>
            </a:r>
            <a:r>
              <a:rPr lang="en-US" sz="2500" dirty="0" err="1">
                <a:latin typeface="Open Sans" panose="020B0606030504020204" pitchFamily="34" charset="0"/>
                <a:ea typeface="Open Sans" panose="020B0606030504020204" pitchFamily="34" charset="0"/>
                <a:cs typeface="Open Sans" panose="020B0606030504020204" pitchFamily="34" charset="0"/>
              </a:rPr>
              <a:t>herramientas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analíticas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adicionales</a:t>
            </a:r>
            <a:r>
              <a:rPr lang="en-US" sz="2500" dirty="0">
                <a:latin typeface="Open Sans" panose="020B0606030504020204" pitchFamily="34" charset="0"/>
                <a:ea typeface="Open Sans" panose="020B0606030504020204" pitchFamily="34" charset="0"/>
                <a:cs typeface="Open Sans" panose="020B0606030504020204" pitchFamily="34" charset="0"/>
              </a:rPr>
              <a:t>.</a:t>
            </a:r>
            <a:endParaRPr sz="2500" dirty="0">
              <a:latin typeface="Open Sans" panose="020B0606030504020204" pitchFamily="34" charset="0"/>
              <a:ea typeface="Open Sans" panose="020B0606030504020204" pitchFamily="34" charset="0"/>
              <a:cs typeface="Open Sans" panose="020B0606030504020204" pitchFamily="34" charset="0"/>
            </a:endParaRPr>
          </a:p>
          <a:p>
            <a:pPr marL="457200" lvl="0" indent="-387350" algn="l" rtl="0">
              <a:lnSpc>
                <a:spcPct val="90000"/>
              </a:lnSpc>
              <a:spcBef>
                <a:spcPts val="0"/>
              </a:spcBef>
              <a:spcAft>
                <a:spcPts val="0"/>
              </a:spcAft>
              <a:buClr>
                <a:srgbClr val="7F7F7F"/>
              </a:buClr>
              <a:buSzPts val="2500"/>
              <a:buChar char="●"/>
            </a:pPr>
            <a:r>
              <a:rPr lang="en-US" sz="2500" b="1" dirty="0">
                <a:latin typeface="Open Sans" panose="020B0606030504020204" pitchFamily="34" charset="0"/>
                <a:ea typeface="Open Sans" panose="020B0606030504020204" pitchFamily="34" charset="0"/>
                <a:cs typeface="Open Sans" panose="020B0606030504020204" pitchFamily="34" charset="0"/>
              </a:rPr>
              <a:t>Dimensions Plus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está</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disponible</a:t>
            </a:r>
            <a:r>
              <a:rPr lang="en-US" sz="2500" dirty="0">
                <a:latin typeface="Open Sans" panose="020B0606030504020204" pitchFamily="34" charset="0"/>
                <a:ea typeface="Open Sans" panose="020B0606030504020204" pitchFamily="34" charset="0"/>
                <a:cs typeface="Open Sans" panose="020B0606030504020204" pitchFamily="34" charset="0"/>
              </a:rPr>
              <a:t> para </a:t>
            </a:r>
            <a:r>
              <a:rPr lang="en-US" sz="2500" dirty="0" err="1">
                <a:latin typeface="Open Sans" panose="020B0606030504020204" pitchFamily="34" charset="0"/>
                <a:ea typeface="Open Sans" panose="020B0606030504020204" pitchFamily="34" charset="0"/>
                <a:cs typeface="Open Sans" panose="020B0606030504020204" pitchFamily="34" charset="0"/>
              </a:rPr>
              <a:t>todas</a:t>
            </a:r>
            <a:r>
              <a:rPr lang="en-US" sz="2500" dirty="0">
                <a:latin typeface="Open Sans" panose="020B0606030504020204" pitchFamily="34" charset="0"/>
                <a:ea typeface="Open Sans" panose="020B0606030504020204" pitchFamily="34" charset="0"/>
                <a:cs typeface="Open Sans" panose="020B0606030504020204" pitchFamily="34" charset="0"/>
              </a:rPr>
              <a:t> las </a:t>
            </a:r>
            <a:r>
              <a:rPr lang="en-US" sz="2500" dirty="0" err="1">
                <a:latin typeface="Open Sans" panose="020B0606030504020204" pitchFamily="34" charset="0"/>
                <a:ea typeface="Open Sans" panose="020B0606030504020204" pitchFamily="34" charset="0"/>
                <a:cs typeface="Open Sans" panose="020B0606030504020204" pitchFamily="34" charset="0"/>
              </a:rPr>
              <a:t>instituciones</a:t>
            </a:r>
            <a:r>
              <a:rPr lang="en-US" sz="2500" dirty="0">
                <a:latin typeface="Open Sans" panose="020B0606030504020204" pitchFamily="34" charset="0"/>
                <a:ea typeface="Open Sans" panose="020B0606030504020204" pitchFamily="34" charset="0"/>
                <a:cs typeface="Open Sans" panose="020B0606030504020204" pitchFamily="34" charset="0"/>
              </a:rPr>
              <a:t> </a:t>
            </a:r>
            <a:r>
              <a:rPr lang="en-US" sz="2500" dirty="0" err="1">
                <a:latin typeface="Open Sans" panose="020B0606030504020204" pitchFamily="34" charset="0"/>
                <a:ea typeface="Open Sans" panose="020B0606030504020204" pitchFamily="34" charset="0"/>
                <a:cs typeface="Open Sans" panose="020B0606030504020204" pitchFamily="34" charset="0"/>
              </a:rPr>
              <a:t>miembros</a:t>
            </a:r>
            <a:r>
              <a:rPr lang="en-US" sz="2500" dirty="0">
                <a:latin typeface="Open Sans" panose="020B0606030504020204" pitchFamily="34" charset="0"/>
                <a:ea typeface="Open Sans" panose="020B0606030504020204" pitchFamily="34" charset="0"/>
                <a:cs typeface="Open Sans" panose="020B0606030504020204" pitchFamily="34" charset="0"/>
              </a:rPr>
              <a:t> de Research4Life.</a:t>
            </a:r>
            <a:endParaRPr sz="25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solidFill>
                  <a:srgbClr val="586F7C"/>
                </a:solidFill>
                <a:latin typeface="Open Sans"/>
                <a:ea typeface="Open Sans"/>
                <a:cs typeface="Open Sans"/>
                <a:sym typeface="Open Sans"/>
              </a:rPr>
              <a:t>The Lens</a:t>
            </a:r>
            <a:endParaRPr>
              <a:solidFill>
                <a:srgbClr val="586F7C"/>
              </a:solidFill>
              <a:latin typeface="Open Sans"/>
              <a:ea typeface="Open Sans"/>
              <a:cs typeface="Open Sans"/>
              <a:sym typeface="Open Sans"/>
            </a:endParaRPr>
          </a:p>
        </p:txBody>
      </p:sp>
      <p:sp>
        <p:nvSpPr>
          <p:cNvPr id="284" name="Google Shape;284;p11"/>
          <p:cNvSpPr txBox="1">
            <a:spLocks noGrp="1"/>
          </p:cNvSpPr>
          <p:nvPr>
            <p:ph type="body" idx="1"/>
          </p:nvPr>
        </p:nvSpPr>
        <p:spPr>
          <a:xfrm>
            <a:off x="590775" y="1844025"/>
            <a:ext cx="10603500" cy="45999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1100"/>
              <a:buFont typeface="Arial"/>
              <a:buNone/>
            </a:pPr>
            <a:r>
              <a:rPr lang="en-US" sz="2200" u="sng" dirty="0">
                <a:solidFill>
                  <a:schemeClr val="hlink"/>
                </a:solidFill>
                <a:latin typeface="Open Sans" panose="020B0604020202020204" charset="0"/>
                <a:ea typeface="Open Sans" panose="020B0604020202020204" charset="0"/>
                <a:cs typeface="Open Sans" panose="020B0604020202020204" charset="0"/>
                <a:hlinkClick r:id="rId3"/>
              </a:rPr>
              <a:t>The Lens </a:t>
            </a:r>
            <a:r>
              <a:rPr lang="en-US" sz="2200" dirty="0" err="1">
                <a:latin typeface="Open Sans" panose="020B0604020202020204" charset="0"/>
                <a:ea typeface="Open Sans" panose="020B0604020202020204" charset="0"/>
                <a:cs typeface="Open Sans" panose="020B0604020202020204" charset="0"/>
              </a:rPr>
              <a:t>es</a:t>
            </a:r>
            <a:r>
              <a:rPr lang="en-US" sz="2200" dirty="0">
                <a:latin typeface="Open Sans" panose="020B0604020202020204" charset="0"/>
                <a:ea typeface="Open Sans" panose="020B0604020202020204" charset="0"/>
                <a:cs typeface="Open Sans" panose="020B0604020202020204" charset="0"/>
              </a:rPr>
              <a:t> un </a:t>
            </a:r>
            <a:r>
              <a:rPr lang="en-US" sz="2200" dirty="0" err="1">
                <a:latin typeface="Open Sans" panose="020B0604020202020204" charset="0"/>
                <a:ea typeface="Open Sans" panose="020B0604020202020204" charset="0"/>
                <a:cs typeface="Open Sans" panose="020B0604020202020204" charset="0"/>
              </a:rPr>
              <a:t>servicio</a:t>
            </a:r>
            <a:r>
              <a:rPr lang="en-US" sz="2200" dirty="0">
                <a:latin typeface="Open Sans" panose="020B0604020202020204" charset="0"/>
                <a:ea typeface="Open Sans" panose="020B0604020202020204" charset="0"/>
                <a:cs typeface="Open Sans" panose="020B0604020202020204" charset="0"/>
              </a:rPr>
              <a:t> </a:t>
            </a:r>
            <a:r>
              <a:rPr lang="en-US" sz="2200" dirty="0" err="1">
                <a:latin typeface="Open Sans" panose="020B0604020202020204" charset="0"/>
                <a:ea typeface="Open Sans" panose="020B0604020202020204" charset="0"/>
                <a:cs typeface="Open Sans" panose="020B0604020202020204" charset="0"/>
              </a:rPr>
              <a:t>abierto</a:t>
            </a:r>
            <a:r>
              <a:rPr lang="en-US" sz="2200" dirty="0">
                <a:latin typeface="Open Sans" panose="020B0604020202020204" charset="0"/>
                <a:ea typeface="Open Sans" panose="020B0604020202020204" charset="0"/>
                <a:cs typeface="Open Sans" panose="020B0604020202020204" charset="0"/>
              </a:rPr>
              <a:t> para el </a:t>
            </a:r>
            <a:r>
              <a:rPr lang="en-US" sz="2200" dirty="0" err="1">
                <a:latin typeface="Open Sans" panose="020B0604020202020204" charset="0"/>
                <a:ea typeface="Open Sans" panose="020B0604020202020204" charset="0"/>
                <a:cs typeface="Open Sans" panose="020B0604020202020204" charset="0"/>
              </a:rPr>
              <a:t>descubrimiento</a:t>
            </a:r>
            <a:r>
              <a:rPr lang="en-US" sz="2200" dirty="0">
                <a:latin typeface="Open Sans" panose="020B0604020202020204" charset="0"/>
                <a:ea typeface="Open Sans" panose="020B0604020202020204" charset="0"/>
                <a:cs typeface="Open Sans" panose="020B0604020202020204" charset="0"/>
              </a:rPr>
              <a:t>, </a:t>
            </a:r>
            <a:r>
              <a:rPr lang="en-US" sz="2200" dirty="0" err="1">
                <a:latin typeface="Open Sans" panose="020B0604020202020204" charset="0"/>
                <a:ea typeface="Open Sans" panose="020B0604020202020204" charset="0"/>
                <a:cs typeface="Open Sans" panose="020B0604020202020204" charset="0"/>
              </a:rPr>
              <a:t>análisis</a:t>
            </a:r>
            <a:r>
              <a:rPr lang="en-US" sz="2200" dirty="0">
                <a:latin typeface="Open Sans" panose="020B0604020202020204" charset="0"/>
                <a:ea typeface="Open Sans" panose="020B0604020202020204" charset="0"/>
                <a:cs typeface="Open Sans" panose="020B0604020202020204" charset="0"/>
              </a:rPr>
              <a:t>, </a:t>
            </a:r>
            <a:r>
              <a:rPr lang="en-US" sz="2200" dirty="0" err="1">
                <a:latin typeface="Open Sans" panose="020B0604020202020204" charset="0"/>
                <a:ea typeface="Open Sans" panose="020B0604020202020204" charset="0"/>
                <a:cs typeface="Open Sans" panose="020B0604020202020204" charset="0"/>
              </a:rPr>
              <a:t>métricas</a:t>
            </a:r>
            <a:r>
              <a:rPr lang="en-US" sz="2200" dirty="0">
                <a:latin typeface="Open Sans" panose="020B0604020202020204" charset="0"/>
                <a:ea typeface="Open Sans" panose="020B0604020202020204" charset="0"/>
                <a:cs typeface="Open Sans" panose="020B0604020202020204" charset="0"/>
              </a:rPr>
              <a:t> y </a:t>
            </a:r>
            <a:r>
              <a:rPr lang="en-US" sz="2200" dirty="0" err="1">
                <a:latin typeface="Open Sans" panose="020B0604020202020204" charset="0"/>
                <a:ea typeface="Open Sans" panose="020B0604020202020204" charset="0"/>
                <a:cs typeface="Open Sans" panose="020B0604020202020204" charset="0"/>
              </a:rPr>
              <a:t>mapeo</a:t>
            </a:r>
            <a:r>
              <a:rPr lang="en-US" sz="2200" dirty="0">
                <a:latin typeface="Open Sans" panose="020B0604020202020204" charset="0"/>
                <a:ea typeface="Open Sans" panose="020B0604020202020204" charset="0"/>
                <a:cs typeface="Open Sans" panose="020B0604020202020204" charset="0"/>
              </a:rPr>
              <a:t> de </a:t>
            </a:r>
            <a:r>
              <a:rPr lang="en-US" sz="2200" dirty="0" err="1">
                <a:latin typeface="Open Sans" panose="020B0604020202020204" charset="0"/>
                <a:ea typeface="Open Sans" panose="020B0604020202020204" charset="0"/>
                <a:cs typeface="Open Sans" panose="020B0604020202020204" charset="0"/>
              </a:rPr>
              <a:t>literatura</a:t>
            </a:r>
            <a:r>
              <a:rPr lang="en-US" sz="2200" dirty="0">
                <a:latin typeface="Open Sans" panose="020B0604020202020204" charset="0"/>
                <a:ea typeface="Open Sans" panose="020B0604020202020204" charset="0"/>
                <a:cs typeface="Open Sans" panose="020B0604020202020204" charset="0"/>
              </a:rPr>
              <a:t> </a:t>
            </a:r>
            <a:r>
              <a:rPr lang="en-US" sz="2200" dirty="0" err="1">
                <a:latin typeface="Open Sans" panose="020B0604020202020204" charset="0"/>
                <a:ea typeface="Open Sans" panose="020B0604020202020204" charset="0"/>
                <a:cs typeface="Open Sans" panose="020B0604020202020204" charset="0"/>
              </a:rPr>
              <a:t>académica</a:t>
            </a:r>
            <a:r>
              <a:rPr lang="en-US" sz="2200" dirty="0">
                <a:latin typeface="Open Sans" panose="020B0604020202020204" charset="0"/>
                <a:ea typeface="Open Sans" panose="020B0604020202020204" charset="0"/>
                <a:cs typeface="Open Sans" panose="020B0604020202020204" charset="0"/>
              </a:rPr>
              <a:t>, </a:t>
            </a:r>
            <a:r>
              <a:rPr lang="en-US" sz="2200" dirty="0" err="1">
                <a:latin typeface="Open Sans" panose="020B0604020202020204" charset="0"/>
                <a:ea typeface="Open Sans" panose="020B0604020202020204" charset="0"/>
                <a:cs typeface="Open Sans" panose="020B0604020202020204" charset="0"/>
              </a:rPr>
              <a:t>patentes</a:t>
            </a:r>
            <a:r>
              <a:rPr lang="en-US" sz="2200" dirty="0">
                <a:latin typeface="Open Sans" panose="020B0604020202020204" charset="0"/>
                <a:ea typeface="Open Sans" panose="020B0604020202020204" charset="0"/>
                <a:cs typeface="Open Sans" panose="020B0604020202020204" charset="0"/>
              </a:rPr>
              <a:t> y </a:t>
            </a:r>
            <a:r>
              <a:rPr lang="en-US" sz="2200" dirty="0" err="1">
                <a:latin typeface="Open Sans" panose="020B0604020202020204" charset="0"/>
                <a:ea typeface="Open Sans" panose="020B0604020202020204" charset="0"/>
                <a:cs typeface="Open Sans" panose="020B0604020202020204" charset="0"/>
              </a:rPr>
              <a:t>secuencias</a:t>
            </a:r>
            <a:r>
              <a:rPr lang="en-US" sz="2200" dirty="0">
                <a:latin typeface="Open Sans" panose="020B0604020202020204" charset="0"/>
                <a:ea typeface="Open Sans" panose="020B0604020202020204" charset="0"/>
                <a:cs typeface="Open Sans" panose="020B0604020202020204" charset="0"/>
              </a:rPr>
              <a:t> </a:t>
            </a:r>
            <a:r>
              <a:rPr lang="en-US" sz="2200" dirty="0" err="1">
                <a:latin typeface="Open Sans" panose="020B0604020202020204" charset="0"/>
                <a:ea typeface="Open Sans" panose="020B0604020202020204" charset="0"/>
                <a:cs typeface="Open Sans" panose="020B0604020202020204" charset="0"/>
              </a:rPr>
              <a:t>biológicas</a:t>
            </a:r>
            <a:r>
              <a:rPr lang="en-US" sz="2200" dirty="0">
                <a:latin typeface="Open Sans" panose="020B0604020202020204" charset="0"/>
                <a:ea typeface="Open Sans" panose="020B0604020202020204" charset="0"/>
                <a:cs typeface="Open Sans" panose="020B0604020202020204" charset="0"/>
              </a:rPr>
              <a:t>.</a:t>
            </a:r>
          </a:p>
          <a:p>
            <a:pPr marL="76200" lvl="0" indent="0" algn="l" rtl="0">
              <a:lnSpc>
                <a:spcPct val="90000"/>
              </a:lnSpc>
              <a:spcBef>
                <a:spcPts val="1000"/>
              </a:spcBef>
              <a:spcAft>
                <a:spcPts val="0"/>
              </a:spcAft>
              <a:buClr>
                <a:schemeClr val="dk1"/>
              </a:buClr>
              <a:buSzPts val="1100"/>
              <a:buFont typeface="Arial"/>
              <a:buNone/>
            </a:pPr>
            <a:endParaRPr sz="2200" dirty="0">
              <a:latin typeface="Open Sans" panose="020B0604020202020204" charset="0"/>
              <a:ea typeface="Open Sans" panose="020B0604020202020204" charset="0"/>
              <a:cs typeface="Open Sans" panose="020B0604020202020204" charset="0"/>
            </a:endParaRPr>
          </a:p>
          <a:p>
            <a:pPr marL="809625" lvl="1" indent="-342900">
              <a:lnSpc>
                <a:spcPct val="130000"/>
              </a:lnSpc>
              <a:spcBef>
                <a:spcPts val="0"/>
              </a:spcBef>
              <a:buClr>
                <a:schemeClr val="dk2"/>
              </a:buClr>
              <a:buFont typeface="Wingdings" panose="05000000000000000000" pitchFamily="2" charset="2"/>
              <a:buChar char="§"/>
            </a:pPr>
            <a:r>
              <a:rPr lang="en-US" sz="2200" dirty="0">
                <a:solidFill>
                  <a:srgbClr val="3F3F3F"/>
                </a:solidFill>
                <a:latin typeface="Open Sans" panose="020B0604020202020204" charset="0"/>
                <a:ea typeface="Open Sans" panose="020B0604020202020204" charset="0"/>
                <a:cs typeface="Open Sans" panose="020B0604020202020204" charset="0"/>
              </a:rPr>
              <a:t>Se </a:t>
            </a:r>
            <a:r>
              <a:rPr lang="en-US" sz="2200" dirty="0" err="1">
                <a:solidFill>
                  <a:srgbClr val="3F3F3F"/>
                </a:solidFill>
                <a:latin typeface="Open Sans" panose="020B0604020202020204" charset="0"/>
                <a:ea typeface="Open Sans" panose="020B0604020202020204" charset="0"/>
                <a:cs typeface="Open Sans" panose="020B0604020202020204" charset="0"/>
              </a:rPr>
              <a:t>compone</a:t>
            </a:r>
            <a:r>
              <a:rPr lang="en-US" sz="2200" dirty="0">
                <a:solidFill>
                  <a:srgbClr val="3F3F3F"/>
                </a:solidFill>
                <a:latin typeface="Open Sans" panose="020B0604020202020204" charset="0"/>
                <a:ea typeface="Open Sans" panose="020B0604020202020204" charset="0"/>
                <a:cs typeface="Open Sans" panose="020B0604020202020204" charset="0"/>
              </a:rPr>
              <a:t> de </a:t>
            </a:r>
            <a:r>
              <a:rPr lang="en-US" sz="2200" dirty="0" err="1">
                <a:solidFill>
                  <a:srgbClr val="3F3F3F"/>
                </a:solidFill>
                <a:latin typeface="Open Sans" panose="020B0604020202020204" charset="0"/>
                <a:ea typeface="Open Sans" panose="020B0604020202020204" charset="0"/>
                <a:cs typeface="Open Sans" panose="020B0604020202020204" charset="0"/>
              </a:rPr>
              <a:t>tres</a:t>
            </a:r>
            <a:r>
              <a:rPr lang="en-US" sz="2200" dirty="0">
                <a:solidFill>
                  <a:srgbClr val="3F3F3F"/>
                </a:solidFill>
                <a:latin typeface="Open Sans" panose="020B0604020202020204" charset="0"/>
                <a:ea typeface="Open Sans" panose="020B0604020202020204" charset="0"/>
                <a:cs typeface="Open Sans" panose="020B0604020202020204" charset="0"/>
              </a:rPr>
              <a:t> bases de </a:t>
            </a:r>
            <a:r>
              <a:rPr lang="en-US" sz="2200" dirty="0" err="1">
                <a:solidFill>
                  <a:srgbClr val="3F3F3F"/>
                </a:solidFill>
                <a:latin typeface="Open Sans" panose="020B0604020202020204" charset="0"/>
                <a:ea typeface="Open Sans" panose="020B0604020202020204" charset="0"/>
                <a:cs typeface="Open Sans" panose="020B0604020202020204" charset="0"/>
              </a:rPr>
              <a:t>datos</a:t>
            </a:r>
            <a:r>
              <a:rPr lang="en-US" sz="2200" dirty="0">
                <a:solidFill>
                  <a:srgbClr val="3F3F3F"/>
                </a:solidFill>
                <a:latin typeface="Open Sans" panose="020B0604020202020204" charset="0"/>
                <a:ea typeface="Open Sans" panose="020B0604020202020204" charset="0"/>
                <a:cs typeface="Open Sans" panose="020B0604020202020204" charset="0"/>
              </a:rPr>
              <a:t> </a:t>
            </a:r>
            <a:r>
              <a:rPr lang="en-US" sz="2200" dirty="0" err="1">
                <a:solidFill>
                  <a:srgbClr val="3F3F3F"/>
                </a:solidFill>
                <a:latin typeface="Open Sans" panose="020B0604020202020204" charset="0"/>
                <a:ea typeface="Open Sans" panose="020B0604020202020204" charset="0"/>
                <a:cs typeface="Open Sans" panose="020B0604020202020204" charset="0"/>
              </a:rPr>
              <a:t>distintas</a:t>
            </a:r>
            <a:r>
              <a:rPr lang="en-US" sz="2200" dirty="0">
                <a:solidFill>
                  <a:srgbClr val="3F3F3F"/>
                </a:solidFill>
                <a:latin typeface="Open Sans" panose="020B0604020202020204" charset="0"/>
                <a:ea typeface="Open Sans" panose="020B0604020202020204" charset="0"/>
                <a:cs typeface="Open Sans" panose="020B0604020202020204" charset="0"/>
              </a:rPr>
              <a:t>: </a:t>
            </a:r>
            <a:r>
              <a:rPr lang="en-US" sz="2200" b="1" dirty="0" err="1">
                <a:solidFill>
                  <a:srgbClr val="3F3F3F"/>
                </a:solidFill>
                <a:latin typeface="Open Sans" panose="020B0604020202020204" charset="0"/>
                <a:ea typeface="Open Sans" panose="020B0604020202020204" charset="0"/>
                <a:cs typeface="Open Sans" panose="020B0604020202020204" charset="0"/>
              </a:rPr>
              <a:t>Patentes</a:t>
            </a:r>
            <a:r>
              <a:rPr lang="en-US" sz="2200" dirty="0">
                <a:solidFill>
                  <a:srgbClr val="3F3F3F"/>
                </a:solidFill>
                <a:latin typeface="Open Sans" panose="020B0604020202020204" charset="0"/>
                <a:ea typeface="Open Sans" panose="020B0604020202020204" charset="0"/>
                <a:cs typeface="Open Sans" panose="020B0604020202020204" charset="0"/>
              </a:rPr>
              <a:t> (142 </a:t>
            </a:r>
            <a:r>
              <a:rPr lang="en-US" sz="2200" dirty="0" err="1">
                <a:solidFill>
                  <a:srgbClr val="3F3F3F"/>
                </a:solidFill>
                <a:latin typeface="Open Sans" panose="020B0604020202020204" charset="0"/>
                <a:ea typeface="Open Sans" panose="020B0604020202020204" charset="0"/>
                <a:cs typeface="Open Sans" panose="020B0604020202020204" charset="0"/>
              </a:rPr>
              <a:t>millones</a:t>
            </a:r>
            <a:r>
              <a:rPr lang="en-US" sz="2200" dirty="0">
                <a:solidFill>
                  <a:srgbClr val="3F3F3F"/>
                </a:solidFill>
                <a:latin typeface="Open Sans" panose="020B0604020202020204" charset="0"/>
                <a:ea typeface="Open Sans" panose="020B0604020202020204" charset="0"/>
                <a:cs typeface="Open Sans" panose="020B0604020202020204" charset="0"/>
              </a:rPr>
              <a:t> de </a:t>
            </a:r>
            <a:r>
              <a:rPr lang="en-US" sz="2200" dirty="0" err="1">
                <a:solidFill>
                  <a:srgbClr val="3F3F3F"/>
                </a:solidFill>
                <a:latin typeface="Open Sans" panose="020B0604020202020204" charset="0"/>
                <a:ea typeface="Open Sans" panose="020B0604020202020204" charset="0"/>
                <a:cs typeface="Open Sans" panose="020B0604020202020204" charset="0"/>
              </a:rPr>
              <a:t>registros</a:t>
            </a:r>
            <a:r>
              <a:rPr lang="en-US" sz="2200" dirty="0">
                <a:solidFill>
                  <a:srgbClr val="3F3F3F"/>
                </a:solidFill>
                <a:latin typeface="Open Sans" panose="020B0604020202020204" charset="0"/>
                <a:ea typeface="Open Sans" panose="020B0604020202020204" charset="0"/>
                <a:cs typeface="Open Sans" panose="020B0604020202020204" charset="0"/>
              </a:rPr>
              <a:t>), </a:t>
            </a:r>
            <a:r>
              <a:rPr lang="en-US" sz="2200" b="1" dirty="0" err="1">
                <a:solidFill>
                  <a:srgbClr val="3F3F3F"/>
                </a:solidFill>
                <a:latin typeface="Open Sans" panose="020B0604020202020204" charset="0"/>
                <a:ea typeface="Open Sans" panose="020B0604020202020204" charset="0"/>
                <a:cs typeface="Open Sans" panose="020B0604020202020204" charset="0"/>
              </a:rPr>
              <a:t>Patseq</a:t>
            </a:r>
            <a:r>
              <a:rPr lang="en-US" sz="2200" dirty="0">
                <a:solidFill>
                  <a:srgbClr val="3F3F3F"/>
                </a:solidFill>
                <a:latin typeface="Open Sans" panose="020B0604020202020204" charset="0"/>
                <a:ea typeface="Open Sans" panose="020B0604020202020204" charset="0"/>
                <a:cs typeface="Open Sans" panose="020B0604020202020204" charset="0"/>
              </a:rPr>
              <a:t> - </a:t>
            </a:r>
            <a:r>
              <a:rPr lang="en-US" sz="2200" dirty="0" err="1">
                <a:solidFill>
                  <a:srgbClr val="3F3F3F"/>
                </a:solidFill>
                <a:latin typeface="Open Sans" panose="020B0604020202020204" charset="0"/>
                <a:ea typeface="Open Sans" panose="020B0604020202020204" charset="0"/>
                <a:cs typeface="Open Sans" panose="020B0604020202020204" charset="0"/>
              </a:rPr>
              <a:t>secuencias</a:t>
            </a:r>
            <a:r>
              <a:rPr lang="en-US" sz="2200" dirty="0">
                <a:solidFill>
                  <a:srgbClr val="3F3F3F"/>
                </a:solidFill>
                <a:latin typeface="Open Sans" panose="020B0604020202020204" charset="0"/>
                <a:ea typeface="Open Sans" panose="020B0604020202020204" charset="0"/>
                <a:cs typeface="Open Sans" panose="020B0604020202020204" charset="0"/>
              </a:rPr>
              <a:t> </a:t>
            </a:r>
            <a:r>
              <a:rPr lang="en-US" sz="2200" dirty="0" err="1">
                <a:solidFill>
                  <a:srgbClr val="3F3F3F"/>
                </a:solidFill>
                <a:latin typeface="Open Sans" panose="020B0604020202020204" charset="0"/>
                <a:ea typeface="Open Sans" panose="020B0604020202020204" charset="0"/>
                <a:cs typeface="Open Sans" panose="020B0604020202020204" charset="0"/>
              </a:rPr>
              <a:t>biológicas</a:t>
            </a:r>
            <a:r>
              <a:rPr lang="en-US" sz="2200" dirty="0">
                <a:solidFill>
                  <a:srgbClr val="3F3F3F"/>
                </a:solidFill>
                <a:latin typeface="Open Sans" panose="020B0604020202020204" charset="0"/>
                <a:ea typeface="Open Sans" panose="020B0604020202020204" charset="0"/>
                <a:cs typeface="Open Sans" panose="020B0604020202020204" charset="0"/>
              </a:rPr>
              <a:t> </a:t>
            </a:r>
            <a:r>
              <a:rPr lang="en-US" sz="2200" dirty="0" err="1">
                <a:solidFill>
                  <a:srgbClr val="3F3F3F"/>
                </a:solidFill>
                <a:latin typeface="Open Sans" panose="020B0604020202020204" charset="0"/>
                <a:ea typeface="Open Sans" panose="020B0604020202020204" charset="0"/>
                <a:cs typeface="Open Sans" panose="020B0604020202020204" charset="0"/>
              </a:rPr>
              <a:t>en</a:t>
            </a:r>
            <a:r>
              <a:rPr lang="en-US" sz="2200" dirty="0">
                <a:solidFill>
                  <a:srgbClr val="3F3F3F"/>
                </a:solidFill>
                <a:latin typeface="Open Sans" panose="020B0604020202020204" charset="0"/>
                <a:ea typeface="Open Sans" panose="020B0604020202020204" charset="0"/>
                <a:cs typeface="Open Sans" panose="020B0604020202020204" charset="0"/>
              </a:rPr>
              <a:t> </a:t>
            </a:r>
            <a:r>
              <a:rPr lang="en-US" sz="2200" dirty="0" err="1">
                <a:solidFill>
                  <a:srgbClr val="3F3F3F"/>
                </a:solidFill>
                <a:latin typeface="Open Sans" panose="020B0604020202020204" charset="0"/>
                <a:ea typeface="Open Sans" panose="020B0604020202020204" charset="0"/>
                <a:cs typeface="Open Sans" panose="020B0604020202020204" charset="0"/>
              </a:rPr>
              <a:t>patentes</a:t>
            </a:r>
            <a:r>
              <a:rPr lang="en-US" sz="2200" dirty="0">
                <a:solidFill>
                  <a:srgbClr val="3F3F3F"/>
                </a:solidFill>
                <a:latin typeface="Open Sans" panose="020B0604020202020204" charset="0"/>
                <a:ea typeface="Open Sans" panose="020B0604020202020204" charset="0"/>
                <a:cs typeface="Open Sans" panose="020B0604020202020204" charset="0"/>
              </a:rPr>
              <a:t> (433 </a:t>
            </a:r>
            <a:r>
              <a:rPr lang="en-US" sz="2200" dirty="0" err="1">
                <a:solidFill>
                  <a:srgbClr val="3F3F3F"/>
                </a:solidFill>
                <a:latin typeface="Open Sans" panose="020B0604020202020204" charset="0"/>
                <a:ea typeface="Open Sans" panose="020B0604020202020204" charset="0"/>
                <a:cs typeface="Open Sans" panose="020B0604020202020204" charset="0"/>
              </a:rPr>
              <a:t>millones</a:t>
            </a:r>
            <a:r>
              <a:rPr lang="en-US" sz="2200" dirty="0">
                <a:solidFill>
                  <a:srgbClr val="3F3F3F"/>
                </a:solidFill>
                <a:latin typeface="Open Sans" panose="020B0604020202020204" charset="0"/>
                <a:ea typeface="Open Sans" panose="020B0604020202020204" charset="0"/>
                <a:cs typeface="Open Sans" panose="020B0604020202020204" charset="0"/>
              </a:rPr>
              <a:t> de </a:t>
            </a:r>
            <a:r>
              <a:rPr lang="en-US" sz="2200" dirty="0" err="1">
                <a:solidFill>
                  <a:srgbClr val="3F3F3F"/>
                </a:solidFill>
                <a:latin typeface="Open Sans" panose="020B0604020202020204" charset="0"/>
                <a:ea typeface="Open Sans" panose="020B0604020202020204" charset="0"/>
                <a:cs typeface="Open Sans" panose="020B0604020202020204" charset="0"/>
              </a:rPr>
              <a:t>registros</a:t>
            </a:r>
            <a:r>
              <a:rPr lang="en-US" sz="2200" dirty="0">
                <a:solidFill>
                  <a:srgbClr val="3F3F3F"/>
                </a:solidFill>
                <a:latin typeface="Open Sans" panose="020B0604020202020204" charset="0"/>
                <a:ea typeface="Open Sans" panose="020B0604020202020204" charset="0"/>
                <a:cs typeface="Open Sans" panose="020B0604020202020204" charset="0"/>
              </a:rPr>
              <a:t>) y </a:t>
            </a:r>
            <a:r>
              <a:rPr lang="en-US" sz="2200" b="1" dirty="0">
                <a:solidFill>
                  <a:srgbClr val="3F3F3F"/>
                </a:solidFill>
                <a:latin typeface="Open Sans" panose="020B0604020202020204" charset="0"/>
                <a:ea typeface="Open Sans" panose="020B0604020202020204" charset="0"/>
                <a:cs typeface="Open Sans" panose="020B0604020202020204" charset="0"/>
              </a:rPr>
              <a:t>Scholarly Works </a:t>
            </a:r>
            <a:r>
              <a:rPr lang="en-US" sz="2200" dirty="0">
                <a:solidFill>
                  <a:srgbClr val="3F3F3F"/>
                </a:solidFill>
                <a:latin typeface="Open Sans" panose="020B0604020202020204" charset="0"/>
                <a:ea typeface="Open Sans" panose="020B0604020202020204" charset="0"/>
                <a:cs typeface="Open Sans" panose="020B0604020202020204" charset="0"/>
              </a:rPr>
              <a:t>- </a:t>
            </a:r>
            <a:r>
              <a:rPr lang="en-US" sz="2200" dirty="0" err="1">
                <a:solidFill>
                  <a:srgbClr val="3F3F3F"/>
                </a:solidFill>
                <a:latin typeface="Open Sans" panose="020B0604020202020204" charset="0"/>
                <a:ea typeface="Open Sans" panose="020B0604020202020204" charset="0"/>
                <a:cs typeface="Open Sans" panose="020B0604020202020204" charset="0"/>
              </a:rPr>
              <a:t>publicaciones</a:t>
            </a:r>
            <a:r>
              <a:rPr lang="en-US" sz="2200" dirty="0">
                <a:solidFill>
                  <a:srgbClr val="3F3F3F"/>
                </a:solidFill>
                <a:latin typeface="Open Sans" panose="020B0604020202020204" charset="0"/>
                <a:ea typeface="Open Sans" panose="020B0604020202020204" charset="0"/>
                <a:cs typeface="Open Sans" panose="020B0604020202020204" charset="0"/>
              </a:rPr>
              <a:t> </a:t>
            </a:r>
            <a:r>
              <a:rPr lang="en-US" sz="2200" dirty="0" err="1">
                <a:solidFill>
                  <a:srgbClr val="3F3F3F"/>
                </a:solidFill>
                <a:latin typeface="Open Sans" panose="020B0604020202020204" charset="0"/>
                <a:ea typeface="Open Sans" panose="020B0604020202020204" charset="0"/>
                <a:cs typeface="Open Sans" panose="020B0604020202020204" charset="0"/>
              </a:rPr>
              <a:t>académicas</a:t>
            </a:r>
            <a:r>
              <a:rPr lang="en-US" sz="2200" dirty="0">
                <a:solidFill>
                  <a:srgbClr val="3F3F3F"/>
                </a:solidFill>
                <a:latin typeface="Open Sans" panose="020B0604020202020204" charset="0"/>
                <a:ea typeface="Open Sans" panose="020B0604020202020204" charset="0"/>
                <a:cs typeface="Open Sans" panose="020B0604020202020204" charset="0"/>
              </a:rPr>
              <a:t> (249 </a:t>
            </a:r>
            <a:r>
              <a:rPr lang="en-US" sz="2200" dirty="0" err="1">
                <a:solidFill>
                  <a:srgbClr val="3F3F3F"/>
                </a:solidFill>
                <a:latin typeface="Open Sans" panose="020B0604020202020204" charset="0"/>
                <a:ea typeface="Open Sans" panose="020B0604020202020204" charset="0"/>
                <a:cs typeface="Open Sans" panose="020B0604020202020204" charset="0"/>
              </a:rPr>
              <a:t>millones</a:t>
            </a:r>
            <a:r>
              <a:rPr lang="en-US" sz="2200" dirty="0">
                <a:solidFill>
                  <a:srgbClr val="3F3F3F"/>
                </a:solidFill>
                <a:latin typeface="Open Sans" panose="020B0604020202020204" charset="0"/>
                <a:ea typeface="Open Sans" panose="020B0604020202020204" charset="0"/>
                <a:cs typeface="Open Sans" panose="020B0604020202020204" charset="0"/>
              </a:rPr>
              <a:t> de </a:t>
            </a:r>
            <a:r>
              <a:rPr lang="en-US" sz="2200" dirty="0" err="1">
                <a:solidFill>
                  <a:srgbClr val="3F3F3F"/>
                </a:solidFill>
                <a:latin typeface="Open Sans" panose="020B0604020202020204" charset="0"/>
                <a:ea typeface="Open Sans" panose="020B0604020202020204" charset="0"/>
                <a:cs typeface="Open Sans" panose="020B0604020202020204" charset="0"/>
              </a:rPr>
              <a:t>registros</a:t>
            </a:r>
            <a:r>
              <a:rPr lang="en-US" sz="2200" dirty="0">
                <a:solidFill>
                  <a:srgbClr val="3F3F3F"/>
                </a:solidFill>
                <a:latin typeface="Open Sans" panose="020B0604020202020204" charset="0"/>
                <a:ea typeface="Open Sans" panose="020B0604020202020204" charset="0"/>
                <a:cs typeface="Open Sans" panose="020B0604020202020204" charset="0"/>
              </a:rPr>
              <a:t>).</a:t>
            </a:r>
            <a:endParaRPr sz="2200" dirty="0">
              <a:solidFill>
                <a:srgbClr val="3F3F3F"/>
              </a:solidFill>
              <a:latin typeface="Open Sans" panose="020B0604020202020204" charset="0"/>
              <a:ea typeface="Open Sans" panose="020B0604020202020204" charset="0"/>
              <a:cs typeface="Open Sans" panose="020B0604020202020204" charset="0"/>
            </a:endParaRPr>
          </a:p>
          <a:p>
            <a:pPr marL="809625" lvl="1" indent="-342900">
              <a:lnSpc>
                <a:spcPct val="130000"/>
              </a:lnSpc>
              <a:spcBef>
                <a:spcPts val="0"/>
              </a:spcBef>
              <a:buClr>
                <a:schemeClr val="dk2"/>
              </a:buClr>
              <a:buFont typeface="Wingdings" panose="05000000000000000000" pitchFamily="2" charset="2"/>
              <a:buChar char="§"/>
            </a:pPr>
            <a:r>
              <a:rPr lang="en-US" sz="2200" dirty="0">
                <a:solidFill>
                  <a:srgbClr val="3F3F3F"/>
                </a:solidFill>
                <a:latin typeface="Open Sans" panose="020B0604020202020204" charset="0"/>
                <a:ea typeface="Open Sans" panose="020B0604020202020204" charset="0"/>
                <a:cs typeface="Open Sans" panose="020B0604020202020204" charset="0"/>
              </a:rPr>
              <a:t>Como </a:t>
            </a:r>
            <a:r>
              <a:rPr lang="en-US" sz="2200" dirty="0" err="1">
                <a:solidFill>
                  <a:srgbClr val="3F3F3F"/>
                </a:solidFill>
                <a:latin typeface="Open Sans" panose="020B0604020202020204" charset="0"/>
                <a:ea typeface="Open Sans" panose="020B0604020202020204" charset="0"/>
                <a:cs typeface="Open Sans" panose="020B0604020202020204" charset="0"/>
              </a:rPr>
              <a:t>una</a:t>
            </a:r>
            <a:r>
              <a:rPr lang="en-US" sz="2200" dirty="0">
                <a:solidFill>
                  <a:srgbClr val="3F3F3F"/>
                </a:solidFill>
                <a:latin typeface="Open Sans" panose="020B0604020202020204" charset="0"/>
                <a:ea typeface="Open Sans" panose="020B0604020202020204" charset="0"/>
                <a:cs typeface="Open Sans" panose="020B0604020202020204" charset="0"/>
              </a:rPr>
              <a:t> </a:t>
            </a:r>
            <a:r>
              <a:rPr lang="en-US" sz="2200" dirty="0" err="1">
                <a:solidFill>
                  <a:srgbClr val="3F3F3F"/>
                </a:solidFill>
                <a:latin typeface="Open Sans" panose="020B0604020202020204" charset="0"/>
                <a:ea typeface="Open Sans" panose="020B0604020202020204" charset="0"/>
                <a:cs typeface="Open Sans" panose="020B0604020202020204" charset="0"/>
              </a:rPr>
              <a:t>herramienta</a:t>
            </a:r>
            <a:r>
              <a:rPr lang="en-US" sz="2200" dirty="0">
                <a:solidFill>
                  <a:srgbClr val="3F3F3F"/>
                </a:solidFill>
                <a:latin typeface="Open Sans" panose="020B0604020202020204" charset="0"/>
                <a:ea typeface="Open Sans" panose="020B0604020202020204" charset="0"/>
                <a:cs typeface="Open Sans" panose="020B0604020202020204" charset="0"/>
              </a:rPr>
              <a:t> de </a:t>
            </a:r>
            <a:r>
              <a:rPr lang="en-US" sz="2200" dirty="0" err="1">
                <a:solidFill>
                  <a:srgbClr val="3F3F3F"/>
                </a:solidFill>
                <a:latin typeface="Open Sans" panose="020B0604020202020204" charset="0"/>
                <a:ea typeface="Open Sans" panose="020B0604020202020204" charset="0"/>
                <a:cs typeface="Open Sans" panose="020B0604020202020204" charset="0"/>
              </a:rPr>
              <a:t>búsqueda</a:t>
            </a:r>
            <a:r>
              <a:rPr lang="en-US" sz="2200" dirty="0">
                <a:solidFill>
                  <a:srgbClr val="3F3F3F"/>
                </a:solidFill>
                <a:latin typeface="Open Sans" panose="020B0604020202020204" charset="0"/>
                <a:ea typeface="Open Sans" panose="020B0604020202020204" charset="0"/>
                <a:cs typeface="Open Sans" panose="020B0604020202020204" charset="0"/>
              </a:rPr>
              <a:t> de </a:t>
            </a:r>
            <a:r>
              <a:rPr lang="en-US" sz="2200" dirty="0" err="1">
                <a:solidFill>
                  <a:srgbClr val="3F3F3F"/>
                </a:solidFill>
                <a:latin typeface="Open Sans" panose="020B0604020202020204" charset="0"/>
                <a:ea typeface="Open Sans" panose="020B0604020202020204" charset="0"/>
                <a:cs typeface="Open Sans" panose="020B0604020202020204" charset="0"/>
              </a:rPr>
              <a:t>acceso</a:t>
            </a:r>
            <a:r>
              <a:rPr lang="en-US" sz="2200" dirty="0">
                <a:solidFill>
                  <a:srgbClr val="3F3F3F"/>
                </a:solidFill>
                <a:latin typeface="Open Sans" panose="020B0604020202020204" charset="0"/>
                <a:ea typeface="Open Sans" panose="020B0604020202020204" charset="0"/>
                <a:cs typeface="Open Sans" panose="020B0604020202020204" charset="0"/>
              </a:rPr>
              <a:t> </a:t>
            </a:r>
            <a:r>
              <a:rPr lang="en-US" sz="2200" dirty="0" err="1">
                <a:solidFill>
                  <a:srgbClr val="3F3F3F"/>
                </a:solidFill>
                <a:latin typeface="Open Sans" panose="020B0604020202020204" charset="0"/>
                <a:ea typeface="Open Sans" panose="020B0604020202020204" charset="0"/>
                <a:cs typeface="Open Sans" panose="020B0604020202020204" charset="0"/>
              </a:rPr>
              <a:t>abierto</a:t>
            </a:r>
            <a:r>
              <a:rPr lang="en-US" sz="2200" dirty="0">
                <a:solidFill>
                  <a:srgbClr val="3F3F3F"/>
                </a:solidFill>
                <a:latin typeface="Open Sans" panose="020B0604020202020204" charset="0"/>
                <a:ea typeface="Open Sans" panose="020B0604020202020204" charset="0"/>
                <a:cs typeface="Open Sans" panose="020B0604020202020204" charset="0"/>
              </a:rPr>
              <a:t>, las bases de </a:t>
            </a:r>
            <a:r>
              <a:rPr lang="en-US" sz="2200" dirty="0" err="1">
                <a:solidFill>
                  <a:srgbClr val="3F3F3F"/>
                </a:solidFill>
                <a:latin typeface="Open Sans" panose="020B0604020202020204" charset="0"/>
                <a:ea typeface="Open Sans" panose="020B0604020202020204" charset="0"/>
                <a:cs typeface="Open Sans" panose="020B0604020202020204" charset="0"/>
              </a:rPr>
              <a:t>datos</a:t>
            </a:r>
            <a:r>
              <a:rPr lang="en-US" sz="2200" dirty="0">
                <a:solidFill>
                  <a:srgbClr val="3F3F3F"/>
                </a:solidFill>
                <a:latin typeface="Open Sans" panose="020B0604020202020204" charset="0"/>
                <a:ea typeface="Open Sans" panose="020B0604020202020204" charset="0"/>
                <a:cs typeface="Open Sans" panose="020B0604020202020204" charset="0"/>
              </a:rPr>
              <a:t> de </a:t>
            </a:r>
            <a:r>
              <a:rPr lang="en-US" sz="2200" dirty="0">
                <a:solidFill>
                  <a:srgbClr val="3F3F3F"/>
                </a:solidFill>
                <a:latin typeface="Open Sans" panose="020B0604020202020204" charset="0"/>
                <a:ea typeface="Open Sans" panose="020B0604020202020204" charset="0"/>
                <a:cs typeface="Open Sans" panose="020B0604020202020204" charset="0"/>
                <a:hlinkClick r:id="rId3"/>
              </a:rPr>
              <a:t>The Lens</a:t>
            </a:r>
            <a:r>
              <a:rPr lang="en-US" sz="2200" dirty="0">
                <a:solidFill>
                  <a:srgbClr val="3F3F3F"/>
                </a:solidFill>
                <a:latin typeface="Open Sans" panose="020B0604020202020204" charset="0"/>
                <a:ea typeface="Open Sans" panose="020B0604020202020204" charset="0"/>
                <a:cs typeface="Open Sans" panose="020B0604020202020204" charset="0"/>
              </a:rPr>
              <a:t> </a:t>
            </a:r>
            <a:r>
              <a:rPr lang="en-US" sz="2200" dirty="0" err="1">
                <a:solidFill>
                  <a:srgbClr val="3F3F3F"/>
                </a:solidFill>
                <a:latin typeface="Open Sans" panose="020B0604020202020204" charset="0"/>
                <a:ea typeface="Open Sans" panose="020B0604020202020204" charset="0"/>
                <a:cs typeface="Open Sans" panose="020B0604020202020204" charset="0"/>
              </a:rPr>
              <a:t>están</a:t>
            </a:r>
            <a:r>
              <a:rPr lang="en-US" sz="2200" dirty="0">
                <a:solidFill>
                  <a:srgbClr val="3F3F3F"/>
                </a:solidFill>
                <a:latin typeface="Open Sans" panose="020B0604020202020204" charset="0"/>
                <a:ea typeface="Open Sans" panose="020B0604020202020204" charset="0"/>
                <a:cs typeface="Open Sans" panose="020B0604020202020204" charset="0"/>
              </a:rPr>
              <a:t> </a:t>
            </a:r>
            <a:r>
              <a:rPr lang="en-US" sz="2200" dirty="0" err="1">
                <a:solidFill>
                  <a:srgbClr val="3F3F3F"/>
                </a:solidFill>
                <a:latin typeface="Open Sans" panose="020B0604020202020204" charset="0"/>
                <a:ea typeface="Open Sans" panose="020B0604020202020204" charset="0"/>
                <a:cs typeface="Open Sans" panose="020B0604020202020204" charset="0"/>
              </a:rPr>
              <a:t>disponibles</a:t>
            </a:r>
            <a:r>
              <a:rPr lang="en-US" sz="2200" dirty="0">
                <a:solidFill>
                  <a:srgbClr val="3F3F3F"/>
                </a:solidFill>
                <a:latin typeface="Open Sans" panose="020B0604020202020204" charset="0"/>
                <a:ea typeface="Open Sans" panose="020B0604020202020204" charset="0"/>
                <a:cs typeface="Open Sans" panose="020B0604020202020204" charset="0"/>
              </a:rPr>
              <a:t> para </a:t>
            </a:r>
            <a:r>
              <a:rPr lang="en-US" sz="2200" dirty="0" err="1">
                <a:solidFill>
                  <a:srgbClr val="3F3F3F"/>
                </a:solidFill>
                <a:latin typeface="Open Sans" panose="020B0604020202020204" charset="0"/>
                <a:ea typeface="Open Sans" panose="020B0604020202020204" charset="0"/>
                <a:cs typeface="Open Sans" panose="020B0604020202020204" charset="0"/>
              </a:rPr>
              <a:t>todas</a:t>
            </a:r>
            <a:r>
              <a:rPr lang="en-US" sz="2200" dirty="0">
                <a:solidFill>
                  <a:srgbClr val="3F3F3F"/>
                </a:solidFill>
                <a:latin typeface="Open Sans" panose="020B0604020202020204" charset="0"/>
                <a:ea typeface="Open Sans" panose="020B0604020202020204" charset="0"/>
                <a:cs typeface="Open Sans" panose="020B0604020202020204" charset="0"/>
              </a:rPr>
              <a:t> las </a:t>
            </a:r>
            <a:r>
              <a:rPr lang="en-US" sz="2200" dirty="0" err="1">
                <a:solidFill>
                  <a:srgbClr val="3F3F3F"/>
                </a:solidFill>
                <a:latin typeface="Open Sans" panose="020B0604020202020204" charset="0"/>
                <a:ea typeface="Open Sans" panose="020B0604020202020204" charset="0"/>
                <a:cs typeface="Open Sans" panose="020B0604020202020204" charset="0"/>
              </a:rPr>
              <a:t>instituciones</a:t>
            </a:r>
            <a:r>
              <a:rPr lang="en-US" sz="2200" dirty="0">
                <a:solidFill>
                  <a:srgbClr val="3F3F3F"/>
                </a:solidFill>
                <a:latin typeface="Open Sans" panose="020B0604020202020204" charset="0"/>
                <a:ea typeface="Open Sans" panose="020B0604020202020204" charset="0"/>
                <a:cs typeface="Open Sans" panose="020B0604020202020204" charset="0"/>
              </a:rPr>
              <a:t> </a:t>
            </a:r>
            <a:r>
              <a:rPr lang="en-US" sz="2200" dirty="0" err="1">
                <a:solidFill>
                  <a:srgbClr val="3F3F3F"/>
                </a:solidFill>
                <a:latin typeface="Open Sans" panose="020B0604020202020204" charset="0"/>
                <a:ea typeface="Open Sans" panose="020B0604020202020204" charset="0"/>
                <a:cs typeface="Open Sans" panose="020B0604020202020204" charset="0"/>
              </a:rPr>
              <a:t>miembros</a:t>
            </a:r>
            <a:r>
              <a:rPr lang="en-US" sz="2200" dirty="0">
                <a:solidFill>
                  <a:srgbClr val="3F3F3F"/>
                </a:solidFill>
                <a:latin typeface="Open Sans" panose="020B0604020202020204" charset="0"/>
                <a:ea typeface="Open Sans" panose="020B0604020202020204" charset="0"/>
                <a:cs typeface="Open Sans" panose="020B0604020202020204" charset="0"/>
              </a:rPr>
              <a:t> de Research4Life.</a:t>
            </a:r>
            <a:endParaRPr sz="2200" dirty="0">
              <a:solidFill>
                <a:srgbClr val="3F3F3F"/>
              </a:solidFill>
              <a:latin typeface="Open Sans" panose="020B0604020202020204" charset="0"/>
              <a:ea typeface="Open Sans" panose="020B0604020202020204" charset="0"/>
              <a:cs typeface="Open Sans" panose="020B0604020202020204" charset="0"/>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solidFill>
                  <a:srgbClr val="586F7C"/>
                </a:solidFill>
                <a:latin typeface="Open Sans"/>
                <a:ea typeface="Open Sans"/>
                <a:cs typeface="Open Sans"/>
                <a:sym typeface="Open Sans"/>
              </a:rPr>
              <a:t>Perfiles de Google Académico</a:t>
            </a:r>
            <a:endParaRPr>
              <a:solidFill>
                <a:srgbClr val="586F7C"/>
              </a:solidFill>
              <a:latin typeface="Open Sans"/>
              <a:ea typeface="Open Sans"/>
              <a:cs typeface="Open Sans"/>
              <a:sym typeface="Open Sans"/>
            </a:endParaRPr>
          </a:p>
        </p:txBody>
      </p:sp>
      <p:sp>
        <p:nvSpPr>
          <p:cNvPr id="291" name="Google Shape;291;p6"/>
          <p:cNvSpPr txBox="1">
            <a:spLocks noGrp="1"/>
          </p:cNvSpPr>
          <p:nvPr>
            <p:ph type="body" idx="1"/>
          </p:nvPr>
        </p:nvSpPr>
        <p:spPr>
          <a:xfrm>
            <a:off x="263351" y="1772816"/>
            <a:ext cx="11404773" cy="44961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1100"/>
              <a:buFont typeface="Arial"/>
              <a:buNone/>
            </a:pPr>
            <a:r>
              <a:rPr lang="en-US" sz="2600" dirty="0" err="1">
                <a:solidFill>
                  <a:srgbClr val="3F3F3F"/>
                </a:solidFill>
                <a:latin typeface="Open Sans"/>
                <a:ea typeface="Open Sans"/>
                <a:cs typeface="Open Sans"/>
                <a:sym typeface="Open Sans"/>
              </a:rPr>
              <a:t>Es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una</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herramienta</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gratuita</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disponible</a:t>
            </a:r>
            <a:r>
              <a:rPr lang="en-US" sz="2600" dirty="0">
                <a:solidFill>
                  <a:srgbClr val="3F3F3F"/>
                </a:solidFill>
                <a:latin typeface="Open Sans"/>
                <a:ea typeface="Open Sans"/>
                <a:cs typeface="Open Sans"/>
                <a:sym typeface="Open Sans"/>
              </a:rPr>
              <a:t> para </a:t>
            </a:r>
            <a:r>
              <a:rPr lang="en-US" sz="2600" dirty="0" err="1">
                <a:solidFill>
                  <a:srgbClr val="3F3F3F"/>
                </a:solidFill>
                <a:latin typeface="Open Sans"/>
                <a:ea typeface="Open Sans"/>
                <a:cs typeface="Open Sans"/>
                <a:sym typeface="Open Sans"/>
              </a:rPr>
              <a:t>todo</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público</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permite</a:t>
            </a:r>
            <a:r>
              <a:rPr lang="en-US" sz="2600" dirty="0">
                <a:solidFill>
                  <a:srgbClr val="3F3F3F"/>
                </a:solidFill>
                <a:latin typeface="Open Sans"/>
                <a:ea typeface="Open Sans"/>
                <a:cs typeface="Open Sans"/>
                <a:sym typeface="Open Sans"/>
              </a:rPr>
              <a:t> a </a:t>
            </a:r>
            <a:r>
              <a:rPr lang="en-US" sz="2600" dirty="0" err="1">
                <a:solidFill>
                  <a:srgbClr val="3F3F3F"/>
                </a:solidFill>
                <a:latin typeface="Open Sans"/>
                <a:ea typeface="Open Sans"/>
                <a:cs typeface="Open Sans"/>
                <a:sym typeface="Open Sans"/>
              </a:rPr>
              <a:t>los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autores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realizar</a:t>
            </a:r>
            <a:r>
              <a:rPr lang="en-US" sz="2600" dirty="0">
                <a:solidFill>
                  <a:srgbClr val="3F3F3F"/>
                </a:solidFill>
                <a:latin typeface="Open Sans"/>
                <a:ea typeface="Open Sans"/>
                <a:cs typeface="Open Sans"/>
                <a:sym typeface="Open Sans"/>
              </a:rPr>
              <a:t> un </a:t>
            </a:r>
            <a:r>
              <a:rPr lang="en-US" sz="2600" dirty="0" err="1">
                <a:solidFill>
                  <a:srgbClr val="3F3F3F"/>
                </a:solidFill>
                <a:latin typeface="Open Sans"/>
                <a:ea typeface="Open Sans"/>
                <a:cs typeface="Open Sans"/>
                <a:sym typeface="Open Sans"/>
              </a:rPr>
              <a:t>seguimiento</a:t>
            </a:r>
            <a:r>
              <a:rPr lang="en-US" sz="2600" dirty="0">
                <a:solidFill>
                  <a:srgbClr val="3F3F3F"/>
                </a:solidFill>
                <a:latin typeface="Open Sans"/>
                <a:ea typeface="Open Sans"/>
                <a:cs typeface="Open Sans"/>
                <a:sym typeface="Open Sans"/>
              </a:rPr>
              <a:t> de las </a:t>
            </a:r>
            <a:r>
              <a:rPr lang="en-US" sz="2600" dirty="0" err="1">
                <a:solidFill>
                  <a:srgbClr val="3F3F3F"/>
                </a:solidFill>
                <a:latin typeface="Open Sans"/>
                <a:ea typeface="Open Sans"/>
                <a:cs typeface="Open Sans"/>
                <a:sym typeface="Open Sans"/>
              </a:rPr>
              <a:t>citas</a:t>
            </a:r>
            <a:r>
              <a:rPr lang="en-US" sz="2600" dirty="0">
                <a:solidFill>
                  <a:srgbClr val="3F3F3F"/>
                </a:solidFill>
                <a:latin typeface="Open Sans"/>
                <a:ea typeface="Open Sans"/>
                <a:cs typeface="Open Sans"/>
                <a:sym typeface="Open Sans"/>
              </a:rPr>
              <a:t> de </a:t>
            </a:r>
            <a:r>
              <a:rPr lang="en-US" sz="2600" dirty="0" err="1">
                <a:solidFill>
                  <a:srgbClr val="3F3F3F"/>
                </a:solidFill>
                <a:latin typeface="Open Sans"/>
                <a:ea typeface="Open Sans"/>
                <a:cs typeface="Open Sans"/>
                <a:sym typeface="Open Sans"/>
              </a:rPr>
              <a:t>sus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artículos</a:t>
            </a:r>
            <a:r>
              <a:rPr lang="en-US" sz="2600" dirty="0">
                <a:solidFill>
                  <a:srgbClr val="3F3F3F"/>
                </a:solidFill>
                <a:latin typeface="Open Sans"/>
                <a:ea typeface="Open Sans"/>
                <a:cs typeface="Open Sans"/>
                <a:sym typeface="Open Sans"/>
              </a:rPr>
              <a:t>.</a:t>
            </a:r>
            <a:endParaRPr sz="2600" dirty="0">
              <a:solidFill>
                <a:srgbClr val="3F3F3F"/>
              </a:solidFill>
              <a:latin typeface="Open Sans"/>
              <a:ea typeface="Open Sans"/>
              <a:cs typeface="Open Sans"/>
              <a:sym typeface="Open Sans"/>
            </a:endParaRPr>
          </a:p>
          <a:p>
            <a:pPr marL="457200" lvl="0" indent="-393700" algn="l" rtl="0">
              <a:lnSpc>
                <a:spcPct val="100000"/>
              </a:lnSpc>
              <a:spcBef>
                <a:spcPts val="1000"/>
              </a:spcBef>
              <a:spcAft>
                <a:spcPts val="0"/>
              </a:spcAft>
              <a:buClr>
                <a:srgbClr val="3F3F3F"/>
              </a:buClr>
              <a:buSzPts val="2600"/>
              <a:buFont typeface="Open Sans"/>
              <a:buChar char="●"/>
            </a:pPr>
            <a:r>
              <a:rPr lang="en-US" sz="2600" dirty="0">
                <a:solidFill>
                  <a:srgbClr val="3F3F3F"/>
                </a:solidFill>
                <a:latin typeface="Open Sans"/>
                <a:ea typeface="Open Sans"/>
                <a:cs typeface="Open Sans"/>
                <a:sym typeface="Open Sans"/>
              </a:rPr>
              <a:t>Los </a:t>
            </a:r>
            <a:r>
              <a:rPr lang="en-US" sz="2600" dirty="0" err="1">
                <a:solidFill>
                  <a:srgbClr val="3F3F3F"/>
                </a:solidFill>
                <a:latin typeface="Open Sans"/>
                <a:ea typeface="Open Sans"/>
                <a:cs typeface="Open Sans"/>
                <a:sym typeface="Open Sans"/>
              </a:rPr>
              <a:t>autores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pueden</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averiguar</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quién</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cita</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sus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publicaciones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graficar</a:t>
            </a:r>
            <a:r>
              <a:rPr lang="en-US" sz="2600" dirty="0">
                <a:solidFill>
                  <a:srgbClr val="3F3F3F"/>
                </a:solidFill>
                <a:latin typeface="Open Sans"/>
                <a:ea typeface="Open Sans"/>
                <a:cs typeface="Open Sans"/>
                <a:sym typeface="Open Sans"/>
              </a:rPr>
              <a:t> las </a:t>
            </a:r>
            <a:r>
              <a:rPr lang="en-US" sz="2600" dirty="0" err="1">
                <a:solidFill>
                  <a:srgbClr val="3F3F3F"/>
                </a:solidFill>
                <a:latin typeface="Open Sans"/>
                <a:ea typeface="Open Sans"/>
                <a:cs typeface="Open Sans"/>
                <a:sym typeface="Open Sans"/>
              </a:rPr>
              <a:t>citas</a:t>
            </a:r>
            <a:r>
              <a:rPr lang="en-US" sz="2600" dirty="0">
                <a:solidFill>
                  <a:srgbClr val="3F3F3F"/>
                </a:solidFill>
                <a:latin typeface="Open Sans"/>
                <a:ea typeface="Open Sans"/>
                <a:cs typeface="Open Sans"/>
                <a:sym typeface="Open Sans"/>
              </a:rPr>
              <a:t> a lo largo del </a:t>
            </a:r>
            <a:r>
              <a:rPr lang="en-US" sz="2600" dirty="0" err="1">
                <a:solidFill>
                  <a:srgbClr val="3F3F3F"/>
                </a:solidFill>
                <a:latin typeface="Open Sans"/>
                <a:ea typeface="Open Sans"/>
                <a:cs typeface="Open Sans"/>
                <a:sym typeface="Open Sans"/>
              </a:rPr>
              <a:t>tiempo</a:t>
            </a:r>
            <a:r>
              <a:rPr lang="en-US" sz="2600" dirty="0">
                <a:solidFill>
                  <a:srgbClr val="3F3F3F"/>
                </a:solidFill>
                <a:latin typeface="Open Sans"/>
                <a:ea typeface="Open Sans"/>
                <a:cs typeface="Open Sans"/>
                <a:sym typeface="Open Sans"/>
              </a:rPr>
              <a:t> y </a:t>
            </a:r>
            <a:r>
              <a:rPr lang="en-US" sz="2600" dirty="0" err="1">
                <a:solidFill>
                  <a:srgbClr val="3F3F3F"/>
                </a:solidFill>
                <a:latin typeface="Open Sans"/>
                <a:ea typeface="Open Sans"/>
                <a:cs typeface="Open Sans"/>
                <a:sym typeface="Open Sans"/>
              </a:rPr>
              <a:t>calcular</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varias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métricas</a:t>
            </a:r>
            <a:r>
              <a:rPr lang="en-US" sz="2600" dirty="0">
                <a:solidFill>
                  <a:srgbClr val="3F3F3F"/>
                </a:solidFill>
                <a:latin typeface="Open Sans"/>
                <a:ea typeface="Open Sans"/>
                <a:cs typeface="Open Sans"/>
                <a:sym typeface="Open Sans"/>
              </a:rPr>
              <a:t> de </a:t>
            </a:r>
            <a:r>
              <a:rPr lang="en-US" sz="2600" dirty="0" err="1">
                <a:solidFill>
                  <a:srgbClr val="3F3F3F"/>
                </a:solidFill>
                <a:latin typeface="Open Sans"/>
                <a:ea typeface="Open Sans"/>
                <a:cs typeface="Open Sans"/>
                <a:sym typeface="Open Sans"/>
              </a:rPr>
              <a:t>citas</a:t>
            </a:r>
            <a:r>
              <a:rPr lang="en-US" sz="2600" dirty="0">
                <a:solidFill>
                  <a:srgbClr val="3F3F3F"/>
                </a:solidFill>
                <a:latin typeface="Open Sans"/>
                <a:ea typeface="Open Sans"/>
                <a:cs typeface="Open Sans"/>
                <a:sym typeface="Open Sans"/>
              </a:rPr>
              <a:t>.</a:t>
            </a:r>
            <a:endParaRPr sz="2600" dirty="0">
              <a:solidFill>
                <a:srgbClr val="3F3F3F"/>
              </a:solidFill>
              <a:latin typeface="Open Sans"/>
              <a:ea typeface="Open Sans"/>
              <a:cs typeface="Open Sans"/>
              <a:sym typeface="Open Sans"/>
            </a:endParaRPr>
          </a:p>
          <a:p>
            <a:pPr marL="457200" lvl="0" indent="-393700" algn="l" rtl="0">
              <a:lnSpc>
                <a:spcPct val="100000"/>
              </a:lnSpc>
              <a:spcBef>
                <a:spcPts val="0"/>
              </a:spcBef>
              <a:spcAft>
                <a:spcPts val="0"/>
              </a:spcAft>
              <a:buClr>
                <a:srgbClr val="3F3F3F"/>
              </a:buClr>
              <a:buSzPts val="2600"/>
              <a:buFont typeface="Open Sans"/>
              <a:buChar char="●"/>
            </a:pPr>
            <a:r>
              <a:rPr lang="en-US" sz="2600" dirty="0">
                <a:solidFill>
                  <a:srgbClr val="3F3F3F"/>
                </a:solidFill>
                <a:latin typeface="Open Sans"/>
                <a:ea typeface="Open Sans"/>
                <a:cs typeface="Open Sans"/>
                <a:sym typeface="Open Sans"/>
              </a:rPr>
              <a:t>Los </a:t>
            </a:r>
            <a:r>
              <a:rPr lang="en-US" sz="2600" dirty="0" err="1">
                <a:solidFill>
                  <a:srgbClr val="3F3F3F"/>
                </a:solidFill>
                <a:latin typeface="Open Sans"/>
                <a:ea typeface="Open Sans"/>
                <a:cs typeface="Open Sans"/>
                <a:sym typeface="Open Sans"/>
              </a:rPr>
              <a:t>indicadores</a:t>
            </a:r>
            <a:r>
              <a:rPr lang="en-US" sz="2600" dirty="0">
                <a:solidFill>
                  <a:srgbClr val="3F3F3F"/>
                </a:solidFill>
                <a:latin typeface="Open Sans"/>
                <a:ea typeface="Open Sans"/>
                <a:cs typeface="Open Sans"/>
                <a:sym typeface="Open Sans"/>
              </a:rPr>
              <a:t> bibliométricos, </a:t>
            </a:r>
            <a:r>
              <a:rPr lang="en-US" sz="2600" dirty="0" err="1">
                <a:solidFill>
                  <a:srgbClr val="3F3F3F"/>
                </a:solidFill>
                <a:latin typeface="Open Sans"/>
                <a:ea typeface="Open Sans"/>
                <a:cs typeface="Open Sans"/>
                <a:sym typeface="Open Sans"/>
              </a:rPr>
              <a:t>como</a:t>
            </a:r>
            <a:r>
              <a:rPr lang="en-US" sz="2600" dirty="0">
                <a:solidFill>
                  <a:srgbClr val="3F3F3F"/>
                </a:solidFill>
                <a:latin typeface="Open Sans"/>
                <a:ea typeface="Open Sans"/>
                <a:cs typeface="Open Sans"/>
                <a:sym typeface="Open Sans"/>
              </a:rPr>
              <a:t> el </a:t>
            </a:r>
            <a:r>
              <a:rPr lang="en-US" sz="2600" dirty="0" err="1">
                <a:solidFill>
                  <a:srgbClr val="3F3F3F"/>
                </a:solidFill>
                <a:latin typeface="Open Sans"/>
                <a:ea typeface="Open Sans"/>
                <a:cs typeface="Open Sans"/>
                <a:sym typeface="Open Sans"/>
              </a:rPr>
              <a:t>número</a:t>
            </a:r>
            <a:r>
              <a:rPr lang="en-US" sz="2600" dirty="0">
                <a:solidFill>
                  <a:srgbClr val="3F3F3F"/>
                </a:solidFill>
                <a:latin typeface="Open Sans"/>
                <a:ea typeface="Open Sans"/>
                <a:cs typeface="Open Sans"/>
                <a:sym typeface="Open Sans"/>
              </a:rPr>
              <a:t> de </a:t>
            </a:r>
            <a:r>
              <a:rPr lang="en-US" sz="2600" dirty="0" err="1">
                <a:solidFill>
                  <a:srgbClr val="3F3F3F"/>
                </a:solidFill>
                <a:latin typeface="Open Sans"/>
                <a:ea typeface="Open Sans"/>
                <a:cs typeface="Open Sans"/>
                <a:sym typeface="Open Sans"/>
              </a:rPr>
              <a:t>artículos</a:t>
            </a:r>
            <a:r>
              <a:rPr lang="en-US" sz="2600" dirty="0">
                <a:solidFill>
                  <a:srgbClr val="3F3F3F"/>
                </a:solidFill>
                <a:latin typeface="Open Sans"/>
                <a:ea typeface="Open Sans"/>
                <a:cs typeface="Open Sans"/>
                <a:sym typeface="Open Sans"/>
              </a:rPr>
              <a:t> y el </a:t>
            </a:r>
            <a:r>
              <a:rPr lang="en-US" sz="2600" dirty="0" err="1">
                <a:solidFill>
                  <a:srgbClr val="3F3F3F"/>
                </a:solidFill>
                <a:latin typeface="Open Sans"/>
                <a:ea typeface="Open Sans"/>
                <a:cs typeface="Open Sans"/>
                <a:sym typeface="Open Sans"/>
              </a:rPr>
              <a:t>índice</a:t>
            </a:r>
            <a:r>
              <a:rPr lang="en-US" sz="2600" dirty="0">
                <a:solidFill>
                  <a:srgbClr val="3F3F3F"/>
                </a:solidFill>
                <a:latin typeface="Open Sans"/>
                <a:ea typeface="Open Sans"/>
                <a:cs typeface="Open Sans"/>
                <a:sym typeface="Open Sans"/>
              </a:rPr>
              <a:t> h, se </a:t>
            </a:r>
            <a:r>
              <a:rPr lang="en-US" sz="2600" dirty="0" err="1">
                <a:solidFill>
                  <a:srgbClr val="3F3F3F"/>
                </a:solidFill>
                <a:latin typeface="Open Sans"/>
                <a:ea typeface="Open Sans"/>
                <a:cs typeface="Open Sans"/>
                <a:sym typeface="Open Sans"/>
              </a:rPr>
              <a:t>presentan</a:t>
            </a:r>
            <a:r>
              <a:rPr lang="en-US" sz="2600" dirty="0">
                <a:solidFill>
                  <a:srgbClr val="3F3F3F"/>
                </a:solidFill>
                <a:latin typeface="Open Sans"/>
                <a:ea typeface="Open Sans"/>
                <a:cs typeface="Open Sans"/>
                <a:sym typeface="Open Sans"/>
              </a:rPr>
              <a:t> y </a:t>
            </a:r>
            <a:r>
              <a:rPr lang="en-US" sz="2600" dirty="0" err="1">
                <a:solidFill>
                  <a:srgbClr val="3F3F3F"/>
                </a:solidFill>
                <a:latin typeface="Open Sans"/>
                <a:ea typeface="Open Sans"/>
                <a:cs typeface="Open Sans"/>
                <a:sym typeface="Open Sans"/>
              </a:rPr>
              <a:t>actualizan</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automáticamente</a:t>
            </a:r>
            <a:r>
              <a:rPr lang="en-US" sz="2600" dirty="0">
                <a:solidFill>
                  <a:srgbClr val="3F3F3F"/>
                </a:solidFill>
                <a:latin typeface="Open Sans"/>
                <a:ea typeface="Open Sans"/>
                <a:cs typeface="Open Sans"/>
                <a:sym typeface="Open Sans"/>
              </a:rPr>
              <a:t> a </a:t>
            </a:r>
            <a:r>
              <a:rPr lang="en-US" sz="2600" dirty="0" err="1">
                <a:solidFill>
                  <a:srgbClr val="3F3F3F"/>
                </a:solidFill>
                <a:latin typeface="Open Sans"/>
                <a:ea typeface="Open Sans"/>
                <a:cs typeface="Open Sans"/>
                <a:sym typeface="Open Sans"/>
              </a:rPr>
              <a:t>medida</a:t>
            </a:r>
            <a:r>
              <a:rPr lang="en-US" sz="2600" dirty="0">
                <a:solidFill>
                  <a:srgbClr val="3F3F3F"/>
                </a:solidFill>
                <a:latin typeface="Open Sans"/>
                <a:ea typeface="Open Sans"/>
                <a:cs typeface="Open Sans"/>
                <a:sym typeface="Open Sans"/>
              </a:rPr>
              <a:t> que se </a:t>
            </a:r>
            <a:r>
              <a:rPr lang="en-US" sz="2600" dirty="0" err="1">
                <a:solidFill>
                  <a:srgbClr val="3F3F3F"/>
                </a:solidFill>
                <a:latin typeface="Open Sans"/>
                <a:ea typeface="Open Sans"/>
                <a:cs typeface="Open Sans"/>
                <a:sym typeface="Open Sans"/>
              </a:rPr>
              <a:t>agregan</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nuevas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citas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en</a:t>
            </a:r>
            <a:r>
              <a:rPr lang="en-US" sz="2600" dirty="0">
                <a:solidFill>
                  <a:srgbClr val="3F3F3F"/>
                </a:solidFill>
                <a:latin typeface="Open Sans"/>
                <a:ea typeface="Open Sans"/>
                <a:cs typeface="Open Sans"/>
                <a:sym typeface="Open Sans"/>
              </a:rPr>
              <a:t> Google </a:t>
            </a:r>
            <a:r>
              <a:rPr lang="en-US" sz="2600" dirty="0" err="1">
                <a:solidFill>
                  <a:srgbClr val="3F3F3F"/>
                </a:solidFill>
                <a:latin typeface="Open Sans"/>
                <a:ea typeface="Open Sans"/>
                <a:cs typeface="Open Sans"/>
                <a:sym typeface="Open Sans"/>
              </a:rPr>
              <a:t>Académico</a:t>
            </a:r>
            <a:r>
              <a:rPr lang="en-US" sz="2600" dirty="0">
                <a:solidFill>
                  <a:srgbClr val="3F3F3F"/>
                </a:solidFill>
                <a:latin typeface="Open Sans"/>
                <a:ea typeface="Open Sans"/>
                <a:cs typeface="Open Sans"/>
                <a:sym typeface="Open Sans"/>
              </a:rPr>
              <a:t>.</a:t>
            </a:r>
            <a:endParaRPr sz="2600" dirty="0">
              <a:solidFill>
                <a:srgbClr val="3F3F3F"/>
              </a:solidFill>
              <a:latin typeface="Open Sans"/>
              <a:ea typeface="Open Sans"/>
              <a:cs typeface="Open Sans"/>
              <a:sym typeface="Open Sans"/>
            </a:endParaRPr>
          </a:p>
          <a:p>
            <a:pPr marL="457200" lvl="0" indent="-393700" algn="l" rtl="0">
              <a:lnSpc>
                <a:spcPct val="100000"/>
              </a:lnSpc>
              <a:spcBef>
                <a:spcPts val="0"/>
              </a:spcBef>
              <a:spcAft>
                <a:spcPts val="0"/>
              </a:spcAft>
              <a:buClr>
                <a:srgbClr val="3F3F3F"/>
              </a:buClr>
              <a:buSzPts val="2600"/>
              <a:buFont typeface="Open Sans"/>
              <a:buChar char="●"/>
            </a:pPr>
            <a:r>
              <a:rPr lang="en-US" sz="2600" dirty="0">
                <a:solidFill>
                  <a:srgbClr val="3F3F3F"/>
                </a:solidFill>
                <a:latin typeface="Open Sans"/>
                <a:ea typeface="Open Sans"/>
                <a:cs typeface="Open Sans"/>
                <a:sym typeface="Open Sans"/>
              </a:rPr>
              <a:t>Para </a:t>
            </a:r>
            <a:r>
              <a:rPr lang="en-US" sz="2600" dirty="0" err="1">
                <a:solidFill>
                  <a:srgbClr val="3F3F3F"/>
                </a:solidFill>
                <a:latin typeface="Open Sans"/>
                <a:ea typeface="Open Sans"/>
                <a:cs typeface="Open Sans"/>
                <a:sym typeface="Open Sans"/>
              </a:rPr>
              <a:t>ver</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los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propios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perfiles</a:t>
            </a:r>
            <a:r>
              <a:rPr lang="en-US" sz="2600" dirty="0">
                <a:solidFill>
                  <a:srgbClr val="3F3F3F"/>
                </a:solidFill>
                <a:latin typeface="Open Sans"/>
                <a:ea typeface="Open Sans"/>
                <a:cs typeface="Open Sans"/>
                <a:sym typeface="Open Sans"/>
              </a:rPr>
              <a:t> de Google </a:t>
            </a:r>
            <a:r>
              <a:rPr lang="en-US" sz="2600" dirty="0" err="1">
                <a:solidFill>
                  <a:srgbClr val="3F3F3F"/>
                </a:solidFill>
                <a:latin typeface="Open Sans"/>
                <a:ea typeface="Open Sans"/>
                <a:cs typeface="Open Sans"/>
                <a:sym typeface="Open Sans"/>
              </a:rPr>
              <a:t>Académico</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visitar</a:t>
            </a:r>
            <a:r>
              <a:rPr lang="en-US" sz="2600" dirty="0">
                <a:solidFill>
                  <a:srgbClr val="3F3F3F"/>
                </a:solidFill>
                <a:latin typeface="Open Sans"/>
                <a:ea typeface="Open Sans"/>
                <a:cs typeface="Open Sans"/>
                <a:sym typeface="Open Sans"/>
              </a:rPr>
              <a:t> </a:t>
            </a:r>
            <a:r>
              <a:rPr lang="en-US" sz="2600" u="sng" dirty="0">
                <a:solidFill>
                  <a:schemeClr val="hlink"/>
                </a:solidFill>
                <a:latin typeface="Open Sans"/>
                <a:ea typeface="Open Sans"/>
                <a:cs typeface="Open Sans"/>
                <a:sym typeface="Open Sans"/>
                <a:hlinkClick r:id="rId3"/>
              </a:rPr>
              <a:t>https://scholar.google.es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iniciar</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sesión</a:t>
            </a:r>
            <a:r>
              <a:rPr lang="en-US" sz="2600" dirty="0">
                <a:solidFill>
                  <a:srgbClr val="3F3F3F"/>
                </a:solidFill>
                <a:latin typeface="Open Sans"/>
                <a:ea typeface="Open Sans"/>
                <a:cs typeface="Open Sans"/>
                <a:sym typeface="Open Sans"/>
              </a:rPr>
              <a:t> y </a:t>
            </a:r>
            <a:r>
              <a:rPr lang="en-US" sz="2600" dirty="0" err="1">
                <a:solidFill>
                  <a:srgbClr val="3F3F3F"/>
                </a:solidFill>
                <a:latin typeface="Open Sans"/>
                <a:ea typeface="Open Sans"/>
                <a:cs typeface="Open Sans"/>
                <a:sym typeface="Open Sans"/>
              </a:rPr>
              <a:t>hacer</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clic</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en</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Mi</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perfil</a:t>
            </a:r>
            <a:r>
              <a:rPr lang="en-US" sz="2600" dirty="0">
                <a:solidFill>
                  <a:srgbClr val="3F3F3F"/>
                </a:solidFill>
                <a:latin typeface="Open Sans"/>
                <a:ea typeface="Open Sans"/>
                <a:cs typeface="Open Sans"/>
                <a:sym typeface="Open Sans"/>
              </a:rPr>
              <a:t>".</a:t>
            </a:r>
            <a:endParaRPr sz="2600" dirty="0">
              <a:solidFill>
                <a:srgbClr val="424242"/>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7"/>
          <p:cNvPicPr preferRelativeResize="0"/>
          <p:nvPr/>
        </p:nvPicPr>
        <p:blipFill rotWithShape="1">
          <a:blip r:embed="rId3">
            <a:alphaModFix/>
          </a:blip>
          <a:srcRect/>
          <a:stretch/>
        </p:blipFill>
        <p:spPr>
          <a:xfrm>
            <a:off x="6540698" y="1733376"/>
            <a:ext cx="5603974" cy="5080000"/>
          </a:xfrm>
          <a:prstGeom prst="rect">
            <a:avLst/>
          </a:prstGeom>
          <a:noFill/>
          <a:ln>
            <a:noFill/>
          </a:ln>
        </p:spPr>
      </p:pic>
      <p:sp>
        <p:nvSpPr>
          <p:cNvPr id="298" name="Google Shape;298;p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solidFill>
                  <a:srgbClr val="586F7C"/>
                </a:solidFill>
                <a:latin typeface="Open Sans"/>
                <a:ea typeface="Open Sans"/>
                <a:cs typeface="Open Sans"/>
                <a:sym typeface="Open Sans"/>
              </a:rPr>
              <a:t>Métricas de Google Académico</a:t>
            </a:r>
            <a:endParaRPr>
              <a:solidFill>
                <a:srgbClr val="586F7C"/>
              </a:solidFill>
              <a:latin typeface="Open Sans"/>
              <a:ea typeface="Open Sans"/>
              <a:cs typeface="Open Sans"/>
              <a:sym typeface="Open Sans"/>
            </a:endParaRPr>
          </a:p>
        </p:txBody>
      </p:sp>
      <p:sp>
        <p:nvSpPr>
          <p:cNvPr id="299" name="Google Shape;299;p7"/>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600"/>
              <a:buFont typeface="Trebuchet MS"/>
              <a:buNone/>
            </a:pPr>
            <a:fld id="{00000000-1234-1234-1234-123412341234}" type="slidenum">
              <a:rPr lang="en-US"/>
              <a:t>23</a:t>
            </a:fld>
            <a:endParaRPr/>
          </a:p>
        </p:txBody>
      </p:sp>
      <p:sp>
        <p:nvSpPr>
          <p:cNvPr id="300" name="Google Shape;300;p7"/>
          <p:cNvSpPr txBox="1">
            <a:spLocks noGrp="1"/>
          </p:cNvSpPr>
          <p:nvPr>
            <p:ph type="body" idx="1"/>
          </p:nvPr>
        </p:nvSpPr>
        <p:spPr>
          <a:xfrm>
            <a:off x="-24680" y="1700808"/>
            <a:ext cx="4832700" cy="4752528"/>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1100"/>
              <a:buFont typeface="Arial"/>
              <a:buNone/>
            </a:pPr>
            <a:r>
              <a:rPr lang="en-US" dirty="0">
                <a:solidFill>
                  <a:schemeClr val="dk1"/>
                </a:solidFill>
                <a:latin typeface="Open Sans"/>
                <a:ea typeface="Open Sans"/>
                <a:cs typeface="Open Sans"/>
                <a:sym typeface="Open Sans"/>
              </a:rPr>
              <a:t>Para </a:t>
            </a:r>
            <a:r>
              <a:rPr lang="en-US" dirty="0" err="1">
                <a:solidFill>
                  <a:schemeClr val="dk1"/>
                </a:solidFill>
                <a:latin typeface="Open Sans"/>
                <a:ea typeface="Open Sans"/>
                <a:cs typeface="Open Sans"/>
                <a:sym typeface="Open Sans"/>
              </a:rPr>
              <a:t>ayudar</a:t>
            </a:r>
            <a:r>
              <a:rPr lang="en-US" dirty="0">
                <a:solidFill>
                  <a:schemeClr val="dk1"/>
                </a:solidFill>
                <a:latin typeface="Open Sans"/>
                <a:ea typeface="Open Sans"/>
                <a:cs typeface="Open Sans"/>
                <a:sym typeface="Open Sans"/>
              </a:rPr>
              <a:t>  </a:t>
            </a:r>
            <a:r>
              <a:rPr lang="en-US" dirty="0">
                <a:solidFill>
                  <a:srgbClr val="000000"/>
                </a:solidFill>
                <a:latin typeface="Open Sans"/>
                <a:ea typeface="Open Sans"/>
                <a:cs typeface="Open Sans"/>
                <a:sym typeface="Open Sans"/>
              </a:rPr>
              <a:t>a </a:t>
            </a:r>
            <a:r>
              <a:rPr lang="en-US" dirty="0" err="1">
                <a:solidFill>
                  <a:srgbClr val="000000"/>
                </a:solidFill>
                <a:latin typeface="Open Sans"/>
                <a:ea typeface="Open Sans"/>
                <a:cs typeface="Open Sans"/>
                <a:sym typeface="Open Sans"/>
              </a:rPr>
              <a:t>los</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usuarios</a:t>
            </a:r>
            <a:r>
              <a:rPr lang="en-US" dirty="0">
                <a:solidFill>
                  <a:srgbClr val="000000"/>
                </a:solidFill>
                <a:latin typeface="Open Sans"/>
                <a:ea typeface="Open Sans"/>
                <a:cs typeface="Open Sans"/>
                <a:sym typeface="Open Sans"/>
              </a:rPr>
              <a:t> a </a:t>
            </a:r>
            <a:r>
              <a:rPr lang="en-US" dirty="0" err="1">
                <a:solidFill>
                  <a:srgbClr val="000000"/>
                </a:solidFill>
                <a:latin typeface="Open Sans"/>
                <a:ea typeface="Open Sans"/>
                <a:cs typeface="Open Sans"/>
                <a:sym typeface="Open Sans"/>
              </a:rPr>
              <a:t>encontrar</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una</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revista</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dónde</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publicar</a:t>
            </a:r>
            <a:r>
              <a:rPr lang="en-US" dirty="0">
                <a:solidFill>
                  <a:srgbClr val="000000"/>
                </a:solidFill>
                <a:latin typeface="Open Sans"/>
                <a:ea typeface="Open Sans"/>
                <a:cs typeface="Open Sans"/>
                <a:sym typeface="Open Sans"/>
              </a:rPr>
              <a:t>.</a:t>
            </a:r>
            <a:endParaRPr dirty="0">
              <a:solidFill>
                <a:srgbClr val="000000"/>
              </a:solidFill>
              <a:latin typeface="Open Sans"/>
              <a:ea typeface="Open Sans"/>
              <a:cs typeface="Open Sans"/>
              <a:sym typeface="Open Sans"/>
            </a:endParaRPr>
          </a:p>
          <a:p>
            <a:pPr marL="914400" lvl="0" indent="-361950" algn="l" rtl="0">
              <a:lnSpc>
                <a:spcPct val="100000"/>
              </a:lnSpc>
              <a:spcBef>
                <a:spcPts val="1000"/>
              </a:spcBef>
              <a:spcAft>
                <a:spcPts val="0"/>
              </a:spcAft>
              <a:buClr>
                <a:srgbClr val="000000"/>
              </a:buClr>
              <a:buSzPts val="2100"/>
              <a:buFont typeface="Open Sans"/>
              <a:buChar char="●"/>
            </a:pPr>
            <a:r>
              <a:rPr lang="en-US" sz="2100" dirty="0" err="1">
                <a:solidFill>
                  <a:srgbClr val="000000"/>
                </a:solidFill>
                <a:latin typeface="Open Sans"/>
                <a:ea typeface="Open Sans"/>
                <a:cs typeface="Open Sans"/>
                <a:sym typeface="Open Sans"/>
              </a:rPr>
              <a:t>Accesible</a:t>
            </a:r>
            <a:r>
              <a:rPr lang="en-US" sz="2100" dirty="0">
                <a:solidFill>
                  <a:srgbClr val="000000"/>
                </a:solidFill>
                <a:latin typeface="Open Sans"/>
                <a:ea typeface="Open Sans"/>
                <a:cs typeface="Open Sans"/>
                <a:sym typeface="Open Sans"/>
              </a:rPr>
              <a:t> </a:t>
            </a:r>
            <a:r>
              <a:rPr lang="en-US" sz="2100" dirty="0" err="1">
                <a:solidFill>
                  <a:srgbClr val="000000"/>
                </a:solidFill>
                <a:latin typeface="Open Sans"/>
                <a:ea typeface="Open Sans"/>
                <a:cs typeface="Open Sans"/>
                <a:sym typeface="Open Sans"/>
              </a:rPr>
              <a:t>desde</a:t>
            </a:r>
            <a:r>
              <a:rPr lang="en-US" sz="2100" dirty="0">
                <a:solidFill>
                  <a:srgbClr val="000000"/>
                </a:solidFill>
                <a:latin typeface="Open Sans"/>
                <a:ea typeface="Open Sans"/>
                <a:cs typeface="Open Sans"/>
                <a:sym typeface="Open Sans"/>
              </a:rPr>
              <a:t> el menú de Google </a:t>
            </a:r>
            <a:r>
              <a:rPr lang="en-US" sz="2100" dirty="0" err="1">
                <a:solidFill>
                  <a:srgbClr val="000000"/>
                </a:solidFill>
                <a:latin typeface="Open Sans"/>
                <a:ea typeface="Open Sans"/>
                <a:cs typeface="Open Sans"/>
                <a:sym typeface="Open Sans"/>
              </a:rPr>
              <a:t>Académico</a:t>
            </a:r>
            <a:r>
              <a:rPr lang="en-US" sz="2100" dirty="0">
                <a:solidFill>
                  <a:srgbClr val="000000"/>
                </a:solidFill>
                <a:latin typeface="Open Sans"/>
                <a:ea typeface="Open Sans"/>
                <a:cs typeface="Open Sans"/>
                <a:sym typeface="Open Sans"/>
              </a:rPr>
              <a:t>, </a:t>
            </a:r>
            <a:r>
              <a:rPr lang="en-US" sz="2100" dirty="0" err="1">
                <a:solidFill>
                  <a:srgbClr val="000000"/>
                </a:solidFill>
                <a:latin typeface="Open Sans"/>
                <a:ea typeface="Open Sans"/>
                <a:cs typeface="Open Sans"/>
                <a:sym typeface="Open Sans"/>
              </a:rPr>
              <a:t>proporciona</a:t>
            </a:r>
            <a:r>
              <a:rPr lang="en-US" sz="2100" dirty="0">
                <a:solidFill>
                  <a:srgbClr val="000000"/>
                </a:solidFill>
                <a:latin typeface="Open Sans"/>
                <a:ea typeface="Open Sans"/>
                <a:cs typeface="Open Sans"/>
                <a:sym typeface="Open Sans"/>
              </a:rPr>
              <a:t> </a:t>
            </a:r>
            <a:r>
              <a:rPr lang="en-US" sz="2100" dirty="0" err="1">
                <a:solidFill>
                  <a:srgbClr val="000000"/>
                </a:solidFill>
                <a:latin typeface="Open Sans"/>
                <a:ea typeface="Open Sans"/>
                <a:cs typeface="Open Sans"/>
                <a:sym typeface="Open Sans"/>
              </a:rPr>
              <a:t>métricas</a:t>
            </a:r>
            <a:r>
              <a:rPr lang="en-US" sz="2100" dirty="0">
                <a:solidFill>
                  <a:srgbClr val="000000"/>
                </a:solidFill>
                <a:latin typeface="Open Sans"/>
                <a:ea typeface="Open Sans"/>
                <a:cs typeface="Open Sans"/>
                <a:sym typeface="Open Sans"/>
              </a:rPr>
              <a:t>, </a:t>
            </a:r>
            <a:r>
              <a:rPr lang="en-US" sz="2100" dirty="0" err="1">
                <a:solidFill>
                  <a:srgbClr val="000000"/>
                </a:solidFill>
                <a:latin typeface="Open Sans"/>
                <a:ea typeface="Open Sans"/>
                <a:cs typeface="Open Sans"/>
                <a:sym typeface="Open Sans"/>
              </a:rPr>
              <a:t>por</a:t>
            </a:r>
            <a:r>
              <a:rPr lang="en-US" sz="2100" dirty="0">
                <a:solidFill>
                  <a:srgbClr val="000000"/>
                </a:solidFill>
                <a:latin typeface="Open Sans"/>
                <a:ea typeface="Open Sans"/>
                <a:cs typeface="Open Sans"/>
                <a:sym typeface="Open Sans"/>
              </a:rPr>
              <a:t> </a:t>
            </a:r>
            <a:r>
              <a:rPr lang="en-US" sz="2100" dirty="0" err="1">
                <a:solidFill>
                  <a:srgbClr val="000000"/>
                </a:solidFill>
                <a:latin typeface="Open Sans"/>
                <a:ea typeface="Open Sans"/>
                <a:cs typeface="Open Sans"/>
                <a:sym typeface="Open Sans"/>
              </a:rPr>
              <a:t>ejemplo</a:t>
            </a:r>
            <a:r>
              <a:rPr lang="en-US" sz="2100" dirty="0">
                <a:solidFill>
                  <a:srgbClr val="000000"/>
                </a:solidFill>
                <a:latin typeface="Open Sans"/>
                <a:ea typeface="Open Sans"/>
                <a:cs typeface="Open Sans"/>
                <a:sym typeface="Open Sans"/>
              </a:rPr>
              <a:t>, </a:t>
            </a:r>
            <a:r>
              <a:rPr lang="en-US" sz="2100" i="1" dirty="0" err="1">
                <a:solidFill>
                  <a:srgbClr val="000000"/>
                </a:solidFill>
                <a:latin typeface="Open Sans"/>
                <a:ea typeface="Open Sans"/>
                <a:cs typeface="Open Sans"/>
                <a:sym typeface="Open Sans"/>
              </a:rPr>
              <a:t>índice</a:t>
            </a:r>
            <a:r>
              <a:rPr lang="en-US" sz="2100" i="1" dirty="0">
                <a:solidFill>
                  <a:srgbClr val="000000"/>
                </a:solidFill>
                <a:latin typeface="Open Sans"/>
                <a:ea typeface="Open Sans"/>
                <a:cs typeface="Open Sans"/>
                <a:sym typeface="Open Sans"/>
              </a:rPr>
              <a:t> h5</a:t>
            </a:r>
            <a:r>
              <a:rPr lang="en-US" sz="2100" dirty="0">
                <a:solidFill>
                  <a:srgbClr val="000000"/>
                </a:solidFill>
                <a:latin typeface="Open Sans"/>
                <a:ea typeface="Open Sans"/>
                <a:cs typeface="Open Sans"/>
                <a:sym typeface="Open Sans"/>
              </a:rPr>
              <a:t> para </a:t>
            </a:r>
            <a:r>
              <a:rPr lang="en-US" sz="2100" dirty="0" err="1">
                <a:solidFill>
                  <a:srgbClr val="000000"/>
                </a:solidFill>
                <a:latin typeface="Open Sans"/>
                <a:ea typeface="Open Sans"/>
                <a:cs typeface="Open Sans"/>
                <a:sym typeface="Open Sans"/>
              </a:rPr>
              <a:t>publicaciones</a:t>
            </a:r>
            <a:r>
              <a:rPr lang="en-US" sz="2100" dirty="0">
                <a:solidFill>
                  <a:srgbClr val="000000"/>
                </a:solidFill>
                <a:latin typeface="Open Sans"/>
                <a:ea typeface="Open Sans"/>
                <a:cs typeface="Open Sans"/>
                <a:sym typeface="Open Sans"/>
              </a:rPr>
              <a:t> </a:t>
            </a:r>
            <a:r>
              <a:rPr lang="en-US" sz="2100" dirty="0" err="1">
                <a:solidFill>
                  <a:srgbClr val="000000"/>
                </a:solidFill>
                <a:latin typeface="Open Sans"/>
                <a:ea typeface="Open Sans"/>
                <a:cs typeface="Open Sans"/>
                <a:sym typeface="Open Sans"/>
              </a:rPr>
              <a:t>indexadas</a:t>
            </a:r>
            <a:r>
              <a:rPr lang="en-US" sz="2100" dirty="0">
                <a:solidFill>
                  <a:srgbClr val="000000"/>
                </a:solidFill>
                <a:latin typeface="Open Sans"/>
                <a:ea typeface="Open Sans"/>
                <a:cs typeface="Open Sans"/>
                <a:sym typeface="Open Sans"/>
              </a:rPr>
              <a:t> </a:t>
            </a:r>
            <a:r>
              <a:rPr lang="en-US" sz="2100" dirty="0" err="1">
                <a:solidFill>
                  <a:srgbClr val="000000"/>
                </a:solidFill>
                <a:latin typeface="Open Sans"/>
                <a:ea typeface="Open Sans"/>
                <a:cs typeface="Open Sans"/>
                <a:sym typeface="Open Sans"/>
              </a:rPr>
              <a:t>en</a:t>
            </a:r>
            <a:r>
              <a:rPr lang="en-US" sz="2100" dirty="0">
                <a:solidFill>
                  <a:srgbClr val="000000"/>
                </a:solidFill>
                <a:latin typeface="Open Sans"/>
                <a:ea typeface="Open Sans"/>
                <a:cs typeface="Open Sans"/>
                <a:sym typeface="Open Sans"/>
              </a:rPr>
              <a:t> Google </a:t>
            </a:r>
            <a:r>
              <a:rPr lang="en-US" sz="2100" dirty="0" err="1">
                <a:solidFill>
                  <a:srgbClr val="000000"/>
                </a:solidFill>
                <a:latin typeface="Open Sans"/>
                <a:ea typeface="Open Sans"/>
                <a:cs typeface="Open Sans"/>
                <a:sym typeface="Open Sans"/>
              </a:rPr>
              <a:t>Académico</a:t>
            </a:r>
            <a:r>
              <a:rPr lang="en-US" sz="2100" dirty="0">
                <a:solidFill>
                  <a:srgbClr val="000000"/>
                </a:solidFill>
                <a:latin typeface="Open Sans"/>
                <a:ea typeface="Open Sans"/>
                <a:cs typeface="Open Sans"/>
                <a:sym typeface="Open Sans"/>
              </a:rPr>
              <a:t>.</a:t>
            </a:r>
            <a:endParaRPr sz="2100" dirty="0">
              <a:solidFill>
                <a:srgbClr val="000000"/>
              </a:solidFill>
              <a:latin typeface="Open Sans"/>
              <a:ea typeface="Open Sans"/>
              <a:cs typeface="Open Sans"/>
              <a:sym typeface="Open Sans"/>
            </a:endParaRPr>
          </a:p>
          <a:p>
            <a:pPr marL="914400" lvl="0" indent="-361950" algn="l" rtl="0">
              <a:lnSpc>
                <a:spcPct val="100000"/>
              </a:lnSpc>
              <a:spcBef>
                <a:spcPts val="0"/>
              </a:spcBef>
              <a:spcAft>
                <a:spcPts val="0"/>
              </a:spcAft>
              <a:buClr>
                <a:srgbClr val="000000"/>
              </a:buClr>
              <a:buSzPts val="2100"/>
              <a:buFont typeface="Open Sans"/>
              <a:buChar char="●"/>
            </a:pPr>
            <a:r>
              <a:rPr lang="en-US" sz="2100" dirty="0">
                <a:solidFill>
                  <a:srgbClr val="000000"/>
                </a:solidFill>
                <a:latin typeface="Open Sans"/>
                <a:ea typeface="Open Sans"/>
                <a:cs typeface="Open Sans"/>
                <a:sym typeface="Open Sans"/>
              </a:rPr>
              <a:t>Para </a:t>
            </a:r>
            <a:r>
              <a:rPr lang="en-US" sz="2100" dirty="0" err="1">
                <a:solidFill>
                  <a:srgbClr val="000000"/>
                </a:solidFill>
                <a:latin typeface="Open Sans"/>
                <a:ea typeface="Open Sans"/>
                <a:cs typeface="Open Sans"/>
                <a:sym typeface="Open Sans"/>
              </a:rPr>
              <a:t>publicaciones</a:t>
            </a:r>
            <a:r>
              <a:rPr lang="en-US" sz="2100" dirty="0">
                <a:solidFill>
                  <a:srgbClr val="000000"/>
                </a:solidFill>
                <a:latin typeface="Open Sans"/>
                <a:ea typeface="Open Sans"/>
                <a:cs typeface="Open Sans"/>
                <a:sym typeface="Open Sans"/>
              </a:rPr>
              <a:t> </a:t>
            </a:r>
            <a:r>
              <a:rPr lang="en-US" sz="2100" dirty="0" err="1">
                <a:solidFill>
                  <a:srgbClr val="000000"/>
                </a:solidFill>
                <a:latin typeface="Open Sans"/>
                <a:ea typeface="Open Sans"/>
                <a:cs typeface="Open Sans"/>
                <a:sym typeface="Open Sans"/>
              </a:rPr>
              <a:t>en</a:t>
            </a:r>
            <a:r>
              <a:rPr lang="en-US" sz="2100" dirty="0">
                <a:solidFill>
                  <a:srgbClr val="000000"/>
                </a:solidFill>
                <a:latin typeface="Open Sans"/>
                <a:ea typeface="Open Sans"/>
                <a:cs typeface="Open Sans"/>
                <a:sym typeface="Open Sans"/>
              </a:rPr>
              <a:t> </a:t>
            </a:r>
            <a:r>
              <a:rPr lang="en-US" sz="2100" dirty="0" err="1">
                <a:solidFill>
                  <a:srgbClr val="000000"/>
                </a:solidFill>
                <a:latin typeface="Open Sans"/>
                <a:ea typeface="Open Sans"/>
                <a:cs typeface="Open Sans"/>
                <a:sym typeface="Open Sans"/>
              </a:rPr>
              <a:t>inglés</a:t>
            </a:r>
            <a:r>
              <a:rPr lang="en-US" sz="2100" dirty="0">
                <a:solidFill>
                  <a:srgbClr val="000000"/>
                </a:solidFill>
                <a:latin typeface="Open Sans"/>
                <a:ea typeface="Open Sans"/>
                <a:cs typeface="Open Sans"/>
                <a:sym typeface="Open Sans"/>
              </a:rPr>
              <a:t>, las </a:t>
            </a:r>
            <a:r>
              <a:rPr lang="en-US" sz="2100" dirty="0" err="1">
                <a:solidFill>
                  <a:srgbClr val="000000"/>
                </a:solidFill>
                <a:latin typeface="Open Sans"/>
                <a:ea typeface="Open Sans"/>
                <a:cs typeface="Open Sans"/>
                <a:sym typeface="Open Sans"/>
              </a:rPr>
              <a:t>métricas</a:t>
            </a:r>
            <a:r>
              <a:rPr lang="en-US" sz="2100" dirty="0">
                <a:solidFill>
                  <a:srgbClr val="000000"/>
                </a:solidFill>
                <a:latin typeface="Open Sans"/>
                <a:ea typeface="Open Sans"/>
                <a:cs typeface="Open Sans"/>
                <a:sym typeface="Open Sans"/>
              </a:rPr>
              <a:t> se </a:t>
            </a:r>
            <a:r>
              <a:rPr lang="en-US" sz="2100" dirty="0" err="1">
                <a:solidFill>
                  <a:srgbClr val="000000"/>
                </a:solidFill>
                <a:latin typeface="Open Sans"/>
                <a:ea typeface="Open Sans"/>
                <a:cs typeface="Open Sans"/>
                <a:sym typeface="Open Sans"/>
              </a:rPr>
              <a:t>pueden</a:t>
            </a:r>
            <a:r>
              <a:rPr lang="en-US" sz="2100" dirty="0">
                <a:solidFill>
                  <a:srgbClr val="000000"/>
                </a:solidFill>
                <a:latin typeface="Open Sans"/>
                <a:ea typeface="Open Sans"/>
                <a:cs typeface="Open Sans"/>
                <a:sym typeface="Open Sans"/>
              </a:rPr>
              <a:t> </a:t>
            </a:r>
            <a:r>
              <a:rPr lang="en-US" sz="2100" dirty="0" err="1">
                <a:solidFill>
                  <a:srgbClr val="000000"/>
                </a:solidFill>
                <a:latin typeface="Open Sans"/>
                <a:ea typeface="Open Sans"/>
                <a:cs typeface="Open Sans"/>
                <a:sym typeface="Open Sans"/>
              </a:rPr>
              <a:t>filtrar</a:t>
            </a:r>
            <a:r>
              <a:rPr lang="en-US" sz="2100" dirty="0">
                <a:solidFill>
                  <a:srgbClr val="000000"/>
                </a:solidFill>
                <a:latin typeface="Open Sans"/>
                <a:ea typeface="Open Sans"/>
                <a:cs typeface="Open Sans"/>
                <a:sym typeface="Open Sans"/>
              </a:rPr>
              <a:t> </a:t>
            </a:r>
            <a:r>
              <a:rPr lang="en-US" sz="2100" dirty="0" err="1">
                <a:solidFill>
                  <a:srgbClr val="000000"/>
                </a:solidFill>
                <a:latin typeface="Open Sans"/>
                <a:ea typeface="Open Sans"/>
                <a:cs typeface="Open Sans"/>
                <a:sym typeface="Open Sans"/>
              </a:rPr>
              <a:t>por</a:t>
            </a:r>
            <a:r>
              <a:rPr lang="en-US" sz="2100" dirty="0">
                <a:solidFill>
                  <a:srgbClr val="000000"/>
                </a:solidFill>
                <a:latin typeface="Open Sans"/>
                <a:ea typeface="Open Sans"/>
                <a:cs typeface="Open Sans"/>
                <a:sym typeface="Open Sans"/>
              </a:rPr>
              <a:t> </a:t>
            </a:r>
            <a:r>
              <a:rPr lang="en-US" sz="2100" dirty="0" err="1">
                <a:solidFill>
                  <a:srgbClr val="000000"/>
                </a:solidFill>
                <a:latin typeface="Open Sans"/>
                <a:ea typeface="Open Sans"/>
                <a:cs typeface="Open Sans"/>
                <a:sym typeface="Open Sans"/>
              </a:rPr>
              <a:t>categoría</a:t>
            </a:r>
            <a:r>
              <a:rPr lang="en-US" sz="2100" dirty="0">
                <a:solidFill>
                  <a:srgbClr val="000000"/>
                </a:solidFill>
                <a:latin typeface="Open Sans"/>
                <a:ea typeface="Open Sans"/>
                <a:cs typeface="Open Sans"/>
                <a:sym typeface="Open Sans"/>
              </a:rPr>
              <a:t> de </a:t>
            </a:r>
            <a:r>
              <a:rPr lang="en-US" sz="2100" dirty="0" err="1">
                <a:solidFill>
                  <a:srgbClr val="000000"/>
                </a:solidFill>
                <a:latin typeface="Open Sans"/>
                <a:ea typeface="Open Sans"/>
                <a:cs typeface="Open Sans"/>
                <a:sym typeface="Open Sans"/>
              </a:rPr>
              <a:t>tema</a:t>
            </a:r>
            <a:r>
              <a:rPr lang="en-US" sz="2100" dirty="0">
                <a:solidFill>
                  <a:srgbClr val="000000"/>
                </a:solidFill>
                <a:latin typeface="Open Sans"/>
                <a:ea typeface="Open Sans"/>
                <a:cs typeface="Open Sans"/>
                <a:sym typeface="Open Sans"/>
              </a:rPr>
              <a:t> y </a:t>
            </a:r>
            <a:r>
              <a:rPr lang="en-US" sz="2100" dirty="0" err="1">
                <a:solidFill>
                  <a:srgbClr val="000000"/>
                </a:solidFill>
                <a:latin typeface="Open Sans"/>
                <a:ea typeface="Open Sans"/>
                <a:cs typeface="Open Sans"/>
                <a:sym typeface="Open Sans"/>
              </a:rPr>
              <a:t>subcategoría</a:t>
            </a:r>
            <a:r>
              <a:rPr lang="en-US" sz="2100" dirty="0">
                <a:solidFill>
                  <a:srgbClr val="000000"/>
                </a:solidFill>
                <a:latin typeface="Open Sans"/>
                <a:ea typeface="Open Sans"/>
                <a:cs typeface="Open Sans"/>
                <a:sym typeface="Open Sans"/>
              </a:rPr>
              <a:t>.</a:t>
            </a:r>
            <a:endParaRPr sz="2100" dirty="0">
              <a:solidFill>
                <a:srgbClr val="000000"/>
              </a:solidFill>
              <a:latin typeface="Open Sans"/>
              <a:ea typeface="Open Sans"/>
              <a:cs typeface="Open Sans"/>
              <a:sym typeface="Open Sans"/>
            </a:endParaRPr>
          </a:p>
        </p:txBody>
      </p:sp>
      <p:sp>
        <p:nvSpPr>
          <p:cNvPr id="301" name="Google Shape;301;p7"/>
          <p:cNvSpPr/>
          <p:nvPr/>
        </p:nvSpPr>
        <p:spPr>
          <a:xfrm>
            <a:off x="6744072" y="2636912"/>
            <a:ext cx="2808312" cy="36004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02" name="Google Shape;302;p7"/>
          <p:cNvPicPr preferRelativeResize="0"/>
          <p:nvPr/>
        </p:nvPicPr>
        <p:blipFill rotWithShape="1">
          <a:blip r:embed="rId4">
            <a:alphaModFix/>
          </a:blip>
          <a:srcRect/>
          <a:stretch/>
        </p:blipFill>
        <p:spPr>
          <a:xfrm>
            <a:off x="4799856" y="1738313"/>
            <a:ext cx="1728192" cy="3381375"/>
          </a:xfrm>
          <a:prstGeom prst="rect">
            <a:avLst/>
          </a:prstGeom>
          <a:noFill/>
          <a:ln>
            <a:noFill/>
          </a:ln>
        </p:spPr>
      </p:pic>
      <p:sp>
        <p:nvSpPr>
          <p:cNvPr id="303" name="Google Shape;303;p7"/>
          <p:cNvSpPr/>
          <p:nvPr/>
        </p:nvSpPr>
        <p:spPr>
          <a:xfrm>
            <a:off x="4799856" y="3645024"/>
            <a:ext cx="1152128" cy="36004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Síntesis</a:t>
            </a:r>
            <a:endParaRPr>
              <a:solidFill>
                <a:srgbClr val="586F7C"/>
              </a:solidFill>
              <a:latin typeface="Open Sans"/>
              <a:ea typeface="Open Sans"/>
              <a:cs typeface="Open Sans"/>
              <a:sym typeface="Open Sans"/>
            </a:endParaRPr>
          </a:p>
        </p:txBody>
      </p:sp>
      <p:sp>
        <p:nvSpPr>
          <p:cNvPr id="309" name="Google Shape;309;p22"/>
          <p:cNvSpPr txBox="1">
            <a:spLocks noGrp="1"/>
          </p:cNvSpPr>
          <p:nvPr>
            <p:ph type="body" idx="1"/>
          </p:nvPr>
        </p:nvSpPr>
        <p:spPr>
          <a:xfrm>
            <a:off x="407368" y="1988840"/>
            <a:ext cx="10882800" cy="4020300"/>
          </a:xfrm>
          <a:prstGeom prst="rect">
            <a:avLst/>
          </a:prstGeom>
          <a:noFill/>
          <a:ln>
            <a:noFill/>
          </a:ln>
        </p:spPr>
        <p:txBody>
          <a:bodyPr spcFirstLastPara="1" wrap="square" lIns="91425" tIns="45700" rIns="91425" bIns="45700" anchor="t" anchorCtr="0">
            <a:noAutofit/>
          </a:bodyPr>
          <a:lstStyle/>
          <a:p>
            <a:pPr marL="460375" lvl="0" indent="-342900" algn="l" rtl="0">
              <a:lnSpc>
                <a:spcPct val="120000"/>
              </a:lnSpc>
              <a:spcBef>
                <a:spcPts val="1000"/>
              </a:spcBef>
              <a:spcAft>
                <a:spcPts val="0"/>
              </a:spcAft>
              <a:buClr>
                <a:schemeClr val="dk1"/>
              </a:buClr>
              <a:buSzPts val="1850"/>
              <a:buChar char="●"/>
            </a:pPr>
            <a:r>
              <a:rPr lang="en-US" dirty="0" err="1">
                <a:solidFill>
                  <a:srgbClr val="3F3F3F"/>
                </a:solidFill>
                <a:latin typeface="Open Sans"/>
                <a:ea typeface="Open Sans"/>
                <a:cs typeface="Open Sans"/>
                <a:sym typeface="Open Sans"/>
              </a:rPr>
              <a:t>Esta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lección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hace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una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introducción</a:t>
            </a:r>
            <a:r>
              <a:rPr lang="en-US" dirty="0">
                <a:solidFill>
                  <a:srgbClr val="3F3F3F"/>
                </a:solidFill>
                <a:latin typeface="Open Sans"/>
                <a:ea typeface="Open Sans"/>
                <a:cs typeface="Open Sans"/>
                <a:sym typeface="Open Sans"/>
              </a:rPr>
              <a:t> al </a:t>
            </a:r>
            <a:r>
              <a:rPr lang="en-US" dirty="0" err="1">
                <a:solidFill>
                  <a:srgbClr val="3F3F3F"/>
                </a:solidFill>
                <a:latin typeface="Open Sans"/>
                <a:ea typeface="Open Sans"/>
                <a:cs typeface="Open Sans"/>
                <a:sym typeface="Open Sans"/>
              </a:rPr>
              <a:t>concepto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evaluación</a:t>
            </a:r>
            <a:r>
              <a:rPr lang="en-US" dirty="0">
                <a:solidFill>
                  <a:srgbClr val="3F3F3F"/>
                </a:solidFill>
                <a:latin typeface="Open Sans"/>
                <a:ea typeface="Open Sans"/>
                <a:cs typeface="Open Sans"/>
                <a:sym typeface="Open Sans"/>
              </a:rPr>
              <a:t> de la </a:t>
            </a:r>
            <a:r>
              <a:rPr lang="en-US" dirty="0" err="1">
                <a:solidFill>
                  <a:srgbClr val="3F3F3F"/>
                </a:solidFill>
                <a:latin typeface="Open Sans"/>
                <a:ea typeface="Open Sans"/>
                <a:cs typeface="Open Sans"/>
                <a:sym typeface="Open Sans"/>
              </a:rPr>
              <a:t>investigación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particularmente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el</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mundo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académico</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marL="460375" lvl="0" indent="-342900" algn="l" rtl="0">
              <a:lnSpc>
                <a:spcPct val="120000"/>
              </a:lnSpc>
              <a:spcBef>
                <a:spcPts val="1000"/>
              </a:spcBef>
              <a:spcAft>
                <a:spcPts val="0"/>
              </a:spcAft>
              <a:buClr>
                <a:schemeClr val="dk1"/>
              </a:buClr>
              <a:buSzPts val="1850"/>
              <a:buChar char="●"/>
            </a:pPr>
            <a:r>
              <a:rPr lang="en-US" dirty="0">
                <a:solidFill>
                  <a:srgbClr val="3F3F3F"/>
                </a:solidFill>
                <a:latin typeface="Open Sans"/>
                <a:ea typeface="Open Sans"/>
                <a:cs typeface="Open Sans"/>
                <a:sym typeface="Open Sans"/>
              </a:rPr>
              <a:t>Se </a:t>
            </a:r>
            <a:r>
              <a:rPr lang="en-US" dirty="0" err="1">
                <a:solidFill>
                  <a:srgbClr val="3F3F3F"/>
                </a:solidFill>
                <a:latin typeface="Open Sans"/>
                <a:ea typeface="Open Sans"/>
                <a:cs typeface="Open Sans"/>
                <a:sym typeface="Open Sans"/>
              </a:rPr>
              <a:t>destacan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metodologías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comúnmente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utilizadas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el</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análisis</a:t>
            </a:r>
            <a:r>
              <a:rPr lang="en-US" dirty="0">
                <a:solidFill>
                  <a:srgbClr val="3F3F3F"/>
                </a:solidFill>
                <a:latin typeface="Open Sans"/>
                <a:ea typeface="Open Sans"/>
                <a:cs typeface="Open Sans"/>
                <a:sym typeface="Open Sans"/>
              </a:rPr>
              <a:t> del </a:t>
            </a:r>
            <a:r>
              <a:rPr lang="en-US" dirty="0" err="1">
                <a:solidFill>
                  <a:srgbClr val="3F3F3F"/>
                </a:solidFill>
                <a:latin typeface="Open Sans"/>
                <a:ea typeface="Open Sans"/>
                <a:cs typeface="Open Sans"/>
                <a:sym typeface="Open Sans"/>
              </a:rPr>
              <a:t>impacto</a:t>
            </a:r>
            <a:r>
              <a:rPr lang="en-US" dirty="0">
                <a:solidFill>
                  <a:srgbClr val="3F3F3F"/>
                </a:solidFill>
                <a:latin typeface="Open Sans"/>
                <a:ea typeface="Open Sans"/>
                <a:cs typeface="Open Sans"/>
                <a:sym typeface="Open Sans"/>
              </a:rPr>
              <a:t> de la </a:t>
            </a:r>
            <a:r>
              <a:rPr lang="en-US" dirty="0" err="1">
                <a:solidFill>
                  <a:srgbClr val="3F3F3F"/>
                </a:solidFill>
                <a:latin typeface="Open Sans"/>
                <a:ea typeface="Open Sans"/>
                <a:cs typeface="Open Sans"/>
                <a:sym typeface="Open Sans"/>
              </a:rPr>
              <a:t>investigación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incluyendo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indicadores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bibliométricos</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marL="460375" lvl="0" indent="-342900" algn="l" rtl="0">
              <a:lnSpc>
                <a:spcPct val="120000"/>
              </a:lnSpc>
              <a:spcBef>
                <a:spcPts val="1000"/>
              </a:spcBef>
              <a:spcAft>
                <a:spcPts val="0"/>
              </a:spcAft>
              <a:buClr>
                <a:schemeClr val="dk1"/>
              </a:buClr>
              <a:buSzPts val="1850"/>
              <a:buChar char="●"/>
            </a:pPr>
            <a:r>
              <a:rPr lang="en-US" dirty="0">
                <a:solidFill>
                  <a:srgbClr val="3F3F3F"/>
                </a:solidFill>
                <a:latin typeface="Open Sans"/>
                <a:ea typeface="Open Sans"/>
                <a:cs typeface="Open Sans"/>
                <a:sym typeface="Open Sans"/>
              </a:rPr>
              <a:t>Al final de la </a:t>
            </a:r>
            <a:r>
              <a:rPr lang="en-US" dirty="0" err="1">
                <a:solidFill>
                  <a:srgbClr val="3F3F3F"/>
                </a:solidFill>
                <a:latin typeface="Open Sans"/>
                <a:ea typeface="Open Sans"/>
                <a:cs typeface="Open Sans"/>
                <a:sym typeface="Open Sans"/>
              </a:rPr>
              <a:t>lección</a:t>
            </a:r>
            <a:r>
              <a:rPr lang="en-US" dirty="0">
                <a:solidFill>
                  <a:srgbClr val="3F3F3F"/>
                </a:solidFill>
                <a:latin typeface="Open Sans"/>
                <a:ea typeface="Open Sans"/>
                <a:cs typeface="Open Sans"/>
                <a:sym typeface="Open Sans"/>
              </a:rPr>
              <a:t> se </a:t>
            </a:r>
            <a:r>
              <a:rPr lang="en-US" dirty="0" err="1">
                <a:solidFill>
                  <a:srgbClr val="3F3F3F"/>
                </a:solidFill>
                <a:latin typeface="Open Sans"/>
                <a:ea typeface="Open Sans"/>
                <a:cs typeface="Open Sans"/>
                <a:sym typeface="Open Sans"/>
              </a:rPr>
              <a:t>muestra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una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descripción</a:t>
            </a:r>
            <a:r>
              <a:rPr lang="en-US" dirty="0">
                <a:solidFill>
                  <a:srgbClr val="3F3F3F"/>
                </a:solidFill>
                <a:latin typeface="Open Sans"/>
                <a:ea typeface="Open Sans"/>
                <a:cs typeface="Open Sans"/>
                <a:sym typeface="Open Sans"/>
              </a:rPr>
              <a:t> general de las </a:t>
            </a:r>
            <a:r>
              <a:rPr lang="en-US" dirty="0" err="1">
                <a:solidFill>
                  <a:srgbClr val="3F3F3F"/>
                </a:solidFill>
                <a:latin typeface="Open Sans"/>
                <a:ea typeface="Open Sans"/>
                <a:cs typeface="Open Sans"/>
                <a:sym typeface="Open Sans"/>
              </a:rPr>
              <a:t>principales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herramientas</a:t>
            </a:r>
            <a:r>
              <a:rPr lang="en-US" dirty="0">
                <a:solidFill>
                  <a:srgbClr val="3F3F3F"/>
                </a:solidFill>
                <a:latin typeface="Open Sans"/>
                <a:ea typeface="Open Sans"/>
                <a:cs typeface="Open Sans"/>
                <a:sym typeface="Open Sans"/>
              </a:rPr>
              <a:t> y </a:t>
            </a:r>
            <a:r>
              <a:rPr lang="en-US" dirty="0" err="1">
                <a:solidFill>
                  <a:srgbClr val="3F3F3F"/>
                </a:solidFill>
                <a:latin typeface="Open Sans"/>
                <a:ea typeface="Open Sans"/>
                <a:cs typeface="Open Sans"/>
                <a:sym typeface="Open Sans"/>
              </a:rPr>
              <a:t>servicios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existentes</a:t>
            </a:r>
            <a:r>
              <a:rPr lang="en-US" dirty="0">
                <a:solidFill>
                  <a:srgbClr val="3F3F3F"/>
                </a:solidFill>
                <a:latin typeface="Open Sans"/>
                <a:ea typeface="Open Sans"/>
                <a:cs typeface="Open Sans"/>
                <a:sym typeface="Open Sans"/>
              </a:rPr>
              <a:t> para la </a:t>
            </a:r>
            <a:r>
              <a:rPr lang="en-US" dirty="0" err="1">
                <a:solidFill>
                  <a:srgbClr val="3F3F3F"/>
                </a:solidFill>
                <a:latin typeface="Open Sans"/>
                <a:ea typeface="Open Sans"/>
                <a:cs typeface="Open Sans"/>
                <a:sym typeface="Open Sans"/>
              </a:rPr>
              <a:t>evaluación</a:t>
            </a:r>
            <a:r>
              <a:rPr lang="en-US" dirty="0">
                <a:solidFill>
                  <a:srgbClr val="3F3F3F"/>
                </a:solidFill>
                <a:latin typeface="Open Sans"/>
                <a:ea typeface="Open Sans"/>
                <a:cs typeface="Open Sans"/>
                <a:sym typeface="Open Sans"/>
              </a:rPr>
              <a:t> de la </a:t>
            </a:r>
            <a:r>
              <a:rPr lang="en-US" dirty="0" err="1">
                <a:solidFill>
                  <a:srgbClr val="3F3F3F"/>
                </a:solidFill>
                <a:latin typeface="Open Sans"/>
                <a:ea typeface="Open Sans"/>
                <a:cs typeface="Open Sans"/>
                <a:sym typeface="Open Sans"/>
              </a:rPr>
              <a:t>investigación</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 invitamos a:</a:t>
            </a:r>
            <a:endParaRPr>
              <a:solidFill>
                <a:srgbClr val="586F7C"/>
              </a:solidFill>
              <a:latin typeface="Open Sans"/>
              <a:ea typeface="Open Sans"/>
              <a:cs typeface="Open Sans"/>
              <a:sym typeface="Open Sans"/>
            </a:endParaRPr>
          </a:p>
        </p:txBody>
      </p:sp>
      <p:sp>
        <p:nvSpPr>
          <p:cNvPr id="315" name="Google Shape;315;p1"/>
          <p:cNvSpPr txBox="1">
            <a:spLocks noGrp="1"/>
          </p:cNvSpPr>
          <p:nvPr>
            <p:ph type="body" idx="1"/>
          </p:nvPr>
        </p:nvSpPr>
        <p:spPr>
          <a:xfrm>
            <a:off x="656075" y="2094524"/>
            <a:ext cx="11263782" cy="4306275"/>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rgbClr val="586F7C"/>
              </a:buClr>
              <a:buSzPts val="1400"/>
              <a:buFont typeface="Open Sans"/>
              <a:buChar char="●"/>
            </a:pPr>
            <a:r>
              <a:rPr lang="en-US" sz="2000" dirty="0" err="1">
                <a:solidFill>
                  <a:srgbClr val="586F7C"/>
                </a:solidFill>
                <a:latin typeface="Open Sans"/>
                <a:ea typeface="Open Sans"/>
                <a:cs typeface="Open Sans"/>
                <a:sym typeface="Open Sans"/>
              </a:rPr>
              <a:t>Visitarnos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en</a:t>
            </a:r>
            <a:r>
              <a:rPr lang="en-US" sz="2000" dirty="0">
                <a:solidFill>
                  <a:srgbClr val="586F7C"/>
                </a:solidFill>
                <a:latin typeface="Open Sans"/>
                <a:ea typeface="Open Sans"/>
                <a:cs typeface="Open Sans"/>
                <a:sym typeface="Open Sans"/>
              </a:rPr>
              <a:t> https://www.research4life.org/es/</a:t>
            </a:r>
            <a:endParaRPr sz="2000" dirty="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000" dirty="0" err="1">
                <a:solidFill>
                  <a:srgbClr val="586F7C"/>
                </a:solidFill>
                <a:latin typeface="Open Sans"/>
                <a:ea typeface="Open Sans"/>
                <a:cs typeface="Open Sans"/>
                <a:sym typeface="Open Sans"/>
              </a:rPr>
              <a:t>Comunicarse</a:t>
            </a:r>
            <a:r>
              <a:rPr lang="en-US" sz="2000" dirty="0">
                <a:solidFill>
                  <a:srgbClr val="586F7C"/>
                </a:solidFill>
                <a:latin typeface="Open Sans"/>
                <a:ea typeface="Open Sans"/>
                <a:cs typeface="Open Sans"/>
                <a:sym typeface="Open Sans"/>
              </a:rPr>
              <a:t> con </a:t>
            </a:r>
            <a:r>
              <a:rPr lang="en-US" sz="2000" dirty="0" err="1">
                <a:solidFill>
                  <a:srgbClr val="586F7C"/>
                </a:solidFill>
                <a:latin typeface="Open Sans"/>
                <a:ea typeface="Open Sans"/>
                <a:cs typeface="Open Sans"/>
                <a:sym typeface="Open Sans"/>
              </a:rPr>
              <a:t>nosotros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por</a:t>
            </a:r>
            <a:r>
              <a:rPr lang="en-US" sz="2000" dirty="0">
                <a:solidFill>
                  <a:srgbClr val="586F7C"/>
                </a:solidFill>
                <a:latin typeface="Open Sans"/>
                <a:ea typeface="Open Sans"/>
                <a:cs typeface="Open Sans"/>
                <a:sym typeface="Open Sans"/>
              </a:rPr>
              <a:t> </a:t>
            </a:r>
            <a:r>
              <a:rPr lang="en-US" sz="2000" dirty="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sz="2000" dirty="0">
                <a:solidFill>
                  <a:srgbClr val="586F7C"/>
                </a:solidFill>
                <a:latin typeface="Open Sans"/>
                <a:ea typeface="Open Sans"/>
                <a:cs typeface="Open Sans"/>
                <a:sym typeface="Open Sans"/>
              </a:rPr>
              <a:t> </a:t>
            </a:r>
            <a:endParaRPr sz="2000" dirty="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000" dirty="0" err="1">
                <a:solidFill>
                  <a:srgbClr val="586F7C"/>
                </a:solidFill>
                <a:latin typeface="Open Sans"/>
                <a:ea typeface="Open Sans"/>
                <a:cs typeface="Open Sans"/>
                <a:sym typeface="Open Sans"/>
              </a:rPr>
              <a:t>Descubrir</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otros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materiales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didácticos</a:t>
            </a:r>
            <a:r>
              <a:rPr lang="en-US" sz="2000" dirty="0">
                <a:solidFill>
                  <a:srgbClr val="586F7C"/>
                </a:solidFill>
                <a:latin typeface="Open Sans"/>
                <a:ea typeface="Open Sans"/>
                <a:cs typeface="Open Sans"/>
                <a:sym typeface="Open Sans"/>
              </a:rPr>
              <a:t> [</a:t>
            </a:r>
            <a:r>
              <a:rPr lang="en-US" sz="2000" u="sng" dirty="0">
                <a:solidFill>
                  <a:srgbClr val="0097A7"/>
                </a:solidFill>
                <a:latin typeface="Open Sans"/>
                <a:ea typeface="Open Sans"/>
                <a:cs typeface="Open Sans"/>
                <a:sym typeface="Open Sans"/>
              </a:rPr>
              <a:t>https://www.research4life.org/es/training/</a:t>
            </a:r>
            <a:r>
              <a:rPr lang="en-US" sz="2000" dirty="0">
                <a:solidFill>
                  <a:srgbClr val="586F7C"/>
                </a:solidFill>
                <a:latin typeface="Open Sans"/>
                <a:ea typeface="Open Sans"/>
                <a:cs typeface="Open Sans"/>
                <a:sym typeface="Open Sans"/>
              </a:rPr>
              <a:t>]</a:t>
            </a:r>
            <a:endParaRPr dirty="0"/>
          </a:p>
          <a:p>
            <a:pPr marL="0" lvl="0" indent="0" algn="l" rtl="0">
              <a:lnSpc>
                <a:spcPct val="200000"/>
              </a:lnSpc>
              <a:spcBef>
                <a:spcPts val="0"/>
              </a:spcBef>
              <a:spcAft>
                <a:spcPts val="0"/>
              </a:spcAft>
              <a:buClr>
                <a:srgbClr val="586F7C"/>
              </a:buClr>
              <a:buSzPts val="1400"/>
              <a:buFont typeface="Open Sans"/>
              <a:buChar char="●"/>
            </a:pPr>
            <a:r>
              <a:rPr lang="en-US" sz="2000" dirty="0" err="1">
                <a:solidFill>
                  <a:srgbClr val="586F7C"/>
                </a:solidFill>
                <a:latin typeface="Open Sans"/>
                <a:ea typeface="Open Sans"/>
                <a:cs typeface="Open Sans"/>
                <a:sym typeface="Open Sans"/>
              </a:rPr>
              <a:t>Suscribirse</a:t>
            </a:r>
            <a:r>
              <a:rPr lang="en-US" sz="2000" dirty="0">
                <a:solidFill>
                  <a:srgbClr val="586F7C"/>
                </a:solidFill>
                <a:latin typeface="Open Sans"/>
                <a:ea typeface="Open Sans"/>
                <a:cs typeface="Open Sans"/>
                <a:sym typeface="Open Sans"/>
              </a:rPr>
              <a:t> al </a:t>
            </a:r>
            <a:r>
              <a:rPr lang="en-US" sz="2000" dirty="0" err="1">
                <a:solidFill>
                  <a:srgbClr val="586F7C"/>
                </a:solidFill>
                <a:latin typeface="Open Sans"/>
                <a:ea typeface="Open Sans"/>
                <a:cs typeface="Open Sans"/>
                <a:sym typeface="Open Sans"/>
              </a:rPr>
              <a:t>boletín</a:t>
            </a:r>
            <a:r>
              <a:rPr lang="en-US" sz="2000" dirty="0">
                <a:solidFill>
                  <a:srgbClr val="586F7C"/>
                </a:solidFill>
                <a:latin typeface="Open Sans"/>
                <a:ea typeface="Open Sans"/>
                <a:cs typeface="Open Sans"/>
                <a:sym typeface="Open Sans"/>
              </a:rPr>
              <a:t> de Research4Life [</a:t>
            </a:r>
            <a:r>
              <a:rPr lang="en-US" sz="2000" u="sng" dirty="0">
                <a:solidFill>
                  <a:srgbClr val="0097A7"/>
                </a:solidFill>
                <a:latin typeface="Open Sans"/>
                <a:ea typeface="Open Sans"/>
                <a:cs typeface="Open Sans"/>
                <a:sym typeface="Open Sans"/>
              </a:rPr>
              <a:t>https://www.research4life.org/es/newsletter/</a:t>
            </a:r>
            <a:r>
              <a:rPr lang="en-US" sz="2000" dirty="0">
                <a:solidFill>
                  <a:srgbClr val="586F7C"/>
                </a:solidFill>
                <a:latin typeface="Open Sans"/>
                <a:ea typeface="Open Sans"/>
                <a:cs typeface="Open Sans"/>
                <a:sym typeface="Open Sans"/>
              </a:rPr>
              <a:t>]</a:t>
            </a:r>
            <a:endParaRPr dirty="0"/>
          </a:p>
          <a:p>
            <a:pPr marL="0" lvl="0" indent="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Ver </a:t>
            </a:r>
            <a:r>
              <a:rPr lang="en-US" sz="2000" dirty="0" err="1">
                <a:solidFill>
                  <a:srgbClr val="586F7C"/>
                </a:solidFill>
                <a:latin typeface="Open Sans"/>
                <a:ea typeface="Open Sans"/>
                <a:cs typeface="Open Sans"/>
                <a:sym typeface="Open Sans"/>
              </a:rPr>
              <a:t>los</a:t>
            </a:r>
            <a:r>
              <a:rPr lang="en-US" sz="2000" dirty="0">
                <a:solidFill>
                  <a:srgbClr val="586F7C"/>
                </a:solidFill>
                <a:latin typeface="Open Sans"/>
                <a:ea typeface="Open Sans"/>
                <a:cs typeface="Open Sans"/>
                <a:sym typeface="Open Sans"/>
              </a:rPr>
              <a:t> videos de Research4Life [</a:t>
            </a:r>
            <a:r>
              <a:rPr lang="en-US" sz="2000" u="sng" dirty="0">
                <a:solidFill>
                  <a:srgbClr val="0097A7"/>
                </a:solidFill>
                <a:latin typeface="Open Sans"/>
                <a:ea typeface="Open Sans"/>
                <a:cs typeface="Open Sans"/>
                <a:sym typeface="Open Sans"/>
              </a:rPr>
              <a:t>https://bit.ly/2w3CU5C</a:t>
            </a:r>
            <a:r>
              <a:rPr lang="en-US" sz="2000" dirty="0">
                <a:solidFill>
                  <a:srgbClr val="586F7C"/>
                </a:solidFill>
                <a:latin typeface="Open Sans"/>
                <a:ea typeface="Open Sans"/>
                <a:cs typeface="Open Sans"/>
                <a:sym typeface="Open Sans"/>
              </a:rPr>
              <a:t>]</a:t>
            </a:r>
            <a:endParaRPr dirty="0"/>
          </a:p>
          <a:p>
            <a:pPr marL="0" lvl="0" indent="0" algn="l" rtl="0">
              <a:lnSpc>
                <a:spcPct val="200000"/>
              </a:lnSpc>
              <a:spcBef>
                <a:spcPts val="0"/>
              </a:spcBef>
              <a:spcAft>
                <a:spcPts val="0"/>
              </a:spcAft>
              <a:buClr>
                <a:srgbClr val="586F7C"/>
              </a:buClr>
              <a:buSzPts val="1400"/>
              <a:buFont typeface="Open Sans"/>
              <a:buChar char="●"/>
            </a:pPr>
            <a:r>
              <a:rPr lang="en-US" sz="2000" dirty="0" err="1">
                <a:solidFill>
                  <a:srgbClr val="586F7C"/>
                </a:solidFill>
                <a:latin typeface="Open Sans"/>
                <a:ea typeface="Open Sans"/>
                <a:cs typeface="Open Sans"/>
                <a:sym typeface="Open Sans"/>
              </a:rPr>
              <a:t>Seguirnos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en</a:t>
            </a:r>
            <a:r>
              <a:rPr lang="en-US" sz="2000" dirty="0">
                <a:solidFill>
                  <a:srgbClr val="586F7C"/>
                </a:solidFill>
                <a:latin typeface="Open Sans"/>
                <a:ea typeface="Open Sans"/>
                <a:cs typeface="Open Sans"/>
                <a:sym typeface="Open Sans"/>
              </a:rPr>
              <a:t> Twitter @r4lpartnership y Facebook @R4Lpartnership</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g18bceed9ea8_0_40"/>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321" name="Google Shape;321;g18bceed9ea8_0_40"/>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322" name="Google Shape;322;g18bceed9ea8_0_40"/>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323" name="Google Shape;323;g18bceed9ea8_0_40"/>
          <p:cNvPicPr preferRelativeResize="0"/>
          <p:nvPr/>
        </p:nvPicPr>
        <p:blipFill rotWithShape="1">
          <a:blip r:embed="rId6">
            <a:alphaModFix/>
          </a:blip>
          <a:srcRect/>
          <a:stretch/>
        </p:blipFill>
        <p:spPr>
          <a:xfrm>
            <a:off x="8080643" y="6191271"/>
            <a:ext cx="1468375" cy="567895"/>
          </a:xfrm>
          <a:prstGeom prst="rect">
            <a:avLst/>
          </a:prstGeom>
          <a:noFill/>
          <a:ln>
            <a:noFill/>
          </a:ln>
        </p:spPr>
      </p:pic>
      <p:pic>
        <p:nvPicPr>
          <p:cNvPr id="324" name="Google Shape;324;g18bceed9ea8_0_40"/>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325" name="Google Shape;325;g18bceed9ea8_0_40"/>
          <p:cNvSpPr/>
          <p:nvPr/>
        </p:nvSpPr>
        <p:spPr>
          <a:xfrm>
            <a:off x="1591800" y="2814175"/>
            <a:ext cx="9298800" cy="261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US" sz="3000" b="0" i="0" u="none" strike="noStrike" cap="none">
                <a:solidFill>
                  <a:srgbClr val="F8981D"/>
                </a:solidFill>
                <a:latin typeface="Open Sans"/>
                <a:ea typeface="Open Sans"/>
                <a:cs typeface="Open Sans"/>
                <a:sym typeface="Open Sans"/>
              </a:rPr>
              <a:t>Para mayor información sobre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r>
              <a:rPr lang="en-US" sz="3000" b="0" i="0" u="sng" strike="noStrike" cap="none">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http://www.research4life.org/es/</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326" name="Google Shape;326;g18bceed9ea8_0_40"/>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Clr>
                <a:schemeClr val="dk1"/>
              </a:buCl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Objetivos de aprendizaje</a:t>
            </a:r>
            <a:endParaRPr>
              <a:solidFill>
                <a:srgbClr val="586F7C"/>
              </a:solidFill>
              <a:latin typeface="Open Sans"/>
              <a:ea typeface="Open Sans"/>
              <a:cs typeface="Open Sans"/>
              <a:sym typeface="Open Sans"/>
            </a:endParaRPr>
          </a:p>
        </p:txBody>
      </p:sp>
      <p:sp>
        <p:nvSpPr>
          <p:cNvPr id="98" name="Google Shape;98;p2"/>
          <p:cNvSpPr txBox="1">
            <a:spLocks noGrp="1"/>
          </p:cNvSpPr>
          <p:nvPr>
            <p:ph type="body" idx="1"/>
          </p:nvPr>
        </p:nvSpPr>
        <p:spPr>
          <a:xfrm>
            <a:off x="335360" y="1917832"/>
            <a:ext cx="10888287" cy="3599400"/>
          </a:xfrm>
          <a:prstGeom prst="rect">
            <a:avLst/>
          </a:prstGeom>
          <a:noFill/>
          <a:ln>
            <a:noFill/>
          </a:ln>
        </p:spPr>
        <p:txBody>
          <a:bodyPr spcFirstLastPara="1" wrap="square" lIns="91425" tIns="45700" rIns="91425" bIns="45700" anchor="t" anchorCtr="0">
            <a:noAutofit/>
          </a:bodyPr>
          <a:lstStyle/>
          <a:p>
            <a:pPr marL="342900" lvl="0" indent="-318181" algn="l" rtl="0">
              <a:lnSpc>
                <a:spcPct val="190000"/>
              </a:lnSpc>
              <a:spcBef>
                <a:spcPts val="0"/>
              </a:spcBef>
              <a:spcAft>
                <a:spcPts val="0"/>
              </a:spcAft>
              <a:buClr>
                <a:schemeClr val="dk2"/>
              </a:buClr>
              <a:buSzPts val="2379"/>
              <a:buChar char="●"/>
            </a:pPr>
            <a:r>
              <a:rPr lang="en-US" sz="2200" dirty="0" err="1">
                <a:solidFill>
                  <a:srgbClr val="3F3F3F"/>
                </a:solidFill>
                <a:latin typeface="Open Sans"/>
                <a:ea typeface="Open Sans"/>
                <a:cs typeface="Open Sans"/>
                <a:sym typeface="Open Sans"/>
              </a:rPr>
              <a:t>Familiarizarse</a:t>
            </a:r>
            <a:r>
              <a:rPr lang="en-US" sz="2200" dirty="0">
                <a:solidFill>
                  <a:srgbClr val="3F3F3F"/>
                </a:solidFill>
                <a:latin typeface="Open Sans"/>
                <a:ea typeface="Open Sans"/>
                <a:cs typeface="Open Sans"/>
                <a:sym typeface="Open Sans"/>
              </a:rPr>
              <a:t> con el </a:t>
            </a:r>
            <a:r>
              <a:rPr lang="en-US" sz="2200" dirty="0" err="1">
                <a:solidFill>
                  <a:srgbClr val="3F3F3F"/>
                </a:solidFill>
                <a:latin typeface="Open Sans"/>
                <a:ea typeface="Open Sans"/>
                <a:cs typeface="Open Sans"/>
                <a:sym typeface="Open Sans"/>
              </a:rPr>
              <a:t>impacto</a:t>
            </a:r>
            <a:r>
              <a:rPr lang="en-US" sz="2200" dirty="0">
                <a:solidFill>
                  <a:srgbClr val="3F3F3F"/>
                </a:solidFill>
                <a:latin typeface="Open Sans"/>
                <a:ea typeface="Open Sans"/>
                <a:cs typeface="Open Sans"/>
                <a:sym typeface="Open Sans"/>
              </a:rPr>
              <a:t> de la </a:t>
            </a:r>
            <a:r>
              <a:rPr lang="en-US" sz="2200" dirty="0" err="1">
                <a:solidFill>
                  <a:srgbClr val="3F3F3F"/>
                </a:solidFill>
                <a:latin typeface="Open Sans"/>
                <a:ea typeface="Open Sans"/>
                <a:cs typeface="Open Sans"/>
                <a:sym typeface="Open Sans"/>
              </a:rPr>
              <a:t>investigación</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sus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formas</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evaluación</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a:p>
            <a:pPr marL="342900" lvl="0" indent="-318181" algn="l" rtl="0">
              <a:lnSpc>
                <a:spcPct val="190000"/>
              </a:lnSpc>
              <a:spcBef>
                <a:spcPts val="0"/>
              </a:spcBef>
              <a:spcAft>
                <a:spcPts val="0"/>
              </a:spcAft>
              <a:buClr>
                <a:schemeClr val="dk2"/>
              </a:buClr>
              <a:buSzPts val="2379"/>
              <a:buChar char="●"/>
            </a:pPr>
            <a:r>
              <a:rPr lang="en-US" sz="2200" dirty="0" err="1">
                <a:solidFill>
                  <a:srgbClr val="3F3F3F"/>
                </a:solidFill>
                <a:latin typeface="Open Sans"/>
                <a:ea typeface="Open Sans"/>
                <a:cs typeface="Open Sans"/>
                <a:sym typeface="Open Sans"/>
              </a:rPr>
              <a:t>Comprender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indicadores</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metodologías</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uso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más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comunes</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marL="342900" lvl="0" indent="-318181" algn="l" rtl="0">
              <a:lnSpc>
                <a:spcPct val="190000"/>
              </a:lnSpc>
              <a:spcBef>
                <a:spcPts val="0"/>
              </a:spcBef>
              <a:spcAft>
                <a:spcPts val="0"/>
              </a:spcAft>
              <a:buClr>
                <a:schemeClr val="dk2"/>
              </a:buClr>
              <a:buSzPts val="2379"/>
              <a:buChar char="●"/>
            </a:pPr>
            <a:r>
              <a:rPr lang="en-US" sz="2200" dirty="0" err="1">
                <a:solidFill>
                  <a:srgbClr val="3F3F3F"/>
                </a:solidFill>
                <a:latin typeface="Open Sans"/>
                <a:ea typeface="Open Sans"/>
                <a:cs typeface="Open Sans"/>
                <a:sym typeface="Open Sans"/>
              </a:rPr>
              <a:t>Comprender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méritos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alternativos</a:t>
            </a:r>
            <a:r>
              <a:rPr lang="en-US" sz="2200" dirty="0">
                <a:solidFill>
                  <a:srgbClr val="3F3F3F"/>
                </a:solidFill>
                <a:latin typeface="Open Sans"/>
                <a:ea typeface="Open Sans"/>
                <a:cs typeface="Open Sans"/>
                <a:sym typeface="Open Sans"/>
              </a:rPr>
              <a:t> a las </a:t>
            </a:r>
            <a:r>
              <a:rPr lang="en-US" sz="2200" dirty="0" err="1">
                <a:solidFill>
                  <a:srgbClr val="3F3F3F"/>
                </a:solidFill>
                <a:latin typeface="Open Sans"/>
                <a:ea typeface="Open Sans"/>
                <a:cs typeface="Open Sans"/>
                <a:sym typeface="Open Sans"/>
              </a:rPr>
              <a:t>métricas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basadas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revistas</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a:p>
            <a:pPr marL="342900" lvl="0" indent="-318181" algn="l" rtl="0">
              <a:lnSpc>
                <a:spcPct val="190000"/>
              </a:lnSpc>
              <a:spcBef>
                <a:spcPts val="0"/>
              </a:spcBef>
              <a:spcAft>
                <a:spcPts val="0"/>
              </a:spcAft>
              <a:buClr>
                <a:schemeClr val="dk2"/>
              </a:buClr>
              <a:buSzPts val="2379"/>
              <a:buChar char="●"/>
            </a:pPr>
            <a:r>
              <a:rPr lang="en-US" sz="2200" dirty="0" err="1">
                <a:solidFill>
                  <a:srgbClr val="3F3F3F"/>
                </a:solidFill>
                <a:latin typeface="Open Sans"/>
                <a:ea typeface="Open Sans"/>
                <a:cs typeface="Open Sans"/>
                <a:sym typeface="Open Sans"/>
              </a:rPr>
              <a:t>Identificar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herramientas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existentes</a:t>
            </a:r>
            <a:r>
              <a:rPr lang="en-US" sz="2200" dirty="0">
                <a:solidFill>
                  <a:srgbClr val="3F3F3F"/>
                </a:solidFill>
                <a:latin typeface="Open Sans"/>
                <a:ea typeface="Open Sans"/>
                <a:cs typeface="Open Sans"/>
                <a:sym typeface="Open Sans"/>
              </a:rPr>
              <a:t> tales </a:t>
            </a:r>
            <a:r>
              <a:rPr lang="en-US" sz="2200" dirty="0" err="1">
                <a:solidFill>
                  <a:srgbClr val="3F3F3F"/>
                </a:solidFill>
                <a:latin typeface="Open Sans"/>
                <a:ea typeface="Open Sans"/>
                <a:cs typeface="Open Sans"/>
                <a:sym typeface="Open Sans"/>
              </a:rPr>
              <a:t>como</a:t>
            </a:r>
            <a:r>
              <a:rPr lang="en-US" sz="2200" dirty="0">
                <a:solidFill>
                  <a:srgbClr val="3F3F3F"/>
                </a:solidFill>
                <a:latin typeface="Open Sans"/>
                <a:ea typeface="Open Sans"/>
                <a:cs typeface="Open Sans"/>
                <a:sym typeface="Open Sans"/>
              </a:rPr>
              <a:t>: Google Scholar, </a:t>
            </a:r>
            <a:r>
              <a:rPr lang="en-US" sz="2200" dirty="0" err="1">
                <a:solidFill>
                  <a:srgbClr val="3F3F3F"/>
                </a:solidFill>
                <a:latin typeface="Open Sans"/>
                <a:ea typeface="Open Sans"/>
                <a:cs typeface="Open Sans"/>
                <a:sym typeface="Open Sans"/>
              </a:rPr>
              <a:t>Altmetrics</a:t>
            </a:r>
            <a:r>
              <a:rPr lang="en-US" sz="2200" dirty="0">
                <a:solidFill>
                  <a:srgbClr val="3F3F3F"/>
                </a:solidFill>
                <a:latin typeface="Open Sans"/>
                <a:ea typeface="Open Sans"/>
                <a:cs typeface="Open Sans"/>
                <a:sym typeface="Open Sans"/>
              </a:rPr>
              <a:t>, Scopus, Web of Science, Dimensions, </a:t>
            </a:r>
            <a:r>
              <a:rPr lang="en-US" sz="2200" dirty="0" err="1">
                <a:solidFill>
                  <a:srgbClr val="3F3F3F"/>
                </a:solidFill>
                <a:latin typeface="Open Sans"/>
                <a:ea typeface="Open Sans"/>
                <a:cs typeface="Open Sans"/>
                <a:sym typeface="Open Sans"/>
              </a:rPr>
              <a:t>Scival</a:t>
            </a:r>
            <a:r>
              <a:rPr lang="en-US" sz="2200" dirty="0">
                <a:solidFill>
                  <a:srgbClr val="3F3F3F"/>
                </a:solidFill>
                <a:latin typeface="Open Sans"/>
                <a:ea typeface="Open Sans"/>
                <a:cs typeface="Open Sans"/>
                <a:sym typeface="Open Sans"/>
              </a:rPr>
              <a:t>, Incites y The Lens.</a:t>
            </a:r>
            <a:endParaRPr sz="2200" dirty="0">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Impacto de la investigación</a:t>
            </a:r>
            <a:br>
              <a:rPr lang="en-US" sz="3600">
                <a:solidFill>
                  <a:srgbClr val="586F7C"/>
                </a:solidFill>
                <a:latin typeface="Open Sans"/>
                <a:ea typeface="Open Sans"/>
                <a:cs typeface="Open Sans"/>
                <a:sym typeface="Open Sans"/>
              </a:rPr>
            </a:br>
            <a:endParaRPr sz="3600">
              <a:solidFill>
                <a:srgbClr val="586F7C"/>
              </a:solidFill>
              <a:latin typeface="Open Sans"/>
              <a:ea typeface="Open Sans"/>
              <a:cs typeface="Open Sans"/>
              <a:sym typeface="Open Sans"/>
            </a:endParaRPr>
          </a:p>
        </p:txBody>
      </p:sp>
      <p:sp>
        <p:nvSpPr>
          <p:cNvPr id="105" name="Google Shape;105;p3"/>
          <p:cNvSpPr txBox="1">
            <a:spLocks noGrp="1"/>
          </p:cNvSpPr>
          <p:nvPr>
            <p:ph type="body" idx="1"/>
          </p:nvPr>
        </p:nvSpPr>
        <p:spPr>
          <a:xfrm>
            <a:off x="0" y="1863926"/>
            <a:ext cx="11856600" cy="2461800"/>
          </a:xfrm>
          <a:prstGeom prst="rect">
            <a:avLst/>
          </a:prstGeom>
          <a:noFill/>
          <a:ln>
            <a:noFill/>
          </a:ln>
        </p:spPr>
        <p:txBody>
          <a:bodyPr spcFirstLastPara="1" wrap="square" lIns="91425" tIns="45700" rIns="91425" bIns="45700" anchor="t" anchorCtr="0">
            <a:normAutofit fontScale="92500"/>
          </a:bodyPr>
          <a:lstStyle/>
          <a:p>
            <a:pPr marL="228600" lvl="0" indent="-205740" algn="l" rtl="0">
              <a:lnSpc>
                <a:spcPct val="120000"/>
              </a:lnSpc>
              <a:spcBef>
                <a:spcPts val="0"/>
              </a:spcBef>
              <a:spcAft>
                <a:spcPts val="0"/>
              </a:spcAft>
              <a:buClr>
                <a:schemeClr val="dk2"/>
              </a:buClr>
              <a:buSzPct val="100000"/>
              <a:buFont typeface="Open Sans"/>
              <a:buChar char="•"/>
            </a:pPr>
            <a:r>
              <a:rPr lang="es-ES" dirty="0">
                <a:solidFill>
                  <a:srgbClr val="3F3F3F"/>
                </a:solidFill>
                <a:latin typeface="Open Sans"/>
                <a:ea typeface="Open Sans"/>
                <a:cs typeface="Open Sans"/>
                <a:sym typeface="Open Sans"/>
              </a:rPr>
              <a:t>El impacto de la investigación puede definirse simplemente como el bien que los investigadores pueden hacer en el mundo.</a:t>
            </a:r>
          </a:p>
          <a:p>
            <a:pPr marL="228600" lvl="0" indent="-205740" algn="l" rtl="0">
              <a:lnSpc>
                <a:spcPct val="120000"/>
              </a:lnSpc>
              <a:spcBef>
                <a:spcPts val="0"/>
              </a:spcBef>
              <a:spcAft>
                <a:spcPts val="0"/>
              </a:spcAft>
              <a:buClr>
                <a:schemeClr val="dk2"/>
              </a:buClr>
              <a:buSzPct val="100000"/>
              <a:buFont typeface="Open Sans"/>
              <a:buChar char="•"/>
            </a:pPr>
            <a:r>
              <a:rPr lang="es-ES" dirty="0">
                <a:solidFill>
                  <a:srgbClr val="3F3F3F"/>
                </a:solidFill>
                <a:latin typeface="Open Sans"/>
                <a:ea typeface="Open Sans"/>
                <a:cs typeface="Open Sans"/>
                <a:sym typeface="Open Sans"/>
              </a:rPr>
              <a:t>El impacto académico, el enfoque de esta lección, es la contribución intelectual que un investigador ha realizado en su campo de estudio dentro de la academia.</a:t>
            </a:r>
          </a:p>
          <a:p>
            <a:pPr marL="228600" lvl="0" indent="-205740" algn="l" rtl="0">
              <a:lnSpc>
                <a:spcPct val="120000"/>
              </a:lnSpc>
              <a:spcBef>
                <a:spcPts val="0"/>
              </a:spcBef>
              <a:spcAft>
                <a:spcPts val="0"/>
              </a:spcAft>
              <a:buClr>
                <a:schemeClr val="dk2"/>
              </a:buClr>
              <a:buSzPct val="100000"/>
              <a:buFont typeface="Open Sans"/>
              <a:buChar char="•"/>
            </a:pPr>
            <a:r>
              <a:rPr lang="es-ES" dirty="0">
                <a:solidFill>
                  <a:srgbClr val="3F3F3F"/>
                </a:solidFill>
                <a:latin typeface="Open Sans"/>
                <a:ea typeface="Open Sans"/>
                <a:cs typeface="Open Sans"/>
                <a:sym typeface="Open Sans"/>
              </a:rPr>
              <a:t>Las formas de impacto de la investigación incluyen:</a:t>
            </a:r>
          </a:p>
          <a:p>
            <a:pPr marL="0" lvl="0" indent="0" algn="l" rtl="0">
              <a:lnSpc>
                <a:spcPct val="120000"/>
              </a:lnSpc>
              <a:spcBef>
                <a:spcPts val="0"/>
              </a:spcBef>
              <a:spcAft>
                <a:spcPts val="0"/>
              </a:spcAft>
              <a:buClr>
                <a:schemeClr val="dk2"/>
              </a:buClr>
              <a:buSzPct val="100000"/>
              <a:buNone/>
            </a:pPr>
            <a:endParaRPr lang="es-ES" sz="2400" dirty="0">
              <a:solidFill>
                <a:srgbClr val="3F3F3F"/>
              </a:solidFill>
              <a:latin typeface="Open Sans"/>
              <a:ea typeface="Open Sans"/>
              <a:cs typeface="Open Sans"/>
              <a:sym typeface="Open Sans"/>
            </a:endParaRPr>
          </a:p>
          <a:p>
            <a:pPr marL="0" lvl="0" indent="0" algn="l" rtl="0">
              <a:lnSpc>
                <a:spcPct val="120000"/>
              </a:lnSpc>
              <a:spcBef>
                <a:spcPts val="0"/>
              </a:spcBef>
              <a:spcAft>
                <a:spcPts val="0"/>
              </a:spcAft>
              <a:buClr>
                <a:schemeClr val="dk2"/>
              </a:buClr>
              <a:buSzPct val="100000"/>
              <a:buNone/>
            </a:pPr>
            <a:endParaRPr lang="es-ES" sz="2400" dirty="0">
              <a:solidFill>
                <a:srgbClr val="3F3F3F"/>
              </a:solidFill>
              <a:latin typeface="Open Sans"/>
              <a:ea typeface="Open Sans"/>
              <a:cs typeface="Open Sans"/>
              <a:sym typeface="Open Sans"/>
            </a:endParaRPr>
          </a:p>
        </p:txBody>
      </p:sp>
      <p:sp>
        <p:nvSpPr>
          <p:cNvPr id="106" name="Google Shape;106;p3"/>
          <p:cNvSpPr/>
          <p:nvPr/>
        </p:nvSpPr>
        <p:spPr>
          <a:xfrm>
            <a:off x="4577346" y="4273060"/>
            <a:ext cx="1112822" cy="702322"/>
          </a:xfrm>
          <a:prstGeom prst="righ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1</a:t>
            </a:r>
            <a:endParaRPr sz="1800" b="1" i="0" u="none" strike="noStrike" cap="none">
              <a:solidFill>
                <a:schemeClr val="dk1"/>
              </a:solidFill>
              <a:latin typeface="Open Sans"/>
              <a:ea typeface="Open Sans"/>
              <a:cs typeface="Open Sans"/>
              <a:sym typeface="Open Sans"/>
            </a:endParaRPr>
          </a:p>
        </p:txBody>
      </p:sp>
      <p:sp>
        <p:nvSpPr>
          <p:cNvPr id="107" name="Google Shape;107;p3"/>
          <p:cNvSpPr/>
          <p:nvPr/>
        </p:nvSpPr>
        <p:spPr>
          <a:xfrm>
            <a:off x="11051738" y="4130302"/>
            <a:ext cx="967200" cy="719700"/>
          </a:xfrm>
          <a:prstGeom prst="lef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2</a:t>
            </a:r>
            <a:endParaRPr sz="1800" b="1" i="0" u="none" strike="noStrike" cap="none">
              <a:solidFill>
                <a:schemeClr val="dk1"/>
              </a:solidFill>
              <a:latin typeface="Open Sans"/>
              <a:ea typeface="Open Sans"/>
              <a:cs typeface="Open Sans"/>
              <a:sym typeface="Open Sans"/>
            </a:endParaRPr>
          </a:p>
        </p:txBody>
      </p:sp>
      <p:sp>
        <p:nvSpPr>
          <p:cNvPr id="108" name="Google Shape;108;p3"/>
          <p:cNvSpPr/>
          <p:nvPr/>
        </p:nvSpPr>
        <p:spPr>
          <a:xfrm>
            <a:off x="4577346" y="5544369"/>
            <a:ext cx="1112822" cy="702322"/>
          </a:xfrm>
          <a:prstGeom prst="righ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3</a:t>
            </a:r>
            <a:endParaRPr sz="1800" b="1" i="0" u="none" strike="noStrike" cap="none">
              <a:solidFill>
                <a:schemeClr val="dk1"/>
              </a:solidFill>
              <a:latin typeface="Open Sans"/>
              <a:ea typeface="Open Sans"/>
              <a:cs typeface="Open Sans"/>
              <a:sym typeface="Open Sans"/>
            </a:endParaRPr>
          </a:p>
        </p:txBody>
      </p:sp>
      <p:sp>
        <p:nvSpPr>
          <p:cNvPr id="109" name="Google Shape;109;p3"/>
          <p:cNvSpPr/>
          <p:nvPr/>
        </p:nvSpPr>
        <p:spPr>
          <a:xfrm>
            <a:off x="11051763" y="5592120"/>
            <a:ext cx="967200" cy="606900"/>
          </a:xfrm>
          <a:prstGeom prst="lef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4</a:t>
            </a:r>
            <a:endParaRPr sz="1800" b="1" i="0" u="none" strike="noStrike" cap="none">
              <a:solidFill>
                <a:schemeClr val="dk1"/>
              </a:solidFill>
              <a:latin typeface="Open Sans"/>
              <a:ea typeface="Open Sans"/>
              <a:cs typeface="Open Sans"/>
              <a:sym typeface="Open Sans"/>
            </a:endParaRPr>
          </a:p>
        </p:txBody>
      </p:sp>
      <p:pic>
        <p:nvPicPr>
          <p:cNvPr id="110" name="Google Shape;110;p3"/>
          <p:cNvPicPr preferRelativeResize="0"/>
          <p:nvPr/>
        </p:nvPicPr>
        <p:blipFill rotWithShape="1">
          <a:blip r:embed="rId3">
            <a:alphaModFix/>
          </a:blip>
          <a:srcRect/>
          <a:stretch/>
        </p:blipFill>
        <p:spPr>
          <a:xfrm>
            <a:off x="6172201" y="3895398"/>
            <a:ext cx="4533150" cy="27073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0"/>
          <p:cNvSpPr txBox="1">
            <a:spLocks noGrp="1"/>
          </p:cNvSpPr>
          <p:nvPr>
            <p:ph type="title"/>
          </p:nvPr>
        </p:nvSpPr>
        <p:spPr>
          <a:xfrm>
            <a:off x="0" y="378812"/>
            <a:ext cx="7793502" cy="1080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FF"/>
              </a:buClr>
              <a:buSzPct val="108106"/>
              <a:buFont typeface="Trebuchet MS"/>
              <a:buNone/>
            </a:pPr>
            <a:r>
              <a:rPr lang="en-US" sz="3330">
                <a:solidFill>
                  <a:srgbClr val="586F7C"/>
                </a:solidFill>
                <a:latin typeface="Open Sans"/>
                <a:ea typeface="Open Sans"/>
                <a:cs typeface="Open Sans"/>
                <a:sym typeface="Open Sans"/>
              </a:rPr>
              <a:t>Factores clave de evaluación de impacto en la investigación en organizaciones de investigación</a:t>
            </a:r>
            <a:endParaRPr sz="3330">
              <a:solidFill>
                <a:srgbClr val="586F7C"/>
              </a:solidFill>
              <a:latin typeface="Open Sans"/>
              <a:ea typeface="Open Sans"/>
              <a:cs typeface="Open Sans"/>
              <a:sym typeface="Open Sans"/>
            </a:endParaRPr>
          </a:p>
        </p:txBody>
      </p:sp>
      <p:grpSp>
        <p:nvGrpSpPr>
          <p:cNvPr id="116" name="Google Shape;116;p40"/>
          <p:cNvGrpSpPr/>
          <p:nvPr/>
        </p:nvGrpSpPr>
        <p:grpSpPr>
          <a:xfrm>
            <a:off x="-4528359" y="943043"/>
            <a:ext cx="14758901" cy="6202835"/>
            <a:chOff x="-5208680" y="-797833"/>
            <a:chExt cx="14758901" cy="6202835"/>
          </a:xfrm>
        </p:grpSpPr>
        <p:sp>
          <p:nvSpPr>
            <p:cNvPr id="117" name="Google Shape;117;p40"/>
            <p:cNvSpPr/>
            <p:nvPr/>
          </p:nvSpPr>
          <p:spPr>
            <a:xfrm>
              <a:off x="-5208680" y="-797833"/>
              <a:ext cx="6202835" cy="6202835"/>
            </a:xfrm>
            <a:prstGeom prst="blockArc">
              <a:avLst>
                <a:gd name="adj1" fmla="val 18900000"/>
                <a:gd name="adj2" fmla="val 2700000"/>
                <a:gd name="adj3" fmla="val 348"/>
              </a:avLst>
            </a:pr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0"/>
            <p:cNvSpPr/>
            <p:nvPr/>
          </p:nvSpPr>
          <p:spPr>
            <a:xfrm>
              <a:off x="639475" y="460716"/>
              <a:ext cx="8910746" cy="921433"/>
            </a:xfrm>
            <a:prstGeom prst="rect">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0"/>
            <p:cNvSpPr txBox="1"/>
            <p:nvPr/>
          </p:nvSpPr>
          <p:spPr>
            <a:xfrm>
              <a:off x="639475" y="460716"/>
              <a:ext cx="8910746" cy="921433"/>
            </a:xfrm>
            <a:prstGeom prst="rect">
              <a:avLst/>
            </a:prstGeom>
            <a:noFill/>
            <a:ln>
              <a:noFill/>
            </a:ln>
          </p:spPr>
          <p:txBody>
            <a:bodyPr spcFirstLastPara="1" wrap="square" lIns="731375"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s-ES" sz="1900" b="1" i="0" u="none" strike="noStrike" cap="none" dirty="0">
                  <a:solidFill>
                    <a:schemeClr val="lt1"/>
                  </a:solidFill>
                  <a:latin typeface="Open Sans"/>
                  <a:ea typeface="Open Sans"/>
                  <a:cs typeface="Open Sans"/>
                  <a:sym typeface="Open Sans"/>
                </a:rPr>
                <a:t>Rendición de cuentas</a:t>
              </a:r>
              <a:r>
                <a:rPr lang="es-ES" sz="1900" b="0" i="0" u="none" strike="noStrike" cap="none" dirty="0">
                  <a:solidFill>
                    <a:schemeClr val="lt1"/>
                  </a:solidFill>
                  <a:latin typeface="Open Sans"/>
                  <a:ea typeface="Open Sans"/>
                  <a:cs typeface="Open Sans"/>
                  <a:sym typeface="Open Sans"/>
                </a:rPr>
                <a:t>: demostrar a las fuentes de financiamiento el valor de su inversión en materia de investigación y mejorando las posibilidades de obtener más fondos.</a:t>
              </a:r>
            </a:p>
          </p:txBody>
        </p:sp>
        <p:sp>
          <p:nvSpPr>
            <p:cNvPr id="120" name="Google Shape;120;p40"/>
            <p:cNvSpPr/>
            <p:nvPr/>
          </p:nvSpPr>
          <p:spPr>
            <a:xfrm>
              <a:off x="63578" y="345537"/>
              <a:ext cx="1151792" cy="115179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0"/>
            <p:cNvSpPr/>
            <p:nvPr/>
          </p:nvSpPr>
          <p:spPr>
            <a:xfrm>
              <a:off x="974416" y="1842867"/>
              <a:ext cx="8575804" cy="921433"/>
            </a:xfrm>
            <a:prstGeom prst="rect">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0"/>
            <p:cNvSpPr txBox="1"/>
            <p:nvPr/>
          </p:nvSpPr>
          <p:spPr>
            <a:xfrm>
              <a:off x="974416" y="1842867"/>
              <a:ext cx="8575804" cy="921433"/>
            </a:xfrm>
            <a:prstGeom prst="rect">
              <a:avLst/>
            </a:prstGeom>
            <a:noFill/>
            <a:ln>
              <a:noFill/>
            </a:ln>
          </p:spPr>
          <p:txBody>
            <a:bodyPr spcFirstLastPara="1" wrap="square" lIns="731375"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s-ES" sz="2000" b="1" i="0" u="none" strike="noStrike" cap="none" dirty="0">
                  <a:solidFill>
                    <a:schemeClr val="lt1"/>
                  </a:solidFill>
                  <a:latin typeface="Open Sans"/>
                  <a:ea typeface="Open Sans"/>
                  <a:cs typeface="Open Sans"/>
                  <a:sym typeface="Open Sans"/>
                </a:rPr>
                <a:t>Comprensión</a:t>
              </a:r>
              <a:r>
                <a:rPr lang="es-ES" sz="2000" b="0" i="0" u="none" strike="noStrike" cap="none" dirty="0">
                  <a:solidFill>
                    <a:schemeClr val="lt1"/>
                  </a:solidFill>
                  <a:latin typeface="Open Sans"/>
                  <a:ea typeface="Open Sans"/>
                  <a:cs typeface="Open Sans"/>
                  <a:sym typeface="Open Sans"/>
                </a:rPr>
                <a:t>: entender cómo la investigación está ligada con el impacto y las diferentes formas en las que este desarrollo puede expandir los hallazgos de la misma.  </a:t>
              </a:r>
            </a:p>
          </p:txBody>
        </p:sp>
        <p:sp>
          <p:nvSpPr>
            <p:cNvPr id="123" name="Google Shape;123;p40"/>
            <p:cNvSpPr/>
            <p:nvPr/>
          </p:nvSpPr>
          <p:spPr>
            <a:xfrm>
              <a:off x="398520" y="1727688"/>
              <a:ext cx="1151792" cy="1151792"/>
            </a:xfrm>
            <a:prstGeom prst="ellipse">
              <a:avLst/>
            </a:prstGeom>
            <a:solidFill>
              <a:schemeClr val="lt1"/>
            </a:solidFill>
            <a:ln w="25400" cap="flat" cmpd="sng">
              <a:solidFill>
                <a:srgbClr val="5AD1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0"/>
            <p:cNvSpPr/>
            <p:nvPr/>
          </p:nvSpPr>
          <p:spPr>
            <a:xfrm>
              <a:off x="639475" y="3225018"/>
              <a:ext cx="8910746" cy="921433"/>
            </a:xfrm>
            <a:prstGeom prst="rect">
              <a:avLst/>
            </a:prstGeom>
            <a:solidFill>
              <a:srgbClr val="F8981D"/>
            </a:solidFill>
            <a:ln w="25400" cap="flat" cmpd="sng">
              <a:solidFill>
                <a:srgbClr val="F898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0"/>
            <p:cNvSpPr txBox="1"/>
            <p:nvPr/>
          </p:nvSpPr>
          <p:spPr>
            <a:xfrm>
              <a:off x="639475" y="3225018"/>
              <a:ext cx="8910746" cy="921433"/>
            </a:xfrm>
            <a:prstGeom prst="rect">
              <a:avLst/>
            </a:prstGeom>
            <a:noFill/>
            <a:ln>
              <a:noFill/>
            </a:ln>
          </p:spPr>
          <p:txBody>
            <a:bodyPr spcFirstLastPara="1" wrap="square" lIns="731375"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Open Sans"/>
                  <a:ea typeface="Open Sans"/>
                  <a:cs typeface="Open Sans"/>
                  <a:sym typeface="Open Sans"/>
                </a:rPr>
                <a:t>Evaluación del desempeño</a:t>
              </a:r>
              <a:r>
                <a:rPr lang="en-US" sz="2000" b="0" i="0" u="none" strike="noStrike" cap="none">
                  <a:solidFill>
                    <a:schemeClr val="lt1"/>
                  </a:solidFill>
                  <a:latin typeface="Open Sans"/>
                  <a:ea typeface="Open Sans"/>
                  <a:cs typeface="Open Sans"/>
                  <a:sym typeface="Open Sans"/>
                </a:rPr>
                <a:t>: la evaluación del impacto de la investigación se basa en las directrices para la generación de empleo, y la promoción de los investigadores. </a:t>
              </a:r>
              <a:endParaRPr sz="2000" b="0" i="0" u="none" strike="noStrike" cap="none">
                <a:solidFill>
                  <a:schemeClr val="lt1"/>
                </a:solidFill>
                <a:latin typeface="Open Sans"/>
                <a:ea typeface="Open Sans"/>
                <a:cs typeface="Open Sans"/>
                <a:sym typeface="Open Sans"/>
              </a:endParaRPr>
            </a:p>
          </p:txBody>
        </p:sp>
        <p:sp>
          <p:nvSpPr>
            <p:cNvPr id="126" name="Google Shape;126;p40"/>
            <p:cNvSpPr/>
            <p:nvPr/>
          </p:nvSpPr>
          <p:spPr>
            <a:xfrm>
              <a:off x="63578" y="3109839"/>
              <a:ext cx="1151792" cy="1151792"/>
            </a:xfrm>
            <a:prstGeom prst="ellipse">
              <a:avLst/>
            </a:prstGeom>
            <a:solidFill>
              <a:schemeClr val="lt1"/>
            </a:solidFill>
            <a:ln w="25400" cap="flat" cmpd="sng">
              <a:solidFill>
                <a:srgbClr val="FEA9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Uso de metodologías para </a:t>
            </a:r>
            <a:endParaRPr sz="36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evaluar el impacto</a:t>
            </a:r>
            <a:endParaRPr sz="3600">
              <a:solidFill>
                <a:srgbClr val="586F7C"/>
              </a:solidFill>
              <a:latin typeface="Open Sans"/>
              <a:ea typeface="Open Sans"/>
              <a:cs typeface="Open Sans"/>
              <a:sym typeface="Open Sans"/>
            </a:endParaRPr>
          </a:p>
        </p:txBody>
      </p:sp>
      <p:sp>
        <p:nvSpPr>
          <p:cNvPr id="133" name="Google Shape;133;p41"/>
          <p:cNvSpPr txBox="1">
            <a:spLocks noGrp="1"/>
          </p:cNvSpPr>
          <p:nvPr>
            <p:ph type="body" idx="1"/>
          </p:nvPr>
        </p:nvSpPr>
        <p:spPr>
          <a:xfrm>
            <a:off x="626601" y="2122000"/>
            <a:ext cx="10849800" cy="43632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262626"/>
              </a:buClr>
              <a:buSzPts val="2400"/>
              <a:buFont typeface="Arial"/>
              <a:buChar char="●"/>
            </a:pPr>
            <a:r>
              <a:rPr lang="en-US">
                <a:solidFill>
                  <a:srgbClr val="3F3F3F"/>
                </a:solidFill>
                <a:latin typeface="Open Sans"/>
                <a:ea typeface="Open Sans"/>
                <a:cs typeface="Open Sans"/>
                <a:sym typeface="Open Sans"/>
              </a:rPr>
              <a:t>Existen dos enfoques principales:</a:t>
            </a:r>
            <a:endParaRPr>
              <a:solidFill>
                <a:srgbClr val="3F3F3F"/>
              </a:solidFill>
              <a:latin typeface="Open Sans"/>
              <a:ea typeface="Open Sans"/>
              <a:cs typeface="Open Sans"/>
              <a:sym typeface="Open Sans"/>
            </a:endParaRPr>
          </a:p>
          <a:p>
            <a:pPr marL="914400" lvl="0" indent="-457200" algn="l" rtl="0">
              <a:lnSpc>
                <a:spcPct val="90000"/>
              </a:lnSpc>
              <a:spcBef>
                <a:spcPts val="0"/>
              </a:spcBef>
              <a:spcAft>
                <a:spcPts val="0"/>
              </a:spcAft>
              <a:buClr>
                <a:srgbClr val="262626"/>
              </a:buClr>
              <a:buSzPts val="2400"/>
              <a:buFont typeface="Arial"/>
              <a:buChar char="●"/>
            </a:pPr>
            <a:r>
              <a:rPr lang="en-US">
                <a:solidFill>
                  <a:srgbClr val="3F3F3F"/>
                </a:solidFill>
                <a:latin typeface="Open Sans"/>
                <a:ea typeface="Open Sans"/>
                <a:cs typeface="Open Sans"/>
                <a:sym typeface="Open Sans"/>
              </a:rPr>
              <a:t>Enfoque cualitativo</a:t>
            </a:r>
            <a:endParaRPr>
              <a:solidFill>
                <a:srgbClr val="3F3F3F"/>
              </a:solidFill>
            </a:endParaRPr>
          </a:p>
          <a:p>
            <a:pPr marL="914400" lvl="0" indent="-457200" algn="l" rtl="0">
              <a:lnSpc>
                <a:spcPct val="90000"/>
              </a:lnSpc>
              <a:spcBef>
                <a:spcPts val="0"/>
              </a:spcBef>
              <a:spcAft>
                <a:spcPts val="0"/>
              </a:spcAft>
              <a:buClr>
                <a:srgbClr val="262626"/>
              </a:buClr>
              <a:buSzPts val="2400"/>
              <a:buFont typeface="Arial"/>
              <a:buChar char="●"/>
            </a:pPr>
            <a:r>
              <a:rPr lang="en-US">
                <a:solidFill>
                  <a:srgbClr val="3F3F3F"/>
                </a:solidFill>
                <a:latin typeface="Open Sans"/>
                <a:ea typeface="Open Sans"/>
                <a:cs typeface="Open Sans"/>
                <a:sym typeface="Open Sans"/>
              </a:rPr>
              <a:t>Enfoque cuantitativo</a:t>
            </a:r>
            <a:endParaRPr>
              <a:solidFill>
                <a:srgbClr val="3F3F3F"/>
              </a:solidFill>
            </a:endParaRPr>
          </a:p>
          <a:p>
            <a:pPr marL="457200" lvl="0" indent="0" algn="l" rtl="0">
              <a:lnSpc>
                <a:spcPct val="90000"/>
              </a:lnSpc>
              <a:spcBef>
                <a:spcPts val="0"/>
              </a:spcBef>
              <a:spcAft>
                <a:spcPts val="0"/>
              </a:spcAft>
              <a:buSzPts val="2400"/>
              <a:buNone/>
            </a:pPr>
            <a:endParaRPr>
              <a:solidFill>
                <a:srgbClr val="3F3F3F"/>
              </a:solidFill>
              <a:latin typeface="Open Sans"/>
              <a:ea typeface="Open Sans"/>
              <a:cs typeface="Open Sans"/>
              <a:sym typeface="Open Sans"/>
            </a:endParaRPr>
          </a:p>
          <a:p>
            <a:pPr marL="342900" lvl="0" indent="-342900" algn="l" rtl="0">
              <a:lnSpc>
                <a:spcPct val="90000"/>
              </a:lnSpc>
              <a:spcBef>
                <a:spcPts val="0"/>
              </a:spcBef>
              <a:spcAft>
                <a:spcPts val="0"/>
              </a:spcAft>
              <a:buClr>
                <a:srgbClr val="262626"/>
              </a:buClr>
              <a:buSzPts val="2400"/>
              <a:buFont typeface="Arial"/>
              <a:buChar char="●"/>
            </a:pPr>
            <a:r>
              <a:rPr lang="en-US">
                <a:solidFill>
                  <a:srgbClr val="3F3F3F"/>
                </a:solidFill>
                <a:latin typeface="Open Sans"/>
                <a:ea typeface="Open Sans"/>
                <a:cs typeface="Open Sans"/>
                <a:sym typeface="Open Sans"/>
              </a:rPr>
              <a:t>El enfoque cualitativo utiliza narrativas como la </a:t>
            </a:r>
            <a:r>
              <a:rPr lang="en-US" i="1">
                <a:solidFill>
                  <a:srgbClr val="3F3F3F"/>
                </a:solidFill>
                <a:latin typeface="Open Sans"/>
                <a:ea typeface="Open Sans"/>
                <a:cs typeface="Open Sans"/>
                <a:sym typeface="Open Sans"/>
              </a:rPr>
              <a:t>revisión por pares</a:t>
            </a:r>
            <a:r>
              <a:rPr lang="en-US">
                <a:solidFill>
                  <a:srgbClr val="3F3F3F"/>
                </a:solidFill>
                <a:latin typeface="Open Sans"/>
                <a:ea typeface="Open Sans"/>
                <a:cs typeface="Open Sans"/>
                <a:sym typeface="Open Sans"/>
              </a:rPr>
              <a:t>. Los manuscritos académicos son analizados por personas expertas en el mismo campo, luego se utilizan comentarios y juicios para mejorar la investigación. </a:t>
            </a:r>
            <a:endParaRPr>
              <a:solidFill>
                <a:srgbClr val="3F3F3F"/>
              </a:solidFill>
              <a:latin typeface="Open Sans"/>
              <a:ea typeface="Open Sans"/>
              <a:cs typeface="Open Sans"/>
              <a:sym typeface="Open Sans"/>
            </a:endParaRPr>
          </a:p>
          <a:p>
            <a:pPr marL="342900" lvl="0" indent="-342900" algn="l" rtl="0">
              <a:lnSpc>
                <a:spcPct val="90000"/>
              </a:lnSpc>
              <a:spcBef>
                <a:spcPts val="0"/>
              </a:spcBef>
              <a:spcAft>
                <a:spcPts val="0"/>
              </a:spcAft>
              <a:buClr>
                <a:srgbClr val="262626"/>
              </a:buClr>
              <a:buSzPts val="2400"/>
              <a:buFont typeface="Arial"/>
              <a:buChar char="●"/>
            </a:pPr>
            <a:r>
              <a:rPr lang="en-US">
                <a:solidFill>
                  <a:srgbClr val="3F3F3F"/>
                </a:solidFill>
                <a:latin typeface="Open Sans"/>
                <a:ea typeface="Open Sans"/>
                <a:cs typeface="Open Sans"/>
                <a:sym typeface="Open Sans"/>
              </a:rPr>
              <a:t>El enfoque cuantitativo se basa en indicadores o métricas. Dichas métricas son útiles, fáciles de entender y requieren de un menor tiempo de producción. </a:t>
            </a:r>
            <a:endParaRPr>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6486"/>
              <a:buNone/>
            </a:pPr>
            <a:r>
              <a:rPr lang="en-US">
                <a:solidFill>
                  <a:srgbClr val="586F7C"/>
                </a:solidFill>
                <a:latin typeface="Open Sans"/>
                <a:ea typeface="Open Sans"/>
                <a:cs typeface="Open Sans"/>
                <a:sym typeface="Open Sans"/>
              </a:rPr>
              <a:t>Evaluación del impacto </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ct val="86486"/>
              <a:buNone/>
            </a:pPr>
            <a:r>
              <a:rPr lang="en-US">
                <a:solidFill>
                  <a:srgbClr val="586F7C"/>
                </a:solidFill>
                <a:latin typeface="Open Sans"/>
                <a:ea typeface="Open Sans"/>
                <a:cs typeface="Open Sans"/>
                <a:sym typeface="Open Sans"/>
              </a:rPr>
              <a:t>de la investigación</a:t>
            </a:r>
            <a:endParaRPr>
              <a:solidFill>
                <a:srgbClr val="586F7C"/>
              </a:solidFill>
              <a:latin typeface="Open Sans"/>
              <a:ea typeface="Open Sans"/>
              <a:cs typeface="Open Sans"/>
              <a:sym typeface="Open Sans"/>
            </a:endParaRPr>
          </a:p>
        </p:txBody>
      </p:sp>
      <p:sp>
        <p:nvSpPr>
          <p:cNvPr id="140" name="Google Shape;140;p4"/>
          <p:cNvSpPr txBox="1">
            <a:spLocks noGrp="1"/>
          </p:cNvSpPr>
          <p:nvPr>
            <p:ph type="body" idx="1"/>
          </p:nvPr>
        </p:nvSpPr>
        <p:spPr>
          <a:xfrm>
            <a:off x="47328" y="1700808"/>
            <a:ext cx="11737304" cy="4599000"/>
          </a:xfrm>
          <a:prstGeom prst="rect">
            <a:avLst/>
          </a:prstGeom>
          <a:noFill/>
          <a:ln>
            <a:noFill/>
          </a:ln>
        </p:spPr>
        <p:txBody>
          <a:bodyPr spcFirstLastPara="1" wrap="square" lIns="91425" tIns="45700" rIns="91425" bIns="45700" anchor="t" anchorCtr="0">
            <a:noAutofit/>
          </a:bodyPr>
          <a:lstStyle/>
          <a:p>
            <a:pPr marL="228600" lvl="0" indent="-217203" algn="l" rtl="0">
              <a:lnSpc>
                <a:spcPct val="170000"/>
              </a:lnSpc>
              <a:spcBef>
                <a:spcPts val="0"/>
              </a:spcBef>
              <a:spcAft>
                <a:spcPts val="0"/>
              </a:spcAft>
              <a:buClr>
                <a:srgbClr val="262626"/>
              </a:buClr>
              <a:buSzPts val="2162"/>
              <a:buFont typeface="Open Sans"/>
              <a:buChar char="●"/>
            </a:pPr>
            <a:r>
              <a:rPr lang="en-US" sz="2000">
                <a:solidFill>
                  <a:srgbClr val="3F3F3F"/>
                </a:solidFill>
                <a:latin typeface="Open Sans"/>
                <a:ea typeface="Open Sans"/>
                <a:cs typeface="Open Sans"/>
                <a:sym typeface="Open Sans"/>
              </a:rPr>
              <a:t>El énfasis excesivo en las métricas de la evaluación del impacto en la investigación académica trajo efectos adversos tanto para los investigadores como para las organizaciones de investigación.</a:t>
            </a:r>
            <a:endParaRPr sz="2000">
              <a:solidFill>
                <a:srgbClr val="3F3F3F"/>
              </a:solidFill>
              <a:latin typeface="Open Sans"/>
              <a:ea typeface="Open Sans"/>
              <a:cs typeface="Open Sans"/>
              <a:sym typeface="Open Sans"/>
            </a:endParaRPr>
          </a:p>
          <a:p>
            <a:pPr marL="228600" lvl="0" indent="-217203" algn="l" rtl="0">
              <a:lnSpc>
                <a:spcPct val="170000"/>
              </a:lnSpc>
              <a:spcBef>
                <a:spcPts val="0"/>
              </a:spcBef>
              <a:spcAft>
                <a:spcPts val="0"/>
              </a:spcAft>
              <a:buClr>
                <a:srgbClr val="262626"/>
              </a:buClr>
              <a:buSzPts val="2162"/>
              <a:buFont typeface="Open Sans"/>
              <a:buChar char="●"/>
            </a:pPr>
            <a:r>
              <a:rPr lang="en-US" sz="2000">
                <a:solidFill>
                  <a:srgbClr val="3F3F3F"/>
                </a:solidFill>
                <a:latin typeface="Open Sans"/>
                <a:ea typeface="Open Sans"/>
                <a:cs typeface="Open Sans"/>
                <a:sym typeface="Open Sans"/>
              </a:rPr>
              <a:t>Los investigadores y profesionales de la comunicación académica han pedido durante mucho tiempo mejores esquemas de evaluación.</a:t>
            </a:r>
            <a:endParaRPr sz="2000">
              <a:solidFill>
                <a:srgbClr val="3F3F3F"/>
              </a:solidFill>
              <a:latin typeface="Open Sans"/>
              <a:ea typeface="Open Sans"/>
              <a:cs typeface="Open Sans"/>
              <a:sym typeface="Open Sans"/>
            </a:endParaRPr>
          </a:p>
          <a:p>
            <a:pPr marL="228600" lvl="0" indent="-217203" algn="l" rtl="0">
              <a:lnSpc>
                <a:spcPct val="170000"/>
              </a:lnSpc>
              <a:spcBef>
                <a:spcPts val="0"/>
              </a:spcBef>
              <a:spcAft>
                <a:spcPts val="0"/>
              </a:spcAft>
              <a:buClr>
                <a:srgbClr val="262626"/>
              </a:buClr>
              <a:buSzPts val="2162"/>
              <a:buFont typeface="Open Sans"/>
              <a:buChar char="●"/>
            </a:pPr>
            <a:r>
              <a:rPr lang="en-US" sz="2000">
                <a:solidFill>
                  <a:srgbClr val="3F3F3F"/>
                </a:solidFill>
                <a:latin typeface="Open Sans"/>
                <a:ea typeface="Open Sans"/>
                <a:cs typeface="Open Sans"/>
                <a:sym typeface="Open Sans"/>
              </a:rPr>
              <a:t>La </a:t>
            </a:r>
            <a:r>
              <a:rPr lang="en-US" sz="2000" u="sng">
                <a:solidFill>
                  <a:schemeClr val="hlink"/>
                </a:solidFill>
                <a:latin typeface="Open Sans"/>
                <a:ea typeface="Open Sans"/>
                <a:cs typeface="Open Sans"/>
                <a:sym typeface="Open Sans"/>
                <a:hlinkClick r:id="rId3"/>
              </a:rPr>
              <a:t>Declaración sobre Evaluación de la Investigación (DORA, por sus siglas en inglés) </a:t>
            </a:r>
            <a:r>
              <a:rPr lang="en-US" sz="2000">
                <a:solidFill>
                  <a:srgbClr val="3F3F3F"/>
                </a:solidFill>
                <a:latin typeface="Open Sans"/>
                <a:ea typeface="Open Sans"/>
                <a:cs typeface="Open Sans"/>
                <a:sym typeface="Open Sans"/>
              </a:rPr>
              <a:t>es uno de esos llamados. Fue desarrollado en 2012.</a:t>
            </a:r>
            <a:endParaRPr sz="2000">
              <a:solidFill>
                <a:srgbClr val="3F3F3F"/>
              </a:solidFill>
              <a:latin typeface="Open Sans"/>
              <a:ea typeface="Open Sans"/>
              <a:cs typeface="Open Sans"/>
              <a:sym typeface="Open Sans"/>
            </a:endParaRPr>
          </a:p>
          <a:p>
            <a:pPr marL="228600" lvl="0" indent="-217203" algn="l" rtl="0">
              <a:lnSpc>
                <a:spcPct val="170000"/>
              </a:lnSpc>
              <a:spcBef>
                <a:spcPts val="0"/>
              </a:spcBef>
              <a:spcAft>
                <a:spcPts val="0"/>
              </a:spcAft>
              <a:buClr>
                <a:srgbClr val="262626"/>
              </a:buClr>
              <a:buSzPts val="2162"/>
              <a:buFont typeface="Open Sans"/>
              <a:buChar char="●"/>
            </a:pPr>
            <a:r>
              <a:rPr lang="en-US" sz="2000">
                <a:solidFill>
                  <a:srgbClr val="3F3F3F"/>
                </a:solidFill>
                <a:latin typeface="Open Sans"/>
                <a:ea typeface="Open Sans"/>
                <a:cs typeface="Open Sans"/>
                <a:sym typeface="Open Sans"/>
              </a:rPr>
              <a:t>El principal </a:t>
            </a:r>
            <a:r>
              <a:rPr lang="en-US" sz="2000">
                <a:solidFill>
                  <a:srgbClr val="3F3F3F"/>
                </a:solidFill>
              </a:rPr>
              <a:t>objetivo de DORA es promover una mejor evaluación de la investigación fomentando el desarrollo y mostrando formas sólidas y eficientes de evaluar la investigación y a los investigadores.</a:t>
            </a:r>
            <a:endParaRPr sz="2000">
              <a:solidFill>
                <a:srgbClr val="3F3F3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La Declaración sobre Evaluación de la Investigación (DORA)</a:t>
            </a:r>
            <a:endParaRPr sz="3200">
              <a:solidFill>
                <a:srgbClr val="586F7C"/>
              </a:solidFill>
              <a:latin typeface="Open Sans"/>
              <a:ea typeface="Open Sans"/>
              <a:cs typeface="Open Sans"/>
              <a:sym typeface="Open Sans"/>
            </a:endParaRPr>
          </a:p>
        </p:txBody>
      </p:sp>
      <p:grpSp>
        <p:nvGrpSpPr>
          <p:cNvPr id="147" name="Google Shape;147;p8"/>
          <p:cNvGrpSpPr/>
          <p:nvPr/>
        </p:nvGrpSpPr>
        <p:grpSpPr>
          <a:xfrm>
            <a:off x="680325" y="2361675"/>
            <a:ext cx="10557875" cy="3549780"/>
            <a:chOff x="0" y="24809"/>
            <a:chExt cx="9613800" cy="3549780"/>
          </a:xfrm>
        </p:grpSpPr>
        <p:sp>
          <p:nvSpPr>
            <p:cNvPr id="148" name="Google Shape;148;p8"/>
            <p:cNvSpPr/>
            <p:nvPr/>
          </p:nvSpPr>
          <p:spPr>
            <a:xfrm>
              <a:off x="0" y="24809"/>
              <a:ext cx="9613800" cy="354978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8"/>
            <p:cNvSpPr txBox="1"/>
            <p:nvPr/>
          </p:nvSpPr>
          <p:spPr>
            <a:xfrm>
              <a:off x="173286" y="198095"/>
              <a:ext cx="9267228" cy="3203208"/>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rgbClr val="000000"/>
                </a:buClr>
                <a:buSzPts val="3700"/>
                <a:buFont typeface="Arial"/>
                <a:buNone/>
              </a:pPr>
              <a:r>
                <a:rPr lang="en-US" sz="3400" b="0" i="0" u="none" strike="noStrike" cap="none">
                  <a:solidFill>
                    <a:schemeClr val="lt1"/>
                  </a:solidFill>
                  <a:latin typeface="Arial"/>
                  <a:ea typeface="Arial"/>
                  <a:cs typeface="Arial"/>
                  <a:sym typeface="Arial"/>
                </a:rPr>
                <a:t>“No utilizar métricas basadas en revistas, como los factores de impacto de revistas, como una medida sustituta para evaluar la calidad de los artículos de investigación individuales, ni las contribuciones de un científico tanto para su contratación, como para su promoción o financiación”.</a:t>
              </a:r>
              <a:endParaRPr sz="3400" b="0" i="0" u="none" strike="noStrike" cap="non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La Declaración sobre Evaluación de la Investigación (DORA) </a:t>
            </a:r>
            <a:r>
              <a:rPr lang="en-US" sz="2400">
                <a:solidFill>
                  <a:srgbClr val="586F7C"/>
                </a:solidFill>
                <a:latin typeface="Open Sans"/>
                <a:ea typeface="Open Sans"/>
                <a:cs typeface="Open Sans"/>
                <a:sym typeface="Open Sans"/>
              </a:rPr>
              <a:t>continuación</a:t>
            </a:r>
            <a:endParaRPr sz="2400">
              <a:solidFill>
                <a:srgbClr val="586F7C"/>
              </a:solidFill>
              <a:latin typeface="Open Sans"/>
              <a:ea typeface="Open Sans"/>
              <a:cs typeface="Open Sans"/>
              <a:sym typeface="Open Sans"/>
            </a:endParaRPr>
          </a:p>
        </p:txBody>
      </p:sp>
      <p:sp>
        <p:nvSpPr>
          <p:cNvPr id="156" name="Google Shape;156;p9"/>
          <p:cNvSpPr txBox="1">
            <a:spLocks noGrp="1"/>
          </p:cNvSpPr>
          <p:nvPr>
            <p:ph type="body" idx="1"/>
          </p:nvPr>
        </p:nvSpPr>
        <p:spPr>
          <a:xfrm>
            <a:off x="680325" y="2336875"/>
            <a:ext cx="10826700" cy="3599400"/>
          </a:xfrm>
          <a:prstGeom prst="rect">
            <a:avLst/>
          </a:prstGeom>
          <a:noFill/>
          <a:ln>
            <a:noFill/>
          </a:ln>
        </p:spPr>
        <p:txBody>
          <a:bodyPr spcFirstLastPara="1" wrap="square" lIns="91425" tIns="45700" rIns="91425" bIns="45700" anchor="t" anchorCtr="0">
            <a:normAutofit fontScale="92500" lnSpcReduction="20000"/>
          </a:bodyPr>
          <a:lstStyle/>
          <a:p>
            <a:pPr marL="342900" lvl="0" indent="-333375" algn="l" rtl="0">
              <a:lnSpc>
                <a:spcPct val="150000"/>
              </a:lnSpc>
              <a:spcBef>
                <a:spcPts val="0"/>
              </a:spcBef>
              <a:spcAft>
                <a:spcPts val="0"/>
              </a:spcAft>
              <a:buClr>
                <a:schemeClr val="dk2"/>
              </a:buClr>
              <a:buSzPts val="2000"/>
              <a:buChar char="●"/>
            </a:pPr>
            <a:r>
              <a:rPr lang="en-US" sz="2220" dirty="0" err="1">
                <a:solidFill>
                  <a:srgbClr val="3F3F3F"/>
                </a:solidFill>
                <a:latin typeface="Open Sans"/>
                <a:ea typeface="Open Sans"/>
                <a:cs typeface="Open Sans"/>
                <a:sym typeface="Open Sans"/>
              </a:rPr>
              <a:t>En</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respuesta</a:t>
            </a:r>
            <a:r>
              <a:rPr lang="en-US" sz="2220" dirty="0">
                <a:solidFill>
                  <a:srgbClr val="3F3F3F"/>
                </a:solidFill>
                <a:latin typeface="Open Sans"/>
                <a:ea typeface="Open Sans"/>
                <a:cs typeface="Open Sans"/>
                <a:sym typeface="Open Sans"/>
              </a:rPr>
              <a:t> a la </a:t>
            </a:r>
            <a:r>
              <a:rPr lang="en-US" sz="2220" dirty="0" err="1">
                <a:solidFill>
                  <a:srgbClr val="3F3F3F"/>
                </a:solidFill>
                <a:latin typeface="Open Sans"/>
                <a:ea typeface="Open Sans"/>
                <a:cs typeface="Open Sans"/>
                <a:sym typeface="Open Sans"/>
              </a:rPr>
              <a:t>recomendación</a:t>
            </a:r>
            <a:r>
              <a:rPr lang="en-US" sz="2220" dirty="0">
                <a:solidFill>
                  <a:srgbClr val="3F3F3F"/>
                </a:solidFill>
                <a:latin typeface="Open Sans"/>
                <a:ea typeface="Open Sans"/>
                <a:cs typeface="Open Sans"/>
                <a:sym typeface="Open Sans"/>
              </a:rPr>
              <a:t> general de DORA, el </a:t>
            </a:r>
            <a:r>
              <a:rPr lang="en-US" sz="2220" u="sng" dirty="0" err="1">
                <a:solidFill>
                  <a:schemeClr val="hlink"/>
                </a:solidFill>
                <a:latin typeface="Open Sans"/>
                <a:ea typeface="Open Sans"/>
                <a:cs typeface="Open Sans"/>
                <a:sym typeface="Open Sans"/>
                <a:hlinkClick r:id="rId3"/>
              </a:rPr>
              <a:t>Manifiesto</a:t>
            </a:r>
            <a:r>
              <a:rPr lang="en-US" sz="2220" u="sng" dirty="0">
                <a:solidFill>
                  <a:schemeClr val="hlink"/>
                </a:solidFill>
                <a:latin typeface="Open Sans"/>
                <a:ea typeface="Open Sans"/>
                <a:cs typeface="Open Sans"/>
                <a:sym typeface="Open Sans"/>
                <a:hlinkClick r:id="rId3"/>
              </a:rPr>
              <a:t> de Leiden para la </a:t>
            </a:r>
            <a:r>
              <a:rPr lang="en-US" sz="2220" u="sng" dirty="0" err="1">
                <a:solidFill>
                  <a:schemeClr val="hlink"/>
                </a:solidFill>
                <a:latin typeface="Open Sans"/>
                <a:ea typeface="Open Sans"/>
                <a:cs typeface="Open Sans"/>
                <a:sym typeface="Open Sans"/>
                <a:hlinkClick r:id="rId3"/>
              </a:rPr>
              <a:t>métrica</a:t>
            </a:r>
            <a:r>
              <a:rPr lang="en-US" sz="2220" u="sng" dirty="0">
                <a:solidFill>
                  <a:schemeClr val="hlink"/>
                </a:solidFill>
                <a:latin typeface="Open Sans"/>
                <a:ea typeface="Open Sans"/>
                <a:cs typeface="Open Sans"/>
                <a:sym typeface="Open Sans"/>
                <a:hlinkClick r:id="rId3"/>
              </a:rPr>
              <a:t> de la </a:t>
            </a:r>
            <a:r>
              <a:rPr lang="en-US" sz="2220" u="sng" dirty="0" err="1">
                <a:solidFill>
                  <a:schemeClr val="hlink"/>
                </a:solidFill>
                <a:latin typeface="Open Sans"/>
                <a:ea typeface="Open Sans"/>
                <a:cs typeface="Open Sans"/>
                <a:sym typeface="Open Sans"/>
                <a:hlinkClick r:id="rId3"/>
              </a:rPr>
              <a:t>investigación</a:t>
            </a:r>
            <a:r>
              <a:rPr lang="en-US" sz="2220" dirty="0">
                <a:solidFill>
                  <a:srgbClr val="3F3F3F"/>
                </a:solidFill>
                <a:latin typeface="Open Sans"/>
                <a:ea typeface="Open Sans"/>
                <a:cs typeface="Open Sans"/>
                <a:sym typeface="Open Sans"/>
              </a:rPr>
              <a:t> </a:t>
            </a:r>
            <a:r>
              <a:rPr lang="en-US" sz="2220" dirty="0">
                <a:latin typeface="Open Sans"/>
                <a:ea typeface="Open Sans"/>
                <a:cs typeface="Open Sans"/>
                <a:sym typeface="Open Sans"/>
              </a:rPr>
              <a:t>[the Leiden Manifesto for research metrics, </a:t>
            </a:r>
            <a:r>
              <a:rPr lang="en-US" sz="2220" dirty="0" err="1">
                <a:latin typeface="Open Sans"/>
                <a:ea typeface="Open Sans"/>
                <a:cs typeface="Open Sans"/>
                <a:sym typeface="Open Sans"/>
              </a:rPr>
              <a:t>en</a:t>
            </a:r>
            <a:r>
              <a:rPr lang="en-US" sz="2220" dirty="0">
                <a:latin typeface="Open Sans"/>
                <a:ea typeface="Open Sans"/>
                <a:cs typeface="Open Sans"/>
                <a:sym typeface="Open Sans"/>
              </a:rPr>
              <a:t> </a:t>
            </a:r>
            <a:r>
              <a:rPr lang="en-US" sz="2220" dirty="0" err="1">
                <a:latin typeface="Open Sans"/>
                <a:ea typeface="Open Sans"/>
                <a:cs typeface="Open Sans"/>
                <a:sym typeface="Open Sans"/>
              </a:rPr>
              <a:t>inglés</a:t>
            </a:r>
            <a:r>
              <a:rPr lang="en-US" sz="2220" dirty="0">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establece</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diez</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principios</a:t>
            </a:r>
            <a:r>
              <a:rPr lang="en-US" sz="2220" dirty="0">
                <a:solidFill>
                  <a:srgbClr val="3F3F3F"/>
                </a:solidFill>
                <a:latin typeface="Open Sans"/>
                <a:ea typeface="Open Sans"/>
                <a:cs typeface="Open Sans"/>
                <a:sym typeface="Open Sans"/>
              </a:rPr>
              <a:t> para un </a:t>
            </a:r>
            <a:r>
              <a:rPr lang="en-US" sz="2220" dirty="0" err="1">
                <a:solidFill>
                  <a:srgbClr val="3F3F3F"/>
                </a:solidFill>
                <a:latin typeface="Open Sans"/>
                <a:ea typeface="Open Sans"/>
                <a:cs typeface="Open Sans"/>
                <a:sym typeface="Open Sans"/>
              </a:rPr>
              <a:t>esquema</a:t>
            </a:r>
            <a:r>
              <a:rPr lang="en-US" sz="2220" dirty="0">
                <a:solidFill>
                  <a:srgbClr val="3F3F3F"/>
                </a:solidFill>
                <a:latin typeface="Open Sans"/>
                <a:ea typeface="Open Sans"/>
                <a:cs typeface="Open Sans"/>
                <a:sym typeface="Open Sans"/>
              </a:rPr>
              <a:t> de </a:t>
            </a:r>
            <a:r>
              <a:rPr lang="en-US" sz="2220" dirty="0" err="1">
                <a:solidFill>
                  <a:srgbClr val="3F3F3F"/>
                </a:solidFill>
                <a:latin typeface="Open Sans"/>
                <a:ea typeface="Open Sans"/>
                <a:cs typeface="Open Sans"/>
                <a:sym typeface="Open Sans"/>
              </a:rPr>
              <a:t>evaluación</a:t>
            </a:r>
            <a:r>
              <a:rPr lang="en-US" sz="2220" dirty="0">
                <a:solidFill>
                  <a:srgbClr val="3F3F3F"/>
                </a:solidFill>
                <a:latin typeface="Open Sans"/>
                <a:ea typeface="Open Sans"/>
                <a:cs typeface="Open Sans"/>
                <a:sym typeface="Open Sans"/>
              </a:rPr>
              <a:t> de la </a:t>
            </a:r>
            <a:r>
              <a:rPr lang="en-US" sz="2220" dirty="0" err="1">
                <a:solidFill>
                  <a:srgbClr val="3F3F3F"/>
                </a:solidFill>
                <a:latin typeface="Open Sans"/>
                <a:ea typeface="Open Sans"/>
                <a:cs typeface="Open Sans"/>
                <a:sym typeface="Open Sans"/>
              </a:rPr>
              <a:t>investigación</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equilibrado</a:t>
            </a:r>
            <a:r>
              <a:rPr lang="en-US" sz="2220" dirty="0">
                <a:solidFill>
                  <a:srgbClr val="3F3F3F"/>
                </a:solidFill>
                <a:latin typeface="Open Sans"/>
                <a:ea typeface="Open Sans"/>
                <a:cs typeface="Open Sans"/>
                <a:sym typeface="Open Sans"/>
              </a:rPr>
              <a:t> y </a:t>
            </a:r>
            <a:r>
              <a:rPr lang="en-US" sz="2220" dirty="0" err="1">
                <a:solidFill>
                  <a:srgbClr val="3F3F3F"/>
                </a:solidFill>
                <a:latin typeface="Open Sans"/>
                <a:ea typeface="Open Sans"/>
                <a:cs typeface="Open Sans"/>
                <a:sym typeface="Open Sans"/>
              </a:rPr>
              <a:t>eficaz</a:t>
            </a:r>
            <a:r>
              <a:rPr lang="en-US" sz="2220" dirty="0">
                <a:solidFill>
                  <a:srgbClr val="3F3F3F"/>
                </a:solidFill>
                <a:latin typeface="Open Sans"/>
                <a:ea typeface="Open Sans"/>
                <a:cs typeface="Open Sans"/>
                <a:sym typeface="Open Sans"/>
              </a:rPr>
              <a:t>.</a:t>
            </a:r>
            <a:endParaRPr sz="2220" dirty="0">
              <a:solidFill>
                <a:srgbClr val="3F3F3F"/>
              </a:solidFill>
              <a:latin typeface="Open Sans"/>
              <a:ea typeface="Open Sans"/>
              <a:cs typeface="Open Sans"/>
              <a:sym typeface="Open Sans"/>
            </a:endParaRPr>
          </a:p>
          <a:p>
            <a:pPr marL="342900" lvl="0" indent="-333375" algn="l" rtl="0">
              <a:lnSpc>
                <a:spcPct val="150000"/>
              </a:lnSpc>
              <a:spcBef>
                <a:spcPts val="0"/>
              </a:spcBef>
              <a:spcAft>
                <a:spcPts val="0"/>
              </a:spcAft>
              <a:buClr>
                <a:schemeClr val="dk2"/>
              </a:buClr>
              <a:buSzPts val="2000"/>
              <a:buChar char="●"/>
            </a:pPr>
            <a:r>
              <a:rPr lang="en-US" sz="2220" dirty="0" err="1">
                <a:solidFill>
                  <a:srgbClr val="3F3F3F"/>
                </a:solidFill>
                <a:latin typeface="Open Sans"/>
                <a:ea typeface="Open Sans"/>
                <a:cs typeface="Open Sans"/>
                <a:sym typeface="Open Sans"/>
              </a:rPr>
              <a:t>En</a:t>
            </a:r>
            <a:r>
              <a:rPr lang="en-US" sz="2220" dirty="0">
                <a:solidFill>
                  <a:srgbClr val="3F3F3F"/>
                </a:solidFill>
                <a:latin typeface="Open Sans"/>
                <a:ea typeface="Open Sans"/>
                <a:cs typeface="Open Sans"/>
                <a:sym typeface="Open Sans"/>
              </a:rPr>
              <a:t> general, la </a:t>
            </a:r>
            <a:r>
              <a:rPr lang="en-US" sz="2220" dirty="0" err="1">
                <a:solidFill>
                  <a:srgbClr val="3F3F3F"/>
                </a:solidFill>
                <a:latin typeface="Open Sans"/>
                <a:ea typeface="Open Sans"/>
                <a:cs typeface="Open Sans"/>
                <a:sym typeface="Open Sans"/>
              </a:rPr>
              <a:t>regla</a:t>
            </a:r>
            <a:r>
              <a:rPr lang="en-US" sz="2220" dirty="0">
                <a:solidFill>
                  <a:srgbClr val="3F3F3F"/>
                </a:solidFill>
                <a:latin typeface="Open Sans"/>
                <a:ea typeface="Open Sans"/>
                <a:cs typeface="Open Sans"/>
                <a:sym typeface="Open Sans"/>
              </a:rPr>
              <a:t> de </a:t>
            </a:r>
            <a:r>
              <a:rPr lang="en-US" sz="2220" dirty="0" err="1">
                <a:solidFill>
                  <a:srgbClr val="3F3F3F"/>
                </a:solidFill>
                <a:latin typeface="Open Sans"/>
                <a:ea typeface="Open Sans"/>
                <a:cs typeface="Open Sans"/>
                <a:sym typeface="Open Sans"/>
              </a:rPr>
              <a:t>oro</a:t>
            </a:r>
            <a:r>
              <a:rPr lang="en-US" sz="2220" dirty="0">
                <a:solidFill>
                  <a:srgbClr val="3F3F3F"/>
                </a:solidFill>
                <a:latin typeface="Open Sans"/>
                <a:ea typeface="Open Sans"/>
                <a:cs typeface="Open Sans"/>
                <a:sym typeface="Open Sans"/>
              </a:rPr>
              <a:t> para la </a:t>
            </a:r>
            <a:r>
              <a:rPr lang="en-US" sz="2220" dirty="0" err="1">
                <a:solidFill>
                  <a:srgbClr val="3F3F3F"/>
                </a:solidFill>
                <a:latin typeface="Open Sans"/>
                <a:ea typeface="Open Sans"/>
                <a:cs typeface="Open Sans"/>
                <a:sym typeface="Open Sans"/>
              </a:rPr>
              <a:t>evaluación</a:t>
            </a:r>
            <a:r>
              <a:rPr lang="en-US" sz="2220" dirty="0">
                <a:solidFill>
                  <a:srgbClr val="3F3F3F"/>
                </a:solidFill>
                <a:latin typeface="Open Sans"/>
                <a:ea typeface="Open Sans"/>
                <a:cs typeface="Open Sans"/>
                <a:sym typeface="Open Sans"/>
              </a:rPr>
              <a:t> del </a:t>
            </a:r>
            <a:r>
              <a:rPr lang="en-US" sz="2220" dirty="0" err="1">
                <a:solidFill>
                  <a:srgbClr val="3F3F3F"/>
                </a:solidFill>
                <a:latin typeface="Open Sans"/>
                <a:ea typeface="Open Sans"/>
                <a:cs typeface="Open Sans"/>
                <a:sym typeface="Open Sans"/>
              </a:rPr>
              <a:t>impacto</a:t>
            </a:r>
            <a:r>
              <a:rPr lang="en-US" sz="2220" dirty="0">
                <a:solidFill>
                  <a:srgbClr val="3F3F3F"/>
                </a:solidFill>
                <a:latin typeface="Open Sans"/>
                <a:ea typeface="Open Sans"/>
                <a:cs typeface="Open Sans"/>
                <a:sym typeface="Open Sans"/>
              </a:rPr>
              <a:t> de la </a:t>
            </a:r>
            <a:r>
              <a:rPr lang="en-US" sz="2220" dirty="0" err="1">
                <a:solidFill>
                  <a:srgbClr val="3F3F3F"/>
                </a:solidFill>
                <a:latin typeface="Open Sans"/>
                <a:ea typeface="Open Sans"/>
                <a:cs typeface="Open Sans"/>
                <a:sym typeface="Open Sans"/>
              </a:rPr>
              <a:t>investigación</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es</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adoptar</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enfoques</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tanto</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cualitativos</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como</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cuantitativos</a:t>
            </a:r>
            <a:r>
              <a:rPr lang="en-US" sz="2220" dirty="0">
                <a:solidFill>
                  <a:srgbClr val="3F3F3F"/>
                </a:solidFill>
                <a:latin typeface="Open Sans"/>
                <a:ea typeface="Open Sans"/>
                <a:cs typeface="Open Sans"/>
                <a:sym typeface="Open Sans"/>
              </a:rPr>
              <a:t>.</a:t>
            </a:r>
            <a:endParaRPr sz="2220" dirty="0">
              <a:solidFill>
                <a:srgbClr val="3F3F3F"/>
              </a:solidFill>
              <a:latin typeface="Open Sans"/>
              <a:ea typeface="Open Sans"/>
              <a:cs typeface="Open Sans"/>
              <a:sym typeface="Open Sans"/>
            </a:endParaRPr>
          </a:p>
          <a:p>
            <a:pPr marL="342900" lvl="0" indent="-333375" algn="l" rtl="0">
              <a:lnSpc>
                <a:spcPct val="150000"/>
              </a:lnSpc>
              <a:spcBef>
                <a:spcPts val="0"/>
              </a:spcBef>
              <a:spcAft>
                <a:spcPts val="0"/>
              </a:spcAft>
              <a:buClr>
                <a:schemeClr val="dk2"/>
              </a:buClr>
              <a:buSzPts val="2000"/>
              <a:buChar char="●"/>
            </a:pPr>
            <a:r>
              <a:rPr lang="en-US" sz="2220" dirty="0">
                <a:solidFill>
                  <a:srgbClr val="3F3F3F"/>
                </a:solidFill>
                <a:latin typeface="Open Sans"/>
                <a:ea typeface="Open Sans"/>
                <a:cs typeface="Open Sans"/>
                <a:sym typeface="Open Sans"/>
              </a:rPr>
              <a:t>Se </a:t>
            </a:r>
            <a:r>
              <a:rPr lang="en-US" sz="2220" dirty="0" err="1">
                <a:solidFill>
                  <a:srgbClr val="3F3F3F"/>
                </a:solidFill>
                <a:latin typeface="Open Sans"/>
                <a:ea typeface="Open Sans"/>
                <a:cs typeface="Open Sans"/>
                <a:sym typeface="Open Sans"/>
              </a:rPr>
              <a:t>recomienda</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utilizar</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siempre</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más</a:t>
            </a:r>
            <a:r>
              <a:rPr lang="en-US" sz="2220" dirty="0">
                <a:solidFill>
                  <a:srgbClr val="3F3F3F"/>
                </a:solidFill>
                <a:latin typeface="Open Sans"/>
                <a:ea typeface="Open Sans"/>
                <a:cs typeface="Open Sans"/>
                <a:sym typeface="Open Sans"/>
              </a:rPr>
              <a:t> de </a:t>
            </a:r>
            <a:r>
              <a:rPr lang="en-US" sz="2220" dirty="0" err="1">
                <a:solidFill>
                  <a:srgbClr val="3F3F3F"/>
                </a:solidFill>
                <a:latin typeface="Open Sans"/>
                <a:ea typeface="Open Sans"/>
                <a:cs typeface="Open Sans"/>
                <a:sym typeface="Open Sans"/>
              </a:rPr>
              <a:t>una</a:t>
            </a:r>
            <a:r>
              <a:rPr lang="en-US" sz="2220" dirty="0">
                <a:solidFill>
                  <a:srgbClr val="3F3F3F"/>
                </a:solidFill>
                <a:latin typeface="Open Sans"/>
                <a:ea typeface="Open Sans"/>
                <a:cs typeface="Open Sans"/>
                <a:sym typeface="Open Sans"/>
              </a:rPr>
              <a:t> </a:t>
            </a:r>
            <a:r>
              <a:rPr lang="en-US" sz="2220" dirty="0" err="1">
                <a:solidFill>
                  <a:srgbClr val="3F3F3F"/>
                </a:solidFill>
                <a:latin typeface="Open Sans"/>
                <a:ea typeface="Open Sans"/>
                <a:cs typeface="Open Sans"/>
                <a:sym typeface="Open Sans"/>
              </a:rPr>
              <a:t>métrica</a:t>
            </a:r>
            <a:r>
              <a:rPr lang="en-US" sz="2220" dirty="0">
                <a:solidFill>
                  <a:srgbClr val="3F3F3F"/>
                </a:solidFill>
                <a:latin typeface="Open Sans"/>
                <a:ea typeface="Open Sans"/>
                <a:cs typeface="Open Sans"/>
                <a:sym typeface="Open Sans"/>
              </a:rPr>
              <a:t>/</a:t>
            </a:r>
            <a:r>
              <a:rPr lang="en-US" sz="2220" dirty="0" err="1">
                <a:solidFill>
                  <a:srgbClr val="3F3F3F"/>
                </a:solidFill>
                <a:latin typeface="Open Sans"/>
                <a:ea typeface="Open Sans"/>
                <a:cs typeface="Open Sans"/>
                <a:sym typeface="Open Sans"/>
              </a:rPr>
              <a:t>indicador</a:t>
            </a:r>
            <a:r>
              <a:rPr lang="en-US" sz="2220" dirty="0">
                <a:solidFill>
                  <a:srgbClr val="3F3F3F"/>
                </a:solidFill>
                <a:latin typeface="Open Sans"/>
                <a:ea typeface="Open Sans"/>
                <a:cs typeface="Open Sans"/>
                <a:sym typeface="Open Sans"/>
              </a:rPr>
              <a:t> al </a:t>
            </a:r>
            <a:r>
              <a:rPr lang="en-US" sz="2220" dirty="0" err="1">
                <a:solidFill>
                  <a:srgbClr val="3F3F3F"/>
                </a:solidFill>
                <a:latin typeface="Open Sans"/>
                <a:ea typeface="Open Sans"/>
                <a:cs typeface="Open Sans"/>
                <a:sym typeface="Open Sans"/>
              </a:rPr>
              <a:t>evaluar</a:t>
            </a:r>
            <a:r>
              <a:rPr lang="en-US" sz="2220" dirty="0">
                <a:solidFill>
                  <a:srgbClr val="3F3F3F"/>
                </a:solidFill>
                <a:latin typeface="Open Sans"/>
                <a:ea typeface="Open Sans"/>
                <a:cs typeface="Open Sans"/>
                <a:sym typeface="Open Sans"/>
              </a:rPr>
              <a:t> la </a:t>
            </a:r>
            <a:r>
              <a:rPr lang="en-US" sz="2220" dirty="0" err="1">
                <a:solidFill>
                  <a:srgbClr val="3F3F3F"/>
                </a:solidFill>
                <a:latin typeface="Open Sans"/>
                <a:ea typeface="Open Sans"/>
                <a:cs typeface="Open Sans"/>
                <a:sym typeface="Open Sans"/>
              </a:rPr>
              <a:t>investigación</a:t>
            </a:r>
            <a:r>
              <a:rPr lang="en-US" sz="2220" dirty="0">
                <a:solidFill>
                  <a:srgbClr val="3F3F3F"/>
                </a:solidFill>
                <a:latin typeface="Open Sans"/>
                <a:ea typeface="Open Sans"/>
                <a:cs typeface="Open Sans"/>
                <a:sym typeface="Open Sans"/>
              </a:rPr>
              <a:t>.</a:t>
            </a:r>
            <a:endParaRPr sz="2220" dirty="0">
              <a:solidFill>
                <a:srgbClr val="3F3F3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3500</Words>
  <Application>Microsoft Office PowerPoint</Application>
  <PresentationFormat>Widescreen</PresentationFormat>
  <Paragraphs>243</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Rounded</vt:lpstr>
      <vt:lpstr>Calibri</vt:lpstr>
      <vt:lpstr>Gill Sans</vt:lpstr>
      <vt:lpstr>Wingdings</vt:lpstr>
      <vt:lpstr>Open Sans</vt:lpstr>
      <vt:lpstr>Trebuchet MS</vt:lpstr>
      <vt:lpstr>Century Gothic</vt:lpstr>
      <vt:lpstr>Simple Light</vt:lpstr>
      <vt:lpstr>         Comunicación académica y Research4Life </vt:lpstr>
      <vt:lpstr>Contenido</vt:lpstr>
      <vt:lpstr>Objetivos de aprendizaje</vt:lpstr>
      <vt:lpstr>Impacto de la investigación </vt:lpstr>
      <vt:lpstr>Factores clave de evaluación de impacto en la investigación en organizaciones de investigación</vt:lpstr>
      <vt:lpstr>Uso de metodologías para  evaluar el impacto</vt:lpstr>
      <vt:lpstr>Evaluación del impacto  de la investigación</vt:lpstr>
      <vt:lpstr>La Declaración sobre Evaluación de la Investigación (DORA)</vt:lpstr>
      <vt:lpstr>La Declaración sobre Evaluación de la Investigación (DORA) continuación</vt:lpstr>
      <vt:lpstr>Los 10 principios para un esquema de evaluación de la investigación  equilibrada y eficaz</vt:lpstr>
      <vt:lpstr>La bibliometría y los indicadores de  impacto de la investigación</vt:lpstr>
      <vt:lpstr>Bibliometría</vt:lpstr>
      <vt:lpstr>Bibliometría (continuación)</vt:lpstr>
      <vt:lpstr>Indicadores bibliométricos</vt:lpstr>
      <vt:lpstr>Indicadores bibliométricos  (continuación)</vt:lpstr>
      <vt:lpstr>Indicadores bibliométricos  (continuación)</vt:lpstr>
      <vt:lpstr>Herramientas y servicios destacados  para el desempeño de la investigación</vt:lpstr>
      <vt:lpstr>Web of Science y Scopus </vt:lpstr>
      <vt:lpstr>InCites y SciVal</vt:lpstr>
      <vt:lpstr>Dimensions</vt:lpstr>
      <vt:lpstr>The Lens</vt:lpstr>
      <vt:lpstr>Perfiles de Google Académico</vt:lpstr>
      <vt:lpstr>Métricas de Google Académico</vt:lpstr>
      <vt:lpstr>Síntesis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académica y Research4Life</dc:title>
  <dc:creator>Marcia Mabhula</dc:creator>
  <cp:lastModifiedBy>Marcia Mabhula</cp:lastModifiedBy>
  <cp:revision>10</cp:revision>
  <dcterms:created xsi:type="dcterms:W3CDTF">2020-02-14T15:04:15Z</dcterms:created>
  <dcterms:modified xsi:type="dcterms:W3CDTF">2023-03-30T10:16:43Z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3AE99C76-9B2B-4FE9-95A8-7DBE786F08E8</vt:lpwstr>
  </property>
  <property fmtid="{D5CDD505-2E9C-101B-9397-08002B2CF9AE}" pid="6" name="ArticulateProjectFull">
    <vt:lpwstr>D:\R4Life\F2F Materials\20200330_M1_L1.2EN.Research assessment and bibliometrics.ppta</vt:lpwstr>
  </property>
</Properties>
</file>