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Open Sans"/>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iKR+NeB29NbPiAaHPYXGhf5c5s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5" name="Google Shape;1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Research4Life Advocacy Toolkit presents several steps to develop a successful and structured advocacy strategy focusing specifically on librarians in developing countries.</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hands-on material will facilitate the implementation of activities that can help obtain support to foster the usage of the Research4Life programmes: Hinari, AGORA, OARE, ARDI and GOALI</a:t>
            </a:r>
            <a:endParaRPr/>
          </a:p>
        </p:txBody>
      </p:sp>
      <p:sp>
        <p:nvSpPr>
          <p:cNvPr id="181" name="Google Shape;1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Question to the audience: </a:t>
            </a:r>
            <a:r>
              <a:rPr b="1" i="0" lang="en-US" sz="1200" u="none" cap="none" strike="noStrike">
                <a:solidFill>
                  <a:schemeClr val="dk1"/>
                </a:solidFill>
                <a:latin typeface="Calibri"/>
                <a:ea typeface="Calibri"/>
                <a:cs typeface="Calibri"/>
                <a:sym typeface="Calibri"/>
              </a:rPr>
              <a:t>How many of these activities have you completed?</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Are some of these ideas new to you?</a:t>
            </a:r>
            <a:endParaRPr b="1"/>
          </a:p>
        </p:txBody>
      </p:sp>
      <p:sp>
        <p:nvSpPr>
          <p:cNvPr id="192" name="Google Shape;19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03" name="Google Shape;2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1" name="Google Shape;21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9" name="Google Shape;21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26" name="Google Shape;22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36" name="Google Shape;23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Remember that goals can be defined as headers for the objectives.  In other words, a goal is more general, while objectives can be more specific and relate to one goal.</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Some examples are listed below:</a:t>
            </a:r>
            <a:endParaRPr/>
          </a:p>
          <a:p>
            <a:pPr indent="-171450" lvl="0" marL="171450" rtl="0" algn="l">
              <a:lnSpc>
                <a:spcPct val="100000"/>
              </a:lnSpc>
              <a:spcBef>
                <a:spcPts val="0"/>
              </a:spcBef>
              <a:spcAft>
                <a:spcPts val="0"/>
              </a:spcAft>
              <a:buSzPts val="1400"/>
              <a:buFont typeface="Arial"/>
              <a:buChar char="•"/>
            </a:pPr>
            <a:r>
              <a:rPr lang="en-US"/>
              <a:t>obtain funds to pay the Research4Life Group B annual fee </a:t>
            </a:r>
            <a:endParaRPr/>
          </a:p>
          <a:p>
            <a:pPr indent="-171450" lvl="0" marL="171450" rtl="0" algn="l">
              <a:lnSpc>
                <a:spcPct val="100000"/>
              </a:lnSpc>
              <a:spcBef>
                <a:spcPts val="0"/>
              </a:spcBef>
              <a:spcAft>
                <a:spcPts val="0"/>
              </a:spcAft>
              <a:buSzPts val="1400"/>
              <a:buFont typeface="Arial"/>
              <a:buChar char="•"/>
            </a:pPr>
            <a:r>
              <a:rPr lang="en-US"/>
              <a:t>raise awareness about the resources that the library offers</a:t>
            </a:r>
            <a:endParaRPr/>
          </a:p>
          <a:p>
            <a:pPr indent="-171450" lvl="0" marL="171450" rtl="0" algn="l">
              <a:lnSpc>
                <a:spcPct val="100000"/>
              </a:lnSpc>
              <a:spcBef>
                <a:spcPts val="0"/>
              </a:spcBef>
              <a:spcAft>
                <a:spcPts val="0"/>
              </a:spcAft>
              <a:buSzPts val="1400"/>
              <a:buFont typeface="Arial"/>
              <a:buChar char="•"/>
            </a:pPr>
            <a:r>
              <a:rPr lang="en-US"/>
              <a:t>convince institutional management to invest in library infrastructure.</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44" name="Google Shape;24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List the main </a:t>
            </a:r>
            <a:r>
              <a:rPr b="1" i="0" lang="en-US" sz="1200" u="none" cap="none" strike="noStrike">
                <a:solidFill>
                  <a:schemeClr val="dk1"/>
                </a:solidFill>
                <a:latin typeface="Calibri"/>
                <a:ea typeface="Calibri"/>
                <a:cs typeface="Calibri"/>
                <a:sym typeface="Calibri"/>
              </a:rPr>
              <a:t>goal(s) and objectives</a:t>
            </a:r>
            <a:endParaRPr/>
          </a:p>
        </p:txBody>
      </p:sp>
      <p:sp>
        <p:nvSpPr>
          <p:cNvPr id="252" name="Google Shape;25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Possible user groups include:</a:t>
            </a:r>
            <a:endParaRPr/>
          </a:p>
          <a:p>
            <a:pPr indent="-171450" lvl="0" marL="171450" rtl="0" algn="l">
              <a:lnSpc>
                <a:spcPct val="100000"/>
              </a:lnSpc>
              <a:spcBef>
                <a:spcPts val="0"/>
              </a:spcBef>
              <a:spcAft>
                <a:spcPts val="0"/>
              </a:spcAft>
              <a:buSzPts val="1400"/>
              <a:buFont typeface="Arial"/>
              <a:buChar char="•"/>
            </a:pPr>
            <a:r>
              <a:rPr lang="en-US"/>
              <a:t>student communities of the institution – undergraduate or postgraduate or discipline(s)</a:t>
            </a:r>
            <a:endParaRPr/>
          </a:p>
          <a:p>
            <a:pPr indent="-171450" lvl="0" marL="171450" rtl="0" algn="l">
              <a:lnSpc>
                <a:spcPct val="100000"/>
              </a:lnSpc>
              <a:spcBef>
                <a:spcPts val="0"/>
              </a:spcBef>
              <a:spcAft>
                <a:spcPts val="0"/>
              </a:spcAft>
              <a:buSzPts val="1400"/>
              <a:buFont typeface="Arial"/>
              <a:buChar char="•"/>
            </a:pPr>
            <a:r>
              <a:rPr lang="en-US"/>
              <a:t>management of institution</a:t>
            </a:r>
            <a:endParaRPr/>
          </a:p>
          <a:p>
            <a:pPr indent="-171450" lvl="0" marL="171450" rtl="0" algn="l">
              <a:lnSpc>
                <a:spcPct val="100000"/>
              </a:lnSpc>
              <a:spcBef>
                <a:spcPts val="0"/>
              </a:spcBef>
              <a:spcAft>
                <a:spcPts val="0"/>
              </a:spcAft>
              <a:buSzPts val="1400"/>
              <a:buFont typeface="Arial"/>
              <a:buChar char="•"/>
            </a:pPr>
            <a:r>
              <a:rPr lang="en-US"/>
              <a:t>local policymakers</a:t>
            </a:r>
            <a:endParaRPr/>
          </a:p>
          <a:p>
            <a:pPr indent="-171450" lvl="0" marL="171450" rtl="0" algn="l">
              <a:lnSpc>
                <a:spcPct val="100000"/>
              </a:lnSpc>
              <a:spcBef>
                <a:spcPts val="0"/>
              </a:spcBef>
              <a:spcAft>
                <a:spcPts val="0"/>
              </a:spcAft>
              <a:buSzPts val="1400"/>
              <a:buFont typeface="Arial"/>
              <a:buChar char="•"/>
            </a:pPr>
            <a:r>
              <a:rPr lang="en-US"/>
              <a:t>funding organizations</a:t>
            </a:r>
            <a:endParaRPr/>
          </a:p>
          <a:p>
            <a:pPr indent="-171450" lvl="0" marL="171450" rtl="0" algn="l">
              <a:lnSpc>
                <a:spcPct val="100000"/>
              </a:lnSpc>
              <a:spcBef>
                <a:spcPts val="0"/>
              </a:spcBef>
              <a:spcAft>
                <a:spcPts val="0"/>
              </a:spcAft>
              <a:buSzPts val="1400"/>
              <a:buFont typeface="Arial"/>
              <a:buChar char="•"/>
            </a:pPr>
            <a:r>
              <a:rPr lang="en-US"/>
              <a:t>Research4Life team</a:t>
            </a:r>
            <a:endParaRPr/>
          </a:p>
          <a:p>
            <a:pPr indent="-82550" lvl="0" marL="171450" rtl="0" algn="l">
              <a:lnSpc>
                <a:spcPct val="100000"/>
              </a:lnSpc>
              <a:spcBef>
                <a:spcPts val="0"/>
              </a:spcBef>
              <a:spcAft>
                <a:spcPts val="0"/>
              </a:spcAft>
              <a:buSzPts val="1400"/>
              <a:buFont typeface="Arial"/>
              <a:buNone/>
            </a:pPr>
            <a:r>
              <a:t/>
            </a:r>
            <a:endParaRPr/>
          </a:p>
        </p:txBody>
      </p:sp>
      <p:sp>
        <p:nvSpPr>
          <p:cNvPr id="260" name="Google Shape;26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68" name="Google Shape;26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76" name="Google Shape;27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List your library’s resources that would help you develop your strategy</a:t>
            </a:r>
            <a:endParaRPr b="0"/>
          </a:p>
        </p:txBody>
      </p:sp>
      <p:sp>
        <p:nvSpPr>
          <p:cNvPr id="283" name="Google Shape;28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1" name="Google Shape;29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8" name="Google Shape;29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6" name="Google Shape;30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13" name="Google Shape;31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21" name="Google Shape;32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30" name="Google Shape;33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2.jp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9.png"/><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ala.org/aasl/advocacy/definitions" TargetMode="External"/><Relationship Id="rId4" Type="http://schemas.openxmlformats.org/officeDocument/2006/relationships/hyperlink" Target="http://www.ala.org/advocacy/frontline-advocacy-toolkit" TargetMode="External"/><Relationship Id="rId5" Type="http://schemas.openxmlformats.org/officeDocument/2006/relationships/hyperlink" Target="http://cla.ca/wp-content/uploads/LibraryAdvocacyNow.pdf" TargetMode="External"/><Relationship Id="rId6" Type="http://schemas.openxmlformats.org/officeDocument/2006/relationships/hyperlink" Target="http://www.ala.org/advocacy/frontline-advocacy-toolkit" TargetMode="External"/><Relationship Id="rId7" Type="http://schemas.openxmlformats.org/officeDocument/2006/relationships/hyperlink" Target="https://www.research4life.org/wp-content/uploads/2019/02/Research4Life-Advocacy-Toolkit-presentation.ppt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hyperlink" Target="mailto:r4l@research4life.org" TargetMode="External"/><Relationship Id="rId5" Type="http://schemas.openxmlformats.org/officeDocument/2006/relationships/image" Target="../media/image26.png"/><Relationship Id="rId6" Type="http://schemas.openxmlformats.org/officeDocument/2006/relationships/image" Target="../media/image24.jpg"/><Relationship Id="rId7" Type="http://schemas.openxmlformats.org/officeDocument/2006/relationships/image" Target="../media/image23.jpg"/><Relationship Id="rId8" Type="http://schemas.openxmlformats.org/officeDocument/2006/relationships/hyperlink" Target="http://www.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ala.org/aasl/advocacy/defini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https://www.research4life.org/training/resources-for-information-specialis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Research4Life advocacy toolkit</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Advocate for Research4life and facilitate capacity development</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Some examples from the field</a:t>
            </a:r>
            <a:endParaRPr sz="3600">
              <a:solidFill>
                <a:srgbClr val="586F7C"/>
              </a:solidFill>
              <a:latin typeface="Open Sans"/>
              <a:ea typeface="Open Sans"/>
              <a:cs typeface="Open Sans"/>
              <a:sym typeface="Open Sans"/>
            </a:endParaRPr>
          </a:p>
        </p:txBody>
      </p:sp>
      <p:grpSp>
        <p:nvGrpSpPr>
          <p:cNvPr id="168" name="Google Shape;168;p11"/>
          <p:cNvGrpSpPr/>
          <p:nvPr/>
        </p:nvGrpSpPr>
        <p:grpSpPr>
          <a:xfrm>
            <a:off x="558458" y="2078456"/>
            <a:ext cx="11325097" cy="4467893"/>
            <a:chOff x="3644" y="64312"/>
            <a:chExt cx="11325097" cy="4467893"/>
          </a:xfrm>
        </p:grpSpPr>
        <p:sp>
          <p:nvSpPr>
            <p:cNvPr id="169" name="Google Shape;169;p11"/>
            <p:cNvSpPr/>
            <p:nvPr/>
          </p:nvSpPr>
          <p:spPr>
            <a:xfrm>
              <a:off x="225644" y="136730"/>
              <a:ext cx="5327992" cy="2046132"/>
            </a:xfrm>
            <a:prstGeom prst="rect">
              <a:avLst/>
            </a:prstGeom>
            <a:solidFill>
              <a:srgbClr val="F8981D">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1"/>
            <p:cNvSpPr txBox="1"/>
            <p:nvPr/>
          </p:nvSpPr>
          <p:spPr>
            <a:xfrm>
              <a:off x="225644" y="136730"/>
              <a:ext cx="5327992" cy="2046132"/>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rgbClr val="3F3F3F"/>
                  </a:solidFill>
                  <a:latin typeface="Open Sans"/>
                  <a:ea typeface="Open Sans"/>
                  <a:cs typeface="Open Sans"/>
                  <a:sym typeface="Open Sans"/>
                </a:rPr>
                <a:t>Mary Acanit</a:t>
              </a:r>
              <a:r>
                <a:rPr b="0" i="0" lang="en-US" sz="1400" u="none" cap="none" strike="noStrike">
                  <a:solidFill>
                    <a:srgbClr val="3F3F3F"/>
                  </a:solidFill>
                  <a:latin typeface="Open Sans"/>
                  <a:ea typeface="Open Sans"/>
                  <a:cs typeface="Open Sans"/>
                  <a:sym typeface="Open Sans"/>
                </a:rPr>
                <a:t> (</a:t>
              </a:r>
              <a:r>
                <a:rPr b="1" i="0" lang="en-US" sz="1400" u="none" cap="none" strike="noStrike">
                  <a:solidFill>
                    <a:srgbClr val="3F3F3F"/>
                  </a:solidFill>
                  <a:latin typeface="Open Sans"/>
                  <a:ea typeface="Open Sans"/>
                  <a:cs typeface="Open Sans"/>
                  <a:sym typeface="Open Sans"/>
                </a:rPr>
                <a:t>Uganda</a:t>
              </a:r>
              <a:r>
                <a:rPr b="0" i="0" lang="en-US" sz="1400" u="none" cap="none" strike="noStrike">
                  <a:solidFill>
                    <a:srgbClr val="3F3F3F"/>
                  </a:solidFill>
                  <a:latin typeface="Open Sans"/>
                  <a:ea typeface="Open Sans"/>
                  <a:cs typeface="Open Sans"/>
                  <a:sym typeface="Open Sans"/>
                </a:rPr>
                <a:t>) advocated for </a:t>
              </a:r>
              <a:r>
                <a:rPr b="1" i="0" lang="en-US" sz="1400" u="none" cap="none" strike="noStrike">
                  <a:solidFill>
                    <a:srgbClr val="3F3F3F"/>
                  </a:solidFill>
                  <a:latin typeface="Open Sans"/>
                  <a:ea typeface="Open Sans"/>
                  <a:cs typeface="Open Sans"/>
                  <a:sym typeface="Open Sans"/>
                </a:rPr>
                <a:t>Kyambogo</a:t>
              </a:r>
              <a:r>
                <a:rPr b="0" i="0" lang="en-US" sz="1400" u="none" cap="none" strike="noStrike">
                  <a:solidFill>
                    <a:srgbClr val="3F3F3F"/>
                  </a:solidFill>
                  <a:latin typeface="Open Sans"/>
                  <a:ea typeface="Open Sans"/>
                  <a:cs typeface="Open Sans"/>
                  <a:sym typeface="Open Sans"/>
                </a:rPr>
                <a:t> University to link to the Research and Education Network for Uganda (RENU), which aims to connect all Ugandan universities, colleges, and research institutions via an affordable country-wide high-speed network backbone for cheaper and faster access to global research resources.  </a:t>
              </a:r>
              <a:endParaRPr b="0" i="0" sz="1400" u="none" cap="none" strike="noStrike">
                <a:solidFill>
                  <a:srgbClr val="3F3F3F"/>
                </a:solidFill>
                <a:latin typeface="Open Sans"/>
                <a:ea typeface="Open Sans"/>
                <a:cs typeface="Open Sans"/>
                <a:sym typeface="Open Sans"/>
              </a:endParaRPr>
            </a:p>
          </p:txBody>
        </p:sp>
        <p:sp>
          <p:nvSpPr>
            <p:cNvPr id="171" name="Google Shape;171;p11"/>
            <p:cNvSpPr/>
            <p:nvPr/>
          </p:nvSpPr>
          <p:spPr>
            <a:xfrm>
              <a:off x="3644" y="86798"/>
              <a:ext cx="1165498" cy="1748247"/>
            </a:xfrm>
            <a:prstGeom prst="rect">
              <a:avLst/>
            </a:prstGeom>
            <a:blipFill rotWithShape="1">
              <a:blip r:embed="rId3">
                <a:alphaModFix/>
              </a:blip>
              <a:stretch>
                <a:fillRect b="0" l="-24989" r="-24989"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1"/>
            <p:cNvSpPr/>
            <p:nvPr/>
          </p:nvSpPr>
          <p:spPr>
            <a:xfrm>
              <a:off x="6000749" y="69273"/>
              <a:ext cx="5327992" cy="2136075"/>
            </a:xfrm>
            <a:prstGeom prst="rect">
              <a:avLst/>
            </a:prstGeom>
            <a:solidFill>
              <a:srgbClr val="51B948">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1"/>
            <p:cNvSpPr txBox="1"/>
            <p:nvPr/>
          </p:nvSpPr>
          <p:spPr>
            <a:xfrm>
              <a:off x="6000749" y="69273"/>
              <a:ext cx="5327992" cy="2136075"/>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rgbClr val="3F3F3F"/>
                  </a:solidFill>
                  <a:latin typeface="Open Sans"/>
                  <a:ea typeface="Open Sans"/>
                  <a:cs typeface="Open Sans"/>
                  <a:sym typeface="Open Sans"/>
                </a:rPr>
                <a:t>Alice Matimba’s </a:t>
              </a:r>
              <a:r>
                <a:rPr b="0" i="0" lang="en-US" sz="1400" u="none" cap="none" strike="noStrike">
                  <a:solidFill>
                    <a:srgbClr val="3F3F3F"/>
                  </a:solidFill>
                  <a:latin typeface="Open Sans"/>
                  <a:ea typeface="Open Sans"/>
                  <a:cs typeface="Open Sans"/>
                  <a:sym typeface="Open Sans"/>
                </a:rPr>
                <a:t>(</a:t>
              </a:r>
              <a:r>
                <a:rPr b="1" i="0" lang="en-US" sz="1400" u="none" cap="none" strike="noStrike">
                  <a:solidFill>
                    <a:srgbClr val="3F3F3F"/>
                  </a:solidFill>
                  <a:latin typeface="Open Sans"/>
                  <a:ea typeface="Open Sans"/>
                  <a:cs typeface="Open Sans"/>
                  <a:sym typeface="Open Sans"/>
                </a:rPr>
                <a:t>Zimbabwe</a:t>
              </a:r>
              <a:r>
                <a:rPr b="0" i="0" lang="en-US" sz="1400" u="none" cap="none" strike="noStrike">
                  <a:solidFill>
                    <a:srgbClr val="3F3F3F"/>
                  </a:solidFill>
                  <a:latin typeface="Open Sans"/>
                  <a:ea typeface="Open Sans"/>
                  <a:cs typeface="Open Sans"/>
                  <a:sym typeface="Open Sans"/>
                </a:rPr>
                <a:t>) team successfully advocated for a health policy that has transformed the care and treatment for patients with diabetic retinopathy and other eye complications.</a:t>
              </a:r>
              <a:endParaRPr b="0" i="0" sz="1400" u="none" cap="none" strike="noStrike">
                <a:solidFill>
                  <a:srgbClr val="3F3F3F"/>
                </a:solidFill>
                <a:latin typeface="Open Sans"/>
                <a:ea typeface="Open Sans"/>
                <a:cs typeface="Open Sans"/>
                <a:sym typeface="Open Sans"/>
              </a:endParaRPr>
            </a:p>
          </p:txBody>
        </p:sp>
        <p:sp>
          <p:nvSpPr>
            <p:cNvPr id="174" name="Google Shape;174;p11"/>
            <p:cNvSpPr/>
            <p:nvPr/>
          </p:nvSpPr>
          <p:spPr>
            <a:xfrm>
              <a:off x="5778749" y="64312"/>
              <a:ext cx="1165498" cy="1748247"/>
            </a:xfrm>
            <a:prstGeom prst="rect">
              <a:avLst/>
            </a:prstGeom>
            <a:blipFill rotWithShape="1">
              <a:blip r:embed="rId4">
                <a:alphaModFix/>
              </a:blip>
              <a:stretch>
                <a:fillRect b="0" l="0" r="0"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3113196" y="2405587"/>
              <a:ext cx="5327992" cy="2126618"/>
            </a:xfrm>
            <a:prstGeom prst="rect">
              <a:avLst/>
            </a:prstGeom>
            <a:solidFill>
              <a:srgbClr val="004890">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txBox="1"/>
            <p:nvPr/>
          </p:nvSpPr>
          <p:spPr>
            <a:xfrm>
              <a:off x="3113196" y="2405587"/>
              <a:ext cx="5327992" cy="2126618"/>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rgbClr val="3F3F3F"/>
                  </a:solidFill>
                  <a:latin typeface="Open Sans"/>
                  <a:ea typeface="Open Sans"/>
                  <a:cs typeface="Open Sans"/>
                  <a:sym typeface="Open Sans"/>
                </a:rPr>
                <a:t>Lui Philip Kame </a:t>
              </a:r>
              <a:r>
                <a:rPr b="0" i="0" lang="en-US" sz="1400" u="none" cap="none" strike="noStrike">
                  <a:solidFill>
                    <a:srgbClr val="3F3F3F"/>
                  </a:solidFill>
                  <a:latin typeface="Open Sans"/>
                  <a:ea typeface="Open Sans"/>
                  <a:cs typeface="Open Sans"/>
                  <a:sym typeface="Open Sans"/>
                </a:rPr>
                <a:t>(</a:t>
              </a:r>
              <a:r>
                <a:rPr b="1" i="0" lang="en-US" sz="1400" u="none" cap="none" strike="noStrike">
                  <a:solidFill>
                    <a:srgbClr val="3F3F3F"/>
                  </a:solidFill>
                  <a:latin typeface="Open Sans"/>
                  <a:ea typeface="Open Sans"/>
                  <a:cs typeface="Open Sans"/>
                  <a:sym typeface="Open Sans"/>
                </a:rPr>
                <a:t>Papua New Guinea</a:t>
              </a:r>
              <a:r>
                <a:rPr b="0" i="0" lang="en-US" sz="1400" u="none" cap="none" strike="noStrike">
                  <a:solidFill>
                    <a:srgbClr val="3F3F3F"/>
                  </a:solidFill>
                  <a:latin typeface="Open Sans"/>
                  <a:ea typeface="Open Sans"/>
                  <a:cs typeface="Open Sans"/>
                  <a:sym typeface="Open Sans"/>
                </a:rPr>
                <a:t>), a Technical Services Librarian at the PNG University of Natural Resource and Environment in Port Moresby, Papua New Guinea, developed a solution himself: a mini-ICT networking system that provides online services for the library to complement its traditional over-the-counter services</a:t>
              </a:r>
              <a:endParaRPr b="0" i="0" sz="1400" u="none" cap="none" strike="noStrike">
                <a:solidFill>
                  <a:srgbClr val="3F3F3F"/>
                </a:solidFill>
                <a:latin typeface="Open Sans"/>
                <a:ea typeface="Open Sans"/>
                <a:cs typeface="Open Sans"/>
                <a:sym typeface="Open Sans"/>
              </a:endParaRPr>
            </a:p>
          </p:txBody>
        </p:sp>
        <p:sp>
          <p:nvSpPr>
            <p:cNvPr id="177" name="Google Shape;177;p11"/>
            <p:cNvSpPr/>
            <p:nvPr/>
          </p:nvSpPr>
          <p:spPr>
            <a:xfrm>
              <a:off x="2891197" y="2395898"/>
              <a:ext cx="1165498" cy="1748247"/>
            </a:xfrm>
            <a:prstGeom prst="rect">
              <a:avLst/>
            </a:prstGeom>
            <a:blipFill rotWithShape="1">
              <a:blip r:embed="rId5">
                <a:alphaModFix/>
              </a:blip>
              <a:stretch>
                <a:fillRect b="0" l="-19988" r="-19988"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1" y="375864"/>
            <a:ext cx="7991061"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Steps for a successful advocacy strategy</a:t>
            </a:r>
            <a:endParaRPr sz="3200">
              <a:solidFill>
                <a:srgbClr val="586F7C"/>
              </a:solidFill>
              <a:latin typeface="Open Sans"/>
              <a:ea typeface="Open Sans"/>
              <a:cs typeface="Open Sans"/>
              <a:sym typeface="Open Sans"/>
            </a:endParaRPr>
          </a:p>
        </p:txBody>
      </p:sp>
      <p:grpSp>
        <p:nvGrpSpPr>
          <p:cNvPr id="184" name="Google Shape;184;p12"/>
          <p:cNvGrpSpPr/>
          <p:nvPr/>
        </p:nvGrpSpPr>
        <p:grpSpPr>
          <a:xfrm>
            <a:off x="554814" y="2057385"/>
            <a:ext cx="11332500" cy="4897220"/>
            <a:chOff x="0" y="43241"/>
            <a:chExt cx="11332500" cy="4897220"/>
          </a:xfrm>
        </p:grpSpPr>
        <p:sp>
          <p:nvSpPr>
            <p:cNvPr id="185" name="Google Shape;185;p12"/>
            <p:cNvSpPr/>
            <p:nvPr/>
          </p:nvSpPr>
          <p:spPr>
            <a:xfrm>
              <a:off x="0" y="43241"/>
              <a:ext cx="11332386" cy="852345"/>
            </a:xfrm>
            <a:prstGeom prst="roundRect">
              <a:avLst>
                <a:gd fmla="val 16667" name="adj"/>
              </a:avLst>
            </a:prstGeom>
            <a:solidFill>
              <a:srgbClr val="586F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41608" y="84849"/>
              <a:ext cx="11249170" cy="7691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Open Sans"/>
                  <a:ea typeface="Open Sans"/>
                  <a:cs typeface="Open Sans"/>
                  <a:sym typeface="Open Sans"/>
                </a:rPr>
                <a:t>The steps are:</a:t>
              </a:r>
              <a:endParaRPr b="0" i="0" sz="3300" u="none" cap="none" strike="noStrike">
                <a:solidFill>
                  <a:schemeClr val="lt1"/>
                </a:solidFill>
                <a:latin typeface="Open Sans"/>
                <a:ea typeface="Open Sans"/>
                <a:cs typeface="Open Sans"/>
                <a:sym typeface="Open Sans"/>
              </a:endParaRPr>
            </a:p>
          </p:txBody>
        </p:sp>
        <p:sp>
          <p:nvSpPr>
            <p:cNvPr id="187" name="Google Shape;187;p12"/>
            <p:cNvSpPr/>
            <p:nvPr/>
          </p:nvSpPr>
          <p:spPr>
            <a:xfrm>
              <a:off x="0" y="895586"/>
              <a:ext cx="11332386" cy="36576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2"/>
            <p:cNvSpPr txBox="1"/>
            <p:nvPr/>
          </p:nvSpPr>
          <p:spPr>
            <a:xfrm>
              <a:off x="0" y="1282861"/>
              <a:ext cx="11332500" cy="3657600"/>
            </a:xfrm>
            <a:prstGeom prst="rect">
              <a:avLst/>
            </a:prstGeom>
            <a:noFill/>
            <a:ln>
              <a:noFill/>
            </a:ln>
          </p:spPr>
          <p:txBody>
            <a:bodyPr anchorCtr="0" anchor="t" bIns="39350" lIns="359800" spcFirstLastPara="1" rIns="220450" wrap="square" tIns="39350">
              <a:noAutofit/>
            </a:bodyPr>
            <a:lstStyle/>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Identify the challenge</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Note types of advocacy efforts</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Understand Research4Life and identify Research4Life resources</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Set up specific objectives </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Analyze the audience</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Map out resources and capabilities</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Develop a strategic plan and activities</a:t>
              </a:r>
              <a:endParaRPr b="0" i="0" sz="2600" u="none" cap="none" strike="noStrike">
                <a:solidFill>
                  <a:srgbClr val="3F3F3F"/>
                </a:solidFill>
                <a:latin typeface="Open Sans"/>
                <a:ea typeface="Open Sans"/>
                <a:cs typeface="Open Sans"/>
                <a:sym typeface="Open Sans"/>
              </a:endParaRPr>
            </a:p>
            <a:p>
              <a:pPr indent="-393700" lvl="0" marL="457200" marR="0" rtl="0" algn="l">
                <a:lnSpc>
                  <a:spcPct val="90000"/>
                </a:lnSpc>
                <a:spcBef>
                  <a:spcPts val="0"/>
                </a:spcBef>
                <a:spcAft>
                  <a:spcPts val="0"/>
                </a:spcAft>
                <a:buClr>
                  <a:srgbClr val="000000"/>
                </a:buClr>
                <a:buSzPts val="2600"/>
                <a:buFont typeface="Open Sans"/>
                <a:buChar char="●"/>
              </a:pPr>
              <a:r>
                <a:rPr b="0" i="0" lang="en-US" sz="2600" u="none" cap="none" strike="noStrike">
                  <a:solidFill>
                    <a:srgbClr val="3F3F3F"/>
                  </a:solidFill>
                  <a:latin typeface="Open Sans"/>
                  <a:ea typeface="Open Sans"/>
                  <a:cs typeface="Open Sans"/>
                  <a:sym typeface="Open Sans"/>
                </a:rPr>
                <a:t>Monitor and evaluate results</a:t>
              </a:r>
              <a:endParaRPr b="0" i="0" sz="2600" u="none" cap="none" strike="noStrike">
                <a:solidFill>
                  <a:srgbClr val="3F3F3F"/>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efforts </a:t>
            </a:r>
            <a:endParaRPr sz="3600">
              <a:solidFill>
                <a:srgbClr val="586F7C"/>
              </a:solidFill>
              <a:latin typeface="Open Sans"/>
              <a:ea typeface="Open Sans"/>
              <a:cs typeface="Open Sans"/>
              <a:sym typeface="Open Sans"/>
            </a:endParaRPr>
          </a:p>
        </p:txBody>
      </p:sp>
      <p:grpSp>
        <p:nvGrpSpPr>
          <p:cNvPr id="195" name="Google Shape;195;p17"/>
          <p:cNvGrpSpPr/>
          <p:nvPr/>
        </p:nvGrpSpPr>
        <p:grpSpPr>
          <a:xfrm>
            <a:off x="554814" y="2035897"/>
            <a:ext cx="11332500" cy="4822230"/>
            <a:chOff x="0" y="21753"/>
            <a:chExt cx="11332500" cy="4822230"/>
          </a:xfrm>
        </p:grpSpPr>
        <p:sp>
          <p:nvSpPr>
            <p:cNvPr id="196" name="Google Shape;196;p17"/>
            <p:cNvSpPr/>
            <p:nvPr/>
          </p:nvSpPr>
          <p:spPr>
            <a:xfrm>
              <a:off x="0" y="21753"/>
              <a:ext cx="11332386" cy="127413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7"/>
            <p:cNvSpPr txBox="1"/>
            <p:nvPr/>
          </p:nvSpPr>
          <p:spPr>
            <a:xfrm>
              <a:off x="62198" y="83951"/>
              <a:ext cx="11208000" cy="11496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The toolkit reviews some examples of advocacy efforts such as;</a:t>
              </a:r>
              <a:endParaRPr b="0" i="0" sz="3300" u="none" cap="none" strike="noStrike">
                <a:solidFill>
                  <a:schemeClr val="lt1"/>
                </a:solidFill>
                <a:latin typeface="Arial"/>
                <a:ea typeface="Arial"/>
                <a:cs typeface="Arial"/>
                <a:sym typeface="Arial"/>
              </a:endParaRPr>
            </a:p>
          </p:txBody>
        </p:sp>
        <p:sp>
          <p:nvSpPr>
            <p:cNvPr id="198" name="Google Shape;198;p17"/>
            <p:cNvSpPr/>
            <p:nvPr/>
          </p:nvSpPr>
          <p:spPr>
            <a:xfrm>
              <a:off x="0" y="1295883"/>
              <a:ext cx="11332386" cy="327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7"/>
            <p:cNvSpPr txBox="1"/>
            <p:nvPr/>
          </p:nvSpPr>
          <p:spPr>
            <a:xfrm>
              <a:off x="0" y="1564983"/>
              <a:ext cx="11332500" cy="3279000"/>
            </a:xfrm>
            <a:prstGeom prst="rect">
              <a:avLst/>
            </a:prstGeom>
            <a:noFill/>
            <a:ln>
              <a:noFill/>
            </a:ln>
          </p:spPr>
          <p:txBody>
            <a:bodyPr anchorCtr="0" anchor="t" bIns="41900" lIns="359800" spcFirstLastPara="1" rIns="234675" wrap="square" tIns="41900">
              <a:noAutofit/>
            </a:bodyPr>
            <a:lstStyle/>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Collecting evidence: gathering data or conducting surveys about your library </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Attending professional development: following a course or training</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Being a member of association or task force </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Communicating with decision-makers</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Attending faculty or staff meetings</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Attending conferences and giving presentations</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Collaborating and networking with other librarians</a:t>
              </a:r>
              <a:endParaRPr b="0" i="0" sz="2600" u="none" cap="none" strike="noStrike">
                <a:solidFill>
                  <a:srgbClr val="3F3F3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1</a:t>
            </a:r>
            <a:endParaRPr sz="3600">
              <a:solidFill>
                <a:srgbClr val="586F7C"/>
              </a:solidFill>
              <a:latin typeface="Open Sans"/>
              <a:ea typeface="Open Sans"/>
              <a:cs typeface="Open Sans"/>
              <a:sym typeface="Open Sans"/>
            </a:endParaRPr>
          </a:p>
        </p:txBody>
      </p:sp>
      <p:sp>
        <p:nvSpPr>
          <p:cNvPr id="206" name="Google Shape;206;p18"/>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Can you identify and list other types of advocacy efforts ?</a:t>
            </a:r>
            <a:endParaRPr sz="3200">
              <a:solidFill>
                <a:srgbClr val="3F3F3F"/>
              </a:solidFill>
              <a:latin typeface="Open Sans"/>
              <a:ea typeface="Open Sans"/>
              <a:cs typeface="Open Sans"/>
              <a:sym typeface="Open Sans"/>
            </a:endParaRPr>
          </a:p>
        </p:txBody>
      </p:sp>
      <p:pic>
        <p:nvPicPr>
          <p:cNvPr id="207" name="Google Shape;207;p18"/>
          <p:cNvPicPr preferRelativeResize="0"/>
          <p:nvPr/>
        </p:nvPicPr>
        <p:blipFill rotWithShape="1">
          <a:blip r:embed="rId3">
            <a:alphaModFix/>
          </a:blip>
          <a:srcRect b="0" l="0" r="0" t="0"/>
          <a:stretch/>
        </p:blipFill>
        <p:spPr>
          <a:xfrm>
            <a:off x="4212236" y="3147934"/>
            <a:ext cx="3212112" cy="34335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2</a:t>
            </a:r>
            <a:endParaRPr sz="3600">
              <a:solidFill>
                <a:srgbClr val="586F7C"/>
              </a:solidFill>
              <a:latin typeface="Open Sans"/>
              <a:ea typeface="Open Sans"/>
              <a:cs typeface="Open Sans"/>
              <a:sym typeface="Open Sans"/>
            </a:endParaRPr>
          </a:p>
        </p:txBody>
      </p:sp>
      <p:sp>
        <p:nvSpPr>
          <p:cNvPr id="214" name="Google Shape;214;p23"/>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What can your library offer? Make a list of the available </a:t>
            </a:r>
            <a:endParaRPr>
              <a:solidFill>
                <a:srgbClr val="3F3F3F"/>
              </a:solidFill>
            </a:endParaRPr>
          </a:p>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e-resources and describe the benefits of each.</a:t>
            </a:r>
            <a:endParaRPr sz="3200">
              <a:solidFill>
                <a:srgbClr val="3F3F3F"/>
              </a:solidFill>
              <a:latin typeface="Open Sans"/>
              <a:ea typeface="Open Sans"/>
              <a:cs typeface="Open Sans"/>
              <a:sym typeface="Open Sans"/>
            </a:endParaRPr>
          </a:p>
        </p:txBody>
      </p:sp>
      <p:pic>
        <p:nvPicPr>
          <p:cNvPr id="215" name="Google Shape;215;p23"/>
          <p:cNvPicPr preferRelativeResize="0"/>
          <p:nvPr/>
        </p:nvPicPr>
        <p:blipFill rotWithShape="1">
          <a:blip r:embed="rId3">
            <a:alphaModFix/>
          </a:blip>
          <a:srcRect b="0" l="0" r="0" t="0"/>
          <a:stretch/>
        </p:blipFill>
        <p:spPr>
          <a:xfrm>
            <a:off x="4353026" y="3417757"/>
            <a:ext cx="2969122" cy="3120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Examples of possible situations in a library</a:t>
            </a:r>
            <a:endParaRPr sz="3200">
              <a:solidFill>
                <a:srgbClr val="586F7C"/>
              </a:solidFill>
              <a:latin typeface="Open Sans"/>
              <a:ea typeface="Open Sans"/>
              <a:cs typeface="Open Sans"/>
              <a:sym typeface="Open Sans"/>
            </a:endParaRPr>
          </a:p>
        </p:txBody>
      </p:sp>
      <p:sp>
        <p:nvSpPr>
          <p:cNvPr id="222" name="Google Shape;222;p24"/>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An institutional library would like to access the resources in the five Research4Life programmes, but it is situated in a Group B country.  The library has to secure funding for the annual fee of 1500 USD.</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An institution has provided its members with free access to scientific knowledge through Research4Life for years, but now the country has been reclassified to group B.  The institutional members have to convince their management to pay the 1,500 USD annual fee.</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The librarians of an institution that is subscribed to Research4Life notice that their institutional members are not aware of the resources that Research4Life provides.</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The staff needs to raise awareness about the resources. To organize training, they need funding and support from their management.</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 library would like to make more use of Research4Life but is lacking technical equipment to provide access to the resources. They need to convince their institutional management to invest in infrastructure or look for other ways of funding.</a:t>
            </a:r>
            <a:endParaRPr>
              <a:solidFill>
                <a:srgbClr val="3F3F3F"/>
              </a:solidFill>
            </a:endParaRPr>
          </a:p>
          <a:p>
            <a:pPr indent="-317500" lvl="0" marL="469900" rtl="0" algn="l">
              <a:lnSpc>
                <a:spcPct val="150000"/>
              </a:lnSpc>
              <a:spcBef>
                <a:spcPts val="0"/>
              </a:spcBef>
              <a:spcAft>
                <a:spcPts val="0"/>
              </a:spcAft>
              <a:buClr>
                <a:schemeClr val="dk2"/>
              </a:buClr>
              <a:buSzPts val="2200"/>
              <a:buNone/>
            </a:pPr>
            <a:r>
              <a:t/>
            </a:r>
            <a:endParaRPr sz="1600">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1: Identify the challenge you face</a:t>
            </a:r>
            <a:endParaRPr sz="3200">
              <a:solidFill>
                <a:srgbClr val="586F7C"/>
              </a:solidFill>
              <a:latin typeface="Open Sans"/>
              <a:ea typeface="Open Sans"/>
              <a:cs typeface="Open Sans"/>
              <a:sym typeface="Open Sans"/>
            </a:endParaRPr>
          </a:p>
        </p:txBody>
      </p:sp>
      <p:sp>
        <p:nvSpPr>
          <p:cNvPr id="229" name="Google Shape;229;p25"/>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285750" lvl="0" marL="29845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Before starting to plan the advocacy strategy, it is important that the planners ask several questions that will help them to shape the efforts in the best way.</a:t>
            </a:r>
            <a:endParaRPr>
              <a:solidFill>
                <a:srgbClr val="3F3F3F"/>
              </a:solidFill>
            </a:endParaRPr>
          </a:p>
          <a:p>
            <a:pPr indent="-285750" lvl="0" marL="29845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It is also important to identify problems and opportunities. </a:t>
            </a:r>
            <a:endParaRPr>
              <a:solidFill>
                <a:srgbClr val="3F3F3F"/>
              </a:solidFill>
              <a:latin typeface="Open Sans"/>
              <a:ea typeface="Open Sans"/>
              <a:cs typeface="Open Sans"/>
              <a:sym typeface="Open Sans"/>
            </a:endParaRPr>
          </a:p>
        </p:txBody>
      </p:sp>
      <p:grpSp>
        <p:nvGrpSpPr>
          <p:cNvPr id="230" name="Google Shape;230;p25"/>
          <p:cNvGrpSpPr/>
          <p:nvPr/>
        </p:nvGrpSpPr>
        <p:grpSpPr>
          <a:xfrm>
            <a:off x="1469936" y="4698676"/>
            <a:ext cx="9352240" cy="842400"/>
            <a:chOff x="0" y="47261"/>
            <a:chExt cx="9352240" cy="842400"/>
          </a:xfrm>
        </p:grpSpPr>
        <p:sp>
          <p:nvSpPr>
            <p:cNvPr id="231" name="Google Shape;231;p25"/>
            <p:cNvSpPr/>
            <p:nvPr/>
          </p:nvSpPr>
          <p:spPr>
            <a:xfrm>
              <a:off x="0" y="47261"/>
              <a:ext cx="9352240" cy="8424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5"/>
            <p:cNvSpPr txBox="1"/>
            <p:nvPr/>
          </p:nvSpPr>
          <p:spPr>
            <a:xfrm>
              <a:off x="41123" y="88384"/>
              <a:ext cx="9269994" cy="760154"/>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What is the problem you are trying to solve? </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3</a:t>
            </a:r>
            <a:endParaRPr sz="3600">
              <a:solidFill>
                <a:srgbClr val="586F7C"/>
              </a:solidFill>
              <a:latin typeface="Open Sans"/>
              <a:ea typeface="Open Sans"/>
              <a:cs typeface="Open Sans"/>
              <a:sym typeface="Open Sans"/>
            </a:endParaRPr>
          </a:p>
        </p:txBody>
      </p:sp>
      <p:sp>
        <p:nvSpPr>
          <p:cNvPr id="239" name="Google Shape;239;p26"/>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Is one of the above examples your case? If not, can you describe the problem you are trying to solve in a clear statement?</a:t>
            </a:r>
            <a:endParaRPr>
              <a:solidFill>
                <a:srgbClr val="3F3F3F"/>
              </a:solidFill>
            </a:endParaRPr>
          </a:p>
        </p:txBody>
      </p:sp>
      <p:pic>
        <p:nvPicPr>
          <p:cNvPr descr="Question face clip art question clipartfest - ClipartBarn" id="240" name="Google Shape;240;p26"/>
          <p:cNvPicPr preferRelativeResize="0"/>
          <p:nvPr/>
        </p:nvPicPr>
        <p:blipFill rotWithShape="1">
          <a:blip r:embed="rId3">
            <a:alphaModFix/>
          </a:blip>
          <a:srcRect b="0" l="0" r="0" t="0"/>
          <a:stretch/>
        </p:blipFill>
        <p:spPr>
          <a:xfrm>
            <a:off x="5410178" y="3934226"/>
            <a:ext cx="3304662" cy="25115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2: Setting up specific goals and objectives</a:t>
            </a:r>
            <a:endParaRPr sz="3200">
              <a:solidFill>
                <a:srgbClr val="586F7C"/>
              </a:solidFill>
              <a:latin typeface="Open Sans"/>
              <a:ea typeface="Open Sans"/>
              <a:cs typeface="Open Sans"/>
              <a:sym typeface="Open Sans"/>
            </a:endParaRPr>
          </a:p>
        </p:txBody>
      </p:sp>
      <p:sp>
        <p:nvSpPr>
          <p:cNvPr id="247" name="Google Shape;247;p27"/>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Now that the problem has been identified, the staff needs to develop the main/</a:t>
            </a:r>
            <a:r>
              <a:rPr lang="en-US" sz="2900">
                <a:solidFill>
                  <a:srgbClr val="3F3F3F"/>
                </a:solidFill>
                <a:latin typeface="Open Sans"/>
                <a:ea typeface="Open Sans"/>
                <a:cs typeface="Open Sans"/>
                <a:sym typeface="Open Sans"/>
                <a:extLst>
                  <a:ext uri="http://customooxmlschemas.google.com/">
                    <go:slidesCustomData xmlns:go="http://customooxmlschemas.google.com/" textRoundtripDataId="2"/>
                  </a:ext>
                </a:extLst>
              </a:rPr>
              <a:t>broader</a:t>
            </a:r>
            <a:r>
              <a:rPr lang="en-US" sz="2800">
                <a:solidFill>
                  <a:srgbClr val="3F3F3F"/>
                </a:solidFill>
                <a:latin typeface="Open Sans"/>
                <a:ea typeface="Open Sans"/>
                <a:cs typeface="Open Sans"/>
                <a:sym typeface="Open Sans"/>
              </a:rPr>
              <a:t> </a:t>
            </a:r>
            <a:r>
              <a:rPr b="1" lang="en-US" sz="2800">
                <a:solidFill>
                  <a:srgbClr val="3F3F3F"/>
                </a:solidFill>
                <a:latin typeface="Open Sans"/>
                <a:ea typeface="Open Sans"/>
                <a:cs typeface="Open Sans"/>
                <a:sym typeface="Open Sans"/>
              </a:rPr>
              <a:t>goal(s)</a:t>
            </a:r>
            <a:r>
              <a:rPr lang="en-US" sz="2800">
                <a:solidFill>
                  <a:srgbClr val="3F3F3F"/>
                </a:solidFill>
                <a:latin typeface="Open Sans"/>
                <a:ea typeface="Open Sans"/>
                <a:cs typeface="Open Sans"/>
                <a:sym typeface="Open Sans"/>
              </a:rPr>
              <a:t> and a series of (specific, measurable, attainable and realistic) </a:t>
            </a:r>
            <a:r>
              <a:rPr b="1" lang="en-US" sz="2800">
                <a:solidFill>
                  <a:srgbClr val="3F3F3F"/>
                </a:solidFill>
                <a:latin typeface="Open Sans"/>
                <a:ea typeface="Open Sans"/>
                <a:cs typeface="Open Sans"/>
                <a:sym typeface="Open Sans"/>
              </a:rPr>
              <a:t>objectives</a:t>
            </a:r>
            <a:r>
              <a:rPr lang="en-US" sz="2800">
                <a:solidFill>
                  <a:srgbClr val="3F3F3F"/>
                </a:solidFill>
                <a:latin typeface="Open Sans"/>
                <a:ea typeface="Open Sans"/>
                <a:cs typeface="Open Sans"/>
                <a:sym typeface="Open Sans"/>
              </a:rPr>
              <a:t>.</a:t>
            </a:r>
            <a:endParaRPr>
              <a:solidFill>
                <a:srgbClr val="3F3F3F"/>
              </a:solidFill>
            </a:endParaRPr>
          </a:p>
        </p:txBody>
      </p:sp>
      <p:sp>
        <p:nvSpPr>
          <p:cNvPr id="248" name="Google Shape;248;p27"/>
          <p:cNvSpPr/>
          <p:nvPr/>
        </p:nvSpPr>
        <p:spPr>
          <a:xfrm>
            <a:off x="502259" y="4167265"/>
            <a:ext cx="11287594" cy="2278505"/>
          </a:xfrm>
          <a:prstGeom prst="roundRect">
            <a:avLst>
              <a:gd fmla="val 16667" name="adj"/>
            </a:avLst>
          </a:prstGeom>
          <a:solidFill>
            <a:srgbClr val="586F7C"/>
          </a:solidFill>
          <a:ln cap="flat" cmpd="sng" w="25400">
            <a:solidFill>
              <a:srgbClr val="586F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Open Sans"/>
                <a:ea typeface="Open Sans"/>
                <a:cs typeface="Open Sans"/>
                <a:sym typeface="Open Sans"/>
              </a:rPr>
              <a:t>What is the main goal you aim to achieve?  What are the long and short-term objectives that build towards your goal?</a:t>
            </a:r>
            <a:endParaRPr b="0" i="0" sz="3200" u="none" cap="none" strike="noStrike">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4</a:t>
            </a:r>
            <a:endParaRPr sz="3600">
              <a:solidFill>
                <a:srgbClr val="586F7C"/>
              </a:solidFill>
              <a:latin typeface="Open Sans"/>
              <a:ea typeface="Open Sans"/>
              <a:cs typeface="Open Sans"/>
              <a:sym typeface="Open Sans"/>
            </a:endParaRPr>
          </a:p>
        </p:txBody>
      </p:sp>
      <p:sp>
        <p:nvSpPr>
          <p:cNvPr id="255" name="Google Shape;255;p28"/>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List the Advocacy and goal(s) and specific objective(s).</a:t>
            </a:r>
            <a:endParaRPr>
              <a:solidFill>
                <a:srgbClr val="3F3F3F"/>
              </a:solidFill>
            </a:endParaRPr>
          </a:p>
        </p:txBody>
      </p:sp>
      <p:pic>
        <p:nvPicPr>
          <p:cNvPr id="256" name="Google Shape;256;p28"/>
          <p:cNvPicPr preferRelativeResize="0"/>
          <p:nvPr/>
        </p:nvPicPr>
        <p:blipFill rotWithShape="1">
          <a:blip r:embed="rId3">
            <a:alphaModFix/>
          </a:blip>
          <a:srcRect b="0" l="0" r="0" t="0"/>
          <a:stretch/>
        </p:blipFill>
        <p:spPr>
          <a:xfrm>
            <a:off x="3462728" y="3124838"/>
            <a:ext cx="4430374" cy="35881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Outline</a:t>
            </a:r>
            <a:endParaRPr sz="3600">
              <a:solidFill>
                <a:srgbClr val="586F7C"/>
              </a:solidFill>
              <a:latin typeface="Open Sans"/>
              <a:ea typeface="Open Sans"/>
              <a:cs typeface="Open Sans"/>
              <a:sym typeface="Open Sans"/>
            </a:endParaRPr>
          </a:p>
        </p:txBody>
      </p:sp>
      <p:sp>
        <p:nvSpPr>
          <p:cNvPr id="82" name="Google Shape;82;p39"/>
          <p:cNvSpPr txBox="1"/>
          <p:nvPr>
            <p:ph idx="1" type="body"/>
          </p:nvPr>
        </p:nvSpPr>
        <p:spPr>
          <a:xfrm>
            <a:off x="147700" y="1815575"/>
            <a:ext cx="8711700" cy="45648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Introduction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Definition of advocacy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Steps for a successful advocacy strategy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1: Identify the challenge you face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2: Setting up specific goals and objectives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3: Identifying and analysing your target audience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4: Mapping out resources and capabilities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5: Developing a strategic plan and activities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6: Monitor and evaluate the results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Other activities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Summary</a:t>
            </a:r>
            <a:endParaRPr sz="1900">
              <a:solidFill>
                <a:srgbClr val="3F3F3F"/>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V1.3 July 2022</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3: Identifying and analysing your target audience</a:t>
            </a:r>
            <a:endParaRPr sz="3200">
              <a:solidFill>
                <a:srgbClr val="586F7C"/>
              </a:solidFill>
              <a:latin typeface="Open Sans"/>
              <a:ea typeface="Open Sans"/>
              <a:cs typeface="Open Sans"/>
              <a:sym typeface="Open Sans"/>
            </a:endParaRPr>
          </a:p>
        </p:txBody>
      </p:sp>
      <p:sp>
        <p:nvSpPr>
          <p:cNvPr id="263" name="Google Shape;263;p29"/>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Once the staff has identified the problem and outlined goals and objectives, they need to identify the advocacy target </a:t>
            </a:r>
            <a:r>
              <a:rPr lang="en-US" sz="2600">
                <a:solidFill>
                  <a:srgbClr val="3F3F3F"/>
                </a:solidFill>
                <a:latin typeface="Open Sans"/>
                <a:ea typeface="Open Sans"/>
                <a:cs typeface="Open Sans"/>
                <a:sym typeface="Open Sans"/>
                <a:extLst>
                  <a:ext uri="http://customooxmlschemas.google.com/">
                    <go:slidesCustomData xmlns:go="http://customooxmlschemas.google.com/" textRoundtripDataId="3"/>
                  </a:ext>
                </a:extLst>
              </a:rPr>
              <a:t>audiences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Make a list of the target audiences so the staff can work out how to influence them.</a:t>
            </a:r>
            <a:endParaRPr>
              <a:solidFill>
                <a:srgbClr val="3F3F3F"/>
              </a:solidFill>
              <a:latin typeface="Open Sans"/>
              <a:ea typeface="Open Sans"/>
              <a:cs typeface="Open Sans"/>
              <a:sym typeface="Open Sans"/>
            </a:endParaRPr>
          </a:p>
        </p:txBody>
      </p:sp>
      <p:sp>
        <p:nvSpPr>
          <p:cNvPr id="264" name="Google Shape;264;p29"/>
          <p:cNvSpPr/>
          <p:nvPr/>
        </p:nvSpPr>
        <p:spPr>
          <a:xfrm>
            <a:off x="1645214" y="4407109"/>
            <a:ext cx="9001683" cy="1514006"/>
          </a:xfrm>
          <a:prstGeom prst="roundRect">
            <a:avLst>
              <a:gd fmla="val 16667" name="adj"/>
            </a:avLst>
          </a:prstGeom>
          <a:solidFill>
            <a:srgbClr val="586F7C"/>
          </a:solidFill>
          <a:ln cap="flat" cmpd="sng" w="25400">
            <a:solidFill>
              <a:srgbClr val="586F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Open Sans"/>
                <a:ea typeface="Open Sans"/>
                <a:cs typeface="Open Sans"/>
                <a:sym typeface="Open Sans"/>
              </a:rPr>
              <a:t>Who is your target audience?</a:t>
            </a:r>
            <a:endParaRPr b="0" i="0" sz="4000" u="none" cap="none" strike="noStrike">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5</a:t>
            </a:r>
            <a:endParaRPr sz="3600">
              <a:solidFill>
                <a:srgbClr val="586F7C"/>
              </a:solidFill>
              <a:latin typeface="Open Sans"/>
              <a:ea typeface="Open Sans"/>
              <a:cs typeface="Open Sans"/>
              <a:sym typeface="Open Sans"/>
            </a:endParaRPr>
          </a:p>
        </p:txBody>
      </p:sp>
      <p:sp>
        <p:nvSpPr>
          <p:cNvPr id="271" name="Google Shape;271;p30"/>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Who is your target audience? List the different types of audiences you are trying to reach and provide a brief description of them.</a:t>
            </a:r>
            <a:endParaRPr>
              <a:solidFill>
                <a:srgbClr val="3F3F3F"/>
              </a:solidFill>
            </a:endParaRPr>
          </a:p>
        </p:txBody>
      </p:sp>
      <p:pic>
        <p:nvPicPr>
          <p:cNvPr id="272" name="Google Shape;272;p30"/>
          <p:cNvPicPr preferRelativeResize="0"/>
          <p:nvPr/>
        </p:nvPicPr>
        <p:blipFill rotWithShape="1">
          <a:blip r:embed="rId3">
            <a:alphaModFix/>
          </a:blip>
          <a:srcRect b="0" l="0" r="0" t="0"/>
          <a:stretch/>
        </p:blipFill>
        <p:spPr>
          <a:xfrm>
            <a:off x="3748701" y="3611381"/>
            <a:ext cx="3118222" cy="24945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4: Mapping out resources and capabilities</a:t>
            </a:r>
            <a:endParaRPr sz="3200"/>
          </a:p>
        </p:txBody>
      </p:sp>
      <p:sp>
        <p:nvSpPr>
          <p:cNvPr id="279" name="Google Shape;279;p31"/>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457200" lvl="0" marL="4699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Numerous resources are available from the Research4Life website or specific programme training pages.  </a:t>
            </a:r>
            <a:endParaRPr>
              <a:solidFill>
                <a:srgbClr val="3F3F3F"/>
              </a:solidFill>
              <a:latin typeface="Open Sans"/>
              <a:ea typeface="Open Sans"/>
              <a:cs typeface="Open Sans"/>
              <a:sym typeface="Open Sans"/>
            </a:endParaRPr>
          </a:p>
          <a:p>
            <a:pPr indent="-457200" lvl="0" marL="4699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Research4Life resources include a PowerPoint presentation for advocacy, factsheets and infographics, posters, case studies, interviews, and videos.</a:t>
            </a:r>
            <a:endParaRPr>
              <a:solidFill>
                <a:srgbClr val="3F3F3F"/>
              </a:solidFill>
            </a:endParaRPr>
          </a:p>
          <a:p>
            <a:pPr indent="-457200" lvl="0" marL="4699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Also remember that the institution’s communications department  can help.</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2"/>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6</a:t>
            </a:r>
            <a:endParaRPr sz="3600">
              <a:solidFill>
                <a:srgbClr val="586F7C"/>
              </a:solidFill>
              <a:latin typeface="Open Sans"/>
              <a:ea typeface="Open Sans"/>
              <a:cs typeface="Open Sans"/>
              <a:sym typeface="Open Sans"/>
            </a:endParaRPr>
          </a:p>
        </p:txBody>
      </p:sp>
      <p:sp>
        <p:nvSpPr>
          <p:cNvPr id="286" name="Google Shape;286;p32"/>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a:solidFill>
                  <a:srgbClr val="3F3F3F"/>
                </a:solidFill>
                <a:latin typeface="Open Sans"/>
                <a:ea typeface="Open Sans"/>
                <a:cs typeface="Open Sans"/>
                <a:sym typeface="Open Sans"/>
              </a:rPr>
              <a:t>List the resources that your library has and the ones that you can develop yourself to help your advocacy strategy.</a:t>
            </a:r>
            <a:endParaRPr>
              <a:solidFill>
                <a:srgbClr val="3F3F3F"/>
              </a:solidFill>
            </a:endParaRPr>
          </a:p>
        </p:txBody>
      </p:sp>
      <p:pic>
        <p:nvPicPr>
          <p:cNvPr id="287" name="Google Shape;287;p32"/>
          <p:cNvPicPr preferRelativeResize="0"/>
          <p:nvPr/>
        </p:nvPicPr>
        <p:blipFill rotWithShape="1">
          <a:blip r:embed="rId3">
            <a:alphaModFix/>
          </a:blip>
          <a:srcRect b="0" l="0" r="0" t="0"/>
          <a:stretch/>
        </p:blipFill>
        <p:spPr>
          <a:xfrm>
            <a:off x="4326682" y="3547186"/>
            <a:ext cx="2969009" cy="31214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5: Developing a strategic plan and activities</a:t>
            </a:r>
            <a:endParaRPr sz="3200"/>
          </a:p>
        </p:txBody>
      </p:sp>
      <p:sp>
        <p:nvSpPr>
          <p:cNvPr id="294" name="Google Shape;294;p33"/>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This is the step where planning is converted into effective activities.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Different communication and marketing tools can be combined  or just use one that meets your needs.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 number of potential activities are listed below:</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Organize open library events and invite administrators to attend.</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Using the Research4Life Advocacy PowerPoint presentation, make presentations to a faculty, student, research or management groups conduct interviews to gather testimonials on the use and impact of Research4Life resources.</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b="1" lang="en-US" sz="2000">
                <a:solidFill>
                  <a:srgbClr val="3F3F3F"/>
                </a:solidFill>
                <a:latin typeface="Open Sans"/>
                <a:ea typeface="Open Sans"/>
                <a:cs typeface="Open Sans"/>
                <a:sym typeface="Open Sans"/>
              </a:rPr>
              <a:t>Please Note</a:t>
            </a:r>
            <a:r>
              <a:rPr lang="en-US" sz="2000">
                <a:solidFill>
                  <a:srgbClr val="3F3F3F"/>
                </a:solidFill>
                <a:latin typeface="Open Sans"/>
                <a:ea typeface="Open Sans"/>
                <a:cs typeface="Open Sans"/>
                <a:sym typeface="Open Sans"/>
              </a:rPr>
              <a:t>: the complete Advocacy Toolkit has more details about these possible activities.</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4"/>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7</a:t>
            </a:r>
            <a:endParaRPr sz="3600">
              <a:solidFill>
                <a:srgbClr val="586F7C"/>
              </a:solidFill>
              <a:latin typeface="Open Sans"/>
              <a:ea typeface="Open Sans"/>
              <a:cs typeface="Open Sans"/>
              <a:sym typeface="Open Sans"/>
            </a:endParaRPr>
          </a:p>
        </p:txBody>
      </p:sp>
      <p:sp>
        <p:nvSpPr>
          <p:cNvPr id="301" name="Google Shape;301;p34"/>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List the activities for the Strategic Plan.</a:t>
            </a:r>
            <a:endParaRPr sz="2800">
              <a:solidFill>
                <a:srgbClr val="3F3F3F"/>
              </a:solidFill>
              <a:latin typeface="Open Sans"/>
              <a:ea typeface="Open Sans"/>
              <a:cs typeface="Open Sans"/>
              <a:sym typeface="Open Sans"/>
            </a:endParaRPr>
          </a:p>
        </p:txBody>
      </p:sp>
      <p:pic>
        <p:nvPicPr>
          <p:cNvPr id="302" name="Google Shape;302;p34"/>
          <p:cNvPicPr preferRelativeResize="0"/>
          <p:nvPr/>
        </p:nvPicPr>
        <p:blipFill rotWithShape="1">
          <a:blip r:embed="rId3">
            <a:alphaModFix/>
          </a:blip>
          <a:srcRect b="12824" l="0" r="0" t="0"/>
          <a:stretch/>
        </p:blipFill>
        <p:spPr>
          <a:xfrm>
            <a:off x="3281753" y="2877877"/>
            <a:ext cx="5238750" cy="33130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5"/>
          <p:cNvSpPr txBox="1"/>
          <p:nvPr>
            <p:ph type="title"/>
          </p:nvPr>
        </p:nvSpPr>
        <p:spPr>
          <a:xfrm>
            <a:off x="0" y="330893"/>
            <a:ext cx="7911548"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6: Monitor and evaluate the results</a:t>
            </a:r>
            <a:endParaRPr sz="3200"/>
          </a:p>
        </p:txBody>
      </p:sp>
      <p:sp>
        <p:nvSpPr>
          <p:cNvPr id="309" name="Google Shape;309;p35"/>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To </a:t>
            </a:r>
            <a:r>
              <a:rPr b="1" lang="en-US" sz="2000">
                <a:solidFill>
                  <a:srgbClr val="3F3F3F"/>
                </a:solidFill>
                <a:latin typeface="Open Sans"/>
                <a:ea typeface="Open Sans"/>
                <a:cs typeface="Open Sans"/>
                <a:sym typeface="Open Sans"/>
              </a:rPr>
              <a:t>monitor the project’s progress</a:t>
            </a:r>
            <a:r>
              <a:rPr lang="en-US" sz="2000">
                <a:solidFill>
                  <a:srgbClr val="3F3F3F"/>
                </a:solidFill>
                <a:latin typeface="Open Sans"/>
                <a:ea typeface="Open Sans"/>
                <a:cs typeface="Open Sans"/>
                <a:sym typeface="Open Sans"/>
              </a:rPr>
              <a:t>, the planners should evaluate each objective at regular intervals.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 If they find that one objective progresses more slowly than the others, the activities for that objective may be ineffective and may need to be changed.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Below are several examples of evaluation tools for certain objectives:  </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b="1" lang="en-US">
                <a:solidFill>
                  <a:srgbClr val="3F3F3F"/>
                </a:solidFill>
                <a:latin typeface="Open Sans"/>
                <a:ea typeface="Open Sans"/>
                <a:cs typeface="Open Sans"/>
                <a:sym typeface="Open Sans"/>
              </a:rPr>
              <a:t>Open events</a:t>
            </a:r>
            <a:r>
              <a:rPr lang="en-US">
                <a:solidFill>
                  <a:srgbClr val="3F3F3F"/>
                </a:solidFill>
                <a:latin typeface="Open Sans"/>
                <a:ea typeface="Open Sans"/>
                <a:cs typeface="Open Sans"/>
                <a:sym typeface="Open Sans"/>
              </a:rPr>
              <a:t>: How many people attended?  Were they satisfied with the event?  You can conduct a small satisfaction survey to hand out at your library event.</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b="1" lang="en-US">
                <a:solidFill>
                  <a:srgbClr val="3F3F3F"/>
                </a:solidFill>
                <a:latin typeface="Open Sans"/>
                <a:ea typeface="Open Sans"/>
                <a:cs typeface="Open Sans"/>
                <a:sym typeface="Open Sans"/>
              </a:rPr>
              <a:t>Interviews</a:t>
            </a:r>
            <a:r>
              <a:rPr lang="en-US">
                <a:solidFill>
                  <a:srgbClr val="3F3F3F"/>
                </a:solidFill>
                <a:latin typeface="Open Sans"/>
                <a:ea typeface="Open Sans"/>
                <a:cs typeface="Open Sans"/>
                <a:sym typeface="Open Sans"/>
              </a:rPr>
              <a:t>: Did you gather the intended data you wished to obtain?  If not, why not?</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b="1" lang="en-US">
                <a:solidFill>
                  <a:srgbClr val="3F3F3F"/>
                </a:solidFill>
                <a:latin typeface="Open Sans"/>
                <a:ea typeface="Open Sans"/>
                <a:cs typeface="Open Sans"/>
                <a:sym typeface="Open Sans"/>
              </a:rPr>
              <a:t>Social media</a:t>
            </a:r>
            <a:r>
              <a:rPr lang="en-US">
                <a:solidFill>
                  <a:srgbClr val="3F3F3F"/>
                </a:solidFill>
                <a:latin typeface="Open Sans"/>
                <a:ea typeface="Open Sans"/>
                <a:cs typeface="Open Sans"/>
                <a:sym typeface="Open Sans"/>
              </a:rPr>
              <a:t>: What were your specific objectives for this activity? Likes? Engagement? Or simply setting up social media accounts?</a:t>
            </a:r>
            <a:endParaRPr>
              <a:solidFill>
                <a:srgbClr val="3F3F3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6"/>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8</a:t>
            </a:r>
            <a:endParaRPr sz="3600">
              <a:solidFill>
                <a:srgbClr val="586F7C"/>
              </a:solidFill>
              <a:latin typeface="Open Sans"/>
              <a:ea typeface="Open Sans"/>
              <a:cs typeface="Open Sans"/>
              <a:sym typeface="Open Sans"/>
            </a:endParaRPr>
          </a:p>
        </p:txBody>
      </p:sp>
      <p:sp>
        <p:nvSpPr>
          <p:cNvPr id="316" name="Google Shape;316;p36"/>
          <p:cNvSpPr txBox="1"/>
          <p:nvPr>
            <p:ph idx="1" type="body"/>
          </p:nvPr>
        </p:nvSpPr>
        <p:spPr>
          <a:xfrm>
            <a:off x="115013" y="1729331"/>
            <a:ext cx="11332386" cy="4596518"/>
          </a:xfrm>
          <a:prstGeom prst="rect">
            <a:avLst/>
          </a:prstGeom>
          <a:noFill/>
          <a:ln>
            <a:noFill/>
          </a:ln>
        </p:spPr>
        <p:txBody>
          <a:bodyPr anchorCtr="0" anchor="t" bIns="45700" lIns="91425" spcFirstLastPara="1" rIns="91425" wrap="square" tIns="45700">
            <a:noAutofit/>
          </a:bodyPr>
          <a:lstStyle/>
          <a:p>
            <a:pPr indent="0" lvl="1" marL="4699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List the activities and the describe the evaluation methods for each.</a:t>
            </a:r>
            <a:endParaRPr>
              <a:solidFill>
                <a:srgbClr val="3F3F3F"/>
              </a:solidFill>
            </a:endParaRPr>
          </a:p>
        </p:txBody>
      </p:sp>
      <p:pic>
        <p:nvPicPr>
          <p:cNvPr id="317" name="Google Shape;317;p36"/>
          <p:cNvPicPr preferRelativeResize="0"/>
          <p:nvPr/>
        </p:nvPicPr>
        <p:blipFill rotWithShape="1">
          <a:blip r:embed="rId3">
            <a:alphaModFix/>
          </a:blip>
          <a:srcRect b="13219" l="0" r="0" t="0"/>
          <a:stretch/>
        </p:blipFill>
        <p:spPr>
          <a:xfrm>
            <a:off x="3161831" y="2862887"/>
            <a:ext cx="5238750" cy="32980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Other activities</a:t>
            </a:r>
            <a:endParaRPr sz="3600">
              <a:solidFill>
                <a:srgbClr val="586F7C"/>
              </a:solidFill>
              <a:latin typeface="Open Sans"/>
              <a:ea typeface="Open Sans"/>
              <a:cs typeface="Open Sans"/>
              <a:sym typeface="Open Sans"/>
            </a:endParaRPr>
          </a:p>
        </p:txBody>
      </p:sp>
      <p:sp>
        <p:nvSpPr>
          <p:cNvPr id="324" name="Google Shape;324;p37"/>
          <p:cNvSpPr txBox="1"/>
          <p:nvPr>
            <p:ph idx="1" type="body"/>
          </p:nvPr>
        </p:nvSpPr>
        <p:spPr>
          <a:xfrm>
            <a:off x="369846" y="187923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For the final exercise, the objective is to develop a year-long plan: a calendar of 52 weeks of tools and activities for advocacy in the library</a:t>
            </a:r>
            <a:endParaRPr>
              <a:solidFill>
                <a:srgbClr val="3F3F3F"/>
              </a:solidFill>
            </a:endParaRPr>
          </a:p>
          <a:p>
            <a:pPr indent="0" lvl="0" marL="12700" rtl="0" algn="l">
              <a:lnSpc>
                <a:spcPct val="150000"/>
              </a:lnSpc>
              <a:spcBef>
                <a:spcPts val="0"/>
              </a:spcBef>
              <a:spcAft>
                <a:spcPts val="0"/>
              </a:spcAft>
              <a:buClr>
                <a:schemeClr val="dk2"/>
              </a:buClr>
              <a:buSzPts val="2200"/>
              <a:buNone/>
            </a:pPr>
            <a:r>
              <a:t/>
            </a:r>
            <a:endParaRPr b="1">
              <a:solidFill>
                <a:srgbClr val="3F3F3F"/>
              </a:solidFill>
              <a:latin typeface="Open Sans"/>
              <a:ea typeface="Open Sans"/>
              <a:cs typeface="Open Sans"/>
              <a:sym typeface="Open Sans"/>
            </a:endParaRPr>
          </a:p>
          <a:p>
            <a:pPr indent="0" lvl="1" marL="469900" rtl="0" algn="l">
              <a:lnSpc>
                <a:spcPct val="150000"/>
              </a:lnSpc>
              <a:spcBef>
                <a:spcPts val="0"/>
              </a:spcBef>
              <a:spcAft>
                <a:spcPts val="0"/>
              </a:spcAft>
              <a:buClr>
                <a:schemeClr val="dk2"/>
              </a:buClr>
              <a:buSzPts val="2200"/>
              <a:buNone/>
            </a:pPr>
            <a:r>
              <a:rPr b="1" lang="en-US" sz="2400">
                <a:solidFill>
                  <a:srgbClr val="3F3F3F"/>
                </a:solidFill>
                <a:latin typeface="Open Sans"/>
                <a:ea typeface="Open Sans"/>
                <a:cs typeface="Open Sans"/>
                <a:sym typeface="Open Sans"/>
              </a:rPr>
              <a:t>Activity: Write down a mix of tools and activities you wish to implement for your communication strategy and organize them in a calendar.</a:t>
            </a:r>
            <a:endParaRPr>
              <a:solidFill>
                <a:srgbClr val="3F3F3F"/>
              </a:solidFill>
            </a:endParaRPr>
          </a:p>
        </p:txBody>
      </p:sp>
      <p:pic>
        <p:nvPicPr>
          <p:cNvPr id="325" name="Google Shape;325;p37"/>
          <p:cNvPicPr preferRelativeResize="0"/>
          <p:nvPr/>
        </p:nvPicPr>
        <p:blipFill rotWithShape="1">
          <a:blip r:embed="rId3">
            <a:alphaModFix/>
          </a:blip>
          <a:srcRect b="0" l="0" r="0" t="0"/>
          <a:stretch/>
        </p:blipFill>
        <p:spPr>
          <a:xfrm>
            <a:off x="3303847" y="4949607"/>
            <a:ext cx="2886075" cy="1581150"/>
          </a:xfrm>
          <a:prstGeom prst="rect">
            <a:avLst/>
          </a:prstGeom>
          <a:noFill/>
          <a:ln>
            <a:noFill/>
          </a:ln>
        </p:spPr>
      </p:pic>
      <p:pic>
        <p:nvPicPr>
          <p:cNvPr id="326" name="Google Shape;326;p37"/>
          <p:cNvPicPr preferRelativeResize="0"/>
          <p:nvPr/>
        </p:nvPicPr>
        <p:blipFill rotWithShape="1">
          <a:blip r:embed="rId4">
            <a:alphaModFix/>
          </a:blip>
          <a:srcRect b="0" l="0" r="0" t="0"/>
          <a:stretch/>
        </p:blipFill>
        <p:spPr>
          <a:xfrm>
            <a:off x="7210269" y="4894600"/>
            <a:ext cx="1576109" cy="16911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333" name="Google Shape;333;p42"/>
          <p:cNvSpPr txBox="1"/>
          <p:nvPr>
            <p:ph idx="1" type="body"/>
          </p:nvPr>
        </p:nvSpPr>
        <p:spPr>
          <a:xfrm>
            <a:off x="212275" y="2217201"/>
            <a:ext cx="11462700" cy="4461300"/>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This lesson focused on using the Research4Life Advocacy Toolkit to develop an advocacy strategy for a library.  </a:t>
            </a:r>
            <a:endParaRPr>
              <a:solidFill>
                <a:srgbClr val="3F3F3F"/>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Initially focused on Group B institutions and the need to obtain funds for the annual fee, the plan is useful for all institutions that use or plan to use Research4Life. </a:t>
            </a:r>
            <a:endParaRPr>
              <a:solidFill>
                <a:srgbClr val="3F3F3F"/>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Advocacy can improve the visibility of the library and raise awareness about the resources.</a:t>
            </a:r>
            <a:endParaRPr>
              <a:solidFill>
                <a:srgbClr val="3F3F3F"/>
              </a:solidFill>
            </a:endParaRPr>
          </a:p>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The exercises in the Toolkit will help with the development of a plan for an institution – based on the goals and objectives for a specific situation.</a:t>
            </a:r>
            <a:endParaRPr>
              <a:solidFill>
                <a:srgbClr val="3F3F3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Learning objectives</a:t>
            </a:r>
            <a:endParaRPr sz="3600">
              <a:solidFill>
                <a:srgbClr val="586F7C"/>
              </a:solidFill>
              <a:latin typeface="Open Sans"/>
              <a:ea typeface="Open Sans"/>
              <a:cs typeface="Open Sans"/>
              <a:sym typeface="Open Sans"/>
            </a:endParaRPr>
          </a:p>
        </p:txBody>
      </p:sp>
      <p:sp>
        <p:nvSpPr>
          <p:cNvPr id="92" name="Google Shape;92;p2"/>
          <p:cNvSpPr txBox="1"/>
          <p:nvPr>
            <p:ph idx="1" type="body"/>
          </p:nvPr>
        </p:nvSpPr>
        <p:spPr>
          <a:xfrm>
            <a:off x="499064" y="2390494"/>
            <a:ext cx="10807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Make a case for their upper management to obtain institutional. Research4Life membership. </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Present benefits of the Research4Life programmes to various key. constituencies, including library management.</a:t>
            </a:r>
            <a:endParaRPr>
              <a:solidFill>
                <a:srgbClr val="3F3F3F"/>
              </a:solidFill>
              <a:latin typeface="Open Sans"/>
              <a:ea typeface="Open Sans"/>
              <a:cs typeface="Open Sans"/>
              <a:sym typeface="Open Sans"/>
            </a:endParaRPr>
          </a:p>
          <a:p>
            <a:pPr indent="0" lvl="0" marL="457200" rtl="0" algn="l">
              <a:lnSpc>
                <a:spcPct val="150000"/>
              </a:lnSpc>
              <a:spcBef>
                <a:spcPts val="0"/>
              </a:spcBef>
              <a:spcAft>
                <a:spcPts val="0"/>
              </a:spcAft>
              <a:buSzPts val="2400"/>
              <a:buNone/>
            </a:pPr>
            <a:r>
              <a:t/>
            </a:r>
            <a:endParaRPr sz="120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Additional Resources</a:t>
            </a:r>
            <a:endParaRPr/>
          </a:p>
        </p:txBody>
      </p:sp>
      <p:sp>
        <p:nvSpPr>
          <p:cNvPr id="339" name="Google Shape;339;p9"/>
          <p:cNvSpPr txBox="1"/>
          <p:nvPr/>
        </p:nvSpPr>
        <p:spPr>
          <a:xfrm>
            <a:off x="205618" y="1603631"/>
            <a:ext cx="10792500" cy="4812431"/>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600"/>
              </a:spcBef>
              <a:spcAft>
                <a:spcPts val="0"/>
              </a:spcAft>
              <a:buClr>
                <a:srgbClr val="000000"/>
              </a:buClr>
              <a:buSzPts val="1000"/>
              <a:buFont typeface="Arial"/>
              <a:buNone/>
            </a:pPr>
            <a:r>
              <a:t/>
            </a:r>
            <a:endParaRPr b="0" i="0" sz="1000" u="none" cap="none" strike="noStrike">
              <a:solidFill>
                <a:srgbClr val="2F5496"/>
              </a:solidFill>
              <a:latin typeface="Century Gothic"/>
              <a:ea typeface="Century Gothic"/>
              <a:cs typeface="Century Gothic"/>
              <a:sym typeface="Century Gothic"/>
            </a:endParaRPr>
          </a:p>
          <a:p>
            <a:pPr indent="-387350" lvl="0" marL="457200" marR="0" rtl="0" algn="l">
              <a:lnSpc>
                <a:spcPct val="100000"/>
              </a:lnSpc>
              <a:spcBef>
                <a:spcPts val="600"/>
              </a:spcBef>
              <a:spcAft>
                <a:spcPts val="0"/>
              </a:spcAft>
              <a:buClr>
                <a:schemeClr val="dk1"/>
              </a:buClr>
              <a:buSzPts val="2500"/>
              <a:buFont typeface="Arial"/>
              <a:buChar char="•"/>
            </a:pPr>
            <a:r>
              <a:rPr b="0" i="0" lang="en-US" sz="16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4"/>
                  </a:ext>
                </a:extLst>
              </a:rPr>
              <a:t>AASL. 2007. What Is Advocacy? In: American Association of School Librarians (AASL) [online]. [Cited 8 April 2020]. </a:t>
            </a:r>
            <a:r>
              <a:rPr b="0" i="0" lang="en-US" sz="1600" u="sng" cap="none" strike="noStrike">
                <a:solidFill>
                  <a:srgbClr val="2F5496"/>
                </a:solidFill>
                <a:latin typeface="Open Sans"/>
                <a:ea typeface="Open Sans"/>
                <a:cs typeface="Open Sans"/>
                <a:sym typeface="Open Sans"/>
                <a:hlinkClick r:id="rId3">
                  <a:extLst>
                    <a:ext uri="{A12FA001-AC4F-418D-AE19-62706E023703}">
                      <ahyp:hlinkClr val="tx"/>
                    </a:ext>
                  </a:extLst>
                </a:hlinkClick>
                <a:extLst>
                  <a:ext uri="http://customooxmlschemas.google.com/">
                    <go:slidesCustomData xmlns:go="http://customooxmlschemas.google.com/" textRoundtripDataId="5"/>
                  </a:ext>
                </a:extLst>
              </a:rPr>
              <a:t>http://www.ala.org/aasl/advocacy/definitions</a:t>
            </a:r>
            <a:r>
              <a:rPr b="0" i="0" lang="en-US" sz="1600" u="none" cap="none" strike="noStrike">
                <a:solidFill>
                  <a:srgbClr val="2F5496"/>
                </a:solidFill>
                <a:latin typeface="Open Sans"/>
                <a:ea typeface="Open Sans"/>
                <a:cs typeface="Open Sans"/>
                <a:sym typeface="Open Sans"/>
                <a:extLst>
                  <a:ext uri="http://customooxmlschemas.google.com/">
                    <go:slidesCustomData xmlns:go="http://customooxmlschemas.google.com/" textRoundtripDataId="6"/>
                  </a:ext>
                </a:extLst>
              </a:rPr>
              <a:t> </a:t>
            </a:r>
            <a:endParaRPr b="0" i="0" sz="1600" u="none" cap="none" strike="noStrike">
              <a:solidFill>
                <a:srgbClr val="2F5496"/>
              </a:solidFill>
              <a:latin typeface="Open Sans"/>
              <a:ea typeface="Open Sans"/>
              <a:cs typeface="Open Sans"/>
              <a:sym typeface="Open Sans"/>
              <a:extLst>
                <a:ext uri="http://customooxmlschemas.google.com/">
                  <go:slidesCustomData xmlns:go="http://customooxmlschemas.google.com/" textRoundtripDataId="7"/>
                </a:ext>
              </a:extLst>
            </a:endParaRPr>
          </a:p>
          <a:p>
            <a:pPr indent="0" lvl="0" marL="457200" marR="0" rtl="0" algn="l">
              <a:lnSpc>
                <a:spcPct val="100000"/>
              </a:lnSpc>
              <a:spcBef>
                <a:spcPts val="60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8"/>
                </a:ext>
              </a:extLst>
            </a:endParaRPr>
          </a:p>
          <a:p>
            <a:pPr indent="-342900" lvl="0" marL="457200"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9"/>
                  </a:ext>
                </a:extLst>
              </a:rPr>
              <a:t>ALA. 2018. Frontline Advocacy Toolkit. In: ALA (American Library Association) [online]. [Cited 8 April 2020].</a:t>
            </a:r>
            <a:r>
              <a:rPr b="0" i="0" lang="en-US" sz="1600" u="none" cap="none" strike="noStrike">
                <a:solidFill>
                  <a:schemeClr val="accent5"/>
                </a:solidFill>
                <a:latin typeface="Open Sans"/>
                <a:ea typeface="Open Sans"/>
                <a:cs typeface="Open Sans"/>
                <a:sym typeface="Open Sans"/>
                <a:extLst>
                  <a:ext uri="http://customooxmlschemas.google.com/">
                    <go:slidesCustomData xmlns:go="http://customooxmlschemas.google.com/" textRoundtripDataId="10"/>
                  </a:ext>
                </a:extLst>
              </a:rPr>
              <a:t> </a:t>
            </a:r>
            <a:r>
              <a:rPr b="0" i="0" lang="en-US" sz="1600" u="sng" cap="none" strike="noStrike">
                <a:solidFill>
                  <a:schemeClr val="accent5"/>
                </a:solidFill>
                <a:latin typeface="Open Sans"/>
                <a:ea typeface="Open Sans"/>
                <a:cs typeface="Open Sans"/>
                <a:sym typeface="Open Sans"/>
                <a:hlinkClick r:id="rId4">
                  <a:extLst>
                    <a:ext uri="{A12FA001-AC4F-418D-AE19-62706E023703}">
                      <ahyp:hlinkClr val="tx"/>
                    </a:ext>
                  </a:extLst>
                </a:hlinkClick>
                <a:extLst>
                  <a:ext uri="http://customooxmlschemas.google.com/">
                    <go:slidesCustomData xmlns:go="http://customooxmlschemas.google.com/" textRoundtripDataId="11"/>
                  </a:ext>
                </a:extLst>
              </a:rPr>
              <a:t>http://www.ala.org/advocacy/frontline-advocacy-toolkit</a:t>
            </a:r>
            <a:r>
              <a:rPr b="0" i="0" lang="en-US" sz="1600" u="none" cap="none" strike="noStrike">
                <a:solidFill>
                  <a:schemeClr val="accent5"/>
                </a:solidFill>
                <a:latin typeface="Open Sans"/>
                <a:ea typeface="Open Sans"/>
                <a:cs typeface="Open Sans"/>
                <a:sym typeface="Open Sans"/>
                <a:extLst>
                  <a:ext uri="http://customooxmlschemas.google.com/">
                    <go:slidesCustomData xmlns:go="http://customooxmlschemas.google.com/" textRoundtripDataId="12"/>
                  </a:ext>
                </a:extLst>
              </a:rPr>
              <a:t> </a:t>
            </a:r>
            <a:endParaRPr b="0" i="0" sz="1600" u="none" cap="none" strike="noStrike">
              <a:solidFill>
                <a:schemeClr val="accent5"/>
              </a:solidFill>
              <a:latin typeface="Open Sans"/>
              <a:ea typeface="Open Sans"/>
              <a:cs typeface="Open Sans"/>
              <a:sym typeface="Open Sans"/>
              <a:extLst>
                <a:ext uri="http://customooxmlschemas.google.com/">
                  <go:slidesCustomData xmlns:go="http://customooxmlschemas.google.com/" textRoundtripDataId="13"/>
                </a:ext>
              </a:extLst>
            </a:endParaRPr>
          </a:p>
          <a:p>
            <a:pPr indent="0" lvl="0" marL="457200" marR="0" rtl="0" algn="l">
              <a:lnSpc>
                <a:spcPct val="100000"/>
              </a:lnSpc>
              <a:spcBef>
                <a:spcPts val="600"/>
              </a:spcBef>
              <a:spcAft>
                <a:spcPts val="0"/>
              </a:spcAft>
              <a:buClr>
                <a:srgbClr val="000000"/>
              </a:buClr>
              <a:buSzPts val="1600"/>
              <a:buFont typeface="Arial"/>
              <a:buNone/>
            </a:pPr>
            <a:r>
              <a:t/>
            </a:r>
            <a:endParaRPr b="0" i="0" sz="1600" u="none" cap="none" strike="noStrike">
              <a:solidFill>
                <a:schemeClr val="accent5"/>
              </a:solidFill>
              <a:latin typeface="Open Sans"/>
              <a:ea typeface="Open Sans"/>
              <a:cs typeface="Open Sans"/>
              <a:sym typeface="Open Sans"/>
              <a:extLst>
                <a:ext uri="http://customooxmlschemas.google.com/">
                  <go:slidesCustomData xmlns:go="http://customooxmlschemas.google.com/" textRoundtripDataId="14"/>
                </a:ext>
              </a:extLst>
            </a:endParaRPr>
          </a:p>
          <a:p>
            <a:pPr indent="-342900" lvl="0" marL="457200" marR="0" rtl="0" algn="l">
              <a:lnSpc>
                <a:spcPct val="100000"/>
              </a:lnSpc>
              <a:spcBef>
                <a:spcPts val="600"/>
              </a:spcBef>
              <a:spcAft>
                <a:spcPts val="0"/>
              </a:spcAft>
              <a:buClr>
                <a:srgbClr val="000000"/>
              </a:buClr>
              <a:buSzPts val="1800"/>
              <a:buFont typeface="Arial"/>
              <a:buChar char="•"/>
            </a:pPr>
            <a:r>
              <a:rPr b="0" i="0" lang="en-US" sz="16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15"/>
                  </a:ext>
                </a:extLst>
              </a:rPr>
              <a:t>Canadian Association of Public Libraries (CAPL). 2011. Library Advocacy Now! A Training Program For Public Library Staff and Trustees. [Cited 8 April 2020]. </a:t>
            </a:r>
            <a:r>
              <a:rPr b="0" i="0" lang="en-US" sz="1600" u="sng" cap="none" strike="noStrike">
                <a:solidFill>
                  <a:schemeClr val="accent5"/>
                </a:solidFill>
                <a:latin typeface="Open Sans"/>
                <a:ea typeface="Open Sans"/>
                <a:cs typeface="Open Sans"/>
                <a:sym typeface="Open Sans"/>
                <a:hlinkClick r:id="rId5">
                  <a:extLst>
                    <a:ext uri="{A12FA001-AC4F-418D-AE19-62706E023703}">
                      <ahyp:hlinkClr val="tx"/>
                    </a:ext>
                  </a:extLst>
                </a:hlinkClick>
                <a:extLst>
                  <a:ext uri="http://customooxmlschemas.google.com/">
                    <go:slidesCustomData xmlns:go="http://customooxmlschemas.google.com/" textRoundtripDataId="16"/>
                  </a:ext>
                </a:extLst>
              </a:rPr>
              <a:t>http://cla.ca/wp-content/uploads/LibraryAdvocacyNow.pdf</a:t>
            </a:r>
            <a:r>
              <a:rPr b="0" i="0" lang="en-US" sz="1600" u="none" cap="none" strike="noStrike">
                <a:solidFill>
                  <a:schemeClr val="accent5"/>
                </a:solidFill>
                <a:latin typeface="Open Sans"/>
                <a:ea typeface="Open Sans"/>
                <a:cs typeface="Open Sans"/>
                <a:sym typeface="Open Sans"/>
                <a:extLst>
                  <a:ext uri="http://customooxmlschemas.google.com/">
                    <go:slidesCustomData xmlns:go="http://customooxmlschemas.google.com/" textRoundtripDataId="17"/>
                  </a:ext>
                </a:extLst>
              </a:rPr>
              <a:t> </a:t>
            </a:r>
            <a:endParaRPr b="0" i="0" sz="1600" u="none" cap="none" strike="noStrike">
              <a:solidFill>
                <a:schemeClr val="accent5"/>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600"/>
              <a:buFont typeface="Arial"/>
              <a:buNone/>
            </a:pPr>
            <a:r>
              <a:t/>
            </a:r>
            <a:endParaRPr b="0" i="0" sz="1600" u="none" cap="none" strike="noStrike">
              <a:solidFill>
                <a:srgbClr val="2F5496"/>
              </a:solidFill>
              <a:latin typeface="Open Sans"/>
              <a:ea typeface="Open Sans"/>
              <a:cs typeface="Open Sans"/>
              <a:sym typeface="Open Sans"/>
            </a:endParaRPr>
          </a:p>
          <a:p>
            <a:pPr indent="-304800" lvl="0" marL="342900" marR="0" rtl="0" algn="l">
              <a:lnSpc>
                <a:spcPct val="107000"/>
              </a:lnSpc>
              <a:spcBef>
                <a:spcPts val="600"/>
              </a:spcBef>
              <a:spcAft>
                <a:spcPts val="0"/>
              </a:spcAft>
              <a:buClr>
                <a:srgbClr val="000000"/>
              </a:buClr>
              <a:buSzPts val="1800"/>
              <a:buFont typeface="Arial"/>
              <a:buChar char="•"/>
            </a:pPr>
            <a:r>
              <a:rPr b="0" i="0" lang="en-US" sz="1600" u="none" cap="none" strike="noStrike">
                <a:solidFill>
                  <a:srgbClr val="3F3F3F"/>
                </a:solidFill>
                <a:latin typeface="Open Sans"/>
                <a:ea typeface="Open Sans"/>
                <a:cs typeface="Open Sans"/>
                <a:sym typeface="Open Sans"/>
              </a:rPr>
              <a:t>J CARMICHAEL. ‘Frontline Advocacy Toolkit’. Text. ALA (American Library Association), 22 August 2018. Accessed June 23, 2021 </a:t>
            </a:r>
            <a:r>
              <a:rPr b="0" i="0" lang="en-US" sz="1600" u="sng" cap="none" strike="noStrike">
                <a:solidFill>
                  <a:schemeClr val="accent5"/>
                </a:solidFill>
                <a:latin typeface="Open Sans"/>
                <a:ea typeface="Open Sans"/>
                <a:cs typeface="Open Sans"/>
                <a:sym typeface="Open Sans"/>
                <a:hlinkClick r:id="rId6">
                  <a:extLst>
                    <a:ext uri="{A12FA001-AC4F-418D-AE19-62706E023703}">
                      <ahyp:hlinkClr val="tx"/>
                    </a:ext>
                  </a:extLst>
                </a:hlinkClick>
              </a:rPr>
              <a:t>http://www.ala.org/advocacy/frontline-advocacy-toolkit</a:t>
            </a:r>
            <a:endParaRPr b="0" i="0" sz="1600" u="none" cap="none" strike="noStrike">
              <a:solidFill>
                <a:schemeClr val="accent5"/>
              </a:solidFill>
              <a:latin typeface="Open Sans"/>
              <a:ea typeface="Open Sans"/>
              <a:cs typeface="Open Sans"/>
              <a:sym typeface="Open Sans"/>
            </a:endParaRPr>
          </a:p>
          <a:p>
            <a:pPr indent="0" lvl="0" marL="457200" marR="0" rtl="0" algn="l">
              <a:lnSpc>
                <a:spcPct val="107000"/>
              </a:lnSpc>
              <a:spcBef>
                <a:spcPts val="0"/>
              </a:spcBef>
              <a:spcAft>
                <a:spcPts val="0"/>
              </a:spcAft>
              <a:buClr>
                <a:srgbClr val="000000"/>
              </a:buClr>
              <a:buSzPts val="1600"/>
              <a:buFont typeface="Arial"/>
              <a:buNone/>
            </a:pPr>
            <a:r>
              <a:t/>
            </a:r>
            <a:endParaRPr b="0" i="0" sz="1600" u="none" cap="none" strike="noStrike">
              <a:solidFill>
                <a:schemeClr val="accent5"/>
              </a:solidFill>
              <a:latin typeface="Open Sans"/>
              <a:ea typeface="Open Sans"/>
              <a:cs typeface="Open Sans"/>
              <a:sym typeface="Open Sans"/>
            </a:endParaRPr>
          </a:p>
          <a:p>
            <a:pPr indent="-304800" lvl="0" marL="342900" marR="0" rtl="0" algn="l">
              <a:lnSpc>
                <a:spcPct val="107000"/>
              </a:lnSpc>
              <a:spcBef>
                <a:spcPts val="1200"/>
              </a:spcBef>
              <a:spcAft>
                <a:spcPts val="0"/>
              </a:spcAft>
              <a:buClr>
                <a:srgbClr val="000000"/>
              </a:buClr>
              <a:buSzPts val="1800"/>
              <a:buFont typeface="Arial"/>
              <a:buChar char="•"/>
            </a:pPr>
            <a:r>
              <a:rPr b="0" i="0" lang="en-US" sz="1600" u="none" cap="none" strike="noStrike">
                <a:solidFill>
                  <a:srgbClr val="3F3F3F"/>
                </a:solidFill>
                <a:latin typeface="Open Sans"/>
                <a:ea typeface="Open Sans"/>
                <a:cs typeface="Open Sans"/>
                <a:sym typeface="Open Sans"/>
              </a:rPr>
              <a:t>Research4Life. ‘Library Advocacy Toolkit’ Presentation. Accessed  June 23, 2021. </a:t>
            </a:r>
            <a:r>
              <a:rPr b="0" i="0" lang="en-US" sz="1600" u="sng" cap="none" strike="noStrike">
                <a:solidFill>
                  <a:schemeClr val="accent5"/>
                </a:solidFill>
                <a:latin typeface="Open Sans"/>
                <a:ea typeface="Open Sans"/>
                <a:cs typeface="Open Sans"/>
                <a:sym typeface="Open Sans"/>
                <a:hlinkClick r:id="rId7">
                  <a:extLst>
                    <a:ext uri="{A12FA001-AC4F-418D-AE19-62706E023703}">
                      <ahyp:hlinkClr val="tx"/>
                    </a:ext>
                  </a:extLst>
                </a:hlinkClick>
              </a:rPr>
              <a:t>https://www.research4life.org/wp-content/uploads/2019/02/Research4Life-Advocacy-Toolkit-presentation.pptx</a:t>
            </a:r>
            <a:r>
              <a:rPr b="0" i="0" lang="en-US" sz="1600" u="none" cap="none" strike="noStrike">
                <a:solidFill>
                  <a:schemeClr val="accent5"/>
                </a:solidFill>
                <a:latin typeface="Open Sans"/>
                <a:ea typeface="Open Sans"/>
                <a:cs typeface="Open Sans"/>
                <a:sym typeface="Open Sans"/>
              </a:rPr>
              <a:t> </a:t>
            </a:r>
            <a:endParaRPr b="0" i="0" sz="1600" u="none" cap="none" strike="noStrike">
              <a:solidFill>
                <a:schemeClr val="accent5"/>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45" name="Google Shape;345;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0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rgbClr val="3C78D8"/>
                </a:solidFill>
                <a:latin typeface="Open Sans"/>
                <a:ea typeface="Open Sans"/>
                <a:cs typeface="Open Sans"/>
                <a:sym typeface="Open Sans"/>
                <a:hlinkClick r:id="rId6">
                  <a:extLst>
                    <a:ext uri="{A12FA001-AC4F-418D-AE19-62706E023703}">
                      <ahyp:hlinkClr val="tx"/>
                    </a:ext>
                  </a:extLst>
                </a:hlinkClick>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rgbClr val="3C78D8"/>
                </a:solidFill>
                <a:latin typeface="Open Sans"/>
                <a:ea typeface="Open Sans"/>
                <a:cs typeface="Open Sans"/>
                <a:sym typeface="Open Sans"/>
                <a:hlinkClick r:id="rId7">
                  <a:extLst>
                    <a:ext uri="{A12FA001-AC4F-418D-AE19-62706E023703}">
                      <ahyp:hlinkClr val="tx"/>
                    </a:ext>
                  </a:extLst>
                </a:hlinkClick>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rgbClr val="3C78D8"/>
                </a:solidFill>
                <a:latin typeface="Open Sans"/>
                <a:ea typeface="Open Sans"/>
                <a:cs typeface="Open Sans"/>
                <a:sym typeface="Open Sans"/>
                <a:hlinkClick r:id="rId8">
                  <a:extLst>
                    <a:ext uri="{A12FA001-AC4F-418D-AE19-62706E023703}">
                      <ahyp:hlinkClr val="tx"/>
                    </a:ext>
                  </a:extLst>
                </a:hlinkClick>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18"/>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51" name="Google Shape;351;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52" name="Google Shape;352;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53" name="Google Shape;353;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54" name="Google Shape;354;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55" name="Google Shape;355;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rgbClr val="0097A7"/>
                </a:solidFill>
                <a:latin typeface="Open Sans"/>
                <a:ea typeface="Open Sans"/>
                <a:cs typeface="Open Sans"/>
                <a:sym typeface="Open Sans"/>
                <a:hlinkClick r:id="rId8">
                  <a:extLst>
                    <a:ext uri="{A12FA001-AC4F-418D-AE19-62706E023703}">
                      <ahyp:hlinkClr val="tx"/>
                    </a:ext>
                  </a:extLst>
                </a:hlinkClick>
              </a:rPr>
              <a:t>www.research4life.org</a:t>
            </a:r>
            <a:endParaRPr b="0" i="0" sz="3000" u="none" cap="none" strike="noStrike">
              <a:solidFill>
                <a:srgbClr val="0097A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0097A7"/>
                </a:solidFill>
                <a:latin typeface="Open Sans"/>
                <a:ea typeface="Open Sans"/>
                <a:cs typeface="Open Sans"/>
                <a:sym typeface="Open Sans"/>
              </a:rPr>
            </a:br>
            <a:r>
              <a:rPr b="0" i="0" lang="en-US" sz="3000" u="sng" cap="none" strike="noStrike">
                <a:solidFill>
                  <a:srgbClr val="0097A7"/>
                </a:solidFill>
                <a:latin typeface="Open Sans"/>
                <a:ea typeface="Open Sans"/>
                <a:cs typeface="Open Sans"/>
                <a:sym typeface="Open Sans"/>
                <a:hlinkClick r:id="rId9">
                  <a:extLst>
                    <a:ext uri="{A12FA001-AC4F-418D-AE19-62706E023703}">
                      <ahyp:hlinkClr val="tx"/>
                    </a:ext>
                  </a:extLst>
                </a:hlinkClick>
              </a:rPr>
              <a:t>r4l@research4life.org</a:t>
            </a:r>
            <a:r>
              <a:rPr b="0" i="0" lang="en-US" sz="3000" u="none" cap="none" strike="noStrike">
                <a:solidFill>
                  <a:srgbClr val="0097A7"/>
                </a:solidFill>
                <a:latin typeface="Open Sans"/>
                <a:ea typeface="Open Sans"/>
                <a:cs typeface="Open Sans"/>
                <a:sym typeface="Open Sans"/>
              </a:rPr>
              <a:t>  </a:t>
            </a:r>
            <a:endParaRPr b="0" i="0" sz="3000" u="none" cap="none" strike="noStrike">
              <a:solidFill>
                <a:srgbClr val="0097A7"/>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56" name="Google Shape;356;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collections: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209863" y="1998120"/>
            <a:ext cx="11788981" cy="4537591"/>
            <a:chOff x="0" y="4428"/>
            <a:chExt cx="11788981" cy="4537591"/>
          </a:xfrm>
        </p:grpSpPr>
        <p:sp>
          <p:nvSpPr>
            <p:cNvPr id="100" name="Google Shape;100;p3"/>
            <p:cNvSpPr/>
            <p:nvPr/>
          </p:nvSpPr>
          <p:spPr>
            <a:xfrm rot="5400000">
              <a:off x="5434225" y="-1817172"/>
              <a:ext cx="4533148" cy="8176364"/>
            </a:xfrm>
            <a:prstGeom prst="round2SameRect">
              <a:avLst>
                <a:gd fmla="val 16667" name="adj1"/>
                <a:gd fmla="val 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3612617" y="225726"/>
              <a:ext cx="7955074" cy="4090568"/>
            </a:xfrm>
            <a:prstGeom prst="rect">
              <a:avLst/>
            </a:prstGeom>
            <a:noFill/>
            <a:ln>
              <a:noFill/>
            </a:ln>
          </p:spPr>
          <p:txBody>
            <a:bodyPr anchorCtr="0" anchor="ctr" bIns="123825" lIns="247650" spcFirstLastPara="1" rIns="247650" wrap="square" tIns="123825">
              <a:noAutofit/>
            </a:bodyPr>
            <a:lstStyle/>
            <a:p>
              <a:pPr indent="-355600" lvl="0" marL="457200" marR="0" rtl="0" algn="just">
                <a:lnSpc>
                  <a:spcPct val="100000"/>
                </a:lnSpc>
                <a:spcBef>
                  <a:spcPts val="0"/>
                </a:spcBef>
                <a:spcAft>
                  <a:spcPts val="0"/>
                </a:spcAft>
                <a:buClr>
                  <a:srgbClr val="000000"/>
                </a:buClr>
                <a:buSzPts val="2000"/>
                <a:buFont typeface="Open Sans"/>
                <a:buChar char="●"/>
              </a:pPr>
              <a:r>
                <a:rPr b="0" i="0" lang="en-US" sz="2000" u="none" cap="none" strike="noStrike">
                  <a:solidFill>
                    <a:srgbClr val="3F3F3F"/>
                  </a:solidFill>
                  <a:latin typeface="Open Sans"/>
                  <a:ea typeface="Open Sans"/>
                  <a:cs typeface="Open Sans"/>
                  <a:sym typeface="Open Sans"/>
                </a:rPr>
                <a:t>The materials in the </a:t>
              </a:r>
              <a:r>
                <a:rPr b="1" i="0" lang="en-US" sz="2000" u="none" cap="none" strike="noStrike">
                  <a:solidFill>
                    <a:srgbClr val="3F3F3F"/>
                  </a:solidFill>
                  <a:latin typeface="Open Sans"/>
                  <a:ea typeface="Open Sans"/>
                  <a:cs typeface="Open Sans"/>
                  <a:sym typeface="Open Sans"/>
                </a:rPr>
                <a:t>Research4Life Advocacy Toolkit </a:t>
              </a:r>
              <a:r>
                <a:rPr b="0" i="0" lang="en-US" sz="2000" u="none" cap="none" strike="noStrike">
                  <a:solidFill>
                    <a:srgbClr val="3F3F3F"/>
                  </a:solidFill>
                  <a:latin typeface="Open Sans"/>
                  <a:ea typeface="Open Sans"/>
                  <a:cs typeface="Open Sans"/>
                  <a:sym typeface="Open Sans"/>
                </a:rPr>
                <a:t>uses the Creative Commons </a:t>
              </a:r>
              <a:r>
                <a:rPr b="0" i="0" lang="en-US" sz="2000" u="sng" cap="none" strike="noStrike">
                  <a:solidFill>
                    <a:schemeClr val="accent5"/>
                  </a:solidFill>
                  <a:latin typeface="Open Sans"/>
                  <a:ea typeface="Open Sans"/>
                  <a:cs typeface="Open Sans"/>
                  <a:sym typeface="Open Sans"/>
                  <a:hlinkClick r:id="rId3">
                    <a:extLst>
                      <a:ext uri="{A12FA001-AC4F-418D-AE19-62706E023703}">
                        <ahyp:hlinkClr val="tx"/>
                      </a:ext>
                    </a:extLst>
                  </a:hlinkClick>
                </a:rPr>
                <a:t>Attribution-ShareAlike 4.0 International</a:t>
              </a:r>
              <a:r>
                <a:rPr b="0" i="0" lang="en-US" sz="2000" u="none" cap="none" strike="noStrike">
                  <a:solidFill>
                    <a:srgbClr val="3F3F3F"/>
                  </a:solidFill>
                  <a:latin typeface="Open Sans"/>
                  <a:ea typeface="Open Sans"/>
                  <a:cs typeface="Open Sans"/>
                  <a:sym typeface="Open Sans"/>
                </a:rPr>
                <a:t> </a:t>
              </a:r>
              <a:r>
                <a:rPr b="1" i="0" lang="en-US" sz="2000" u="none" cap="none" strike="noStrike">
                  <a:solidFill>
                    <a:srgbClr val="3F3F3F"/>
                  </a:solidFill>
                  <a:latin typeface="Open Sans"/>
                  <a:ea typeface="Open Sans"/>
                  <a:cs typeface="Open Sans"/>
                  <a:sym typeface="Open Sans"/>
                </a:rPr>
                <a:t>(CC BY SA 4.0) </a:t>
              </a:r>
              <a:r>
                <a:rPr b="0" i="0" lang="en-US" sz="2000" u="none" cap="none" strike="noStrike">
                  <a:solidFill>
                    <a:srgbClr val="3F3F3F"/>
                  </a:solidFill>
                  <a:latin typeface="Open Sans"/>
                  <a:ea typeface="Open Sans"/>
                  <a:cs typeface="Open Sans"/>
                  <a:sym typeface="Open Sans"/>
                </a:rPr>
                <a:t>license. </a:t>
              </a:r>
              <a:endParaRPr b="0" i="0" sz="2000" u="none" cap="none" strike="noStrike">
                <a:solidFill>
                  <a:srgbClr val="3F3F3F"/>
                </a:solidFill>
                <a:latin typeface="Open Sans"/>
                <a:ea typeface="Open Sans"/>
                <a:cs typeface="Open Sans"/>
                <a:sym typeface="Open Sans"/>
              </a:endParaRPr>
            </a:p>
            <a:p>
              <a:pPr indent="-228600" lvl="0" marL="457200" marR="0" rtl="0" algn="just">
                <a:lnSpc>
                  <a:spcPct val="100000"/>
                </a:lnSpc>
                <a:spcBef>
                  <a:spcPts val="0"/>
                </a:spcBef>
                <a:spcAft>
                  <a:spcPts val="0"/>
                </a:spcAft>
                <a:buClr>
                  <a:srgbClr val="3F3F3F"/>
                </a:buClr>
                <a:buSzPts val="2000"/>
                <a:buFont typeface="Open Sans"/>
                <a:buNone/>
              </a:pPr>
              <a:r>
                <a:t/>
              </a:r>
              <a:endParaRPr b="0" i="0" sz="2000" u="none" cap="none" strike="noStrike">
                <a:solidFill>
                  <a:srgbClr val="3F3F3F"/>
                </a:solidFill>
                <a:latin typeface="Open Sans"/>
                <a:ea typeface="Open Sans"/>
                <a:cs typeface="Open Sans"/>
                <a:sym typeface="Open Sans"/>
              </a:endParaRPr>
            </a:p>
            <a:p>
              <a:pPr indent="-355600" lvl="0" marL="457200" marR="0" rtl="0" algn="just">
                <a:lnSpc>
                  <a:spcPct val="100000"/>
                </a:lnSpc>
                <a:spcBef>
                  <a:spcPts val="0"/>
                </a:spcBef>
                <a:spcAft>
                  <a:spcPts val="0"/>
                </a:spcAft>
                <a:buClr>
                  <a:srgbClr val="3F3F3F"/>
                </a:buClr>
                <a:buSzPts val="2000"/>
                <a:buFont typeface="Open Sans"/>
                <a:buChar char="●"/>
              </a:pPr>
              <a:r>
                <a:rPr b="0" i="0" lang="en-US" sz="2000" u="none" cap="none" strike="noStrike">
                  <a:solidFill>
                    <a:srgbClr val="3F3F3F"/>
                  </a:solidFill>
                  <a:latin typeface="Open Sans"/>
                  <a:ea typeface="Open Sans"/>
                  <a:cs typeface="Open Sans"/>
                  <a:sym typeface="Open Sans"/>
                </a:rPr>
                <a:t>Users can </a:t>
              </a:r>
              <a:r>
                <a:rPr b="1" i="0" lang="en-US" sz="2000" u="none" cap="none" strike="noStrike">
                  <a:solidFill>
                    <a:srgbClr val="3F3F3F"/>
                  </a:solidFill>
                  <a:latin typeface="Open Sans"/>
                  <a:ea typeface="Open Sans"/>
                  <a:cs typeface="Open Sans"/>
                  <a:sym typeface="Open Sans"/>
                </a:rPr>
                <a:t>share </a:t>
              </a:r>
              <a:r>
                <a:rPr b="0" i="0" lang="en-US" sz="2000" u="none" cap="none" strike="noStrike">
                  <a:solidFill>
                    <a:srgbClr val="3F3F3F"/>
                  </a:solidFill>
                  <a:latin typeface="Open Sans"/>
                  <a:ea typeface="Open Sans"/>
                  <a:cs typeface="Open Sans"/>
                  <a:sym typeface="Open Sans"/>
                </a:rPr>
                <a:t>(copy and redistribute the material in any medium or format) and adapt this material (remix, transform and build upon the material for any purpose, even commercially).  </a:t>
              </a:r>
              <a:endParaRPr b="0" i="0" sz="2000" u="none" cap="none" strike="noStrike">
                <a:solidFill>
                  <a:srgbClr val="3F3F3F"/>
                </a:solidFill>
                <a:latin typeface="Open Sans"/>
                <a:ea typeface="Open Sans"/>
                <a:cs typeface="Open Sans"/>
                <a:sym typeface="Open Sans"/>
              </a:endParaRPr>
            </a:p>
            <a:p>
              <a:pPr indent="-228600" lvl="0" marL="457200" marR="0" rtl="0" algn="just">
                <a:lnSpc>
                  <a:spcPct val="100000"/>
                </a:lnSpc>
                <a:spcBef>
                  <a:spcPts val="0"/>
                </a:spcBef>
                <a:spcAft>
                  <a:spcPts val="0"/>
                </a:spcAft>
                <a:buClr>
                  <a:srgbClr val="3F3F3F"/>
                </a:buClr>
                <a:buSzPts val="2000"/>
                <a:buFont typeface="Open Sans"/>
                <a:buNone/>
              </a:pPr>
              <a:r>
                <a:t/>
              </a:r>
              <a:endParaRPr b="0" i="0" sz="2000" u="none" cap="none" strike="noStrike">
                <a:solidFill>
                  <a:srgbClr val="3F3F3F"/>
                </a:solidFill>
                <a:latin typeface="Open Sans"/>
                <a:ea typeface="Open Sans"/>
                <a:cs typeface="Open Sans"/>
                <a:sym typeface="Open Sans"/>
              </a:endParaRPr>
            </a:p>
            <a:p>
              <a:pPr indent="-355600" lvl="0" marL="457200" marR="0" rtl="0" algn="just">
                <a:lnSpc>
                  <a:spcPct val="100000"/>
                </a:lnSpc>
                <a:spcBef>
                  <a:spcPts val="0"/>
                </a:spcBef>
                <a:spcAft>
                  <a:spcPts val="0"/>
                </a:spcAft>
                <a:buClr>
                  <a:srgbClr val="3F3F3F"/>
                </a:buClr>
                <a:buSzPts val="2000"/>
                <a:buFont typeface="Open Sans"/>
                <a:buChar char="●"/>
              </a:pPr>
              <a:r>
                <a:rPr b="0" i="0" lang="en-US" sz="2000" u="none" cap="none" strike="noStrike">
                  <a:solidFill>
                    <a:srgbClr val="3F3F3F"/>
                  </a:solidFill>
                  <a:latin typeface="Open Sans"/>
                  <a:ea typeface="Open Sans"/>
                  <a:cs typeface="Open Sans"/>
                  <a:sym typeface="Open Sans"/>
                </a:rPr>
                <a:t>Users are required to </a:t>
              </a:r>
              <a:r>
                <a:rPr b="1" i="0" lang="en-US" sz="2000" u="none" cap="none" strike="noStrike">
                  <a:solidFill>
                    <a:srgbClr val="3F3F3F"/>
                  </a:solidFill>
                  <a:latin typeface="Open Sans"/>
                  <a:ea typeface="Open Sans"/>
                  <a:cs typeface="Open Sans"/>
                  <a:sym typeface="Open Sans"/>
                </a:rPr>
                <a:t>give attribution </a:t>
              </a:r>
              <a:r>
                <a:rPr b="0" i="0" lang="en-US" sz="2000" u="none" cap="none" strike="noStrike">
                  <a:solidFill>
                    <a:srgbClr val="3F3F3F"/>
                  </a:solidFill>
                  <a:latin typeface="Open Sans"/>
                  <a:ea typeface="Open Sans"/>
                  <a:cs typeface="Open Sans"/>
                  <a:sym typeface="Open Sans"/>
                </a:rPr>
                <a:t>(give appropriate credit, provide a link to the license and indicate if changes have been made) and use the same license in any revised document.</a:t>
              </a:r>
              <a:endParaRPr b="0" i="0" sz="2000" u="none" cap="none" strike="noStrike">
                <a:solidFill>
                  <a:srgbClr val="3F3F3F"/>
                </a:solidFill>
                <a:latin typeface="Open Sans"/>
                <a:ea typeface="Open Sans"/>
                <a:cs typeface="Open Sans"/>
                <a:sym typeface="Open Sans"/>
              </a:endParaRPr>
            </a:p>
          </p:txBody>
        </p:sp>
        <p:sp>
          <p:nvSpPr>
            <p:cNvPr id="102" name="Google Shape;102;p3"/>
            <p:cNvSpPr/>
            <p:nvPr/>
          </p:nvSpPr>
          <p:spPr>
            <a:xfrm>
              <a:off x="0" y="4428"/>
              <a:ext cx="3589351" cy="4537591"/>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175218" y="179646"/>
              <a:ext cx="3238915" cy="4187155"/>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lt1"/>
                  </a:solidFill>
                  <a:latin typeface="Open Sans"/>
                  <a:ea typeface="Open Sans"/>
                  <a:cs typeface="Open Sans"/>
                  <a:sym typeface="Open Sans"/>
                </a:rPr>
                <a:t>Research4Life Advocacy</a:t>
              </a:r>
              <a:endParaRPr b="0" i="0" sz="32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defined</a:t>
            </a:r>
            <a:endParaRPr sz="360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0937825" cy="3645075"/>
            <a:chOff x="0" y="565339"/>
            <a:chExt cx="10937825" cy="3645075"/>
          </a:xfrm>
        </p:grpSpPr>
        <p:sp>
          <p:nvSpPr>
            <p:cNvPr id="111" name="Google Shape;111;p4"/>
            <p:cNvSpPr/>
            <p:nvPr/>
          </p:nvSpPr>
          <p:spPr>
            <a:xfrm>
              <a:off x="414725" y="565339"/>
              <a:ext cx="10523100" cy="35499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380661" y="823200"/>
              <a:ext cx="10176600" cy="32031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US" sz="3700" u="none" cap="none" strike="noStrike">
                  <a:solidFill>
                    <a:schemeClr val="lt1"/>
                  </a:solidFill>
                  <a:latin typeface="Arial"/>
                  <a:ea typeface="Arial"/>
                  <a:cs typeface="Arial"/>
                  <a:sym typeface="Arial"/>
                </a:rPr>
                <a:t>“Advocacy is the deliberate process, based on demonstrated evidence, to directly and indirectly influence decision-makers, stakeholders and relevant audiences to support and implement actions that contribute to enhanced access to scientific knowledge.”</a:t>
              </a:r>
              <a:endParaRPr b="0" i="0" sz="3700" u="none" cap="none" strike="noStrike">
                <a:solidFill>
                  <a:schemeClr val="lt1"/>
                </a:solidFill>
                <a:latin typeface="Arial"/>
                <a:ea typeface="Arial"/>
                <a:cs typeface="Arial"/>
                <a:sym typeface="Arial"/>
              </a:endParaRPr>
            </a:p>
          </p:txBody>
        </p:sp>
        <p:sp>
          <p:nvSpPr>
            <p:cNvPr id="113" name="Google Shape;113;p4"/>
            <p:cNvSpPr/>
            <p:nvPr/>
          </p:nvSpPr>
          <p:spPr>
            <a:xfrm>
              <a:off x="0" y="3597694"/>
              <a:ext cx="10523095" cy="612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0" y="3597694"/>
              <a:ext cx="10523095" cy="612720"/>
            </a:xfrm>
            <a:prstGeom prst="rect">
              <a:avLst/>
            </a:prstGeom>
            <a:noFill/>
            <a:ln>
              <a:noFill/>
            </a:ln>
          </p:spPr>
          <p:txBody>
            <a:bodyPr anchorCtr="0" anchor="t" bIns="46975" lIns="334100" spcFirstLastPara="1" rIns="263125" wrap="square" tIns="46975">
              <a:noAutofit/>
            </a:bodyPr>
            <a:lstStyle/>
            <a:p>
              <a:pPr indent="-101600" lvl="1" marL="285750" marR="0" rtl="0" algn="l">
                <a:lnSpc>
                  <a:spcPct val="9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grpSp>
      <p:sp>
        <p:nvSpPr>
          <p:cNvPr id="115" name="Google Shape;115;p4"/>
          <p:cNvSpPr txBox="1"/>
          <p:nvPr/>
        </p:nvSpPr>
        <p:spPr>
          <a:xfrm>
            <a:off x="2743199" y="1858780"/>
            <a:ext cx="58761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F3F3F"/>
                </a:solidFill>
                <a:latin typeface="Open Sans"/>
                <a:ea typeface="Open Sans"/>
                <a:cs typeface="Open Sans"/>
                <a:sym typeface="Open Sans"/>
              </a:rPr>
              <a:t>According to UNICEF:</a:t>
            </a:r>
            <a:endParaRPr b="0" i="0" sz="3600" u="none" cap="none" strike="noStrike">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in the context of a library </a:t>
            </a:r>
            <a:endParaRPr sz="3600">
              <a:solidFill>
                <a:srgbClr val="586F7C"/>
              </a:solidFill>
              <a:latin typeface="Open Sans"/>
              <a:ea typeface="Open Sans"/>
              <a:cs typeface="Open Sans"/>
              <a:sym typeface="Open Sans"/>
            </a:endParaRPr>
          </a:p>
        </p:txBody>
      </p:sp>
      <p:grpSp>
        <p:nvGrpSpPr>
          <p:cNvPr id="122" name="Google Shape;122;p5"/>
          <p:cNvGrpSpPr/>
          <p:nvPr/>
        </p:nvGrpSpPr>
        <p:grpSpPr>
          <a:xfrm>
            <a:off x="929390" y="2068643"/>
            <a:ext cx="9859407" cy="3788423"/>
            <a:chOff x="0" y="0"/>
            <a:chExt cx="9859407" cy="3788423"/>
          </a:xfrm>
        </p:grpSpPr>
        <p:sp>
          <p:nvSpPr>
            <p:cNvPr id="123" name="Google Shape;123;p5"/>
            <p:cNvSpPr/>
            <p:nvPr/>
          </p:nvSpPr>
          <p:spPr>
            <a:xfrm>
              <a:off x="0" y="0"/>
              <a:ext cx="9859407" cy="3788423"/>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184936" y="184936"/>
              <a:ext cx="9489535" cy="341855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“Advocacy is the ongoing process of building partnerships so that others will act for and with you, turning passive support into educated action for the library media program.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8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Advocacy is a planned, deliberate, sustained effort to raise awareness of an issue. It's an ongoing process in which support and understanding are built incrementally over an extended period of time”</a:t>
              </a:r>
              <a:endParaRPr b="0" i="0" sz="2800" u="none" cap="none" strike="noStrike">
                <a:solidFill>
                  <a:schemeClr val="lt1"/>
                </a:solidFill>
                <a:latin typeface="Open Sans"/>
                <a:ea typeface="Open Sans"/>
                <a:cs typeface="Open Sans"/>
                <a:sym typeface="Open Sans"/>
              </a:endParaRPr>
            </a:p>
          </p:txBody>
        </p:sp>
      </p:grpSp>
      <p:sp>
        <p:nvSpPr>
          <p:cNvPr id="125" name="Google Shape;125;p5"/>
          <p:cNvSpPr txBox="1"/>
          <p:nvPr/>
        </p:nvSpPr>
        <p:spPr>
          <a:xfrm>
            <a:off x="7809875" y="5859327"/>
            <a:ext cx="404918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3">
                  <a:extLst>
                    <a:ext uri="{A12FA001-AC4F-418D-AE19-62706E023703}">
                      <ahyp:hlinkClr val="tx"/>
                    </a:ext>
                  </a:extLst>
                </a:hlinkClick>
              </a:rPr>
              <a:t>http://www.ala.org/aasl/advocacy/definitions</a:t>
            </a:r>
            <a:r>
              <a:rPr b="0" i="0" lang="en-US" sz="1200" u="none" cap="none" strike="noStrike">
                <a:solidFill>
                  <a:srgbClr val="000000"/>
                </a:solidFill>
                <a:latin typeface="Open Sans"/>
                <a:ea typeface="Open Sans"/>
                <a:cs typeface="Open Sans"/>
                <a:sym typeface="Open Sans"/>
              </a:rPr>
              <a:t> , accessed 24 January 2022</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Librarians as advocates</a:t>
            </a:r>
            <a:endParaRPr sz="3600">
              <a:solidFill>
                <a:srgbClr val="586F7C"/>
              </a:solidFill>
              <a:latin typeface="Open Sans"/>
              <a:ea typeface="Open Sans"/>
              <a:cs typeface="Open Sans"/>
              <a:sym typeface="Open Sans"/>
            </a:endParaRPr>
          </a:p>
        </p:txBody>
      </p:sp>
      <p:grpSp>
        <p:nvGrpSpPr>
          <p:cNvPr id="132" name="Google Shape;132;p6"/>
          <p:cNvGrpSpPr/>
          <p:nvPr/>
        </p:nvGrpSpPr>
        <p:grpSpPr>
          <a:xfrm>
            <a:off x="-4642002" y="1218143"/>
            <a:ext cx="16465604" cy="6188520"/>
            <a:chOff x="-5196816" y="-796001"/>
            <a:chExt cx="16465604" cy="6188520"/>
          </a:xfrm>
        </p:grpSpPr>
        <p:sp>
          <p:nvSpPr>
            <p:cNvPr id="133" name="Google Shape;133;p6"/>
            <p:cNvSpPr/>
            <p:nvPr/>
          </p:nvSpPr>
          <p:spPr>
            <a:xfrm>
              <a:off x="-5196816" y="-796001"/>
              <a:ext cx="6188520" cy="6188520"/>
            </a:xfrm>
            <a:prstGeom prst="blockArc">
              <a:avLst>
                <a:gd fmla="val 18900000" name="adj1"/>
                <a:gd fmla="val 2700000" name="adj2"/>
                <a:gd fmla="val 349" name="adj3"/>
              </a:avLst>
            </a:pr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a:off x="519241" y="353380"/>
              <a:ext cx="10749547" cy="707128"/>
            </a:xfrm>
            <a:prstGeom prst="rect">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
            <p:cNvSpPr txBox="1"/>
            <p:nvPr/>
          </p:nvSpPr>
          <p:spPr>
            <a:xfrm>
              <a:off x="519241" y="353380"/>
              <a:ext cx="10749547"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Librarians are increasingly acting as advocates for their resources and services.</a:t>
              </a:r>
              <a:endParaRPr b="0" i="0" sz="1900" u="none" cap="none" strike="noStrike">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a:off x="924654" y="1414256"/>
              <a:ext cx="10344134" cy="707128"/>
            </a:xfrm>
            <a:prstGeom prst="rect">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txBox="1"/>
            <p:nvPr/>
          </p:nvSpPr>
          <p:spPr>
            <a:xfrm>
              <a:off x="924654" y="1414256"/>
              <a:ext cx="10344134"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Advocacy can improve the visibility of libraries and get the message out to larger communities about what the modern library is and does.</a:t>
              </a:r>
              <a:endParaRPr b="0" i="0" sz="1900" u="none" cap="none" strike="noStrike">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cap="flat" cmpd="sng" w="25400">
              <a:solidFill>
                <a:srgbClr val="61C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924654" y="2475133"/>
              <a:ext cx="10344134" cy="707128"/>
            </a:xfrm>
            <a:prstGeom prst="rect">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924654" y="2475133"/>
              <a:ext cx="10344134"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Advocacy can also help librarians become part of larger local, regional, or national conversations.</a:t>
              </a:r>
              <a:endParaRPr b="0" i="0" sz="1900" u="none" cap="none" strike="noStrike">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cap="flat" cmpd="sng" w="25400">
              <a:solidFill>
                <a:srgbClr val="98E1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a:off x="519241" y="3536009"/>
              <a:ext cx="10749547" cy="707128"/>
            </a:xfrm>
            <a:prstGeom prst="rect">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
            <p:cNvSpPr txBox="1"/>
            <p:nvPr/>
          </p:nvSpPr>
          <p:spPr>
            <a:xfrm>
              <a:off x="519241" y="3536009"/>
              <a:ext cx="10749547"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Advocacy requires the staff to move out of the library and into the community to promote services and resources and connect with partners, stakeholders and supporters.</a:t>
              </a:r>
              <a:endParaRPr b="0" i="0" sz="1900" u="none" cap="none" strike="noStrike">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cap="flat" cmpd="sng" w="25400">
              <a:solidFill>
                <a:srgbClr val="FEA9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2" name="Google Shape;152;p7"/>
          <p:cNvSpPr txBox="1"/>
          <p:nvPr>
            <p:ph idx="1" type="body"/>
          </p:nvPr>
        </p:nvSpPr>
        <p:spPr>
          <a:xfrm>
            <a:off x="130670" y="1939151"/>
            <a:ext cx="11712000" cy="45966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Research4Life has developed an  </a:t>
            </a:r>
            <a:r>
              <a:rPr b="1" lang="en-US" sz="2200">
                <a:solidFill>
                  <a:srgbClr val="3F3F3F"/>
                </a:solidFill>
                <a:latin typeface="Open Sans"/>
                <a:ea typeface="Open Sans"/>
                <a:cs typeface="Open Sans"/>
                <a:sym typeface="Open Sans"/>
              </a:rPr>
              <a:t>Advocacy Toolkit </a:t>
            </a:r>
            <a:r>
              <a:rPr lang="en-US" sz="2200">
                <a:solidFill>
                  <a:srgbClr val="3F3F3F"/>
                </a:solidFill>
                <a:latin typeface="Open Sans"/>
                <a:ea typeface="Open Sans"/>
                <a:cs typeface="Open Sans"/>
                <a:sym typeface="Open Sans"/>
              </a:rPr>
              <a:t>to support librarians’ advocacy activities.</a:t>
            </a:r>
            <a:endParaRPr sz="2200">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Research4Life Advocacy Toolkit</a:t>
            </a:r>
            <a:r>
              <a:rPr lang="en-US" sz="2200">
                <a:solidFill>
                  <a:srgbClr val="3F3F3F"/>
                </a:solidFill>
                <a:latin typeface="Open Sans"/>
                <a:ea typeface="Open Sans"/>
                <a:cs typeface="Open Sans"/>
                <a:sym typeface="Open Sans"/>
              </a:rPr>
              <a:t>, a practical instrument that provides a </a:t>
            </a:r>
            <a:r>
              <a:rPr b="1" lang="en-US" sz="2200">
                <a:solidFill>
                  <a:srgbClr val="3F3F3F"/>
                </a:solidFill>
                <a:latin typeface="Open Sans"/>
                <a:ea typeface="Open Sans"/>
                <a:cs typeface="Open Sans"/>
                <a:sym typeface="Open Sans"/>
              </a:rPr>
              <a:t>range of resources </a:t>
            </a:r>
            <a:r>
              <a:rPr lang="en-US" sz="2200">
                <a:solidFill>
                  <a:srgbClr val="3F3F3F"/>
                </a:solidFill>
                <a:latin typeface="Open Sans"/>
                <a:ea typeface="Open Sans"/>
                <a:cs typeface="Open Sans"/>
                <a:sym typeface="Open Sans"/>
              </a:rPr>
              <a:t>to get support from decision-makers, administration or management to promote the academic library and the Research4Life programmes.</a:t>
            </a:r>
            <a:endParaRPr sz="2200">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full toolkit has practical exercises that help individuals create advocacy strategies for specific libraries.</a:t>
            </a:r>
            <a:endParaRPr sz="2200">
              <a:solidFill>
                <a:srgbClr val="3F3F3F"/>
              </a:solidFill>
            </a:endParaRPr>
          </a:p>
          <a:p>
            <a:pPr indent="-342900" lvl="0" marL="355600" rtl="0" algn="l">
              <a:lnSpc>
                <a:spcPct val="150000"/>
              </a:lnSpc>
              <a:spcBef>
                <a:spcPts val="0"/>
              </a:spcBef>
              <a:spcAft>
                <a:spcPts val="0"/>
              </a:spcAft>
              <a:buClr>
                <a:schemeClr val="dk2"/>
              </a:buClr>
              <a:buSzPts val="2200"/>
              <a:buChar char="●"/>
            </a:pPr>
            <a:r>
              <a:rPr b="1" lang="en-US" sz="2200">
                <a:solidFill>
                  <a:srgbClr val="3F3F3F"/>
                </a:solidFill>
                <a:latin typeface="Open Sans"/>
                <a:ea typeface="Open Sans"/>
                <a:cs typeface="Open Sans"/>
                <a:sym typeface="Open Sans"/>
                <a:extLst>
                  <a:ext uri="http://customooxmlschemas.google.com/">
                    <go:slidesCustomData xmlns:go="http://customooxmlschemas.google.com/" textRoundtripDataId="0"/>
                  </a:ext>
                </a:extLst>
              </a:rPr>
              <a:t>Note:</a:t>
            </a:r>
            <a:r>
              <a:rPr lang="en-US" sz="2200">
                <a:solidFill>
                  <a:srgbClr val="3F3F3F"/>
                </a:solidFill>
                <a:latin typeface="Open Sans"/>
                <a:ea typeface="Open Sans"/>
                <a:cs typeface="Open Sans"/>
                <a:sym typeface="Open Sans"/>
                <a:extLst>
                  <a:ext uri="http://customooxmlschemas.google.com/">
                    <go:slidesCustomData xmlns:go="http://customooxmlschemas.google.com/" textRoundtripDataId="1"/>
                  </a:ext>
                </a:extLst>
              </a:rPr>
              <a:t>  The Advocacy Toolkit is different than the development of a marketing plan that is aimed at users and reviewed in Lesson 6.2</a:t>
            </a:r>
            <a:r>
              <a:rPr lang="en-US" sz="2200">
                <a:solidFill>
                  <a:srgbClr val="3F3F3F"/>
                </a:solidFill>
                <a:latin typeface="Open Sans"/>
                <a:ea typeface="Open Sans"/>
                <a:cs typeface="Open Sans"/>
                <a:sym typeface="Open Sans"/>
              </a:rPr>
              <a:t>.</a:t>
            </a:r>
            <a:endParaRPr sz="22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9" name="Google Shape;159;p8"/>
          <p:cNvSpPr txBox="1"/>
          <p:nvPr>
            <p:ph idx="1" type="body"/>
          </p:nvPr>
        </p:nvSpPr>
        <p:spPr>
          <a:xfrm>
            <a:off x="0" y="2343950"/>
            <a:ext cx="5456100" cy="1894800"/>
          </a:xfrm>
          <a:prstGeom prst="rect">
            <a:avLst/>
          </a:prstGeom>
          <a:noFill/>
          <a:ln>
            <a:noFill/>
          </a:ln>
        </p:spPr>
        <p:txBody>
          <a:bodyPr anchorCtr="0" anchor="t" bIns="45700" lIns="91425" spcFirstLastPara="1" rIns="91425" wrap="square" tIns="45700">
            <a:noAutofit/>
          </a:bodyPr>
          <a:lstStyle/>
          <a:p>
            <a:pPr indent="-355600" lvl="0" marL="355600" rtl="0" algn="l">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This resource can be downloaded from: </a:t>
            </a:r>
            <a:endParaRPr>
              <a:solidFill>
                <a:srgbClr val="3F3F3F"/>
              </a:solidFill>
              <a:latin typeface="Open Sans"/>
              <a:ea typeface="Open Sans"/>
              <a:cs typeface="Open Sans"/>
              <a:sym typeface="Open Sans"/>
            </a:endParaRPr>
          </a:p>
        </p:txBody>
      </p:sp>
      <p:pic>
        <p:nvPicPr>
          <p:cNvPr id="160" name="Google Shape;160;p8"/>
          <p:cNvPicPr preferRelativeResize="0"/>
          <p:nvPr/>
        </p:nvPicPr>
        <p:blipFill rotWithShape="1">
          <a:blip r:embed="rId3">
            <a:alphaModFix/>
          </a:blip>
          <a:srcRect b="0" l="0" r="0" t="0"/>
          <a:stretch/>
        </p:blipFill>
        <p:spPr>
          <a:xfrm>
            <a:off x="5586757" y="1748651"/>
            <a:ext cx="5195749" cy="4928374"/>
          </a:xfrm>
          <a:prstGeom prst="rect">
            <a:avLst/>
          </a:prstGeom>
          <a:noFill/>
          <a:ln>
            <a:noFill/>
          </a:ln>
        </p:spPr>
      </p:pic>
      <p:sp>
        <p:nvSpPr>
          <p:cNvPr id="161" name="Google Shape;161;p8"/>
          <p:cNvSpPr txBox="1"/>
          <p:nvPr/>
        </p:nvSpPr>
        <p:spPr>
          <a:xfrm>
            <a:off x="330450" y="3238500"/>
            <a:ext cx="5256300" cy="1714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800"/>
              </a:spcBef>
              <a:spcAft>
                <a:spcPts val="0"/>
              </a:spcAft>
              <a:buClr>
                <a:srgbClr val="000000"/>
              </a:buClr>
              <a:buSzPts val="2400"/>
              <a:buFont typeface="Arial"/>
              <a:buNone/>
            </a:pPr>
            <a:r>
              <a:rPr b="0" i="0" lang="en-US" sz="2400" u="sng" cap="none" strike="noStrike">
                <a:solidFill>
                  <a:schemeClr val="accent5"/>
                </a:solidFill>
                <a:latin typeface="Open Sans"/>
                <a:ea typeface="Open Sans"/>
                <a:cs typeface="Open Sans"/>
                <a:sym typeface="Open Sans"/>
                <a:hlinkClick r:id="rId4">
                  <a:extLst>
                    <a:ext uri="{A12FA001-AC4F-418D-AE19-62706E023703}">
                      <ahyp:hlinkClr val="tx"/>
                    </a:ext>
                  </a:extLst>
                </a:hlinkClick>
              </a:rPr>
              <a:t>Get Support for your library with the Advocacy Toolkit</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