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embeddedFontLst>
    <p:embeddedFont>
      <p:font typeface="Open Sans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VI/m5J0D04y7ZXN9X+mDBGCU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4" name="Google Shape;214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See next slide for search results.</a:t>
            </a:r>
            <a:endParaRPr/>
          </a:p>
        </p:txBody>
      </p:sp>
      <p:sp>
        <p:nvSpPr>
          <p:cNvPr id="226" name="Google Shape;226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too many filters may get no results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Before starting a new search, press the Clear button so that all previously applied filters will be cleared.</a:t>
            </a:r>
            <a:endParaRPr/>
          </a:p>
        </p:txBody>
      </p:sp>
      <p:sp>
        <p:nvSpPr>
          <p:cNvPr id="258" name="Google Shape;25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2" name="Google Shape;282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27b3dbef2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727b3dbef2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Please note that African Government publications are on </a:t>
            </a:r>
            <a:r>
              <a:rPr b="1" lang="en-US"/>
              <a:t>closed access</a:t>
            </a:r>
            <a:r>
              <a:rPr lang="en-US"/>
              <a:t>, but visitors can be given access to the stacks if necessary</a:t>
            </a:r>
            <a:endParaRPr/>
          </a:p>
        </p:txBody>
      </p:sp>
      <p:sp>
        <p:nvSpPr>
          <p:cNvPr id="102" name="Google Shape;10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7b3dbef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g727b3dbef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2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note some of the BLDS collection is available in print format and located at the University of Sussex, Brighton, UK, and user</a:t>
            </a:r>
            <a:r>
              <a:rPr b="0" i="0" lang="en-US" sz="1200" strike="sng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0" i="0" lang="en-US" sz="12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should have library membership in order to access the collection.</a:t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7119cced83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7119cced83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8" name="Google Shape;58;g7119cced83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2" name="Google Shape;62;g7119cced83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" name="Google Shape;20;g7119cced83_0_99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g7119cced83_0_99"/>
          <p:cNvSpPr txBox="1"/>
          <p:nvPr>
            <p:ph idx="10" type="dt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7119cced83_0_99"/>
          <p:cNvSpPr txBox="1"/>
          <p:nvPr>
            <p:ph idx="11" type="ftr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7119cced83_0_99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flipH="1" rot="10800000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7119cced83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7119cced83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7119cced83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7119cced83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7119cced83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7119cced83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2" name="Google Shape;42;g7119cced83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" name="Google Shape;45;g7119cced83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g7119cced83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9" name="Google Shape;49;g7119cced83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7119cced83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7119cced83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7119cced83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119cced83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119cced83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4.jpg"/><Relationship Id="rId7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lo.org/dyn/normlex/en/f?p=1000:1::::::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research4life.org/" TargetMode="External"/><Relationship Id="rId4" Type="http://schemas.openxmlformats.org/officeDocument/2006/relationships/hyperlink" Target="http://www.research4life.org/" TargetMode="External"/><Relationship Id="rId5" Type="http://schemas.openxmlformats.org/officeDocument/2006/relationships/hyperlink" Target="mailto:r4l@research4life.org" TargetMode="External"/><Relationship Id="rId6" Type="http://schemas.openxmlformats.org/officeDocument/2006/relationships/hyperlink" Target="http://www.research4life.org/training" TargetMode="External"/><Relationship Id="rId7" Type="http://schemas.openxmlformats.org/officeDocument/2006/relationships/hyperlink" Target="http://www.research4life.org/newsletter" TargetMode="External"/><Relationship Id="rId8" Type="http://schemas.openxmlformats.org/officeDocument/2006/relationships/hyperlink" Target="https://bit.ly/2w3CU5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hyperlink" Target="mailto:r4l@research4life.org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27.jpg"/><Relationship Id="rId7" Type="http://schemas.openxmlformats.org/officeDocument/2006/relationships/image" Target="../media/image32.jpg"/><Relationship Id="rId8" Type="http://schemas.openxmlformats.org/officeDocument/2006/relationships/hyperlink" Target="http://www.research4lif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idx="1" type="subTitle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4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Global justice</a:t>
            </a:r>
            <a:endParaRPr sz="340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/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5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Additional discipline-specific resources</a:t>
            </a:r>
            <a:endParaRPr/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is a public-private partnership of five collections: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BLDS Article Functions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179616" y="1730829"/>
            <a:ext cx="3777787" cy="4327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BDLS provides functionalities to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Cite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Bookmark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each article.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Additional functionalities include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Export citation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different reference managers,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Article Permanent Link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Print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options.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673" y="1949452"/>
            <a:ext cx="7897327" cy="2381582"/>
          </a:xfrm>
          <a:prstGeom prst="rect">
            <a:avLst/>
          </a:prstGeom>
          <a:noFill/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7"/>
          <p:cNvSpPr/>
          <p:nvPr/>
        </p:nvSpPr>
        <p:spPr>
          <a:xfrm>
            <a:off x="10892589" y="1828800"/>
            <a:ext cx="1299411" cy="43313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4588043" y="3485457"/>
            <a:ext cx="7208620" cy="81781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01578" y="5778199"/>
            <a:ext cx="109407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*Note that users can only export a citation to a reference manager</a:t>
            </a:r>
            <a:r>
              <a:rPr b="0" i="0" lang="en-US" sz="2200" u="none" cap="none" strike="sng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that is installed on their computer.</a:t>
            </a:r>
            <a:endParaRPr b="0" i="0" sz="22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full text online on BLDS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0" y="1796716"/>
            <a:ext cx="5209309" cy="48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All articles that are available online will be displayed with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 online access link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below each search result.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Click the link to access the full-text article.  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Note that some online articles on the BLDS site may not be accessible for free.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Users may need to access them through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GOALI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by clicking on the “Collections” tab from the Research4life Unified portal and selecting “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GOALI”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check if access to the publication is available.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04-bhNkmF8U59LgLnrjcdnlgd_n9gl5C1pDoFI4mEW5zkord9O-8vLmS3m1F42Ncjj1P__TXfGOOcqyk0uQxWoBshP8eBndUgKOr_Bngy9qctwN9eqw6FwS64FpBfMhIrzEYs4M"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063" y="2470485"/>
            <a:ext cx="6833937" cy="300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/>
          <p:nvPr/>
        </p:nvSpPr>
        <p:spPr>
          <a:xfrm>
            <a:off x="6079958" y="3753853"/>
            <a:ext cx="1507958" cy="2171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full text online using GOALI</a:t>
            </a:r>
            <a:endParaRPr/>
          </a:p>
        </p:txBody>
      </p:sp>
      <p:sp>
        <p:nvSpPr>
          <p:cNvPr id="179" name="Google Shape;179;p12"/>
          <p:cNvSpPr txBox="1"/>
          <p:nvPr>
            <p:ph idx="1" type="body"/>
          </p:nvPr>
        </p:nvSpPr>
        <p:spPr>
          <a:xfrm>
            <a:off x="272716" y="1796716"/>
            <a:ext cx="11614484" cy="47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 example; full access to the highlighted article in the Urban Forum  journal is not available through BLDS but can be accessed via the GOALI collection.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04-bhNkmF8U59LgLnrjcdnlgd_n9gl5C1pDoFI4mEW5zkord9O-8vLmS3m1F42Ncjj1P__TXfGOOcqyk0uQxWoBshP8eBndUgKOr_Bngy9qctwN9eqw6FwS64FpBfMhIrzEYs4M"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9" y="3212744"/>
            <a:ext cx="9831236" cy="32664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/>
          <p:nvPr/>
        </p:nvSpPr>
        <p:spPr>
          <a:xfrm>
            <a:off x="401782" y="4932219"/>
            <a:ext cx="9282545" cy="154697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300"/>
              <a:buNone/>
            </a:pPr>
            <a:r>
              <a:rPr lang="en-US" sz="33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BLDS Advanced Search</a:t>
            </a:r>
            <a:endParaRPr sz="33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17"/>
          <p:cNvSpPr txBox="1"/>
          <p:nvPr>
            <p:ph idx="1" type="body"/>
          </p:nvPr>
        </p:nvSpPr>
        <p:spPr>
          <a:xfrm>
            <a:off x="352926" y="1860884"/>
            <a:ext cx="11833042" cy="442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Advanced Search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feature on the BLDS site allows field searching using Boolean operators. 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functionalities on the right side of the screen allow the user to limit the results by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 Type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Language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Publication Date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340" y="3705726"/>
            <a:ext cx="10591617" cy="28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/>
          <p:nvPr/>
        </p:nvSpPr>
        <p:spPr>
          <a:xfrm>
            <a:off x="8454189" y="4267200"/>
            <a:ext cx="2903622" cy="201929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860340" y="4379495"/>
            <a:ext cx="3123831" cy="190700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461774" y="1797357"/>
            <a:ext cx="10584662" cy="4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is a database of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national labour, social security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related human rights legislation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maintained by 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ILO's International Labour Standards Department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contains;</a:t>
            </a:r>
            <a:endParaRPr>
              <a:solidFill>
                <a:srgbClr val="3F3F3F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more than 100,000 entries covering 196 countries as well as 160 territories, provinces or other subdivisions. 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records on NATLEX provide full texts or abstracts of legislation and citation information and are indexed by subject classifications. 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Records appear in only one of the three ILO official languages (English/French/Spanish). 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full text of the law or a relevant electronic source are linked to the records.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-1" y="0"/>
            <a:ext cx="8409709" cy="151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NATLEX from the R4L Unified Portal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10"/>
          <p:cNvSpPr txBox="1"/>
          <p:nvPr>
            <p:ph idx="1" type="body"/>
          </p:nvPr>
        </p:nvSpPr>
        <p:spPr>
          <a:xfrm>
            <a:off x="103350" y="1878500"/>
            <a:ext cx="119853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95" y="2422677"/>
            <a:ext cx="158115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542995" y="3470156"/>
            <a:ext cx="1014860" cy="28600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0"/>
          <p:cNvCxnSpPr>
            <a:stCxn id="205" idx="3"/>
          </p:cNvCxnSpPr>
          <p:nvPr/>
        </p:nvCxnSpPr>
        <p:spPr>
          <a:xfrm flipH="1" rot="10800000">
            <a:off x="1557855" y="3590659"/>
            <a:ext cx="724500" cy="22500"/>
          </a:xfrm>
          <a:prstGeom prst="straightConnector1">
            <a:avLst/>
          </a:prstGeom>
          <a:noFill/>
          <a:ln cap="flat" cmpd="sng" w="28575">
            <a:solidFill>
              <a:srgbClr val="FF0000">
                <a:alpha val="62352"/>
              </a:srgbClr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10"/>
          <p:cNvCxnSpPr/>
          <p:nvPr/>
        </p:nvCxnSpPr>
        <p:spPr>
          <a:xfrm>
            <a:off x="4693799" y="3613159"/>
            <a:ext cx="1268588" cy="0"/>
          </a:xfrm>
          <a:prstGeom prst="straightConnector1">
            <a:avLst/>
          </a:prstGeom>
          <a:noFill/>
          <a:ln cap="flat" cmpd="sng" w="28575">
            <a:solidFill>
              <a:srgbClr val="FF0000">
                <a:alpha val="62352"/>
              </a:srgbClr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p10"/>
          <p:cNvSpPr txBox="1"/>
          <p:nvPr/>
        </p:nvSpPr>
        <p:spPr>
          <a:xfrm>
            <a:off x="542994" y="5240199"/>
            <a:ext cx="11039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access the database, click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Databases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on the Research4life Unified Portal homepage, and select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as shown above.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2405" y="2287762"/>
            <a:ext cx="27813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615" y="2389068"/>
            <a:ext cx="4202858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0" y="33068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homepage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0" y="2126436"/>
            <a:ext cx="3288632" cy="1908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The homepage lists recent laws/legislation added to NATLEX by </a:t>
            </a:r>
            <a:r>
              <a:rPr b="1"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country</a:t>
            </a: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Users can change to view the laws/legislation by </a:t>
            </a:r>
            <a:r>
              <a:rPr b="1"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subject</a:t>
            </a: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424242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NATLEX also provides links to other law subject-specific databases</a:t>
            </a:r>
            <a:endParaRPr>
              <a:solidFill>
                <a:srgbClr val="424242"/>
              </a:solidFill>
            </a:endParaRPr>
          </a:p>
          <a:p>
            <a:pPr indent="-355600" lvl="1" marL="91440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These are available under the </a:t>
            </a:r>
            <a:r>
              <a:rPr b="1" lang="en-US" sz="1600">
                <a:solidFill>
                  <a:srgbClr val="424242"/>
                </a:solidFill>
              </a:rPr>
              <a:t>See also more detailed databases on specific subjects</a:t>
            </a:r>
            <a:r>
              <a:rPr lang="en-US" sz="1600">
                <a:solidFill>
                  <a:srgbClr val="424242"/>
                </a:solidFill>
              </a:rPr>
              <a:t> heading.</a:t>
            </a:r>
            <a:endParaRPr>
              <a:solidFill>
                <a:srgbClr val="424242"/>
              </a:solidFill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2701" y="2470484"/>
            <a:ext cx="8501105" cy="37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/>
          <p:nvPr/>
        </p:nvSpPr>
        <p:spPr>
          <a:xfrm>
            <a:off x="3502701" y="3449053"/>
            <a:ext cx="989088" cy="117107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4684295" y="4860758"/>
            <a:ext cx="2534652" cy="25667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10603832" y="3449053"/>
            <a:ext cx="1399974" cy="314425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9245514" y="4924926"/>
            <a:ext cx="1358318" cy="19250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1" y="330686"/>
            <a:ext cx="80663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Browsing for laws/legislation by country</a:t>
            </a:r>
            <a:endParaRPr sz="35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224590" y="1798820"/>
            <a:ext cx="11726778" cy="505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Browse by country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on the NATLEX homepage.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All countries with laws/legislation on NATLEX will be displayed: select the country of interest.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database will show the selected country together with the number of laws and legislation from that country that are accessible from the NATLEX database.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 example,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select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Zimbabwe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and the database shows that it has 395 laws or items of legislation from that country.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laws/legislation are further broken down by subject.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Select the subjects to be displayed by ILO order or Alphabetical order. Some subjects have multiple sub-topics.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display the sub-topics click the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Show/Hide sub-topics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tab or click the + button next to the subject. 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number next to each subject represents the number of laws/legislation available in that subject.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NATLEX - Browse by country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3"/>
          <p:cNvSpPr txBox="1"/>
          <p:nvPr>
            <p:ph idx="1" type="body"/>
          </p:nvPr>
        </p:nvSpPr>
        <p:spPr>
          <a:xfrm>
            <a:off x="0" y="2927465"/>
            <a:ext cx="3015916" cy="21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Search results showing 397 laws or items of legislations in </a:t>
            </a:r>
            <a:r>
              <a:rPr b="1"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Zimbabwe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105" y="1734845"/>
            <a:ext cx="7907742" cy="5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laws/legislation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68968" y="1941095"/>
            <a:ext cx="11405937" cy="4315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view a specific law or piece of legislation, click 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number next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the subject; this action will display all the laws/legislation under that subject.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Select the law/legislation of interest by clicking on it.</a:t>
            </a:r>
            <a:endParaRPr>
              <a:solidFill>
                <a:srgbClr val="3F3F3F"/>
              </a:solidFill>
            </a:endParaRPr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shows more details about the law, i.e. Name, Country, Type of Legislation, Date of Adoption, Date of Entry into force, ISN, Bibliography, Abstract/Citation; Repealed text(s); Implementing text(s) and Amended text(s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access the full text of a statute, click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Legislation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online or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PDF links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under the Bibliography field.</a:t>
            </a:r>
            <a:endParaRPr>
              <a:solidFill>
                <a:srgbClr val="3F3F3F"/>
              </a:solidFill>
            </a:endParaRPr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will lead to a page to view or download the law/legislation.</a:t>
            </a:r>
            <a:endParaRPr>
              <a:solidFill>
                <a:srgbClr val="3F3F3F"/>
              </a:solidFill>
            </a:endParaRPr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Note that some laws/legislation do not have links to full text online. 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/>
          <p:nvPr>
            <p:ph type="title"/>
          </p:nvPr>
        </p:nvSpPr>
        <p:spPr>
          <a:xfrm>
            <a:off x="0" y="4598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253909" y="1670367"/>
            <a:ext cx="10597200" cy="4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Introduction	</a:t>
            </a:r>
            <a:endParaRPr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BLDS Index to Development Studies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Accessing BLDS Index to Development Studies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Searching BLDS Index to Development Studies	</a:t>
            </a:r>
            <a:endParaRPr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Accessing NATLEX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Browsing for laws/legislation by country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Accessing laws/legislation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Browsing for laws/legislation by subject	</a:t>
            </a:r>
            <a:endParaRPr>
              <a:solidFill>
                <a:srgbClr val="3F3F3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Searching for laws/legislation on NATLEX</a:t>
            </a:r>
            <a:endParaRPr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	</a:t>
            </a:r>
            <a:endParaRPr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Summary	</a:t>
            </a: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v1.3 January 2022</a:t>
            </a:r>
            <a:endParaRPr sz="120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laws/legislation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0" y="1634841"/>
            <a:ext cx="11774905" cy="65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access the full text of a statute, click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 on line 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PDF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links. This action will open the full text that can be downloaded to a computer.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076" y="2617833"/>
            <a:ext cx="9621593" cy="41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>
            <a:off x="2229853" y="5470358"/>
            <a:ext cx="1171073" cy="240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4379495" y="5470358"/>
            <a:ext cx="449179" cy="240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Searching for laws/legislation on NATLEX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-12700" y="1757223"/>
            <a:ext cx="4713037" cy="47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search for laws/legislation, click the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button on the left side of the NATLEX homepage.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action will lead to a window where user can search using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keywords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After entering the keywords, results can be filtered by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language, country, subject, type of text, scope of text, date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full text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content .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After applying the needed filters click the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Find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button at the bottom of the screen.</a:t>
            </a:r>
            <a:endParaRPr>
              <a:solidFill>
                <a:srgbClr val="3F3F3F"/>
              </a:solidFill>
            </a:endParaRPr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All laws/legislation that match the search will be displayed.</a:t>
            </a:r>
            <a:endParaRPr sz="1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Sqh0a7AVrAunDFawrvDES0zgrkSVgrebbxgvKt-PPStUc5_qCdQGMKr7_nxJpKFOiG6D7-vrFBq20uojw4CGJtOsCQba3HitfUXZF9tZMPTlgnTYXYAP-uJB7xG4m9vUoAtn0Vs" id="262" name="Google Shape;2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429" y="2328111"/>
            <a:ext cx="7280091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0" y="1518122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Available through 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Research4life Databases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list.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Can be accessed through this link 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https://www.ilo.org/dyn/normlex/en/f?p=1000:1::::::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4.googleusercontent.com/wQd9W0yYgOGoI0R5M762-RU1ECqRoqXHHjPTXqcq7PJCFOkSDBMe30e4SUYMwOfG3R5rf5R4vNF1-scjNdVmBHWIsxUw_TdawwiSwTRalWT-U3iIs_fc6KlyRPJrzqWz0I9mbs8" id="270" name="Google Shape;27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7417" y="2804853"/>
            <a:ext cx="8168510" cy="368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Homepage for NORMLEX</a:t>
            </a:r>
            <a:endParaRPr b="0" i="0" sz="24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" name="Google Shape;2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117" y="1786655"/>
            <a:ext cx="7064704" cy="488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lesson looked at four law and justice databases namely BLDS Index to Development Studies, NATLEX and NORMLEX. 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lesson explored ways of accessing, searching and browsing the databases.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27b3dbef2_0_81"/>
          <p:cNvSpPr txBox="1"/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You are invited to;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g727b3dbef2_0_81"/>
          <p:cNvSpPr txBox="1"/>
          <p:nvPr>
            <p:ph idx="1" type="body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 us at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www.research4life.or</a:t>
            </a:r>
            <a:r>
              <a:rPr lang="en-US" sz="2000" u="sng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Contact us at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r4l@research4life.org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Find out about other training materials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www.research4life.org/training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Subscribe to Research4Life newsletter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www.research4life.org/newsletter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Check out Research4Life videos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https://bit.ly/2w3CU5C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Follow us on Twitter @r4lpartnership and 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Facebook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@R4Lpartnership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"/>
          <p:cNvSpPr/>
          <p:nvPr/>
        </p:nvSpPr>
        <p:spPr>
          <a:xfrm>
            <a:off x="1591800" y="2814175"/>
            <a:ext cx="9298800" cy="26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 on Research4Life</a:t>
            </a:r>
            <a:endParaRPr b="0" i="0" sz="30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b="0" i="0" sz="3000" u="none" cap="none" strike="noStrik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b="0" i="0" lang="en-US" sz="3000" u="none" cap="none" strike="noStrik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3000" u="none" cap="none" strike="noStrik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2000" u="none" cap="none" strike="noStrik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14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4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is a public-private partnership of five collections: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Learning objectives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Become aware of existing additional resources related to global justice.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Understand the additional collections and how to use them.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10694" y="1722275"/>
            <a:ext cx="11596624" cy="496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This lesson focuses on key collections-specific (law and justice) resources accessed through Research4life. The lesson reviews four databases namely;</a:t>
            </a:r>
            <a:endParaRPr>
              <a:solidFill>
                <a:srgbClr val="424242"/>
              </a:solidFill>
            </a:endParaRPr>
          </a:p>
          <a:p>
            <a:pPr indent="-342900" lvl="1" marL="8763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BLDS Index to Development Studies</a:t>
            </a:r>
            <a:r>
              <a:rPr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24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763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endParaRPr sz="24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763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b="1" lang="en-US" sz="24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424242"/>
              </a:solidFill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These databases are</a:t>
            </a:r>
            <a:r>
              <a:rPr b="1"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accessible through the </a:t>
            </a:r>
            <a:r>
              <a:rPr b="1"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Databases </a:t>
            </a: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option of the </a:t>
            </a:r>
            <a:r>
              <a:rPr b="1" i="1"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drop down menu from the top of the  Research4life </a:t>
            </a:r>
            <a:r>
              <a:rPr b="1"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Content portal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/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BLDS Index to Development Studies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175796" y="2013812"/>
            <a:ext cx="11591483" cy="4522013"/>
            <a:chOff x="0" y="55"/>
            <a:chExt cx="11591483" cy="4522013"/>
          </a:xfrm>
        </p:grpSpPr>
        <p:sp>
          <p:nvSpPr>
            <p:cNvPr id="106" name="Google Shape;106;p40"/>
            <p:cNvSpPr/>
            <p:nvPr/>
          </p:nvSpPr>
          <p:spPr>
            <a:xfrm rot="5400000">
              <a:off x="6999864" y="-2606289"/>
              <a:ext cx="1764688" cy="741854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E2CD">
                <a:alpha val="88627"/>
              </a:srgbClr>
            </a:solidFill>
            <a:ln cap="flat" cmpd="sng" w="25400">
              <a:solidFill>
                <a:srgbClr val="FFE2CD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 txBox="1"/>
            <p:nvPr/>
          </p:nvSpPr>
          <p:spPr>
            <a:xfrm>
              <a:off x="4172934" y="306786"/>
              <a:ext cx="7332404" cy="1592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-3365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●"/>
              </a:pP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</a:t>
              </a:r>
              <a:r>
                <a:rPr b="1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British Library for Development Studies (BLDS) </a:t>
              </a: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is Europe's most comprehensive research collection on development issues in Europe.</a:t>
              </a:r>
              <a:endParaRPr b="0" i="0" sz="17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365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●"/>
              </a:pP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It holds over </a:t>
              </a:r>
              <a:r>
                <a:rPr b="1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80,000 monographs</a:t>
              </a: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, including individual research reports, working papers and books, and over </a:t>
              </a:r>
              <a:r>
                <a:rPr b="1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10,000</a:t>
              </a: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magazines, newspapers, and annual reports and newsletter titles.</a:t>
              </a:r>
              <a:endParaRPr b="0" i="0" sz="17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365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●"/>
              </a:pP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Over 50% of the collection is published in the Global South.</a:t>
              </a:r>
              <a:endParaRPr b="0" i="0" sz="17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40"/>
            <p:cNvSpPr/>
            <p:nvPr/>
          </p:nvSpPr>
          <p:spPr>
            <a:xfrm>
              <a:off x="0" y="55"/>
              <a:ext cx="4172933" cy="2205860"/>
            </a:xfrm>
            <a:prstGeom prst="roundRect">
              <a:avLst>
                <a:gd fmla="val 16667" name="adj"/>
              </a:avLst>
            </a:prstGeom>
            <a:solidFill>
              <a:srgbClr val="F8981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0"/>
            <p:cNvSpPr txBox="1"/>
            <p:nvPr/>
          </p:nvSpPr>
          <p:spPr>
            <a:xfrm>
              <a:off x="107681" y="107736"/>
              <a:ext cx="3957571" cy="199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13335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According to University of Sussex Library Subject Guide;</a:t>
              </a:r>
              <a:endParaRPr b="0" i="0" sz="3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40"/>
            <p:cNvSpPr/>
            <p:nvPr/>
          </p:nvSpPr>
          <p:spPr>
            <a:xfrm rot="5400000">
              <a:off x="6999864" y="-290135"/>
              <a:ext cx="1764688" cy="741854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ADADF">
                <a:alpha val="88627"/>
              </a:srgbClr>
            </a:solidFill>
            <a:ln cap="flat" cmpd="sng" w="25400">
              <a:solidFill>
                <a:srgbClr val="CADADF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0"/>
            <p:cNvSpPr txBox="1"/>
            <p:nvPr/>
          </p:nvSpPr>
          <p:spPr>
            <a:xfrm>
              <a:off x="4172934" y="2622940"/>
              <a:ext cx="7332404" cy="1592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-3365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●"/>
              </a:pP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BLDS is an </a:t>
              </a:r>
              <a:r>
                <a:rPr b="1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extensive collection </a:t>
              </a: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from and about Sub-Saharan Africa, broadly in relation to social and economic development. </a:t>
              </a:r>
              <a:endParaRPr b="0" i="0" sz="17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365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●"/>
              </a:pPr>
              <a:r>
                <a:rPr b="0" i="0" lang="en-US" sz="17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Sources of information include developing and donor country governments, international and regional organizations, non-governmental organizations, research institutions and commercial publishers.</a:t>
              </a:r>
              <a:endParaRPr b="0" i="0" sz="17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40"/>
            <p:cNvSpPr/>
            <p:nvPr/>
          </p:nvSpPr>
          <p:spPr>
            <a:xfrm>
              <a:off x="0" y="2316208"/>
              <a:ext cx="4172933" cy="2205860"/>
            </a:xfrm>
            <a:prstGeom prst="roundRect">
              <a:avLst>
                <a:gd fmla="val 16667" name="adj"/>
              </a:avLst>
            </a:prstGeom>
            <a:solidFill>
              <a:srgbClr val="0048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 txBox="1"/>
            <p:nvPr/>
          </p:nvSpPr>
          <p:spPr>
            <a:xfrm>
              <a:off x="107681" y="2423889"/>
              <a:ext cx="3957571" cy="199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13335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Africa Desk says;</a:t>
              </a:r>
              <a:endParaRPr b="0" i="0" sz="3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-1" y="0"/>
            <a:ext cx="8409709" cy="151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Accessing BLDS Index to Development Studies from the R4L Unified Portal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8"/>
          <p:cNvSpPr txBox="1"/>
          <p:nvPr>
            <p:ph idx="1" type="body"/>
          </p:nvPr>
        </p:nvSpPr>
        <p:spPr>
          <a:xfrm>
            <a:off x="103350" y="1878500"/>
            <a:ext cx="119853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95" y="2422677"/>
            <a:ext cx="158115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/>
          <p:nvPr/>
        </p:nvSpPr>
        <p:spPr>
          <a:xfrm>
            <a:off x="542995" y="3470156"/>
            <a:ext cx="1014860" cy="28600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8"/>
          <p:cNvCxnSpPr>
            <a:stCxn id="121" idx="3"/>
          </p:cNvCxnSpPr>
          <p:nvPr/>
        </p:nvCxnSpPr>
        <p:spPr>
          <a:xfrm>
            <a:off x="1557855" y="3613159"/>
            <a:ext cx="928500" cy="0"/>
          </a:xfrm>
          <a:prstGeom prst="straightConnector1">
            <a:avLst/>
          </a:prstGeom>
          <a:noFill/>
          <a:ln cap="flat" cmpd="sng" w="28575">
            <a:solidFill>
              <a:srgbClr val="FF0000">
                <a:alpha val="62352"/>
              </a:srgbClr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" name="Google Shape;123;p8"/>
          <p:cNvCxnSpPr/>
          <p:nvPr/>
        </p:nvCxnSpPr>
        <p:spPr>
          <a:xfrm>
            <a:off x="4984744" y="3590583"/>
            <a:ext cx="1268588" cy="0"/>
          </a:xfrm>
          <a:prstGeom prst="straightConnector1">
            <a:avLst/>
          </a:prstGeom>
          <a:noFill/>
          <a:ln cap="flat" cmpd="sng" w="28575">
            <a:solidFill>
              <a:srgbClr val="FF0000">
                <a:alpha val="62352"/>
              </a:srgbClr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" name="Google Shape;124;p8"/>
          <p:cNvSpPr txBox="1"/>
          <p:nvPr/>
        </p:nvSpPr>
        <p:spPr>
          <a:xfrm>
            <a:off x="542994" y="5240199"/>
            <a:ext cx="110394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access the database, click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Databases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on the Research4life Unified Portal homepage, and select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BLDS Index to Development Studies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as shown above.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474" y="2422676"/>
            <a:ext cx="2498270" cy="239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565" y="2117827"/>
            <a:ext cx="4578263" cy="270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7b3dbef2_0_52"/>
          <p:cNvSpPr txBox="1"/>
          <p:nvPr>
            <p:ph type="title"/>
          </p:nvPr>
        </p:nvSpPr>
        <p:spPr>
          <a:xfrm>
            <a:off x="0" y="378812"/>
            <a:ext cx="80663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BLDS Index to Development Studies homepage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727b3dbef2_0_52"/>
          <p:cNvSpPr txBox="1"/>
          <p:nvPr>
            <p:ph idx="1" type="body"/>
          </p:nvPr>
        </p:nvSpPr>
        <p:spPr>
          <a:xfrm>
            <a:off x="1" y="1908166"/>
            <a:ext cx="4931764" cy="473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access the content, click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BLDS catalogue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on the BLDS Index to Development Studies homepage.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action will lead to 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Institute for Development Studies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website where searches can be done using the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simple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advanced search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options.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live chat widget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is available  to enables users to chat with the University of Sussex Library staff who manages the collection.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lxAs7BFVQt0tk4SBkLi5en6ZkVFUgHrLqlhcg0wuEbQ_SJyMZOQMTU-QukLuPMbNEeGxr1-lHRso4pi3Xwag8VQjmejM5TLUVXYOzMRJNzZtA0gQefDZnJYQMqf7jGnvhX7IWnE" id="133" name="Google Shape;133;g727b3dbef2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311" y="1789086"/>
            <a:ext cx="6448842" cy="30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727b3dbef2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778" y="5321508"/>
            <a:ext cx="4407375" cy="877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727b3dbef2_0_52"/>
          <p:cNvCxnSpPr/>
          <p:nvPr/>
        </p:nvCxnSpPr>
        <p:spPr>
          <a:xfrm>
            <a:off x="4616970" y="5760088"/>
            <a:ext cx="2758191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-1" y="378812"/>
            <a:ext cx="812466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500"/>
              <a:buNone/>
            </a:pP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Searching BLDS Index to Development Studies</a:t>
            </a:r>
            <a:endParaRPr sz="35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0" y="1708878"/>
            <a:ext cx="4961744" cy="456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illustrate searching using the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Simple search box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type in the keywords "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land tenure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" AND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Africa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355600" lvl="1" marL="91440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Note that the “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” Boolean operator is used to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limit the search results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quotation marks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are used for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phrase searching.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Click the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Search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icon to display results, in the search conducted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293 results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were retrieved.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Functionalities to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Sort by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the options to </a:t>
            </a:r>
            <a:r>
              <a:rPr b="1"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refine the search options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also are available.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2043" y="2516049"/>
            <a:ext cx="6939957" cy="321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1062741" y="2623279"/>
            <a:ext cx="314794" cy="26982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921115" y="2516049"/>
            <a:ext cx="1888760" cy="49697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252043" y="3132944"/>
            <a:ext cx="1253688" cy="275819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41433" y="3013023"/>
            <a:ext cx="1693098" cy="35976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760563" y="3372787"/>
            <a:ext cx="5431437" cy="251834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-1" y="378812"/>
            <a:ext cx="812466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500"/>
              <a:buNone/>
            </a:pP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BLDS Search results screen</a:t>
            </a:r>
            <a:endParaRPr sz="35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-1" y="1986033"/>
            <a:ext cx="3673642" cy="3996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keywords used in the search are underlined with a </a:t>
            </a:r>
            <a:r>
              <a:rPr b="1"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yellow highlighter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Each article displays the </a:t>
            </a:r>
            <a:r>
              <a:rPr b="1"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Author details 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 link 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the location of the article.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093" y="1986033"/>
            <a:ext cx="7920105" cy="36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5871411" y="2887579"/>
            <a:ext cx="6063915" cy="309468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2020-02-14T15:04:15Z</dcterms:created>
  <dc:creator>Marcia Mabhula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71BAB2F3-960D-4BE7-A643-B5C34EC7BE9C</vt:lpwstr>
  </property>
  <property fmtid="{D5CDD505-2E9C-101B-9397-08002B2CF9AE}" pid="6" name="ArticulateProjectFull">
    <vt:lpwstr>C:\Users\Client\Documents\Research4life F2F materials 2021\20210621_M4_L4.5EN.Global Justice.ppta</vt:lpwstr>
  </property>
</Properties>
</file>