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12192000"/>
  <p:notesSz cx="6858000" cy="9144000"/>
  <p:embeddedFontLst>
    <p:embeddedFont>
      <p:font typeface="Open Sans"/>
      <p:regular r:id="rId30"/>
      <p:bold r:id="rId31"/>
      <p:italic r:id="rId32"/>
      <p:boldItalic r:id="rId33"/>
    </p:embeddedFont>
    <p:embeddedFont>
      <p:font typeface="Century Gothic"/>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8" roundtripDataSignature="AMtx7mjWR+/SrYZx2KtZSt7IHDUa6DxK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slide" Target="slides/slide7.xml"/><Relationship Id="rId33" Type="http://schemas.openxmlformats.org/officeDocument/2006/relationships/font" Target="fonts/OpenSans-boldItalic.fntdata"/><Relationship Id="rId10" Type="http://schemas.openxmlformats.org/officeDocument/2006/relationships/slide" Target="slides/slide6.xml"/><Relationship Id="rId32" Type="http://schemas.openxmlformats.org/officeDocument/2006/relationships/font" Target="fonts/OpenSans-italic.fntdata"/><Relationship Id="rId13" Type="http://schemas.openxmlformats.org/officeDocument/2006/relationships/slide" Target="slides/slide9.xml"/><Relationship Id="rId35" Type="http://schemas.openxmlformats.org/officeDocument/2006/relationships/font" Target="fonts/CenturyGothic-bold.fntdata"/><Relationship Id="rId12" Type="http://schemas.openxmlformats.org/officeDocument/2006/relationships/slide" Target="slides/slide8.xml"/><Relationship Id="rId34" Type="http://schemas.openxmlformats.org/officeDocument/2006/relationships/font" Target="fonts/CenturyGothic-regular.fntdata"/><Relationship Id="rId15" Type="http://schemas.openxmlformats.org/officeDocument/2006/relationships/slide" Target="slides/slide11.xml"/><Relationship Id="rId37" Type="http://schemas.openxmlformats.org/officeDocument/2006/relationships/font" Target="fonts/CenturyGothic-boldItalic.fntdata"/><Relationship Id="rId14" Type="http://schemas.openxmlformats.org/officeDocument/2006/relationships/slide" Target="slides/slide10.xml"/><Relationship Id="rId36" Type="http://schemas.openxmlformats.org/officeDocument/2006/relationships/font" Target="fonts/CenturyGothic-italic.fntdata"/><Relationship Id="rId17" Type="http://schemas.openxmlformats.org/officeDocument/2006/relationships/slide" Target="slides/slide13.xml"/><Relationship Id="rId16" Type="http://schemas.openxmlformats.org/officeDocument/2006/relationships/slide" Target="slides/slide12.xml"/><Relationship Id="rId38" Type="http://customschemas.google.com/relationships/presentationmetadata" Target="meta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esearch4life.org/access/criteria/"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 name="Google Shape;7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ARDI aims to promote the integration of developing and least developed countries into the global knowledge economy, allowing them to fully realize their creative and innovative potential. </a:t>
            </a:r>
            <a:endParaRPr/>
          </a:p>
          <a:p>
            <a:pPr indent="-171450" lvl="0" marL="171450" rtl="0" algn="l">
              <a:lnSpc>
                <a:spcPct val="100000"/>
              </a:lnSpc>
              <a:spcBef>
                <a:spcPts val="0"/>
              </a:spcBef>
              <a:spcAft>
                <a:spcPts val="0"/>
              </a:spcAft>
              <a:buSzPts val="1400"/>
              <a:buFont typeface="Arial"/>
              <a:buChar char="•"/>
            </a:pPr>
            <a:r>
              <a:rPr lang="en-US"/>
              <a:t>By improving access to scholarly literature from diverse fields of science and technology, the ARDI programme is designed to reinforce the knowledge infrastructure in developing and least developed countries and to support researchers in these countries in creating and developing new solutions to technical challenges faced on a local and global level.</a:t>
            </a:r>
            <a:endParaRPr/>
          </a:p>
          <a:p>
            <a:pPr indent="-171450" lvl="0" marL="171450" rtl="0" algn="l">
              <a:lnSpc>
                <a:spcPct val="100000"/>
              </a:lnSpc>
              <a:spcBef>
                <a:spcPts val="0"/>
              </a:spcBef>
              <a:spcAft>
                <a:spcPts val="0"/>
              </a:spcAft>
              <a:buSzPts val="1400"/>
              <a:buFont typeface="Arial"/>
              <a:buChar char="•"/>
            </a:pPr>
            <a:r>
              <a:rPr lang="en-US"/>
              <a:t> ARDI provides access to up to 30,000 journal, e-books and reference work in 120 countries. Access and further information is available at </a:t>
            </a:r>
            <a:r>
              <a:rPr lang="en-US" u="sng"/>
              <a:t>www.wipo.int/ardi</a:t>
            </a:r>
            <a:r>
              <a:rPr lang="en-US"/>
              <a:t> and the contact address for the collection is ardi@wipo.int.</a:t>
            </a:r>
            <a:endParaRPr/>
          </a:p>
          <a:p>
            <a:pPr indent="-82550" lvl="0" marL="171450" rtl="0" algn="l">
              <a:lnSpc>
                <a:spcPct val="100000"/>
              </a:lnSpc>
              <a:spcBef>
                <a:spcPts val="0"/>
              </a:spcBef>
              <a:spcAft>
                <a:spcPts val="0"/>
              </a:spcAft>
              <a:buSzPts val="1400"/>
              <a:buFont typeface="Arial"/>
              <a:buNone/>
            </a:pPr>
            <a:r>
              <a:t/>
            </a:r>
            <a:endParaRPr/>
          </a:p>
        </p:txBody>
      </p:sp>
      <p:sp>
        <p:nvSpPr>
          <p:cNvPr id="175" name="Google Shape;17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GOALI - Global Online Access to Legal Information is a new programme to provide free or low-cost online access and training to law and law-related content to eligible institutions in developing countries.</a:t>
            </a:r>
            <a:endParaRPr/>
          </a:p>
          <a:p>
            <a:pPr indent="-171450" lvl="0" marL="171450" rtl="0" algn="l">
              <a:lnSpc>
                <a:spcPct val="100000"/>
              </a:lnSpc>
              <a:spcBef>
                <a:spcPts val="0"/>
              </a:spcBef>
              <a:spcAft>
                <a:spcPts val="0"/>
              </a:spcAft>
              <a:buSzPts val="1400"/>
              <a:buFont typeface="Arial"/>
              <a:buChar char="•"/>
            </a:pPr>
            <a:r>
              <a:rPr lang="en-US"/>
              <a:t>The aim of GOALI is to improve the quality of legal research, education and training in low- and middle-income countries, and in turn strengthen legal frameworks and institutions and further the rule of law.</a:t>
            </a:r>
            <a:endParaRPr/>
          </a:p>
          <a:p>
            <a:pPr indent="-171450" lvl="0" marL="171450" rtl="0" algn="l">
              <a:lnSpc>
                <a:spcPct val="100000"/>
              </a:lnSpc>
              <a:spcBef>
                <a:spcPts val="0"/>
              </a:spcBef>
              <a:spcAft>
                <a:spcPts val="0"/>
              </a:spcAft>
              <a:buSzPts val="1400"/>
              <a:buFont typeface="Arial"/>
              <a:buChar char="•"/>
            </a:pPr>
            <a:r>
              <a:rPr lang="en-US"/>
              <a:t>Access and further information is available at </a:t>
            </a:r>
            <a:r>
              <a:rPr lang="en-US" u="sng"/>
              <a:t>www.ilo.org/goali </a:t>
            </a:r>
            <a:r>
              <a:rPr lang="en-US"/>
              <a:t>and the contact address for the collection is goali@ilo.org. </a:t>
            </a:r>
            <a:endParaRPr/>
          </a:p>
          <a:p>
            <a:pPr indent="-82550" lvl="0" marL="171450" rtl="0" algn="l">
              <a:lnSpc>
                <a:spcPct val="100000"/>
              </a:lnSpc>
              <a:spcBef>
                <a:spcPts val="0"/>
              </a:spcBef>
              <a:spcAft>
                <a:spcPts val="0"/>
              </a:spcAft>
              <a:buSzPts val="1400"/>
              <a:buFont typeface="Arial"/>
              <a:buNone/>
            </a:pPr>
            <a:r>
              <a:t/>
            </a:r>
            <a:endParaRPr/>
          </a:p>
        </p:txBody>
      </p:sp>
      <p:sp>
        <p:nvSpPr>
          <p:cNvPr id="184" name="Google Shape;18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93" name="Google Shape;19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solidFill>
                <a:schemeClr val="dk1"/>
              </a:solidFill>
            </a:endParaRPr>
          </a:p>
          <a:p>
            <a:pPr indent="0" lvl="0" marL="0" rtl="0" algn="l">
              <a:lnSpc>
                <a:spcPct val="100000"/>
              </a:lnSpc>
              <a:spcBef>
                <a:spcPts val="0"/>
              </a:spcBef>
              <a:spcAft>
                <a:spcPts val="0"/>
              </a:spcAft>
              <a:buSzPts val="1400"/>
              <a:buNone/>
            </a:pPr>
            <a:r>
              <a:t/>
            </a:r>
            <a:endParaRPr/>
          </a:p>
        </p:txBody>
      </p:sp>
      <p:sp>
        <p:nvSpPr>
          <p:cNvPr id="200" name="Google Shape;200;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eligibility of countries is assessed once a year. It depends on different factors that define if a country is eligible and whether eligible countries will form part of the categories “Group A” or “Group B”</a:t>
            </a:r>
            <a:endParaRPr/>
          </a:p>
        </p:txBody>
      </p:sp>
      <p:sp>
        <p:nvSpPr>
          <p:cNvPr id="211" name="Google Shape;21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eligibility of countries is assessed once a year. It depends on different factors that define if a country is eligible and whether eligible countries will form part of the categories “Group A” or “Group B”</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Group A interpretation:</a:t>
            </a:r>
            <a:br>
              <a:rPr lang="en-US"/>
            </a:br>
            <a:r>
              <a:rPr b="0" i="0" lang="en-US" sz="1200" u="none" cap="none" strike="noStrike">
                <a:solidFill>
                  <a:schemeClr val="dk1"/>
                </a:solidFill>
                <a:latin typeface="Calibri"/>
                <a:ea typeface="Calibri"/>
                <a:cs typeface="Calibri"/>
                <a:sym typeface="Calibri"/>
              </a:rPr>
              <a:t>– A country, area, or territory must fulfill at least one of the four factors designated by solid bullet points.</a:t>
            </a:r>
            <a:br>
              <a:rPr lang="en-US"/>
            </a:br>
            <a:r>
              <a:rPr b="0" i="0" lang="en-US" sz="1200" u="none" cap="none" strike="noStrike">
                <a:solidFill>
                  <a:schemeClr val="dk1"/>
                </a:solidFill>
                <a:latin typeface="Calibri"/>
                <a:ea typeface="Calibri"/>
                <a:cs typeface="Calibri"/>
                <a:sym typeface="Calibri"/>
              </a:rPr>
              <a:t>– The last factor is a complex one. In order to fulfill it, the country, area, or territory must meet the main criterion of the solid bullet point and at least one of the sub-factors designated by the open bullet points under it.</a:t>
            </a:r>
            <a:endParaRPr/>
          </a:p>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Group B interpretation:</a:t>
            </a:r>
            <a:endParaRPr/>
          </a:p>
          <a:p>
            <a:pPr indent="0" lvl="0" marL="0" rtl="0" algn="l">
              <a:lnSpc>
                <a:spcPct val="100000"/>
              </a:lnSpc>
              <a:spcBef>
                <a:spcPts val="0"/>
              </a:spcBef>
              <a:spcAft>
                <a:spcPts val="0"/>
              </a:spcAft>
              <a:buSzPts val="1400"/>
              <a:buNone/>
            </a:pPr>
            <a:r>
              <a:rPr lang="en-US"/>
              <a:t>– A country, area, or territory must fulfill at least one of the four factors designated by solid bullet points.</a:t>
            </a:r>
            <a:endParaRPr/>
          </a:p>
          <a:p>
            <a:pPr indent="0" lvl="0" marL="0" rtl="0" algn="l">
              <a:lnSpc>
                <a:spcPct val="100000"/>
              </a:lnSpc>
              <a:spcBef>
                <a:spcPts val="0"/>
              </a:spcBef>
              <a:spcAft>
                <a:spcPts val="0"/>
              </a:spcAft>
              <a:buSzPts val="1400"/>
              <a:buNone/>
            </a:pPr>
            <a:r>
              <a:rPr lang="en-US"/>
              <a:t>– The second and third factors are complex ones. In order to fulfil them the country, area, or territory must meet both criteria listed in the solid bullet.</a:t>
            </a:r>
            <a:endParaRPr/>
          </a:p>
          <a:p>
            <a:pPr indent="0" lvl="0" marL="0" rtl="0" algn="l">
              <a:lnSpc>
                <a:spcPct val="100000"/>
              </a:lnSpc>
              <a:spcBef>
                <a:spcPts val="0"/>
              </a:spcBef>
              <a:spcAft>
                <a:spcPts val="0"/>
              </a:spcAft>
              <a:buSzPts val="1400"/>
              <a:buNone/>
            </a:pPr>
            <a:r>
              <a:rPr lang="en-US"/>
              <a:t>– The last factor is a complex one. In order to fulfil it, the country, area, or territory must meet the main criterion of the solid bullet point and at least one of the sub-factors designated by the open bullet points under it.</a:t>
            </a:r>
            <a:endParaRPr/>
          </a:p>
        </p:txBody>
      </p:sp>
      <p:sp>
        <p:nvSpPr>
          <p:cNvPr id="218" name="Google Shape;21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u="sng">
                <a:solidFill>
                  <a:schemeClr val="hlink"/>
                </a:solidFill>
                <a:hlinkClick r:id="rId2"/>
              </a:rPr>
              <a:t>https://www.research4life.org/access/criteria/</a:t>
            </a:r>
            <a:endParaRPr/>
          </a:p>
        </p:txBody>
      </p:sp>
      <p:sp>
        <p:nvSpPr>
          <p:cNvPr id="234" name="Google Shape;23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The institution appoints a contact person (usually a librarian) who is responsible for sharing the passwords with institutional members and for making sure that users understand the proper use of Research4Life resources. The contact person helps to prevent any accidental violations or withdrawal of the institution’s access privileges and will notify Research4Life of any difficulties in operating the license.</a:t>
            </a:r>
            <a:endParaRPr/>
          </a:p>
          <a:p>
            <a:pPr indent="-82550" lvl="0" marL="171450" rtl="0" algn="l">
              <a:lnSpc>
                <a:spcPct val="100000"/>
              </a:lnSpc>
              <a:spcBef>
                <a:spcPts val="0"/>
              </a:spcBef>
              <a:spcAft>
                <a:spcPts val="0"/>
              </a:spcAft>
              <a:buSzPts val="1400"/>
              <a:buFont typeface="Arial"/>
              <a:buNone/>
            </a:pPr>
            <a:r>
              <a:t/>
            </a:r>
            <a:endParaRPr/>
          </a:p>
          <a:p>
            <a:pPr indent="0" lvl="0" marL="0" rtl="0" algn="l">
              <a:lnSpc>
                <a:spcPct val="100000"/>
              </a:lnSpc>
              <a:spcBef>
                <a:spcPts val="0"/>
              </a:spcBef>
              <a:spcAft>
                <a:spcPts val="0"/>
              </a:spcAft>
              <a:buSzPts val="1400"/>
              <a:buFont typeface="Arial"/>
              <a:buNone/>
            </a:pPr>
            <a:r>
              <a:rPr lang="en-US"/>
              <a:t>Important contractual items:</a:t>
            </a:r>
            <a:endParaRPr/>
          </a:p>
          <a:p>
            <a:pPr indent="-171450" lvl="0" marL="171450" rtl="0" algn="l">
              <a:lnSpc>
                <a:spcPct val="100000"/>
              </a:lnSpc>
              <a:spcBef>
                <a:spcPts val="0"/>
              </a:spcBef>
              <a:spcAft>
                <a:spcPts val="0"/>
              </a:spcAft>
              <a:buSzPts val="1400"/>
              <a:buFont typeface="Arial"/>
              <a:buChar char="•"/>
            </a:pPr>
            <a:r>
              <a:rPr lang="en-US"/>
              <a:t>Access to the online version of the publishers’ material will be given to employees, faculty members and students of the institution and to persons permitted by the institution to access its services. </a:t>
            </a:r>
            <a:endParaRPr/>
          </a:p>
          <a:p>
            <a:pPr indent="-171450" lvl="0" marL="171450" rtl="0" algn="l">
              <a:lnSpc>
                <a:spcPct val="100000"/>
              </a:lnSpc>
              <a:spcBef>
                <a:spcPts val="0"/>
              </a:spcBef>
              <a:spcAft>
                <a:spcPts val="0"/>
              </a:spcAft>
              <a:buSzPts val="1400"/>
              <a:buFont typeface="Arial"/>
              <a:buChar char="•"/>
            </a:pPr>
            <a:r>
              <a:rPr lang="en-US"/>
              <a:t>The range of back issues available online may vary from publisher to publisher. The publisher may add or remove from the range at any time. This may result in some exclusions from the offer of certain publishers</a:t>
            </a:r>
            <a:endParaRPr/>
          </a:p>
          <a:p>
            <a:pPr indent="-82550" lvl="0" marL="171450" rtl="0" algn="l">
              <a:lnSpc>
                <a:spcPct val="100000"/>
              </a:lnSpc>
              <a:spcBef>
                <a:spcPts val="0"/>
              </a:spcBef>
              <a:spcAft>
                <a:spcPts val="0"/>
              </a:spcAft>
              <a:buSzPts val="1400"/>
              <a:buFont typeface="Arial"/>
              <a:buNone/>
            </a:pPr>
            <a:r>
              <a:t/>
            </a:r>
            <a:endParaRPr/>
          </a:p>
          <a:p>
            <a:pPr indent="0" lvl="0" marL="0" rtl="0" algn="l">
              <a:lnSpc>
                <a:spcPct val="100000"/>
              </a:lnSpc>
              <a:spcBef>
                <a:spcPts val="0"/>
              </a:spcBef>
              <a:spcAft>
                <a:spcPts val="0"/>
              </a:spcAft>
              <a:buSzPts val="1400"/>
              <a:buFont typeface="Arial"/>
              <a:buNone/>
            </a:pPr>
            <a:r>
              <a:t/>
            </a:r>
            <a:endParaRPr/>
          </a:p>
          <a:p>
            <a:pPr indent="-82550" lvl="0" marL="171450" rtl="0" algn="l">
              <a:lnSpc>
                <a:spcPct val="100000"/>
              </a:lnSpc>
              <a:spcBef>
                <a:spcPts val="0"/>
              </a:spcBef>
              <a:spcAft>
                <a:spcPts val="0"/>
              </a:spcAft>
              <a:buSzPts val="1400"/>
              <a:buFont typeface="Arial"/>
              <a:buNone/>
            </a:pPr>
            <a:r>
              <a:t/>
            </a:r>
            <a:endParaRPr/>
          </a:p>
        </p:txBody>
      </p:sp>
      <p:sp>
        <p:nvSpPr>
          <p:cNvPr id="247" name="Google Shape;247;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254" name="Google Shape;254;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261" name="Google Shape;261;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 name="Google Shape;8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8" name="Google Shape;268;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To do so, first, please make sure that the IP address of the institution is registered in the IPRegistry (theipregistry.org). Please consult with an IT focal point at your institution to check what your institutional IP is. Alternatively, external websites such as whatismyip.com can be used to check this information. Registering in the IPRegistry is a necessary validation step before Research4Life can register the institutional IP in its system. Once registered in the IPRegistry, send your request for IP registration to r4l@research4life.org. You will be informed when the process is completed.</a:t>
            </a:r>
            <a:endParaRPr/>
          </a:p>
        </p:txBody>
      </p:sp>
      <p:sp>
        <p:nvSpPr>
          <p:cNvPr id="275" name="Google Shape;27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2" name="Google Shape;282;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4" name="Google Shape;29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0" name="Google Shape;30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6" name="Google Shape;30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b="0" i="0" lang="en-US" sz="1200" u="none" cap="none" strike="noStrike">
                <a:solidFill>
                  <a:schemeClr val="dk1"/>
                </a:solidFill>
                <a:latin typeface="Calibri"/>
                <a:ea typeface="Calibri"/>
                <a:cs typeface="Calibri"/>
                <a:sym typeface="Calibri"/>
              </a:rPr>
              <a:t>The high cost of subscriptions for scientific literature has long been prohibitive for universities and research institutes in low-income countries. Starting from the early 2000s, cost cutting became an issue even in wealthy countries. With the typical subscription cost for a single journal title at several thousand dollars, access to a wide range of scientific journals is out of reach for most communities in the world and this increased the knowledge gap among them. The Research4Life initiative was created to reduce the knowledge gap between high-income countries and low and middle-income countries by providing affordable access to important scientific research. This lesson will introduce the Research4Life partnership, its programmes, the way it works in terms of eligibility criteria, terms of use and provided services. This will prepare learners to explore individual </a:t>
            </a:r>
            <a:r>
              <a:rPr lang="en-US"/>
              <a:t>collection</a:t>
            </a:r>
            <a:r>
              <a:rPr b="0" i="0" lang="en-US" sz="1200" u="none" cap="none" strike="noStrike">
                <a:solidFill>
                  <a:schemeClr val="dk1"/>
                </a:solidFill>
                <a:latin typeface="Calibri"/>
                <a:ea typeface="Calibri"/>
                <a:cs typeface="Calibri"/>
                <a:sym typeface="Calibri"/>
              </a:rPr>
              <a:t> in detail later in the course.</a:t>
            </a:r>
            <a:endParaRPr/>
          </a:p>
          <a:p>
            <a:pPr indent="0" lvl="0" marL="0" rtl="0" algn="l">
              <a:lnSpc>
                <a:spcPct val="100000"/>
              </a:lnSpc>
              <a:spcBef>
                <a:spcPts val="0"/>
              </a:spcBef>
              <a:spcAft>
                <a:spcPts val="0"/>
              </a:spcAft>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106" name="Google Shape;10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38" name="Google Shape;138;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latin typeface="Arial"/>
                <a:ea typeface="Arial"/>
                <a:cs typeface="Arial"/>
                <a:sym typeface="Arial"/>
              </a:rPr>
              <a:t>•</a:t>
            </a:r>
            <a:r>
              <a:rPr lang="en-US"/>
              <a:t>The journals available through Hinari can be searched through a special version of PubMed (Medline), and other article indexes. Access and further information is available at </a:t>
            </a:r>
            <a:r>
              <a:rPr lang="en-US" u="sng">
                <a:solidFill>
                  <a:srgbClr val="CC0000"/>
                </a:solidFill>
              </a:rPr>
              <a:t>www.research4life.org/</a:t>
            </a:r>
            <a:r>
              <a:rPr lang="en-US"/>
              <a:t> </a:t>
            </a:r>
            <a:r>
              <a:rPr lang="en-US">
                <a:extLst>
                  <a:ext uri="http://customooxmlschemas.google.com/">
                    <go:slidesCustomData xmlns:go="http://customooxmlschemas.google.com/" textRoundtripDataId="1"/>
                  </a:ext>
                </a:extLst>
              </a:rPr>
              <a:t>and</a:t>
            </a:r>
            <a:r>
              <a:rPr lang="en-US"/>
              <a:t> the contact address for the programme is hinari@who.int. </a:t>
            </a:r>
            <a:endParaRPr/>
          </a:p>
          <a:p>
            <a:pPr indent="-82550" lvl="0" marL="171450" rtl="0" algn="l">
              <a:lnSpc>
                <a:spcPct val="100000"/>
              </a:lnSpc>
              <a:spcBef>
                <a:spcPts val="0"/>
              </a:spcBef>
              <a:spcAft>
                <a:spcPts val="0"/>
              </a:spcAft>
              <a:buSzPts val="1400"/>
              <a:buFont typeface="Arial"/>
              <a:buNone/>
            </a:pPr>
            <a:r>
              <a:t/>
            </a:r>
            <a:endParaRPr/>
          </a:p>
        </p:txBody>
      </p:sp>
      <p:sp>
        <p:nvSpPr>
          <p:cNvPr id="145" name="Google Shape;14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lang="en-US"/>
              <a:t>AGORA is designed to enhance the scholarship of the many thousands of students, faculty and researchers in agriculture and life sciences in the developing world. The programme covers the full spectrum of biological, environmental and related social sciences, cutting through diverse subjects including soil science, nutrition, economics, chemistry and others. Access and further information is available at </a:t>
            </a:r>
            <a:r>
              <a:rPr lang="en-US" u="sng"/>
              <a:t>http://www.fao.org/agora </a:t>
            </a:r>
            <a:r>
              <a:rPr lang="en-US"/>
              <a:t>and the contact address for the programme is agora@fao.org. </a:t>
            </a:r>
            <a:endParaRPr/>
          </a:p>
          <a:p>
            <a:pPr indent="-95250" lvl="0" marL="171450" marR="0" rtl="0" algn="l">
              <a:lnSpc>
                <a:spcPct val="100000"/>
              </a:lnSpc>
              <a:spcBef>
                <a:spcPts val="0"/>
              </a:spcBef>
              <a:spcAft>
                <a:spcPts val="0"/>
              </a:spcAft>
              <a:buClr>
                <a:schemeClr val="dk1"/>
              </a:buClr>
              <a:buSzPts val="1200"/>
              <a:buFont typeface="Arial"/>
              <a:buNone/>
            </a:pPr>
            <a:r>
              <a:t/>
            </a:r>
            <a:endParaRPr/>
          </a:p>
        </p:txBody>
      </p:sp>
      <p:sp>
        <p:nvSpPr>
          <p:cNvPr id="156" name="Google Shape;156;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a:t>
            </a:r>
            <a:r>
              <a:rPr lang="en-US"/>
              <a:t>OARE (Online Access to Research in the Environment) is managed by the United Nations Environment Programme (UNEP) in partnership with Yale University and up to 65 publishers.</a:t>
            </a:r>
            <a:endParaRPr/>
          </a:p>
          <a:p>
            <a:pPr indent="0" lvl="0" marL="0" rtl="0" algn="l">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a:t>
            </a:r>
            <a:r>
              <a:rPr lang="en-US"/>
              <a:t>OARE provides access to up to 11,500  journals,  27,000 e-books and 40 other information resources in a wide range of disciplines including the natural environment, environmental toxicology and pollution, zoology, botany, ecology, environmental chemistry, geology, hydrology, oceanography, meteorology, climatology, geography, environmental economics, environmental law and policy, conservation policy and planning, environmental biotechnology, environmental engineering, energy, and many others.</a:t>
            </a:r>
            <a:endParaRPr/>
          </a:p>
          <a:p>
            <a:pPr indent="-82550" lvl="0" marL="171450" rtl="0" algn="l">
              <a:lnSpc>
                <a:spcPct val="100000"/>
              </a:lnSpc>
              <a:spcBef>
                <a:spcPts val="0"/>
              </a:spcBef>
              <a:spcAft>
                <a:spcPts val="0"/>
              </a:spcAft>
              <a:buSzPts val="1400"/>
              <a:buFont typeface="Arial"/>
              <a:buNone/>
            </a:pPr>
            <a:r>
              <a:rPr lang="en-US"/>
              <a:t>Access and further information is available at </a:t>
            </a:r>
            <a:r>
              <a:rPr lang="en-US" u="sng"/>
              <a:t>http://www.unenvironment.org/oare </a:t>
            </a:r>
            <a:r>
              <a:rPr lang="en-US"/>
              <a:t>and the contact address for the collection is oare@research4life.org.</a:t>
            </a:r>
            <a:endParaRPr/>
          </a:p>
        </p:txBody>
      </p:sp>
      <p:sp>
        <p:nvSpPr>
          <p:cNvPr id="165" name="Google Shape;16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7119cced83_0_58"/>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5" name="Google Shape;15;g7119cced83_0_58"/>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6" name="Google Shape;16;g7119cced83_0_5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b="0" l="0" r="0" t="0"/>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3" name="Shape 63"/>
        <p:cNvGrpSpPr/>
        <p:nvPr/>
      </p:nvGrpSpPr>
      <p:grpSpPr>
        <a:xfrm>
          <a:off x="0" y="0"/>
          <a:ext cx="0" cy="0"/>
          <a:chOff x="0" y="0"/>
          <a:chExt cx="0" cy="0"/>
        </a:xfrm>
      </p:grpSpPr>
      <p:sp>
        <p:nvSpPr>
          <p:cNvPr id="64" name="Google Shape;64;g7119cced83_0_90"/>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Autofit/>
          </a:bodyPr>
          <a:lstStyle>
            <a:lvl1pPr indent="-228600" lvl="0" marL="457200" algn="l">
              <a:lnSpc>
                <a:spcPct val="100000"/>
              </a:lnSpc>
              <a:spcBef>
                <a:spcPts val="0"/>
              </a:spcBef>
              <a:spcAft>
                <a:spcPts val="0"/>
              </a:spcAft>
              <a:buSzPts val="2400"/>
              <a:buNone/>
              <a:defRPr/>
            </a:lvl1pPr>
          </a:lstStyle>
          <a:p/>
        </p:txBody>
      </p:sp>
      <p:sp>
        <p:nvSpPr>
          <p:cNvPr id="65" name="Google Shape;65;g7119cced83_0_9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6" name="Google Shape;66;g7119cced83_0_90"/>
          <p:cNvPicPr preferRelativeResize="0"/>
          <p:nvPr/>
        </p:nvPicPr>
        <p:blipFill rotWithShape="1">
          <a:blip r:embed="rId2">
            <a:alphaModFix/>
          </a:blip>
          <a:srcRect b="0" l="0" r="0" t="0"/>
          <a:stretch/>
        </p:blipFill>
        <p:spPr>
          <a:xfrm>
            <a:off x="7663353" y="0"/>
            <a:ext cx="4389500" cy="160338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7" name="Shape 67"/>
        <p:cNvGrpSpPr/>
        <p:nvPr/>
      </p:nvGrpSpPr>
      <p:grpSpPr>
        <a:xfrm>
          <a:off x="0" y="0"/>
          <a:ext cx="0" cy="0"/>
          <a:chOff x="0" y="0"/>
          <a:chExt cx="0" cy="0"/>
        </a:xfrm>
      </p:grpSpPr>
      <p:sp>
        <p:nvSpPr>
          <p:cNvPr id="68" name="Google Shape;68;g7119cced83_0_93"/>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9" name="Google Shape;69;g7119cced83_0_93"/>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2100"/>
              </a:spcBef>
              <a:spcAft>
                <a:spcPts val="0"/>
              </a:spcAft>
              <a:buSzPts val="1900"/>
              <a:buChar char="○"/>
              <a:defRPr/>
            </a:lvl2pPr>
            <a:lvl3pPr indent="-349250" lvl="2" marL="1371600" algn="ctr">
              <a:lnSpc>
                <a:spcPct val="115000"/>
              </a:lnSpc>
              <a:spcBef>
                <a:spcPts val="2100"/>
              </a:spcBef>
              <a:spcAft>
                <a:spcPts val="0"/>
              </a:spcAft>
              <a:buSzPts val="1900"/>
              <a:buChar char="■"/>
              <a:defRPr/>
            </a:lvl3pPr>
            <a:lvl4pPr indent="-349250" lvl="3" marL="1828800" algn="ctr">
              <a:lnSpc>
                <a:spcPct val="115000"/>
              </a:lnSpc>
              <a:spcBef>
                <a:spcPts val="2100"/>
              </a:spcBef>
              <a:spcAft>
                <a:spcPts val="0"/>
              </a:spcAft>
              <a:buSzPts val="1900"/>
              <a:buChar char="●"/>
              <a:defRPr/>
            </a:lvl4pPr>
            <a:lvl5pPr indent="-349250" lvl="4" marL="2286000" algn="ctr">
              <a:lnSpc>
                <a:spcPct val="115000"/>
              </a:lnSpc>
              <a:spcBef>
                <a:spcPts val="2100"/>
              </a:spcBef>
              <a:spcAft>
                <a:spcPts val="0"/>
              </a:spcAft>
              <a:buSzPts val="1900"/>
              <a:buChar char="○"/>
              <a:defRPr/>
            </a:lvl5pPr>
            <a:lvl6pPr indent="-349250" lvl="5" marL="2743200" algn="ctr">
              <a:lnSpc>
                <a:spcPct val="115000"/>
              </a:lnSpc>
              <a:spcBef>
                <a:spcPts val="2100"/>
              </a:spcBef>
              <a:spcAft>
                <a:spcPts val="0"/>
              </a:spcAft>
              <a:buSzPts val="1900"/>
              <a:buChar char="■"/>
              <a:defRPr/>
            </a:lvl6pPr>
            <a:lvl7pPr indent="-349250" lvl="6" marL="3200400" algn="ctr">
              <a:lnSpc>
                <a:spcPct val="115000"/>
              </a:lnSpc>
              <a:spcBef>
                <a:spcPts val="2100"/>
              </a:spcBef>
              <a:spcAft>
                <a:spcPts val="0"/>
              </a:spcAft>
              <a:buSzPts val="1900"/>
              <a:buChar char="●"/>
              <a:defRPr/>
            </a:lvl7pPr>
            <a:lvl8pPr indent="-349250" lvl="7" marL="3657600" algn="ctr">
              <a:lnSpc>
                <a:spcPct val="115000"/>
              </a:lnSpc>
              <a:spcBef>
                <a:spcPts val="2100"/>
              </a:spcBef>
              <a:spcAft>
                <a:spcPts val="0"/>
              </a:spcAft>
              <a:buSzPts val="1900"/>
              <a:buChar char="○"/>
              <a:defRPr/>
            </a:lvl8pPr>
            <a:lvl9pPr indent="-349250" lvl="8" marL="4114800" algn="ctr">
              <a:lnSpc>
                <a:spcPct val="115000"/>
              </a:lnSpc>
              <a:spcBef>
                <a:spcPts val="2100"/>
              </a:spcBef>
              <a:spcAft>
                <a:spcPts val="2100"/>
              </a:spcAft>
              <a:buSzPts val="1900"/>
              <a:buChar char="■"/>
              <a:defRPr/>
            </a:lvl9pPr>
          </a:lstStyle>
          <a:p/>
        </p:txBody>
      </p:sp>
      <p:sp>
        <p:nvSpPr>
          <p:cNvPr id="70" name="Google Shape;70;g7119cced83_0_9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71" name="Google Shape;71;g7119cced83_0_93"/>
          <p:cNvPicPr preferRelativeResize="0"/>
          <p:nvPr/>
        </p:nvPicPr>
        <p:blipFill rotWithShape="1">
          <a:blip r:embed="rId2">
            <a:alphaModFix/>
          </a:blip>
          <a:srcRect b="0" l="0" r="0" t="0"/>
          <a:stretch/>
        </p:blipFill>
        <p:spPr>
          <a:xfrm>
            <a:off x="7493536" y="0"/>
            <a:ext cx="4389500" cy="160338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g7119cced83_0_9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74" name="Google Shape;74;g7119cced83_0_97"/>
          <p:cNvPicPr preferRelativeResize="0"/>
          <p:nvPr/>
        </p:nvPicPr>
        <p:blipFill rotWithShape="1">
          <a:blip r:embed="rId2">
            <a:alphaModFix/>
          </a:blip>
          <a:srcRect b="0" l="0" r="0" t="0"/>
          <a:stretch/>
        </p:blipFill>
        <p:spPr>
          <a:xfrm>
            <a:off x="7584976" y="0"/>
            <a:ext cx="4389500" cy="160338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g7119cced83_0_99"/>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0" name="Google Shape;20;g7119cced83_0_99"/>
          <p:cNvSpPr txBox="1"/>
          <p:nvPr>
            <p:ph idx="1" type="body"/>
          </p:nvPr>
        </p:nvSpPr>
        <p:spPr>
          <a:xfrm>
            <a:off x="680321" y="2336873"/>
            <a:ext cx="9613800" cy="3599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lt1"/>
              </a:buClr>
              <a:buSzPts val="2400"/>
              <a:buChar char="●"/>
              <a:defRPr sz="2400"/>
            </a:lvl1pPr>
            <a:lvl2pPr indent="-355600" lvl="1" marL="914400" algn="l">
              <a:lnSpc>
                <a:spcPct val="90000"/>
              </a:lnSpc>
              <a:spcBef>
                <a:spcPts val="2100"/>
              </a:spcBef>
              <a:spcAft>
                <a:spcPts val="0"/>
              </a:spcAft>
              <a:buClr>
                <a:schemeClr val="lt1"/>
              </a:buClr>
              <a:buSzPts val="2000"/>
              <a:buChar char="○"/>
              <a:defRPr sz="2000"/>
            </a:lvl2pPr>
            <a:lvl3pPr indent="-342900" lvl="2" marL="1371600" algn="l">
              <a:lnSpc>
                <a:spcPct val="90000"/>
              </a:lnSpc>
              <a:spcBef>
                <a:spcPts val="2100"/>
              </a:spcBef>
              <a:spcAft>
                <a:spcPts val="0"/>
              </a:spcAft>
              <a:buClr>
                <a:schemeClr val="lt1"/>
              </a:buClr>
              <a:buSzPts val="1800"/>
              <a:buChar char="■"/>
              <a:defRPr sz="1800"/>
            </a:lvl3pPr>
            <a:lvl4pPr indent="-330200" lvl="3" marL="1828800" algn="l">
              <a:lnSpc>
                <a:spcPct val="90000"/>
              </a:lnSpc>
              <a:spcBef>
                <a:spcPts val="2100"/>
              </a:spcBef>
              <a:spcAft>
                <a:spcPts val="0"/>
              </a:spcAft>
              <a:buClr>
                <a:schemeClr val="lt1"/>
              </a:buClr>
              <a:buSzPts val="1600"/>
              <a:buChar char="●"/>
              <a:defRPr sz="1600"/>
            </a:lvl4pPr>
            <a:lvl5pPr indent="-330200" lvl="4" marL="2286000" algn="l">
              <a:lnSpc>
                <a:spcPct val="90000"/>
              </a:lnSpc>
              <a:spcBef>
                <a:spcPts val="2100"/>
              </a:spcBef>
              <a:spcAft>
                <a:spcPts val="0"/>
              </a:spcAft>
              <a:buClr>
                <a:schemeClr val="lt1"/>
              </a:buClr>
              <a:buSzPts val="1600"/>
              <a:buChar char="○"/>
              <a:defRPr sz="1600"/>
            </a:lvl5pPr>
            <a:lvl6pPr indent="-342900" lvl="5" marL="2743200" algn="l">
              <a:lnSpc>
                <a:spcPct val="90000"/>
              </a:lnSpc>
              <a:spcBef>
                <a:spcPts val="2100"/>
              </a:spcBef>
              <a:spcAft>
                <a:spcPts val="0"/>
              </a:spcAft>
              <a:buClr>
                <a:schemeClr val="lt1"/>
              </a:buClr>
              <a:buSzPts val="1800"/>
              <a:buChar char="■"/>
              <a:defRPr/>
            </a:lvl6pPr>
            <a:lvl7pPr indent="-342900" lvl="6" marL="3200400" algn="l">
              <a:lnSpc>
                <a:spcPct val="90000"/>
              </a:lnSpc>
              <a:spcBef>
                <a:spcPts val="2100"/>
              </a:spcBef>
              <a:spcAft>
                <a:spcPts val="0"/>
              </a:spcAft>
              <a:buClr>
                <a:schemeClr val="lt1"/>
              </a:buClr>
              <a:buSzPts val="1800"/>
              <a:buChar char="●"/>
              <a:defRPr/>
            </a:lvl7pPr>
            <a:lvl8pPr indent="-342900" lvl="7" marL="3657600" algn="l">
              <a:lnSpc>
                <a:spcPct val="90000"/>
              </a:lnSpc>
              <a:spcBef>
                <a:spcPts val="2100"/>
              </a:spcBef>
              <a:spcAft>
                <a:spcPts val="0"/>
              </a:spcAft>
              <a:buClr>
                <a:schemeClr val="lt1"/>
              </a:buClr>
              <a:buSzPts val="1800"/>
              <a:buChar char="○"/>
              <a:defRPr/>
            </a:lvl8pPr>
            <a:lvl9pPr indent="-342900" lvl="8" marL="4114800" algn="l">
              <a:lnSpc>
                <a:spcPct val="90000"/>
              </a:lnSpc>
              <a:spcBef>
                <a:spcPts val="2100"/>
              </a:spcBef>
              <a:spcAft>
                <a:spcPts val="2100"/>
              </a:spcAft>
              <a:buClr>
                <a:schemeClr val="lt1"/>
              </a:buClr>
              <a:buSzPts val="1800"/>
              <a:buChar char="■"/>
              <a:defRPr/>
            </a:lvl9pPr>
          </a:lstStyle>
          <a:p/>
        </p:txBody>
      </p:sp>
      <p:sp>
        <p:nvSpPr>
          <p:cNvPr id="21" name="Google Shape;21;g7119cced83_0_99"/>
          <p:cNvSpPr txBox="1"/>
          <p:nvPr>
            <p:ph idx="10" type="dt"/>
          </p:nvPr>
        </p:nvSpPr>
        <p:spPr>
          <a:xfrm>
            <a:off x="9357855" y="6492875"/>
            <a:ext cx="27432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g7119cced83_0_99"/>
          <p:cNvSpPr txBox="1"/>
          <p:nvPr>
            <p:ph idx="11" type="ftr"/>
          </p:nvPr>
        </p:nvSpPr>
        <p:spPr>
          <a:xfrm>
            <a:off x="680321" y="5936188"/>
            <a:ext cx="6870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g7119cced83_0_99"/>
          <p:cNvSpPr txBox="1"/>
          <p:nvPr>
            <p:ph idx="12" type="sldNum"/>
          </p:nvPr>
        </p:nvSpPr>
        <p:spPr>
          <a:xfrm>
            <a:off x="10729455" y="753227"/>
            <a:ext cx="1154100" cy="1090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 name="Google Shape;26;g7119cced83_0_99"/>
          <p:cNvSpPr/>
          <p:nvPr/>
        </p:nvSpPr>
        <p:spPr>
          <a:xfrm flipH="1" rot="10800000">
            <a:off x="2704011" y="1604187"/>
            <a:ext cx="3028802" cy="69509"/>
          </a:xfrm>
          <a:prstGeom prst="rect">
            <a:avLst/>
          </a:prstGeom>
          <a:solidFill>
            <a:srgbClr val="154A9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b="0" l="0" r="0" t="0"/>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g7119cced83_0_62"/>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30" name="Google Shape;30;g7119cced83_0_6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1" name="Google Shape;31;g7119cced83_0_62"/>
          <p:cNvPicPr preferRelativeResize="0"/>
          <p:nvPr/>
        </p:nvPicPr>
        <p:blipFill rotWithShape="1">
          <a:blip r:embed="rId2">
            <a:alphaModFix/>
          </a:blip>
          <a:srcRect b="0" l="0" r="0" t="0"/>
          <a:stretch/>
        </p:blipFill>
        <p:spPr>
          <a:xfrm>
            <a:off x="7702542" y="0"/>
            <a:ext cx="4389500" cy="160338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2" name="Shape 32"/>
        <p:cNvGrpSpPr/>
        <p:nvPr/>
      </p:nvGrpSpPr>
      <p:grpSpPr>
        <a:xfrm>
          <a:off x="0" y="0"/>
          <a:ext cx="0" cy="0"/>
          <a:chOff x="0" y="0"/>
          <a:chExt cx="0" cy="0"/>
        </a:xfrm>
      </p:grpSpPr>
      <p:sp>
        <p:nvSpPr>
          <p:cNvPr id="33" name="Google Shape;33;g7119cced83_0_6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4" name="Google Shape;34;g7119cced83_0_6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35" name="Google Shape;35;g7119cced83_0_6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6" name="Google Shape;36;g7119cced83_0_65"/>
          <p:cNvPicPr preferRelativeResize="0"/>
          <p:nvPr/>
        </p:nvPicPr>
        <p:blipFill rotWithShape="1">
          <a:blip r:embed="rId2">
            <a:alphaModFix/>
          </a:blip>
          <a:srcRect b="0" l="0" r="0" t="0"/>
          <a:stretch/>
        </p:blipFill>
        <p:spPr>
          <a:xfrm>
            <a:off x="7650290" y="0"/>
            <a:ext cx="4389500" cy="160338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 name="Shape 37"/>
        <p:cNvGrpSpPr/>
        <p:nvPr/>
      </p:nvGrpSpPr>
      <p:grpSpPr>
        <a:xfrm>
          <a:off x="0" y="0"/>
          <a:ext cx="0" cy="0"/>
          <a:chOff x="0" y="0"/>
          <a:chExt cx="0" cy="0"/>
        </a:xfrm>
      </p:grpSpPr>
      <p:sp>
        <p:nvSpPr>
          <p:cNvPr id="38" name="Google Shape;38;g7119cced83_0_69"/>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9" name="Google Shape;39;g7119cced83_0_69"/>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40" name="Google Shape;40;g7119cced83_0_69"/>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41" name="Google Shape;41;g7119cced83_0_6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2" name="Google Shape;42;g7119cced83_0_69"/>
          <p:cNvPicPr preferRelativeResize="0"/>
          <p:nvPr/>
        </p:nvPicPr>
        <p:blipFill rotWithShape="1">
          <a:blip r:embed="rId2">
            <a:alphaModFix/>
          </a:blip>
          <a:srcRect b="0" l="0" r="0" t="0"/>
          <a:stretch/>
        </p:blipFill>
        <p:spPr>
          <a:xfrm>
            <a:off x="7650290" y="0"/>
            <a:ext cx="4389500" cy="160338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pic>
        <p:nvPicPr>
          <p:cNvPr id="44" name="Google Shape;44;g7119cced83_0_74"/>
          <p:cNvPicPr preferRelativeResize="0"/>
          <p:nvPr/>
        </p:nvPicPr>
        <p:blipFill rotWithShape="1">
          <a:blip r:embed="rId2">
            <a:alphaModFix/>
          </a:blip>
          <a:srcRect b="0" l="0" r="0" t="0"/>
          <a:stretch/>
        </p:blipFill>
        <p:spPr>
          <a:xfrm>
            <a:off x="7676416" y="0"/>
            <a:ext cx="4389500" cy="1603387"/>
          </a:xfrm>
          <a:prstGeom prst="rect">
            <a:avLst/>
          </a:prstGeom>
          <a:noFill/>
          <a:ln>
            <a:noFill/>
          </a:ln>
        </p:spPr>
      </p:pic>
      <p:sp>
        <p:nvSpPr>
          <p:cNvPr id="45" name="Google Shape;45;g7119cced83_0_7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46" name="Google Shape;46;g7119cced83_0_7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g7119cced83_0_77"/>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49" name="Google Shape;49;g7119cced83_0_77"/>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50" name="Google Shape;50;g7119cced83_0_7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1" name="Google Shape;51;g7119cced83_0_77"/>
          <p:cNvPicPr preferRelativeResize="0"/>
          <p:nvPr/>
        </p:nvPicPr>
        <p:blipFill rotWithShape="1">
          <a:blip r:embed="rId2">
            <a:alphaModFix/>
          </a:blip>
          <a:srcRect b="0" l="0" r="0" t="0"/>
          <a:stretch/>
        </p:blipFill>
        <p:spPr>
          <a:xfrm>
            <a:off x="7663352" y="0"/>
            <a:ext cx="4389500" cy="160338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2" name="Shape 52"/>
        <p:cNvGrpSpPr/>
        <p:nvPr/>
      </p:nvGrpSpPr>
      <p:grpSpPr>
        <a:xfrm>
          <a:off x="0" y="0"/>
          <a:ext cx="0" cy="0"/>
          <a:chOff x="0" y="0"/>
          <a:chExt cx="0" cy="0"/>
        </a:xfrm>
      </p:grpSpPr>
      <p:sp>
        <p:nvSpPr>
          <p:cNvPr id="53" name="Google Shape;53;g7119cced83_0_81"/>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54" name="Google Shape;54;g7119cced83_0_8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5" name="Google Shape;55;g7119cced83_0_81"/>
          <p:cNvPicPr preferRelativeResize="0"/>
          <p:nvPr/>
        </p:nvPicPr>
        <p:blipFill rotWithShape="1">
          <a:blip r:embed="rId2">
            <a:alphaModFix/>
          </a:blip>
          <a:srcRect b="0" l="0" r="0" t="0"/>
          <a:stretch/>
        </p:blipFill>
        <p:spPr>
          <a:xfrm>
            <a:off x="7637227" y="119237"/>
            <a:ext cx="4389500" cy="160338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6" name="Shape 56"/>
        <p:cNvGrpSpPr/>
        <p:nvPr/>
      </p:nvGrpSpPr>
      <p:grpSpPr>
        <a:xfrm>
          <a:off x="0" y="0"/>
          <a:ext cx="0" cy="0"/>
          <a:chOff x="0" y="0"/>
          <a:chExt cx="0" cy="0"/>
        </a:xfrm>
      </p:grpSpPr>
      <p:sp>
        <p:nvSpPr>
          <p:cNvPr id="57" name="Google Shape;57;g7119cced83_0_84"/>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g7119cced83_0_84"/>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59" name="Google Shape;59;g7119cced83_0_84"/>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0" name="Google Shape;60;g7119cced83_0_84"/>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61" name="Google Shape;61;g7119cced83_0_8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2" name="Google Shape;62;g7119cced83_0_84"/>
          <p:cNvPicPr preferRelativeResize="0"/>
          <p:nvPr/>
        </p:nvPicPr>
        <p:blipFill rotWithShape="1">
          <a:blip r:embed="rId2">
            <a:alphaModFix/>
          </a:blip>
          <a:srcRect b="0" l="0" r="0" t="0"/>
          <a:stretch/>
        </p:blipFill>
        <p:spPr>
          <a:xfrm>
            <a:off x="1693627" y="0"/>
            <a:ext cx="4389500" cy="160338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9" name="Shape 9"/>
        <p:cNvGrpSpPr/>
        <p:nvPr/>
      </p:nvGrpSpPr>
      <p:grpSpPr>
        <a:xfrm>
          <a:off x="0" y="0"/>
          <a:ext cx="0" cy="0"/>
          <a:chOff x="0" y="0"/>
          <a:chExt cx="0" cy="0"/>
        </a:xfrm>
      </p:grpSpPr>
      <p:sp>
        <p:nvSpPr>
          <p:cNvPr id="10" name="Google Shape;10;g7119cced83_0_5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11" name="Google Shape;11;g7119cced83_0_54"/>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2100"/>
              </a:spcBef>
              <a:spcAft>
                <a:spcPts val="210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12" name="Google Shape;12;g7119cced83_0_5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3.png"/><Relationship Id="rId6" Type="http://schemas.openxmlformats.org/officeDocument/2006/relationships/image" Target="../media/image10.jpg"/><Relationship Id="rId7"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portal.research4life.org/" TargetMode="External"/><Relationship Id="rId4" Type="http://schemas.openxmlformats.org/officeDocument/2006/relationships/hyperlink" Target="https://agora.research4life.org/" TargetMode="External"/><Relationship Id="rId5" Type="http://schemas.openxmlformats.org/officeDocument/2006/relationships/hyperlink" Target="https://ardi.research4life.org/" TargetMode="External"/><Relationship Id="rId6" Type="http://schemas.openxmlformats.org/officeDocument/2006/relationships/hyperlink" Target="https://login.research4life.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research4life.org/access/how-to-register/" TargetMode="External"/><Relationship Id="rId4" Type="http://schemas.openxmlformats.org/officeDocument/2006/relationships/hyperlink" Target="https://registration.research4life.org/register/RegistrationList.aspx?language=EN"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mailto:r4l@research4life.or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www.research4life.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www.research4life.org/access/eligibility/" TargetMode="External"/><Relationship Id="rId4" Type="http://schemas.openxmlformats.org/officeDocument/2006/relationships/hyperlink" Target="https://www.research4life.org/access/criteria/" TargetMode="External"/><Relationship Id="rId5" Type="http://schemas.openxmlformats.org/officeDocument/2006/relationships/hyperlink" Target="https://www.research4life.org/access/how-to-register/" TargetMode="External"/><Relationship Id="rId6" Type="http://schemas.openxmlformats.org/officeDocument/2006/relationships/hyperlink" Target="https://registration.research4life.org/register/default.aspx" TargetMode="External"/><Relationship Id="rId7" Type="http://schemas.openxmlformats.org/officeDocument/2006/relationships/hyperlink" Target="https://www.research4life.org/wp-content/uploads/2019/06/Research4Life-Academic-Institutions.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4.png"/><Relationship Id="rId4" Type="http://schemas.openxmlformats.org/officeDocument/2006/relationships/image" Target="../media/image18.png"/><Relationship Id="rId9" Type="http://schemas.openxmlformats.org/officeDocument/2006/relationships/hyperlink" Target="mailto:r4l@research4life.org" TargetMode="External"/><Relationship Id="rId5" Type="http://schemas.openxmlformats.org/officeDocument/2006/relationships/image" Target="../media/image19.png"/><Relationship Id="rId6" Type="http://schemas.openxmlformats.org/officeDocument/2006/relationships/image" Target="../media/image4.jpg"/><Relationship Id="rId7" Type="http://schemas.openxmlformats.org/officeDocument/2006/relationships/image" Target="../media/image16.jpg"/><Relationship Id="rId8" Type="http://schemas.openxmlformats.org/officeDocument/2006/relationships/hyperlink" Target="http://www.research4life.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research4life.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portal/research4life/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7.png"/><Relationship Id="rId5"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38"/>
          <p:cNvSpPr txBox="1"/>
          <p:nvPr>
            <p:ph idx="1" type="subTitle"/>
          </p:nvPr>
        </p:nvSpPr>
        <p:spPr>
          <a:xfrm>
            <a:off x="-2" y="3888788"/>
            <a:ext cx="12192000" cy="7227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rgbClr val="FFFFFF"/>
              </a:buClr>
              <a:buSzPts val="3600"/>
              <a:buNone/>
            </a:pPr>
            <a:r>
              <a:rPr lang="en-US" sz="3400">
                <a:solidFill>
                  <a:srgbClr val="004890"/>
                </a:solidFill>
                <a:latin typeface="Open Sans"/>
                <a:ea typeface="Open Sans"/>
                <a:cs typeface="Open Sans"/>
                <a:sym typeface="Open Sans"/>
              </a:rPr>
              <a:t>Research4Life</a:t>
            </a:r>
            <a:endParaRPr sz="3400">
              <a:solidFill>
                <a:srgbClr val="004890"/>
              </a:solidFill>
              <a:latin typeface="Open Sans"/>
              <a:ea typeface="Open Sans"/>
              <a:cs typeface="Open Sans"/>
              <a:sym typeface="Open Sans"/>
            </a:endParaRPr>
          </a:p>
        </p:txBody>
      </p:sp>
      <p:sp>
        <p:nvSpPr>
          <p:cNvPr id="80" name="Google Shape;80;p38"/>
          <p:cNvSpPr txBox="1"/>
          <p:nvPr>
            <p:ph type="ctrTitle"/>
          </p:nvPr>
        </p:nvSpPr>
        <p:spPr>
          <a:xfrm>
            <a:off x="1" y="2355801"/>
            <a:ext cx="12192000" cy="1596900"/>
          </a:xfrm>
          <a:prstGeom prst="rect">
            <a:avLst/>
          </a:prstGeom>
          <a:noFill/>
          <a:ln>
            <a:noFill/>
          </a:ln>
        </p:spPr>
        <p:txBody>
          <a:bodyPr anchorCtr="0" anchor="b" bIns="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Gill Sans"/>
              <a:buNone/>
            </a:pPr>
            <a:br>
              <a:rPr b="1" lang="en-US" sz="3500">
                <a:solidFill>
                  <a:srgbClr val="004890"/>
                </a:solidFill>
                <a:latin typeface="Arial Rounded"/>
                <a:ea typeface="Arial Rounded"/>
                <a:cs typeface="Arial Rounded"/>
                <a:sym typeface="Arial Rounded"/>
              </a:rPr>
            </a:br>
            <a:br>
              <a:rPr b="1" lang="en-US" sz="3500">
                <a:solidFill>
                  <a:srgbClr val="004890"/>
                </a:solidFill>
                <a:latin typeface="Arial Rounded"/>
                <a:ea typeface="Arial Rounded"/>
                <a:cs typeface="Arial Rounded"/>
                <a:sym typeface="Arial Rounded"/>
              </a:rPr>
            </a:br>
            <a:br>
              <a:rPr b="1" lang="en-US" sz="3500">
                <a:solidFill>
                  <a:srgbClr val="004890"/>
                </a:solidFill>
                <a:latin typeface="Open Sans"/>
                <a:ea typeface="Open Sans"/>
                <a:cs typeface="Open Sans"/>
                <a:sym typeface="Open Sans"/>
              </a:rPr>
            </a:br>
            <a:r>
              <a:rPr b="1" lang="en-US" sz="3500">
                <a:solidFill>
                  <a:srgbClr val="004890"/>
                </a:solidFill>
                <a:latin typeface="Open Sans"/>
                <a:ea typeface="Open Sans"/>
                <a:cs typeface="Open Sans"/>
                <a:sym typeface="Open Sans"/>
              </a:rPr>
              <a:t>Scholar</a:t>
            </a:r>
            <a:r>
              <a:rPr b="1" lang="en-US" sz="3500">
                <a:solidFill>
                  <a:srgbClr val="004890"/>
                </a:solidFill>
                <a:latin typeface="Open Sans"/>
                <a:ea typeface="Open Sans"/>
                <a:cs typeface="Open Sans"/>
                <a:sym typeface="Open Sans"/>
                <a:extLst>
                  <a:ext uri="http://customooxmlschemas.google.com/">
                    <go:slidesCustomData xmlns:go="http://customooxmlschemas.google.com/" textRoundtripDataId="0"/>
                  </a:ext>
                </a:extLst>
              </a:rPr>
              <a:t>ly </a:t>
            </a:r>
            <a:r>
              <a:rPr b="1" lang="en-US" sz="3500">
                <a:solidFill>
                  <a:srgbClr val="004890"/>
                </a:solidFill>
                <a:latin typeface="Open Sans"/>
                <a:ea typeface="Open Sans"/>
                <a:cs typeface="Open Sans"/>
                <a:sym typeface="Open Sans"/>
              </a:rPr>
              <a:t>c</a:t>
            </a:r>
            <a:r>
              <a:rPr b="1" lang="en-US" sz="3500">
                <a:solidFill>
                  <a:srgbClr val="004890"/>
                </a:solidFill>
                <a:latin typeface="Open Sans"/>
                <a:ea typeface="Open Sans"/>
                <a:cs typeface="Open Sans"/>
                <a:sym typeface="Open Sans"/>
              </a:rPr>
              <a:t>ommunication </a:t>
            </a:r>
            <a:br>
              <a:rPr b="1" lang="en-US" sz="3500">
                <a:solidFill>
                  <a:srgbClr val="004890"/>
                </a:solidFill>
                <a:latin typeface="Open Sans"/>
                <a:ea typeface="Open Sans"/>
                <a:cs typeface="Open Sans"/>
                <a:sym typeface="Open Sans"/>
              </a:rPr>
            </a:br>
            <a:r>
              <a:rPr b="1" lang="en-US" sz="3500">
                <a:solidFill>
                  <a:srgbClr val="004890"/>
                </a:solidFill>
                <a:latin typeface="Open Sans"/>
                <a:ea typeface="Open Sans"/>
                <a:cs typeface="Open Sans"/>
                <a:sym typeface="Open Sans"/>
              </a:rPr>
              <a:t>and Research4Life</a:t>
            </a:r>
            <a:br>
              <a:rPr b="1" lang="en-US" sz="3500">
                <a:solidFill>
                  <a:srgbClr val="004890"/>
                </a:solidFill>
                <a:latin typeface="Arial Rounded"/>
                <a:ea typeface="Arial Rounded"/>
                <a:cs typeface="Arial Rounded"/>
                <a:sym typeface="Arial Rounded"/>
              </a:rPr>
            </a:br>
            <a:endParaRPr b="1" sz="3500">
              <a:solidFill>
                <a:srgbClr val="004890"/>
              </a:solidFill>
              <a:latin typeface="Arial Rounded"/>
              <a:ea typeface="Arial Rounded"/>
              <a:cs typeface="Arial Rounded"/>
              <a:sym typeface="Arial Rounded"/>
            </a:endParaRPr>
          </a:p>
        </p:txBody>
      </p:sp>
      <p:sp>
        <p:nvSpPr>
          <p:cNvPr id="81" name="Google Shape;81;p38"/>
          <p:cNvSpPr txBox="1"/>
          <p:nvPr/>
        </p:nvSpPr>
        <p:spPr>
          <a:xfrm>
            <a:off x="-2" y="5606084"/>
            <a:ext cx="12192000" cy="369300"/>
          </a:xfrm>
          <a:prstGeom prst="rect">
            <a:avLst/>
          </a:prstGeom>
          <a:solidFill>
            <a:srgbClr val="586F7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Open Sans"/>
                <a:ea typeface="Open Sans"/>
                <a:cs typeface="Open Sans"/>
                <a:sym typeface="Open Sans"/>
              </a:rPr>
              <a:t>Research4Life is a public-private partnership of five collections:</a:t>
            </a:r>
            <a:endParaRPr b="1" i="0" sz="1800" u="none" cap="none" strike="noStrike">
              <a:solidFill>
                <a:schemeClr val="lt1"/>
              </a:solidFill>
              <a:latin typeface="Open Sans"/>
              <a:ea typeface="Open Sans"/>
              <a:cs typeface="Open Sans"/>
              <a:sym typeface="Open Sans"/>
            </a:endParaRPr>
          </a:p>
        </p:txBody>
      </p:sp>
      <p:pic>
        <p:nvPicPr>
          <p:cNvPr id="82" name="Google Shape;82;p38"/>
          <p:cNvPicPr preferRelativeResize="0"/>
          <p:nvPr/>
        </p:nvPicPr>
        <p:blipFill rotWithShape="1">
          <a:blip r:embed="rId3">
            <a:alphaModFix/>
          </a:blip>
          <a:srcRect b="0" l="0" r="0" t="0"/>
          <a:stretch/>
        </p:blipFill>
        <p:spPr>
          <a:xfrm>
            <a:off x="841600" y="6148180"/>
            <a:ext cx="1523874" cy="633932"/>
          </a:xfrm>
          <a:prstGeom prst="rect">
            <a:avLst/>
          </a:prstGeom>
          <a:noFill/>
          <a:ln>
            <a:noFill/>
          </a:ln>
        </p:spPr>
      </p:pic>
      <p:pic>
        <p:nvPicPr>
          <p:cNvPr id="83" name="Google Shape;83;p38"/>
          <p:cNvPicPr preferRelativeResize="0"/>
          <p:nvPr/>
        </p:nvPicPr>
        <p:blipFill rotWithShape="1">
          <a:blip r:embed="rId4">
            <a:alphaModFix/>
          </a:blip>
          <a:srcRect b="0" l="0" r="0" t="0"/>
          <a:stretch/>
        </p:blipFill>
        <p:spPr>
          <a:xfrm>
            <a:off x="3026669" y="6207625"/>
            <a:ext cx="1962613" cy="515078"/>
          </a:xfrm>
          <a:prstGeom prst="rect">
            <a:avLst/>
          </a:prstGeom>
          <a:noFill/>
          <a:ln>
            <a:noFill/>
          </a:ln>
        </p:spPr>
      </p:pic>
      <p:pic>
        <p:nvPicPr>
          <p:cNvPr id="84" name="Google Shape;84;p38"/>
          <p:cNvPicPr preferRelativeResize="0"/>
          <p:nvPr/>
        </p:nvPicPr>
        <p:blipFill rotWithShape="1">
          <a:blip r:embed="rId5">
            <a:alphaModFix/>
          </a:blip>
          <a:srcRect b="0" l="0" r="0" t="0"/>
          <a:stretch/>
        </p:blipFill>
        <p:spPr>
          <a:xfrm>
            <a:off x="5650478" y="6118184"/>
            <a:ext cx="1612438" cy="693960"/>
          </a:xfrm>
          <a:prstGeom prst="rect">
            <a:avLst/>
          </a:prstGeom>
          <a:noFill/>
          <a:ln>
            <a:noFill/>
          </a:ln>
        </p:spPr>
      </p:pic>
      <p:pic>
        <p:nvPicPr>
          <p:cNvPr id="85" name="Google Shape;85;p38"/>
          <p:cNvPicPr preferRelativeResize="0"/>
          <p:nvPr/>
        </p:nvPicPr>
        <p:blipFill rotWithShape="1">
          <a:blip r:embed="rId6">
            <a:alphaModFix/>
          </a:blip>
          <a:srcRect b="0" l="0" r="0" t="0"/>
          <a:stretch/>
        </p:blipFill>
        <p:spPr>
          <a:xfrm>
            <a:off x="7920080" y="6181191"/>
            <a:ext cx="1468376" cy="567894"/>
          </a:xfrm>
          <a:prstGeom prst="rect">
            <a:avLst/>
          </a:prstGeom>
          <a:noFill/>
          <a:ln>
            <a:noFill/>
          </a:ln>
        </p:spPr>
      </p:pic>
      <p:pic>
        <p:nvPicPr>
          <p:cNvPr id="86" name="Google Shape;86;p38"/>
          <p:cNvPicPr preferRelativeResize="0"/>
          <p:nvPr/>
        </p:nvPicPr>
        <p:blipFill rotWithShape="1">
          <a:blip r:embed="rId7">
            <a:alphaModFix/>
          </a:blip>
          <a:srcRect b="0" l="0" r="0" t="0"/>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6" name="Shape 176"/>
        <p:cNvGrpSpPr/>
        <p:nvPr/>
      </p:nvGrpSpPr>
      <p:grpSpPr>
        <a:xfrm>
          <a:off x="0" y="0"/>
          <a:ext cx="0" cy="0"/>
          <a:chOff x="0" y="0"/>
          <a:chExt cx="0" cy="0"/>
        </a:xfrm>
      </p:grpSpPr>
      <p:sp>
        <p:nvSpPr>
          <p:cNvPr id="177" name="Google Shape;177;p10"/>
          <p:cNvSpPr txBox="1"/>
          <p:nvPr>
            <p:ph type="title"/>
          </p:nvPr>
        </p:nvSpPr>
        <p:spPr>
          <a:xfrm>
            <a:off x="0" y="37881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ARDI - Research for Development </a:t>
            </a:r>
            <a:br>
              <a:rPr lang="en-US" sz="3200">
                <a:solidFill>
                  <a:srgbClr val="586F7C"/>
                </a:solidFill>
                <a:latin typeface="Open Sans"/>
                <a:ea typeface="Open Sans"/>
                <a:cs typeface="Open Sans"/>
                <a:sym typeface="Open Sans"/>
              </a:rPr>
            </a:br>
            <a:r>
              <a:rPr lang="en-US" sz="3200">
                <a:solidFill>
                  <a:srgbClr val="586F7C"/>
                </a:solidFill>
                <a:latin typeface="Open Sans"/>
                <a:ea typeface="Open Sans"/>
                <a:cs typeface="Open Sans"/>
                <a:sym typeface="Open Sans"/>
              </a:rPr>
              <a:t>and Innovation </a:t>
            </a:r>
            <a:endParaRPr sz="3200">
              <a:solidFill>
                <a:srgbClr val="586F7C"/>
              </a:solidFill>
              <a:latin typeface="Open Sans"/>
              <a:ea typeface="Open Sans"/>
              <a:cs typeface="Open Sans"/>
              <a:sym typeface="Open Sans"/>
            </a:endParaRPr>
          </a:p>
        </p:txBody>
      </p:sp>
      <p:sp>
        <p:nvSpPr>
          <p:cNvPr id="178" name="Google Shape;178;p10"/>
          <p:cNvSpPr txBox="1"/>
          <p:nvPr>
            <p:ph idx="1" type="body"/>
          </p:nvPr>
        </p:nvSpPr>
        <p:spPr>
          <a:xfrm>
            <a:off x="0" y="1919844"/>
            <a:ext cx="6810600" cy="4365000"/>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1000"/>
              </a:spcBef>
              <a:spcAft>
                <a:spcPts val="0"/>
              </a:spcAft>
              <a:buClr>
                <a:schemeClr val="dk1"/>
              </a:buClr>
              <a:buSzPts val="2400"/>
              <a:buChar char="●"/>
            </a:pPr>
            <a:r>
              <a:rPr lang="en-US">
                <a:solidFill>
                  <a:srgbClr val="424242"/>
                </a:solidFill>
                <a:latin typeface="Open Sans"/>
                <a:ea typeface="Open Sans"/>
                <a:cs typeface="Open Sans"/>
                <a:sym typeface="Open Sans"/>
              </a:rPr>
              <a:t>Launched in 2009.</a:t>
            </a:r>
            <a:endParaRPr>
              <a:solidFill>
                <a:srgbClr val="424242"/>
              </a:solidFill>
            </a:endParaRPr>
          </a:p>
          <a:p>
            <a:pPr indent="-381000" lvl="0" marL="457200" rtl="0" algn="l">
              <a:lnSpc>
                <a:spcPct val="90000"/>
              </a:lnSpc>
              <a:spcBef>
                <a:spcPts val="1000"/>
              </a:spcBef>
              <a:spcAft>
                <a:spcPts val="0"/>
              </a:spcAft>
              <a:buClr>
                <a:schemeClr val="dk1"/>
              </a:buClr>
              <a:buSzPts val="2400"/>
              <a:buChar char="●"/>
            </a:pPr>
            <a:r>
              <a:rPr lang="en-US">
                <a:solidFill>
                  <a:srgbClr val="424242"/>
                </a:solidFill>
                <a:latin typeface="Open Sans"/>
                <a:ea typeface="Open Sans"/>
                <a:cs typeface="Open Sans"/>
                <a:sym typeface="Open Sans"/>
              </a:rPr>
              <a:t>ARDI (Access to Research for Development and Innovation) is managed by the World Intellectual Property Organization in partnership with its publishing partners.</a:t>
            </a:r>
            <a:endParaRPr>
              <a:solidFill>
                <a:srgbClr val="424242"/>
              </a:solidFill>
            </a:endParaRPr>
          </a:p>
          <a:p>
            <a:pPr indent="-381000" lvl="0" marL="457200" rtl="0" algn="l">
              <a:lnSpc>
                <a:spcPct val="90000"/>
              </a:lnSpc>
              <a:spcBef>
                <a:spcPts val="1000"/>
              </a:spcBef>
              <a:spcAft>
                <a:spcPts val="0"/>
              </a:spcAft>
              <a:buClr>
                <a:schemeClr val="dk1"/>
              </a:buClr>
              <a:buSzPts val="2400"/>
              <a:buChar char="●"/>
            </a:pPr>
            <a:r>
              <a:rPr lang="en-US">
                <a:solidFill>
                  <a:srgbClr val="424242"/>
                </a:solidFill>
                <a:latin typeface="Open Sans"/>
                <a:ea typeface="Open Sans"/>
                <a:cs typeface="Open Sans"/>
                <a:sym typeface="Open Sans"/>
              </a:rPr>
              <a:t>Aims to improve to scholarly literature from diverse fields of science and technology.</a:t>
            </a:r>
            <a:endParaRPr>
              <a:solidFill>
                <a:srgbClr val="424242"/>
              </a:solidFill>
            </a:endParaRPr>
          </a:p>
          <a:p>
            <a:pPr indent="-381000" lvl="0" marL="457200" rtl="0" algn="l">
              <a:lnSpc>
                <a:spcPct val="90000"/>
              </a:lnSpc>
              <a:spcBef>
                <a:spcPts val="1000"/>
              </a:spcBef>
              <a:spcAft>
                <a:spcPts val="0"/>
              </a:spcAft>
              <a:buClr>
                <a:schemeClr val="dk1"/>
              </a:buClr>
              <a:buSzPts val="2400"/>
              <a:buChar char="●"/>
            </a:pPr>
            <a:r>
              <a:rPr lang="en-US">
                <a:solidFill>
                  <a:srgbClr val="424242"/>
                </a:solidFill>
                <a:latin typeface="Open Sans"/>
                <a:ea typeface="Open Sans"/>
                <a:cs typeface="Open Sans"/>
                <a:sym typeface="Open Sans"/>
              </a:rPr>
              <a:t>ARDI provides access to up to 9,000 journals, 52,000 e-books and 35 other resources.</a:t>
            </a:r>
            <a:endParaRPr>
              <a:solidFill>
                <a:srgbClr val="424242"/>
              </a:solidFill>
              <a:latin typeface="Open Sans"/>
              <a:ea typeface="Open Sans"/>
              <a:cs typeface="Open Sans"/>
              <a:sym typeface="Open Sans"/>
            </a:endParaRPr>
          </a:p>
        </p:txBody>
      </p:sp>
      <p:pic>
        <p:nvPicPr>
          <p:cNvPr id="179" name="Google Shape;179;p10"/>
          <p:cNvPicPr preferRelativeResize="0"/>
          <p:nvPr/>
        </p:nvPicPr>
        <p:blipFill rotWithShape="1">
          <a:blip r:embed="rId3">
            <a:alphaModFix/>
          </a:blip>
          <a:srcRect b="0" l="0" r="0" t="0"/>
          <a:stretch/>
        </p:blipFill>
        <p:spPr>
          <a:xfrm>
            <a:off x="7632084" y="2569493"/>
            <a:ext cx="3963431" cy="1532851"/>
          </a:xfrm>
          <a:prstGeom prst="rect">
            <a:avLst/>
          </a:prstGeom>
          <a:noFill/>
          <a:ln>
            <a:noFill/>
          </a:ln>
        </p:spPr>
      </p:pic>
      <p:cxnSp>
        <p:nvCxnSpPr>
          <p:cNvPr id="180" name="Google Shape;180;p10"/>
          <p:cNvCxnSpPr/>
          <p:nvPr/>
        </p:nvCxnSpPr>
        <p:spPr>
          <a:xfrm>
            <a:off x="6998677" y="2569493"/>
            <a:ext cx="0" cy="2319085"/>
          </a:xfrm>
          <a:prstGeom prst="straightConnector1">
            <a:avLst/>
          </a:prstGeom>
          <a:noFill/>
          <a:ln cap="flat" cmpd="sng" w="9525">
            <a:solidFill>
              <a:srgbClr val="FDA739"/>
            </a:solidFill>
            <a:prstDash val="solid"/>
            <a:round/>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3"/>
          <p:cNvSpPr txBox="1"/>
          <p:nvPr>
            <p:ph type="title"/>
          </p:nvPr>
        </p:nvSpPr>
        <p:spPr>
          <a:xfrm>
            <a:off x="0" y="437222"/>
            <a:ext cx="82119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GOALI -  Research for Global Justice</a:t>
            </a:r>
            <a:endParaRPr sz="3600">
              <a:solidFill>
                <a:srgbClr val="586F7C"/>
              </a:solidFill>
              <a:latin typeface="Open Sans"/>
              <a:ea typeface="Open Sans"/>
              <a:cs typeface="Open Sans"/>
              <a:sym typeface="Open Sans"/>
            </a:endParaRPr>
          </a:p>
        </p:txBody>
      </p:sp>
      <p:sp>
        <p:nvSpPr>
          <p:cNvPr id="187" name="Google Shape;187;p13"/>
          <p:cNvSpPr txBox="1"/>
          <p:nvPr>
            <p:ph idx="1" type="body"/>
          </p:nvPr>
        </p:nvSpPr>
        <p:spPr>
          <a:xfrm>
            <a:off x="0" y="1871222"/>
            <a:ext cx="6142500" cy="4802400"/>
          </a:xfrm>
          <a:prstGeom prst="rect">
            <a:avLst/>
          </a:prstGeom>
          <a:noFill/>
          <a:ln>
            <a:noFill/>
          </a:ln>
        </p:spPr>
        <p:txBody>
          <a:bodyPr anchorCtr="0" anchor="t" bIns="45700" lIns="91425" spcFirstLastPara="1" rIns="91425" wrap="square" tIns="45700">
            <a:noAutofit/>
          </a:bodyPr>
          <a:lstStyle/>
          <a:p>
            <a:pPr indent="-342900" lvl="0" marL="469900" rtl="0" algn="l">
              <a:lnSpc>
                <a:spcPct val="100000"/>
              </a:lnSpc>
              <a:spcBef>
                <a:spcPts val="1000"/>
              </a:spcBef>
              <a:spcAft>
                <a:spcPts val="0"/>
              </a:spcAft>
              <a:buClr>
                <a:schemeClr val="dk1"/>
              </a:buClr>
              <a:buSzPts val="2000"/>
              <a:buChar char="●"/>
            </a:pPr>
            <a:r>
              <a:rPr lang="en-US" sz="2300">
                <a:solidFill>
                  <a:srgbClr val="424242"/>
                </a:solidFill>
                <a:latin typeface="Open Sans"/>
                <a:ea typeface="Open Sans"/>
                <a:cs typeface="Open Sans"/>
                <a:sym typeface="Open Sans"/>
              </a:rPr>
              <a:t>Launched in 2018.</a:t>
            </a:r>
            <a:endParaRPr>
              <a:solidFill>
                <a:srgbClr val="424242"/>
              </a:solidFill>
            </a:endParaRPr>
          </a:p>
          <a:p>
            <a:pPr indent="-342900" lvl="0" marL="469900" rtl="0" algn="l">
              <a:lnSpc>
                <a:spcPct val="100000"/>
              </a:lnSpc>
              <a:spcBef>
                <a:spcPts val="1000"/>
              </a:spcBef>
              <a:spcAft>
                <a:spcPts val="0"/>
              </a:spcAft>
              <a:buClr>
                <a:schemeClr val="dk1"/>
              </a:buClr>
              <a:buSzPts val="2000"/>
              <a:buChar char="●"/>
            </a:pPr>
            <a:r>
              <a:rPr lang="en-US" sz="2300">
                <a:solidFill>
                  <a:srgbClr val="424242"/>
                </a:solidFill>
                <a:latin typeface="Open Sans"/>
                <a:ea typeface="Open Sans"/>
                <a:cs typeface="Open Sans"/>
                <a:sym typeface="Open Sans"/>
              </a:rPr>
              <a:t>GOALI (Global Online Access to Legal Information) is coordinated by the International Labour Organization (ILO), the International Training Centre of the ILO, Lillian Goldman Law Library at Yale Law School and the Cornell Law School Library.</a:t>
            </a:r>
            <a:endParaRPr>
              <a:solidFill>
                <a:srgbClr val="424242"/>
              </a:solidFill>
            </a:endParaRPr>
          </a:p>
          <a:p>
            <a:pPr indent="-342900" lvl="0" marL="469900" rtl="0" algn="l">
              <a:lnSpc>
                <a:spcPct val="100000"/>
              </a:lnSpc>
              <a:spcBef>
                <a:spcPts val="1000"/>
              </a:spcBef>
              <a:spcAft>
                <a:spcPts val="0"/>
              </a:spcAft>
              <a:buClr>
                <a:schemeClr val="dk1"/>
              </a:buClr>
              <a:buSzPts val="2000"/>
              <a:buChar char="●"/>
            </a:pPr>
            <a:r>
              <a:rPr lang="en-US" sz="2300">
                <a:solidFill>
                  <a:srgbClr val="424242"/>
                </a:solidFill>
                <a:latin typeface="Open Sans"/>
                <a:ea typeface="Open Sans"/>
                <a:cs typeface="Open Sans"/>
                <a:sym typeface="Open Sans"/>
              </a:rPr>
              <a:t>Provides access to up to 3,000 journals, 18,000 books and 45 other information resources.  Focuses on legal research and training.</a:t>
            </a:r>
            <a:endParaRPr sz="2300">
              <a:solidFill>
                <a:srgbClr val="424242"/>
              </a:solidFill>
              <a:latin typeface="Open Sans"/>
              <a:ea typeface="Open Sans"/>
              <a:cs typeface="Open Sans"/>
              <a:sym typeface="Open Sans"/>
            </a:endParaRPr>
          </a:p>
        </p:txBody>
      </p:sp>
      <p:pic>
        <p:nvPicPr>
          <p:cNvPr id="188" name="Google Shape;188;p13"/>
          <p:cNvPicPr preferRelativeResize="0"/>
          <p:nvPr/>
        </p:nvPicPr>
        <p:blipFill rotWithShape="1">
          <a:blip r:embed="rId3">
            <a:alphaModFix/>
          </a:blip>
          <a:srcRect b="0" l="0" r="0" t="0"/>
          <a:stretch/>
        </p:blipFill>
        <p:spPr>
          <a:xfrm>
            <a:off x="6855150" y="2234333"/>
            <a:ext cx="5005409" cy="2127299"/>
          </a:xfrm>
          <a:prstGeom prst="rect">
            <a:avLst/>
          </a:prstGeom>
          <a:noFill/>
          <a:ln>
            <a:noFill/>
          </a:ln>
        </p:spPr>
      </p:pic>
      <p:cxnSp>
        <p:nvCxnSpPr>
          <p:cNvPr id="189" name="Google Shape;189;p13"/>
          <p:cNvCxnSpPr/>
          <p:nvPr/>
        </p:nvCxnSpPr>
        <p:spPr>
          <a:xfrm flipH="1">
            <a:off x="6699910" y="2725615"/>
            <a:ext cx="172" cy="2152173"/>
          </a:xfrm>
          <a:prstGeom prst="straightConnector1">
            <a:avLst/>
          </a:prstGeom>
          <a:noFill/>
          <a:ln cap="flat" cmpd="sng" w="9525">
            <a:solidFill>
              <a:srgbClr val="FDA739"/>
            </a:solidFill>
            <a:prstDash val="solid"/>
            <a:round/>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1"/>
          <p:cNvSpPr txBox="1"/>
          <p:nvPr>
            <p:ph type="title"/>
          </p:nvPr>
        </p:nvSpPr>
        <p:spPr>
          <a:xfrm>
            <a:off x="0" y="440050"/>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sz="3600">
                <a:solidFill>
                  <a:srgbClr val="586F7C"/>
                </a:solidFill>
                <a:latin typeface="Open Sans"/>
                <a:ea typeface="Open Sans"/>
                <a:cs typeface="Open Sans"/>
                <a:sym typeface="Open Sans"/>
              </a:rPr>
              <a:t>Access to Content Portals</a:t>
            </a:r>
            <a:endParaRPr sz="3600">
              <a:solidFill>
                <a:srgbClr val="586F7C"/>
              </a:solidFill>
              <a:latin typeface="Open Sans"/>
              <a:ea typeface="Open Sans"/>
              <a:cs typeface="Open Sans"/>
              <a:sym typeface="Open Sans"/>
            </a:endParaRPr>
          </a:p>
        </p:txBody>
      </p:sp>
      <p:sp>
        <p:nvSpPr>
          <p:cNvPr id="196" name="Google Shape;196;p11"/>
          <p:cNvSpPr txBox="1"/>
          <p:nvPr>
            <p:ph idx="1" type="body"/>
          </p:nvPr>
        </p:nvSpPr>
        <p:spPr>
          <a:xfrm>
            <a:off x="733199" y="1726350"/>
            <a:ext cx="10964429" cy="4428000"/>
          </a:xfrm>
          <a:prstGeom prst="rect">
            <a:avLst/>
          </a:prstGeom>
          <a:noFill/>
          <a:ln>
            <a:noFill/>
          </a:ln>
        </p:spPr>
        <p:txBody>
          <a:bodyPr anchorCtr="0" anchor="t" bIns="45700" lIns="91425" spcFirstLastPara="1" rIns="91425" wrap="square" tIns="45700">
            <a:noAutofit/>
          </a:bodyPr>
          <a:lstStyle/>
          <a:p>
            <a:pPr indent="0" lvl="0" marL="0" rtl="0" algn="l">
              <a:lnSpc>
                <a:spcPct val="200000"/>
              </a:lnSpc>
              <a:spcBef>
                <a:spcPts val="0"/>
              </a:spcBef>
              <a:spcAft>
                <a:spcPts val="0"/>
              </a:spcAft>
              <a:buClr>
                <a:schemeClr val="dk2"/>
              </a:buClr>
              <a:buSzPts val="2220"/>
              <a:buNone/>
            </a:pPr>
            <a:r>
              <a:rPr lang="en-US" sz="2200">
                <a:solidFill>
                  <a:srgbClr val="3F3F3F"/>
                </a:solidFill>
                <a:latin typeface="Open Sans"/>
                <a:ea typeface="Open Sans"/>
                <a:cs typeface="Open Sans"/>
                <a:sym typeface="Open Sans"/>
              </a:rPr>
              <a:t>As of 01 July 2021, Research4Life launched a new content portal that reorganizes  and enhances access to numerous journals, books and other resources.</a:t>
            </a:r>
            <a:endParaRPr sz="2200">
              <a:solidFill>
                <a:srgbClr val="3F3F3F"/>
              </a:solidFill>
              <a:latin typeface="Open Sans"/>
              <a:ea typeface="Open Sans"/>
              <a:cs typeface="Open Sans"/>
              <a:sym typeface="Open Sans"/>
            </a:endParaRPr>
          </a:p>
          <a:p>
            <a:pPr indent="-342900" lvl="0" marL="342900" rtl="0" algn="l">
              <a:lnSpc>
                <a:spcPct val="200000"/>
              </a:lnSpc>
              <a:spcBef>
                <a:spcPts val="0"/>
              </a:spcBef>
              <a:spcAft>
                <a:spcPts val="0"/>
              </a:spcAft>
              <a:buClr>
                <a:schemeClr val="dk2"/>
              </a:buClr>
              <a:buSzPts val="2220"/>
              <a:buChar char="●"/>
            </a:pPr>
            <a:r>
              <a:rPr lang="en-US" sz="2200">
                <a:solidFill>
                  <a:srgbClr val="3F3F3F"/>
                </a:solidFill>
                <a:latin typeface="Open Sans"/>
                <a:ea typeface="Open Sans"/>
                <a:cs typeface="Open Sans"/>
                <a:sym typeface="Open Sans"/>
              </a:rPr>
              <a:t>Unified Content Portal – access to the five discipline Collections </a:t>
            </a:r>
            <a:r>
              <a:rPr lang="en-US" sz="2200" u="sng">
                <a:solidFill>
                  <a:schemeClr val="accent5"/>
                </a:solidFill>
                <a:latin typeface="Open Sans"/>
                <a:ea typeface="Open Sans"/>
                <a:cs typeface="Open Sans"/>
                <a:sym typeface="Open Sans"/>
                <a:hlinkClick r:id="rId3">
                  <a:extLst>
                    <a:ext uri="{A12FA001-AC4F-418D-AE19-62706E023703}">
                      <ahyp:hlinkClr val="tx"/>
                    </a:ext>
                  </a:extLst>
                </a:hlinkClick>
              </a:rPr>
              <a:t>https://portal.research4life.org/</a:t>
            </a:r>
            <a:r>
              <a:rPr lang="en-US" sz="2200" u="sng">
                <a:solidFill>
                  <a:schemeClr val="accent5"/>
                </a:solidFill>
                <a:latin typeface="Open Sans"/>
                <a:ea typeface="Open Sans"/>
                <a:cs typeface="Open Sans"/>
                <a:sym typeface="Open Sans"/>
              </a:rPr>
              <a:t> </a:t>
            </a:r>
            <a:endParaRPr sz="2200">
              <a:solidFill>
                <a:schemeClr val="accent5"/>
              </a:solidFill>
              <a:latin typeface="Open Sans"/>
              <a:ea typeface="Open Sans"/>
              <a:cs typeface="Open Sans"/>
              <a:sym typeface="Open Sans"/>
            </a:endParaRPr>
          </a:p>
          <a:p>
            <a:pPr indent="-342900" lvl="0" marL="342900" rtl="0" algn="l">
              <a:lnSpc>
                <a:spcPct val="200000"/>
              </a:lnSpc>
              <a:spcBef>
                <a:spcPts val="0"/>
              </a:spcBef>
              <a:spcAft>
                <a:spcPts val="0"/>
              </a:spcAft>
              <a:buClr>
                <a:schemeClr val="dk2"/>
              </a:buClr>
              <a:buSzPts val="2220"/>
              <a:buChar char="●"/>
            </a:pPr>
            <a:r>
              <a:rPr lang="en-US" sz="2200">
                <a:solidFill>
                  <a:srgbClr val="3F3F3F"/>
                </a:solidFill>
                <a:latin typeface="Open Sans"/>
                <a:ea typeface="Open Sans"/>
                <a:cs typeface="Open Sans"/>
                <a:sym typeface="Open Sans"/>
              </a:rPr>
              <a:t>AGORA Content Portal </a:t>
            </a:r>
            <a:r>
              <a:rPr lang="en-US" sz="2200" u="sng">
                <a:solidFill>
                  <a:schemeClr val="accent5"/>
                </a:solidFill>
                <a:latin typeface="Open Sans"/>
                <a:ea typeface="Open Sans"/>
                <a:cs typeface="Open Sans"/>
                <a:sym typeface="Open Sans"/>
                <a:hlinkClick r:id="rId4">
                  <a:extLst>
                    <a:ext uri="{A12FA001-AC4F-418D-AE19-62706E023703}">
                      <ahyp:hlinkClr val="tx"/>
                    </a:ext>
                  </a:extLst>
                </a:hlinkClick>
              </a:rPr>
              <a:t>https://agora.research4life.org/</a:t>
            </a:r>
            <a:endParaRPr sz="2200" u="sng">
              <a:solidFill>
                <a:schemeClr val="accent5"/>
              </a:solidFill>
              <a:latin typeface="Open Sans"/>
              <a:ea typeface="Open Sans"/>
              <a:cs typeface="Open Sans"/>
              <a:sym typeface="Open Sans"/>
            </a:endParaRPr>
          </a:p>
          <a:p>
            <a:pPr indent="-342900" lvl="0" marL="342900" rtl="0" algn="l">
              <a:lnSpc>
                <a:spcPct val="200000"/>
              </a:lnSpc>
              <a:spcBef>
                <a:spcPts val="0"/>
              </a:spcBef>
              <a:spcAft>
                <a:spcPts val="0"/>
              </a:spcAft>
              <a:buClr>
                <a:schemeClr val="dk2"/>
              </a:buClr>
              <a:buSzPts val="2220"/>
              <a:buChar char="●"/>
            </a:pPr>
            <a:r>
              <a:rPr lang="en-US" sz="2200">
                <a:solidFill>
                  <a:srgbClr val="3F3F3F"/>
                </a:solidFill>
                <a:latin typeface="Open Sans"/>
                <a:ea typeface="Open Sans"/>
                <a:cs typeface="Open Sans"/>
                <a:sym typeface="Open Sans"/>
              </a:rPr>
              <a:t>ARDI Content Portal </a:t>
            </a:r>
            <a:r>
              <a:rPr lang="en-US" sz="2200" u="sng">
                <a:solidFill>
                  <a:schemeClr val="accent5"/>
                </a:solidFill>
                <a:latin typeface="Open Sans"/>
                <a:ea typeface="Open Sans"/>
                <a:cs typeface="Open Sans"/>
                <a:sym typeface="Open Sans"/>
                <a:hlinkClick r:id="rId5">
                  <a:extLst>
                    <a:ext uri="{A12FA001-AC4F-418D-AE19-62706E023703}">
                      <ahyp:hlinkClr val="tx"/>
                    </a:ext>
                  </a:extLst>
                </a:hlinkClick>
              </a:rPr>
              <a:t>https://ardi.research4life.org/</a:t>
            </a:r>
            <a:r>
              <a:rPr lang="en-US" sz="2200" u="sng">
                <a:solidFill>
                  <a:schemeClr val="accent5"/>
                </a:solidFill>
                <a:latin typeface="Open Sans"/>
                <a:ea typeface="Open Sans"/>
                <a:cs typeface="Open Sans"/>
                <a:sym typeface="Open Sans"/>
              </a:rPr>
              <a:t>  </a:t>
            </a:r>
            <a:endParaRPr/>
          </a:p>
          <a:p>
            <a:pPr indent="-342900" lvl="0" marL="342900" rtl="0" algn="l">
              <a:lnSpc>
                <a:spcPct val="200000"/>
              </a:lnSpc>
              <a:spcBef>
                <a:spcPts val="0"/>
              </a:spcBef>
              <a:spcAft>
                <a:spcPts val="0"/>
              </a:spcAft>
              <a:buClr>
                <a:schemeClr val="dk2"/>
              </a:buClr>
              <a:buSzPts val="2220"/>
              <a:buChar char="●"/>
            </a:pPr>
            <a:r>
              <a:rPr lang="en-US" sz="2200">
                <a:solidFill>
                  <a:srgbClr val="3F3F3F"/>
                </a:solidFill>
                <a:latin typeface="Open Sans"/>
                <a:ea typeface="Open Sans"/>
                <a:cs typeface="Open Sans"/>
                <a:sym typeface="Open Sans"/>
              </a:rPr>
              <a:t>Also available from the R4L website </a:t>
            </a:r>
            <a:r>
              <a:rPr lang="en-US" sz="2200" u="sng">
                <a:solidFill>
                  <a:schemeClr val="accent5"/>
                </a:solidFill>
                <a:latin typeface="Open Sans"/>
                <a:ea typeface="Open Sans"/>
                <a:cs typeface="Open Sans"/>
                <a:sym typeface="Open Sans"/>
                <a:hlinkClick r:id="rId6">
                  <a:extLst>
                    <a:ext uri="{A12FA001-AC4F-418D-AE19-62706E023703}">
                      <ahyp:hlinkClr val="tx"/>
                    </a:ext>
                  </a:extLst>
                </a:hlinkClick>
              </a:rPr>
              <a:t>https://login.research4life.org</a:t>
            </a:r>
            <a:r>
              <a:rPr lang="en-US" sz="2200">
                <a:solidFill>
                  <a:schemeClr val="accent5"/>
                </a:solidFill>
                <a:latin typeface="Open Sans"/>
                <a:ea typeface="Open Sans"/>
                <a:cs typeface="Open Sans"/>
                <a:sym typeface="Open Sans"/>
              </a:rPr>
              <a:t> </a:t>
            </a:r>
            <a:endParaRPr sz="2200">
              <a:solidFill>
                <a:schemeClr val="accent5"/>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4"/>
          <p:cNvSpPr txBox="1"/>
          <p:nvPr>
            <p:ph type="title"/>
          </p:nvPr>
        </p:nvSpPr>
        <p:spPr>
          <a:xfrm>
            <a:off x="0" y="37881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Eligibility </a:t>
            </a:r>
            <a:endParaRPr sz="3600">
              <a:solidFill>
                <a:srgbClr val="586F7C"/>
              </a:solidFill>
              <a:latin typeface="Open Sans"/>
              <a:ea typeface="Open Sans"/>
              <a:cs typeface="Open Sans"/>
              <a:sym typeface="Open Sans"/>
            </a:endParaRPr>
          </a:p>
        </p:txBody>
      </p:sp>
      <p:grpSp>
        <p:nvGrpSpPr>
          <p:cNvPr id="203" name="Google Shape;203;p14"/>
          <p:cNvGrpSpPr/>
          <p:nvPr/>
        </p:nvGrpSpPr>
        <p:grpSpPr>
          <a:xfrm>
            <a:off x="275875" y="1881811"/>
            <a:ext cx="10837601" cy="4376172"/>
            <a:chOff x="0" y="2138"/>
            <a:chExt cx="10837601" cy="4376172"/>
          </a:xfrm>
        </p:grpSpPr>
        <p:sp>
          <p:nvSpPr>
            <p:cNvPr id="204" name="Google Shape;204;p14"/>
            <p:cNvSpPr/>
            <p:nvPr/>
          </p:nvSpPr>
          <p:spPr>
            <a:xfrm rot="5400000">
              <a:off x="5619100" y="-1277807"/>
              <a:ext cx="3500937" cy="6936065"/>
            </a:xfrm>
            <a:prstGeom prst="round2SameRect">
              <a:avLst>
                <a:gd fmla="val 16667" name="adj1"/>
                <a:gd fmla="val 0" name="adj2"/>
              </a:avLst>
            </a:prstGeom>
            <a:solidFill>
              <a:srgbClr val="D5DBDD">
                <a:alpha val="88235"/>
              </a:srgbClr>
            </a:solidFill>
            <a:ln cap="flat" cmpd="sng" w="25400">
              <a:solidFill>
                <a:srgbClr val="D5DBDD">
                  <a:alpha val="88235"/>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14"/>
            <p:cNvSpPr txBox="1"/>
            <p:nvPr/>
          </p:nvSpPr>
          <p:spPr>
            <a:xfrm>
              <a:off x="3901536" y="610659"/>
              <a:ext cx="6765163" cy="3159133"/>
            </a:xfrm>
            <a:prstGeom prst="rect">
              <a:avLst/>
            </a:prstGeom>
            <a:noFill/>
            <a:ln>
              <a:noFill/>
            </a:ln>
          </p:spPr>
          <p:txBody>
            <a:bodyPr anchorCtr="0" anchor="ctr" bIns="123825" lIns="247650" spcFirstLastPara="1" rIns="247650" wrap="square" tIns="123825">
              <a:noAutofit/>
            </a:bodyPr>
            <a:lstStyle/>
            <a:p>
              <a:pPr indent="-381000" lvl="0" marL="457200" marR="0" rtl="0" algn="l">
                <a:lnSpc>
                  <a:spcPct val="90000"/>
                </a:lnSpc>
                <a:spcBef>
                  <a:spcPts val="0"/>
                </a:spcBef>
                <a:spcAft>
                  <a:spcPts val="0"/>
                </a:spcAft>
                <a:buClr>
                  <a:srgbClr val="000000"/>
                </a:buClr>
                <a:buSzPts val="2400"/>
                <a:buFont typeface="Open Sans"/>
                <a:buChar char="●"/>
              </a:pPr>
              <a:r>
                <a:rPr b="0" i="0" lang="en-US" sz="2400" u="none" cap="none" strike="noStrike">
                  <a:solidFill>
                    <a:srgbClr val="3F3F3F"/>
                  </a:solidFill>
                  <a:latin typeface="Open Sans"/>
                  <a:ea typeface="Open Sans"/>
                  <a:cs typeface="Open Sans"/>
                  <a:sym typeface="Open Sans"/>
                </a:rPr>
                <a:t>National universities </a:t>
              </a:r>
              <a:endParaRPr b="0" i="0" sz="2400" u="none" cap="none" strike="noStrike">
                <a:solidFill>
                  <a:srgbClr val="3F3F3F"/>
                </a:solidFill>
                <a:latin typeface="Open Sans"/>
                <a:ea typeface="Open Sans"/>
                <a:cs typeface="Open Sans"/>
                <a:sym typeface="Open Sans"/>
              </a:endParaRPr>
            </a:p>
            <a:p>
              <a:pPr indent="-381000" lvl="0" marL="457200" marR="0" rtl="0" algn="l">
                <a:lnSpc>
                  <a:spcPct val="90000"/>
                </a:lnSpc>
                <a:spcBef>
                  <a:spcPts val="0"/>
                </a:spcBef>
                <a:spcAft>
                  <a:spcPts val="0"/>
                </a:spcAft>
                <a:buClr>
                  <a:srgbClr val="000000"/>
                </a:buClr>
                <a:buSzPts val="2400"/>
                <a:buFont typeface="Open Sans"/>
                <a:buChar char="●"/>
              </a:pPr>
              <a:r>
                <a:rPr b="0" i="0" lang="en-US" sz="2400" u="none" cap="none" strike="noStrike">
                  <a:solidFill>
                    <a:srgbClr val="3F3F3F"/>
                  </a:solidFill>
                  <a:latin typeface="Open Sans"/>
                  <a:ea typeface="Open Sans"/>
                  <a:cs typeface="Open Sans"/>
                  <a:sym typeface="Open Sans"/>
                </a:rPr>
                <a:t>Professional schools </a:t>
              </a:r>
              <a:endParaRPr b="0" i="0" sz="2400" u="none" cap="none" strike="noStrike">
                <a:solidFill>
                  <a:srgbClr val="3F3F3F"/>
                </a:solidFill>
                <a:latin typeface="Open Sans"/>
                <a:ea typeface="Open Sans"/>
                <a:cs typeface="Open Sans"/>
                <a:sym typeface="Open Sans"/>
              </a:endParaRPr>
            </a:p>
            <a:p>
              <a:pPr indent="-381000" lvl="0" marL="457200" marR="0" rtl="0" algn="l">
                <a:lnSpc>
                  <a:spcPct val="90000"/>
                </a:lnSpc>
                <a:spcBef>
                  <a:spcPts val="0"/>
                </a:spcBef>
                <a:spcAft>
                  <a:spcPts val="0"/>
                </a:spcAft>
                <a:buClr>
                  <a:srgbClr val="000000"/>
                </a:buClr>
                <a:buSzPts val="2400"/>
                <a:buFont typeface="Open Sans"/>
                <a:buChar char="●"/>
              </a:pPr>
              <a:r>
                <a:rPr b="0" i="0" lang="en-US" sz="2400" u="none" cap="none" strike="noStrike">
                  <a:solidFill>
                    <a:srgbClr val="3F3F3F"/>
                  </a:solidFill>
                  <a:latin typeface="Open Sans"/>
                  <a:ea typeface="Open Sans"/>
                  <a:cs typeface="Open Sans"/>
                  <a:sym typeface="Open Sans"/>
                </a:rPr>
                <a:t>Research institutes</a:t>
              </a:r>
              <a:endParaRPr b="0" i="0" sz="2400" u="none" cap="none" strike="noStrike">
                <a:solidFill>
                  <a:srgbClr val="3F3F3F"/>
                </a:solidFill>
                <a:latin typeface="Open Sans"/>
                <a:ea typeface="Open Sans"/>
                <a:cs typeface="Open Sans"/>
                <a:sym typeface="Open Sans"/>
              </a:endParaRPr>
            </a:p>
            <a:p>
              <a:pPr indent="-381000" lvl="0" marL="457200" marR="0" rtl="0" algn="l">
                <a:lnSpc>
                  <a:spcPct val="90000"/>
                </a:lnSpc>
                <a:spcBef>
                  <a:spcPts val="0"/>
                </a:spcBef>
                <a:spcAft>
                  <a:spcPts val="0"/>
                </a:spcAft>
                <a:buClr>
                  <a:srgbClr val="000000"/>
                </a:buClr>
                <a:buSzPts val="2400"/>
                <a:buFont typeface="Open Sans"/>
                <a:buChar char="●"/>
              </a:pPr>
              <a:r>
                <a:rPr b="0" i="0" lang="en-US" sz="2400" u="none" cap="none" strike="noStrike">
                  <a:solidFill>
                    <a:srgbClr val="3F3F3F"/>
                  </a:solidFill>
                  <a:latin typeface="Open Sans"/>
                  <a:ea typeface="Open Sans"/>
                  <a:cs typeface="Open Sans"/>
                  <a:sym typeface="Open Sans"/>
                </a:rPr>
                <a:t>Teaching hospitals and healthcare centres </a:t>
              </a:r>
              <a:endParaRPr b="0" i="0" sz="2400" u="none" cap="none" strike="noStrike">
                <a:solidFill>
                  <a:srgbClr val="3F3F3F"/>
                </a:solidFill>
                <a:latin typeface="Open Sans"/>
                <a:ea typeface="Open Sans"/>
                <a:cs typeface="Open Sans"/>
                <a:sym typeface="Open Sans"/>
              </a:endParaRPr>
            </a:p>
            <a:p>
              <a:pPr indent="-381000" lvl="0" marL="457200" marR="0" rtl="0" algn="l">
                <a:lnSpc>
                  <a:spcPct val="90000"/>
                </a:lnSpc>
                <a:spcBef>
                  <a:spcPts val="0"/>
                </a:spcBef>
                <a:spcAft>
                  <a:spcPts val="0"/>
                </a:spcAft>
                <a:buClr>
                  <a:srgbClr val="000000"/>
                </a:buClr>
                <a:buSzPts val="2400"/>
                <a:buFont typeface="Open Sans"/>
                <a:buChar char="●"/>
              </a:pPr>
              <a:r>
                <a:rPr b="0" i="0" lang="en-US" sz="2400" u="none" cap="none" strike="noStrike">
                  <a:solidFill>
                    <a:srgbClr val="3F3F3F"/>
                  </a:solidFill>
                  <a:latin typeface="Open Sans"/>
                  <a:ea typeface="Open Sans"/>
                  <a:cs typeface="Open Sans"/>
                  <a:sym typeface="Open Sans"/>
                </a:rPr>
                <a:t>Government offices</a:t>
              </a:r>
              <a:endParaRPr b="0" i="0" sz="2400" u="none" cap="none" strike="noStrike">
                <a:solidFill>
                  <a:srgbClr val="3F3F3F"/>
                </a:solidFill>
                <a:latin typeface="Open Sans"/>
                <a:ea typeface="Open Sans"/>
                <a:cs typeface="Open Sans"/>
                <a:sym typeface="Open Sans"/>
              </a:endParaRPr>
            </a:p>
            <a:p>
              <a:pPr indent="-381000" lvl="0" marL="457200" marR="0" rtl="0" algn="l">
                <a:lnSpc>
                  <a:spcPct val="90000"/>
                </a:lnSpc>
                <a:spcBef>
                  <a:spcPts val="0"/>
                </a:spcBef>
                <a:spcAft>
                  <a:spcPts val="0"/>
                </a:spcAft>
                <a:buClr>
                  <a:srgbClr val="000000"/>
                </a:buClr>
                <a:buSzPts val="2400"/>
                <a:buFont typeface="Open Sans"/>
                <a:buChar char="●"/>
              </a:pPr>
              <a:r>
                <a:rPr b="0" i="0" lang="en-US" sz="2400" u="none" cap="none" strike="noStrike">
                  <a:solidFill>
                    <a:srgbClr val="3F3F3F"/>
                  </a:solidFill>
                  <a:latin typeface="Open Sans"/>
                  <a:ea typeface="Open Sans"/>
                  <a:cs typeface="Open Sans"/>
                  <a:sym typeface="Open Sans"/>
                </a:rPr>
                <a:t>National libraries</a:t>
              </a:r>
              <a:endParaRPr b="0" i="0" sz="2400" u="none" cap="none" strike="noStrike">
                <a:solidFill>
                  <a:srgbClr val="3F3F3F"/>
                </a:solidFill>
                <a:latin typeface="Open Sans"/>
                <a:ea typeface="Open Sans"/>
                <a:cs typeface="Open Sans"/>
                <a:sym typeface="Open Sans"/>
              </a:endParaRPr>
            </a:p>
            <a:p>
              <a:pPr indent="-381000" lvl="0" marL="457200" marR="0" rtl="0" algn="l">
                <a:lnSpc>
                  <a:spcPct val="90000"/>
                </a:lnSpc>
                <a:spcBef>
                  <a:spcPts val="0"/>
                </a:spcBef>
                <a:spcAft>
                  <a:spcPts val="0"/>
                </a:spcAft>
                <a:buClr>
                  <a:srgbClr val="000000"/>
                </a:buClr>
                <a:buSzPts val="2400"/>
                <a:buFont typeface="Open Sans"/>
                <a:buChar char="●"/>
              </a:pPr>
              <a:r>
                <a:rPr b="0" i="0" lang="en-US" sz="2400" u="none" cap="none" strike="noStrike">
                  <a:solidFill>
                    <a:srgbClr val="3F3F3F"/>
                  </a:solidFill>
                  <a:latin typeface="Open Sans"/>
                  <a:ea typeface="Open Sans"/>
                  <a:cs typeface="Open Sans"/>
                  <a:sym typeface="Open Sans"/>
                </a:rPr>
                <a:t>Agricultural extension centres</a:t>
              </a:r>
              <a:endParaRPr b="0" i="0" sz="2400" u="none" cap="none" strike="noStrike">
                <a:solidFill>
                  <a:srgbClr val="3F3F3F"/>
                </a:solidFill>
                <a:latin typeface="Open Sans"/>
                <a:ea typeface="Open Sans"/>
                <a:cs typeface="Open Sans"/>
                <a:sym typeface="Open Sans"/>
              </a:endParaRPr>
            </a:p>
            <a:p>
              <a:pPr indent="-381000" lvl="0" marL="457200" marR="0" rtl="0" algn="l">
                <a:lnSpc>
                  <a:spcPct val="90000"/>
                </a:lnSpc>
                <a:spcBef>
                  <a:spcPts val="0"/>
                </a:spcBef>
                <a:spcAft>
                  <a:spcPts val="0"/>
                </a:spcAft>
                <a:buClr>
                  <a:srgbClr val="000000"/>
                </a:buClr>
                <a:buSzPts val="2400"/>
                <a:buFont typeface="Open Sans"/>
                <a:buChar char="●"/>
              </a:pPr>
              <a:r>
                <a:rPr b="0" i="0" lang="en-US" sz="2400" u="none" cap="none" strike="noStrike">
                  <a:solidFill>
                    <a:srgbClr val="3F3F3F"/>
                  </a:solidFill>
                  <a:latin typeface="Open Sans"/>
                  <a:ea typeface="Open Sans"/>
                  <a:cs typeface="Open Sans"/>
                  <a:sym typeface="Open Sans"/>
                </a:rPr>
                <a:t>Local non-governmental organizations</a:t>
              </a:r>
              <a:endParaRPr b="0" i="0" sz="2400" u="none" cap="none" strike="noStrike">
                <a:solidFill>
                  <a:srgbClr val="3F3F3F"/>
                </a:solidFill>
                <a:latin typeface="Open Sans"/>
                <a:ea typeface="Open Sans"/>
                <a:cs typeface="Open Sans"/>
                <a:sym typeface="Open Sans"/>
              </a:endParaRPr>
            </a:p>
          </p:txBody>
        </p:sp>
        <p:sp>
          <p:nvSpPr>
            <p:cNvPr id="206" name="Google Shape;206;p14"/>
            <p:cNvSpPr/>
            <p:nvPr/>
          </p:nvSpPr>
          <p:spPr>
            <a:xfrm>
              <a:off x="0" y="2138"/>
              <a:ext cx="3901536" cy="4376172"/>
            </a:xfrm>
            <a:prstGeom prst="roundRect">
              <a:avLst>
                <a:gd fmla="val 16667" name="adj"/>
              </a:avLst>
            </a:prstGeom>
            <a:solidFill>
              <a:schemeClr val="accent3">
                <a:alpha val="88235"/>
              </a:scheme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14"/>
            <p:cNvSpPr txBox="1"/>
            <p:nvPr/>
          </p:nvSpPr>
          <p:spPr>
            <a:xfrm>
              <a:off x="190457" y="192595"/>
              <a:ext cx="3520622" cy="3995258"/>
            </a:xfrm>
            <a:prstGeom prst="rect">
              <a:avLst/>
            </a:prstGeom>
            <a:noFill/>
            <a:ln>
              <a:noFill/>
            </a:ln>
          </p:spPr>
          <p:txBody>
            <a:bodyPr anchorCtr="0" anchor="ctr" bIns="59050" lIns="118100" spcFirstLastPara="1" rIns="118100" wrap="square" tIns="59050">
              <a:noAutofit/>
            </a:bodyPr>
            <a:lstStyle/>
            <a:p>
              <a:pPr indent="0" lvl="0" marL="0" marR="0" rtl="0" algn="ctr">
                <a:lnSpc>
                  <a:spcPct val="90000"/>
                </a:lnSpc>
                <a:spcBef>
                  <a:spcPts val="0"/>
                </a:spcBef>
                <a:spcAft>
                  <a:spcPts val="0"/>
                </a:spcAft>
                <a:buClr>
                  <a:srgbClr val="000000"/>
                </a:buClr>
                <a:buSzPts val="3100"/>
                <a:buFont typeface="Arial"/>
                <a:buNone/>
              </a:pPr>
              <a:r>
                <a:rPr b="0" i="0" lang="en-US" sz="3100" u="none" cap="none" strike="noStrike">
                  <a:solidFill>
                    <a:schemeClr val="lt1"/>
                  </a:solidFill>
                  <a:latin typeface="Open Sans"/>
                  <a:ea typeface="Open Sans"/>
                  <a:cs typeface="Open Sans"/>
                  <a:sym typeface="Open Sans"/>
                </a:rPr>
                <a:t>Access to Research4Life is restricted to eligible institutions in eligible countries. These include:</a:t>
              </a:r>
              <a:endParaRPr b="0" i="0" sz="3100" u="none" cap="none" strike="noStrike">
                <a:solidFill>
                  <a:schemeClr val="lt1"/>
                </a:solidFill>
                <a:latin typeface="Open Sans"/>
                <a:ea typeface="Open Sans"/>
                <a:cs typeface="Open Sans"/>
                <a:sym typeface="Open Sans"/>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5"/>
          <p:cNvSpPr txBox="1"/>
          <p:nvPr>
            <p:ph type="title"/>
          </p:nvPr>
        </p:nvSpPr>
        <p:spPr>
          <a:xfrm>
            <a:off x="0" y="378812"/>
            <a:ext cx="73329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80"/>
              <a:buNone/>
            </a:pPr>
            <a:r>
              <a:rPr lang="en-US" sz="3330">
                <a:solidFill>
                  <a:srgbClr val="586F7C"/>
                </a:solidFill>
                <a:latin typeface="Open Sans"/>
                <a:ea typeface="Open Sans"/>
                <a:cs typeface="Open Sans"/>
                <a:sym typeface="Open Sans"/>
              </a:rPr>
              <a:t>Factors that define if a country is eligible.</a:t>
            </a:r>
            <a:endParaRPr sz="3330">
              <a:solidFill>
                <a:srgbClr val="586F7C"/>
              </a:solidFill>
              <a:latin typeface="Open Sans"/>
              <a:ea typeface="Open Sans"/>
              <a:cs typeface="Open Sans"/>
              <a:sym typeface="Open Sans"/>
            </a:endParaRPr>
          </a:p>
        </p:txBody>
      </p:sp>
      <p:sp>
        <p:nvSpPr>
          <p:cNvPr id="214" name="Google Shape;214;p15"/>
          <p:cNvSpPr txBox="1"/>
          <p:nvPr>
            <p:ph idx="1" type="body"/>
          </p:nvPr>
        </p:nvSpPr>
        <p:spPr>
          <a:xfrm>
            <a:off x="198665" y="2070050"/>
            <a:ext cx="11470500" cy="3599400"/>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Total GNI by World Bank</a:t>
            </a:r>
            <a:endParaRPr>
              <a:solidFill>
                <a:srgbClr val="3F3F3F"/>
              </a:solidFill>
            </a:endParaRPr>
          </a:p>
          <a:p>
            <a:pPr indent="-381000" lvl="0" marL="457200" rtl="0" algn="l">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GNI per capita by World Bank</a:t>
            </a:r>
            <a:endParaRPr>
              <a:solidFill>
                <a:srgbClr val="3F3F3F"/>
              </a:solidFill>
            </a:endParaRPr>
          </a:p>
          <a:p>
            <a:pPr indent="-381000" lvl="0" marL="457200" rtl="0" algn="l">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United Nations Least Developed Country (LDCs)</a:t>
            </a:r>
            <a:endParaRPr>
              <a:solidFill>
                <a:srgbClr val="3F3F3F"/>
              </a:solidFill>
            </a:endParaRPr>
          </a:p>
          <a:p>
            <a:pPr indent="-381000" lvl="0" marL="457200" rtl="0" algn="l">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Human Development Index (HDI) by UNDP</a:t>
            </a:r>
            <a:endParaRPr>
              <a:solidFill>
                <a:srgbClr val="3F3F3F"/>
              </a:solidFill>
            </a:endParaRPr>
          </a:p>
          <a:p>
            <a:pPr indent="-381000" lvl="0" marL="457200" rtl="0" algn="l">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Healthy Life Expectancy (HALE) by WHO</a:t>
            </a:r>
            <a:endParaRPr>
              <a:solidFill>
                <a:srgbClr val="3F3F3F"/>
              </a:solidFill>
            </a:endParaRPr>
          </a:p>
          <a:p>
            <a:pPr indent="0" lvl="0" marL="76200" rtl="0" algn="l">
              <a:lnSpc>
                <a:spcPct val="90000"/>
              </a:lnSpc>
              <a:spcBef>
                <a:spcPts val="1000"/>
              </a:spcBef>
              <a:spcAft>
                <a:spcPts val="0"/>
              </a:spcAft>
              <a:buClr>
                <a:schemeClr val="dk1"/>
              </a:buClr>
              <a:buSzPts val="2400"/>
              <a:buNone/>
            </a:pPr>
            <a:r>
              <a:t/>
            </a:r>
            <a:endParaRPr>
              <a:solidFill>
                <a:srgbClr val="3F3F3F"/>
              </a:solidFill>
              <a:latin typeface="Open Sans"/>
              <a:ea typeface="Open Sans"/>
              <a:cs typeface="Open Sans"/>
              <a:sym typeface="Open Sans"/>
            </a:endParaRPr>
          </a:p>
          <a:p>
            <a:pPr indent="0" lvl="0" marL="76200" rtl="0" algn="l">
              <a:lnSpc>
                <a:spcPct val="90000"/>
              </a:lnSpc>
              <a:spcBef>
                <a:spcPts val="1000"/>
              </a:spcBef>
              <a:spcAft>
                <a:spcPts val="0"/>
              </a:spcAft>
              <a:buClr>
                <a:schemeClr val="dk1"/>
              </a:buClr>
              <a:buSzPts val="2400"/>
              <a:buNone/>
            </a:pPr>
            <a:r>
              <a:rPr lang="en-US">
                <a:solidFill>
                  <a:srgbClr val="3F3F3F"/>
                </a:solidFill>
                <a:latin typeface="Open Sans"/>
                <a:ea typeface="Open Sans"/>
                <a:cs typeface="Open Sans"/>
                <a:sym typeface="Open Sans"/>
              </a:rPr>
              <a:t>Countries, areas or territories with a total GNI above US$1 trillion are not eligible for Research4Life programmes, regardless of other factors.</a:t>
            </a:r>
            <a:endParaRPr>
              <a:solidFill>
                <a:srgbClr val="3F3F3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5"/>
          <p:cNvSpPr txBox="1"/>
          <p:nvPr>
            <p:ph type="title"/>
          </p:nvPr>
        </p:nvSpPr>
        <p:spPr>
          <a:xfrm>
            <a:off x="0" y="378812"/>
            <a:ext cx="73329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80"/>
              <a:buNone/>
            </a:pPr>
            <a:r>
              <a:rPr lang="en-US" sz="3600">
                <a:solidFill>
                  <a:srgbClr val="586F7C"/>
                </a:solidFill>
                <a:latin typeface="Open Sans"/>
                <a:ea typeface="Open Sans"/>
                <a:cs typeface="Open Sans"/>
                <a:sym typeface="Open Sans"/>
              </a:rPr>
              <a:t>Group A and Group B country categories</a:t>
            </a:r>
            <a:endParaRPr sz="3330">
              <a:solidFill>
                <a:srgbClr val="586F7C"/>
              </a:solidFill>
              <a:latin typeface="Open Sans"/>
              <a:ea typeface="Open Sans"/>
              <a:cs typeface="Open Sans"/>
              <a:sym typeface="Open Sans"/>
            </a:endParaRPr>
          </a:p>
        </p:txBody>
      </p:sp>
      <p:grpSp>
        <p:nvGrpSpPr>
          <p:cNvPr id="221" name="Google Shape;221;p5"/>
          <p:cNvGrpSpPr/>
          <p:nvPr/>
        </p:nvGrpSpPr>
        <p:grpSpPr>
          <a:xfrm>
            <a:off x="258346" y="2673985"/>
            <a:ext cx="11842649" cy="3989429"/>
            <a:chOff x="57" y="18738"/>
            <a:chExt cx="11842649" cy="3989429"/>
          </a:xfrm>
        </p:grpSpPr>
        <p:sp>
          <p:nvSpPr>
            <p:cNvPr id="222" name="Google Shape;222;p5"/>
            <p:cNvSpPr/>
            <p:nvPr/>
          </p:nvSpPr>
          <p:spPr>
            <a:xfrm>
              <a:off x="57" y="18738"/>
              <a:ext cx="5533948" cy="547200"/>
            </a:xfrm>
            <a:prstGeom prst="rect">
              <a:avLst/>
            </a:prstGeom>
            <a:solidFill>
              <a:schemeClr val="accent5"/>
            </a:solidFill>
            <a:ln cap="flat" cmpd="sng" w="254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5"/>
            <p:cNvSpPr txBox="1"/>
            <p:nvPr/>
          </p:nvSpPr>
          <p:spPr>
            <a:xfrm>
              <a:off x="57" y="18738"/>
              <a:ext cx="5533948" cy="547200"/>
            </a:xfrm>
            <a:prstGeom prst="rect">
              <a:avLst/>
            </a:prstGeom>
            <a:noFill/>
            <a:ln>
              <a:noFill/>
            </a:ln>
          </p:spPr>
          <p:txBody>
            <a:bodyPr anchorCtr="0" anchor="ctr" bIns="77200" lIns="135125" spcFirstLastPara="1" rIns="135125" wrap="square" tIns="77200">
              <a:noAutofit/>
            </a:bodyPr>
            <a:lstStyle/>
            <a:p>
              <a:pPr indent="0" lvl="0" marL="0" marR="0" rtl="0" algn="l">
                <a:lnSpc>
                  <a:spcPct val="90000"/>
                </a:lnSpc>
                <a:spcBef>
                  <a:spcPts val="0"/>
                </a:spcBef>
                <a:spcAft>
                  <a:spcPts val="0"/>
                </a:spcAft>
                <a:buClr>
                  <a:srgbClr val="000000"/>
                </a:buClr>
                <a:buSzPts val="1900"/>
                <a:buFont typeface="Arial"/>
                <a:buNone/>
              </a:pPr>
              <a:r>
                <a:rPr b="0" i="0" lang="en-US" sz="1900" u="none" cap="none" strike="noStrike">
                  <a:solidFill>
                    <a:schemeClr val="lt1"/>
                  </a:solidFill>
                  <a:latin typeface="Arial"/>
                  <a:ea typeface="Arial"/>
                  <a:cs typeface="Arial"/>
                  <a:sym typeface="Arial"/>
                </a:rPr>
                <a:t>Core Offer Group A – Free Access</a:t>
              </a:r>
              <a:endParaRPr b="0" i="0" sz="1900" u="none" cap="none" strike="noStrike">
                <a:solidFill>
                  <a:schemeClr val="lt1"/>
                </a:solidFill>
                <a:latin typeface="Arial"/>
                <a:ea typeface="Arial"/>
                <a:cs typeface="Arial"/>
                <a:sym typeface="Arial"/>
              </a:endParaRPr>
            </a:p>
          </p:txBody>
        </p:sp>
        <p:sp>
          <p:nvSpPr>
            <p:cNvPr id="224" name="Google Shape;224;p5"/>
            <p:cNvSpPr/>
            <p:nvPr/>
          </p:nvSpPr>
          <p:spPr>
            <a:xfrm>
              <a:off x="57" y="565938"/>
              <a:ext cx="5533948" cy="3442229"/>
            </a:xfrm>
            <a:prstGeom prst="rect">
              <a:avLst/>
            </a:prstGeom>
            <a:solidFill>
              <a:srgbClr val="C9DDE1">
                <a:alpha val="88235"/>
              </a:srgbClr>
            </a:solidFill>
            <a:ln cap="flat" cmpd="sng" w="25400">
              <a:solidFill>
                <a:srgbClr val="C9DDE1">
                  <a:alpha val="88235"/>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5"/>
            <p:cNvSpPr txBox="1"/>
            <p:nvPr/>
          </p:nvSpPr>
          <p:spPr>
            <a:xfrm>
              <a:off x="57" y="565938"/>
              <a:ext cx="5533948" cy="3442229"/>
            </a:xfrm>
            <a:prstGeom prst="rect">
              <a:avLst/>
            </a:prstGeom>
            <a:noFill/>
            <a:ln>
              <a:noFill/>
            </a:ln>
          </p:spPr>
          <p:txBody>
            <a:bodyPr anchorCtr="0" anchor="t" bIns="152000" lIns="101325" spcFirstLastPara="1" rIns="135125" wrap="square" tIns="101325">
              <a:noAutofit/>
            </a:bodyPr>
            <a:lstStyle/>
            <a:p>
              <a:pPr indent="-349250" lvl="0" marL="457200" marR="0" rtl="0" algn="l">
                <a:lnSpc>
                  <a:spcPct val="90000"/>
                </a:lnSpc>
                <a:spcBef>
                  <a:spcPts val="0"/>
                </a:spcBef>
                <a:spcAft>
                  <a:spcPts val="0"/>
                </a:spcAft>
                <a:buClr>
                  <a:srgbClr val="000000"/>
                </a:buClr>
                <a:buSzPts val="1900"/>
                <a:buFont typeface="Arial"/>
                <a:buChar char="●"/>
              </a:pPr>
              <a:r>
                <a:rPr b="0" i="0" lang="en-US" sz="1900" u="none" cap="none" strike="noStrike">
                  <a:solidFill>
                    <a:srgbClr val="3F3F3F"/>
                  </a:solidFill>
                  <a:latin typeface="Arial"/>
                  <a:ea typeface="Arial"/>
                  <a:cs typeface="Arial"/>
                  <a:sym typeface="Arial"/>
                </a:rPr>
                <a:t>United Nations Least Developed Country List and/or</a:t>
              </a:r>
              <a:endParaRPr b="0" i="0" sz="1900" u="none" cap="none" strike="noStrike">
                <a:solidFill>
                  <a:srgbClr val="3F3F3F"/>
                </a:solidFill>
                <a:latin typeface="Arial"/>
                <a:ea typeface="Arial"/>
                <a:cs typeface="Arial"/>
                <a:sym typeface="Arial"/>
              </a:endParaRPr>
            </a:p>
            <a:p>
              <a:pPr indent="-349250" lvl="0" marL="457200" marR="0" rtl="0" algn="l">
                <a:lnSpc>
                  <a:spcPct val="90000"/>
                </a:lnSpc>
                <a:spcBef>
                  <a:spcPts val="0"/>
                </a:spcBef>
                <a:spcAft>
                  <a:spcPts val="0"/>
                </a:spcAft>
                <a:buClr>
                  <a:srgbClr val="000000"/>
                </a:buClr>
                <a:buSzPts val="1900"/>
                <a:buFont typeface="Arial"/>
                <a:buChar char="●"/>
              </a:pPr>
              <a:r>
                <a:rPr b="0" i="0" lang="en-US" sz="1900" u="none" cap="none" strike="noStrike">
                  <a:solidFill>
                    <a:srgbClr val="3F3F3F"/>
                  </a:solidFill>
                  <a:latin typeface="Arial"/>
                  <a:ea typeface="Arial"/>
                  <a:cs typeface="Arial"/>
                  <a:sym typeface="Arial"/>
                </a:rPr>
                <a:t>Total Gross National Income (GNI) is at or less than US$ 15 billion where Gross National Income per capita (GNIpc) at or less than US$ 3000</a:t>
              </a:r>
              <a:endParaRPr b="0" i="0" sz="1900" u="none" cap="none" strike="noStrike">
                <a:solidFill>
                  <a:srgbClr val="3F3F3F"/>
                </a:solidFill>
                <a:latin typeface="Arial"/>
                <a:ea typeface="Arial"/>
                <a:cs typeface="Arial"/>
                <a:sym typeface="Arial"/>
              </a:endParaRPr>
            </a:p>
            <a:p>
              <a:pPr indent="-349250" lvl="0" marL="457200" marR="0" rtl="0" algn="l">
                <a:lnSpc>
                  <a:spcPct val="90000"/>
                </a:lnSpc>
                <a:spcBef>
                  <a:spcPts val="0"/>
                </a:spcBef>
                <a:spcAft>
                  <a:spcPts val="0"/>
                </a:spcAft>
                <a:buClr>
                  <a:srgbClr val="000000"/>
                </a:buClr>
                <a:buSzPts val="1900"/>
                <a:buFont typeface="Arial"/>
                <a:buChar char="●"/>
              </a:pPr>
              <a:r>
                <a:rPr b="0" i="0" lang="en-US" sz="1900" u="none" cap="none" strike="noStrike">
                  <a:solidFill>
                    <a:srgbClr val="3F3F3F"/>
                  </a:solidFill>
                  <a:latin typeface="Arial"/>
                  <a:ea typeface="Arial"/>
                  <a:cs typeface="Arial"/>
                  <a:sym typeface="Arial"/>
                </a:rPr>
                <a:t>Total GNI is at or less than US$ 2 billion where GNIpc at or less than US$ 5000</a:t>
              </a:r>
              <a:endParaRPr b="0" i="0" sz="1900" u="none" cap="none" strike="noStrike">
                <a:solidFill>
                  <a:srgbClr val="3F3F3F"/>
                </a:solidFill>
                <a:latin typeface="Arial"/>
                <a:ea typeface="Arial"/>
                <a:cs typeface="Arial"/>
                <a:sym typeface="Arial"/>
              </a:endParaRPr>
            </a:p>
            <a:p>
              <a:pPr indent="-349250" lvl="0" marL="457200" marR="0" rtl="0" algn="l">
                <a:lnSpc>
                  <a:spcPct val="90000"/>
                </a:lnSpc>
                <a:spcBef>
                  <a:spcPts val="0"/>
                </a:spcBef>
                <a:spcAft>
                  <a:spcPts val="0"/>
                </a:spcAft>
                <a:buClr>
                  <a:srgbClr val="000000"/>
                </a:buClr>
                <a:buSzPts val="1900"/>
                <a:buFont typeface="Arial"/>
                <a:buChar char="●"/>
              </a:pPr>
              <a:r>
                <a:rPr b="0" i="0" lang="en-US" sz="1900" u="none" cap="none" strike="noStrike">
                  <a:solidFill>
                    <a:srgbClr val="3F3F3F"/>
                  </a:solidFill>
                  <a:latin typeface="Arial"/>
                  <a:ea typeface="Arial"/>
                  <a:cs typeface="Arial"/>
                  <a:sym typeface="Arial"/>
                </a:rPr>
                <a:t>Total GNI is at or less than US$ 200 billion where: Human Development Indicator (HDI) is at or less than 0.60 and/or (GNIpc) is at or less than US$ 1500   </a:t>
              </a:r>
              <a:endParaRPr b="0" i="0" sz="1900" u="none" cap="none" strike="noStrike">
                <a:solidFill>
                  <a:srgbClr val="3F3F3F"/>
                </a:solidFill>
                <a:latin typeface="Arial"/>
                <a:ea typeface="Arial"/>
                <a:cs typeface="Arial"/>
                <a:sym typeface="Arial"/>
              </a:endParaRPr>
            </a:p>
          </p:txBody>
        </p:sp>
        <p:sp>
          <p:nvSpPr>
            <p:cNvPr id="226" name="Google Shape;226;p5"/>
            <p:cNvSpPr/>
            <p:nvPr/>
          </p:nvSpPr>
          <p:spPr>
            <a:xfrm>
              <a:off x="6308758" y="18738"/>
              <a:ext cx="5533948" cy="547200"/>
            </a:xfrm>
            <a:prstGeom prst="rect">
              <a:avLst/>
            </a:prstGeom>
            <a:solidFill>
              <a:schemeClr val="accent5"/>
            </a:solidFill>
            <a:ln cap="flat" cmpd="sng" w="254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5"/>
            <p:cNvSpPr txBox="1"/>
            <p:nvPr/>
          </p:nvSpPr>
          <p:spPr>
            <a:xfrm>
              <a:off x="6308758" y="18738"/>
              <a:ext cx="5533948" cy="547200"/>
            </a:xfrm>
            <a:prstGeom prst="rect">
              <a:avLst/>
            </a:prstGeom>
            <a:noFill/>
            <a:ln>
              <a:noFill/>
            </a:ln>
          </p:spPr>
          <p:txBody>
            <a:bodyPr anchorCtr="0" anchor="ctr" bIns="77200" lIns="135125" spcFirstLastPara="1" rIns="135125" wrap="square" tIns="77200">
              <a:noAutofit/>
            </a:bodyPr>
            <a:lstStyle/>
            <a:p>
              <a:pPr indent="0" lvl="0" marL="0" marR="0" rtl="0" algn="l">
                <a:lnSpc>
                  <a:spcPct val="90000"/>
                </a:lnSpc>
                <a:spcBef>
                  <a:spcPts val="0"/>
                </a:spcBef>
                <a:spcAft>
                  <a:spcPts val="0"/>
                </a:spcAft>
                <a:buClr>
                  <a:srgbClr val="000000"/>
                </a:buClr>
                <a:buSzPts val="1900"/>
                <a:buFont typeface="Arial"/>
                <a:buNone/>
              </a:pPr>
              <a:r>
                <a:rPr b="0" i="0" lang="en-US" sz="1900" u="none" cap="none" strike="noStrike">
                  <a:solidFill>
                    <a:schemeClr val="lt1"/>
                  </a:solidFill>
                  <a:latin typeface="Arial"/>
                  <a:ea typeface="Arial"/>
                  <a:cs typeface="Arial"/>
                  <a:sym typeface="Arial"/>
                </a:rPr>
                <a:t>Core Offer Group B – Fee-based access</a:t>
              </a:r>
              <a:endParaRPr b="0" i="0" sz="1900" u="none" cap="none" strike="noStrike">
                <a:solidFill>
                  <a:schemeClr val="lt1"/>
                </a:solidFill>
                <a:latin typeface="Arial"/>
                <a:ea typeface="Arial"/>
                <a:cs typeface="Arial"/>
                <a:sym typeface="Arial"/>
              </a:endParaRPr>
            </a:p>
          </p:txBody>
        </p:sp>
        <p:sp>
          <p:nvSpPr>
            <p:cNvPr id="228" name="Google Shape;228;p5"/>
            <p:cNvSpPr/>
            <p:nvPr/>
          </p:nvSpPr>
          <p:spPr>
            <a:xfrm>
              <a:off x="6308758" y="565938"/>
              <a:ext cx="5533948" cy="3442229"/>
            </a:xfrm>
            <a:prstGeom prst="rect">
              <a:avLst/>
            </a:prstGeom>
            <a:solidFill>
              <a:srgbClr val="C9DDE1">
                <a:alpha val="88235"/>
              </a:srgbClr>
            </a:solidFill>
            <a:ln cap="flat" cmpd="sng" w="25400">
              <a:solidFill>
                <a:srgbClr val="C9DDE1">
                  <a:alpha val="88235"/>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5"/>
            <p:cNvSpPr txBox="1"/>
            <p:nvPr/>
          </p:nvSpPr>
          <p:spPr>
            <a:xfrm>
              <a:off x="6308758" y="565938"/>
              <a:ext cx="5533948" cy="3442229"/>
            </a:xfrm>
            <a:prstGeom prst="rect">
              <a:avLst/>
            </a:prstGeom>
            <a:noFill/>
            <a:ln>
              <a:noFill/>
            </a:ln>
          </p:spPr>
          <p:txBody>
            <a:bodyPr anchorCtr="0" anchor="t" bIns="152000" lIns="101325" spcFirstLastPara="1" rIns="135125" wrap="square" tIns="101325">
              <a:noAutofit/>
            </a:bodyPr>
            <a:lstStyle/>
            <a:p>
              <a:pPr indent="-349250" lvl="0" marL="457200" marR="0" rtl="0" algn="l">
                <a:lnSpc>
                  <a:spcPct val="90000"/>
                </a:lnSpc>
                <a:spcBef>
                  <a:spcPts val="0"/>
                </a:spcBef>
                <a:spcAft>
                  <a:spcPts val="0"/>
                </a:spcAft>
                <a:buClr>
                  <a:srgbClr val="000000"/>
                </a:buClr>
                <a:buSzPts val="1900"/>
                <a:buFont typeface="Arial"/>
                <a:buChar char="●"/>
              </a:pPr>
              <a:r>
                <a:rPr b="0" i="0" lang="en-US" sz="1900" u="none" cap="none" strike="noStrike">
                  <a:solidFill>
                    <a:srgbClr val="3F3F3F"/>
                  </a:solidFill>
                  <a:latin typeface="Arial"/>
                  <a:ea typeface="Arial"/>
                  <a:cs typeface="Arial"/>
                  <a:sym typeface="Arial"/>
                </a:rPr>
                <a:t>Total GNI is at or less than US$ 1.5 billion and/or</a:t>
              </a:r>
              <a:endParaRPr b="0" i="0" sz="1900" u="none" cap="none" strike="noStrike">
                <a:solidFill>
                  <a:srgbClr val="3F3F3F"/>
                </a:solidFill>
                <a:latin typeface="Arial"/>
                <a:ea typeface="Arial"/>
                <a:cs typeface="Arial"/>
                <a:sym typeface="Arial"/>
              </a:endParaRPr>
            </a:p>
            <a:p>
              <a:pPr indent="-349250" lvl="0" marL="457200" marR="0" rtl="0" algn="l">
                <a:lnSpc>
                  <a:spcPct val="90000"/>
                </a:lnSpc>
                <a:spcBef>
                  <a:spcPts val="0"/>
                </a:spcBef>
                <a:spcAft>
                  <a:spcPts val="0"/>
                </a:spcAft>
                <a:buClr>
                  <a:srgbClr val="000000"/>
                </a:buClr>
                <a:buSzPts val="1900"/>
                <a:buFont typeface="Arial"/>
                <a:buChar char="●"/>
              </a:pPr>
              <a:r>
                <a:rPr b="0" i="0" lang="en-US" sz="1900" u="none" cap="none" strike="noStrike">
                  <a:solidFill>
                    <a:srgbClr val="3F3F3F"/>
                  </a:solidFill>
                  <a:latin typeface="Arial"/>
                  <a:ea typeface="Arial"/>
                  <a:cs typeface="Arial"/>
                  <a:sym typeface="Arial"/>
                </a:rPr>
                <a:t>Total GNI is at or less than US$ 25 billion where GNIpc is at or less than US$10,000 and/or</a:t>
              </a:r>
              <a:endParaRPr b="0" i="0" sz="1900" u="none" cap="none" strike="noStrike">
                <a:solidFill>
                  <a:srgbClr val="3F3F3F"/>
                </a:solidFill>
                <a:latin typeface="Arial"/>
                <a:ea typeface="Arial"/>
                <a:cs typeface="Arial"/>
                <a:sym typeface="Arial"/>
              </a:endParaRPr>
            </a:p>
            <a:p>
              <a:pPr indent="-349250" lvl="0" marL="457200" marR="0" rtl="0" algn="l">
                <a:lnSpc>
                  <a:spcPct val="90000"/>
                </a:lnSpc>
                <a:spcBef>
                  <a:spcPts val="0"/>
                </a:spcBef>
                <a:spcAft>
                  <a:spcPts val="0"/>
                </a:spcAft>
                <a:buClr>
                  <a:srgbClr val="000000"/>
                </a:buClr>
                <a:buSzPts val="1900"/>
                <a:buFont typeface="Arial"/>
                <a:buChar char="●"/>
              </a:pPr>
              <a:r>
                <a:rPr b="0" i="0" lang="en-US" sz="1900" u="none" cap="none" strike="noStrike">
                  <a:solidFill>
                    <a:srgbClr val="3F3F3F"/>
                  </a:solidFill>
                  <a:latin typeface="Arial"/>
                  <a:ea typeface="Arial"/>
                  <a:cs typeface="Arial"/>
                  <a:sym typeface="Arial"/>
                </a:rPr>
                <a:t>GNIpc is at or less than US$ 6000 where Healthy Life Expectancy (HALE) is at or less than 55</a:t>
              </a:r>
              <a:endParaRPr b="0" i="0" sz="1900" u="none" cap="none" strike="noStrike">
                <a:solidFill>
                  <a:srgbClr val="3F3F3F"/>
                </a:solidFill>
                <a:latin typeface="Arial"/>
                <a:ea typeface="Arial"/>
                <a:cs typeface="Arial"/>
                <a:sym typeface="Arial"/>
              </a:endParaRPr>
            </a:p>
            <a:p>
              <a:pPr indent="-349250" lvl="0" marL="457200" marR="0" rtl="0" algn="l">
                <a:lnSpc>
                  <a:spcPct val="90000"/>
                </a:lnSpc>
                <a:spcBef>
                  <a:spcPts val="0"/>
                </a:spcBef>
                <a:spcAft>
                  <a:spcPts val="0"/>
                </a:spcAft>
                <a:buClr>
                  <a:srgbClr val="000000"/>
                </a:buClr>
                <a:buSzPts val="1900"/>
                <a:buFont typeface="Arial"/>
                <a:buChar char="●"/>
              </a:pPr>
              <a:r>
                <a:rPr b="0" i="0" lang="en-US" sz="1900" u="none" cap="none" strike="noStrike">
                  <a:solidFill>
                    <a:srgbClr val="3F3F3F"/>
                  </a:solidFill>
                  <a:latin typeface="Arial"/>
                  <a:ea typeface="Arial"/>
                  <a:cs typeface="Arial"/>
                  <a:sym typeface="Arial"/>
                </a:rPr>
                <a:t>Total GNI is at or less than US$ 300 billion where: HDI is at or less than 0.67 and/or GNIpc is at or less than US$ 6000</a:t>
              </a:r>
              <a:endParaRPr b="0" i="0" sz="1900" u="none" cap="none" strike="noStrike">
                <a:solidFill>
                  <a:srgbClr val="3F3F3F"/>
                </a:solidFill>
                <a:latin typeface="Arial"/>
                <a:ea typeface="Arial"/>
                <a:cs typeface="Arial"/>
                <a:sym typeface="Arial"/>
              </a:endParaRPr>
            </a:p>
          </p:txBody>
        </p:sp>
      </p:grpSp>
      <p:sp>
        <p:nvSpPr>
          <p:cNvPr id="230" name="Google Shape;230;p5"/>
          <p:cNvSpPr txBox="1"/>
          <p:nvPr/>
        </p:nvSpPr>
        <p:spPr>
          <a:xfrm>
            <a:off x="258289" y="1824250"/>
            <a:ext cx="11025554"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Open Sans"/>
                <a:ea typeface="Open Sans"/>
                <a:cs typeface="Open Sans"/>
                <a:sym typeface="Open Sans"/>
              </a:rPr>
              <a:t>Group A countries have free access to Research4Life. Group B countries must pay </a:t>
            </a:r>
            <a:r>
              <a:rPr b="1" i="0" lang="en-US" sz="2000" u="none" cap="none" strike="noStrike">
                <a:solidFill>
                  <a:srgbClr val="3F3F3F"/>
                </a:solidFill>
                <a:latin typeface="Open Sans"/>
                <a:ea typeface="Open Sans"/>
                <a:cs typeface="Open Sans"/>
                <a:sym typeface="Open Sans"/>
              </a:rPr>
              <a:t>US$1,500 </a:t>
            </a:r>
            <a:r>
              <a:rPr b="0" i="0" lang="en-US" sz="2000" u="none" cap="none" strike="noStrike">
                <a:solidFill>
                  <a:srgbClr val="3F3F3F"/>
                </a:solidFill>
                <a:latin typeface="Open Sans"/>
                <a:ea typeface="Open Sans"/>
                <a:cs typeface="Open Sans"/>
                <a:sym typeface="Open Sans"/>
              </a:rPr>
              <a:t>per year to obtain access to the Research4Life.</a:t>
            </a:r>
            <a:endParaRPr b="0" i="0" sz="2000" u="none" cap="none" strike="noStrike">
              <a:solidFill>
                <a:srgbClr val="3F3F3F"/>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17"/>
          <p:cNvPicPr preferRelativeResize="0"/>
          <p:nvPr/>
        </p:nvPicPr>
        <p:blipFill rotWithShape="1">
          <a:blip r:embed="rId3">
            <a:alphaModFix/>
          </a:blip>
          <a:srcRect b="0" l="0" r="0" t="0"/>
          <a:stretch/>
        </p:blipFill>
        <p:spPr>
          <a:xfrm>
            <a:off x="4253387" y="1452743"/>
            <a:ext cx="7847668" cy="5170383"/>
          </a:xfrm>
          <a:prstGeom prst="rect">
            <a:avLst/>
          </a:prstGeom>
          <a:noFill/>
          <a:ln>
            <a:noFill/>
          </a:ln>
        </p:spPr>
      </p:pic>
      <p:sp>
        <p:nvSpPr>
          <p:cNvPr id="237" name="Google Shape;237;p17"/>
          <p:cNvSpPr txBox="1"/>
          <p:nvPr>
            <p:ph idx="1" type="body"/>
          </p:nvPr>
        </p:nvSpPr>
        <p:spPr>
          <a:xfrm>
            <a:off x="1" y="4316396"/>
            <a:ext cx="4026900" cy="2176500"/>
          </a:xfrm>
          <a:prstGeom prst="rect">
            <a:avLst/>
          </a:prstGeom>
          <a:noFill/>
          <a:ln>
            <a:noFill/>
          </a:ln>
        </p:spPr>
        <p:txBody>
          <a:bodyPr anchorCtr="0" anchor="t" bIns="45700" lIns="91425" spcFirstLastPara="1" rIns="91425" wrap="square" tIns="45700">
            <a:normAutofit/>
          </a:bodyPr>
          <a:lstStyle/>
          <a:p>
            <a:pPr indent="-342900" lvl="0" marL="469900" rtl="0" algn="l">
              <a:lnSpc>
                <a:spcPct val="110000"/>
              </a:lnSpc>
              <a:spcBef>
                <a:spcPts val="1000"/>
              </a:spcBef>
              <a:spcAft>
                <a:spcPts val="0"/>
              </a:spcAft>
              <a:buClr>
                <a:schemeClr val="dk1"/>
              </a:buClr>
              <a:buSzPts val="2000"/>
              <a:buChar char="●"/>
            </a:pPr>
            <a:r>
              <a:rPr lang="en-US" sz="2220">
                <a:solidFill>
                  <a:srgbClr val="3F3F3F"/>
                </a:solidFill>
                <a:latin typeface="Open Sans"/>
                <a:ea typeface="Open Sans"/>
                <a:cs typeface="Open Sans"/>
                <a:sym typeface="Open Sans"/>
              </a:rPr>
              <a:t>Group A</a:t>
            </a:r>
            <a:endParaRPr>
              <a:solidFill>
                <a:srgbClr val="3F3F3F"/>
              </a:solidFill>
            </a:endParaRPr>
          </a:p>
          <a:p>
            <a:pPr indent="-342900" lvl="0" marL="469900" rtl="0" algn="l">
              <a:lnSpc>
                <a:spcPct val="110000"/>
              </a:lnSpc>
              <a:spcBef>
                <a:spcPts val="1000"/>
              </a:spcBef>
              <a:spcAft>
                <a:spcPts val="0"/>
              </a:spcAft>
              <a:buClr>
                <a:schemeClr val="dk1"/>
              </a:buClr>
              <a:buSzPts val="2000"/>
              <a:buChar char="●"/>
            </a:pPr>
            <a:r>
              <a:rPr lang="en-US" sz="2220">
                <a:solidFill>
                  <a:srgbClr val="3F3F3F"/>
                </a:solidFill>
                <a:latin typeface="Open Sans"/>
                <a:ea typeface="Open Sans"/>
                <a:cs typeface="Open Sans"/>
                <a:sym typeface="Open Sans"/>
              </a:rPr>
              <a:t>Group B</a:t>
            </a:r>
            <a:endParaRPr>
              <a:solidFill>
                <a:srgbClr val="3F3F3F"/>
              </a:solidFill>
            </a:endParaRPr>
          </a:p>
          <a:p>
            <a:pPr indent="-342900" lvl="0" marL="469900" rtl="0" algn="l">
              <a:lnSpc>
                <a:spcPct val="110000"/>
              </a:lnSpc>
              <a:spcBef>
                <a:spcPts val="1000"/>
              </a:spcBef>
              <a:spcAft>
                <a:spcPts val="0"/>
              </a:spcAft>
              <a:buClr>
                <a:schemeClr val="dk1"/>
              </a:buClr>
              <a:buSzPts val="2000"/>
              <a:buChar char="●"/>
            </a:pPr>
            <a:r>
              <a:rPr lang="en-US" sz="2220">
                <a:solidFill>
                  <a:srgbClr val="3F3F3F"/>
                </a:solidFill>
                <a:latin typeface="Open Sans"/>
                <a:ea typeface="Open Sans"/>
                <a:cs typeface="Open Sans"/>
                <a:sym typeface="Open Sans"/>
              </a:rPr>
              <a:t>Not eligible</a:t>
            </a:r>
            <a:endParaRPr>
              <a:solidFill>
                <a:srgbClr val="3F3F3F"/>
              </a:solidFill>
            </a:endParaRPr>
          </a:p>
          <a:p>
            <a:pPr indent="-342900" lvl="0" marL="469900" rtl="0" algn="l">
              <a:lnSpc>
                <a:spcPct val="110000"/>
              </a:lnSpc>
              <a:spcBef>
                <a:spcPts val="1000"/>
              </a:spcBef>
              <a:spcAft>
                <a:spcPts val="0"/>
              </a:spcAft>
              <a:buClr>
                <a:schemeClr val="dk1"/>
              </a:buClr>
              <a:buSzPts val="2000"/>
              <a:buChar char="●"/>
            </a:pPr>
            <a:r>
              <a:rPr lang="en-US" sz="2220">
                <a:solidFill>
                  <a:srgbClr val="3F3F3F"/>
                </a:solidFill>
                <a:latin typeface="Open Sans"/>
                <a:ea typeface="Open Sans"/>
                <a:cs typeface="Open Sans"/>
                <a:sym typeface="Open Sans"/>
              </a:rPr>
              <a:t>Not applicable</a:t>
            </a:r>
            <a:endParaRPr sz="2220">
              <a:solidFill>
                <a:srgbClr val="3F3F3F"/>
              </a:solidFill>
              <a:latin typeface="Open Sans"/>
              <a:ea typeface="Open Sans"/>
              <a:cs typeface="Open Sans"/>
              <a:sym typeface="Open Sans"/>
            </a:endParaRPr>
          </a:p>
        </p:txBody>
      </p:sp>
      <p:sp>
        <p:nvSpPr>
          <p:cNvPr id="238" name="Google Shape;238;p17"/>
          <p:cNvSpPr txBox="1"/>
          <p:nvPr>
            <p:ph type="title"/>
          </p:nvPr>
        </p:nvSpPr>
        <p:spPr>
          <a:xfrm>
            <a:off x="0" y="411096"/>
            <a:ext cx="789000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Group A and Group B country categories cont.</a:t>
            </a:r>
            <a:endParaRPr sz="3600">
              <a:solidFill>
                <a:srgbClr val="586F7C"/>
              </a:solidFill>
              <a:latin typeface="Open Sans"/>
              <a:ea typeface="Open Sans"/>
              <a:cs typeface="Open Sans"/>
              <a:sym typeface="Open Sans"/>
            </a:endParaRPr>
          </a:p>
        </p:txBody>
      </p:sp>
      <p:sp>
        <p:nvSpPr>
          <p:cNvPr id="239" name="Google Shape;239;p17"/>
          <p:cNvSpPr/>
          <p:nvPr/>
        </p:nvSpPr>
        <p:spPr>
          <a:xfrm>
            <a:off x="2812494" y="4958854"/>
            <a:ext cx="808892" cy="369276"/>
          </a:xfrm>
          <a:prstGeom prst="rect">
            <a:avLst/>
          </a:prstGeom>
          <a:solidFill>
            <a:schemeClr val="accent1"/>
          </a:solidFill>
          <a:ln cap="flat" cmpd="sng" w="25400">
            <a:solidFill>
              <a:srgbClr val="F8981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0" name="Google Shape;240;p17"/>
          <p:cNvSpPr/>
          <p:nvPr/>
        </p:nvSpPr>
        <p:spPr>
          <a:xfrm>
            <a:off x="2812494" y="4446095"/>
            <a:ext cx="808892" cy="369276"/>
          </a:xfrm>
          <a:prstGeom prst="rect">
            <a:avLst/>
          </a:prstGeom>
          <a:solidFill>
            <a:srgbClr val="00B0F0"/>
          </a:solidFill>
          <a:ln cap="flat" cmpd="sng" w="25400">
            <a:solidFill>
              <a:srgbClr val="F8981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1" name="Google Shape;241;p17"/>
          <p:cNvSpPr/>
          <p:nvPr/>
        </p:nvSpPr>
        <p:spPr>
          <a:xfrm>
            <a:off x="2812494" y="5471613"/>
            <a:ext cx="808892" cy="367825"/>
          </a:xfrm>
          <a:prstGeom prst="rect">
            <a:avLst/>
          </a:prstGeom>
          <a:no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2" name="Google Shape;242;p17"/>
          <p:cNvSpPr/>
          <p:nvPr/>
        </p:nvSpPr>
        <p:spPr>
          <a:xfrm>
            <a:off x="2812494" y="6033593"/>
            <a:ext cx="808892" cy="369276"/>
          </a:xfrm>
          <a:prstGeom prst="rect">
            <a:avLst/>
          </a:prstGeom>
          <a:solidFill>
            <a:schemeClr val="lt2"/>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3" name="Google Shape;243;p17"/>
          <p:cNvSpPr/>
          <p:nvPr/>
        </p:nvSpPr>
        <p:spPr>
          <a:xfrm>
            <a:off x="341856" y="2165532"/>
            <a:ext cx="3798276"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Century Gothic"/>
                <a:ea typeface="Century Gothic"/>
                <a:cs typeface="Century Gothic"/>
                <a:sym typeface="Century Gothic"/>
              </a:rPr>
              <a:t>Countries that are assigned to  Group A or Group B are eligible for all Research4Life collections.</a:t>
            </a:r>
            <a:endParaRPr b="0" i="0" sz="2000" u="none" cap="none" strike="noStrike">
              <a:solidFill>
                <a:srgbClr val="3F3F3F"/>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8"/>
          <p:cNvSpPr txBox="1"/>
          <p:nvPr>
            <p:ph type="title"/>
          </p:nvPr>
        </p:nvSpPr>
        <p:spPr>
          <a:xfrm>
            <a:off x="0" y="378812"/>
            <a:ext cx="81417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330">
                <a:solidFill>
                  <a:srgbClr val="586F7C"/>
                </a:solidFill>
                <a:latin typeface="Open Sans"/>
                <a:ea typeface="Open Sans"/>
                <a:cs typeface="Open Sans"/>
                <a:sym typeface="Open Sans"/>
              </a:rPr>
              <a:t>Research4Life user agreement and terms of use</a:t>
            </a:r>
            <a:endParaRPr sz="3330">
              <a:solidFill>
                <a:srgbClr val="586F7C"/>
              </a:solidFill>
              <a:latin typeface="Open Sans"/>
              <a:ea typeface="Open Sans"/>
              <a:cs typeface="Open Sans"/>
              <a:sym typeface="Open Sans"/>
            </a:endParaRPr>
          </a:p>
        </p:txBody>
      </p:sp>
      <p:sp>
        <p:nvSpPr>
          <p:cNvPr id="250" name="Google Shape;250;p18"/>
          <p:cNvSpPr txBox="1"/>
          <p:nvPr>
            <p:ph idx="1" type="body"/>
          </p:nvPr>
        </p:nvSpPr>
        <p:spPr>
          <a:xfrm>
            <a:off x="345687" y="1943148"/>
            <a:ext cx="9613800" cy="3599400"/>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Research4Life collections require a signed user agreement that activates the account.</a:t>
            </a:r>
            <a:endParaRPr>
              <a:solidFill>
                <a:srgbClr val="3F3F3F"/>
              </a:solidFill>
            </a:endParaRPr>
          </a:p>
          <a:p>
            <a:pPr indent="-381000" lvl="0" marL="457200" rtl="0" algn="l">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The user agreement is between the </a:t>
            </a:r>
            <a:r>
              <a:rPr b="1" lang="en-US">
                <a:solidFill>
                  <a:srgbClr val="3F3F3F"/>
                </a:solidFill>
                <a:latin typeface="Open Sans"/>
                <a:ea typeface="Open Sans"/>
                <a:cs typeface="Open Sans"/>
                <a:sym typeface="Open Sans"/>
              </a:rPr>
              <a:t>registered institution </a:t>
            </a:r>
            <a:r>
              <a:rPr lang="en-US">
                <a:solidFill>
                  <a:srgbClr val="3F3F3F"/>
                </a:solidFill>
                <a:latin typeface="Open Sans"/>
                <a:ea typeface="Open Sans"/>
                <a:cs typeface="Open Sans"/>
                <a:sym typeface="Open Sans"/>
              </a:rPr>
              <a:t>and the </a:t>
            </a:r>
            <a:r>
              <a:rPr b="1" lang="en-US">
                <a:solidFill>
                  <a:srgbClr val="3F3F3F"/>
                </a:solidFill>
                <a:latin typeface="Open Sans"/>
                <a:ea typeface="Open Sans"/>
                <a:cs typeface="Open Sans"/>
                <a:sym typeface="Open Sans"/>
              </a:rPr>
              <a:t>publisher partners of Research4Life</a:t>
            </a:r>
            <a:r>
              <a:rPr lang="en-US">
                <a:solidFill>
                  <a:srgbClr val="3F3F3F"/>
                </a:solidFill>
                <a:latin typeface="Open Sans"/>
                <a:ea typeface="Open Sans"/>
                <a:cs typeface="Open Sans"/>
                <a:sym typeface="Open Sans"/>
              </a:rPr>
              <a:t>. </a:t>
            </a:r>
            <a:endParaRPr>
              <a:solidFill>
                <a:srgbClr val="3F3F3F"/>
              </a:solidFill>
              <a:latin typeface="Open Sans"/>
              <a:ea typeface="Open Sans"/>
              <a:cs typeface="Open Sans"/>
              <a:sym typeface="Open Sans"/>
            </a:endParaRPr>
          </a:p>
          <a:p>
            <a:pPr indent="-381000" lvl="0" marL="457200" rtl="0" algn="l">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It allows the licensee to use the publishers’ offer and defines the rules of use for all Research4Life collections. </a:t>
            </a:r>
            <a:endParaRPr>
              <a:solidFill>
                <a:srgbClr val="3F3F3F"/>
              </a:solidFill>
              <a:latin typeface="Open Sans"/>
              <a:ea typeface="Open Sans"/>
              <a:cs typeface="Open Sans"/>
              <a:sym typeface="Open Sans"/>
            </a:endParaRPr>
          </a:p>
          <a:p>
            <a:pPr indent="-381000" lvl="0" marL="457200" rtl="0" algn="l">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It covers key information on the </a:t>
            </a:r>
            <a:r>
              <a:rPr b="1" lang="en-US">
                <a:solidFill>
                  <a:srgbClr val="3F3F3F"/>
                </a:solidFill>
                <a:latin typeface="Open Sans"/>
                <a:ea typeface="Open Sans"/>
                <a:cs typeface="Open Sans"/>
                <a:sym typeface="Open Sans"/>
              </a:rPr>
              <a:t>use of credentials</a:t>
            </a:r>
            <a:r>
              <a:rPr lang="en-US">
                <a:solidFill>
                  <a:srgbClr val="3F3F3F"/>
                </a:solidFill>
                <a:latin typeface="Open Sans"/>
                <a:ea typeface="Open Sans"/>
                <a:cs typeface="Open Sans"/>
                <a:sym typeface="Open Sans"/>
              </a:rPr>
              <a:t>, </a:t>
            </a:r>
            <a:r>
              <a:rPr b="1" lang="en-US">
                <a:solidFill>
                  <a:srgbClr val="3F3F3F"/>
                </a:solidFill>
                <a:latin typeface="Open Sans"/>
                <a:ea typeface="Open Sans"/>
                <a:cs typeface="Open Sans"/>
                <a:sym typeface="Open Sans"/>
              </a:rPr>
              <a:t>copyright</a:t>
            </a:r>
            <a:r>
              <a:rPr lang="en-US">
                <a:solidFill>
                  <a:srgbClr val="3F3F3F"/>
                </a:solidFill>
                <a:latin typeface="Open Sans"/>
                <a:ea typeface="Open Sans"/>
                <a:cs typeface="Open Sans"/>
                <a:sym typeface="Open Sans"/>
              </a:rPr>
              <a:t> and </a:t>
            </a:r>
            <a:r>
              <a:rPr b="1" lang="en-US">
                <a:solidFill>
                  <a:srgbClr val="3F3F3F"/>
                </a:solidFill>
                <a:latin typeface="Open Sans"/>
                <a:ea typeface="Open Sans"/>
                <a:cs typeface="Open Sans"/>
                <a:sym typeface="Open Sans"/>
              </a:rPr>
              <a:t>fair usage</a:t>
            </a:r>
            <a:r>
              <a:rPr lang="en-US">
                <a:solidFill>
                  <a:srgbClr val="3F3F3F"/>
                </a:solidFill>
                <a:latin typeface="Open Sans"/>
                <a:ea typeface="Open Sans"/>
                <a:cs typeface="Open Sans"/>
                <a:sym typeface="Open Sans"/>
              </a:rPr>
              <a:t>.</a:t>
            </a:r>
            <a:endParaRPr>
              <a:solidFill>
                <a:srgbClr val="3F3F3F"/>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5" name="Shape 255"/>
        <p:cNvGrpSpPr/>
        <p:nvPr/>
      </p:nvGrpSpPr>
      <p:grpSpPr>
        <a:xfrm>
          <a:off x="0" y="0"/>
          <a:ext cx="0" cy="0"/>
          <a:chOff x="0" y="0"/>
          <a:chExt cx="0" cy="0"/>
        </a:xfrm>
      </p:grpSpPr>
      <p:sp>
        <p:nvSpPr>
          <p:cNvPr id="256" name="Google Shape;256;p19"/>
          <p:cNvSpPr txBox="1"/>
          <p:nvPr>
            <p:ph type="title"/>
          </p:nvPr>
        </p:nvSpPr>
        <p:spPr>
          <a:xfrm>
            <a:off x="0" y="378812"/>
            <a:ext cx="72975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2800">
                <a:solidFill>
                  <a:srgbClr val="586F7C"/>
                </a:solidFill>
                <a:latin typeface="Open Sans"/>
                <a:ea typeface="Open Sans"/>
                <a:cs typeface="Open Sans"/>
                <a:sym typeface="Open Sans"/>
              </a:rPr>
              <a:t>Research4Life </a:t>
            </a:r>
            <a:r>
              <a:rPr b="1" lang="en-US" sz="2800">
                <a:solidFill>
                  <a:srgbClr val="586F7C"/>
                </a:solidFill>
                <a:latin typeface="Open Sans"/>
                <a:ea typeface="Open Sans"/>
                <a:cs typeface="Open Sans"/>
                <a:sym typeface="Open Sans"/>
              </a:rPr>
              <a:t>ALLOWS</a:t>
            </a:r>
            <a:r>
              <a:rPr lang="en-US" sz="2800">
                <a:solidFill>
                  <a:srgbClr val="586F7C"/>
                </a:solidFill>
                <a:latin typeface="Open Sans"/>
                <a:ea typeface="Open Sans"/>
                <a:cs typeface="Open Sans"/>
                <a:sym typeface="Open Sans"/>
              </a:rPr>
              <a:t> registered institutions and their authorized users to:</a:t>
            </a:r>
            <a:endParaRPr sz="2800">
              <a:solidFill>
                <a:srgbClr val="586F7C"/>
              </a:solidFill>
              <a:latin typeface="Open Sans"/>
              <a:ea typeface="Open Sans"/>
              <a:cs typeface="Open Sans"/>
              <a:sym typeface="Open Sans"/>
            </a:endParaRPr>
          </a:p>
        </p:txBody>
      </p:sp>
      <p:sp>
        <p:nvSpPr>
          <p:cNvPr id="257" name="Google Shape;257;p19"/>
          <p:cNvSpPr txBox="1"/>
          <p:nvPr>
            <p:ph idx="1" type="body"/>
          </p:nvPr>
        </p:nvSpPr>
        <p:spPr>
          <a:xfrm>
            <a:off x="356936" y="2046942"/>
            <a:ext cx="9613800" cy="3599400"/>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Share the password with colleagues, students or faculty members in the same institution, </a:t>
            </a:r>
            <a:endParaRPr>
              <a:solidFill>
                <a:srgbClr val="3F3F3F"/>
              </a:solidFill>
            </a:endParaRPr>
          </a:p>
          <a:p>
            <a:pPr indent="-381000" lvl="0" marL="457200" rtl="0" algn="l">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Download or print up to 15% of a journal issue or book,</a:t>
            </a:r>
            <a:endParaRPr>
              <a:solidFill>
                <a:srgbClr val="3F3F3F"/>
              </a:solidFill>
            </a:endParaRPr>
          </a:p>
          <a:p>
            <a:pPr indent="-381000" lvl="0" marL="457200" rtl="0" algn="l">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Use material for educational purposes (course packs or reserves) or make copies for institutional members,</a:t>
            </a:r>
            <a:endParaRPr>
              <a:solidFill>
                <a:srgbClr val="3F3F3F"/>
              </a:solidFill>
            </a:endParaRPr>
          </a:p>
          <a:p>
            <a:pPr indent="-381000" lvl="0" marL="457200" rtl="0" algn="l">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Use Research4Life collections on personal computers owned personally by the employees, faculty or students of the institution.</a:t>
            </a:r>
            <a:endParaRPr>
              <a:solidFill>
                <a:srgbClr val="3F3F3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0"/>
          <p:cNvSpPr txBox="1"/>
          <p:nvPr>
            <p:ph type="title"/>
          </p:nvPr>
        </p:nvSpPr>
        <p:spPr>
          <a:xfrm>
            <a:off x="0" y="437222"/>
            <a:ext cx="81381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2700">
                <a:solidFill>
                  <a:srgbClr val="586F7C"/>
                </a:solidFill>
                <a:latin typeface="Open Sans"/>
                <a:ea typeface="Open Sans"/>
                <a:cs typeface="Open Sans"/>
                <a:sym typeface="Open Sans"/>
              </a:rPr>
              <a:t>Research4Life </a:t>
            </a:r>
            <a:r>
              <a:rPr b="1" lang="en-US" sz="2700">
                <a:solidFill>
                  <a:srgbClr val="586F7C"/>
                </a:solidFill>
                <a:latin typeface="Open Sans"/>
                <a:ea typeface="Open Sans"/>
                <a:cs typeface="Open Sans"/>
                <a:sym typeface="Open Sans"/>
              </a:rPr>
              <a:t>does</a:t>
            </a:r>
            <a:r>
              <a:rPr lang="en-US" sz="2700">
                <a:solidFill>
                  <a:srgbClr val="586F7C"/>
                </a:solidFill>
                <a:latin typeface="Open Sans"/>
                <a:ea typeface="Open Sans"/>
                <a:cs typeface="Open Sans"/>
                <a:sym typeface="Open Sans"/>
              </a:rPr>
              <a:t> </a:t>
            </a:r>
            <a:r>
              <a:rPr b="1" lang="en-US" sz="2700">
                <a:solidFill>
                  <a:srgbClr val="586F7C"/>
                </a:solidFill>
                <a:latin typeface="Open Sans"/>
                <a:ea typeface="Open Sans"/>
                <a:cs typeface="Open Sans"/>
                <a:sym typeface="Open Sans"/>
              </a:rPr>
              <a:t>NOT allow </a:t>
            </a:r>
            <a:r>
              <a:rPr lang="en-US" sz="2700">
                <a:solidFill>
                  <a:srgbClr val="586F7C"/>
                </a:solidFill>
                <a:latin typeface="Open Sans"/>
                <a:ea typeface="Open Sans"/>
                <a:cs typeface="Open Sans"/>
                <a:sym typeface="Open Sans"/>
              </a:rPr>
              <a:t>registered institutions and their authorized users to: </a:t>
            </a:r>
            <a:endParaRPr sz="2700">
              <a:solidFill>
                <a:srgbClr val="586F7C"/>
              </a:solidFill>
              <a:latin typeface="Open Sans"/>
              <a:ea typeface="Open Sans"/>
              <a:cs typeface="Open Sans"/>
              <a:sym typeface="Open Sans"/>
            </a:endParaRPr>
          </a:p>
        </p:txBody>
      </p:sp>
      <p:sp>
        <p:nvSpPr>
          <p:cNvPr id="264" name="Google Shape;264;p20"/>
          <p:cNvSpPr txBox="1"/>
          <p:nvPr>
            <p:ph idx="1" type="body"/>
          </p:nvPr>
        </p:nvSpPr>
        <p:spPr>
          <a:xfrm>
            <a:off x="0" y="1934406"/>
            <a:ext cx="11940000" cy="4923600"/>
          </a:xfrm>
          <a:prstGeom prst="rect">
            <a:avLst/>
          </a:prstGeom>
          <a:noFill/>
          <a:ln>
            <a:noFill/>
          </a:ln>
        </p:spPr>
        <p:txBody>
          <a:bodyPr anchorCtr="0" anchor="t" bIns="45700" lIns="91425" spcFirstLastPara="1" rIns="91425" wrap="square" tIns="45700">
            <a:normAutofit/>
          </a:bodyPr>
          <a:lstStyle/>
          <a:p>
            <a:pPr indent="-342900" lvl="0" marL="460375" rtl="0" algn="l">
              <a:lnSpc>
                <a:spcPct val="90000"/>
              </a:lnSpc>
              <a:spcBef>
                <a:spcPts val="1000"/>
              </a:spcBef>
              <a:spcAft>
                <a:spcPts val="0"/>
              </a:spcAft>
              <a:buClr>
                <a:schemeClr val="dk1"/>
              </a:buClr>
              <a:buSzPts val="1998"/>
              <a:buChar char="●"/>
            </a:pPr>
            <a:r>
              <a:rPr lang="en-US" sz="2220">
                <a:solidFill>
                  <a:srgbClr val="3F3F3F"/>
                </a:solidFill>
                <a:latin typeface="Open Sans"/>
                <a:ea typeface="Open Sans"/>
                <a:cs typeface="Open Sans"/>
                <a:sym typeface="Open Sans"/>
              </a:rPr>
              <a:t>Share the Research4Life username and password outside the registered institution,</a:t>
            </a:r>
            <a:endParaRPr>
              <a:solidFill>
                <a:srgbClr val="3F3F3F"/>
              </a:solidFill>
            </a:endParaRPr>
          </a:p>
          <a:p>
            <a:pPr indent="-342900" lvl="0" marL="460375" rtl="0" algn="l">
              <a:lnSpc>
                <a:spcPct val="90000"/>
              </a:lnSpc>
              <a:spcBef>
                <a:spcPts val="1000"/>
              </a:spcBef>
              <a:spcAft>
                <a:spcPts val="0"/>
              </a:spcAft>
              <a:buClr>
                <a:schemeClr val="dk1"/>
              </a:buClr>
              <a:buSzPts val="1998"/>
              <a:buChar char="●"/>
            </a:pPr>
            <a:r>
              <a:rPr lang="en-US" sz="2220">
                <a:solidFill>
                  <a:srgbClr val="3F3F3F"/>
                </a:solidFill>
                <a:latin typeface="Open Sans"/>
                <a:ea typeface="Open Sans"/>
                <a:cs typeface="Open Sans"/>
                <a:sym typeface="Open Sans"/>
              </a:rPr>
              <a:t>Post content on websites or publish credentials online,</a:t>
            </a:r>
            <a:endParaRPr>
              <a:solidFill>
                <a:srgbClr val="3F3F3F"/>
              </a:solidFill>
            </a:endParaRPr>
          </a:p>
          <a:p>
            <a:pPr indent="-342900" lvl="0" marL="460375" rtl="0" algn="l">
              <a:lnSpc>
                <a:spcPct val="90000"/>
              </a:lnSpc>
              <a:spcBef>
                <a:spcPts val="1000"/>
              </a:spcBef>
              <a:spcAft>
                <a:spcPts val="0"/>
              </a:spcAft>
              <a:buClr>
                <a:schemeClr val="dk1"/>
              </a:buClr>
              <a:buSzPts val="1998"/>
              <a:buChar char="●"/>
            </a:pPr>
            <a:r>
              <a:rPr lang="en-US" sz="2220">
                <a:solidFill>
                  <a:srgbClr val="3F3F3F"/>
                </a:solidFill>
                <a:latin typeface="Open Sans"/>
                <a:ea typeface="Open Sans"/>
                <a:cs typeface="Open Sans"/>
                <a:sym typeface="Open Sans"/>
              </a:rPr>
              <a:t>Access Research4Life programmes remotely from other installations than institutional devices or devices owned by employees, faculty members or students of the institution,</a:t>
            </a:r>
            <a:endParaRPr sz="2220">
              <a:solidFill>
                <a:srgbClr val="3F3F3F"/>
              </a:solidFill>
              <a:latin typeface="Open Sans"/>
              <a:ea typeface="Open Sans"/>
              <a:cs typeface="Open Sans"/>
              <a:sym typeface="Open Sans"/>
            </a:endParaRPr>
          </a:p>
          <a:p>
            <a:pPr indent="-342900" lvl="0" marL="460375" rtl="0" algn="l">
              <a:lnSpc>
                <a:spcPct val="90000"/>
              </a:lnSpc>
              <a:spcBef>
                <a:spcPts val="1000"/>
              </a:spcBef>
              <a:spcAft>
                <a:spcPts val="0"/>
              </a:spcAft>
              <a:buClr>
                <a:schemeClr val="dk1"/>
              </a:buClr>
              <a:buSzPts val="1998"/>
              <a:buChar char="●"/>
            </a:pPr>
            <a:r>
              <a:rPr lang="en-US" sz="2220">
                <a:solidFill>
                  <a:srgbClr val="3F3F3F"/>
                </a:solidFill>
                <a:latin typeface="Open Sans"/>
                <a:ea typeface="Open Sans"/>
                <a:cs typeface="Open Sans"/>
                <a:sym typeface="Open Sans"/>
              </a:rPr>
              <a:t>Access Research4Life programmes whilst travelling outside their own countries,</a:t>
            </a:r>
            <a:endParaRPr>
              <a:solidFill>
                <a:srgbClr val="3F3F3F"/>
              </a:solidFill>
            </a:endParaRPr>
          </a:p>
          <a:p>
            <a:pPr indent="-342900" lvl="0" marL="460375" rtl="0" algn="l">
              <a:lnSpc>
                <a:spcPct val="90000"/>
              </a:lnSpc>
              <a:spcBef>
                <a:spcPts val="1000"/>
              </a:spcBef>
              <a:spcAft>
                <a:spcPts val="0"/>
              </a:spcAft>
              <a:buClr>
                <a:schemeClr val="dk1"/>
              </a:buClr>
              <a:buSzPts val="1998"/>
              <a:buChar char="●"/>
            </a:pPr>
            <a:r>
              <a:rPr lang="en-US" sz="2220">
                <a:solidFill>
                  <a:srgbClr val="3F3F3F"/>
                </a:solidFill>
                <a:latin typeface="Open Sans"/>
                <a:ea typeface="Open Sans"/>
                <a:cs typeface="Open Sans"/>
                <a:sym typeface="Open Sans"/>
              </a:rPr>
              <a:t>Download or print complete journal issues or books,</a:t>
            </a:r>
            <a:endParaRPr>
              <a:solidFill>
                <a:srgbClr val="3F3F3F"/>
              </a:solidFill>
            </a:endParaRPr>
          </a:p>
          <a:p>
            <a:pPr indent="-342900" lvl="0" marL="460375" rtl="0" algn="l">
              <a:lnSpc>
                <a:spcPct val="90000"/>
              </a:lnSpc>
              <a:spcBef>
                <a:spcPts val="1000"/>
              </a:spcBef>
              <a:spcAft>
                <a:spcPts val="0"/>
              </a:spcAft>
              <a:buClr>
                <a:schemeClr val="dk1"/>
              </a:buClr>
              <a:buSzPts val="1998"/>
              <a:buChar char="●"/>
            </a:pPr>
            <a:r>
              <a:rPr lang="en-US" sz="2220">
                <a:solidFill>
                  <a:srgbClr val="3F3F3F"/>
                </a:solidFill>
                <a:latin typeface="Open Sans"/>
                <a:ea typeface="Open Sans"/>
                <a:cs typeface="Open Sans"/>
                <a:sym typeface="Open Sans"/>
              </a:rPr>
              <a:t>Supply documents available through any Research4Life programmes for a fee,</a:t>
            </a:r>
            <a:endParaRPr>
              <a:solidFill>
                <a:srgbClr val="3F3F3F"/>
              </a:solidFill>
            </a:endParaRPr>
          </a:p>
          <a:p>
            <a:pPr indent="-342900" lvl="0" marL="460375" rtl="0" algn="l">
              <a:lnSpc>
                <a:spcPct val="90000"/>
              </a:lnSpc>
              <a:spcBef>
                <a:spcPts val="1000"/>
              </a:spcBef>
              <a:spcAft>
                <a:spcPts val="0"/>
              </a:spcAft>
              <a:buClr>
                <a:schemeClr val="dk1"/>
              </a:buClr>
              <a:buSzPts val="1998"/>
              <a:buChar char="●"/>
            </a:pPr>
            <a:r>
              <a:rPr lang="en-US" sz="2220">
                <a:solidFill>
                  <a:srgbClr val="3F3F3F"/>
                </a:solidFill>
                <a:latin typeface="Open Sans"/>
                <a:ea typeface="Open Sans"/>
                <a:cs typeface="Open Sans"/>
                <a:sym typeface="Open Sans"/>
              </a:rPr>
              <a:t>Modify, adapt, transform or create any derivative work from the publishers’ material,</a:t>
            </a:r>
            <a:endParaRPr>
              <a:solidFill>
                <a:srgbClr val="3F3F3F"/>
              </a:solidFill>
            </a:endParaRPr>
          </a:p>
          <a:p>
            <a:pPr indent="0" lvl="0" marL="117475" rtl="0" algn="l">
              <a:lnSpc>
                <a:spcPct val="90000"/>
              </a:lnSpc>
              <a:spcBef>
                <a:spcPts val="1000"/>
              </a:spcBef>
              <a:spcAft>
                <a:spcPts val="0"/>
              </a:spcAft>
              <a:buClr>
                <a:schemeClr val="dk1"/>
              </a:buClr>
              <a:buSzPts val="1998"/>
              <a:buNone/>
            </a:pPr>
            <a:r>
              <a:rPr b="1" lang="en-US" sz="2220">
                <a:solidFill>
                  <a:srgbClr val="3F3F3F"/>
                </a:solidFill>
                <a:latin typeface="Open Sans"/>
                <a:ea typeface="Open Sans"/>
                <a:cs typeface="Open Sans"/>
                <a:sym typeface="Open Sans"/>
              </a:rPr>
              <a:t>And they must recognize that: </a:t>
            </a:r>
            <a:endParaRPr b="1">
              <a:solidFill>
                <a:srgbClr val="3F3F3F"/>
              </a:solidFill>
            </a:endParaRPr>
          </a:p>
          <a:p>
            <a:pPr indent="-342900" lvl="0" marL="460375" rtl="0" algn="l">
              <a:lnSpc>
                <a:spcPct val="90000"/>
              </a:lnSpc>
              <a:spcBef>
                <a:spcPts val="1000"/>
              </a:spcBef>
              <a:spcAft>
                <a:spcPts val="0"/>
              </a:spcAft>
              <a:buClr>
                <a:schemeClr val="dk1"/>
              </a:buClr>
              <a:buSzPts val="1998"/>
              <a:buChar char="●"/>
            </a:pPr>
            <a:r>
              <a:rPr lang="en-US" sz="2220">
                <a:solidFill>
                  <a:srgbClr val="3F3F3F"/>
                </a:solidFill>
                <a:latin typeface="Open Sans"/>
                <a:ea typeface="Open Sans"/>
                <a:cs typeface="Open Sans"/>
                <a:sym typeface="Open Sans"/>
              </a:rPr>
              <a:t>Owners, employees or affiliates of for-profit corporations are not considered authorized users.</a:t>
            </a:r>
            <a:endParaRPr>
              <a:solidFill>
                <a:srgbClr val="3F3F3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39"/>
          <p:cNvSpPr txBox="1"/>
          <p:nvPr>
            <p:ph type="title"/>
          </p:nvPr>
        </p:nvSpPr>
        <p:spPr>
          <a:xfrm>
            <a:off x="0" y="111303"/>
            <a:ext cx="96138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Lesson outline</a:t>
            </a:r>
            <a:endParaRPr>
              <a:solidFill>
                <a:srgbClr val="586F7C"/>
              </a:solidFill>
              <a:latin typeface="Open Sans"/>
              <a:ea typeface="Open Sans"/>
              <a:cs typeface="Open Sans"/>
              <a:sym typeface="Open Sans"/>
            </a:endParaRPr>
          </a:p>
        </p:txBody>
      </p:sp>
      <p:pic>
        <p:nvPicPr>
          <p:cNvPr id="92" name="Google Shape;92;p39"/>
          <p:cNvPicPr preferRelativeResize="0"/>
          <p:nvPr/>
        </p:nvPicPr>
        <p:blipFill rotWithShape="1">
          <a:blip r:embed="rId3">
            <a:alphaModFix/>
          </a:blip>
          <a:srcRect b="0" l="0" r="0" t="0"/>
          <a:stretch/>
        </p:blipFill>
        <p:spPr>
          <a:xfrm>
            <a:off x="86980" y="6492875"/>
            <a:ext cx="974618" cy="365100"/>
          </a:xfrm>
          <a:prstGeom prst="rect">
            <a:avLst/>
          </a:prstGeom>
          <a:noFill/>
          <a:ln>
            <a:noFill/>
          </a:ln>
        </p:spPr>
      </p:pic>
      <p:sp>
        <p:nvSpPr>
          <p:cNvPr id="93" name="Google Shape;93;p39"/>
          <p:cNvSpPr txBox="1"/>
          <p:nvPr/>
        </p:nvSpPr>
        <p:spPr>
          <a:xfrm>
            <a:off x="1204050" y="6531713"/>
            <a:ext cx="9783900" cy="28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US" sz="1200" u="none" cap="none" strike="noStrike">
                <a:solidFill>
                  <a:schemeClr val="dk1"/>
                </a:solidFill>
                <a:latin typeface="Arial"/>
                <a:ea typeface="Arial"/>
                <a:cs typeface="Arial"/>
                <a:sym typeface="Arial"/>
              </a:rPr>
              <a:t>This work is licensed under Creative Commons </a:t>
            </a:r>
            <a:r>
              <a:rPr b="0" i="0" lang="en-US" sz="1200" u="sng" cap="none" strike="noStrike">
                <a:solidFill>
                  <a:schemeClr val="accent5"/>
                </a:solidFill>
                <a:latin typeface="Arial"/>
                <a:ea typeface="Arial"/>
                <a:cs typeface="Arial"/>
                <a:sym typeface="Arial"/>
                <a:hlinkClick r:id="rId4">
                  <a:extLst>
                    <a:ext uri="{A12FA001-AC4F-418D-AE19-62706E023703}">
                      <ahyp:hlinkClr val="tx"/>
                    </a:ext>
                  </a:extLst>
                </a:hlinkClick>
              </a:rPr>
              <a:t>Attribution-ShareAlike 4.0 International</a:t>
            </a:r>
            <a:r>
              <a:rPr b="0" i="0" lang="en-US" sz="1200" u="none" cap="none" strike="noStrike">
                <a:solidFill>
                  <a:schemeClr val="dk1"/>
                </a:solidFill>
                <a:latin typeface="Arial"/>
                <a:ea typeface="Arial"/>
                <a:cs typeface="Arial"/>
                <a:sym typeface="Arial"/>
              </a:rPr>
              <a:t> (CC BY-SA 4.0)</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39"/>
          <p:cNvSpPr txBox="1"/>
          <p:nvPr>
            <p:ph idx="1" type="body"/>
          </p:nvPr>
        </p:nvSpPr>
        <p:spPr>
          <a:xfrm>
            <a:off x="680325" y="1899148"/>
            <a:ext cx="9613800" cy="35418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Clr>
                <a:schemeClr val="dk1"/>
              </a:buClr>
              <a:buSzPts val="1800"/>
              <a:buFont typeface="Arial"/>
              <a:buChar char="•"/>
            </a:pPr>
            <a:r>
              <a:rPr lang="en-US" sz="2000">
                <a:solidFill>
                  <a:srgbClr val="3F3F3F"/>
                </a:solidFill>
                <a:latin typeface="Open Sans"/>
                <a:ea typeface="Open Sans"/>
                <a:cs typeface="Open Sans"/>
                <a:sym typeface="Open Sans"/>
              </a:rPr>
              <a:t>Introduction	</a:t>
            </a:r>
            <a:endParaRPr sz="2000">
              <a:solidFill>
                <a:srgbClr val="3F3F3F"/>
              </a:solidFill>
              <a:latin typeface="Open Sans"/>
              <a:ea typeface="Open Sans"/>
              <a:cs typeface="Open Sans"/>
              <a:sym typeface="Open Sans"/>
            </a:endParaRPr>
          </a:p>
          <a:p>
            <a:pPr indent="-342900" lvl="0" marL="457200" rtl="0" algn="l">
              <a:lnSpc>
                <a:spcPct val="90000"/>
              </a:lnSpc>
              <a:spcBef>
                <a:spcPts val="1000"/>
              </a:spcBef>
              <a:spcAft>
                <a:spcPts val="0"/>
              </a:spcAft>
              <a:buClr>
                <a:schemeClr val="dk1"/>
              </a:buClr>
              <a:buSzPts val="1800"/>
              <a:buFont typeface="Arial"/>
              <a:buChar char="•"/>
            </a:pPr>
            <a:r>
              <a:rPr lang="en-US" sz="2000">
                <a:solidFill>
                  <a:srgbClr val="3F3F3F"/>
                </a:solidFill>
                <a:latin typeface="Open Sans"/>
                <a:ea typeface="Open Sans"/>
                <a:cs typeface="Open Sans"/>
                <a:sym typeface="Open Sans"/>
              </a:rPr>
              <a:t>Research4Life Partnership</a:t>
            </a:r>
            <a:endParaRPr sz="2000">
              <a:solidFill>
                <a:srgbClr val="3F3F3F"/>
              </a:solidFill>
              <a:latin typeface="Open Sans"/>
              <a:ea typeface="Open Sans"/>
              <a:cs typeface="Open Sans"/>
              <a:sym typeface="Open Sans"/>
            </a:endParaRPr>
          </a:p>
          <a:p>
            <a:pPr indent="-342900" lvl="0" marL="457200" rtl="0" algn="l">
              <a:lnSpc>
                <a:spcPct val="90000"/>
              </a:lnSpc>
              <a:spcBef>
                <a:spcPts val="1000"/>
              </a:spcBef>
              <a:spcAft>
                <a:spcPts val="0"/>
              </a:spcAft>
              <a:buClr>
                <a:schemeClr val="dk1"/>
              </a:buClr>
              <a:buSzPts val="1800"/>
              <a:buFont typeface="Arial"/>
              <a:buChar char="•"/>
            </a:pPr>
            <a:r>
              <a:rPr lang="en-US" sz="2000">
                <a:solidFill>
                  <a:srgbClr val="3F3F3F"/>
                </a:solidFill>
                <a:latin typeface="Open Sans"/>
                <a:ea typeface="Open Sans"/>
                <a:cs typeface="Open Sans"/>
                <a:sym typeface="Open Sans"/>
              </a:rPr>
              <a:t>Research4Life collections</a:t>
            </a:r>
            <a:endParaRPr sz="2000">
              <a:solidFill>
                <a:srgbClr val="3F3F3F"/>
              </a:solidFill>
              <a:latin typeface="Open Sans"/>
              <a:ea typeface="Open Sans"/>
              <a:cs typeface="Open Sans"/>
              <a:sym typeface="Open Sans"/>
            </a:endParaRPr>
          </a:p>
          <a:p>
            <a:pPr indent="-342900" lvl="0" marL="457200" rtl="0" algn="l">
              <a:lnSpc>
                <a:spcPct val="90000"/>
              </a:lnSpc>
              <a:spcBef>
                <a:spcPts val="1000"/>
              </a:spcBef>
              <a:spcAft>
                <a:spcPts val="0"/>
              </a:spcAft>
              <a:buClr>
                <a:schemeClr val="dk1"/>
              </a:buClr>
              <a:buSzPts val="1800"/>
              <a:buFont typeface="Arial"/>
              <a:buChar char="•"/>
            </a:pPr>
            <a:r>
              <a:rPr lang="en-US" sz="2000">
                <a:solidFill>
                  <a:srgbClr val="3F3F3F"/>
                </a:solidFill>
                <a:latin typeface="Open Sans"/>
                <a:ea typeface="Open Sans"/>
                <a:cs typeface="Open Sans"/>
                <a:sym typeface="Open Sans"/>
              </a:rPr>
              <a:t>Research4Life collections eligibility criteria</a:t>
            </a:r>
            <a:endParaRPr sz="2000">
              <a:solidFill>
                <a:srgbClr val="3F3F3F"/>
              </a:solidFill>
              <a:latin typeface="Open Sans"/>
              <a:ea typeface="Open Sans"/>
              <a:cs typeface="Open Sans"/>
              <a:sym typeface="Open Sans"/>
            </a:endParaRPr>
          </a:p>
          <a:p>
            <a:pPr indent="-342900" lvl="0" marL="457200" rtl="0" algn="l">
              <a:lnSpc>
                <a:spcPct val="90000"/>
              </a:lnSpc>
              <a:spcBef>
                <a:spcPts val="1000"/>
              </a:spcBef>
              <a:spcAft>
                <a:spcPts val="0"/>
              </a:spcAft>
              <a:buClr>
                <a:schemeClr val="dk1"/>
              </a:buClr>
              <a:buSzPts val="1800"/>
              <a:buFont typeface="Arial"/>
              <a:buChar char="•"/>
            </a:pPr>
            <a:r>
              <a:rPr lang="en-US" sz="2000">
                <a:solidFill>
                  <a:srgbClr val="3F3F3F"/>
                </a:solidFill>
                <a:latin typeface="Open Sans"/>
                <a:ea typeface="Open Sans"/>
                <a:cs typeface="Open Sans"/>
                <a:sym typeface="Open Sans"/>
              </a:rPr>
              <a:t>Group A and Group B country categories</a:t>
            </a:r>
            <a:endParaRPr sz="2000">
              <a:solidFill>
                <a:srgbClr val="3F3F3F"/>
              </a:solidFill>
              <a:latin typeface="Open Sans"/>
              <a:ea typeface="Open Sans"/>
              <a:cs typeface="Open Sans"/>
              <a:sym typeface="Open Sans"/>
            </a:endParaRPr>
          </a:p>
          <a:p>
            <a:pPr indent="-342900" lvl="0" marL="457200" rtl="0" algn="l">
              <a:lnSpc>
                <a:spcPct val="90000"/>
              </a:lnSpc>
              <a:spcBef>
                <a:spcPts val="1000"/>
              </a:spcBef>
              <a:spcAft>
                <a:spcPts val="0"/>
              </a:spcAft>
              <a:buClr>
                <a:schemeClr val="dk1"/>
              </a:buClr>
              <a:buSzPts val="1800"/>
              <a:buFont typeface="Arial"/>
              <a:buChar char="•"/>
            </a:pPr>
            <a:r>
              <a:rPr lang="en-US" sz="2000">
                <a:solidFill>
                  <a:srgbClr val="3F3F3F"/>
                </a:solidFill>
                <a:latin typeface="Open Sans"/>
                <a:ea typeface="Open Sans"/>
                <a:cs typeface="Open Sans"/>
                <a:sym typeface="Open Sans"/>
              </a:rPr>
              <a:t>Research4Life user agreement and terms of use </a:t>
            </a:r>
            <a:endParaRPr sz="2000">
              <a:solidFill>
                <a:srgbClr val="3F3F3F"/>
              </a:solidFill>
              <a:latin typeface="Open Sans"/>
              <a:ea typeface="Open Sans"/>
              <a:cs typeface="Open Sans"/>
              <a:sym typeface="Open Sans"/>
            </a:endParaRPr>
          </a:p>
          <a:p>
            <a:pPr indent="-342900" lvl="0" marL="457200" rtl="0" algn="l">
              <a:lnSpc>
                <a:spcPct val="90000"/>
              </a:lnSpc>
              <a:spcBef>
                <a:spcPts val="1000"/>
              </a:spcBef>
              <a:spcAft>
                <a:spcPts val="0"/>
              </a:spcAft>
              <a:buClr>
                <a:schemeClr val="dk1"/>
              </a:buClr>
              <a:buSzPts val="1800"/>
              <a:buFont typeface="Arial"/>
              <a:buChar char="•"/>
            </a:pPr>
            <a:r>
              <a:rPr lang="en-US" sz="2000">
                <a:solidFill>
                  <a:srgbClr val="3F3F3F"/>
                </a:solidFill>
                <a:latin typeface="Open Sans"/>
                <a:ea typeface="Open Sans"/>
                <a:cs typeface="Open Sans"/>
                <a:sym typeface="Open Sans"/>
              </a:rPr>
              <a:t>Registration for Research4Life collections</a:t>
            </a:r>
            <a:endParaRPr sz="2000">
              <a:solidFill>
                <a:srgbClr val="3F3F3F"/>
              </a:solidFill>
              <a:latin typeface="Open Sans"/>
              <a:ea typeface="Open Sans"/>
              <a:cs typeface="Open Sans"/>
              <a:sym typeface="Open Sans"/>
            </a:endParaRPr>
          </a:p>
          <a:p>
            <a:pPr indent="-342900" lvl="0" marL="457200" rtl="0" algn="l">
              <a:lnSpc>
                <a:spcPct val="90000"/>
              </a:lnSpc>
              <a:spcBef>
                <a:spcPts val="1000"/>
              </a:spcBef>
              <a:spcAft>
                <a:spcPts val="0"/>
              </a:spcAft>
              <a:buClr>
                <a:schemeClr val="dk1"/>
              </a:buClr>
              <a:buSzPts val="1800"/>
              <a:buFont typeface="Arial"/>
              <a:buChar char="•"/>
            </a:pPr>
            <a:r>
              <a:rPr lang="en-US" sz="2000">
                <a:solidFill>
                  <a:srgbClr val="3F3F3F"/>
                </a:solidFill>
                <a:latin typeface="Open Sans"/>
                <a:ea typeface="Open Sans"/>
                <a:cs typeface="Open Sans"/>
                <a:sym typeface="Open Sans"/>
              </a:rPr>
              <a:t> Access to Research4Life collections </a:t>
            </a:r>
            <a:endParaRPr sz="2000">
              <a:solidFill>
                <a:srgbClr val="3F3F3F"/>
              </a:solidFill>
              <a:latin typeface="Open Sans"/>
              <a:ea typeface="Open Sans"/>
              <a:cs typeface="Open Sans"/>
              <a:sym typeface="Open Sans"/>
            </a:endParaRPr>
          </a:p>
          <a:p>
            <a:pPr indent="-342900" lvl="0" marL="457200" rtl="0" algn="l">
              <a:lnSpc>
                <a:spcPct val="90000"/>
              </a:lnSpc>
              <a:spcBef>
                <a:spcPts val="1000"/>
              </a:spcBef>
              <a:spcAft>
                <a:spcPts val="0"/>
              </a:spcAft>
              <a:buClr>
                <a:schemeClr val="dk1"/>
              </a:buClr>
              <a:buSzPts val="1800"/>
              <a:buFont typeface="Arial"/>
              <a:buChar char="•"/>
            </a:pPr>
            <a:r>
              <a:rPr lang="en-US" sz="2000">
                <a:solidFill>
                  <a:srgbClr val="3F3F3F"/>
                </a:solidFill>
                <a:latin typeface="Open Sans"/>
                <a:ea typeface="Open Sans"/>
                <a:cs typeface="Open Sans"/>
                <a:sym typeface="Open Sans"/>
              </a:rPr>
              <a:t>Research4Life helpdesk</a:t>
            </a:r>
            <a:endParaRPr sz="2000">
              <a:solidFill>
                <a:srgbClr val="3F3F3F"/>
              </a:solidFill>
              <a:latin typeface="Open Sans"/>
              <a:ea typeface="Open Sans"/>
              <a:cs typeface="Open Sans"/>
              <a:sym typeface="Open Sans"/>
            </a:endParaRPr>
          </a:p>
          <a:p>
            <a:pPr indent="-342900" lvl="0" marL="457200" rtl="0" algn="l">
              <a:lnSpc>
                <a:spcPct val="90000"/>
              </a:lnSpc>
              <a:spcBef>
                <a:spcPts val="1000"/>
              </a:spcBef>
              <a:spcAft>
                <a:spcPts val="0"/>
              </a:spcAft>
              <a:buClr>
                <a:schemeClr val="dk1"/>
              </a:buClr>
              <a:buSzPts val="1800"/>
              <a:buFont typeface="Arial"/>
              <a:buChar char="•"/>
            </a:pPr>
            <a:r>
              <a:rPr lang="en-US" sz="2000">
                <a:solidFill>
                  <a:srgbClr val="3F3F3F"/>
                </a:solidFill>
                <a:latin typeface="Open Sans"/>
                <a:ea typeface="Open Sans"/>
                <a:cs typeface="Open Sans"/>
                <a:sym typeface="Open Sans"/>
              </a:rPr>
              <a:t>Summary </a:t>
            </a:r>
            <a:endParaRPr sz="2000">
              <a:solidFill>
                <a:srgbClr val="3F3F3F"/>
              </a:solidFill>
              <a:latin typeface="Open Sans"/>
              <a:ea typeface="Open Sans"/>
              <a:cs typeface="Open Sans"/>
              <a:sym typeface="Open Sans"/>
            </a:endParaRPr>
          </a:p>
        </p:txBody>
      </p:sp>
      <p:sp>
        <p:nvSpPr>
          <p:cNvPr id="95" name="Google Shape;95;p39"/>
          <p:cNvSpPr txBox="1"/>
          <p:nvPr/>
        </p:nvSpPr>
        <p:spPr>
          <a:xfrm>
            <a:off x="9434050" y="6455525"/>
            <a:ext cx="2743200" cy="326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v1.3 January 2022</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1"/>
          <p:cNvSpPr txBox="1"/>
          <p:nvPr>
            <p:ph type="title"/>
          </p:nvPr>
        </p:nvSpPr>
        <p:spPr>
          <a:xfrm>
            <a:off x="0" y="475201"/>
            <a:ext cx="8138100" cy="1049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sz="3330">
                <a:solidFill>
                  <a:srgbClr val="586F7C"/>
                </a:solidFill>
                <a:latin typeface="Open Sans"/>
                <a:ea typeface="Open Sans"/>
                <a:cs typeface="Open Sans"/>
                <a:sym typeface="Open Sans"/>
              </a:rPr>
              <a:t>Registration for Research4Life collections</a:t>
            </a:r>
            <a:endParaRPr sz="3330">
              <a:solidFill>
                <a:srgbClr val="586F7C"/>
              </a:solidFill>
              <a:latin typeface="Open Sans"/>
              <a:ea typeface="Open Sans"/>
              <a:cs typeface="Open Sans"/>
              <a:sym typeface="Open Sans"/>
            </a:endParaRPr>
          </a:p>
        </p:txBody>
      </p:sp>
      <p:sp>
        <p:nvSpPr>
          <p:cNvPr id="271" name="Google Shape;271;p21"/>
          <p:cNvSpPr txBox="1"/>
          <p:nvPr>
            <p:ph idx="1" type="body"/>
          </p:nvPr>
        </p:nvSpPr>
        <p:spPr>
          <a:xfrm>
            <a:off x="170367" y="1826919"/>
            <a:ext cx="11171700" cy="5031000"/>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A step-by-step guide on how to register online is available at the Research4Life web site - </a:t>
            </a:r>
            <a:r>
              <a:rPr lang="en-US" u="sng">
                <a:solidFill>
                  <a:schemeClr val="accent5"/>
                </a:solidFill>
                <a:latin typeface="Open Sans"/>
                <a:ea typeface="Open Sans"/>
                <a:cs typeface="Open Sans"/>
                <a:sym typeface="Open Sans"/>
                <a:hlinkClick r:id="rId3">
                  <a:extLst>
                    <a:ext uri="{A12FA001-AC4F-418D-AE19-62706E023703}">
                      <ahyp:hlinkClr val="tx"/>
                    </a:ext>
                  </a:extLst>
                </a:hlinkClick>
              </a:rPr>
              <a:t>https://www.research4life.org/access/how-to-register/</a:t>
            </a:r>
            <a:endParaRPr>
              <a:solidFill>
                <a:schemeClr val="accent5"/>
              </a:solidFill>
              <a:latin typeface="Open Sans"/>
              <a:ea typeface="Open Sans"/>
              <a:cs typeface="Open Sans"/>
              <a:sym typeface="Open Sans"/>
            </a:endParaRPr>
          </a:p>
          <a:p>
            <a:pPr indent="-381000" lvl="0" marL="457200" rtl="0" algn="l">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Individuals are not eligible to register, only institutions are.</a:t>
            </a:r>
            <a:endParaRPr>
              <a:solidFill>
                <a:srgbClr val="3F3F3F"/>
              </a:solidFill>
            </a:endParaRPr>
          </a:p>
          <a:p>
            <a:pPr indent="-381000" lvl="0" marL="457200" rtl="0" algn="l">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An online registration form is available at the Research4Life web site</a:t>
            </a:r>
            <a:endParaRPr>
              <a:solidFill>
                <a:srgbClr val="3F3F3F"/>
              </a:solidFill>
            </a:endParaRPr>
          </a:p>
          <a:p>
            <a:pPr indent="-381000" lvl="0" marL="457200" rtl="0" algn="l">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Before proceeding, please check the </a:t>
            </a:r>
            <a:r>
              <a:rPr lang="en-US" u="sng">
                <a:solidFill>
                  <a:schemeClr val="accent5"/>
                </a:solidFill>
                <a:latin typeface="Open Sans"/>
                <a:ea typeface="Open Sans"/>
                <a:cs typeface="Open Sans"/>
                <a:sym typeface="Open Sans"/>
                <a:hlinkClick r:id="rId4">
                  <a:extLst>
                    <a:ext uri="{A12FA001-AC4F-418D-AE19-62706E023703}">
                      <ahyp:hlinkClr val="tx"/>
                    </a:ext>
                  </a:extLst>
                </a:hlinkClick>
              </a:rPr>
              <a:t>list of registered institutions </a:t>
            </a:r>
            <a:r>
              <a:rPr lang="en-US">
                <a:solidFill>
                  <a:srgbClr val="3F3F3F"/>
                </a:solidFill>
                <a:latin typeface="Open Sans"/>
                <a:ea typeface="Open Sans"/>
                <a:cs typeface="Open Sans"/>
                <a:sym typeface="Open Sans"/>
              </a:rPr>
              <a:t>to see if the institution is already registered.</a:t>
            </a:r>
            <a:endParaRPr>
              <a:solidFill>
                <a:srgbClr val="3F3F3F"/>
              </a:solidFill>
            </a:endParaRPr>
          </a:p>
          <a:p>
            <a:pPr indent="-381000" lvl="0" marL="457200" rtl="0" algn="l">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Once the submitted registration form has been reviewed by Research4Life, the applicant will receive an email with further instructions.</a:t>
            </a:r>
            <a:endParaRPr>
              <a:solidFill>
                <a:srgbClr val="3F3F3F"/>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6"/>
          <p:cNvSpPr txBox="1"/>
          <p:nvPr>
            <p:ph type="title"/>
          </p:nvPr>
        </p:nvSpPr>
        <p:spPr>
          <a:xfrm>
            <a:off x="0" y="475201"/>
            <a:ext cx="8138100" cy="1049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solidFill>
                  <a:srgbClr val="586F7C"/>
                </a:solidFill>
                <a:latin typeface="Open Sans"/>
                <a:ea typeface="Open Sans"/>
                <a:cs typeface="Open Sans"/>
                <a:sym typeface="Open Sans"/>
              </a:rPr>
              <a:t>Access to Research4Life</a:t>
            </a:r>
            <a:endParaRPr>
              <a:solidFill>
                <a:srgbClr val="586F7C"/>
              </a:solidFill>
              <a:latin typeface="Open Sans"/>
              <a:ea typeface="Open Sans"/>
              <a:cs typeface="Open Sans"/>
              <a:sym typeface="Open Sans"/>
            </a:endParaRPr>
          </a:p>
        </p:txBody>
      </p:sp>
      <p:sp>
        <p:nvSpPr>
          <p:cNvPr id="278" name="Google Shape;278;p6"/>
          <p:cNvSpPr txBox="1"/>
          <p:nvPr>
            <p:ph idx="1" type="body"/>
          </p:nvPr>
        </p:nvSpPr>
        <p:spPr>
          <a:xfrm>
            <a:off x="311044" y="1844504"/>
            <a:ext cx="11505900" cy="35994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Research4Life grants access in two ways:</a:t>
            </a:r>
            <a:endParaRPr sz="2200">
              <a:solidFill>
                <a:srgbClr val="3F3F3F"/>
              </a:solidFill>
            </a:endParaRPr>
          </a:p>
          <a:p>
            <a:pPr indent="-457200" lvl="0" marL="990600" rtl="0" algn="l">
              <a:lnSpc>
                <a:spcPct val="100000"/>
              </a:lnSpc>
              <a:spcBef>
                <a:spcPts val="1000"/>
              </a:spcBef>
              <a:spcAft>
                <a:spcPts val="0"/>
              </a:spcAft>
              <a:buClr>
                <a:schemeClr val="dk1"/>
              </a:buClr>
              <a:buSzPts val="2400"/>
              <a:buFont typeface="Arial"/>
              <a:buAutoNum type="arabicPeriod"/>
            </a:pPr>
            <a:r>
              <a:rPr lang="en-US" sz="2200">
                <a:solidFill>
                  <a:srgbClr val="3F3F3F"/>
                </a:solidFill>
                <a:latin typeface="Open Sans"/>
                <a:ea typeface="Open Sans"/>
                <a:cs typeface="Open Sans"/>
                <a:sym typeface="Open Sans"/>
              </a:rPr>
              <a:t>Through institutional IP address. </a:t>
            </a:r>
            <a:endParaRPr sz="2200">
              <a:solidFill>
                <a:srgbClr val="3F3F3F"/>
              </a:solidFill>
            </a:endParaRPr>
          </a:p>
          <a:p>
            <a:pPr indent="-457200" lvl="0" marL="990600" rtl="0" algn="l">
              <a:lnSpc>
                <a:spcPct val="100000"/>
              </a:lnSpc>
              <a:spcBef>
                <a:spcPts val="1000"/>
              </a:spcBef>
              <a:spcAft>
                <a:spcPts val="0"/>
              </a:spcAft>
              <a:buClr>
                <a:schemeClr val="dk1"/>
              </a:buClr>
              <a:buSzPts val="2400"/>
              <a:buFont typeface="Arial"/>
              <a:buAutoNum type="arabicPeriod"/>
            </a:pPr>
            <a:r>
              <a:rPr lang="en-US" sz="2200">
                <a:solidFill>
                  <a:srgbClr val="3F3F3F"/>
                </a:solidFill>
                <a:latin typeface="Open Sans"/>
                <a:ea typeface="Open Sans"/>
                <a:cs typeface="Open Sans"/>
                <a:sym typeface="Open Sans"/>
              </a:rPr>
              <a:t>Through institutional login credentials.</a:t>
            </a:r>
            <a:endParaRPr sz="2200">
              <a:solidFill>
                <a:srgbClr val="3F3F3F"/>
              </a:solidFill>
            </a:endParaRPr>
          </a:p>
          <a:p>
            <a:pPr indent="-304800" lvl="0" marL="533400" rtl="0" algn="l">
              <a:lnSpc>
                <a:spcPct val="100000"/>
              </a:lnSpc>
              <a:spcBef>
                <a:spcPts val="1000"/>
              </a:spcBef>
              <a:spcAft>
                <a:spcPts val="0"/>
              </a:spcAft>
              <a:buClr>
                <a:schemeClr val="dk1"/>
              </a:buClr>
              <a:buSzPts val="2400"/>
              <a:buFont typeface="Arial"/>
              <a:buNone/>
            </a:pPr>
            <a:r>
              <a:t/>
            </a:r>
            <a:endParaRPr sz="2200">
              <a:solidFill>
                <a:srgbClr val="3F3F3F"/>
              </a:solidFill>
              <a:latin typeface="Open Sans"/>
              <a:ea typeface="Open Sans"/>
              <a:cs typeface="Open Sans"/>
              <a:sym typeface="Open Sans"/>
            </a:endParaRPr>
          </a:p>
          <a:p>
            <a:pPr indent="-381000" lvl="0" marL="457200" rtl="0" algn="l">
              <a:lnSpc>
                <a:spcPct val="10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Registered institutions are recommended to upgrade access by registering their institutional IP as this provide seamless access for its users.</a:t>
            </a:r>
            <a:endParaRPr sz="2200">
              <a:solidFill>
                <a:srgbClr val="3F3F3F"/>
              </a:solidFill>
            </a:endParaRPr>
          </a:p>
          <a:p>
            <a:pPr indent="-381000" lvl="0" marL="457200" rtl="0" algn="l">
              <a:lnSpc>
                <a:spcPct val="10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Please make sure that the IP address of the institution is registered in the IP Registry, this is a necessary validation step before Research4Life can register the institutional IP in its system. </a:t>
            </a:r>
            <a:endParaRPr sz="2200">
              <a:solidFill>
                <a:srgbClr val="3F3F3F"/>
              </a:solidFill>
              <a:latin typeface="Open Sans"/>
              <a:ea typeface="Open Sans"/>
              <a:cs typeface="Open Sans"/>
              <a:sym typeface="Open Sans"/>
            </a:endParaRPr>
          </a:p>
          <a:p>
            <a:pPr indent="-381000" lvl="0" marL="457200" rtl="0" algn="l">
              <a:lnSpc>
                <a:spcPct val="10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Once registered in the IPRegistry, send your request for IP registration to </a:t>
            </a:r>
            <a:r>
              <a:rPr lang="en-US" sz="2200">
                <a:solidFill>
                  <a:schemeClr val="accent5"/>
                </a:solidFill>
                <a:latin typeface="Open Sans"/>
                <a:ea typeface="Open Sans"/>
                <a:cs typeface="Open Sans"/>
                <a:sym typeface="Open Sans"/>
              </a:rPr>
              <a:t>r4l@research4life.org</a:t>
            </a:r>
            <a:endParaRPr sz="2200">
              <a:solidFill>
                <a:schemeClr val="accent5"/>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7"/>
          <p:cNvSpPr txBox="1"/>
          <p:nvPr>
            <p:ph type="title"/>
          </p:nvPr>
        </p:nvSpPr>
        <p:spPr>
          <a:xfrm>
            <a:off x="0" y="475201"/>
            <a:ext cx="8138100" cy="104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sz="3330">
                <a:solidFill>
                  <a:srgbClr val="3F3F3F"/>
                </a:solidFill>
                <a:latin typeface="Open Sans"/>
                <a:ea typeface="Open Sans"/>
                <a:cs typeface="Open Sans"/>
                <a:sym typeface="Open Sans"/>
              </a:rPr>
              <a:t>Research4Life helpdesk</a:t>
            </a:r>
            <a:br>
              <a:rPr lang="en-US" sz="3330">
                <a:solidFill>
                  <a:srgbClr val="3F3F3F"/>
                </a:solidFill>
                <a:latin typeface="Open Sans"/>
                <a:ea typeface="Open Sans"/>
                <a:cs typeface="Open Sans"/>
                <a:sym typeface="Open Sans"/>
              </a:rPr>
            </a:br>
            <a:endParaRPr sz="3330">
              <a:solidFill>
                <a:srgbClr val="3F3F3F"/>
              </a:solidFill>
              <a:latin typeface="Open Sans"/>
              <a:ea typeface="Open Sans"/>
              <a:cs typeface="Open Sans"/>
              <a:sym typeface="Open Sans"/>
            </a:endParaRPr>
          </a:p>
        </p:txBody>
      </p:sp>
      <p:grpSp>
        <p:nvGrpSpPr>
          <p:cNvPr id="285" name="Google Shape;285;p7"/>
          <p:cNvGrpSpPr/>
          <p:nvPr/>
        </p:nvGrpSpPr>
        <p:grpSpPr>
          <a:xfrm>
            <a:off x="381382" y="1909508"/>
            <a:ext cx="10749600" cy="4518421"/>
            <a:chOff x="0" y="65005"/>
            <a:chExt cx="10749600" cy="4518421"/>
          </a:xfrm>
        </p:grpSpPr>
        <p:sp>
          <p:nvSpPr>
            <p:cNvPr id="286" name="Google Shape;286;p7"/>
            <p:cNvSpPr/>
            <p:nvPr/>
          </p:nvSpPr>
          <p:spPr>
            <a:xfrm>
              <a:off x="0" y="65005"/>
              <a:ext cx="10749600" cy="952500"/>
            </a:xfrm>
            <a:prstGeom prst="roundRect">
              <a:avLst>
                <a:gd fmla="val 16667" name="adj"/>
              </a:avLst>
            </a:prstGeom>
            <a:solidFill>
              <a:schemeClr val="lt1"/>
            </a:solidFill>
            <a:ln cap="flat" cmpd="sng" w="25400">
              <a:solidFill>
                <a:srgbClr val="E69A3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F3F3F"/>
                </a:solidFill>
                <a:latin typeface="Arial"/>
                <a:ea typeface="Arial"/>
                <a:cs typeface="Arial"/>
                <a:sym typeface="Arial"/>
              </a:endParaRPr>
            </a:p>
          </p:txBody>
        </p:sp>
        <p:sp>
          <p:nvSpPr>
            <p:cNvPr id="287" name="Google Shape;287;p7"/>
            <p:cNvSpPr txBox="1"/>
            <p:nvPr/>
          </p:nvSpPr>
          <p:spPr>
            <a:xfrm>
              <a:off x="46491" y="111496"/>
              <a:ext cx="10656600" cy="859500"/>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rgbClr val="000000"/>
                </a:buClr>
                <a:buSzPts val="2200"/>
                <a:buFont typeface="Arial"/>
                <a:buNone/>
              </a:pPr>
              <a:r>
                <a:rPr b="0" i="0" lang="en-US" sz="2200" u="none" cap="none" strike="noStrike">
                  <a:solidFill>
                    <a:srgbClr val="3F3F3F"/>
                  </a:solidFill>
                  <a:latin typeface="Open Sans"/>
                  <a:ea typeface="Open Sans"/>
                  <a:cs typeface="Open Sans"/>
                  <a:sym typeface="Open Sans"/>
                </a:rPr>
                <a:t>If you need any help with using Research4Life collections, please contact: </a:t>
              </a:r>
              <a:r>
                <a:rPr b="0" i="0" lang="en-US" sz="2200" u="none" cap="none" strike="noStrike">
                  <a:solidFill>
                    <a:schemeClr val="accent5"/>
                  </a:solidFill>
                  <a:uFill>
                    <a:noFill/>
                  </a:uFill>
                  <a:latin typeface="Open Sans"/>
                  <a:ea typeface="Open Sans"/>
                  <a:cs typeface="Open Sans"/>
                  <a:sym typeface="Open Sans"/>
                  <a:hlinkClick r:id="rId3">
                    <a:extLst>
                      <a:ext uri="{A12FA001-AC4F-418D-AE19-62706E023703}">
                        <ahyp:hlinkClr val="tx"/>
                      </a:ext>
                    </a:extLst>
                  </a:hlinkClick>
                </a:rPr>
                <a:t>r4l@research4life.org</a:t>
              </a:r>
              <a:endParaRPr b="0" i="0" sz="2200" u="none" cap="none" strike="noStrike">
                <a:solidFill>
                  <a:schemeClr val="accent5"/>
                </a:solidFill>
                <a:latin typeface="Open Sans"/>
                <a:ea typeface="Open Sans"/>
                <a:cs typeface="Open Sans"/>
                <a:sym typeface="Open Sans"/>
              </a:endParaRPr>
            </a:p>
          </p:txBody>
        </p:sp>
        <p:sp>
          <p:nvSpPr>
            <p:cNvPr id="288" name="Google Shape;288;p7"/>
            <p:cNvSpPr/>
            <p:nvPr/>
          </p:nvSpPr>
          <p:spPr>
            <a:xfrm>
              <a:off x="0" y="1080746"/>
              <a:ext cx="10749600" cy="952500"/>
            </a:xfrm>
            <a:prstGeom prst="roundRect">
              <a:avLst>
                <a:gd fmla="val 16667" name="adj"/>
              </a:avLst>
            </a:prstGeom>
            <a:solidFill>
              <a:schemeClr val="lt1"/>
            </a:solidFill>
            <a:ln cap="flat" cmpd="sng" w="25400">
              <a:solidFill>
                <a:srgbClr val="E69A3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F3F3F"/>
                </a:solidFill>
                <a:latin typeface="Arial"/>
                <a:ea typeface="Arial"/>
                <a:cs typeface="Arial"/>
                <a:sym typeface="Arial"/>
              </a:endParaRPr>
            </a:p>
          </p:txBody>
        </p:sp>
        <p:sp>
          <p:nvSpPr>
            <p:cNvPr id="289" name="Google Shape;289;p7"/>
            <p:cNvSpPr txBox="1"/>
            <p:nvPr/>
          </p:nvSpPr>
          <p:spPr>
            <a:xfrm>
              <a:off x="46491" y="1127237"/>
              <a:ext cx="10656600" cy="859500"/>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rgbClr val="000000"/>
                </a:buClr>
                <a:buSzPts val="2200"/>
                <a:buFont typeface="Arial"/>
                <a:buNone/>
              </a:pPr>
              <a:r>
                <a:rPr b="0" i="0" lang="en-US" sz="2200" u="none" cap="none" strike="noStrike">
                  <a:solidFill>
                    <a:srgbClr val="3F3F3F"/>
                  </a:solidFill>
                  <a:latin typeface="Open Sans"/>
                  <a:ea typeface="Open Sans"/>
                  <a:cs typeface="Open Sans"/>
                  <a:sym typeface="Open Sans"/>
                </a:rPr>
                <a:t>Checklist for access issues:</a:t>
              </a:r>
              <a:endParaRPr b="0" i="0" sz="2200" u="none" cap="none" strike="noStrike">
                <a:solidFill>
                  <a:srgbClr val="3F3F3F"/>
                </a:solidFill>
                <a:latin typeface="Open Sans"/>
                <a:ea typeface="Open Sans"/>
                <a:cs typeface="Open Sans"/>
                <a:sym typeface="Open Sans"/>
              </a:endParaRPr>
            </a:p>
          </p:txBody>
        </p:sp>
        <p:sp>
          <p:nvSpPr>
            <p:cNvPr id="290" name="Google Shape;290;p7"/>
            <p:cNvSpPr/>
            <p:nvPr/>
          </p:nvSpPr>
          <p:spPr>
            <a:xfrm>
              <a:off x="0" y="2033126"/>
              <a:ext cx="10749600" cy="2550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F3F3F"/>
                </a:solidFill>
                <a:latin typeface="Arial"/>
                <a:ea typeface="Arial"/>
                <a:cs typeface="Arial"/>
                <a:sym typeface="Arial"/>
              </a:endParaRPr>
            </a:p>
          </p:txBody>
        </p:sp>
        <p:sp>
          <p:nvSpPr>
            <p:cNvPr id="291" name="Google Shape;291;p7"/>
            <p:cNvSpPr txBox="1"/>
            <p:nvPr/>
          </p:nvSpPr>
          <p:spPr>
            <a:xfrm>
              <a:off x="0" y="2033126"/>
              <a:ext cx="10749600" cy="2550300"/>
            </a:xfrm>
            <a:prstGeom prst="rect">
              <a:avLst/>
            </a:prstGeom>
            <a:noFill/>
            <a:ln>
              <a:noFill/>
            </a:ln>
          </p:spPr>
          <p:txBody>
            <a:bodyPr anchorCtr="0" anchor="t" bIns="27925" lIns="341300" spcFirstLastPara="1" rIns="156450" wrap="square" tIns="27925">
              <a:noAutofit/>
            </a:bodyPr>
            <a:lstStyle/>
            <a:p>
              <a:pPr indent="-336550" lvl="0" marL="457200" marR="0" rtl="0" algn="l">
                <a:lnSpc>
                  <a:spcPct val="90000"/>
                </a:lnSpc>
                <a:spcBef>
                  <a:spcPts val="0"/>
                </a:spcBef>
                <a:spcAft>
                  <a:spcPts val="0"/>
                </a:spcAft>
                <a:buClr>
                  <a:srgbClr val="000000"/>
                </a:buClr>
                <a:buSzPts val="1700"/>
                <a:buFont typeface="Open Sans"/>
                <a:buChar char="●"/>
              </a:pPr>
              <a:r>
                <a:rPr b="0" i="0" lang="en-US" sz="2000" u="none" cap="none" strike="noStrike">
                  <a:solidFill>
                    <a:srgbClr val="3F3F3F"/>
                  </a:solidFill>
                  <a:latin typeface="Open Sans"/>
                  <a:ea typeface="Open Sans"/>
                  <a:cs typeface="Open Sans"/>
                  <a:sym typeface="Open Sans"/>
                </a:rPr>
                <a:t>What is your institution name and country?</a:t>
              </a:r>
              <a:endParaRPr b="0" i="0" sz="2000" u="none" cap="none" strike="noStrike">
                <a:solidFill>
                  <a:srgbClr val="3F3F3F"/>
                </a:solidFill>
                <a:latin typeface="Open Sans"/>
                <a:ea typeface="Open Sans"/>
                <a:cs typeface="Open Sans"/>
                <a:sym typeface="Open Sans"/>
              </a:endParaRPr>
            </a:p>
            <a:p>
              <a:pPr indent="-336550" lvl="0" marL="457200" marR="0" rtl="0" algn="l">
                <a:lnSpc>
                  <a:spcPct val="90000"/>
                </a:lnSpc>
                <a:spcBef>
                  <a:spcPts val="0"/>
                </a:spcBef>
                <a:spcAft>
                  <a:spcPts val="0"/>
                </a:spcAft>
                <a:buClr>
                  <a:srgbClr val="000000"/>
                </a:buClr>
                <a:buSzPts val="1700"/>
                <a:buFont typeface="Open Sans"/>
                <a:buChar char="●"/>
              </a:pPr>
              <a:r>
                <a:rPr b="0" i="0" lang="en-US" sz="2000" u="none" cap="none" strike="noStrike">
                  <a:solidFill>
                    <a:srgbClr val="3F3F3F"/>
                  </a:solidFill>
                  <a:latin typeface="Open Sans"/>
                  <a:ea typeface="Open Sans"/>
                  <a:cs typeface="Open Sans"/>
                  <a:sym typeface="Open Sans"/>
                </a:rPr>
                <a:t>What is the username and password you are using? (if applicable)</a:t>
              </a:r>
              <a:endParaRPr b="0" i="0" sz="2000" u="none" cap="none" strike="noStrike">
                <a:solidFill>
                  <a:srgbClr val="3F3F3F"/>
                </a:solidFill>
                <a:latin typeface="Open Sans"/>
                <a:ea typeface="Open Sans"/>
                <a:cs typeface="Open Sans"/>
                <a:sym typeface="Open Sans"/>
              </a:endParaRPr>
            </a:p>
            <a:p>
              <a:pPr indent="-336550" lvl="0" marL="457200" marR="0" rtl="0" algn="l">
                <a:lnSpc>
                  <a:spcPct val="90000"/>
                </a:lnSpc>
                <a:spcBef>
                  <a:spcPts val="0"/>
                </a:spcBef>
                <a:spcAft>
                  <a:spcPts val="0"/>
                </a:spcAft>
                <a:buClr>
                  <a:srgbClr val="000000"/>
                </a:buClr>
                <a:buSzPts val="1700"/>
                <a:buFont typeface="Open Sans"/>
                <a:buChar char="●"/>
              </a:pPr>
              <a:r>
                <a:rPr b="0" i="0" lang="en-US" sz="2000" u="none" cap="none" strike="noStrike">
                  <a:solidFill>
                    <a:srgbClr val="3F3F3F"/>
                  </a:solidFill>
                  <a:latin typeface="Open Sans"/>
                  <a:ea typeface="Open Sans"/>
                  <a:cs typeface="Open Sans"/>
                  <a:sym typeface="Open Sans"/>
                </a:rPr>
                <a:t>Does your institution use IP-based access to the Research4Life Programme?  (if applicable)</a:t>
              </a:r>
              <a:endParaRPr b="0" i="0" sz="2000" u="none" cap="none" strike="noStrike">
                <a:solidFill>
                  <a:srgbClr val="3F3F3F"/>
                </a:solidFill>
                <a:latin typeface="Open Sans"/>
                <a:ea typeface="Open Sans"/>
                <a:cs typeface="Open Sans"/>
                <a:sym typeface="Open Sans"/>
              </a:endParaRPr>
            </a:p>
            <a:p>
              <a:pPr indent="-336550" lvl="0" marL="457200" marR="0" rtl="0" algn="l">
                <a:lnSpc>
                  <a:spcPct val="90000"/>
                </a:lnSpc>
                <a:spcBef>
                  <a:spcPts val="0"/>
                </a:spcBef>
                <a:spcAft>
                  <a:spcPts val="0"/>
                </a:spcAft>
                <a:buClr>
                  <a:srgbClr val="000000"/>
                </a:buClr>
                <a:buSzPts val="1700"/>
                <a:buFont typeface="Open Sans"/>
                <a:buChar char="●"/>
              </a:pPr>
              <a:r>
                <a:rPr b="0" i="0" lang="en-US" sz="2000" u="none" cap="none" strike="noStrike">
                  <a:solidFill>
                    <a:srgbClr val="3F3F3F"/>
                  </a:solidFill>
                  <a:latin typeface="Open Sans"/>
                  <a:ea typeface="Open Sans"/>
                  <a:cs typeface="Open Sans"/>
                  <a:sym typeface="Open Sans"/>
                </a:rPr>
                <a:t>Are you able to login or do you get a ‘Failure to authenticate’ message?</a:t>
              </a:r>
              <a:endParaRPr b="0" i="0" sz="2000" u="none" cap="none" strike="noStrike">
                <a:solidFill>
                  <a:srgbClr val="3F3F3F"/>
                </a:solidFill>
                <a:latin typeface="Open Sans"/>
                <a:ea typeface="Open Sans"/>
                <a:cs typeface="Open Sans"/>
                <a:sym typeface="Open Sans"/>
              </a:endParaRPr>
            </a:p>
            <a:p>
              <a:pPr indent="-336550" lvl="0" marL="457200" marR="0" rtl="0" algn="l">
                <a:lnSpc>
                  <a:spcPct val="90000"/>
                </a:lnSpc>
                <a:spcBef>
                  <a:spcPts val="0"/>
                </a:spcBef>
                <a:spcAft>
                  <a:spcPts val="0"/>
                </a:spcAft>
                <a:buClr>
                  <a:srgbClr val="000000"/>
                </a:buClr>
                <a:buSzPts val="1700"/>
                <a:buFont typeface="Open Sans"/>
                <a:buChar char="●"/>
              </a:pPr>
              <a:r>
                <a:rPr b="0" i="0" lang="en-US" sz="2000" u="none" cap="none" strike="noStrike">
                  <a:solidFill>
                    <a:srgbClr val="3F3F3F"/>
                  </a:solidFill>
                  <a:latin typeface="Open Sans"/>
                  <a:ea typeface="Open Sans"/>
                  <a:cs typeface="Open Sans"/>
                  <a:sym typeface="Open Sans"/>
                </a:rPr>
                <a:t>Are you having problems accessing all content or just a specific journal or book? </a:t>
              </a:r>
              <a:endParaRPr b="0" i="0" sz="2000" u="none" cap="none" strike="noStrike">
                <a:solidFill>
                  <a:srgbClr val="3F3F3F"/>
                </a:solidFill>
                <a:latin typeface="Open Sans"/>
                <a:ea typeface="Open Sans"/>
                <a:cs typeface="Open Sans"/>
                <a:sym typeface="Open Sans"/>
              </a:endParaRPr>
            </a:p>
            <a:p>
              <a:pPr indent="-336550" lvl="0" marL="457200" marR="0" rtl="0" algn="l">
                <a:lnSpc>
                  <a:spcPct val="90000"/>
                </a:lnSpc>
                <a:spcBef>
                  <a:spcPts val="0"/>
                </a:spcBef>
                <a:spcAft>
                  <a:spcPts val="0"/>
                </a:spcAft>
                <a:buClr>
                  <a:srgbClr val="000000"/>
                </a:buClr>
                <a:buSzPts val="1700"/>
                <a:buFont typeface="Open Sans"/>
                <a:buChar char="●"/>
              </a:pPr>
              <a:r>
                <a:rPr b="0" i="0" lang="en-US" sz="2000" u="none" cap="none" strike="noStrike">
                  <a:solidFill>
                    <a:srgbClr val="3F3F3F"/>
                  </a:solidFill>
                  <a:latin typeface="Open Sans"/>
                  <a:ea typeface="Open Sans"/>
                  <a:cs typeface="Open Sans"/>
                  <a:sym typeface="Open Sans"/>
                </a:rPr>
                <a:t>If you have a problem in accessing a specific title, please write down the name of that journal or book.</a:t>
              </a:r>
              <a:endParaRPr b="0" i="0" sz="2000" u="none" cap="none" strike="noStrike">
                <a:solidFill>
                  <a:srgbClr val="3F3F3F"/>
                </a:solidFill>
                <a:latin typeface="Open Sans"/>
                <a:ea typeface="Open Sans"/>
                <a:cs typeface="Open Sans"/>
                <a:sym typeface="Open Sans"/>
              </a:endParaRPr>
            </a:p>
            <a:p>
              <a:pPr indent="-336550" lvl="0" marL="457200" marR="0" rtl="0" algn="l">
                <a:lnSpc>
                  <a:spcPct val="90000"/>
                </a:lnSpc>
                <a:spcBef>
                  <a:spcPts val="0"/>
                </a:spcBef>
                <a:spcAft>
                  <a:spcPts val="0"/>
                </a:spcAft>
                <a:buClr>
                  <a:srgbClr val="000000"/>
                </a:buClr>
                <a:buSzPts val="1700"/>
                <a:buFont typeface="Open Sans"/>
                <a:buChar char="●"/>
              </a:pPr>
              <a:r>
                <a:rPr b="0" i="0" lang="en-US" sz="2000" u="none" cap="none" strike="noStrike">
                  <a:solidFill>
                    <a:srgbClr val="3F3F3F"/>
                  </a:solidFill>
                  <a:latin typeface="Open Sans"/>
                  <a:ea typeface="Open Sans"/>
                  <a:cs typeface="Open Sans"/>
                  <a:sym typeface="Open Sans"/>
                </a:rPr>
                <a:t>Please include a screenshot (including URL) of the error you experience.</a:t>
              </a:r>
              <a:endParaRPr b="0" i="0" sz="2000" u="none" cap="none" strike="noStrike">
                <a:solidFill>
                  <a:srgbClr val="3F3F3F"/>
                </a:solidFill>
                <a:latin typeface="Open Sans"/>
                <a:ea typeface="Open Sans"/>
                <a:cs typeface="Open Sans"/>
                <a:sym typeface="Open Sans"/>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2"/>
          <p:cNvSpPr txBox="1"/>
          <p:nvPr>
            <p:ph type="title"/>
          </p:nvPr>
        </p:nvSpPr>
        <p:spPr>
          <a:xfrm>
            <a:off x="0" y="437222"/>
            <a:ext cx="82035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Summary</a:t>
            </a:r>
            <a:endParaRPr>
              <a:solidFill>
                <a:srgbClr val="586F7C"/>
              </a:solidFill>
              <a:latin typeface="Open Sans"/>
              <a:ea typeface="Open Sans"/>
              <a:cs typeface="Open Sans"/>
              <a:sym typeface="Open Sans"/>
            </a:endParaRPr>
          </a:p>
        </p:txBody>
      </p:sp>
      <p:sp>
        <p:nvSpPr>
          <p:cNvPr id="297" name="Google Shape;297;p22"/>
          <p:cNvSpPr txBox="1"/>
          <p:nvPr>
            <p:ph idx="1" type="body"/>
          </p:nvPr>
        </p:nvSpPr>
        <p:spPr>
          <a:xfrm>
            <a:off x="758380" y="2136151"/>
            <a:ext cx="9613800" cy="3599400"/>
          </a:xfrm>
          <a:prstGeom prst="rect">
            <a:avLst/>
          </a:prstGeom>
          <a:noFill/>
          <a:ln>
            <a:noFill/>
          </a:ln>
        </p:spPr>
        <p:txBody>
          <a:bodyPr anchorCtr="0" anchor="t" bIns="45700" lIns="91425" spcFirstLastPara="1" rIns="91425" wrap="square" tIns="45700">
            <a:noAutofit/>
          </a:bodyPr>
          <a:lstStyle/>
          <a:p>
            <a:pPr indent="-457200" lvl="0" marL="574675" rtl="0" algn="l">
              <a:lnSpc>
                <a:spcPct val="120000"/>
              </a:lnSpc>
              <a:spcBef>
                <a:spcPts val="1000"/>
              </a:spcBef>
              <a:spcAft>
                <a:spcPts val="0"/>
              </a:spcAft>
              <a:buClr>
                <a:schemeClr val="dk1"/>
              </a:buClr>
              <a:buSzPts val="1850"/>
              <a:buChar char="●"/>
            </a:pPr>
            <a:r>
              <a:rPr lang="en-US" sz="2800">
                <a:solidFill>
                  <a:srgbClr val="424242"/>
                </a:solidFill>
                <a:latin typeface="Open Sans"/>
                <a:ea typeface="Open Sans"/>
                <a:cs typeface="Open Sans"/>
                <a:sym typeface="Open Sans"/>
              </a:rPr>
              <a:t>This lesson introduced to basic information about the Research4Life partnership as a whole and its collections including registration, access, terms of use and support services.</a:t>
            </a:r>
            <a:endParaRPr>
              <a:solidFill>
                <a:srgbClr val="424242"/>
              </a:solidFill>
            </a:endParaRPr>
          </a:p>
          <a:p>
            <a:pPr indent="-457200" lvl="0" marL="574675" rtl="0" algn="l">
              <a:lnSpc>
                <a:spcPct val="120000"/>
              </a:lnSpc>
              <a:spcBef>
                <a:spcPts val="1000"/>
              </a:spcBef>
              <a:spcAft>
                <a:spcPts val="0"/>
              </a:spcAft>
              <a:buClr>
                <a:schemeClr val="dk1"/>
              </a:buClr>
              <a:buSzPts val="1850"/>
              <a:buChar char="●"/>
            </a:pPr>
            <a:r>
              <a:rPr lang="en-US" sz="2800">
                <a:solidFill>
                  <a:srgbClr val="424242"/>
                </a:solidFill>
                <a:latin typeface="Open Sans"/>
                <a:ea typeface="Open Sans"/>
                <a:cs typeface="Open Sans"/>
                <a:sym typeface="Open Sans"/>
              </a:rPr>
              <a:t>For more detailed information, go to </a:t>
            </a:r>
            <a:r>
              <a:rPr lang="en-US" sz="2800" u="sng">
                <a:solidFill>
                  <a:schemeClr val="accent5"/>
                </a:solidFill>
                <a:latin typeface="Open Sans"/>
                <a:ea typeface="Open Sans"/>
                <a:cs typeface="Open Sans"/>
                <a:sym typeface="Open Sans"/>
                <a:hlinkClick r:id="rId3">
                  <a:extLst>
                    <a:ext uri="{A12FA001-AC4F-418D-AE19-62706E023703}">
                      <ahyp:hlinkClr val="tx"/>
                    </a:ext>
                  </a:extLst>
                </a:hlinkClick>
              </a:rPr>
              <a:t>https://www.research4life.org/</a:t>
            </a:r>
            <a:r>
              <a:rPr lang="en-US" sz="2800">
                <a:solidFill>
                  <a:schemeClr val="accent5"/>
                </a:solidFill>
                <a:latin typeface="Open Sans"/>
                <a:ea typeface="Open Sans"/>
                <a:cs typeface="Open Sans"/>
                <a:sym typeface="Open Sans"/>
              </a:rPr>
              <a:t> </a:t>
            </a:r>
            <a:endParaRPr sz="2800">
              <a:solidFill>
                <a:schemeClr val="accent5"/>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3"/>
          <p:cNvSpPr txBox="1"/>
          <p:nvPr>
            <p:ph type="title"/>
          </p:nvPr>
        </p:nvSpPr>
        <p:spPr>
          <a:xfrm>
            <a:off x="0" y="437222"/>
            <a:ext cx="82035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Bibliography</a:t>
            </a:r>
            <a:endParaRPr>
              <a:solidFill>
                <a:srgbClr val="586F7C"/>
              </a:solidFill>
              <a:latin typeface="Open Sans"/>
              <a:ea typeface="Open Sans"/>
              <a:cs typeface="Open Sans"/>
              <a:sym typeface="Open Sans"/>
            </a:endParaRPr>
          </a:p>
        </p:txBody>
      </p:sp>
      <p:sp>
        <p:nvSpPr>
          <p:cNvPr id="303" name="Google Shape;303;p23"/>
          <p:cNvSpPr txBox="1"/>
          <p:nvPr>
            <p:ph idx="1" type="body"/>
          </p:nvPr>
        </p:nvSpPr>
        <p:spPr>
          <a:xfrm>
            <a:off x="267629" y="2136150"/>
            <a:ext cx="10526751" cy="3952415"/>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0"/>
              </a:spcBef>
              <a:spcAft>
                <a:spcPts val="0"/>
              </a:spcAft>
              <a:buSzPts val="2400"/>
              <a:buChar char="●"/>
            </a:pPr>
            <a:r>
              <a:rPr b="0" i="0" lang="en-US" sz="2000" u="none" strike="noStrike">
                <a:solidFill>
                  <a:srgbClr val="000000"/>
                </a:solidFill>
                <a:latin typeface="Open Sans"/>
                <a:ea typeface="Open Sans"/>
                <a:cs typeface="Open Sans"/>
                <a:sym typeface="Open Sans"/>
              </a:rPr>
              <a:t>Research4Life. 2020a. Eligibility for access to Research4Life. In: Research4Life [online]. [Cited 1 October 2020]. </a:t>
            </a:r>
            <a:r>
              <a:rPr b="0" i="0" lang="en-US" sz="2000" u="sng" strike="noStrike">
                <a:solidFill>
                  <a:schemeClr val="accent5"/>
                </a:solidFill>
                <a:latin typeface="Open Sans"/>
                <a:ea typeface="Open Sans"/>
                <a:cs typeface="Open Sans"/>
                <a:sym typeface="Open Sans"/>
                <a:hlinkClick r:id="rId3">
                  <a:extLst>
                    <a:ext uri="{A12FA001-AC4F-418D-AE19-62706E023703}">
                      <ahyp:hlinkClr val="tx"/>
                    </a:ext>
                  </a:extLst>
                </a:hlinkClick>
              </a:rPr>
              <a:t>https://www.research4life.org/access/eligibility/</a:t>
            </a:r>
            <a:r>
              <a:rPr b="0" i="0" lang="en-US" sz="2000" u="none" strike="noStrike">
                <a:solidFill>
                  <a:schemeClr val="accent5"/>
                </a:solidFill>
                <a:latin typeface="Open Sans"/>
                <a:ea typeface="Open Sans"/>
                <a:cs typeface="Open Sans"/>
                <a:sym typeface="Open Sans"/>
              </a:rPr>
              <a:t> </a:t>
            </a:r>
            <a:endParaRPr b="0" sz="2000">
              <a:solidFill>
                <a:schemeClr val="accent5"/>
              </a:solidFill>
              <a:latin typeface="Open Sans"/>
              <a:ea typeface="Open Sans"/>
              <a:cs typeface="Open Sans"/>
              <a:sym typeface="Open Sans"/>
            </a:endParaRPr>
          </a:p>
          <a:p>
            <a:pPr indent="-381000" lvl="0" marL="457200" rtl="0" algn="l">
              <a:lnSpc>
                <a:spcPct val="90000"/>
              </a:lnSpc>
              <a:spcBef>
                <a:spcPts val="600"/>
              </a:spcBef>
              <a:spcAft>
                <a:spcPts val="0"/>
              </a:spcAft>
              <a:buSzPts val="2400"/>
              <a:buChar char="●"/>
            </a:pPr>
            <a:r>
              <a:rPr b="0" i="0" lang="en-US" sz="2000" u="none" strike="noStrike">
                <a:solidFill>
                  <a:srgbClr val="000000"/>
                </a:solidFill>
                <a:latin typeface="Open Sans"/>
                <a:ea typeface="Open Sans"/>
                <a:cs typeface="Open Sans"/>
                <a:sym typeface="Open Sans"/>
              </a:rPr>
              <a:t>Research4Life. 2020b. Eligibility criteria. In: Research4Life [online]. [Cited 1 October 2020]. </a:t>
            </a:r>
            <a:r>
              <a:rPr b="0" i="0" lang="en-US" sz="2000" u="sng" strike="noStrike">
                <a:solidFill>
                  <a:schemeClr val="accent5"/>
                </a:solidFill>
                <a:latin typeface="Open Sans"/>
                <a:ea typeface="Open Sans"/>
                <a:cs typeface="Open Sans"/>
                <a:sym typeface="Open Sans"/>
                <a:hlinkClick r:id="rId4">
                  <a:extLst>
                    <a:ext uri="{A12FA001-AC4F-418D-AE19-62706E023703}">
                      <ahyp:hlinkClr val="tx"/>
                    </a:ext>
                  </a:extLst>
                </a:hlinkClick>
              </a:rPr>
              <a:t>https://www.research4life.org/access/criteria/</a:t>
            </a:r>
            <a:r>
              <a:rPr b="0" i="0" lang="en-US" sz="2000" u="none" strike="noStrike">
                <a:solidFill>
                  <a:schemeClr val="accent5"/>
                </a:solidFill>
                <a:latin typeface="Open Sans"/>
                <a:ea typeface="Open Sans"/>
                <a:cs typeface="Open Sans"/>
                <a:sym typeface="Open Sans"/>
              </a:rPr>
              <a:t> </a:t>
            </a:r>
            <a:endParaRPr b="0" sz="2000">
              <a:solidFill>
                <a:schemeClr val="accent5"/>
              </a:solidFill>
              <a:latin typeface="Open Sans"/>
              <a:ea typeface="Open Sans"/>
              <a:cs typeface="Open Sans"/>
              <a:sym typeface="Open Sans"/>
            </a:endParaRPr>
          </a:p>
          <a:p>
            <a:pPr indent="-381000" lvl="0" marL="457200" rtl="0" algn="l">
              <a:lnSpc>
                <a:spcPct val="90000"/>
              </a:lnSpc>
              <a:spcBef>
                <a:spcPts val="600"/>
              </a:spcBef>
              <a:spcAft>
                <a:spcPts val="0"/>
              </a:spcAft>
              <a:buSzPts val="2400"/>
              <a:buChar char="●"/>
            </a:pPr>
            <a:r>
              <a:rPr b="0" i="0" lang="en-US" sz="2000" u="none" strike="noStrike">
                <a:solidFill>
                  <a:srgbClr val="000000"/>
                </a:solidFill>
                <a:latin typeface="Open Sans"/>
                <a:ea typeface="Open Sans"/>
                <a:cs typeface="Open Sans"/>
                <a:sym typeface="Open Sans"/>
              </a:rPr>
              <a:t>Research4Life. 2020. How to register. In: Research4Life [online]. [Cited 1 October 2020]. </a:t>
            </a:r>
            <a:r>
              <a:rPr b="0" i="0" lang="en-US" sz="2000" u="sng" strike="noStrike">
                <a:solidFill>
                  <a:schemeClr val="accent5"/>
                </a:solidFill>
                <a:latin typeface="Open Sans"/>
                <a:ea typeface="Open Sans"/>
                <a:cs typeface="Open Sans"/>
                <a:sym typeface="Open Sans"/>
                <a:hlinkClick r:id="rId5">
                  <a:extLst>
                    <a:ext uri="{A12FA001-AC4F-418D-AE19-62706E023703}">
                      <ahyp:hlinkClr val="tx"/>
                    </a:ext>
                  </a:extLst>
                </a:hlinkClick>
              </a:rPr>
              <a:t>https://www.research4life.org/access/how-to-register/</a:t>
            </a:r>
            <a:r>
              <a:rPr b="0" i="0" lang="en-US" sz="2000" u="none" strike="noStrike">
                <a:solidFill>
                  <a:schemeClr val="accent5"/>
                </a:solidFill>
                <a:latin typeface="Open Sans"/>
                <a:ea typeface="Open Sans"/>
                <a:cs typeface="Open Sans"/>
                <a:sym typeface="Open Sans"/>
              </a:rPr>
              <a:t> </a:t>
            </a:r>
            <a:endParaRPr b="0" sz="2000">
              <a:solidFill>
                <a:schemeClr val="accent5"/>
              </a:solidFill>
              <a:latin typeface="Open Sans"/>
              <a:ea typeface="Open Sans"/>
              <a:cs typeface="Open Sans"/>
              <a:sym typeface="Open Sans"/>
            </a:endParaRPr>
          </a:p>
          <a:p>
            <a:pPr indent="-381000" lvl="0" marL="457200" rtl="0" algn="l">
              <a:lnSpc>
                <a:spcPct val="90000"/>
              </a:lnSpc>
              <a:spcBef>
                <a:spcPts val="600"/>
              </a:spcBef>
              <a:spcAft>
                <a:spcPts val="0"/>
              </a:spcAft>
              <a:buSzPts val="2400"/>
              <a:buChar char="●"/>
            </a:pPr>
            <a:r>
              <a:rPr b="0" i="0" lang="en-US" sz="2000" u="none" strike="noStrike">
                <a:solidFill>
                  <a:srgbClr val="000000"/>
                </a:solidFill>
                <a:latin typeface="Open Sans"/>
                <a:ea typeface="Open Sans"/>
                <a:cs typeface="Open Sans"/>
                <a:sym typeface="Open Sans"/>
              </a:rPr>
              <a:t>Research4Life. 2020d. Research4Life Registration Form [online]. [Cited 1 October 2020]. </a:t>
            </a:r>
            <a:r>
              <a:rPr b="0" i="0" lang="en-US" sz="2000" u="sng" strike="noStrike">
                <a:solidFill>
                  <a:schemeClr val="accent5"/>
                </a:solidFill>
                <a:latin typeface="Open Sans"/>
                <a:ea typeface="Open Sans"/>
                <a:cs typeface="Open Sans"/>
                <a:sym typeface="Open Sans"/>
                <a:hlinkClick r:id="rId6">
                  <a:extLst>
                    <a:ext uri="{A12FA001-AC4F-418D-AE19-62706E023703}">
                      <ahyp:hlinkClr val="tx"/>
                    </a:ext>
                  </a:extLst>
                </a:hlinkClick>
              </a:rPr>
              <a:t>https://registration.research4life.org/register/default.aspx</a:t>
            </a:r>
            <a:r>
              <a:rPr b="0" i="0" lang="en-US" sz="2000" u="none" strike="noStrike">
                <a:solidFill>
                  <a:srgbClr val="000000"/>
                </a:solidFill>
                <a:latin typeface="Open Sans"/>
                <a:ea typeface="Open Sans"/>
                <a:cs typeface="Open Sans"/>
                <a:sym typeface="Open Sans"/>
              </a:rPr>
              <a:t> </a:t>
            </a:r>
            <a:endParaRPr b="0" sz="2000">
              <a:latin typeface="Open Sans"/>
              <a:ea typeface="Open Sans"/>
              <a:cs typeface="Open Sans"/>
              <a:sym typeface="Open Sans"/>
            </a:endParaRPr>
          </a:p>
          <a:p>
            <a:pPr indent="-381000" lvl="0" marL="457200" rtl="0" algn="l">
              <a:lnSpc>
                <a:spcPct val="90000"/>
              </a:lnSpc>
              <a:spcBef>
                <a:spcPts val="1600"/>
              </a:spcBef>
              <a:spcAft>
                <a:spcPts val="0"/>
              </a:spcAft>
              <a:buClr>
                <a:schemeClr val="lt1"/>
              </a:buClr>
              <a:buSzPts val="2400"/>
              <a:buChar char="●"/>
            </a:pPr>
            <a:r>
              <a:rPr b="0" i="0" lang="en-US" sz="2000" u="none" strike="noStrike">
                <a:solidFill>
                  <a:srgbClr val="000000"/>
                </a:solidFill>
                <a:latin typeface="Open Sans"/>
                <a:ea typeface="Open Sans"/>
                <a:cs typeface="Open Sans"/>
                <a:sym typeface="Open Sans"/>
              </a:rPr>
              <a:t>Research4Life. 2020e. Research4Life Academic Institutions. [Cited 1 October 2020]. </a:t>
            </a:r>
            <a:r>
              <a:rPr b="0" i="0" lang="en-US" sz="2000" u="sng" strike="noStrike">
                <a:solidFill>
                  <a:schemeClr val="accent5"/>
                </a:solidFill>
                <a:latin typeface="Open Sans"/>
                <a:ea typeface="Open Sans"/>
                <a:cs typeface="Open Sans"/>
                <a:sym typeface="Open Sans"/>
                <a:hlinkClick r:id="rId7">
                  <a:extLst>
                    <a:ext uri="{A12FA001-AC4F-418D-AE19-62706E023703}">
                      <ahyp:hlinkClr val="tx"/>
                    </a:ext>
                  </a:extLst>
                </a:hlinkClick>
              </a:rPr>
              <a:t>https://www.research4life.org/wp-content/uploads/2019/06/Research4Life-Academic-Institutions.pdf</a:t>
            </a:r>
            <a:r>
              <a:rPr b="0" i="0" lang="en-US" sz="2000" u="none" strike="noStrike">
                <a:solidFill>
                  <a:srgbClr val="000000"/>
                </a:solidFill>
                <a:latin typeface="Open Sans"/>
                <a:ea typeface="Open Sans"/>
                <a:cs typeface="Open Sans"/>
                <a:sym typeface="Open Sans"/>
              </a:rPr>
              <a:t> </a:t>
            </a:r>
            <a:endParaRPr sz="2000">
              <a:solidFill>
                <a:srgbClr val="3F3F3F"/>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id="308" name="Google Shape;308;p1"/>
          <p:cNvPicPr preferRelativeResize="0"/>
          <p:nvPr/>
        </p:nvPicPr>
        <p:blipFill rotWithShape="1">
          <a:blip r:embed="rId3">
            <a:alphaModFix/>
          </a:blip>
          <a:srcRect b="0" l="0" r="0" t="0"/>
          <a:stretch/>
        </p:blipFill>
        <p:spPr>
          <a:xfrm>
            <a:off x="1126230" y="6140558"/>
            <a:ext cx="1523874" cy="633932"/>
          </a:xfrm>
          <a:prstGeom prst="rect">
            <a:avLst/>
          </a:prstGeom>
          <a:noFill/>
          <a:ln>
            <a:noFill/>
          </a:ln>
        </p:spPr>
      </p:pic>
      <p:pic>
        <p:nvPicPr>
          <p:cNvPr id="309" name="Google Shape;309;p1"/>
          <p:cNvPicPr preferRelativeResize="0"/>
          <p:nvPr/>
        </p:nvPicPr>
        <p:blipFill rotWithShape="1">
          <a:blip r:embed="rId4">
            <a:alphaModFix/>
          </a:blip>
          <a:srcRect b="0" l="0" r="0" t="0"/>
          <a:stretch/>
        </p:blipFill>
        <p:spPr>
          <a:xfrm>
            <a:off x="3286867" y="6230548"/>
            <a:ext cx="1962615" cy="515077"/>
          </a:xfrm>
          <a:prstGeom prst="rect">
            <a:avLst/>
          </a:prstGeom>
          <a:noFill/>
          <a:ln>
            <a:noFill/>
          </a:ln>
        </p:spPr>
      </p:pic>
      <p:pic>
        <p:nvPicPr>
          <p:cNvPr id="310" name="Google Shape;310;p1"/>
          <p:cNvPicPr preferRelativeResize="0"/>
          <p:nvPr/>
        </p:nvPicPr>
        <p:blipFill rotWithShape="1">
          <a:blip r:embed="rId5">
            <a:alphaModFix/>
          </a:blip>
          <a:srcRect b="0" l="0" r="0" t="0"/>
          <a:stretch/>
        </p:blipFill>
        <p:spPr>
          <a:xfrm>
            <a:off x="5883073" y="6179368"/>
            <a:ext cx="1612437" cy="693960"/>
          </a:xfrm>
          <a:prstGeom prst="rect">
            <a:avLst/>
          </a:prstGeom>
          <a:noFill/>
          <a:ln>
            <a:noFill/>
          </a:ln>
        </p:spPr>
      </p:pic>
      <p:pic>
        <p:nvPicPr>
          <p:cNvPr id="311" name="Google Shape;311;p1"/>
          <p:cNvPicPr preferRelativeResize="0"/>
          <p:nvPr/>
        </p:nvPicPr>
        <p:blipFill rotWithShape="1">
          <a:blip r:embed="rId6">
            <a:alphaModFix/>
          </a:blip>
          <a:srcRect b="0" l="0" r="0" t="0"/>
          <a:stretch/>
        </p:blipFill>
        <p:spPr>
          <a:xfrm>
            <a:off x="8132273" y="6204141"/>
            <a:ext cx="1468377" cy="567893"/>
          </a:xfrm>
          <a:prstGeom prst="rect">
            <a:avLst/>
          </a:prstGeom>
          <a:noFill/>
          <a:ln>
            <a:noFill/>
          </a:ln>
        </p:spPr>
      </p:pic>
      <p:pic>
        <p:nvPicPr>
          <p:cNvPr id="312" name="Google Shape;312;p1"/>
          <p:cNvPicPr preferRelativeResize="0"/>
          <p:nvPr/>
        </p:nvPicPr>
        <p:blipFill rotWithShape="1">
          <a:blip r:embed="rId7">
            <a:alphaModFix/>
          </a:blip>
          <a:srcRect b="0" l="0" r="0" t="0"/>
          <a:stretch/>
        </p:blipFill>
        <p:spPr>
          <a:xfrm>
            <a:off x="10091716" y="6198989"/>
            <a:ext cx="1468374" cy="624061"/>
          </a:xfrm>
          <a:prstGeom prst="rect">
            <a:avLst/>
          </a:prstGeom>
          <a:noFill/>
          <a:ln>
            <a:noFill/>
          </a:ln>
        </p:spPr>
      </p:pic>
      <p:sp>
        <p:nvSpPr>
          <p:cNvPr id="313" name="Google Shape;313;p1"/>
          <p:cNvSpPr/>
          <p:nvPr/>
        </p:nvSpPr>
        <p:spPr>
          <a:xfrm>
            <a:off x="3048000" y="2585314"/>
            <a:ext cx="6096000" cy="295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000"/>
              <a:buFont typeface="Arial"/>
              <a:buNone/>
            </a:pPr>
            <a:r>
              <a:rPr b="0" i="0" lang="en-US" sz="3000" u="none" cap="none" strike="noStrike">
                <a:solidFill>
                  <a:srgbClr val="F8981D"/>
                </a:solidFill>
                <a:latin typeface="Open Sans"/>
                <a:ea typeface="Open Sans"/>
                <a:cs typeface="Open Sans"/>
                <a:sym typeface="Open Sans"/>
              </a:rPr>
              <a:t>For more information on Research4Life</a:t>
            </a:r>
            <a:endParaRPr b="0" i="0" sz="3000" u="none" cap="none" strike="noStrike">
              <a:solidFill>
                <a:srgbClr val="F8981D"/>
              </a:solidFill>
              <a:latin typeface="Open Sans"/>
              <a:ea typeface="Open Sans"/>
              <a:cs typeface="Open Sans"/>
              <a:sym typeface="Open Sans"/>
            </a:endParaRPr>
          </a:p>
          <a:p>
            <a:pPr indent="0" lvl="0" marL="0" marR="0" rtl="0" algn="ctr">
              <a:lnSpc>
                <a:spcPct val="100000"/>
              </a:lnSpc>
              <a:spcBef>
                <a:spcPts val="0"/>
              </a:spcBef>
              <a:spcAft>
                <a:spcPts val="0"/>
              </a:spcAft>
              <a:buClr>
                <a:schemeClr val="dk1"/>
              </a:buClr>
              <a:buSzPts val="3000"/>
              <a:buFont typeface="Arial"/>
              <a:buNone/>
            </a:pPr>
            <a:r>
              <a:t/>
            </a:r>
            <a:endParaRPr b="0" i="0" sz="3000" u="none" cap="none" strike="noStrike">
              <a:solidFill>
                <a:srgbClr val="F8981D"/>
              </a:solidFill>
              <a:latin typeface="Open Sans"/>
              <a:ea typeface="Open Sans"/>
              <a:cs typeface="Open Sans"/>
              <a:sym typeface="Open Sans"/>
            </a:endParaRPr>
          </a:p>
          <a:p>
            <a:pPr indent="0" lvl="0" marL="0" marR="0" rtl="0" algn="ctr">
              <a:lnSpc>
                <a:spcPct val="100000"/>
              </a:lnSpc>
              <a:spcBef>
                <a:spcPts val="0"/>
              </a:spcBef>
              <a:spcAft>
                <a:spcPts val="0"/>
              </a:spcAft>
              <a:buClr>
                <a:schemeClr val="dk1"/>
              </a:buClr>
              <a:buSzPts val="3000"/>
              <a:buFont typeface="Arial"/>
              <a:buNone/>
            </a:pPr>
            <a:r>
              <a:rPr b="0" i="0" lang="en-US" sz="3000" u="sng" cap="none" strike="noStrike">
                <a:solidFill>
                  <a:schemeClr val="accent5"/>
                </a:solidFill>
                <a:latin typeface="Open Sans"/>
                <a:ea typeface="Open Sans"/>
                <a:cs typeface="Open Sans"/>
                <a:sym typeface="Open Sans"/>
                <a:hlinkClick r:id="rId8">
                  <a:extLst>
                    <a:ext uri="{A12FA001-AC4F-418D-AE19-62706E023703}">
                      <ahyp:hlinkClr val="tx"/>
                    </a:ext>
                  </a:extLst>
                </a:hlinkClick>
              </a:rPr>
              <a:t>www.research4life.org</a:t>
            </a:r>
            <a:endParaRPr b="0" i="0" sz="3000" u="none" cap="none" strike="noStrike">
              <a:solidFill>
                <a:srgbClr val="004890"/>
              </a:solidFill>
              <a:latin typeface="Open Sans"/>
              <a:ea typeface="Open Sans"/>
              <a:cs typeface="Open Sans"/>
              <a:sym typeface="Open Sans"/>
            </a:endParaRPr>
          </a:p>
          <a:p>
            <a:pPr indent="0" lvl="0" marL="0" marR="0" rtl="0" algn="ctr">
              <a:lnSpc>
                <a:spcPct val="100000"/>
              </a:lnSpc>
              <a:spcBef>
                <a:spcPts val="0"/>
              </a:spcBef>
              <a:spcAft>
                <a:spcPts val="0"/>
              </a:spcAft>
              <a:buClr>
                <a:schemeClr val="dk1"/>
              </a:buClr>
              <a:buSzPts val="3000"/>
              <a:buFont typeface="Arial"/>
              <a:buNone/>
            </a:pPr>
            <a:br>
              <a:rPr b="0" i="0" lang="en-US" sz="3000" u="none" cap="none" strike="noStrike">
                <a:solidFill>
                  <a:srgbClr val="F8981D"/>
                </a:solidFill>
                <a:latin typeface="Open Sans"/>
                <a:ea typeface="Open Sans"/>
                <a:cs typeface="Open Sans"/>
                <a:sym typeface="Open Sans"/>
              </a:rPr>
            </a:br>
            <a:r>
              <a:rPr b="0" i="0" lang="en-US" sz="3000" u="sng" cap="none" strike="noStrike">
                <a:solidFill>
                  <a:schemeClr val="accent5"/>
                </a:solidFill>
                <a:latin typeface="Open Sans"/>
                <a:ea typeface="Open Sans"/>
                <a:cs typeface="Open Sans"/>
                <a:sym typeface="Open Sans"/>
                <a:hlinkClick r:id="rId9">
                  <a:extLst>
                    <a:ext uri="{A12FA001-AC4F-418D-AE19-62706E023703}">
                      <ahyp:hlinkClr val="tx"/>
                    </a:ext>
                  </a:extLst>
                </a:hlinkClick>
              </a:rPr>
              <a:t>r4l@research4life.org</a:t>
            </a:r>
            <a:r>
              <a:rPr b="0" i="0" lang="en-US" sz="3000" u="none" cap="none" strike="noStrike">
                <a:solidFill>
                  <a:srgbClr val="004890"/>
                </a:solidFill>
                <a:latin typeface="Open Sans"/>
                <a:ea typeface="Open Sans"/>
                <a:cs typeface="Open Sans"/>
                <a:sym typeface="Open Sans"/>
              </a:rPr>
              <a:t>  </a:t>
            </a:r>
            <a:endParaRPr b="0" i="0" sz="3000" u="none" cap="none" strike="noStrike">
              <a:solidFill>
                <a:srgbClr val="004890"/>
              </a:solidFill>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2000"/>
              <a:buFont typeface="Arial"/>
              <a:buNone/>
            </a:pPr>
            <a:br>
              <a:rPr b="0" i="0" lang="en-US" sz="2000" u="none" cap="none" strike="noStrike">
                <a:solidFill>
                  <a:srgbClr val="F8981D"/>
                </a:solidFill>
                <a:latin typeface="Open Sans"/>
                <a:ea typeface="Open Sans"/>
                <a:cs typeface="Open Sans"/>
                <a:sym typeface="Open Sans"/>
              </a:rPr>
            </a:br>
            <a:endParaRPr b="0" i="0" sz="3000" u="none" cap="none" strike="noStrike">
              <a:solidFill>
                <a:srgbClr val="F8981D"/>
              </a:solidFill>
              <a:latin typeface="Open Sans"/>
              <a:ea typeface="Open Sans"/>
              <a:cs typeface="Open Sans"/>
              <a:sym typeface="Open Sans"/>
            </a:endParaRPr>
          </a:p>
        </p:txBody>
      </p:sp>
      <p:sp>
        <p:nvSpPr>
          <p:cNvPr id="314" name="Google Shape;314;p1"/>
          <p:cNvSpPr txBox="1"/>
          <p:nvPr/>
        </p:nvSpPr>
        <p:spPr>
          <a:xfrm>
            <a:off x="-2" y="5674296"/>
            <a:ext cx="12192000" cy="369300"/>
          </a:xfrm>
          <a:prstGeom prst="rect">
            <a:avLst/>
          </a:prstGeom>
          <a:solidFill>
            <a:srgbClr val="586F7C"/>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Open Sans"/>
                <a:ea typeface="Open Sans"/>
                <a:cs typeface="Open Sans"/>
                <a:sym typeface="Open Sans"/>
              </a:rPr>
              <a:t>Research4Life is a public-private partnership of five collections:</a:t>
            </a:r>
            <a:endParaRPr b="0" i="0" sz="1800" u="none" cap="none" strike="noStrike">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ph type="title"/>
          </p:nvPr>
        </p:nvSpPr>
        <p:spPr>
          <a:xfrm>
            <a:off x="0" y="420834"/>
            <a:ext cx="77070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Learning objectives</a:t>
            </a:r>
            <a:endParaRPr>
              <a:solidFill>
                <a:srgbClr val="586F7C"/>
              </a:solidFill>
              <a:latin typeface="Open Sans"/>
              <a:ea typeface="Open Sans"/>
              <a:cs typeface="Open Sans"/>
              <a:sym typeface="Open Sans"/>
            </a:endParaRPr>
          </a:p>
        </p:txBody>
      </p:sp>
      <p:sp>
        <p:nvSpPr>
          <p:cNvPr id="102" name="Google Shape;102;p2"/>
          <p:cNvSpPr txBox="1"/>
          <p:nvPr>
            <p:ph idx="1" type="body"/>
          </p:nvPr>
        </p:nvSpPr>
        <p:spPr>
          <a:xfrm>
            <a:off x="680321" y="2136151"/>
            <a:ext cx="9613800" cy="3599400"/>
          </a:xfrm>
          <a:prstGeom prst="rect">
            <a:avLst/>
          </a:prstGeom>
          <a:noFill/>
          <a:ln>
            <a:noFill/>
          </a:ln>
        </p:spPr>
        <p:txBody>
          <a:bodyPr anchorCtr="0" anchor="t" bIns="45700" lIns="91425" spcFirstLastPara="1" rIns="91425" wrap="square" tIns="45700">
            <a:normAutofit/>
          </a:bodyPr>
          <a:lstStyle/>
          <a:p>
            <a:pPr indent="-342900" lvl="0" marL="342900" rtl="0" algn="l">
              <a:lnSpc>
                <a:spcPct val="190000"/>
              </a:lnSpc>
              <a:spcBef>
                <a:spcPts val="0"/>
              </a:spcBef>
              <a:spcAft>
                <a:spcPts val="0"/>
              </a:spcAft>
              <a:buClr>
                <a:schemeClr val="dk2"/>
              </a:buClr>
              <a:buSzPts val="2400"/>
              <a:buChar char="●"/>
            </a:pPr>
            <a:r>
              <a:rPr lang="en-US">
                <a:solidFill>
                  <a:srgbClr val="3F3F3F"/>
                </a:solidFill>
                <a:latin typeface="Open Sans"/>
                <a:ea typeface="Open Sans"/>
                <a:cs typeface="Open Sans"/>
                <a:sym typeface="Open Sans"/>
              </a:rPr>
              <a:t>The Research4Life partnership.</a:t>
            </a:r>
            <a:endParaRPr>
              <a:solidFill>
                <a:srgbClr val="3F3F3F"/>
              </a:solidFill>
              <a:latin typeface="Open Sans"/>
              <a:ea typeface="Open Sans"/>
              <a:cs typeface="Open Sans"/>
              <a:sym typeface="Open Sans"/>
            </a:endParaRPr>
          </a:p>
          <a:p>
            <a:pPr indent="-342900" lvl="0" marL="342900" rtl="0" algn="l">
              <a:lnSpc>
                <a:spcPct val="190000"/>
              </a:lnSpc>
              <a:spcBef>
                <a:spcPts val="0"/>
              </a:spcBef>
              <a:spcAft>
                <a:spcPts val="0"/>
              </a:spcAft>
              <a:buClr>
                <a:schemeClr val="dk2"/>
              </a:buClr>
              <a:buSzPts val="2400"/>
              <a:buChar char="●"/>
            </a:pPr>
            <a:r>
              <a:rPr lang="en-US">
                <a:solidFill>
                  <a:srgbClr val="3F3F3F"/>
                </a:solidFill>
                <a:latin typeface="Open Sans"/>
                <a:ea typeface="Open Sans"/>
                <a:cs typeface="Open Sans"/>
                <a:sym typeface="Open Sans"/>
              </a:rPr>
              <a:t>The collections of Research4Life and their subject coverage.</a:t>
            </a:r>
            <a:endParaRPr>
              <a:solidFill>
                <a:srgbClr val="3F3F3F"/>
              </a:solidFill>
              <a:latin typeface="Open Sans"/>
              <a:ea typeface="Open Sans"/>
              <a:cs typeface="Open Sans"/>
              <a:sym typeface="Open Sans"/>
            </a:endParaRPr>
          </a:p>
          <a:p>
            <a:pPr indent="-342900" lvl="0" marL="342900" rtl="0" algn="l">
              <a:lnSpc>
                <a:spcPct val="190000"/>
              </a:lnSpc>
              <a:spcBef>
                <a:spcPts val="0"/>
              </a:spcBef>
              <a:spcAft>
                <a:spcPts val="0"/>
              </a:spcAft>
              <a:buClr>
                <a:schemeClr val="dk2"/>
              </a:buClr>
              <a:buSzPts val="2400"/>
              <a:buChar char="●"/>
            </a:pPr>
            <a:r>
              <a:rPr lang="en-US">
                <a:solidFill>
                  <a:srgbClr val="3F3F3F"/>
                </a:solidFill>
                <a:latin typeface="Open Sans"/>
                <a:ea typeface="Open Sans"/>
                <a:cs typeface="Open Sans"/>
                <a:sym typeface="Open Sans"/>
              </a:rPr>
              <a:t>The factors for the eligibility to access collections.</a:t>
            </a:r>
            <a:endParaRPr>
              <a:solidFill>
                <a:srgbClr val="3F3F3F"/>
              </a:solidFill>
              <a:latin typeface="Open Sans"/>
              <a:ea typeface="Open Sans"/>
              <a:cs typeface="Open Sans"/>
              <a:sym typeface="Open Sans"/>
            </a:endParaRPr>
          </a:p>
          <a:p>
            <a:pPr indent="-342900" lvl="0" marL="342900" rtl="0" algn="l">
              <a:lnSpc>
                <a:spcPct val="190000"/>
              </a:lnSpc>
              <a:spcBef>
                <a:spcPts val="0"/>
              </a:spcBef>
              <a:spcAft>
                <a:spcPts val="0"/>
              </a:spcAft>
              <a:buClr>
                <a:schemeClr val="dk2"/>
              </a:buClr>
              <a:buSzPts val="2400"/>
              <a:buChar char="●"/>
            </a:pPr>
            <a:r>
              <a:rPr lang="en-US">
                <a:solidFill>
                  <a:srgbClr val="3F3F3F"/>
                </a:solidFill>
                <a:latin typeface="Open Sans"/>
                <a:ea typeface="Open Sans"/>
                <a:cs typeface="Open Sans"/>
                <a:sym typeface="Open Sans"/>
              </a:rPr>
              <a:t>User agreements and the terms to use the collections.</a:t>
            </a:r>
            <a:endParaRPr>
              <a:solidFill>
                <a:srgbClr val="3F3F3F"/>
              </a:solidFill>
              <a:latin typeface="Open Sans"/>
              <a:ea typeface="Open Sans"/>
              <a:cs typeface="Open Sans"/>
              <a:sym typeface="Open Sans"/>
            </a:endParaRPr>
          </a:p>
          <a:p>
            <a:pPr indent="-342900" lvl="0" marL="342900" rtl="0" algn="l">
              <a:lnSpc>
                <a:spcPct val="190000"/>
              </a:lnSpc>
              <a:spcBef>
                <a:spcPts val="0"/>
              </a:spcBef>
              <a:spcAft>
                <a:spcPts val="0"/>
              </a:spcAft>
              <a:buClr>
                <a:schemeClr val="dk2"/>
              </a:buClr>
              <a:buSzPts val="2400"/>
              <a:buChar char="●"/>
            </a:pPr>
            <a:r>
              <a:rPr lang="en-US">
                <a:solidFill>
                  <a:srgbClr val="3F3F3F"/>
                </a:solidFill>
                <a:latin typeface="Open Sans"/>
                <a:ea typeface="Open Sans"/>
                <a:cs typeface="Open Sans"/>
                <a:sym typeface="Open Sans"/>
              </a:rPr>
              <a:t>Type access and authentication system.</a:t>
            </a:r>
            <a:endParaRPr>
              <a:solidFill>
                <a:srgbClr val="3F3F3F"/>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3"/>
          <p:cNvSpPr txBox="1"/>
          <p:nvPr>
            <p:ph type="title"/>
          </p:nvPr>
        </p:nvSpPr>
        <p:spPr>
          <a:xfrm>
            <a:off x="0" y="471142"/>
            <a:ext cx="8033700" cy="975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Introduction </a:t>
            </a:r>
            <a:br>
              <a:rPr lang="en-US" sz="3600">
                <a:solidFill>
                  <a:srgbClr val="586F7C"/>
                </a:solidFill>
                <a:latin typeface="Open Sans"/>
                <a:ea typeface="Open Sans"/>
                <a:cs typeface="Open Sans"/>
                <a:sym typeface="Open Sans"/>
              </a:rPr>
            </a:br>
            <a:endParaRPr sz="3600">
              <a:solidFill>
                <a:srgbClr val="586F7C"/>
              </a:solidFill>
              <a:latin typeface="Open Sans"/>
              <a:ea typeface="Open Sans"/>
              <a:cs typeface="Open Sans"/>
              <a:sym typeface="Open Sans"/>
            </a:endParaRPr>
          </a:p>
        </p:txBody>
      </p:sp>
      <p:grpSp>
        <p:nvGrpSpPr>
          <p:cNvPr id="109" name="Google Shape;109;p3"/>
          <p:cNvGrpSpPr/>
          <p:nvPr/>
        </p:nvGrpSpPr>
        <p:grpSpPr>
          <a:xfrm>
            <a:off x="738553" y="1940870"/>
            <a:ext cx="10372800" cy="4265041"/>
            <a:chOff x="0" y="0"/>
            <a:chExt cx="10372800" cy="4265041"/>
          </a:xfrm>
        </p:grpSpPr>
        <p:cxnSp>
          <p:nvCxnSpPr>
            <p:cNvPr id="110" name="Google Shape;110;p3"/>
            <p:cNvCxnSpPr/>
            <p:nvPr/>
          </p:nvCxnSpPr>
          <p:spPr>
            <a:xfrm>
              <a:off x="0" y="0"/>
              <a:ext cx="10372800" cy="0"/>
            </a:xfrm>
            <a:prstGeom prst="straightConnector1">
              <a:avLst/>
            </a:prstGeom>
            <a:solidFill>
              <a:schemeClr val="accent3"/>
            </a:solidFill>
            <a:ln cap="flat" cmpd="sng" w="25400">
              <a:solidFill>
                <a:schemeClr val="accent3"/>
              </a:solidFill>
              <a:prstDash val="solid"/>
              <a:round/>
              <a:headEnd len="sm" w="sm" type="none"/>
              <a:tailEnd len="sm" w="sm" type="none"/>
            </a:ln>
          </p:spPr>
        </p:cxnSp>
        <p:sp>
          <p:nvSpPr>
            <p:cNvPr id="111" name="Google Shape;111;p3"/>
            <p:cNvSpPr/>
            <p:nvPr/>
          </p:nvSpPr>
          <p:spPr>
            <a:xfrm>
              <a:off x="0" y="0"/>
              <a:ext cx="10372800" cy="100647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F3F3F"/>
                </a:solidFill>
                <a:latin typeface="Arial"/>
                <a:ea typeface="Arial"/>
                <a:cs typeface="Arial"/>
                <a:sym typeface="Arial"/>
              </a:endParaRPr>
            </a:p>
          </p:txBody>
        </p:sp>
        <p:sp>
          <p:nvSpPr>
            <p:cNvPr id="112" name="Google Shape;112;p3"/>
            <p:cNvSpPr txBox="1"/>
            <p:nvPr/>
          </p:nvSpPr>
          <p:spPr>
            <a:xfrm>
              <a:off x="0" y="0"/>
              <a:ext cx="10372800" cy="1006472"/>
            </a:xfrm>
            <a:prstGeom prst="rect">
              <a:avLst/>
            </a:prstGeom>
            <a:noFill/>
            <a:ln>
              <a:noFill/>
            </a:ln>
          </p:spPr>
          <p:txBody>
            <a:bodyPr anchorCtr="0" anchor="t" bIns="95250" lIns="95250" spcFirstLastPara="1" rIns="95250" wrap="square" tIns="95250">
              <a:noAutofit/>
            </a:bodyPr>
            <a:lstStyle/>
            <a:p>
              <a:pPr indent="0" lvl="0" marL="0" marR="0" rtl="0" algn="l">
                <a:lnSpc>
                  <a:spcPct val="90000"/>
                </a:lnSpc>
                <a:spcBef>
                  <a:spcPts val="0"/>
                </a:spcBef>
                <a:spcAft>
                  <a:spcPts val="0"/>
                </a:spcAft>
                <a:buClr>
                  <a:srgbClr val="000000"/>
                </a:buClr>
                <a:buSzPts val="2500"/>
                <a:buFont typeface="Arial"/>
                <a:buNone/>
              </a:pPr>
              <a:r>
                <a:rPr b="0" i="0" lang="en-US" sz="2300" u="none" cap="none" strike="noStrike">
                  <a:solidFill>
                    <a:srgbClr val="3F3F3F"/>
                  </a:solidFill>
                  <a:latin typeface="Open Sans"/>
                  <a:ea typeface="Open Sans"/>
                  <a:cs typeface="Open Sans"/>
                  <a:sym typeface="Open Sans"/>
                </a:rPr>
                <a:t>Access to a wide range of scientific literature is out of reach for universities and research institutes in low-income countries. </a:t>
              </a:r>
              <a:endParaRPr b="0" i="0" sz="2300" u="none" cap="none" strike="noStrike">
                <a:solidFill>
                  <a:srgbClr val="3F3F3F"/>
                </a:solidFill>
                <a:latin typeface="Open Sans"/>
                <a:ea typeface="Open Sans"/>
                <a:cs typeface="Open Sans"/>
                <a:sym typeface="Open Sans"/>
              </a:endParaRPr>
            </a:p>
          </p:txBody>
        </p:sp>
        <p:cxnSp>
          <p:nvCxnSpPr>
            <p:cNvPr id="113" name="Google Shape;113;p3"/>
            <p:cNvCxnSpPr/>
            <p:nvPr/>
          </p:nvCxnSpPr>
          <p:spPr>
            <a:xfrm>
              <a:off x="0" y="1006472"/>
              <a:ext cx="10372800" cy="0"/>
            </a:xfrm>
            <a:prstGeom prst="straightConnector1">
              <a:avLst/>
            </a:prstGeom>
            <a:solidFill>
              <a:srgbClr val="61C085"/>
            </a:solidFill>
            <a:ln cap="flat" cmpd="sng" w="25400">
              <a:solidFill>
                <a:srgbClr val="61C085"/>
              </a:solidFill>
              <a:prstDash val="solid"/>
              <a:round/>
              <a:headEnd len="sm" w="sm" type="none"/>
              <a:tailEnd len="sm" w="sm" type="none"/>
            </a:ln>
          </p:spPr>
        </p:cxnSp>
        <p:sp>
          <p:nvSpPr>
            <p:cNvPr id="114" name="Google Shape;114;p3"/>
            <p:cNvSpPr/>
            <p:nvPr/>
          </p:nvSpPr>
          <p:spPr>
            <a:xfrm>
              <a:off x="0" y="1006472"/>
              <a:ext cx="10372800" cy="100647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F3F3F"/>
                </a:solidFill>
                <a:latin typeface="Arial"/>
                <a:ea typeface="Arial"/>
                <a:cs typeface="Arial"/>
                <a:sym typeface="Arial"/>
              </a:endParaRPr>
            </a:p>
          </p:txBody>
        </p:sp>
        <p:sp>
          <p:nvSpPr>
            <p:cNvPr id="115" name="Google Shape;115;p3"/>
            <p:cNvSpPr txBox="1"/>
            <p:nvPr/>
          </p:nvSpPr>
          <p:spPr>
            <a:xfrm>
              <a:off x="0" y="1006472"/>
              <a:ext cx="10372800" cy="1006472"/>
            </a:xfrm>
            <a:prstGeom prst="rect">
              <a:avLst/>
            </a:prstGeom>
            <a:noFill/>
            <a:ln>
              <a:noFill/>
            </a:ln>
          </p:spPr>
          <p:txBody>
            <a:bodyPr anchorCtr="0" anchor="t" bIns="95250" lIns="95250" spcFirstLastPara="1" rIns="95250" wrap="square" tIns="95250">
              <a:noAutofit/>
            </a:bodyPr>
            <a:lstStyle/>
            <a:p>
              <a:pPr indent="0" lvl="0" marL="0" marR="0" rtl="0" algn="l">
                <a:lnSpc>
                  <a:spcPct val="90000"/>
                </a:lnSpc>
                <a:spcBef>
                  <a:spcPts val="0"/>
                </a:spcBef>
                <a:spcAft>
                  <a:spcPts val="0"/>
                </a:spcAft>
                <a:buClr>
                  <a:srgbClr val="000000"/>
                </a:buClr>
                <a:buSzPts val="2500"/>
                <a:buFont typeface="Arial"/>
                <a:buNone/>
              </a:pPr>
              <a:r>
                <a:rPr b="0" i="0" lang="en-US" sz="2300" u="none" cap="none" strike="noStrike">
                  <a:solidFill>
                    <a:srgbClr val="3F3F3F"/>
                  </a:solidFill>
                  <a:latin typeface="Open Sans"/>
                  <a:ea typeface="Open Sans"/>
                  <a:cs typeface="Open Sans"/>
                  <a:sym typeface="Open Sans"/>
                </a:rPr>
                <a:t>Typical subscription cost for a single journal title is at several thousand dollars.</a:t>
              </a:r>
              <a:endParaRPr b="0" i="0" sz="2300" u="none" cap="none" strike="noStrike">
                <a:solidFill>
                  <a:srgbClr val="3F3F3F"/>
                </a:solidFill>
                <a:latin typeface="Open Sans"/>
                <a:ea typeface="Open Sans"/>
                <a:cs typeface="Open Sans"/>
                <a:sym typeface="Open Sans"/>
              </a:endParaRPr>
            </a:p>
          </p:txBody>
        </p:sp>
        <p:cxnSp>
          <p:nvCxnSpPr>
            <p:cNvPr id="116" name="Google Shape;116;p3"/>
            <p:cNvCxnSpPr/>
            <p:nvPr/>
          </p:nvCxnSpPr>
          <p:spPr>
            <a:xfrm>
              <a:off x="0" y="2012945"/>
              <a:ext cx="10372800" cy="0"/>
            </a:xfrm>
            <a:prstGeom prst="straightConnector1">
              <a:avLst/>
            </a:prstGeom>
            <a:solidFill>
              <a:srgbClr val="98E14E"/>
            </a:solidFill>
            <a:ln cap="flat" cmpd="sng" w="25400">
              <a:solidFill>
                <a:srgbClr val="98E14E"/>
              </a:solidFill>
              <a:prstDash val="solid"/>
              <a:round/>
              <a:headEnd len="sm" w="sm" type="none"/>
              <a:tailEnd len="sm" w="sm" type="none"/>
            </a:ln>
          </p:spPr>
        </p:cxnSp>
        <p:sp>
          <p:nvSpPr>
            <p:cNvPr id="117" name="Google Shape;117;p3"/>
            <p:cNvSpPr/>
            <p:nvPr/>
          </p:nvSpPr>
          <p:spPr>
            <a:xfrm>
              <a:off x="0" y="2012945"/>
              <a:ext cx="10372800" cy="100647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F3F3F"/>
                </a:solidFill>
                <a:latin typeface="Arial"/>
                <a:ea typeface="Arial"/>
                <a:cs typeface="Arial"/>
                <a:sym typeface="Arial"/>
              </a:endParaRPr>
            </a:p>
          </p:txBody>
        </p:sp>
        <p:sp>
          <p:nvSpPr>
            <p:cNvPr id="118" name="Google Shape;118;p3"/>
            <p:cNvSpPr txBox="1"/>
            <p:nvPr/>
          </p:nvSpPr>
          <p:spPr>
            <a:xfrm>
              <a:off x="0" y="2012945"/>
              <a:ext cx="10372800" cy="1006472"/>
            </a:xfrm>
            <a:prstGeom prst="rect">
              <a:avLst/>
            </a:prstGeom>
            <a:noFill/>
            <a:ln>
              <a:noFill/>
            </a:ln>
          </p:spPr>
          <p:txBody>
            <a:bodyPr anchorCtr="0" anchor="t" bIns="95250" lIns="95250" spcFirstLastPara="1" rIns="95250" wrap="square" tIns="95250">
              <a:noAutofit/>
            </a:bodyPr>
            <a:lstStyle/>
            <a:p>
              <a:pPr indent="0" lvl="0" marL="0" marR="0" rtl="0" algn="l">
                <a:lnSpc>
                  <a:spcPct val="90000"/>
                </a:lnSpc>
                <a:spcBef>
                  <a:spcPts val="0"/>
                </a:spcBef>
                <a:spcAft>
                  <a:spcPts val="0"/>
                </a:spcAft>
                <a:buClr>
                  <a:srgbClr val="000000"/>
                </a:buClr>
                <a:buSzPts val="2500"/>
                <a:buFont typeface="Arial"/>
                <a:buNone/>
              </a:pPr>
              <a:r>
                <a:rPr b="0" i="0" lang="en-US" sz="2300" u="none" cap="none" strike="noStrike">
                  <a:solidFill>
                    <a:srgbClr val="3F3F3F"/>
                  </a:solidFill>
                  <a:latin typeface="Open Sans"/>
                  <a:ea typeface="Open Sans"/>
                  <a:cs typeface="Open Sans"/>
                  <a:sym typeface="Open Sans"/>
                </a:rPr>
                <a:t>Research4Life initiative was created to reduce the knowledge gap between high-income countries and low and middle-income countries.</a:t>
              </a:r>
              <a:endParaRPr b="0" i="0" sz="2300" u="none" cap="none" strike="noStrike">
                <a:solidFill>
                  <a:srgbClr val="3F3F3F"/>
                </a:solidFill>
                <a:latin typeface="Open Sans"/>
                <a:ea typeface="Open Sans"/>
                <a:cs typeface="Open Sans"/>
                <a:sym typeface="Open Sans"/>
              </a:endParaRPr>
            </a:p>
          </p:txBody>
        </p:sp>
        <p:cxnSp>
          <p:nvCxnSpPr>
            <p:cNvPr id="119" name="Google Shape;119;p3"/>
            <p:cNvCxnSpPr/>
            <p:nvPr/>
          </p:nvCxnSpPr>
          <p:spPr>
            <a:xfrm>
              <a:off x="0" y="3019418"/>
              <a:ext cx="10372800" cy="0"/>
            </a:xfrm>
            <a:prstGeom prst="straightConnector1">
              <a:avLst/>
            </a:prstGeom>
            <a:solidFill>
              <a:srgbClr val="FEA93F"/>
            </a:solidFill>
            <a:ln cap="flat" cmpd="sng" w="25400">
              <a:solidFill>
                <a:srgbClr val="FEA93F"/>
              </a:solidFill>
              <a:prstDash val="solid"/>
              <a:round/>
              <a:headEnd len="sm" w="sm" type="none"/>
              <a:tailEnd len="sm" w="sm" type="none"/>
            </a:ln>
          </p:spPr>
        </p:cxnSp>
        <p:sp>
          <p:nvSpPr>
            <p:cNvPr id="120" name="Google Shape;120;p3"/>
            <p:cNvSpPr/>
            <p:nvPr/>
          </p:nvSpPr>
          <p:spPr>
            <a:xfrm>
              <a:off x="0" y="3019418"/>
              <a:ext cx="10372800" cy="100647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F3F3F"/>
                </a:solidFill>
                <a:latin typeface="Arial"/>
                <a:ea typeface="Arial"/>
                <a:cs typeface="Arial"/>
                <a:sym typeface="Arial"/>
              </a:endParaRPr>
            </a:p>
          </p:txBody>
        </p:sp>
        <p:sp>
          <p:nvSpPr>
            <p:cNvPr id="121" name="Google Shape;121;p3"/>
            <p:cNvSpPr txBox="1"/>
            <p:nvPr/>
          </p:nvSpPr>
          <p:spPr>
            <a:xfrm>
              <a:off x="0" y="3258569"/>
              <a:ext cx="10372800" cy="1006472"/>
            </a:xfrm>
            <a:prstGeom prst="rect">
              <a:avLst/>
            </a:prstGeom>
            <a:noFill/>
            <a:ln>
              <a:noFill/>
            </a:ln>
          </p:spPr>
          <p:txBody>
            <a:bodyPr anchorCtr="0" anchor="t" bIns="95250" lIns="95250" spcFirstLastPara="1" rIns="95250" wrap="square" tIns="95250">
              <a:noAutofit/>
            </a:bodyPr>
            <a:lstStyle/>
            <a:p>
              <a:pPr indent="0" lvl="0" marL="0" marR="0" rtl="0" algn="l">
                <a:lnSpc>
                  <a:spcPct val="90000"/>
                </a:lnSpc>
                <a:spcBef>
                  <a:spcPts val="0"/>
                </a:spcBef>
                <a:spcAft>
                  <a:spcPts val="0"/>
                </a:spcAft>
                <a:buClr>
                  <a:srgbClr val="000000"/>
                </a:buClr>
                <a:buSzPts val="2500"/>
                <a:buFont typeface="Arial"/>
                <a:buNone/>
              </a:pPr>
              <a:r>
                <a:rPr b="0" i="0" lang="en-US" sz="2300" u="none" cap="none" strike="noStrike">
                  <a:solidFill>
                    <a:srgbClr val="3F3F3F"/>
                  </a:solidFill>
                  <a:latin typeface="Open Sans"/>
                  <a:ea typeface="Open Sans"/>
                  <a:cs typeface="Open Sans"/>
                  <a:sym typeface="Open Sans"/>
                </a:rPr>
                <a:t>Research4Life provides affordable access to important scientific research.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500"/>
                <a:buFont typeface="Arial"/>
                <a:buNone/>
              </a:pPr>
              <a:r>
                <a:t/>
              </a:r>
              <a:endParaRPr b="0" i="0" sz="2300" u="none" cap="none" strike="noStrike">
                <a:solidFill>
                  <a:srgbClr val="3F3F3F"/>
                </a:solidFill>
                <a:latin typeface="Open Sans"/>
                <a:ea typeface="Open Sans"/>
                <a:cs typeface="Open Sans"/>
                <a:sym typeface="Open Sans"/>
              </a:endParaRPr>
            </a:p>
          </p:txBody>
        </p:sp>
      </p:grpSp>
      <p:sp>
        <p:nvSpPr>
          <p:cNvPr id="122" name="Google Shape;122;p3"/>
          <p:cNvSpPr txBox="1"/>
          <p:nvPr/>
        </p:nvSpPr>
        <p:spPr>
          <a:xfrm>
            <a:off x="2698955" y="6001750"/>
            <a:ext cx="7300452" cy="646331"/>
          </a:xfrm>
          <a:prstGeom prst="rect">
            <a:avLst/>
          </a:prstGeom>
          <a:solidFill>
            <a:srgbClr val="FEEDD8"/>
          </a:solidFill>
          <a:ln cap="flat" cmpd="sng" w="9525">
            <a:solidFill>
              <a:srgbClr val="DDDDDD"/>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2500"/>
              <a:buFont typeface="Arial"/>
              <a:buNone/>
            </a:pPr>
            <a:r>
              <a:rPr b="0" i="0" lang="en-US" sz="2000" u="none" cap="none" strike="noStrike">
                <a:solidFill>
                  <a:srgbClr val="424242"/>
                </a:solidFill>
                <a:latin typeface="Open Sans"/>
                <a:ea typeface="Open Sans"/>
                <a:cs typeface="Open Sans"/>
                <a:sym typeface="Open Sans"/>
              </a:rPr>
              <a:t>Further information is available from the Research4Life website at </a:t>
            </a:r>
            <a:r>
              <a:rPr b="0" i="0" lang="en-US" sz="2000" u="sng" cap="none" strike="noStrike">
                <a:solidFill>
                  <a:schemeClr val="accent5"/>
                </a:solidFill>
                <a:latin typeface="Open Sans"/>
                <a:ea typeface="Open Sans"/>
                <a:cs typeface="Open Sans"/>
                <a:sym typeface="Open Sans"/>
                <a:hlinkClick r:id="rId3">
                  <a:extLst>
                    <a:ext uri="{A12FA001-AC4F-418D-AE19-62706E023703}">
                      <ahyp:hlinkClr val="tx"/>
                    </a:ext>
                  </a:extLst>
                </a:hlinkClick>
              </a:rPr>
              <a:t>https://www.research4life.org/</a:t>
            </a:r>
            <a:endParaRPr b="0" i="0" sz="2000" u="none" cap="none" strike="noStrike">
              <a:solidFill>
                <a:schemeClr val="accent5"/>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40"/>
          <p:cNvSpPr txBox="1"/>
          <p:nvPr>
            <p:ph type="title"/>
          </p:nvPr>
        </p:nvSpPr>
        <p:spPr>
          <a:xfrm>
            <a:off x="0" y="252203"/>
            <a:ext cx="96138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What is Research4Life ?</a:t>
            </a:r>
            <a:endParaRPr>
              <a:solidFill>
                <a:srgbClr val="586F7C"/>
              </a:solidFill>
              <a:latin typeface="Open Sans"/>
              <a:ea typeface="Open Sans"/>
              <a:cs typeface="Open Sans"/>
              <a:sym typeface="Open Sans"/>
            </a:endParaRPr>
          </a:p>
        </p:txBody>
      </p:sp>
      <p:grpSp>
        <p:nvGrpSpPr>
          <p:cNvPr id="128" name="Google Shape;128;p40"/>
          <p:cNvGrpSpPr/>
          <p:nvPr/>
        </p:nvGrpSpPr>
        <p:grpSpPr>
          <a:xfrm>
            <a:off x="305403" y="2236763"/>
            <a:ext cx="11417945" cy="4044461"/>
            <a:chOff x="1394" y="0"/>
            <a:chExt cx="11417945" cy="4044461"/>
          </a:xfrm>
        </p:grpSpPr>
        <p:sp>
          <p:nvSpPr>
            <p:cNvPr id="129" name="Google Shape;129;p40"/>
            <p:cNvSpPr/>
            <p:nvPr/>
          </p:nvSpPr>
          <p:spPr>
            <a:xfrm>
              <a:off x="1394" y="0"/>
              <a:ext cx="3624744" cy="4044461"/>
            </a:xfrm>
            <a:prstGeom prst="roundRect">
              <a:avLst>
                <a:gd fmla="val 10000" name="adj"/>
              </a:avLst>
            </a:prstGeom>
            <a:solidFill>
              <a:srgbClr val="F8981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40"/>
            <p:cNvSpPr txBox="1"/>
            <p:nvPr/>
          </p:nvSpPr>
          <p:spPr>
            <a:xfrm>
              <a:off x="1394" y="0"/>
              <a:ext cx="3624744" cy="1213338"/>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Open Sans"/>
                <a:ea typeface="Open Sans"/>
                <a:cs typeface="Open Sans"/>
                <a:sym typeface="Open Sans"/>
              </a:endParaRPr>
            </a:p>
            <a:p>
              <a:pPr indent="0" lvl="0" marL="0" marR="0" rtl="0" algn="ctr">
                <a:lnSpc>
                  <a:spcPct val="90000"/>
                </a:lnSpc>
                <a:spcBef>
                  <a:spcPts val="700"/>
                </a:spcBef>
                <a:spcAft>
                  <a:spcPts val="0"/>
                </a:spcAft>
                <a:buClr>
                  <a:srgbClr val="000000"/>
                </a:buClr>
                <a:buSzPts val="2000"/>
                <a:buFont typeface="Arial"/>
                <a:buNone/>
              </a:pPr>
              <a:r>
                <a:t/>
              </a:r>
              <a:endParaRPr b="0" i="0" sz="2000" u="none" cap="none" strike="noStrike">
                <a:solidFill>
                  <a:schemeClr val="lt1"/>
                </a:solidFill>
                <a:latin typeface="Open Sans"/>
                <a:ea typeface="Open Sans"/>
                <a:cs typeface="Open Sans"/>
                <a:sym typeface="Open Sans"/>
              </a:endParaRPr>
            </a:p>
            <a:p>
              <a:pPr indent="0" lvl="0" marL="0" marR="0" rtl="0" algn="ctr">
                <a:lnSpc>
                  <a:spcPct val="90000"/>
                </a:lnSpc>
                <a:spcBef>
                  <a:spcPts val="700"/>
                </a:spcBef>
                <a:spcAft>
                  <a:spcPts val="0"/>
                </a:spcAft>
                <a:buClr>
                  <a:srgbClr val="000000"/>
                </a:buClr>
                <a:buSzPts val="2000"/>
                <a:buFont typeface="Arial"/>
                <a:buNone/>
              </a:pPr>
              <a:r>
                <a:t/>
              </a:r>
              <a:endParaRPr b="0" i="0" sz="2000" u="none" cap="none" strike="noStrike">
                <a:solidFill>
                  <a:schemeClr val="lt1"/>
                </a:solidFill>
                <a:latin typeface="Open Sans"/>
                <a:ea typeface="Open Sans"/>
                <a:cs typeface="Open Sans"/>
                <a:sym typeface="Open Sans"/>
              </a:endParaRPr>
            </a:p>
            <a:p>
              <a:pPr indent="0" lvl="0" marL="0" marR="0" rtl="0" algn="ctr">
                <a:lnSpc>
                  <a:spcPct val="90000"/>
                </a:lnSpc>
                <a:spcBef>
                  <a:spcPts val="700"/>
                </a:spcBef>
                <a:spcAft>
                  <a:spcPts val="0"/>
                </a:spcAft>
                <a:buClr>
                  <a:srgbClr val="000000"/>
                </a:buClr>
                <a:buSzPts val="2000"/>
                <a:buFont typeface="Arial"/>
                <a:buNone/>
              </a:pPr>
              <a:r>
                <a:t/>
              </a:r>
              <a:endParaRPr b="0" i="0" sz="2000" u="none" cap="none" strike="noStrike">
                <a:solidFill>
                  <a:schemeClr val="lt1"/>
                </a:solidFill>
                <a:latin typeface="Open Sans"/>
                <a:ea typeface="Open Sans"/>
                <a:cs typeface="Open Sans"/>
                <a:sym typeface="Open Sans"/>
              </a:endParaRPr>
            </a:p>
            <a:p>
              <a:pPr indent="0" lvl="0" marL="0" marR="0" rtl="0" algn="ctr">
                <a:lnSpc>
                  <a:spcPct val="90000"/>
                </a:lnSpc>
                <a:spcBef>
                  <a:spcPts val="700"/>
                </a:spcBef>
                <a:spcAft>
                  <a:spcPts val="0"/>
                </a:spcAft>
                <a:buClr>
                  <a:srgbClr val="000000"/>
                </a:buClr>
                <a:buSzPts val="2000"/>
                <a:buFont typeface="Arial"/>
                <a:buNone/>
              </a:pPr>
              <a:r>
                <a:t/>
              </a:r>
              <a:endParaRPr b="0" i="0" sz="2000" u="none" cap="none" strike="noStrike">
                <a:solidFill>
                  <a:schemeClr val="lt1"/>
                </a:solidFill>
                <a:latin typeface="Open Sans"/>
                <a:ea typeface="Open Sans"/>
                <a:cs typeface="Open Sans"/>
                <a:sym typeface="Open Sans"/>
              </a:endParaRPr>
            </a:p>
            <a:p>
              <a:pPr indent="0" lvl="0" marL="0" marR="0" rtl="0" algn="ctr">
                <a:lnSpc>
                  <a:spcPct val="90000"/>
                </a:lnSpc>
                <a:spcBef>
                  <a:spcPts val="700"/>
                </a:spcBef>
                <a:spcAft>
                  <a:spcPts val="0"/>
                </a:spcAft>
                <a:buClr>
                  <a:srgbClr val="000000"/>
                </a:buClr>
                <a:buSzPts val="2000"/>
                <a:buFont typeface="Arial"/>
                <a:buNone/>
              </a:pPr>
              <a:r>
                <a:t/>
              </a:r>
              <a:endParaRPr b="0" i="0" sz="2000" u="none" cap="none" strike="noStrike">
                <a:solidFill>
                  <a:schemeClr val="lt1"/>
                </a:solidFill>
                <a:latin typeface="Open Sans"/>
                <a:ea typeface="Open Sans"/>
                <a:cs typeface="Open Sans"/>
                <a:sym typeface="Open Sans"/>
              </a:endParaRPr>
            </a:p>
            <a:p>
              <a:pPr indent="0" lvl="0" marL="0" marR="0" rtl="0" algn="ctr">
                <a:lnSpc>
                  <a:spcPct val="90000"/>
                </a:lnSpc>
                <a:spcBef>
                  <a:spcPts val="700"/>
                </a:spcBef>
                <a:spcAft>
                  <a:spcPts val="0"/>
                </a:spcAft>
                <a:buClr>
                  <a:srgbClr val="000000"/>
                </a:buClr>
                <a:buSzPts val="2000"/>
                <a:buFont typeface="Arial"/>
                <a:buNone/>
              </a:pPr>
              <a:r>
                <a:rPr b="0" i="0" lang="en-US" sz="2000" u="none" cap="none" strike="noStrike">
                  <a:solidFill>
                    <a:schemeClr val="lt1"/>
                  </a:solidFill>
                  <a:latin typeface="Open Sans"/>
                  <a:ea typeface="Open Sans"/>
                  <a:cs typeface="Open Sans"/>
                  <a:sym typeface="Open Sans"/>
                </a:rPr>
                <a:t>Research4Life is a public–private partnership of the FAO, WHO, UNEP, WIPO, ILO, Cornell University, Yale University, the International Association of Scientific, Technical &amp; Medical (STM) Publishers and up to 155 international scientific publishers.</a:t>
              </a:r>
              <a:endParaRPr b="0" i="0" sz="2000" u="none" cap="none" strike="noStrike">
                <a:solidFill>
                  <a:schemeClr val="lt1"/>
                </a:solidFill>
                <a:latin typeface="Open Sans"/>
                <a:ea typeface="Open Sans"/>
                <a:cs typeface="Open Sans"/>
                <a:sym typeface="Open Sans"/>
              </a:endParaRPr>
            </a:p>
          </p:txBody>
        </p:sp>
        <p:sp>
          <p:nvSpPr>
            <p:cNvPr id="131" name="Google Shape;131;p40"/>
            <p:cNvSpPr/>
            <p:nvPr/>
          </p:nvSpPr>
          <p:spPr>
            <a:xfrm>
              <a:off x="3897995" y="0"/>
              <a:ext cx="3624744" cy="4044461"/>
            </a:xfrm>
            <a:prstGeom prst="roundRect">
              <a:avLst>
                <a:gd fmla="val 10000" name="adj"/>
              </a:avLst>
            </a:prstGeom>
            <a:solidFill>
              <a:srgbClr val="51B9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40"/>
            <p:cNvSpPr txBox="1"/>
            <p:nvPr/>
          </p:nvSpPr>
          <p:spPr>
            <a:xfrm>
              <a:off x="3897995" y="0"/>
              <a:ext cx="3624744" cy="1213338"/>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Open Sans"/>
                <a:ea typeface="Open Sans"/>
                <a:cs typeface="Open Sans"/>
                <a:sym typeface="Open Sans"/>
              </a:endParaRPr>
            </a:p>
            <a:p>
              <a:pPr indent="0" lvl="0" marL="0" marR="0" rtl="0" algn="ctr">
                <a:lnSpc>
                  <a:spcPct val="90000"/>
                </a:lnSpc>
                <a:spcBef>
                  <a:spcPts val="700"/>
                </a:spcBef>
                <a:spcAft>
                  <a:spcPts val="0"/>
                </a:spcAft>
                <a:buClr>
                  <a:srgbClr val="000000"/>
                </a:buClr>
                <a:buSzPts val="2000"/>
                <a:buFont typeface="Arial"/>
                <a:buNone/>
              </a:pPr>
              <a:r>
                <a:t/>
              </a:r>
              <a:endParaRPr b="0" i="0" sz="2000" u="none" cap="none" strike="noStrike">
                <a:solidFill>
                  <a:schemeClr val="lt1"/>
                </a:solidFill>
                <a:latin typeface="Open Sans"/>
                <a:ea typeface="Open Sans"/>
                <a:cs typeface="Open Sans"/>
                <a:sym typeface="Open Sans"/>
              </a:endParaRPr>
            </a:p>
            <a:p>
              <a:pPr indent="0" lvl="0" marL="0" marR="0" rtl="0" algn="ctr">
                <a:lnSpc>
                  <a:spcPct val="90000"/>
                </a:lnSpc>
                <a:spcBef>
                  <a:spcPts val="700"/>
                </a:spcBef>
                <a:spcAft>
                  <a:spcPts val="0"/>
                </a:spcAft>
                <a:buClr>
                  <a:srgbClr val="000000"/>
                </a:buClr>
                <a:buSzPts val="2000"/>
                <a:buFont typeface="Arial"/>
                <a:buNone/>
              </a:pPr>
              <a:r>
                <a:t/>
              </a:r>
              <a:endParaRPr b="0" i="0" sz="2000" u="none" cap="none" strike="noStrike">
                <a:solidFill>
                  <a:schemeClr val="lt1"/>
                </a:solidFill>
                <a:latin typeface="Open Sans"/>
                <a:ea typeface="Open Sans"/>
                <a:cs typeface="Open Sans"/>
                <a:sym typeface="Open Sans"/>
              </a:endParaRPr>
            </a:p>
            <a:p>
              <a:pPr indent="0" lvl="0" marL="0" marR="0" rtl="0" algn="ctr">
                <a:lnSpc>
                  <a:spcPct val="90000"/>
                </a:lnSpc>
                <a:spcBef>
                  <a:spcPts val="700"/>
                </a:spcBef>
                <a:spcAft>
                  <a:spcPts val="0"/>
                </a:spcAft>
                <a:buClr>
                  <a:srgbClr val="000000"/>
                </a:buClr>
                <a:buSzPts val="2000"/>
                <a:buFont typeface="Arial"/>
                <a:buNone/>
              </a:pPr>
              <a:r>
                <a:t/>
              </a:r>
              <a:endParaRPr b="0" i="0" sz="2000" u="none" cap="none" strike="noStrike">
                <a:solidFill>
                  <a:schemeClr val="lt1"/>
                </a:solidFill>
                <a:latin typeface="Open Sans"/>
                <a:ea typeface="Open Sans"/>
                <a:cs typeface="Open Sans"/>
                <a:sym typeface="Open Sans"/>
              </a:endParaRPr>
            </a:p>
            <a:p>
              <a:pPr indent="0" lvl="0" marL="0" marR="0" rtl="0" algn="ctr">
                <a:lnSpc>
                  <a:spcPct val="90000"/>
                </a:lnSpc>
                <a:spcBef>
                  <a:spcPts val="700"/>
                </a:spcBef>
                <a:spcAft>
                  <a:spcPts val="0"/>
                </a:spcAft>
                <a:buClr>
                  <a:srgbClr val="000000"/>
                </a:buClr>
                <a:buSzPts val="2000"/>
                <a:buFont typeface="Arial"/>
                <a:buNone/>
              </a:pPr>
              <a:r>
                <a:t/>
              </a:r>
              <a:endParaRPr b="0" i="0" sz="2000" u="none" cap="none" strike="noStrike">
                <a:solidFill>
                  <a:schemeClr val="lt1"/>
                </a:solidFill>
                <a:latin typeface="Open Sans"/>
                <a:ea typeface="Open Sans"/>
                <a:cs typeface="Open Sans"/>
                <a:sym typeface="Open Sans"/>
              </a:endParaRPr>
            </a:p>
            <a:p>
              <a:pPr indent="0" lvl="0" marL="0" marR="0" rtl="0" algn="ctr">
                <a:lnSpc>
                  <a:spcPct val="90000"/>
                </a:lnSpc>
                <a:spcBef>
                  <a:spcPts val="700"/>
                </a:spcBef>
                <a:spcAft>
                  <a:spcPts val="0"/>
                </a:spcAft>
                <a:buClr>
                  <a:srgbClr val="000000"/>
                </a:buClr>
                <a:buSzPts val="2000"/>
                <a:buFont typeface="Arial"/>
                <a:buNone/>
              </a:pPr>
              <a:r>
                <a:t/>
              </a:r>
              <a:endParaRPr b="0" i="0" sz="2000" u="none" cap="none" strike="noStrike">
                <a:solidFill>
                  <a:schemeClr val="lt1"/>
                </a:solidFill>
                <a:latin typeface="Open Sans"/>
                <a:ea typeface="Open Sans"/>
                <a:cs typeface="Open Sans"/>
                <a:sym typeface="Open Sans"/>
              </a:endParaRPr>
            </a:p>
            <a:p>
              <a:pPr indent="0" lvl="0" marL="0" marR="0" rtl="0" algn="ctr">
                <a:lnSpc>
                  <a:spcPct val="90000"/>
                </a:lnSpc>
                <a:spcBef>
                  <a:spcPts val="700"/>
                </a:spcBef>
                <a:spcAft>
                  <a:spcPts val="0"/>
                </a:spcAft>
                <a:buClr>
                  <a:srgbClr val="000000"/>
                </a:buClr>
                <a:buSzPts val="2000"/>
                <a:buFont typeface="Arial"/>
                <a:buNone/>
              </a:pPr>
              <a:r>
                <a:rPr b="0" i="0" lang="en-US" sz="2000" u="none" cap="none" strike="noStrike">
                  <a:solidFill>
                    <a:schemeClr val="lt1"/>
                  </a:solidFill>
                  <a:latin typeface="Open Sans"/>
                  <a:ea typeface="Open Sans"/>
                  <a:cs typeface="Open Sans"/>
                  <a:sym typeface="Open Sans"/>
                </a:rPr>
                <a:t>Main goal for Research4Life to reduce the knowledge gap between high-income countries and low and middle-income countries by providing affordable access to high-quality scientific research. </a:t>
              </a:r>
              <a:endParaRPr b="0" i="0" sz="2000" u="none" cap="none" strike="noStrike">
                <a:solidFill>
                  <a:schemeClr val="lt1"/>
                </a:solidFill>
                <a:latin typeface="Open Sans"/>
                <a:ea typeface="Open Sans"/>
                <a:cs typeface="Open Sans"/>
                <a:sym typeface="Open Sans"/>
              </a:endParaRPr>
            </a:p>
          </p:txBody>
        </p:sp>
        <p:sp>
          <p:nvSpPr>
            <p:cNvPr id="133" name="Google Shape;133;p40"/>
            <p:cNvSpPr/>
            <p:nvPr/>
          </p:nvSpPr>
          <p:spPr>
            <a:xfrm>
              <a:off x="7794595" y="0"/>
              <a:ext cx="3624744" cy="4044461"/>
            </a:xfrm>
            <a:prstGeom prst="roundRect">
              <a:avLst>
                <a:gd fmla="val 10000" name="adj"/>
              </a:avLst>
            </a:prstGeom>
            <a:solidFill>
              <a:srgbClr val="586F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40"/>
            <p:cNvSpPr txBox="1"/>
            <p:nvPr/>
          </p:nvSpPr>
          <p:spPr>
            <a:xfrm>
              <a:off x="7794595" y="0"/>
              <a:ext cx="3624744" cy="1213338"/>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Open Sans"/>
                <a:ea typeface="Open Sans"/>
                <a:cs typeface="Open Sans"/>
                <a:sym typeface="Open Sans"/>
              </a:endParaRPr>
            </a:p>
            <a:p>
              <a:pPr indent="0" lvl="0" marL="0" marR="0" rtl="0" algn="ctr">
                <a:lnSpc>
                  <a:spcPct val="90000"/>
                </a:lnSpc>
                <a:spcBef>
                  <a:spcPts val="700"/>
                </a:spcBef>
                <a:spcAft>
                  <a:spcPts val="0"/>
                </a:spcAft>
                <a:buClr>
                  <a:srgbClr val="000000"/>
                </a:buClr>
                <a:buSzPts val="2000"/>
                <a:buFont typeface="Arial"/>
                <a:buNone/>
              </a:pPr>
              <a:r>
                <a:t/>
              </a:r>
              <a:endParaRPr b="0" i="0" sz="2000" u="none" cap="none" strike="noStrike">
                <a:solidFill>
                  <a:schemeClr val="lt1"/>
                </a:solidFill>
                <a:latin typeface="Open Sans"/>
                <a:ea typeface="Open Sans"/>
                <a:cs typeface="Open Sans"/>
                <a:sym typeface="Open Sans"/>
              </a:endParaRPr>
            </a:p>
            <a:p>
              <a:pPr indent="0" lvl="0" marL="0" marR="0" rtl="0" algn="ctr">
                <a:lnSpc>
                  <a:spcPct val="90000"/>
                </a:lnSpc>
                <a:spcBef>
                  <a:spcPts val="700"/>
                </a:spcBef>
                <a:spcAft>
                  <a:spcPts val="0"/>
                </a:spcAft>
                <a:buClr>
                  <a:srgbClr val="000000"/>
                </a:buClr>
                <a:buSzPts val="2000"/>
                <a:buFont typeface="Arial"/>
                <a:buNone/>
              </a:pPr>
              <a:r>
                <a:t/>
              </a:r>
              <a:endParaRPr b="0" i="0" sz="2000" u="none" cap="none" strike="noStrike">
                <a:solidFill>
                  <a:schemeClr val="lt1"/>
                </a:solidFill>
                <a:latin typeface="Open Sans"/>
                <a:ea typeface="Open Sans"/>
                <a:cs typeface="Open Sans"/>
                <a:sym typeface="Open Sans"/>
              </a:endParaRPr>
            </a:p>
            <a:p>
              <a:pPr indent="0" lvl="0" marL="0" marR="0" rtl="0" algn="ctr">
                <a:lnSpc>
                  <a:spcPct val="90000"/>
                </a:lnSpc>
                <a:spcBef>
                  <a:spcPts val="700"/>
                </a:spcBef>
                <a:spcAft>
                  <a:spcPts val="0"/>
                </a:spcAft>
                <a:buClr>
                  <a:srgbClr val="000000"/>
                </a:buClr>
                <a:buSzPts val="2000"/>
                <a:buFont typeface="Arial"/>
                <a:buNone/>
              </a:pPr>
              <a:r>
                <a:t/>
              </a:r>
              <a:endParaRPr b="0" i="0" sz="2000" u="none" cap="none" strike="noStrike">
                <a:solidFill>
                  <a:schemeClr val="lt1"/>
                </a:solidFill>
                <a:latin typeface="Open Sans"/>
                <a:ea typeface="Open Sans"/>
                <a:cs typeface="Open Sans"/>
                <a:sym typeface="Open Sans"/>
              </a:endParaRPr>
            </a:p>
            <a:p>
              <a:pPr indent="0" lvl="0" marL="0" marR="0" rtl="0" algn="ctr">
                <a:lnSpc>
                  <a:spcPct val="90000"/>
                </a:lnSpc>
                <a:spcBef>
                  <a:spcPts val="700"/>
                </a:spcBef>
                <a:spcAft>
                  <a:spcPts val="0"/>
                </a:spcAft>
                <a:buClr>
                  <a:srgbClr val="000000"/>
                </a:buClr>
                <a:buSzPts val="2000"/>
                <a:buFont typeface="Arial"/>
                <a:buNone/>
              </a:pPr>
              <a:r>
                <a:t/>
              </a:r>
              <a:endParaRPr b="0" i="0" sz="2000" u="none" cap="none" strike="noStrike">
                <a:solidFill>
                  <a:schemeClr val="lt1"/>
                </a:solidFill>
                <a:latin typeface="Open Sans"/>
                <a:ea typeface="Open Sans"/>
                <a:cs typeface="Open Sans"/>
                <a:sym typeface="Open Sans"/>
              </a:endParaRPr>
            </a:p>
            <a:p>
              <a:pPr indent="0" lvl="0" marL="0" marR="0" rtl="0" algn="ctr">
                <a:lnSpc>
                  <a:spcPct val="90000"/>
                </a:lnSpc>
                <a:spcBef>
                  <a:spcPts val="700"/>
                </a:spcBef>
                <a:spcAft>
                  <a:spcPts val="0"/>
                </a:spcAft>
                <a:buClr>
                  <a:srgbClr val="000000"/>
                </a:buClr>
                <a:buSzPts val="2000"/>
                <a:buFont typeface="Arial"/>
                <a:buNone/>
              </a:pPr>
              <a:r>
                <a:t/>
              </a:r>
              <a:endParaRPr b="0" i="0" sz="2000" u="none" cap="none" strike="noStrike">
                <a:solidFill>
                  <a:schemeClr val="lt1"/>
                </a:solidFill>
                <a:latin typeface="Open Sans"/>
                <a:ea typeface="Open Sans"/>
                <a:cs typeface="Open Sans"/>
                <a:sym typeface="Open Sans"/>
              </a:endParaRPr>
            </a:p>
            <a:p>
              <a:pPr indent="0" lvl="0" marL="0" marR="0" rtl="0" algn="ctr">
                <a:lnSpc>
                  <a:spcPct val="90000"/>
                </a:lnSpc>
                <a:spcBef>
                  <a:spcPts val="700"/>
                </a:spcBef>
                <a:spcAft>
                  <a:spcPts val="0"/>
                </a:spcAft>
                <a:buClr>
                  <a:srgbClr val="000000"/>
                </a:buClr>
                <a:buSzPts val="2000"/>
                <a:buFont typeface="Arial"/>
                <a:buNone/>
              </a:pPr>
              <a:r>
                <a:t/>
              </a:r>
              <a:endParaRPr b="0" i="0" sz="2000" u="none" cap="none" strike="noStrike">
                <a:solidFill>
                  <a:schemeClr val="lt1"/>
                </a:solidFill>
                <a:latin typeface="Open Sans"/>
                <a:ea typeface="Open Sans"/>
                <a:cs typeface="Open Sans"/>
                <a:sym typeface="Open Sans"/>
              </a:endParaRPr>
            </a:p>
            <a:p>
              <a:pPr indent="0" lvl="0" marL="0" marR="0" rtl="0" algn="ctr">
                <a:lnSpc>
                  <a:spcPct val="90000"/>
                </a:lnSpc>
                <a:spcBef>
                  <a:spcPts val="700"/>
                </a:spcBef>
                <a:spcAft>
                  <a:spcPts val="0"/>
                </a:spcAft>
                <a:buClr>
                  <a:srgbClr val="000000"/>
                </a:buClr>
                <a:buSzPts val="2000"/>
                <a:buFont typeface="Arial"/>
                <a:buNone/>
              </a:pPr>
              <a:r>
                <a:t/>
              </a:r>
              <a:endParaRPr b="0" i="0" sz="2000" u="none" cap="none" strike="noStrike">
                <a:solidFill>
                  <a:schemeClr val="lt1"/>
                </a:solidFill>
                <a:latin typeface="Open Sans"/>
                <a:ea typeface="Open Sans"/>
                <a:cs typeface="Open Sans"/>
                <a:sym typeface="Open Sans"/>
              </a:endParaRPr>
            </a:p>
            <a:p>
              <a:pPr indent="0" lvl="0" marL="0" marR="0" rtl="0" algn="ctr">
                <a:lnSpc>
                  <a:spcPct val="90000"/>
                </a:lnSpc>
                <a:spcBef>
                  <a:spcPts val="700"/>
                </a:spcBef>
                <a:spcAft>
                  <a:spcPts val="0"/>
                </a:spcAft>
                <a:buClr>
                  <a:srgbClr val="000000"/>
                </a:buClr>
                <a:buSzPts val="2000"/>
                <a:buFont typeface="Arial"/>
                <a:buNone/>
              </a:pPr>
              <a:r>
                <a:rPr b="0" i="0" lang="en-US" sz="2000" u="none" cap="none" strike="noStrike">
                  <a:solidFill>
                    <a:schemeClr val="lt1"/>
                  </a:solidFill>
                  <a:latin typeface="Open Sans"/>
                  <a:ea typeface="Open Sans"/>
                  <a:cs typeface="Open Sans"/>
                  <a:sym typeface="Open Sans"/>
                </a:rPr>
                <a:t>Since 2002, Research4Life provided researchers from more than 10,000 institutions in more than 125 low- and middle-income countries with free or low-cost online access to up to 151,000 leading journals.  Books and other resources in the fields of health, agriculture, environment, applied sciences and global justice.</a:t>
              </a:r>
              <a:endParaRPr b="0" i="0" sz="2000" u="none" cap="none" strike="noStrike">
                <a:solidFill>
                  <a:schemeClr val="lt1"/>
                </a:solidFill>
                <a:latin typeface="Open Sans"/>
                <a:ea typeface="Open Sans"/>
                <a:cs typeface="Open Sans"/>
                <a:sym typeface="Open Sans"/>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41"/>
          <p:cNvSpPr txBox="1"/>
          <p:nvPr>
            <p:ph type="title"/>
          </p:nvPr>
        </p:nvSpPr>
        <p:spPr>
          <a:xfrm>
            <a:off x="0" y="440050"/>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sz="3600">
                <a:solidFill>
                  <a:srgbClr val="586F7C"/>
                </a:solidFill>
                <a:latin typeface="Open Sans"/>
                <a:ea typeface="Open Sans"/>
                <a:cs typeface="Open Sans"/>
                <a:sym typeface="Open Sans"/>
              </a:rPr>
              <a:t>Research4Life collections</a:t>
            </a:r>
            <a:endParaRPr sz="3600">
              <a:solidFill>
                <a:srgbClr val="586F7C"/>
              </a:solidFill>
              <a:latin typeface="Open Sans"/>
              <a:ea typeface="Open Sans"/>
              <a:cs typeface="Open Sans"/>
              <a:sym typeface="Open Sans"/>
            </a:endParaRPr>
          </a:p>
        </p:txBody>
      </p:sp>
      <p:sp>
        <p:nvSpPr>
          <p:cNvPr id="141" name="Google Shape;141;p41"/>
          <p:cNvSpPr txBox="1"/>
          <p:nvPr>
            <p:ph idx="1" type="body"/>
          </p:nvPr>
        </p:nvSpPr>
        <p:spPr>
          <a:xfrm>
            <a:off x="318050" y="1785375"/>
            <a:ext cx="11695200" cy="49413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200000"/>
              </a:lnSpc>
              <a:spcBef>
                <a:spcPts val="0"/>
              </a:spcBef>
              <a:spcAft>
                <a:spcPts val="0"/>
              </a:spcAft>
              <a:buClr>
                <a:schemeClr val="dk2"/>
              </a:buClr>
              <a:buSzPct val="111000"/>
              <a:buNone/>
            </a:pPr>
            <a:r>
              <a:rPr lang="en-US" sz="8000">
                <a:solidFill>
                  <a:srgbClr val="424242"/>
                </a:solidFill>
                <a:latin typeface="Open Sans"/>
                <a:ea typeface="Open Sans"/>
                <a:cs typeface="Open Sans"/>
                <a:sym typeface="Open Sans"/>
              </a:rPr>
              <a:t>Via the Unified Content Portal,  users can access the following collections: </a:t>
            </a:r>
            <a:endParaRPr>
              <a:solidFill>
                <a:srgbClr val="424242"/>
              </a:solidFill>
            </a:endParaRPr>
          </a:p>
          <a:p>
            <a:pPr indent="-342900" lvl="0" marL="342900" rtl="0" algn="l">
              <a:lnSpc>
                <a:spcPct val="200000"/>
              </a:lnSpc>
              <a:spcBef>
                <a:spcPts val="0"/>
              </a:spcBef>
              <a:spcAft>
                <a:spcPts val="0"/>
              </a:spcAft>
              <a:buClr>
                <a:schemeClr val="dk2"/>
              </a:buClr>
              <a:buSzPct val="111000"/>
              <a:buChar char="●"/>
            </a:pPr>
            <a:r>
              <a:rPr lang="en-US" sz="8000">
                <a:solidFill>
                  <a:srgbClr val="424242"/>
                </a:solidFill>
                <a:latin typeface="Open Sans"/>
                <a:ea typeface="Open Sans"/>
                <a:cs typeface="Open Sans"/>
                <a:sym typeface="Open Sans"/>
              </a:rPr>
              <a:t>Research in Health (Hinari), </a:t>
            </a:r>
            <a:endParaRPr>
              <a:solidFill>
                <a:srgbClr val="424242"/>
              </a:solidFill>
            </a:endParaRPr>
          </a:p>
          <a:p>
            <a:pPr indent="-342900" lvl="0" marL="342900" rtl="0" algn="l">
              <a:lnSpc>
                <a:spcPct val="200000"/>
              </a:lnSpc>
              <a:spcBef>
                <a:spcPts val="0"/>
              </a:spcBef>
              <a:spcAft>
                <a:spcPts val="0"/>
              </a:spcAft>
              <a:buClr>
                <a:schemeClr val="dk2"/>
              </a:buClr>
              <a:buSzPct val="111000"/>
              <a:buChar char="●"/>
            </a:pPr>
            <a:r>
              <a:rPr lang="en-US" sz="8000">
                <a:solidFill>
                  <a:srgbClr val="424242"/>
                </a:solidFill>
                <a:latin typeface="Open Sans"/>
                <a:ea typeface="Open Sans"/>
                <a:cs typeface="Open Sans"/>
                <a:sym typeface="Open Sans"/>
              </a:rPr>
              <a:t>Research in Agriculture (AGORA),</a:t>
            </a:r>
            <a:endParaRPr sz="8000">
              <a:solidFill>
                <a:srgbClr val="424242"/>
              </a:solidFill>
              <a:latin typeface="Open Sans"/>
              <a:ea typeface="Open Sans"/>
              <a:cs typeface="Open Sans"/>
              <a:sym typeface="Open Sans"/>
            </a:endParaRPr>
          </a:p>
          <a:p>
            <a:pPr indent="-342900" lvl="0" marL="342900" rtl="0" algn="l">
              <a:lnSpc>
                <a:spcPct val="200000"/>
              </a:lnSpc>
              <a:spcBef>
                <a:spcPts val="0"/>
              </a:spcBef>
              <a:spcAft>
                <a:spcPts val="0"/>
              </a:spcAft>
              <a:buClr>
                <a:schemeClr val="dk2"/>
              </a:buClr>
              <a:buSzPct val="111000"/>
              <a:buChar char="●"/>
            </a:pPr>
            <a:r>
              <a:rPr lang="en-US" sz="8000">
                <a:solidFill>
                  <a:srgbClr val="424242"/>
                </a:solidFill>
                <a:latin typeface="Open Sans"/>
                <a:ea typeface="Open Sans"/>
                <a:cs typeface="Open Sans"/>
                <a:sym typeface="Open Sans"/>
              </a:rPr>
              <a:t>Research in the Environment (OARE), </a:t>
            </a:r>
            <a:endParaRPr>
              <a:solidFill>
                <a:srgbClr val="424242"/>
              </a:solidFill>
            </a:endParaRPr>
          </a:p>
          <a:p>
            <a:pPr indent="-342900" lvl="0" marL="342900" rtl="0" algn="l">
              <a:lnSpc>
                <a:spcPct val="200000"/>
              </a:lnSpc>
              <a:spcBef>
                <a:spcPts val="0"/>
              </a:spcBef>
              <a:spcAft>
                <a:spcPts val="0"/>
              </a:spcAft>
              <a:buClr>
                <a:schemeClr val="dk2"/>
              </a:buClr>
              <a:buSzPct val="111000"/>
              <a:buChar char="●"/>
            </a:pPr>
            <a:r>
              <a:rPr lang="en-US" sz="8000">
                <a:solidFill>
                  <a:srgbClr val="424242"/>
                </a:solidFill>
                <a:latin typeface="Open Sans"/>
                <a:ea typeface="Open Sans"/>
                <a:cs typeface="Open Sans"/>
                <a:sym typeface="Open Sans"/>
              </a:rPr>
              <a:t>Research for Development and Innovation (ARDI), </a:t>
            </a:r>
            <a:endParaRPr>
              <a:solidFill>
                <a:srgbClr val="424242"/>
              </a:solidFill>
            </a:endParaRPr>
          </a:p>
          <a:p>
            <a:pPr indent="-342900" lvl="0" marL="342900" rtl="0" algn="l">
              <a:lnSpc>
                <a:spcPct val="200000"/>
              </a:lnSpc>
              <a:spcBef>
                <a:spcPts val="0"/>
              </a:spcBef>
              <a:spcAft>
                <a:spcPts val="0"/>
              </a:spcAft>
              <a:buClr>
                <a:schemeClr val="dk2"/>
              </a:buClr>
              <a:buSzPct val="111000"/>
              <a:buChar char="●"/>
            </a:pPr>
            <a:r>
              <a:rPr lang="en-US" sz="8000">
                <a:solidFill>
                  <a:srgbClr val="424242"/>
                </a:solidFill>
                <a:latin typeface="Open Sans"/>
                <a:ea typeface="Open Sans"/>
                <a:cs typeface="Open Sans"/>
                <a:sym typeface="Open Sans"/>
              </a:rPr>
              <a:t>Research for Global Justice (GOALI).</a:t>
            </a:r>
            <a:endParaRPr>
              <a:solidFill>
                <a:srgbClr val="424242"/>
              </a:solidFill>
            </a:endParaRPr>
          </a:p>
          <a:p>
            <a:pPr indent="0" lvl="0" marL="0" rtl="0" algn="l">
              <a:lnSpc>
                <a:spcPct val="200000"/>
              </a:lnSpc>
              <a:spcBef>
                <a:spcPts val="0"/>
              </a:spcBef>
              <a:spcAft>
                <a:spcPts val="0"/>
              </a:spcAft>
              <a:buSzPct val="120000"/>
              <a:buNone/>
            </a:pPr>
            <a:r>
              <a:rPr lang="en-US" sz="8000">
                <a:solidFill>
                  <a:srgbClr val="424242"/>
                </a:solidFill>
                <a:latin typeface="Open Sans"/>
                <a:ea typeface="Open Sans"/>
                <a:cs typeface="Open Sans"/>
                <a:sym typeface="Open Sans"/>
              </a:rPr>
              <a:t>To access the Unified or AGORA or ARDI Content Portal, go to </a:t>
            </a:r>
            <a:r>
              <a:rPr lang="en-US" sz="8000" u="sng">
                <a:solidFill>
                  <a:schemeClr val="accent5"/>
                </a:solidFill>
                <a:latin typeface="Open Sans"/>
                <a:ea typeface="Open Sans"/>
                <a:cs typeface="Open Sans"/>
                <a:sym typeface="Open Sans"/>
                <a:hlinkClick r:id="rId3">
                  <a:extLst>
                    <a:ext uri="{A12FA001-AC4F-418D-AE19-62706E023703}">
                      <ahyp:hlinkClr val="tx"/>
                    </a:ext>
                  </a:extLst>
                </a:hlinkClick>
              </a:rPr>
              <a:t>https://portal/research4life/org/</a:t>
            </a:r>
            <a:r>
              <a:rPr lang="en-US" sz="8000" u="sng">
                <a:solidFill>
                  <a:schemeClr val="accent5"/>
                </a:solidFill>
                <a:latin typeface="Open Sans"/>
                <a:ea typeface="Open Sans"/>
                <a:cs typeface="Open Sans"/>
                <a:sym typeface="Open Sans"/>
              </a:rPr>
              <a:t> </a:t>
            </a:r>
            <a:r>
              <a:rPr lang="en-US" sz="8000">
                <a:solidFill>
                  <a:schemeClr val="accent5"/>
                </a:solidFill>
                <a:latin typeface="Open Sans"/>
                <a:ea typeface="Open Sans"/>
                <a:cs typeface="Open Sans"/>
                <a:sym typeface="Open Sans"/>
              </a:rPr>
              <a:t> </a:t>
            </a:r>
            <a:endParaRPr>
              <a:solidFill>
                <a:schemeClr val="accent5"/>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2"/>
          <p:cNvSpPr txBox="1"/>
          <p:nvPr>
            <p:ph type="title"/>
          </p:nvPr>
        </p:nvSpPr>
        <p:spPr>
          <a:xfrm>
            <a:off x="-1" y="479173"/>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Hinari - Research in Health</a:t>
            </a:r>
            <a:endParaRPr sz="3600">
              <a:solidFill>
                <a:srgbClr val="586F7C"/>
              </a:solidFill>
              <a:latin typeface="Open Sans"/>
              <a:ea typeface="Open Sans"/>
              <a:cs typeface="Open Sans"/>
              <a:sym typeface="Open Sans"/>
            </a:endParaRPr>
          </a:p>
        </p:txBody>
      </p:sp>
      <p:sp>
        <p:nvSpPr>
          <p:cNvPr id="148" name="Google Shape;148;p12"/>
          <p:cNvSpPr txBox="1"/>
          <p:nvPr>
            <p:ph idx="1" type="body"/>
          </p:nvPr>
        </p:nvSpPr>
        <p:spPr>
          <a:xfrm>
            <a:off x="0" y="1919844"/>
            <a:ext cx="6490010" cy="4365000"/>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1000"/>
              </a:spcBef>
              <a:spcAft>
                <a:spcPts val="0"/>
              </a:spcAft>
              <a:buClr>
                <a:schemeClr val="dk1"/>
              </a:buClr>
              <a:buSzPts val="2400"/>
              <a:buChar char="●"/>
            </a:pPr>
            <a:r>
              <a:rPr lang="en-US">
                <a:solidFill>
                  <a:srgbClr val="424242"/>
                </a:solidFill>
                <a:latin typeface="Open Sans"/>
                <a:ea typeface="Open Sans"/>
                <a:cs typeface="Open Sans"/>
                <a:sym typeface="Open Sans"/>
              </a:rPr>
              <a:t>Launched in 2002.  Managed by the World Health Organization partnership with Yale University and 160 scholarly publishers. </a:t>
            </a:r>
            <a:endParaRPr>
              <a:solidFill>
                <a:srgbClr val="424242"/>
              </a:solidFill>
            </a:endParaRPr>
          </a:p>
          <a:p>
            <a:pPr indent="-381000" lvl="0" marL="457200" rtl="0" algn="l">
              <a:lnSpc>
                <a:spcPct val="90000"/>
              </a:lnSpc>
              <a:spcBef>
                <a:spcPts val="1000"/>
              </a:spcBef>
              <a:spcAft>
                <a:spcPts val="0"/>
              </a:spcAft>
              <a:buClr>
                <a:schemeClr val="dk1"/>
              </a:buClr>
              <a:buSzPts val="2400"/>
              <a:buChar char="●"/>
            </a:pPr>
            <a:r>
              <a:rPr lang="en-US">
                <a:solidFill>
                  <a:srgbClr val="424242"/>
                </a:solidFill>
                <a:latin typeface="Open Sans"/>
                <a:ea typeface="Open Sans"/>
                <a:cs typeface="Open Sans"/>
                <a:sym typeface="Open Sans"/>
              </a:rPr>
              <a:t>Provides access to up to 21,000 journals, 68,000 e-books and 120 other resources.</a:t>
            </a:r>
            <a:endParaRPr>
              <a:solidFill>
                <a:srgbClr val="424242"/>
              </a:solidFill>
            </a:endParaRPr>
          </a:p>
          <a:p>
            <a:pPr indent="-381000" lvl="0" marL="457200" rtl="0" algn="l">
              <a:lnSpc>
                <a:spcPct val="90000"/>
              </a:lnSpc>
              <a:spcBef>
                <a:spcPts val="1000"/>
              </a:spcBef>
              <a:spcAft>
                <a:spcPts val="0"/>
              </a:spcAft>
              <a:buClr>
                <a:srgbClr val="CC0000"/>
              </a:buClr>
              <a:buSzPts val="2400"/>
              <a:buChar char="●"/>
            </a:pPr>
            <a:r>
              <a:rPr lang="en-US">
                <a:solidFill>
                  <a:srgbClr val="424242"/>
                </a:solidFill>
                <a:latin typeface="Open Sans"/>
                <a:ea typeface="Open Sans"/>
                <a:cs typeface="Open Sans"/>
                <a:sym typeface="Open Sans"/>
              </a:rPr>
              <a:t>The journals can be searched through a special version of PubMed (Medline) and other article indexes.</a:t>
            </a:r>
            <a:endParaRPr>
              <a:solidFill>
                <a:srgbClr val="424242"/>
              </a:solidFill>
            </a:endParaRPr>
          </a:p>
          <a:p>
            <a:pPr indent="-228600" lvl="0" marL="457200" rtl="0" algn="l">
              <a:lnSpc>
                <a:spcPct val="90000"/>
              </a:lnSpc>
              <a:spcBef>
                <a:spcPts val="1000"/>
              </a:spcBef>
              <a:spcAft>
                <a:spcPts val="0"/>
              </a:spcAft>
              <a:buClr>
                <a:schemeClr val="dk1"/>
              </a:buClr>
              <a:buSzPts val="2400"/>
              <a:buNone/>
            </a:pPr>
            <a:r>
              <a:t/>
            </a:r>
            <a:endParaRPr>
              <a:solidFill>
                <a:srgbClr val="3F3F3F"/>
              </a:solidFill>
              <a:latin typeface="Open Sans"/>
              <a:ea typeface="Open Sans"/>
              <a:cs typeface="Open Sans"/>
              <a:sym typeface="Open Sans"/>
            </a:endParaRPr>
          </a:p>
        </p:txBody>
      </p:sp>
      <p:pic>
        <p:nvPicPr>
          <p:cNvPr id="149" name="Google Shape;149;p12"/>
          <p:cNvPicPr preferRelativeResize="0"/>
          <p:nvPr/>
        </p:nvPicPr>
        <p:blipFill rotWithShape="1">
          <a:blip r:embed="rId3">
            <a:alphaModFix/>
          </a:blip>
          <a:srcRect b="0" l="0" r="0" t="0"/>
          <a:stretch/>
        </p:blipFill>
        <p:spPr>
          <a:xfrm>
            <a:off x="7632084" y="2569493"/>
            <a:ext cx="3963431" cy="1532851"/>
          </a:xfrm>
          <a:prstGeom prst="rect">
            <a:avLst/>
          </a:prstGeom>
          <a:noFill/>
          <a:ln>
            <a:noFill/>
          </a:ln>
        </p:spPr>
      </p:pic>
      <p:cxnSp>
        <p:nvCxnSpPr>
          <p:cNvPr id="150" name="Google Shape;150;p12"/>
          <p:cNvCxnSpPr/>
          <p:nvPr/>
        </p:nvCxnSpPr>
        <p:spPr>
          <a:xfrm>
            <a:off x="6998677" y="2569493"/>
            <a:ext cx="0" cy="2319085"/>
          </a:xfrm>
          <a:prstGeom prst="straightConnector1">
            <a:avLst/>
          </a:prstGeom>
          <a:noFill/>
          <a:ln cap="flat" cmpd="sng" w="9525">
            <a:solidFill>
              <a:srgbClr val="FDA739"/>
            </a:solidFill>
            <a:prstDash val="solid"/>
            <a:round/>
            <a:headEnd len="sm" w="sm" type="none"/>
            <a:tailEnd len="sm" w="sm" type="none"/>
          </a:ln>
        </p:spPr>
      </p:cxnSp>
      <p:pic>
        <p:nvPicPr>
          <p:cNvPr id="151" name="Google Shape;151;p12"/>
          <p:cNvPicPr preferRelativeResize="0"/>
          <p:nvPr/>
        </p:nvPicPr>
        <p:blipFill rotWithShape="1">
          <a:blip r:embed="rId4">
            <a:alphaModFix/>
          </a:blip>
          <a:srcRect b="0" l="0" r="0" t="0"/>
          <a:stretch/>
        </p:blipFill>
        <p:spPr>
          <a:xfrm>
            <a:off x="6998676" y="2481260"/>
            <a:ext cx="4531383" cy="2826720"/>
          </a:xfrm>
          <a:prstGeom prst="rect">
            <a:avLst/>
          </a:prstGeom>
          <a:noFill/>
          <a:ln>
            <a:noFill/>
          </a:ln>
        </p:spPr>
      </p:pic>
      <p:pic>
        <p:nvPicPr>
          <p:cNvPr id="152" name="Google Shape;152;p12"/>
          <p:cNvPicPr preferRelativeResize="0"/>
          <p:nvPr/>
        </p:nvPicPr>
        <p:blipFill rotWithShape="1">
          <a:blip r:embed="rId5">
            <a:alphaModFix/>
          </a:blip>
          <a:srcRect b="0" l="0" r="0" t="0"/>
          <a:stretch/>
        </p:blipFill>
        <p:spPr>
          <a:xfrm>
            <a:off x="6757639" y="2187052"/>
            <a:ext cx="4879310" cy="336625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8"/>
          <p:cNvSpPr txBox="1"/>
          <p:nvPr>
            <p:ph type="title"/>
          </p:nvPr>
        </p:nvSpPr>
        <p:spPr>
          <a:xfrm>
            <a:off x="0" y="343643"/>
            <a:ext cx="779010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AGORA - Access to Global Online Research in Agriculture </a:t>
            </a:r>
            <a:endParaRPr sz="3200">
              <a:solidFill>
                <a:srgbClr val="586F7C"/>
              </a:solidFill>
              <a:latin typeface="Open Sans"/>
              <a:ea typeface="Open Sans"/>
              <a:cs typeface="Open Sans"/>
              <a:sym typeface="Open Sans"/>
            </a:endParaRPr>
          </a:p>
        </p:txBody>
      </p:sp>
      <p:sp>
        <p:nvSpPr>
          <p:cNvPr id="159" name="Google Shape;159;p8"/>
          <p:cNvSpPr txBox="1"/>
          <p:nvPr>
            <p:ph idx="1" type="body"/>
          </p:nvPr>
        </p:nvSpPr>
        <p:spPr>
          <a:xfrm>
            <a:off x="112761" y="1900274"/>
            <a:ext cx="5983231" cy="4065627"/>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1000"/>
              </a:spcBef>
              <a:spcAft>
                <a:spcPts val="0"/>
              </a:spcAft>
              <a:buClr>
                <a:schemeClr val="dk1"/>
              </a:buClr>
              <a:buSzPts val="2400"/>
              <a:buChar char="●"/>
            </a:pPr>
            <a:r>
              <a:rPr lang="en-US">
                <a:solidFill>
                  <a:srgbClr val="424242"/>
                </a:solidFill>
                <a:latin typeface="Open Sans"/>
                <a:ea typeface="Open Sans"/>
                <a:cs typeface="Open Sans"/>
                <a:sym typeface="Open Sans"/>
              </a:rPr>
              <a:t>Launched in 2003; managed by the Food and Agriculture Organization.</a:t>
            </a:r>
            <a:endParaRPr>
              <a:solidFill>
                <a:srgbClr val="424242"/>
              </a:solidFill>
            </a:endParaRPr>
          </a:p>
          <a:p>
            <a:pPr indent="-381000" lvl="0" marL="457200" rtl="0" algn="l">
              <a:lnSpc>
                <a:spcPct val="90000"/>
              </a:lnSpc>
              <a:spcBef>
                <a:spcPts val="1000"/>
              </a:spcBef>
              <a:spcAft>
                <a:spcPts val="0"/>
              </a:spcAft>
              <a:buClr>
                <a:schemeClr val="dk1"/>
              </a:buClr>
              <a:buSzPts val="2400"/>
              <a:buChar char="●"/>
            </a:pPr>
            <a:r>
              <a:rPr lang="en-US">
                <a:solidFill>
                  <a:srgbClr val="424242"/>
                </a:solidFill>
                <a:latin typeface="Open Sans"/>
                <a:ea typeface="Open Sans"/>
                <a:cs typeface="Open Sans"/>
                <a:sym typeface="Open Sans"/>
              </a:rPr>
              <a:t>For students, faculty and researchers in agriculture, fisheries, food, veterinary science, nutrition and related biological and life sciences in the developing world.</a:t>
            </a:r>
            <a:endParaRPr>
              <a:solidFill>
                <a:srgbClr val="424242"/>
              </a:solidFill>
            </a:endParaRPr>
          </a:p>
          <a:p>
            <a:pPr indent="-381000" lvl="0" marL="457200" rtl="0" algn="l">
              <a:lnSpc>
                <a:spcPct val="90000"/>
              </a:lnSpc>
              <a:spcBef>
                <a:spcPts val="1000"/>
              </a:spcBef>
              <a:spcAft>
                <a:spcPts val="0"/>
              </a:spcAft>
              <a:buClr>
                <a:schemeClr val="dk1"/>
              </a:buClr>
              <a:buSzPts val="2400"/>
              <a:buChar char="●"/>
            </a:pPr>
            <a:r>
              <a:rPr lang="en-US">
                <a:solidFill>
                  <a:srgbClr val="424242"/>
                </a:solidFill>
                <a:latin typeface="Open Sans"/>
                <a:ea typeface="Open Sans"/>
                <a:cs typeface="Open Sans"/>
                <a:sym typeface="Open Sans"/>
              </a:rPr>
              <a:t>Provides free or low-cost access to a collection of up to 18,500 key journals, 70,000 books and 70 other information resources</a:t>
            </a:r>
            <a:endParaRPr>
              <a:solidFill>
                <a:srgbClr val="424242"/>
              </a:solidFill>
            </a:endParaRPr>
          </a:p>
          <a:p>
            <a:pPr indent="-228600" lvl="0" marL="457200" rtl="0" algn="l">
              <a:lnSpc>
                <a:spcPct val="90000"/>
              </a:lnSpc>
              <a:spcBef>
                <a:spcPts val="1000"/>
              </a:spcBef>
              <a:spcAft>
                <a:spcPts val="0"/>
              </a:spcAft>
              <a:buClr>
                <a:schemeClr val="dk1"/>
              </a:buClr>
              <a:buSzPts val="2400"/>
              <a:buNone/>
            </a:pPr>
            <a:r>
              <a:t/>
            </a:r>
            <a:endParaRPr>
              <a:solidFill>
                <a:srgbClr val="3F3F3F"/>
              </a:solidFill>
              <a:latin typeface="Open Sans"/>
              <a:ea typeface="Open Sans"/>
              <a:cs typeface="Open Sans"/>
              <a:sym typeface="Open Sans"/>
            </a:endParaRPr>
          </a:p>
        </p:txBody>
      </p:sp>
      <p:pic>
        <p:nvPicPr>
          <p:cNvPr id="160" name="Google Shape;160;p8"/>
          <p:cNvPicPr preferRelativeResize="0"/>
          <p:nvPr/>
        </p:nvPicPr>
        <p:blipFill rotWithShape="1">
          <a:blip r:embed="rId3">
            <a:alphaModFix/>
          </a:blip>
          <a:srcRect b="0" l="0" r="0" t="0"/>
          <a:stretch/>
        </p:blipFill>
        <p:spPr>
          <a:xfrm>
            <a:off x="6840425" y="3077300"/>
            <a:ext cx="4967425" cy="1551650"/>
          </a:xfrm>
          <a:prstGeom prst="rect">
            <a:avLst/>
          </a:prstGeom>
          <a:noFill/>
          <a:ln>
            <a:noFill/>
          </a:ln>
        </p:spPr>
      </p:pic>
      <p:cxnSp>
        <p:nvCxnSpPr>
          <p:cNvPr id="161" name="Google Shape;161;p8"/>
          <p:cNvCxnSpPr/>
          <p:nvPr/>
        </p:nvCxnSpPr>
        <p:spPr>
          <a:xfrm>
            <a:off x="6506308" y="3077308"/>
            <a:ext cx="0" cy="1951800"/>
          </a:xfrm>
          <a:prstGeom prst="straightConnector1">
            <a:avLst/>
          </a:prstGeom>
          <a:noFill/>
          <a:ln cap="flat" cmpd="sng" w="9525">
            <a:solidFill>
              <a:srgbClr val="FDA739"/>
            </a:solidFill>
            <a:prstDash val="solid"/>
            <a:round/>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6"/>
          <p:cNvSpPr txBox="1"/>
          <p:nvPr>
            <p:ph type="title"/>
          </p:nvPr>
        </p:nvSpPr>
        <p:spPr>
          <a:xfrm>
            <a:off x="-1" y="479173"/>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OARE - Research in the Environment</a:t>
            </a:r>
            <a:endParaRPr sz="3200">
              <a:solidFill>
                <a:srgbClr val="586F7C"/>
              </a:solidFill>
              <a:latin typeface="Open Sans"/>
              <a:ea typeface="Open Sans"/>
              <a:cs typeface="Open Sans"/>
              <a:sym typeface="Open Sans"/>
            </a:endParaRPr>
          </a:p>
        </p:txBody>
      </p:sp>
      <p:sp>
        <p:nvSpPr>
          <p:cNvPr id="168" name="Google Shape;168;p16"/>
          <p:cNvSpPr txBox="1"/>
          <p:nvPr>
            <p:ph idx="1" type="body"/>
          </p:nvPr>
        </p:nvSpPr>
        <p:spPr>
          <a:xfrm>
            <a:off x="0" y="1919844"/>
            <a:ext cx="6810600" cy="4365000"/>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1000"/>
              </a:spcBef>
              <a:spcAft>
                <a:spcPts val="0"/>
              </a:spcAft>
              <a:buClr>
                <a:schemeClr val="dk1"/>
              </a:buClr>
              <a:buSzPts val="2400"/>
              <a:buChar char="●"/>
            </a:pPr>
            <a:r>
              <a:rPr lang="en-US">
                <a:solidFill>
                  <a:srgbClr val="424242"/>
                </a:solidFill>
                <a:latin typeface="Open Sans"/>
                <a:ea typeface="Open Sans"/>
                <a:cs typeface="Open Sans"/>
                <a:sym typeface="Open Sans"/>
              </a:rPr>
              <a:t>Launched in 2006.</a:t>
            </a:r>
            <a:endParaRPr>
              <a:solidFill>
                <a:srgbClr val="424242"/>
              </a:solidFill>
            </a:endParaRPr>
          </a:p>
          <a:p>
            <a:pPr indent="-381000" lvl="0" marL="457200" rtl="0" algn="l">
              <a:lnSpc>
                <a:spcPct val="90000"/>
              </a:lnSpc>
              <a:spcBef>
                <a:spcPts val="1000"/>
              </a:spcBef>
              <a:spcAft>
                <a:spcPts val="0"/>
              </a:spcAft>
              <a:buClr>
                <a:schemeClr val="dk1"/>
              </a:buClr>
              <a:buSzPts val="2400"/>
              <a:buChar char="●"/>
            </a:pPr>
            <a:r>
              <a:rPr lang="en-US">
                <a:solidFill>
                  <a:srgbClr val="424242"/>
                </a:solidFill>
                <a:latin typeface="Open Sans"/>
                <a:ea typeface="Open Sans"/>
                <a:cs typeface="Open Sans"/>
                <a:sym typeface="Open Sans"/>
              </a:rPr>
              <a:t>OARE (Online Access to Research in the Environment) is managed by the United Nations Environment Programme (UNEP)  partnership with Yale University and up to 65 in publishers.</a:t>
            </a:r>
            <a:endParaRPr>
              <a:solidFill>
                <a:srgbClr val="424242"/>
              </a:solidFill>
            </a:endParaRPr>
          </a:p>
          <a:p>
            <a:pPr indent="-381000" lvl="0" marL="457200" rtl="0" algn="l">
              <a:lnSpc>
                <a:spcPct val="90000"/>
              </a:lnSpc>
              <a:spcBef>
                <a:spcPts val="1000"/>
              </a:spcBef>
              <a:spcAft>
                <a:spcPts val="0"/>
              </a:spcAft>
              <a:buClr>
                <a:schemeClr val="dk1"/>
              </a:buClr>
              <a:buSzPts val="2400"/>
              <a:buChar char="●"/>
            </a:pPr>
            <a:r>
              <a:rPr lang="en-US">
                <a:solidFill>
                  <a:srgbClr val="424242"/>
                </a:solidFill>
                <a:latin typeface="Open Sans"/>
                <a:ea typeface="Open Sans"/>
                <a:cs typeface="Open Sans"/>
                <a:sym typeface="Open Sans"/>
              </a:rPr>
              <a:t>Covers disciplines such as; natural environment, environmental toxicology and pollution, zoology, botany, ecology and many others.</a:t>
            </a:r>
            <a:endParaRPr>
              <a:solidFill>
                <a:srgbClr val="424242"/>
              </a:solidFill>
            </a:endParaRPr>
          </a:p>
          <a:p>
            <a:pPr indent="-381000" lvl="0" marL="457200" rtl="0" algn="l">
              <a:lnSpc>
                <a:spcPct val="90000"/>
              </a:lnSpc>
              <a:spcBef>
                <a:spcPts val="1000"/>
              </a:spcBef>
              <a:spcAft>
                <a:spcPts val="0"/>
              </a:spcAft>
              <a:buClr>
                <a:schemeClr val="dk1"/>
              </a:buClr>
              <a:buSzPts val="2400"/>
              <a:buChar char="●"/>
            </a:pPr>
            <a:r>
              <a:rPr lang="en-US">
                <a:solidFill>
                  <a:srgbClr val="424242"/>
                </a:solidFill>
                <a:latin typeface="Open Sans"/>
                <a:ea typeface="Open Sans"/>
                <a:cs typeface="Open Sans"/>
                <a:sym typeface="Open Sans"/>
              </a:rPr>
              <a:t>Provides access to up to 14,500 journals, 38,000 e-books and 60 other resources.</a:t>
            </a:r>
            <a:endParaRPr>
              <a:solidFill>
                <a:srgbClr val="424242"/>
              </a:solidFill>
            </a:endParaRPr>
          </a:p>
          <a:p>
            <a:pPr indent="-228600" lvl="0" marL="457200" rtl="0" algn="l">
              <a:lnSpc>
                <a:spcPct val="90000"/>
              </a:lnSpc>
              <a:spcBef>
                <a:spcPts val="1000"/>
              </a:spcBef>
              <a:spcAft>
                <a:spcPts val="0"/>
              </a:spcAft>
              <a:buClr>
                <a:schemeClr val="dk1"/>
              </a:buClr>
              <a:buSzPts val="2400"/>
              <a:buNone/>
            </a:pPr>
            <a:r>
              <a:t/>
            </a:r>
            <a:endParaRPr>
              <a:solidFill>
                <a:srgbClr val="3F3F3F"/>
              </a:solidFill>
              <a:latin typeface="Open Sans"/>
              <a:ea typeface="Open Sans"/>
              <a:cs typeface="Open Sans"/>
              <a:sym typeface="Open Sans"/>
            </a:endParaRPr>
          </a:p>
        </p:txBody>
      </p:sp>
      <p:pic>
        <p:nvPicPr>
          <p:cNvPr id="169" name="Google Shape;169;p16"/>
          <p:cNvPicPr preferRelativeResize="0"/>
          <p:nvPr/>
        </p:nvPicPr>
        <p:blipFill rotWithShape="1">
          <a:blip r:embed="rId3">
            <a:alphaModFix/>
          </a:blip>
          <a:srcRect b="0" l="0" r="0" t="0"/>
          <a:stretch/>
        </p:blipFill>
        <p:spPr>
          <a:xfrm>
            <a:off x="7632084" y="2569493"/>
            <a:ext cx="3963431" cy="1532851"/>
          </a:xfrm>
          <a:prstGeom prst="rect">
            <a:avLst/>
          </a:prstGeom>
          <a:noFill/>
          <a:ln>
            <a:noFill/>
          </a:ln>
        </p:spPr>
      </p:pic>
      <p:cxnSp>
        <p:nvCxnSpPr>
          <p:cNvPr id="170" name="Google Shape;170;p16"/>
          <p:cNvCxnSpPr/>
          <p:nvPr/>
        </p:nvCxnSpPr>
        <p:spPr>
          <a:xfrm>
            <a:off x="6998677" y="2569493"/>
            <a:ext cx="0" cy="2319085"/>
          </a:xfrm>
          <a:prstGeom prst="straightConnector1">
            <a:avLst/>
          </a:prstGeom>
          <a:noFill/>
          <a:ln cap="flat" cmpd="sng" w="9525">
            <a:solidFill>
              <a:srgbClr val="FDA739"/>
            </a:solidFill>
            <a:prstDash val="solid"/>
            <a:round/>
            <a:headEnd len="sm" w="sm" type="none"/>
            <a:tailEnd len="sm" w="sm" type="none"/>
          </a:ln>
        </p:spPr>
      </p:cxnSp>
      <p:pic>
        <p:nvPicPr>
          <p:cNvPr id="171" name="Google Shape;171;p16"/>
          <p:cNvPicPr preferRelativeResize="0"/>
          <p:nvPr/>
        </p:nvPicPr>
        <p:blipFill rotWithShape="1">
          <a:blip r:embed="rId4">
            <a:alphaModFix/>
          </a:blip>
          <a:srcRect b="0" l="0" r="0" t="0"/>
          <a:stretch/>
        </p:blipFill>
        <p:spPr>
          <a:xfrm>
            <a:off x="6998676" y="2481260"/>
            <a:ext cx="4531383" cy="282672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2020-02-14T15:04:15Z</dcterms:created>
  <dc:creator>Marcia Mabhula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AE88D433-69CE-411E-BF9D-2827A131FD9B</vt:lpwstr>
  </property>
  <property fmtid="{D5CDD505-2E9C-101B-9397-08002B2CF9AE}" pid="6" name="ArticulateProjectFull">
    <vt:lpwstr>D:\R4Life\F2F Materials\20200331_M1_L1.3EN.Research4Life.ppta</vt:lpwstr>
  </property>
</Properties>
</file>