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77" r:id="rId16"/>
    <p:sldId id="278" r:id="rId17"/>
    <p:sldId id="279" r:id="rId18"/>
    <p:sldId id="280" r:id="rId19"/>
    <p:sldId id="281" r:id="rId20"/>
    <p:sldId id="282" r:id="rId21"/>
    <p:sldId id="283" r:id="rId22"/>
    <p:sldId id="284" r:id="rId23"/>
    <p:sldId id="285" r:id="rId24"/>
    <p:sldId id="286" r:id="rId25"/>
    <p:sldId id="312" r:id="rId26"/>
    <p:sldId id="313"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Trebuchet MS" panose="020B0603020202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0kR6V2AZV3DS8xbsz2LzG2TsHq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enyin" initials="Y" lastIdx="4" clrIdx="0">
    <p:extLst>
      <p:ext uri="{19B8F6BF-5375-455C-9EA6-DF929625EA0E}">
        <p15:presenceInfo xmlns:p15="http://schemas.microsoft.com/office/powerpoint/2012/main" userId="Yueny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44685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655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b="0"/>
          </a:p>
        </p:txBody>
      </p:sp>
      <p:sp>
        <p:nvSpPr>
          <p:cNvPr id="158" name="Google Shape;1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6558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68" name="Google Shape;1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8684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76" name="Google Shape;1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7867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84" name="Google Shape;1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0095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54" name="Google Shape;254;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a:p>
        </p:txBody>
      </p:sp>
    </p:spTree>
    <p:extLst>
      <p:ext uri="{BB962C8B-B14F-4D97-AF65-F5344CB8AC3E}">
        <p14:creationId xmlns:p14="http://schemas.microsoft.com/office/powerpoint/2010/main" val="392420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60" name="Google Shape;26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0441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4" name="Google Shape;274;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extLst>
      <p:ext uri="{BB962C8B-B14F-4D97-AF65-F5344CB8AC3E}">
        <p14:creationId xmlns:p14="http://schemas.microsoft.com/office/powerpoint/2010/main" val="3687648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See next slide for search results.</a:t>
            </a:r>
            <a:endParaRPr/>
          </a:p>
        </p:txBody>
      </p:sp>
      <p:sp>
        <p:nvSpPr>
          <p:cNvPr id="286" name="Google Shape;286;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extLst>
      <p:ext uri="{BB962C8B-B14F-4D97-AF65-F5344CB8AC3E}">
        <p14:creationId xmlns:p14="http://schemas.microsoft.com/office/powerpoint/2010/main" val="991238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93" name="Google Shape;29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extLst>
      <p:ext uri="{BB962C8B-B14F-4D97-AF65-F5344CB8AC3E}">
        <p14:creationId xmlns:p14="http://schemas.microsoft.com/office/powerpoint/2010/main" val="1849541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01" name="Google Shape;30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extLst>
      <p:ext uri="{BB962C8B-B14F-4D97-AF65-F5344CB8AC3E}">
        <p14:creationId xmlns:p14="http://schemas.microsoft.com/office/powerpoint/2010/main" val="316093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4024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08" name="Google Shape;30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extLst>
      <p:ext uri="{BB962C8B-B14F-4D97-AF65-F5344CB8AC3E}">
        <p14:creationId xmlns:p14="http://schemas.microsoft.com/office/powerpoint/2010/main" val="38834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Note that</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applying too many filters may get no results</a:t>
            </a:r>
            <a:endParaRPr/>
          </a:p>
          <a:p>
            <a:pPr marL="171450" lvl="0" indent="-171450" algn="l" rtl="0">
              <a:lnSpc>
                <a:spcPct val="100000"/>
              </a:lnSpc>
              <a:spcBef>
                <a:spcPts val="0"/>
              </a:spcBef>
              <a:spcAft>
                <a:spcPts val="0"/>
              </a:spcAft>
              <a:buSzPts val="1400"/>
              <a:buFont typeface="Arial"/>
              <a:buChar char="•"/>
            </a:pPr>
            <a:r>
              <a:rPr lang="en-US"/>
              <a:t>Before starting a new search, press the Clear button so that all previously applied filters will be cleared.</a:t>
            </a:r>
            <a:endParaRPr/>
          </a:p>
        </p:txBody>
      </p:sp>
      <p:sp>
        <p:nvSpPr>
          <p:cNvPr id="318" name="Google Shape;31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extLst>
      <p:ext uri="{BB962C8B-B14F-4D97-AF65-F5344CB8AC3E}">
        <p14:creationId xmlns:p14="http://schemas.microsoft.com/office/powerpoint/2010/main" val="722618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26" name="Google Shape;32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extLst>
      <p:ext uri="{BB962C8B-B14F-4D97-AF65-F5344CB8AC3E}">
        <p14:creationId xmlns:p14="http://schemas.microsoft.com/office/powerpoint/2010/main" val="139743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35" name="Google Shape;33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extLst>
      <p:ext uri="{BB962C8B-B14F-4D97-AF65-F5344CB8AC3E}">
        <p14:creationId xmlns:p14="http://schemas.microsoft.com/office/powerpoint/2010/main" val="497170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42" name="Google Shape;342;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extLst>
      <p:ext uri="{BB962C8B-B14F-4D97-AF65-F5344CB8AC3E}">
        <p14:creationId xmlns:p14="http://schemas.microsoft.com/office/powerpoint/2010/main" val="1997346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extLst>
      <p:ext uri="{BB962C8B-B14F-4D97-AF65-F5344CB8AC3E}">
        <p14:creationId xmlns:p14="http://schemas.microsoft.com/office/powerpoint/2010/main" val="307786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extLst>
      <p:ext uri="{BB962C8B-B14F-4D97-AF65-F5344CB8AC3E}">
        <p14:creationId xmlns:p14="http://schemas.microsoft.com/office/powerpoint/2010/main" val="2051317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Please note that African Government publications are on </a:t>
            </a:r>
            <a:r>
              <a:rPr lang="en-US" b="1"/>
              <a:t>closed access</a:t>
            </a:r>
            <a:r>
              <a:rPr lang="en-US"/>
              <a:t>, but visitors can be given access to the stacks if necessary</a:t>
            </a:r>
            <a:endParaRPr/>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054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6" name="Google Shape;1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067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9" name="Google Shape;129;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9474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a:solidFill>
                  <a:srgbClr val="000000"/>
                </a:solidFill>
                <a:latin typeface="Century Gothic"/>
                <a:ea typeface="Century Gothic"/>
                <a:cs typeface="Century Gothic"/>
                <a:sym typeface="Century Gothic"/>
              </a:rPr>
              <a:t>Please note some of the BLDS collection is available in print format and located at the University of Sussex, Brighton, UK, and user</a:t>
            </a:r>
            <a:r>
              <a:rPr lang="en-US" sz="1200" b="0" i="0" strike="sngStrike">
                <a:solidFill>
                  <a:srgbClr val="000000"/>
                </a:solidFill>
                <a:latin typeface="Century Gothic"/>
                <a:ea typeface="Century Gothic"/>
                <a:cs typeface="Century Gothic"/>
                <a:sym typeface="Century Gothic"/>
              </a:rPr>
              <a:t>s</a:t>
            </a:r>
            <a:r>
              <a:rPr lang="en-US" sz="1200" b="0" i="0" u="none" strike="noStrike">
                <a:solidFill>
                  <a:srgbClr val="000000"/>
                </a:solidFill>
                <a:latin typeface="Century Gothic"/>
                <a:ea typeface="Century Gothic"/>
                <a:cs typeface="Century Gothic"/>
                <a:sym typeface="Century Gothic"/>
              </a:rPr>
              <a:t> should have library membership in order to access the collection.</a:t>
            </a:r>
            <a:endParaRPr/>
          </a:p>
        </p:txBody>
      </p:sp>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475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6182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lo.org/dyn/normlex/en/f?p=1000: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www.ilo.org/dyn/normlex/en/f?p=NORMLEXPUB:71: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dirty="0">
                <a:solidFill>
                  <a:srgbClr val="004890"/>
                </a:solidFill>
                <a:latin typeface="Open Sans"/>
                <a:ea typeface="Open Sans"/>
                <a:cs typeface="Open Sans"/>
                <a:sym typeface="Open Sans"/>
              </a:rPr>
              <a:t>Justice </a:t>
            </a:r>
            <a:r>
              <a:rPr lang="en-US" sz="3400" dirty="0" err="1">
                <a:solidFill>
                  <a:srgbClr val="004890"/>
                </a:solidFill>
                <a:latin typeface="Open Sans"/>
                <a:ea typeface="Open Sans"/>
                <a:cs typeface="Open Sans"/>
                <a:sym typeface="Open Sans"/>
              </a:rPr>
              <a:t>Globale</a:t>
            </a:r>
            <a:endParaRPr sz="340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lvl="0">
              <a:lnSpc>
                <a:spcPct val="90000"/>
              </a:lnSpc>
              <a:buSzPts val="4400"/>
            </a:pPr>
            <a:r>
              <a:rPr lang="fr-FR" sz="3500" b="1" dirty="0">
                <a:solidFill>
                  <a:srgbClr val="004890"/>
                </a:solidFill>
                <a:latin typeface="Open Sans"/>
                <a:ea typeface="Open Sans"/>
                <a:cs typeface="Open Sans"/>
                <a:sym typeface="Open Sans"/>
              </a:rPr>
              <a:t>RESSOURCES SUPPLÉMENTAIRES SPÉCIFIQUES À LA COLLECTION</a:t>
            </a:r>
            <a:endParaRPr sz="3500" b="1" dirty="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Open Sans"/>
                <a:ea typeface="Open Sans"/>
                <a:cs typeface="Open Sans"/>
                <a:sym typeface="Open Sans"/>
              </a:rPr>
              <a:t>Research4Life </a:t>
            </a:r>
            <a:r>
              <a:rPr lang="en-US" sz="1800" b="1" dirty="0" err="1">
                <a:solidFill>
                  <a:schemeClr val="lt1"/>
                </a:solidFill>
                <a:latin typeface="Open Sans"/>
                <a:ea typeface="Open Sans"/>
                <a:cs typeface="Open Sans"/>
                <a:sym typeface="Open Sans"/>
              </a:rPr>
              <a:t>est</a:t>
            </a:r>
            <a:r>
              <a:rPr lang="en-US" sz="1800" b="1" dirty="0">
                <a:solidFill>
                  <a:schemeClr val="lt1"/>
                </a:solidFill>
                <a:latin typeface="Open Sans"/>
                <a:ea typeface="Open Sans"/>
                <a:cs typeface="Open Sans"/>
                <a:sym typeface="Open Sans"/>
              </a:rPr>
              <a:t> un </a:t>
            </a:r>
            <a:r>
              <a:rPr lang="en-US" sz="1800" b="1" dirty="0" err="1">
                <a:solidFill>
                  <a:schemeClr val="lt1"/>
                </a:solidFill>
                <a:latin typeface="Open Sans"/>
                <a:ea typeface="Open Sans"/>
                <a:cs typeface="Open Sans"/>
                <a:sym typeface="Open Sans"/>
              </a:rPr>
              <a:t>partenariat</a:t>
            </a:r>
            <a:r>
              <a:rPr lang="en-US" sz="1800" b="1" dirty="0">
                <a:solidFill>
                  <a:schemeClr val="lt1"/>
                </a:solidFill>
                <a:latin typeface="Open Sans"/>
                <a:ea typeface="Open Sans"/>
                <a:cs typeface="Open Sans"/>
                <a:sym typeface="Open Sans"/>
              </a:rPr>
              <a:t> p</a:t>
            </a:r>
            <a:r>
              <a:rPr lang="en-US" sz="1800" b="1" i="0" u="none" strike="noStrike" cap="none" dirty="0">
                <a:solidFill>
                  <a:schemeClr val="lt1"/>
                </a:solidFill>
                <a:latin typeface="Open Sans"/>
                <a:ea typeface="Open Sans"/>
                <a:cs typeface="Open Sans"/>
                <a:sym typeface="Open Sans"/>
              </a:rPr>
              <a:t>ublic-</a:t>
            </a:r>
            <a:r>
              <a:rPr lang="en-US" sz="1800" b="1" i="0" u="none" strike="noStrike" cap="none" dirty="0" err="1">
                <a:solidFill>
                  <a:schemeClr val="lt1"/>
                </a:solidFill>
                <a:latin typeface="Open Sans"/>
                <a:ea typeface="Open Sans"/>
                <a:cs typeface="Open Sans"/>
                <a:sym typeface="Open Sans"/>
              </a:rPr>
              <a:t>privé</a:t>
            </a:r>
            <a:r>
              <a:rPr lang="en-US" sz="1800" b="1" i="0" u="none" strike="noStrike" cap="none" dirty="0">
                <a:solidFill>
                  <a:schemeClr val="lt1"/>
                </a:solidFill>
                <a:latin typeface="Open Sans"/>
                <a:ea typeface="Open Sans"/>
                <a:cs typeface="Open Sans"/>
                <a:sym typeface="Open Sans"/>
              </a:rPr>
              <a:t> des cinq </a:t>
            </a:r>
            <a:r>
              <a:rPr lang="en-US" sz="1800" b="1" dirty="0">
                <a:solidFill>
                  <a:schemeClr val="lt1"/>
                </a:solidFill>
                <a:latin typeface="Open Sans"/>
                <a:ea typeface="Open Sans"/>
                <a:cs typeface="Open Sans"/>
                <a:sym typeface="Open Sans"/>
              </a:rPr>
              <a:t>collections</a:t>
            </a:r>
            <a:r>
              <a:rPr lang="en-US" sz="1800" b="1" i="0" u="none" strike="noStrike" cap="none"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9"/>
        <p:cNvGrpSpPr/>
        <p:nvPr/>
      </p:nvGrpSpPr>
      <p:grpSpPr>
        <a:xfrm>
          <a:off x="0" y="0"/>
          <a:ext cx="0" cy="0"/>
          <a:chOff x="0" y="0"/>
          <a:chExt cx="0" cy="0"/>
        </a:xfrm>
      </p:grpSpPr>
      <p:sp>
        <p:nvSpPr>
          <p:cNvPr id="160" name="Google Shape;160;p7"/>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en-US" dirty="0" err="1">
                <a:solidFill>
                  <a:srgbClr val="586F7C"/>
                </a:solidFill>
                <a:latin typeface="Open Sans"/>
                <a:ea typeface="Open Sans"/>
                <a:cs typeface="Open Sans"/>
                <a:sym typeface="Open Sans"/>
              </a:rPr>
              <a:t>Fonctions</a:t>
            </a:r>
            <a:r>
              <a:rPr lang="en-US" dirty="0">
                <a:solidFill>
                  <a:srgbClr val="586F7C"/>
                </a:solidFill>
                <a:latin typeface="Open Sans"/>
                <a:ea typeface="Open Sans"/>
                <a:cs typeface="Open Sans"/>
                <a:sym typeface="Open Sans"/>
              </a:rPr>
              <a:t> des articles BLDS</a:t>
            </a:r>
            <a:endParaRPr dirty="0"/>
          </a:p>
        </p:txBody>
      </p:sp>
      <p:sp>
        <p:nvSpPr>
          <p:cNvPr id="161" name="Google Shape;161;p7"/>
          <p:cNvSpPr txBox="1">
            <a:spLocks noGrp="1"/>
          </p:cNvSpPr>
          <p:nvPr>
            <p:ph type="body" idx="1"/>
          </p:nvPr>
        </p:nvSpPr>
        <p:spPr>
          <a:xfrm>
            <a:off x="0" y="1730827"/>
            <a:ext cx="4543509" cy="4327071"/>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000" dirty="0">
                <a:solidFill>
                  <a:srgbClr val="3F3F3F"/>
                </a:solidFill>
                <a:latin typeface="Open Sans"/>
                <a:ea typeface="Open Sans"/>
                <a:cs typeface="Open Sans"/>
                <a:sym typeface="Open Sans"/>
              </a:rPr>
              <a:t>BDLS offre des fonctionnalités permettant de </a:t>
            </a:r>
            <a:r>
              <a:rPr lang="fr-FR" sz="2000" b="1" dirty="0">
                <a:solidFill>
                  <a:srgbClr val="3F3F3F"/>
                </a:solidFill>
                <a:latin typeface="Open Sans"/>
                <a:ea typeface="Open Sans"/>
                <a:cs typeface="Open Sans"/>
                <a:sym typeface="Open Sans"/>
              </a:rPr>
              <a:t>citer</a:t>
            </a:r>
            <a:r>
              <a:rPr lang="fr-FR" sz="2000" dirty="0">
                <a:solidFill>
                  <a:srgbClr val="3F3F3F"/>
                </a:solidFill>
                <a:latin typeface="Open Sans"/>
                <a:ea typeface="Open Sans"/>
                <a:cs typeface="Open Sans"/>
                <a:sym typeface="Open Sans"/>
              </a:rPr>
              <a:t>, d'envoyer par </a:t>
            </a:r>
            <a:r>
              <a:rPr lang="fr-FR" sz="2000" b="1" dirty="0">
                <a:solidFill>
                  <a:srgbClr val="3F3F3F"/>
                </a:solidFill>
                <a:latin typeface="Open Sans"/>
                <a:ea typeface="Open Sans"/>
                <a:cs typeface="Open Sans"/>
                <a:sym typeface="Open Sans"/>
              </a:rPr>
              <a:t>Email </a:t>
            </a:r>
            <a:r>
              <a:rPr lang="fr-FR" sz="2000" dirty="0">
                <a:solidFill>
                  <a:srgbClr val="3F3F3F"/>
                </a:solidFill>
                <a:latin typeface="Open Sans"/>
                <a:ea typeface="Open Sans"/>
                <a:cs typeface="Open Sans"/>
                <a:sym typeface="Open Sans"/>
              </a:rPr>
              <a:t>et de mettre en </a:t>
            </a:r>
            <a:r>
              <a:rPr lang="fr-FR" sz="2000" b="1" dirty="0">
                <a:solidFill>
                  <a:srgbClr val="3F3F3F"/>
                </a:solidFill>
                <a:latin typeface="Open Sans"/>
                <a:ea typeface="Open Sans"/>
                <a:cs typeface="Open Sans"/>
                <a:sym typeface="Open Sans"/>
              </a:rPr>
              <a:t>Signet ou Marque pages</a:t>
            </a:r>
            <a:r>
              <a:rPr lang="fr-FR" sz="2000" dirty="0">
                <a:solidFill>
                  <a:srgbClr val="3F3F3F"/>
                </a:solidFill>
                <a:latin typeface="Open Sans"/>
                <a:ea typeface="Open Sans"/>
                <a:cs typeface="Open Sans"/>
                <a:sym typeface="Open Sans"/>
              </a:rPr>
              <a:t> chaque article</a:t>
            </a:r>
            <a:r>
              <a:rPr lang="en-US" sz="2000" dirty="0">
                <a:solidFill>
                  <a:srgbClr val="3F3F3F"/>
                </a:solidFill>
                <a:latin typeface="Open Sans"/>
                <a:ea typeface="Open Sans"/>
                <a:cs typeface="Open Sans"/>
                <a:sym typeface="Open Sans"/>
              </a:rPr>
              <a:t>.</a:t>
            </a:r>
            <a:endParaRPr dirty="0">
              <a:solidFill>
                <a:srgbClr val="3F3F3F"/>
              </a:solidFill>
            </a:endParaRPr>
          </a:p>
          <a:p>
            <a:pPr lvl="0">
              <a:lnSpc>
                <a:spcPct val="100000"/>
              </a:lnSpc>
              <a:buClr>
                <a:schemeClr val="dk1"/>
              </a:buClr>
            </a:pPr>
            <a:r>
              <a:rPr lang="fr-FR" sz="2000" dirty="0">
                <a:solidFill>
                  <a:srgbClr val="3F3F3F"/>
                </a:solidFill>
                <a:latin typeface="Open Sans"/>
                <a:ea typeface="Open Sans"/>
                <a:cs typeface="Open Sans"/>
                <a:sym typeface="Open Sans"/>
              </a:rPr>
              <a:t>Les fonctionnalités supplémentaires comprennent l'</a:t>
            </a:r>
            <a:r>
              <a:rPr lang="fr-FR" sz="2000" b="1" dirty="0">
                <a:solidFill>
                  <a:srgbClr val="3F3F3F"/>
                </a:solidFill>
                <a:latin typeface="Open Sans"/>
                <a:ea typeface="Open Sans"/>
                <a:cs typeface="Open Sans"/>
                <a:sym typeface="Open Sans"/>
              </a:rPr>
              <a:t>exportation de la citation </a:t>
            </a:r>
            <a:r>
              <a:rPr lang="fr-FR" sz="2000" dirty="0">
                <a:solidFill>
                  <a:srgbClr val="3F3F3F"/>
                </a:solidFill>
                <a:latin typeface="Open Sans"/>
                <a:ea typeface="Open Sans"/>
                <a:cs typeface="Open Sans"/>
                <a:sym typeface="Open Sans"/>
              </a:rPr>
              <a:t>vers différents gestionnaires de référence, le </a:t>
            </a:r>
            <a:r>
              <a:rPr lang="fr-FR" sz="2000" b="1" dirty="0">
                <a:solidFill>
                  <a:srgbClr val="3F3F3F"/>
                </a:solidFill>
                <a:latin typeface="Open Sans"/>
                <a:ea typeface="Open Sans"/>
                <a:cs typeface="Open Sans"/>
                <a:sym typeface="Open Sans"/>
              </a:rPr>
              <a:t>lien permanent de l'article </a:t>
            </a:r>
            <a:r>
              <a:rPr lang="fr-FR" sz="2000" dirty="0">
                <a:solidFill>
                  <a:srgbClr val="3F3F3F"/>
                </a:solidFill>
                <a:latin typeface="Open Sans"/>
                <a:ea typeface="Open Sans"/>
                <a:cs typeface="Open Sans"/>
                <a:sym typeface="Open Sans"/>
              </a:rPr>
              <a:t>et les options d'</a:t>
            </a:r>
            <a:r>
              <a:rPr lang="fr-FR" sz="2000" b="1" dirty="0">
                <a:solidFill>
                  <a:srgbClr val="3F3F3F"/>
                </a:solidFill>
                <a:latin typeface="Open Sans"/>
                <a:ea typeface="Open Sans"/>
                <a:cs typeface="Open Sans"/>
                <a:sym typeface="Open Sans"/>
              </a:rPr>
              <a:t>impression</a:t>
            </a:r>
            <a:r>
              <a:rPr lang="fr-FR" sz="2000" dirty="0">
                <a:solidFill>
                  <a:srgbClr val="3F3F3F"/>
                </a:solidFill>
                <a:latin typeface="Open Sans"/>
                <a:ea typeface="Open Sans"/>
                <a:cs typeface="Open Sans"/>
                <a:sym typeface="Open Sans"/>
              </a:rPr>
              <a:t>.</a:t>
            </a:r>
            <a:endParaRPr sz="2000" dirty="0">
              <a:solidFill>
                <a:srgbClr val="3F3F3F"/>
              </a:solidFill>
              <a:latin typeface="Open Sans"/>
              <a:ea typeface="Open Sans"/>
              <a:cs typeface="Open Sans"/>
              <a:sym typeface="Open Sans"/>
            </a:endParaRPr>
          </a:p>
        </p:txBody>
      </p:sp>
      <p:pic>
        <p:nvPicPr>
          <p:cNvPr id="162" name="Google Shape;162;p7"/>
          <p:cNvPicPr preferRelativeResize="0"/>
          <p:nvPr/>
        </p:nvPicPr>
        <p:blipFill rotWithShape="1">
          <a:blip r:embed="rId3">
            <a:alphaModFix/>
          </a:blip>
          <a:srcRect/>
          <a:stretch/>
        </p:blipFill>
        <p:spPr>
          <a:xfrm>
            <a:off x="4294673" y="1921688"/>
            <a:ext cx="7897327" cy="2381582"/>
          </a:xfrm>
          <a:prstGeom prst="rect">
            <a:avLst/>
          </a:prstGeom>
          <a:noFill/>
          <a:ln w="9525" cap="flat" cmpd="sng">
            <a:solidFill>
              <a:srgbClr val="004890"/>
            </a:solidFill>
            <a:prstDash val="solid"/>
            <a:round/>
            <a:headEnd type="none" w="sm" len="sm"/>
            <a:tailEnd type="none" w="sm" len="sm"/>
          </a:ln>
        </p:spPr>
      </p:pic>
      <p:sp>
        <p:nvSpPr>
          <p:cNvPr id="163" name="Google Shape;163;p7"/>
          <p:cNvSpPr/>
          <p:nvPr/>
        </p:nvSpPr>
        <p:spPr>
          <a:xfrm>
            <a:off x="10892589" y="1828800"/>
            <a:ext cx="1299411" cy="43313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4" name="Google Shape;164;p7"/>
          <p:cNvSpPr/>
          <p:nvPr/>
        </p:nvSpPr>
        <p:spPr>
          <a:xfrm>
            <a:off x="4588043" y="3485457"/>
            <a:ext cx="7208620" cy="8178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5" name="Google Shape;165;p7"/>
          <p:cNvSpPr txBox="1"/>
          <p:nvPr/>
        </p:nvSpPr>
        <p:spPr>
          <a:xfrm>
            <a:off x="853795" y="6051890"/>
            <a:ext cx="10940716" cy="769401"/>
          </a:xfrm>
          <a:prstGeom prst="rect">
            <a:avLst/>
          </a:prstGeom>
          <a:noFill/>
          <a:ln>
            <a:noFill/>
          </a:ln>
        </p:spPr>
        <p:txBody>
          <a:bodyPr spcFirstLastPara="1" wrap="square" lIns="91425" tIns="45700" rIns="91425" bIns="45700" anchor="t" anchorCtr="0">
            <a:spAutoFit/>
          </a:bodyPr>
          <a:lstStyle/>
          <a:p>
            <a:pPr lvl="0">
              <a:buSzPts val="2200"/>
            </a:pPr>
            <a:r>
              <a:rPr lang="en-US" sz="2200" b="0" i="0" u="none" strike="noStrike" cap="none" dirty="0">
                <a:solidFill>
                  <a:srgbClr val="3F3F3F"/>
                </a:solidFill>
                <a:latin typeface="Open Sans"/>
                <a:ea typeface="Open Sans"/>
                <a:cs typeface="Open Sans"/>
                <a:sym typeface="Open Sans"/>
              </a:rPr>
              <a:t>*</a:t>
            </a:r>
            <a:r>
              <a:rPr lang="fr-FR" sz="2200" dirty="0">
                <a:solidFill>
                  <a:srgbClr val="3F3F3F"/>
                </a:solidFill>
                <a:latin typeface="Open Sans"/>
                <a:ea typeface="Open Sans"/>
                <a:cs typeface="Open Sans"/>
                <a:sym typeface="Open Sans"/>
              </a:rPr>
              <a:t>Notez que les utilisateurs ne peuvent exporter une citation que vers un gestionnaire de références installé sur leur ordinateur</a:t>
            </a:r>
            <a:r>
              <a:rPr lang="en-US" sz="2200" b="0" i="0" u="none" strike="noStrike" cap="none" dirty="0">
                <a:solidFill>
                  <a:srgbClr val="3F3F3F"/>
                </a:solidFill>
                <a:latin typeface="Open Sans"/>
                <a:ea typeface="Open Sans"/>
                <a:cs typeface="Open Sans"/>
                <a:sym typeface="Open Sans"/>
              </a:rPr>
              <a:t>.</a:t>
            </a:r>
            <a:endParaRPr sz="2200" b="0" i="0" u="none" strike="noStrike" cap="none" dirty="0">
              <a:solidFill>
                <a:srgbClr val="3F3F3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9"/>
        <p:cNvGrpSpPr/>
        <p:nvPr/>
      </p:nvGrpSpPr>
      <p:grpSpPr>
        <a:xfrm>
          <a:off x="0" y="0"/>
          <a:ext cx="0" cy="0"/>
          <a:chOff x="0" y="0"/>
          <a:chExt cx="0" cy="0"/>
        </a:xfrm>
      </p:grpSpPr>
      <p:sp>
        <p:nvSpPr>
          <p:cNvPr id="170" name="Google Shape;170;p11"/>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Accès au texte intégral en ligne sur le BLDS</a:t>
            </a:r>
            <a:endParaRPr dirty="0">
              <a:solidFill>
                <a:srgbClr val="586F7C"/>
              </a:solidFill>
              <a:latin typeface="Open Sans"/>
              <a:ea typeface="Open Sans"/>
              <a:cs typeface="Open Sans"/>
              <a:sym typeface="Open Sans"/>
            </a:endParaRPr>
          </a:p>
        </p:txBody>
      </p:sp>
      <p:sp>
        <p:nvSpPr>
          <p:cNvPr id="171" name="Google Shape;171;p11"/>
          <p:cNvSpPr txBox="1">
            <a:spLocks noGrp="1"/>
          </p:cNvSpPr>
          <p:nvPr>
            <p:ph type="body" idx="1"/>
          </p:nvPr>
        </p:nvSpPr>
        <p:spPr>
          <a:xfrm>
            <a:off x="-114300" y="1611869"/>
            <a:ext cx="5209309" cy="4867319"/>
          </a:xfrm>
          <a:prstGeom prst="rect">
            <a:avLst/>
          </a:prstGeom>
          <a:noFill/>
          <a:ln>
            <a:noFill/>
          </a:ln>
        </p:spPr>
        <p:txBody>
          <a:bodyPr spcFirstLastPara="1" wrap="square" lIns="91425" tIns="45700" rIns="91425" bIns="45700" anchor="t" anchorCtr="0">
            <a:noAutofit/>
          </a:bodyPr>
          <a:lstStyle/>
          <a:p>
            <a:pPr lvl="0" algn="just">
              <a:lnSpc>
                <a:spcPct val="100000"/>
              </a:lnSpc>
              <a:buClr>
                <a:schemeClr val="dk1"/>
              </a:buClr>
            </a:pPr>
            <a:r>
              <a:rPr lang="fr-FR" sz="2000" dirty="0">
                <a:solidFill>
                  <a:srgbClr val="3F3F3F"/>
                </a:solidFill>
                <a:latin typeface="Open Sans"/>
                <a:ea typeface="Open Sans"/>
                <a:cs typeface="Open Sans"/>
                <a:sym typeface="Open Sans"/>
              </a:rPr>
              <a:t>Tous les articles qui sont disponibles en ligne seront affichés avec un </a:t>
            </a:r>
            <a:r>
              <a:rPr lang="fr-FR" sz="2000" b="1" dirty="0">
                <a:solidFill>
                  <a:srgbClr val="3F3F3F"/>
                </a:solidFill>
                <a:latin typeface="Open Sans"/>
                <a:ea typeface="Open Sans"/>
                <a:cs typeface="Open Sans"/>
                <a:sym typeface="Open Sans"/>
              </a:rPr>
              <a:t>lien d'accès en ligne</a:t>
            </a:r>
            <a:r>
              <a:rPr lang="fr-FR" sz="2000" dirty="0">
                <a:solidFill>
                  <a:srgbClr val="3F3F3F"/>
                </a:solidFill>
                <a:latin typeface="Open Sans"/>
                <a:ea typeface="Open Sans"/>
                <a:cs typeface="Open Sans"/>
                <a:sym typeface="Open Sans"/>
              </a:rPr>
              <a:t> sous chaque résultat de recherche</a:t>
            </a:r>
            <a:r>
              <a:rPr lang="en-US" sz="2000" dirty="0">
                <a:solidFill>
                  <a:srgbClr val="3F3F3F"/>
                </a:solidFill>
                <a:latin typeface="Open Sans"/>
                <a:ea typeface="Open Sans"/>
                <a:cs typeface="Open Sans"/>
                <a:sym typeface="Open Sans"/>
              </a:rPr>
              <a:t>.</a:t>
            </a:r>
            <a:endParaRPr dirty="0">
              <a:solidFill>
                <a:srgbClr val="3F3F3F"/>
              </a:solidFill>
            </a:endParaRPr>
          </a:p>
          <a:p>
            <a:pPr lvl="0" algn="just">
              <a:lnSpc>
                <a:spcPct val="100000"/>
              </a:lnSpc>
              <a:buClr>
                <a:schemeClr val="dk1"/>
              </a:buClr>
            </a:pPr>
            <a:r>
              <a:rPr lang="fr-FR" sz="2000" dirty="0">
                <a:solidFill>
                  <a:srgbClr val="3F3F3F"/>
                </a:solidFill>
                <a:latin typeface="Open Sans"/>
                <a:ea typeface="Open Sans"/>
                <a:cs typeface="Open Sans"/>
                <a:sym typeface="Open Sans"/>
              </a:rPr>
              <a:t>Cliquez sur le lien pour accéder à l'article en texte intégral</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lvl="0" algn="just">
              <a:lnSpc>
                <a:spcPct val="100000"/>
              </a:lnSpc>
              <a:buClr>
                <a:schemeClr val="dk1"/>
              </a:buClr>
            </a:pPr>
            <a:r>
              <a:rPr lang="fr-FR" sz="2000" dirty="0">
                <a:solidFill>
                  <a:srgbClr val="3F3F3F"/>
                </a:solidFill>
                <a:latin typeface="Open Sans"/>
                <a:ea typeface="Open Sans"/>
                <a:cs typeface="Open Sans"/>
                <a:sym typeface="Open Sans"/>
              </a:rPr>
              <a:t>Notez que certains articles en ligne sur le site de la BLDS peuvent ne pas être accessibles gratuitement</a:t>
            </a:r>
            <a:r>
              <a:rPr lang="en-US" sz="2000" dirty="0">
                <a:solidFill>
                  <a:srgbClr val="3F3F3F"/>
                </a:solidFill>
                <a:latin typeface="Open Sans"/>
                <a:ea typeface="Open Sans"/>
                <a:cs typeface="Open Sans"/>
                <a:sym typeface="Open Sans"/>
              </a:rPr>
              <a:t>.</a:t>
            </a:r>
            <a:endParaRPr dirty="0">
              <a:solidFill>
                <a:srgbClr val="3F3F3F"/>
              </a:solidFill>
            </a:endParaRPr>
          </a:p>
          <a:p>
            <a:pPr lvl="0" algn="just">
              <a:lnSpc>
                <a:spcPct val="100000"/>
              </a:lnSpc>
              <a:buClr>
                <a:schemeClr val="dk1"/>
              </a:buClr>
            </a:pPr>
            <a:r>
              <a:rPr lang="fr-FR" sz="2000" dirty="0">
                <a:solidFill>
                  <a:srgbClr val="3F3F3F"/>
                </a:solidFill>
                <a:latin typeface="Open Sans"/>
                <a:ea typeface="Open Sans"/>
                <a:cs typeface="Open Sans"/>
                <a:sym typeface="Open Sans"/>
              </a:rPr>
              <a:t>Les utilisateurs devront peut-être y accéder par le biais de </a:t>
            </a:r>
            <a:r>
              <a:rPr lang="fr-FR" sz="2000" b="1" dirty="0">
                <a:solidFill>
                  <a:srgbClr val="3F3F3F"/>
                </a:solidFill>
                <a:latin typeface="Open Sans"/>
                <a:ea typeface="Open Sans"/>
                <a:cs typeface="Open Sans"/>
                <a:sym typeface="Open Sans"/>
              </a:rPr>
              <a:t>GOALI</a:t>
            </a:r>
            <a:r>
              <a:rPr lang="fr-FR" sz="2000" dirty="0">
                <a:solidFill>
                  <a:srgbClr val="3F3F3F"/>
                </a:solidFill>
                <a:latin typeface="Open Sans"/>
                <a:ea typeface="Open Sans"/>
                <a:cs typeface="Open Sans"/>
                <a:sym typeface="Open Sans"/>
              </a:rPr>
              <a:t> en cliquant sur l'onglet "Collections" du portail unifié Research4life et en sélectionnant "</a:t>
            </a:r>
            <a:r>
              <a:rPr lang="fr-FR" sz="2000" b="1" dirty="0">
                <a:solidFill>
                  <a:srgbClr val="3F3F3F"/>
                </a:solidFill>
                <a:latin typeface="Open Sans"/>
                <a:ea typeface="Open Sans"/>
                <a:cs typeface="Open Sans"/>
                <a:sym typeface="Open Sans"/>
              </a:rPr>
              <a:t>GOALI</a:t>
            </a:r>
            <a:r>
              <a:rPr lang="fr-FR" sz="2000" dirty="0">
                <a:solidFill>
                  <a:srgbClr val="3F3F3F"/>
                </a:solidFill>
                <a:latin typeface="Open Sans"/>
                <a:ea typeface="Open Sans"/>
                <a:cs typeface="Open Sans"/>
                <a:sym typeface="Open Sans"/>
              </a:rPr>
              <a:t>" et vérifier si l'accès à la publication est disponible</a:t>
            </a:r>
            <a:r>
              <a:rPr lang="en-US" sz="2000" dirty="0">
                <a:solidFill>
                  <a:srgbClr val="3F3F3F"/>
                </a:solidFill>
                <a:latin typeface="Open Sans"/>
                <a:ea typeface="Open Sans"/>
                <a:cs typeface="Open Sans"/>
                <a:sym typeface="Open Sans"/>
              </a:rPr>
              <a:t>.</a:t>
            </a:r>
            <a:endParaRPr sz="2000" dirty="0">
              <a:solidFill>
                <a:srgbClr val="3F3F3F"/>
              </a:solidFill>
              <a:latin typeface="Open Sans"/>
              <a:ea typeface="Open Sans"/>
              <a:cs typeface="Open Sans"/>
              <a:sym typeface="Open Sans"/>
            </a:endParaRPr>
          </a:p>
        </p:txBody>
      </p:sp>
      <p:pic>
        <p:nvPicPr>
          <p:cNvPr id="172" name="Google Shape;172;p11" descr="https://lh3.googleusercontent.com/04-bhNkmF8U59LgLnrjcdnlgd_n9gl5C1pDoFI4mEW5zkord9O-8vLmS3m1F42Ncjj1P__TXfGOOcqyk0uQxWoBshP8eBndUgKOr_Bngy9qctwN9eqw6FwS64FpBfMhIrzEYs4M"/>
          <p:cNvPicPr preferRelativeResize="0"/>
          <p:nvPr/>
        </p:nvPicPr>
        <p:blipFill rotWithShape="1">
          <a:blip r:embed="rId3">
            <a:alphaModFix/>
          </a:blip>
          <a:srcRect/>
          <a:stretch/>
        </p:blipFill>
        <p:spPr>
          <a:xfrm>
            <a:off x="5358063" y="2470485"/>
            <a:ext cx="6833937" cy="3001087"/>
          </a:xfrm>
          <a:prstGeom prst="rect">
            <a:avLst/>
          </a:prstGeom>
          <a:noFill/>
          <a:ln>
            <a:noFill/>
          </a:ln>
        </p:spPr>
      </p:pic>
      <p:sp>
        <p:nvSpPr>
          <p:cNvPr id="173" name="Google Shape;173;p11"/>
          <p:cNvSpPr/>
          <p:nvPr/>
        </p:nvSpPr>
        <p:spPr>
          <a:xfrm>
            <a:off x="6079958" y="3753853"/>
            <a:ext cx="1507958" cy="21717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12"/>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Accès au texte intégral en ligne grâce à GOALI</a:t>
            </a:r>
            <a:endParaRPr dirty="0"/>
          </a:p>
        </p:txBody>
      </p:sp>
      <p:sp>
        <p:nvSpPr>
          <p:cNvPr id="179" name="Google Shape;179;p12"/>
          <p:cNvSpPr txBox="1">
            <a:spLocks noGrp="1"/>
          </p:cNvSpPr>
          <p:nvPr>
            <p:ph type="body" idx="1"/>
          </p:nvPr>
        </p:nvSpPr>
        <p:spPr>
          <a:xfrm>
            <a:off x="272716" y="1796716"/>
            <a:ext cx="11614484" cy="4734713"/>
          </a:xfrm>
          <a:prstGeom prst="rect">
            <a:avLst/>
          </a:prstGeom>
          <a:noFill/>
          <a:ln>
            <a:noFill/>
          </a:ln>
        </p:spPr>
        <p:txBody>
          <a:bodyPr spcFirstLastPara="1" wrap="square" lIns="91425" tIns="45700" rIns="91425" bIns="45700" anchor="t" anchorCtr="0">
            <a:noAutofit/>
          </a:bodyPr>
          <a:lstStyle/>
          <a:p>
            <a:pPr lvl="0" algn="just">
              <a:lnSpc>
                <a:spcPct val="100000"/>
              </a:lnSpc>
              <a:buClr>
                <a:schemeClr val="dk1"/>
              </a:buClr>
            </a:pPr>
            <a:r>
              <a:rPr lang="fr-FR" dirty="0">
                <a:solidFill>
                  <a:srgbClr val="3F3F3F"/>
                </a:solidFill>
                <a:latin typeface="Open Sans"/>
                <a:ea typeface="Open Sans"/>
                <a:cs typeface="Open Sans"/>
                <a:sym typeface="Open Sans"/>
              </a:rPr>
              <a:t>Par exemple, l'accès complet à l'article mis en exergue dans le « journal Urban Forum » n'est pas disponible par le biais de la BLDS, mais peut être consulté via la collection GOALI.</a:t>
            </a:r>
            <a:endParaRPr dirty="0">
              <a:solidFill>
                <a:srgbClr val="3F3F3F"/>
              </a:solidFill>
              <a:latin typeface="Open Sans"/>
              <a:ea typeface="Open Sans"/>
              <a:cs typeface="Open Sans"/>
              <a:sym typeface="Open Sans"/>
            </a:endParaRPr>
          </a:p>
        </p:txBody>
      </p:sp>
      <p:pic>
        <p:nvPicPr>
          <p:cNvPr id="180" name="Google Shape;180;p12" descr="https://lh3.googleusercontent.com/04-bhNkmF8U59LgLnrjcdnlgd_n9gl5C1pDoFI4mEW5zkord9O-8vLmS3m1F42Ncjj1P__TXfGOOcqyk0uQxWoBshP8eBndUgKOr_Bngy9qctwN9eqw6FwS64FpBfMhIrzEYs4M"/>
          <p:cNvPicPr preferRelativeResize="0"/>
          <p:nvPr/>
        </p:nvPicPr>
        <p:blipFill rotWithShape="1">
          <a:blip r:embed="rId3">
            <a:alphaModFix/>
          </a:blip>
          <a:srcRect/>
          <a:stretch/>
        </p:blipFill>
        <p:spPr>
          <a:xfrm>
            <a:off x="304800" y="3264985"/>
            <a:ext cx="9831236" cy="3266444"/>
          </a:xfrm>
          <a:prstGeom prst="rect">
            <a:avLst/>
          </a:prstGeom>
          <a:noFill/>
          <a:ln>
            <a:noFill/>
          </a:ln>
        </p:spPr>
      </p:pic>
      <p:sp>
        <p:nvSpPr>
          <p:cNvPr id="181" name="Google Shape;181;p12"/>
          <p:cNvSpPr/>
          <p:nvPr/>
        </p:nvSpPr>
        <p:spPr>
          <a:xfrm>
            <a:off x="401782" y="4932219"/>
            <a:ext cx="9282545" cy="154697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5"/>
        <p:cNvGrpSpPr/>
        <p:nvPr/>
      </p:nvGrpSpPr>
      <p:grpSpPr>
        <a:xfrm>
          <a:off x="0" y="0"/>
          <a:ext cx="0" cy="0"/>
          <a:chOff x="0" y="0"/>
          <a:chExt cx="0" cy="0"/>
        </a:xfrm>
      </p:grpSpPr>
      <p:sp>
        <p:nvSpPr>
          <p:cNvPr id="186" name="Google Shape;186;p17"/>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lvl="0">
              <a:buClr>
                <a:srgbClr val="586F7C"/>
              </a:buClr>
              <a:buSzPts val="3300"/>
            </a:pPr>
            <a:r>
              <a:rPr lang="en-US" sz="3300" dirty="0">
                <a:solidFill>
                  <a:srgbClr val="586F7C"/>
                </a:solidFill>
                <a:latin typeface="Open Sans"/>
                <a:ea typeface="Open Sans"/>
                <a:cs typeface="Open Sans"/>
                <a:sym typeface="Open Sans"/>
              </a:rPr>
              <a:t>Recherche </a:t>
            </a:r>
            <a:r>
              <a:rPr lang="en-US" sz="3300" dirty="0" err="1">
                <a:solidFill>
                  <a:srgbClr val="586F7C"/>
                </a:solidFill>
                <a:latin typeface="Open Sans"/>
                <a:ea typeface="Open Sans"/>
                <a:cs typeface="Open Sans"/>
                <a:sym typeface="Open Sans"/>
              </a:rPr>
              <a:t>avancée</a:t>
            </a:r>
            <a:r>
              <a:rPr lang="en-US" sz="3300" dirty="0">
                <a:solidFill>
                  <a:srgbClr val="586F7C"/>
                </a:solidFill>
                <a:latin typeface="Open Sans"/>
                <a:ea typeface="Open Sans"/>
                <a:cs typeface="Open Sans"/>
                <a:sym typeface="Open Sans"/>
              </a:rPr>
              <a:t> BLDS</a:t>
            </a:r>
            <a:endParaRPr sz="3300" dirty="0">
              <a:solidFill>
                <a:srgbClr val="586F7C"/>
              </a:solidFill>
              <a:latin typeface="Open Sans"/>
              <a:ea typeface="Open Sans"/>
              <a:cs typeface="Open Sans"/>
              <a:sym typeface="Open Sans"/>
            </a:endParaRPr>
          </a:p>
        </p:txBody>
      </p:sp>
      <p:sp>
        <p:nvSpPr>
          <p:cNvPr id="187" name="Google Shape;187;p17"/>
          <p:cNvSpPr txBox="1">
            <a:spLocks noGrp="1"/>
          </p:cNvSpPr>
          <p:nvPr>
            <p:ph type="body" idx="1"/>
          </p:nvPr>
        </p:nvSpPr>
        <p:spPr>
          <a:xfrm>
            <a:off x="352926" y="1860884"/>
            <a:ext cx="11833042" cy="4425615"/>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000" dirty="0">
                <a:solidFill>
                  <a:srgbClr val="3F3F3F"/>
                </a:solidFill>
                <a:latin typeface="Open Sans"/>
                <a:ea typeface="Open Sans"/>
                <a:cs typeface="Open Sans"/>
                <a:sym typeface="Open Sans"/>
              </a:rPr>
              <a:t>La fonction de </a:t>
            </a:r>
            <a:r>
              <a:rPr lang="fr-FR" sz="2000" b="1" dirty="0">
                <a:solidFill>
                  <a:srgbClr val="3F3F3F"/>
                </a:solidFill>
                <a:latin typeface="Open Sans"/>
                <a:ea typeface="Open Sans"/>
                <a:cs typeface="Open Sans"/>
                <a:sym typeface="Open Sans"/>
              </a:rPr>
              <a:t>Recherche avancée </a:t>
            </a:r>
            <a:r>
              <a:rPr lang="fr-FR" sz="2000" dirty="0">
                <a:solidFill>
                  <a:srgbClr val="3F3F3F"/>
                </a:solidFill>
                <a:latin typeface="Open Sans"/>
                <a:ea typeface="Open Sans"/>
                <a:cs typeface="Open Sans"/>
                <a:sym typeface="Open Sans"/>
              </a:rPr>
              <a:t>du site BLDS permet d'effectuer des recherches par champ en utilisant des opérateurs booléens</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lvl="0">
              <a:lnSpc>
                <a:spcPct val="100000"/>
              </a:lnSpc>
              <a:buClr>
                <a:schemeClr val="dk1"/>
              </a:buClr>
            </a:pPr>
            <a:r>
              <a:rPr lang="fr-FR" sz="2000" dirty="0">
                <a:solidFill>
                  <a:srgbClr val="3F3F3F"/>
                </a:solidFill>
                <a:latin typeface="Open Sans"/>
                <a:ea typeface="Open Sans"/>
                <a:cs typeface="Open Sans"/>
                <a:sym typeface="Open Sans"/>
              </a:rPr>
              <a:t>Les fonctionnalités sur le côté droit de l'écran permettent à l'utilisateur de limiter les résultats par </a:t>
            </a:r>
            <a:r>
              <a:rPr lang="fr-FR" sz="2000" b="1" dirty="0">
                <a:solidFill>
                  <a:srgbClr val="3F3F3F"/>
                </a:solidFill>
                <a:latin typeface="Open Sans"/>
                <a:ea typeface="Open Sans"/>
                <a:cs typeface="Open Sans"/>
                <a:sym typeface="Open Sans"/>
              </a:rPr>
              <a:t>type, langue </a:t>
            </a:r>
            <a:r>
              <a:rPr lang="fr-FR" sz="2000" dirty="0">
                <a:solidFill>
                  <a:srgbClr val="3F3F3F"/>
                </a:solidFill>
                <a:latin typeface="Open Sans"/>
                <a:ea typeface="Open Sans"/>
                <a:cs typeface="Open Sans"/>
                <a:sym typeface="Open Sans"/>
              </a:rPr>
              <a:t>et</a:t>
            </a:r>
            <a:r>
              <a:rPr lang="fr-FR" sz="2000" b="1" dirty="0">
                <a:solidFill>
                  <a:srgbClr val="3F3F3F"/>
                </a:solidFill>
                <a:latin typeface="Open Sans"/>
                <a:ea typeface="Open Sans"/>
                <a:cs typeface="Open Sans"/>
                <a:sym typeface="Open Sans"/>
              </a:rPr>
              <a:t> date de publication</a:t>
            </a:r>
            <a:r>
              <a:rPr lang="en-US" sz="2000" dirty="0">
                <a:solidFill>
                  <a:srgbClr val="3F3F3F"/>
                </a:solidFill>
                <a:latin typeface="Open Sans"/>
                <a:ea typeface="Open Sans"/>
                <a:cs typeface="Open Sans"/>
                <a:sym typeface="Open Sans"/>
              </a:rPr>
              <a:t>.</a:t>
            </a:r>
            <a:endParaRPr dirty="0">
              <a:solidFill>
                <a:srgbClr val="3F3F3F"/>
              </a:solidFill>
            </a:endParaRPr>
          </a:p>
          <a:p>
            <a:pPr marL="457200" lvl="0" indent="-228600" algn="l" rtl="0">
              <a:lnSpc>
                <a:spcPct val="100000"/>
              </a:lnSpc>
              <a:spcBef>
                <a:spcPts val="1000"/>
              </a:spcBef>
              <a:spcAft>
                <a:spcPts val="0"/>
              </a:spcAft>
              <a:buClr>
                <a:schemeClr val="dk1"/>
              </a:buClr>
              <a:buSzPts val="2400"/>
              <a:buNone/>
            </a:pPr>
            <a:endParaRPr sz="2000"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sz="2000" dirty="0">
              <a:solidFill>
                <a:srgbClr val="3F3F3F"/>
              </a:solidFill>
              <a:latin typeface="Open Sans"/>
              <a:ea typeface="Open Sans"/>
              <a:cs typeface="Open Sans"/>
              <a:sym typeface="Open Sans"/>
            </a:endParaRPr>
          </a:p>
        </p:txBody>
      </p:sp>
      <p:pic>
        <p:nvPicPr>
          <p:cNvPr id="188" name="Google Shape;188;p17"/>
          <p:cNvPicPr preferRelativeResize="0"/>
          <p:nvPr/>
        </p:nvPicPr>
        <p:blipFill rotWithShape="1">
          <a:blip r:embed="rId3">
            <a:alphaModFix/>
          </a:blip>
          <a:srcRect/>
          <a:stretch/>
        </p:blipFill>
        <p:spPr>
          <a:xfrm>
            <a:off x="860340" y="3705726"/>
            <a:ext cx="10591617" cy="2805481"/>
          </a:xfrm>
          <a:prstGeom prst="rect">
            <a:avLst/>
          </a:prstGeom>
          <a:noFill/>
          <a:ln>
            <a:noFill/>
          </a:ln>
        </p:spPr>
      </p:pic>
      <p:sp>
        <p:nvSpPr>
          <p:cNvPr id="189" name="Google Shape;189;p17"/>
          <p:cNvSpPr/>
          <p:nvPr/>
        </p:nvSpPr>
        <p:spPr>
          <a:xfrm>
            <a:off x="8454189" y="4267200"/>
            <a:ext cx="2903622" cy="201929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0" name="Google Shape;190;p17"/>
          <p:cNvSpPr/>
          <p:nvPr/>
        </p:nvSpPr>
        <p:spPr>
          <a:xfrm>
            <a:off x="860340" y="4379495"/>
            <a:ext cx="3123831" cy="190700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NATLEX </a:t>
            </a:r>
            <a:endParaRPr>
              <a:latin typeface="Open Sans"/>
              <a:ea typeface="Open Sans"/>
              <a:cs typeface="Open Sans"/>
              <a:sym typeface="Open Sans"/>
            </a:endParaRPr>
          </a:p>
        </p:txBody>
      </p:sp>
      <p:sp>
        <p:nvSpPr>
          <p:cNvPr id="257" name="Google Shape;257;p30"/>
          <p:cNvSpPr txBox="1">
            <a:spLocks noGrp="1"/>
          </p:cNvSpPr>
          <p:nvPr>
            <p:ph type="body" idx="1"/>
          </p:nvPr>
        </p:nvSpPr>
        <p:spPr>
          <a:xfrm>
            <a:off x="461774" y="1797357"/>
            <a:ext cx="11633244" cy="4789900"/>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000" dirty="0">
                <a:solidFill>
                  <a:srgbClr val="3F3F3F"/>
                </a:solidFill>
                <a:latin typeface="Open Sans"/>
                <a:ea typeface="Open Sans"/>
                <a:cs typeface="Open Sans"/>
                <a:sym typeface="Open Sans"/>
              </a:rPr>
              <a:t>NATLEX est une base de données des </a:t>
            </a:r>
            <a:r>
              <a:rPr lang="fr-FR" sz="2000" b="1" dirty="0">
                <a:solidFill>
                  <a:srgbClr val="3F3F3F"/>
                </a:solidFill>
                <a:latin typeface="Open Sans"/>
                <a:ea typeface="Open Sans"/>
                <a:cs typeface="Open Sans"/>
                <a:sym typeface="Open Sans"/>
              </a:rPr>
              <a:t>législations nationales </a:t>
            </a:r>
            <a:r>
              <a:rPr lang="fr-FR" sz="2000" dirty="0">
                <a:solidFill>
                  <a:srgbClr val="3F3F3F"/>
                </a:solidFill>
                <a:latin typeface="Open Sans"/>
                <a:ea typeface="Open Sans"/>
                <a:cs typeface="Open Sans"/>
                <a:sym typeface="Open Sans"/>
              </a:rPr>
              <a:t>en matière de travail, de </a:t>
            </a:r>
            <a:r>
              <a:rPr lang="fr-FR" sz="2000" b="1" dirty="0">
                <a:solidFill>
                  <a:srgbClr val="3F3F3F"/>
                </a:solidFill>
                <a:latin typeface="Open Sans"/>
                <a:ea typeface="Open Sans"/>
                <a:cs typeface="Open Sans"/>
                <a:sym typeface="Open Sans"/>
              </a:rPr>
              <a:t>sécurité sociale </a:t>
            </a:r>
            <a:r>
              <a:rPr lang="fr-FR" sz="2000" dirty="0">
                <a:solidFill>
                  <a:srgbClr val="3F3F3F"/>
                </a:solidFill>
                <a:latin typeface="Open Sans"/>
                <a:ea typeface="Open Sans"/>
                <a:cs typeface="Open Sans"/>
                <a:sym typeface="Open Sans"/>
              </a:rPr>
              <a:t>et de </a:t>
            </a:r>
            <a:r>
              <a:rPr lang="fr-FR" sz="2000" b="1" dirty="0">
                <a:solidFill>
                  <a:srgbClr val="3F3F3F"/>
                </a:solidFill>
                <a:latin typeface="Open Sans"/>
                <a:ea typeface="Open Sans"/>
                <a:cs typeface="Open Sans"/>
                <a:sym typeface="Open Sans"/>
              </a:rPr>
              <a:t>droits de l'homme connexes</a:t>
            </a:r>
            <a:r>
              <a:rPr lang="fr-FR" sz="2000" dirty="0">
                <a:solidFill>
                  <a:srgbClr val="3F3F3F"/>
                </a:solidFill>
                <a:latin typeface="Open Sans"/>
                <a:ea typeface="Open Sans"/>
                <a:cs typeface="Open Sans"/>
                <a:sym typeface="Open Sans"/>
              </a:rPr>
              <a:t>, gérée par le </a:t>
            </a:r>
            <a:r>
              <a:rPr lang="fr-FR" sz="2000" b="1" dirty="0">
                <a:solidFill>
                  <a:srgbClr val="3F3F3F"/>
                </a:solidFill>
                <a:latin typeface="Open Sans"/>
                <a:ea typeface="Open Sans"/>
                <a:cs typeface="Open Sans"/>
                <a:sym typeface="Open Sans"/>
              </a:rPr>
              <a:t>département des normes internationales du travail de l'OIT</a:t>
            </a:r>
            <a:r>
              <a:rPr lang="en-US" sz="2000" dirty="0">
                <a:solidFill>
                  <a:srgbClr val="3F3F3F"/>
                </a:solidFill>
                <a:latin typeface="Open Sans"/>
                <a:ea typeface="Open Sans"/>
                <a:cs typeface="Open Sans"/>
                <a:sym typeface="Open Sans"/>
              </a:rPr>
              <a:t>.</a:t>
            </a:r>
            <a:endParaRPr dirty="0">
              <a:solidFill>
                <a:srgbClr val="3F3F3F"/>
              </a:solidFill>
            </a:endParaRPr>
          </a:p>
          <a:p>
            <a:pPr lvl="0">
              <a:lnSpc>
                <a:spcPct val="100000"/>
              </a:lnSpc>
              <a:buClr>
                <a:schemeClr val="dk1"/>
              </a:buClr>
            </a:pPr>
            <a:r>
              <a:rPr lang="en-US" sz="2000" dirty="0">
                <a:solidFill>
                  <a:srgbClr val="3F3F3F"/>
                </a:solidFill>
                <a:latin typeface="Open Sans"/>
                <a:ea typeface="Open Sans"/>
                <a:cs typeface="Open Sans"/>
                <a:sym typeface="Open Sans"/>
              </a:rPr>
              <a:t>NATLEX </a:t>
            </a:r>
            <a:r>
              <a:rPr lang="en-US" sz="2000" dirty="0" err="1">
                <a:solidFill>
                  <a:srgbClr val="3F3F3F"/>
                </a:solidFill>
                <a:latin typeface="Open Sans"/>
                <a:ea typeface="Open Sans"/>
                <a:cs typeface="Open Sans"/>
                <a:sym typeface="Open Sans"/>
              </a:rPr>
              <a:t>contient</a:t>
            </a:r>
            <a:r>
              <a:rPr lang="en-US" sz="2000" dirty="0">
                <a:solidFill>
                  <a:srgbClr val="3F3F3F"/>
                </a:solidFill>
                <a:latin typeface="Open Sans"/>
                <a:ea typeface="Open Sans"/>
                <a:cs typeface="Open Sans"/>
                <a:sym typeface="Open Sans"/>
              </a:rPr>
              <a:t> :</a:t>
            </a:r>
            <a:endParaRPr dirty="0">
              <a:solidFill>
                <a:srgbClr val="3F3F3F"/>
              </a:solidFill>
            </a:endParaRPr>
          </a:p>
          <a:p>
            <a:pPr lvl="1">
              <a:lnSpc>
                <a:spcPct val="100000"/>
              </a:lnSpc>
              <a:buClr>
                <a:schemeClr val="dk1"/>
              </a:buClr>
            </a:pPr>
            <a:r>
              <a:rPr lang="fr-FR" dirty="0">
                <a:solidFill>
                  <a:srgbClr val="3F3F3F"/>
                </a:solidFill>
                <a:latin typeface="Open Sans"/>
                <a:ea typeface="Open Sans"/>
                <a:cs typeface="Open Sans"/>
                <a:sym typeface="Open Sans"/>
              </a:rPr>
              <a:t>plus de 100 000 références de 196 pays,160 territoires, provinces ou autres subdivisions</a:t>
            </a:r>
            <a:r>
              <a:rPr lang="en-US" dirty="0">
                <a:solidFill>
                  <a:srgbClr val="3F3F3F"/>
                </a:solidFill>
                <a:latin typeface="Open Sans"/>
                <a:ea typeface="Open Sans"/>
                <a:cs typeface="Open Sans"/>
                <a:sym typeface="Open Sans"/>
              </a:rPr>
              <a:t>. </a:t>
            </a:r>
            <a:endParaRPr dirty="0">
              <a:solidFill>
                <a:srgbClr val="3F3F3F"/>
              </a:solidFill>
              <a:latin typeface="Open Sans"/>
              <a:ea typeface="Open Sans"/>
              <a:cs typeface="Open Sans"/>
              <a:sym typeface="Open Sans"/>
            </a:endParaRPr>
          </a:p>
          <a:p>
            <a:pPr lvl="1">
              <a:lnSpc>
                <a:spcPct val="100000"/>
              </a:lnSpc>
              <a:buClr>
                <a:schemeClr val="dk1"/>
              </a:buClr>
            </a:pPr>
            <a:r>
              <a:rPr lang="fr-FR" dirty="0">
                <a:solidFill>
                  <a:srgbClr val="3F3F3F"/>
                </a:solidFill>
                <a:latin typeface="Open Sans"/>
                <a:ea typeface="Open Sans"/>
                <a:cs typeface="Open Sans"/>
                <a:sym typeface="Open Sans"/>
              </a:rPr>
              <a:t>Les enregistrements sur NATLEX fournissent des textes intégraux ou des résumés de la législation et des informations sur les références et sont indexés par des classifications par sujet</a:t>
            </a:r>
            <a:r>
              <a:rPr lang="en-US" dirty="0">
                <a:solidFill>
                  <a:srgbClr val="3F3F3F"/>
                </a:solidFill>
                <a:latin typeface="Open Sans"/>
                <a:ea typeface="Open Sans"/>
                <a:cs typeface="Open Sans"/>
                <a:sym typeface="Open Sans"/>
              </a:rPr>
              <a:t>. </a:t>
            </a:r>
            <a:endParaRPr dirty="0">
              <a:solidFill>
                <a:srgbClr val="3F3F3F"/>
              </a:solidFill>
              <a:latin typeface="Open Sans"/>
              <a:ea typeface="Open Sans"/>
              <a:cs typeface="Open Sans"/>
              <a:sym typeface="Open Sans"/>
            </a:endParaRPr>
          </a:p>
          <a:p>
            <a:pPr lvl="1">
              <a:lnSpc>
                <a:spcPct val="100000"/>
              </a:lnSpc>
              <a:buClr>
                <a:schemeClr val="dk1"/>
              </a:buClr>
            </a:pPr>
            <a:r>
              <a:rPr lang="fr-FR" dirty="0">
                <a:solidFill>
                  <a:srgbClr val="3F3F3F"/>
                </a:solidFill>
                <a:latin typeface="Open Sans"/>
                <a:ea typeface="Open Sans"/>
                <a:cs typeface="Open Sans"/>
                <a:sym typeface="Open Sans"/>
              </a:rPr>
              <a:t>Les notices sont disponibles dans une des trois langues officielles de l'OIT (anglais/français/espagnol)</a:t>
            </a:r>
            <a:endParaRPr dirty="0">
              <a:solidFill>
                <a:srgbClr val="3F3F3F"/>
              </a:solidFill>
              <a:latin typeface="Open Sans"/>
              <a:ea typeface="Open Sans"/>
              <a:cs typeface="Open Sans"/>
              <a:sym typeface="Open Sans"/>
            </a:endParaRPr>
          </a:p>
          <a:p>
            <a:pPr lvl="1">
              <a:lnSpc>
                <a:spcPct val="100000"/>
              </a:lnSpc>
              <a:buClr>
                <a:schemeClr val="dk1"/>
              </a:buClr>
            </a:pPr>
            <a:r>
              <a:rPr lang="fr-FR" dirty="0">
                <a:solidFill>
                  <a:srgbClr val="3F3F3F"/>
                </a:solidFill>
                <a:latin typeface="Open Sans"/>
                <a:ea typeface="Open Sans"/>
                <a:cs typeface="Open Sans"/>
                <a:sym typeface="Open Sans"/>
              </a:rPr>
              <a:t>Le texte intégral de la loi ou une source électronique pertinente sont liés aux fiches</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11" name="Image 10">
            <a:extLst>
              <a:ext uri="{FF2B5EF4-FFF2-40B4-BE49-F238E27FC236}">
                <a16:creationId xmlns:a16="http://schemas.microsoft.com/office/drawing/2014/main" id="{82C490DA-B684-4888-9F28-BFEB4F9C93E3}"/>
              </a:ext>
            </a:extLst>
          </p:cNvPr>
          <p:cNvPicPr>
            <a:picLocks noChangeAspect="1"/>
          </p:cNvPicPr>
          <p:nvPr/>
        </p:nvPicPr>
        <p:blipFill>
          <a:blip r:embed="rId3"/>
          <a:stretch>
            <a:fillRect/>
          </a:stretch>
        </p:blipFill>
        <p:spPr>
          <a:xfrm>
            <a:off x="412248" y="2469595"/>
            <a:ext cx="1501270" cy="2179509"/>
          </a:xfrm>
          <a:prstGeom prst="rect">
            <a:avLst/>
          </a:prstGeom>
        </p:spPr>
      </p:pic>
      <p:sp>
        <p:nvSpPr>
          <p:cNvPr id="262" name="Google Shape;262;p10"/>
          <p:cNvSpPr txBox="1">
            <a:spLocks noGrp="1"/>
          </p:cNvSpPr>
          <p:nvPr>
            <p:ph type="title"/>
          </p:nvPr>
        </p:nvSpPr>
        <p:spPr>
          <a:xfrm>
            <a:off x="-1" y="0"/>
            <a:ext cx="8409709" cy="1518122"/>
          </a:xfrm>
          <a:prstGeom prst="rect">
            <a:avLst/>
          </a:prstGeom>
          <a:noFill/>
          <a:ln>
            <a:noFill/>
          </a:ln>
        </p:spPr>
        <p:txBody>
          <a:bodyPr spcFirstLastPara="1" wrap="square" lIns="91425" tIns="45700" rIns="91425" bIns="45700" anchor="ctr" anchorCtr="0">
            <a:normAutofit/>
          </a:bodyPr>
          <a:lstStyle/>
          <a:p>
            <a:pPr lvl="0"/>
            <a:r>
              <a:rPr lang="fr-FR" sz="4000" dirty="0">
                <a:solidFill>
                  <a:srgbClr val="586F7C"/>
                </a:solidFill>
                <a:latin typeface="Open Sans"/>
                <a:ea typeface="Open Sans"/>
                <a:cs typeface="Open Sans"/>
                <a:sym typeface="Open Sans"/>
              </a:rPr>
              <a:t>Accès à NATLEX depuis le portail unifié R4L</a:t>
            </a:r>
            <a:endParaRPr dirty="0">
              <a:solidFill>
                <a:srgbClr val="586F7C"/>
              </a:solidFill>
              <a:latin typeface="Open Sans"/>
              <a:ea typeface="Open Sans"/>
              <a:cs typeface="Open Sans"/>
              <a:sym typeface="Open Sans"/>
            </a:endParaRPr>
          </a:p>
        </p:txBody>
      </p:sp>
      <p:sp>
        <p:nvSpPr>
          <p:cNvPr id="263" name="Google Shape;263;p10"/>
          <p:cNvSpPr txBox="1">
            <a:spLocks noGrp="1"/>
          </p:cNvSpPr>
          <p:nvPr>
            <p:ph type="body" idx="1"/>
          </p:nvPr>
        </p:nvSpPr>
        <p:spPr>
          <a:xfrm>
            <a:off x="103350" y="1878500"/>
            <a:ext cx="11985300" cy="4522200"/>
          </a:xfrm>
          <a:prstGeom prst="rect">
            <a:avLst/>
          </a:prstGeom>
          <a:noFill/>
          <a:ln>
            <a:noFill/>
          </a:ln>
        </p:spPr>
        <p:txBody>
          <a:bodyPr spcFirstLastPara="1" wrap="square" lIns="91425" tIns="45700" rIns="91425" bIns="45700" anchor="t" anchorCtr="0">
            <a:noAutofit/>
          </a:bodyPr>
          <a:lstStyle/>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chemeClr val="dk1"/>
              </a:solidFill>
              <a:latin typeface="Open Sans"/>
              <a:ea typeface="Open Sans"/>
              <a:cs typeface="Open Sans"/>
              <a:sym typeface="Open Sans"/>
            </a:endParaRPr>
          </a:p>
        </p:txBody>
      </p:sp>
      <p:sp>
        <p:nvSpPr>
          <p:cNvPr id="265" name="Google Shape;265;p10"/>
          <p:cNvSpPr/>
          <p:nvPr/>
        </p:nvSpPr>
        <p:spPr>
          <a:xfrm>
            <a:off x="542995" y="3470156"/>
            <a:ext cx="1014860" cy="28600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66" name="Google Shape;266;p10"/>
          <p:cNvCxnSpPr>
            <a:cxnSpLocks/>
            <a:stCxn id="265" idx="3"/>
            <a:endCxn id="269" idx="1"/>
          </p:cNvCxnSpPr>
          <p:nvPr/>
        </p:nvCxnSpPr>
        <p:spPr>
          <a:xfrm flipV="1">
            <a:off x="1557855" y="3559350"/>
            <a:ext cx="724550" cy="53809"/>
          </a:xfrm>
          <a:prstGeom prst="straightConnector1">
            <a:avLst/>
          </a:prstGeom>
          <a:noFill/>
          <a:ln w="28575" cap="flat" cmpd="sng">
            <a:solidFill>
              <a:srgbClr val="FF0000">
                <a:alpha val="62745"/>
              </a:srgbClr>
            </a:solidFill>
            <a:prstDash val="solid"/>
            <a:round/>
            <a:headEnd type="none" w="sm" len="sm"/>
            <a:tailEnd type="triangle" w="med" len="med"/>
          </a:ln>
        </p:spPr>
      </p:cxnSp>
      <p:cxnSp>
        <p:nvCxnSpPr>
          <p:cNvPr id="267" name="Google Shape;267;p10"/>
          <p:cNvCxnSpPr/>
          <p:nvPr/>
        </p:nvCxnSpPr>
        <p:spPr>
          <a:xfrm>
            <a:off x="4693799" y="3613159"/>
            <a:ext cx="1268588" cy="0"/>
          </a:xfrm>
          <a:prstGeom prst="straightConnector1">
            <a:avLst/>
          </a:prstGeom>
          <a:noFill/>
          <a:ln w="28575" cap="flat" cmpd="sng">
            <a:solidFill>
              <a:srgbClr val="FF0000">
                <a:alpha val="62745"/>
              </a:srgbClr>
            </a:solidFill>
            <a:prstDash val="solid"/>
            <a:round/>
            <a:headEnd type="none" w="sm" len="sm"/>
            <a:tailEnd type="triangle" w="med" len="med"/>
          </a:ln>
        </p:spPr>
      </p:cxnSp>
      <p:sp>
        <p:nvSpPr>
          <p:cNvPr id="268" name="Google Shape;268;p10"/>
          <p:cNvSpPr txBox="1"/>
          <p:nvPr/>
        </p:nvSpPr>
        <p:spPr>
          <a:xfrm>
            <a:off x="542994" y="5240199"/>
            <a:ext cx="11039406" cy="1200288"/>
          </a:xfrm>
          <a:prstGeom prst="rect">
            <a:avLst/>
          </a:prstGeom>
          <a:noFill/>
          <a:ln>
            <a:noFill/>
          </a:ln>
        </p:spPr>
        <p:txBody>
          <a:bodyPr spcFirstLastPara="1" wrap="square" lIns="91425" tIns="45700" rIns="91425" bIns="45700" anchor="t" anchorCtr="0">
            <a:spAutoFit/>
          </a:bodyPr>
          <a:lstStyle/>
          <a:p>
            <a:pPr marL="76200" lvl="0" algn="just">
              <a:buSzPts val="2400"/>
            </a:pPr>
            <a:r>
              <a:rPr lang="fr-FR" sz="2400" dirty="0">
                <a:solidFill>
                  <a:srgbClr val="3F3F3F"/>
                </a:solidFill>
                <a:latin typeface="Open Sans"/>
                <a:ea typeface="Open Sans"/>
                <a:cs typeface="Open Sans"/>
                <a:sym typeface="Open Sans"/>
              </a:rPr>
              <a:t>Pour accéder à la base de données, cliquez sur </a:t>
            </a:r>
            <a:r>
              <a:rPr lang="fr-FR" sz="2400" b="1" dirty="0">
                <a:solidFill>
                  <a:srgbClr val="3F3F3F"/>
                </a:solidFill>
                <a:latin typeface="Open Sans"/>
                <a:ea typeface="Open Sans"/>
                <a:cs typeface="Open Sans"/>
                <a:sym typeface="Open Sans"/>
              </a:rPr>
              <a:t>Bases de données </a:t>
            </a:r>
            <a:r>
              <a:rPr lang="fr-FR" sz="2400" dirty="0">
                <a:solidFill>
                  <a:srgbClr val="3F3F3F"/>
                </a:solidFill>
                <a:latin typeface="Open Sans"/>
                <a:ea typeface="Open Sans"/>
                <a:cs typeface="Open Sans"/>
                <a:sym typeface="Open Sans"/>
              </a:rPr>
              <a:t>sur la page d'accueil du portail unifié Research4life, et sélectionnez </a:t>
            </a:r>
            <a:r>
              <a:rPr lang="fr-FR" sz="2400" b="1" dirty="0">
                <a:solidFill>
                  <a:srgbClr val="3F3F3F"/>
                </a:solidFill>
                <a:latin typeface="Open Sans"/>
                <a:ea typeface="Open Sans"/>
                <a:cs typeface="Open Sans"/>
                <a:sym typeface="Open Sans"/>
              </a:rPr>
              <a:t>NATLEX</a:t>
            </a:r>
            <a:r>
              <a:rPr lang="fr-FR" sz="2400" dirty="0">
                <a:solidFill>
                  <a:srgbClr val="3F3F3F"/>
                </a:solidFill>
                <a:latin typeface="Open Sans"/>
                <a:ea typeface="Open Sans"/>
                <a:cs typeface="Open Sans"/>
                <a:sym typeface="Open Sans"/>
              </a:rPr>
              <a:t> comme indiqué ci-dessus.</a:t>
            </a:r>
            <a:endParaRPr sz="2400" b="0" i="0" u="none" strike="noStrike" cap="none" dirty="0">
              <a:solidFill>
                <a:srgbClr val="3F3F3F"/>
              </a:solidFill>
              <a:latin typeface="Arial"/>
              <a:ea typeface="Arial"/>
              <a:cs typeface="Arial"/>
              <a:sym typeface="Arial"/>
            </a:endParaRPr>
          </a:p>
        </p:txBody>
      </p:sp>
      <p:pic>
        <p:nvPicPr>
          <p:cNvPr id="269" name="Google Shape;269;p10"/>
          <p:cNvPicPr preferRelativeResize="0"/>
          <p:nvPr/>
        </p:nvPicPr>
        <p:blipFill rotWithShape="1">
          <a:blip r:embed="rId4">
            <a:alphaModFix/>
          </a:blip>
          <a:srcRect/>
          <a:stretch/>
        </p:blipFill>
        <p:spPr>
          <a:xfrm>
            <a:off x="2282405" y="2287762"/>
            <a:ext cx="2781300" cy="2543175"/>
          </a:xfrm>
          <a:prstGeom prst="rect">
            <a:avLst/>
          </a:prstGeom>
          <a:noFill/>
          <a:ln>
            <a:noFill/>
          </a:ln>
        </p:spPr>
      </p:pic>
      <p:pic>
        <p:nvPicPr>
          <p:cNvPr id="270" name="Google Shape;270;p10"/>
          <p:cNvPicPr preferRelativeResize="0"/>
          <p:nvPr/>
        </p:nvPicPr>
        <p:blipFill rotWithShape="1">
          <a:blip r:embed="rId5">
            <a:alphaModFix/>
          </a:blip>
          <a:srcRect/>
          <a:stretch/>
        </p:blipFill>
        <p:spPr>
          <a:xfrm>
            <a:off x="6229615" y="2389068"/>
            <a:ext cx="4202858" cy="2162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2"/>
          <p:cNvSpPr txBox="1">
            <a:spLocks noGrp="1"/>
          </p:cNvSpPr>
          <p:nvPr>
            <p:ph type="title"/>
          </p:nvPr>
        </p:nvSpPr>
        <p:spPr>
          <a:xfrm>
            <a:off x="0" y="330686"/>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NATLEX homepage</a:t>
            </a:r>
            <a:endParaRPr>
              <a:latin typeface="Open Sans"/>
              <a:ea typeface="Open Sans"/>
              <a:cs typeface="Open Sans"/>
              <a:sym typeface="Open Sans"/>
            </a:endParaRPr>
          </a:p>
        </p:txBody>
      </p:sp>
      <p:sp>
        <p:nvSpPr>
          <p:cNvPr id="277" name="Google Shape;277;p32"/>
          <p:cNvSpPr txBox="1">
            <a:spLocks noGrp="1"/>
          </p:cNvSpPr>
          <p:nvPr>
            <p:ph type="body" idx="1"/>
          </p:nvPr>
        </p:nvSpPr>
        <p:spPr>
          <a:xfrm>
            <a:off x="0" y="1638063"/>
            <a:ext cx="3288632" cy="1908153"/>
          </a:xfrm>
          <a:prstGeom prst="rect">
            <a:avLst/>
          </a:prstGeom>
          <a:noFill/>
          <a:ln>
            <a:noFill/>
          </a:ln>
        </p:spPr>
        <p:txBody>
          <a:bodyPr spcFirstLastPara="1" wrap="square" lIns="91425" tIns="45700" rIns="91425" bIns="45700" anchor="t" anchorCtr="0">
            <a:noAutofit/>
          </a:bodyPr>
          <a:lstStyle/>
          <a:p>
            <a:pPr lvl="0" algn="just">
              <a:lnSpc>
                <a:spcPct val="100000"/>
              </a:lnSpc>
              <a:buClr>
                <a:schemeClr val="dk1"/>
              </a:buClr>
            </a:pPr>
            <a:r>
              <a:rPr lang="fr-FR" sz="1600" dirty="0">
                <a:solidFill>
                  <a:schemeClr val="dk1"/>
                </a:solidFill>
                <a:latin typeface="Open Sans"/>
                <a:ea typeface="Open Sans"/>
                <a:cs typeface="Open Sans"/>
                <a:sym typeface="Open Sans"/>
              </a:rPr>
              <a:t>La page d'accueil donne la liste des lois/législation récentes ajoutées à NATLEX par </a:t>
            </a:r>
            <a:r>
              <a:rPr lang="fr-FR" sz="1600" b="1" dirty="0">
                <a:solidFill>
                  <a:schemeClr val="dk1"/>
                </a:solidFill>
                <a:latin typeface="Open Sans"/>
                <a:ea typeface="Open Sans"/>
                <a:cs typeface="Open Sans"/>
                <a:sym typeface="Open Sans"/>
              </a:rPr>
              <a:t>pays</a:t>
            </a:r>
            <a:r>
              <a:rPr lang="en-US" sz="1600" dirty="0">
                <a:solidFill>
                  <a:schemeClr val="dk1"/>
                </a:solidFill>
                <a:latin typeface="Open Sans"/>
                <a:ea typeface="Open Sans"/>
                <a:cs typeface="Open Sans"/>
                <a:sym typeface="Open Sans"/>
              </a:rPr>
              <a:t>. </a:t>
            </a:r>
            <a:endParaRPr sz="1600" dirty="0">
              <a:solidFill>
                <a:schemeClr val="dk1"/>
              </a:solidFill>
              <a:latin typeface="Open Sans"/>
              <a:ea typeface="Open Sans"/>
              <a:cs typeface="Open Sans"/>
              <a:sym typeface="Open Sans"/>
            </a:endParaRPr>
          </a:p>
          <a:p>
            <a:pPr lvl="0" algn="just">
              <a:lnSpc>
                <a:spcPct val="100000"/>
              </a:lnSpc>
              <a:buClr>
                <a:schemeClr val="dk1"/>
              </a:buClr>
            </a:pPr>
            <a:r>
              <a:rPr lang="fr-FR" sz="1600" dirty="0">
                <a:solidFill>
                  <a:schemeClr val="dk1"/>
                </a:solidFill>
                <a:latin typeface="Open Sans"/>
                <a:ea typeface="Open Sans"/>
                <a:cs typeface="Open Sans"/>
                <a:sym typeface="Open Sans"/>
              </a:rPr>
              <a:t>Les utilisateurs peuvent changer pour afficher les lois/législation par </a:t>
            </a:r>
            <a:r>
              <a:rPr lang="fr-FR" sz="1600" b="1" dirty="0">
                <a:solidFill>
                  <a:schemeClr val="dk1"/>
                </a:solidFill>
                <a:latin typeface="Open Sans"/>
                <a:ea typeface="Open Sans"/>
                <a:cs typeface="Open Sans"/>
                <a:sym typeface="Open Sans"/>
              </a:rPr>
              <a:t>sujet</a:t>
            </a:r>
            <a:r>
              <a:rPr lang="en-US" sz="1600" dirty="0">
                <a:solidFill>
                  <a:schemeClr val="dk1"/>
                </a:solidFill>
                <a:latin typeface="Open Sans"/>
                <a:ea typeface="Open Sans"/>
                <a:cs typeface="Open Sans"/>
                <a:sym typeface="Open Sans"/>
              </a:rPr>
              <a:t>.</a:t>
            </a:r>
            <a:endParaRPr dirty="0"/>
          </a:p>
          <a:p>
            <a:pPr lvl="0" algn="just">
              <a:lnSpc>
                <a:spcPct val="100000"/>
              </a:lnSpc>
              <a:buClr>
                <a:schemeClr val="dk1"/>
              </a:buClr>
            </a:pPr>
            <a:r>
              <a:rPr lang="fr-FR" sz="1600" dirty="0">
                <a:solidFill>
                  <a:schemeClr val="dk1"/>
                </a:solidFill>
                <a:latin typeface="Open Sans"/>
                <a:ea typeface="Open Sans"/>
                <a:cs typeface="Open Sans"/>
                <a:sym typeface="Open Sans"/>
              </a:rPr>
              <a:t>NATLEX fournit également des liens vers d'autres bases de données spécifiques à des sujets juridiques :</a:t>
            </a:r>
            <a:endParaRPr dirty="0"/>
          </a:p>
          <a:p>
            <a:pPr marL="717550" lvl="1" indent="-177800" algn="just">
              <a:lnSpc>
                <a:spcPct val="100000"/>
              </a:lnSpc>
              <a:buClr>
                <a:schemeClr val="dk1"/>
              </a:buClr>
              <a:tabLst>
                <a:tab pos="446088" algn="l"/>
              </a:tabLst>
            </a:pPr>
            <a:r>
              <a:rPr lang="fr-FR" sz="1600" dirty="0">
                <a:solidFill>
                  <a:schemeClr val="dk1"/>
                </a:solidFill>
                <a:latin typeface="Open Sans"/>
                <a:ea typeface="Open Sans"/>
                <a:cs typeface="Open Sans"/>
                <a:sym typeface="Open Sans"/>
              </a:rPr>
              <a:t>Celles-ci sont disponibles sous la rubrique </a:t>
            </a:r>
            <a:r>
              <a:rPr lang="fr-FR" sz="1600" b="1" dirty="0">
                <a:solidFill>
                  <a:schemeClr val="dk1"/>
                </a:solidFill>
                <a:latin typeface="Open Sans"/>
                <a:ea typeface="Open Sans"/>
                <a:cs typeface="Open Sans"/>
                <a:sym typeface="Open Sans"/>
              </a:rPr>
              <a:t>Voir aussi des bases de données plus détaillées sur des sujets spécifiques</a:t>
            </a:r>
            <a:r>
              <a:rPr lang="fr-FR" sz="1600" dirty="0">
                <a:solidFill>
                  <a:schemeClr val="dk1"/>
                </a:solidFill>
                <a:latin typeface="Open Sans"/>
                <a:ea typeface="Open Sans"/>
                <a:cs typeface="Open Sans"/>
                <a:sym typeface="Open Sans"/>
              </a:rPr>
              <a:t>.</a:t>
            </a:r>
          </a:p>
        </p:txBody>
      </p:sp>
      <p:pic>
        <p:nvPicPr>
          <p:cNvPr id="278" name="Google Shape;278;p32"/>
          <p:cNvPicPr preferRelativeResize="0"/>
          <p:nvPr/>
        </p:nvPicPr>
        <p:blipFill rotWithShape="1">
          <a:blip r:embed="rId3">
            <a:alphaModFix/>
          </a:blip>
          <a:srcRect/>
          <a:stretch/>
        </p:blipFill>
        <p:spPr>
          <a:xfrm>
            <a:off x="3502701" y="2470484"/>
            <a:ext cx="8501105" cy="3723624"/>
          </a:xfrm>
          <a:prstGeom prst="rect">
            <a:avLst/>
          </a:prstGeom>
          <a:noFill/>
          <a:ln>
            <a:noFill/>
          </a:ln>
        </p:spPr>
      </p:pic>
      <p:sp>
        <p:nvSpPr>
          <p:cNvPr id="279" name="Google Shape;279;p32"/>
          <p:cNvSpPr/>
          <p:nvPr/>
        </p:nvSpPr>
        <p:spPr>
          <a:xfrm>
            <a:off x="3502701" y="3449053"/>
            <a:ext cx="989088" cy="117107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0" name="Google Shape;280;p32"/>
          <p:cNvSpPr/>
          <p:nvPr/>
        </p:nvSpPr>
        <p:spPr>
          <a:xfrm>
            <a:off x="4684295" y="4860758"/>
            <a:ext cx="2534652" cy="25667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1" name="Google Shape;281;p32"/>
          <p:cNvSpPr/>
          <p:nvPr/>
        </p:nvSpPr>
        <p:spPr>
          <a:xfrm>
            <a:off x="10603832" y="3449053"/>
            <a:ext cx="1399974" cy="314425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2" name="Google Shape;282;p32"/>
          <p:cNvSpPr/>
          <p:nvPr/>
        </p:nvSpPr>
        <p:spPr>
          <a:xfrm>
            <a:off x="9245514" y="4924926"/>
            <a:ext cx="1358318" cy="19250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3"/>
          <p:cNvSpPr txBox="1">
            <a:spLocks noGrp="1"/>
          </p:cNvSpPr>
          <p:nvPr>
            <p:ph type="title"/>
          </p:nvPr>
        </p:nvSpPr>
        <p:spPr>
          <a:xfrm>
            <a:off x="1" y="330686"/>
            <a:ext cx="8066314" cy="1080900"/>
          </a:xfrm>
          <a:prstGeom prst="rect">
            <a:avLst/>
          </a:prstGeom>
          <a:noFill/>
          <a:ln>
            <a:noFill/>
          </a:ln>
        </p:spPr>
        <p:txBody>
          <a:bodyPr spcFirstLastPara="1" wrap="square" lIns="91425" tIns="45700" rIns="91425" bIns="45700" anchor="ctr" anchorCtr="0">
            <a:noAutofit/>
          </a:bodyPr>
          <a:lstStyle/>
          <a:p>
            <a:pPr lvl="0"/>
            <a:r>
              <a:rPr lang="fr-FR" sz="3500" dirty="0">
                <a:solidFill>
                  <a:srgbClr val="586F7C"/>
                </a:solidFill>
                <a:latin typeface="Open Sans"/>
                <a:ea typeface="Open Sans"/>
                <a:cs typeface="Open Sans"/>
                <a:sym typeface="Open Sans"/>
              </a:rPr>
              <a:t>Recherche de lois/législation par pays</a:t>
            </a:r>
            <a:endParaRPr sz="3500" dirty="0">
              <a:solidFill>
                <a:srgbClr val="586F7C"/>
              </a:solidFill>
              <a:latin typeface="Open Sans"/>
              <a:ea typeface="Open Sans"/>
              <a:cs typeface="Open Sans"/>
              <a:sym typeface="Open Sans"/>
            </a:endParaRPr>
          </a:p>
        </p:txBody>
      </p:sp>
      <p:sp>
        <p:nvSpPr>
          <p:cNvPr id="289" name="Google Shape;289;p33"/>
          <p:cNvSpPr txBox="1">
            <a:spLocks noGrp="1"/>
          </p:cNvSpPr>
          <p:nvPr>
            <p:ph type="body" idx="1"/>
          </p:nvPr>
        </p:nvSpPr>
        <p:spPr>
          <a:xfrm>
            <a:off x="79117" y="1611784"/>
            <a:ext cx="11726778" cy="5059180"/>
          </a:xfrm>
          <a:prstGeom prst="rect">
            <a:avLst/>
          </a:prstGeom>
          <a:noFill/>
          <a:ln>
            <a:noFill/>
          </a:ln>
        </p:spPr>
        <p:txBody>
          <a:bodyPr spcFirstLastPara="1" wrap="square" lIns="91425" tIns="45700" rIns="91425" bIns="45700" anchor="t" anchorCtr="0">
            <a:noAutofit/>
          </a:bodyPr>
          <a:lstStyle/>
          <a:p>
            <a:pPr lvl="0" indent="-342900">
              <a:lnSpc>
                <a:spcPct val="100000"/>
              </a:lnSpc>
              <a:buClr>
                <a:schemeClr val="dk1"/>
              </a:buClr>
              <a:buSzPts val="1800"/>
            </a:pPr>
            <a:r>
              <a:rPr lang="fr-FR" sz="1800" dirty="0">
                <a:solidFill>
                  <a:srgbClr val="3F3F3F"/>
                </a:solidFill>
                <a:latin typeface="Open Sans"/>
                <a:ea typeface="Open Sans"/>
                <a:cs typeface="Open Sans"/>
                <a:sym typeface="Open Sans"/>
              </a:rPr>
              <a:t>Cliquez sur </a:t>
            </a:r>
            <a:r>
              <a:rPr lang="fr-FR" sz="1800" b="1" dirty="0">
                <a:solidFill>
                  <a:srgbClr val="3F3F3F"/>
                </a:solidFill>
                <a:latin typeface="Open Sans"/>
                <a:ea typeface="Open Sans"/>
                <a:cs typeface="Open Sans"/>
                <a:sym typeface="Open Sans"/>
              </a:rPr>
              <a:t>Parcourir par pays </a:t>
            </a:r>
            <a:r>
              <a:rPr lang="fr-FR" sz="1800" dirty="0">
                <a:solidFill>
                  <a:srgbClr val="3F3F3F"/>
                </a:solidFill>
                <a:latin typeface="Open Sans"/>
                <a:ea typeface="Open Sans"/>
                <a:cs typeface="Open Sans"/>
                <a:sym typeface="Open Sans"/>
              </a:rPr>
              <a:t>sur la page d'accueil de NATLEX</a:t>
            </a:r>
            <a:r>
              <a:rPr lang="en-US" sz="1800" dirty="0">
                <a:solidFill>
                  <a:srgbClr val="3F3F3F"/>
                </a:solidFill>
                <a:latin typeface="Open Sans"/>
                <a:ea typeface="Open Sans"/>
                <a:cs typeface="Open Sans"/>
                <a:sym typeface="Open Sans"/>
              </a:rPr>
              <a:t>.</a:t>
            </a:r>
            <a:endParaRPr sz="1800" dirty="0">
              <a:solidFill>
                <a:srgbClr val="3F3F3F"/>
              </a:solidFill>
            </a:endParaRPr>
          </a:p>
          <a:p>
            <a:pPr lvl="0" indent="-342900">
              <a:lnSpc>
                <a:spcPct val="100000"/>
              </a:lnSpc>
              <a:buClr>
                <a:schemeClr val="dk1"/>
              </a:buClr>
              <a:buSzPts val="1800"/>
            </a:pPr>
            <a:r>
              <a:rPr lang="fr-FR" sz="1800" dirty="0">
                <a:solidFill>
                  <a:srgbClr val="3F3F3F"/>
                </a:solidFill>
                <a:latin typeface="Open Sans"/>
                <a:ea typeface="Open Sans"/>
                <a:cs typeface="Open Sans"/>
                <a:sym typeface="Open Sans"/>
              </a:rPr>
              <a:t>Tous les pays ayant des lois/législations sur NATLEX seront affichés : sélectionnez le pays qui vous intéresse</a:t>
            </a:r>
            <a:r>
              <a:rPr lang="en-US" sz="1800" dirty="0">
                <a:solidFill>
                  <a:srgbClr val="3F3F3F"/>
                </a:solidFill>
                <a:latin typeface="Open Sans"/>
                <a:ea typeface="Open Sans"/>
                <a:cs typeface="Open Sans"/>
                <a:sym typeface="Open Sans"/>
              </a:rPr>
              <a:t>.</a:t>
            </a:r>
            <a:endParaRPr sz="1800" dirty="0">
              <a:solidFill>
                <a:srgbClr val="3F3F3F"/>
              </a:solidFill>
            </a:endParaRPr>
          </a:p>
          <a:p>
            <a:pPr lvl="0" indent="-342900">
              <a:lnSpc>
                <a:spcPct val="100000"/>
              </a:lnSpc>
              <a:buClr>
                <a:schemeClr val="dk1"/>
              </a:buClr>
              <a:buSzPts val="1800"/>
            </a:pPr>
            <a:r>
              <a:rPr lang="fr-FR" sz="1800" dirty="0">
                <a:solidFill>
                  <a:srgbClr val="3F3F3F"/>
                </a:solidFill>
                <a:latin typeface="Open Sans"/>
                <a:ea typeface="Open Sans"/>
                <a:cs typeface="Open Sans"/>
                <a:sym typeface="Open Sans"/>
              </a:rPr>
              <a:t>La base de données affichera le pays sélectionné ainsi que le nombre de lois et de législations de ce pays qui sont accessibles à partir de la base de données NATLEX</a:t>
            </a:r>
            <a:r>
              <a:rPr lang="en-US" sz="1800" dirty="0">
                <a:solidFill>
                  <a:srgbClr val="3F3F3F"/>
                </a:solidFill>
                <a:latin typeface="Open Sans"/>
                <a:ea typeface="Open Sans"/>
                <a:cs typeface="Open Sans"/>
                <a:sym typeface="Open Sans"/>
              </a:rPr>
              <a:t>.</a:t>
            </a:r>
            <a:endParaRPr sz="1800" dirty="0">
              <a:solidFill>
                <a:srgbClr val="3F3F3F"/>
              </a:solidFill>
              <a:latin typeface="Open Sans"/>
              <a:ea typeface="Open Sans"/>
              <a:cs typeface="Open Sans"/>
              <a:sym typeface="Open Sans"/>
            </a:endParaRPr>
          </a:p>
          <a:p>
            <a:pPr marL="0" lvl="0" indent="0" algn="l" rtl="0">
              <a:lnSpc>
                <a:spcPct val="100000"/>
              </a:lnSpc>
              <a:spcBef>
                <a:spcPts val="1000"/>
              </a:spcBef>
              <a:spcAft>
                <a:spcPts val="0"/>
              </a:spcAft>
              <a:buClr>
                <a:schemeClr val="dk1"/>
              </a:buClr>
              <a:buSzPts val="2400"/>
              <a:buNone/>
            </a:pPr>
            <a:r>
              <a:rPr lang="en-US" sz="1800" b="1" dirty="0">
                <a:solidFill>
                  <a:srgbClr val="3F3F3F"/>
                </a:solidFill>
                <a:latin typeface="Open Sans"/>
                <a:ea typeface="Open Sans"/>
                <a:cs typeface="Open Sans"/>
                <a:sym typeface="Open Sans"/>
              </a:rPr>
              <a:t>Par </a:t>
            </a:r>
            <a:r>
              <a:rPr lang="en-US" sz="1800" b="1" dirty="0" err="1">
                <a:solidFill>
                  <a:srgbClr val="3F3F3F"/>
                </a:solidFill>
                <a:latin typeface="Open Sans"/>
                <a:ea typeface="Open Sans"/>
                <a:cs typeface="Open Sans"/>
                <a:sym typeface="Open Sans"/>
              </a:rPr>
              <a:t>exemple</a:t>
            </a:r>
            <a:r>
              <a:rPr lang="en-US" sz="1800" b="1" dirty="0">
                <a:solidFill>
                  <a:srgbClr val="3F3F3F"/>
                </a:solidFill>
                <a:latin typeface="Open Sans"/>
                <a:ea typeface="Open Sans"/>
                <a:cs typeface="Open Sans"/>
                <a:sym typeface="Open Sans"/>
              </a:rPr>
              <a:t> : </a:t>
            </a:r>
            <a:endParaRPr dirty="0"/>
          </a:p>
          <a:p>
            <a:pPr lvl="0" indent="-342900">
              <a:lnSpc>
                <a:spcPct val="100000"/>
              </a:lnSpc>
              <a:buClr>
                <a:schemeClr val="dk1"/>
              </a:buClr>
              <a:buSzPts val="1800"/>
            </a:pPr>
            <a:r>
              <a:rPr lang="fr-FR" sz="1800" dirty="0">
                <a:solidFill>
                  <a:srgbClr val="3F3F3F"/>
                </a:solidFill>
                <a:latin typeface="Open Sans"/>
                <a:ea typeface="Open Sans"/>
                <a:cs typeface="Open Sans"/>
                <a:sym typeface="Open Sans"/>
              </a:rPr>
              <a:t>sélectionnez le</a:t>
            </a:r>
            <a:r>
              <a:rPr lang="fr-FR" sz="1800" b="1" dirty="0">
                <a:solidFill>
                  <a:srgbClr val="3F3F3F"/>
                </a:solidFill>
                <a:latin typeface="Open Sans"/>
                <a:ea typeface="Open Sans"/>
                <a:cs typeface="Open Sans"/>
                <a:sym typeface="Open Sans"/>
              </a:rPr>
              <a:t> </a:t>
            </a:r>
            <a:r>
              <a:rPr lang="fr-FR" sz="1800" b="1" dirty="0" err="1">
                <a:solidFill>
                  <a:srgbClr val="3F3F3F"/>
                </a:solidFill>
                <a:latin typeface="Open Sans"/>
                <a:ea typeface="Open Sans"/>
                <a:cs typeface="Open Sans"/>
                <a:sym typeface="Open Sans"/>
              </a:rPr>
              <a:t>Zimbabwé</a:t>
            </a:r>
            <a:r>
              <a:rPr lang="fr-FR" sz="1800" dirty="0">
                <a:solidFill>
                  <a:srgbClr val="3F3F3F"/>
                </a:solidFill>
                <a:latin typeface="Open Sans"/>
                <a:ea typeface="Open Sans"/>
                <a:cs typeface="Open Sans"/>
                <a:sym typeface="Open Sans"/>
              </a:rPr>
              <a:t>, et la base de données indique qu'elle possède 395 lois ou éléments de législation de ce pays</a:t>
            </a:r>
            <a:r>
              <a:rPr lang="en-US" sz="1800" dirty="0">
                <a:solidFill>
                  <a:srgbClr val="3F3F3F"/>
                </a:solidFill>
                <a:latin typeface="Open Sans"/>
                <a:ea typeface="Open Sans"/>
                <a:cs typeface="Open Sans"/>
                <a:sym typeface="Open Sans"/>
              </a:rPr>
              <a:t>. </a:t>
            </a:r>
            <a:endParaRPr dirty="0"/>
          </a:p>
          <a:p>
            <a:pPr lvl="0" indent="-342900">
              <a:lnSpc>
                <a:spcPct val="100000"/>
              </a:lnSpc>
              <a:buClr>
                <a:schemeClr val="dk1"/>
              </a:buClr>
              <a:buSzPts val="1800"/>
            </a:pPr>
            <a:r>
              <a:rPr lang="fr-FR" sz="1800" dirty="0">
                <a:solidFill>
                  <a:srgbClr val="3F3F3F"/>
                </a:solidFill>
                <a:latin typeface="Open Sans"/>
                <a:ea typeface="Open Sans"/>
                <a:cs typeface="Open Sans"/>
                <a:sym typeface="Open Sans"/>
              </a:rPr>
              <a:t>Les lois/législations sont ensuite ventilées par sujet</a:t>
            </a:r>
            <a:r>
              <a:rPr lang="en-US" sz="1800" dirty="0">
                <a:solidFill>
                  <a:srgbClr val="3F3F3F"/>
                </a:solidFill>
                <a:latin typeface="Open Sans"/>
                <a:ea typeface="Open Sans"/>
                <a:cs typeface="Open Sans"/>
                <a:sym typeface="Open Sans"/>
              </a:rPr>
              <a:t>. </a:t>
            </a:r>
            <a:endParaRPr dirty="0"/>
          </a:p>
          <a:p>
            <a:pPr lvl="0" indent="-342900">
              <a:lnSpc>
                <a:spcPct val="100000"/>
              </a:lnSpc>
              <a:buClr>
                <a:schemeClr val="dk1"/>
              </a:buClr>
              <a:buSzPts val="1800"/>
            </a:pPr>
            <a:r>
              <a:rPr lang="fr-FR" sz="1800" dirty="0">
                <a:solidFill>
                  <a:srgbClr val="3F3F3F"/>
                </a:solidFill>
                <a:latin typeface="Open Sans"/>
                <a:ea typeface="Open Sans"/>
                <a:cs typeface="Open Sans"/>
                <a:sym typeface="Open Sans"/>
              </a:rPr>
              <a:t>Sélectionnez les sujets à afficher par ordre de l’OIT ou par ordre alphabétique. Certains sujets ont plusieurs sous-thèmes</a:t>
            </a:r>
            <a:r>
              <a:rPr lang="en-US" sz="1800" dirty="0">
                <a:solidFill>
                  <a:srgbClr val="3F3F3F"/>
                </a:solidFill>
                <a:latin typeface="Open Sans"/>
                <a:ea typeface="Open Sans"/>
                <a:cs typeface="Open Sans"/>
                <a:sym typeface="Open Sans"/>
              </a:rPr>
              <a:t>. </a:t>
            </a:r>
            <a:endParaRPr dirty="0"/>
          </a:p>
          <a:p>
            <a:pPr lvl="0" indent="-342900">
              <a:lnSpc>
                <a:spcPct val="100000"/>
              </a:lnSpc>
              <a:buClr>
                <a:schemeClr val="dk1"/>
              </a:buClr>
              <a:buSzPts val="1800"/>
            </a:pPr>
            <a:r>
              <a:rPr lang="fr-FR" sz="1800" dirty="0">
                <a:solidFill>
                  <a:srgbClr val="3F3F3F"/>
                </a:solidFill>
                <a:latin typeface="Open Sans"/>
                <a:ea typeface="Open Sans"/>
                <a:cs typeface="Open Sans"/>
                <a:sym typeface="Open Sans"/>
              </a:rPr>
              <a:t>Pour afficher les sous-thèmes, cliquez sur l'onglet </a:t>
            </a:r>
            <a:r>
              <a:rPr lang="fr-FR" sz="1800" b="1" dirty="0">
                <a:solidFill>
                  <a:srgbClr val="3F3F3F"/>
                </a:solidFill>
                <a:latin typeface="Open Sans"/>
                <a:ea typeface="Open Sans"/>
                <a:cs typeface="Open Sans"/>
                <a:sym typeface="Open Sans"/>
              </a:rPr>
              <a:t>Afficher/Masquer les sous-thèmes </a:t>
            </a:r>
            <a:r>
              <a:rPr lang="fr-FR" sz="1800" dirty="0">
                <a:solidFill>
                  <a:srgbClr val="3F3F3F"/>
                </a:solidFill>
                <a:latin typeface="Open Sans"/>
                <a:ea typeface="Open Sans"/>
                <a:cs typeface="Open Sans"/>
                <a:sym typeface="Open Sans"/>
              </a:rPr>
              <a:t>ou cliquez sur le bouton + à côté du sujet</a:t>
            </a:r>
            <a:r>
              <a:rPr lang="en-US" sz="1800" dirty="0">
                <a:solidFill>
                  <a:srgbClr val="3F3F3F"/>
                </a:solidFill>
                <a:latin typeface="Open Sans"/>
                <a:ea typeface="Open Sans"/>
                <a:cs typeface="Open Sans"/>
                <a:sym typeface="Open Sans"/>
              </a:rPr>
              <a:t>. </a:t>
            </a:r>
            <a:endParaRPr sz="1800" dirty="0">
              <a:solidFill>
                <a:srgbClr val="3F3F3F"/>
              </a:solidFill>
            </a:endParaRPr>
          </a:p>
          <a:p>
            <a:pPr lvl="0" indent="-342900">
              <a:lnSpc>
                <a:spcPct val="100000"/>
              </a:lnSpc>
              <a:buClr>
                <a:schemeClr val="dk1"/>
              </a:buClr>
              <a:buSzPts val="1800"/>
            </a:pPr>
            <a:r>
              <a:rPr lang="fr-FR" sz="1800" dirty="0">
                <a:solidFill>
                  <a:srgbClr val="3F3F3F"/>
                </a:solidFill>
                <a:latin typeface="Open Sans"/>
                <a:ea typeface="Open Sans"/>
                <a:cs typeface="Open Sans"/>
                <a:sym typeface="Open Sans"/>
              </a:rPr>
              <a:t>Le nombre à côté de chaque sujet représente le nombre de lois/législation disponibles dans ce sujet</a:t>
            </a:r>
            <a:r>
              <a:rPr lang="en-US" sz="1800" dirty="0">
                <a:solidFill>
                  <a:srgbClr val="3F3F3F"/>
                </a:solidFill>
                <a:latin typeface="Open Sans"/>
                <a:ea typeface="Open Sans"/>
                <a:cs typeface="Open Sans"/>
                <a:sym typeface="Open Sans"/>
              </a:rPr>
              <a: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200" dirty="0">
                <a:solidFill>
                  <a:srgbClr val="586F7C"/>
                </a:solidFill>
                <a:latin typeface="Open Sans"/>
                <a:ea typeface="Open Sans"/>
                <a:cs typeface="Open Sans"/>
                <a:sym typeface="Open Sans"/>
              </a:rPr>
              <a:t> NATLEX - Recherche par pays</a:t>
            </a:r>
            <a:endParaRPr sz="3200" dirty="0">
              <a:solidFill>
                <a:srgbClr val="586F7C"/>
              </a:solidFill>
              <a:latin typeface="Open Sans"/>
              <a:ea typeface="Open Sans"/>
              <a:cs typeface="Open Sans"/>
              <a:sym typeface="Open Sans"/>
            </a:endParaRPr>
          </a:p>
        </p:txBody>
      </p:sp>
      <p:sp>
        <p:nvSpPr>
          <p:cNvPr id="296" name="Google Shape;296;p13"/>
          <p:cNvSpPr txBox="1">
            <a:spLocks noGrp="1"/>
          </p:cNvSpPr>
          <p:nvPr>
            <p:ph type="body" idx="1"/>
          </p:nvPr>
        </p:nvSpPr>
        <p:spPr>
          <a:xfrm>
            <a:off x="0" y="2927465"/>
            <a:ext cx="3015916" cy="2101662"/>
          </a:xfrm>
          <a:prstGeom prst="rect">
            <a:avLst/>
          </a:prstGeom>
          <a:noFill/>
          <a:ln>
            <a:noFill/>
          </a:ln>
        </p:spPr>
        <p:txBody>
          <a:bodyPr spcFirstLastPara="1" wrap="square" lIns="91425" tIns="45700" rIns="91425" bIns="45700" anchor="t" anchorCtr="0">
            <a:noAutofit/>
          </a:bodyPr>
          <a:lstStyle/>
          <a:p>
            <a:pPr marL="127000" lvl="0" indent="0">
              <a:lnSpc>
                <a:spcPct val="100000"/>
              </a:lnSpc>
              <a:buClr>
                <a:schemeClr val="dk1"/>
              </a:buClr>
              <a:buNone/>
            </a:pPr>
            <a:r>
              <a:rPr lang="fr-FR" dirty="0">
                <a:solidFill>
                  <a:srgbClr val="3F3F3F"/>
                </a:solidFill>
                <a:latin typeface="Open Sans"/>
                <a:ea typeface="Open Sans"/>
                <a:cs typeface="Open Sans"/>
                <a:sym typeface="Open Sans"/>
              </a:rPr>
              <a:t>Résultats de la recherche montrant 397 lois ou articles de lois au </a:t>
            </a:r>
            <a:r>
              <a:rPr lang="fr-FR" b="1" dirty="0" err="1">
                <a:solidFill>
                  <a:srgbClr val="3F3F3F"/>
                </a:solidFill>
                <a:latin typeface="Open Sans"/>
                <a:ea typeface="Open Sans"/>
                <a:cs typeface="Open Sans"/>
                <a:sym typeface="Open Sans"/>
              </a:rPr>
              <a:t>Zimbabwé</a:t>
            </a:r>
            <a:r>
              <a:rPr lang="fr-FR"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p:txBody>
      </p:sp>
      <p:pic>
        <p:nvPicPr>
          <p:cNvPr id="297" name="Google Shape;297;p13"/>
          <p:cNvPicPr preferRelativeResize="0"/>
          <p:nvPr/>
        </p:nvPicPr>
        <p:blipFill rotWithShape="1">
          <a:blip r:embed="rId3">
            <a:alphaModFix/>
          </a:blip>
          <a:srcRect/>
          <a:stretch/>
        </p:blipFill>
        <p:spPr>
          <a:xfrm>
            <a:off x="3850105" y="1734845"/>
            <a:ext cx="7907742" cy="5074314"/>
          </a:xfrm>
          <a:prstGeom prst="rect">
            <a:avLst/>
          </a:prstGeom>
          <a:noFill/>
          <a:ln>
            <a:noFill/>
          </a:ln>
        </p:spPr>
      </p:pic>
      <p:sp>
        <p:nvSpPr>
          <p:cNvPr id="2" name="Rectangle 1">
            <a:extLst>
              <a:ext uri="{FF2B5EF4-FFF2-40B4-BE49-F238E27FC236}">
                <a16:creationId xmlns:a16="http://schemas.microsoft.com/office/drawing/2014/main" id="{5737E988-B039-4341-B70B-2FA635B8EF75}"/>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4"/>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200" dirty="0" err="1">
                <a:solidFill>
                  <a:srgbClr val="586F7C"/>
                </a:solidFill>
                <a:latin typeface="Open Sans"/>
                <a:ea typeface="Open Sans"/>
                <a:cs typeface="Open Sans"/>
                <a:sym typeface="Open Sans"/>
              </a:rPr>
              <a:t>Accès</a:t>
            </a:r>
            <a:r>
              <a:rPr lang="en-US" sz="3200" dirty="0">
                <a:solidFill>
                  <a:srgbClr val="586F7C"/>
                </a:solidFill>
                <a:latin typeface="Open Sans"/>
                <a:ea typeface="Open Sans"/>
                <a:cs typeface="Open Sans"/>
                <a:sym typeface="Open Sans"/>
              </a:rPr>
              <a:t> aux </a:t>
            </a:r>
            <a:r>
              <a:rPr lang="en-US" sz="3200" dirty="0" err="1">
                <a:solidFill>
                  <a:srgbClr val="586F7C"/>
                </a:solidFill>
                <a:latin typeface="Open Sans"/>
                <a:ea typeface="Open Sans"/>
                <a:cs typeface="Open Sans"/>
                <a:sym typeface="Open Sans"/>
              </a:rPr>
              <a:t>lois</a:t>
            </a:r>
            <a:r>
              <a:rPr lang="en-US" sz="3200" dirty="0">
                <a:solidFill>
                  <a:srgbClr val="586F7C"/>
                </a:solidFill>
                <a:latin typeface="Open Sans"/>
                <a:ea typeface="Open Sans"/>
                <a:cs typeface="Open Sans"/>
                <a:sym typeface="Open Sans"/>
              </a:rPr>
              <a:t>/</a:t>
            </a:r>
            <a:r>
              <a:rPr lang="en-US" sz="3200" dirty="0" err="1">
                <a:solidFill>
                  <a:srgbClr val="586F7C"/>
                </a:solidFill>
                <a:latin typeface="Open Sans"/>
                <a:ea typeface="Open Sans"/>
                <a:cs typeface="Open Sans"/>
                <a:sym typeface="Open Sans"/>
              </a:rPr>
              <a:t>législation</a:t>
            </a:r>
            <a:endParaRPr sz="3200" dirty="0">
              <a:solidFill>
                <a:srgbClr val="586F7C"/>
              </a:solidFill>
              <a:latin typeface="Open Sans"/>
              <a:ea typeface="Open Sans"/>
              <a:cs typeface="Open Sans"/>
              <a:sym typeface="Open Sans"/>
            </a:endParaRPr>
          </a:p>
        </p:txBody>
      </p:sp>
      <p:sp>
        <p:nvSpPr>
          <p:cNvPr id="304" name="Google Shape;304;p34"/>
          <p:cNvSpPr txBox="1">
            <a:spLocks noGrp="1"/>
          </p:cNvSpPr>
          <p:nvPr>
            <p:ph type="body" idx="1"/>
          </p:nvPr>
        </p:nvSpPr>
        <p:spPr>
          <a:xfrm>
            <a:off x="-119405" y="1598195"/>
            <a:ext cx="12027387" cy="4315326"/>
          </a:xfrm>
          <a:prstGeom prst="rect">
            <a:avLst/>
          </a:prstGeom>
          <a:noFill/>
          <a:ln>
            <a:noFill/>
          </a:ln>
        </p:spPr>
        <p:txBody>
          <a:bodyPr spcFirstLastPara="1" wrap="square" lIns="91425" tIns="45700" rIns="91425" bIns="45700" anchor="t" anchorCtr="0">
            <a:noAutofit/>
          </a:bodyPr>
          <a:lstStyle/>
          <a:p>
            <a:pPr marL="412750" lvl="0" indent="-285750" algn="just">
              <a:lnSpc>
                <a:spcPct val="100000"/>
              </a:lnSpc>
              <a:spcBef>
                <a:spcPts val="600"/>
              </a:spcBef>
              <a:buClr>
                <a:schemeClr val="dk1"/>
              </a:buClr>
              <a:buSzPts val="2000"/>
            </a:pPr>
            <a:r>
              <a:rPr lang="fr-FR" sz="1900" dirty="0">
                <a:solidFill>
                  <a:srgbClr val="3F3F3F"/>
                </a:solidFill>
                <a:latin typeface="Open Sans"/>
                <a:ea typeface="Open Sans"/>
                <a:cs typeface="Open Sans"/>
                <a:sym typeface="Open Sans"/>
              </a:rPr>
              <a:t>Pour afficher une loi ou un texte législatif spécifique, cliquez sur le </a:t>
            </a:r>
            <a:r>
              <a:rPr lang="fr-FR" sz="1900" b="1" dirty="0">
                <a:solidFill>
                  <a:srgbClr val="3F3F3F"/>
                </a:solidFill>
                <a:latin typeface="Open Sans"/>
                <a:ea typeface="Open Sans"/>
                <a:cs typeface="Open Sans"/>
                <a:sym typeface="Open Sans"/>
              </a:rPr>
              <a:t>numéro situé à côté </a:t>
            </a:r>
            <a:r>
              <a:rPr lang="fr-FR" sz="1900" dirty="0">
                <a:solidFill>
                  <a:srgbClr val="3F3F3F"/>
                </a:solidFill>
                <a:latin typeface="Open Sans"/>
                <a:ea typeface="Open Sans"/>
                <a:cs typeface="Open Sans"/>
                <a:sym typeface="Open Sans"/>
              </a:rPr>
              <a:t>du sujet ; cette action affichera toutes les lois/législations sous ce sujet</a:t>
            </a:r>
            <a:r>
              <a:rPr lang="en-US" sz="1900" dirty="0">
                <a:solidFill>
                  <a:srgbClr val="3F3F3F"/>
                </a:solidFill>
                <a:latin typeface="Open Sans"/>
                <a:ea typeface="Open Sans"/>
                <a:cs typeface="Open Sans"/>
                <a:sym typeface="Open Sans"/>
              </a:rPr>
              <a:t>.</a:t>
            </a:r>
            <a:endParaRPr sz="1900" dirty="0">
              <a:solidFill>
                <a:srgbClr val="3F3F3F"/>
              </a:solidFill>
            </a:endParaRPr>
          </a:p>
          <a:p>
            <a:pPr marL="412750" lvl="0" indent="-285750" algn="just">
              <a:lnSpc>
                <a:spcPct val="100000"/>
              </a:lnSpc>
              <a:spcBef>
                <a:spcPts val="600"/>
              </a:spcBef>
              <a:buClr>
                <a:schemeClr val="dk1"/>
              </a:buClr>
              <a:buSzPts val="2000"/>
            </a:pPr>
            <a:r>
              <a:rPr lang="fr-FR" sz="1900" dirty="0">
                <a:solidFill>
                  <a:srgbClr val="3F3F3F"/>
                </a:solidFill>
                <a:latin typeface="Open Sans"/>
                <a:ea typeface="Open Sans"/>
                <a:cs typeface="Open Sans"/>
                <a:sym typeface="Open Sans"/>
              </a:rPr>
              <a:t>Sélectionnez la loi/législation qui vous intéresse en cliquant dessus</a:t>
            </a:r>
            <a:r>
              <a:rPr lang="en-US" sz="1900" dirty="0">
                <a:solidFill>
                  <a:srgbClr val="3F3F3F"/>
                </a:solidFill>
                <a:latin typeface="Open Sans"/>
                <a:ea typeface="Open Sans"/>
                <a:cs typeface="Open Sans"/>
                <a:sym typeface="Open Sans"/>
              </a:rPr>
              <a:t>.</a:t>
            </a:r>
            <a:endParaRPr sz="1900" dirty="0">
              <a:solidFill>
                <a:srgbClr val="3F3F3F"/>
              </a:solidFill>
            </a:endParaRPr>
          </a:p>
          <a:p>
            <a:pPr marL="869950" lvl="1" indent="-285750" algn="just">
              <a:lnSpc>
                <a:spcPct val="100000"/>
              </a:lnSpc>
              <a:spcBef>
                <a:spcPts val="600"/>
              </a:spcBef>
              <a:buClr>
                <a:schemeClr val="dk1"/>
              </a:buClr>
            </a:pPr>
            <a:r>
              <a:rPr lang="fr-FR" sz="1900" dirty="0">
                <a:solidFill>
                  <a:srgbClr val="3F3F3F"/>
                </a:solidFill>
                <a:latin typeface="Open Sans"/>
                <a:ea typeface="Open Sans"/>
                <a:cs typeface="Open Sans"/>
                <a:sym typeface="Open Sans"/>
              </a:rPr>
              <a:t>Cela permet d'afficher plus de détails sur la loi, c'est-à-dire le nom, le pays, le type de législation, la date d'adoption, la date d'entrée en vigueur, l'ISN, la bibliographie, le résumé/la citation, le(s) texte(s) abrogé(s), le(s) texte(s) d'application et le(s) texte(s) modifié(s). </a:t>
            </a:r>
            <a:r>
              <a:rPr lang="en-US" sz="1900" dirty="0">
                <a:solidFill>
                  <a:srgbClr val="3F3F3F"/>
                </a:solidFill>
                <a:latin typeface="Open Sans"/>
                <a:ea typeface="Open Sans"/>
                <a:cs typeface="Open Sans"/>
                <a:sym typeface="Open Sans"/>
              </a:rPr>
              <a:t>This shows more details about the law, i.e. Name, Country, Type of Legislation, Date of Adoption, Date of Entry into force, ISN, Bibliography, Abstract/Citation; Repealed text(s); Implementing text(s) and Amended text(s</a:t>
            </a:r>
            <a:endParaRPr sz="1900" dirty="0">
              <a:solidFill>
                <a:srgbClr val="3F3F3F"/>
              </a:solidFill>
            </a:endParaRPr>
          </a:p>
          <a:p>
            <a:pPr marL="412750" lvl="0" indent="-285750" algn="just">
              <a:lnSpc>
                <a:spcPct val="100000"/>
              </a:lnSpc>
              <a:spcBef>
                <a:spcPts val="600"/>
              </a:spcBef>
              <a:buClr>
                <a:schemeClr val="dk1"/>
              </a:buClr>
              <a:buSzPts val="2000"/>
            </a:pPr>
            <a:r>
              <a:rPr lang="fr-FR" sz="1900" dirty="0">
                <a:solidFill>
                  <a:srgbClr val="3F3F3F"/>
                </a:solidFill>
                <a:latin typeface="Open Sans"/>
                <a:ea typeface="Open Sans"/>
                <a:cs typeface="Open Sans"/>
                <a:sym typeface="Open Sans"/>
              </a:rPr>
              <a:t>Pour accéder au texte intégral d'une loi, cliquez sur Législation en ligne ou liens PDF sous le champ Bibliographie.</a:t>
            </a:r>
            <a:r>
              <a:rPr lang="en-US" sz="1900" dirty="0">
                <a:solidFill>
                  <a:srgbClr val="3F3F3F"/>
                </a:solidFill>
                <a:latin typeface="Open Sans"/>
                <a:ea typeface="Open Sans"/>
                <a:cs typeface="Open Sans"/>
                <a:sym typeface="Open Sans"/>
              </a:rPr>
              <a:t>To access the full text of a statute, click </a:t>
            </a:r>
            <a:r>
              <a:rPr lang="en-US" sz="1900" b="1" dirty="0">
                <a:solidFill>
                  <a:srgbClr val="3F3F3F"/>
                </a:solidFill>
                <a:latin typeface="Open Sans"/>
                <a:ea typeface="Open Sans"/>
                <a:cs typeface="Open Sans"/>
                <a:sym typeface="Open Sans"/>
              </a:rPr>
              <a:t>Legislation</a:t>
            </a:r>
            <a:r>
              <a:rPr lang="en-US" sz="1900" dirty="0">
                <a:solidFill>
                  <a:srgbClr val="3F3F3F"/>
                </a:solidFill>
                <a:latin typeface="Open Sans"/>
                <a:ea typeface="Open Sans"/>
                <a:cs typeface="Open Sans"/>
                <a:sym typeface="Open Sans"/>
              </a:rPr>
              <a:t> online or </a:t>
            </a:r>
            <a:r>
              <a:rPr lang="en-US" sz="1900" b="1" dirty="0">
                <a:solidFill>
                  <a:srgbClr val="3F3F3F"/>
                </a:solidFill>
                <a:latin typeface="Open Sans"/>
                <a:ea typeface="Open Sans"/>
                <a:cs typeface="Open Sans"/>
                <a:sym typeface="Open Sans"/>
              </a:rPr>
              <a:t>PDF links </a:t>
            </a:r>
            <a:r>
              <a:rPr lang="en-US" sz="1900" dirty="0">
                <a:solidFill>
                  <a:srgbClr val="3F3F3F"/>
                </a:solidFill>
                <a:latin typeface="Open Sans"/>
                <a:ea typeface="Open Sans"/>
                <a:cs typeface="Open Sans"/>
                <a:sym typeface="Open Sans"/>
              </a:rPr>
              <a:t>under the Bibliography field.</a:t>
            </a:r>
            <a:endParaRPr sz="1900" dirty="0">
              <a:solidFill>
                <a:srgbClr val="3F3F3F"/>
              </a:solidFill>
            </a:endParaRPr>
          </a:p>
          <a:p>
            <a:pPr marL="869950" lvl="1" indent="-285750" algn="just">
              <a:lnSpc>
                <a:spcPct val="100000"/>
              </a:lnSpc>
              <a:spcBef>
                <a:spcPts val="600"/>
              </a:spcBef>
              <a:buClr>
                <a:schemeClr val="dk1"/>
              </a:buClr>
            </a:pPr>
            <a:r>
              <a:rPr lang="fr-FR" sz="1900" dirty="0">
                <a:solidFill>
                  <a:srgbClr val="3F3F3F"/>
                </a:solidFill>
                <a:latin typeface="Open Sans"/>
                <a:ea typeface="Open Sans"/>
                <a:cs typeface="Open Sans"/>
                <a:sym typeface="Open Sans"/>
              </a:rPr>
              <a:t>Cela conduira à une page permettant de visualiser ou de télécharger la loi/législation.</a:t>
            </a:r>
            <a:r>
              <a:rPr lang="en-US" sz="1900" dirty="0">
                <a:solidFill>
                  <a:srgbClr val="3F3F3F"/>
                </a:solidFill>
                <a:latin typeface="Open Sans"/>
                <a:ea typeface="Open Sans"/>
                <a:cs typeface="Open Sans"/>
                <a:sym typeface="Open Sans"/>
              </a:rPr>
              <a:t>This will lead to a page to view or download the law/legislation.</a:t>
            </a:r>
            <a:endParaRPr sz="1900" dirty="0">
              <a:solidFill>
                <a:srgbClr val="3F3F3F"/>
              </a:solidFill>
            </a:endParaRPr>
          </a:p>
          <a:p>
            <a:pPr marL="869950" lvl="1" indent="-285750" algn="just">
              <a:lnSpc>
                <a:spcPct val="100000"/>
              </a:lnSpc>
              <a:spcBef>
                <a:spcPts val="600"/>
              </a:spcBef>
              <a:buClr>
                <a:schemeClr val="dk1"/>
              </a:buClr>
            </a:pPr>
            <a:r>
              <a:rPr lang="en-US" sz="1900" dirty="0">
                <a:solidFill>
                  <a:srgbClr val="3F3F3F"/>
                </a:solidFill>
                <a:latin typeface="Open Sans"/>
                <a:ea typeface="Open Sans"/>
                <a:cs typeface="Open Sans"/>
                <a:sym typeface="Open Sans"/>
              </a:rPr>
              <a:t> </a:t>
            </a:r>
            <a:r>
              <a:rPr lang="fr-FR" sz="1900" dirty="0">
                <a:solidFill>
                  <a:srgbClr val="3F3F3F"/>
                </a:solidFill>
                <a:latin typeface="Open Sans"/>
                <a:ea typeface="Open Sans"/>
                <a:cs typeface="Open Sans"/>
                <a:sym typeface="Open Sans"/>
              </a:rPr>
              <a:t> Notez que certaines lois/législations n'ont pas de liens vers le texte intégral en ligne. </a:t>
            </a:r>
            <a:r>
              <a:rPr lang="en-US" sz="1900" dirty="0">
                <a:solidFill>
                  <a:srgbClr val="3F3F3F"/>
                </a:solidFill>
                <a:latin typeface="Open Sans"/>
                <a:ea typeface="Open Sans"/>
                <a:cs typeface="Open Sans"/>
                <a:sym typeface="Open Sans"/>
              </a:rPr>
              <a:t>Note that some laws/legislation do not have links to full text online. </a:t>
            </a:r>
            <a:endParaRPr sz="1900" dirty="0">
              <a:solidFill>
                <a:srgbClr val="3F3F3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45989"/>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dirty="0" err="1">
                <a:solidFill>
                  <a:srgbClr val="586F7C"/>
                </a:solidFill>
                <a:latin typeface="Open Sans"/>
                <a:ea typeface="Open Sans"/>
                <a:cs typeface="Open Sans"/>
                <a:sym typeface="Open Sans"/>
              </a:rPr>
              <a:t>Contenu</a:t>
            </a:r>
            <a:endParaRPr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253909" y="1670367"/>
            <a:ext cx="10597200" cy="45135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rgbClr val="000000"/>
              </a:buClr>
              <a:buSzPts val="1400"/>
              <a:buFont typeface="Arial"/>
              <a:buChar char="•"/>
            </a:pPr>
            <a:r>
              <a:rPr lang="en-US" sz="2000" dirty="0">
                <a:solidFill>
                  <a:srgbClr val="3F3F3F"/>
                </a:solidFill>
                <a:latin typeface="Open Sans"/>
                <a:ea typeface="Open Sans"/>
                <a:cs typeface="Open Sans"/>
                <a:sym typeface="Open Sans"/>
              </a:rPr>
              <a:t>Introduction	</a:t>
            </a:r>
            <a:endParaRPr sz="2000" dirty="0">
              <a:solidFill>
                <a:srgbClr val="3F3F3F"/>
              </a:solidFill>
            </a:endParaRPr>
          </a:p>
          <a:p>
            <a:pPr marL="228600" lvl="0" indent="-228600">
              <a:buClr>
                <a:srgbClr val="000000"/>
              </a:buClr>
              <a:buSzPts val="1400"/>
              <a:buFont typeface="Arial"/>
              <a:buChar char="•"/>
            </a:pPr>
            <a:r>
              <a:rPr lang="fr-FR" sz="2000" dirty="0">
                <a:solidFill>
                  <a:srgbClr val="3F3F3F"/>
                </a:solidFill>
                <a:latin typeface="Open Sans"/>
                <a:ea typeface="Open Sans"/>
                <a:cs typeface="Open Sans"/>
                <a:sym typeface="Open Sans"/>
              </a:rPr>
              <a:t>Index des études de développement de la BLDS</a:t>
            </a:r>
            <a:r>
              <a:rPr lang="en-US" sz="2000" dirty="0">
                <a:solidFill>
                  <a:srgbClr val="3F3F3F"/>
                </a:solidFill>
                <a:latin typeface="Open Sans"/>
                <a:ea typeface="Open Sans"/>
                <a:cs typeface="Open Sans"/>
                <a:sym typeface="Open Sans"/>
              </a:rPr>
              <a:t>	</a:t>
            </a:r>
            <a:endParaRPr sz="2000" dirty="0">
              <a:solidFill>
                <a:srgbClr val="3F3F3F"/>
              </a:solidFill>
            </a:endParaRPr>
          </a:p>
          <a:p>
            <a:pPr marL="685800" lvl="1" indent="-228600">
              <a:spcBef>
                <a:spcPts val="500"/>
              </a:spcBef>
              <a:buClr>
                <a:srgbClr val="000000"/>
              </a:buClr>
              <a:buSzPts val="1400"/>
              <a:buFont typeface="Arial"/>
              <a:buChar char="•"/>
            </a:pPr>
            <a:r>
              <a:rPr lang="fr-FR" dirty="0">
                <a:solidFill>
                  <a:srgbClr val="3F3F3F"/>
                </a:solidFill>
                <a:latin typeface="Open Sans"/>
                <a:ea typeface="Open Sans"/>
                <a:cs typeface="Open Sans"/>
                <a:sym typeface="Open Sans"/>
              </a:rPr>
              <a:t>Accès à l'index BLDS des études de développement	</a:t>
            </a:r>
          </a:p>
          <a:p>
            <a:pPr marL="685800" lvl="1" indent="-228600">
              <a:spcBef>
                <a:spcPts val="500"/>
              </a:spcBef>
              <a:buClr>
                <a:srgbClr val="000000"/>
              </a:buClr>
              <a:buSzPts val="1400"/>
              <a:buFont typeface="Arial"/>
              <a:buChar char="•"/>
            </a:pPr>
            <a:r>
              <a:rPr lang="fr-FR" dirty="0">
                <a:solidFill>
                  <a:srgbClr val="3F3F3F"/>
                </a:solidFill>
                <a:latin typeface="Open Sans"/>
                <a:ea typeface="Open Sans"/>
                <a:cs typeface="Open Sans"/>
                <a:sym typeface="Open Sans"/>
              </a:rPr>
              <a:t>Recherche dans l'index BLDS des études sur le développement </a:t>
            </a:r>
            <a:r>
              <a:rPr lang="en-US" dirty="0">
                <a:solidFill>
                  <a:srgbClr val="3F3F3F"/>
                </a:solidFill>
                <a:latin typeface="Open Sans"/>
                <a:ea typeface="Open Sans"/>
                <a:cs typeface="Open Sans"/>
                <a:sym typeface="Open Sans"/>
              </a:rPr>
              <a:t>		</a:t>
            </a:r>
            <a:endParaRPr dirty="0">
              <a:solidFill>
                <a:srgbClr val="3F3F3F"/>
              </a:solidFill>
            </a:endParaRPr>
          </a:p>
          <a:p>
            <a:pPr marL="228600" lvl="0" indent="-228600" algn="l" rtl="0">
              <a:lnSpc>
                <a:spcPct val="90000"/>
              </a:lnSpc>
              <a:spcBef>
                <a:spcPts val="1000"/>
              </a:spcBef>
              <a:spcAft>
                <a:spcPts val="0"/>
              </a:spcAft>
              <a:buClr>
                <a:srgbClr val="000000"/>
              </a:buClr>
              <a:buSzPts val="1400"/>
              <a:buFont typeface="Arial"/>
              <a:buChar char="•"/>
            </a:pPr>
            <a:r>
              <a:rPr lang="en-US" sz="2000" dirty="0">
                <a:solidFill>
                  <a:srgbClr val="3F3F3F"/>
                </a:solidFill>
                <a:latin typeface="Open Sans"/>
                <a:ea typeface="Open Sans"/>
                <a:cs typeface="Open Sans"/>
                <a:sym typeface="Open Sans"/>
              </a:rPr>
              <a:t>NATLEX	</a:t>
            </a:r>
            <a:endParaRPr sz="2000" dirty="0">
              <a:solidFill>
                <a:srgbClr val="3F3F3F"/>
              </a:solidFill>
            </a:endParaRPr>
          </a:p>
          <a:p>
            <a:pPr marL="685800" lvl="1" indent="-228600">
              <a:spcBef>
                <a:spcPts val="500"/>
              </a:spcBef>
              <a:buClr>
                <a:srgbClr val="000000"/>
              </a:buClr>
              <a:buSzPts val="1400"/>
              <a:buFont typeface="Arial"/>
              <a:buChar char="•"/>
            </a:pPr>
            <a:r>
              <a:rPr lang="fr-FR" dirty="0">
                <a:solidFill>
                  <a:srgbClr val="3F3F3F"/>
                </a:solidFill>
                <a:latin typeface="Open Sans"/>
                <a:ea typeface="Open Sans"/>
                <a:cs typeface="Open Sans"/>
                <a:sym typeface="Open Sans"/>
              </a:rPr>
              <a:t>Accéder à NATLEX	</a:t>
            </a:r>
          </a:p>
          <a:p>
            <a:pPr marL="685800" lvl="1" indent="-228600">
              <a:spcBef>
                <a:spcPts val="500"/>
              </a:spcBef>
              <a:buClr>
                <a:srgbClr val="000000"/>
              </a:buClr>
              <a:buSzPts val="1400"/>
              <a:buFont typeface="Arial"/>
              <a:buChar char="•"/>
            </a:pPr>
            <a:r>
              <a:rPr lang="fr-FR" dirty="0">
                <a:solidFill>
                  <a:srgbClr val="3F3F3F"/>
                </a:solidFill>
                <a:latin typeface="Open Sans"/>
                <a:ea typeface="Open Sans"/>
                <a:cs typeface="Open Sans"/>
                <a:sym typeface="Open Sans"/>
              </a:rPr>
              <a:t>Recherche de lois/législation par pays	</a:t>
            </a:r>
          </a:p>
          <a:p>
            <a:pPr marL="685800" lvl="1" indent="-228600">
              <a:spcBef>
                <a:spcPts val="500"/>
              </a:spcBef>
              <a:buClr>
                <a:srgbClr val="000000"/>
              </a:buClr>
              <a:buSzPts val="1400"/>
              <a:buFont typeface="Arial"/>
              <a:buChar char="•"/>
            </a:pPr>
            <a:r>
              <a:rPr lang="fr-FR" dirty="0">
                <a:solidFill>
                  <a:srgbClr val="3F3F3F"/>
                </a:solidFill>
                <a:latin typeface="Open Sans"/>
                <a:ea typeface="Open Sans"/>
                <a:cs typeface="Open Sans"/>
                <a:sym typeface="Open Sans"/>
              </a:rPr>
              <a:t>Accéder aux lois/législations </a:t>
            </a:r>
            <a:r>
              <a:rPr lang="en-US" dirty="0">
                <a:solidFill>
                  <a:srgbClr val="3F3F3F"/>
                </a:solidFill>
                <a:latin typeface="Open Sans"/>
                <a:ea typeface="Open Sans"/>
                <a:cs typeface="Open Sans"/>
                <a:sym typeface="Open Sans"/>
              </a:rPr>
              <a:t>	</a:t>
            </a:r>
            <a:endParaRPr dirty="0">
              <a:solidFill>
                <a:srgbClr val="3F3F3F"/>
              </a:solidFill>
            </a:endParaRPr>
          </a:p>
          <a:p>
            <a:pPr marL="685800" lvl="1" indent="-228600">
              <a:spcBef>
                <a:spcPts val="500"/>
              </a:spcBef>
              <a:buClr>
                <a:srgbClr val="000000"/>
              </a:buClr>
              <a:buSzPts val="1400"/>
              <a:buFont typeface="Arial"/>
              <a:buChar char="•"/>
            </a:pPr>
            <a:r>
              <a:rPr lang="fr-FR" dirty="0">
                <a:solidFill>
                  <a:srgbClr val="3F3F3F"/>
                </a:solidFill>
                <a:latin typeface="Open Sans"/>
                <a:ea typeface="Open Sans"/>
                <a:cs typeface="Open Sans"/>
                <a:sym typeface="Open Sans"/>
              </a:rPr>
              <a:t>Recherche des lois/législations par sujet	</a:t>
            </a:r>
          </a:p>
          <a:p>
            <a:pPr marL="685800" lvl="1" indent="-228600">
              <a:spcBef>
                <a:spcPts val="500"/>
              </a:spcBef>
              <a:buClr>
                <a:srgbClr val="000000"/>
              </a:buClr>
              <a:buSzPts val="1400"/>
              <a:buFont typeface="Arial"/>
              <a:buChar char="•"/>
            </a:pPr>
            <a:r>
              <a:rPr lang="fr-FR" dirty="0">
                <a:solidFill>
                  <a:srgbClr val="3F3F3F"/>
                </a:solidFill>
                <a:latin typeface="Open Sans"/>
                <a:ea typeface="Open Sans"/>
                <a:cs typeface="Open Sans"/>
                <a:sym typeface="Open Sans"/>
              </a:rPr>
              <a:t>Recherche de lois/législation sur NATLEX </a:t>
            </a:r>
          </a:p>
          <a:p>
            <a:pPr marL="269875" indent="-269875">
              <a:spcBef>
                <a:spcPts val="500"/>
              </a:spcBef>
              <a:buClr>
                <a:srgbClr val="000000"/>
              </a:buClr>
              <a:buSzPts val="1400"/>
              <a:buFont typeface="Arial" panose="020B0604020202020204" pitchFamily="34" charset="0"/>
              <a:buChar char="•"/>
            </a:pPr>
            <a:r>
              <a:rPr lang="en-US" sz="2000" dirty="0">
                <a:solidFill>
                  <a:srgbClr val="3F3F3F"/>
                </a:solidFill>
                <a:latin typeface="Open Sans"/>
                <a:ea typeface="Open Sans"/>
                <a:cs typeface="Open Sans"/>
                <a:sym typeface="Open Sans"/>
              </a:rPr>
              <a:t>NORMLEX	</a:t>
            </a:r>
            <a:endParaRPr sz="2000" dirty="0">
              <a:solidFill>
                <a:srgbClr val="3F3F3F"/>
              </a:solidFill>
            </a:endParaRPr>
          </a:p>
          <a:p>
            <a:pPr marL="228600" lvl="0" indent="-228600" algn="l" rtl="0">
              <a:lnSpc>
                <a:spcPct val="90000"/>
              </a:lnSpc>
              <a:spcBef>
                <a:spcPts val="1000"/>
              </a:spcBef>
              <a:spcAft>
                <a:spcPts val="0"/>
              </a:spcAft>
              <a:buClr>
                <a:srgbClr val="000000"/>
              </a:buClr>
              <a:buSzPts val="1400"/>
              <a:buFont typeface="Arial"/>
              <a:buChar char="•"/>
            </a:pPr>
            <a:r>
              <a:rPr lang="en-US" sz="2000" dirty="0">
                <a:solidFill>
                  <a:srgbClr val="3F3F3F"/>
                </a:solidFill>
                <a:latin typeface="Open Sans"/>
                <a:ea typeface="Open Sans"/>
                <a:cs typeface="Open Sans"/>
                <a:sym typeface="Open Sans"/>
              </a:rPr>
              <a:t>Résumé	</a:t>
            </a:r>
            <a:endParaRPr sz="2000" dirty="0">
              <a:solidFill>
                <a:srgbClr val="3F3F3F"/>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r>
              <a:rPr lang="en-US" sz="1200" dirty="0"/>
              <a:t>v1.4 July 2022</a:t>
            </a: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5"/>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200" dirty="0" err="1">
                <a:solidFill>
                  <a:srgbClr val="586F7C"/>
                </a:solidFill>
                <a:latin typeface="Open Sans"/>
                <a:ea typeface="Open Sans"/>
                <a:cs typeface="Open Sans"/>
                <a:sym typeface="Open Sans"/>
              </a:rPr>
              <a:t>Accès</a:t>
            </a:r>
            <a:r>
              <a:rPr lang="en-US" sz="3200" dirty="0">
                <a:solidFill>
                  <a:srgbClr val="586F7C"/>
                </a:solidFill>
                <a:latin typeface="Open Sans"/>
                <a:ea typeface="Open Sans"/>
                <a:cs typeface="Open Sans"/>
                <a:sym typeface="Open Sans"/>
              </a:rPr>
              <a:t> aux </a:t>
            </a:r>
            <a:r>
              <a:rPr lang="en-US" sz="3200" dirty="0" err="1">
                <a:solidFill>
                  <a:srgbClr val="586F7C"/>
                </a:solidFill>
                <a:latin typeface="Open Sans"/>
                <a:ea typeface="Open Sans"/>
                <a:cs typeface="Open Sans"/>
                <a:sym typeface="Open Sans"/>
              </a:rPr>
              <a:t>lois</a:t>
            </a:r>
            <a:r>
              <a:rPr lang="en-US" sz="3200" dirty="0">
                <a:solidFill>
                  <a:srgbClr val="586F7C"/>
                </a:solidFill>
                <a:latin typeface="Open Sans"/>
                <a:ea typeface="Open Sans"/>
                <a:cs typeface="Open Sans"/>
                <a:sym typeface="Open Sans"/>
              </a:rPr>
              <a:t>/</a:t>
            </a:r>
            <a:r>
              <a:rPr lang="en-US" sz="3200" dirty="0" err="1">
                <a:solidFill>
                  <a:srgbClr val="586F7C"/>
                </a:solidFill>
                <a:latin typeface="Open Sans"/>
                <a:ea typeface="Open Sans"/>
                <a:cs typeface="Open Sans"/>
                <a:sym typeface="Open Sans"/>
              </a:rPr>
              <a:t>législation</a:t>
            </a:r>
            <a:r>
              <a:rPr lang="en-US" sz="3200" dirty="0">
                <a:solidFill>
                  <a:srgbClr val="586F7C"/>
                </a:solidFill>
                <a:latin typeface="Open Sans"/>
                <a:ea typeface="Open Sans"/>
                <a:cs typeface="Open Sans"/>
                <a:sym typeface="Open Sans"/>
              </a:rPr>
              <a:t>  (suite)</a:t>
            </a:r>
            <a:endParaRPr sz="3200" dirty="0">
              <a:solidFill>
                <a:srgbClr val="586F7C"/>
              </a:solidFill>
              <a:latin typeface="Open Sans"/>
              <a:ea typeface="Open Sans"/>
              <a:cs typeface="Open Sans"/>
              <a:sym typeface="Open Sans"/>
            </a:endParaRPr>
          </a:p>
        </p:txBody>
      </p:sp>
      <p:sp>
        <p:nvSpPr>
          <p:cNvPr id="311" name="Google Shape;311;p35"/>
          <p:cNvSpPr txBox="1">
            <a:spLocks noGrp="1"/>
          </p:cNvSpPr>
          <p:nvPr>
            <p:ph type="body" idx="1"/>
          </p:nvPr>
        </p:nvSpPr>
        <p:spPr>
          <a:xfrm>
            <a:off x="0" y="1634841"/>
            <a:ext cx="11774905" cy="659180"/>
          </a:xfrm>
          <a:prstGeom prst="rect">
            <a:avLst/>
          </a:prstGeom>
          <a:noFill/>
          <a:ln>
            <a:noFill/>
          </a:ln>
        </p:spPr>
        <p:txBody>
          <a:bodyPr spcFirstLastPara="1" wrap="square" lIns="91425" tIns="45700" rIns="91425" bIns="45700" anchor="t" anchorCtr="0">
            <a:noAutofit/>
          </a:bodyPr>
          <a:lstStyle/>
          <a:p>
            <a:pPr marL="127000" lvl="0" indent="0">
              <a:lnSpc>
                <a:spcPct val="100000"/>
              </a:lnSpc>
              <a:buClr>
                <a:schemeClr val="dk1"/>
              </a:buClr>
              <a:buSzPts val="2000"/>
              <a:buNone/>
            </a:pPr>
            <a:r>
              <a:rPr lang="fr-FR" sz="2000" dirty="0">
                <a:solidFill>
                  <a:schemeClr val="dk1"/>
                </a:solidFill>
                <a:latin typeface="Open Sans"/>
                <a:ea typeface="Open Sans"/>
                <a:cs typeface="Open Sans"/>
                <a:sym typeface="Open Sans"/>
              </a:rPr>
              <a:t>Pour accéder au texte intégral d'une loi, cliquez sur les liens </a:t>
            </a:r>
            <a:r>
              <a:rPr lang="fr-FR" sz="2000" b="1" dirty="0">
                <a:solidFill>
                  <a:schemeClr val="dk1"/>
                </a:solidFill>
                <a:latin typeface="Open Sans"/>
                <a:ea typeface="Open Sans"/>
                <a:cs typeface="Open Sans"/>
                <a:sym typeface="Open Sans"/>
              </a:rPr>
              <a:t>Législation en ligne </a:t>
            </a:r>
            <a:r>
              <a:rPr lang="fr-FR" sz="2000" dirty="0">
                <a:solidFill>
                  <a:schemeClr val="dk1"/>
                </a:solidFill>
                <a:latin typeface="Open Sans"/>
                <a:ea typeface="Open Sans"/>
                <a:cs typeface="Open Sans"/>
                <a:sym typeface="Open Sans"/>
              </a:rPr>
              <a:t>ou </a:t>
            </a:r>
            <a:r>
              <a:rPr lang="fr-FR" sz="2000" b="1" dirty="0">
                <a:solidFill>
                  <a:schemeClr val="dk1"/>
                </a:solidFill>
                <a:latin typeface="Open Sans"/>
                <a:ea typeface="Open Sans"/>
                <a:cs typeface="Open Sans"/>
                <a:sym typeface="Open Sans"/>
              </a:rPr>
              <a:t>PDF</a:t>
            </a:r>
            <a:r>
              <a:rPr lang="fr-FR" sz="2000" dirty="0">
                <a:solidFill>
                  <a:schemeClr val="dk1"/>
                </a:solidFill>
                <a:latin typeface="Open Sans"/>
                <a:ea typeface="Open Sans"/>
                <a:cs typeface="Open Sans"/>
                <a:sym typeface="Open Sans"/>
              </a:rPr>
              <a:t>. Cette action ouvrira le texte intégral qui peut être téléchargé</a:t>
            </a:r>
            <a:r>
              <a:rPr lang="en-US" sz="2000" dirty="0">
                <a:solidFill>
                  <a:schemeClr val="dk1"/>
                </a:solidFill>
                <a:latin typeface="Open Sans"/>
                <a:ea typeface="Open Sans"/>
                <a:cs typeface="Open Sans"/>
                <a:sym typeface="Open Sans"/>
              </a:rPr>
              <a:t>.</a:t>
            </a:r>
            <a:endParaRPr sz="2000" dirty="0">
              <a:solidFill>
                <a:schemeClr val="dk1"/>
              </a:solidFill>
              <a:latin typeface="Open Sans"/>
              <a:ea typeface="Open Sans"/>
              <a:cs typeface="Open Sans"/>
              <a:sym typeface="Open Sans"/>
            </a:endParaRPr>
          </a:p>
        </p:txBody>
      </p:sp>
      <p:pic>
        <p:nvPicPr>
          <p:cNvPr id="312" name="Google Shape;312;p35"/>
          <p:cNvPicPr preferRelativeResize="0"/>
          <p:nvPr/>
        </p:nvPicPr>
        <p:blipFill rotWithShape="1">
          <a:blip r:embed="rId3">
            <a:alphaModFix/>
          </a:blip>
          <a:srcRect/>
          <a:stretch/>
        </p:blipFill>
        <p:spPr>
          <a:xfrm>
            <a:off x="1097437" y="2565877"/>
            <a:ext cx="9621593" cy="4124901"/>
          </a:xfrm>
          <a:prstGeom prst="rect">
            <a:avLst/>
          </a:prstGeom>
          <a:noFill/>
          <a:ln>
            <a:noFill/>
          </a:ln>
        </p:spPr>
      </p:pic>
      <p:sp>
        <p:nvSpPr>
          <p:cNvPr id="313" name="Google Shape;313;p35"/>
          <p:cNvSpPr/>
          <p:nvPr/>
        </p:nvSpPr>
        <p:spPr>
          <a:xfrm>
            <a:off x="2229853" y="5470358"/>
            <a:ext cx="1171073" cy="24063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4" name="Google Shape;314;p35"/>
          <p:cNvSpPr/>
          <p:nvPr/>
        </p:nvSpPr>
        <p:spPr>
          <a:xfrm>
            <a:off x="4379495" y="5470358"/>
            <a:ext cx="449179" cy="24063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6"/>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Recherche de lois/législation sur NATLEX</a:t>
            </a:r>
            <a:endParaRPr sz="3200" dirty="0">
              <a:solidFill>
                <a:srgbClr val="586F7C"/>
              </a:solidFill>
              <a:latin typeface="Open Sans"/>
              <a:ea typeface="Open Sans"/>
              <a:cs typeface="Open Sans"/>
              <a:sym typeface="Open Sans"/>
            </a:endParaRPr>
          </a:p>
        </p:txBody>
      </p:sp>
      <p:sp>
        <p:nvSpPr>
          <p:cNvPr id="321" name="Google Shape;321;p36"/>
          <p:cNvSpPr txBox="1">
            <a:spLocks noGrp="1"/>
          </p:cNvSpPr>
          <p:nvPr>
            <p:ph type="body" idx="1"/>
          </p:nvPr>
        </p:nvSpPr>
        <p:spPr>
          <a:xfrm>
            <a:off x="-75045" y="1731526"/>
            <a:ext cx="5644572" cy="4736470"/>
          </a:xfrm>
          <a:prstGeom prst="rect">
            <a:avLst/>
          </a:prstGeom>
          <a:noFill/>
          <a:ln>
            <a:noFill/>
          </a:ln>
        </p:spPr>
        <p:txBody>
          <a:bodyPr spcFirstLastPara="1" wrap="square" lIns="91425" tIns="45700" rIns="91425" bIns="45700" anchor="t" anchorCtr="0">
            <a:noAutofit/>
          </a:bodyPr>
          <a:lstStyle/>
          <a:p>
            <a:pPr marL="412750" lvl="0" indent="-285750" algn="just">
              <a:lnSpc>
                <a:spcPct val="100000"/>
              </a:lnSpc>
              <a:buClr>
                <a:schemeClr val="dk1"/>
              </a:buClr>
              <a:buSzPts val="1800"/>
            </a:pPr>
            <a:r>
              <a:rPr lang="fr-FR" sz="1800" dirty="0">
                <a:solidFill>
                  <a:srgbClr val="3F3F3F"/>
                </a:solidFill>
                <a:latin typeface="Open Sans"/>
                <a:ea typeface="Open Sans"/>
                <a:cs typeface="Open Sans"/>
                <a:sym typeface="Open Sans"/>
              </a:rPr>
              <a:t>Pour rechercher des lois/législations, cliquez sur le bouton "</a:t>
            </a:r>
            <a:r>
              <a:rPr lang="fr-FR" sz="1800" b="1" dirty="0">
                <a:solidFill>
                  <a:srgbClr val="3F3F3F"/>
                </a:solidFill>
                <a:latin typeface="Open Sans"/>
                <a:ea typeface="Open Sans"/>
                <a:cs typeface="Open Sans"/>
                <a:sym typeface="Open Sans"/>
              </a:rPr>
              <a:t>Recherche</a:t>
            </a:r>
            <a:r>
              <a:rPr lang="fr-FR" sz="1800" dirty="0">
                <a:solidFill>
                  <a:srgbClr val="3F3F3F"/>
                </a:solidFill>
                <a:latin typeface="Open Sans"/>
                <a:ea typeface="Open Sans"/>
                <a:cs typeface="Open Sans"/>
                <a:sym typeface="Open Sans"/>
              </a:rPr>
              <a:t>" situé sur le côté gauche de la page d'accueil de NATLEX. </a:t>
            </a:r>
            <a:endParaRPr dirty="0">
              <a:solidFill>
                <a:srgbClr val="3F3F3F"/>
              </a:solidFill>
            </a:endParaRPr>
          </a:p>
          <a:p>
            <a:pPr marL="412750" lvl="0" indent="-285750" algn="just">
              <a:lnSpc>
                <a:spcPct val="100000"/>
              </a:lnSpc>
              <a:buClr>
                <a:schemeClr val="dk1"/>
              </a:buClr>
              <a:buSzPts val="1800"/>
            </a:pPr>
            <a:r>
              <a:rPr lang="fr-FR" sz="1800" dirty="0">
                <a:solidFill>
                  <a:srgbClr val="3F3F3F"/>
                </a:solidFill>
                <a:latin typeface="Open Sans"/>
                <a:ea typeface="Open Sans"/>
                <a:cs typeface="Open Sans"/>
                <a:sym typeface="Open Sans"/>
              </a:rPr>
              <a:t>Cette action conduira à une fenêtre dans laquelle l'utilisateur pourra effectuer une recherche par </a:t>
            </a:r>
            <a:r>
              <a:rPr lang="fr-FR" sz="1800" b="1" dirty="0">
                <a:solidFill>
                  <a:srgbClr val="3F3F3F"/>
                </a:solidFill>
                <a:latin typeface="Open Sans"/>
                <a:ea typeface="Open Sans"/>
                <a:cs typeface="Open Sans"/>
                <a:sym typeface="Open Sans"/>
              </a:rPr>
              <a:t>mots-clés</a:t>
            </a:r>
            <a:r>
              <a:rPr lang="en-US" sz="1800" dirty="0">
                <a:solidFill>
                  <a:srgbClr val="3F3F3F"/>
                </a:solidFill>
                <a:latin typeface="Open Sans"/>
                <a:ea typeface="Open Sans"/>
                <a:cs typeface="Open Sans"/>
                <a:sym typeface="Open Sans"/>
              </a:rPr>
              <a:t>.</a:t>
            </a:r>
            <a:endParaRPr dirty="0">
              <a:solidFill>
                <a:srgbClr val="3F3F3F"/>
              </a:solidFill>
            </a:endParaRPr>
          </a:p>
          <a:p>
            <a:pPr marL="412750" lvl="0" indent="-285750" algn="just">
              <a:lnSpc>
                <a:spcPct val="100000"/>
              </a:lnSpc>
              <a:buClr>
                <a:schemeClr val="dk1"/>
              </a:buClr>
              <a:buSzPts val="1800"/>
            </a:pPr>
            <a:r>
              <a:rPr lang="fr-FR" sz="1800" dirty="0">
                <a:solidFill>
                  <a:srgbClr val="3F3F3F"/>
                </a:solidFill>
                <a:latin typeface="Open Sans"/>
                <a:ea typeface="Open Sans"/>
                <a:cs typeface="Open Sans"/>
                <a:sym typeface="Open Sans"/>
              </a:rPr>
              <a:t>Après avoir saisi les mots-clés, les résultats peuvent être filtrés par </a:t>
            </a:r>
            <a:r>
              <a:rPr lang="fr-FR" sz="1800" b="1" dirty="0">
                <a:solidFill>
                  <a:srgbClr val="3F3F3F"/>
                </a:solidFill>
                <a:latin typeface="Open Sans"/>
                <a:ea typeface="Open Sans"/>
                <a:cs typeface="Open Sans"/>
                <a:sym typeface="Open Sans"/>
              </a:rPr>
              <a:t>langue, pays, sujet, type de texte, portée du texte, date </a:t>
            </a:r>
            <a:r>
              <a:rPr lang="fr-FR" sz="1800" dirty="0">
                <a:solidFill>
                  <a:srgbClr val="3F3F3F"/>
                </a:solidFill>
                <a:latin typeface="Open Sans"/>
                <a:ea typeface="Open Sans"/>
                <a:cs typeface="Open Sans"/>
                <a:sym typeface="Open Sans"/>
              </a:rPr>
              <a:t>et</a:t>
            </a:r>
            <a:r>
              <a:rPr lang="fr-FR" sz="1800" b="1" dirty="0">
                <a:solidFill>
                  <a:srgbClr val="3F3F3F"/>
                </a:solidFill>
                <a:latin typeface="Open Sans"/>
                <a:ea typeface="Open Sans"/>
                <a:cs typeface="Open Sans"/>
                <a:sym typeface="Open Sans"/>
              </a:rPr>
              <a:t> contenu du texte intégral</a:t>
            </a:r>
            <a:r>
              <a:rPr lang="en-US" sz="1800" dirty="0">
                <a:solidFill>
                  <a:srgbClr val="3F3F3F"/>
                </a:solidFill>
                <a:latin typeface="Open Sans"/>
                <a:ea typeface="Open Sans"/>
                <a:cs typeface="Open Sans"/>
                <a:sym typeface="Open Sans"/>
              </a:rPr>
              <a:t>.</a:t>
            </a:r>
            <a:endParaRPr dirty="0">
              <a:solidFill>
                <a:srgbClr val="3F3F3F"/>
              </a:solidFill>
            </a:endParaRPr>
          </a:p>
          <a:p>
            <a:pPr marL="412750" lvl="0" indent="-285750" algn="just">
              <a:lnSpc>
                <a:spcPct val="100000"/>
              </a:lnSpc>
              <a:buClr>
                <a:schemeClr val="dk1"/>
              </a:buClr>
              <a:buSzPts val="1800"/>
            </a:pPr>
            <a:r>
              <a:rPr lang="fr-FR" sz="1800" dirty="0">
                <a:solidFill>
                  <a:srgbClr val="3F3F3F"/>
                </a:solidFill>
                <a:latin typeface="Open Sans"/>
                <a:ea typeface="Open Sans"/>
                <a:cs typeface="Open Sans"/>
                <a:sym typeface="Open Sans"/>
              </a:rPr>
              <a:t>Après avoir appliqué les filtres nécessaires, cliquez sur le bouton </a:t>
            </a:r>
            <a:r>
              <a:rPr lang="fr-FR" sz="1800" b="1" dirty="0">
                <a:solidFill>
                  <a:srgbClr val="3F3F3F"/>
                </a:solidFill>
                <a:latin typeface="Open Sans"/>
                <a:ea typeface="Open Sans"/>
                <a:cs typeface="Open Sans"/>
                <a:sym typeface="Open Sans"/>
              </a:rPr>
              <a:t>Rechercher</a:t>
            </a:r>
            <a:r>
              <a:rPr lang="fr-FR" sz="1800" dirty="0">
                <a:solidFill>
                  <a:srgbClr val="3F3F3F"/>
                </a:solidFill>
                <a:latin typeface="Open Sans"/>
                <a:ea typeface="Open Sans"/>
                <a:cs typeface="Open Sans"/>
                <a:sym typeface="Open Sans"/>
              </a:rPr>
              <a:t> en bas de l'écran</a:t>
            </a:r>
            <a:r>
              <a:rPr lang="en-US" sz="1800" dirty="0">
                <a:solidFill>
                  <a:srgbClr val="3F3F3F"/>
                </a:solidFill>
                <a:latin typeface="Open Sans"/>
                <a:ea typeface="Open Sans"/>
                <a:cs typeface="Open Sans"/>
                <a:sym typeface="Open Sans"/>
              </a:rPr>
              <a:t>.</a:t>
            </a:r>
            <a:endParaRPr dirty="0">
              <a:solidFill>
                <a:srgbClr val="3F3F3F"/>
              </a:solidFill>
            </a:endParaRPr>
          </a:p>
          <a:p>
            <a:pPr marL="412750" lvl="0" indent="-285750" algn="just">
              <a:lnSpc>
                <a:spcPct val="100000"/>
              </a:lnSpc>
              <a:buClr>
                <a:schemeClr val="dk1"/>
              </a:buClr>
              <a:buSzPts val="1800"/>
            </a:pPr>
            <a:r>
              <a:rPr lang="fr-FR" sz="1800" dirty="0">
                <a:solidFill>
                  <a:srgbClr val="3F3F3F"/>
                </a:solidFill>
                <a:latin typeface="Open Sans"/>
                <a:ea typeface="Open Sans"/>
                <a:cs typeface="Open Sans"/>
                <a:sym typeface="Open Sans"/>
              </a:rPr>
              <a:t>Toutes les lois/législations qui correspondent à la recherche seront affichées.</a:t>
            </a:r>
            <a:endParaRPr sz="1800" dirty="0">
              <a:solidFill>
                <a:srgbClr val="3F3F3F"/>
              </a:solidFill>
              <a:latin typeface="Open Sans"/>
              <a:ea typeface="Open Sans"/>
              <a:cs typeface="Open Sans"/>
              <a:sym typeface="Open Sans"/>
            </a:endParaRPr>
          </a:p>
        </p:txBody>
      </p:sp>
      <p:pic>
        <p:nvPicPr>
          <p:cNvPr id="322" name="Google Shape;322;p36" descr="https://lh6.googleusercontent.com/Sqh0a7AVrAunDFawrvDES0zgrkSVgrebbxgvKt-PPStUc5_qCdQGMKr7_nxJpKFOiG6D7-vrFBq20uojw4CGJtOsCQba3HitfUXZF9tZMPTlgnTYXYAP-uJB7xG4m9vUoAtn0Vs"/>
          <p:cNvPicPr preferRelativeResize="0"/>
          <p:nvPr/>
        </p:nvPicPr>
        <p:blipFill rotWithShape="1">
          <a:blip r:embed="rId3">
            <a:alphaModFix/>
          </a:blip>
          <a:srcRect/>
          <a:stretch/>
        </p:blipFill>
        <p:spPr>
          <a:xfrm>
            <a:off x="5569527" y="2328111"/>
            <a:ext cx="6502993" cy="3543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7"/>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NORMLEX</a:t>
            </a:r>
            <a:endParaRPr sz="3200">
              <a:solidFill>
                <a:srgbClr val="586F7C"/>
              </a:solidFill>
              <a:latin typeface="Open Sans"/>
              <a:ea typeface="Open Sans"/>
              <a:cs typeface="Open Sans"/>
              <a:sym typeface="Open Sans"/>
            </a:endParaRPr>
          </a:p>
        </p:txBody>
      </p:sp>
      <p:sp>
        <p:nvSpPr>
          <p:cNvPr id="329" name="Google Shape;329;p37"/>
          <p:cNvSpPr txBox="1">
            <a:spLocks noGrp="1"/>
          </p:cNvSpPr>
          <p:nvPr>
            <p:ph type="body" idx="1"/>
          </p:nvPr>
        </p:nvSpPr>
        <p:spPr>
          <a:xfrm>
            <a:off x="0" y="1518122"/>
            <a:ext cx="10523095" cy="585909"/>
          </a:xfrm>
          <a:prstGeom prst="rect">
            <a:avLst/>
          </a:prstGeom>
          <a:noFill/>
          <a:ln>
            <a:noFill/>
          </a:ln>
        </p:spPr>
        <p:txBody>
          <a:bodyPr spcFirstLastPara="1" wrap="square" lIns="91425" tIns="45700" rIns="91425" bIns="45700" anchor="t" anchorCtr="0">
            <a:noAutofit/>
          </a:bodyPr>
          <a:lstStyle/>
          <a:p>
            <a:pPr marL="469900" lvl="0" indent="-342900">
              <a:lnSpc>
                <a:spcPct val="100000"/>
              </a:lnSpc>
              <a:buClr>
                <a:schemeClr val="dk1"/>
              </a:buClr>
              <a:buSzPts val="2000"/>
            </a:pPr>
            <a:r>
              <a:rPr lang="fr-FR" sz="2000" dirty="0">
                <a:solidFill>
                  <a:srgbClr val="3F3F3F"/>
                </a:solidFill>
                <a:latin typeface="Open Sans"/>
                <a:ea typeface="Open Sans"/>
                <a:cs typeface="Open Sans"/>
                <a:sym typeface="Open Sans"/>
              </a:rPr>
              <a:t>Disponible sur la liste des </a:t>
            </a:r>
            <a:r>
              <a:rPr lang="fr-FR" sz="2000" b="1" dirty="0">
                <a:solidFill>
                  <a:srgbClr val="3F3F3F"/>
                </a:solidFill>
                <a:latin typeface="Open Sans"/>
                <a:ea typeface="Open Sans"/>
                <a:cs typeface="Open Sans"/>
                <a:sym typeface="Open Sans"/>
              </a:rPr>
              <a:t>bases de données de Research4life</a:t>
            </a:r>
            <a:r>
              <a:rPr lang="en-US" sz="2000" dirty="0">
                <a:solidFill>
                  <a:srgbClr val="3F3F3F"/>
                </a:solidFill>
                <a:latin typeface="Open Sans"/>
                <a:ea typeface="Open Sans"/>
                <a:cs typeface="Open Sans"/>
                <a:sym typeface="Open Sans"/>
              </a:rPr>
              <a:t>.</a:t>
            </a:r>
            <a:endParaRPr dirty="0">
              <a:solidFill>
                <a:srgbClr val="3F3F3F"/>
              </a:solidFill>
            </a:endParaRPr>
          </a:p>
          <a:p>
            <a:pPr marL="469900" lvl="0" indent="-342900">
              <a:lnSpc>
                <a:spcPct val="100000"/>
              </a:lnSpc>
              <a:buClr>
                <a:schemeClr val="dk1"/>
              </a:buClr>
              <a:buSzPts val="2000"/>
            </a:pPr>
            <a:r>
              <a:rPr lang="fr-FR" sz="2000" dirty="0">
                <a:solidFill>
                  <a:srgbClr val="3F3F3F"/>
                </a:solidFill>
                <a:latin typeface="Open Sans"/>
                <a:ea typeface="Open Sans"/>
                <a:cs typeface="Open Sans"/>
                <a:sym typeface="Open Sans"/>
              </a:rPr>
              <a:t>On peut y accéder par ce lien : </a:t>
            </a:r>
            <a:r>
              <a:rPr lang="en-US" sz="2000" u="sng" dirty="0">
                <a:solidFill>
                  <a:schemeClr val="hlink"/>
                </a:solidFill>
                <a:hlinkClick r:id="rId3"/>
              </a:rPr>
              <a:t>https://www.ilo.org/dyn/normlex/en/f?p=1000:1::::::</a:t>
            </a:r>
            <a:endParaRPr sz="2000" dirty="0">
              <a:solidFill>
                <a:schemeClr val="dk1"/>
              </a:solidFill>
              <a:latin typeface="Open Sans"/>
              <a:ea typeface="Open Sans"/>
              <a:cs typeface="Open Sans"/>
              <a:sym typeface="Open Sans"/>
            </a:endParaRPr>
          </a:p>
          <a:p>
            <a:pPr marL="469900" lvl="0" indent="-215900" algn="l"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p:txBody>
      </p:sp>
      <p:pic>
        <p:nvPicPr>
          <p:cNvPr id="330" name="Google Shape;330;p37" descr="https://lh4.googleusercontent.com/wQd9W0yYgOGoI0R5M762-RU1ECqRoqXHHjPTXqcq7PJCFOkSDBMe30e4SUYMwOfG3R5rf5R4vNF1-scjNdVmBHWIsxUw_TdawwiSwTRalWT-U3iIs_fc6KlyRPJrzqWz0I9mbs8"/>
          <p:cNvPicPr preferRelativeResize="0"/>
          <p:nvPr/>
        </p:nvPicPr>
        <p:blipFill rotWithShape="1">
          <a:blip r:embed="rId4">
            <a:alphaModFix/>
          </a:blip>
          <a:srcRect/>
          <a:stretch/>
        </p:blipFill>
        <p:spPr>
          <a:xfrm>
            <a:off x="3487417" y="2804853"/>
            <a:ext cx="8168510" cy="3684797"/>
          </a:xfrm>
          <a:prstGeom prst="rect">
            <a:avLst/>
          </a:prstGeom>
          <a:noFill/>
          <a:ln>
            <a:noFill/>
          </a:ln>
        </p:spPr>
      </p:pic>
      <p:sp>
        <p:nvSpPr>
          <p:cNvPr id="331" name="Google Shape;331;p37"/>
          <p:cNvSpPr txBox="1"/>
          <p:nvPr/>
        </p:nvSpPr>
        <p:spPr>
          <a:xfrm>
            <a:off x="481263" y="3721768"/>
            <a:ext cx="2695074" cy="830997"/>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buSzPts val="2400"/>
            </a:pPr>
            <a:r>
              <a:rPr lang="en-US" sz="2400" dirty="0">
                <a:solidFill>
                  <a:srgbClr val="3F3F3F"/>
                </a:solidFill>
                <a:latin typeface="Open Sans"/>
                <a:ea typeface="Open Sans"/>
                <a:cs typeface="Open Sans"/>
                <a:sym typeface="Open Sans"/>
              </a:rPr>
              <a:t>Page </a:t>
            </a:r>
            <a:r>
              <a:rPr lang="en-US" sz="2400" dirty="0" err="1">
                <a:solidFill>
                  <a:srgbClr val="3F3F3F"/>
                </a:solidFill>
                <a:latin typeface="Open Sans"/>
                <a:ea typeface="Open Sans"/>
                <a:cs typeface="Open Sans"/>
                <a:sym typeface="Open Sans"/>
              </a:rPr>
              <a:t>d'accueil</a:t>
            </a:r>
            <a:r>
              <a:rPr lang="en-US" sz="2400" dirty="0">
                <a:solidFill>
                  <a:srgbClr val="3F3F3F"/>
                </a:solidFill>
                <a:latin typeface="Open Sans"/>
                <a:ea typeface="Open Sans"/>
                <a:cs typeface="Open Sans"/>
                <a:sym typeface="Open Sans"/>
              </a:rPr>
              <a:t> de NORMLEX</a:t>
            </a:r>
            <a:endParaRPr sz="2400" b="0" i="0" u="none" strike="noStrike" cap="none" dirty="0">
              <a:solidFill>
                <a:srgbClr val="3F3F3F"/>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2"/>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algn="just" fontAlgn="ctr">
              <a:spcBef>
                <a:spcPts val="600"/>
              </a:spcBef>
              <a:spcAft>
                <a:spcPts val="600"/>
              </a:spcAft>
            </a:pPr>
            <a:r>
              <a:rPr lang="en-US" sz="3200" dirty="0">
                <a:solidFill>
                  <a:srgbClr val="586F7C"/>
                </a:solidFill>
                <a:latin typeface="Open Sans"/>
                <a:ea typeface="Open Sans"/>
                <a:cs typeface="Open Sans"/>
                <a:sym typeface="Open Sans"/>
              </a:rPr>
              <a:t>NORMLEX (suite)</a:t>
            </a:r>
            <a:endParaRPr sz="3200"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8CA069B8-ADE6-4C3C-A799-A272B89A396C}"/>
              </a:ext>
            </a:extLst>
          </p:cNvPr>
          <p:cNvGraphicFramePr>
            <a:graphicFrameLocks noGrp="1"/>
          </p:cNvGraphicFramePr>
          <p:nvPr>
            <p:extLst>
              <p:ext uri="{D42A27DB-BD31-4B8C-83A1-F6EECF244321}">
                <p14:modId xmlns:p14="http://schemas.microsoft.com/office/powerpoint/2010/main" val="3546489620"/>
              </p:ext>
            </p:extLst>
          </p:nvPr>
        </p:nvGraphicFramePr>
        <p:xfrm>
          <a:off x="177559" y="1714500"/>
          <a:ext cx="11927850" cy="5106404"/>
        </p:xfrm>
        <a:graphic>
          <a:graphicData uri="http://schemas.openxmlformats.org/drawingml/2006/table">
            <a:tbl>
              <a:tblPr bandRow="1">
                <a:tableStyleId>{5C22544A-7EE6-4342-B048-85BDC9FD1C3A}</a:tableStyleId>
              </a:tblPr>
              <a:tblGrid>
                <a:gridCol w="2013003">
                  <a:extLst>
                    <a:ext uri="{9D8B030D-6E8A-4147-A177-3AD203B41FA5}">
                      <a16:colId xmlns:a16="http://schemas.microsoft.com/office/drawing/2014/main" val="1603705827"/>
                    </a:ext>
                  </a:extLst>
                </a:gridCol>
                <a:gridCol w="9914847">
                  <a:extLst>
                    <a:ext uri="{9D8B030D-6E8A-4147-A177-3AD203B41FA5}">
                      <a16:colId xmlns:a16="http://schemas.microsoft.com/office/drawing/2014/main" val="2708462533"/>
                    </a:ext>
                  </a:extLst>
                </a:gridCol>
              </a:tblGrid>
              <a:tr h="458318">
                <a:tc>
                  <a:txBody>
                    <a:bodyPr/>
                    <a:lstStyle/>
                    <a:p>
                      <a:pPr algn="just">
                        <a:spcBef>
                          <a:spcPts val="1200"/>
                        </a:spcBef>
                        <a:spcAft>
                          <a:spcPts val="0"/>
                        </a:spcAft>
                      </a:pPr>
                      <a:r>
                        <a:rPr lang="fr-FR" sz="1800" dirty="0">
                          <a:effectLst/>
                        </a:rPr>
                        <a:t>Service fournisseur</a:t>
                      </a:r>
                      <a:endParaRPr lang="fr-FR" sz="18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4451" marR="64451" marT="0" marB="0" anchor="ctr">
                    <a:solidFill>
                      <a:schemeClr val="accent3">
                        <a:lumMod val="40000"/>
                        <a:lumOff val="60000"/>
                      </a:schemeClr>
                    </a:solidFill>
                  </a:tcPr>
                </a:tc>
                <a:tc>
                  <a:txBody>
                    <a:bodyPr/>
                    <a:lstStyle/>
                    <a:p>
                      <a:pPr algn="just">
                        <a:spcBef>
                          <a:spcPts val="600"/>
                        </a:spcBef>
                        <a:spcAft>
                          <a:spcPts val="600"/>
                        </a:spcAft>
                      </a:pPr>
                      <a:r>
                        <a:rPr lang="en-GB" sz="1800">
                          <a:effectLst/>
                        </a:rPr>
                        <a:t>Organisation Internationale du Travail</a:t>
                      </a:r>
                      <a:endParaRPr lang="fr-FR" sz="18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4451" marR="64451" marT="0" marB="0" anchor="ctr">
                    <a:noFill/>
                  </a:tcPr>
                </a:tc>
                <a:extLst>
                  <a:ext uri="{0D108BD9-81ED-4DB2-BD59-A6C34878D82A}">
                    <a16:rowId xmlns:a16="http://schemas.microsoft.com/office/drawing/2014/main" val="1852838068"/>
                  </a:ext>
                </a:extLst>
              </a:tr>
              <a:tr h="945281">
                <a:tc>
                  <a:txBody>
                    <a:bodyPr/>
                    <a:lstStyle/>
                    <a:p>
                      <a:pPr algn="just">
                        <a:spcBef>
                          <a:spcPts val="1200"/>
                        </a:spcBef>
                        <a:spcAft>
                          <a:spcPts val="0"/>
                        </a:spcAft>
                      </a:pPr>
                      <a:r>
                        <a:rPr lang="en-GB" sz="1800" dirty="0">
                          <a:effectLst/>
                        </a:rPr>
                        <a:t>Type de </a:t>
                      </a:r>
                      <a:endParaRPr lang="fr-FR" sz="1800" dirty="0">
                        <a:effectLst/>
                      </a:endParaRPr>
                    </a:p>
                    <a:p>
                      <a:pPr algn="just">
                        <a:spcBef>
                          <a:spcPts val="1200"/>
                        </a:spcBef>
                        <a:spcAft>
                          <a:spcPts val="0"/>
                        </a:spcAft>
                      </a:pPr>
                      <a:r>
                        <a:rPr lang="en-GB" sz="1800" dirty="0">
                          <a:effectLst/>
                        </a:rPr>
                        <a:t>service</a:t>
                      </a:r>
                      <a:endParaRPr lang="fr-FR" sz="18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4451" marR="64451" marT="0" marB="0" anchor="ctr">
                    <a:solidFill>
                      <a:schemeClr val="accent3">
                        <a:lumMod val="40000"/>
                        <a:lumOff val="60000"/>
                      </a:schemeClr>
                    </a:solidFill>
                  </a:tcPr>
                </a:tc>
                <a:tc>
                  <a:txBody>
                    <a:bodyPr/>
                    <a:lstStyle/>
                    <a:p>
                      <a:pPr algn="l">
                        <a:spcBef>
                          <a:spcPts val="600"/>
                        </a:spcBef>
                        <a:spcAft>
                          <a:spcPts val="600"/>
                        </a:spcAft>
                      </a:pPr>
                      <a:r>
                        <a:rPr lang="fr-FR" sz="1800" dirty="0">
                          <a:effectLst/>
                        </a:rPr>
                        <a:t>Système d'information qui rassemble des informations sur les normes internationales du travail (telles que les informations relatives à la ratification, les exigences en matière de rapports, les commentaires des organes de contrôle de l'OIT, etc.) ainsi que sur les législations nationales en matière de travail et de sécurité sociale.</a:t>
                      </a:r>
                      <a:endParaRPr lang="fr-FR" sz="18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4451" marR="64451" marT="0" marB="0" anchor="ctr">
                    <a:noFill/>
                  </a:tcPr>
                </a:tc>
                <a:extLst>
                  <a:ext uri="{0D108BD9-81ED-4DB2-BD59-A6C34878D82A}">
                    <a16:rowId xmlns:a16="http://schemas.microsoft.com/office/drawing/2014/main" val="4247792891"/>
                  </a:ext>
                </a:extLst>
              </a:tr>
              <a:tr h="630188">
                <a:tc>
                  <a:txBody>
                    <a:bodyPr/>
                    <a:lstStyle/>
                    <a:p>
                      <a:pPr algn="just">
                        <a:spcBef>
                          <a:spcPts val="1200"/>
                        </a:spcBef>
                        <a:spcAft>
                          <a:spcPts val="0"/>
                        </a:spcAft>
                      </a:pPr>
                      <a:r>
                        <a:rPr lang="en-GB" sz="1800" dirty="0">
                          <a:effectLst/>
                        </a:rPr>
                        <a:t>Sources </a:t>
                      </a:r>
                      <a:r>
                        <a:rPr lang="en-GB" sz="1800" dirty="0" err="1">
                          <a:effectLst/>
                        </a:rPr>
                        <a:t>d’information</a:t>
                      </a:r>
                      <a:endParaRPr lang="fr-FR" sz="18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4451" marR="64451" marT="0" marB="0" anchor="ctr">
                    <a:solidFill>
                      <a:schemeClr val="accent3">
                        <a:lumMod val="40000"/>
                        <a:lumOff val="60000"/>
                      </a:schemeClr>
                    </a:solidFill>
                  </a:tcPr>
                </a:tc>
                <a:tc>
                  <a:txBody>
                    <a:bodyPr/>
                    <a:lstStyle/>
                    <a:p>
                      <a:pPr algn="l">
                        <a:spcBef>
                          <a:spcPts val="600"/>
                        </a:spcBef>
                        <a:spcAft>
                          <a:spcPts val="600"/>
                        </a:spcAft>
                      </a:pPr>
                      <a:r>
                        <a:rPr lang="fr-FR" sz="1800">
                          <a:effectLst/>
                        </a:rPr>
                        <a:t>La base de données NATLEX ainsi que les informations qui étaient auparavant contenues dans les anciennes bases de données APPLIS, ILOLEX et Libsynd.</a:t>
                      </a:r>
                      <a:endParaRPr lang="fr-FR" sz="18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4451" marR="64451" marT="0" marB="0" anchor="ctr">
                    <a:noFill/>
                  </a:tcPr>
                </a:tc>
                <a:extLst>
                  <a:ext uri="{0D108BD9-81ED-4DB2-BD59-A6C34878D82A}">
                    <a16:rowId xmlns:a16="http://schemas.microsoft.com/office/drawing/2014/main" val="689108701"/>
                  </a:ext>
                </a:extLst>
              </a:tr>
              <a:tr h="472641">
                <a:tc>
                  <a:txBody>
                    <a:bodyPr/>
                    <a:lstStyle/>
                    <a:p>
                      <a:pPr algn="just">
                        <a:spcBef>
                          <a:spcPts val="1200"/>
                        </a:spcBef>
                        <a:spcAft>
                          <a:spcPts val="0"/>
                        </a:spcAft>
                      </a:pPr>
                      <a:r>
                        <a:rPr lang="en-GB" sz="1800" dirty="0">
                          <a:effectLst/>
                        </a:rPr>
                        <a:t>Types de documents</a:t>
                      </a:r>
                      <a:endParaRPr lang="fr-FR" sz="18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4451" marR="64451" marT="0" marB="0" anchor="ctr">
                    <a:solidFill>
                      <a:schemeClr val="accent3">
                        <a:lumMod val="40000"/>
                        <a:lumOff val="60000"/>
                      </a:schemeClr>
                    </a:solidFill>
                  </a:tcPr>
                </a:tc>
                <a:tc>
                  <a:txBody>
                    <a:bodyPr/>
                    <a:lstStyle/>
                    <a:p>
                      <a:pPr algn="l">
                        <a:spcBef>
                          <a:spcPts val="600"/>
                        </a:spcBef>
                        <a:spcAft>
                          <a:spcPts val="600"/>
                        </a:spcAft>
                      </a:pPr>
                      <a:r>
                        <a:rPr lang="fr-FR" sz="1800" dirty="0">
                          <a:effectLst/>
                        </a:rPr>
                        <a:t>Conventions, Protocoles, Recommandations</a:t>
                      </a:r>
                      <a:endParaRPr lang="fr-FR" sz="18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4451" marR="64451" marT="0" marB="0" anchor="ctr">
                    <a:noFill/>
                  </a:tcPr>
                </a:tc>
                <a:extLst>
                  <a:ext uri="{0D108BD9-81ED-4DB2-BD59-A6C34878D82A}">
                    <a16:rowId xmlns:a16="http://schemas.microsoft.com/office/drawing/2014/main" val="2770532638"/>
                  </a:ext>
                </a:extLst>
              </a:tr>
              <a:tr h="1260375">
                <a:tc>
                  <a:txBody>
                    <a:bodyPr/>
                    <a:lstStyle/>
                    <a:p>
                      <a:pPr algn="just">
                        <a:spcBef>
                          <a:spcPts val="1200"/>
                        </a:spcBef>
                        <a:spcAft>
                          <a:spcPts val="0"/>
                        </a:spcAft>
                      </a:pPr>
                      <a:r>
                        <a:rPr lang="fr-FR" sz="1800" dirty="0">
                          <a:effectLst/>
                        </a:rPr>
                        <a:t>Texte intégral</a:t>
                      </a:r>
                    </a:p>
                    <a:p>
                      <a:pPr algn="just">
                        <a:spcBef>
                          <a:spcPts val="1200"/>
                        </a:spcBef>
                        <a:spcAft>
                          <a:spcPts val="0"/>
                        </a:spcAft>
                      </a:pPr>
                      <a:r>
                        <a:rPr lang="en-GB" sz="1800" dirty="0">
                          <a:effectLst/>
                        </a:rPr>
                        <a:t> </a:t>
                      </a:r>
                      <a:endParaRPr lang="fr-FR" sz="18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4451" marR="64451" marT="0" marB="0" anchor="ctr">
                    <a:solidFill>
                      <a:schemeClr val="accent3">
                        <a:lumMod val="40000"/>
                        <a:lumOff val="60000"/>
                      </a:schemeClr>
                    </a:solidFill>
                  </a:tcPr>
                </a:tc>
                <a:tc>
                  <a:txBody>
                    <a:bodyPr/>
                    <a:lstStyle/>
                    <a:p>
                      <a:pPr algn="l">
                        <a:spcBef>
                          <a:spcPts val="600"/>
                        </a:spcBef>
                        <a:spcAft>
                          <a:spcPts val="600"/>
                        </a:spcAft>
                      </a:pPr>
                      <a:r>
                        <a:rPr lang="fr-FR" sz="1800" dirty="0">
                          <a:effectLst/>
                        </a:rPr>
                        <a:t>Cliquez sur instruments sur le site NORMLEX ; sélectionnez le type de document auquel vous voulez accéder, puis sélectionnez le titre des Conventions/Protocoles et Recommandations pour accéder au texte intégral. Le guide de l'utilisateur NORMLEX est accessible à l'adresse </a:t>
                      </a:r>
                      <a:r>
                        <a:rPr lang="fr-FR" sz="1800" u="sng" dirty="0">
                          <a:effectLst/>
                          <a:hlinkClick r:id="rId3"/>
                        </a:rPr>
                        <a:t>https://www.ilo.org/dyn/normlex/en/f?p=NORMLEXPUB:71:0</a:t>
                      </a:r>
                      <a:r>
                        <a:rPr lang="fr-FR" sz="1800" dirty="0">
                          <a:effectLst/>
                        </a:rPr>
                        <a:t>:::: </a:t>
                      </a:r>
                      <a:endParaRPr lang="fr-FR" sz="18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4451" marR="64451" marT="0" marB="0" anchor="ctr">
                    <a:noFill/>
                  </a:tcPr>
                </a:tc>
                <a:extLst>
                  <a:ext uri="{0D108BD9-81ED-4DB2-BD59-A6C34878D82A}">
                    <a16:rowId xmlns:a16="http://schemas.microsoft.com/office/drawing/2014/main" val="1096714513"/>
                  </a:ext>
                </a:extLst>
              </a:tr>
              <a:tr h="472641">
                <a:tc>
                  <a:txBody>
                    <a:bodyPr/>
                    <a:lstStyle/>
                    <a:p>
                      <a:pPr algn="just">
                        <a:spcBef>
                          <a:spcPts val="1200"/>
                        </a:spcBef>
                        <a:spcAft>
                          <a:spcPts val="0"/>
                        </a:spcAft>
                      </a:pPr>
                      <a:r>
                        <a:rPr lang="en-GB" sz="1800" dirty="0" err="1">
                          <a:effectLst/>
                        </a:rPr>
                        <a:t>Sujet</a:t>
                      </a:r>
                      <a:r>
                        <a:rPr lang="en-GB" sz="1800" dirty="0">
                          <a:effectLst/>
                        </a:rPr>
                        <a:t> </a:t>
                      </a:r>
                      <a:r>
                        <a:rPr lang="en-GB" sz="1800" dirty="0" err="1">
                          <a:effectLst/>
                        </a:rPr>
                        <a:t>couvert</a:t>
                      </a:r>
                      <a:endParaRPr lang="fr-FR" sz="18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4451" marR="64451" marT="0" marB="0" anchor="ctr">
                    <a:solidFill>
                      <a:schemeClr val="accent3">
                        <a:lumMod val="40000"/>
                        <a:lumOff val="60000"/>
                      </a:schemeClr>
                    </a:solidFill>
                  </a:tcPr>
                </a:tc>
                <a:tc>
                  <a:txBody>
                    <a:bodyPr/>
                    <a:lstStyle/>
                    <a:p>
                      <a:pPr algn="l">
                        <a:spcBef>
                          <a:spcPts val="600"/>
                        </a:spcBef>
                        <a:spcAft>
                          <a:spcPts val="600"/>
                        </a:spcAft>
                      </a:pPr>
                      <a:r>
                        <a:rPr lang="en-GB" sz="1800">
                          <a:effectLst/>
                        </a:rPr>
                        <a:t>Droit</a:t>
                      </a:r>
                      <a:endParaRPr lang="fr-FR" sz="18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4451" marR="64451" marT="0" marB="0" anchor="ctr">
                    <a:noFill/>
                  </a:tcPr>
                </a:tc>
                <a:extLst>
                  <a:ext uri="{0D108BD9-81ED-4DB2-BD59-A6C34878D82A}">
                    <a16:rowId xmlns:a16="http://schemas.microsoft.com/office/drawing/2014/main" val="703815646"/>
                  </a:ext>
                </a:extLst>
              </a:tr>
              <a:tr h="160034">
                <a:tc>
                  <a:txBody>
                    <a:bodyPr/>
                    <a:lstStyle/>
                    <a:p>
                      <a:pPr algn="just">
                        <a:spcBef>
                          <a:spcPts val="1200"/>
                        </a:spcBef>
                        <a:spcAft>
                          <a:spcPts val="0"/>
                        </a:spcAft>
                      </a:pPr>
                      <a:r>
                        <a:rPr lang="en-GB" sz="1800" dirty="0" err="1">
                          <a:effectLst/>
                        </a:rPr>
                        <a:t>Données</a:t>
                      </a:r>
                      <a:r>
                        <a:rPr lang="en-GB" sz="1800" dirty="0">
                          <a:effectLst/>
                        </a:rPr>
                        <a:t> </a:t>
                      </a:r>
                      <a:r>
                        <a:rPr lang="en-GB" sz="1800" dirty="0" err="1">
                          <a:effectLst/>
                        </a:rPr>
                        <a:t>qualitatives</a:t>
                      </a:r>
                      <a:endParaRPr lang="fr-FR" sz="18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4451" marR="64451" marT="0" marB="0" anchor="ctr">
                    <a:solidFill>
                      <a:schemeClr val="accent3">
                        <a:lumMod val="40000"/>
                        <a:lumOff val="60000"/>
                      </a:schemeClr>
                    </a:solidFill>
                  </a:tcPr>
                </a:tc>
                <a:tc>
                  <a:txBody>
                    <a:bodyPr/>
                    <a:lstStyle/>
                    <a:p>
                      <a:pPr algn="l">
                        <a:spcBef>
                          <a:spcPts val="600"/>
                        </a:spcBef>
                        <a:spcAft>
                          <a:spcPts val="600"/>
                        </a:spcAft>
                      </a:pPr>
                      <a:r>
                        <a:rPr lang="fr-FR" sz="1800" dirty="0">
                          <a:effectLst/>
                        </a:rPr>
                        <a:t>Au 15 mars 2020, la base de données contient 190 Conventions, 6 Protocoles et 206 Recommandations.</a:t>
                      </a:r>
                      <a:endParaRPr lang="fr-FR" sz="18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4451" marR="64451" marT="0" marB="0" anchor="ctr">
                    <a:noFill/>
                  </a:tcPr>
                </a:tc>
                <a:extLst>
                  <a:ext uri="{0D108BD9-81ED-4DB2-BD59-A6C34878D82A}">
                    <a16:rowId xmlns:a16="http://schemas.microsoft.com/office/drawing/2014/main" val="1406074787"/>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3"/>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dirty="0">
                <a:solidFill>
                  <a:srgbClr val="586F7C"/>
                </a:solidFill>
                <a:latin typeface="Open Sans"/>
                <a:ea typeface="Open Sans"/>
                <a:cs typeface="Open Sans"/>
                <a:sym typeface="Open Sans"/>
              </a:rPr>
              <a:t>Résumé</a:t>
            </a:r>
            <a:endParaRPr dirty="0">
              <a:solidFill>
                <a:srgbClr val="586F7C"/>
              </a:solidFill>
              <a:latin typeface="Open Sans"/>
              <a:ea typeface="Open Sans"/>
              <a:cs typeface="Open Sans"/>
              <a:sym typeface="Open Sans"/>
            </a:endParaRPr>
          </a:p>
        </p:txBody>
      </p:sp>
      <p:sp>
        <p:nvSpPr>
          <p:cNvPr id="345" name="Google Shape;345;p43"/>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355600" lvl="0" indent="-342900">
              <a:lnSpc>
                <a:spcPct val="100000"/>
              </a:lnSpc>
              <a:spcBef>
                <a:spcPts val="600"/>
              </a:spcBef>
              <a:spcAft>
                <a:spcPts val="1200"/>
              </a:spcAft>
              <a:buClr>
                <a:schemeClr val="dk2"/>
              </a:buClr>
              <a:buSzPts val="2200"/>
            </a:pPr>
            <a:r>
              <a:rPr lang="fr-FR" sz="3200" dirty="0">
                <a:solidFill>
                  <a:srgbClr val="3F3F3F"/>
                </a:solidFill>
                <a:latin typeface="Open Sans"/>
                <a:ea typeface="Open Sans"/>
                <a:cs typeface="Open Sans"/>
                <a:sym typeface="Open Sans"/>
              </a:rPr>
              <a:t>Cette leçon a porté sur quatre bases de données de droit et de justice, à savoir BLDS Index des études de développement, NATLEX et NORMLEX.  </a:t>
            </a:r>
            <a:endParaRPr sz="3200" dirty="0">
              <a:solidFill>
                <a:srgbClr val="3F3F3F"/>
              </a:solidFill>
              <a:latin typeface="Open Sans"/>
              <a:ea typeface="Open Sans"/>
              <a:cs typeface="Open Sans"/>
              <a:sym typeface="Open Sans"/>
            </a:endParaRPr>
          </a:p>
          <a:p>
            <a:pPr marL="355600" lvl="0" indent="-342900">
              <a:lnSpc>
                <a:spcPct val="100000"/>
              </a:lnSpc>
              <a:spcBef>
                <a:spcPts val="600"/>
              </a:spcBef>
              <a:spcAft>
                <a:spcPts val="1200"/>
              </a:spcAft>
              <a:buClr>
                <a:schemeClr val="dk2"/>
              </a:buClr>
              <a:buSzPts val="2200"/>
            </a:pPr>
            <a:r>
              <a:rPr lang="fr-FR" sz="3200" dirty="0">
                <a:solidFill>
                  <a:srgbClr val="3F3F3F"/>
                </a:solidFill>
                <a:latin typeface="Open Sans"/>
                <a:ea typeface="Open Sans"/>
                <a:cs typeface="Open Sans"/>
                <a:sym typeface="Open Sans"/>
              </a:rPr>
              <a:t>La leçon explore les méthodes d'accès, de recherche et de navigation dans les bases de données</a:t>
            </a:r>
            <a:r>
              <a:rPr lang="en-US" sz="3200" dirty="0">
                <a:solidFill>
                  <a:srgbClr val="3F3F3F"/>
                </a:solidFill>
                <a:latin typeface="Open Sans"/>
                <a:ea typeface="Open Sans"/>
                <a:cs typeface="Open Sans"/>
                <a:sym typeface="Open Sans"/>
              </a:rPr>
              <a:t>.</a:t>
            </a:r>
            <a:endParaRPr sz="3200" dirty="0">
              <a:solidFill>
                <a:srgbClr val="3F3F3F"/>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8"/>
          <p:cNvSpPr txBox="1">
            <a:spLocks noGrp="1"/>
          </p:cNvSpPr>
          <p:nvPr>
            <p:ph type="title"/>
          </p:nvPr>
        </p:nvSpPr>
        <p:spPr>
          <a:xfrm>
            <a:off x="426720" y="25434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err="1">
                <a:solidFill>
                  <a:srgbClr val="586F7C"/>
                </a:solidFill>
                <a:latin typeface="Open Sans"/>
                <a:ea typeface="Open Sans"/>
                <a:cs typeface="Open Sans"/>
                <a:sym typeface="Open Sans"/>
              </a:rPr>
              <a:t>Vous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êtes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invités</a:t>
            </a:r>
            <a:r>
              <a:rPr lang="en-US" dirty="0">
                <a:solidFill>
                  <a:srgbClr val="586F7C"/>
                </a:solidFill>
                <a:latin typeface="Open Sans"/>
                <a:ea typeface="Open Sans"/>
                <a:cs typeface="Open Sans"/>
                <a:sym typeface="Open Sans"/>
              </a:rPr>
              <a:t> à :</a:t>
            </a:r>
            <a:endParaRPr dirty="0">
              <a:solidFill>
                <a:srgbClr val="586F7C"/>
              </a:solidFill>
              <a:latin typeface="Open Sans"/>
              <a:ea typeface="Open Sans"/>
              <a:cs typeface="Open Sans"/>
              <a:sym typeface="Open Sans"/>
            </a:endParaRPr>
          </a:p>
        </p:txBody>
      </p:sp>
      <p:sp>
        <p:nvSpPr>
          <p:cNvPr id="411" name="Google Shape;411;p8"/>
          <p:cNvSpPr txBox="1">
            <a:spLocks noGrp="1"/>
          </p:cNvSpPr>
          <p:nvPr>
            <p:ph type="body" idx="1"/>
          </p:nvPr>
        </p:nvSpPr>
        <p:spPr>
          <a:xfrm>
            <a:off x="656074" y="2094525"/>
            <a:ext cx="11231126"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dirty="0" err="1">
                <a:solidFill>
                  <a:srgbClr val="586F7C"/>
                </a:solidFill>
                <a:latin typeface="Open Sans"/>
                <a:ea typeface="Open Sans"/>
                <a:cs typeface="Open Sans"/>
                <a:sym typeface="Open Sans"/>
              </a:rPr>
              <a:t>Visiter</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notre</a:t>
            </a:r>
            <a:r>
              <a:rPr lang="en-US" sz="2000" dirty="0">
                <a:solidFill>
                  <a:srgbClr val="586F7C"/>
                </a:solidFill>
                <a:latin typeface="Open Sans"/>
                <a:ea typeface="Open Sans"/>
                <a:cs typeface="Open Sans"/>
                <a:sym typeface="Open Sans"/>
              </a:rPr>
              <a:t> site web au lien </a:t>
            </a:r>
            <a:r>
              <a:rPr lang="en-US" sz="2000" dirty="0" err="1">
                <a:solidFill>
                  <a:srgbClr val="586F7C"/>
                </a:solidFill>
                <a:latin typeface="Open Sans"/>
                <a:ea typeface="Open Sans"/>
                <a:cs typeface="Open Sans"/>
                <a:sym typeface="Open Sans"/>
              </a:rPr>
              <a:t>suivant</a:t>
            </a:r>
            <a:r>
              <a:rPr lang="en-US" sz="2000" dirty="0">
                <a:solidFill>
                  <a:srgbClr val="586F7C"/>
                </a:solidFill>
                <a:latin typeface="Open Sans"/>
                <a:ea typeface="Open Sans"/>
                <a:cs typeface="Open Sans"/>
                <a:sym typeface="Open Sans"/>
              </a:rPr>
              <a:t>: </a:t>
            </a:r>
            <a:r>
              <a:rPr lang="en-US" sz="2000" dirty="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dirty="0">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000" dirty="0">
                <a:solidFill>
                  <a:srgbClr val="586F7C"/>
                </a:solidFill>
                <a:latin typeface="Open Sans"/>
                <a:ea typeface="Open Sans"/>
                <a:cs typeface="Open Sans"/>
                <a:sym typeface="Open Sans"/>
              </a:rPr>
              <a:t>Nous </a:t>
            </a:r>
            <a:r>
              <a:rPr lang="en-US" sz="2000" dirty="0" err="1">
                <a:solidFill>
                  <a:srgbClr val="586F7C"/>
                </a:solidFill>
                <a:latin typeface="Open Sans"/>
                <a:ea typeface="Open Sans"/>
                <a:cs typeface="Open Sans"/>
                <a:sym typeface="Open Sans"/>
              </a:rPr>
              <a:t>contacter</a:t>
            </a:r>
            <a:r>
              <a:rPr lang="en-US" sz="2000" dirty="0">
                <a:solidFill>
                  <a:srgbClr val="586F7C"/>
                </a:solidFill>
                <a:latin typeface="Open Sans"/>
                <a:ea typeface="Open Sans"/>
                <a:cs typeface="Open Sans"/>
                <a:sym typeface="Open Sans"/>
              </a:rPr>
              <a:t> à </a:t>
            </a:r>
            <a:r>
              <a:rPr lang="en-US" sz="2000" dirty="0" err="1">
                <a:solidFill>
                  <a:srgbClr val="586F7C"/>
                </a:solidFill>
                <a:latin typeface="Open Sans"/>
                <a:ea typeface="Open Sans"/>
                <a:cs typeface="Open Sans"/>
                <a:sym typeface="Open Sans"/>
              </a:rPr>
              <a:t>l’adresse</a:t>
            </a:r>
            <a:r>
              <a:rPr lang="en-US" sz="2000" dirty="0">
                <a:solidFill>
                  <a:srgbClr val="586F7C"/>
                </a:solidFill>
                <a:latin typeface="Open Sans"/>
                <a:ea typeface="Open Sans"/>
                <a:cs typeface="Open Sans"/>
                <a:sym typeface="Open Sans"/>
              </a:rPr>
              <a:t> mail </a:t>
            </a:r>
            <a:r>
              <a:rPr lang="en-US" sz="2000" dirty="0" err="1">
                <a:solidFill>
                  <a:srgbClr val="586F7C"/>
                </a:solidFill>
                <a:latin typeface="Open Sans"/>
                <a:ea typeface="Open Sans"/>
                <a:cs typeface="Open Sans"/>
                <a:sym typeface="Open Sans"/>
              </a:rPr>
              <a:t>suivant</a:t>
            </a:r>
            <a:r>
              <a:rPr lang="en-US" sz="2000" dirty="0">
                <a:solidFill>
                  <a:srgbClr val="586F7C"/>
                </a:solidFill>
                <a:latin typeface="Open Sans"/>
                <a:ea typeface="Open Sans"/>
                <a:cs typeface="Open Sans"/>
                <a:sym typeface="Open Sans"/>
              </a:rPr>
              <a:t> : </a:t>
            </a:r>
            <a:r>
              <a:rPr lang="en-US" sz="2000" dirty="0">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dirty="0">
                <a:solidFill>
                  <a:srgbClr val="586F7C"/>
                </a:solidFill>
                <a:latin typeface="Open Sans"/>
                <a:ea typeface="Open Sans"/>
                <a:cs typeface="Open Sans"/>
                <a:sym typeface="Open Sans"/>
              </a:rPr>
              <a:t> </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Découvrir d'autres supports de formation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5"/>
              </a:rPr>
              <a:t>www.research4life.org/training</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Vous abonner à la newsletter de Research4Life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6"/>
              </a:rPr>
              <a:t>www.research4life.org/newsletter</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Consulter les vidéos de Research4Life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7"/>
              </a:rPr>
              <a:t>https://bit.ly/2w3CU5C</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000" dirty="0">
                <a:solidFill>
                  <a:srgbClr val="586F7C"/>
                </a:solidFill>
                <a:latin typeface="Open Sans"/>
                <a:ea typeface="Open Sans"/>
                <a:cs typeface="Open Sans"/>
                <a:sym typeface="Open Sans"/>
              </a:rPr>
              <a:t>Nous </a:t>
            </a:r>
            <a:r>
              <a:rPr lang="en-US" sz="2000" dirty="0" err="1">
                <a:solidFill>
                  <a:srgbClr val="586F7C"/>
                </a:solidFill>
                <a:latin typeface="Open Sans"/>
                <a:ea typeface="Open Sans"/>
                <a:cs typeface="Open Sans"/>
                <a:sym typeface="Open Sans"/>
              </a:rPr>
              <a:t>suivre</a:t>
            </a:r>
            <a:r>
              <a:rPr lang="en-US" sz="2000" dirty="0">
                <a:solidFill>
                  <a:srgbClr val="586F7C"/>
                </a:solidFill>
                <a:latin typeface="Open Sans"/>
                <a:ea typeface="Open Sans"/>
                <a:cs typeface="Open Sans"/>
                <a:sym typeface="Open Sans"/>
              </a:rPr>
              <a:t> sur Twitter @r4lpartnership et Facebook @R4Lpartnership</a:t>
            </a:r>
            <a:endParaRPr sz="2000" dirty="0">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417" name="Google Shape;417;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418" name="Google Shape;418;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419" name="Google Shape;419;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420" name="Google Shape;420;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421" name="Google Shape;421;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lvl="0" algn="ctr">
              <a:buSzPts val="3000"/>
            </a:pPr>
            <a:r>
              <a:rPr lang="en-US" sz="3000" dirty="0">
                <a:solidFill>
                  <a:srgbClr val="F8981D"/>
                </a:solidFill>
                <a:latin typeface="Open Sans"/>
                <a:ea typeface="Open Sans"/>
                <a:cs typeface="Open Sans"/>
                <a:sym typeface="Open Sans"/>
              </a:rPr>
              <a:t>Pour plus </a:t>
            </a:r>
            <a:r>
              <a:rPr lang="en-US" sz="3000" dirty="0" err="1">
                <a:solidFill>
                  <a:srgbClr val="F8981D"/>
                </a:solidFill>
                <a:latin typeface="Open Sans"/>
                <a:ea typeface="Open Sans"/>
                <a:cs typeface="Open Sans"/>
                <a:sym typeface="Open Sans"/>
              </a:rPr>
              <a:t>d'informations</a:t>
            </a:r>
            <a:r>
              <a:rPr lang="en-US" sz="3000" dirty="0">
                <a:solidFill>
                  <a:srgbClr val="F8981D"/>
                </a:solidFill>
                <a:latin typeface="Open Sans"/>
                <a:ea typeface="Open Sans"/>
                <a:cs typeface="Open Sans"/>
                <a:sym typeface="Open Sans"/>
              </a:rPr>
              <a:t> sur </a:t>
            </a:r>
            <a:r>
              <a:rPr lang="en-US" sz="3000" b="0" i="0" u="none" strike="noStrike" cap="none" dirty="0">
                <a:solidFill>
                  <a:srgbClr val="F8981D"/>
                </a:solidFill>
                <a:latin typeface="Open Sans"/>
                <a:ea typeface="Open Sans"/>
                <a:cs typeface="Open Sans"/>
                <a:sym typeface="Open Sans"/>
              </a:rPr>
              <a:t>Research4Life</a:t>
            </a: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422" name="Google Shape;422;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Open Sans"/>
                <a:ea typeface="Open Sans"/>
                <a:cs typeface="Open Sans"/>
                <a:sym typeface="Open Sans"/>
              </a:rPr>
              <a:t>Research4Life </a:t>
            </a:r>
            <a:r>
              <a:rPr lang="en-US" sz="1800" b="0" i="0" u="none" strike="noStrike" cap="none" dirty="0" err="1">
                <a:solidFill>
                  <a:schemeClr val="lt1"/>
                </a:solidFill>
                <a:latin typeface="Open Sans"/>
                <a:ea typeface="Open Sans"/>
                <a:cs typeface="Open Sans"/>
                <a:sym typeface="Open Sans"/>
              </a:rPr>
              <a:t>est</a:t>
            </a:r>
            <a:r>
              <a:rPr lang="en-US" sz="1800" b="0" i="0" u="none" strike="noStrike" cap="none" dirty="0">
                <a:solidFill>
                  <a:schemeClr val="lt1"/>
                </a:solidFill>
                <a:latin typeface="Open Sans"/>
                <a:ea typeface="Open Sans"/>
                <a:cs typeface="Open Sans"/>
                <a:sym typeface="Open Sans"/>
              </a:rPr>
              <a:t> un </a:t>
            </a:r>
            <a:r>
              <a:rPr lang="en-US" sz="1800" b="0" i="0" u="none" strike="noStrike" cap="none" dirty="0" err="1">
                <a:solidFill>
                  <a:schemeClr val="lt1"/>
                </a:solidFill>
                <a:latin typeface="Open Sans"/>
                <a:ea typeface="Open Sans"/>
                <a:cs typeface="Open Sans"/>
                <a:sym typeface="Open Sans"/>
              </a:rPr>
              <a:t>partenariat</a:t>
            </a:r>
            <a:r>
              <a:rPr lang="en-US" sz="1800" b="0" i="0" u="none" strike="noStrike" cap="none" dirty="0">
                <a:solidFill>
                  <a:schemeClr val="lt1"/>
                </a:solidFill>
                <a:latin typeface="Open Sans"/>
                <a:ea typeface="Open Sans"/>
                <a:cs typeface="Open Sans"/>
                <a:sym typeface="Open Sans"/>
              </a:rPr>
              <a:t> public-</a:t>
            </a:r>
            <a:r>
              <a:rPr lang="en-US" sz="1800" b="0" i="0" u="none" strike="noStrike" cap="none" dirty="0" err="1">
                <a:solidFill>
                  <a:schemeClr val="lt1"/>
                </a:solidFill>
                <a:latin typeface="Open Sans"/>
                <a:ea typeface="Open Sans"/>
                <a:cs typeface="Open Sans"/>
                <a:sym typeface="Open Sans"/>
              </a:rPr>
              <a:t>privé</a:t>
            </a:r>
            <a:r>
              <a:rPr lang="en-US" sz="1800" b="0" i="0" u="none" strike="noStrike" cap="none" dirty="0">
                <a:solidFill>
                  <a:schemeClr val="lt1"/>
                </a:solidFill>
                <a:latin typeface="Open Sans"/>
                <a:ea typeface="Open Sans"/>
                <a:cs typeface="Open Sans"/>
                <a:sym typeface="Open Sans"/>
              </a:rPr>
              <a:t> des cinq collections:</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dirty="0" err="1">
                <a:solidFill>
                  <a:srgbClr val="586F7C"/>
                </a:solidFill>
                <a:latin typeface="Open Sans"/>
                <a:ea typeface="Open Sans"/>
                <a:cs typeface="Open Sans"/>
                <a:sym typeface="Open Sans"/>
              </a:rPr>
              <a:t>Objectifs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d’apprentissage</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Prendre connaissance des ressources supplémentaires existantes liées à la justice dans le monde.</a:t>
            </a:r>
          </a:p>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Comprendre les collections supplémentaires et comment les utiliser.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Introduction</a:t>
            </a:r>
            <a:endParaRPr>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110694" y="1722275"/>
            <a:ext cx="11596624" cy="4963337"/>
          </a:xfrm>
          <a:prstGeom prst="rect">
            <a:avLst/>
          </a:prstGeom>
          <a:noFill/>
          <a:ln>
            <a:noFill/>
          </a:ln>
        </p:spPr>
        <p:txBody>
          <a:bodyPr spcFirstLastPara="1" wrap="square" lIns="91425" tIns="45700" rIns="91425" bIns="45700" anchor="t" anchorCtr="0">
            <a:noAutofit/>
          </a:bodyPr>
          <a:lstStyle/>
          <a:p>
            <a:pPr lvl="0">
              <a:buClr>
                <a:schemeClr val="dk1"/>
              </a:buClr>
            </a:pPr>
            <a:r>
              <a:rPr lang="fr-FR" dirty="0">
                <a:solidFill>
                  <a:srgbClr val="3F3F3F"/>
                </a:solidFill>
                <a:latin typeface="Open Sans"/>
                <a:ea typeface="Open Sans"/>
                <a:cs typeface="Open Sans"/>
                <a:sym typeface="Open Sans"/>
              </a:rPr>
              <a:t>Cette leçon présente les principales ressources spécifiques aux collections (droit et justice) accessibles via Research4life. La leçon passe en revue trois bases de données, à savoir : </a:t>
            </a:r>
          </a:p>
          <a:p>
            <a:pPr lvl="1">
              <a:buClr>
                <a:schemeClr val="dk1"/>
              </a:buClr>
            </a:pPr>
            <a:r>
              <a:rPr lang="fr-FR" sz="2400" b="1" dirty="0">
                <a:solidFill>
                  <a:srgbClr val="3F3F3F"/>
                </a:solidFill>
                <a:latin typeface="Open Sans"/>
                <a:ea typeface="Open Sans"/>
                <a:cs typeface="Open Sans"/>
                <a:sym typeface="Open Sans"/>
              </a:rPr>
              <a:t>Index BLDS des études sur le développement</a:t>
            </a:r>
            <a:r>
              <a:rPr lang="en-US" sz="2400" dirty="0">
                <a:solidFill>
                  <a:srgbClr val="3F3F3F"/>
                </a:solidFill>
                <a:latin typeface="Open Sans"/>
                <a:ea typeface="Open Sans"/>
                <a:cs typeface="Open Sans"/>
                <a:sym typeface="Open Sans"/>
              </a:rPr>
              <a:t>, </a:t>
            </a:r>
            <a:endParaRPr sz="2400" dirty="0">
              <a:solidFill>
                <a:srgbClr val="3F3F3F"/>
              </a:solidFill>
              <a:latin typeface="Open Sans"/>
              <a:ea typeface="Open Sans"/>
              <a:cs typeface="Open Sans"/>
              <a:sym typeface="Open Sans"/>
            </a:endParaRPr>
          </a:p>
          <a:p>
            <a:pPr marL="876300" lvl="1" indent="-342900" algn="just" rtl="0">
              <a:lnSpc>
                <a:spcPct val="90000"/>
              </a:lnSpc>
              <a:spcBef>
                <a:spcPts val="1200"/>
              </a:spcBef>
              <a:spcAft>
                <a:spcPts val="0"/>
              </a:spcAft>
              <a:buClr>
                <a:schemeClr val="dk1"/>
              </a:buClr>
              <a:buSzPts val="2000"/>
              <a:buFont typeface="Courier New"/>
              <a:buChar char="o"/>
            </a:pPr>
            <a:r>
              <a:rPr lang="en-US" sz="2400" b="1" dirty="0">
                <a:solidFill>
                  <a:srgbClr val="3F3F3F"/>
                </a:solidFill>
                <a:latin typeface="Open Sans"/>
                <a:ea typeface="Open Sans"/>
                <a:cs typeface="Open Sans"/>
                <a:sym typeface="Open Sans"/>
              </a:rPr>
              <a:t>NATLEX</a:t>
            </a:r>
            <a:r>
              <a:rPr lang="en-US" sz="2400" dirty="0">
                <a:solidFill>
                  <a:srgbClr val="3F3F3F"/>
                </a:solidFill>
                <a:latin typeface="Open Sans"/>
                <a:ea typeface="Open Sans"/>
                <a:cs typeface="Open Sans"/>
                <a:sym typeface="Open Sans"/>
              </a:rPr>
              <a:t> et </a:t>
            </a:r>
            <a:endParaRPr sz="2400" dirty="0">
              <a:solidFill>
                <a:srgbClr val="3F3F3F"/>
              </a:solidFill>
              <a:latin typeface="Open Sans"/>
              <a:ea typeface="Open Sans"/>
              <a:cs typeface="Open Sans"/>
              <a:sym typeface="Open Sans"/>
            </a:endParaRPr>
          </a:p>
          <a:p>
            <a:pPr marL="876300" lvl="1" indent="-342900" algn="just" rtl="0">
              <a:lnSpc>
                <a:spcPct val="90000"/>
              </a:lnSpc>
              <a:spcBef>
                <a:spcPts val="1200"/>
              </a:spcBef>
              <a:spcAft>
                <a:spcPts val="0"/>
              </a:spcAft>
              <a:buClr>
                <a:schemeClr val="dk1"/>
              </a:buClr>
              <a:buSzPts val="2000"/>
              <a:buFont typeface="Courier New"/>
              <a:buChar char="o"/>
            </a:pPr>
            <a:r>
              <a:rPr lang="en-US" sz="2400" b="1" dirty="0">
                <a:solidFill>
                  <a:srgbClr val="3F3F3F"/>
                </a:solidFill>
                <a:latin typeface="Open Sans"/>
                <a:ea typeface="Open Sans"/>
                <a:cs typeface="Open Sans"/>
                <a:sym typeface="Open Sans"/>
              </a:rPr>
              <a:t>NORMLEX</a:t>
            </a:r>
            <a:r>
              <a:rPr lang="en-US" sz="2400" dirty="0">
                <a:solidFill>
                  <a:srgbClr val="3F3F3F"/>
                </a:solidFill>
                <a:latin typeface="Open Sans"/>
                <a:ea typeface="Open Sans"/>
                <a:cs typeface="Open Sans"/>
                <a:sym typeface="Open Sans"/>
              </a:rPr>
              <a:t>.</a:t>
            </a:r>
            <a:r>
              <a:rPr lang="en-US" sz="2400" b="1" dirty="0">
                <a:solidFill>
                  <a:srgbClr val="3F3F3F"/>
                </a:solidFill>
                <a:latin typeface="Open Sans"/>
                <a:ea typeface="Open Sans"/>
                <a:cs typeface="Open Sans"/>
                <a:sym typeface="Open Sans"/>
              </a:rPr>
              <a:t> </a:t>
            </a:r>
            <a:endParaRPr dirty="0">
              <a:solidFill>
                <a:srgbClr val="3F3F3F"/>
              </a:solidFill>
            </a:endParaRPr>
          </a:p>
          <a:p>
            <a:pPr lvl="0" algn="just">
              <a:spcBef>
                <a:spcPts val="1200"/>
              </a:spcBef>
              <a:buClr>
                <a:schemeClr val="dk1"/>
              </a:buClr>
            </a:pPr>
            <a:r>
              <a:rPr lang="fr-FR" dirty="0">
                <a:solidFill>
                  <a:srgbClr val="3F3F3F"/>
                </a:solidFill>
                <a:latin typeface="Open Sans"/>
                <a:ea typeface="Open Sans"/>
                <a:cs typeface="Open Sans"/>
                <a:sym typeface="Open Sans"/>
              </a:rPr>
              <a:t>Ces bases de données sont accessibles via l'option </a:t>
            </a:r>
            <a:r>
              <a:rPr lang="fr-FR" b="1" dirty="0">
                <a:solidFill>
                  <a:srgbClr val="3F3F3F"/>
                </a:solidFill>
                <a:latin typeface="Open Sans"/>
                <a:ea typeface="Open Sans"/>
                <a:cs typeface="Open Sans"/>
                <a:sym typeface="Open Sans"/>
              </a:rPr>
              <a:t>Bases de données </a:t>
            </a:r>
            <a:r>
              <a:rPr lang="fr-FR" dirty="0">
                <a:solidFill>
                  <a:srgbClr val="3F3F3F"/>
                </a:solidFill>
                <a:latin typeface="Open Sans"/>
                <a:ea typeface="Open Sans"/>
                <a:cs typeface="Open Sans"/>
                <a:sym typeface="Open Sans"/>
              </a:rPr>
              <a:t>du menu déroulant </a:t>
            </a:r>
            <a:r>
              <a:rPr lang="fr-FR" b="1" dirty="0">
                <a:solidFill>
                  <a:srgbClr val="3F3F3F"/>
                </a:solidFill>
                <a:latin typeface="Open Sans"/>
                <a:ea typeface="Open Sans"/>
                <a:cs typeface="Open Sans"/>
                <a:sym typeface="Open Sans"/>
              </a:rPr>
              <a:t>Contenu</a:t>
            </a:r>
            <a:r>
              <a:rPr lang="fr-FR" b="1" dirty="0">
                <a:solidFill>
                  <a:srgbClr val="FF0000"/>
                </a:solidFill>
                <a:latin typeface="Open Sans"/>
                <a:ea typeface="Open Sans"/>
                <a:cs typeface="Open Sans"/>
                <a:sym typeface="Open Sans"/>
              </a:rPr>
              <a:t> </a:t>
            </a:r>
            <a:r>
              <a:rPr lang="fr-FR" dirty="0">
                <a:solidFill>
                  <a:srgbClr val="3F3F3F"/>
                </a:solidFill>
                <a:latin typeface="Open Sans"/>
                <a:ea typeface="Open Sans"/>
                <a:cs typeface="Open Sans"/>
                <a:sym typeface="Open Sans"/>
              </a:rPr>
              <a:t>en haut du portail Research4life</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fontScale="90000"/>
          </a:bodyPr>
          <a:lstStyle/>
          <a:p>
            <a:pPr lvl="0"/>
            <a:r>
              <a:rPr lang="fr-FR" sz="4000" b="1" dirty="0">
                <a:solidFill>
                  <a:srgbClr val="3F3F3F"/>
                </a:solidFill>
                <a:latin typeface="Open Sans"/>
                <a:ea typeface="Open Sans"/>
                <a:cs typeface="Open Sans"/>
                <a:sym typeface="Open Sans"/>
              </a:rPr>
              <a:t>Index BLDS des études sur le développement</a:t>
            </a:r>
            <a:endParaRPr dirty="0">
              <a:solidFill>
                <a:srgbClr val="586F7C"/>
              </a:solidFill>
              <a:latin typeface="Open Sans"/>
              <a:ea typeface="Open Sans"/>
              <a:cs typeface="Open Sans"/>
              <a:sym typeface="Open Sans"/>
            </a:endParaRPr>
          </a:p>
        </p:txBody>
      </p:sp>
      <p:grpSp>
        <p:nvGrpSpPr>
          <p:cNvPr id="105" name="Google Shape;105;p40"/>
          <p:cNvGrpSpPr/>
          <p:nvPr/>
        </p:nvGrpSpPr>
        <p:grpSpPr>
          <a:xfrm>
            <a:off x="111187" y="2013812"/>
            <a:ext cx="11656091" cy="4522013"/>
            <a:chOff x="-64609" y="55"/>
            <a:chExt cx="11656091" cy="4522013"/>
          </a:xfrm>
        </p:grpSpPr>
        <p:sp>
          <p:nvSpPr>
            <p:cNvPr id="106" name="Google Shape;106;p40"/>
            <p:cNvSpPr/>
            <p:nvPr/>
          </p:nvSpPr>
          <p:spPr>
            <a:xfrm rot="5400000">
              <a:off x="6999864" y="-2606289"/>
              <a:ext cx="1764688" cy="7418549"/>
            </a:xfrm>
            <a:prstGeom prst="round2SameRect">
              <a:avLst>
                <a:gd name="adj1" fmla="val 16667"/>
                <a:gd name="adj2" fmla="val 0"/>
              </a:avLst>
            </a:prstGeom>
            <a:solidFill>
              <a:srgbClr val="FFE2CD">
                <a:alpha val="89019"/>
              </a:srgbClr>
            </a:solidFill>
            <a:ln w="25400" cap="flat" cmpd="sng">
              <a:solidFill>
                <a:srgbClr val="FFE2CD">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0"/>
            <p:cNvSpPr txBox="1"/>
            <p:nvPr/>
          </p:nvSpPr>
          <p:spPr>
            <a:xfrm>
              <a:off x="4172934" y="306786"/>
              <a:ext cx="7332404" cy="1592398"/>
            </a:xfrm>
            <a:prstGeom prst="rect">
              <a:avLst/>
            </a:prstGeom>
            <a:noFill/>
            <a:ln>
              <a:noFill/>
            </a:ln>
          </p:spPr>
          <p:txBody>
            <a:bodyPr spcFirstLastPara="1" wrap="square" lIns="64750" tIns="32375" rIns="64750" bIns="32375" anchor="ctr" anchorCtr="0">
              <a:noAutofit/>
            </a:bodyPr>
            <a:lstStyle/>
            <a:p>
              <a:pPr marL="457200" lvl="0" indent="-336550">
                <a:lnSpc>
                  <a:spcPct val="90000"/>
                </a:lnSpc>
                <a:buSzPts val="1700"/>
                <a:buFont typeface="Arial"/>
                <a:buChar char="●"/>
              </a:pPr>
              <a:r>
                <a:rPr lang="fr-FR" sz="1700" dirty="0">
                  <a:solidFill>
                    <a:srgbClr val="3F3F3F"/>
                  </a:solidFill>
                </a:rPr>
                <a:t>La </a:t>
              </a:r>
              <a:r>
                <a:rPr lang="fr-FR" sz="1700" b="1" dirty="0">
                  <a:solidFill>
                    <a:srgbClr val="3F3F3F"/>
                  </a:solidFill>
                </a:rPr>
                <a:t>British Library for </a:t>
              </a:r>
              <a:r>
                <a:rPr lang="fr-FR" sz="1700" b="1" dirty="0" err="1">
                  <a:solidFill>
                    <a:srgbClr val="3F3F3F"/>
                  </a:solidFill>
                </a:rPr>
                <a:t>Development</a:t>
              </a:r>
              <a:r>
                <a:rPr lang="fr-FR" sz="1700" b="1" dirty="0">
                  <a:solidFill>
                    <a:srgbClr val="3F3F3F"/>
                  </a:solidFill>
                </a:rPr>
                <a:t> </a:t>
              </a:r>
              <a:r>
                <a:rPr lang="fr-FR" sz="1700" b="1" dirty="0" err="1">
                  <a:solidFill>
                    <a:srgbClr val="3F3F3F"/>
                  </a:solidFill>
                </a:rPr>
                <a:t>Studies</a:t>
              </a:r>
              <a:r>
                <a:rPr lang="fr-FR" sz="1700" b="1" dirty="0">
                  <a:solidFill>
                    <a:srgbClr val="3F3F3F"/>
                  </a:solidFill>
                </a:rPr>
                <a:t> (BLDS) </a:t>
              </a:r>
              <a:r>
                <a:rPr lang="fr-FR" sz="1700" dirty="0">
                  <a:solidFill>
                    <a:srgbClr val="3F3F3F"/>
                  </a:solidFill>
                </a:rPr>
                <a:t>est la collection de recherche la plus complète d'Europe sur les questions de développement en Europe</a:t>
              </a:r>
              <a:r>
                <a:rPr lang="en-US" sz="1700" b="0" i="0" u="none" strike="noStrike" cap="none" dirty="0">
                  <a:solidFill>
                    <a:srgbClr val="3F3F3F"/>
                  </a:solidFill>
                  <a:latin typeface="Arial"/>
                  <a:ea typeface="Arial"/>
                  <a:cs typeface="Arial"/>
                  <a:sym typeface="Arial"/>
                </a:rPr>
                <a:t>.</a:t>
              </a:r>
              <a:endParaRPr sz="1700" b="0" i="0" u="none" strike="noStrike" cap="none" dirty="0">
                <a:solidFill>
                  <a:srgbClr val="3F3F3F"/>
                </a:solidFill>
                <a:latin typeface="Arial"/>
                <a:ea typeface="Arial"/>
                <a:cs typeface="Arial"/>
                <a:sym typeface="Arial"/>
              </a:endParaRPr>
            </a:p>
            <a:p>
              <a:pPr marL="457200" lvl="0" indent="-336550">
                <a:lnSpc>
                  <a:spcPct val="90000"/>
                </a:lnSpc>
                <a:buSzPts val="1700"/>
                <a:buFont typeface="Arial"/>
                <a:buChar char="●"/>
              </a:pPr>
              <a:r>
                <a:rPr lang="fr-FR" sz="1700" dirty="0">
                  <a:solidFill>
                    <a:srgbClr val="3F3F3F"/>
                  </a:solidFill>
                </a:rPr>
                <a:t>Elle rassemble plus de </a:t>
              </a:r>
              <a:r>
                <a:rPr lang="fr-FR" sz="1700" b="1" dirty="0">
                  <a:solidFill>
                    <a:srgbClr val="3F3F3F"/>
                  </a:solidFill>
                </a:rPr>
                <a:t>80 000 monographies</a:t>
              </a:r>
              <a:r>
                <a:rPr lang="fr-FR" sz="1700" dirty="0">
                  <a:solidFill>
                    <a:srgbClr val="3F3F3F"/>
                  </a:solidFill>
                </a:rPr>
                <a:t>, y compris des rapports de recherche individuels, des documents de travail et des livres, et plus de </a:t>
              </a:r>
              <a:r>
                <a:rPr lang="fr-FR" sz="1700" b="1" dirty="0">
                  <a:solidFill>
                    <a:srgbClr val="3F3F3F"/>
                  </a:solidFill>
                </a:rPr>
                <a:t>10 000 </a:t>
              </a:r>
              <a:r>
                <a:rPr lang="fr-FR" sz="1700" dirty="0">
                  <a:solidFill>
                    <a:srgbClr val="3F3F3F"/>
                  </a:solidFill>
                </a:rPr>
                <a:t>magazines, journaux, rapports annuels et titres de bulletins d'information. </a:t>
              </a:r>
              <a:endParaRPr sz="1700" b="0" i="0" u="none" strike="noStrike" cap="none" dirty="0">
                <a:solidFill>
                  <a:srgbClr val="3F3F3F"/>
                </a:solidFill>
                <a:latin typeface="Arial"/>
                <a:ea typeface="Arial"/>
                <a:cs typeface="Arial"/>
                <a:sym typeface="Arial"/>
              </a:endParaRPr>
            </a:p>
            <a:p>
              <a:pPr marL="457200" lvl="0" indent="-336550">
                <a:lnSpc>
                  <a:spcPct val="90000"/>
                </a:lnSpc>
                <a:buSzPts val="1700"/>
                <a:buFont typeface="Arial"/>
                <a:buChar char="●"/>
              </a:pPr>
              <a:r>
                <a:rPr lang="fr-FR" sz="1700" dirty="0">
                  <a:solidFill>
                    <a:srgbClr val="3F3F3F"/>
                  </a:solidFill>
                </a:rPr>
                <a:t>Plus de 50% de la collection est publiée dans le Sud global.</a:t>
              </a:r>
              <a:endParaRPr sz="1700" b="0" i="0" u="none" strike="noStrike" cap="none" dirty="0">
                <a:solidFill>
                  <a:srgbClr val="3F3F3F"/>
                </a:solidFill>
                <a:latin typeface="Arial"/>
                <a:ea typeface="Arial"/>
                <a:cs typeface="Arial"/>
                <a:sym typeface="Arial"/>
              </a:endParaRPr>
            </a:p>
          </p:txBody>
        </p:sp>
        <p:sp>
          <p:nvSpPr>
            <p:cNvPr id="108" name="Google Shape;108;p40"/>
            <p:cNvSpPr/>
            <p:nvPr/>
          </p:nvSpPr>
          <p:spPr>
            <a:xfrm>
              <a:off x="0" y="55"/>
              <a:ext cx="4172933" cy="2205860"/>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0"/>
            <p:cNvSpPr txBox="1"/>
            <p:nvPr/>
          </p:nvSpPr>
          <p:spPr>
            <a:xfrm>
              <a:off x="-64609" y="306786"/>
              <a:ext cx="4151397" cy="1764690"/>
            </a:xfrm>
            <a:prstGeom prst="rect">
              <a:avLst/>
            </a:prstGeom>
            <a:noFill/>
            <a:ln>
              <a:noFill/>
            </a:ln>
          </p:spPr>
          <p:txBody>
            <a:bodyPr spcFirstLastPara="1" wrap="square" lIns="133350" tIns="66675" rIns="133350" bIns="66675" anchor="ctr" anchorCtr="0">
              <a:noAutofit/>
            </a:bodyPr>
            <a:lstStyle/>
            <a:p>
              <a:pPr lvl="0" algn="ctr">
                <a:lnSpc>
                  <a:spcPct val="90000"/>
                </a:lnSpc>
                <a:buSzPts val="3500"/>
              </a:pPr>
              <a:r>
                <a:rPr lang="fr-FR" sz="3200" dirty="0">
                  <a:solidFill>
                    <a:schemeClr val="lt1"/>
                  </a:solidFill>
                  <a:latin typeface="Open Sans"/>
                  <a:ea typeface="Open Sans"/>
                  <a:cs typeface="Open Sans"/>
                  <a:sym typeface="Open Sans"/>
                </a:rPr>
                <a:t>Selon le guide des sujets de la bibliothèque de l'Université du Sussex :</a:t>
              </a:r>
              <a:endParaRPr sz="3200" b="0" i="0" u="none" strike="noStrike" cap="none" dirty="0">
                <a:solidFill>
                  <a:schemeClr val="lt1"/>
                </a:solidFill>
                <a:latin typeface="Open Sans"/>
                <a:ea typeface="Open Sans"/>
                <a:cs typeface="Open Sans"/>
                <a:sym typeface="Open Sans"/>
              </a:endParaRPr>
            </a:p>
          </p:txBody>
        </p:sp>
        <p:sp>
          <p:nvSpPr>
            <p:cNvPr id="110" name="Google Shape;110;p40"/>
            <p:cNvSpPr/>
            <p:nvPr/>
          </p:nvSpPr>
          <p:spPr>
            <a:xfrm rot="5400000">
              <a:off x="6999864" y="-290135"/>
              <a:ext cx="1764688" cy="7418549"/>
            </a:xfrm>
            <a:prstGeom prst="round2SameRect">
              <a:avLst>
                <a:gd name="adj1" fmla="val 16667"/>
                <a:gd name="adj2" fmla="val 0"/>
              </a:avLst>
            </a:prstGeom>
            <a:solidFill>
              <a:srgbClr val="CADADF">
                <a:alpha val="89019"/>
              </a:srgbClr>
            </a:solidFill>
            <a:ln w="25400" cap="flat" cmpd="sng">
              <a:solidFill>
                <a:srgbClr val="CADAD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0"/>
            <p:cNvSpPr txBox="1"/>
            <p:nvPr/>
          </p:nvSpPr>
          <p:spPr>
            <a:xfrm>
              <a:off x="4172934" y="2423889"/>
              <a:ext cx="7332404" cy="1983132"/>
            </a:xfrm>
            <a:prstGeom prst="rect">
              <a:avLst/>
            </a:prstGeom>
            <a:noFill/>
            <a:ln>
              <a:noFill/>
            </a:ln>
          </p:spPr>
          <p:txBody>
            <a:bodyPr spcFirstLastPara="1" wrap="square" lIns="64750" tIns="32375" rIns="64750" bIns="32375" anchor="ctr" anchorCtr="0">
              <a:noAutofit/>
            </a:bodyPr>
            <a:lstStyle/>
            <a:p>
              <a:pPr marL="457200" lvl="0" indent="-336550">
                <a:lnSpc>
                  <a:spcPct val="90000"/>
                </a:lnSpc>
                <a:buSzPts val="1700"/>
                <a:buFont typeface="Arial"/>
                <a:buChar char="●"/>
              </a:pPr>
              <a:r>
                <a:rPr lang="fr-FR" sz="1700" dirty="0">
                  <a:solidFill>
                    <a:srgbClr val="3F3F3F"/>
                  </a:solidFill>
                </a:rPr>
                <a:t>La BLDS est une </a:t>
              </a:r>
              <a:r>
                <a:rPr lang="fr-FR" sz="1700" b="1" dirty="0">
                  <a:solidFill>
                    <a:srgbClr val="3F3F3F"/>
                  </a:solidFill>
                </a:rPr>
                <a:t>vaste collection provenant </a:t>
              </a:r>
              <a:r>
                <a:rPr lang="fr-FR" sz="1700" dirty="0">
                  <a:solidFill>
                    <a:srgbClr val="3F3F3F"/>
                  </a:solidFill>
                </a:rPr>
                <a:t>de, et concernant l'Afrique subsaharienne, en général en relation avec le développement social et économique</a:t>
              </a:r>
              <a:r>
                <a:rPr lang="en-US" sz="1700" dirty="0">
                  <a:solidFill>
                    <a:srgbClr val="3F3F3F"/>
                  </a:solidFill>
                </a:rPr>
                <a:t>. </a:t>
              </a:r>
            </a:p>
            <a:p>
              <a:pPr marL="457200" lvl="0" indent="-336550">
                <a:lnSpc>
                  <a:spcPct val="90000"/>
                </a:lnSpc>
                <a:buSzPts val="1700"/>
                <a:buFont typeface="Arial"/>
                <a:buChar char="●"/>
              </a:pPr>
              <a:r>
                <a:rPr lang="fr-FR" sz="1700" dirty="0">
                  <a:solidFill>
                    <a:srgbClr val="3F3F3F"/>
                  </a:solidFill>
                </a:rPr>
                <a:t>Les sources d'information comprennent les gouvernements des pays en développement et des pays donateurs, les organisations internationales et régionales, les organisations non gouvernementales, les institutions de recherche et les éditeurs commerciaux.</a:t>
              </a:r>
            </a:p>
          </p:txBody>
        </p:sp>
        <p:sp>
          <p:nvSpPr>
            <p:cNvPr id="112" name="Google Shape;112;p40"/>
            <p:cNvSpPr/>
            <p:nvPr/>
          </p:nvSpPr>
          <p:spPr>
            <a:xfrm>
              <a:off x="0" y="2316208"/>
              <a:ext cx="4172933" cy="2205860"/>
            </a:xfrm>
            <a:prstGeom prst="roundRect">
              <a:avLst>
                <a:gd name="adj" fmla="val 16667"/>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0"/>
            <p:cNvSpPr txBox="1"/>
            <p:nvPr/>
          </p:nvSpPr>
          <p:spPr>
            <a:xfrm>
              <a:off x="107681" y="2423889"/>
              <a:ext cx="3957571" cy="1990498"/>
            </a:xfrm>
            <a:prstGeom prst="rect">
              <a:avLst/>
            </a:prstGeom>
            <a:noFill/>
            <a:ln>
              <a:noFill/>
            </a:ln>
          </p:spPr>
          <p:txBody>
            <a:bodyPr spcFirstLastPara="1" wrap="square" lIns="133350" tIns="66675" rIns="133350" bIns="66675" anchor="ctr" anchorCtr="0">
              <a:noAutofit/>
            </a:bodyPr>
            <a:lstStyle/>
            <a:p>
              <a:pPr lvl="0" algn="ctr">
                <a:lnSpc>
                  <a:spcPct val="90000"/>
                </a:lnSpc>
                <a:buSzPts val="3500"/>
              </a:pPr>
              <a:r>
                <a:rPr lang="en-US" sz="3500" dirty="0">
                  <a:solidFill>
                    <a:schemeClr val="lt1"/>
                  </a:solidFill>
                  <a:latin typeface="Open Sans"/>
                  <a:ea typeface="Open Sans"/>
                  <a:cs typeface="Open Sans"/>
                  <a:sym typeface="Open Sans"/>
                </a:rPr>
                <a:t>Le Bureau Afrique </a:t>
              </a:r>
              <a:r>
                <a:rPr lang="en-US" sz="3500" dirty="0" err="1">
                  <a:solidFill>
                    <a:schemeClr val="lt1"/>
                  </a:solidFill>
                  <a:latin typeface="Open Sans"/>
                  <a:ea typeface="Open Sans"/>
                  <a:cs typeface="Open Sans"/>
                  <a:sym typeface="Open Sans"/>
                </a:rPr>
                <a:t>dit</a:t>
              </a:r>
              <a:r>
                <a:rPr lang="en-US" sz="3500" dirty="0">
                  <a:solidFill>
                    <a:schemeClr val="lt1"/>
                  </a:solidFill>
                  <a:latin typeface="Open Sans"/>
                  <a:ea typeface="Open Sans"/>
                  <a:cs typeface="Open Sans"/>
                  <a:sym typeface="Open Sans"/>
                </a:rPr>
                <a:t> :</a:t>
              </a:r>
              <a:endParaRPr sz="3500" b="0" i="0" u="none" strike="noStrike" cap="none" dirty="0">
                <a:solidFill>
                  <a:schemeClr val="lt1"/>
                </a:solidFill>
                <a:latin typeface="Open Sans"/>
                <a:ea typeface="Open Sans"/>
                <a:cs typeface="Open Sans"/>
                <a:sym typeface="Open Sa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 name="Image 10">
            <a:extLst>
              <a:ext uri="{FF2B5EF4-FFF2-40B4-BE49-F238E27FC236}">
                <a16:creationId xmlns:a16="http://schemas.microsoft.com/office/drawing/2014/main" id="{E89B501B-0330-4A09-83A2-2BC6D33246EE}"/>
              </a:ext>
            </a:extLst>
          </p:cNvPr>
          <p:cNvPicPr>
            <a:picLocks noChangeAspect="1"/>
          </p:cNvPicPr>
          <p:nvPr/>
        </p:nvPicPr>
        <p:blipFill>
          <a:blip r:embed="rId3"/>
          <a:stretch>
            <a:fillRect/>
          </a:stretch>
        </p:blipFill>
        <p:spPr>
          <a:xfrm>
            <a:off x="412248" y="2469595"/>
            <a:ext cx="1501270" cy="2179509"/>
          </a:xfrm>
          <a:prstGeom prst="rect">
            <a:avLst/>
          </a:prstGeom>
        </p:spPr>
      </p:pic>
      <p:sp>
        <p:nvSpPr>
          <p:cNvPr id="118" name="Google Shape;118;p8"/>
          <p:cNvSpPr txBox="1">
            <a:spLocks noGrp="1"/>
          </p:cNvSpPr>
          <p:nvPr>
            <p:ph type="title"/>
          </p:nvPr>
        </p:nvSpPr>
        <p:spPr>
          <a:xfrm>
            <a:off x="-1" y="0"/>
            <a:ext cx="8409709" cy="1518122"/>
          </a:xfrm>
          <a:prstGeom prst="rect">
            <a:avLst/>
          </a:prstGeom>
          <a:noFill/>
          <a:ln>
            <a:noFill/>
          </a:ln>
        </p:spPr>
        <p:txBody>
          <a:bodyPr spcFirstLastPara="1" wrap="square" lIns="91425" tIns="45700" rIns="91425" bIns="45700" anchor="ctr" anchorCtr="0">
            <a:normAutofit fontScale="90000"/>
          </a:bodyPr>
          <a:lstStyle/>
          <a:p>
            <a:pPr lvl="0">
              <a:buSzPct val="100000"/>
            </a:pPr>
            <a:r>
              <a:rPr lang="fr-FR" sz="4000" dirty="0">
                <a:solidFill>
                  <a:srgbClr val="586F7C"/>
                </a:solidFill>
                <a:latin typeface="Open Sans"/>
                <a:ea typeface="Open Sans"/>
                <a:cs typeface="Open Sans"/>
                <a:sym typeface="Open Sans"/>
              </a:rPr>
              <a:t>Accéder à l'index BLDS des études de développement à partir du portail unifié R4L</a:t>
            </a:r>
            <a:endParaRPr dirty="0">
              <a:solidFill>
                <a:srgbClr val="586F7C"/>
              </a:solidFill>
              <a:latin typeface="Open Sans"/>
              <a:ea typeface="Open Sans"/>
              <a:cs typeface="Open Sans"/>
              <a:sym typeface="Open Sans"/>
            </a:endParaRPr>
          </a:p>
        </p:txBody>
      </p:sp>
      <p:sp>
        <p:nvSpPr>
          <p:cNvPr id="119" name="Google Shape;119;p8"/>
          <p:cNvSpPr txBox="1">
            <a:spLocks noGrp="1"/>
          </p:cNvSpPr>
          <p:nvPr>
            <p:ph type="body" idx="1"/>
          </p:nvPr>
        </p:nvSpPr>
        <p:spPr>
          <a:xfrm>
            <a:off x="103350" y="1878500"/>
            <a:ext cx="11985300" cy="4522200"/>
          </a:xfrm>
          <a:prstGeom prst="rect">
            <a:avLst/>
          </a:prstGeom>
          <a:noFill/>
          <a:ln>
            <a:noFill/>
          </a:ln>
        </p:spPr>
        <p:txBody>
          <a:bodyPr spcFirstLastPara="1" wrap="square" lIns="91425" tIns="45700" rIns="91425" bIns="45700" anchor="t" anchorCtr="0">
            <a:noAutofit/>
          </a:bodyPr>
          <a:lstStyle/>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chemeClr val="dk1"/>
              </a:solidFill>
              <a:latin typeface="Open Sans"/>
              <a:ea typeface="Open Sans"/>
              <a:cs typeface="Open Sans"/>
              <a:sym typeface="Open Sans"/>
            </a:endParaRPr>
          </a:p>
        </p:txBody>
      </p:sp>
      <p:sp>
        <p:nvSpPr>
          <p:cNvPr id="121" name="Google Shape;121;p8"/>
          <p:cNvSpPr/>
          <p:nvPr/>
        </p:nvSpPr>
        <p:spPr>
          <a:xfrm>
            <a:off x="542995" y="3470156"/>
            <a:ext cx="1014860" cy="28600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22" name="Google Shape;122;p8"/>
          <p:cNvCxnSpPr>
            <a:stCxn id="121" idx="3"/>
          </p:cNvCxnSpPr>
          <p:nvPr/>
        </p:nvCxnSpPr>
        <p:spPr>
          <a:xfrm>
            <a:off x="1557855" y="3613159"/>
            <a:ext cx="928500" cy="0"/>
          </a:xfrm>
          <a:prstGeom prst="straightConnector1">
            <a:avLst/>
          </a:prstGeom>
          <a:noFill/>
          <a:ln w="28575" cap="flat" cmpd="sng">
            <a:solidFill>
              <a:srgbClr val="FF0000">
                <a:alpha val="62745"/>
              </a:srgbClr>
            </a:solidFill>
            <a:prstDash val="solid"/>
            <a:round/>
            <a:headEnd type="none" w="sm" len="sm"/>
            <a:tailEnd type="triangle" w="med" len="med"/>
          </a:ln>
        </p:spPr>
      </p:cxnSp>
      <p:cxnSp>
        <p:nvCxnSpPr>
          <p:cNvPr id="123" name="Google Shape;123;p8"/>
          <p:cNvCxnSpPr/>
          <p:nvPr/>
        </p:nvCxnSpPr>
        <p:spPr>
          <a:xfrm>
            <a:off x="4984744" y="3590583"/>
            <a:ext cx="1268588" cy="0"/>
          </a:xfrm>
          <a:prstGeom prst="straightConnector1">
            <a:avLst/>
          </a:prstGeom>
          <a:noFill/>
          <a:ln w="28575" cap="flat" cmpd="sng">
            <a:solidFill>
              <a:srgbClr val="FF0000">
                <a:alpha val="62745"/>
              </a:srgbClr>
            </a:solidFill>
            <a:prstDash val="solid"/>
            <a:round/>
            <a:headEnd type="none" w="sm" len="sm"/>
            <a:tailEnd type="triangle" w="med" len="med"/>
          </a:ln>
        </p:spPr>
      </p:cxnSp>
      <p:sp>
        <p:nvSpPr>
          <p:cNvPr id="124" name="Google Shape;124;p8"/>
          <p:cNvSpPr txBox="1"/>
          <p:nvPr/>
        </p:nvSpPr>
        <p:spPr>
          <a:xfrm>
            <a:off x="542994" y="5240199"/>
            <a:ext cx="11039406" cy="1200288"/>
          </a:xfrm>
          <a:prstGeom prst="rect">
            <a:avLst/>
          </a:prstGeom>
          <a:noFill/>
          <a:ln>
            <a:noFill/>
          </a:ln>
        </p:spPr>
        <p:txBody>
          <a:bodyPr spcFirstLastPara="1" wrap="square" lIns="91425" tIns="45700" rIns="91425" bIns="45700" anchor="t" anchorCtr="0">
            <a:spAutoFit/>
          </a:bodyPr>
          <a:lstStyle/>
          <a:p>
            <a:pPr marL="76200" lvl="0" algn="just">
              <a:buSzPts val="2400"/>
            </a:pPr>
            <a:r>
              <a:rPr lang="fr-FR" sz="2400" dirty="0">
                <a:solidFill>
                  <a:srgbClr val="3F3F3F"/>
                </a:solidFill>
                <a:latin typeface="Open Sans"/>
                <a:ea typeface="Open Sans"/>
                <a:cs typeface="Open Sans"/>
                <a:sym typeface="Open Sans"/>
              </a:rPr>
              <a:t>Pour accéder à la base de données, cliquez sur </a:t>
            </a:r>
            <a:r>
              <a:rPr lang="fr-FR" sz="2400" b="1" dirty="0">
                <a:solidFill>
                  <a:srgbClr val="3F3F3F"/>
                </a:solidFill>
                <a:latin typeface="Open Sans"/>
                <a:ea typeface="Open Sans"/>
                <a:cs typeface="Open Sans"/>
                <a:sym typeface="Open Sans"/>
              </a:rPr>
              <a:t>Base de données </a:t>
            </a:r>
            <a:r>
              <a:rPr lang="fr-FR" sz="2400" dirty="0">
                <a:solidFill>
                  <a:srgbClr val="3F3F3F"/>
                </a:solidFill>
                <a:latin typeface="Open Sans"/>
                <a:ea typeface="Open Sans"/>
                <a:cs typeface="Open Sans"/>
                <a:sym typeface="Open Sans"/>
              </a:rPr>
              <a:t>sur la page d'accueil du portail unifié de Research4life, et sélectionnez « </a:t>
            </a:r>
            <a:r>
              <a:rPr lang="fr-FR" sz="2400" b="1" dirty="0">
                <a:solidFill>
                  <a:srgbClr val="3F3F3F"/>
                </a:solidFill>
                <a:latin typeface="Open Sans"/>
                <a:ea typeface="Open Sans"/>
                <a:cs typeface="Open Sans"/>
                <a:sym typeface="Open Sans"/>
              </a:rPr>
              <a:t>BLDS Index to </a:t>
            </a:r>
            <a:r>
              <a:rPr lang="fr-FR" sz="2400" b="1" dirty="0" err="1">
                <a:solidFill>
                  <a:srgbClr val="3F3F3F"/>
                </a:solidFill>
                <a:latin typeface="Open Sans"/>
                <a:ea typeface="Open Sans"/>
                <a:cs typeface="Open Sans"/>
                <a:sym typeface="Open Sans"/>
              </a:rPr>
              <a:t>Development</a:t>
            </a:r>
            <a:r>
              <a:rPr lang="fr-FR" sz="2400" b="1" dirty="0">
                <a:solidFill>
                  <a:srgbClr val="3F3F3F"/>
                </a:solidFill>
                <a:latin typeface="Open Sans"/>
                <a:ea typeface="Open Sans"/>
                <a:cs typeface="Open Sans"/>
                <a:sym typeface="Open Sans"/>
              </a:rPr>
              <a:t> </a:t>
            </a:r>
            <a:r>
              <a:rPr lang="fr-FR" sz="2400" b="1" dirty="0" err="1">
                <a:solidFill>
                  <a:srgbClr val="3F3F3F"/>
                </a:solidFill>
                <a:latin typeface="Open Sans"/>
                <a:ea typeface="Open Sans"/>
                <a:cs typeface="Open Sans"/>
                <a:sym typeface="Open Sans"/>
              </a:rPr>
              <a:t>Studies</a:t>
            </a:r>
            <a:r>
              <a:rPr lang="fr-FR" sz="2400" dirty="0">
                <a:solidFill>
                  <a:srgbClr val="3F3F3F"/>
                </a:solidFill>
                <a:latin typeface="Open Sans"/>
                <a:ea typeface="Open Sans"/>
                <a:cs typeface="Open Sans"/>
                <a:sym typeface="Open Sans"/>
              </a:rPr>
              <a:t> » comme indiqué ci-dessus</a:t>
            </a:r>
            <a:r>
              <a:rPr lang="en-US" sz="2400" b="0" i="0" u="none" strike="noStrike" cap="none" dirty="0">
                <a:solidFill>
                  <a:srgbClr val="3F3F3F"/>
                </a:solidFill>
                <a:latin typeface="Open Sans"/>
                <a:ea typeface="Open Sans"/>
                <a:cs typeface="Open Sans"/>
                <a:sym typeface="Open Sans"/>
              </a:rPr>
              <a:t>.</a:t>
            </a:r>
            <a:endParaRPr sz="2400" b="0" i="0" u="none" strike="noStrike" cap="none" dirty="0">
              <a:solidFill>
                <a:srgbClr val="3F3F3F"/>
              </a:solidFill>
              <a:latin typeface="Arial"/>
              <a:ea typeface="Arial"/>
              <a:cs typeface="Arial"/>
              <a:sym typeface="Arial"/>
            </a:endParaRPr>
          </a:p>
        </p:txBody>
      </p:sp>
      <p:pic>
        <p:nvPicPr>
          <p:cNvPr id="125" name="Google Shape;125;p8"/>
          <p:cNvPicPr preferRelativeResize="0"/>
          <p:nvPr/>
        </p:nvPicPr>
        <p:blipFill rotWithShape="1">
          <a:blip r:embed="rId4">
            <a:alphaModFix/>
          </a:blip>
          <a:srcRect/>
          <a:stretch/>
        </p:blipFill>
        <p:spPr>
          <a:xfrm>
            <a:off x="2486474" y="2422676"/>
            <a:ext cx="2498270" cy="2396973"/>
          </a:xfrm>
          <a:prstGeom prst="rect">
            <a:avLst/>
          </a:prstGeom>
          <a:noFill/>
          <a:ln>
            <a:noFill/>
          </a:ln>
        </p:spPr>
      </p:pic>
      <p:pic>
        <p:nvPicPr>
          <p:cNvPr id="126" name="Google Shape;126;p8"/>
          <p:cNvPicPr preferRelativeResize="0"/>
          <p:nvPr/>
        </p:nvPicPr>
        <p:blipFill rotWithShape="1">
          <a:blip r:embed="rId5">
            <a:alphaModFix/>
          </a:blip>
          <a:srcRect/>
          <a:stretch/>
        </p:blipFill>
        <p:spPr>
          <a:xfrm>
            <a:off x="6247565" y="2117827"/>
            <a:ext cx="4578263" cy="270465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0"/>
        <p:cNvGrpSpPr/>
        <p:nvPr/>
      </p:nvGrpSpPr>
      <p:grpSpPr>
        <a:xfrm>
          <a:off x="0" y="0"/>
          <a:ext cx="0" cy="0"/>
          <a:chOff x="0" y="0"/>
          <a:chExt cx="0" cy="0"/>
        </a:xfrm>
      </p:grpSpPr>
      <p:sp>
        <p:nvSpPr>
          <p:cNvPr id="131" name="Google Shape;131;g727b3dbef2_0_52"/>
          <p:cNvSpPr txBox="1">
            <a:spLocks noGrp="1"/>
          </p:cNvSpPr>
          <p:nvPr>
            <p:ph type="title"/>
          </p:nvPr>
        </p:nvSpPr>
        <p:spPr>
          <a:xfrm>
            <a:off x="0" y="378812"/>
            <a:ext cx="8066314"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Page d'accueil de l'index BLDS sur les études de développement</a:t>
            </a:r>
            <a:endParaRPr dirty="0">
              <a:solidFill>
                <a:srgbClr val="586F7C"/>
              </a:solidFill>
              <a:latin typeface="Open Sans"/>
              <a:ea typeface="Open Sans"/>
              <a:cs typeface="Open Sans"/>
              <a:sym typeface="Open Sans"/>
            </a:endParaRPr>
          </a:p>
        </p:txBody>
      </p:sp>
      <p:sp>
        <p:nvSpPr>
          <p:cNvPr id="132" name="Google Shape;132;g727b3dbef2_0_52"/>
          <p:cNvSpPr txBox="1">
            <a:spLocks noGrp="1"/>
          </p:cNvSpPr>
          <p:nvPr>
            <p:ph type="body" idx="1"/>
          </p:nvPr>
        </p:nvSpPr>
        <p:spPr>
          <a:xfrm>
            <a:off x="121847" y="1789086"/>
            <a:ext cx="5613934" cy="4856642"/>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000" dirty="0">
                <a:solidFill>
                  <a:srgbClr val="3F3F3F"/>
                </a:solidFill>
                <a:latin typeface="Open Sans"/>
                <a:ea typeface="Open Sans"/>
                <a:cs typeface="Open Sans"/>
                <a:sym typeface="Open Sans"/>
              </a:rPr>
              <a:t>Pour accéder au contenu, cliquez sur </a:t>
            </a:r>
            <a:r>
              <a:rPr lang="fr-FR" sz="2000" b="1" dirty="0">
                <a:solidFill>
                  <a:srgbClr val="3F3F3F"/>
                </a:solidFill>
                <a:latin typeface="Open Sans"/>
                <a:ea typeface="Open Sans"/>
                <a:cs typeface="Open Sans"/>
                <a:sym typeface="Open Sans"/>
              </a:rPr>
              <a:t>Catalogue BLDS </a:t>
            </a:r>
            <a:r>
              <a:rPr lang="fr-FR" sz="2000" dirty="0">
                <a:solidFill>
                  <a:srgbClr val="3F3F3F"/>
                </a:solidFill>
                <a:latin typeface="Open Sans"/>
                <a:ea typeface="Open Sans"/>
                <a:cs typeface="Open Sans"/>
                <a:sym typeface="Open Sans"/>
              </a:rPr>
              <a:t>sur la page d'accueil de l'index BLDS des études de développement</a:t>
            </a:r>
            <a:r>
              <a:rPr lang="en-US" sz="2000" dirty="0">
                <a:solidFill>
                  <a:srgbClr val="3F3F3F"/>
                </a:solidFill>
                <a:latin typeface="Open Sans"/>
                <a:ea typeface="Open Sans"/>
                <a:cs typeface="Open Sans"/>
                <a:sym typeface="Open Sans"/>
              </a:rPr>
              <a:t>.</a:t>
            </a:r>
            <a:endParaRPr dirty="0">
              <a:solidFill>
                <a:srgbClr val="3F3F3F"/>
              </a:solidFill>
            </a:endParaRPr>
          </a:p>
          <a:p>
            <a:pPr lvl="0">
              <a:lnSpc>
                <a:spcPct val="100000"/>
              </a:lnSpc>
              <a:buClr>
                <a:schemeClr val="dk1"/>
              </a:buClr>
            </a:pPr>
            <a:r>
              <a:rPr lang="fr-FR" sz="2000" dirty="0">
                <a:solidFill>
                  <a:srgbClr val="3F3F3F"/>
                </a:solidFill>
                <a:latin typeface="Open Sans"/>
                <a:ea typeface="Open Sans"/>
                <a:cs typeface="Open Sans"/>
                <a:sym typeface="Open Sans"/>
              </a:rPr>
              <a:t>Cette action mènera au site web de l'</a:t>
            </a:r>
            <a:r>
              <a:rPr lang="fr-FR" sz="2000" b="1" dirty="0">
                <a:solidFill>
                  <a:srgbClr val="3F3F3F"/>
                </a:solidFill>
                <a:latin typeface="Open Sans"/>
                <a:ea typeface="Open Sans"/>
                <a:cs typeface="Open Sans"/>
                <a:sym typeface="Open Sans"/>
              </a:rPr>
              <a:t>Institut d'études du développement </a:t>
            </a:r>
            <a:r>
              <a:rPr lang="fr-FR" sz="2000" dirty="0">
                <a:solidFill>
                  <a:srgbClr val="3F3F3F"/>
                </a:solidFill>
                <a:latin typeface="Open Sans"/>
                <a:ea typeface="Open Sans"/>
                <a:cs typeface="Open Sans"/>
                <a:sym typeface="Open Sans"/>
              </a:rPr>
              <a:t>où les recherches peuvent être effectuées en utilisant les options de </a:t>
            </a:r>
            <a:r>
              <a:rPr lang="fr-FR" sz="2000" b="1" dirty="0">
                <a:solidFill>
                  <a:srgbClr val="3F3F3F"/>
                </a:solidFill>
                <a:latin typeface="Open Sans"/>
                <a:ea typeface="Open Sans"/>
                <a:cs typeface="Open Sans"/>
                <a:sym typeface="Open Sans"/>
              </a:rPr>
              <a:t>recherche simple et avancée</a:t>
            </a:r>
            <a:r>
              <a:rPr lang="en-US" sz="2000" dirty="0">
                <a:solidFill>
                  <a:srgbClr val="3F3F3F"/>
                </a:solidFill>
                <a:latin typeface="Open Sans"/>
                <a:ea typeface="Open Sans"/>
                <a:cs typeface="Open Sans"/>
                <a:sym typeface="Open Sans"/>
              </a:rPr>
              <a:t>.</a:t>
            </a:r>
            <a:endParaRPr dirty="0">
              <a:solidFill>
                <a:srgbClr val="3F3F3F"/>
              </a:solidFill>
            </a:endParaRPr>
          </a:p>
          <a:p>
            <a:pPr lvl="0">
              <a:lnSpc>
                <a:spcPct val="100000"/>
              </a:lnSpc>
              <a:buClr>
                <a:schemeClr val="dk1"/>
              </a:buClr>
            </a:pPr>
            <a:r>
              <a:rPr lang="fr-FR" sz="2000" dirty="0">
                <a:solidFill>
                  <a:srgbClr val="3F3F3F"/>
                </a:solidFill>
                <a:latin typeface="Open Sans"/>
                <a:ea typeface="Open Sans"/>
                <a:cs typeface="Open Sans"/>
                <a:sym typeface="Open Sans"/>
              </a:rPr>
              <a:t>Un </a:t>
            </a:r>
            <a:r>
              <a:rPr lang="fr-FR" sz="2000" b="1" dirty="0">
                <a:solidFill>
                  <a:srgbClr val="3F3F3F"/>
                </a:solidFill>
                <a:latin typeface="Open Sans"/>
                <a:ea typeface="Open Sans"/>
                <a:cs typeface="Open Sans"/>
                <a:sym typeface="Open Sans"/>
              </a:rPr>
              <a:t>widget de chat en direct </a:t>
            </a:r>
            <a:r>
              <a:rPr lang="fr-FR" sz="2000" dirty="0">
                <a:solidFill>
                  <a:srgbClr val="3F3F3F"/>
                </a:solidFill>
                <a:latin typeface="Open Sans"/>
                <a:ea typeface="Open Sans"/>
                <a:cs typeface="Open Sans"/>
                <a:sym typeface="Open Sans"/>
              </a:rPr>
              <a:t>est disponible pour permettre aux utilisateurs de discuter avec le personnel de la bibliothèque de l'Université du Sussex qui gère la collection</a:t>
            </a:r>
            <a:r>
              <a:rPr lang="en-US" sz="2000" dirty="0">
                <a:solidFill>
                  <a:srgbClr val="3F3F3F"/>
                </a:solidFill>
                <a:latin typeface="Open Sans"/>
                <a:ea typeface="Open Sans"/>
                <a:cs typeface="Open Sans"/>
                <a:sym typeface="Open Sans"/>
              </a:rPr>
              <a:t>.</a:t>
            </a:r>
            <a:endParaRPr sz="2000" dirty="0">
              <a:solidFill>
                <a:srgbClr val="3F3F3F"/>
              </a:solidFill>
              <a:latin typeface="Open Sans"/>
              <a:ea typeface="Open Sans"/>
              <a:cs typeface="Open Sans"/>
              <a:sym typeface="Open Sans"/>
            </a:endParaRPr>
          </a:p>
        </p:txBody>
      </p:sp>
      <p:pic>
        <p:nvPicPr>
          <p:cNvPr id="133" name="Google Shape;133;g727b3dbef2_0_52" descr="https://lh3.googleusercontent.com/lxAs7BFVQt0tk4SBkLi5en6ZkVFUgHrLqlhcg0wuEbQ_SJyMZOQMTU-QukLuPMbNEeGxr1-lHRso4pi3Xwag8VQjmejM5TLUVXYOzMRJNzZtA0gQefDZnJYQMqf7jGnvhX7IWnE"/>
          <p:cNvPicPr preferRelativeResize="0"/>
          <p:nvPr/>
        </p:nvPicPr>
        <p:blipFill rotWithShape="1">
          <a:blip r:embed="rId3">
            <a:alphaModFix/>
          </a:blip>
          <a:srcRect/>
          <a:stretch/>
        </p:blipFill>
        <p:spPr>
          <a:xfrm>
            <a:off x="5621311" y="1789086"/>
            <a:ext cx="6448842" cy="3095873"/>
          </a:xfrm>
          <a:prstGeom prst="rect">
            <a:avLst/>
          </a:prstGeom>
          <a:noFill/>
          <a:ln>
            <a:noFill/>
          </a:ln>
        </p:spPr>
      </p:pic>
      <p:pic>
        <p:nvPicPr>
          <p:cNvPr id="134" name="Google Shape;134;g727b3dbef2_0_52"/>
          <p:cNvPicPr preferRelativeResize="0"/>
          <p:nvPr/>
        </p:nvPicPr>
        <p:blipFill rotWithShape="1">
          <a:blip r:embed="rId4">
            <a:alphaModFix/>
          </a:blip>
          <a:srcRect/>
          <a:stretch/>
        </p:blipFill>
        <p:spPr>
          <a:xfrm>
            <a:off x="7662778" y="5321508"/>
            <a:ext cx="4407375" cy="877161"/>
          </a:xfrm>
          <a:prstGeom prst="rect">
            <a:avLst/>
          </a:prstGeom>
          <a:noFill/>
          <a:ln>
            <a:noFill/>
          </a:ln>
        </p:spPr>
      </p:pic>
      <p:cxnSp>
        <p:nvCxnSpPr>
          <p:cNvPr id="135" name="Google Shape;135;g727b3dbef2_0_52"/>
          <p:cNvCxnSpPr/>
          <p:nvPr/>
        </p:nvCxnSpPr>
        <p:spPr>
          <a:xfrm>
            <a:off x="4616970" y="5760088"/>
            <a:ext cx="2758191" cy="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1" y="378812"/>
            <a:ext cx="8124669" cy="1080900"/>
          </a:xfrm>
          <a:prstGeom prst="rect">
            <a:avLst/>
          </a:prstGeom>
          <a:noFill/>
          <a:ln>
            <a:noFill/>
          </a:ln>
        </p:spPr>
        <p:txBody>
          <a:bodyPr spcFirstLastPara="1" wrap="square" lIns="91425" tIns="45700" rIns="91425" bIns="45700" anchor="ctr" anchorCtr="0">
            <a:noAutofit/>
          </a:bodyPr>
          <a:lstStyle/>
          <a:p>
            <a:pPr lvl="0">
              <a:buClr>
                <a:srgbClr val="586F7C"/>
              </a:buClr>
              <a:buSzPts val="3500"/>
            </a:pPr>
            <a:r>
              <a:rPr lang="fr-FR" sz="3500" dirty="0">
                <a:solidFill>
                  <a:srgbClr val="586F7C"/>
                </a:solidFill>
                <a:latin typeface="Open Sans"/>
                <a:ea typeface="Open Sans"/>
                <a:cs typeface="Open Sans"/>
                <a:sym typeface="Open Sans"/>
              </a:rPr>
              <a:t>Recherche dans l'index BLDS des études sur le développement</a:t>
            </a:r>
            <a:endParaRPr sz="3500" dirty="0">
              <a:solidFill>
                <a:srgbClr val="586F7C"/>
              </a:solidFill>
              <a:latin typeface="Open Sans"/>
              <a:ea typeface="Open Sans"/>
              <a:cs typeface="Open Sans"/>
              <a:sym typeface="Open Sans"/>
            </a:endParaRPr>
          </a:p>
        </p:txBody>
      </p:sp>
      <p:sp>
        <p:nvSpPr>
          <p:cNvPr id="141" name="Google Shape;141;p5"/>
          <p:cNvSpPr txBox="1">
            <a:spLocks noGrp="1"/>
          </p:cNvSpPr>
          <p:nvPr>
            <p:ph type="body" idx="1"/>
          </p:nvPr>
        </p:nvSpPr>
        <p:spPr>
          <a:xfrm>
            <a:off x="0" y="1708878"/>
            <a:ext cx="4961744" cy="4562363"/>
          </a:xfrm>
          <a:prstGeom prst="rect">
            <a:avLst/>
          </a:prstGeom>
          <a:noFill/>
          <a:ln>
            <a:noFill/>
          </a:ln>
        </p:spPr>
        <p:txBody>
          <a:bodyPr spcFirstLastPara="1" wrap="square" lIns="91425" tIns="45700" rIns="91425" bIns="45700" anchor="t" anchorCtr="0">
            <a:noAutofit/>
          </a:bodyPr>
          <a:lstStyle/>
          <a:p>
            <a:pPr lvl="0" algn="just">
              <a:lnSpc>
                <a:spcPct val="100000"/>
              </a:lnSpc>
              <a:buClr>
                <a:schemeClr val="dk1"/>
              </a:buClr>
            </a:pPr>
            <a:r>
              <a:rPr lang="fr-FR" sz="1800" dirty="0">
                <a:solidFill>
                  <a:srgbClr val="3F3F3F"/>
                </a:solidFill>
                <a:latin typeface="Open Sans"/>
                <a:ea typeface="Open Sans"/>
                <a:cs typeface="Open Sans"/>
                <a:sym typeface="Open Sans"/>
              </a:rPr>
              <a:t>Pour illustrer la recherche à l'aide du </a:t>
            </a:r>
            <a:r>
              <a:rPr lang="fr-FR" sz="1800" b="1" dirty="0">
                <a:solidFill>
                  <a:srgbClr val="3F3F3F"/>
                </a:solidFill>
                <a:latin typeface="Open Sans"/>
                <a:ea typeface="Open Sans"/>
                <a:cs typeface="Open Sans"/>
                <a:sym typeface="Open Sans"/>
              </a:rPr>
              <a:t>champ de recherche simple</a:t>
            </a:r>
            <a:r>
              <a:rPr lang="fr-FR" sz="1800" dirty="0">
                <a:solidFill>
                  <a:srgbClr val="3F3F3F"/>
                </a:solidFill>
                <a:latin typeface="Open Sans"/>
                <a:ea typeface="Open Sans"/>
                <a:cs typeface="Open Sans"/>
                <a:sym typeface="Open Sans"/>
              </a:rPr>
              <a:t>, tapez les mots-clés "</a:t>
            </a:r>
            <a:r>
              <a:rPr lang="fr-FR" sz="1800" b="1" dirty="0">
                <a:solidFill>
                  <a:srgbClr val="3F3F3F"/>
                </a:solidFill>
                <a:latin typeface="Open Sans"/>
                <a:ea typeface="Open Sans"/>
                <a:cs typeface="Open Sans"/>
                <a:sym typeface="Open Sans"/>
              </a:rPr>
              <a:t>régime foncier</a:t>
            </a:r>
            <a:r>
              <a:rPr lang="fr-FR" sz="1800" dirty="0">
                <a:solidFill>
                  <a:srgbClr val="3F3F3F"/>
                </a:solidFill>
                <a:latin typeface="Open Sans"/>
                <a:ea typeface="Open Sans"/>
                <a:cs typeface="Open Sans"/>
                <a:sym typeface="Open Sans"/>
              </a:rPr>
              <a:t>" ET </a:t>
            </a:r>
            <a:r>
              <a:rPr lang="fr-FR" sz="1800" b="1" dirty="0">
                <a:solidFill>
                  <a:srgbClr val="3F3F3F"/>
                </a:solidFill>
                <a:latin typeface="Open Sans"/>
                <a:ea typeface="Open Sans"/>
                <a:cs typeface="Open Sans"/>
                <a:sym typeface="Open Sans"/>
              </a:rPr>
              <a:t>Afrique</a:t>
            </a:r>
            <a:r>
              <a:rPr lang="en-US" sz="1800" dirty="0">
                <a:solidFill>
                  <a:srgbClr val="3F3F3F"/>
                </a:solidFill>
                <a:latin typeface="Open Sans"/>
                <a:ea typeface="Open Sans"/>
                <a:cs typeface="Open Sans"/>
                <a:sym typeface="Open Sans"/>
              </a:rPr>
              <a:t>.</a:t>
            </a:r>
            <a:endParaRPr dirty="0">
              <a:solidFill>
                <a:srgbClr val="3F3F3F"/>
              </a:solidFill>
            </a:endParaRPr>
          </a:p>
          <a:p>
            <a:pPr lvl="1" algn="just">
              <a:lnSpc>
                <a:spcPct val="100000"/>
              </a:lnSpc>
              <a:buClr>
                <a:schemeClr val="dk1"/>
              </a:buClr>
            </a:pPr>
            <a:r>
              <a:rPr lang="fr-FR" sz="1800" dirty="0">
                <a:solidFill>
                  <a:srgbClr val="3F3F3F"/>
                </a:solidFill>
                <a:latin typeface="Open Sans"/>
                <a:ea typeface="Open Sans"/>
                <a:cs typeface="Open Sans"/>
                <a:sym typeface="Open Sans"/>
              </a:rPr>
              <a:t>Notez que l'opérateur booléen "</a:t>
            </a:r>
            <a:r>
              <a:rPr lang="fr-FR" sz="1800" b="1" dirty="0">
                <a:solidFill>
                  <a:srgbClr val="3F3F3F"/>
                </a:solidFill>
                <a:latin typeface="Open Sans"/>
                <a:ea typeface="Open Sans"/>
                <a:cs typeface="Open Sans"/>
                <a:sym typeface="Open Sans"/>
              </a:rPr>
              <a:t>AND</a:t>
            </a:r>
            <a:r>
              <a:rPr lang="fr-FR" sz="1800" dirty="0">
                <a:solidFill>
                  <a:srgbClr val="3F3F3F"/>
                </a:solidFill>
                <a:latin typeface="Open Sans"/>
                <a:ea typeface="Open Sans"/>
                <a:cs typeface="Open Sans"/>
                <a:sym typeface="Open Sans"/>
              </a:rPr>
              <a:t>" est utilisé pour </a:t>
            </a:r>
            <a:r>
              <a:rPr lang="fr-FR" sz="1800" b="1" dirty="0">
                <a:solidFill>
                  <a:srgbClr val="3F3F3F"/>
                </a:solidFill>
                <a:latin typeface="Open Sans"/>
                <a:ea typeface="Open Sans"/>
                <a:cs typeface="Open Sans"/>
                <a:sym typeface="Open Sans"/>
              </a:rPr>
              <a:t>limiter les résultats de la recherche</a:t>
            </a:r>
            <a:r>
              <a:rPr lang="fr-FR" sz="1800" dirty="0">
                <a:solidFill>
                  <a:srgbClr val="3F3F3F"/>
                </a:solidFill>
                <a:latin typeface="Open Sans"/>
                <a:ea typeface="Open Sans"/>
                <a:cs typeface="Open Sans"/>
                <a:sym typeface="Open Sans"/>
              </a:rPr>
              <a:t>, et que les </a:t>
            </a:r>
            <a:r>
              <a:rPr lang="fr-FR" sz="1800" b="1" dirty="0">
                <a:solidFill>
                  <a:srgbClr val="3F3F3F"/>
                </a:solidFill>
                <a:latin typeface="Open Sans"/>
                <a:ea typeface="Open Sans"/>
                <a:cs typeface="Open Sans"/>
                <a:sym typeface="Open Sans"/>
              </a:rPr>
              <a:t>guillemets</a:t>
            </a:r>
            <a:r>
              <a:rPr lang="fr-FR" sz="1800" dirty="0">
                <a:solidFill>
                  <a:srgbClr val="3F3F3F"/>
                </a:solidFill>
                <a:latin typeface="Open Sans"/>
                <a:ea typeface="Open Sans"/>
                <a:cs typeface="Open Sans"/>
                <a:sym typeface="Open Sans"/>
              </a:rPr>
              <a:t> sont utilisés pour la </a:t>
            </a:r>
            <a:r>
              <a:rPr lang="fr-FR" sz="1800" b="1" dirty="0">
                <a:solidFill>
                  <a:srgbClr val="3F3F3F"/>
                </a:solidFill>
                <a:latin typeface="Open Sans"/>
                <a:ea typeface="Open Sans"/>
                <a:cs typeface="Open Sans"/>
                <a:sym typeface="Open Sans"/>
              </a:rPr>
              <a:t>recherche d'expressions</a:t>
            </a:r>
            <a:r>
              <a:rPr lang="en-US" sz="1800" b="1" dirty="0">
                <a:solidFill>
                  <a:srgbClr val="3F3F3F"/>
                </a:solidFill>
                <a:latin typeface="Open Sans"/>
                <a:ea typeface="Open Sans"/>
                <a:cs typeface="Open Sans"/>
                <a:sym typeface="Open Sans"/>
              </a:rPr>
              <a:t>.</a:t>
            </a:r>
            <a:endParaRPr dirty="0">
              <a:solidFill>
                <a:srgbClr val="3F3F3F"/>
              </a:solidFill>
            </a:endParaRPr>
          </a:p>
          <a:p>
            <a:pPr lvl="0" algn="just">
              <a:lnSpc>
                <a:spcPct val="100000"/>
              </a:lnSpc>
              <a:buClr>
                <a:schemeClr val="dk1"/>
              </a:buClr>
            </a:pPr>
            <a:r>
              <a:rPr lang="fr-FR" sz="1800" dirty="0">
                <a:solidFill>
                  <a:srgbClr val="3F3F3F"/>
                </a:solidFill>
                <a:latin typeface="Open Sans"/>
                <a:ea typeface="Open Sans"/>
                <a:cs typeface="Open Sans"/>
                <a:sym typeface="Open Sans"/>
              </a:rPr>
              <a:t>Cliquez sur l'icône de </a:t>
            </a:r>
            <a:r>
              <a:rPr lang="fr-FR" sz="1800" b="1" dirty="0">
                <a:solidFill>
                  <a:srgbClr val="3F3F3F"/>
                </a:solidFill>
                <a:latin typeface="Open Sans"/>
                <a:ea typeface="Open Sans"/>
                <a:cs typeface="Open Sans"/>
                <a:sym typeface="Open Sans"/>
              </a:rPr>
              <a:t>Recherche</a:t>
            </a:r>
            <a:r>
              <a:rPr lang="fr-FR" sz="1800" dirty="0">
                <a:solidFill>
                  <a:srgbClr val="3F3F3F"/>
                </a:solidFill>
                <a:latin typeface="Open Sans"/>
                <a:ea typeface="Open Sans"/>
                <a:cs typeface="Open Sans"/>
                <a:sym typeface="Open Sans"/>
              </a:rPr>
              <a:t> pour afficher les résultats. Dans la recherche effectuée, </a:t>
            </a:r>
            <a:r>
              <a:rPr lang="fr-FR" sz="1800" b="1" dirty="0">
                <a:solidFill>
                  <a:srgbClr val="3F3F3F"/>
                </a:solidFill>
                <a:latin typeface="Open Sans"/>
                <a:ea typeface="Open Sans"/>
                <a:cs typeface="Open Sans"/>
                <a:sym typeface="Open Sans"/>
              </a:rPr>
              <a:t>293 résultats </a:t>
            </a:r>
            <a:r>
              <a:rPr lang="fr-FR" sz="1800" dirty="0">
                <a:solidFill>
                  <a:srgbClr val="3F3F3F"/>
                </a:solidFill>
                <a:latin typeface="Open Sans"/>
                <a:ea typeface="Open Sans"/>
                <a:cs typeface="Open Sans"/>
                <a:sym typeface="Open Sans"/>
              </a:rPr>
              <a:t>ont été récupérés (mots clés en anglais)</a:t>
            </a:r>
            <a:r>
              <a:rPr lang="en-US" sz="1800" dirty="0">
                <a:solidFill>
                  <a:srgbClr val="3F3F3F"/>
                </a:solidFill>
                <a:latin typeface="Open Sans"/>
                <a:ea typeface="Open Sans"/>
                <a:cs typeface="Open Sans"/>
                <a:sym typeface="Open Sans"/>
              </a:rPr>
              <a:t>.</a:t>
            </a:r>
            <a:endParaRPr dirty="0">
              <a:solidFill>
                <a:srgbClr val="3F3F3F"/>
              </a:solidFill>
            </a:endParaRPr>
          </a:p>
          <a:p>
            <a:pPr lvl="0" algn="just">
              <a:lnSpc>
                <a:spcPct val="100000"/>
              </a:lnSpc>
              <a:buClr>
                <a:schemeClr val="dk1"/>
              </a:buClr>
            </a:pPr>
            <a:r>
              <a:rPr lang="fr-FR" sz="1800" dirty="0">
                <a:solidFill>
                  <a:srgbClr val="3F3F3F"/>
                </a:solidFill>
                <a:latin typeface="Open Sans"/>
                <a:ea typeface="Open Sans"/>
                <a:cs typeface="Open Sans"/>
                <a:sym typeface="Open Sans"/>
              </a:rPr>
              <a:t>Les fonctionnalités de </a:t>
            </a:r>
            <a:r>
              <a:rPr lang="fr-FR" sz="1800" b="1" dirty="0">
                <a:solidFill>
                  <a:srgbClr val="3F3F3F"/>
                </a:solidFill>
                <a:latin typeface="Open Sans"/>
                <a:ea typeface="Open Sans"/>
                <a:cs typeface="Open Sans"/>
                <a:sym typeface="Open Sans"/>
              </a:rPr>
              <a:t>tri par </a:t>
            </a:r>
            <a:r>
              <a:rPr lang="fr-FR" sz="1800" dirty="0">
                <a:solidFill>
                  <a:srgbClr val="3F3F3F"/>
                </a:solidFill>
                <a:latin typeface="Open Sans"/>
                <a:ea typeface="Open Sans"/>
                <a:cs typeface="Open Sans"/>
                <a:sym typeface="Open Sans"/>
              </a:rPr>
              <a:t>et les options pour </a:t>
            </a:r>
            <a:r>
              <a:rPr lang="fr-FR" sz="1800" b="1" dirty="0">
                <a:solidFill>
                  <a:srgbClr val="3F3F3F"/>
                </a:solidFill>
                <a:latin typeface="Open Sans"/>
                <a:ea typeface="Open Sans"/>
                <a:cs typeface="Open Sans"/>
                <a:sym typeface="Open Sans"/>
              </a:rPr>
              <a:t>affiner les options de recherche</a:t>
            </a:r>
            <a:r>
              <a:rPr lang="fr-FR" sz="1800" dirty="0">
                <a:solidFill>
                  <a:srgbClr val="3F3F3F"/>
                </a:solidFill>
                <a:latin typeface="Open Sans"/>
                <a:ea typeface="Open Sans"/>
                <a:cs typeface="Open Sans"/>
                <a:sym typeface="Open Sans"/>
              </a:rPr>
              <a:t> sont également disponibles</a:t>
            </a:r>
            <a:r>
              <a:rPr lang="en-US" sz="1800" dirty="0">
                <a:solidFill>
                  <a:srgbClr val="3F3F3F"/>
                </a:solidFill>
                <a:latin typeface="Open Sans"/>
                <a:ea typeface="Open Sans"/>
                <a:cs typeface="Open Sans"/>
                <a:sym typeface="Open Sans"/>
              </a:rPr>
              <a:t>.</a:t>
            </a:r>
            <a:endParaRPr dirty="0">
              <a:solidFill>
                <a:srgbClr val="3F3F3F"/>
              </a:solidFill>
            </a:endParaRPr>
          </a:p>
        </p:txBody>
      </p:sp>
      <p:pic>
        <p:nvPicPr>
          <p:cNvPr id="142" name="Google Shape;142;p5"/>
          <p:cNvPicPr preferRelativeResize="0"/>
          <p:nvPr/>
        </p:nvPicPr>
        <p:blipFill rotWithShape="1">
          <a:blip r:embed="rId3">
            <a:alphaModFix/>
          </a:blip>
          <a:srcRect/>
          <a:stretch/>
        </p:blipFill>
        <p:spPr>
          <a:xfrm>
            <a:off x="5252043" y="2516049"/>
            <a:ext cx="6939957" cy="3210194"/>
          </a:xfrm>
          <a:prstGeom prst="rect">
            <a:avLst/>
          </a:prstGeom>
          <a:noFill/>
          <a:ln>
            <a:noFill/>
          </a:ln>
        </p:spPr>
      </p:pic>
      <p:sp>
        <p:nvSpPr>
          <p:cNvPr id="143" name="Google Shape;143;p5"/>
          <p:cNvSpPr/>
          <p:nvPr/>
        </p:nvSpPr>
        <p:spPr>
          <a:xfrm>
            <a:off x="11062741" y="2623279"/>
            <a:ext cx="314794" cy="269823"/>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4" name="Google Shape;144;p5"/>
          <p:cNvSpPr/>
          <p:nvPr/>
        </p:nvSpPr>
        <p:spPr>
          <a:xfrm>
            <a:off x="5921115" y="2516049"/>
            <a:ext cx="1888760" cy="49697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5" name="Google Shape;145;p5"/>
          <p:cNvSpPr/>
          <p:nvPr/>
        </p:nvSpPr>
        <p:spPr>
          <a:xfrm>
            <a:off x="5252043" y="3132944"/>
            <a:ext cx="1253688" cy="275819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6" name="Google Shape;146;p5"/>
          <p:cNvSpPr/>
          <p:nvPr/>
        </p:nvSpPr>
        <p:spPr>
          <a:xfrm>
            <a:off x="6641433" y="3013023"/>
            <a:ext cx="1693098" cy="35976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7" name="Google Shape;147;p5"/>
          <p:cNvSpPr/>
          <p:nvPr/>
        </p:nvSpPr>
        <p:spPr>
          <a:xfrm>
            <a:off x="6760563" y="3372787"/>
            <a:ext cx="5431437" cy="251834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1" y="378812"/>
            <a:ext cx="8124669" cy="1080900"/>
          </a:xfrm>
          <a:prstGeom prst="rect">
            <a:avLst/>
          </a:prstGeom>
          <a:noFill/>
          <a:ln>
            <a:noFill/>
          </a:ln>
        </p:spPr>
        <p:txBody>
          <a:bodyPr spcFirstLastPara="1" wrap="square" lIns="91425" tIns="45700" rIns="91425" bIns="45700" anchor="ctr" anchorCtr="0">
            <a:noAutofit/>
          </a:bodyPr>
          <a:lstStyle/>
          <a:p>
            <a:pPr lvl="0">
              <a:buClr>
                <a:srgbClr val="586F7C"/>
              </a:buClr>
              <a:buSzPts val="3500"/>
            </a:pPr>
            <a:r>
              <a:rPr lang="fr-FR" sz="3500" dirty="0">
                <a:solidFill>
                  <a:srgbClr val="586F7C"/>
                </a:solidFill>
                <a:latin typeface="Open Sans"/>
                <a:ea typeface="Open Sans"/>
                <a:cs typeface="Open Sans"/>
                <a:sym typeface="Open Sans"/>
              </a:rPr>
              <a:t>Écran des résultats de recherche du BLDS</a:t>
            </a:r>
            <a:endParaRPr sz="3500" dirty="0">
              <a:solidFill>
                <a:srgbClr val="586F7C"/>
              </a:solidFill>
              <a:latin typeface="Open Sans"/>
              <a:ea typeface="Open Sans"/>
              <a:cs typeface="Open Sans"/>
              <a:sym typeface="Open Sans"/>
            </a:endParaRPr>
          </a:p>
        </p:txBody>
      </p:sp>
      <p:sp>
        <p:nvSpPr>
          <p:cNvPr id="153" name="Google Shape;153;p6"/>
          <p:cNvSpPr txBox="1">
            <a:spLocks noGrp="1"/>
          </p:cNvSpPr>
          <p:nvPr>
            <p:ph type="body" idx="1"/>
          </p:nvPr>
        </p:nvSpPr>
        <p:spPr>
          <a:xfrm>
            <a:off x="-1" y="1986033"/>
            <a:ext cx="3673642" cy="3996228"/>
          </a:xfrm>
          <a:prstGeom prst="rect">
            <a:avLst/>
          </a:prstGeom>
          <a:noFill/>
          <a:ln>
            <a:noFill/>
          </a:ln>
        </p:spPr>
        <p:txBody>
          <a:bodyPr spcFirstLastPara="1" wrap="square" lIns="91425" tIns="45700" rIns="91425" bIns="45700" anchor="t" anchorCtr="0">
            <a:noAutofit/>
          </a:bodyPr>
          <a:lstStyle/>
          <a:p>
            <a:pPr lvl="0" algn="just">
              <a:lnSpc>
                <a:spcPct val="100000"/>
              </a:lnSpc>
              <a:buClr>
                <a:srgbClr val="000000"/>
              </a:buClr>
            </a:pPr>
            <a:r>
              <a:rPr lang="fr-FR" sz="2200" dirty="0">
                <a:solidFill>
                  <a:srgbClr val="3F3F3F"/>
                </a:solidFill>
                <a:latin typeface="Open Sans"/>
                <a:ea typeface="Open Sans"/>
                <a:cs typeface="Open Sans"/>
                <a:sym typeface="Open Sans"/>
              </a:rPr>
              <a:t>Les mots-clés utilisés dans la recherche sont soulignés par un </a:t>
            </a:r>
            <a:r>
              <a:rPr lang="fr-FR" sz="2200" b="1" dirty="0">
                <a:solidFill>
                  <a:srgbClr val="3F3F3F"/>
                </a:solidFill>
                <a:latin typeface="Open Sans"/>
                <a:ea typeface="Open Sans"/>
                <a:cs typeface="Open Sans"/>
                <a:sym typeface="Open Sans"/>
              </a:rPr>
              <a:t>surligneur jaune</a:t>
            </a:r>
            <a:r>
              <a:rPr lang="en-US" sz="2200" dirty="0">
                <a:solidFill>
                  <a:srgbClr val="3F3F3F"/>
                </a:solidFill>
                <a:latin typeface="Open Sans"/>
                <a:ea typeface="Open Sans"/>
                <a:cs typeface="Open Sans"/>
                <a:sym typeface="Open Sans"/>
              </a:rPr>
              <a:t>.</a:t>
            </a:r>
            <a:endParaRPr dirty="0">
              <a:solidFill>
                <a:srgbClr val="3F3F3F"/>
              </a:solidFill>
            </a:endParaRPr>
          </a:p>
          <a:p>
            <a:pPr marL="457200" lvl="0" indent="-228600" algn="just" rtl="0">
              <a:lnSpc>
                <a:spcPct val="100000"/>
              </a:lnSpc>
              <a:spcBef>
                <a:spcPts val="1000"/>
              </a:spcBef>
              <a:spcAft>
                <a:spcPts val="0"/>
              </a:spcAft>
              <a:buClr>
                <a:srgbClr val="000000"/>
              </a:buClr>
              <a:buSzPts val="2400"/>
              <a:buNone/>
            </a:pPr>
            <a:endParaRPr sz="2200" dirty="0">
              <a:solidFill>
                <a:srgbClr val="3F3F3F"/>
              </a:solidFill>
              <a:latin typeface="Open Sans"/>
              <a:ea typeface="Open Sans"/>
              <a:cs typeface="Open Sans"/>
              <a:sym typeface="Open Sans"/>
            </a:endParaRPr>
          </a:p>
          <a:p>
            <a:pPr lvl="0" algn="just">
              <a:lnSpc>
                <a:spcPct val="100000"/>
              </a:lnSpc>
              <a:buClr>
                <a:srgbClr val="000000"/>
              </a:buClr>
            </a:pPr>
            <a:r>
              <a:rPr lang="fr-FR" sz="2200" dirty="0">
                <a:solidFill>
                  <a:srgbClr val="3F3F3F"/>
                </a:solidFill>
                <a:latin typeface="Open Sans"/>
                <a:ea typeface="Open Sans"/>
                <a:cs typeface="Open Sans"/>
                <a:sym typeface="Open Sans"/>
              </a:rPr>
              <a:t>Chaque article affiche le </a:t>
            </a:r>
            <a:r>
              <a:rPr lang="fr-FR" sz="2200" b="1" dirty="0">
                <a:solidFill>
                  <a:srgbClr val="3F3F3F"/>
                </a:solidFill>
                <a:latin typeface="Open Sans"/>
                <a:ea typeface="Open Sans"/>
                <a:cs typeface="Open Sans"/>
                <a:sym typeface="Open Sans"/>
              </a:rPr>
              <a:t>Titre, les détails de l'auteur et un lien </a:t>
            </a:r>
            <a:r>
              <a:rPr lang="fr-FR" sz="2200" dirty="0">
                <a:solidFill>
                  <a:srgbClr val="3F3F3F"/>
                </a:solidFill>
                <a:latin typeface="Open Sans"/>
                <a:ea typeface="Open Sans"/>
                <a:cs typeface="Open Sans"/>
                <a:sym typeface="Open Sans"/>
              </a:rPr>
              <a:t>vers l'emplacement de l'article</a:t>
            </a:r>
            <a:r>
              <a:rPr lang="en-US" sz="2200" dirty="0">
                <a:solidFill>
                  <a:srgbClr val="3F3F3F"/>
                </a:solidFill>
                <a:latin typeface="Open Sans"/>
                <a:ea typeface="Open Sans"/>
                <a:cs typeface="Open Sans"/>
                <a:sym typeface="Open Sans"/>
              </a:rPr>
              <a:t>.</a:t>
            </a:r>
            <a:endParaRPr dirty="0">
              <a:solidFill>
                <a:srgbClr val="3F3F3F"/>
              </a:solidFill>
            </a:endParaRPr>
          </a:p>
        </p:txBody>
      </p:sp>
      <p:pic>
        <p:nvPicPr>
          <p:cNvPr id="154" name="Google Shape;154;p6"/>
          <p:cNvPicPr preferRelativeResize="0"/>
          <p:nvPr/>
        </p:nvPicPr>
        <p:blipFill rotWithShape="1">
          <a:blip r:embed="rId3">
            <a:alphaModFix/>
          </a:blip>
          <a:srcRect/>
          <a:stretch/>
        </p:blipFill>
        <p:spPr>
          <a:xfrm>
            <a:off x="4035093" y="1986033"/>
            <a:ext cx="7920105" cy="3660787"/>
          </a:xfrm>
          <a:prstGeom prst="rect">
            <a:avLst/>
          </a:prstGeom>
          <a:noFill/>
          <a:ln>
            <a:noFill/>
          </a:ln>
        </p:spPr>
      </p:pic>
      <p:sp>
        <p:nvSpPr>
          <p:cNvPr id="155" name="Google Shape;155;p6"/>
          <p:cNvSpPr/>
          <p:nvPr/>
        </p:nvSpPr>
        <p:spPr>
          <a:xfrm>
            <a:off x="5871411" y="2887579"/>
            <a:ext cx="6063915" cy="309468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2600</TotalTime>
  <Words>2257</Words>
  <Application>Microsoft Office PowerPoint</Application>
  <PresentationFormat>Widescreen</PresentationFormat>
  <Paragraphs>165</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Century Gothic</vt:lpstr>
      <vt:lpstr>Calibri</vt:lpstr>
      <vt:lpstr>Open Sans</vt:lpstr>
      <vt:lpstr>Trebuchet MS</vt:lpstr>
      <vt:lpstr>Courier New</vt:lpstr>
      <vt:lpstr>Arial</vt:lpstr>
      <vt:lpstr>Gill Sans</vt:lpstr>
      <vt:lpstr>Simple Light</vt:lpstr>
      <vt:lpstr>RESSOURCES SUPPLÉMENTAIRES SPÉCIFIQUES À LA COLLECTION</vt:lpstr>
      <vt:lpstr>Contenu</vt:lpstr>
      <vt:lpstr>Objectifs d’apprentissage</vt:lpstr>
      <vt:lpstr>Introduction</vt:lpstr>
      <vt:lpstr>Index BLDS des études sur le développement</vt:lpstr>
      <vt:lpstr>Accéder à l'index BLDS des études de développement à partir du portail unifié R4L</vt:lpstr>
      <vt:lpstr>Page d'accueil de l'index BLDS sur les études de développement</vt:lpstr>
      <vt:lpstr>Recherche dans l'index BLDS des études sur le développement</vt:lpstr>
      <vt:lpstr>Écran des résultats de recherche du BLDS</vt:lpstr>
      <vt:lpstr>Fonctions des articles BLDS</vt:lpstr>
      <vt:lpstr>Accès au texte intégral en ligne sur le BLDS</vt:lpstr>
      <vt:lpstr>Accès au texte intégral en ligne grâce à GOALI</vt:lpstr>
      <vt:lpstr>Recherche avancée BLDS</vt:lpstr>
      <vt:lpstr>NATLEX </vt:lpstr>
      <vt:lpstr>Accès à NATLEX depuis le portail unifié R4L</vt:lpstr>
      <vt:lpstr>NATLEX homepage</vt:lpstr>
      <vt:lpstr>Recherche de lois/législation par pays</vt:lpstr>
      <vt:lpstr> NATLEX - Recherche par pays</vt:lpstr>
      <vt:lpstr>Accès aux lois/législation</vt:lpstr>
      <vt:lpstr>Accès aux lois/législation  (suite)</vt:lpstr>
      <vt:lpstr>Recherche de lois/législation sur NATLEX</vt:lpstr>
      <vt:lpstr>NORMLEX</vt:lpstr>
      <vt:lpstr>NORMLEX (suite)</vt:lpstr>
      <vt:lpstr>Résumé</vt:lpstr>
      <vt:lpstr>Vous êtes invités 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COLLECTION-SPECIFIC RESOURCES</dc:title>
  <dc:creator>Marcia Mabhula</dc:creator>
  <cp:lastModifiedBy>ITOCA OFFICE</cp:lastModifiedBy>
  <cp:revision>32</cp:revision>
  <dcterms:created xsi:type="dcterms:W3CDTF">2020-02-14T15:04:15Z</dcterms:created>
  <dcterms:modified xsi:type="dcterms:W3CDTF">2022-08-16T07:35:53Z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71BAB2F3-960D-4BE7-A643-B5C34EC7BE9C</vt:lpwstr>
  </property>
  <property fmtid="{D5CDD505-2E9C-101B-9397-08002B2CF9AE}" pid="6" name="ArticulateProjectFull">
    <vt:lpwstr>C:\Users\Client\Documents\Research4life F2F materials 2021\20210621_M4_L4.5EN.Global Justice.ppta</vt:lpwstr>
  </property>
</Properties>
</file>