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F/LT8lM+aoAN60681SNPR5dlN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1" name="Google Shape;23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As mentioned in the previous slide, Scopus is accessible through the list of Databases for discovery from the Content Home of any Research4Life programmes.</a:t>
            </a:r>
            <a:endParaRPr/>
          </a:p>
          <a:p>
            <a:pPr marL="171450" lvl="0" indent="-82550" algn="l" rtl="0">
              <a:lnSpc>
                <a:spcPct val="100000"/>
              </a:lnSpc>
              <a:spcBef>
                <a:spcPts val="0"/>
              </a:spcBef>
              <a:spcAft>
                <a:spcPts val="0"/>
              </a:spcAft>
              <a:buSzPts val="1400"/>
              <a:buFont typeface="Arial"/>
              <a:buNone/>
            </a:pPr>
            <a:endParaRPr/>
          </a:p>
        </p:txBody>
      </p:sp>
      <p:sp>
        <p:nvSpPr>
          <p:cNvPr id="238" name="Google Shape;23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As mentioned in the previous slide, Scopus is accessible through the list of Databases for discovery from the Content Home of any Research4Life programmes.</a:t>
            </a:r>
            <a:endParaRPr/>
          </a:p>
          <a:p>
            <a:pPr marL="171450" lvl="0" indent="-82550" algn="l" rtl="0">
              <a:lnSpc>
                <a:spcPct val="100000"/>
              </a:lnSpc>
              <a:spcBef>
                <a:spcPts val="0"/>
              </a:spcBef>
              <a:spcAft>
                <a:spcPts val="0"/>
              </a:spcAft>
              <a:buSzPts val="1400"/>
              <a:buFont typeface="Arial"/>
              <a:buNone/>
            </a:pPr>
            <a:endParaRPr/>
          </a:p>
        </p:txBody>
      </p:sp>
      <p:sp>
        <p:nvSpPr>
          <p:cNvPr id="244" name="Google Shape;2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51" name="Google Shape;25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58" name="Google Shape;25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As mentioned in the previous slide, Scopus is accessible through the list of Databases for discovery from the Content Home of any Research4Life programmes.</a:t>
            </a:r>
            <a:endParaRPr/>
          </a:p>
          <a:p>
            <a:pPr marL="171450" lvl="0" indent="-82550" algn="l" rtl="0">
              <a:lnSpc>
                <a:spcPct val="100000"/>
              </a:lnSpc>
              <a:spcBef>
                <a:spcPts val="0"/>
              </a:spcBef>
              <a:spcAft>
                <a:spcPts val="0"/>
              </a:spcAft>
              <a:buSzPts val="1400"/>
              <a:buFont typeface="Arial"/>
              <a:buNone/>
            </a:pPr>
            <a:endParaRPr/>
          </a:p>
        </p:txBody>
      </p:sp>
      <p:sp>
        <p:nvSpPr>
          <p:cNvPr id="265" name="Google Shape;26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As mentioned in the previous slide, Scopus is accessible through the list of Databases for discovery from the Content Home of any Research4Life programmes.</a:t>
            </a:r>
            <a:endParaRPr/>
          </a:p>
          <a:p>
            <a:pPr marL="171450" lvl="0" indent="-82550" algn="l" rtl="0">
              <a:lnSpc>
                <a:spcPct val="100000"/>
              </a:lnSpc>
              <a:spcBef>
                <a:spcPts val="0"/>
              </a:spcBef>
              <a:spcAft>
                <a:spcPts val="0"/>
              </a:spcAft>
              <a:buSzPts val="1400"/>
              <a:buFont typeface="Arial"/>
              <a:buNone/>
            </a:pPr>
            <a:endParaRPr/>
          </a:p>
        </p:txBody>
      </p:sp>
      <p:sp>
        <p:nvSpPr>
          <p:cNvPr id="272" name="Google Shape;27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9" name="Google Shape;27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As mentioned in the previous slide, Scopus is accessible through the list of Databases for discovery from the Content Home of any Research4Life programmes.</a:t>
            </a:r>
            <a:endParaRPr/>
          </a:p>
          <a:p>
            <a:pPr marL="171450" lvl="0" indent="-82550" algn="l" rtl="0">
              <a:lnSpc>
                <a:spcPct val="100000"/>
              </a:lnSpc>
              <a:spcBef>
                <a:spcPts val="0"/>
              </a:spcBef>
              <a:spcAft>
                <a:spcPts val="0"/>
              </a:spcAft>
              <a:buSzPts val="1400"/>
              <a:buFont typeface="Arial"/>
              <a:buNone/>
            </a:pPr>
            <a:endParaRPr/>
          </a:p>
        </p:txBody>
      </p:sp>
      <p:sp>
        <p:nvSpPr>
          <p:cNvPr id="286" name="Google Shape;2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Space issues on that point </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92" name="Google Shape;2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a:t>Please note </a:t>
            </a:r>
            <a:r>
              <a:rPr lang="en-US"/>
              <a:t>that note all items displayed in Scopus search results are available to all Research4Life member institutions. </a:t>
            </a:r>
            <a:endParaRPr/>
          </a:p>
          <a:p>
            <a:pPr marL="171450" lvl="0" indent="-171450" algn="l" rtl="0">
              <a:lnSpc>
                <a:spcPct val="100000"/>
              </a:lnSpc>
              <a:spcBef>
                <a:spcPts val="0"/>
              </a:spcBef>
              <a:spcAft>
                <a:spcPts val="0"/>
              </a:spcAft>
              <a:buSzPts val="1400"/>
              <a:buFont typeface="Arial"/>
              <a:buChar char="•"/>
            </a:pPr>
            <a:r>
              <a:rPr lang="en-US"/>
              <a:t>However, these search options will help to conduct a comprehensive bibliographic literature search on a topic.  </a:t>
            </a:r>
            <a:endParaRPr/>
          </a:p>
          <a:p>
            <a:pPr marL="171450" lvl="0" indent="-171450" algn="l" rtl="0">
              <a:lnSpc>
                <a:spcPct val="100000"/>
              </a:lnSpc>
              <a:spcBef>
                <a:spcPts val="0"/>
              </a:spcBef>
              <a:spcAft>
                <a:spcPts val="0"/>
              </a:spcAft>
              <a:buSzPts val="1400"/>
              <a:buFont typeface="Arial"/>
              <a:buChar char="•"/>
            </a:pPr>
            <a:r>
              <a:rPr lang="en-US"/>
              <a:t>Once a list of results are retrieved, the full text of articles can be accessed  by going through the journals listed in the Content Home of a Research4Life programme.</a:t>
            </a:r>
            <a:endParaRPr/>
          </a:p>
        </p:txBody>
      </p:sp>
      <p:sp>
        <p:nvSpPr>
          <p:cNvPr id="302" name="Google Shape;302;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2" name="Google Shape;3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9" name="Google Shape;3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6" name="Google Shape;3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2" name="Google Shape;3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1" name="Google Shape;34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Often there are more than one name entry for an author.  Scopus – with the help of the author and sometimes the affiliated institution – merges these entries under a unique author name. Persistent author IDs, such as ORCID (</a:t>
            </a:r>
            <a:r>
              <a:rPr lang="en-US" sz="1200" b="0" i="0" u="none" strike="noStrike" cap="none">
                <a:solidFill>
                  <a:schemeClr val="dk1"/>
                </a:solidFill>
                <a:latin typeface="Calibri"/>
                <a:ea typeface="Calibri"/>
                <a:cs typeface="Calibri"/>
                <a:sym typeface="Calibri"/>
              </a:rPr>
              <a:t>https://orcid.org/ )</a:t>
            </a:r>
            <a:r>
              <a:rPr lang="en-US"/>
              <a:t>, distinguish an author from others and help authors to compile their output under a unique number.</a:t>
            </a:r>
            <a:endParaRPr/>
          </a:p>
          <a:p>
            <a:pPr marL="171450" lvl="0" indent="-82550" algn="l" rtl="0">
              <a:lnSpc>
                <a:spcPct val="100000"/>
              </a:lnSpc>
              <a:spcBef>
                <a:spcPts val="0"/>
              </a:spcBef>
              <a:spcAft>
                <a:spcPts val="0"/>
              </a:spcAft>
              <a:buSzPts val="1400"/>
              <a:buFont typeface="Arial"/>
              <a:buNone/>
            </a:pPr>
            <a:endParaRPr/>
          </a:p>
        </p:txBody>
      </p:sp>
      <p:sp>
        <p:nvSpPr>
          <p:cNvPr id="350" name="Google Shape;35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Often there are more than one name entry for an author.  Scopus – with the help of the author and sometimes the affiliated institution – merges these entries under a unique author name. Persistent author IDs, such as ORCID (</a:t>
            </a:r>
            <a:r>
              <a:rPr lang="en-US" sz="1200" b="0" i="0" u="none" strike="noStrike" cap="none">
                <a:solidFill>
                  <a:schemeClr val="dk1"/>
                </a:solidFill>
                <a:latin typeface="Calibri"/>
                <a:ea typeface="Calibri"/>
                <a:cs typeface="Calibri"/>
                <a:sym typeface="Calibri"/>
              </a:rPr>
              <a:t>https://orcid.org/ )</a:t>
            </a:r>
            <a:r>
              <a:rPr lang="en-US"/>
              <a:t>, distinguish an author from others and help authors to compile their output under a unique number.</a:t>
            </a:r>
            <a:endParaRPr/>
          </a:p>
          <a:p>
            <a:pPr marL="171450" lvl="0" indent="-82550" algn="l" rtl="0">
              <a:lnSpc>
                <a:spcPct val="100000"/>
              </a:lnSpc>
              <a:spcBef>
                <a:spcPts val="0"/>
              </a:spcBef>
              <a:spcAft>
                <a:spcPts val="0"/>
              </a:spcAft>
              <a:buSzPts val="1400"/>
              <a:buFont typeface="Arial"/>
              <a:buNone/>
            </a:pPr>
            <a:endParaRPr/>
          </a:p>
        </p:txBody>
      </p:sp>
      <p:sp>
        <p:nvSpPr>
          <p:cNvPr id="360" name="Google Shape;3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8" name="Google Shape;368;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Institutions that do not have access to Scopus through Research4Life or some other paid membership, can skip the section on Scopus. </a:t>
            </a:r>
            <a:endParaRPr/>
          </a:p>
          <a:p>
            <a:pPr marL="171450" lvl="0" indent="-171450" algn="l" rtl="0">
              <a:lnSpc>
                <a:spcPct val="100000"/>
              </a:lnSpc>
              <a:spcBef>
                <a:spcPts val="0"/>
              </a:spcBef>
              <a:spcAft>
                <a:spcPts val="0"/>
              </a:spcAft>
              <a:buSzPts val="1100"/>
              <a:buFont typeface="Arial"/>
              <a:buChar char="•"/>
            </a:pPr>
            <a:r>
              <a:rPr lang="en-US"/>
              <a:t>For any questions about access to these databases, please contact the librarian at the institution or email Research4Life at </a:t>
            </a:r>
            <a:r>
              <a:rPr lang="en-US" b="1"/>
              <a:t>r4l@research4life.org.</a:t>
            </a:r>
            <a:endParaRPr/>
          </a:p>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8" name="Google Shape;378;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87" name="Google Shape;3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6" name="Google Shape;39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Institutions that do not have access to Scopus through Research4Life or some other paid membership, can skip the section on Scopus. </a:t>
            </a:r>
            <a:endParaRPr/>
          </a:p>
          <a:p>
            <a:pPr marL="171450" lvl="0" indent="-171450" algn="l" rtl="0">
              <a:lnSpc>
                <a:spcPct val="100000"/>
              </a:lnSpc>
              <a:spcBef>
                <a:spcPts val="0"/>
              </a:spcBef>
              <a:spcAft>
                <a:spcPts val="0"/>
              </a:spcAft>
              <a:buSzPts val="1100"/>
              <a:buFont typeface="Arial"/>
              <a:buChar char="•"/>
            </a:pPr>
            <a:r>
              <a:rPr lang="en-US"/>
              <a:t>For any questions about access to these databases, please contact the librarian at the institution or email Research4Life at </a:t>
            </a:r>
            <a:r>
              <a:rPr lang="en-US" b="1"/>
              <a:t>r4l@research4life.org.</a:t>
            </a:r>
            <a:endParaRPr/>
          </a:p>
          <a:p>
            <a:pPr marL="171450" lvl="0" indent="-101600" algn="l" rtl="0">
              <a:lnSpc>
                <a:spcPct val="100000"/>
              </a:lnSpc>
              <a:spcBef>
                <a:spcPts val="0"/>
              </a:spcBef>
              <a:spcAft>
                <a:spcPts val="0"/>
              </a:spcAft>
              <a:buSzPts val="1100"/>
              <a:buFont typeface="Arial"/>
              <a:buNone/>
            </a:pPr>
            <a:endParaRPr/>
          </a:p>
        </p:txBody>
      </p:sp>
      <p:sp>
        <p:nvSpPr>
          <p:cNvPr id="103" name="Google Shape;1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10" name="Google Shape;1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Developed in collaboration with over 100 leading research organizations around the world.</a:t>
            </a:r>
            <a:endParaRPr/>
          </a:p>
          <a:p>
            <a:pPr marL="171450" lvl="0" indent="-171450" algn="l" rtl="0">
              <a:lnSpc>
                <a:spcPct val="100000"/>
              </a:lnSpc>
              <a:spcBef>
                <a:spcPts val="0"/>
              </a:spcBef>
              <a:spcAft>
                <a:spcPts val="0"/>
              </a:spcAft>
              <a:buSzPts val="1400"/>
              <a:buFont typeface="Arial"/>
              <a:buChar char="•"/>
            </a:pPr>
            <a:r>
              <a:rPr lang="en-US"/>
              <a:t>As mentioned earlier in the lesson,  access to the basic version of Dimensions is free for personal non-commercial use, including publications and citations, while advanced levels of access require a subscription.</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All Research4Life member organizations have access to Dimensions Plus, which provides users with an extensive, interlinked database with publications, grants, patents, clinical trials, and policy documents.</a:t>
            </a:r>
            <a:endParaRPr/>
          </a:p>
          <a:p>
            <a:pPr marL="171450" lvl="0" indent="-171450" algn="l" rtl="0">
              <a:lnSpc>
                <a:spcPct val="100000"/>
              </a:lnSpc>
              <a:spcBef>
                <a:spcPts val="0"/>
              </a:spcBef>
              <a:spcAft>
                <a:spcPts val="0"/>
              </a:spcAft>
              <a:buSzPts val="1400"/>
              <a:buFont typeface="Arial"/>
              <a:buChar char="•"/>
            </a:pPr>
            <a:r>
              <a:rPr lang="en-US"/>
              <a:t>To get access, login through the Research4Life. Go to the Database for discovery page from the Content Home of a Research4Life programme and click on Dimensions.</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19" name="Google Shape;11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One can also use a boolean operator in the search string, e.g. “Maize production AND Zimbabwe”. By default, the search is applied to the full data in Dimensions. </a:t>
            </a:r>
            <a:endParaRPr/>
          </a:p>
          <a:p>
            <a:pPr marL="171450" lvl="0" indent="-171450" algn="l" rtl="0">
              <a:lnSpc>
                <a:spcPct val="100000"/>
              </a:lnSpc>
              <a:spcBef>
                <a:spcPts val="0"/>
              </a:spcBef>
              <a:spcAft>
                <a:spcPts val="0"/>
              </a:spcAft>
              <a:buSzPts val="1400"/>
              <a:buFont typeface="Arial"/>
              <a:buChar char="•"/>
            </a:pPr>
            <a:r>
              <a:rPr lang="en-US"/>
              <a:t>The example shows limiting by publication year (here selecting 2015 to 2020) and C shows limiting by publication type: “Article” is selected in the given example. </a:t>
            </a:r>
            <a:endParaRPr/>
          </a:p>
          <a:p>
            <a:pPr marL="171450" lvl="0" indent="-82550" algn="l" rtl="0">
              <a:lnSpc>
                <a:spcPct val="100000"/>
              </a:lnSpc>
              <a:spcBef>
                <a:spcPts val="0"/>
              </a:spcBef>
              <a:spcAft>
                <a:spcPts val="0"/>
              </a:spcAft>
              <a:buSzPts val="1400"/>
              <a:buFont typeface="Arial"/>
              <a:buNone/>
            </a:pPr>
            <a:endParaRPr/>
          </a:p>
        </p:txBody>
      </p:sp>
      <p:sp>
        <p:nvSpPr>
          <p:cNvPr id="126" name="Google Shape;1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134" name="Google Shape;1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lsevier.com/solutions/scopus/how-scopus-works/cont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2IKbRm5cgTw&amp;feature=youtu.be" TargetMode="External"/><Relationship Id="rId7" Type="http://schemas.openxmlformats.org/officeDocument/2006/relationships/hyperlink" Target="https://www.youtube.com/playlist?list=PLmFEGsa7e9nG8nvIpVld6xc6-G9gH9Uxb"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elsevier.com/solutions/scopus/how-scopus-works/content" TargetMode="External"/><Relationship Id="rId5" Type="http://schemas.openxmlformats.org/officeDocument/2006/relationships/hyperlink" Target="https://www.youtube.com/watch?v=c5LsUIn6RwM&amp;feature=emb_logo" TargetMode="External"/><Relationship Id="rId4" Type="http://schemas.openxmlformats.org/officeDocument/2006/relationships/hyperlink" Target="https://www.dimensions.ai/resource-type/video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dimensions.a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igital-scienc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Outils d'évaluation de la recherche</a:t>
            </a:r>
            <a:endParaRPr sz="3400" dirty="0">
              <a:solidFill>
                <a:srgbClr val="004890"/>
              </a:solidFill>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Recherche dans le portail de contenu de Research4Life</a:t>
            </a:r>
            <a:endParaRPr dirty="0"/>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 </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 :</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0" y="378812"/>
            <a:ext cx="785637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Liens/icônes sous un résultat de recherche</a:t>
            </a:r>
            <a:endParaRPr dirty="0">
              <a:solidFill>
                <a:srgbClr val="586F7C"/>
              </a:solidFill>
              <a:latin typeface="Open Sans"/>
              <a:ea typeface="Open Sans"/>
              <a:cs typeface="Open Sans"/>
              <a:sym typeface="Open Sans"/>
            </a:endParaRPr>
          </a:p>
        </p:txBody>
      </p:sp>
      <p:sp>
        <p:nvSpPr>
          <p:cNvPr id="145" name="Google Shape;145;p21"/>
          <p:cNvSpPr txBox="1">
            <a:spLocks noGrp="1"/>
          </p:cNvSpPr>
          <p:nvPr>
            <p:ph type="body" idx="1"/>
          </p:nvPr>
        </p:nvSpPr>
        <p:spPr>
          <a:xfrm>
            <a:off x="130629" y="1828799"/>
            <a:ext cx="11364685" cy="3820886"/>
          </a:xfrm>
          <a:prstGeom prst="rect">
            <a:avLst/>
          </a:prstGeom>
          <a:noFill/>
          <a:ln>
            <a:noFill/>
          </a:ln>
        </p:spPr>
        <p:txBody>
          <a:bodyPr spcFirstLastPara="1" wrap="square" lIns="91425" tIns="45700" rIns="91425" bIns="45700" anchor="t" anchorCtr="0">
            <a:noAutofit/>
          </a:bodyPr>
          <a:lstStyle/>
          <a:p>
            <a:pPr marL="533400" lvl="0" indent="-431800">
              <a:lnSpc>
                <a:spcPct val="100000"/>
              </a:lnSpc>
              <a:buClr>
                <a:schemeClr val="dk1"/>
              </a:buClr>
              <a:buSzPts val="2000"/>
              <a:buFont typeface="Arial"/>
              <a:buAutoNum type="arabicParenR"/>
            </a:pPr>
            <a:r>
              <a:rPr lang="en-US" sz="1800" i="1" dirty="0">
                <a:solidFill>
                  <a:srgbClr val="3F3F3F"/>
                </a:solidFill>
                <a:latin typeface="Open Sans"/>
                <a:ea typeface="Open Sans"/>
                <a:cs typeface="Open Sans"/>
                <a:sym typeface="Open Sans"/>
              </a:rPr>
              <a:t>”</a:t>
            </a:r>
            <a:r>
              <a:rPr lang="fr-FR" sz="1800" i="1" dirty="0">
                <a:solidFill>
                  <a:srgbClr val="3F3F3F"/>
                </a:solidFill>
                <a:latin typeface="Open Sans"/>
                <a:ea typeface="Open Sans"/>
                <a:cs typeface="Open Sans"/>
                <a:sym typeface="Open Sans"/>
              </a:rPr>
              <a:t>Citations</a:t>
            </a:r>
            <a:r>
              <a:rPr lang="en-US" sz="1800" i="1" dirty="0">
                <a:solidFill>
                  <a:srgbClr val="3F3F3F"/>
                </a:solidFill>
                <a:latin typeface="Open Sans"/>
                <a:ea typeface="Open Sans"/>
                <a:cs typeface="Open Sans"/>
                <a:sym typeface="Open Sans"/>
              </a:rPr>
              <a:t>”</a:t>
            </a:r>
            <a:r>
              <a:rPr lang="fr-FR" sz="1800" i="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montre le nombre de citations qu'un article a reçues</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533400" lvl="0" indent="-431800">
              <a:lnSpc>
                <a:spcPct val="100000"/>
              </a:lnSpc>
              <a:buClr>
                <a:schemeClr val="dk1"/>
              </a:buClr>
              <a:buSzPts val="2000"/>
              <a:buFont typeface="Arial"/>
              <a:buAutoNum type="arabicParenR"/>
            </a:pPr>
            <a:r>
              <a:rPr lang="fr-FR" sz="1800" i="1" dirty="0">
                <a:solidFill>
                  <a:srgbClr val="3F3F3F"/>
                </a:solidFill>
                <a:latin typeface="Open Sans"/>
                <a:ea typeface="Open Sans"/>
                <a:cs typeface="Open Sans"/>
                <a:sym typeface="Open Sans"/>
              </a:rPr>
              <a:t>"</a:t>
            </a:r>
            <a:r>
              <a:rPr lang="fr-FR" sz="1800" i="1" dirty="0" err="1">
                <a:solidFill>
                  <a:srgbClr val="3F3F3F"/>
                </a:solidFill>
                <a:latin typeface="Open Sans"/>
                <a:ea typeface="Open Sans"/>
                <a:cs typeface="Open Sans"/>
                <a:sym typeface="Open Sans"/>
              </a:rPr>
              <a:t>Altmetric</a:t>
            </a:r>
            <a:r>
              <a:rPr lang="en-US" sz="1800" i="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montre les données </a:t>
            </a:r>
            <a:r>
              <a:rPr lang="fr-FR" sz="1800" dirty="0" err="1">
                <a:solidFill>
                  <a:srgbClr val="3F3F3F"/>
                </a:solidFill>
                <a:latin typeface="Open Sans"/>
                <a:ea typeface="Open Sans"/>
                <a:cs typeface="Open Sans"/>
                <a:sym typeface="Open Sans"/>
              </a:rPr>
              <a:t>altmetrics</a:t>
            </a:r>
            <a:r>
              <a:rPr lang="fr-FR" sz="1800" dirty="0">
                <a:solidFill>
                  <a:srgbClr val="3F3F3F"/>
                </a:solidFill>
                <a:latin typeface="Open Sans"/>
                <a:ea typeface="Open Sans"/>
                <a:cs typeface="Open Sans"/>
                <a:sym typeface="Open Sans"/>
              </a:rPr>
              <a:t> proposées par Altmetric.com</a:t>
            </a:r>
            <a:r>
              <a:rPr lang="en-US" sz="1800" dirty="0">
                <a:solidFill>
                  <a:srgbClr val="3F3F3F"/>
                </a:solidFill>
                <a:latin typeface="Open Sans"/>
                <a:ea typeface="Open Sans"/>
                <a:cs typeface="Open Sans"/>
                <a:sym typeface="Open Sans"/>
              </a:rPr>
              <a:t>. </a:t>
            </a:r>
            <a:endParaRPr sz="1800" dirty="0">
              <a:solidFill>
                <a:srgbClr val="3F3F3F"/>
              </a:solidFill>
              <a:latin typeface="Open Sans"/>
              <a:ea typeface="Open Sans"/>
              <a:cs typeface="Open Sans"/>
              <a:sym typeface="Open Sans"/>
            </a:endParaRPr>
          </a:p>
          <a:p>
            <a:pPr marL="533400" lvl="0" indent="-431800">
              <a:lnSpc>
                <a:spcPct val="100000"/>
              </a:lnSpc>
              <a:buClr>
                <a:schemeClr val="dk1"/>
              </a:buClr>
              <a:buSzPts val="2000"/>
              <a:buFont typeface="Arial"/>
              <a:buAutoNum type="arabicParenR"/>
            </a:pPr>
            <a:r>
              <a:rPr lang="fr-FR" sz="1800" i="1" dirty="0">
                <a:solidFill>
                  <a:srgbClr val="3F3F3F"/>
                </a:solidFill>
                <a:latin typeface="Open Sans"/>
                <a:ea typeface="Open Sans"/>
                <a:cs typeface="Open Sans"/>
                <a:sym typeface="Open Sans"/>
              </a:rPr>
              <a:t>"Open Access</a:t>
            </a:r>
            <a:r>
              <a:rPr lang="en-US" sz="1800" i="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renvoie à un article en accès libre sur le site de l'éditeur</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533400" lvl="0" indent="-431800">
              <a:lnSpc>
                <a:spcPct val="100000"/>
              </a:lnSpc>
              <a:buClr>
                <a:schemeClr val="dk1"/>
              </a:buClr>
              <a:buSzPts val="2000"/>
              <a:buFont typeface="Arial"/>
              <a:buAutoNum type="arabicParenR"/>
            </a:pPr>
            <a:r>
              <a:rPr lang="en-US" sz="1800" i="1" dirty="0">
                <a:solidFill>
                  <a:srgbClr val="3F3F3F"/>
                </a:solidFill>
                <a:latin typeface="Open Sans"/>
                <a:ea typeface="Open Sans"/>
                <a:cs typeface="Open Sans"/>
                <a:sym typeface="Open Sans"/>
              </a:rPr>
              <a:t>"View PDF” </a:t>
            </a:r>
            <a:r>
              <a:rPr lang="fr-FR" sz="1800" dirty="0">
                <a:solidFill>
                  <a:srgbClr val="3F3F3F"/>
                </a:solidFill>
                <a:latin typeface="Open Sans"/>
                <a:ea typeface="Open Sans"/>
                <a:cs typeface="Open Sans"/>
                <a:sym typeface="Open Sans"/>
              </a:rPr>
              <a:t>renvoie au PDF de </a:t>
            </a:r>
            <a:r>
              <a:rPr lang="fr-FR" sz="1800" dirty="0" err="1">
                <a:solidFill>
                  <a:srgbClr val="3F3F3F"/>
                </a:solidFill>
                <a:latin typeface="Open Sans"/>
                <a:ea typeface="Open Sans"/>
                <a:cs typeface="Open Sans"/>
                <a:sym typeface="Open Sans"/>
              </a:rPr>
              <a:t>ReadCube</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533400" lvl="0" indent="-431800">
              <a:lnSpc>
                <a:spcPct val="100000"/>
              </a:lnSpc>
              <a:buClr>
                <a:schemeClr val="dk1"/>
              </a:buClr>
              <a:buSzPts val="2000"/>
              <a:buFont typeface="Arial"/>
              <a:buAutoNum type="arabicParenR"/>
            </a:pPr>
            <a:r>
              <a:rPr lang="en-US" sz="1800" i="1" dirty="0">
                <a:solidFill>
                  <a:srgbClr val="3F3F3F"/>
                </a:solidFill>
                <a:latin typeface="Open Sans"/>
                <a:ea typeface="Open Sans"/>
                <a:cs typeface="Open Sans"/>
                <a:sym typeface="Open Sans"/>
              </a:rPr>
              <a:t>"Add to Library” </a:t>
            </a:r>
            <a:r>
              <a:rPr lang="fr-FR" sz="1800" dirty="0">
                <a:solidFill>
                  <a:srgbClr val="3F3F3F"/>
                </a:solidFill>
                <a:latin typeface="Open Sans"/>
                <a:ea typeface="Open Sans"/>
                <a:cs typeface="Open Sans"/>
                <a:sym typeface="Open Sans"/>
              </a:rPr>
              <a:t>permet d'enregistrer un résultat dans sa bibliothèque </a:t>
            </a:r>
            <a:r>
              <a:rPr lang="fr-FR" sz="1800" dirty="0" err="1">
                <a:solidFill>
                  <a:srgbClr val="3F3F3F"/>
                </a:solidFill>
                <a:latin typeface="Open Sans"/>
                <a:ea typeface="Open Sans"/>
                <a:cs typeface="Open Sans"/>
                <a:sym typeface="Open Sans"/>
              </a:rPr>
              <a:t>ReadCube</a:t>
            </a:r>
            <a:r>
              <a:rPr lang="fr-FR" sz="1800" dirty="0">
                <a:solidFill>
                  <a:srgbClr val="3F3F3F"/>
                </a:solidFill>
                <a:latin typeface="Open Sans"/>
                <a:ea typeface="Open Sans"/>
                <a:cs typeface="Open Sans"/>
                <a:sym typeface="Open Sans"/>
              </a:rPr>
              <a:t> en ligne</a:t>
            </a:r>
            <a:r>
              <a:rPr lang="en-US" sz="1800" dirty="0">
                <a:solidFill>
                  <a:srgbClr val="3F3F3F"/>
                </a:solidFill>
                <a:latin typeface="Open Sans"/>
                <a:ea typeface="Open Sans"/>
                <a:cs typeface="Open Sans"/>
                <a:sym typeface="Open Sans"/>
              </a:rPr>
              <a:t>. </a:t>
            </a:r>
            <a:endParaRPr sz="1800" dirty="0">
              <a:solidFill>
                <a:srgbClr val="3F3F3F"/>
              </a:solidFill>
            </a:endParaRPr>
          </a:p>
          <a:p>
            <a:pPr marL="533400" lvl="0" indent="-431800">
              <a:lnSpc>
                <a:spcPct val="100000"/>
              </a:lnSpc>
              <a:buClr>
                <a:schemeClr val="dk1"/>
              </a:buClr>
              <a:buSzPts val="2000"/>
              <a:buFont typeface="Arial"/>
              <a:buAutoNum type="arabicParenR"/>
            </a:pPr>
            <a:r>
              <a:rPr lang="en-US" sz="1800" i="1" dirty="0">
                <a:solidFill>
                  <a:srgbClr val="3F3F3F"/>
                </a:solidFill>
                <a:latin typeface="Open Sans"/>
                <a:ea typeface="Open Sans"/>
                <a:cs typeface="Open Sans"/>
                <a:sym typeface="Open Sans"/>
              </a:rPr>
              <a:t>"Check 360 Link for Full Text” </a:t>
            </a:r>
            <a:r>
              <a:rPr lang="fr-FR" sz="1800" dirty="0">
                <a:solidFill>
                  <a:srgbClr val="3F3F3F"/>
                </a:solidFill>
                <a:latin typeface="Open Sans"/>
                <a:ea typeface="Open Sans"/>
                <a:cs typeface="Open Sans"/>
                <a:sym typeface="Open Sans"/>
              </a:rPr>
              <a:t>renvoie au portail de contenu Research4Life pour accéder au texte intégral des éditeurs partenaires de Research4Life</a:t>
            </a:r>
            <a:r>
              <a:rPr lang="en-US" sz="1800" dirty="0">
                <a:solidFill>
                  <a:srgbClr val="3F3F3F"/>
                </a:solidFill>
                <a:latin typeface="Open Sans"/>
                <a:ea typeface="Open Sans"/>
                <a:cs typeface="Open Sans"/>
                <a:sym typeface="Open Sans"/>
              </a:rPr>
              <a:t>.</a:t>
            </a:r>
            <a:endParaRPr sz="1800" dirty="0">
              <a:solidFill>
                <a:srgbClr val="3F3F3F"/>
              </a:solidFill>
            </a:endParaRPr>
          </a:p>
        </p:txBody>
      </p:sp>
      <p:pic>
        <p:nvPicPr>
          <p:cNvPr id="146" name="Google Shape;146;p21"/>
          <p:cNvPicPr preferRelativeResize="0"/>
          <p:nvPr/>
        </p:nvPicPr>
        <p:blipFill rotWithShape="1">
          <a:blip r:embed="rId3">
            <a:alphaModFix/>
          </a:blip>
          <a:srcRect/>
          <a:stretch/>
        </p:blipFill>
        <p:spPr>
          <a:xfrm>
            <a:off x="2409371" y="4586514"/>
            <a:ext cx="6073447" cy="2271486"/>
          </a:xfrm>
          <a:prstGeom prst="rect">
            <a:avLst/>
          </a:prstGeom>
          <a:noFill/>
          <a:ln>
            <a:noFill/>
          </a:ln>
        </p:spPr>
      </p:pic>
      <p:sp>
        <p:nvSpPr>
          <p:cNvPr id="147" name="Google Shape;147;p21"/>
          <p:cNvSpPr/>
          <p:nvPr/>
        </p:nvSpPr>
        <p:spPr>
          <a:xfrm>
            <a:off x="2250831" y="6371771"/>
            <a:ext cx="6231987" cy="3430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26571" y="451384"/>
            <a:ext cx="7663543"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Vue complète de l'article - détails d'un article</a:t>
            </a:r>
            <a:endParaRPr dirty="0"/>
          </a:p>
        </p:txBody>
      </p:sp>
      <p:sp>
        <p:nvSpPr>
          <p:cNvPr id="154" name="Google Shape;154;p22"/>
          <p:cNvSpPr txBox="1">
            <a:spLocks noGrp="1"/>
          </p:cNvSpPr>
          <p:nvPr>
            <p:ph type="body" idx="1"/>
          </p:nvPr>
        </p:nvSpPr>
        <p:spPr>
          <a:xfrm>
            <a:off x="326571" y="2199691"/>
            <a:ext cx="4082143" cy="3820886"/>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200" dirty="0">
                <a:solidFill>
                  <a:srgbClr val="3F3F3F"/>
                </a:solidFill>
                <a:latin typeface="Open Sans"/>
                <a:ea typeface="Open Sans"/>
                <a:cs typeface="Open Sans"/>
                <a:sym typeface="Open Sans"/>
              </a:rPr>
              <a:t>Cliquez sur le titre d'un résultat pour accéder à la vue complète de l'article pour accéder au texte intégral et exporter la citation.</a:t>
            </a:r>
            <a:endParaRPr sz="2200" dirty="0">
              <a:solidFill>
                <a:srgbClr val="3F3F3F"/>
              </a:solidFill>
              <a:latin typeface="Open Sans"/>
              <a:ea typeface="Open Sans"/>
              <a:cs typeface="Open Sans"/>
              <a:sym typeface="Open Sans"/>
            </a:endParaRPr>
          </a:p>
        </p:txBody>
      </p:sp>
      <p:pic>
        <p:nvPicPr>
          <p:cNvPr id="155" name="Google Shape;155;p22" descr="https://lh3.googleusercontent.com/6UO2cnUJkO4pTtTmXQc3c6g4R6uMkRw-0jU04ncohjg1q0llO8CSAbg7MsekykewibaF8W-gXPBFOpT3Xe6B827XqbUYXf_ZQ-b_dC_T6xvqgeqG8uZnvTxVN2QQXX78SBw0Bzw"/>
          <p:cNvPicPr preferRelativeResize="0"/>
          <p:nvPr/>
        </p:nvPicPr>
        <p:blipFill rotWithShape="1">
          <a:blip r:embed="rId3">
            <a:alphaModFix/>
          </a:blip>
          <a:srcRect/>
          <a:stretch/>
        </p:blipFill>
        <p:spPr>
          <a:xfrm>
            <a:off x="4934857" y="1783052"/>
            <a:ext cx="6995886" cy="4826256"/>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Analyse de la recherche par auteur</a:t>
            </a:r>
            <a:endParaRPr dirty="0">
              <a:solidFill>
                <a:srgbClr val="586F7C"/>
              </a:solidFill>
              <a:latin typeface="Open Sans"/>
              <a:ea typeface="Open Sans"/>
              <a:cs typeface="Open Sans"/>
              <a:sym typeface="Open Sans"/>
            </a:endParaRPr>
          </a:p>
        </p:txBody>
      </p:sp>
      <p:sp>
        <p:nvSpPr>
          <p:cNvPr id="162" name="Google Shape;162;p30"/>
          <p:cNvSpPr txBox="1">
            <a:spLocks noGrp="1"/>
          </p:cNvSpPr>
          <p:nvPr>
            <p:ph type="body" idx="1"/>
          </p:nvPr>
        </p:nvSpPr>
        <p:spPr>
          <a:xfrm>
            <a:off x="290287" y="1881415"/>
            <a:ext cx="4093027" cy="4653642"/>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2000"/>
            </a:pPr>
            <a:r>
              <a:rPr lang="fr-FR" sz="2000" dirty="0">
                <a:solidFill>
                  <a:srgbClr val="424242"/>
                </a:solidFill>
                <a:latin typeface="Open Sans"/>
                <a:ea typeface="Open Sans"/>
                <a:cs typeface="Open Sans"/>
                <a:sym typeface="Open Sans"/>
              </a:rPr>
              <a:t>Mettez "Peter Robert Mason" dans le filtre Chercheur sur la gauche.  Appliquez la limite pour accéder au profil du Dr Mason</a:t>
            </a:r>
            <a:r>
              <a:rPr lang="en-US" sz="2000" dirty="0">
                <a:solidFill>
                  <a:srgbClr val="424242"/>
                </a:solidFill>
                <a:latin typeface="Open Sans"/>
                <a:ea typeface="Open Sans"/>
                <a:cs typeface="Open Sans"/>
                <a:sym typeface="Open Sans"/>
              </a:rPr>
              <a:t>.</a:t>
            </a:r>
            <a:endParaRPr dirty="0">
              <a:solidFill>
                <a:srgbClr val="424242"/>
              </a:solidFill>
            </a:endParaRPr>
          </a:p>
          <a:p>
            <a:pPr marL="460375" lvl="0" indent="-342900">
              <a:lnSpc>
                <a:spcPct val="100000"/>
              </a:lnSpc>
              <a:buClr>
                <a:schemeClr val="dk1"/>
              </a:buClr>
              <a:buSzPts val="2000"/>
            </a:pPr>
            <a:r>
              <a:rPr lang="fr-FR" sz="2000" dirty="0">
                <a:solidFill>
                  <a:srgbClr val="424242"/>
                </a:solidFill>
                <a:latin typeface="Open Sans"/>
                <a:ea typeface="Open Sans"/>
                <a:cs typeface="Open Sans"/>
                <a:sym typeface="Open Sans"/>
              </a:rPr>
              <a:t>Cliquez sur Afficher le profil (</a:t>
            </a:r>
            <a:r>
              <a:rPr lang="fr-FR" sz="2000" dirty="0" err="1">
                <a:solidFill>
                  <a:srgbClr val="424242"/>
                </a:solidFill>
                <a:latin typeface="Open Sans"/>
                <a:ea typeface="Open Sans"/>
                <a:cs typeface="Open Sans"/>
                <a:sym typeface="Open Sans"/>
              </a:rPr>
              <a:t>View</a:t>
            </a:r>
            <a:r>
              <a:rPr lang="fr-FR" sz="2000" dirty="0">
                <a:solidFill>
                  <a:srgbClr val="424242"/>
                </a:solidFill>
                <a:latin typeface="Open Sans"/>
                <a:ea typeface="Open Sans"/>
                <a:cs typeface="Open Sans"/>
                <a:sym typeface="Open Sans"/>
              </a:rPr>
              <a:t> Profil) </a:t>
            </a:r>
            <a:r>
              <a:rPr lang="fr-FR" sz="2000" b="1" dirty="0">
                <a:solidFill>
                  <a:srgbClr val="424242"/>
                </a:solidFill>
                <a:latin typeface="Open Sans"/>
                <a:ea typeface="Open Sans"/>
                <a:cs typeface="Open Sans"/>
                <a:sym typeface="Open Sans"/>
              </a:rPr>
              <a:t>(A) </a:t>
            </a:r>
            <a:r>
              <a:rPr lang="fr-FR" sz="2000" dirty="0">
                <a:solidFill>
                  <a:srgbClr val="424242"/>
                </a:solidFill>
                <a:latin typeface="Open Sans"/>
                <a:ea typeface="Open Sans"/>
                <a:cs typeface="Open Sans"/>
                <a:sym typeface="Open Sans"/>
              </a:rPr>
              <a:t>sous le nom du Dr Mason pour obtenir un profil sommaire imprimable.</a:t>
            </a:r>
            <a:endParaRPr dirty="0">
              <a:solidFill>
                <a:srgbClr val="424242"/>
              </a:solidFill>
            </a:endParaRPr>
          </a:p>
          <a:p>
            <a:pPr marL="460375" lvl="0" indent="-342900">
              <a:lnSpc>
                <a:spcPct val="100000"/>
              </a:lnSpc>
              <a:buClr>
                <a:schemeClr val="dk1"/>
              </a:buClr>
              <a:buSzPts val="2000"/>
            </a:pPr>
            <a:r>
              <a:rPr lang="fr-FR" sz="2000" dirty="0">
                <a:solidFill>
                  <a:srgbClr val="424242"/>
                </a:solidFill>
                <a:latin typeface="Open Sans"/>
                <a:ea typeface="Open Sans"/>
                <a:cs typeface="Open Sans"/>
                <a:sym typeface="Open Sans"/>
              </a:rPr>
              <a:t>Vues analytiques </a:t>
            </a:r>
            <a:r>
              <a:rPr lang="fr-FR" sz="2000" b="1" dirty="0">
                <a:solidFill>
                  <a:srgbClr val="424242"/>
                </a:solidFill>
                <a:latin typeface="Open Sans"/>
                <a:ea typeface="Open Sans"/>
                <a:cs typeface="Open Sans"/>
                <a:sym typeface="Open Sans"/>
              </a:rPr>
              <a:t>(B) </a:t>
            </a:r>
            <a:r>
              <a:rPr lang="fr-FR" sz="2000" dirty="0">
                <a:solidFill>
                  <a:srgbClr val="424242"/>
                </a:solidFill>
                <a:latin typeface="Open Sans"/>
                <a:ea typeface="Open Sans"/>
                <a:cs typeface="Open Sans"/>
                <a:sym typeface="Open Sans"/>
              </a:rPr>
              <a:t>à droite montre les indicateurs pertinents</a:t>
            </a:r>
            <a:r>
              <a:rPr lang="en-US" sz="2000" dirty="0">
                <a:solidFill>
                  <a:srgbClr val="424242"/>
                </a:solidFill>
                <a:latin typeface="Open Sans"/>
                <a:ea typeface="Open Sans"/>
                <a:cs typeface="Open Sans"/>
                <a:sym typeface="Open Sans"/>
              </a:rPr>
              <a:t>. </a:t>
            </a:r>
            <a:endParaRPr sz="2000" b="1" dirty="0">
              <a:solidFill>
                <a:srgbClr val="424242"/>
              </a:solidFill>
              <a:latin typeface="Open Sans"/>
              <a:ea typeface="Open Sans"/>
              <a:cs typeface="Open Sans"/>
              <a:sym typeface="Open Sans"/>
            </a:endParaRPr>
          </a:p>
        </p:txBody>
      </p:sp>
      <p:pic>
        <p:nvPicPr>
          <p:cNvPr id="163" name="Google Shape;163;p30" descr="https://lh3.googleusercontent.com/1I019Z7Ck9Fijhjhrd6I54Uo9pFgcnrlf89bseFnAiI-FSC15TgqXMXZtxDYrYpTvWuKriJAJtmgpHyDDeyz3t_4JjrGc6GyRtbKmgVkdTbi-FP_H1seJ8Tlna4yh2GChqqlHac"/>
          <p:cNvPicPr preferRelativeResize="0"/>
          <p:nvPr/>
        </p:nvPicPr>
        <p:blipFill rotWithShape="1">
          <a:blip r:embed="rId3">
            <a:alphaModFix/>
          </a:blip>
          <a:srcRect/>
          <a:stretch/>
        </p:blipFill>
        <p:spPr>
          <a:xfrm>
            <a:off x="4869545" y="1762209"/>
            <a:ext cx="6599464" cy="4546601"/>
          </a:xfrm>
          <a:prstGeom prst="rect">
            <a:avLst/>
          </a:prstGeom>
          <a:noFill/>
          <a:ln w="9525" cap="flat" cmpd="sng">
            <a:solidFill>
              <a:srgbClr val="B2B2B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270588" y="418561"/>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Vues analytiques - aperçu de la production des publications </a:t>
            </a:r>
            <a:endParaRPr dirty="0">
              <a:solidFill>
                <a:srgbClr val="586F7C"/>
              </a:solidFill>
              <a:latin typeface="Open Sans"/>
              <a:ea typeface="Open Sans"/>
              <a:cs typeface="Open Sans"/>
              <a:sym typeface="Open Sans"/>
            </a:endParaRPr>
          </a:p>
        </p:txBody>
      </p:sp>
      <p:pic>
        <p:nvPicPr>
          <p:cNvPr id="170" name="Google Shape;170;p36" descr="https://lh5.googleusercontent.com/kiXPyw_t5OnX469k4WYS8TbagSRYux1URYZL0WgAU4sK-wAkUfUU5_11zkFfaBm0B7TrkG1a0FOZdaBUwryisAI0HewTVJLUDge7HGMnV0mc0PZlu5sostHnrYHcTUgX4WqRV_M"/>
          <p:cNvPicPr preferRelativeResize="0"/>
          <p:nvPr/>
        </p:nvPicPr>
        <p:blipFill rotWithShape="1">
          <a:blip r:embed="rId3">
            <a:alphaModFix/>
          </a:blip>
          <a:srcRect/>
          <a:stretch/>
        </p:blipFill>
        <p:spPr>
          <a:xfrm>
            <a:off x="1828800" y="1846943"/>
            <a:ext cx="6880226" cy="4780516"/>
          </a:xfrm>
          <a:prstGeom prst="rect">
            <a:avLst/>
          </a:prstGeom>
          <a:noFill/>
          <a:ln w="9525" cap="flat" cmpd="sng">
            <a:solidFill>
              <a:srgbClr val="B2B2B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Vues analytiques - publications et citations du chercheur</a:t>
            </a:r>
            <a:endParaRPr dirty="0">
              <a:solidFill>
                <a:srgbClr val="586F7C"/>
              </a:solidFill>
              <a:latin typeface="Open Sans"/>
              <a:ea typeface="Open Sans"/>
              <a:cs typeface="Open Sans"/>
              <a:sym typeface="Open Sans"/>
            </a:endParaRPr>
          </a:p>
        </p:txBody>
      </p:sp>
      <p:sp>
        <p:nvSpPr>
          <p:cNvPr id="177" name="Google Shape;177;p37"/>
          <p:cNvSpPr txBox="1">
            <a:spLocks noGrp="1"/>
          </p:cNvSpPr>
          <p:nvPr>
            <p:ph type="body" idx="1"/>
          </p:nvPr>
        </p:nvSpPr>
        <p:spPr>
          <a:xfrm>
            <a:off x="163044" y="2733696"/>
            <a:ext cx="4031586" cy="1959427"/>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pPr>
            <a:r>
              <a:rPr lang="fr-FR" dirty="0">
                <a:solidFill>
                  <a:srgbClr val="3F3F3F"/>
                </a:solidFill>
                <a:latin typeface="Open Sans"/>
                <a:ea typeface="Open Sans"/>
                <a:cs typeface="Open Sans"/>
                <a:sym typeface="Open Sans"/>
              </a:rPr>
              <a:t>Cliquez sur l'onglet </a:t>
            </a:r>
            <a:r>
              <a:rPr lang="fr-FR" b="1" dirty="0">
                <a:solidFill>
                  <a:srgbClr val="3F3F3F"/>
                </a:solidFill>
                <a:latin typeface="Open Sans"/>
                <a:ea typeface="Open Sans"/>
                <a:cs typeface="Open Sans"/>
                <a:sym typeface="Open Sans"/>
              </a:rPr>
              <a:t>Chercheurs</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Researchers</a:t>
            </a:r>
            <a:r>
              <a:rPr lang="fr-FR" dirty="0">
                <a:solidFill>
                  <a:srgbClr val="3F3F3F"/>
                </a:solidFill>
                <a:latin typeface="Open Sans"/>
                <a:ea typeface="Open Sans"/>
                <a:cs typeface="Open Sans"/>
                <a:sym typeface="Open Sans"/>
              </a:rPr>
              <a:t> en anglais) dans la colonne de droite pour voir les publications du chercheur et leurs citations.</a:t>
            </a:r>
            <a:endParaRPr dirty="0">
              <a:solidFill>
                <a:srgbClr val="3F3F3F"/>
              </a:solidFill>
              <a:latin typeface="Open Sans"/>
              <a:ea typeface="Open Sans"/>
              <a:cs typeface="Open Sans"/>
              <a:sym typeface="Open Sans"/>
            </a:endParaRPr>
          </a:p>
        </p:txBody>
      </p:sp>
      <p:pic>
        <p:nvPicPr>
          <p:cNvPr id="178" name="Google Shape;178;p37" descr="https://lh3.googleusercontent.com/JH9S9p0MD-sHvugiAEMrEamHu62FRuTpZsxlCbH2VmSkCi8LpSCAnpmSyZY6sJt2NwxGsJOGqqJKuChpc5u9eNG4zPd97SvPE5VPhimHQc15TDlXMIplhQHgOrh856ZcN6Pmsaw"/>
          <p:cNvPicPr preferRelativeResize="0"/>
          <p:nvPr/>
        </p:nvPicPr>
        <p:blipFill rotWithShape="1">
          <a:blip r:embed="rId3">
            <a:alphaModFix/>
          </a:blip>
          <a:srcRect/>
          <a:stretch/>
        </p:blipFill>
        <p:spPr>
          <a:xfrm>
            <a:off x="4091715" y="1866899"/>
            <a:ext cx="7526972" cy="312420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1"/>
          <p:cNvSpPr txBox="1">
            <a:spLocks noGrp="1"/>
          </p:cNvSpPr>
          <p:nvPr>
            <p:ph type="title"/>
          </p:nvPr>
        </p:nvSpPr>
        <p:spPr>
          <a:xfrm>
            <a:off x="185812" y="291749"/>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Points de vue analytiques - Titres sources </a:t>
            </a:r>
            <a:endParaRPr dirty="0">
              <a:solidFill>
                <a:srgbClr val="586F7C"/>
              </a:solidFill>
              <a:latin typeface="Open Sans"/>
              <a:ea typeface="Open Sans"/>
              <a:cs typeface="Open Sans"/>
              <a:sym typeface="Open Sans"/>
            </a:endParaRPr>
          </a:p>
        </p:txBody>
      </p:sp>
      <p:sp>
        <p:nvSpPr>
          <p:cNvPr id="185" name="Google Shape;185;p41"/>
          <p:cNvSpPr txBox="1">
            <a:spLocks noGrp="1"/>
          </p:cNvSpPr>
          <p:nvPr>
            <p:ph type="body" idx="1"/>
          </p:nvPr>
        </p:nvSpPr>
        <p:spPr>
          <a:xfrm>
            <a:off x="163043" y="2733696"/>
            <a:ext cx="4523013" cy="1959427"/>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pPr>
            <a:r>
              <a:rPr lang="fr-FR" dirty="0">
                <a:solidFill>
                  <a:srgbClr val="3F3F3F"/>
                </a:solidFill>
                <a:latin typeface="Open Sans"/>
                <a:ea typeface="Open Sans"/>
                <a:cs typeface="Open Sans"/>
                <a:sym typeface="Open Sans"/>
              </a:rPr>
              <a:t>Dans la même colonne, l'onglet Titres des sources (</a:t>
            </a:r>
            <a:r>
              <a:rPr lang="en-US" b="1" dirty="0">
                <a:solidFill>
                  <a:srgbClr val="3F3F3F"/>
                </a:solidFill>
                <a:latin typeface="Open Sans"/>
                <a:ea typeface="Open Sans"/>
                <a:cs typeface="Open Sans"/>
                <a:sym typeface="Open Sans"/>
              </a:rPr>
              <a:t>Source Titles) </a:t>
            </a:r>
            <a:r>
              <a:rPr lang="fr-FR" dirty="0">
                <a:solidFill>
                  <a:srgbClr val="3F3F3F"/>
                </a:solidFill>
                <a:latin typeface="Open Sans"/>
                <a:ea typeface="Open Sans"/>
                <a:cs typeface="Open Sans"/>
                <a:sym typeface="Open Sans"/>
              </a:rPr>
              <a:t> montre les publications du Dr Mason et leurs citations par source. </a:t>
            </a:r>
            <a:endParaRPr dirty="0">
              <a:solidFill>
                <a:srgbClr val="3F3F3F"/>
              </a:solidFill>
              <a:latin typeface="Open Sans"/>
              <a:ea typeface="Open Sans"/>
              <a:cs typeface="Open Sans"/>
              <a:sym typeface="Open Sans"/>
            </a:endParaRPr>
          </a:p>
        </p:txBody>
      </p:sp>
      <p:pic>
        <p:nvPicPr>
          <p:cNvPr id="186" name="Google Shape;186;p41" descr="https://lh4.googleusercontent.com/NNOqdRJguANIJdV-AatNl9iQ4_uzht_ssosxFs4H6-Ji4jQOmyQ_YT0prBy2OnsNxpsN67iIhw81P7AF-LXuvqMYJsSHVI9_tVhOEtI5Dxf1QypN-nemlPUIX09SOP_YSLlivD4"/>
          <p:cNvPicPr preferRelativeResize="0"/>
          <p:nvPr/>
        </p:nvPicPr>
        <p:blipFill rotWithShape="1">
          <a:blip r:embed="rId3">
            <a:alphaModFix/>
          </a:blip>
          <a:srcRect/>
          <a:stretch/>
        </p:blipFill>
        <p:spPr>
          <a:xfrm>
            <a:off x="4955418" y="2032000"/>
            <a:ext cx="6332161" cy="3570514"/>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2"/>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Analyse de la recherche par organisation</a:t>
            </a:r>
            <a:endParaRPr dirty="0"/>
          </a:p>
        </p:txBody>
      </p:sp>
      <p:sp>
        <p:nvSpPr>
          <p:cNvPr id="193" name="Google Shape;193;p42"/>
          <p:cNvSpPr txBox="1">
            <a:spLocks noGrp="1"/>
          </p:cNvSpPr>
          <p:nvPr>
            <p:ph type="body" idx="1"/>
          </p:nvPr>
        </p:nvSpPr>
        <p:spPr>
          <a:xfrm>
            <a:off x="0" y="1665514"/>
            <a:ext cx="4432041" cy="4327071"/>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Dimensions peut également être utilisées pour analyser l'impact de la recherche d'un organisme</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Allez à Organisation de recherche (</a:t>
            </a:r>
            <a:r>
              <a:rPr lang="en-US" sz="1800" b="1" dirty="0">
                <a:solidFill>
                  <a:srgbClr val="3F3F3F"/>
                </a:solidFill>
                <a:latin typeface="Open Sans"/>
                <a:ea typeface="Open Sans"/>
                <a:cs typeface="Open Sans"/>
                <a:sym typeface="Open Sans"/>
              </a:rPr>
              <a:t>Research Organization) </a:t>
            </a:r>
            <a:r>
              <a:rPr lang="fr-FR" sz="1800" dirty="0">
                <a:solidFill>
                  <a:srgbClr val="3F3F3F"/>
                </a:solidFill>
                <a:latin typeface="Open Sans"/>
                <a:ea typeface="Open Sans"/>
                <a:cs typeface="Open Sans"/>
                <a:sym typeface="Open Sans"/>
              </a:rPr>
              <a:t>dans la liste de filtres dans la barre latérale gauche</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Recherchez </a:t>
            </a:r>
            <a:r>
              <a:rPr lang="en-US" sz="1800" dirty="0">
                <a:solidFill>
                  <a:srgbClr val="3F3F3F"/>
                </a:solidFill>
                <a:latin typeface="Open Sans"/>
                <a:ea typeface="Open Sans"/>
                <a:cs typeface="Open Sans"/>
                <a:sym typeface="Open Sans"/>
              </a:rPr>
              <a:t>“</a:t>
            </a:r>
            <a:r>
              <a:rPr lang="en-US" sz="1800" b="1" i="1" dirty="0">
                <a:solidFill>
                  <a:srgbClr val="3F3F3F"/>
                </a:solidFill>
                <a:latin typeface="Open Sans"/>
                <a:ea typeface="Open Sans"/>
                <a:cs typeface="Open Sans"/>
                <a:sym typeface="Open Sans"/>
              </a:rPr>
              <a:t>University of Zimbabwe</a:t>
            </a:r>
            <a:r>
              <a:rPr lang="en-US" sz="1800"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sélectionnez et appuyez sur </a:t>
            </a:r>
            <a:r>
              <a:rPr lang="en-US" sz="1800" dirty="0">
                <a:solidFill>
                  <a:srgbClr val="3F3F3F"/>
                </a:solidFill>
                <a:latin typeface="Open Sans"/>
                <a:ea typeface="Open Sans"/>
                <a:cs typeface="Open Sans"/>
                <a:sym typeface="Open Sans"/>
              </a:rPr>
              <a:t>“</a:t>
            </a:r>
            <a:r>
              <a:rPr lang="en-US" sz="1800" b="1" dirty="0">
                <a:solidFill>
                  <a:srgbClr val="3F3F3F"/>
                </a:solidFill>
                <a:latin typeface="Open Sans"/>
                <a:ea typeface="Open Sans"/>
                <a:cs typeface="Open Sans"/>
                <a:sym typeface="Open Sans"/>
              </a:rPr>
              <a:t>Limit to</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Le profil de l'université s'affiche</a:t>
            </a:r>
            <a:r>
              <a:rPr lang="en-US" sz="1800" dirty="0">
                <a:solidFill>
                  <a:srgbClr val="3F3F3F"/>
                </a:solidFill>
                <a:latin typeface="Open Sans"/>
                <a:ea typeface="Open Sans"/>
                <a:cs typeface="Open Sans"/>
                <a:sym typeface="Open Sans"/>
              </a:rPr>
              <a:t>.</a:t>
            </a:r>
            <a:endParaRPr sz="1800" dirty="0">
              <a:solidFill>
                <a:srgbClr val="3F3F3F"/>
              </a:solidFill>
            </a:endParaRPr>
          </a:p>
          <a:p>
            <a:pPr marL="460375" lvl="0" indent="-342900">
              <a:lnSpc>
                <a:spcPct val="100000"/>
              </a:lnSpc>
              <a:buClr>
                <a:schemeClr val="dk1"/>
              </a:buClr>
              <a:buSzPts val="2000"/>
            </a:pPr>
            <a:r>
              <a:rPr lang="fr-FR" sz="1800" dirty="0">
                <a:solidFill>
                  <a:srgbClr val="3F3F3F"/>
                </a:solidFill>
                <a:latin typeface="Open Sans"/>
                <a:ea typeface="Open Sans"/>
                <a:cs typeface="Open Sans"/>
                <a:sym typeface="Open Sans"/>
              </a:rPr>
              <a:t>Le profil indique le nombre de publications produites, de subventions et de brevets accordés, et d'essais cliniques attribués à l'université</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p:txBody>
      </p:sp>
      <p:pic>
        <p:nvPicPr>
          <p:cNvPr id="194" name="Google Shape;194;p42" descr="https://lh3.googleusercontent.com/4Oi1WkZGUw4osQK8Mf56H2WpFTmWgx0LBHt5PDZR7FfWMacHbDfcs0LUAj09ZiKfmVn_ZU79W8iV3cE9o3oJg4EKY9Zp9M0MvCL8jMXx8_Vr2R6Y5fEiU0cwSd7fMaXIUBAlOSI"/>
          <p:cNvPicPr preferRelativeResize="0"/>
          <p:nvPr/>
        </p:nvPicPr>
        <p:blipFill rotWithShape="1">
          <a:blip r:embed="rId3">
            <a:alphaModFix/>
          </a:blip>
          <a:srcRect/>
          <a:stretch/>
        </p:blipFill>
        <p:spPr>
          <a:xfrm>
            <a:off x="4656070" y="2090058"/>
            <a:ext cx="7061518" cy="373017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332509" y="354095"/>
            <a:ext cx="793568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Analyse de la recherche par organisation </a:t>
            </a:r>
            <a:r>
              <a:rPr lang="en-US" dirty="0">
                <a:solidFill>
                  <a:srgbClr val="586F7C"/>
                </a:solidFill>
                <a:latin typeface="Open Sans"/>
                <a:ea typeface="Open Sans"/>
                <a:cs typeface="Open Sans"/>
                <a:sym typeface="Open Sans"/>
              </a:rPr>
              <a:t>(suite)</a:t>
            </a:r>
            <a:endParaRPr dirty="0"/>
          </a:p>
        </p:txBody>
      </p:sp>
      <p:sp>
        <p:nvSpPr>
          <p:cNvPr id="201" name="Google Shape;201;p43"/>
          <p:cNvSpPr txBox="1">
            <a:spLocks noGrp="1"/>
          </p:cNvSpPr>
          <p:nvPr>
            <p:ph type="body" idx="1"/>
          </p:nvPr>
        </p:nvSpPr>
        <p:spPr>
          <a:xfrm>
            <a:off x="124691" y="1801998"/>
            <a:ext cx="3868615" cy="4327071"/>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2000"/>
            </a:pPr>
            <a:r>
              <a:rPr lang="fr-FR" dirty="0">
                <a:solidFill>
                  <a:srgbClr val="3F3F3F"/>
                </a:solidFill>
                <a:latin typeface="Open Sans"/>
                <a:ea typeface="Open Sans"/>
                <a:cs typeface="Open Sans"/>
                <a:sym typeface="Open Sans"/>
              </a:rPr>
              <a:t>Les vues analytiques </a:t>
            </a:r>
            <a:r>
              <a:rPr lang="en-US" b="1" dirty="0">
                <a:solidFill>
                  <a:srgbClr val="3F3F3F"/>
                </a:solidFill>
                <a:latin typeface="Open Sans"/>
                <a:ea typeface="Open Sans"/>
                <a:cs typeface="Open Sans"/>
                <a:sym typeface="Open Sans"/>
              </a:rPr>
              <a:t>”Analytical Views” </a:t>
            </a:r>
            <a:r>
              <a:rPr lang="fr-FR" dirty="0">
                <a:solidFill>
                  <a:srgbClr val="3F3F3F"/>
                </a:solidFill>
                <a:latin typeface="Open Sans"/>
                <a:ea typeface="Open Sans"/>
                <a:cs typeface="Open Sans"/>
                <a:sym typeface="Open Sans"/>
              </a:rPr>
              <a:t> sur la barre latérale de droite montrent un certain nombre de vues avec des mesures pour l'université, en utilisant les publications des chercheurs affiliés comme indicateur. </a:t>
            </a:r>
            <a:endParaRPr dirty="0">
              <a:solidFill>
                <a:srgbClr val="3F3F3F"/>
              </a:solidFill>
            </a:endParaRPr>
          </a:p>
        </p:txBody>
      </p:sp>
      <p:pic>
        <p:nvPicPr>
          <p:cNvPr id="202" name="Google Shape;202;p43" descr="https://lh3.googleusercontent.com/4Oi1WkZGUw4osQK8Mf56H2WpFTmWgx0LBHt5PDZR7FfWMacHbDfcs0LUAj09ZiKfmVn_ZU79W8iV3cE9o3oJg4EKY9Zp9M0MvCL8jMXx8_Vr2R6Y5fEiU0cwSd7fMaXIUBAlOSI"/>
          <p:cNvPicPr preferRelativeResize="0"/>
          <p:nvPr/>
        </p:nvPicPr>
        <p:blipFill rotWithShape="1">
          <a:blip r:embed="rId3">
            <a:alphaModFix/>
          </a:blip>
          <a:srcRect/>
          <a:stretch/>
        </p:blipFill>
        <p:spPr>
          <a:xfrm>
            <a:off x="4656070" y="2090058"/>
            <a:ext cx="7061518" cy="373017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4"/>
          <p:cNvSpPr txBox="1">
            <a:spLocks noGrp="1"/>
          </p:cNvSpPr>
          <p:nvPr>
            <p:ph type="title"/>
          </p:nvPr>
        </p:nvSpPr>
        <p:spPr>
          <a:xfrm>
            <a:off x="146958" y="551522"/>
            <a:ext cx="813816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Vues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analytiques</a:t>
            </a:r>
            <a:r>
              <a:rPr lang="en-US" dirty="0">
                <a:solidFill>
                  <a:srgbClr val="586F7C"/>
                </a:solidFill>
                <a:latin typeface="Open Sans"/>
                <a:ea typeface="Open Sans"/>
                <a:cs typeface="Open Sans"/>
                <a:sym typeface="Open Sans"/>
              </a:rPr>
              <a:t> - Vue </a:t>
            </a:r>
            <a:r>
              <a:rPr lang="en-US" dirty="0" err="1">
                <a:solidFill>
                  <a:srgbClr val="586F7C"/>
                </a:solidFill>
                <a:latin typeface="Open Sans"/>
                <a:ea typeface="Open Sans"/>
                <a:cs typeface="Open Sans"/>
                <a:sym typeface="Open Sans"/>
              </a:rPr>
              <a:t>d'ensemble</a:t>
            </a:r>
            <a:endParaRPr dirty="0">
              <a:solidFill>
                <a:srgbClr val="586F7C"/>
              </a:solidFill>
              <a:latin typeface="Open Sans"/>
              <a:ea typeface="Open Sans"/>
              <a:cs typeface="Open Sans"/>
              <a:sym typeface="Open Sans"/>
            </a:endParaRPr>
          </a:p>
        </p:txBody>
      </p:sp>
      <p:sp>
        <p:nvSpPr>
          <p:cNvPr id="209" name="Google Shape;209;p44"/>
          <p:cNvSpPr txBox="1">
            <a:spLocks noGrp="1"/>
          </p:cNvSpPr>
          <p:nvPr>
            <p:ph type="body" idx="1"/>
          </p:nvPr>
        </p:nvSpPr>
        <p:spPr>
          <a:xfrm>
            <a:off x="0" y="1441573"/>
            <a:ext cx="11458888" cy="890786"/>
          </a:xfrm>
          <a:prstGeom prst="rect">
            <a:avLst/>
          </a:prstGeom>
          <a:noFill/>
          <a:ln>
            <a:noFill/>
          </a:ln>
        </p:spPr>
        <p:txBody>
          <a:bodyPr spcFirstLastPara="1" wrap="square" lIns="91425" tIns="45700" rIns="91425" bIns="45700" anchor="t" anchorCtr="0">
            <a:noAutofit/>
          </a:bodyPr>
          <a:lstStyle/>
          <a:p>
            <a:pPr marL="460375" lvl="0" indent="-342900">
              <a:lnSpc>
                <a:spcPct val="150000"/>
              </a:lnSpc>
              <a:buClr>
                <a:schemeClr val="dk1"/>
              </a:buClr>
              <a:buSzPct val="108504"/>
            </a:pPr>
            <a:r>
              <a:rPr lang="fr-FR" sz="2000" dirty="0">
                <a:solidFill>
                  <a:srgbClr val="3F3F3F"/>
                </a:solidFill>
                <a:latin typeface="Open Sans"/>
                <a:ea typeface="Open Sans"/>
                <a:cs typeface="Open Sans"/>
                <a:sym typeface="Open Sans"/>
              </a:rPr>
              <a:t>Cliquez sur l'onglet Vue d'ensemble (</a:t>
            </a:r>
            <a:r>
              <a:rPr lang="en-US" sz="2000" b="1" dirty="0">
                <a:solidFill>
                  <a:srgbClr val="3F3F3F"/>
                </a:solidFill>
                <a:latin typeface="Open Sans"/>
                <a:ea typeface="Open Sans"/>
                <a:cs typeface="Open Sans"/>
                <a:sym typeface="Open Sans"/>
              </a:rPr>
              <a:t>Overview) </a:t>
            </a:r>
            <a:r>
              <a:rPr lang="fr-FR" sz="2000" dirty="0">
                <a:solidFill>
                  <a:srgbClr val="3F3F3F"/>
                </a:solidFill>
                <a:latin typeface="Open Sans"/>
                <a:ea typeface="Open Sans"/>
                <a:cs typeface="Open Sans"/>
                <a:sym typeface="Open Sans"/>
              </a:rPr>
              <a:t>pour obtenir une représentation graphique des résultats et des indicateurs de l'université</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210" name="Google Shape;210;p44" descr="https://lh4.googleusercontent.com/odCh45TLvNM-kr8JDcm2DgMqAm2t_yfxBIU6xCopZnOcbmzs8YouJRMTAUP5U47svphxpQQ2WXncKdHZa4vDxVItffPYVL5GE3HAPRll4aVEyAUMTOjEklRLhs5KiDsjEJrqCz0"/>
          <p:cNvPicPr preferRelativeResize="0"/>
          <p:nvPr/>
        </p:nvPicPr>
        <p:blipFill rotWithShape="1">
          <a:blip r:embed="rId3">
            <a:alphaModFix/>
          </a:blip>
          <a:srcRect/>
          <a:stretch/>
        </p:blipFill>
        <p:spPr>
          <a:xfrm>
            <a:off x="4216038" y="2681838"/>
            <a:ext cx="6148317" cy="4088682"/>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146958" y="551522"/>
            <a:ext cx="7935685"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Vues analytiques - Catégories de recherche</a:t>
            </a:r>
            <a:endParaRPr dirty="0"/>
          </a:p>
        </p:txBody>
      </p:sp>
      <p:sp>
        <p:nvSpPr>
          <p:cNvPr id="217" name="Google Shape;217;p45"/>
          <p:cNvSpPr txBox="1">
            <a:spLocks noGrp="1"/>
          </p:cNvSpPr>
          <p:nvPr>
            <p:ph type="body" idx="1"/>
          </p:nvPr>
        </p:nvSpPr>
        <p:spPr>
          <a:xfrm>
            <a:off x="146959" y="1796143"/>
            <a:ext cx="3679454" cy="4523014"/>
          </a:xfrm>
          <a:prstGeom prst="rect">
            <a:avLst/>
          </a:prstGeom>
          <a:noFill/>
          <a:ln>
            <a:noFill/>
          </a:ln>
        </p:spPr>
        <p:txBody>
          <a:bodyPr spcFirstLastPara="1" wrap="square" lIns="91425" tIns="45700" rIns="91425" bIns="45700" anchor="t" anchorCtr="0">
            <a:normAutofit fontScale="85000" lnSpcReduction="10000"/>
          </a:bodyPr>
          <a:lstStyle/>
          <a:p>
            <a:pPr marL="460375" lvl="0" indent="-342900">
              <a:lnSpc>
                <a:spcPct val="150000"/>
              </a:lnSpc>
              <a:buClr>
                <a:srgbClr val="000000"/>
              </a:buClr>
              <a:buSzPts val="1850"/>
            </a:pPr>
            <a:r>
              <a:rPr lang="fr-FR" sz="2200" dirty="0">
                <a:solidFill>
                  <a:srgbClr val="3F3F3F"/>
                </a:solidFill>
                <a:latin typeface="Open Sans"/>
                <a:ea typeface="Open Sans"/>
                <a:cs typeface="Open Sans"/>
                <a:sym typeface="Open Sans"/>
              </a:rPr>
              <a:t>Cliquez sur l'onglet Catégories de recherche (</a:t>
            </a:r>
            <a:r>
              <a:rPr lang="en-US" sz="2200" b="1" dirty="0">
                <a:solidFill>
                  <a:srgbClr val="3F3F3F"/>
                </a:solidFill>
                <a:latin typeface="Open Sans"/>
                <a:ea typeface="Open Sans"/>
                <a:cs typeface="Open Sans"/>
                <a:sym typeface="Open Sans"/>
              </a:rPr>
              <a:t>Research Categories)</a:t>
            </a:r>
            <a:r>
              <a:rPr lang="fr-FR" sz="2200" dirty="0">
                <a:solidFill>
                  <a:srgbClr val="3F3F3F"/>
                </a:solidFill>
                <a:latin typeface="Open Sans"/>
                <a:ea typeface="Open Sans"/>
                <a:cs typeface="Open Sans"/>
                <a:sym typeface="Open Sans"/>
              </a:rPr>
              <a:t>, puis sélectionnez Domaines de recherche (</a:t>
            </a:r>
            <a:r>
              <a:rPr lang="en-US" sz="2200" b="1" dirty="0">
                <a:solidFill>
                  <a:srgbClr val="3F3F3F"/>
                </a:solidFill>
                <a:latin typeface="Open Sans"/>
                <a:ea typeface="Open Sans"/>
                <a:cs typeface="Open Sans"/>
                <a:sym typeface="Open Sans"/>
              </a:rPr>
              <a:t>Fields of Research) </a:t>
            </a:r>
            <a:r>
              <a:rPr lang="fr-FR" sz="2200" dirty="0">
                <a:solidFill>
                  <a:srgbClr val="3F3F3F"/>
                </a:solidFill>
                <a:latin typeface="Open Sans"/>
                <a:ea typeface="Open Sans"/>
                <a:cs typeface="Open Sans"/>
                <a:sym typeface="Open Sans"/>
              </a:rPr>
              <a:t>dans le menu déroulant pour voir la répartition des activités de recherche menées à l'Université. </a:t>
            </a:r>
            <a:endParaRPr sz="2200" dirty="0">
              <a:solidFill>
                <a:srgbClr val="3F3F3F"/>
              </a:solidFill>
              <a:latin typeface="Open Sans"/>
              <a:ea typeface="Open Sans"/>
              <a:cs typeface="Open Sans"/>
              <a:sym typeface="Open Sans"/>
            </a:endParaRPr>
          </a:p>
        </p:txBody>
      </p:sp>
      <p:pic>
        <p:nvPicPr>
          <p:cNvPr id="218" name="Google Shape;218;p45"/>
          <p:cNvPicPr preferRelativeResize="0"/>
          <p:nvPr/>
        </p:nvPicPr>
        <p:blipFill rotWithShape="1">
          <a:blip r:embed="rId3">
            <a:alphaModFix/>
          </a:blip>
          <a:srcRect/>
          <a:stretch/>
        </p:blipFill>
        <p:spPr>
          <a:xfrm>
            <a:off x="3863044" y="1755015"/>
            <a:ext cx="8328956" cy="4434769"/>
          </a:xfrm>
          <a:prstGeom prst="rect">
            <a:avLst/>
          </a:prstGeom>
          <a:noFill/>
          <a:ln w="9525" cap="flat" cmpd="sng">
            <a:solidFill>
              <a:srgbClr val="FF0000"/>
            </a:solidFill>
            <a:prstDash val="solid"/>
            <a:round/>
            <a:headEnd type="none" w="sm" len="sm"/>
            <a:tailEnd type="none" w="sm" len="sm"/>
          </a:ln>
        </p:spPr>
      </p:pic>
      <p:sp>
        <p:nvSpPr>
          <p:cNvPr id="219" name="Google Shape;219;p45"/>
          <p:cNvSpPr/>
          <p:nvPr/>
        </p:nvSpPr>
        <p:spPr>
          <a:xfrm>
            <a:off x="6865034" y="3784209"/>
            <a:ext cx="1659988" cy="4923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81466" y="1740212"/>
            <a:ext cx="11338143"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1680"/>
              <a:buChar char="●"/>
            </a:pPr>
            <a:r>
              <a:rPr lang="en-US" sz="2000" dirty="0">
                <a:solidFill>
                  <a:srgbClr val="424242"/>
                </a:solidFill>
                <a:latin typeface="Open Sans"/>
                <a:ea typeface="Open Sans"/>
                <a:cs typeface="Open Sans"/>
                <a:sym typeface="Open Sans"/>
              </a:rPr>
              <a:t>Introduction </a:t>
            </a:r>
            <a:endParaRPr sz="20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Profil de recherche pour les individus et les organisations</a:t>
            </a: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Accès aux bases de données Dimensions, Lens et </a:t>
            </a:r>
            <a:r>
              <a:rPr lang="fr-FR" sz="2000" dirty="0" err="1">
                <a:solidFill>
                  <a:srgbClr val="424242"/>
                </a:solidFill>
                <a:latin typeface="Open Sans"/>
                <a:ea typeface="Open Sans"/>
                <a:cs typeface="Open Sans"/>
                <a:sym typeface="Open Sans"/>
              </a:rPr>
              <a:t>Scopus</a:t>
            </a:r>
            <a:endParaRPr lang="fr-FR" sz="20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Qu'est-ce que Dimensions et à quoi </a:t>
            </a:r>
            <a:r>
              <a:rPr lang="fr-FR" sz="2000" dirty="0" err="1">
                <a:solidFill>
                  <a:srgbClr val="424242"/>
                </a:solidFill>
                <a:latin typeface="Open Sans"/>
                <a:ea typeface="Open Sans"/>
                <a:cs typeface="Open Sans"/>
                <a:sym typeface="Open Sans"/>
              </a:rPr>
              <a:t>sert-il</a:t>
            </a:r>
            <a:r>
              <a:rPr lang="fr-FR" sz="2000" dirty="0">
                <a:solidFill>
                  <a:srgbClr val="424242"/>
                </a:solidFill>
                <a:latin typeface="Open Sans"/>
                <a:ea typeface="Open Sans"/>
                <a:cs typeface="Open Sans"/>
                <a:sym typeface="Open Sans"/>
              </a:rPr>
              <a:t> ?</a:t>
            </a:r>
            <a:endParaRPr sz="20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documentaire sur dimensions</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analytique par auteur</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analytique par organisation</a:t>
            </a:r>
            <a:endParaRPr lang="en-US" sz="1800" dirty="0">
              <a:solidFill>
                <a:srgbClr val="424242"/>
              </a:solidFill>
              <a:latin typeface="Open Sans"/>
              <a:ea typeface="Open Sans"/>
              <a:cs typeface="Open Sans"/>
              <a:sym typeface="Open Sans"/>
            </a:endParaRPr>
          </a:p>
          <a:p>
            <a:pPr marL="742950" lvl="1" indent="-285750" algn="l" rtl="0">
              <a:lnSpc>
                <a:spcPct val="100000"/>
              </a:lnSpc>
              <a:spcBef>
                <a:spcPts val="0"/>
              </a:spcBef>
              <a:spcAft>
                <a:spcPts val="0"/>
              </a:spcAft>
              <a:buClr>
                <a:schemeClr val="dk2"/>
              </a:buClr>
              <a:buSzPts val="1680"/>
              <a:buChar char="○"/>
            </a:pPr>
            <a:endParaRPr sz="18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Qu'est-ce que Lens et à quoi </a:t>
            </a:r>
            <a:r>
              <a:rPr lang="fr-FR" sz="2000" dirty="0" err="1">
                <a:solidFill>
                  <a:srgbClr val="424242"/>
                </a:solidFill>
                <a:latin typeface="Open Sans"/>
                <a:ea typeface="Open Sans"/>
                <a:cs typeface="Open Sans"/>
                <a:sym typeface="Open Sans"/>
              </a:rPr>
              <a:t>sert-il</a:t>
            </a:r>
            <a:r>
              <a:rPr lang="fr-FR" sz="2000" dirty="0">
                <a:solidFill>
                  <a:srgbClr val="424242"/>
                </a:solidFill>
                <a:latin typeface="Open Sans"/>
                <a:ea typeface="Open Sans"/>
                <a:cs typeface="Open Sans"/>
                <a:sym typeface="Open Sans"/>
              </a:rPr>
              <a:t> ? </a:t>
            </a:r>
            <a:endParaRPr lang="en-US" sz="20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documentaire sur </a:t>
            </a:r>
            <a:r>
              <a:rPr lang="en-US" sz="1800" dirty="0">
                <a:solidFill>
                  <a:srgbClr val="424242"/>
                </a:solidFill>
                <a:latin typeface="Open Sans"/>
                <a:ea typeface="Open Sans"/>
                <a:cs typeface="Open Sans"/>
                <a:sym typeface="Open Sans"/>
              </a:rPr>
              <a:t>Lens</a:t>
            </a:r>
            <a:r>
              <a:rPr lang="fr-FR" sz="1800" dirty="0">
                <a:solidFill>
                  <a:srgbClr val="424242"/>
                </a:solidFill>
                <a:latin typeface="Open Sans"/>
                <a:ea typeface="Open Sans"/>
                <a:cs typeface="Open Sans"/>
                <a:sym typeface="Open Sans"/>
              </a:rPr>
              <a:t> – Travaux scientifiques</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Analyse de la recherche par auteur</a:t>
            </a:r>
          </a:p>
          <a:p>
            <a:pPr marL="742950" lvl="1" indent="-285750">
              <a:lnSpc>
                <a:spcPct val="100000"/>
              </a:lnSpc>
              <a:spcBef>
                <a:spcPts val="0"/>
              </a:spcBef>
              <a:buClr>
                <a:schemeClr val="dk2"/>
              </a:buClr>
              <a:buSzPts val="1680"/>
            </a:pPr>
            <a:r>
              <a:rPr lang="fr-FR" sz="1800" dirty="0">
                <a:solidFill>
                  <a:srgbClr val="424242"/>
                </a:solidFill>
                <a:latin typeface="Open Sans"/>
                <a:ea typeface="Open Sans"/>
                <a:cs typeface="Open Sans"/>
                <a:sym typeface="Open Sans"/>
              </a:rPr>
              <a:t>Recherche analytique par organisation</a:t>
            </a:r>
            <a:endParaRPr sz="1800" dirty="0">
              <a:solidFill>
                <a:srgbClr val="424242"/>
              </a:solidFill>
              <a:latin typeface="Open Sans"/>
              <a:ea typeface="Open Sans"/>
              <a:cs typeface="Open Sans"/>
              <a:sym typeface="Open Sans"/>
            </a:endParaRPr>
          </a:p>
          <a:p>
            <a:pPr marL="342900" lvl="0" indent="-342900">
              <a:lnSpc>
                <a:spcPct val="100000"/>
              </a:lnSpc>
              <a:spcBef>
                <a:spcPts val="0"/>
              </a:spcBef>
              <a:buClr>
                <a:schemeClr val="dk2"/>
              </a:buClr>
              <a:buSzPts val="1680"/>
            </a:pPr>
            <a:r>
              <a:rPr lang="fr-FR" sz="2000" dirty="0">
                <a:solidFill>
                  <a:srgbClr val="424242"/>
                </a:solidFill>
                <a:latin typeface="Open Sans"/>
                <a:ea typeface="Open Sans"/>
                <a:cs typeface="Open Sans"/>
                <a:sym typeface="Open Sans"/>
              </a:rPr>
              <a:t>Qu'est-ce que </a:t>
            </a:r>
            <a:r>
              <a:rPr lang="fr-FR" sz="2000" dirty="0" err="1">
                <a:solidFill>
                  <a:srgbClr val="424242"/>
                </a:solidFill>
                <a:latin typeface="Open Sans"/>
                <a:ea typeface="Open Sans"/>
                <a:cs typeface="Open Sans"/>
                <a:sym typeface="Open Sans"/>
              </a:rPr>
              <a:t>Scopus</a:t>
            </a:r>
            <a:r>
              <a:rPr lang="fr-FR" sz="2000" dirty="0">
                <a:solidFill>
                  <a:srgbClr val="424242"/>
                </a:solidFill>
                <a:latin typeface="Open Sans"/>
                <a:ea typeface="Open Sans"/>
                <a:cs typeface="Open Sans"/>
                <a:sym typeface="Open Sans"/>
              </a:rPr>
              <a:t> et à quoi </a:t>
            </a:r>
            <a:r>
              <a:rPr lang="fr-FR" sz="2000" dirty="0" err="1">
                <a:solidFill>
                  <a:srgbClr val="424242"/>
                </a:solidFill>
                <a:latin typeface="Open Sans"/>
                <a:ea typeface="Open Sans"/>
                <a:cs typeface="Open Sans"/>
                <a:sym typeface="Open Sans"/>
              </a:rPr>
              <a:t>sert-il</a:t>
            </a:r>
            <a:r>
              <a:rPr lang="fr-FR" sz="2000" dirty="0">
                <a:solidFill>
                  <a:srgbClr val="424242"/>
                </a:solidFill>
                <a:latin typeface="Open Sans"/>
                <a:ea typeface="Open Sans"/>
                <a:cs typeface="Open Sans"/>
                <a:sym typeface="Open Sans"/>
              </a:rPr>
              <a:t> ?</a:t>
            </a:r>
            <a:r>
              <a:rPr lang="en-US" sz="2000" dirty="0">
                <a:solidFill>
                  <a:srgbClr val="424242"/>
                </a:solidFill>
                <a:latin typeface="Open Sans"/>
                <a:ea typeface="Open Sans"/>
                <a:cs typeface="Open Sans"/>
                <a:sym typeface="Open Sans"/>
              </a:rPr>
              <a:t> </a:t>
            </a:r>
            <a:endParaRPr sz="20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buFont typeface="Courier New"/>
              <a:buChar char="o"/>
            </a:pPr>
            <a:r>
              <a:rPr lang="fr-FR" sz="1800" dirty="0">
                <a:solidFill>
                  <a:srgbClr val="424242"/>
                </a:solidFill>
                <a:latin typeface="Open Sans"/>
                <a:ea typeface="Open Sans"/>
                <a:cs typeface="Open Sans"/>
                <a:sym typeface="Open Sans"/>
              </a:rPr>
              <a:t>Recherche documentaire sur </a:t>
            </a:r>
            <a:r>
              <a:rPr lang="fr-FR" sz="1800" dirty="0" err="1">
                <a:solidFill>
                  <a:srgbClr val="424242"/>
                </a:solidFill>
                <a:latin typeface="Open Sans"/>
                <a:ea typeface="Open Sans"/>
                <a:cs typeface="Open Sans"/>
                <a:sym typeface="Open Sans"/>
              </a:rPr>
              <a:t>Scopus</a:t>
            </a:r>
            <a:endParaRPr lang="fr-FR" sz="1800" dirty="0">
              <a:solidFill>
                <a:srgbClr val="424242"/>
              </a:solidFill>
              <a:latin typeface="Open Sans"/>
              <a:ea typeface="Open Sans"/>
              <a:cs typeface="Open Sans"/>
              <a:sym typeface="Open Sans"/>
            </a:endParaRPr>
          </a:p>
          <a:p>
            <a:pPr marL="742950" lvl="1" indent="-285750">
              <a:lnSpc>
                <a:spcPct val="100000"/>
              </a:lnSpc>
              <a:spcBef>
                <a:spcPts val="0"/>
              </a:spcBef>
              <a:buClr>
                <a:schemeClr val="dk2"/>
              </a:buClr>
              <a:buSzPts val="1680"/>
              <a:buFont typeface="Courier New"/>
              <a:buChar char="o"/>
            </a:pPr>
            <a:r>
              <a:rPr lang="fr-FR" sz="1800" dirty="0">
                <a:solidFill>
                  <a:srgbClr val="424242"/>
                </a:solidFill>
                <a:latin typeface="Open Sans"/>
                <a:ea typeface="Open Sans"/>
                <a:cs typeface="Open Sans"/>
                <a:sym typeface="Open Sans"/>
              </a:rPr>
              <a:t>Analyse des citations par auteur</a:t>
            </a:r>
          </a:p>
          <a:p>
            <a:pPr marL="742950" lvl="1" indent="-285750">
              <a:lnSpc>
                <a:spcPct val="100000"/>
              </a:lnSpc>
              <a:spcBef>
                <a:spcPts val="0"/>
              </a:spcBef>
              <a:buClr>
                <a:schemeClr val="dk2"/>
              </a:buClr>
              <a:buSzPts val="1680"/>
              <a:buFont typeface="Courier New"/>
              <a:buChar char="o"/>
            </a:pPr>
            <a:r>
              <a:rPr lang="fr-FR" sz="1800" dirty="0">
                <a:solidFill>
                  <a:srgbClr val="424242"/>
                </a:solidFill>
                <a:latin typeface="Open Sans"/>
                <a:ea typeface="Open Sans"/>
                <a:cs typeface="Open Sans"/>
                <a:sym typeface="Open Sans"/>
              </a:rPr>
              <a:t>Analyse des citations par organisation</a:t>
            </a:r>
            <a:r>
              <a:rPr lang="en-US" sz="2000" dirty="0">
                <a:solidFill>
                  <a:srgbClr val="424242"/>
                </a:solidFill>
                <a:latin typeface="Open Sans"/>
                <a:ea typeface="Open Sans"/>
                <a:cs typeface="Open Sans"/>
                <a:sym typeface="Open Sans"/>
              </a:rPr>
              <a:t>Summary</a:t>
            </a:r>
            <a:endParaRPr dirty="0">
              <a:solidFill>
                <a:srgbClr val="424242"/>
              </a:solidFill>
            </a:endParaRPr>
          </a:p>
          <a:p>
            <a:pPr marL="285750" lvl="0" indent="-179070" algn="l" rtl="0">
              <a:lnSpc>
                <a:spcPct val="100000"/>
              </a:lnSpc>
              <a:spcBef>
                <a:spcPts val="0"/>
              </a:spcBef>
              <a:spcAft>
                <a:spcPts val="0"/>
              </a:spcAft>
              <a:buClr>
                <a:schemeClr val="dk2"/>
              </a:buClr>
              <a:buSzPts val="1680"/>
              <a:buNone/>
            </a:pPr>
            <a:endParaRPr dirty="0">
              <a:solidFill>
                <a:srgbClr val="424242"/>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r>
              <a:rPr lang="en-US" sz="1200" dirty="0"/>
              <a:t>v1.4 July 2022</a:t>
            </a:r>
          </a:p>
          <a:p>
            <a:pPr marL="0" lvl="0" indent="0" algn="r" rtl="0">
              <a:lnSpc>
                <a:spcPct val="100000"/>
              </a:lnSpc>
              <a:spcBef>
                <a:spcPts val="0"/>
              </a:spcBef>
              <a:spcAft>
                <a:spcPts val="0"/>
              </a:spcAft>
              <a:buSzPts val="1400"/>
              <a:buNone/>
            </a:pP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Cette œuvre est sous licence Creative Commons</a:t>
            </a:r>
            <a:r>
              <a:rPr lang="en-US" sz="1200" b="0" i="0" u="none" strike="noStrike" cap="none" dirty="0">
                <a:solidFill>
                  <a:srgbClr val="000000"/>
                </a:solidFill>
                <a:latin typeface="Arial"/>
                <a:ea typeface="Arial"/>
                <a:cs typeface="Arial"/>
                <a:sym typeface="Arial"/>
              </a:rPr>
              <a:t>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0" y="522493"/>
            <a:ext cx="80118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Points de vue analytiques - Organismes de recherche </a:t>
            </a:r>
            <a:endParaRPr dirty="0"/>
          </a:p>
        </p:txBody>
      </p:sp>
      <p:sp>
        <p:nvSpPr>
          <p:cNvPr id="226" name="Google Shape;226;p46"/>
          <p:cNvSpPr txBox="1">
            <a:spLocks noGrp="1"/>
          </p:cNvSpPr>
          <p:nvPr>
            <p:ph type="body" idx="1"/>
          </p:nvPr>
        </p:nvSpPr>
        <p:spPr>
          <a:xfrm>
            <a:off x="146959" y="1796143"/>
            <a:ext cx="3285558" cy="4523014"/>
          </a:xfrm>
          <a:prstGeom prst="rect">
            <a:avLst/>
          </a:prstGeom>
          <a:noFill/>
          <a:ln>
            <a:noFill/>
          </a:ln>
        </p:spPr>
        <p:txBody>
          <a:bodyPr spcFirstLastPara="1" wrap="square" lIns="91425" tIns="45700" rIns="91425" bIns="45700" anchor="t" anchorCtr="0">
            <a:normAutofit lnSpcReduction="10000"/>
          </a:bodyPr>
          <a:lstStyle/>
          <a:p>
            <a:pPr marL="460375" lvl="0" indent="-342900">
              <a:lnSpc>
                <a:spcPct val="150000"/>
              </a:lnSpc>
              <a:buClr>
                <a:schemeClr val="dk1"/>
              </a:buClr>
              <a:buSzPts val="1850"/>
            </a:pPr>
            <a:r>
              <a:rPr lang="fr-FR" sz="2200" dirty="0">
                <a:solidFill>
                  <a:srgbClr val="3F3F3F"/>
                </a:solidFill>
                <a:latin typeface="Open Sans"/>
                <a:ea typeface="Open Sans"/>
                <a:cs typeface="Open Sans"/>
                <a:sym typeface="Open Sans"/>
              </a:rPr>
              <a:t>Cliquez sur l'onglet "Organismes de recherche" (</a:t>
            </a:r>
            <a:r>
              <a:rPr lang="en-US" sz="2200" b="1" dirty="0">
                <a:solidFill>
                  <a:srgbClr val="3F3F3F"/>
                </a:solidFill>
                <a:latin typeface="Open Sans"/>
                <a:ea typeface="Open Sans"/>
                <a:cs typeface="Open Sans"/>
                <a:sym typeface="Open Sans"/>
              </a:rPr>
              <a:t>Research Organizations)</a:t>
            </a:r>
            <a:r>
              <a:rPr lang="en-US" sz="2200"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pour afficher les publications et les citations liées à l'université</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pic>
        <p:nvPicPr>
          <p:cNvPr id="227" name="Google Shape;227;p46" descr="https://lh5.googleusercontent.com/07OjNwetLMWWt4d6PaRd0vcL5hCPoVPcS076C0xMKoHcK37JSoOxheUIoTcjvwQ82frI25o65v8kTx4-UvhzrO678Chj9DXyqjBHDHVrh4zwItyqAJboCU2yraHuWUD40cita8k"/>
          <p:cNvPicPr preferRelativeResize="0"/>
          <p:nvPr/>
        </p:nvPicPr>
        <p:blipFill rotWithShape="1">
          <a:blip r:embed="rId3">
            <a:alphaModFix/>
          </a:blip>
          <a:srcRect/>
          <a:stretch/>
        </p:blipFill>
        <p:spPr>
          <a:xfrm>
            <a:off x="4078514" y="2338839"/>
            <a:ext cx="6995886" cy="2929847"/>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7"/>
          <p:cNvSpPr txBox="1">
            <a:spLocks noGrp="1"/>
          </p:cNvSpPr>
          <p:nvPr>
            <p:ph type="title"/>
          </p:nvPr>
        </p:nvSpPr>
        <p:spPr>
          <a:xfrm>
            <a:off x="0" y="437222"/>
            <a:ext cx="74784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Vues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analytiques</a:t>
            </a:r>
            <a:r>
              <a:rPr lang="en-US" dirty="0">
                <a:solidFill>
                  <a:srgbClr val="586F7C"/>
                </a:solidFill>
                <a:latin typeface="Open Sans"/>
                <a:ea typeface="Open Sans"/>
                <a:cs typeface="Open Sans"/>
                <a:sym typeface="Open Sans"/>
              </a:rPr>
              <a:t> - Subventions</a:t>
            </a:r>
            <a:endParaRPr dirty="0">
              <a:solidFill>
                <a:srgbClr val="586F7C"/>
              </a:solidFill>
              <a:latin typeface="Open Sans"/>
              <a:ea typeface="Open Sans"/>
              <a:cs typeface="Open Sans"/>
              <a:sym typeface="Open Sans"/>
            </a:endParaRPr>
          </a:p>
        </p:txBody>
      </p:sp>
      <p:sp>
        <p:nvSpPr>
          <p:cNvPr id="234" name="Google Shape;234;p47"/>
          <p:cNvSpPr txBox="1">
            <a:spLocks noGrp="1"/>
          </p:cNvSpPr>
          <p:nvPr>
            <p:ph type="body" idx="1"/>
          </p:nvPr>
        </p:nvSpPr>
        <p:spPr>
          <a:xfrm>
            <a:off x="0" y="1711737"/>
            <a:ext cx="3489649" cy="4945620"/>
          </a:xfrm>
          <a:prstGeom prst="rect">
            <a:avLst/>
          </a:prstGeom>
          <a:noFill/>
          <a:ln>
            <a:noFill/>
          </a:ln>
        </p:spPr>
        <p:txBody>
          <a:bodyPr spcFirstLastPara="1" wrap="square" lIns="91425" tIns="45700" rIns="91425" bIns="45700" anchor="t" anchorCtr="0">
            <a:normAutofit fontScale="77500" lnSpcReduction="20000"/>
          </a:bodyPr>
          <a:lstStyle/>
          <a:p>
            <a:pPr marL="460375" lvl="0" indent="-342918">
              <a:lnSpc>
                <a:spcPct val="140000"/>
              </a:lnSpc>
              <a:buClr>
                <a:schemeClr val="dk1"/>
              </a:buClr>
              <a:buSzPct val="117302"/>
            </a:pPr>
            <a:r>
              <a:rPr lang="fr-FR" sz="2035" dirty="0">
                <a:solidFill>
                  <a:srgbClr val="3F3F3F"/>
                </a:solidFill>
                <a:latin typeface="Open Sans"/>
                <a:ea typeface="Open Sans"/>
                <a:cs typeface="Open Sans"/>
                <a:sym typeface="Open Sans"/>
              </a:rPr>
              <a:t>Dimensions permet d'accéder à des informations sur le financement des recherches effectuées à l'Université.</a:t>
            </a:r>
            <a:endParaRPr sz="2220" dirty="0">
              <a:solidFill>
                <a:srgbClr val="3F3F3F"/>
              </a:solidFill>
            </a:endParaRPr>
          </a:p>
          <a:p>
            <a:pPr marL="460375" lvl="0" indent="-342918">
              <a:lnSpc>
                <a:spcPct val="140000"/>
              </a:lnSpc>
              <a:buClr>
                <a:schemeClr val="dk1"/>
              </a:buClr>
              <a:buSzPct val="117302"/>
            </a:pPr>
            <a:r>
              <a:rPr lang="fr-FR" sz="2035" dirty="0">
                <a:solidFill>
                  <a:srgbClr val="3F3F3F"/>
                </a:solidFill>
                <a:latin typeface="Open Sans"/>
                <a:ea typeface="Open Sans"/>
                <a:cs typeface="Open Sans"/>
                <a:sym typeface="Open Sans"/>
              </a:rPr>
              <a:t>Cliquez sur Subventions (</a:t>
            </a:r>
            <a:r>
              <a:rPr lang="en-US" sz="2035" b="1" dirty="0">
                <a:solidFill>
                  <a:srgbClr val="3F3F3F"/>
                </a:solidFill>
                <a:latin typeface="Open Sans"/>
                <a:ea typeface="Open Sans"/>
                <a:cs typeface="Open Sans"/>
                <a:sym typeface="Open Sans"/>
              </a:rPr>
              <a:t>Grants) </a:t>
            </a:r>
            <a:r>
              <a:rPr lang="fr-FR" sz="2035" dirty="0">
                <a:solidFill>
                  <a:srgbClr val="3F3F3F"/>
                </a:solidFill>
                <a:latin typeface="Open Sans"/>
                <a:ea typeface="Open Sans"/>
                <a:cs typeface="Open Sans"/>
                <a:sym typeface="Open Sans"/>
              </a:rPr>
              <a:t>dans le profil de l'organisation pour obtenir un aperçu des activités de recherche et de leurs sources de financement</a:t>
            </a:r>
            <a:r>
              <a:rPr lang="en-US" sz="2035" dirty="0">
                <a:solidFill>
                  <a:srgbClr val="3F3F3F"/>
                </a:solidFill>
                <a:latin typeface="Open Sans"/>
                <a:ea typeface="Open Sans"/>
                <a:cs typeface="Open Sans"/>
                <a:sym typeface="Open Sans"/>
              </a:rPr>
              <a:t>.</a:t>
            </a:r>
            <a:endParaRPr dirty="0">
              <a:solidFill>
                <a:srgbClr val="3F3F3F"/>
              </a:solidFill>
            </a:endParaRPr>
          </a:p>
          <a:p>
            <a:pPr marL="460375" lvl="0" indent="-342918">
              <a:lnSpc>
                <a:spcPct val="140000"/>
              </a:lnSpc>
              <a:buClr>
                <a:schemeClr val="dk1"/>
              </a:buClr>
              <a:buSzPct val="117302"/>
            </a:pPr>
            <a:r>
              <a:rPr lang="fr-FR" sz="2035" dirty="0">
                <a:solidFill>
                  <a:srgbClr val="3F3F3F"/>
                </a:solidFill>
                <a:latin typeface="Open Sans"/>
                <a:ea typeface="Open Sans"/>
                <a:cs typeface="Open Sans"/>
                <a:sym typeface="Open Sans"/>
              </a:rPr>
              <a:t>Les résultats peuvent être filtrés par les objectifs de développement durable des Nations Unies associés</a:t>
            </a:r>
            <a:r>
              <a:rPr lang="en-US" sz="2035" dirty="0">
                <a:solidFill>
                  <a:srgbClr val="3F3F3F"/>
                </a:solidFill>
                <a:latin typeface="Open Sans"/>
                <a:ea typeface="Open Sans"/>
                <a:cs typeface="Open Sans"/>
                <a:sym typeface="Open Sans"/>
              </a:rPr>
              <a:t>.</a:t>
            </a:r>
            <a:endParaRPr sz="2035" dirty="0">
              <a:solidFill>
                <a:srgbClr val="3F3F3F"/>
              </a:solidFill>
              <a:latin typeface="Open Sans"/>
              <a:ea typeface="Open Sans"/>
              <a:cs typeface="Open Sans"/>
              <a:sym typeface="Open Sans"/>
            </a:endParaRPr>
          </a:p>
        </p:txBody>
      </p:sp>
      <p:pic>
        <p:nvPicPr>
          <p:cNvPr id="235" name="Google Shape;235;p47" descr="https://lh5.googleusercontent.com/2c0Tc1ii8chXhpyC89sei2evvLPdUC2CES3h7DysehD4LrmuEmXZ38gBxj9fXNve7GebDsd-uSx9LiydGcu59fipDA7WJG7uUXfXap8rnUXKNNgWKpCQzvm98BKHPw3LpCvuNZQ"/>
          <p:cNvPicPr preferRelativeResize="0"/>
          <p:nvPr/>
        </p:nvPicPr>
        <p:blipFill rotWithShape="1">
          <a:blip r:embed="rId3">
            <a:alphaModFix/>
          </a:blip>
          <a:srcRect/>
          <a:stretch/>
        </p:blipFill>
        <p:spPr>
          <a:xfrm>
            <a:off x="4088339" y="1943093"/>
            <a:ext cx="7145717" cy="4621871"/>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Qu'est-ce que </a:t>
            </a:r>
            <a:r>
              <a:rPr lang="en-US" sz="3330" dirty="0">
                <a:solidFill>
                  <a:srgbClr val="586F7C"/>
                </a:solidFill>
                <a:latin typeface="Open Sans"/>
                <a:ea typeface="Open Sans"/>
                <a:cs typeface="Open Sans"/>
                <a:sym typeface="Open Sans"/>
              </a:rPr>
              <a:t>Lens</a:t>
            </a:r>
            <a:r>
              <a:rPr lang="fr-FR" sz="3330" dirty="0">
                <a:solidFill>
                  <a:srgbClr val="586F7C"/>
                </a:solidFill>
                <a:latin typeface="Open Sans"/>
                <a:ea typeface="Open Sans"/>
                <a:cs typeface="Open Sans"/>
                <a:sym typeface="Open Sans"/>
              </a:rPr>
              <a:t> et à quoi </a:t>
            </a:r>
            <a:r>
              <a:rPr lang="fr-FR" sz="3330" dirty="0" err="1">
                <a:solidFill>
                  <a:srgbClr val="586F7C"/>
                </a:solidFill>
                <a:latin typeface="Open Sans"/>
                <a:ea typeface="Open Sans"/>
                <a:cs typeface="Open Sans"/>
                <a:sym typeface="Open Sans"/>
              </a:rPr>
              <a:t>sert-il</a:t>
            </a:r>
            <a:r>
              <a:rPr lang="fr-FR" sz="3330" dirty="0">
                <a:solidFill>
                  <a:srgbClr val="586F7C"/>
                </a:solidFill>
                <a:latin typeface="Open Sans"/>
                <a:ea typeface="Open Sans"/>
                <a:cs typeface="Open Sans"/>
                <a:sym typeface="Open Sans"/>
              </a:rPr>
              <a:t> ?</a:t>
            </a:r>
            <a:endParaRPr dirty="0"/>
          </a:p>
        </p:txBody>
      </p:sp>
      <p:sp>
        <p:nvSpPr>
          <p:cNvPr id="241" name="Google Shape;241;p40"/>
          <p:cNvSpPr txBox="1">
            <a:spLocks noGrp="1"/>
          </p:cNvSpPr>
          <p:nvPr>
            <p:ph type="body" idx="1"/>
          </p:nvPr>
        </p:nvSpPr>
        <p:spPr>
          <a:xfrm>
            <a:off x="206829" y="1878581"/>
            <a:ext cx="11092543" cy="4754447"/>
          </a:xfrm>
          <a:prstGeom prst="rect">
            <a:avLst/>
          </a:prstGeom>
          <a:noFill/>
          <a:ln>
            <a:noFill/>
          </a:ln>
        </p:spPr>
        <p:txBody>
          <a:bodyPr spcFirstLastPara="1" wrap="square" lIns="91425" tIns="45700" rIns="91425" bIns="45700" anchor="t" anchorCtr="0">
            <a:noAutofit/>
          </a:bodyPr>
          <a:lstStyle/>
          <a:p>
            <a:pPr marL="12700" lvl="0" indent="0">
              <a:lnSpc>
                <a:spcPct val="150000"/>
              </a:lnSpc>
              <a:spcBef>
                <a:spcPts val="0"/>
              </a:spcBef>
              <a:buClr>
                <a:schemeClr val="dk2"/>
              </a:buClr>
              <a:buSzPts val="2200"/>
              <a:buNone/>
            </a:pPr>
            <a:r>
              <a:rPr lang="fr-FR" sz="2200" dirty="0">
                <a:solidFill>
                  <a:srgbClr val="3F3F3F"/>
                </a:solidFill>
                <a:latin typeface="Open Sans"/>
                <a:ea typeface="Open Sans"/>
                <a:cs typeface="Open Sans"/>
                <a:sym typeface="Open Sans"/>
              </a:rPr>
              <a:t>Une plateforme de connaissances libre et ouverte :</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812800" lvl="1" indent="-342900">
              <a:lnSpc>
                <a:spcPct val="150000"/>
              </a:lnSpc>
              <a:spcBef>
                <a:spcPts val="0"/>
              </a:spcBef>
              <a:buClr>
                <a:schemeClr val="dk2"/>
              </a:buClr>
              <a:buSzPts val="2200"/>
              <a:buChar char="●"/>
            </a:pPr>
            <a:r>
              <a:rPr lang="fr-FR" sz="1800" dirty="0">
                <a:solidFill>
                  <a:srgbClr val="3F3F3F"/>
                </a:solidFill>
                <a:latin typeface="Open Sans"/>
                <a:ea typeface="Open Sans"/>
                <a:cs typeface="Open Sans"/>
                <a:sym typeface="Open Sans"/>
              </a:rPr>
              <a:t>Contient plus de 236 millions d'enregistrements de métadonnées d'œuvres savantes provenant de Microsoft Academic, </a:t>
            </a:r>
            <a:r>
              <a:rPr lang="fr-FR" sz="1800" dirty="0" err="1">
                <a:solidFill>
                  <a:srgbClr val="3F3F3F"/>
                </a:solidFill>
                <a:latin typeface="Open Sans"/>
                <a:ea typeface="Open Sans"/>
                <a:cs typeface="Open Sans"/>
                <a:sym typeface="Open Sans"/>
              </a:rPr>
              <a:t>CrossRef</a:t>
            </a:r>
            <a:r>
              <a:rPr lang="fr-FR" sz="1800" dirty="0">
                <a:solidFill>
                  <a:srgbClr val="3F3F3F"/>
                </a:solidFill>
                <a:latin typeface="Open Sans"/>
                <a:ea typeface="Open Sans"/>
                <a:cs typeface="Open Sans"/>
                <a:sym typeface="Open Sans"/>
              </a:rPr>
              <a:t>, PubMed et CORE, et plus de 133 millions d'enregistrements de brevets provenant de 105 juridictions.</a:t>
            </a:r>
            <a:endParaRPr sz="1800" dirty="0">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rgbClr val="3F3F3F"/>
                </a:solidFill>
                <a:latin typeface="Open Sans"/>
                <a:ea typeface="Open Sans"/>
                <a:cs typeface="Open Sans"/>
                <a:sym typeface="Open Sans"/>
              </a:rPr>
              <a:t>Fournit un ensemble complet d'outils analytiques pour faciliter l'évaluation de la recherche pour les chercheurs individuels et les organisations.</a:t>
            </a:r>
            <a:endParaRPr sz="1800" dirty="0">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rgbClr val="3F3F3F"/>
                </a:solidFill>
                <a:latin typeface="Open Sans"/>
                <a:ea typeface="Open Sans"/>
                <a:cs typeface="Open Sans"/>
                <a:sym typeface="Open Sans"/>
              </a:rPr>
              <a:t>Disponible gratuitement pour tous les utilisateurs.</a:t>
            </a:r>
            <a:r>
              <a:rPr lang="en-US" sz="1800" dirty="0">
                <a:solidFill>
                  <a:srgbClr val="3F3F3F"/>
                </a:solidFill>
                <a:latin typeface="Open Sans"/>
                <a:ea typeface="Open Sans"/>
                <a:cs typeface="Open Sans"/>
                <a:sym typeface="Open Sans"/>
              </a:rPr>
              <a:t> </a:t>
            </a:r>
            <a:endParaRPr sz="1800" dirty="0">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rgbClr val="3F3F3F"/>
                </a:solidFill>
                <a:latin typeface="Open Sans"/>
                <a:ea typeface="Open Sans"/>
                <a:cs typeface="Open Sans"/>
                <a:sym typeface="Open Sans"/>
              </a:rPr>
              <a:t>En accédant au portail de contenu de Research4Life, les utilisateurs de Research4Life seront liés au texte intégral fourni par les partenaires de Research4Life.</a:t>
            </a:r>
            <a:endParaRPr sz="1800" dirty="0">
              <a:latin typeface="Open Sans"/>
              <a:ea typeface="Open Sans"/>
              <a:cs typeface="Open Sans"/>
              <a:sym typeface="Open Sans"/>
            </a:endParaRPr>
          </a:p>
          <a:p>
            <a:pPr marL="812800" lvl="1" indent="-342900">
              <a:lnSpc>
                <a:spcPct val="150000"/>
              </a:lnSpc>
              <a:spcBef>
                <a:spcPts val="0"/>
              </a:spcBef>
              <a:buClr>
                <a:schemeClr val="dk2"/>
              </a:buClr>
              <a:buSzPts val="2200"/>
              <a:buFont typeface="Arial"/>
              <a:buChar char="●"/>
            </a:pPr>
            <a:r>
              <a:rPr lang="fr-FR" sz="1800" dirty="0">
                <a:solidFill>
                  <a:srgbClr val="3F3F3F"/>
                </a:solidFill>
                <a:latin typeface="Open Sans"/>
                <a:ea typeface="Open Sans"/>
                <a:cs typeface="Open Sans"/>
                <a:sym typeface="Open Sans"/>
              </a:rPr>
              <a:t>Cliquez sur </a:t>
            </a:r>
            <a:r>
              <a:rPr lang="fr-FR" sz="1800" b="1" dirty="0">
                <a:solidFill>
                  <a:srgbClr val="3F3F3F"/>
                </a:solidFill>
                <a:latin typeface="Open Sans"/>
                <a:ea typeface="Open Sans"/>
                <a:cs typeface="Open Sans"/>
                <a:sym typeface="Open Sans"/>
              </a:rPr>
              <a:t>Bases de données (</a:t>
            </a:r>
            <a:r>
              <a:rPr lang="en-US" sz="1800" b="1" i="1" dirty="0">
                <a:solidFill>
                  <a:srgbClr val="3F3F3F"/>
                </a:solidFill>
                <a:latin typeface="Open Sans"/>
                <a:ea typeface="Open Sans"/>
                <a:cs typeface="Open Sans"/>
                <a:sym typeface="Open Sans"/>
              </a:rPr>
              <a:t>Databases) </a:t>
            </a:r>
            <a:r>
              <a:rPr lang="fr-FR" sz="1800" dirty="0">
                <a:solidFill>
                  <a:srgbClr val="3F3F3F"/>
                </a:solidFill>
                <a:latin typeface="Open Sans"/>
                <a:ea typeface="Open Sans"/>
                <a:cs typeface="Open Sans"/>
                <a:sym typeface="Open Sans"/>
              </a:rPr>
              <a:t>dans le menu déroulant Contenu, puis faites défiler la liste jusqu'à </a:t>
            </a:r>
            <a:r>
              <a:rPr lang="fr-FR" sz="1800" b="1" dirty="0">
                <a:solidFill>
                  <a:srgbClr val="3F3F3F"/>
                </a:solidFill>
                <a:latin typeface="Open Sans"/>
                <a:ea typeface="Open Sans"/>
                <a:cs typeface="Open Sans"/>
                <a:sym typeface="Open Sans"/>
              </a:rPr>
              <a:t>Lens.org - </a:t>
            </a:r>
            <a:r>
              <a:rPr lang="fr-FR" sz="1800" b="1" dirty="0" err="1">
                <a:solidFill>
                  <a:srgbClr val="3F3F3F"/>
                </a:solidFill>
                <a:latin typeface="Open Sans"/>
                <a:ea typeface="Open Sans"/>
                <a:cs typeface="Open Sans"/>
                <a:sym typeface="Open Sans"/>
              </a:rPr>
              <a:t>Scholarly</a:t>
            </a:r>
            <a:r>
              <a:rPr lang="fr-FR" sz="1800" b="1" dirty="0">
                <a:solidFill>
                  <a:srgbClr val="3F3F3F"/>
                </a:solidFill>
                <a:latin typeface="Open Sans"/>
                <a:ea typeface="Open Sans"/>
                <a:cs typeface="Open Sans"/>
                <a:sym typeface="Open Sans"/>
              </a:rPr>
              <a:t> Works </a:t>
            </a:r>
            <a:r>
              <a:rPr lang="fr-FR" sz="1800" dirty="0">
                <a:solidFill>
                  <a:srgbClr val="3F3F3F"/>
                </a:solidFill>
                <a:latin typeface="Open Sans"/>
                <a:ea typeface="Open Sans"/>
                <a:cs typeface="Open Sans"/>
                <a:sym typeface="Open Sans"/>
              </a:rPr>
              <a:t>pour accéder à la base de données.</a:t>
            </a:r>
            <a:endParaRPr sz="1800" b="1" dirty="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Recherche documentaire sur Lens - T</a:t>
            </a:r>
            <a:r>
              <a:rPr lang="fr-FR" sz="3330" dirty="0">
                <a:solidFill>
                  <a:srgbClr val="586F7C"/>
                </a:solidFill>
                <a:latin typeface="Open Sans"/>
                <a:ea typeface="Open Sans"/>
                <a:cs typeface="Open Sans"/>
              </a:rPr>
              <a:t>ravaux scientifiques</a:t>
            </a:r>
            <a:endParaRPr sz="3330" dirty="0">
              <a:solidFill>
                <a:srgbClr val="586F7C"/>
              </a:solidFill>
              <a:latin typeface="Open Sans"/>
              <a:ea typeface="Open Sans"/>
              <a:cs typeface="Open Sans"/>
            </a:endParaRPr>
          </a:p>
        </p:txBody>
      </p:sp>
      <p:sp>
        <p:nvSpPr>
          <p:cNvPr id="247" name="Google Shape;247;p48"/>
          <p:cNvSpPr txBox="1">
            <a:spLocks noGrp="1"/>
          </p:cNvSpPr>
          <p:nvPr>
            <p:ph type="body" idx="1"/>
          </p:nvPr>
        </p:nvSpPr>
        <p:spPr>
          <a:xfrm>
            <a:off x="206829" y="1878582"/>
            <a:ext cx="4860471" cy="4522124"/>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en-US" dirty="0" err="1">
                <a:solidFill>
                  <a:srgbClr val="3F3F3F"/>
                </a:solidFill>
                <a:latin typeface="Open Sans"/>
                <a:ea typeface="Open Sans"/>
                <a:cs typeface="Open Sans"/>
                <a:sym typeface="Open Sans"/>
              </a:rPr>
              <a:t>Exemple</a:t>
            </a:r>
            <a:r>
              <a:rPr lang="en-US" dirty="0">
                <a:solidFill>
                  <a:srgbClr val="3F3F3F"/>
                </a:solidFill>
                <a:latin typeface="Open Sans"/>
                <a:ea typeface="Open Sans"/>
                <a:cs typeface="Open Sans"/>
                <a:sym typeface="Open Sans"/>
              </a:rPr>
              <a:t> - </a:t>
            </a:r>
            <a:r>
              <a:rPr lang="en-US" dirty="0" err="1">
                <a:solidFill>
                  <a:srgbClr val="3F3F3F"/>
                </a:solidFill>
                <a:latin typeface="Open Sans"/>
                <a:ea typeface="Open Sans"/>
                <a:cs typeface="Open Sans"/>
                <a:sym typeface="Open Sans"/>
              </a:rPr>
              <a:t>rechercher</a:t>
            </a:r>
            <a:r>
              <a:rPr lang="en-US" dirty="0">
                <a:solidFill>
                  <a:srgbClr val="3F3F3F"/>
                </a:solidFill>
                <a:latin typeface="Open Sans"/>
                <a:ea typeface="Open Sans"/>
                <a:cs typeface="Open Sans"/>
                <a:sym typeface="Open Sans"/>
              </a:rPr>
              <a:t> le </a:t>
            </a:r>
            <a:r>
              <a:rPr lang="en-US" dirty="0" err="1">
                <a:solidFill>
                  <a:srgbClr val="3F3F3F"/>
                </a:solidFill>
                <a:latin typeface="Open Sans"/>
                <a:ea typeface="Open Sans"/>
                <a:cs typeface="Open Sans"/>
                <a:sym typeface="Open Sans"/>
              </a:rPr>
              <a:t>sujet</a:t>
            </a:r>
            <a:r>
              <a:rPr lang="en-US" dirty="0">
                <a:solidFill>
                  <a:srgbClr val="3F3F3F"/>
                </a:solidFill>
                <a:latin typeface="Open Sans"/>
                <a:ea typeface="Open Sans"/>
                <a:cs typeface="Open Sans"/>
                <a:sym typeface="Open Sans"/>
              </a:rPr>
              <a:t> : “maize production” AND “Zimbabwe” (</a:t>
            </a:r>
            <a:r>
              <a:rPr lang="fr-FR" dirty="0">
                <a:solidFill>
                  <a:srgbClr val="3F3F3F"/>
                </a:solidFill>
                <a:latin typeface="Open Sans"/>
                <a:ea typeface="Open Sans"/>
                <a:cs typeface="Open Sans"/>
                <a:sym typeface="Open Sans"/>
              </a:rPr>
              <a:t>"production de maïs" ET "Zimbabwe")</a:t>
            </a:r>
            <a:endParaRPr dirty="0">
              <a:latin typeface="Open Sans"/>
              <a:ea typeface="Open Sans"/>
              <a:cs typeface="Open Sans"/>
              <a:sym typeface="Open Sans"/>
            </a:endParaRP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Utilisez l'interface de recherche structurée, saisissez un concept dans un champ de recherche.</a:t>
            </a:r>
            <a:endParaRPr dirty="0">
              <a:solidFill>
                <a:srgbClr val="3F3F3F"/>
              </a:solidFill>
            </a:endParaRPr>
          </a:p>
        </p:txBody>
      </p:sp>
      <p:pic>
        <p:nvPicPr>
          <p:cNvPr id="248" name="Google Shape;248;p48" descr="https://lh5.googleusercontent.com/NuGRpLJXxMnmjlOGoty6LAu2UQnI1TgBm2D6QvB4e5KVjh6MJ69c53FjzD1t5s2XeuDIr6lcXpVY_puVQkA8kgcYNcmj8F7AteTtuPG5opKcGS6wKY2P8mtqH-2Lk4guZ6SdGOg"/>
          <p:cNvPicPr preferRelativeResize="0"/>
          <p:nvPr/>
        </p:nvPicPr>
        <p:blipFill rotWithShape="1">
          <a:blip r:embed="rId3">
            <a:alphaModFix/>
          </a:blip>
          <a:srcRect/>
          <a:stretch/>
        </p:blipFill>
        <p:spPr>
          <a:xfrm>
            <a:off x="5514976" y="2125446"/>
            <a:ext cx="5743575" cy="4028396"/>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330" dirty="0" err="1">
                <a:solidFill>
                  <a:srgbClr val="586F7C"/>
                </a:solidFill>
                <a:latin typeface="Open Sans"/>
                <a:ea typeface="Open Sans"/>
                <a:cs typeface="Open Sans"/>
                <a:sym typeface="Open Sans"/>
              </a:rPr>
              <a:t>Résultats</a:t>
            </a:r>
            <a:r>
              <a:rPr lang="en-US" sz="3330" dirty="0">
                <a:solidFill>
                  <a:srgbClr val="586F7C"/>
                </a:solidFill>
                <a:latin typeface="Open Sans"/>
                <a:ea typeface="Open Sans"/>
                <a:cs typeface="Open Sans"/>
                <a:sym typeface="Open Sans"/>
              </a:rPr>
              <a:t> de recherche</a:t>
            </a:r>
            <a:endParaRPr dirty="0"/>
          </a:p>
        </p:txBody>
      </p:sp>
      <p:sp>
        <p:nvSpPr>
          <p:cNvPr id="254" name="Google Shape;254;p49"/>
          <p:cNvSpPr txBox="1">
            <a:spLocks noGrp="1"/>
          </p:cNvSpPr>
          <p:nvPr>
            <p:ph type="body" idx="1"/>
          </p:nvPr>
        </p:nvSpPr>
        <p:spPr>
          <a:xfrm>
            <a:off x="0" y="1622789"/>
            <a:ext cx="5608320" cy="4797989"/>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Les termes de recherche sont affichés en haut de la page </a:t>
            </a:r>
            <a:r>
              <a:rPr lang="en-US" b="1" dirty="0">
                <a:solidFill>
                  <a:srgbClr val="3F3F3F"/>
                </a:solidFill>
                <a:latin typeface="Open Sans"/>
                <a:ea typeface="Open Sans"/>
                <a:cs typeface="Open Sans"/>
                <a:sym typeface="Open Sans"/>
              </a:rPr>
              <a:t>(A)</a:t>
            </a:r>
            <a:endParaRPr dirty="0">
              <a:latin typeface="Open Sans"/>
              <a:ea typeface="Open Sans"/>
              <a:cs typeface="Open Sans"/>
              <a:sym typeface="Open Sans"/>
            </a:endParaRPr>
          </a:p>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Sélectionnez les filtres dans la colonne de gauche</a:t>
            </a:r>
            <a:endParaRPr dirty="0">
              <a:latin typeface="Open Sans"/>
              <a:ea typeface="Open Sans"/>
              <a:cs typeface="Open Sans"/>
              <a:sym typeface="Open Sans"/>
            </a:endParaRPr>
          </a:p>
          <a:p>
            <a:pPr marL="812800" lvl="1" indent="-342900" algn="l" rtl="0">
              <a:lnSpc>
                <a:spcPct val="100000"/>
              </a:lnSpc>
              <a:spcBef>
                <a:spcPts val="0"/>
              </a:spcBef>
              <a:spcAft>
                <a:spcPts val="0"/>
              </a:spcAft>
              <a:buClr>
                <a:schemeClr val="dk2"/>
              </a:buClr>
              <a:buSzPts val="2200"/>
              <a:buChar char="○"/>
            </a:pPr>
            <a:r>
              <a:rPr lang="en-US" dirty="0" err="1">
                <a:solidFill>
                  <a:srgbClr val="3F3F3F"/>
                </a:solidFill>
                <a:latin typeface="Open Sans"/>
                <a:ea typeface="Open Sans"/>
                <a:cs typeface="Open Sans"/>
                <a:sym typeface="Open Sans"/>
              </a:rPr>
              <a:t>Plage</a:t>
            </a:r>
            <a:r>
              <a:rPr lang="en-US" dirty="0">
                <a:solidFill>
                  <a:srgbClr val="3F3F3F"/>
                </a:solidFill>
                <a:latin typeface="Open Sans"/>
                <a:ea typeface="Open Sans"/>
                <a:cs typeface="Open Sans"/>
                <a:sym typeface="Open Sans"/>
              </a:rPr>
              <a:t> de date : à </a:t>
            </a:r>
            <a:r>
              <a:rPr lang="en-US" dirty="0" err="1">
                <a:solidFill>
                  <a:srgbClr val="3F3F3F"/>
                </a:solidFill>
                <a:latin typeface="Open Sans"/>
                <a:ea typeface="Open Sans"/>
                <a:cs typeface="Open Sans"/>
                <a:sym typeface="Open Sans"/>
              </a:rPr>
              <a:t>partir</a:t>
            </a:r>
            <a:r>
              <a:rPr lang="en-US" dirty="0">
                <a:solidFill>
                  <a:srgbClr val="3F3F3F"/>
                </a:solidFill>
                <a:latin typeface="Open Sans"/>
                <a:ea typeface="Open Sans"/>
                <a:cs typeface="Open Sans"/>
                <a:sym typeface="Open Sans"/>
              </a:rPr>
              <a:t> de 2017 </a:t>
            </a:r>
            <a:endParaRPr dirty="0">
              <a:latin typeface="Open Sans"/>
              <a:ea typeface="Open Sans"/>
              <a:cs typeface="Open Sans"/>
              <a:sym typeface="Open Sans"/>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Type de publication : Articles de journaux </a:t>
            </a:r>
            <a:r>
              <a:rPr lang="en-US" b="1" dirty="0">
                <a:solidFill>
                  <a:srgbClr val="3F3F3F"/>
                </a:solidFill>
                <a:latin typeface="Open Sans"/>
                <a:ea typeface="Open Sans"/>
                <a:cs typeface="Open Sans"/>
                <a:sym typeface="Open Sans"/>
              </a:rPr>
              <a:t>(B)</a:t>
            </a:r>
            <a:endParaRPr dirty="0">
              <a:latin typeface="Open Sans"/>
              <a:ea typeface="Open Sans"/>
              <a:cs typeface="Open Sans"/>
              <a:sym typeface="Open Sans"/>
            </a:endParaRPr>
          </a:p>
          <a:p>
            <a:pPr marL="355600" lvl="0" indent="-342900">
              <a:lnSpc>
                <a:spcPct val="100000"/>
              </a:lnSpc>
              <a:spcBef>
                <a:spcPts val="0"/>
              </a:spcBef>
              <a:buClr>
                <a:schemeClr val="dk2"/>
              </a:buClr>
              <a:buSzPts val="2200"/>
            </a:pPr>
            <a:r>
              <a:rPr lang="en-US" dirty="0">
                <a:solidFill>
                  <a:srgbClr val="3F3F3F"/>
                </a:solidFill>
                <a:latin typeface="Open Sans"/>
                <a:ea typeface="Open Sans"/>
                <a:cs typeface="Open Sans"/>
                <a:sym typeface="Open Sans"/>
              </a:rPr>
              <a:t>Au </a:t>
            </a:r>
            <a:r>
              <a:rPr lang="en-US" dirty="0" err="1">
                <a:solidFill>
                  <a:srgbClr val="3F3F3F"/>
                </a:solidFill>
                <a:latin typeface="Open Sans"/>
                <a:ea typeface="Open Sans"/>
                <a:cs typeface="Open Sans"/>
                <a:sym typeface="Open Sans"/>
              </a:rPr>
              <a:t>titre</a:t>
            </a:r>
            <a:r>
              <a:rPr lang="en-US" dirty="0">
                <a:solidFill>
                  <a:srgbClr val="3F3F3F"/>
                </a:solidFill>
                <a:latin typeface="Open Sans"/>
                <a:ea typeface="Open Sans"/>
                <a:cs typeface="Open Sans"/>
                <a:sym typeface="Open Sans"/>
              </a:rPr>
              <a:t> d'un </a:t>
            </a:r>
            <a:r>
              <a:rPr lang="en-US" dirty="0" err="1">
                <a:solidFill>
                  <a:srgbClr val="3F3F3F"/>
                </a:solidFill>
                <a:latin typeface="Open Sans"/>
                <a:ea typeface="Open Sans"/>
                <a:cs typeface="Open Sans"/>
                <a:sym typeface="Open Sans"/>
              </a:rPr>
              <a:t>résultat</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(C)</a:t>
            </a:r>
            <a:endParaRPr dirty="0">
              <a:latin typeface="Open Sans"/>
              <a:ea typeface="Open Sans"/>
              <a:cs typeface="Open Sans"/>
              <a:sym typeface="Open Sans"/>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les indicateurs de citation et bibliométriques de l'article</a:t>
            </a:r>
            <a:endParaRPr dirty="0">
              <a:latin typeface="Open Sans"/>
              <a:ea typeface="Open Sans"/>
              <a:cs typeface="Open Sans"/>
              <a:sym typeface="Open Sans"/>
            </a:endParaRPr>
          </a:p>
          <a:p>
            <a:pPr marL="812800" lvl="1"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ID des articles, statut d'accès libre, disponibilité du texte intégral, soutien financier, etc.</a:t>
            </a:r>
            <a:endParaRPr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dirty="0">
                <a:solidFill>
                  <a:srgbClr val="3F3F3F"/>
                </a:solidFill>
                <a:latin typeface="Open Sans"/>
                <a:ea typeface="Open Sans"/>
                <a:cs typeface="Open Sans"/>
                <a:sym typeface="Open Sans"/>
              </a:rPr>
              <a:t>L'analyse de l'article est présentée sur le panneau de droite. </a:t>
            </a:r>
            <a:r>
              <a:rPr lang="en-US" b="1" dirty="0">
                <a:solidFill>
                  <a:srgbClr val="3F3F3F"/>
                </a:solidFill>
                <a:latin typeface="Open Sans"/>
                <a:ea typeface="Open Sans"/>
                <a:cs typeface="Open Sans"/>
                <a:sym typeface="Open Sans"/>
              </a:rPr>
              <a:t>(D)</a:t>
            </a:r>
            <a:endParaRPr dirty="0">
              <a:latin typeface="Open Sans"/>
              <a:ea typeface="Open Sans"/>
              <a:cs typeface="Open Sans"/>
              <a:sym typeface="Open Sans"/>
            </a:endParaRPr>
          </a:p>
        </p:txBody>
      </p:sp>
      <p:pic>
        <p:nvPicPr>
          <p:cNvPr id="255" name="Google Shape;255;p49" descr="https://lh3.googleusercontent.com/mHtXoVioY8c45YpZXkqTCZ9rO9KViGNoVxlasxRtP-sUTS46IcELNFXZ-FxLCZiu1LL7gjfGNEmY-Em_GVxgW-9YHVxRo50rLTKomPDEZs0vykyHJNb5E7V3DRILQVML7rJSJnM"/>
          <p:cNvPicPr preferRelativeResize="0"/>
          <p:nvPr/>
        </p:nvPicPr>
        <p:blipFill rotWithShape="1">
          <a:blip r:embed="rId3">
            <a:alphaModFix/>
          </a:blip>
          <a:srcRect/>
          <a:stretch/>
        </p:blipFill>
        <p:spPr>
          <a:xfrm>
            <a:off x="5608320" y="2002971"/>
            <a:ext cx="6283482" cy="4513943"/>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519545" y="297570"/>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Résultat de la recherche - résumé de l'article</a:t>
            </a:r>
            <a:endParaRPr dirty="0"/>
          </a:p>
        </p:txBody>
      </p:sp>
      <p:sp>
        <p:nvSpPr>
          <p:cNvPr id="261" name="Google Shape;261;p50"/>
          <p:cNvSpPr txBox="1">
            <a:spLocks noGrp="1"/>
          </p:cNvSpPr>
          <p:nvPr>
            <p:ph type="body" idx="1"/>
          </p:nvPr>
        </p:nvSpPr>
        <p:spPr>
          <a:xfrm>
            <a:off x="206828" y="2060011"/>
            <a:ext cx="4713513" cy="4797989"/>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2800" dirty="0">
                <a:solidFill>
                  <a:srgbClr val="3F3F3F"/>
                </a:solidFill>
                <a:latin typeface="Open Sans"/>
                <a:ea typeface="Open Sans"/>
                <a:cs typeface="Open Sans"/>
                <a:sym typeface="Open Sans"/>
              </a:rPr>
              <a:t>Cliquez sur le titre d'un résultat de recherche pour accéder au résumé et voir les détails.</a:t>
            </a:r>
            <a:r>
              <a:rPr lang="en-US" sz="2800" dirty="0">
                <a:solidFill>
                  <a:srgbClr val="3F3F3F"/>
                </a:solidFill>
                <a:latin typeface="Open Sans"/>
                <a:ea typeface="Open Sans"/>
                <a:cs typeface="Open Sans"/>
                <a:sym typeface="Open Sans"/>
              </a:rPr>
              <a:t> </a:t>
            </a:r>
          </a:p>
          <a:p>
            <a:pPr marL="355600" lvl="0" indent="-342900">
              <a:lnSpc>
                <a:spcPct val="100000"/>
              </a:lnSpc>
              <a:spcBef>
                <a:spcPts val="0"/>
              </a:spcBef>
              <a:buClr>
                <a:schemeClr val="dk2"/>
              </a:buClr>
              <a:buSzPts val="2200"/>
            </a:pPr>
            <a:endParaRPr lang="en-US" sz="2800"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sz="2800" dirty="0">
                <a:solidFill>
                  <a:srgbClr val="3F3F3F"/>
                </a:solidFill>
                <a:latin typeface="Open Sans"/>
                <a:ea typeface="Open Sans"/>
                <a:cs typeface="Open Sans"/>
                <a:sym typeface="Open Sans"/>
              </a:rPr>
              <a:t>Cliquez sur "Full-</a:t>
            </a:r>
            <a:r>
              <a:rPr lang="fr-FR" sz="2800" dirty="0" err="1">
                <a:solidFill>
                  <a:srgbClr val="3F3F3F"/>
                </a:solidFill>
                <a:latin typeface="Open Sans"/>
                <a:ea typeface="Open Sans"/>
                <a:cs typeface="Open Sans"/>
                <a:sym typeface="Open Sans"/>
              </a:rPr>
              <a:t>Text</a:t>
            </a:r>
            <a:r>
              <a:rPr lang="fr-FR" sz="2800" dirty="0">
                <a:solidFill>
                  <a:srgbClr val="3F3F3F"/>
                </a:solidFill>
                <a:latin typeface="Open Sans"/>
                <a:ea typeface="Open Sans"/>
                <a:cs typeface="Open Sans"/>
                <a:sym typeface="Open Sans"/>
              </a:rPr>
              <a:t>" (Texte intégral) ou sur le DOI des sources pour accéder au texte intégral.</a:t>
            </a:r>
            <a:endParaRPr sz="2800" b="1" dirty="0">
              <a:solidFill>
                <a:srgbClr val="3F3F3F"/>
              </a:solidFill>
              <a:latin typeface="Open Sans"/>
              <a:ea typeface="Open Sans"/>
              <a:cs typeface="Open Sans"/>
              <a:sym typeface="Open Sans"/>
            </a:endParaRPr>
          </a:p>
        </p:txBody>
      </p:sp>
      <p:pic>
        <p:nvPicPr>
          <p:cNvPr id="262" name="Google Shape;262;p50" descr="https://lh5.googleusercontent.com/eI98z7CuKE-RpnKFuOiyG30BqHLtg7o3CM9sMRl4rcMANI_QYkJxJ79GwTsOwNb0KhTagWxDkjADfOviFsmYHN2hqxaQZFjSgCmqnWIyNI0-4fffjRO6lfn8u0g8AdaDk5Ehbn0"/>
          <p:cNvPicPr preferRelativeResize="0"/>
          <p:nvPr/>
        </p:nvPicPr>
        <p:blipFill rotWithShape="1">
          <a:blip r:embed="rId3">
            <a:alphaModFix/>
          </a:blip>
          <a:srcRect/>
          <a:stretch/>
        </p:blipFill>
        <p:spPr>
          <a:xfrm>
            <a:off x="5602515" y="2060011"/>
            <a:ext cx="5965371" cy="443099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Analyse de la recherche par auteur</a:t>
            </a:r>
            <a:endParaRPr dirty="0"/>
          </a:p>
        </p:txBody>
      </p:sp>
      <p:sp>
        <p:nvSpPr>
          <p:cNvPr id="268" name="Google Shape;268;p51"/>
          <p:cNvSpPr txBox="1">
            <a:spLocks noGrp="1"/>
          </p:cNvSpPr>
          <p:nvPr>
            <p:ph type="body" idx="1"/>
          </p:nvPr>
        </p:nvSpPr>
        <p:spPr>
          <a:xfrm>
            <a:off x="0" y="1736433"/>
            <a:ext cx="6411230" cy="481250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2200" dirty="0">
                <a:solidFill>
                  <a:srgbClr val="3F3F3F"/>
                </a:solidFill>
                <a:latin typeface="Open Sans"/>
                <a:ea typeface="Open Sans"/>
                <a:cs typeface="Open Sans"/>
                <a:sym typeface="Open Sans"/>
              </a:rPr>
              <a:t>Sous Auteur dans la barre latérale gauche du filtre, entrez "Peter R Mason" dans le champ de recherche </a:t>
            </a:r>
            <a:r>
              <a:rPr lang="fr-FR" sz="2200" i="1" dirty="0">
                <a:solidFill>
                  <a:srgbClr val="3F3F3F"/>
                </a:solidFill>
                <a:latin typeface="Open Sans"/>
                <a:ea typeface="Open Sans"/>
                <a:cs typeface="Open Sans"/>
                <a:sym typeface="Open Sans"/>
              </a:rPr>
              <a:t>Nom d'affichage de l'auteur </a:t>
            </a:r>
            <a:r>
              <a:rPr lang="fr-FR" sz="2200" dirty="0">
                <a:solidFill>
                  <a:srgbClr val="3F3F3F"/>
                </a:solidFill>
                <a:latin typeface="Open Sans"/>
                <a:ea typeface="Open Sans"/>
                <a:cs typeface="Open Sans"/>
                <a:sym typeface="Open Sans"/>
              </a:rPr>
              <a:t>(</a:t>
            </a:r>
            <a:r>
              <a:rPr lang="en-US" sz="2200" i="1" dirty="0">
                <a:solidFill>
                  <a:srgbClr val="3F3F3F"/>
                </a:solidFill>
                <a:latin typeface="Open Sans"/>
                <a:ea typeface="Open Sans"/>
                <a:cs typeface="Open Sans"/>
                <a:sym typeface="Open Sans"/>
              </a:rPr>
              <a:t>Author Display Name)</a:t>
            </a:r>
            <a:r>
              <a:rPr lang="fr-FR" sz="2200" dirty="0">
                <a:solidFill>
                  <a:srgbClr val="3F3F3F"/>
                </a:solidFill>
                <a:latin typeface="Open Sans"/>
                <a:ea typeface="Open Sans"/>
                <a:cs typeface="Open Sans"/>
                <a:sym typeface="Open Sans"/>
              </a:rPr>
              <a:t>, pour voir une liste d'articles et les données bibliométriques </a:t>
            </a:r>
            <a:r>
              <a:rPr lang="fr-FR" sz="2200" b="1" dirty="0">
                <a:solidFill>
                  <a:srgbClr val="3F3F3F"/>
                </a:solidFill>
                <a:latin typeface="Open Sans"/>
                <a:ea typeface="Open Sans"/>
                <a:cs typeface="Open Sans"/>
                <a:sym typeface="Open Sans"/>
              </a:rPr>
              <a:t>(A) </a:t>
            </a:r>
            <a:r>
              <a:rPr lang="fr-FR" sz="2200" dirty="0">
                <a:solidFill>
                  <a:srgbClr val="3F3F3F"/>
                </a:solidFill>
                <a:latin typeface="Open Sans"/>
                <a:ea typeface="Open Sans"/>
                <a:cs typeface="Open Sans"/>
                <a:sym typeface="Open Sans"/>
              </a:rPr>
              <a:t>correspondantes pour le Dr.</a:t>
            </a:r>
            <a:endParaRPr lang="en-US" sz="2200" b="1" dirty="0">
              <a:solidFill>
                <a:srgbClr val="3F3F3F"/>
              </a:solidFill>
              <a:latin typeface="Open Sans"/>
              <a:ea typeface="Open Sans"/>
              <a:cs typeface="Open Sans"/>
              <a:sym typeface="Open Sans"/>
            </a:endParaRPr>
          </a:p>
          <a:p>
            <a:pPr marL="355600" lvl="0" indent="-342900">
              <a:lnSpc>
                <a:spcPct val="100000"/>
              </a:lnSpc>
              <a:spcBef>
                <a:spcPts val="0"/>
              </a:spcBef>
              <a:buClr>
                <a:schemeClr val="dk2"/>
              </a:buClr>
              <a:buSzPts val="2200"/>
            </a:pPr>
            <a:r>
              <a:rPr lang="fr-FR" sz="2200" i="1" dirty="0">
                <a:solidFill>
                  <a:srgbClr val="3F3F3F"/>
                </a:solidFill>
                <a:latin typeface="Open Sans"/>
                <a:ea typeface="Open Sans"/>
                <a:cs typeface="Open Sans"/>
                <a:sym typeface="Open Sans"/>
              </a:rPr>
              <a:t>La vue d'analyse (</a:t>
            </a:r>
            <a:r>
              <a:rPr lang="en-US" sz="2200" i="1" dirty="0">
                <a:solidFill>
                  <a:srgbClr val="3F3F3F"/>
                </a:solidFill>
                <a:latin typeface="Open Sans"/>
                <a:ea typeface="Open Sans"/>
                <a:cs typeface="Open Sans"/>
                <a:sym typeface="Open Sans"/>
              </a:rPr>
              <a:t>Analysis view) </a:t>
            </a:r>
            <a:r>
              <a:rPr lang="fr-FR" sz="2200" dirty="0">
                <a:solidFill>
                  <a:srgbClr val="3F3F3F"/>
                </a:solidFill>
                <a:latin typeface="Open Sans"/>
                <a:ea typeface="Open Sans"/>
                <a:cs typeface="Open Sans"/>
                <a:sym typeface="Open Sans"/>
              </a:rPr>
              <a:t>du résultat </a:t>
            </a:r>
            <a:r>
              <a:rPr lang="fr-FR" sz="2200" b="1" dirty="0">
                <a:solidFill>
                  <a:srgbClr val="3F3F3F"/>
                </a:solidFill>
                <a:latin typeface="Open Sans"/>
                <a:ea typeface="Open Sans"/>
                <a:cs typeface="Open Sans"/>
                <a:sym typeface="Open Sans"/>
              </a:rPr>
              <a:t>(B)</a:t>
            </a:r>
            <a:r>
              <a:rPr lang="fr-FR" sz="2200" i="1"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montre un certain nombre de tableaux permettant d'établir le profil du chercheur</a:t>
            </a:r>
            <a:r>
              <a:rPr lang="fr-FR" sz="2200" i="1" dirty="0">
                <a:solidFill>
                  <a:srgbClr val="3F3F3F"/>
                </a:solidFill>
                <a:latin typeface="Open Sans"/>
                <a:ea typeface="Open Sans"/>
                <a:cs typeface="Open Sans"/>
                <a:sym typeface="Open Sans"/>
              </a:rPr>
              <a:t>.</a:t>
            </a:r>
            <a:endParaRPr lang="en-US" sz="2200" dirty="0">
              <a:latin typeface="Open Sans"/>
              <a:ea typeface="Open Sans"/>
              <a:cs typeface="Open Sans"/>
              <a:sym typeface="Open Sans"/>
            </a:endParaRPr>
          </a:p>
          <a:p>
            <a:pPr marL="355600" lvl="0" indent="-342900">
              <a:lnSpc>
                <a:spcPct val="100000"/>
              </a:lnSpc>
              <a:spcBef>
                <a:spcPts val="0"/>
              </a:spcBef>
              <a:buClr>
                <a:schemeClr val="dk2"/>
              </a:buClr>
              <a:buSzPts val="2200"/>
            </a:pPr>
            <a:r>
              <a:rPr lang="fr-FR" sz="2200" dirty="0">
                <a:solidFill>
                  <a:srgbClr val="3F3F3F"/>
                </a:solidFill>
                <a:latin typeface="Open Sans"/>
                <a:ea typeface="Open Sans"/>
                <a:cs typeface="Open Sans"/>
                <a:sym typeface="Open Sans"/>
              </a:rPr>
              <a:t>Un graphique peut être configuré en sélectionnant la flèche à côté de son titre graphique </a:t>
            </a:r>
            <a:r>
              <a:rPr lang="fr-FR" sz="2200" b="1" dirty="0">
                <a:solidFill>
                  <a:srgbClr val="3F3F3F"/>
                </a:solidFill>
                <a:latin typeface="Open Sans"/>
                <a:ea typeface="Open Sans"/>
                <a:cs typeface="Open Sans"/>
                <a:sym typeface="Open Sans"/>
              </a:rPr>
              <a:t>(C)</a:t>
            </a:r>
            <a:r>
              <a:rPr lang="fr-FR" sz="2200" dirty="0">
                <a:solidFill>
                  <a:srgbClr val="3F3F3F"/>
                </a:solidFill>
                <a:latin typeface="Open Sans"/>
                <a:ea typeface="Open Sans"/>
                <a:cs typeface="Open Sans"/>
                <a:sym typeface="Open Sans"/>
              </a:rPr>
              <a:t>. Sélectionnez </a:t>
            </a:r>
            <a:r>
              <a:rPr lang="fr-FR" sz="2200" i="1" dirty="0">
                <a:solidFill>
                  <a:srgbClr val="3F3F3F"/>
                </a:solidFill>
                <a:latin typeface="Open Sans"/>
                <a:ea typeface="Open Sans"/>
                <a:cs typeface="Open Sans"/>
                <a:sym typeface="Open Sans"/>
              </a:rPr>
              <a:t>Ajouter un nouveau graphique (</a:t>
            </a:r>
            <a:r>
              <a:rPr lang="fr-FR" sz="2200" i="1" dirty="0" err="1">
                <a:solidFill>
                  <a:srgbClr val="3F3F3F"/>
                </a:solidFill>
                <a:latin typeface="Open Sans"/>
                <a:ea typeface="Open Sans"/>
                <a:cs typeface="Open Sans"/>
                <a:sym typeface="Open Sans"/>
              </a:rPr>
              <a:t>Add</a:t>
            </a:r>
            <a:r>
              <a:rPr lang="fr-FR" sz="2200" i="1" dirty="0">
                <a:solidFill>
                  <a:srgbClr val="3F3F3F"/>
                </a:solidFill>
                <a:latin typeface="Open Sans"/>
                <a:ea typeface="Open Sans"/>
                <a:cs typeface="Open Sans"/>
                <a:sym typeface="Open Sans"/>
              </a:rPr>
              <a:t> New Chart) </a:t>
            </a:r>
            <a:r>
              <a:rPr lang="fr-FR" sz="2200" dirty="0">
                <a:solidFill>
                  <a:srgbClr val="3F3F3F"/>
                </a:solidFill>
                <a:latin typeface="Open Sans"/>
                <a:ea typeface="Open Sans"/>
                <a:cs typeface="Open Sans"/>
                <a:sym typeface="Open Sans"/>
              </a:rPr>
              <a:t>pour personnaliser l'analyse. </a:t>
            </a:r>
            <a:endParaRPr sz="2200" dirty="0">
              <a:latin typeface="Open Sans"/>
              <a:ea typeface="Open Sans"/>
              <a:cs typeface="Open Sans"/>
              <a:sym typeface="Open Sans"/>
            </a:endParaRPr>
          </a:p>
        </p:txBody>
      </p:sp>
      <p:pic>
        <p:nvPicPr>
          <p:cNvPr id="269" name="Google Shape;269;p51" descr="https://lh4.googleusercontent.com/41tToGoT_ACjOcsoBsLR4SoJroD-ZH6MqWJl3TyC6kITCwQjQDtpv5B-0gkZazhB5zF3WgIbB887YOTpdP8hwwdqXY5lIkl7e8eOxrYXpeWP8f3m9qJW5JeWn9migP7Q5a5d7DQ"/>
          <p:cNvPicPr preferRelativeResize="0"/>
          <p:nvPr/>
        </p:nvPicPr>
        <p:blipFill rotWithShape="1">
          <a:blip r:embed="rId3">
            <a:alphaModFix/>
          </a:blip>
          <a:srcRect/>
          <a:stretch/>
        </p:blipFill>
        <p:spPr>
          <a:xfrm>
            <a:off x="6411230" y="1887291"/>
            <a:ext cx="5573942" cy="4350146"/>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en-US" sz="3330" dirty="0">
                <a:solidFill>
                  <a:srgbClr val="586F7C"/>
                </a:solidFill>
                <a:latin typeface="Open Sans"/>
                <a:ea typeface="Open Sans"/>
                <a:cs typeface="Open Sans"/>
                <a:sym typeface="Open Sans"/>
              </a:rPr>
              <a:t>Profiles </a:t>
            </a:r>
            <a:r>
              <a:rPr lang="en-US" sz="4000" dirty="0">
                <a:solidFill>
                  <a:srgbClr val="586F7C"/>
                </a:solidFill>
                <a:latin typeface="Open Sans"/>
                <a:ea typeface="Open Sans"/>
                <a:cs typeface="Open Sans"/>
                <a:sym typeface="Open Sans"/>
              </a:rPr>
              <a:t>Lens</a:t>
            </a:r>
            <a:endParaRPr dirty="0"/>
          </a:p>
        </p:txBody>
      </p:sp>
      <p:sp>
        <p:nvSpPr>
          <p:cNvPr id="275" name="Google Shape;275;p52"/>
          <p:cNvSpPr txBox="1">
            <a:spLocks noGrp="1"/>
          </p:cNvSpPr>
          <p:nvPr>
            <p:ph type="body" idx="1"/>
          </p:nvPr>
        </p:nvSpPr>
        <p:spPr>
          <a:xfrm>
            <a:off x="206828" y="1878582"/>
            <a:ext cx="5685971" cy="4812504"/>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Profils composites basés sur ORCID et d'autres ensembles de données</a:t>
            </a:r>
            <a:r>
              <a:rPr lang="en-US" dirty="0">
                <a:solidFill>
                  <a:srgbClr val="3F3F3F"/>
                </a:solidFill>
                <a:latin typeface="Open Sans"/>
                <a:ea typeface="Open Sans"/>
                <a:cs typeface="Open Sans"/>
                <a:sym typeface="Open Sans"/>
              </a:rPr>
              <a:t>.</a:t>
            </a:r>
            <a:endParaRPr dirty="0">
              <a:latin typeface="Open Sans"/>
              <a:ea typeface="Open Sans"/>
              <a:cs typeface="Open Sans"/>
              <a:sym typeface="Open Sans"/>
            </a:endParaRP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Les chercheurs possédant un ORCID peuvent utiliser ce service pour créer des profils de recherche</a:t>
            </a:r>
            <a:r>
              <a:rPr lang="en-US" dirty="0">
                <a:solidFill>
                  <a:srgbClr val="3F3F3F"/>
                </a:solidFill>
                <a:latin typeface="Open Sans"/>
                <a:ea typeface="Open Sans"/>
                <a:cs typeface="Open Sans"/>
                <a:sym typeface="Open Sans"/>
              </a:rPr>
              <a:t>.</a:t>
            </a:r>
            <a:endParaRPr dirty="0">
              <a:latin typeface="Open Sans"/>
              <a:ea typeface="Open Sans"/>
              <a:cs typeface="Open Sans"/>
              <a:sym typeface="Open Sans"/>
            </a:endParaRP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Le profil de Richard Jefferson, PDG de Lens.org, est présenté ici à titre d'exemple</a:t>
            </a:r>
            <a:r>
              <a:rPr lang="en-US" dirty="0">
                <a:solidFill>
                  <a:srgbClr val="3F3F3F"/>
                </a:solidFill>
                <a:latin typeface="Open Sans"/>
                <a:ea typeface="Open Sans"/>
                <a:cs typeface="Open Sans"/>
                <a:sym typeface="Open Sans"/>
              </a:rPr>
              <a:t>. </a:t>
            </a:r>
            <a:endParaRPr dirty="0">
              <a:latin typeface="Open Sans"/>
              <a:ea typeface="Open Sans"/>
              <a:cs typeface="Open Sans"/>
              <a:sym typeface="Open Sans"/>
            </a:endParaRPr>
          </a:p>
        </p:txBody>
      </p:sp>
      <p:pic>
        <p:nvPicPr>
          <p:cNvPr id="276" name="Google Shape;276;p52" descr="https://lh6.googleusercontent.com/3BxK4StfwV0D3E9Ln2HbCxlSNMlghOpAQSF98mbIBNyWRrYXGyPDhmo8xY7WfOeNcG-BfIlIM39ToBlbrGazxuuh0nz1nuPcpBkxG2dNwjo5d9p-F60yMGHjDhg8XugXo6gsUno"/>
          <p:cNvPicPr preferRelativeResize="0"/>
          <p:nvPr/>
        </p:nvPicPr>
        <p:blipFill rotWithShape="1">
          <a:blip r:embed="rId3">
            <a:alphaModFix/>
          </a:blip>
          <a:srcRect/>
          <a:stretch/>
        </p:blipFill>
        <p:spPr>
          <a:xfrm>
            <a:off x="6357257" y="1878582"/>
            <a:ext cx="5457371" cy="4319018"/>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3"/>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Analyse de la recherche par organisation</a:t>
            </a:r>
            <a:endParaRPr dirty="0"/>
          </a:p>
        </p:txBody>
      </p:sp>
      <p:sp>
        <p:nvSpPr>
          <p:cNvPr id="282" name="Google Shape;282;p53"/>
          <p:cNvSpPr txBox="1">
            <a:spLocks noGrp="1"/>
          </p:cNvSpPr>
          <p:nvPr>
            <p:ph type="body" idx="1"/>
          </p:nvPr>
        </p:nvSpPr>
        <p:spPr>
          <a:xfrm>
            <a:off x="148772" y="1785618"/>
            <a:ext cx="5555342" cy="452212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1800" dirty="0">
                <a:solidFill>
                  <a:srgbClr val="3F3F3F"/>
                </a:solidFill>
                <a:latin typeface="Open Sans"/>
                <a:ea typeface="Open Sans"/>
                <a:cs typeface="Open Sans"/>
                <a:sym typeface="Open Sans"/>
              </a:rPr>
              <a:t>Construisez un profil d'organisation en utilisant les publications par leurs auteurs comme proxy</a:t>
            </a:r>
            <a:r>
              <a:rPr lang="en-US" sz="1800" dirty="0">
                <a:solidFill>
                  <a:srgbClr val="3F3F3F"/>
                </a:solidFill>
                <a:latin typeface="Open Sans"/>
                <a:ea typeface="Open Sans"/>
                <a:cs typeface="Open Sans"/>
                <a:sym typeface="Open Sans"/>
              </a:rPr>
              <a:t>.</a:t>
            </a:r>
            <a:endParaRPr sz="1800" dirty="0">
              <a:latin typeface="Open Sans"/>
              <a:ea typeface="Open Sans"/>
              <a:cs typeface="Open Sans"/>
              <a:sym typeface="Open Sans"/>
            </a:endParaRPr>
          </a:p>
          <a:p>
            <a:pPr marL="355600" lvl="0" indent="-342900">
              <a:lnSpc>
                <a:spcPct val="100000"/>
              </a:lnSpc>
              <a:spcBef>
                <a:spcPts val="0"/>
              </a:spcBef>
              <a:buClr>
                <a:schemeClr val="dk2"/>
              </a:buClr>
              <a:buSzPts val="2200"/>
            </a:pPr>
            <a:r>
              <a:rPr lang="fr-FR" sz="1800" dirty="0">
                <a:solidFill>
                  <a:srgbClr val="3F3F3F"/>
                </a:solidFill>
                <a:latin typeface="Open Sans"/>
                <a:ea typeface="Open Sans"/>
                <a:cs typeface="Open Sans"/>
                <a:sym typeface="Open Sans"/>
              </a:rPr>
              <a:t>Sous </a:t>
            </a:r>
            <a:r>
              <a:rPr lang="fr-FR" sz="1800" i="1" dirty="0">
                <a:solidFill>
                  <a:srgbClr val="3F3F3F"/>
                </a:solidFill>
                <a:latin typeface="Open Sans"/>
                <a:ea typeface="Open Sans"/>
                <a:cs typeface="Open Sans"/>
                <a:sym typeface="Open Sans"/>
              </a:rPr>
              <a:t>Institution</a:t>
            </a:r>
            <a:r>
              <a:rPr lang="fr-FR" sz="1800" dirty="0">
                <a:solidFill>
                  <a:srgbClr val="3F3F3F"/>
                </a:solidFill>
                <a:latin typeface="Open Sans"/>
                <a:ea typeface="Open Sans"/>
                <a:cs typeface="Open Sans"/>
                <a:sym typeface="Open Sans"/>
              </a:rPr>
              <a:t> dans la barre latérale gauche du filtre, entrez "</a:t>
            </a:r>
            <a:r>
              <a:rPr lang="fr-FR" sz="1800" dirty="0" err="1">
                <a:solidFill>
                  <a:srgbClr val="3F3F3F"/>
                </a:solidFill>
                <a:latin typeface="Open Sans"/>
                <a:ea typeface="Open Sans"/>
                <a:cs typeface="Open Sans"/>
                <a:sym typeface="Open Sans"/>
              </a:rPr>
              <a:t>University</a:t>
            </a:r>
            <a:r>
              <a:rPr lang="fr-FR" sz="1800" dirty="0">
                <a:solidFill>
                  <a:srgbClr val="3F3F3F"/>
                </a:solidFill>
                <a:latin typeface="Open Sans"/>
                <a:ea typeface="Open Sans"/>
                <a:cs typeface="Open Sans"/>
                <a:sym typeface="Open Sans"/>
              </a:rPr>
              <a:t> of Zimbabwe" dans le champ de recherche Institution Name, pour voir une liste d'articles et les données bibliométriques correspondantes </a:t>
            </a:r>
            <a:r>
              <a:rPr lang="fr-FR" sz="1800" b="1" dirty="0">
                <a:solidFill>
                  <a:srgbClr val="3F3F3F"/>
                </a:solidFill>
                <a:latin typeface="Open Sans"/>
                <a:ea typeface="Open Sans"/>
                <a:cs typeface="Open Sans"/>
                <a:sym typeface="Open Sans"/>
              </a:rPr>
              <a:t>(A)</a:t>
            </a:r>
            <a:r>
              <a:rPr lang="fr-FR" sz="1800" dirty="0">
                <a:solidFill>
                  <a:srgbClr val="3F3F3F"/>
                </a:solidFill>
                <a:latin typeface="Open Sans"/>
                <a:ea typeface="Open Sans"/>
                <a:cs typeface="Open Sans"/>
                <a:sym typeface="Open Sans"/>
              </a:rPr>
              <a:t>. </a:t>
            </a:r>
            <a:endParaRPr sz="1800" dirty="0">
              <a:latin typeface="Open Sans"/>
              <a:ea typeface="Open Sans"/>
              <a:cs typeface="Open Sans"/>
              <a:sym typeface="Open Sans"/>
            </a:endParaRPr>
          </a:p>
          <a:p>
            <a:pPr marL="355600" lvl="0" indent="-342900">
              <a:lnSpc>
                <a:spcPct val="100000"/>
              </a:lnSpc>
              <a:spcBef>
                <a:spcPts val="0"/>
              </a:spcBef>
              <a:buClr>
                <a:schemeClr val="dk2"/>
              </a:buClr>
              <a:buSzPts val="2200"/>
            </a:pPr>
            <a:r>
              <a:rPr lang="fr-FR" sz="1800" i="1" dirty="0">
                <a:solidFill>
                  <a:srgbClr val="3F3F3F"/>
                </a:solidFill>
                <a:latin typeface="Open Sans"/>
                <a:ea typeface="Open Sans"/>
                <a:cs typeface="Open Sans"/>
                <a:sym typeface="Open Sans"/>
              </a:rPr>
              <a:t>La vue d'analyse </a:t>
            </a:r>
            <a:r>
              <a:rPr lang="fr-FR" sz="1800" dirty="0">
                <a:solidFill>
                  <a:srgbClr val="3F3F3F"/>
                </a:solidFill>
                <a:latin typeface="Open Sans"/>
                <a:ea typeface="Open Sans"/>
                <a:cs typeface="Open Sans"/>
                <a:sym typeface="Open Sans"/>
              </a:rPr>
              <a:t>du résultat </a:t>
            </a:r>
            <a:r>
              <a:rPr lang="fr-FR" sz="1800" b="1" dirty="0">
                <a:solidFill>
                  <a:srgbClr val="3F3F3F"/>
                </a:solidFill>
                <a:latin typeface="Open Sans"/>
                <a:ea typeface="Open Sans"/>
                <a:cs typeface="Open Sans"/>
                <a:sym typeface="Open Sans"/>
              </a:rPr>
              <a:t>(B) </a:t>
            </a:r>
            <a:r>
              <a:rPr lang="fr-FR" sz="1800" dirty="0">
                <a:solidFill>
                  <a:srgbClr val="3F3F3F"/>
                </a:solidFill>
                <a:latin typeface="Open Sans"/>
                <a:ea typeface="Open Sans"/>
                <a:cs typeface="Open Sans"/>
                <a:sym typeface="Open Sans"/>
              </a:rPr>
              <a:t>montre un certain nombre de graphiques permettant de construire un profil de recherche pour l'université. </a:t>
            </a:r>
          </a:p>
          <a:p>
            <a:pPr marL="355600" lvl="0" indent="-342900">
              <a:lnSpc>
                <a:spcPct val="100000"/>
              </a:lnSpc>
              <a:spcBef>
                <a:spcPts val="0"/>
              </a:spcBef>
              <a:buClr>
                <a:schemeClr val="dk2"/>
              </a:buClr>
              <a:buSzPts val="2200"/>
            </a:pPr>
            <a:r>
              <a:rPr lang="fr-FR" sz="1800" dirty="0">
                <a:solidFill>
                  <a:srgbClr val="3F3F3F"/>
                </a:solidFill>
                <a:latin typeface="Open Sans"/>
                <a:ea typeface="Open Sans"/>
                <a:cs typeface="Open Sans"/>
                <a:sym typeface="Open Sans"/>
              </a:rPr>
              <a:t>Un graphique peut être configuré en sélectionnant la flèche à côté de son titre </a:t>
            </a:r>
            <a:r>
              <a:rPr lang="fr-FR" sz="1800" b="1" dirty="0">
                <a:solidFill>
                  <a:srgbClr val="3F3F3F"/>
                </a:solidFill>
                <a:latin typeface="Open Sans"/>
                <a:ea typeface="Open Sans"/>
                <a:cs typeface="Open Sans"/>
                <a:sym typeface="Open Sans"/>
              </a:rPr>
              <a:t>(C)</a:t>
            </a:r>
            <a:r>
              <a:rPr lang="fr-FR" sz="1800" dirty="0">
                <a:solidFill>
                  <a:srgbClr val="3F3F3F"/>
                </a:solidFill>
                <a:latin typeface="Open Sans"/>
                <a:ea typeface="Open Sans"/>
                <a:cs typeface="Open Sans"/>
                <a:sym typeface="Open Sans"/>
              </a:rPr>
              <a:t>. Sélectionnez </a:t>
            </a:r>
            <a:r>
              <a:rPr lang="fr-FR" sz="1800" i="1" dirty="0">
                <a:solidFill>
                  <a:srgbClr val="3F3F3F"/>
                </a:solidFill>
                <a:latin typeface="Open Sans"/>
                <a:ea typeface="Open Sans"/>
                <a:cs typeface="Open Sans"/>
                <a:sym typeface="Open Sans"/>
              </a:rPr>
              <a:t>Ajouter un nouveau graphique</a:t>
            </a:r>
            <a:r>
              <a:rPr lang="fr-FR" sz="1800" dirty="0">
                <a:solidFill>
                  <a:srgbClr val="3F3F3F"/>
                </a:solidFill>
                <a:latin typeface="Open Sans"/>
                <a:ea typeface="Open Sans"/>
                <a:cs typeface="Open Sans"/>
                <a:sym typeface="Open Sans"/>
              </a:rPr>
              <a:t> (</a:t>
            </a:r>
            <a:r>
              <a:rPr lang="en-US" sz="1800" i="1" dirty="0">
                <a:solidFill>
                  <a:srgbClr val="3F3F3F"/>
                </a:solidFill>
                <a:latin typeface="Open Sans"/>
                <a:ea typeface="Open Sans"/>
                <a:cs typeface="Open Sans"/>
                <a:sym typeface="Open Sans"/>
              </a:rPr>
              <a:t>Add New Chart) </a:t>
            </a:r>
            <a:r>
              <a:rPr lang="fr-FR" sz="1800" dirty="0">
                <a:solidFill>
                  <a:srgbClr val="3F3F3F"/>
                </a:solidFill>
                <a:latin typeface="Open Sans"/>
                <a:ea typeface="Open Sans"/>
                <a:cs typeface="Open Sans"/>
                <a:sym typeface="Open Sans"/>
              </a:rPr>
              <a:t>pour personnaliser l'analyse.</a:t>
            </a:r>
            <a:endParaRPr sz="1800" dirty="0">
              <a:latin typeface="Open Sans"/>
              <a:ea typeface="Open Sans"/>
              <a:cs typeface="Open Sans"/>
              <a:sym typeface="Open Sans"/>
            </a:endParaRPr>
          </a:p>
        </p:txBody>
      </p:sp>
      <p:pic>
        <p:nvPicPr>
          <p:cNvPr id="283" name="Google Shape;283;p53" descr="https://lh3.googleusercontent.com/m75SC9Uaep-RjLXyk-LBnGiPa9iWbLK3wfGXzF8iGis33qqaI2autTi2oSOmWsQGX1Mig4_eoWLgxvh8hyg6J4jIoGG6M7PWZ23bRaIfzqy9rDq4T5r5JmcOZaMWXvrzZiCu6mE"/>
          <p:cNvPicPr preferRelativeResize="0"/>
          <p:nvPr/>
        </p:nvPicPr>
        <p:blipFill rotWithShape="1">
          <a:blip r:embed="rId3">
            <a:alphaModFix/>
          </a:blip>
          <a:srcRect/>
          <a:stretch/>
        </p:blipFill>
        <p:spPr>
          <a:xfrm>
            <a:off x="5950857" y="2165701"/>
            <a:ext cx="5863772" cy="4235005"/>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330" dirty="0">
                <a:solidFill>
                  <a:srgbClr val="586F7C"/>
                </a:solidFill>
                <a:latin typeface="Open Sans"/>
                <a:ea typeface="Open Sans"/>
                <a:cs typeface="Open Sans"/>
                <a:sym typeface="Open Sans"/>
              </a:rPr>
              <a:t>Qu'est-ce que </a:t>
            </a:r>
            <a:r>
              <a:rPr lang="fr-FR" sz="3330" dirty="0" err="1">
                <a:solidFill>
                  <a:srgbClr val="586F7C"/>
                </a:solidFill>
                <a:latin typeface="Open Sans"/>
                <a:ea typeface="Open Sans"/>
                <a:cs typeface="Open Sans"/>
                <a:sym typeface="Open Sans"/>
              </a:rPr>
              <a:t>Scopus</a:t>
            </a:r>
            <a:r>
              <a:rPr lang="fr-FR" sz="3330" dirty="0">
                <a:solidFill>
                  <a:srgbClr val="586F7C"/>
                </a:solidFill>
                <a:latin typeface="Open Sans"/>
                <a:ea typeface="Open Sans"/>
                <a:cs typeface="Open Sans"/>
                <a:sym typeface="Open Sans"/>
              </a:rPr>
              <a:t> et à quoi </a:t>
            </a:r>
            <a:r>
              <a:rPr lang="fr-FR" sz="3330" dirty="0" err="1">
                <a:solidFill>
                  <a:srgbClr val="586F7C"/>
                </a:solidFill>
                <a:latin typeface="Open Sans"/>
                <a:ea typeface="Open Sans"/>
                <a:cs typeface="Open Sans"/>
                <a:sym typeface="Open Sans"/>
              </a:rPr>
              <a:t>sert-il</a:t>
            </a:r>
            <a:r>
              <a:rPr lang="fr-FR" sz="3330" dirty="0">
                <a:solidFill>
                  <a:srgbClr val="586F7C"/>
                </a:solidFill>
                <a:latin typeface="Open Sans"/>
                <a:ea typeface="Open Sans"/>
                <a:cs typeface="Open Sans"/>
                <a:sym typeface="Open Sans"/>
              </a:rPr>
              <a:t> ?</a:t>
            </a:r>
            <a:endParaRPr dirty="0">
              <a:solidFill>
                <a:srgbClr val="586F7C"/>
              </a:solidFill>
            </a:endParaRPr>
          </a:p>
        </p:txBody>
      </p:sp>
      <p:sp>
        <p:nvSpPr>
          <p:cNvPr id="289" name="Google Shape;289;p54"/>
          <p:cNvSpPr txBox="1">
            <a:spLocks noGrp="1"/>
          </p:cNvSpPr>
          <p:nvPr>
            <p:ph type="body" idx="1"/>
          </p:nvPr>
        </p:nvSpPr>
        <p:spPr>
          <a:xfrm>
            <a:off x="0" y="1660867"/>
            <a:ext cx="11092543" cy="4522124"/>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2200" dirty="0" err="1">
                <a:solidFill>
                  <a:srgbClr val="3F3F3F"/>
                </a:solidFill>
                <a:latin typeface="Open Sans"/>
                <a:ea typeface="Open Sans"/>
                <a:cs typeface="Open Sans"/>
                <a:sym typeface="Open Sans"/>
              </a:rPr>
              <a:t>Scopus</a:t>
            </a:r>
            <a:r>
              <a:rPr lang="fr-FR" sz="2200" dirty="0">
                <a:solidFill>
                  <a:srgbClr val="3F3F3F"/>
                </a:solidFill>
                <a:latin typeface="Open Sans"/>
                <a:ea typeface="Open Sans"/>
                <a:cs typeface="Open Sans"/>
                <a:sym typeface="Open Sans"/>
              </a:rPr>
              <a:t> est une base de données de résumés et de citations de la littérature évaluée par des pairs, par exemple des revues scientifiques, des livres et des actes de conférence.</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Elle est fournie par Elsevier, disponible en ligne par abonnement.</a:t>
            </a:r>
          </a:p>
          <a:p>
            <a:pPr marL="355600" lvl="0" indent="-342900">
              <a:lnSpc>
                <a:spcPct val="150000"/>
              </a:lnSpc>
              <a:spcBef>
                <a:spcPts val="0"/>
              </a:spcBef>
              <a:buClr>
                <a:schemeClr val="dk2"/>
              </a:buClr>
              <a:buSzPts val="2200"/>
            </a:pPr>
            <a:r>
              <a:rPr lang="fr-FR" sz="2200" dirty="0" err="1">
                <a:solidFill>
                  <a:schemeClr val="accent5"/>
                </a:solidFill>
                <a:latin typeface="Open Sans"/>
                <a:ea typeface="Open Sans"/>
                <a:cs typeface="Open Sans"/>
                <a:sym typeface="Open Sans"/>
              </a:rPr>
              <a:t>Scopus</a:t>
            </a:r>
            <a:r>
              <a:rPr lang="fr-FR" sz="2200" dirty="0">
                <a:solidFill>
                  <a:schemeClr val="accent5"/>
                </a:solidFill>
                <a:latin typeface="Open Sans"/>
                <a:ea typeface="Open Sans"/>
                <a:cs typeface="Open Sans"/>
                <a:sym typeface="Open Sans"/>
              </a:rPr>
              <a:t> </a:t>
            </a:r>
            <a:r>
              <a:rPr lang="fr-FR" sz="2200" dirty="0">
                <a:solidFill>
                  <a:schemeClr val="accent5"/>
                </a:solidFill>
                <a:latin typeface="Open Sans"/>
                <a:ea typeface="Open Sans"/>
                <a:cs typeface="Open Sans"/>
                <a:sym typeface="Open Sans"/>
                <a:hlinkClick r:id="rId3"/>
              </a:rPr>
              <a:t>compte plus de 82 millions d'articles, dont plus de 41 500 titres de périodiques, plus de 234 000 titres de livres et plus de 5 000 éditeurs</a:t>
            </a:r>
            <a:r>
              <a:rPr lang="fr-FR" sz="2200" dirty="0">
                <a:solidFill>
                  <a:schemeClr val="accent5"/>
                </a:solidFill>
                <a:latin typeface="Open Sans"/>
                <a:ea typeface="Open Sans"/>
                <a:cs typeface="Open Sans"/>
                <a:sym typeface="Open Sans"/>
              </a:rPr>
              <a:t>. </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Elle couvre les domaines des sciences, des techniques, de la médecine et des sciences sociales, ainsi que les arts et les civilisations.</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La base de données permet également aux utilisateurs d'effectuer des analyses bibliométriques et de tendances historiques. </a:t>
            </a:r>
            <a:endParaRPr dirty="0">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Utiliser les bases de données Dimensions, Lens et </a:t>
            </a:r>
            <a:r>
              <a:rPr lang="fr-FR" dirty="0" err="1">
                <a:solidFill>
                  <a:srgbClr val="424242"/>
                </a:solidFill>
                <a:latin typeface="Open Sans"/>
                <a:ea typeface="Open Sans"/>
                <a:cs typeface="Open Sans"/>
                <a:sym typeface="Open Sans"/>
              </a:rPr>
              <a:t>Scopus</a:t>
            </a:r>
            <a:r>
              <a:rPr lang="fr-FR" dirty="0">
                <a:solidFill>
                  <a:srgbClr val="424242"/>
                </a:solidFill>
                <a:latin typeface="Open Sans"/>
                <a:ea typeface="Open Sans"/>
                <a:cs typeface="Open Sans"/>
                <a:sym typeface="Open Sans"/>
              </a:rPr>
              <a:t> pour rechercher et analyser un sujet de recherche.</a:t>
            </a:r>
          </a:p>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Utiliser les bases de données Dimensions, Lens et </a:t>
            </a:r>
            <a:r>
              <a:rPr lang="fr-FR" dirty="0" err="1">
                <a:solidFill>
                  <a:srgbClr val="424242"/>
                </a:solidFill>
                <a:latin typeface="Open Sans"/>
                <a:ea typeface="Open Sans"/>
                <a:cs typeface="Open Sans"/>
                <a:sym typeface="Open Sans"/>
              </a:rPr>
              <a:t>Scopus</a:t>
            </a:r>
            <a:r>
              <a:rPr lang="fr-FR" dirty="0">
                <a:solidFill>
                  <a:srgbClr val="424242"/>
                </a:solidFill>
                <a:latin typeface="Open Sans"/>
                <a:ea typeface="Open Sans"/>
                <a:cs typeface="Open Sans"/>
                <a:sym typeface="Open Sans"/>
              </a:rPr>
              <a:t> pour analyser l'impact de la recherche d'un chercheur individuel.</a:t>
            </a:r>
          </a:p>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Utiliser les bases de données Dimensions, Lens et </a:t>
            </a:r>
            <a:r>
              <a:rPr lang="fr-FR" dirty="0" err="1">
                <a:solidFill>
                  <a:srgbClr val="424242"/>
                </a:solidFill>
                <a:latin typeface="Open Sans"/>
                <a:ea typeface="Open Sans"/>
                <a:cs typeface="Open Sans"/>
                <a:sym typeface="Open Sans"/>
              </a:rPr>
              <a:t>Scopus</a:t>
            </a:r>
            <a:r>
              <a:rPr lang="fr-FR" dirty="0">
                <a:solidFill>
                  <a:srgbClr val="424242"/>
                </a:solidFill>
                <a:latin typeface="Open Sans"/>
                <a:ea typeface="Open Sans"/>
                <a:cs typeface="Open Sans"/>
                <a:sym typeface="Open Sans"/>
              </a:rPr>
              <a:t> pour analyser l'impact de la recherche d'un organisme de recherche.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en-US" dirty="0">
                <a:solidFill>
                  <a:srgbClr val="586F7C"/>
                </a:solidFill>
                <a:latin typeface="Open Sans"/>
                <a:ea typeface="Open Sans"/>
                <a:cs typeface="Open Sans"/>
                <a:sym typeface="Open Sans"/>
              </a:rPr>
              <a:t>Recherche </a:t>
            </a:r>
            <a:r>
              <a:rPr lang="en-US" dirty="0" err="1">
                <a:solidFill>
                  <a:srgbClr val="586F7C"/>
                </a:solidFill>
                <a:latin typeface="Open Sans"/>
                <a:ea typeface="Open Sans"/>
                <a:cs typeface="Open Sans"/>
                <a:sym typeface="Open Sans"/>
              </a:rPr>
              <a:t>documentaire</a:t>
            </a:r>
            <a:r>
              <a:rPr lang="en-US" dirty="0">
                <a:solidFill>
                  <a:srgbClr val="586F7C"/>
                </a:solidFill>
                <a:latin typeface="Open Sans"/>
                <a:ea typeface="Open Sans"/>
                <a:cs typeface="Open Sans"/>
                <a:sym typeface="Open Sans"/>
              </a:rPr>
              <a:t> sur Scopus</a:t>
            </a:r>
            <a:endParaRPr dirty="0"/>
          </a:p>
        </p:txBody>
      </p:sp>
      <p:sp>
        <p:nvSpPr>
          <p:cNvPr id="295" name="Google Shape;295;p4"/>
          <p:cNvSpPr txBox="1">
            <a:spLocks noGrp="1"/>
          </p:cNvSpPr>
          <p:nvPr>
            <p:ph type="body" idx="1"/>
          </p:nvPr>
        </p:nvSpPr>
        <p:spPr>
          <a:xfrm>
            <a:off x="0" y="1518122"/>
            <a:ext cx="12096206" cy="1552352"/>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peut être utilisé pour effectuer une recherche documentaire sur un sujet de recherche</a:t>
            </a:r>
            <a:r>
              <a:rPr lang="en-US" sz="1800" dirty="0">
                <a:solidFill>
                  <a:srgbClr val="3F3F3F"/>
                </a:solidFill>
                <a:latin typeface="Open Sans"/>
                <a:ea typeface="Open Sans"/>
                <a:cs typeface="Open Sans"/>
                <a:sym typeface="Open Sans"/>
              </a:rPr>
              <a:t>.</a:t>
            </a:r>
            <a:endParaRPr sz="1800" dirty="0">
              <a:solidFill>
                <a:srgbClr val="3F3F3F"/>
              </a:solidFill>
            </a:endParaRPr>
          </a:p>
          <a:p>
            <a:pPr marL="355600" lvl="0" indent="-342900">
              <a:lnSpc>
                <a:spcPct val="150000"/>
              </a:lnSpc>
              <a:spcBef>
                <a:spcPts val="0"/>
              </a:spcBef>
              <a:buClr>
                <a:schemeClr val="dk2"/>
              </a:buClr>
              <a:buSzPts val="2200"/>
            </a:pPr>
            <a:r>
              <a:rPr lang="fr-FR" sz="1800" dirty="0">
                <a:solidFill>
                  <a:srgbClr val="3F3F3F"/>
                </a:solidFill>
                <a:latin typeface="Open Sans"/>
                <a:ea typeface="Open Sans"/>
                <a:cs typeface="Open Sans"/>
                <a:sym typeface="Open Sans"/>
              </a:rPr>
              <a:t>Par exemple, la figure ci-dessous montre une recherche sur la "production de maïs" (</a:t>
            </a:r>
            <a:r>
              <a:rPr lang="en-US" sz="1800" dirty="0">
                <a:solidFill>
                  <a:srgbClr val="3F3F3F"/>
                </a:solidFill>
                <a:latin typeface="Open Sans"/>
                <a:ea typeface="Open Sans"/>
                <a:cs typeface="Open Sans"/>
                <a:sym typeface="Open Sans"/>
              </a:rPr>
              <a:t>“</a:t>
            </a:r>
            <a:r>
              <a:rPr lang="en-US" sz="1800" b="1" i="1" dirty="0">
                <a:solidFill>
                  <a:srgbClr val="3F3F3F"/>
                </a:solidFill>
                <a:latin typeface="Open Sans"/>
                <a:ea typeface="Open Sans"/>
                <a:cs typeface="Open Sans"/>
                <a:sym typeface="Open Sans"/>
              </a:rPr>
              <a:t>maize production</a:t>
            </a:r>
            <a:r>
              <a:rPr lang="en-US" sz="1800"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spécifiquement au "Zimbabwe", combinée avec un opérateur booléen (AND) pour s'assurer que les résultats de la recherche incluent les deux termes.</a:t>
            </a:r>
          </a:p>
        </p:txBody>
      </p:sp>
      <p:pic>
        <p:nvPicPr>
          <p:cNvPr id="296" name="Google Shape;296;p4"/>
          <p:cNvPicPr preferRelativeResize="0"/>
          <p:nvPr/>
        </p:nvPicPr>
        <p:blipFill rotWithShape="1">
          <a:blip r:embed="rId3">
            <a:alphaModFix/>
          </a:blip>
          <a:srcRect/>
          <a:stretch/>
        </p:blipFill>
        <p:spPr>
          <a:xfrm>
            <a:off x="1814945" y="3134251"/>
            <a:ext cx="8800135" cy="3559458"/>
          </a:xfrm>
          <a:prstGeom prst="rect">
            <a:avLst/>
          </a:prstGeom>
          <a:noFill/>
          <a:ln>
            <a:noFill/>
          </a:ln>
        </p:spPr>
      </p:pic>
      <p:sp>
        <p:nvSpPr>
          <p:cNvPr id="297" name="Google Shape;297;p4"/>
          <p:cNvSpPr/>
          <p:nvPr/>
        </p:nvSpPr>
        <p:spPr>
          <a:xfrm>
            <a:off x="1913206" y="5444197"/>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8" name="Google Shape;298;p4"/>
          <p:cNvSpPr/>
          <p:nvPr/>
        </p:nvSpPr>
        <p:spPr>
          <a:xfrm>
            <a:off x="4569655" y="5779477"/>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9" name="Google Shape;299;p4"/>
          <p:cNvSpPr/>
          <p:nvPr/>
        </p:nvSpPr>
        <p:spPr>
          <a:xfrm>
            <a:off x="4513384" y="5104228"/>
            <a:ext cx="1209822" cy="37982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3"/>
        <p:cNvGrpSpPr/>
        <p:nvPr/>
      </p:nvGrpSpPr>
      <p:grpSpPr>
        <a:xfrm>
          <a:off x="0" y="0"/>
          <a:ext cx="0" cy="0"/>
          <a:chOff x="0" y="0"/>
          <a:chExt cx="0" cy="0"/>
        </a:xfrm>
      </p:grpSpPr>
      <p:sp>
        <p:nvSpPr>
          <p:cNvPr id="304" name="Google Shape;304;g727b3dbef2_0_52"/>
          <p:cNvSpPr txBox="1">
            <a:spLocks noGrp="1"/>
          </p:cNvSpPr>
          <p:nvPr>
            <p:ph type="title"/>
          </p:nvPr>
        </p:nvSpPr>
        <p:spPr>
          <a:xfrm>
            <a:off x="0" y="378812"/>
            <a:ext cx="8168640"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Limiter les résultats de recherche sur </a:t>
            </a:r>
            <a:r>
              <a:rPr lang="fr-FR" dirty="0" err="1">
                <a:solidFill>
                  <a:srgbClr val="586F7C"/>
                </a:solidFill>
                <a:latin typeface="Open Sans"/>
                <a:ea typeface="Open Sans"/>
                <a:cs typeface="Open Sans"/>
                <a:sym typeface="Open Sans"/>
              </a:rPr>
              <a:t>Scopus</a:t>
            </a:r>
            <a:endParaRPr dirty="0">
              <a:solidFill>
                <a:srgbClr val="586F7C"/>
              </a:solidFill>
              <a:latin typeface="Open Sans"/>
              <a:ea typeface="Open Sans"/>
              <a:cs typeface="Open Sans"/>
              <a:sym typeface="Open Sans"/>
            </a:endParaRPr>
          </a:p>
        </p:txBody>
      </p:sp>
      <p:sp>
        <p:nvSpPr>
          <p:cNvPr id="305" name="Google Shape;305;g727b3dbef2_0_52"/>
          <p:cNvSpPr txBox="1">
            <a:spLocks noGrp="1"/>
          </p:cNvSpPr>
          <p:nvPr>
            <p:ph type="body" idx="1"/>
          </p:nvPr>
        </p:nvSpPr>
        <p:spPr>
          <a:xfrm>
            <a:off x="0" y="1924495"/>
            <a:ext cx="11919857" cy="473756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La recherche peut également être limitée par une plage de dates, par exemple, "de 2015 à aujourd'hui"</a:t>
            </a:r>
            <a:r>
              <a:rPr lang="en-US" dirty="0">
                <a:solidFill>
                  <a:srgbClr val="3F3F3F"/>
                </a:solidFill>
                <a:latin typeface="Open Sans"/>
                <a:ea typeface="Open Sans"/>
                <a:cs typeface="Open Sans"/>
                <a:sym typeface="Open Sans"/>
              </a:rPr>
              <a:t> (“</a:t>
            </a:r>
            <a:r>
              <a:rPr lang="en-US" b="1" i="1" dirty="0">
                <a:solidFill>
                  <a:srgbClr val="3F3F3F"/>
                </a:solidFill>
                <a:latin typeface="Open Sans"/>
                <a:ea typeface="Open Sans"/>
                <a:cs typeface="Open Sans"/>
                <a:sym typeface="Open Sans"/>
              </a:rPr>
              <a:t>from 2015 to the present</a:t>
            </a:r>
            <a:r>
              <a:rPr lang="en-US"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dirty="0">
                <a:solidFill>
                  <a:srgbClr val="3F3F3F"/>
                </a:solidFill>
                <a:latin typeface="Open Sans"/>
                <a:ea typeface="Open Sans"/>
                <a:cs typeface="Open Sans"/>
                <a:sym typeface="Open Sans"/>
              </a:rPr>
              <a:t>Ces options de limitation permettent de restreindre une recherche pour obtenir le meilleur résultat correspondant.</a:t>
            </a:r>
            <a:endParaRPr dirty="0">
              <a:solidFill>
                <a:srgbClr val="3F3F3F"/>
              </a:solidFill>
            </a:endParaRPr>
          </a:p>
        </p:txBody>
      </p:sp>
      <p:pic>
        <p:nvPicPr>
          <p:cNvPr id="306" name="Google Shape;306;g727b3dbef2_0_52"/>
          <p:cNvPicPr preferRelativeResize="0"/>
          <p:nvPr/>
        </p:nvPicPr>
        <p:blipFill rotWithShape="1">
          <a:blip r:embed="rId3">
            <a:alphaModFix/>
          </a:blip>
          <a:srcRect/>
          <a:stretch/>
        </p:blipFill>
        <p:spPr>
          <a:xfrm>
            <a:off x="255250" y="3719413"/>
            <a:ext cx="11822175" cy="2457793"/>
          </a:xfrm>
          <a:prstGeom prst="rect">
            <a:avLst/>
          </a:prstGeom>
          <a:noFill/>
          <a:ln>
            <a:noFill/>
          </a:ln>
        </p:spPr>
      </p:pic>
      <p:sp>
        <p:nvSpPr>
          <p:cNvPr id="307" name="Google Shape;307;g727b3dbef2_0_52"/>
          <p:cNvSpPr/>
          <p:nvPr/>
        </p:nvSpPr>
        <p:spPr>
          <a:xfrm>
            <a:off x="351692" y="3910818"/>
            <a:ext cx="1125416" cy="5205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g727b3dbef2_0_52"/>
          <p:cNvSpPr/>
          <p:nvPr/>
        </p:nvSpPr>
        <p:spPr>
          <a:xfrm>
            <a:off x="321212" y="4752535"/>
            <a:ext cx="1125416" cy="5205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9" name="Google Shape;309;g727b3dbef2_0_52"/>
          <p:cNvSpPr/>
          <p:nvPr/>
        </p:nvSpPr>
        <p:spPr>
          <a:xfrm>
            <a:off x="6156959" y="3882685"/>
            <a:ext cx="919090" cy="59084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Exporter, envoyer par e-mail et sauvegarder les citations</a:t>
            </a:r>
            <a:endParaRPr dirty="0">
              <a:solidFill>
                <a:srgbClr val="586F7C"/>
              </a:solidFill>
              <a:latin typeface="Open Sans"/>
              <a:ea typeface="Open Sans"/>
              <a:cs typeface="Open Sans"/>
              <a:sym typeface="Open Sans"/>
            </a:endParaRPr>
          </a:p>
        </p:txBody>
      </p:sp>
      <p:sp>
        <p:nvSpPr>
          <p:cNvPr id="315" name="Google Shape;315;p5"/>
          <p:cNvSpPr txBox="1">
            <a:spLocks noGrp="1"/>
          </p:cNvSpPr>
          <p:nvPr>
            <p:ph type="body" idx="1"/>
          </p:nvPr>
        </p:nvSpPr>
        <p:spPr>
          <a:xfrm>
            <a:off x="-91440" y="1535876"/>
            <a:ext cx="5446457" cy="4655918"/>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1800" dirty="0">
                <a:solidFill>
                  <a:srgbClr val="3F3F3F"/>
                </a:solidFill>
                <a:latin typeface="Open Sans"/>
                <a:ea typeface="Open Sans"/>
                <a:cs typeface="Open Sans"/>
                <a:sym typeface="Open Sans"/>
              </a:rPr>
              <a:t>Le graphique de droite montre le résultat de la recherche ci-dessus</a:t>
            </a:r>
            <a:r>
              <a:rPr lang="en-US" sz="1800" dirty="0">
                <a:solidFill>
                  <a:srgbClr val="3F3F3F"/>
                </a:solidFill>
                <a:latin typeface="Open Sans"/>
                <a:ea typeface="Open Sans"/>
                <a:cs typeface="Open Sans"/>
                <a:sym typeface="Open Sans"/>
              </a:rPr>
              <a:t>.  </a:t>
            </a:r>
            <a:endParaRPr dirty="0">
              <a:solidFill>
                <a:srgbClr val="3F3F3F"/>
              </a:solidFill>
            </a:endParaRPr>
          </a:p>
          <a:p>
            <a:pPr marL="533400" lvl="0" indent="-457200">
              <a:lnSpc>
                <a:spcPct val="100000"/>
              </a:lnSpc>
              <a:buClr>
                <a:schemeClr val="dk1"/>
              </a:buClr>
              <a:buFont typeface="Arial"/>
              <a:buAutoNum type="alphaUcPeriod"/>
            </a:pPr>
            <a:r>
              <a:rPr lang="fr-FR" sz="1800" dirty="0">
                <a:solidFill>
                  <a:srgbClr val="3F3F3F"/>
                </a:solidFill>
                <a:latin typeface="Open Sans"/>
                <a:ea typeface="Open Sans"/>
                <a:cs typeface="Open Sans"/>
                <a:sym typeface="Open Sans"/>
              </a:rPr>
              <a:t>Si la case à côté du titre d'un élément est cochée, d'autres actions peuvent être entreprises, comme l'exportation des résultats</a:t>
            </a:r>
            <a:r>
              <a:rPr lang="en-US" sz="1800" dirty="0">
                <a:solidFill>
                  <a:srgbClr val="3F3F3F"/>
                </a:solidFill>
                <a:latin typeface="Open Sans"/>
                <a:ea typeface="Open Sans"/>
                <a:cs typeface="Open Sans"/>
                <a:sym typeface="Open Sans"/>
              </a:rPr>
              <a:t>.</a:t>
            </a:r>
            <a:endParaRPr dirty="0">
              <a:solidFill>
                <a:srgbClr val="3F3F3F"/>
              </a:solidFill>
            </a:endParaRPr>
          </a:p>
          <a:p>
            <a:pPr marL="876300" lvl="1" indent="-342900">
              <a:lnSpc>
                <a:spcPct val="100000"/>
              </a:lnSpc>
              <a:spcBef>
                <a:spcPts val="600"/>
              </a:spcBef>
              <a:buClr>
                <a:schemeClr val="dk1"/>
              </a:buClr>
            </a:pPr>
            <a:r>
              <a:rPr lang="fr-FR" sz="1800" dirty="0">
                <a:solidFill>
                  <a:srgbClr val="3F3F3F"/>
                </a:solidFill>
                <a:latin typeface="Open Sans"/>
                <a:ea typeface="Open Sans"/>
                <a:cs typeface="Open Sans"/>
                <a:sym typeface="Open Sans"/>
              </a:rPr>
              <a:t>Cliquez sur les liens correspondants au-dessus de la liste des résultats pour imprimer, enregistrer/télécharger ou envoyer par e-mail les documents sélectionnés.</a:t>
            </a:r>
            <a:endParaRPr dirty="0">
              <a:solidFill>
                <a:srgbClr val="3F3F3F"/>
              </a:solidFill>
            </a:endParaRPr>
          </a:p>
          <a:p>
            <a:pPr marL="533400" lvl="0" indent="-457200">
              <a:lnSpc>
                <a:spcPct val="100000"/>
              </a:lnSpc>
              <a:spcBef>
                <a:spcPts val="600"/>
              </a:spcBef>
              <a:buClr>
                <a:schemeClr val="dk1"/>
              </a:buClr>
              <a:buFont typeface="Arial"/>
              <a:buAutoNum type="alphaUcPeriod"/>
            </a:pPr>
            <a:r>
              <a:rPr lang="fr-FR" sz="1800" dirty="0">
                <a:solidFill>
                  <a:srgbClr val="3F3F3F"/>
                </a:solidFill>
                <a:latin typeface="Open Sans"/>
                <a:ea typeface="Open Sans"/>
                <a:cs typeface="Open Sans"/>
                <a:sym typeface="Open Sans"/>
              </a:rPr>
              <a:t>L'exportation permet d'exporter les éléments sélectionnés vers des gestionnaires bibliographiques tels que </a:t>
            </a:r>
            <a:r>
              <a:rPr lang="en-US" sz="1800" b="1" dirty="0">
                <a:solidFill>
                  <a:srgbClr val="3F3F3F"/>
                </a:solidFill>
                <a:latin typeface="Open Sans"/>
                <a:ea typeface="Open Sans"/>
                <a:cs typeface="Open Sans"/>
                <a:sym typeface="Open Sans"/>
              </a:rPr>
              <a:t>Mendeley, RefWorks</a:t>
            </a:r>
            <a:r>
              <a:rPr lang="en-US" sz="1800" dirty="0">
                <a:solidFill>
                  <a:srgbClr val="3F3F3F"/>
                </a:solidFill>
                <a:latin typeface="Open Sans"/>
                <a:ea typeface="Open Sans"/>
                <a:cs typeface="Open Sans"/>
                <a:sym typeface="Open Sans"/>
              </a:rPr>
              <a:t>, </a:t>
            </a:r>
            <a:r>
              <a:rPr lang="en-US" sz="1800" b="1" dirty="0">
                <a:solidFill>
                  <a:srgbClr val="3F3F3F"/>
                </a:solidFill>
                <a:latin typeface="Open Sans"/>
                <a:ea typeface="Open Sans"/>
                <a:cs typeface="Open Sans"/>
                <a:sym typeface="Open Sans"/>
              </a:rPr>
              <a:t>EndNote</a:t>
            </a:r>
            <a:r>
              <a:rPr lang="en-US" sz="1800" dirty="0">
                <a:solidFill>
                  <a:srgbClr val="3F3F3F"/>
                </a:solidFill>
                <a:latin typeface="Open Sans"/>
                <a:ea typeface="Open Sans"/>
                <a:cs typeface="Open Sans"/>
                <a:sym typeface="Open Sans"/>
              </a:rPr>
              <a:t> et </a:t>
            </a:r>
            <a:r>
              <a:rPr lang="en-US" sz="1800" b="1" dirty="0" err="1">
                <a:solidFill>
                  <a:srgbClr val="3F3F3F"/>
                </a:solidFill>
                <a:latin typeface="Open Sans"/>
                <a:ea typeface="Open Sans"/>
                <a:cs typeface="Open Sans"/>
                <a:sym typeface="Open Sans"/>
              </a:rPr>
              <a:t>BibTeX</a:t>
            </a:r>
            <a:r>
              <a:rPr lang="en-US" sz="1800" dirty="0">
                <a:solidFill>
                  <a:srgbClr val="3F3F3F"/>
                </a:solidFill>
                <a:latin typeface="Open Sans"/>
                <a:ea typeface="Open Sans"/>
                <a:cs typeface="Open Sans"/>
                <a:sym typeface="Open Sans"/>
              </a:rPr>
              <a:t>.</a:t>
            </a:r>
            <a:endParaRPr dirty="0">
              <a:solidFill>
                <a:srgbClr val="3F3F3F"/>
              </a:solidFill>
            </a:endParaRPr>
          </a:p>
          <a:p>
            <a:pPr lvl="1">
              <a:lnSpc>
                <a:spcPct val="100000"/>
              </a:lnSpc>
              <a:spcBef>
                <a:spcPts val="600"/>
              </a:spcBef>
              <a:buClr>
                <a:schemeClr val="dk1"/>
              </a:buClr>
            </a:pPr>
            <a:r>
              <a:rPr lang="fr-FR" sz="1800" dirty="0">
                <a:solidFill>
                  <a:srgbClr val="3F3F3F"/>
                </a:solidFill>
                <a:latin typeface="Open Sans"/>
                <a:ea typeface="Open Sans"/>
                <a:cs typeface="Open Sans"/>
                <a:sym typeface="Open Sans"/>
              </a:rPr>
              <a:t>Définir des alertes et des flux permet de rester à jour sur un sujet de recherche</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p:txBody>
      </p:sp>
      <p:pic>
        <p:nvPicPr>
          <p:cNvPr id="316" name="Google Shape;316;p5" descr="https://lh5.googleusercontent.com/QerzO7mhhN3CYBjo_cxJ73x_nQWV0Hg8EF7hkQ6BK93dRPU44EIWP4V_ueJsfX4m_bfqoAh8M1r1P1NjKbcI7p9f2s4PJ80zvv-edsUDXoG6prvCg8hJeyKLbX8CjYrpqKl6sd8"/>
          <p:cNvPicPr preferRelativeResize="0"/>
          <p:nvPr/>
        </p:nvPicPr>
        <p:blipFill rotWithShape="1">
          <a:blip r:embed="rId3">
            <a:alphaModFix/>
          </a:blip>
          <a:srcRect/>
          <a:stretch/>
        </p:blipFill>
        <p:spPr>
          <a:xfrm>
            <a:off x="5446458" y="1810195"/>
            <a:ext cx="6745542" cy="48518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sp>
        <p:nvSpPr>
          <p:cNvPr id="321" name="Google Shape;321;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Affiner et analyser les résultats</a:t>
            </a:r>
            <a:endParaRPr dirty="0"/>
          </a:p>
        </p:txBody>
      </p:sp>
      <p:sp>
        <p:nvSpPr>
          <p:cNvPr id="322" name="Google Shape;322;p6"/>
          <p:cNvSpPr txBox="1">
            <a:spLocks noGrp="1"/>
          </p:cNvSpPr>
          <p:nvPr>
            <p:ph type="body" idx="1"/>
          </p:nvPr>
        </p:nvSpPr>
        <p:spPr>
          <a:xfrm>
            <a:off x="-101600" y="1459712"/>
            <a:ext cx="5858164" cy="4655918"/>
          </a:xfrm>
          <a:prstGeom prst="rect">
            <a:avLst/>
          </a:prstGeom>
          <a:noFill/>
          <a:ln>
            <a:noFill/>
          </a:ln>
        </p:spPr>
        <p:txBody>
          <a:bodyPr spcFirstLastPara="1" wrap="square" lIns="91425" tIns="45700" rIns="91425" bIns="45700" anchor="t" anchorCtr="0">
            <a:noAutofit/>
          </a:bodyPr>
          <a:lstStyle/>
          <a:p>
            <a:pPr marL="533400" lvl="0" indent="-457200">
              <a:lnSpc>
                <a:spcPct val="100000"/>
              </a:lnSpc>
              <a:buClr>
                <a:schemeClr val="dk1"/>
              </a:buClr>
              <a:buAutoNum type="alphaUcPeriod" startAt="3"/>
            </a:pPr>
            <a:r>
              <a:rPr lang="fr-FR" dirty="0">
                <a:solidFill>
                  <a:srgbClr val="3F3F3F"/>
                </a:solidFill>
                <a:latin typeface="Open Sans"/>
                <a:ea typeface="Open Sans"/>
                <a:cs typeface="Open Sans"/>
                <a:sym typeface="Open Sans"/>
              </a:rPr>
              <a:t>D'autres options de limitation sont disponibles dans la rubrique Affiner les résultats, à gauche de la page de résultats</a:t>
            </a:r>
            <a:r>
              <a:rPr lang="en-US" dirty="0">
                <a:solidFill>
                  <a:srgbClr val="3F3F3F"/>
                </a:solidFill>
                <a:latin typeface="Open Sans"/>
                <a:ea typeface="Open Sans"/>
                <a:cs typeface="Open Sans"/>
                <a:sym typeface="Open Sans"/>
              </a:rPr>
              <a:t>.</a:t>
            </a:r>
            <a:endParaRPr dirty="0">
              <a:solidFill>
                <a:srgbClr val="3F3F3F"/>
              </a:solidFill>
            </a:endParaRPr>
          </a:p>
          <a:p>
            <a:pPr marL="876300" lvl="1" indent="-342900">
              <a:lnSpc>
                <a:spcPct val="100000"/>
              </a:lnSpc>
              <a:spcBef>
                <a:spcPts val="1200"/>
              </a:spcBef>
              <a:buClr>
                <a:schemeClr val="dk1"/>
              </a:buClr>
            </a:pPr>
            <a:r>
              <a:rPr lang="fr-FR" dirty="0">
                <a:solidFill>
                  <a:srgbClr val="3F3F3F"/>
                </a:solidFill>
                <a:latin typeface="Open Sans"/>
                <a:ea typeface="Open Sans"/>
                <a:cs typeface="Open Sans"/>
                <a:sym typeface="Open Sans"/>
              </a:rPr>
              <a:t>Les options comprennent le nom de l'auteur, le domaine, le titre de la source, l'affiliation, le bailleur de fonds, le pays/territoire, etc.</a:t>
            </a:r>
            <a:endParaRPr dirty="0">
              <a:solidFill>
                <a:srgbClr val="3F3F3F"/>
              </a:solidFill>
            </a:endParaRPr>
          </a:p>
          <a:p>
            <a:pPr marL="76200" lvl="0" indent="0">
              <a:lnSpc>
                <a:spcPct val="100000"/>
              </a:lnSpc>
              <a:buClr>
                <a:schemeClr val="dk1"/>
              </a:buClr>
              <a:buNone/>
            </a:pPr>
            <a:r>
              <a:rPr lang="en-US" dirty="0">
                <a:solidFill>
                  <a:srgbClr val="3F3F3F"/>
                </a:solidFill>
                <a:latin typeface="Open Sans"/>
                <a:ea typeface="Open Sans"/>
                <a:cs typeface="Open Sans"/>
                <a:sym typeface="Open Sans"/>
              </a:rPr>
              <a:t>D. </a:t>
            </a:r>
            <a:r>
              <a:rPr lang="fr-FR" dirty="0">
                <a:solidFill>
                  <a:srgbClr val="3F3F3F"/>
                </a:solidFill>
                <a:latin typeface="Open Sans"/>
                <a:ea typeface="Open Sans"/>
                <a:cs typeface="Open Sans"/>
                <a:sym typeface="Open Sans"/>
              </a:rPr>
              <a:t>Cliquez sur Analyser les résultats de la recherche (</a:t>
            </a:r>
            <a:r>
              <a:rPr lang="en-US" b="1" i="1" dirty="0">
                <a:solidFill>
                  <a:srgbClr val="3F3F3F"/>
                </a:solidFill>
                <a:latin typeface="Open Sans"/>
                <a:ea typeface="Open Sans"/>
                <a:cs typeface="Open Sans"/>
                <a:sym typeface="Open Sans"/>
              </a:rPr>
              <a:t>Analyze search results) </a:t>
            </a:r>
            <a:r>
              <a:rPr lang="fr-FR" dirty="0">
                <a:solidFill>
                  <a:srgbClr val="3F3F3F"/>
                </a:solidFill>
                <a:latin typeface="Open Sans"/>
                <a:ea typeface="Open Sans"/>
                <a:cs typeface="Open Sans"/>
                <a:sym typeface="Open Sans"/>
              </a:rPr>
              <a:t>pour obtenir une analyse approfondie des résultats de la recherche afin d'identifier toute tendance dans le sujet recherché.</a:t>
            </a:r>
            <a:r>
              <a:rPr lang="en-US" dirty="0">
                <a:solidFill>
                  <a:srgbClr val="3F3F3F"/>
                </a:solidFill>
                <a:latin typeface="Open Sans"/>
                <a:ea typeface="Open Sans"/>
                <a:cs typeface="Open Sans"/>
                <a:sym typeface="Open Sans"/>
              </a:rPr>
              <a:t> </a:t>
            </a:r>
            <a:endParaRPr dirty="0">
              <a:solidFill>
                <a:srgbClr val="3F3F3F"/>
              </a:solidFill>
            </a:endParaRPr>
          </a:p>
        </p:txBody>
      </p:sp>
      <p:pic>
        <p:nvPicPr>
          <p:cNvPr id="323" name="Google Shape;323;p6" descr="https://lh5.googleusercontent.com/QerzO7mhhN3CYBjo_cxJ73x_nQWV0Hg8EF7hkQ6BK93dRPU44EIWP4V_ueJsfX4m_bfqoAh8M1r1P1NjKbcI7p9f2s4PJ80zvv-edsUDXoG6prvCg8hJeyKLbX8CjYrpqKl6sd8"/>
          <p:cNvPicPr preferRelativeResize="0"/>
          <p:nvPr/>
        </p:nvPicPr>
        <p:blipFill rotWithShape="1">
          <a:blip r:embed="rId3">
            <a:alphaModFix/>
          </a:blip>
          <a:srcRect/>
          <a:stretch/>
        </p:blipFill>
        <p:spPr>
          <a:xfrm>
            <a:off x="5608320" y="1749235"/>
            <a:ext cx="6583680" cy="485186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Analyse des citations par auteur</a:t>
            </a:r>
            <a:endParaRPr dirty="0"/>
          </a:p>
        </p:txBody>
      </p:sp>
      <p:sp>
        <p:nvSpPr>
          <p:cNvPr id="329" name="Google Shape;329;p7"/>
          <p:cNvSpPr txBox="1">
            <a:spLocks noGrp="1"/>
          </p:cNvSpPr>
          <p:nvPr>
            <p:ph type="body" idx="1"/>
          </p:nvPr>
        </p:nvSpPr>
        <p:spPr>
          <a:xfrm>
            <a:off x="153182" y="1799946"/>
            <a:ext cx="10019518" cy="2053597"/>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err="1">
                <a:solidFill>
                  <a:srgbClr val="3F3F3F"/>
                </a:solidFill>
                <a:latin typeface="Open Sans"/>
                <a:ea typeface="Open Sans"/>
                <a:cs typeface="Open Sans"/>
                <a:sym typeface="Open Sans"/>
              </a:rPr>
              <a:t>Scopus</a:t>
            </a:r>
            <a:r>
              <a:rPr lang="fr-FR" dirty="0">
                <a:solidFill>
                  <a:srgbClr val="3F3F3F"/>
                </a:solidFill>
                <a:latin typeface="Open Sans"/>
                <a:ea typeface="Open Sans"/>
                <a:cs typeface="Open Sans"/>
                <a:sym typeface="Open Sans"/>
              </a:rPr>
              <a:t> fournit un certain nombre d'indicateurs bibliométriques pour les chercheurs et les organismes de recherche</a:t>
            </a:r>
            <a:r>
              <a:rPr lang="en-US" dirty="0">
                <a:solidFill>
                  <a:srgbClr val="3F3F3F"/>
                </a:solidFill>
                <a:latin typeface="Open Sans"/>
                <a:ea typeface="Open Sans"/>
                <a:cs typeface="Open Sans"/>
                <a:sym typeface="Open Sans"/>
              </a:rPr>
              <a:t>. </a:t>
            </a:r>
            <a:endParaRPr dirty="0">
              <a:solidFill>
                <a:srgbClr val="3F3F3F"/>
              </a:solidFill>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Les indicateurs bibliométriques sont utilisés pour effectuer une analyse des citations à des fins d'évaluation de la recherche des chercheurs et des organismes de recherche correspondants</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En utilisant </a:t>
            </a:r>
            <a:r>
              <a:rPr lang="fr-FR" b="1" dirty="0">
                <a:solidFill>
                  <a:srgbClr val="3F3F3F"/>
                </a:solidFill>
                <a:latin typeface="Open Sans"/>
                <a:ea typeface="Open Sans"/>
                <a:cs typeface="Open Sans"/>
                <a:sym typeface="Open Sans"/>
              </a:rPr>
              <a:t>Peter Mason </a:t>
            </a:r>
            <a:r>
              <a:rPr lang="fr-FR" dirty="0">
                <a:solidFill>
                  <a:srgbClr val="3F3F3F"/>
                </a:solidFill>
                <a:latin typeface="Open Sans"/>
                <a:ea typeface="Open Sans"/>
                <a:cs typeface="Open Sans"/>
                <a:sym typeface="Open Sans"/>
              </a:rPr>
              <a:t>de </a:t>
            </a:r>
            <a:r>
              <a:rPr lang="fr-FR" b="1" dirty="0">
                <a:solidFill>
                  <a:srgbClr val="3F3F3F"/>
                </a:solidFill>
                <a:latin typeface="Open Sans"/>
                <a:ea typeface="Open Sans"/>
                <a:cs typeface="Open Sans"/>
                <a:sym typeface="Open Sans"/>
              </a:rPr>
              <a:t>l'Université du Zimbabwe </a:t>
            </a:r>
            <a:r>
              <a:rPr lang="fr-FR" dirty="0">
                <a:solidFill>
                  <a:srgbClr val="3F3F3F"/>
                </a:solidFill>
                <a:latin typeface="Open Sans"/>
                <a:ea typeface="Open Sans"/>
                <a:cs typeface="Open Sans"/>
                <a:sym typeface="Open Sans"/>
              </a:rPr>
              <a:t>comme exemple, entrez son nom et son affiliation dans la recherche d'auteur comme indiqué dans la diapositive suivante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sp>
        <p:nvSpPr>
          <p:cNvPr id="334" name="Google Shape;334;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Exemple de recherche par auteur dans </a:t>
            </a:r>
            <a:r>
              <a:rPr lang="fr-FR" dirty="0" err="1">
                <a:solidFill>
                  <a:srgbClr val="586F7C"/>
                </a:solidFill>
                <a:latin typeface="Open Sans"/>
                <a:ea typeface="Open Sans"/>
                <a:cs typeface="Open Sans"/>
                <a:sym typeface="Open Sans"/>
              </a:rPr>
              <a:t>Scopus</a:t>
            </a:r>
            <a:endParaRPr dirty="0"/>
          </a:p>
        </p:txBody>
      </p:sp>
      <p:sp>
        <p:nvSpPr>
          <p:cNvPr id="335" name="Google Shape;335;p11"/>
          <p:cNvSpPr txBox="1">
            <a:spLocks noGrp="1"/>
          </p:cNvSpPr>
          <p:nvPr>
            <p:ph type="body" idx="1"/>
          </p:nvPr>
        </p:nvSpPr>
        <p:spPr>
          <a:xfrm>
            <a:off x="0" y="1701975"/>
            <a:ext cx="12192000" cy="4377272"/>
          </a:xfrm>
          <a:prstGeom prst="rect">
            <a:avLst/>
          </a:prstGeom>
          <a:noFill/>
          <a:ln>
            <a:noFill/>
          </a:ln>
        </p:spPr>
        <p:txBody>
          <a:bodyPr spcFirstLastPara="1" wrap="square" lIns="91425" tIns="45700" rIns="91425" bIns="45700" anchor="t" anchorCtr="0">
            <a:noAutofit/>
          </a:bodyPr>
          <a:lstStyle/>
          <a:p>
            <a:pPr marL="76200" lvl="0" indent="0">
              <a:lnSpc>
                <a:spcPct val="150000"/>
              </a:lnSpc>
              <a:buClr>
                <a:schemeClr val="dk1"/>
              </a:buClr>
              <a:buNone/>
            </a:pPr>
            <a:r>
              <a:rPr lang="fr-FR" sz="2200" dirty="0">
                <a:solidFill>
                  <a:srgbClr val="3F3F3F"/>
                </a:solidFill>
                <a:latin typeface="Open Sans"/>
                <a:ea typeface="Open Sans"/>
                <a:cs typeface="Open Sans"/>
                <a:sym typeface="Open Sans"/>
              </a:rPr>
              <a:t>Les indicateurs bibliométriques de ses résultats de recherche pendant son mandat à l'université seront présentés, notamment </a:t>
            </a:r>
            <a:r>
              <a:rPr lang="en-US" sz="22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1800" dirty="0">
                <a:solidFill>
                  <a:srgbClr val="3F3F3F"/>
                </a:solidFill>
                <a:latin typeface="Open Sans"/>
                <a:ea typeface="Open Sans"/>
                <a:cs typeface="Open Sans"/>
                <a:sym typeface="Open Sans"/>
              </a:rPr>
              <a:t>le nombre de documents qu'il a produits</a:t>
            </a:r>
          </a:p>
          <a:p>
            <a:pPr lvl="0">
              <a:lnSpc>
                <a:spcPct val="100000"/>
              </a:lnSpc>
              <a:buClr>
                <a:schemeClr val="dk1"/>
              </a:buClr>
            </a:pPr>
            <a:r>
              <a:rPr lang="fr-FR" sz="1800" dirty="0">
                <a:solidFill>
                  <a:srgbClr val="3F3F3F"/>
                </a:solidFill>
                <a:latin typeface="Open Sans"/>
                <a:ea typeface="Open Sans"/>
                <a:cs typeface="Open Sans"/>
                <a:sym typeface="Open Sans"/>
              </a:rPr>
              <a:t>les domaines dans lesquels il a travaillé,</a:t>
            </a:r>
          </a:p>
          <a:p>
            <a:pPr lvl="0">
              <a:lnSpc>
                <a:spcPct val="100000"/>
              </a:lnSpc>
              <a:buClr>
                <a:schemeClr val="dk1"/>
              </a:buClr>
            </a:pPr>
            <a:r>
              <a:rPr lang="fr-FR" sz="1800" dirty="0">
                <a:solidFill>
                  <a:srgbClr val="3F3F3F"/>
                </a:solidFill>
                <a:latin typeface="Open Sans"/>
                <a:ea typeface="Open Sans"/>
                <a:cs typeface="Open Sans"/>
                <a:sym typeface="Open Sans"/>
              </a:rPr>
              <a:t>les co-auteurs avec lesquels il a travaillé, et</a:t>
            </a:r>
          </a:p>
          <a:p>
            <a:pPr lvl="0">
              <a:lnSpc>
                <a:spcPct val="100000"/>
              </a:lnSpc>
              <a:buClr>
                <a:schemeClr val="dk1"/>
              </a:buClr>
            </a:pPr>
            <a:r>
              <a:rPr lang="fr-FR" sz="1800" dirty="0">
                <a:solidFill>
                  <a:srgbClr val="3F3F3F"/>
                </a:solidFill>
                <a:latin typeface="Open Sans"/>
                <a:ea typeface="Open Sans"/>
                <a:cs typeface="Open Sans"/>
                <a:sym typeface="Open Sans"/>
              </a:rPr>
              <a:t>les citations de son travail.</a:t>
            </a:r>
            <a:endParaRPr dirty="0">
              <a:solidFill>
                <a:srgbClr val="3F3F3F"/>
              </a:solidFill>
            </a:endParaRPr>
          </a:p>
        </p:txBody>
      </p:sp>
      <p:pic>
        <p:nvPicPr>
          <p:cNvPr id="336" name="Google Shape;336;p11"/>
          <p:cNvPicPr preferRelativeResize="0"/>
          <p:nvPr/>
        </p:nvPicPr>
        <p:blipFill rotWithShape="1">
          <a:blip r:embed="rId3">
            <a:alphaModFix/>
          </a:blip>
          <a:srcRect/>
          <a:stretch/>
        </p:blipFill>
        <p:spPr>
          <a:xfrm>
            <a:off x="3574197" y="4212491"/>
            <a:ext cx="8297575" cy="2645509"/>
          </a:xfrm>
          <a:prstGeom prst="rect">
            <a:avLst/>
          </a:prstGeom>
          <a:noFill/>
          <a:ln w="9525" cap="flat" cmpd="sng">
            <a:solidFill>
              <a:srgbClr val="BFBFBF"/>
            </a:solidFill>
            <a:prstDash val="solid"/>
            <a:round/>
            <a:headEnd type="none" w="sm" len="sm"/>
            <a:tailEnd type="none" w="sm" len="sm"/>
          </a:ln>
        </p:spPr>
      </p:pic>
      <p:sp>
        <p:nvSpPr>
          <p:cNvPr id="337" name="Google Shape;337;p11"/>
          <p:cNvSpPr/>
          <p:nvPr/>
        </p:nvSpPr>
        <p:spPr>
          <a:xfrm>
            <a:off x="4361964" y="4775201"/>
            <a:ext cx="806549" cy="5214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Exemple d'entrées multiples pour un même auteur</a:t>
            </a:r>
            <a:endParaRPr dirty="0">
              <a:latin typeface="Open Sans"/>
              <a:ea typeface="Open Sans"/>
              <a:cs typeface="Open Sans"/>
              <a:sym typeface="Open Sans"/>
            </a:endParaRPr>
          </a:p>
        </p:txBody>
      </p:sp>
      <p:sp>
        <p:nvSpPr>
          <p:cNvPr id="344" name="Google Shape;344;g829bd93e03_0_0"/>
          <p:cNvSpPr txBox="1">
            <a:spLocks noGrp="1"/>
          </p:cNvSpPr>
          <p:nvPr>
            <p:ph type="body" idx="1"/>
          </p:nvPr>
        </p:nvSpPr>
        <p:spPr>
          <a:xfrm>
            <a:off x="337420" y="1863345"/>
            <a:ext cx="10798666" cy="2137156"/>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F3F3F"/>
                </a:solidFill>
                <a:latin typeface="Open Sans"/>
                <a:ea typeface="Open Sans"/>
                <a:cs typeface="Open Sans"/>
                <a:sym typeface="Open Sans"/>
              </a:rPr>
              <a:t>Dans la recherche par auteur, le nom "</a:t>
            </a:r>
            <a:r>
              <a:rPr lang="fr-FR" sz="2200" b="1" dirty="0">
                <a:solidFill>
                  <a:srgbClr val="3F3F3F"/>
                </a:solidFill>
                <a:latin typeface="Open Sans"/>
                <a:ea typeface="Open Sans"/>
                <a:cs typeface="Open Sans"/>
                <a:sym typeface="Open Sans"/>
              </a:rPr>
              <a:t>Peter Mason</a:t>
            </a:r>
            <a:r>
              <a:rPr lang="fr-FR" sz="2200" dirty="0">
                <a:solidFill>
                  <a:srgbClr val="3F3F3F"/>
                </a:solidFill>
                <a:latin typeface="Open Sans"/>
                <a:ea typeface="Open Sans"/>
                <a:cs typeface="Open Sans"/>
                <a:sym typeface="Open Sans"/>
              </a:rPr>
              <a:t>" permet de retrouver quelques entrées de noms avec "</a:t>
            </a:r>
            <a:r>
              <a:rPr lang="fr-FR" sz="2200" b="1" dirty="0">
                <a:solidFill>
                  <a:srgbClr val="3F3F3F"/>
                </a:solidFill>
                <a:latin typeface="Open Sans"/>
                <a:ea typeface="Open Sans"/>
                <a:cs typeface="Open Sans"/>
                <a:sym typeface="Open Sans"/>
              </a:rPr>
              <a:t>Mason, Peter R.</a:t>
            </a:r>
            <a:r>
              <a:rPr lang="fr-FR" sz="2200" dirty="0">
                <a:solidFill>
                  <a:srgbClr val="3F3F3F"/>
                </a:solidFill>
                <a:latin typeface="Open Sans"/>
                <a:ea typeface="Open Sans"/>
                <a:cs typeface="Open Sans"/>
                <a:sym typeface="Open Sans"/>
              </a:rPr>
              <a:t>" comme format de nom préféré</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lvl="0">
              <a:lnSpc>
                <a:spcPct val="100000"/>
              </a:lnSpc>
              <a:buClr>
                <a:schemeClr val="dk1"/>
              </a:buClr>
            </a:pPr>
            <a:r>
              <a:rPr lang="fr-FR" sz="2200" dirty="0">
                <a:solidFill>
                  <a:srgbClr val="3F3F3F"/>
                </a:solidFill>
                <a:latin typeface="Open Sans"/>
                <a:ea typeface="Open Sans"/>
                <a:cs typeface="Open Sans"/>
                <a:sym typeface="Open Sans"/>
              </a:rPr>
              <a:t>Le résultat indique également le nombre de documents indexés dans </a:t>
            </a:r>
            <a:r>
              <a:rPr lang="fr-FR" sz="2200" dirty="0" err="1">
                <a:solidFill>
                  <a:srgbClr val="3F3F3F"/>
                </a:solidFill>
                <a:latin typeface="Open Sans"/>
                <a:ea typeface="Open Sans"/>
                <a:cs typeface="Open Sans"/>
                <a:sym typeface="Open Sans"/>
              </a:rPr>
              <a:t>Scopus</a:t>
            </a:r>
            <a:r>
              <a:rPr lang="fr-FR" sz="2200" dirty="0">
                <a:solidFill>
                  <a:srgbClr val="3F3F3F"/>
                </a:solidFill>
                <a:latin typeface="Open Sans"/>
                <a:ea typeface="Open Sans"/>
                <a:cs typeface="Open Sans"/>
                <a:sym typeface="Open Sans"/>
              </a:rPr>
              <a:t> pour cet auteur</a:t>
            </a:r>
            <a:r>
              <a:rPr lang="en-US" sz="2200" dirty="0">
                <a:solidFill>
                  <a:srgbClr val="3F3F3F"/>
                </a:solidFill>
                <a:latin typeface="Open Sans"/>
                <a:ea typeface="Open Sans"/>
                <a:cs typeface="Open Sans"/>
                <a:sym typeface="Open Sans"/>
              </a:rPr>
              <a:t>.</a:t>
            </a:r>
            <a:endParaRPr dirty="0">
              <a:solidFill>
                <a:srgbClr val="3F3F3F"/>
              </a:solidFill>
            </a:endParaRPr>
          </a:p>
        </p:txBody>
      </p:sp>
      <p:pic>
        <p:nvPicPr>
          <p:cNvPr id="345" name="Google Shape;345;g829bd93e03_0_0"/>
          <p:cNvPicPr preferRelativeResize="0"/>
          <p:nvPr/>
        </p:nvPicPr>
        <p:blipFill rotWithShape="1">
          <a:blip r:embed="rId3">
            <a:alphaModFix/>
          </a:blip>
          <a:srcRect/>
          <a:stretch/>
        </p:blipFill>
        <p:spPr>
          <a:xfrm>
            <a:off x="2351455" y="3809575"/>
            <a:ext cx="9088118" cy="3048425"/>
          </a:xfrm>
          <a:prstGeom prst="rect">
            <a:avLst/>
          </a:prstGeom>
          <a:noFill/>
          <a:ln>
            <a:noFill/>
          </a:ln>
        </p:spPr>
      </p:pic>
      <p:sp>
        <p:nvSpPr>
          <p:cNvPr id="346" name="Google Shape;346;g829bd93e03_0_0"/>
          <p:cNvSpPr/>
          <p:nvPr/>
        </p:nvSpPr>
        <p:spPr>
          <a:xfrm>
            <a:off x="2779708" y="4883621"/>
            <a:ext cx="1073835" cy="9003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2"/>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Détails de l'auteur dans </a:t>
            </a:r>
            <a:r>
              <a:rPr lang="fr-FR" dirty="0" err="1">
                <a:solidFill>
                  <a:srgbClr val="586F7C"/>
                </a:solidFill>
                <a:latin typeface="Open Sans"/>
                <a:ea typeface="Open Sans"/>
                <a:cs typeface="Open Sans"/>
                <a:sym typeface="Open Sans"/>
              </a:rPr>
              <a:t>Scopus</a:t>
            </a:r>
            <a:endParaRPr dirty="0">
              <a:latin typeface="Open Sans"/>
              <a:ea typeface="Open Sans"/>
              <a:cs typeface="Open Sans"/>
              <a:sym typeface="Open Sans"/>
            </a:endParaRPr>
          </a:p>
        </p:txBody>
      </p:sp>
      <p:sp>
        <p:nvSpPr>
          <p:cNvPr id="353" name="Google Shape;353;p12"/>
          <p:cNvSpPr txBox="1">
            <a:spLocks noGrp="1"/>
          </p:cNvSpPr>
          <p:nvPr>
            <p:ph type="body" idx="1"/>
          </p:nvPr>
        </p:nvSpPr>
        <p:spPr>
          <a:xfrm>
            <a:off x="-91440" y="1561376"/>
            <a:ext cx="3505200" cy="474847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800" dirty="0">
                <a:solidFill>
                  <a:srgbClr val="3F3F3F"/>
                </a:solidFill>
                <a:latin typeface="Open Sans"/>
                <a:ea typeface="Open Sans"/>
                <a:cs typeface="Open Sans"/>
                <a:sym typeface="Open Sans"/>
              </a:rPr>
              <a:t>Cliquez sur le nom de l'auteur préféré, </a:t>
            </a:r>
            <a:r>
              <a:rPr lang="fr-FR" sz="1800" b="1" dirty="0">
                <a:solidFill>
                  <a:srgbClr val="3F3F3F"/>
                </a:solidFill>
                <a:latin typeface="Open Sans"/>
                <a:ea typeface="Open Sans"/>
                <a:cs typeface="Open Sans"/>
                <a:sym typeface="Open Sans"/>
              </a:rPr>
              <a:t>Mason, Peter R.</a:t>
            </a:r>
            <a:r>
              <a:rPr lang="fr-FR" sz="1800" dirty="0">
                <a:solidFill>
                  <a:srgbClr val="3F3F3F"/>
                </a:solidFill>
                <a:latin typeface="Open Sans"/>
                <a:ea typeface="Open Sans"/>
                <a:cs typeface="Open Sans"/>
                <a:sym typeface="Open Sans"/>
              </a:rPr>
              <a:t>, pour faire apparaître la page Détails de l'auteur</a:t>
            </a:r>
            <a:r>
              <a:rPr lang="en-US" sz="1800" dirty="0">
                <a:solidFill>
                  <a:srgbClr val="3F3F3F"/>
                </a:solidFill>
                <a:latin typeface="Open Sans"/>
                <a:ea typeface="Open Sans"/>
                <a:cs typeface="Open Sans"/>
                <a:sym typeface="Open Sans"/>
              </a:rPr>
              <a:t>.</a:t>
            </a:r>
            <a:endParaRPr sz="1800" dirty="0">
              <a:solidFill>
                <a:srgbClr val="3F3F3F"/>
              </a:solidFill>
            </a:endParaRPr>
          </a:p>
          <a:p>
            <a:pPr lvl="0">
              <a:lnSpc>
                <a:spcPct val="100000"/>
              </a:lnSpc>
              <a:buClr>
                <a:schemeClr val="dk1"/>
              </a:buClr>
            </a:pPr>
            <a:r>
              <a:rPr lang="fr-FR" sz="1800" dirty="0">
                <a:solidFill>
                  <a:srgbClr val="3F3F3F"/>
                </a:solidFill>
                <a:latin typeface="Open Sans"/>
                <a:ea typeface="Open Sans"/>
                <a:cs typeface="Open Sans"/>
                <a:sym typeface="Open Sans"/>
              </a:rPr>
              <a:t>Cette page présente tous les indicateurs bibliométriques disponibles dans </a:t>
            </a: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sur l'auteur </a:t>
            </a:r>
            <a:r>
              <a:rPr lang="fr-FR" sz="1800" b="1" dirty="0">
                <a:solidFill>
                  <a:srgbClr val="3F3F3F"/>
                </a:solidFill>
                <a:latin typeface="Open Sans"/>
                <a:ea typeface="Open Sans"/>
                <a:cs typeface="Open Sans"/>
                <a:sym typeface="Open Sans"/>
              </a:rPr>
              <a:t>Peter R. Mason</a:t>
            </a:r>
            <a:r>
              <a:rPr lang="fr-FR" sz="1800" dirty="0">
                <a:solidFill>
                  <a:srgbClr val="3F3F3F"/>
                </a:solidFill>
                <a:latin typeface="Open Sans"/>
                <a:ea typeface="Open Sans"/>
                <a:cs typeface="Open Sans"/>
                <a:sym typeface="Open Sans"/>
              </a:rPr>
              <a:t> </a:t>
            </a:r>
          </a:p>
          <a:p>
            <a:pPr lvl="0">
              <a:lnSpc>
                <a:spcPct val="100000"/>
              </a:lnSpc>
              <a:buClr>
                <a:schemeClr val="dk1"/>
              </a:buClr>
            </a:pPr>
            <a:r>
              <a:rPr lang="fr-FR" sz="1800" b="1" dirty="0">
                <a:solidFill>
                  <a:srgbClr val="3F3F3F"/>
                </a:solidFill>
                <a:latin typeface="Open Sans"/>
                <a:ea typeface="Open Sans"/>
                <a:cs typeface="Open Sans"/>
                <a:sym typeface="Open Sans"/>
              </a:rPr>
              <a:t>L'ID de l'auteur, </a:t>
            </a:r>
            <a:r>
              <a:rPr lang="fr-FR" sz="1800" dirty="0">
                <a:solidFill>
                  <a:srgbClr val="3F3F3F"/>
                </a:solidFill>
                <a:latin typeface="Open Sans"/>
                <a:ea typeface="Open Sans"/>
                <a:cs typeface="Open Sans"/>
                <a:sym typeface="Open Sans"/>
              </a:rPr>
              <a:t>attribué par </a:t>
            </a: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est l'identification donnée à chaque auteur dont les travaux sont indexés dans </a:t>
            </a:r>
            <a:r>
              <a:rPr lang="fr-FR" sz="1800" dirty="0" err="1">
                <a:solidFill>
                  <a:srgbClr val="3F3F3F"/>
                </a:solidFill>
                <a:latin typeface="Open Sans"/>
                <a:ea typeface="Open Sans"/>
                <a:cs typeface="Open Sans"/>
                <a:sym typeface="Open Sans"/>
              </a:rPr>
              <a:t>Scopus</a:t>
            </a:r>
            <a:r>
              <a:rPr lang="en-US" sz="1800" dirty="0">
                <a:solidFill>
                  <a:srgbClr val="3F3F3F"/>
                </a:solidFill>
                <a:latin typeface="Open Sans"/>
                <a:ea typeface="Open Sans"/>
                <a:cs typeface="Open Sans"/>
                <a:sym typeface="Open Sans"/>
              </a:rPr>
              <a:t>.</a:t>
            </a:r>
            <a:endParaRPr sz="1800" dirty="0">
              <a:solidFill>
                <a:srgbClr val="3F3F3F"/>
              </a:solidFill>
            </a:endParaRPr>
          </a:p>
        </p:txBody>
      </p:sp>
      <p:pic>
        <p:nvPicPr>
          <p:cNvPr id="354" name="Google Shape;354;p12"/>
          <p:cNvPicPr preferRelativeResize="0"/>
          <p:nvPr/>
        </p:nvPicPr>
        <p:blipFill rotWithShape="1">
          <a:blip r:embed="rId3">
            <a:alphaModFix/>
          </a:blip>
          <a:srcRect/>
          <a:stretch/>
        </p:blipFill>
        <p:spPr>
          <a:xfrm>
            <a:off x="3277771" y="1850252"/>
            <a:ext cx="8914229" cy="4170719"/>
          </a:xfrm>
          <a:prstGeom prst="rect">
            <a:avLst/>
          </a:prstGeom>
          <a:noFill/>
          <a:ln w="9525" cap="flat" cmpd="sng">
            <a:solidFill>
              <a:srgbClr val="DDDDDD"/>
            </a:solidFill>
            <a:prstDash val="solid"/>
            <a:round/>
            <a:headEnd type="none" w="sm" len="sm"/>
            <a:tailEnd type="none" w="sm" len="sm"/>
          </a:ln>
        </p:spPr>
      </p:pic>
      <p:sp>
        <p:nvSpPr>
          <p:cNvPr id="355" name="Google Shape;355;p12"/>
          <p:cNvSpPr/>
          <p:nvPr/>
        </p:nvSpPr>
        <p:spPr>
          <a:xfrm>
            <a:off x="5655212" y="2686929"/>
            <a:ext cx="900333" cy="25321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6" name="Google Shape;356;p12"/>
          <p:cNvPicPr preferRelativeResize="0"/>
          <p:nvPr/>
        </p:nvPicPr>
        <p:blipFill rotWithShape="1">
          <a:blip r:embed="rId4">
            <a:alphaModFix/>
          </a:blip>
          <a:srcRect/>
          <a:stretch/>
        </p:blipFill>
        <p:spPr>
          <a:xfrm>
            <a:off x="3265992" y="6094215"/>
            <a:ext cx="8164064" cy="3810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Détails de l'auteur dans </a:t>
            </a:r>
            <a:r>
              <a:rPr lang="fr-FR" dirty="0" err="1">
                <a:solidFill>
                  <a:srgbClr val="586F7C"/>
                </a:solidFill>
                <a:latin typeface="Open Sans"/>
                <a:ea typeface="Open Sans"/>
                <a:cs typeface="Open Sans"/>
                <a:sym typeface="Open Sans"/>
              </a:rPr>
              <a:t>Scopus</a:t>
            </a:r>
            <a:endParaRPr dirty="0">
              <a:latin typeface="Open Sans"/>
              <a:ea typeface="Open Sans"/>
              <a:cs typeface="Open Sans"/>
              <a:sym typeface="Open Sans"/>
            </a:endParaRPr>
          </a:p>
        </p:txBody>
      </p:sp>
      <p:sp>
        <p:nvSpPr>
          <p:cNvPr id="363" name="Google Shape;363;p10"/>
          <p:cNvSpPr txBox="1">
            <a:spLocks noGrp="1"/>
          </p:cNvSpPr>
          <p:nvPr>
            <p:ph type="body" idx="1"/>
          </p:nvPr>
        </p:nvSpPr>
        <p:spPr>
          <a:xfrm>
            <a:off x="-132080" y="1730718"/>
            <a:ext cx="4064000" cy="4748470"/>
          </a:xfrm>
          <a:prstGeom prst="rect">
            <a:avLst/>
          </a:prstGeom>
          <a:noFill/>
          <a:ln>
            <a:noFill/>
          </a:ln>
        </p:spPr>
        <p:txBody>
          <a:bodyPr spcFirstLastPara="1" wrap="square" lIns="91425" tIns="45700" rIns="91425" bIns="45700" anchor="t" anchorCtr="0">
            <a:noAutofit/>
          </a:bodyPr>
          <a:lstStyle/>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Les documents de l'auteur, le nombre total de citations reçues et l'indice h figurent en bonne place sur la page des détails de l'auteur</a:t>
            </a:r>
            <a:r>
              <a:rPr lang="en-US" sz="1400" dirty="0">
                <a:solidFill>
                  <a:srgbClr val="3F3F3F"/>
                </a:solidFill>
                <a:latin typeface="Open Sans"/>
                <a:ea typeface="Open Sans"/>
                <a:cs typeface="Open Sans"/>
                <a:sym typeface="Open Sans"/>
              </a:rPr>
              <a:t>.</a:t>
            </a:r>
            <a:endParaRPr sz="1400" dirty="0">
              <a:solidFill>
                <a:srgbClr val="3F3F3F"/>
              </a:solidFill>
            </a:endParaRP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Graphique montrant l'évolution des documents et des citations.</a:t>
            </a:r>
            <a:endParaRPr sz="1400" dirty="0">
              <a:solidFill>
                <a:srgbClr val="3F3F3F"/>
              </a:solidFill>
            </a:endParaRP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Montre les liens vers les détails des documents, les citations, les prépublications, la liste des co-auteurs, les sujets et les subventions accordées.</a:t>
            </a:r>
            <a:endParaRPr sz="1400" dirty="0">
              <a:solidFill>
                <a:srgbClr val="3F3F3F"/>
              </a:solidFill>
            </a:endParaRP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Cliquez sur Analyser la production (</a:t>
            </a:r>
            <a:r>
              <a:rPr lang="en-US" sz="1400" b="1" dirty="0">
                <a:solidFill>
                  <a:srgbClr val="3F3F3F"/>
                </a:solidFill>
                <a:latin typeface="Open Sans"/>
                <a:ea typeface="Open Sans"/>
                <a:cs typeface="Open Sans"/>
                <a:sym typeface="Open Sans"/>
              </a:rPr>
              <a:t>Analyze author output)</a:t>
            </a:r>
            <a:r>
              <a:rPr lang="fr-FR" sz="1400" dirty="0">
                <a:solidFill>
                  <a:srgbClr val="3F3F3F"/>
                </a:solidFill>
                <a:latin typeface="Open Sans"/>
                <a:ea typeface="Open Sans"/>
                <a:cs typeface="Open Sans"/>
                <a:sym typeface="Open Sans"/>
              </a:rPr>
              <a:t> de l'auteur pour accéder à d'autres graphiques et détails de différents indicateurs bibliométriques pour l'auteur.</a:t>
            </a:r>
          </a:p>
          <a:p>
            <a:pPr marL="533400" lvl="0" indent="-419100">
              <a:lnSpc>
                <a:spcPct val="100000"/>
              </a:lnSpc>
              <a:buClr>
                <a:schemeClr val="dk1"/>
              </a:buClr>
              <a:buSzPts val="1800"/>
              <a:buFont typeface="Arial"/>
              <a:buAutoNum type="alphaUcPeriod"/>
            </a:pPr>
            <a:r>
              <a:rPr lang="fr-FR" sz="1400" dirty="0">
                <a:solidFill>
                  <a:srgbClr val="3F3F3F"/>
                </a:solidFill>
                <a:latin typeface="Open Sans"/>
                <a:ea typeface="Open Sans"/>
                <a:cs typeface="Open Sans"/>
                <a:sym typeface="Open Sans"/>
              </a:rPr>
              <a:t>Voir l'aperçu des citations (</a:t>
            </a:r>
            <a:r>
              <a:rPr lang="en-US" sz="1400" b="1" dirty="0">
                <a:solidFill>
                  <a:srgbClr val="3F3F3F"/>
                </a:solidFill>
                <a:latin typeface="Open Sans"/>
                <a:ea typeface="Open Sans"/>
                <a:cs typeface="Open Sans"/>
                <a:sym typeface="Open Sans"/>
              </a:rPr>
              <a:t>View citation overview) </a:t>
            </a:r>
            <a:r>
              <a:rPr lang="fr-FR" sz="1400" dirty="0">
                <a:solidFill>
                  <a:srgbClr val="3F3F3F"/>
                </a:solidFill>
                <a:latin typeface="Open Sans"/>
                <a:ea typeface="Open Sans"/>
                <a:cs typeface="Open Sans"/>
                <a:sym typeface="Open Sans"/>
              </a:rPr>
              <a:t>montre un aperçu du nombre total de travaux publiés au cours des cinq dernières années</a:t>
            </a:r>
            <a:r>
              <a:rPr lang="fr-FR" sz="1400" b="1" dirty="0">
                <a:solidFill>
                  <a:srgbClr val="3F3F3F"/>
                </a:solidFill>
                <a:latin typeface="Open Sans"/>
                <a:ea typeface="Open Sans"/>
                <a:cs typeface="Open Sans"/>
                <a:sym typeface="Open Sans"/>
              </a:rPr>
              <a:t>.</a:t>
            </a:r>
            <a:endParaRPr dirty="0"/>
          </a:p>
        </p:txBody>
      </p:sp>
      <p:pic>
        <p:nvPicPr>
          <p:cNvPr id="364" name="Google Shape;364;p10"/>
          <p:cNvPicPr preferRelativeResize="0"/>
          <p:nvPr/>
        </p:nvPicPr>
        <p:blipFill rotWithShape="1">
          <a:blip r:embed="rId3">
            <a:alphaModFix/>
          </a:blip>
          <a:srcRect/>
          <a:stretch/>
        </p:blipFill>
        <p:spPr>
          <a:xfrm>
            <a:off x="4037428" y="1857470"/>
            <a:ext cx="8154572" cy="40650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8"/>
          <p:cNvSpPr txBox="1">
            <a:spLocks noGrp="1"/>
          </p:cNvSpPr>
          <p:nvPr>
            <p:ph type="title"/>
          </p:nvPr>
        </p:nvSpPr>
        <p:spPr>
          <a:xfrm>
            <a:off x="375920" y="338781"/>
            <a:ext cx="7707086"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Analyser la production des auteurs</a:t>
            </a:r>
            <a:endParaRPr dirty="0">
              <a:latin typeface="Open Sans"/>
              <a:ea typeface="Open Sans"/>
              <a:cs typeface="Open Sans"/>
              <a:sym typeface="Open Sans"/>
            </a:endParaRPr>
          </a:p>
        </p:txBody>
      </p:sp>
      <p:sp>
        <p:nvSpPr>
          <p:cNvPr id="371" name="Google Shape;371;p18"/>
          <p:cNvSpPr txBox="1"/>
          <p:nvPr/>
        </p:nvSpPr>
        <p:spPr>
          <a:xfrm>
            <a:off x="11954" y="1625188"/>
            <a:ext cx="5849585" cy="923289"/>
          </a:xfrm>
          <a:prstGeom prst="rect">
            <a:avLst/>
          </a:prstGeom>
          <a:noFill/>
          <a:ln>
            <a:noFill/>
          </a:ln>
        </p:spPr>
        <p:txBody>
          <a:bodyPr spcFirstLastPara="1" wrap="square" lIns="91425" tIns="45700" rIns="91425" bIns="45700" anchor="t" anchorCtr="0">
            <a:spAutoFit/>
          </a:bodyPr>
          <a:lstStyle/>
          <a:p>
            <a:pPr lvl="0">
              <a:buSzPts val="1800"/>
            </a:pPr>
            <a:r>
              <a:rPr lang="fr-FR" sz="1800" dirty="0">
                <a:latin typeface="Open Sans"/>
                <a:ea typeface="Open Sans"/>
                <a:cs typeface="Open Sans"/>
                <a:sym typeface="Open Sans"/>
              </a:rPr>
              <a:t>La figure ci-dessous montre les graphiques et les détails des différents indicateurs bibliométriques de l'auteur. </a:t>
            </a:r>
            <a:endParaRPr sz="1800" b="0" i="0" u="none" strike="noStrike" cap="none" dirty="0">
              <a:solidFill>
                <a:srgbClr val="000000"/>
              </a:solidFill>
              <a:latin typeface="Open Sans"/>
              <a:ea typeface="Open Sans"/>
              <a:cs typeface="Open Sans"/>
              <a:sym typeface="Open Sans"/>
            </a:endParaRPr>
          </a:p>
        </p:txBody>
      </p:sp>
      <p:sp>
        <p:nvSpPr>
          <p:cNvPr id="372" name="Google Shape;372;p18"/>
          <p:cNvSpPr txBox="1"/>
          <p:nvPr/>
        </p:nvSpPr>
        <p:spPr>
          <a:xfrm>
            <a:off x="6306292" y="1812470"/>
            <a:ext cx="5849585" cy="646331"/>
          </a:xfrm>
          <a:prstGeom prst="rect">
            <a:avLst/>
          </a:prstGeom>
          <a:noFill/>
          <a:ln>
            <a:noFill/>
          </a:ln>
        </p:spPr>
        <p:txBody>
          <a:bodyPr spcFirstLastPara="1" wrap="square" lIns="91425" tIns="45700" rIns="91425" bIns="45700" anchor="t" anchorCtr="0">
            <a:spAutoFit/>
          </a:bodyPr>
          <a:lstStyle/>
          <a:p>
            <a:pPr lvl="0">
              <a:buSzPts val="1800"/>
            </a:pPr>
            <a:r>
              <a:rPr lang="fr-FR" sz="1800" dirty="0">
                <a:latin typeface="Open Sans"/>
                <a:ea typeface="Open Sans"/>
                <a:cs typeface="Open Sans"/>
                <a:sym typeface="Open Sans"/>
              </a:rPr>
              <a:t>La figure ci-dessous donne un aperçu du nombre total de publications diffusées.</a:t>
            </a:r>
            <a:endParaRPr sz="1800" b="0" i="0" u="none" strike="noStrike" cap="none" dirty="0">
              <a:solidFill>
                <a:srgbClr val="000000"/>
              </a:solidFill>
              <a:latin typeface="Open Sans"/>
              <a:ea typeface="Open Sans"/>
              <a:cs typeface="Open Sans"/>
              <a:sym typeface="Open Sans"/>
            </a:endParaRPr>
          </a:p>
        </p:txBody>
      </p:sp>
      <p:pic>
        <p:nvPicPr>
          <p:cNvPr id="373" name="Google Shape;373;p18"/>
          <p:cNvPicPr preferRelativeResize="0"/>
          <p:nvPr/>
        </p:nvPicPr>
        <p:blipFill rotWithShape="1">
          <a:blip r:embed="rId3">
            <a:alphaModFix/>
          </a:blip>
          <a:srcRect/>
          <a:stretch/>
        </p:blipFill>
        <p:spPr>
          <a:xfrm>
            <a:off x="0" y="2548477"/>
            <a:ext cx="5987071" cy="3430292"/>
          </a:xfrm>
          <a:prstGeom prst="rect">
            <a:avLst/>
          </a:prstGeom>
          <a:noFill/>
          <a:ln w="9525" cap="flat" cmpd="sng">
            <a:solidFill>
              <a:srgbClr val="DDDDDD"/>
            </a:solidFill>
            <a:prstDash val="solid"/>
            <a:round/>
            <a:headEnd type="none" w="sm" len="sm"/>
            <a:tailEnd type="none" w="sm" len="sm"/>
          </a:ln>
        </p:spPr>
      </p:pic>
      <p:pic>
        <p:nvPicPr>
          <p:cNvPr id="374" name="Google Shape;374;p18"/>
          <p:cNvPicPr preferRelativeResize="0"/>
          <p:nvPr/>
        </p:nvPicPr>
        <p:blipFill rotWithShape="1">
          <a:blip r:embed="rId4">
            <a:alphaModFix/>
          </a:blip>
          <a:srcRect/>
          <a:stretch/>
        </p:blipFill>
        <p:spPr>
          <a:xfrm>
            <a:off x="6330462" y="2489496"/>
            <a:ext cx="5622388" cy="4158061"/>
          </a:xfrm>
          <a:prstGeom prst="rect">
            <a:avLst/>
          </a:prstGeom>
          <a:noFill/>
          <a:ln w="9525" cap="flat" cmpd="sng">
            <a:solidFill>
              <a:srgbClr val="DDDDDD"/>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0" y="1585191"/>
            <a:ext cx="11907982" cy="4539343"/>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b="1" dirty="0">
                <a:solidFill>
                  <a:srgbClr val="424242"/>
                </a:solidFill>
                <a:latin typeface="Open Sans"/>
                <a:ea typeface="Open Sans"/>
                <a:cs typeface="Open Sans"/>
                <a:sym typeface="Open Sans"/>
              </a:rPr>
              <a:t>Dimensions, Lens et Scopus </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Ces bases de données sont généralement utilisées pour l'analyse de l'impact de la recherche et l'évaluation des chercheurs et des organismes de recherche.</a:t>
            </a:r>
            <a:r>
              <a:rPr lang="en-US" sz="2000" dirty="0">
                <a:solidFill>
                  <a:srgbClr val="424242"/>
                </a:solidFill>
                <a:latin typeface="Open Sans"/>
                <a:ea typeface="Open Sans"/>
                <a:cs typeface="Open Sans"/>
                <a:sym typeface="Open Sans"/>
              </a:rPr>
              <a:t> </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La présentation : "Évaluation de la recherche et bibliométrie" donne une vue d'ensemble de l'évaluation de la recherche et constitue un prérequis pour cette leçon.</a:t>
            </a:r>
            <a:endParaRPr sz="2000" dirty="0">
              <a:solidFill>
                <a:srgbClr val="424242"/>
              </a:solidFill>
              <a:latin typeface="Open Sans"/>
              <a:ea typeface="Open Sans"/>
              <a:cs typeface="Open Sans"/>
              <a:sym typeface="Open Sans"/>
            </a:endParaRPr>
          </a:p>
          <a:p>
            <a:pPr lvl="0">
              <a:lnSpc>
                <a:spcPct val="100000"/>
              </a:lnSpc>
              <a:buClr>
                <a:schemeClr val="dk1"/>
              </a:buClr>
            </a:pPr>
            <a:r>
              <a:rPr lang="fr-FR" sz="2000" dirty="0">
                <a:solidFill>
                  <a:srgbClr val="424242"/>
                </a:solidFill>
                <a:latin typeface="Open Sans"/>
                <a:ea typeface="Open Sans"/>
                <a:cs typeface="Open Sans"/>
                <a:sym typeface="Open Sans"/>
              </a:rPr>
              <a:t>L'accès à Dimensions est gratuit pour tous les utilisateurs de Research4Life</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Le contenu de base de </a:t>
            </a:r>
            <a:r>
              <a:rPr lang="fr-FR" sz="2000" b="1" dirty="0">
                <a:solidFill>
                  <a:srgbClr val="424242"/>
                </a:solidFill>
                <a:latin typeface="Open Sans"/>
                <a:ea typeface="Open Sans"/>
                <a:cs typeface="Open Sans"/>
                <a:sym typeface="Open Sans"/>
              </a:rPr>
              <a:t>Dimensions</a:t>
            </a:r>
            <a:r>
              <a:rPr lang="fr-FR" sz="2000" dirty="0">
                <a:solidFill>
                  <a:srgbClr val="424242"/>
                </a:solidFill>
                <a:latin typeface="Open Sans"/>
                <a:ea typeface="Open Sans"/>
                <a:cs typeface="Open Sans"/>
                <a:sym typeface="Open Sans"/>
              </a:rPr>
              <a:t> est accessible gratuitement à tous pour un usage personnel non commercial, tandis qu'un abonnement est nécessaire pour les niveaux d'accès avancés. </a:t>
            </a:r>
            <a:r>
              <a:rPr lang="en-US" sz="2000" dirty="0">
                <a:solidFill>
                  <a:srgbClr val="424242"/>
                </a:solidFill>
                <a:latin typeface="Open Sans"/>
                <a:ea typeface="Open Sans"/>
                <a:cs typeface="Open Sans"/>
                <a:sym typeface="Open Sans"/>
              </a:rPr>
              <a:t> </a:t>
            </a:r>
            <a:endParaRPr dirty="0">
              <a:solidFill>
                <a:srgbClr val="424242"/>
              </a:solidFill>
            </a:endParaRPr>
          </a:p>
          <a:p>
            <a:pPr lvl="0">
              <a:lnSpc>
                <a:spcPct val="100000"/>
              </a:lnSpc>
              <a:buClr>
                <a:schemeClr val="dk1"/>
              </a:buClr>
            </a:pPr>
            <a:r>
              <a:rPr lang="fr-FR" sz="2000" b="1" dirty="0">
                <a:solidFill>
                  <a:srgbClr val="424242"/>
                </a:solidFill>
                <a:latin typeface="Open Sans"/>
                <a:ea typeface="Open Sans"/>
                <a:cs typeface="Open Sans"/>
                <a:sym typeface="Open Sans"/>
              </a:rPr>
              <a:t>Dimensions Plus </a:t>
            </a:r>
            <a:r>
              <a:rPr lang="fr-FR" sz="2000" dirty="0">
                <a:solidFill>
                  <a:srgbClr val="424242"/>
                </a:solidFill>
                <a:latin typeface="Open Sans"/>
                <a:ea typeface="Open Sans"/>
                <a:cs typeface="Open Sans"/>
                <a:sym typeface="Open Sans"/>
              </a:rPr>
              <a:t>est disponible via Research4Life pour toutes les organisations membres</a:t>
            </a:r>
            <a:r>
              <a:rPr lang="en-US" sz="2000" dirty="0">
                <a:solidFill>
                  <a:srgbClr val="424242"/>
                </a:solidFill>
                <a:latin typeface="Open Sans"/>
                <a:ea typeface="Open Sans"/>
                <a:cs typeface="Open Sans"/>
                <a:sym typeface="Open Sans"/>
              </a:rPr>
              <a:t>. </a:t>
            </a:r>
            <a:endParaRPr sz="2000" dirty="0">
              <a:solidFill>
                <a:srgbClr val="424242"/>
              </a:solidFill>
              <a:latin typeface="Open Sans"/>
              <a:ea typeface="Open Sans"/>
              <a:cs typeface="Open Sans"/>
              <a:sym typeface="Open Sans"/>
            </a:endParaRPr>
          </a:p>
          <a:p>
            <a:pPr lvl="0">
              <a:lnSpc>
                <a:spcPct val="100000"/>
              </a:lnSpc>
              <a:buClr>
                <a:schemeClr val="dk1"/>
              </a:buClr>
            </a:pPr>
            <a:r>
              <a:rPr lang="fr-FR" sz="2000" dirty="0">
                <a:solidFill>
                  <a:srgbClr val="424242"/>
                </a:solidFill>
                <a:latin typeface="Open Sans"/>
                <a:ea typeface="Open Sans"/>
                <a:cs typeface="Open Sans"/>
                <a:sym typeface="Open Sans"/>
              </a:rPr>
              <a:t>L'accès à </a:t>
            </a:r>
            <a:r>
              <a:rPr lang="fr-FR" sz="2000" b="1" dirty="0" err="1">
                <a:solidFill>
                  <a:srgbClr val="424242"/>
                </a:solidFill>
                <a:latin typeface="Open Sans"/>
                <a:ea typeface="Open Sans"/>
                <a:cs typeface="Open Sans"/>
                <a:sym typeface="Open Sans"/>
              </a:rPr>
              <a:t>Scopus</a:t>
            </a:r>
            <a:r>
              <a:rPr lang="fr-FR" sz="2000" dirty="0">
                <a:solidFill>
                  <a:srgbClr val="424242"/>
                </a:solidFill>
                <a:latin typeface="Open Sans"/>
                <a:ea typeface="Open Sans"/>
                <a:cs typeface="Open Sans"/>
                <a:sym typeface="Open Sans"/>
              </a:rPr>
              <a:t> nécessite un abonnement, et il est disponible pour certains pays et institutions de Research4Life.</a:t>
            </a:r>
            <a:endParaRPr sz="2000" dirty="0">
              <a:solidFill>
                <a:srgbClr val="424242"/>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a:spLocks noGrp="1"/>
          </p:cNvSpPr>
          <p:nvPr>
            <p:ph type="title"/>
          </p:nvPr>
        </p:nvSpPr>
        <p:spPr>
          <a:xfrm>
            <a:off x="51973" y="205670"/>
            <a:ext cx="8280400"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sym typeface="Open Sans"/>
              </a:rPr>
              <a:t>Analyse des citations par organisation</a:t>
            </a:r>
            <a:endParaRPr dirty="0">
              <a:latin typeface="Open Sans"/>
              <a:ea typeface="Open Sans"/>
              <a:cs typeface="Open Sans"/>
              <a:sym typeface="Open Sans"/>
            </a:endParaRPr>
          </a:p>
        </p:txBody>
      </p:sp>
      <p:sp>
        <p:nvSpPr>
          <p:cNvPr id="381" name="Google Shape;381;p23"/>
          <p:cNvSpPr txBox="1">
            <a:spLocks noGrp="1"/>
          </p:cNvSpPr>
          <p:nvPr>
            <p:ph type="body" idx="1"/>
          </p:nvPr>
        </p:nvSpPr>
        <p:spPr>
          <a:xfrm>
            <a:off x="1" y="1863344"/>
            <a:ext cx="4192172" cy="442315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800" dirty="0">
                <a:solidFill>
                  <a:srgbClr val="3F3F3F"/>
                </a:solidFill>
                <a:latin typeface="Open Sans"/>
                <a:ea typeface="Open Sans"/>
                <a:cs typeface="Open Sans"/>
                <a:sym typeface="Open Sans"/>
              </a:rPr>
              <a:t>La recherche par affiliation donne une vue d'ensemble de la production de publications d'un organisme de recherche, y compris les domaines dans lesquels il travaille, les affiliations collaboratrices et les publications dans lesquelles il est apparu.</a:t>
            </a:r>
            <a:endParaRPr sz="1800" dirty="0">
              <a:solidFill>
                <a:srgbClr val="3F3F3F"/>
              </a:solidFill>
              <a:latin typeface="Open Sans"/>
              <a:ea typeface="Open Sans"/>
              <a:cs typeface="Open Sans"/>
              <a:sym typeface="Open Sans"/>
            </a:endParaRPr>
          </a:p>
          <a:p>
            <a:pPr lvl="0">
              <a:lnSpc>
                <a:spcPct val="100000"/>
              </a:lnSpc>
              <a:buClr>
                <a:schemeClr val="dk1"/>
              </a:buClr>
            </a:pPr>
            <a:r>
              <a:rPr lang="fr-FR" sz="1800" dirty="0">
                <a:solidFill>
                  <a:srgbClr val="3F3F3F"/>
                </a:solidFill>
                <a:latin typeface="Open Sans"/>
                <a:ea typeface="Open Sans"/>
                <a:cs typeface="Open Sans"/>
                <a:sym typeface="Open Sans"/>
              </a:rPr>
              <a:t>Le graphique de droite montre le résultat de la recherche de "</a:t>
            </a:r>
            <a:r>
              <a:rPr lang="fr-FR" sz="1800" b="1" dirty="0" err="1">
                <a:solidFill>
                  <a:srgbClr val="3F3F3F"/>
                </a:solidFill>
                <a:latin typeface="Open Sans"/>
                <a:ea typeface="Open Sans"/>
                <a:cs typeface="Open Sans"/>
                <a:sym typeface="Open Sans"/>
              </a:rPr>
              <a:t>University</a:t>
            </a:r>
            <a:r>
              <a:rPr lang="fr-FR" sz="1800" b="1" dirty="0">
                <a:solidFill>
                  <a:srgbClr val="3F3F3F"/>
                </a:solidFill>
                <a:latin typeface="Open Sans"/>
                <a:ea typeface="Open Sans"/>
                <a:cs typeface="Open Sans"/>
                <a:sym typeface="Open Sans"/>
              </a:rPr>
              <a:t> of Zimbabwe</a:t>
            </a:r>
            <a:r>
              <a:rPr lang="fr-FR" sz="1800" dirty="0">
                <a:solidFill>
                  <a:srgbClr val="3F3F3F"/>
                </a:solidFill>
                <a:latin typeface="Open Sans"/>
                <a:ea typeface="Open Sans"/>
                <a:cs typeface="Open Sans"/>
                <a:sym typeface="Open Sans"/>
              </a:rPr>
              <a:t>" dans la recherche par filiation.  Le résultat est ensuite limité à la ville de "</a:t>
            </a:r>
            <a:r>
              <a:rPr lang="fr-FR" sz="1800" b="1" dirty="0">
                <a:solidFill>
                  <a:srgbClr val="3F3F3F"/>
                </a:solidFill>
                <a:latin typeface="Open Sans"/>
                <a:ea typeface="Open Sans"/>
                <a:cs typeface="Open Sans"/>
                <a:sym typeface="Open Sans"/>
              </a:rPr>
              <a:t>Harare</a:t>
            </a:r>
            <a:r>
              <a:rPr lang="fr-FR" sz="1800" dirty="0">
                <a:solidFill>
                  <a:srgbClr val="3F3F3F"/>
                </a:solidFill>
                <a:latin typeface="Open Sans"/>
                <a:ea typeface="Open Sans"/>
                <a:cs typeface="Open Sans"/>
                <a:sym typeface="Open Sans"/>
              </a:rPr>
              <a:t>" pour atteindre l'institution spécifique qui nous intéresse. </a:t>
            </a:r>
            <a:endParaRPr sz="1800" dirty="0">
              <a:solidFill>
                <a:srgbClr val="3F3F3F"/>
              </a:solidFill>
            </a:endParaRPr>
          </a:p>
        </p:txBody>
      </p:sp>
      <p:pic>
        <p:nvPicPr>
          <p:cNvPr id="382" name="Google Shape;382;p23"/>
          <p:cNvPicPr preferRelativeResize="0"/>
          <p:nvPr/>
        </p:nvPicPr>
        <p:blipFill rotWithShape="1">
          <a:blip r:embed="rId3">
            <a:alphaModFix/>
          </a:blip>
          <a:srcRect/>
          <a:stretch/>
        </p:blipFill>
        <p:spPr>
          <a:xfrm>
            <a:off x="4291880" y="2251971"/>
            <a:ext cx="7736130" cy="3445443"/>
          </a:xfrm>
          <a:prstGeom prst="rect">
            <a:avLst/>
          </a:prstGeom>
          <a:noFill/>
          <a:ln>
            <a:noFill/>
          </a:ln>
        </p:spPr>
      </p:pic>
      <p:sp>
        <p:nvSpPr>
          <p:cNvPr id="383" name="Google Shape;383;p23"/>
          <p:cNvSpPr/>
          <p:nvPr/>
        </p:nvSpPr>
        <p:spPr>
          <a:xfrm>
            <a:off x="4332849" y="4867422"/>
            <a:ext cx="675249" cy="25321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Détails de l'affiliation dans </a:t>
            </a:r>
            <a:r>
              <a:rPr lang="fr-FR" sz="3200" dirty="0" err="1">
                <a:solidFill>
                  <a:srgbClr val="586F7C"/>
                </a:solidFill>
                <a:latin typeface="Open Sans"/>
                <a:ea typeface="Open Sans"/>
                <a:cs typeface="Open Sans"/>
                <a:sym typeface="Open Sans"/>
              </a:rPr>
              <a:t>Scopus</a:t>
            </a:r>
            <a:endParaRPr dirty="0"/>
          </a:p>
        </p:txBody>
      </p:sp>
      <p:sp>
        <p:nvSpPr>
          <p:cNvPr id="390" name="Google Shape;390;p13"/>
          <p:cNvSpPr txBox="1">
            <a:spLocks noGrp="1"/>
          </p:cNvSpPr>
          <p:nvPr>
            <p:ph type="body" idx="1"/>
          </p:nvPr>
        </p:nvSpPr>
        <p:spPr>
          <a:xfrm>
            <a:off x="0" y="1713316"/>
            <a:ext cx="4290646" cy="4736470"/>
          </a:xfrm>
          <a:prstGeom prst="rect">
            <a:avLst/>
          </a:prstGeom>
          <a:noFill/>
          <a:ln>
            <a:noFill/>
          </a:ln>
        </p:spPr>
        <p:txBody>
          <a:bodyPr spcFirstLastPara="1" wrap="square" lIns="91425" tIns="45700" rIns="91425" bIns="45700" anchor="t" anchorCtr="0">
            <a:noAutofit/>
          </a:bodyPr>
          <a:lstStyle/>
          <a:p>
            <a:pPr marL="412750" lvl="0" indent="-285750">
              <a:lnSpc>
                <a:spcPct val="100000"/>
              </a:lnSpc>
              <a:buClr>
                <a:schemeClr val="dk1"/>
              </a:buClr>
              <a:buSzPts val="1800"/>
            </a:pPr>
            <a:r>
              <a:rPr lang="fr-FR" sz="1800" dirty="0">
                <a:solidFill>
                  <a:srgbClr val="3F3F3F"/>
                </a:solidFill>
                <a:latin typeface="Open Sans"/>
                <a:ea typeface="Open Sans"/>
                <a:cs typeface="Open Sans"/>
                <a:sym typeface="Open Sans"/>
              </a:rPr>
              <a:t>La première entrée dans les résultats donne </a:t>
            </a:r>
            <a:r>
              <a:rPr lang="en-US" sz="1800" b="1" i="1" dirty="0">
                <a:solidFill>
                  <a:srgbClr val="3F3F3F"/>
                </a:solidFill>
                <a:latin typeface="Open Sans"/>
                <a:ea typeface="Open Sans"/>
                <a:cs typeface="Open Sans"/>
                <a:sym typeface="Open Sans"/>
              </a:rPr>
              <a:t>University of Zimbabwe</a:t>
            </a:r>
            <a:r>
              <a:rPr lang="fr-FR" sz="1800" dirty="0">
                <a:solidFill>
                  <a:srgbClr val="3F3F3F"/>
                </a:solidFill>
                <a:latin typeface="Open Sans"/>
                <a:ea typeface="Open Sans"/>
                <a:cs typeface="Open Sans"/>
                <a:sym typeface="Open Sans"/>
              </a:rPr>
              <a:t>. Elle compte 8992 documents publiés indexés dans </a:t>
            </a:r>
            <a:r>
              <a:rPr lang="fr-FR" sz="1800" dirty="0" err="1">
                <a:solidFill>
                  <a:srgbClr val="3F3F3F"/>
                </a:solidFill>
                <a:latin typeface="Open Sans"/>
                <a:ea typeface="Open Sans"/>
                <a:cs typeface="Open Sans"/>
                <a:sym typeface="Open Sans"/>
              </a:rPr>
              <a:t>Scopus</a:t>
            </a:r>
            <a:r>
              <a:rPr lang="fr-FR" sz="1800" dirty="0">
                <a:solidFill>
                  <a:srgbClr val="3F3F3F"/>
                </a:solidFill>
                <a:latin typeface="Open Sans"/>
                <a:ea typeface="Open Sans"/>
                <a:cs typeface="Open Sans"/>
                <a:sym typeface="Open Sans"/>
              </a:rPr>
              <a:t> par 3016 auteurs dans divers domaines comme le montre le graphique circulaire à droite de l'écran. </a:t>
            </a:r>
          </a:p>
          <a:p>
            <a:pPr marL="412750" lvl="0" indent="-285750">
              <a:lnSpc>
                <a:spcPct val="100000"/>
              </a:lnSpc>
              <a:buClr>
                <a:schemeClr val="dk1"/>
              </a:buClr>
              <a:buSzPts val="1800"/>
            </a:pPr>
            <a:r>
              <a:rPr lang="fr-FR" sz="1800" dirty="0">
                <a:solidFill>
                  <a:srgbClr val="3F3F3F"/>
                </a:solidFill>
                <a:latin typeface="Open Sans"/>
                <a:ea typeface="Open Sans"/>
                <a:cs typeface="Open Sans"/>
                <a:sym typeface="Open Sans"/>
              </a:rPr>
              <a:t>Cliquez sur « </a:t>
            </a:r>
            <a:r>
              <a:rPr lang="fr-FR" sz="1800" b="1" dirty="0" err="1">
                <a:solidFill>
                  <a:srgbClr val="3F3F3F"/>
                </a:solidFill>
                <a:latin typeface="Open Sans"/>
                <a:ea typeface="Open Sans"/>
                <a:cs typeface="Open Sans"/>
                <a:sym typeface="Open Sans"/>
              </a:rPr>
              <a:t>Collaborating</a:t>
            </a:r>
            <a:r>
              <a:rPr lang="fr-FR" sz="1800" b="1" dirty="0">
                <a:solidFill>
                  <a:srgbClr val="3F3F3F"/>
                </a:solidFill>
                <a:latin typeface="Open Sans"/>
                <a:ea typeface="Open Sans"/>
                <a:cs typeface="Open Sans"/>
                <a:sym typeface="Open Sans"/>
              </a:rPr>
              <a:t> affiliations </a:t>
            </a:r>
            <a:r>
              <a:rPr lang="fr-FR" sz="1800" dirty="0">
                <a:solidFill>
                  <a:srgbClr val="3F3F3F"/>
                </a:solidFill>
                <a:latin typeface="Open Sans"/>
                <a:ea typeface="Open Sans"/>
                <a:cs typeface="Open Sans"/>
                <a:sym typeface="Open Sans"/>
              </a:rPr>
              <a:t>»</a:t>
            </a:r>
            <a:r>
              <a:rPr lang="fr-FR" sz="1800" b="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pour connaître les affiliations collaboratrices et les documents produits en collaboration. </a:t>
            </a:r>
            <a:endParaRPr sz="1800" dirty="0">
              <a:solidFill>
                <a:srgbClr val="3F3F3F"/>
              </a:solidFill>
              <a:latin typeface="Open Sans"/>
              <a:ea typeface="Open Sans"/>
              <a:cs typeface="Open Sans"/>
              <a:sym typeface="Open Sans"/>
            </a:endParaRPr>
          </a:p>
          <a:p>
            <a:pPr marL="412750" lvl="0" indent="-285750">
              <a:lnSpc>
                <a:spcPct val="100000"/>
              </a:lnSpc>
              <a:buClr>
                <a:schemeClr val="dk1"/>
              </a:buClr>
              <a:buSzPts val="1800"/>
            </a:pPr>
            <a:r>
              <a:rPr lang="fr-FR" sz="1800" dirty="0">
                <a:solidFill>
                  <a:srgbClr val="3F3F3F"/>
                </a:solidFill>
                <a:latin typeface="Open Sans"/>
                <a:ea typeface="Open Sans"/>
                <a:cs typeface="Open Sans"/>
                <a:sym typeface="Open Sans"/>
              </a:rPr>
              <a:t>Cliquez sur Documents par source (</a:t>
            </a:r>
            <a:r>
              <a:rPr lang="en-US" sz="1800" b="1" dirty="0">
                <a:solidFill>
                  <a:srgbClr val="3F3F3F"/>
                </a:solidFill>
                <a:latin typeface="Open Sans"/>
                <a:ea typeface="Open Sans"/>
                <a:cs typeface="Open Sans"/>
                <a:sym typeface="Open Sans"/>
              </a:rPr>
              <a:t>Documents by source</a:t>
            </a:r>
            <a:r>
              <a:rPr lang="en-US" sz="1800" dirty="0">
                <a:solidFill>
                  <a:srgbClr val="3F3F3F"/>
                </a:solidFill>
                <a:latin typeface="Open Sans"/>
                <a:ea typeface="Open Sans"/>
                <a:cs typeface="Open Sans"/>
                <a:sym typeface="Open Sans"/>
              </a:rPr>
              <a:t>)</a:t>
            </a:r>
            <a:r>
              <a:rPr lang="en-US" sz="1800" b="1" dirty="0">
                <a:solidFill>
                  <a:srgbClr val="3F3F3F"/>
                </a:solidFill>
                <a:latin typeface="Open Sans"/>
                <a:ea typeface="Open Sans"/>
                <a:cs typeface="Open Sans"/>
                <a:sym typeface="Open Sans"/>
              </a:rPr>
              <a:t> </a:t>
            </a:r>
            <a:r>
              <a:rPr lang="fr-FR" sz="1800" dirty="0">
                <a:solidFill>
                  <a:srgbClr val="3F3F3F"/>
                </a:solidFill>
                <a:latin typeface="Open Sans"/>
                <a:ea typeface="Open Sans"/>
                <a:cs typeface="Open Sans"/>
                <a:sym typeface="Open Sans"/>
              </a:rPr>
              <a:t> pour voir les titres des publications de « </a:t>
            </a:r>
            <a:r>
              <a:rPr lang="en-US" sz="1800" b="1" i="1" dirty="0">
                <a:solidFill>
                  <a:srgbClr val="3F3F3F"/>
                </a:solidFill>
                <a:latin typeface="Open Sans"/>
                <a:ea typeface="Open Sans"/>
                <a:cs typeface="Open Sans"/>
                <a:sym typeface="Open Sans"/>
              </a:rPr>
              <a:t>University of Zimbabwe”.</a:t>
            </a:r>
            <a:endParaRPr sz="1800" b="1" i="1" dirty="0">
              <a:solidFill>
                <a:srgbClr val="3F3F3F"/>
              </a:solidFill>
              <a:latin typeface="Open Sans"/>
              <a:ea typeface="Open Sans"/>
              <a:cs typeface="Open Sans"/>
              <a:sym typeface="Open Sans"/>
            </a:endParaRPr>
          </a:p>
        </p:txBody>
      </p:sp>
      <p:pic>
        <p:nvPicPr>
          <p:cNvPr id="391" name="Google Shape;391;p13"/>
          <p:cNvPicPr preferRelativeResize="0"/>
          <p:nvPr/>
        </p:nvPicPr>
        <p:blipFill rotWithShape="1">
          <a:blip r:embed="rId3">
            <a:alphaModFix/>
          </a:blip>
          <a:srcRect/>
          <a:stretch/>
        </p:blipFill>
        <p:spPr>
          <a:xfrm>
            <a:off x="5359790" y="1856935"/>
            <a:ext cx="6184897" cy="4958562"/>
          </a:xfrm>
          <a:prstGeom prst="rect">
            <a:avLst/>
          </a:prstGeom>
          <a:noFill/>
          <a:ln>
            <a:noFill/>
          </a:ln>
        </p:spPr>
      </p:pic>
      <p:sp>
        <p:nvSpPr>
          <p:cNvPr id="392" name="Google Shape;392;p13"/>
          <p:cNvSpPr/>
          <p:nvPr/>
        </p:nvSpPr>
        <p:spPr>
          <a:xfrm>
            <a:off x="5430130" y="3896750"/>
            <a:ext cx="1153551" cy="21101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399" name="Google Shape;399;p35"/>
          <p:cNvSpPr txBox="1">
            <a:spLocks noGrp="1"/>
          </p:cNvSpPr>
          <p:nvPr>
            <p:ph type="body" idx="1"/>
          </p:nvPr>
        </p:nvSpPr>
        <p:spPr>
          <a:xfrm>
            <a:off x="-115402" y="1583500"/>
            <a:ext cx="12307402" cy="4882200"/>
          </a:xfrm>
          <a:prstGeom prst="rect">
            <a:avLst/>
          </a:prstGeom>
          <a:noFill/>
          <a:ln>
            <a:noFill/>
          </a:ln>
        </p:spPr>
        <p:txBody>
          <a:bodyPr spcFirstLastPara="1" wrap="square" lIns="91425" tIns="45700" rIns="91425" bIns="45700" anchor="t" anchorCtr="0">
            <a:noAutofit/>
          </a:bodyPr>
          <a:lstStyle/>
          <a:p>
            <a:pPr lvl="0">
              <a:spcBef>
                <a:spcPts val="600"/>
              </a:spcBef>
              <a:buClr>
                <a:schemeClr val="dk1"/>
              </a:buClr>
            </a:pPr>
            <a:r>
              <a:rPr lang="fr-FR" sz="2000" dirty="0">
                <a:solidFill>
                  <a:srgbClr val="3B3B3B"/>
                </a:solidFill>
                <a:latin typeface="Open Sans"/>
                <a:ea typeface="Open Sans"/>
                <a:cs typeface="Open Sans"/>
                <a:sym typeface="Open Sans"/>
              </a:rPr>
              <a:t>Dimensions, Lens et </a:t>
            </a:r>
            <a:r>
              <a:rPr lang="fr-FR" sz="2000" dirty="0" err="1">
                <a:solidFill>
                  <a:srgbClr val="3B3B3B"/>
                </a:solidFill>
                <a:latin typeface="Open Sans"/>
                <a:ea typeface="Open Sans"/>
                <a:cs typeface="Open Sans"/>
                <a:sym typeface="Open Sans"/>
              </a:rPr>
              <a:t>Scopus</a:t>
            </a:r>
            <a:r>
              <a:rPr lang="fr-FR" sz="2000" dirty="0">
                <a:solidFill>
                  <a:srgbClr val="3B3B3B"/>
                </a:solidFill>
                <a:latin typeface="Open Sans"/>
                <a:ea typeface="Open Sans"/>
                <a:cs typeface="Open Sans"/>
                <a:sym typeface="Open Sans"/>
              </a:rPr>
              <a:t> offrent un profil général de la production d'un chercheur et d'un organisme de recherche, basé sur une collection d'indicateurs bibliométriques</a:t>
            </a:r>
            <a:r>
              <a:rPr lang="en-US" sz="2000" dirty="0">
                <a:solidFill>
                  <a:srgbClr val="3B3B3B"/>
                </a:solidFill>
                <a:latin typeface="Open Sans"/>
                <a:ea typeface="Open Sans"/>
                <a:cs typeface="Open Sans"/>
                <a:sym typeface="Open Sans"/>
              </a:rPr>
              <a:t>.</a:t>
            </a:r>
            <a:endParaRPr sz="2000" dirty="0">
              <a:solidFill>
                <a:srgbClr val="3B3B3B"/>
              </a:solidFill>
            </a:endParaRPr>
          </a:p>
          <a:p>
            <a:pPr lvl="0">
              <a:buClr>
                <a:schemeClr val="dk1"/>
              </a:buClr>
            </a:pPr>
            <a:r>
              <a:rPr lang="fr-FR" sz="2000" dirty="0">
                <a:solidFill>
                  <a:srgbClr val="3B3B3B"/>
                </a:solidFill>
                <a:latin typeface="Open Sans"/>
                <a:ea typeface="Open Sans"/>
                <a:cs typeface="Open Sans"/>
                <a:sym typeface="Open Sans"/>
              </a:rPr>
              <a:t>Ces indicateurs sont présentés sous une forme très visuelle, avec de nombreux graphiques et tableaux, et sont faciles à comprendre</a:t>
            </a:r>
            <a:r>
              <a:rPr lang="en-US" sz="2000" dirty="0">
                <a:solidFill>
                  <a:srgbClr val="3B3B3B"/>
                </a:solidFill>
                <a:latin typeface="Open Sans"/>
                <a:ea typeface="Open Sans"/>
                <a:cs typeface="Open Sans"/>
                <a:sym typeface="Open Sans"/>
              </a:rPr>
              <a:t>.</a:t>
            </a:r>
            <a:endParaRPr sz="2000" dirty="0">
              <a:solidFill>
                <a:srgbClr val="3B3B3B"/>
              </a:solidFill>
            </a:endParaRPr>
          </a:p>
          <a:p>
            <a:pPr lvl="0">
              <a:buClr>
                <a:schemeClr val="dk1"/>
              </a:buClr>
            </a:pPr>
            <a:r>
              <a:rPr lang="fr-FR" sz="2000" dirty="0">
                <a:solidFill>
                  <a:srgbClr val="3B3B3B"/>
                </a:solidFill>
                <a:latin typeface="Open Sans"/>
                <a:ea typeface="Open Sans"/>
                <a:cs typeface="Open Sans"/>
                <a:sym typeface="Open Sans"/>
              </a:rPr>
              <a:t>En plus des données sur les publications, Dimensions offre un accès facile aux informations sur les subventions, les brevets, les essais cliniques et les documents de politique connexes, tandis que Lens offre un accès spécial aux informations sur les brevets. Ceux-ci ajoutent à la profondeur de l'analyse de l'impact de la recherche effectuée.</a:t>
            </a:r>
            <a:endParaRPr dirty="0">
              <a:solidFill>
                <a:srgbClr val="3B3B3B"/>
              </a:solidFill>
            </a:endParaRPr>
          </a:p>
          <a:p>
            <a:pPr lvl="0">
              <a:lnSpc>
                <a:spcPct val="100000"/>
              </a:lnSpc>
              <a:buClr>
                <a:schemeClr val="dk1"/>
              </a:buClr>
            </a:pPr>
            <a:r>
              <a:rPr lang="fr-FR" sz="2000" dirty="0">
                <a:solidFill>
                  <a:srgbClr val="3B3B3B"/>
                </a:solidFill>
                <a:latin typeface="Open Sans"/>
                <a:ea typeface="Open Sans"/>
                <a:cs typeface="Open Sans"/>
                <a:sym typeface="Open Sans"/>
              </a:rPr>
              <a:t>Les résultats obtenus à partir de Dimensions, Lens et </a:t>
            </a:r>
            <a:r>
              <a:rPr lang="fr-FR" sz="2000" dirty="0" err="1">
                <a:solidFill>
                  <a:srgbClr val="3B3B3B"/>
                </a:solidFill>
                <a:latin typeface="Open Sans"/>
                <a:ea typeface="Open Sans"/>
                <a:cs typeface="Open Sans"/>
                <a:sym typeface="Open Sans"/>
              </a:rPr>
              <a:t>Scopus</a:t>
            </a:r>
            <a:r>
              <a:rPr lang="fr-FR" sz="2000" dirty="0">
                <a:solidFill>
                  <a:srgbClr val="3B3B3B"/>
                </a:solidFill>
                <a:latin typeface="Open Sans"/>
                <a:ea typeface="Open Sans"/>
                <a:cs typeface="Open Sans"/>
                <a:sym typeface="Open Sans"/>
              </a:rPr>
              <a:t> peuvent aider les utilisateurs à </a:t>
            </a:r>
            <a:r>
              <a:rPr lang="en-US" sz="2000" dirty="0">
                <a:solidFill>
                  <a:srgbClr val="3B3B3B"/>
                </a:solidFill>
                <a:latin typeface="Open Sans"/>
                <a:ea typeface="Open Sans"/>
                <a:cs typeface="Open Sans"/>
                <a:sym typeface="Open Sans"/>
              </a:rPr>
              <a:t>:</a:t>
            </a:r>
            <a:endParaRPr sz="2000" dirty="0">
              <a:solidFill>
                <a:srgbClr val="3B3B3B"/>
              </a:solidFill>
            </a:endParaRPr>
          </a:p>
          <a:p>
            <a:pPr lvl="1" indent="-381000">
              <a:lnSpc>
                <a:spcPct val="100000"/>
              </a:lnSpc>
              <a:spcBef>
                <a:spcPts val="1000"/>
              </a:spcBef>
              <a:buClr>
                <a:schemeClr val="dk1"/>
              </a:buClr>
              <a:buSzPts val="2400"/>
              <a:buFont typeface="Courier New" panose="02070309020205020404" pitchFamily="49" charset="0"/>
              <a:buChar char="o"/>
            </a:pPr>
            <a:r>
              <a:rPr lang="fr-FR" sz="1800" dirty="0">
                <a:solidFill>
                  <a:srgbClr val="3B3B3B"/>
                </a:solidFill>
                <a:latin typeface="Open Sans"/>
                <a:ea typeface="Open Sans"/>
                <a:cs typeface="Open Sans"/>
                <a:sym typeface="Open Sans"/>
              </a:rPr>
              <a:t>trouver des collaborateurs de recherche, c'est-à-dire savoir avec qui collaborer et sur quel sujet,</a:t>
            </a:r>
            <a:r>
              <a:rPr lang="en-US" sz="1800" dirty="0">
                <a:solidFill>
                  <a:srgbClr val="3B3B3B"/>
                </a:solidFill>
                <a:latin typeface="Open Sans"/>
                <a:ea typeface="Open Sans"/>
                <a:cs typeface="Open Sans"/>
                <a:sym typeface="Open Sans"/>
              </a:rPr>
              <a:t> </a:t>
            </a:r>
          </a:p>
          <a:p>
            <a:pPr lvl="1" indent="-381000">
              <a:lnSpc>
                <a:spcPct val="100000"/>
              </a:lnSpc>
              <a:spcBef>
                <a:spcPts val="1000"/>
              </a:spcBef>
              <a:buClr>
                <a:schemeClr val="dk1"/>
              </a:buClr>
              <a:buSzPts val="2400"/>
              <a:buFont typeface="Courier New" panose="02070309020205020404" pitchFamily="49" charset="0"/>
              <a:buChar char="o"/>
            </a:pPr>
            <a:r>
              <a:rPr lang="fr-FR" sz="1800" dirty="0">
                <a:solidFill>
                  <a:srgbClr val="3B3B3B"/>
                </a:solidFill>
                <a:latin typeface="Open Sans"/>
                <a:ea typeface="Open Sans"/>
                <a:cs typeface="Open Sans"/>
                <a:sym typeface="Open Sans"/>
              </a:rPr>
              <a:t>préparer l'évaluation d'un chercheur ou d'un organisme de recherche</a:t>
            </a:r>
            <a:r>
              <a:rPr lang="en-US" sz="1800" dirty="0">
                <a:solidFill>
                  <a:srgbClr val="3B3B3B"/>
                </a:solidFill>
                <a:latin typeface="Open Sans"/>
                <a:ea typeface="Open Sans"/>
                <a:cs typeface="Open Sans"/>
                <a:sym typeface="Open Sans"/>
              </a:rPr>
              <a:t>,</a:t>
            </a:r>
            <a:endParaRPr sz="1800" dirty="0">
              <a:solidFill>
                <a:srgbClr val="3B3B3B"/>
              </a:solidFill>
            </a:endParaRPr>
          </a:p>
          <a:p>
            <a:pPr lvl="1" indent="-381000">
              <a:lnSpc>
                <a:spcPct val="100000"/>
              </a:lnSpc>
              <a:spcBef>
                <a:spcPts val="1000"/>
              </a:spcBef>
              <a:buClr>
                <a:schemeClr val="dk1"/>
              </a:buClr>
              <a:buSzPts val="2400"/>
              <a:buFont typeface="Courier New" panose="02070309020205020404" pitchFamily="49" charset="0"/>
              <a:buChar char="o"/>
            </a:pPr>
            <a:r>
              <a:rPr lang="fr-FR" sz="1800" dirty="0">
                <a:solidFill>
                  <a:srgbClr val="3B3B3B"/>
                </a:solidFill>
                <a:latin typeface="Open Sans"/>
                <a:ea typeface="Open Sans"/>
                <a:cs typeface="Open Sans"/>
                <a:sym typeface="Open Sans"/>
              </a:rPr>
              <a:t>élaborer une politique sur la base des données présentées</a:t>
            </a:r>
            <a:r>
              <a:rPr lang="en-US" sz="1800" dirty="0">
                <a:solidFill>
                  <a:srgbClr val="3B3B3B"/>
                </a:solidFill>
                <a:latin typeface="Open Sans"/>
                <a:ea typeface="Open Sans"/>
                <a:cs typeface="Open Sans"/>
                <a:sym typeface="Open Sans"/>
              </a:rPr>
              <a:t>. </a:t>
            </a:r>
            <a:endParaRPr sz="1800" dirty="0">
              <a:solidFill>
                <a:srgbClr val="3B3B3B"/>
              </a:solidFill>
              <a:latin typeface="Open Sans"/>
              <a:ea typeface="Open Sans"/>
              <a:cs typeface="Open Sans"/>
              <a:sym typeface="Open Sans"/>
            </a:endParaRPr>
          </a:p>
          <a:p>
            <a:pPr lvl="0">
              <a:lnSpc>
                <a:spcPct val="100000"/>
              </a:lnSpc>
              <a:buClr>
                <a:schemeClr val="dk1"/>
              </a:buClr>
            </a:pPr>
            <a:r>
              <a:rPr lang="fr-FR" sz="2000" dirty="0">
                <a:solidFill>
                  <a:srgbClr val="3B3B3B"/>
                </a:solidFill>
                <a:latin typeface="Open Sans"/>
                <a:ea typeface="Open Sans"/>
                <a:cs typeface="Open Sans"/>
                <a:sym typeface="Open Sans"/>
              </a:rPr>
              <a:t>Reportez-vous à la présentation "Évaluation de la recherche et bibliométrie" pour en savoir plus sur l'analyse de l'impact de la recherche</a:t>
            </a:r>
            <a:r>
              <a:rPr lang="en-US" sz="2000" dirty="0">
                <a:solidFill>
                  <a:srgbClr val="3B3B3B"/>
                </a:solidFill>
                <a:latin typeface="Open Sans"/>
                <a:ea typeface="Open Sans"/>
                <a:cs typeface="Open Sans"/>
                <a:sym typeface="Open Sans"/>
              </a:rPr>
              <a:t>.</a:t>
            </a:r>
            <a:endParaRPr sz="2000" dirty="0">
              <a:solidFill>
                <a:srgbClr val="3B3B3B"/>
              </a:solidFill>
            </a:endParaRPr>
          </a:p>
          <a:p>
            <a:pPr marL="76200" lvl="0" indent="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101600" lvl="0" indent="0" algn="l" rtl="0">
              <a:lnSpc>
                <a:spcPct val="90000"/>
              </a:lnSpc>
              <a:spcBef>
                <a:spcPts val="2100"/>
              </a:spcBef>
              <a:spcAft>
                <a:spcPts val="0"/>
              </a:spcAft>
              <a:buClr>
                <a:schemeClr val="dk1"/>
              </a:buClr>
              <a:buSzPts val="2000"/>
              <a:buNone/>
            </a:pPr>
            <a:endParaRPr dirty="0">
              <a:solidFill>
                <a:srgbClr val="3F3F3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Ressources supplémentaires</a:t>
            </a:r>
            <a:endParaRPr dirty="0">
              <a:solidFill>
                <a:srgbClr val="586F7C"/>
              </a:solidFill>
              <a:latin typeface="Open Sans"/>
              <a:ea typeface="Open Sans"/>
              <a:cs typeface="Open Sans"/>
              <a:sym typeface="Open Sans"/>
            </a:endParaRPr>
          </a:p>
        </p:txBody>
      </p:sp>
      <p:sp>
        <p:nvSpPr>
          <p:cNvPr id="405" name="Google Shape;405;g727b3dbef2_0_81"/>
          <p:cNvSpPr txBox="1">
            <a:spLocks noGrp="1"/>
          </p:cNvSpPr>
          <p:nvPr>
            <p:ph type="body" idx="1"/>
          </p:nvPr>
        </p:nvSpPr>
        <p:spPr>
          <a:xfrm>
            <a:off x="581934" y="1785606"/>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1800"/>
              <a:t>Dimensions. 2018. Dimensions Free| 2-minute introduction. [Cited 4 October 2020]. </a:t>
            </a:r>
            <a:r>
              <a:rPr lang="en-US" sz="1800" u="sng">
                <a:solidFill>
                  <a:schemeClr val="hlink"/>
                </a:solidFill>
                <a:hlinkClick r:id="rId3"/>
              </a:rPr>
              <a:t>https://www.youtube.com/watch?v=2IKbRm5cgTw&amp;feature=youtu.be</a:t>
            </a:r>
            <a:endParaRPr sz="1800"/>
          </a:p>
          <a:p>
            <a:pPr marL="457200" lvl="0" indent="-317500" algn="l" rtl="0">
              <a:lnSpc>
                <a:spcPct val="150000"/>
              </a:lnSpc>
              <a:spcBef>
                <a:spcPts val="0"/>
              </a:spcBef>
              <a:spcAft>
                <a:spcPts val="0"/>
              </a:spcAft>
              <a:buClr>
                <a:srgbClr val="586F7C"/>
              </a:buClr>
              <a:buSzPts val="1400"/>
              <a:buFont typeface="Open Sans"/>
              <a:buChar char="●"/>
            </a:pPr>
            <a:r>
              <a:rPr lang="en-US" sz="1800"/>
              <a:t>Dimensions. 2020. Resources. In: Dimensions [online]. [Cited 4 October 2020]. </a:t>
            </a:r>
            <a:r>
              <a:rPr lang="en-US" sz="1800" u="sng">
                <a:solidFill>
                  <a:schemeClr val="hlink"/>
                </a:solidFill>
                <a:hlinkClick r:id="rId4"/>
              </a:rPr>
              <a:t>https://www.dimensions.ai/resource-type/videos</a:t>
            </a:r>
            <a:r>
              <a:rPr lang="en-US" sz="1800"/>
              <a:t>/ </a:t>
            </a:r>
            <a:endParaRPr sz="1800"/>
          </a:p>
          <a:p>
            <a:pPr marL="457200" lvl="0" indent="-317500" algn="l" rtl="0">
              <a:lnSpc>
                <a:spcPct val="150000"/>
              </a:lnSpc>
              <a:spcBef>
                <a:spcPts val="0"/>
              </a:spcBef>
              <a:spcAft>
                <a:spcPts val="0"/>
              </a:spcAft>
              <a:buClr>
                <a:srgbClr val="586F7C"/>
              </a:buClr>
              <a:buSzPts val="1400"/>
              <a:buFont typeface="Open Sans"/>
              <a:buChar char="●"/>
            </a:pPr>
            <a:r>
              <a:rPr lang="en-US" sz="1800"/>
              <a:t>Research4Life. 2019. Dimensions, now available via Research4Life. [Cited 4 October 2020]. </a:t>
            </a:r>
            <a:r>
              <a:rPr lang="en-US" sz="1800" u="sng">
                <a:solidFill>
                  <a:schemeClr val="hlink"/>
                </a:solidFill>
                <a:hlinkClick r:id="rId5"/>
              </a:rPr>
              <a:t>https://www.youtube.com/watch?v=c5LsUIn6RwM&amp;feature=emb_logo </a:t>
            </a:r>
            <a:endParaRPr sz="1800"/>
          </a:p>
          <a:p>
            <a:pPr marL="457200" lvl="0" indent="-317500" algn="l" rtl="0">
              <a:lnSpc>
                <a:spcPct val="150000"/>
              </a:lnSpc>
              <a:spcBef>
                <a:spcPts val="0"/>
              </a:spcBef>
              <a:spcAft>
                <a:spcPts val="0"/>
              </a:spcAft>
              <a:buClr>
                <a:srgbClr val="586F7C"/>
              </a:buClr>
              <a:buSzPts val="1400"/>
              <a:buFont typeface="Open Sans"/>
              <a:buChar char="●"/>
            </a:pPr>
            <a:r>
              <a:rPr lang="en-US" sz="1800"/>
              <a:t>Elsevier. 2020. How Scopus Works. In: Elsevier [online]. [Cited 30 September 2020]. </a:t>
            </a:r>
            <a:r>
              <a:rPr lang="en-US" sz="1800" u="sng">
                <a:solidFill>
                  <a:schemeClr val="hlink"/>
                </a:solidFill>
                <a:hlinkClick r:id="rId6"/>
              </a:rPr>
              <a:t>https://www.elsevier.com/solutions/scopus/how-scopus-works/content</a:t>
            </a:r>
            <a:endParaRPr sz="1800"/>
          </a:p>
          <a:p>
            <a:pPr marL="457200" lvl="0" indent="-317500" algn="l" rtl="0">
              <a:lnSpc>
                <a:spcPct val="150000"/>
              </a:lnSpc>
              <a:spcBef>
                <a:spcPts val="0"/>
              </a:spcBef>
              <a:spcAft>
                <a:spcPts val="0"/>
              </a:spcAft>
              <a:buClr>
                <a:srgbClr val="586F7C"/>
              </a:buClr>
              <a:buSzPts val="1400"/>
              <a:buFont typeface="Open Sans"/>
              <a:buChar char="●"/>
            </a:pPr>
            <a:r>
              <a:rPr lang="en-US" sz="1800"/>
              <a:t>Elsevier. 2020. Scopus Training Videos [online]. [Cited 4 October 2020]. </a:t>
            </a:r>
            <a:r>
              <a:rPr lang="en-US" sz="1800" u="sng">
                <a:solidFill>
                  <a:schemeClr val="hlink"/>
                </a:solidFill>
                <a:hlinkClick r:id="rId7"/>
              </a:rPr>
              <a:t>https://www.youtube.com/playlist?list=PLmFEGsa7e9nG8nvIpVld6xc6-G9gH9Uxb </a:t>
            </a:r>
            <a:endParaRPr sz="1800">
              <a:solidFill>
                <a:srgbClr val="586F7C"/>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0357365"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notre</a:t>
            </a:r>
            <a:r>
              <a:rPr lang="en-US" sz="2000" dirty="0">
                <a:solidFill>
                  <a:srgbClr val="586F7C"/>
                </a:solidFill>
                <a:latin typeface="Open Sans"/>
                <a:ea typeface="Open Sans"/>
                <a:cs typeface="Open Sans"/>
                <a:sym typeface="Open Sans"/>
              </a:rPr>
              <a:t> site web au lien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contacter</a:t>
            </a:r>
            <a:r>
              <a:rPr lang="en-US" sz="2000" dirty="0">
                <a:solidFill>
                  <a:srgbClr val="586F7C"/>
                </a:solidFill>
                <a:latin typeface="Open Sans"/>
                <a:ea typeface="Open Sans"/>
                <a:cs typeface="Open Sans"/>
                <a:sym typeface="Open Sans"/>
              </a:rPr>
              <a:t> à </a:t>
            </a:r>
            <a:r>
              <a:rPr lang="en-US" sz="2000" dirty="0" err="1">
                <a:solidFill>
                  <a:srgbClr val="586F7C"/>
                </a:solidFill>
                <a:latin typeface="Open Sans"/>
                <a:ea typeface="Open Sans"/>
                <a:cs typeface="Open Sans"/>
                <a:sym typeface="Open Sans"/>
              </a:rPr>
              <a:t>l’adresse</a:t>
            </a:r>
            <a:r>
              <a:rPr lang="en-US" sz="2000" dirty="0">
                <a:solidFill>
                  <a:srgbClr val="586F7C"/>
                </a:solidFill>
                <a:latin typeface="Open Sans"/>
                <a:ea typeface="Open Sans"/>
                <a:cs typeface="Open Sans"/>
                <a:sym typeface="Open Sans"/>
              </a:rPr>
              <a:t> mail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 </a:t>
            </a:r>
            <a:r>
              <a:rPr lang="en-US" sz="2000" dirty="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Découvrir d'autres supports de formation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Vous abonner à la newsletter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Consulter les vidéos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suivre</a:t>
            </a:r>
            <a:r>
              <a:rPr lang="en-US" sz="2000" dirty="0">
                <a:solidFill>
                  <a:srgbClr val="586F7C"/>
                </a:solidFill>
                <a:latin typeface="Open Sans"/>
                <a:ea typeface="Open Sans"/>
                <a:cs typeface="Open Sans"/>
                <a:sym typeface="Open Sans"/>
              </a:rPr>
              <a:t> sur Twitter @r4lpartnership et Facebook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207819" y="220023"/>
            <a:ext cx="818803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Profil de recherche pour les particuliers et les organisations </a:t>
            </a:r>
            <a:endParaRPr dirty="0">
              <a:solidFill>
                <a:srgbClr val="586F7C"/>
              </a:solidFill>
              <a:latin typeface="Open Sans"/>
              <a:ea typeface="Open Sans"/>
              <a:cs typeface="Open Sans"/>
              <a:sym typeface="Open Sans"/>
            </a:endParaRPr>
          </a:p>
        </p:txBody>
      </p:sp>
      <p:sp>
        <p:nvSpPr>
          <p:cNvPr id="106" name="Google Shape;106;p17"/>
          <p:cNvSpPr txBox="1">
            <a:spLocks noGrp="1"/>
          </p:cNvSpPr>
          <p:nvPr>
            <p:ph type="body" idx="1"/>
          </p:nvPr>
        </p:nvSpPr>
        <p:spPr>
          <a:xfrm>
            <a:off x="537028" y="1917700"/>
            <a:ext cx="10784114" cy="453934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424242"/>
                </a:solidFill>
                <a:latin typeface="Open Sans"/>
                <a:ea typeface="Open Sans"/>
                <a:cs typeface="Open Sans"/>
                <a:sym typeface="Open Sans"/>
              </a:rPr>
              <a:t>Important pour présenter le travail et l'impact d'un chercheur ou d'une organisation</a:t>
            </a:r>
            <a:r>
              <a:rPr lang="en-US" sz="2000" dirty="0">
                <a:solidFill>
                  <a:srgbClr val="424242"/>
                </a:solidFill>
                <a:latin typeface="Open Sans"/>
                <a:ea typeface="Open Sans"/>
                <a:cs typeface="Open Sans"/>
                <a:sym typeface="Open Sans"/>
              </a:rPr>
              <a:t>.</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Présente les travaux, les réalisations et les collaborations en un seul endroit, ce qui facilite l'évaluation de l'entité évaluée. </a:t>
            </a:r>
          </a:p>
          <a:p>
            <a:pPr lvl="0">
              <a:lnSpc>
                <a:spcPct val="100000"/>
              </a:lnSpc>
              <a:buClr>
                <a:schemeClr val="dk1"/>
              </a:buClr>
            </a:pPr>
            <a:r>
              <a:rPr lang="fr-FR" sz="2000" dirty="0">
                <a:solidFill>
                  <a:srgbClr val="424242"/>
                </a:solidFill>
                <a:latin typeface="Open Sans"/>
                <a:ea typeface="Open Sans"/>
                <a:cs typeface="Open Sans"/>
                <a:sym typeface="Open Sans"/>
              </a:rPr>
              <a:t>Un bon profil de chercheur doit présenter les résultats de la recherche d'un individu tout au long de sa carrière dans une approche équilibrée, en utilisant à la fois des méthodes qualitatives, comme les récits, et des indicateurs quantitatifs.</a:t>
            </a:r>
          </a:p>
          <a:p>
            <a:pPr lvl="0">
              <a:lnSpc>
                <a:spcPct val="100000"/>
              </a:lnSpc>
              <a:buClr>
                <a:schemeClr val="dk1"/>
              </a:buClr>
            </a:pPr>
            <a:r>
              <a:rPr lang="fr-FR" sz="2000" dirty="0">
                <a:solidFill>
                  <a:srgbClr val="424242"/>
                </a:solidFill>
                <a:latin typeface="Open Sans"/>
                <a:ea typeface="Open Sans"/>
                <a:cs typeface="Open Sans"/>
                <a:sym typeface="Open Sans"/>
              </a:rPr>
              <a:t>De même, un bon profil d'organisation devrait présenter le travail et l'impact d'une organisation selon une approche équilibrée</a:t>
            </a:r>
            <a:r>
              <a:rPr lang="en-US" sz="2000" dirty="0">
                <a:solidFill>
                  <a:srgbClr val="424242"/>
                </a:solidFill>
                <a:latin typeface="Open Sans"/>
                <a:ea typeface="Open Sans"/>
                <a:cs typeface="Open Sans"/>
                <a:sym typeface="Open Sans"/>
              </a:rPr>
              <a:t>.</a:t>
            </a:r>
            <a:endParaRPr dirty="0">
              <a:solidFill>
                <a:srgbClr val="424242"/>
              </a:solidFill>
            </a:endParaRPr>
          </a:p>
          <a:p>
            <a:pPr lvl="0">
              <a:lnSpc>
                <a:spcPct val="100000"/>
              </a:lnSpc>
              <a:buClr>
                <a:schemeClr val="dk1"/>
              </a:buClr>
            </a:pPr>
            <a:r>
              <a:rPr lang="fr-FR" sz="2000" dirty="0">
                <a:solidFill>
                  <a:srgbClr val="424242"/>
                </a:solidFill>
                <a:latin typeface="Open Sans"/>
                <a:ea typeface="Open Sans"/>
                <a:cs typeface="Open Sans"/>
                <a:sym typeface="Open Sans"/>
              </a:rPr>
              <a:t>Outre les trois outils présentés dans cette présentation, un profil Google Scholar, présenté dans la section "Évaluation de la recherche et bibliométrie", est utile pour établir un profil de recherche</a:t>
            </a:r>
            <a:r>
              <a:rPr lang="en-US" sz="2000" dirty="0">
                <a:solidFill>
                  <a:srgbClr val="424242"/>
                </a:solidFill>
                <a:latin typeface="Open Sans"/>
                <a:ea typeface="Open Sans"/>
                <a:cs typeface="Open Sans"/>
                <a:sym typeface="Open Sans"/>
              </a:rPr>
              <a:t>.</a:t>
            </a:r>
            <a:endParaRPr sz="2000" dirty="0">
              <a:solidFill>
                <a:srgbClr val="42424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373307" y="158983"/>
            <a:ext cx="8098971"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Accès à Dimensions, Lens et </a:t>
            </a:r>
            <a:r>
              <a:rPr lang="fr-FR" sz="3200" dirty="0" err="1">
                <a:solidFill>
                  <a:srgbClr val="586F7C"/>
                </a:solidFill>
                <a:latin typeface="Open Sans"/>
                <a:ea typeface="Open Sans"/>
                <a:cs typeface="Open Sans"/>
                <a:sym typeface="Open Sans"/>
              </a:rPr>
              <a:t>Scopus</a:t>
            </a:r>
            <a:r>
              <a:rPr lang="fr-FR" sz="3200" dirty="0">
                <a:solidFill>
                  <a:srgbClr val="586F7C"/>
                </a:solidFill>
                <a:latin typeface="Open Sans"/>
                <a:ea typeface="Open Sans"/>
                <a:cs typeface="Open Sans"/>
                <a:sym typeface="Open Sans"/>
              </a:rPr>
              <a:t> à partir du portail de contenu de Research4Life</a:t>
            </a:r>
            <a:endParaRPr sz="3200" dirty="0">
              <a:solidFill>
                <a:srgbClr val="586F7C"/>
              </a:solidFill>
              <a:latin typeface="Open Sans"/>
              <a:ea typeface="Open Sans"/>
              <a:cs typeface="Open Sans"/>
              <a:sym typeface="Open Sans"/>
            </a:endParaRPr>
          </a:p>
        </p:txBody>
      </p:sp>
      <p:sp>
        <p:nvSpPr>
          <p:cNvPr id="113" name="Google Shape;113;p9"/>
          <p:cNvSpPr txBox="1">
            <a:spLocks noGrp="1"/>
          </p:cNvSpPr>
          <p:nvPr>
            <p:ph type="body" idx="1"/>
          </p:nvPr>
        </p:nvSpPr>
        <p:spPr>
          <a:xfrm>
            <a:off x="539562" y="1645920"/>
            <a:ext cx="10880498" cy="6290423"/>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000" dirty="0">
                <a:solidFill>
                  <a:srgbClr val="424242"/>
                </a:solidFill>
                <a:latin typeface="Open Sans"/>
                <a:ea typeface="Open Sans"/>
                <a:cs typeface="Open Sans"/>
                <a:sym typeface="Open Sans"/>
              </a:rPr>
              <a:t>Dimensions, Lens ou </a:t>
            </a:r>
            <a:r>
              <a:rPr lang="fr-FR" sz="2000" dirty="0" err="1">
                <a:solidFill>
                  <a:srgbClr val="424242"/>
                </a:solidFill>
                <a:latin typeface="Open Sans"/>
                <a:ea typeface="Open Sans"/>
                <a:cs typeface="Open Sans"/>
                <a:sym typeface="Open Sans"/>
              </a:rPr>
              <a:t>Scopus</a:t>
            </a:r>
            <a:r>
              <a:rPr lang="fr-FR" sz="2000" dirty="0">
                <a:solidFill>
                  <a:srgbClr val="424242"/>
                </a:solidFill>
                <a:latin typeface="Open Sans"/>
                <a:ea typeface="Open Sans"/>
                <a:cs typeface="Open Sans"/>
                <a:sym typeface="Open Sans"/>
              </a:rPr>
              <a:t> sont accessibles à partir de la liste </a:t>
            </a:r>
            <a:r>
              <a:rPr lang="fr-FR" sz="2000" b="1" dirty="0">
                <a:solidFill>
                  <a:srgbClr val="424242"/>
                </a:solidFill>
                <a:latin typeface="Open Sans"/>
                <a:ea typeface="Open Sans"/>
                <a:cs typeface="Open Sans"/>
                <a:sym typeface="Open Sans"/>
              </a:rPr>
              <a:t>Bases de données</a:t>
            </a:r>
            <a:r>
              <a:rPr lang="fr-FR" sz="2000" dirty="0">
                <a:solidFill>
                  <a:srgbClr val="424242"/>
                </a:solidFill>
                <a:latin typeface="Open Sans"/>
                <a:ea typeface="Open Sans"/>
                <a:cs typeface="Open Sans"/>
                <a:sym typeface="Open Sans"/>
              </a:rPr>
              <a:t>.  Une fois affichée, faites défiler la liste jusqu'aux ressources spécifiques.  Cliquez pour ouvrir</a:t>
            </a:r>
            <a:r>
              <a:rPr lang="en-US" sz="2000" dirty="0">
                <a:solidFill>
                  <a:srgbClr val="424242"/>
                </a:solidFill>
                <a:latin typeface="Open Sans"/>
                <a:ea typeface="Open Sans"/>
                <a:cs typeface="Open Sans"/>
                <a:sym typeface="Open Sans"/>
              </a:rPr>
              <a:t>.</a:t>
            </a:r>
            <a:endParaRPr sz="2000" dirty="0">
              <a:solidFill>
                <a:srgbClr val="424242"/>
              </a:solidFill>
            </a:endParaRPr>
          </a:p>
        </p:txBody>
      </p:sp>
      <p:pic>
        <p:nvPicPr>
          <p:cNvPr id="114" name="Google Shape;114;p9"/>
          <p:cNvPicPr preferRelativeResize="0"/>
          <p:nvPr/>
        </p:nvPicPr>
        <p:blipFill rotWithShape="1">
          <a:blip r:embed="rId3">
            <a:alphaModFix/>
          </a:blip>
          <a:srcRect/>
          <a:stretch/>
        </p:blipFill>
        <p:spPr>
          <a:xfrm>
            <a:off x="10914407" y="4231005"/>
            <a:ext cx="828675" cy="981075"/>
          </a:xfrm>
          <a:prstGeom prst="rect">
            <a:avLst/>
          </a:prstGeom>
          <a:noFill/>
          <a:ln>
            <a:noFill/>
          </a:ln>
        </p:spPr>
      </p:pic>
      <p:grpSp>
        <p:nvGrpSpPr>
          <p:cNvPr id="31" name="Groupe 30">
            <a:extLst>
              <a:ext uri="{FF2B5EF4-FFF2-40B4-BE49-F238E27FC236}">
                <a16:creationId xmlns:a16="http://schemas.microsoft.com/office/drawing/2014/main" id="{09C05E04-CF1C-4622-9C96-07B6C161FC5A}"/>
              </a:ext>
            </a:extLst>
          </p:cNvPr>
          <p:cNvGrpSpPr/>
          <p:nvPr/>
        </p:nvGrpSpPr>
        <p:grpSpPr>
          <a:xfrm>
            <a:off x="2483410" y="2486460"/>
            <a:ext cx="7346390" cy="4351291"/>
            <a:chOff x="2483410" y="2486460"/>
            <a:chExt cx="7346390" cy="4351291"/>
          </a:xfrm>
        </p:grpSpPr>
        <p:pic>
          <p:nvPicPr>
            <p:cNvPr id="2" name="Image 1">
              <a:extLst>
                <a:ext uri="{FF2B5EF4-FFF2-40B4-BE49-F238E27FC236}">
                  <a16:creationId xmlns:a16="http://schemas.microsoft.com/office/drawing/2014/main" id="{BFCDEE50-E807-4DEE-B87F-0129D018F92B}"/>
                </a:ext>
              </a:extLst>
            </p:cNvPr>
            <p:cNvPicPr>
              <a:picLocks noChangeAspect="1"/>
            </p:cNvPicPr>
            <p:nvPr/>
          </p:nvPicPr>
          <p:blipFill>
            <a:blip r:embed="rId4"/>
            <a:stretch>
              <a:fillRect/>
            </a:stretch>
          </p:blipFill>
          <p:spPr>
            <a:xfrm>
              <a:off x="2604709" y="2486460"/>
              <a:ext cx="6750204" cy="2001346"/>
            </a:xfrm>
            <a:prstGeom prst="rect">
              <a:avLst/>
            </a:prstGeom>
          </p:spPr>
        </p:pic>
        <p:pic>
          <p:nvPicPr>
            <p:cNvPr id="3" name="Image 2">
              <a:extLst>
                <a:ext uri="{FF2B5EF4-FFF2-40B4-BE49-F238E27FC236}">
                  <a16:creationId xmlns:a16="http://schemas.microsoft.com/office/drawing/2014/main" id="{8F19B78D-02EB-4E12-A8A0-E8030D42CD32}"/>
                </a:ext>
              </a:extLst>
            </p:cNvPr>
            <p:cNvPicPr>
              <a:picLocks noChangeAspect="1"/>
            </p:cNvPicPr>
            <p:nvPr/>
          </p:nvPicPr>
          <p:blipFill>
            <a:blip r:embed="rId5"/>
            <a:stretch>
              <a:fillRect/>
            </a:stretch>
          </p:blipFill>
          <p:spPr>
            <a:xfrm>
              <a:off x="2557841" y="4597561"/>
              <a:ext cx="2063211" cy="2164942"/>
            </a:xfrm>
            <a:prstGeom prst="rect">
              <a:avLst/>
            </a:prstGeom>
          </p:spPr>
        </p:pic>
        <p:pic>
          <p:nvPicPr>
            <p:cNvPr id="4" name="Image 3">
              <a:extLst>
                <a:ext uri="{FF2B5EF4-FFF2-40B4-BE49-F238E27FC236}">
                  <a16:creationId xmlns:a16="http://schemas.microsoft.com/office/drawing/2014/main" id="{B29D6BBF-4200-42D8-9C1D-8DCC6ECA3C91}"/>
                </a:ext>
              </a:extLst>
            </p:cNvPr>
            <p:cNvPicPr>
              <a:picLocks noChangeAspect="1"/>
            </p:cNvPicPr>
            <p:nvPr/>
          </p:nvPicPr>
          <p:blipFill>
            <a:blip r:embed="rId6"/>
            <a:stretch>
              <a:fillRect/>
            </a:stretch>
          </p:blipFill>
          <p:spPr>
            <a:xfrm>
              <a:off x="4857704" y="6038502"/>
              <a:ext cx="1609950" cy="724001"/>
            </a:xfrm>
            <a:prstGeom prst="rect">
              <a:avLst/>
            </a:prstGeom>
          </p:spPr>
        </p:pic>
        <p:pic>
          <p:nvPicPr>
            <p:cNvPr id="6" name="Image 5">
              <a:extLst>
                <a:ext uri="{FF2B5EF4-FFF2-40B4-BE49-F238E27FC236}">
                  <a16:creationId xmlns:a16="http://schemas.microsoft.com/office/drawing/2014/main" id="{293C269D-AA9C-457B-93FA-C489D37E8C5A}"/>
                </a:ext>
              </a:extLst>
            </p:cNvPr>
            <p:cNvPicPr>
              <a:picLocks noChangeAspect="1"/>
            </p:cNvPicPr>
            <p:nvPr/>
          </p:nvPicPr>
          <p:blipFill>
            <a:blip r:embed="rId7"/>
            <a:stretch>
              <a:fillRect/>
            </a:stretch>
          </p:blipFill>
          <p:spPr>
            <a:xfrm>
              <a:off x="6238866" y="4648078"/>
              <a:ext cx="1931389" cy="2129278"/>
            </a:xfrm>
            <a:prstGeom prst="rect">
              <a:avLst/>
            </a:prstGeom>
          </p:spPr>
        </p:pic>
        <p:pic>
          <p:nvPicPr>
            <p:cNvPr id="7" name="Image 6">
              <a:extLst>
                <a:ext uri="{FF2B5EF4-FFF2-40B4-BE49-F238E27FC236}">
                  <a16:creationId xmlns:a16="http://schemas.microsoft.com/office/drawing/2014/main" id="{74E6E55E-DB2D-4BF5-876D-3052EB959842}"/>
                </a:ext>
              </a:extLst>
            </p:cNvPr>
            <p:cNvPicPr>
              <a:picLocks noChangeAspect="1"/>
            </p:cNvPicPr>
            <p:nvPr/>
          </p:nvPicPr>
          <p:blipFill>
            <a:blip r:embed="rId8"/>
            <a:stretch>
              <a:fillRect/>
            </a:stretch>
          </p:blipFill>
          <p:spPr>
            <a:xfrm>
              <a:off x="8355015" y="6118397"/>
              <a:ext cx="1474785" cy="708721"/>
            </a:xfrm>
            <a:prstGeom prst="rect">
              <a:avLst/>
            </a:prstGeom>
          </p:spPr>
        </p:pic>
        <p:sp>
          <p:nvSpPr>
            <p:cNvPr id="8" name="Rectangle 7">
              <a:extLst>
                <a:ext uri="{FF2B5EF4-FFF2-40B4-BE49-F238E27FC236}">
                  <a16:creationId xmlns:a16="http://schemas.microsoft.com/office/drawing/2014/main" id="{31D6B551-99B9-41D3-9B38-87D25CF8537C}"/>
                </a:ext>
              </a:extLst>
            </p:cNvPr>
            <p:cNvSpPr/>
            <p:nvPr/>
          </p:nvSpPr>
          <p:spPr>
            <a:xfrm>
              <a:off x="2483410" y="4721542"/>
              <a:ext cx="980114" cy="259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581C01B1-6EAD-4CC4-8E38-A2D44CD525BC}"/>
                </a:ext>
              </a:extLst>
            </p:cNvPr>
            <p:cNvPicPr>
              <a:picLocks noChangeAspect="1"/>
            </p:cNvPicPr>
            <p:nvPr/>
          </p:nvPicPr>
          <p:blipFill>
            <a:blip r:embed="rId8"/>
            <a:stretch>
              <a:fillRect/>
            </a:stretch>
          </p:blipFill>
          <p:spPr>
            <a:xfrm>
              <a:off x="5524450" y="3074639"/>
              <a:ext cx="1143099" cy="708721"/>
            </a:xfrm>
            <a:prstGeom prst="rect">
              <a:avLst/>
            </a:prstGeom>
          </p:spPr>
        </p:pic>
        <p:sp>
          <p:nvSpPr>
            <p:cNvPr id="14" name="Rectangle 13">
              <a:extLst>
                <a:ext uri="{FF2B5EF4-FFF2-40B4-BE49-F238E27FC236}">
                  <a16:creationId xmlns:a16="http://schemas.microsoft.com/office/drawing/2014/main" id="{54978700-6127-48F0-BA50-233D172D7F4C}"/>
                </a:ext>
              </a:extLst>
            </p:cNvPr>
            <p:cNvSpPr/>
            <p:nvPr/>
          </p:nvSpPr>
          <p:spPr>
            <a:xfrm>
              <a:off x="6541060" y="3172092"/>
              <a:ext cx="980114" cy="2597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15AE57C-3E83-42D1-BB67-6AD4D507CBBA}"/>
                </a:ext>
              </a:extLst>
            </p:cNvPr>
            <p:cNvSpPr/>
            <p:nvPr/>
          </p:nvSpPr>
          <p:spPr>
            <a:xfrm>
              <a:off x="4916952" y="6118397"/>
              <a:ext cx="1321913" cy="676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0CFF1A2-1640-417A-ABEC-4C3477B038FD}"/>
                </a:ext>
              </a:extLst>
            </p:cNvPr>
            <p:cNvSpPr/>
            <p:nvPr/>
          </p:nvSpPr>
          <p:spPr>
            <a:xfrm>
              <a:off x="8355015" y="6150327"/>
              <a:ext cx="1321913" cy="676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2EA15196-D043-41DB-9547-1A9032B7A642}"/>
                </a:ext>
              </a:extLst>
            </p:cNvPr>
            <p:cNvSpPr/>
            <p:nvPr/>
          </p:nvSpPr>
          <p:spPr>
            <a:xfrm>
              <a:off x="6273692" y="4640879"/>
              <a:ext cx="1970994" cy="2196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a:extLst>
                <a:ext uri="{FF2B5EF4-FFF2-40B4-BE49-F238E27FC236}">
                  <a16:creationId xmlns:a16="http://schemas.microsoft.com/office/drawing/2014/main" id="{4AAF7BB7-0DC7-4CA1-8F99-0D80ED140894}"/>
                </a:ext>
              </a:extLst>
            </p:cNvPr>
            <p:cNvCxnSpPr>
              <a:cxnSpLocks/>
              <a:stCxn id="14" idx="1"/>
            </p:cNvCxnSpPr>
            <p:nvPr/>
          </p:nvCxnSpPr>
          <p:spPr>
            <a:xfrm flipH="1">
              <a:off x="3263572" y="3301979"/>
              <a:ext cx="3277488" cy="134609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746EFDA-906E-4F55-8DC1-D7822E1E1C54}"/>
                </a:ext>
              </a:extLst>
            </p:cNvPr>
            <p:cNvCxnSpPr/>
            <p:nvPr/>
          </p:nvCxnSpPr>
          <p:spPr>
            <a:xfrm>
              <a:off x="3300088" y="4893843"/>
              <a:ext cx="302287" cy="78618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223AD694-ADDD-427C-961F-18016E0D01DF}"/>
                </a:ext>
              </a:extLst>
            </p:cNvPr>
            <p:cNvCxnSpPr>
              <a:cxnSpLocks/>
            </p:cNvCxnSpPr>
            <p:nvPr/>
          </p:nvCxnSpPr>
          <p:spPr>
            <a:xfrm>
              <a:off x="4075228" y="6400502"/>
              <a:ext cx="731395" cy="8822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266FEE19-C291-4D2E-8840-045EDF69E94A}"/>
                </a:ext>
              </a:extLst>
            </p:cNvPr>
            <p:cNvCxnSpPr>
              <a:cxnSpLocks/>
            </p:cNvCxnSpPr>
            <p:nvPr/>
          </p:nvCxnSpPr>
          <p:spPr>
            <a:xfrm flipV="1">
              <a:off x="6078232" y="6038502"/>
              <a:ext cx="440503" cy="60393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1A666693-2682-4982-A8CD-F60997A9E9F5}"/>
                </a:ext>
              </a:extLst>
            </p:cNvPr>
            <p:cNvCxnSpPr>
              <a:cxnSpLocks/>
            </p:cNvCxnSpPr>
            <p:nvPr/>
          </p:nvCxnSpPr>
          <p:spPr>
            <a:xfrm>
              <a:off x="8114454" y="5991167"/>
              <a:ext cx="841423" cy="30330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57200" y="354095"/>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Qu'est-ce que Dimensions et à quoi </a:t>
            </a:r>
            <a:r>
              <a:rPr lang="fr-FR" sz="3200" dirty="0" err="1">
                <a:solidFill>
                  <a:srgbClr val="586F7C"/>
                </a:solidFill>
                <a:latin typeface="Open Sans"/>
                <a:ea typeface="Open Sans"/>
                <a:cs typeface="Open Sans"/>
                <a:sym typeface="Open Sans"/>
              </a:rPr>
              <a:t>sert-il</a:t>
            </a:r>
            <a:r>
              <a:rPr lang="fr-FR" sz="3200" dirty="0">
                <a:solidFill>
                  <a:srgbClr val="586F7C"/>
                </a:solidFill>
                <a:latin typeface="Open Sans"/>
                <a:ea typeface="Open Sans"/>
                <a:cs typeface="Open Sans"/>
                <a:sym typeface="Open Sans"/>
              </a:rPr>
              <a:t> ?</a:t>
            </a:r>
            <a:endParaRPr dirty="0">
              <a:solidFill>
                <a:srgbClr val="586F7C"/>
              </a:solidFill>
            </a:endParaRPr>
          </a:p>
        </p:txBody>
      </p:sp>
      <p:sp>
        <p:nvSpPr>
          <p:cNvPr id="122" name="Google Shape;122;p24"/>
          <p:cNvSpPr txBox="1">
            <a:spLocks noGrp="1"/>
          </p:cNvSpPr>
          <p:nvPr>
            <p:ph type="body" idx="1"/>
          </p:nvPr>
        </p:nvSpPr>
        <p:spPr>
          <a:xfrm>
            <a:off x="0" y="1516637"/>
            <a:ext cx="11741727" cy="4736470"/>
          </a:xfrm>
          <a:prstGeom prst="rect">
            <a:avLst/>
          </a:prstGeom>
          <a:noFill/>
          <a:ln>
            <a:noFill/>
          </a:ln>
        </p:spPr>
        <p:txBody>
          <a:bodyPr spcFirstLastPara="1" wrap="square" lIns="91425" tIns="45700" rIns="91425" bIns="45700" anchor="t" anchorCtr="0">
            <a:noAutofit/>
          </a:bodyPr>
          <a:lstStyle/>
          <a:p>
            <a:pPr marL="412750" lvl="0" indent="-285750">
              <a:lnSpc>
                <a:spcPct val="150000"/>
              </a:lnSpc>
              <a:buClr>
                <a:schemeClr val="dk1"/>
              </a:buClr>
              <a:buSzPts val="2000"/>
            </a:pPr>
            <a:r>
              <a:rPr lang="fr-FR" sz="2000"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Dimensions</a:t>
            </a:r>
            <a:r>
              <a:rPr lang="fr-FR" sz="2000" dirty="0">
                <a:solidFill>
                  <a:srgbClr val="424242"/>
                </a:solidFill>
                <a:latin typeface="Open Sans"/>
                <a:ea typeface="Open Sans"/>
                <a:cs typeface="Open Sans"/>
                <a:sym typeface="Open Sans"/>
              </a:rPr>
              <a:t>, est une </a:t>
            </a:r>
            <a:r>
              <a:rPr lang="fr-FR" sz="2000" dirty="0">
                <a:solidFill>
                  <a:schemeClr val="tx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base de données scientifique numérique</a:t>
            </a:r>
            <a:r>
              <a:rPr lang="fr-FR" sz="2000" dirty="0">
                <a:solidFill>
                  <a:srgbClr val="424242"/>
                </a:solidFill>
                <a:latin typeface="Open Sans"/>
                <a:ea typeface="Open Sans"/>
                <a:cs typeface="Open Sans"/>
                <a:sym typeface="Open Sans"/>
              </a:rPr>
              <a:t> qui va au-delà des citations et se définit comme une plateforme dynamique de données de recherche liées</a:t>
            </a:r>
            <a:r>
              <a:rPr lang="en-US" sz="2000" dirty="0">
                <a:solidFill>
                  <a:srgbClr val="424242"/>
                </a:solidFill>
                <a:latin typeface="Open Sans"/>
                <a:ea typeface="Open Sans"/>
                <a:cs typeface="Open Sans"/>
                <a:sym typeface="Open Sans"/>
              </a:rPr>
              <a:t>.</a:t>
            </a:r>
            <a:endParaRPr dirty="0">
              <a:solidFill>
                <a:srgbClr val="424242"/>
              </a:solidFill>
            </a:endParaRPr>
          </a:p>
          <a:p>
            <a:pPr marL="412750" lvl="0" indent="-285750">
              <a:lnSpc>
                <a:spcPct val="150000"/>
              </a:lnSpc>
              <a:buClr>
                <a:schemeClr val="dk1"/>
              </a:buClr>
              <a:buSzPts val="2000"/>
            </a:pPr>
            <a:r>
              <a:rPr lang="fr-FR" sz="2000" dirty="0">
                <a:solidFill>
                  <a:srgbClr val="424242"/>
                </a:solidFill>
                <a:latin typeface="Open Sans"/>
                <a:ea typeface="Open Sans"/>
                <a:cs typeface="Open Sans"/>
                <a:sym typeface="Open Sans"/>
              </a:rPr>
              <a:t>Elle permet aux utilisateurs d'explorer les liens entre les publications, les subventions, les essais cliniques, les brevets et les documents politiques afin d'obtenir une image plus large de l'impact</a:t>
            </a:r>
            <a:r>
              <a:rPr lang="en-US" sz="2000" dirty="0">
                <a:solidFill>
                  <a:srgbClr val="424242"/>
                </a:solidFill>
                <a:latin typeface="Open Sans"/>
                <a:ea typeface="Open Sans"/>
                <a:cs typeface="Open Sans"/>
                <a:sym typeface="Open Sans"/>
              </a:rPr>
              <a:t>.</a:t>
            </a:r>
            <a:endParaRPr dirty="0">
              <a:solidFill>
                <a:srgbClr val="424242"/>
              </a:solidFill>
            </a:endParaRPr>
          </a:p>
          <a:p>
            <a:pPr marL="412750" lvl="0" indent="-285750">
              <a:lnSpc>
                <a:spcPct val="150000"/>
              </a:lnSpc>
              <a:buClr>
                <a:schemeClr val="dk1"/>
              </a:buClr>
              <a:buSzPts val="2000"/>
            </a:pPr>
            <a:r>
              <a:rPr lang="fr-FR" sz="2000" dirty="0">
                <a:solidFill>
                  <a:srgbClr val="424242"/>
                </a:solidFill>
                <a:latin typeface="Open Sans"/>
                <a:ea typeface="Open Sans"/>
                <a:cs typeface="Open Sans"/>
                <a:sym typeface="Open Sans"/>
              </a:rPr>
              <a:t>Réunit des centaines de millions de publications, de subventions, de politiques, de données, de brevets et de mesures, permettant aux utilisateurs d'explorer plus de 4 milliards de connexions entre eux</a:t>
            </a:r>
            <a:r>
              <a:rPr lang="en-US" sz="2000" dirty="0">
                <a:solidFill>
                  <a:srgbClr val="424242"/>
                </a:solidFill>
                <a:latin typeface="Open Sans"/>
                <a:ea typeface="Open Sans"/>
                <a:cs typeface="Open Sans"/>
                <a:sym typeface="Open Sans"/>
              </a:rPr>
              <a:t>.</a:t>
            </a:r>
            <a:endParaRPr dirty="0">
              <a:solidFill>
                <a:srgbClr val="424242"/>
              </a:solidFill>
            </a:endParaRPr>
          </a:p>
          <a:p>
            <a:pPr marL="412750" lvl="0" indent="-285750">
              <a:lnSpc>
                <a:spcPct val="150000"/>
              </a:lnSpc>
              <a:buClr>
                <a:schemeClr val="dk1"/>
              </a:buClr>
              <a:buSzPts val="2000"/>
            </a:pPr>
            <a:r>
              <a:rPr lang="fr-FR" sz="2000" dirty="0">
                <a:solidFill>
                  <a:srgbClr val="424242"/>
                </a:solidFill>
                <a:latin typeface="Open Sans"/>
                <a:ea typeface="Open Sans"/>
                <a:cs typeface="Open Sans"/>
                <a:sym typeface="Open Sans"/>
              </a:rPr>
              <a:t>Présente des indicateurs bibliométriques pour évaluer l'impact des chercheurs et des organismes de recherche.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a:solidFill>
                  <a:srgbClr val="586F7C"/>
                </a:solidFill>
                <a:latin typeface="Open Sans"/>
                <a:ea typeface="Open Sans"/>
                <a:cs typeface="Open Sans"/>
                <a:sym typeface="Open Sans"/>
              </a:rPr>
              <a:t>Recherche </a:t>
            </a:r>
            <a:r>
              <a:rPr lang="en-US" sz="3200" dirty="0" err="1">
                <a:solidFill>
                  <a:srgbClr val="586F7C"/>
                </a:solidFill>
                <a:latin typeface="Open Sans"/>
                <a:ea typeface="Open Sans"/>
                <a:cs typeface="Open Sans"/>
                <a:sym typeface="Open Sans"/>
              </a:rPr>
              <a:t>documentaire</a:t>
            </a:r>
            <a:r>
              <a:rPr lang="en-US" sz="3200" dirty="0">
                <a:solidFill>
                  <a:srgbClr val="586F7C"/>
                </a:solidFill>
                <a:latin typeface="Open Sans"/>
                <a:ea typeface="Open Sans"/>
                <a:cs typeface="Open Sans"/>
                <a:sym typeface="Open Sans"/>
              </a:rPr>
              <a:t> sur Dimensions</a:t>
            </a:r>
            <a:endParaRPr dirty="0"/>
          </a:p>
        </p:txBody>
      </p:sp>
      <p:sp>
        <p:nvSpPr>
          <p:cNvPr id="129" name="Google Shape;129;p19"/>
          <p:cNvSpPr txBox="1">
            <a:spLocks noGrp="1"/>
          </p:cNvSpPr>
          <p:nvPr>
            <p:ph type="body" idx="1"/>
          </p:nvPr>
        </p:nvSpPr>
        <p:spPr>
          <a:xfrm>
            <a:off x="-145474" y="1518122"/>
            <a:ext cx="6241474" cy="5224878"/>
          </a:xfrm>
          <a:prstGeom prst="rect">
            <a:avLst/>
          </a:prstGeom>
          <a:noFill/>
          <a:ln>
            <a:noFill/>
          </a:ln>
        </p:spPr>
        <p:txBody>
          <a:bodyPr spcFirstLastPara="1" wrap="square" lIns="91425" tIns="45700" rIns="91425" bIns="45700" anchor="t" anchorCtr="0">
            <a:noAutofit/>
          </a:bodyPr>
          <a:lstStyle/>
          <a:p>
            <a:pPr marL="412750" lvl="0" indent="-285750">
              <a:lnSpc>
                <a:spcPct val="100000"/>
              </a:lnSpc>
              <a:buClr>
                <a:schemeClr val="dk1"/>
              </a:buClr>
              <a:buSzPts val="2200"/>
            </a:pPr>
            <a:r>
              <a:rPr lang="fr-FR" sz="2200" dirty="0">
                <a:solidFill>
                  <a:srgbClr val="3F3F3F"/>
                </a:solidFill>
                <a:latin typeface="Open Sans"/>
                <a:ea typeface="Open Sans"/>
                <a:cs typeface="Open Sans"/>
                <a:sym typeface="Open Sans"/>
              </a:rPr>
              <a:t>Pour lancer une recherche thématique, saisissez une phrase ou des mots clés, par exemple "</a:t>
            </a:r>
            <a:r>
              <a:rPr lang="fr-FR" sz="2200" b="1" i="1" dirty="0">
                <a:solidFill>
                  <a:srgbClr val="3F3F3F"/>
                </a:solidFill>
                <a:latin typeface="Open Sans"/>
                <a:ea typeface="Open Sans"/>
                <a:cs typeface="Open Sans"/>
                <a:sym typeface="Open Sans"/>
              </a:rPr>
              <a:t>production de maïs au Zimbabwe</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maize</a:t>
            </a:r>
            <a:r>
              <a:rPr lang="fr-FR" sz="2200" dirty="0">
                <a:solidFill>
                  <a:srgbClr val="3F3F3F"/>
                </a:solidFill>
                <a:latin typeface="Open Sans"/>
                <a:ea typeface="Open Sans"/>
                <a:cs typeface="Open Sans"/>
                <a:sym typeface="Open Sans"/>
              </a:rPr>
              <a:t> production in Zimbabwe”) dans le champ de recherche en </a:t>
            </a:r>
            <a:r>
              <a:rPr lang="fr-FR" sz="2200" b="1" dirty="0">
                <a:solidFill>
                  <a:srgbClr val="3F3F3F"/>
                </a:solidFill>
                <a:latin typeface="Open Sans"/>
                <a:ea typeface="Open Sans"/>
                <a:cs typeface="Open Sans"/>
                <a:sym typeface="Open Sans"/>
              </a:rPr>
              <a:t>A</a:t>
            </a:r>
          </a:p>
          <a:p>
            <a:pPr marL="412750" lvl="0" indent="-285750">
              <a:lnSpc>
                <a:spcPct val="100000"/>
              </a:lnSpc>
              <a:buClr>
                <a:schemeClr val="dk1"/>
              </a:buClr>
              <a:buSzPts val="2200"/>
            </a:pPr>
            <a:r>
              <a:rPr lang="fr-FR" sz="2200" dirty="0">
                <a:solidFill>
                  <a:srgbClr val="3F3F3F"/>
                </a:solidFill>
                <a:latin typeface="Open Sans"/>
                <a:ea typeface="Open Sans"/>
                <a:cs typeface="Open Sans"/>
                <a:sym typeface="Open Sans"/>
              </a:rPr>
              <a:t>Le résultat de la recherche peut être affiné par les filtres indiqués en </a:t>
            </a:r>
            <a:r>
              <a:rPr lang="fr-FR" sz="2200" b="1" dirty="0">
                <a:solidFill>
                  <a:srgbClr val="3F3F3F"/>
                </a:solidFill>
                <a:latin typeface="Open Sans"/>
                <a:ea typeface="Open Sans"/>
                <a:cs typeface="Open Sans"/>
                <a:sym typeface="Open Sans"/>
              </a:rPr>
              <a:t>B</a:t>
            </a:r>
            <a:r>
              <a:rPr lang="fr-FR" sz="2200" dirty="0">
                <a:solidFill>
                  <a:srgbClr val="3F3F3F"/>
                </a:solidFill>
                <a:latin typeface="Open Sans"/>
                <a:ea typeface="Open Sans"/>
                <a:cs typeface="Open Sans"/>
                <a:sym typeface="Open Sans"/>
              </a:rPr>
              <a:t> et </a:t>
            </a:r>
            <a:r>
              <a:rPr lang="fr-FR" sz="2200" b="1" dirty="0">
                <a:solidFill>
                  <a:srgbClr val="3F3F3F"/>
                </a:solidFill>
                <a:latin typeface="Open Sans"/>
                <a:ea typeface="Open Sans"/>
                <a:cs typeface="Open Sans"/>
                <a:sym typeface="Open Sans"/>
              </a:rPr>
              <a:t>C</a:t>
            </a:r>
            <a:r>
              <a:rPr lang="fr-FR" sz="2200" dirty="0">
                <a:solidFill>
                  <a:srgbClr val="3F3F3F"/>
                </a:solidFill>
                <a:latin typeface="Open Sans"/>
                <a:ea typeface="Open Sans"/>
                <a:cs typeface="Open Sans"/>
                <a:sym typeface="Open Sans"/>
              </a:rPr>
              <a:t>.</a:t>
            </a:r>
            <a:r>
              <a:rPr lang="en-US" sz="2200" dirty="0">
                <a:solidFill>
                  <a:srgbClr val="3F3F3F"/>
                </a:solidFill>
                <a:latin typeface="Open Sans"/>
                <a:ea typeface="Open Sans"/>
                <a:cs typeface="Open Sans"/>
                <a:sym typeface="Open Sans"/>
              </a:rPr>
              <a:t> </a:t>
            </a:r>
          </a:p>
          <a:p>
            <a:pPr marL="412750" lvl="0" indent="-285750">
              <a:lnSpc>
                <a:spcPct val="100000"/>
              </a:lnSpc>
              <a:buClr>
                <a:schemeClr val="dk1"/>
              </a:buClr>
              <a:buSzPts val="2200"/>
            </a:pPr>
            <a:r>
              <a:rPr lang="fr-FR" sz="2200" dirty="0">
                <a:solidFill>
                  <a:srgbClr val="3F3F3F"/>
                </a:solidFill>
                <a:latin typeface="Open Sans"/>
                <a:ea typeface="Open Sans"/>
                <a:cs typeface="Open Sans"/>
                <a:sym typeface="Open Sans"/>
              </a:rPr>
              <a:t>Appliquez un filtre en cliquant sur le bouton </a:t>
            </a:r>
            <a:r>
              <a:rPr lang="fr-FR" sz="2200" b="1" dirty="0">
                <a:solidFill>
                  <a:srgbClr val="3F3F3F"/>
                </a:solidFill>
                <a:latin typeface="Open Sans"/>
                <a:ea typeface="Open Sans"/>
                <a:cs typeface="Open Sans"/>
                <a:sym typeface="Open Sans"/>
              </a:rPr>
              <a:t>Limiter à</a:t>
            </a:r>
            <a:r>
              <a:rPr lang="fr-FR" sz="2200" dirty="0">
                <a:solidFill>
                  <a:srgbClr val="3F3F3F"/>
                </a:solidFill>
                <a:latin typeface="Open Sans"/>
                <a:ea typeface="Open Sans"/>
                <a:cs typeface="Open Sans"/>
                <a:sym typeface="Open Sans"/>
              </a:rPr>
              <a:t> après avoir sélectionné les cases appropriées.  </a:t>
            </a:r>
            <a:endParaRPr sz="2200" dirty="0">
              <a:solidFill>
                <a:srgbClr val="3F3F3F"/>
              </a:solidFill>
              <a:latin typeface="Open Sans"/>
              <a:ea typeface="Open Sans"/>
              <a:cs typeface="Open Sans"/>
              <a:sym typeface="Open Sans"/>
            </a:endParaRPr>
          </a:p>
          <a:p>
            <a:pPr marL="869950" lvl="1" indent="-285750">
              <a:lnSpc>
                <a:spcPct val="100000"/>
              </a:lnSpc>
              <a:buClr>
                <a:schemeClr val="dk1"/>
              </a:buClr>
            </a:pPr>
            <a:r>
              <a:rPr lang="fr-FR" dirty="0">
                <a:solidFill>
                  <a:srgbClr val="3F3F3F"/>
                </a:solidFill>
                <a:latin typeface="Open Sans"/>
                <a:ea typeface="Open Sans"/>
                <a:cs typeface="Open Sans"/>
                <a:sym typeface="Open Sans"/>
              </a:rPr>
              <a:t>Un seul filtre peut être appliqué à la fois</a:t>
            </a:r>
            <a:r>
              <a:rPr lang="en-US" dirty="0">
                <a:solidFill>
                  <a:srgbClr val="3F3F3F"/>
                </a:solidFill>
                <a:latin typeface="Open Sans"/>
                <a:ea typeface="Open Sans"/>
                <a:cs typeface="Open Sans"/>
                <a:sym typeface="Open Sans"/>
              </a:rPr>
              <a:t>.</a:t>
            </a:r>
          </a:p>
          <a:p>
            <a:pPr marL="85725" lvl="1" indent="0">
              <a:lnSpc>
                <a:spcPct val="100000"/>
              </a:lnSpc>
              <a:spcBef>
                <a:spcPts val="1200"/>
              </a:spcBef>
              <a:buClr>
                <a:schemeClr val="dk1"/>
              </a:buClr>
              <a:buNone/>
            </a:pPr>
            <a:r>
              <a:rPr lang="en-US" sz="1400" b="1" dirty="0">
                <a:solidFill>
                  <a:srgbClr val="FF0000"/>
                </a:solidFill>
                <a:latin typeface="Open Sans"/>
                <a:ea typeface="Open Sans"/>
                <a:cs typeface="Open Sans"/>
                <a:sym typeface="Open Sans"/>
              </a:rPr>
              <a:t>P.S. : Interface </a:t>
            </a:r>
            <a:r>
              <a:rPr lang="en-US" sz="1400" b="1" dirty="0" err="1">
                <a:solidFill>
                  <a:srgbClr val="FF0000"/>
                </a:solidFill>
                <a:latin typeface="Open Sans"/>
                <a:ea typeface="Open Sans"/>
                <a:cs typeface="Open Sans"/>
                <a:sym typeface="Open Sans"/>
              </a:rPr>
              <a:t>uniquement</a:t>
            </a:r>
            <a:r>
              <a:rPr lang="en-US" sz="1400" b="1" dirty="0">
                <a:solidFill>
                  <a:srgbClr val="FF0000"/>
                </a:solidFill>
                <a:latin typeface="Open Sans"/>
                <a:ea typeface="Open Sans"/>
                <a:cs typeface="Open Sans"/>
                <a:sym typeface="Open Sans"/>
              </a:rPr>
              <a:t> </a:t>
            </a:r>
            <a:r>
              <a:rPr lang="en-US" sz="1400" b="1" dirty="0" err="1">
                <a:solidFill>
                  <a:srgbClr val="FF0000"/>
                </a:solidFill>
                <a:latin typeface="Open Sans"/>
                <a:ea typeface="Open Sans"/>
                <a:cs typeface="Open Sans"/>
                <a:sym typeface="Open Sans"/>
              </a:rPr>
              <a:t>en</a:t>
            </a:r>
            <a:r>
              <a:rPr lang="en-US" sz="1400" b="1" dirty="0">
                <a:solidFill>
                  <a:srgbClr val="FF0000"/>
                </a:solidFill>
                <a:latin typeface="Open Sans"/>
                <a:ea typeface="Open Sans"/>
                <a:cs typeface="Open Sans"/>
                <a:sym typeface="Open Sans"/>
              </a:rPr>
              <a:t> </a:t>
            </a:r>
            <a:r>
              <a:rPr lang="en-US" sz="1400" b="1" dirty="0" err="1">
                <a:solidFill>
                  <a:srgbClr val="FF0000"/>
                </a:solidFill>
                <a:latin typeface="Open Sans"/>
                <a:ea typeface="Open Sans"/>
                <a:cs typeface="Open Sans"/>
                <a:sym typeface="Open Sans"/>
              </a:rPr>
              <a:t>anglais</a:t>
            </a:r>
            <a:r>
              <a:rPr lang="en-US" sz="1400" b="1" dirty="0">
                <a:solidFill>
                  <a:srgbClr val="FF0000"/>
                </a:solidFill>
                <a:latin typeface="Open Sans"/>
                <a:ea typeface="Open Sans"/>
                <a:cs typeface="Open Sans"/>
                <a:sym typeface="Open Sans"/>
              </a:rPr>
              <a:t>. </a:t>
            </a:r>
            <a:r>
              <a:rPr lang="en-US" sz="1400" b="1" dirty="0" err="1">
                <a:solidFill>
                  <a:srgbClr val="FF0000"/>
                </a:solidFill>
                <a:latin typeface="Open Sans"/>
                <a:ea typeface="Open Sans"/>
                <a:cs typeface="Open Sans"/>
                <a:sym typeface="Open Sans"/>
              </a:rPr>
              <a:t>Utilisez</a:t>
            </a:r>
            <a:r>
              <a:rPr lang="en-US" sz="1400" b="1" dirty="0">
                <a:solidFill>
                  <a:srgbClr val="FF0000"/>
                </a:solidFill>
                <a:latin typeface="Open Sans"/>
                <a:ea typeface="Open Sans"/>
                <a:cs typeface="Open Sans"/>
                <a:sym typeface="Open Sans"/>
              </a:rPr>
              <a:t> des mots </a:t>
            </a:r>
            <a:r>
              <a:rPr lang="en-US" sz="1400" b="1" dirty="0" err="1">
                <a:solidFill>
                  <a:srgbClr val="FF0000"/>
                </a:solidFill>
                <a:latin typeface="Open Sans"/>
                <a:ea typeface="Open Sans"/>
                <a:cs typeface="Open Sans"/>
                <a:sym typeface="Open Sans"/>
              </a:rPr>
              <a:t>clés</a:t>
            </a:r>
            <a:r>
              <a:rPr lang="en-US" sz="1400" b="1" dirty="0">
                <a:solidFill>
                  <a:srgbClr val="FF0000"/>
                </a:solidFill>
                <a:latin typeface="Open Sans"/>
                <a:ea typeface="Open Sans"/>
                <a:cs typeface="Open Sans"/>
                <a:sym typeface="Open Sans"/>
              </a:rPr>
              <a:t> </a:t>
            </a:r>
            <a:r>
              <a:rPr lang="en-US" sz="1400" b="1" dirty="0" err="1">
                <a:solidFill>
                  <a:srgbClr val="FF0000"/>
                </a:solidFill>
                <a:latin typeface="Open Sans"/>
                <a:ea typeface="Open Sans"/>
                <a:cs typeface="Open Sans"/>
                <a:sym typeface="Open Sans"/>
              </a:rPr>
              <a:t>en</a:t>
            </a:r>
            <a:r>
              <a:rPr lang="en-US" sz="1400" b="1" dirty="0">
                <a:solidFill>
                  <a:srgbClr val="FF0000"/>
                </a:solidFill>
                <a:latin typeface="Open Sans"/>
                <a:ea typeface="Open Sans"/>
                <a:cs typeface="Open Sans"/>
                <a:sym typeface="Open Sans"/>
              </a:rPr>
              <a:t> </a:t>
            </a:r>
            <a:r>
              <a:rPr lang="en-US" sz="1400" b="1" dirty="0" err="1">
                <a:solidFill>
                  <a:srgbClr val="FF0000"/>
                </a:solidFill>
                <a:latin typeface="Open Sans"/>
                <a:ea typeface="Open Sans"/>
                <a:cs typeface="Open Sans"/>
                <a:sym typeface="Open Sans"/>
              </a:rPr>
              <a:t>anglais</a:t>
            </a:r>
            <a:r>
              <a:rPr lang="en-US" sz="1400" b="1" dirty="0">
                <a:solidFill>
                  <a:srgbClr val="FF0000"/>
                </a:solidFill>
                <a:latin typeface="Open Sans"/>
                <a:ea typeface="Open Sans"/>
                <a:cs typeface="Open Sans"/>
                <a:sym typeface="Open Sans"/>
              </a:rPr>
              <a:t>.</a:t>
            </a:r>
            <a:endParaRPr sz="1400" b="1" dirty="0">
              <a:solidFill>
                <a:srgbClr val="FF0000"/>
              </a:solidFill>
              <a:latin typeface="Open Sans"/>
              <a:ea typeface="Open Sans"/>
              <a:cs typeface="Open Sans"/>
              <a:sym typeface="Open Sans"/>
            </a:endParaRPr>
          </a:p>
        </p:txBody>
      </p:sp>
      <p:pic>
        <p:nvPicPr>
          <p:cNvPr id="130" name="Google Shape;130;p19" descr="https://lh4.googleusercontent.com/IHuWHA0ktidFEHtjXTpOTQ-k5jRm07OCLdEPnFbUGMvRVqtqB7PY9LoHgXBfJTb-rTJag2kc7-ymEHmtQhGNb9R2_AK6kuWXWhll02jqHad6PZb3bg3ogZHIEjbLv801Ls5tcR0"/>
          <p:cNvPicPr preferRelativeResize="0"/>
          <p:nvPr/>
        </p:nvPicPr>
        <p:blipFill rotWithShape="1">
          <a:blip r:embed="rId3">
            <a:alphaModFix/>
          </a:blip>
          <a:srcRect/>
          <a:stretch/>
        </p:blipFill>
        <p:spPr>
          <a:xfrm>
            <a:off x="6000420" y="2029409"/>
            <a:ext cx="6015388" cy="36771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fr-FR" sz="3330" dirty="0">
                <a:solidFill>
                  <a:srgbClr val="586F7C"/>
                </a:solidFill>
                <a:latin typeface="Open Sans"/>
                <a:ea typeface="Open Sans"/>
                <a:cs typeface="Open Sans"/>
                <a:sym typeface="Open Sans"/>
              </a:rPr>
              <a:t>Résultat de la recherche après application des filtres</a:t>
            </a:r>
            <a:endParaRPr sz="3330" dirty="0">
              <a:solidFill>
                <a:srgbClr val="586F7C"/>
              </a:solidFill>
              <a:latin typeface="Open Sans"/>
              <a:ea typeface="Open Sans"/>
              <a:cs typeface="Open Sans"/>
              <a:sym typeface="Open Sans"/>
            </a:endParaRPr>
          </a:p>
        </p:txBody>
      </p:sp>
      <p:sp>
        <p:nvSpPr>
          <p:cNvPr id="137" name="Google Shape;137;p20"/>
          <p:cNvSpPr txBox="1">
            <a:spLocks noGrp="1"/>
          </p:cNvSpPr>
          <p:nvPr>
            <p:ph type="body" idx="1"/>
          </p:nvPr>
        </p:nvSpPr>
        <p:spPr>
          <a:xfrm>
            <a:off x="0" y="1691173"/>
            <a:ext cx="5103845" cy="494289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B3B3B"/>
                </a:solidFill>
                <a:latin typeface="Open Sans"/>
                <a:ea typeface="Open Sans"/>
                <a:cs typeface="Open Sans"/>
                <a:sym typeface="Open Sans"/>
              </a:rPr>
              <a:t>Tous les termes de recherche et les filtres appliqués à une chaîne de recherche sont répertoriés dans le champ de recherche de l'application </a:t>
            </a:r>
            <a:r>
              <a:rPr lang="en-US" sz="2200" b="1" dirty="0">
                <a:solidFill>
                  <a:srgbClr val="3B3B3B"/>
                </a:solidFill>
                <a:latin typeface="Open Sans"/>
                <a:ea typeface="Open Sans"/>
                <a:cs typeface="Open Sans"/>
                <a:sym typeface="Open Sans"/>
              </a:rPr>
              <a:t>A</a:t>
            </a:r>
            <a:r>
              <a:rPr lang="en-US" sz="2200" dirty="0">
                <a:solidFill>
                  <a:srgbClr val="3B3B3B"/>
                </a:solidFill>
                <a:latin typeface="Open Sans"/>
                <a:ea typeface="Open Sans"/>
                <a:cs typeface="Open Sans"/>
                <a:sym typeface="Open Sans"/>
              </a:rPr>
              <a:t>. </a:t>
            </a:r>
            <a:endParaRPr dirty="0">
              <a:solidFill>
                <a:srgbClr val="3B3B3B"/>
              </a:solidFill>
            </a:endParaRPr>
          </a:p>
          <a:p>
            <a:pPr marL="457200" lvl="0" indent="-228600" algn="just" rtl="0">
              <a:lnSpc>
                <a:spcPct val="100000"/>
              </a:lnSpc>
              <a:spcBef>
                <a:spcPts val="1000"/>
              </a:spcBef>
              <a:spcAft>
                <a:spcPts val="0"/>
              </a:spcAft>
              <a:buClr>
                <a:schemeClr val="dk2"/>
              </a:buClr>
              <a:buSzPts val="2400"/>
              <a:buNone/>
            </a:pPr>
            <a:endParaRPr sz="2200" dirty="0">
              <a:solidFill>
                <a:srgbClr val="3B3B3B"/>
              </a:solidFill>
              <a:latin typeface="Open Sans"/>
              <a:ea typeface="Open Sans"/>
              <a:cs typeface="Open Sans"/>
              <a:sym typeface="Open Sans"/>
            </a:endParaRPr>
          </a:p>
          <a:p>
            <a:pPr lvl="0">
              <a:lnSpc>
                <a:spcPct val="100000"/>
              </a:lnSpc>
              <a:buClr>
                <a:schemeClr val="dk1"/>
              </a:buClr>
            </a:pPr>
            <a:r>
              <a:rPr lang="fr-FR" sz="2200" dirty="0">
                <a:solidFill>
                  <a:srgbClr val="3B3B3B"/>
                </a:solidFill>
                <a:latin typeface="Open Sans"/>
                <a:ea typeface="Open Sans"/>
                <a:cs typeface="Open Sans"/>
                <a:sym typeface="Open Sans"/>
              </a:rPr>
              <a:t>Les liens/icônes situés sous le titre d'un résultat de recherche facilitent l'accès au texte intégral et aux indicateurs bibliométriques, comme le montre l'illustration ci-dessous </a:t>
            </a:r>
            <a:r>
              <a:rPr lang="en-US" sz="2200" b="1" dirty="0">
                <a:solidFill>
                  <a:srgbClr val="3B3B3B"/>
                </a:solidFill>
                <a:latin typeface="Open Sans"/>
                <a:ea typeface="Open Sans"/>
                <a:cs typeface="Open Sans"/>
                <a:sym typeface="Open Sans"/>
              </a:rPr>
              <a:t>B.</a:t>
            </a:r>
            <a:endParaRPr b="1" dirty="0">
              <a:solidFill>
                <a:srgbClr val="3B3B3B"/>
              </a:solidFill>
            </a:endParaRPr>
          </a:p>
        </p:txBody>
      </p:sp>
      <p:pic>
        <p:nvPicPr>
          <p:cNvPr id="138" name="Google Shape;138;p20" descr="https://lh4.googleusercontent.com/lUjSLaehZAvTYofrDOSVnzUlhCZwqkAq_y-h6mQqo0BPr8BoHEc8b1x51xfCAD7mvkHjUDxw8v4PPStFE8ybcFW9uRnKTqYMNy8WpuXRYfGp0ATQ6M3femBOpCTzAKq9yflDkF8"/>
          <p:cNvPicPr preferRelativeResize="0"/>
          <p:nvPr/>
        </p:nvPicPr>
        <p:blipFill rotWithShape="1">
          <a:blip r:embed="rId3">
            <a:alphaModFix/>
          </a:blip>
          <a:srcRect/>
          <a:stretch/>
        </p:blipFill>
        <p:spPr>
          <a:xfrm>
            <a:off x="5019870" y="1859901"/>
            <a:ext cx="6409612" cy="403497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7303</TotalTime>
  <Words>4059</Words>
  <Application>Microsoft Office PowerPoint</Application>
  <PresentationFormat>Widescreen</PresentationFormat>
  <Paragraphs>261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Open Sans</vt:lpstr>
      <vt:lpstr>Calibri</vt:lpstr>
      <vt:lpstr>Trebuchet MS</vt:lpstr>
      <vt:lpstr>Gill Sans</vt:lpstr>
      <vt:lpstr>Courier New</vt:lpstr>
      <vt:lpstr>Arial</vt:lpstr>
      <vt:lpstr>Simple Light</vt:lpstr>
      <vt:lpstr>Recherche dans le portail de contenu de Research4Life</vt:lpstr>
      <vt:lpstr>Contenu</vt:lpstr>
      <vt:lpstr>Objectifs d’apprentissage</vt:lpstr>
      <vt:lpstr>Introduction </vt:lpstr>
      <vt:lpstr>Profil de recherche pour les particuliers et les organisations </vt:lpstr>
      <vt:lpstr>Accès à Dimensions, Lens et Scopus à partir du portail de contenu de Research4Life</vt:lpstr>
      <vt:lpstr>Qu'est-ce que Dimensions et à quoi sert-il ?</vt:lpstr>
      <vt:lpstr>Recherche documentaire sur Dimensions</vt:lpstr>
      <vt:lpstr>Résultat de la recherche après application des filtres</vt:lpstr>
      <vt:lpstr>Liens/icônes sous un résultat de recherche</vt:lpstr>
      <vt:lpstr>Vue complète de l'article - détails d'un article</vt:lpstr>
      <vt:lpstr>Analyse de la recherche par auteur</vt:lpstr>
      <vt:lpstr>Vues analytiques - aperçu de la production des publications </vt:lpstr>
      <vt:lpstr>Vues analytiques - publications et citations du chercheur</vt:lpstr>
      <vt:lpstr>Points de vue analytiques - Titres sources </vt:lpstr>
      <vt:lpstr>Analyse de la recherche par organisation</vt:lpstr>
      <vt:lpstr>Analyse de la recherche par organisation (suite)</vt:lpstr>
      <vt:lpstr>Vues analytiques - Vue d'ensemble</vt:lpstr>
      <vt:lpstr>Vues analytiques - Catégories de recherche</vt:lpstr>
      <vt:lpstr>Points de vue analytiques - Organismes de recherche </vt:lpstr>
      <vt:lpstr>Vues analytiques - Subventions</vt:lpstr>
      <vt:lpstr>Qu'est-ce que Lens et à quoi sert-il ?</vt:lpstr>
      <vt:lpstr>Recherche documentaire sur Lens - Travaux scientifiques</vt:lpstr>
      <vt:lpstr>Résultats de recherche</vt:lpstr>
      <vt:lpstr>Résultat de la recherche - résumé de l'article</vt:lpstr>
      <vt:lpstr>Analyse de la recherche par auteur</vt:lpstr>
      <vt:lpstr>Profiles Lens</vt:lpstr>
      <vt:lpstr>Analyse de la recherche par organisation</vt:lpstr>
      <vt:lpstr>Qu'est-ce que Scopus et à quoi sert-il ?</vt:lpstr>
      <vt:lpstr>Recherche documentaire sur Scopus</vt:lpstr>
      <vt:lpstr>Limiter les résultats de recherche sur Scopus</vt:lpstr>
      <vt:lpstr>Exporter, envoyer par e-mail et sauvegarder les citations</vt:lpstr>
      <vt:lpstr>Affiner et analyser les résultats</vt:lpstr>
      <vt:lpstr>Analyse des citations par auteur</vt:lpstr>
      <vt:lpstr>Exemple de recherche par auteur dans Scopus</vt:lpstr>
      <vt:lpstr>Exemple d'entrées multiples pour un même auteur</vt:lpstr>
      <vt:lpstr>Détails de l'auteur dans Scopus</vt:lpstr>
      <vt:lpstr>Détails de l'auteur dans Scopus</vt:lpstr>
      <vt:lpstr>Analyser la production des auteurs</vt:lpstr>
      <vt:lpstr>Analyse des citations par organisation</vt:lpstr>
      <vt:lpstr>Détails de l'affiliation dans Scopus</vt:lpstr>
      <vt:lpstr>Résumé</vt:lpstr>
      <vt:lpstr>Ressources supplémentaires</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dans le portail de contenu de Research4Life</dc:title>
  <dc:creator>Marcia Mabhula</dc:creator>
  <cp:lastModifiedBy>ITOCA OFFICE</cp:lastModifiedBy>
  <cp:revision>49</cp:revision>
  <dcterms:created xsi:type="dcterms:W3CDTF">2020-02-14T15:04:15Z</dcterms:created>
  <dcterms:modified xsi:type="dcterms:W3CDTF">2022-08-16T07:31:04Z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27A879D7-636B-46C0-8BBC-F616356EFAB9</vt:lpwstr>
  </property>
  <property fmtid="{D5CDD505-2E9C-101B-9397-08002B2CF9AE}" pid="6" name="ArticulateProjectFull">
    <vt:lpwstr>D:\R4Life\F2F Materials\20200420_M3_L3.7EN.Citation databases.ppta</vt:lpwstr>
  </property>
</Properties>
</file>