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gMJkvFJToDb8UwUKxGcEPY5vug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SNEL, Christine Chantal J." initials="FCCJ" lastIdx="21" clrIdx="0">
    <p:extLst>
      <p:ext uri="{19B8F6BF-5375-455C-9EA6-DF929625EA0E}">
        <p15:presenceInfo xmlns:p15="http://schemas.microsoft.com/office/powerpoint/2012/main" userId="S::fresnelc@who.int::a5aa96c0-87d2-4df4-b640-288ed8d2be6b" providerId="AD"/>
      </p:ext>
    </p:extLst>
  </p:cmAuthor>
  <p:cmAuthor id="2" name="Admin" initials="A" lastIdx="64" clrIdx="1">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1" autoAdjust="0"/>
    <p:restoredTop sz="94061" autoAdjust="0"/>
  </p:normalViewPr>
  <p:slideViewPr>
    <p:cSldViewPr snapToGrid="0">
      <p:cViewPr varScale="1">
        <p:scale>
          <a:sx n="65" d="100"/>
          <a:sy n="65" d="100"/>
        </p:scale>
        <p:origin x="9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allslist.weebly.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uthorservices.taylorandfrancis.com/publishing-open-access/funder-open-access-policie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oecd-ilibrary.org/docserver/5jrs2f963zs1-en.pdf?expires=1587828712&amp;id=id&amp;accname=guest&amp;checksum=E484910D9EA5CAB5846A535E31D9046B" TargetMode="External"/><Relationship Id="rId4" Type="http://schemas.openxmlformats.org/officeDocument/2006/relationships/hyperlink" Target="https://www.ucl.ac.uk/library/open-access/research-funders-open-access-polici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 Néanmoins, les avantages du Big Deal continuent de paraître suffisants pour que le modèle conserve son importance pendant un certain temps, même si sa portée évolue peut-être (par exemple, le regroupement ou la compensation des frais de libre accès) et dans de nouveaux modèles de tarification.</a:t>
            </a:r>
            <a:endParaRPr dirty="0"/>
          </a:p>
        </p:txBody>
      </p:sp>
      <p:sp>
        <p:nvSpPr>
          <p:cNvPr id="139" name="Google Shape;1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fr-FR" dirty="0"/>
              <a:t>Avec un coût d'abonnement pour un seul titre de revue à </a:t>
            </a:r>
            <a:r>
              <a:rPr lang="fr-FR" b="1" dirty="0"/>
              <a:t>plusieurs milliers de dollars</a:t>
            </a:r>
            <a:r>
              <a:rPr lang="fr-FR" dirty="0"/>
              <a:t>, l'accès à un large éventail de revues scientifiques est hors de portée pour les </a:t>
            </a:r>
            <a:r>
              <a:rPr lang="fr-FR" b="1" dirty="0"/>
              <a:t>pays à faible revenu </a:t>
            </a:r>
            <a:r>
              <a:rPr lang="fr-FR" dirty="0"/>
              <a:t>et fait pression même sur les bibliothèques universitaires les mieux financées.</a:t>
            </a:r>
          </a:p>
          <a:p>
            <a:pPr marL="457200" marR="0" lvl="0" indent="-317500" algn="l" rtl="0">
              <a:lnSpc>
                <a:spcPct val="100000"/>
              </a:lnSpc>
              <a:spcBef>
                <a:spcPts val="0"/>
              </a:spcBef>
              <a:spcAft>
                <a:spcPts val="0"/>
              </a:spcAft>
              <a:buSzPts val="1400"/>
              <a:buChar char="●"/>
            </a:pPr>
            <a:r>
              <a:rPr lang="fr-FR" sz="1200" b="0" i="0" u="none" strike="noStrike" dirty="0">
                <a:solidFill>
                  <a:schemeClr val="dk1"/>
                </a:solidFill>
                <a:latin typeface="Calibri"/>
                <a:ea typeface="Calibri"/>
                <a:cs typeface="Calibri"/>
                <a:sym typeface="Calibri"/>
              </a:rPr>
              <a:t>L’enquête sur les prix des périodiques 2019 montre que le prix moyen des revues de sciences alimentaires est $3,219, de chimie est $5,950, et de sciences de la santé est $2,156 par année.</a:t>
            </a:r>
          </a:p>
          <a:p>
            <a:pPr marL="457200" marR="0" lvl="0" indent="-317500" algn="l" rtl="0">
              <a:lnSpc>
                <a:spcPct val="100000"/>
              </a:lnSpc>
              <a:spcBef>
                <a:spcPts val="0"/>
              </a:spcBef>
              <a:spcAft>
                <a:spcPts val="0"/>
              </a:spcAft>
              <a:buSzPts val="1400"/>
              <a:buChar char="●"/>
            </a:pPr>
            <a:r>
              <a:rPr lang="fr-FR" sz="1200" b="0" i="0" u="none" strike="noStrike" dirty="0">
                <a:solidFill>
                  <a:schemeClr val="dk1"/>
                </a:solidFill>
                <a:latin typeface="Calibri"/>
                <a:ea typeface="Calibri"/>
                <a:cs typeface="Calibri"/>
                <a:sym typeface="Calibri"/>
              </a:rPr>
              <a:t>Les prix moyens des périodiques scientifiques, technologiques et médicaux (STM) restent les plus élevés, comparativement aux prix des périodiques dans d'autres domaines.</a:t>
            </a:r>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29bd93e0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fr-FR" dirty="0"/>
              <a:t>Les problèmes de durabilité des prix des abonnements et du droit d'accès aux informations ont amené les archives préimprimées et le libre accès voie verte dans le monde universitaire, et ont exhorté les éditeurs à lancer différents modèles commerciaux.</a:t>
            </a:r>
          </a:p>
          <a:p>
            <a:pPr marL="457200" lvl="0" indent="0" algn="l" rtl="0">
              <a:spcBef>
                <a:spcPts val="0"/>
              </a:spcBef>
              <a:spcAft>
                <a:spcPts val="0"/>
              </a:spcAft>
              <a:buNone/>
            </a:pPr>
            <a:endParaRPr dirty="0"/>
          </a:p>
        </p:txBody>
      </p:sp>
      <p:sp>
        <p:nvSpPr>
          <p:cNvPr id="157" name="Google Shape;157;g829bd93e0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 Revues hybrides: une variante des revues traditionnelles sur abonnement dans lesquelles les auteurs peuvent choisir de payer un APC et de rendre leur article</a:t>
            </a:r>
            <a:r>
              <a:rPr lang="fr-FR" baseline="0" dirty="0"/>
              <a:t> </a:t>
            </a:r>
          </a:p>
          <a:p>
            <a:pPr marL="0" lvl="0" indent="0" algn="l" rtl="0">
              <a:lnSpc>
                <a:spcPct val="100000"/>
              </a:lnSpc>
              <a:spcBef>
                <a:spcPts val="0"/>
              </a:spcBef>
              <a:spcAft>
                <a:spcPts val="0"/>
              </a:spcAft>
              <a:buSzPts val="1400"/>
              <a:buNone/>
            </a:pPr>
            <a:r>
              <a:rPr lang="fr-FR" dirty="0"/>
              <a:t>   individuel en libre accès.</a:t>
            </a:r>
          </a:p>
          <a:p>
            <a:pPr marL="0" lvl="0" indent="0" algn="l" rtl="0">
              <a:lnSpc>
                <a:spcPct val="100000"/>
              </a:lnSpc>
              <a:spcBef>
                <a:spcPts val="0"/>
              </a:spcBef>
              <a:spcAft>
                <a:spcPts val="0"/>
              </a:spcAft>
              <a:buSzPts val="1400"/>
              <a:buNone/>
            </a:pPr>
            <a:r>
              <a:rPr lang="fr-FR" dirty="0"/>
              <a:t>* Revues en libre accès: tous les articles des revues sont en libre accès pour les lecteurs.</a:t>
            </a:r>
          </a:p>
          <a:p>
            <a:pPr marL="0" lvl="0" indent="0" algn="l" rtl="0">
              <a:lnSpc>
                <a:spcPct val="100000"/>
              </a:lnSpc>
              <a:spcBef>
                <a:spcPts val="0"/>
              </a:spcBef>
              <a:spcAft>
                <a:spcPts val="0"/>
              </a:spcAft>
              <a:buSzPts val="1400"/>
              <a:buNone/>
            </a:pPr>
            <a:endParaRPr lang="fr-FR" dirty="0"/>
          </a:p>
          <a:p>
            <a:pPr marL="171450" lvl="0" indent="-171450" algn="l" rtl="0">
              <a:lnSpc>
                <a:spcPct val="100000"/>
              </a:lnSpc>
              <a:spcBef>
                <a:spcPts val="0"/>
              </a:spcBef>
              <a:spcAft>
                <a:spcPts val="0"/>
              </a:spcAft>
              <a:buSzPts val="1400"/>
              <a:buFont typeface="Arial" panose="020B0604020202020204" pitchFamily="34" charset="0"/>
              <a:buChar char="•"/>
            </a:pPr>
            <a:r>
              <a:rPr lang="fr-FR" dirty="0"/>
              <a:t>L'Open APC Initiative est une source complète à jour diffusant des ensembles de données sur les frais payés pour les articles de revues en libre accès par les</a:t>
            </a:r>
          </a:p>
          <a:p>
            <a:pPr marL="0" lvl="0" indent="0" algn="l" rtl="0">
              <a:lnSpc>
                <a:spcPct val="100000"/>
              </a:lnSpc>
              <a:spcBef>
                <a:spcPts val="0"/>
              </a:spcBef>
              <a:spcAft>
                <a:spcPts val="0"/>
              </a:spcAft>
              <a:buSzPts val="1400"/>
              <a:buFont typeface="Arial" panose="020B0604020202020204" pitchFamily="34" charset="0"/>
              <a:buNone/>
            </a:pPr>
            <a:r>
              <a:rPr lang="fr-FR" dirty="0"/>
              <a:t>    universités et les instituts de recherche</a:t>
            </a:r>
            <a:endParaRPr dirty="0"/>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fr-FR" dirty="0"/>
              <a:t>* Expliquez le libre accès Vert, le libre accès</a:t>
            </a:r>
            <a:r>
              <a:rPr lang="fr-FR" baseline="0" dirty="0"/>
              <a:t> </a:t>
            </a:r>
            <a:r>
              <a:rPr lang="fr-FR" dirty="0"/>
              <a:t>Or comme expliqué plus tôt.</a:t>
            </a:r>
          </a:p>
          <a:p>
            <a:pPr marL="0" lvl="0" indent="0" algn="l" rtl="0">
              <a:lnSpc>
                <a:spcPct val="100000"/>
              </a:lnSpc>
              <a:spcBef>
                <a:spcPts val="0"/>
              </a:spcBef>
              <a:spcAft>
                <a:spcPts val="0"/>
              </a:spcAft>
              <a:buClr>
                <a:schemeClr val="dk1"/>
              </a:buClr>
              <a:buSzPts val="1200"/>
              <a:buFont typeface="Arial"/>
              <a:buNone/>
            </a:pPr>
            <a:r>
              <a:rPr lang="fr-FR" dirty="0"/>
              <a:t>* Les auteurs doivent conserver leurs droits pendant qu'ils soumettent leur travail à un éditeur.</a:t>
            </a:r>
          </a:p>
          <a:p>
            <a:pPr marL="0" lvl="0" indent="0" algn="l" rtl="0">
              <a:lnSpc>
                <a:spcPct val="100000"/>
              </a:lnSpc>
              <a:spcBef>
                <a:spcPts val="0"/>
              </a:spcBef>
              <a:spcAft>
                <a:spcPts val="0"/>
              </a:spcAft>
              <a:buClr>
                <a:schemeClr val="dk1"/>
              </a:buClr>
              <a:buSzPts val="1200"/>
              <a:buFont typeface="Arial"/>
              <a:buNone/>
            </a:pPr>
            <a:r>
              <a:rPr lang="fr-FR" dirty="0"/>
              <a:t>* Aujourd'hui, 81% des éditeurs dans le monde autorisent les auteurs à déposer une version de leur travail dans un dépôt.</a:t>
            </a:r>
          </a:p>
        </p:txBody>
      </p:sp>
      <p:sp>
        <p:nvSpPr>
          <p:cNvPr id="174" name="Google Shape;17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a:t>
            </a:r>
            <a:r>
              <a:rPr lang="fr-FR" baseline="0" dirty="0"/>
              <a:t> </a:t>
            </a:r>
            <a:r>
              <a:rPr lang="fr-FR" dirty="0"/>
              <a:t>Les dépôts garantissent que les résultats de la recherche sont immédiatement disponibles pour les lecteurs, avec un accès gratuit et la moindre restriction du</a:t>
            </a:r>
          </a:p>
          <a:p>
            <a:pPr marL="0" lvl="0" indent="0" algn="l" rtl="0">
              <a:lnSpc>
                <a:spcPct val="100000"/>
              </a:lnSpc>
              <a:spcBef>
                <a:spcPts val="0"/>
              </a:spcBef>
              <a:spcAft>
                <a:spcPts val="0"/>
              </a:spcAft>
              <a:buSzPts val="1400"/>
              <a:buNone/>
            </a:pPr>
            <a:r>
              <a:rPr lang="fr-FR" dirty="0"/>
              <a:t>  </a:t>
            </a:r>
            <a:r>
              <a:rPr lang="fr-FR" baseline="0" dirty="0"/>
              <a:t> </a:t>
            </a:r>
            <a:r>
              <a:rPr lang="fr-FR" dirty="0"/>
              <a:t>droit d'auteur.</a:t>
            </a:r>
          </a:p>
          <a:p>
            <a:pPr marL="0" lvl="0" indent="0" algn="l" rtl="0">
              <a:lnSpc>
                <a:spcPct val="100000"/>
              </a:lnSpc>
              <a:spcBef>
                <a:spcPts val="0"/>
              </a:spcBef>
              <a:spcAft>
                <a:spcPts val="0"/>
              </a:spcAft>
              <a:buSzPts val="1400"/>
              <a:buNone/>
            </a:pPr>
            <a:r>
              <a:rPr lang="fr-FR" dirty="0"/>
              <a:t>* La première archive pré-imprimée ouverte, </a:t>
            </a:r>
            <a:r>
              <a:rPr lang="fr-FR" dirty="0" err="1"/>
              <a:t>arXiv</a:t>
            </a:r>
            <a:r>
              <a:rPr lang="fr-FR" dirty="0"/>
              <a:t> a été créée en 1991 pour les articles de physique, de mathématiques et d'informatique.</a:t>
            </a:r>
          </a:p>
          <a:p>
            <a:pPr marL="0" lvl="0" indent="0" algn="l" rtl="0">
              <a:lnSpc>
                <a:spcPct val="100000"/>
              </a:lnSpc>
              <a:spcBef>
                <a:spcPts val="0"/>
              </a:spcBef>
              <a:spcAft>
                <a:spcPts val="0"/>
              </a:spcAft>
              <a:buSzPts val="1400"/>
              <a:buNone/>
            </a:pPr>
            <a:r>
              <a:rPr lang="fr-FR" dirty="0"/>
              <a:t>* Ces dernières années, il y a eu une croissance des services de pré-impression hébergés par le Center for Open Science (COS) tels que </a:t>
            </a:r>
            <a:r>
              <a:rPr lang="fr-FR" dirty="0" err="1"/>
              <a:t>AgriXiv</a:t>
            </a:r>
            <a:r>
              <a:rPr lang="fr-FR" dirty="0"/>
              <a:t>, </a:t>
            </a:r>
            <a:r>
              <a:rPr lang="fr-FR" dirty="0" err="1"/>
              <a:t>AfricArxiv</a:t>
            </a:r>
            <a:r>
              <a:rPr lang="fr-FR" dirty="0"/>
              <a:t>,</a:t>
            </a:r>
          </a:p>
          <a:p>
            <a:pPr marL="0" lvl="0" indent="0" algn="l" rtl="0">
              <a:lnSpc>
                <a:spcPct val="100000"/>
              </a:lnSpc>
              <a:spcBef>
                <a:spcPts val="0"/>
              </a:spcBef>
              <a:spcAft>
                <a:spcPts val="0"/>
              </a:spcAft>
              <a:buSzPts val="1400"/>
              <a:buNone/>
            </a:pPr>
            <a:r>
              <a:rPr lang="fr-FR" dirty="0"/>
              <a:t>   </a:t>
            </a:r>
            <a:r>
              <a:rPr lang="fr-FR" dirty="0" err="1"/>
              <a:t>EarthArxiv</a:t>
            </a:r>
            <a:r>
              <a:rPr lang="fr-FR" dirty="0"/>
              <a:t>.</a:t>
            </a:r>
          </a:p>
          <a:p>
            <a:pPr marL="0" lvl="0" indent="0" algn="l" rtl="0">
              <a:lnSpc>
                <a:spcPct val="100000"/>
              </a:lnSpc>
              <a:spcBef>
                <a:spcPts val="0"/>
              </a:spcBef>
              <a:spcAft>
                <a:spcPts val="0"/>
              </a:spcAft>
              <a:buSzPts val="1400"/>
              <a:buNone/>
            </a:pPr>
            <a:r>
              <a:rPr lang="fr-FR" dirty="0"/>
              <a:t>* Les dépôts institutionnels ont pris de l'ampleur ainsi que les dépôts de sujets / domaines à la fin des années 1900 et au début des années 2000.</a:t>
            </a:r>
          </a:p>
          <a:p>
            <a:pPr marL="0" lvl="0" indent="0" algn="l" rtl="0">
              <a:lnSpc>
                <a:spcPct val="100000"/>
              </a:lnSpc>
              <a:spcBef>
                <a:spcPts val="0"/>
              </a:spcBef>
              <a:spcAft>
                <a:spcPts val="0"/>
              </a:spcAft>
              <a:buSzPts val="1400"/>
              <a:buNone/>
            </a:pPr>
            <a:r>
              <a:rPr lang="fr-FR" dirty="0"/>
              <a:t>* Le répertoire mondial des dépôts Open Access (</a:t>
            </a:r>
            <a:r>
              <a:rPr lang="fr-FR" dirty="0" err="1"/>
              <a:t>OpenDOAR</a:t>
            </a:r>
            <a:r>
              <a:rPr lang="fr-FR" dirty="0"/>
              <a:t>) montre qu'il existe actuellement plus de 4350 dépôts dans le monde.</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solidFill>
                <a:srgbClr val="FF0000"/>
              </a:solidFill>
            </a:endParaRPr>
          </a:p>
        </p:txBody>
      </p:sp>
      <p:sp>
        <p:nvSpPr>
          <p:cNvPr id="182" name="Google Shape;1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200" b="0" i="0" u="none" strike="noStrike" cap="none" dirty="0">
                <a:solidFill>
                  <a:schemeClr val="dk1"/>
                </a:solidFill>
                <a:effectLst/>
                <a:latin typeface="Calibri"/>
                <a:ea typeface="Calibri"/>
                <a:cs typeface="Calibri"/>
                <a:sym typeface="Calibri"/>
              </a:rPr>
              <a:t>   * Il est vrai qu'il peut y avoir des éditeurs voyous ou prédateurs qui ne sont motivés que par les frais. Cependant, cela ne se limite pas à la publication en</a:t>
            </a:r>
            <a:r>
              <a:rPr lang="fr-FR" sz="1200" b="0" i="0" u="none" strike="noStrike" cap="none" baseline="0" dirty="0">
                <a:solidFill>
                  <a:schemeClr val="dk1"/>
                </a:solidFill>
                <a:effectLst/>
                <a:latin typeface="Calibri"/>
                <a:ea typeface="Calibri"/>
                <a:cs typeface="Calibri"/>
                <a:sym typeface="Calibri"/>
              </a:rPr>
              <a:t> libre accès</a:t>
            </a:r>
            <a:r>
              <a:rPr lang="fr-FR" sz="1200" b="0" i="0" u="none" strike="noStrike" cap="none" dirty="0">
                <a:solidFill>
                  <a:schemeClr val="dk1"/>
                </a:solidFill>
                <a:effectLst/>
                <a:latin typeface="Calibri"/>
                <a:ea typeface="Calibri"/>
                <a:cs typeface="Calibri"/>
                <a:sym typeface="Calibri"/>
              </a:rPr>
              <a:t>, mais aussi à</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la publication payante.</a:t>
            </a: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*Allez au </a:t>
            </a:r>
            <a:r>
              <a:rPr lang="en-US" u="sng" dirty="0">
                <a:solidFill>
                  <a:srgbClr val="2E75B5"/>
                </a:solidFill>
                <a:hlinkClick r:id="rId3"/>
              </a:rPr>
              <a:t>https://beallslist.net/</a:t>
            </a:r>
            <a:endParaRPr dirty="0">
              <a:solidFill>
                <a:srgbClr val="2E75B5"/>
              </a:solidFill>
            </a:endParaRPr>
          </a:p>
          <a:p>
            <a:pPr marL="0" lvl="0" indent="0" algn="l" rtl="0">
              <a:lnSpc>
                <a:spcPct val="100000"/>
              </a:lnSpc>
              <a:spcBef>
                <a:spcPts val="0"/>
              </a:spcBef>
              <a:spcAft>
                <a:spcPts val="0"/>
              </a:spcAft>
              <a:buSzPts val="1400"/>
              <a:buNone/>
            </a:pPr>
            <a:endParaRPr dirty="0"/>
          </a:p>
        </p:txBody>
      </p:sp>
      <p:sp>
        <p:nvSpPr>
          <p:cNvPr id="199" name="Google Shape;19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9dbbbbbc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89dbbbbbc0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g89dbbbbbc0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9dbbbbbc0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89dbbbbbc0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fr-FR" dirty="0"/>
              <a:t>Ces politiques lient également les éditeurs. Si votre recherche financée est publiée par un éditeur, l'auteur doit répondre aux exigences de l'éditeur, mais la politique du bailleur de fonds est évidemment indicative dans ce cas.</a:t>
            </a:r>
          </a:p>
          <a:p>
            <a:pPr marL="457200" lvl="0" indent="-317500" algn="l" rtl="0">
              <a:lnSpc>
                <a:spcPct val="100000"/>
              </a:lnSpc>
              <a:spcBef>
                <a:spcPts val="0"/>
              </a:spcBef>
              <a:spcAft>
                <a:spcPts val="0"/>
              </a:spcAft>
              <a:buSzPts val="1400"/>
              <a:buChar char="●"/>
            </a:pPr>
            <a:r>
              <a:rPr lang="en-US" dirty="0"/>
              <a:t>Taylor &amp; Francis </a:t>
            </a:r>
            <a:r>
              <a:rPr lang="fr-FR" dirty="0"/>
              <a:t>accords de dépôt avec les principaux bailleurs de fonds de la recherche</a:t>
            </a:r>
            <a:r>
              <a:rPr lang="en-US" dirty="0"/>
              <a:t> </a:t>
            </a:r>
            <a:r>
              <a:rPr lang="en-US" sz="1100" u="sng" dirty="0">
                <a:solidFill>
                  <a:schemeClr val="hlink"/>
                </a:solidFill>
                <a:latin typeface="Arial"/>
                <a:ea typeface="Arial"/>
                <a:cs typeface="Arial"/>
                <a:sym typeface="Arial"/>
                <a:hlinkClick r:id="rId3"/>
              </a:rPr>
              <a:t>https://authorservices.taylorandfrancis.com/publishing-open-access/funder-open-access-policies/#</a:t>
            </a:r>
            <a:endParaRPr dirty="0"/>
          </a:p>
          <a:p>
            <a:pPr marL="457200" lvl="0" indent="-317500" algn="l" rtl="0">
              <a:lnSpc>
                <a:spcPct val="100000"/>
              </a:lnSpc>
              <a:spcBef>
                <a:spcPts val="0"/>
              </a:spcBef>
              <a:spcAft>
                <a:spcPts val="0"/>
              </a:spcAft>
              <a:buSzPts val="1400"/>
              <a:buChar char="●"/>
            </a:pPr>
            <a:r>
              <a:rPr lang="fr-FR" dirty="0"/>
              <a:t>Liste des exigences des bailleurs de fonds de </a:t>
            </a:r>
            <a:r>
              <a:rPr lang="en-US" dirty="0"/>
              <a:t>UCL </a:t>
            </a:r>
            <a:r>
              <a:rPr lang="en-US" sz="1100" u="sng" dirty="0">
                <a:solidFill>
                  <a:schemeClr val="hlink"/>
                </a:solidFill>
                <a:latin typeface="Arial"/>
                <a:ea typeface="Arial"/>
                <a:cs typeface="Arial"/>
                <a:sym typeface="Arial"/>
                <a:hlinkClick r:id="rId4"/>
              </a:rPr>
              <a:t>https://www.ucl.ac.uk/library/open-access/research-funders-open-access-policies</a:t>
            </a:r>
            <a:endParaRPr dirty="0"/>
          </a:p>
          <a:p>
            <a:pPr marL="457200" lvl="0" indent="-317500" algn="l" rtl="0">
              <a:lnSpc>
                <a:spcPct val="100000"/>
              </a:lnSpc>
              <a:spcBef>
                <a:spcPts val="0"/>
              </a:spcBef>
              <a:spcAft>
                <a:spcPts val="0"/>
              </a:spcAft>
              <a:buSzPts val="1400"/>
              <a:buChar char="●"/>
            </a:pPr>
            <a:r>
              <a:rPr lang="en-US" dirty="0"/>
              <a:t>OECD </a:t>
            </a:r>
            <a:r>
              <a:rPr lang="en-US" sz="1100" u="sng" dirty="0">
                <a:solidFill>
                  <a:schemeClr val="hlink"/>
                </a:solidFill>
                <a:latin typeface="Arial"/>
                <a:ea typeface="Arial"/>
                <a:cs typeface="Arial"/>
                <a:sym typeface="Arial"/>
                <a:hlinkClick r:id="rId5"/>
              </a:rPr>
              <a:t>https://www.oecd-ilibrary.org/docserver/5jrs2f963zs1-en.pdf?expires=1587828712&amp;id=id&amp;accname=guest&amp;checksum=E484910D9EA5CAB5846A535E31D9046B</a:t>
            </a:r>
            <a:endParaRPr dirty="0"/>
          </a:p>
        </p:txBody>
      </p:sp>
      <p:sp>
        <p:nvSpPr>
          <p:cNvPr id="218" name="Google Shape;218;g89dbbbbbc0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9dbbbbbc0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9dbbbbbc0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89dbbbbbc0_0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fr-FR" dirty="0"/>
              <a:t>La science ouverte permet d'obtenir les principaux résultats des résultats de recherche financés par des fonds publics - les publications et les données de recherche - accessibles au public en format numérique sans ou avec une restriction minimale.</a:t>
            </a:r>
          </a:p>
          <a:p>
            <a:pPr marL="457200" lvl="0" indent="-301625" algn="l" rtl="0">
              <a:lnSpc>
                <a:spcPct val="100000"/>
              </a:lnSpc>
              <a:spcBef>
                <a:spcPts val="0"/>
              </a:spcBef>
              <a:spcAft>
                <a:spcPts val="0"/>
              </a:spcAft>
              <a:buClr>
                <a:srgbClr val="333333"/>
              </a:buClr>
              <a:buSzPts val="1150"/>
              <a:buFont typeface="Arial"/>
              <a:buChar char="●"/>
            </a:pPr>
            <a:r>
              <a:rPr lang="fr-FR" sz="1150" dirty="0">
                <a:solidFill>
                  <a:srgbClr val="333333"/>
                </a:solidFill>
                <a:latin typeface="Arial"/>
                <a:ea typeface="Arial"/>
                <a:cs typeface="Arial"/>
                <a:sym typeface="Arial"/>
              </a:rPr>
              <a:t>La science ouverte consiste à étendre les principes d'ouverture à l'ensemble du cycle de recherche en favorisant le partage et la collaboration le plus tôt possible, entraînant ainsi un changement systémique dans la manière dont la science et la recherche sont menées.</a:t>
            </a:r>
          </a:p>
          <a:p>
            <a:pPr marL="457200" lvl="0" indent="0" algn="l" rtl="0">
              <a:lnSpc>
                <a:spcPct val="100000"/>
              </a:lnSpc>
              <a:spcBef>
                <a:spcPts val="0"/>
              </a:spcBef>
              <a:spcAft>
                <a:spcPts val="0"/>
              </a:spcAft>
              <a:buNone/>
            </a:pPr>
            <a:endParaRPr sz="1150" b="1" dirty="0">
              <a:solidFill>
                <a:srgbClr val="333333"/>
              </a:solidFill>
              <a:highlight>
                <a:srgbClr val="FFFFFF"/>
              </a:highlight>
              <a:latin typeface="Arial"/>
              <a:ea typeface="Arial"/>
              <a:cs typeface="Arial"/>
              <a:sym typeface="Arial"/>
            </a:endParaRPr>
          </a:p>
        </p:txBody>
      </p:sp>
      <p:sp>
        <p:nvSpPr>
          <p:cNvPr id="234" name="Google Shape;2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La réutilisation des données et des résultats de la recherche implique des licences ouvertes (par exemple, des licences Creative Commons) qui permettent à d'autres de partager, de réutiliser et de créer de nouveaux travaux à partir de données et de publications</a:t>
            </a:r>
            <a:r>
              <a:rPr lang="en-US" dirty="0"/>
              <a:t> (e.g. Creative Commons licences)</a:t>
            </a:r>
            <a:endParaRPr dirty="0"/>
          </a:p>
        </p:txBody>
      </p:sp>
      <p:sp>
        <p:nvSpPr>
          <p:cNvPr id="243" name="Google Shape;24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t>
            </a:r>
            <a:r>
              <a:rPr lang="fr-FR" dirty="0"/>
              <a:t>Les dépôts de données du monde entier dans toutes les disciplines peuvent être trouvés ici</a:t>
            </a:r>
            <a:r>
              <a:rPr lang="en-US" dirty="0"/>
              <a:t>: https://www.re3data.org/</a:t>
            </a:r>
            <a:endParaRPr dirty="0"/>
          </a:p>
          <a:p>
            <a:pPr marL="0" lvl="0" indent="0" algn="l" rtl="0">
              <a:lnSpc>
                <a:spcPct val="100000"/>
              </a:lnSpc>
              <a:spcBef>
                <a:spcPts val="0"/>
              </a:spcBef>
              <a:spcAft>
                <a:spcPts val="0"/>
              </a:spcAft>
              <a:buSzPts val="1400"/>
              <a:buNone/>
            </a:pPr>
            <a:endParaRPr dirty="0"/>
          </a:p>
        </p:txBody>
      </p:sp>
      <p:sp>
        <p:nvSpPr>
          <p:cNvPr id="251" name="Google Shape;25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27b3dbef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4" name="Google Shape;264;g727b3dbef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Cette leçon montre les principes fondamentaux du système de communication scientifique, l’histoire de la publication et la situation courante des plans d’affaire de la publication, les canaux évolutifs pour la diffusion de la recherche et l’évaluation académique. </a:t>
            </a:r>
            <a:r>
              <a:rPr lang="en-US" dirty="0" err="1"/>
              <a:t>Cela</a:t>
            </a:r>
            <a:r>
              <a:rPr lang="en-US" dirty="0"/>
              <a:t> va agir comme base pour notre introduction aux bénifices de l’initiative Research4Life au niveau de sa contribution pour améliorer la communication scientifique dans les pays à faible revenu</a:t>
            </a: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0" lvl="0" indent="0" algn="l" rtl="0">
              <a:lnSpc>
                <a:spcPct val="120000"/>
              </a:lnSpc>
              <a:spcBef>
                <a:spcPts val="0"/>
              </a:spcBef>
              <a:spcAft>
                <a:spcPts val="0"/>
              </a:spcAft>
              <a:buClr>
                <a:schemeClr val="dk2"/>
              </a:buClr>
              <a:buSzPts val="2200"/>
              <a:buFont typeface="Open Sans"/>
              <a:buNone/>
            </a:pPr>
            <a:endParaRPr lang="fr-FR" sz="1200" dirty="0">
              <a:solidFill>
                <a:schemeClr val="dk1"/>
              </a:solidFill>
              <a:latin typeface="Open Sans"/>
              <a:ea typeface="Open Sans"/>
              <a:cs typeface="Open Sans"/>
              <a:sym typeface="Open Sans"/>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Une communication </a:t>
            </a:r>
            <a:r>
              <a:rPr lang="fr-FR" sz="1200" dirty="0">
                <a:solidFill>
                  <a:schemeClr val="dk1"/>
                </a:solidFill>
                <a:latin typeface="Open Sans"/>
                <a:ea typeface="Open Sans"/>
                <a:cs typeface="Open Sans"/>
                <a:sym typeface="Open Sans"/>
              </a:rPr>
              <a:t>scientifique est le processus de partager, diffuser et publier les résultats de recherche d’universitaires</a:t>
            </a:r>
            <a:r>
              <a:rPr lang="en-US" sz="1200" dirty="0">
                <a:solidFill>
                  <a:schemeClr val="dk1"/>
                </a:solidFill>
                <a:latin typeface="Open Sans"/>
                <a:ea typeface="Open Sans"/>
                <a:cs typeface="Open Sans"/>
                <a:sym typeface="Open Sans"/>
              </a:rPr>
              <a:t> </a:t>
            </a:r>
            <a:r>
              <a:rPr lang="fr-FR" sz="1200" dirty="0">
                <a:solidFill>
                  <a:schemeClr val="dk1"/>
                </a:solidFill>
                <a:latin typeface="Open Sans"/>
                <a:ea typeface="Open Sans"/>
                <a:cs typeface="Open Sans"/>
                <a:sym typeface="Open Sans"/>
              </a:rPr>
              <a:t>et de chercheurs, de sorte que les </a:t>
            </a:r>
            <a:r>
              <a:rPr lang="fr-FR" sz="1200" b="0" i="0" u="none" strike="noStrike" cap="none" dirty="0">
                <a:solidFill>
                  <a:schemeClr val="dk1"/>
                </a:solidFill>
                <a:latin typeface="Calibri"/>
                <a:ea typeface="Open Sans"/>
                <a:cs typeface="Calibri"/>
                <a:sym typeface="Open Sans"/>
              </a:rPr>
              <a:t>résultats</a:t>
            </a:r>
            <a:r>
              <a:rPr lang="fr-FR" sz="1200" dirty="0">
                <a:solidFill>
                  <a:schemeClr val="dk1"/>
                </a:solidFill>
                <a:latin typeface="Open Sans"/>
                <a:ea typeface="Open Sans"/>
                <a:cs typeface="Open Sans"/>
                <a:sym typeface="Open Sans"/>
              </a:rPr>
              <a:t> académiques générés sont largement diffusés et communiqués avec les communautés académiques mondiales.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Comme montré par le schéma de gauche, </a:t>
            </a:r>
            <a:r>
              <a:rPr lang="en-US" sz="1200" dirty="0" err="1">
                <a:solidFill>
                  <a:schemeClr val="dk1"/>
                </a:solidFill>
                <a:latin typeface="Open Sans"/>
                <a:ea typeface="Open Sans"/>
                <a:cs typeface="Open Sans"/>
                <a:sym typeface="Open Sans"/>
              </a:rPr>
              <a:t>Cela</a:t>
            </a:r>
            <a:r>
              <a:rPr lang="en-US" sz="1200" baseline="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forme</a:t>
            </a:r>
            <a:r>
              <a:rPr lang="en-US" sz="1200" dirty="0">
                <a:solidFill>
                  <a:schemeClr val="dk1"/>
                </a:solidFill>
                <a:latin typeface="Open Sans"/>
                <a:ea typeface="Open Sans"/>
                <a:cs typeface="Open Sans"/>
                <a:sym typeface="Open Sans"/>
              </a:rPr>
              <a:t> un cycle de vie d’étapes impliquées dans la création, publication, diffusion et découverte de la recherche scientifique et implique un certain nombre d’acteurs y inclus les chercheurs, examinateurs pairs, bibliothécaires, éditeurs, bailleurs de fonds, technologues et </a:t>
            </a:r>
            <a:r>
              <a:rPr lang="en-US" sz="1200" dirty="0" err="1">
                <a:solidFill>
                  <a:schemeClr val="dk1"/>
                </a:solidFill>
                <a:latin typeface="Open Sans"/>
                <a:ea typeface="Open Sans"/>
                <a:cs typeface="Open Sans"/>
                <a:sym typeface="Open Sans"/>
              </a:rPr>
              <a:t>plusieurs</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autres</a:t>
            </a:r>
            <a:r>
              <a:rPr lang="en-US" sz="1200" dirty="0">
                <a:solidFill>
                  <a:schemeClr val="dk1"/>
                </a:solidFill>
                <a:latin typeface="Open Sans"/>
                <a:ea typeface="Open Sans"/>
                <a:cs typeface="Open Sans"/>
                <a:sym typeface="Open Sans"/>
              </a:rPr>
              <a:t> pour la collection de données et la découverte des </a:t>
            </a:r>
            <a:r>
              <a:rPr lang="en-US" sz="1200" dirty="0" err="1">
                <a:solidFill>
                  <a:schemeClr val="dk1"/>
                </a:solidFill>
                <a:latin typeface="Open Sans"/>
                <a:ea typeface="Open Sans"/>
                <a:cs typeface="Open Sans"/>
                <a:sym typeface="Open Sans"/>
              </a:rPr>
              <a:t>connaissances</a:t>
            </a:r>
            <a:r>
              <a:rPr lang="en-US" sz="1200" dirty="0">
                <a:solidFill>
                  <a:schemeClr val="dk1"/>
                </a:solidFill>
                <a:latin typeface="Open Sans"/>
                <a:ea typeface="Open Sans"/>
                <a:cs typeface="Open Sans"/>
                <a:sym typeface="Open Sans"/>
              </a:rPr>
              <a:t>.</a:t>
            </a: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27b3dbef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27b3dbef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Il est connu que la premi</a:t>
            </a:r>
            <a:r>
              <a:rPr lang="en-US" sz="1200" dirty="0">
                <a:solidFill>
                  <a:schemeClr val="dk1"/>
                </a:solidFill>
                <a:latin typeface="Open Sans"/>
                <a:ea typeface="Open Sans"/>
                <a:cs typeface="Open Sans"/>
                <a:sym typeface="Open Sans"/>
              </a:rPr>
              <a:t>è</a:t>
            </a:r>
            <a:r>
              <a:rPr lang="en-US" dirty="0"/>
              <a:t>re revue scientifique publi</a:t>
            </a:r>
            <a:r>
              <a:rPr lang="en-US" sz="1200" dirty="0">
                <a:solidFill>
                  <a:schemeClr val="dk1"/>
                </a:solidFill>
                <a:latin typeface="Open Sans"/>
                <a:ea typeface="Open Sans"/>
                <a:cs typeface="Open Sans"/>
                <a:sym typeface="Open Sans"/>
              </a:rPr>
              <a:t>é</a:t>
            </a:r>
            <a:r>
              <a:rPr lang="en-US" dirty="0"/>
              <a:t>e, the Philosophical Transactions of the Royal Society avait adopt</a:t>
            </a:r>
            <a:r>
              <a:rPr lang="en-US" sz="1200" dirty="0">
                <a:solidFill>
                  <a:schemeClr val="dk1"/>
                </a:solidFill>
                <a:latin typeface="Open Sans"/>
                <a:ea typeface="Open Sans"/>
                <a:cs typeface="Open Sans"/>
                <a:sym typeface="Open Sans"/>
              </a:rPr>
              <a:t>é</a:t>
            </a:r>
            <a:r>
              <a:rPr lang="en-US" dirty="0"/>
              <a:t> un </a:t>
            </a:r>
            <a:r>
              <a:rPr lang="en-US" dirty="0" err="1"/>
              <a:t>éditorial</a:t>
            </a:r>
            <a:r>
              <a:rPr lang="en-US" dirty="0"/>
              <a:t> avec examen par les pairs, tandis que Nature n’a introduit un syst</a:t>
            </a:r>
            <a:r>
              <a:rPr lang="en-US" sz="1200" dirty="0">
                <a:solidFill>
                  <a:schemeClr val="dk1"/>
                </a:solidFill>
                <a:latin typeface="Open Sans"/>
                <a:ea typeface="Open Sans"/>
                <a:cs typeface="Open Sans"/>
                <a:sym typeface="Open Sans"/>
              </a:rPr>
              <a:t>è</a:t>
            </a:r>
            <a:r>
              <a:rPr lang="en-US" dirty="0"/>
              <a:t>me official d’examen par les pairs qu’en 1967.</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05" name="Google Shape;105;g727b3dbef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dirty="0"/>
              <a:t>Le coût élevé d’abonnement aux revues scientifiques a longuement été prohibitif pour les universités et les institutions de recherche dans les pays à faible revenu. Dans les années 1990s et 2000s la réduction des coûts est aussi devenue une affaire dans les pays dévelopés.</a:t>
            </a:r>
          </a:p>
          <a:p>
            <a:pPr marL="457200" lvl="0" indent="-317500" algn="l" rtl="0">
              <a:lnSpc>
                <a:spcPct val="100000"/>
              </a:lnSpc>
              <a:spcBef>
                <a:spcPts val="0"/>
              </a:spcBef>
              <a:spcAft>
                <a:spcPts val="0"/>
              </a:spcAft>
              <a:buSzPts val="1400"/>
              <a:buChar char="●"/>
            </a:pPr>
            <a:r>
              <a:rPr lang="en-US" dirty="0"/>
              <a:t>L’enquête sur les prix des périodiques 2019 montre que le prix </a:t>
            </a:r>
            <a:r>
              <a:rPr lang="en-US" dirty="0" err="1"/>
              <a:t>moyen</a:t>
            </a:r>
            <a:r>
              <a:rPr lang="en-US" dirty="0"/>
              <a:t> des revues de sciences alimentaires </a:t>
            </a:r>
            <a:r>
              <a:rPr lang="en-US" dirty="0" err="1"/>
              <a:t>est</a:t>
            </a:r>
            <a:r>
              <a:rPr lang="en-US" dirty="0"/>
              <a:t> $3,219, de </a:t>
            </a:r>
            <a:r>
              <a:rPr lang="en-US" dirty="0" err="1"/>
              <a:t>chimie</a:t>
            </a:r>
            <a:r>
              <a:rPr lang="en-US" dirty="0"/>
              <a:t> </a:t>
            </a:r>
            <a:r>
              <a:rPr lang="en-US" dirty="0" err="1"/>
              <a:t>est</a:t>
            </a:r>
            <a:r>
              <a:rPr lang="en-US" dirty="0"/>
              <a:t> $5,950, et de sciences de la santé est $2,156 par année.</a:t>
            </a:r>
            <a:endParaRPr dirty="0"/>
          </a:p>
        </p:txBody>
      </p:sp>
      <p:sp>
        <p:nvSpPr>
          <p:cNvPr id="117" name="Google Shape;117;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fr-FR" dirty="0"/>
              <a:t>Les archives ouvertes pré-imprimées sont apparues comme une réponse aux retards de publication.</a:t>
            </a:r>
          </a:p>
          <a:p>
            <a:pPr marL="457200" lvl="0" indent="-317500" algn="l" rtl="0">
              <a:spcBef>
                <a:spcPts val="0"/>
              </a:spcBef>
              <a:spcAft>
                <a:spcPts val="0"/>
              </a:spcAft>
              <a:buSzPts val="1400"/>
              <a:buChar char="●"/>
            </a:pPr>
            <a:r>
              <a:rPr lang="fr-FR" dirty="0"/>
              <a:t>Les bailleurs de fonds ont commencé à demander certains ensembles de critères pour financer une recherche inc. OA</a:t>
            </a:r>
          </a:p>
          <a:p>
            <a:pPr marL="457200" lvl="0" indent="-317500" algn="l" rtl="0">
              <a:spcBef>
                <a:spcPts val="0"/>
              </a:spcBef>
              <a:spcAft>
                <a:spcPts val="0"/>
              </a:spcAft>
              <a:buSzPts val="1400"/>
              <a:buChar char="●"/>
            </a:pPr>
            <a:r>
              <a:rPr lang="fr-FR" dirty="0"/>
              <a:t>Les grosses transactions ont commencé à devenir des accords en libre accès appelés accords transformateurs.</a:t>
            </a:r>
          </a:p>
          <a:p>
            <a:pPr marL="457200" lvl="0" indent="-317500" algn="l" rtl="0">
              <a:spcBef>
                <a:spcPts val="0"/>
              </a:spcBef>
              <a:spcAft>
                <a:spcPts val="0"/>
              </a:spcAft>
              <a:buSzPts val="1400"/>
              <a:buChar char="●"/>
            </a:pPr>
            <a:r>
              <a:rPr lang="fr-FR" dirty="0"/>
              <a:t>La science ouverte n'est pas apparue du jour au lendemain, mais les données économiques des données et de la recherche sont si élevées pour les gouvernements que cela est également devenu un</a:t>
            </a:r>
          </a:p>
          <a:p>
            <a:pPr marL="457200" lvl="0" indent="-317500" algn="l" rtl="0">
              <a:spcBef>
                <a:spcPts val="0"/>
              </a:spcBef>
              <a:spcAft>
                <a:spcPts val="0"/>
              </a:spcAft>
              <a:buSzPts val="1400"/>
              <a:buChar char="●"/>
            </a:pPr>
            <a:r>
              <a:rPr lang="fr-FR" dirty="0"/>
              <a:t>Le partage de données est l'élément clé de la science ouverte. Nous voyons à quel point c'est crucial à l'époque de la pandémie.</a:t>
            </a:r>
            <a:endParaRPr dirty="0"/>
          </a:p>
        </p:txBody>
      </p:sp>
      <p:sp>
        <p:nvSpPr>
          <p:cNvPr id="123" name="Google Shape;123;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fr-FR" dirty="0"/>
              <a:t>Le rapport de l'American </a:t>
            </a:r>
            <a:r>
              <a:rPr lang="fr-FR" dirty="0" err="1"/>
              <a:t>Psychological</a:t>
            </a:r>
            <a:r>
              <a:rPr lang="fr-FR" dirty="0"/>
              <a:t> Association sur les opérations des revues en 2017 montre que le taux de rejet global de leurs revues est de 70%.</a:t>
            </a:r>
          </a:p>
          <a:p>
            <a:pPr marL="0" lvl="0" indent="0" algn="l" rtl="0">
              <a:lnSpc>
                <a:spcPct val="100000"/>
              </a:lnSpc>
              <a:spcBef>
                <a:spcPts val="0"/>
              </a:spcBef>
              <a:spcAft>
                <a:spcPts val="0"/>
              </a:spcAft>
              <a:buSzPts val="1400"/>
              <a:buFont typeface="Arial" panose="020B0604020202020204" pitchFamily="34" charset="0"/>
              <a:buNone/>
            </a:pPr>
            <a:endParaRPr sz="1200" b="0" i="0" u="none" strike="noStrik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fr-FR" sz="1200" b="0" i="0" u="none" strike="noStrike" dirty="0">
                <a:solidFill>
                  <a:schemeClr val="dk1"/>
                </a:solidFill>
                <a:latin typeface="Calibri"/>
                <a:ea typeface="Calibri"/>
                <a:cs typeface="Calibri"/>
                <a:sym typeface="Calibri"/>
              </a:rPr>
              <a:t>Un autre exemple, les Biomatériaux d'Elsevier: son taux d'acceptation en 2018 est de 15,4%.</a:t>
            </a:r>
          </a:p>
          <a:p>
            <a:pPr marL="0" lvl="0" indent="0" algn="l" rtl="0">
              <a:lnSpc>
                <a:spcPct val="100000"/>
              </a:lnSpc>
              <a:spcBef>
                <a:spcPts val="0"/>
              </a:spcBef>
              <a:spcAft>
                <a:spcPts val="0"/>
              </a:spcAft>
              <a:buSzPts val="1400"/>
              <a:buFont typeface="Arial" panose="020B0604020202020204" pitchFamily="34" charset="0"/>
              <a:buNone/>
            </a:pPr>
            <a:endParaRPr sz="1200" b="0" i="0" u="none" strike="noStrik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fr-FR" sz="1200" b="0" i="0" u="none" strike="noStrike" dirty="0">
                <a:solidFill>
                  <a:schemeClr val="dk1"/>
                </a:solidFill>
                <a:latin typeface="Calibri"/>
                <a:ea typeface="Calibri"/>
                <a:cs typeface="Calibri"/>
                <a:sym typeface="Calibri"/>
              </a:rPr>
              <a:t>Il existe d'autres exemples où les taux de rejet sont encore plus élevés que cela. De nombreux articles finissent par être publiés quelque part, mais dans une revue de moindre importance que celle ciblée initialement par les auteurs.</a:t>
            </a:r>
          </a:p>
          <a:p>
            <a:pPr marL="0" lvl="0" indent="0" algn="l" rtl="0">
              <a:lnSpc>
                <a:spcPct val="100000"/>
              </a:lnSpc>
              <a:spcBef>
                <a:spcPts val="0"/>
              </a:spcBef>
              <a:spcAft>
                <a:spcPts val="0"/>
              </a:spcAft>
              <a:buSzPts val="1400"/>
              <a:buFont typeface="Arial" panose="020B0604020202020204" pitchFamily="34" charset="0"/>
              <a:buNone/>
            </a:pPr>
            <a:endParaRPr dirty="0"/>
          </a:p>
        </p:txBody>
      </p:sp>
      <p:sp>
        <p:nvSpPr>
          <p:cNvPr id="131" name="Google Shape;13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sc.cam.ac.uk/open-acc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libblog.osgoode.yorku.ca/tag/open-access-journals/#_ftn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2.sherpa.ac.uk/opendoa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re3data.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s.himmelfarb.gwu.edu/PredatoryPublishing/RedFlag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eallslist.weebly.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thinkchecksubmit.org/journals/"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www.gatesfoundation.org/how-we-work/general-information/open-access-poli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blog.okfn.org/2019/10/09/ethiopia-adopts-a-national-open-access-polic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prints.rclis.org/2481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330" dirty="0">
                <a:solidFill>
                  <a:srgbClr val="004890"/>
                </a:solidFill>
                <a:latin typeface="Open Sans"/>
                <a:ea typeface="Open Sans"/>
                <a:cs typeface="Open Sans"/>
                <a:sym typeface="Open Sans"/>
              </a:rPr>
              <a:t>PAYSAGE SCIENTIFIQUE</a:t>
            </a:r>
            <a:endParaRPr sz="185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Open Sans"/>
                <a:ea typeface="Open Sans"/>
                <a:cs typeface="Open Sans"/>
                <a:sym typeface="Open Sans"/>
              </a:rPr>
            </a:br>
            <a:r>
              <a:rPr lang="en-US" sz="3563" b="1" dirty="0">
                <a:solidFill>
                  <a:srgbClr val="004890"/>
                </a:solidFill>
                <a:latin typeface="Open Sans"/>
                <a:ea typeface="Open Sans"/>
                <a:cs typeface="Open Sans"/>
                <a:sym typeface="Open Sans"/>
              </a:rPr>
              <a:t>COMMUNICATION SCIENTIFIQUE </a:t>
            </a:r>
            <a:br>
              <a:rPr lang="en-US" sz="3563" b="1" dirty="0">
                <a:solidFill>
                  <a:srgbClr val="004890"/>
                </a:solidFill>
                <a:latin typeface="Open Sans"/>
                <a:ea typeface="Open Sans"/>
                <a:cs typeface="Open Sans"/>
                <a:sym typeface="Open Sans"/>
              </a:rPr>
            </a:br>
            <a:r>
              <a:rPr lang="en-US" sz="3563" b="1" dirty="0">
                <a:solidFill>
                  <a:srgbClr val="004890"/>
                </a:solidFill>
                <a:latin typeface="Open Sans"/>
                <a:ea typeface="Open Sans"/>
                <a:cs typeface="Open Sans"/>
                <a:sym typeface="Open Sans"/>
              </a:rPr>
              <a:t>ET RESEARCH4LIFE</a:t>
            </a:r>
            <a:br>
              <a:rPr lang="en-US" sz="3888" b="1" dirty="0">
                <a:solidFill>
                  <a:srgbClr val="004890"/>
                </a:solidFill>
                <a:latin typeface="Arial Rounded"/>
                <a:ea typeface="Arial Rounded"/>
                <a:cs typeface="Arial Rounded"/>
                <a:sym typeface="Arial Rounded"/>
              </a:rPr>
            </a:br>
            <a:endParaRPr sz="3888" b="1" dirty="0">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69291"/>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est un partenariat public-privé formé de 5 </a:t>
            </a:r>
            <a:r>
              <a:rPr lang="en-US" sz="1800" b="1" i="0" u="none" strike="noStrike" cap="none" dirty="0" err="1">
                <a:solidFill>
                  <a:schemeClr val="lt1"/>
                </a:solidFill>
                <a:latin typeface="Open Sans"/>
                <a:ea typeface="Open Sans"/>
                <a:cs typeface="Open Sans"/>
                <a:sym typeface="Open Sans"/>
              </a:rPr>
              <a:t>programmes</a:t>
            </a:r>
            <a:r>
              <a:rPr lang="en-US" sz="1800" b="1" dirty="0">
                <a:solidFill>
                  <a:schemeClr val="lt1"/>
                </a:solidFill>
                <a:latin typeface="Open Sans"/>
                <a:ea typeface="Open Sans"/>
                <a:cs typeface="Open Sans"/>
                <a:sym typeface="Open Sans"/>
              </a:rPr>
              <a:t> </a:t>
            </a:r>
            <a:r>
              <a:rPr lang="en-US" sz="1800" b="1" i="0" u="none" strike="noStrike" cap="none"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Caractère</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abordable</a:t>
            </a:r>
            <a:r>
              <a:rPr lang="en-US" dirty="0">
                <a:solidFill>
                  <a:srgbClr val="586F7C"/>
                </a:solidFill>
                <a:latin typeface="Open Sans"/>
                <a:ea typeface="Open Sans"/>
                <a:cs typeface="Open Sans"/>
                <a:sym typeface="Open Sans"/>
              </a:rPr>
              <a:t> des prix </a:t>
            </a:r>
            <a:br>
              <a:rPr lang="en-US" dirty="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et accessibilité</a:t>
            </a:r>
            <a:endParaRPr dirty="0">
              <a:solidFill>
                <a:srgbClr val="586F7C"/>
              </a:solidFill>
              <a:latin typeface="Open Sans"/>
              <a:ea typeface="Open Sans"/>
              <a:cs typeface="Open Sans"/>
              <a:sym typeface="Open Sans"/>
            </a:endParaRPr>
          </a:p>
        </p:txBody>
      </p:sp>
      <p:sp>
        <p:nvSpPr>
          <p:cNvPr id="142" name="Google Shape;142;p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228600" lvl="0" indent="-228600">
              <a:lnSpc>
                <a:spcPct val="100000"/>
              </a:lnSpc>
              <a:spcBef>
                <a:spcPts val="0"/>
              </a:spcBef>
              <a:buClr>
                <a:schemeClr val="dk2"/>
              </a:buClr>
              <a:buSzPts val="2000"/>
              <a:buFont typeface="Open Sans"/>
              <a:buChar char="•"/>
            </a:pPr>
            <a:r>
              <a:rPr lang="fr-FR" sz="2220" dirty="0">
                <a:solidFill>
                  <a:schemeClr val="dk1"/>
                </a:solidFill>
                <a:latin typeface="Open Sans"/>
                <a:ea typeface="Open Sans"/>
                <a:cs typeface="Open Sans"/>
                <a:sym typeface="Open Sans"/>
              </a:rPr>
              <a:t>Les éditeurs ont conclu des «Big Deals» avec des consortiums de bibliothèques où ils proposent des lots de revues à prix réduit.</a:t>
            </a:r>
          </a:p>
          <a:p>
            <a:pPr marL="228600" lvl="0" indent="-228600">
              <a:lnSpc>
                <a:spcPct val="100000"/>
              </a:lnSpc>
              <a:buClr>
                <a:schemeClr val="dk2"/>
              </a:buClr>
              <a:buSzPts val="2000"/>
              <a:buFont typeface="Open Sans"/>
              <a:buChar char="•"/>
            </a:pPr>
            <a:r>
              <a:rPr lang="fr-FR" sz="2220" dirty="0">
                <a:solidFill>
                  <a:schemeClr val="dk1"/>
                </a:solidFill>
                <a:latin typeface="Open Sans"/>
                <a:ea typeface="Open Sans"/>
                <a:cs typeface="Open Sans"/>
                <a:sym typeface="Open Sans"/>
              </a:rPr>
              <a:t>Cependant, les appétits pour ce modèle diminuent car il ne permet pas aux bibliothèques de constituer les collections les plus appropriées pour leur public et n'est donc pas rentable.</a:t>
            </a:r>
            <a:endParaRPr sz="2220" dirty="0">
              <a:solidFill>
                <a:schemeClr val="dk1"/>
              </a:solidFill>
              <a:latin typeface="Open Sans"/>
              <a:ea typeface="Open Sans"/>
              <a:cs typeface="Open Sans"/>
              <a:sym typeface="Open Sans"/>
            </a:endParaRPr>
          </a:p>
          <a:p>
            <a:pPr marL="228600" lvl="0" indent="-228600">
              <a:lnSpc>
                <a:spcPct val="100000"/>
              </a:lnSpc>
              <a:buClr>
                <a:schemeClr val="dk2"/>
              </a:buClr>
              <a:buSzPts val="2000"/>
              <a:buFont typeface="Open Sans"/>
              <a:buChar char="•"/>
            </a:pPr>
            <a:r>
              <a:rPr lang="fr-FR" sz="2220" dirty="0">
                <a:solidFill>
                  <a:schemeClr val="dk1"/>
                </a:solidFill>
                <a:latin typeface="Open Sans"/>
                <a:ea typeface="Open Sans"/>
                <a:cs typeface="Open Sans"/>
                <a:sym typeface="Open Sans"/>
              </a:rPr>
              <a:t>Un nombre croissant de bibliothèques ont annulé leurs abonnements Big Deal.</a:t>
            </a:r>
          </a:p>
          <a:p>
            <a:pPr marL="228600" lvl="0" indent="-228600">
              <a:lnSpc>
                <a:spcPct val="100000"/>
              </a:lnSpc>
              <a:buSzPts val="2000"/>
              <a:buFont typeface="Open Sans"/>
              <a:buChar char="•"/>
            </a:pPr>
            <a:r>
              <a:rPr lang="fr-FR" sz="2220" dirty="0">
                <a:solidFill>
                  <a:schemeClr val="dk1"/>
                </a:solidFill>
                <a:latin typeface="Open Sans"/>
                <a:ea typeface="Open Sans"/>
                <a:cs typeface="Open Sans"/>
                <a:sym typeface="Open Sans"/>
              </a:rPr>
              <a:t>Le mouvement et les réponses du libre accès ont encouragé un modèle commercial alternatif appelé «Gold Open Access».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0" y="322484"/>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Mouvement</a:t>
            </a:r>
            <a:r>
              <a:rPr lang="en-US" dirty="0">
                <a:solidFill>
                  <a:srgbClr val="586F7C"/>
                </a:solidFill>
                <a:latin typeface="Open Sans"/>
                <a:ea typeface="Open Sans"/>
                <a:cs typeface="Open Sans"/>
                <a:sym typeface="Open Sans"/>
              </a:rPr>
              <a:t> du </a:t>
            </a:r>
            <a:r>
              <a:rPr lang="en-US" dirty="0" err="1">
                <a:solidFill>
                  <a:srgbClr val="586F7C"/>
                </a:solidFill>
                <a:latin typeface="Open Sans"/>
                <a:ea typeface="Open Sans"/>
                <a:cs typeface="Open Sans"/>
                <a:sym typeface="Open Sans"/>
              </a:rPr>
              <a:t>libre</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accès</a:t>
            </a:r>
            <a:endParaRPr dirty="0">
              <a:solidFill>
                <a:srgbClr val="FF0000"/>
              </a:solidFill>
              <a:latin typeface="Open Sans"/>
              <a:ea typeface="Open Sans"/>
              <a:cs typeface="Open Sans"/>
              <a:sym typeface="Open Sans"/>
            </a:endParaRPr>
          </a:p>
        </p:txBody>
      </p:sp>
      <p:sp>
        <p:nvSpPr>
          <p:cNvPr id="150" name="Google Shape;150;p8"/>
          <p:cNvSpPr txBox="1">
            <a:spLocks noGrp="1"/>
          </p:cNvSpPr>
          <p:nvPr>
            <p:ph type="body" idx="1"/>
          </p:nvPr>
        </p:nvSpPr>
        <p:spPr>
          <a:xfrm>
            <a:off x="134124" y="2068829"/>
            <a:ext cx="6373500" cy="3717997"/>
          </a:xfrm>
          <a:prstGeom prst="rect">
            <a:avLst/>
          </a:prstGeom>
          <a:noFill/>
          <a:ln>
            <a:noFill/>
          </a:ln>
        </p:spPr>
        <p:txBody>
          <a:bodyPr spcFirstLastPara="1" wrap="square" lIns="91425" tIns="45700" rIns="91425" bIns="45700" anchor="t" anchorCtr="0">
            <a:normAutofit fontScale="85000" lnSpcReduction="20000"/>
          </a:bodyPr>
          <a:lstStyle/>
          <a:p>
            <a:pPr marL="228600" lvl="0" indent="-222250">
              <a:lnSpc>
                <a:spcPct val="100000"/>
              </a:lnSpc>
              <a:spcBef>
                <a:spcPts val="0"/>
              </a:spcBef>
              <a:buClr>
                <a:schemeClr val="dk2"/>
              </a:buClr>
              <a:buSzPts val="1900"/>
              <a:buFont typeface="Open Sans"/>
              <a:buChar char="•"/>
            </a:pPr>
            <a:r>
              <a:rPr lang="fr-FR" sz="2200" dirty="0">
                <a:solidFill>
                  <a:schemeClr val="dk1"/>
                </a:solidFill>
                <a:latin typeface="Open Sans"/>
                <a:ea typeface="Open Sans"/>
                <a:cs typeface="Open Sans"/>
                <a:sym typeface="Open Sans"/>
              </a:rPr>
              <a:t>Le mouvement a commencé avec des scientifiques en 1991 avec l'archive ouverte préimprimée pour la physique, </a:t>
            </a:r>
            <a:r>
              <a:rPr lang="fr-FR" sz="2200" dirty="0" err="1">
                <a:solidFill>
                  <a:schemeClr val="dk1"/>
                </a:solidFill>
                <a:latin typeface="Open Sans"/>
                <a:ea typeface="Open Sans"/>
                <a:cs typeface="Open Sans"/>
                <a:sym typeface="Open Sans"/>
              </a:rPr>
              <a:t>arXiv</a:t>
            </a:r>
            <a:r>
              <a:rPr lang="fr-FR" sz="2200" dirty="0">
                <a:solidFill>
                  <a:schemeClr val="dk1"/>
                </a:solidFill>
                <a:latin typeface="Open Sans"/>
                <a:ea typeface="Open Sans"/>
                <a:cs typeface="Open Sans"/>
                <a:sym typeface="Open Sans"/>
              </a:rPr>
              <a:t>.</a:t>
            </a:r>
          </a:p>
          <a:p>
            <a:pPr marL="228600" lvl="0" indent="-222250">
              <a:lnSpc>
                <a:spcPct val="100000"/>
              </a:lnSpc>
              <a:buClr>
                <a:schemeClr val="dk2"/>
              </a:buClr>
              <a:buSzPts val="1900"/>
              <a:buFont typeface="Open Sans"/>
              <a:buChar char="•"/>
            </a:pPr>
            <a:r>
              <a:rPr lang="fr-FR" sz="2200" dirty="0">
                <a:solidFill>
                  <a:schemeClr val="dk1"/>
                </a:solidFill>
                <a:latin typeface="Open Sans"/>
                <a:ea typeface="Open Sans"/>
                <a:cs typeface="Open Sans"/>
                <a:sym typeface="Open Sans"/>
              </a:rPr>
              <a:t>Le libre accès a pris de l'ampleur au cours du millénaire grâce à des appels pour que la production scientifique - en particulier la recherche financée par l'État - soit disponible gratuitement.</a:t>
            </a:r>
          </a:p>
          <a:p>
            <a:pPr marL="228600" lvl="0" indent="-222250">
              <a:lnSpc>
                <a:spcPct val="100000"/>
              </a:lnSpc>
              <a:buClr>
                <a:schemeClr val="dk2"/>
              </a:buClr>
              <a:buSzPts val="1900"/>
              <a:buFont typeface="Open Sans"/>
              <a:buChar char="•"/>
            </a:pPr>
            <a:r>
              <a:rPr lang="fr-FR" sz="2200" dirty="0">
                <a:solidFill>
                  <a:schemeClr val="dk1"/>
                </a:solidFill>
                <a:latin typeface="Open Sans"/>
                <a:ea typeface="Open Sans"/>
                <a:cs typeface="Open Sans"/>
                <a:sym typeface="Open Sans"/>
              </a:rPr>
              <a:t>Le libre accès rend la recherche originale librement accessible sur le Web, sans la plupart des restrictions de droits d'auteur et de licence sur la réutilisation.</a:t>
            </a:r>
          </a:p>
          <a:p>
            <a:pPr marL="228600" lvl="0" indent="-222250">
              <a:lnSpc>
                <a:spcPct val="100000"/>
              </a:lnSpc>
              <a:buClr>
                <a:schemeClr val="dk2"/>
              </a:buClr>
              <a:buSzPts val="1900"/>
              <a:buFont typeface="Open Sans"/>
              <a:buChar char="•"/>
            </a:pPr>
            <a:r>
              <a:rPr lang="fr-FR" sz="2200" dirty="0">
                <a:solidFill>
                  <a:schemeClr val="dk1"/>
                </a:solidFill>
                <a:latin typeface="Open Sans"/>
                <a:ea typeface="Open Sans"/>
                <a:cs typeface="Open Sans"/>
                <a:sym typeface="Open Sans"/>
              </a:rPr>
              <a:t>La production scientifique ne doit pas être «bloquée» derrière des murs de paiement qui nécessitent un paiement pour accéder à un résultat de recherche.</a:t>
            </a:r>
          </a:p>
          <a:p>
            <a:pPr marL="228600" lvl="0" indent="-101600" algn="l" rtl="0">
              <a:lnSpc>
                <a:spcPct val="100000"/>
              </a:lnSpc>
              <a:spcBef>
                <a:spcPts val="1000"/>
              </a:spcBef>
              <a:spcAft>
                <a:spcPts val="0"/>
              </a:spcAft>
              <a:buClr>
                <a:schemeClr val="lt1"/>
              </a:buClr>
              <a:buSzPts val="2000"/>
              <a:buNone/>
            </a:pPr>
            <a:endParaRPr sz="2120" dirty="0">
              <a:solidFill>
                <a:schemeClr val="dk1"/>
              </a:solidFill>
              <a:latin typeface="Open Sans"/>
              <a:ea typeface="Open Sans"/>
              <a:cs typeface="Open Sans"/>
              <a:sym typeface="Open Sans"/>
            </a:endParaRPr>
          </a:p>
        </p:txBody>
      </p:sp>
      <p:pic>
        <p:nvPicPr>
          <p:cNvPr id="152" name="Google Shape;152;p8">
            <a:hlinkClick r:id="rId3"/>
          </p:cNvPr>
          <p:cNvPicPr preferRelativeResize="0"/>
          <p:nvPr/>
        </p:nvPicPr>
        <p:blipFill>
          <a:blip r:embed="rId4">
            <a:alphaModFix/>
          </a:blip>
          <a:stretch>
            <a:fillRect/>
          </a:stretch>
        </p:blipFill>
        <p:spPr>
          <a:xfrm>
            <a:off x="6507625" y="1693921"/>
            <a:ext cx="5593425" cy="4092905"/>
          </a:xfrm>
          <a:prstGeom prst="rect">
            <a:avLst/>
          </a:prstGeom>
          <a:noFill/>
          <a:ln>
            <a:noFill/>
          </a:ln>
        </p:spPr>
      </p:pic>
      <p:sp>
        <p:nvSpPr>
          <p:cNvPr id="153" name="Google Shape;153;p8"/>
          <p:cNvSpPr txBox="1"/>
          <p:nvPr/>
        </p:nvSpPr>
        <p:spPr>
          <a:xfrm>
            <a:off x="7311750" y="5970000"/>
            <a:ext cx="3656700" cy="5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Source: </a:t>
            </a:r>
            <a:r>
              <a:rPr lang="en-US" sz="1200" u="sng">
                <a:solidFill>
                  <a:schemeClr val="accent5"/>
                </a:solidFill>
                <a:latin typeface="Open Sans"/>
                <a:ea typeface="Open Sans"/>
                <a:cs typeface="Open Sans"/>
                <a:sym typeface="Open Sans"/>
                <a:hlinkClick r:id="rId3"/>
              </a:rPr>
              <a:t>https://osc.cam.ac.uk/open-access</a:t>
            </a:r>
            <a:r>
              <a:rPr lang="en-US" sz="1200">
                <a:solidFill>
                  <a:schemeClr val="dk1"/>
                </a:solidFill>
                <a:latin typeface="Open Sans"/>
                <a:ea typeface="Open Sans"/>
                <a:cs typeface="Open Sans"/>
                <a:sym typeface="Open Sans"/>
              </a:rPr>
              <a:t> Accessed:16 June 2020 </a:t>
            </a:r>
            <a:endParaRPr sz="12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829bd93e03_0_0"/>
          <p:cNvSpPr txBox="1">
            <a:spLocks noGrp="1"/>
          </p:cNvSpPr>
          <p:nvPr>
            <p:ph type="title"/>
          </p:nvPr>
        </p:nvSpPr>
        <p:spPr>
          <a:xfrm>
            <a:off x="0" y="378812"/>
            <a:ext cx="9613800" cy="1080900"/>
          </a:xfrm>
          <a:prstGeom prst="rect">
            <a:avLst/>
          </a:prstGeom>
        </p:spPr>
        <p:txBody>
          <a:bodyPr spcFirstLastPara="1" wrap="square" lIns="91425" tIns="45700" rIns="91425" bIns="45700" anchor="ctr" anchorCtr="0">
            <a:noAutofit/>
          </a:bodyPr>
          <a:lstStyle/>
          <a:p>
            <a:pPr lvl="0"/>
            <a:r>
              <a:rPr lang="en-US" dirty="0" err="1">
                <a:solidFill>
                  <a:srgbClr val="586F7C"/>
                </a:solidFill>
              </a:rPr>
              <a:t>Modèles</a:t>
            </a:r>
            <a:r>
              <a:rPr lang="en-US" dirty="0">
                <a:solidFill>
                  <a:srgbClr val="586F7C"/>
                </a:solidFill>
              </a:rPr>
              <a:t> </a:t>
            </a:r>
            <a:r>
              <a:rPr lang="en-US" dirty="0" err="1">
                <a:solidFill>
                  <a:srgbClr val="586F7C"/>
                </a:solidFill>
              </a:rPr>
              <a:t>en</a:t>
            </a:r>
            <a:r>
              <a:rPr lang="en-US" dirty="0">
                <a:solidFill>
                  <a:srgbClr val="586F7C"/>
                </a:solidFill>
              </a:rPr>
              <a:t> </a:t>
            </a:r>
            <a:r>
              <a:rPr lang="en-US" dirty="0" err="1">
                <a:solidFill>
                  <a:srgbClr val="586F7C"/>
                </a:solidFill>
              </a:rPr>
              <a:t>libre</a:t>
            </a:r>
            <a:r>
              <a:rPr lang="en-US" dirty="0">
                <a:solidFill>
                  <a:srgbClr val="586F7C"/>
                </a:solidFill>
              </a:rPr>
              <a:t> </a:t>
            </a:r>
            <a:r>
              <a:rPr lang="en-US" dirty="0" err="1">
                <a:solidFill>
                  <a:srgbClr val="586F7C"/>
                </a:solidFill>
              </a:rPr>
              <a:t>accès</a:t>
            </a:r>
            <a:endParaRPr lang="en-US" dirty="0">
              <a:solidFill>
                <a:srgbClr val="FF0000"/>
              </a:solidFill>
            </a:endParaRPr>
          </a:p>
        </p:txBody>
      </p:sp>
      <p:sp>
        <p:nvSpPr>
          <p:cNvPr id="160" name="Google Shape;160;g829bd93e03_0_0"/>
          <p:cNvSpPr txBox="1">
            <a:spLocks noGrp="1"/>
          </p:cNvSpPr>
          <p:nvPr>
            <p:ph type="body" idx="1"/>
          </p:nvPr>
        </p:nvSpPr>
        <p:spPr>
          <a:xfrm>
            <a:off x="680321" y="2336873"/>
            <a:ext cx="9613800" cy="359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61" name="Google Shape;161;g829bd93e03_0_0" descr="acces libre d'or">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90900" y="1862226"/>
            <a:ext cx="10871825" cy="4199675"/>
          </a:xfrm>
          <a:prstGeom prst="rect">
            <a:avLst/>
          </a:prstGeom>
          <a:noFill/>
          <a:ln>
            <a:noFill/>
          </a:ln>
        </p:spPr>
      </p:pic>
      <p:sp>
        <p:nvSpPr>
          <p:cNvPr id="162" name="Google Shape;162;g829bd93e03_0_0"/>
          <p:cNvSpPr txBox="1"/>
          <p:nvPr/>
        </p:nvSpPr>
        <p:spPr>
          <a:xfrm>
            <a:off x="644625" y="6241350"/>
            <a:ext cx="7198200" cy="232800"/>
          </a:xfrm>
          <a:prstGeom prst="rect">
            <a:avLst/>
          </a:prstGeom>
          <a:noFill/>
          <a:ln>
            <a:noFill/>
          </a:ln>
        </p:spPr>
        <p:txBody>
          <a:bodyPr spcFirstLastPara="1" wrap="square" lIns="91425" tIns="91425" rIns="91425" bIns="91425" anchor="t" anchorCtr="0">
            <a:noAutofit/>
          </a:bodyPr>
          <a:lstStyle/>
          <a:p>
            <a:pPr lvl="0"/>
            <a:r>
              <a:rPr lang="en-US" sz="1200" dirty="0"/>
              <a:t>Source: </a:t>
            </a:r>
            <a:r>
              <a:rPr lang="en-US" sz="1200" u="sng" dirty="0">
                <a:solidFill>
                  <a:schemeClr val="hlink"/>
                </a:solidFill>
                <a:hlinkClick r:id="rId4"/>
              </a:rPr>
              <a:t>https://libblog.osgoode.yorku.ca/tag/open-access-journals/#_ftn1</a:t>
            </a:r>
            <a:r>
              <a:rPr lang="en-US" sz="1200" dirty="0"/>
              <a:t> Accédée:16 Juin 2020</a:t>
            </a:r>
            <a:endParaRP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Libre</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accès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d’or</a:t>
            </a:r>
            <a:endParaRPr lang="en-US" dirty="0">
              <a:solidFill>
                <a:srgbClr val="586F7C"/>
              </a:solidFill>
              <a:latin typeface="Open Sans"/>
              <a:ea typeface="Open Sans"/>
              <a:cs typeface="Open Sans"/>
              <a:sym typeface="Open Sans"/>
            </a:endParaRPr>
          </a:p>
        </p:txBody>
      </p:sp>
      <p:sp>
        <p:nvSpPr>
          <p:cNvPr id="169" name="Google Shape;169;p10"/>
          <p:cNvSpPr txBox="1">
            <a:spLocks noGrp="1"/>
          </p:cNvSpPr>
          <p:nvPr>
            <p:ph type="body" idx="1"/>
          </p:nvPr>
        </p:nvSpPr>
        <p:spPr>
          <a:xfrm>
            <a:off x="864300" y="1919550"/>
            <a:ext cx="9861300" cy="4512600"/>
          </a:xfrm>
          <a:prstGeom prst="rect">
            <a:avLst/>
          </a:prstGeom>
          <a:noFill/>
          <a:ln>
            <a:noFill/>
          </a:ln>
        </p:spPr>
        <p:txBody>
          <a:bodyPr spcFirstLastPara="1" wrap="square" lIns="91425" tIns="45700" rIns="91425" bIns="45700" anchor="t" anchorCtr="0">
            <a:normAutofit/>
          </a:bodyPr>
          <a:lstStyle/>
          <a:p>
            <a:pPr lvl="0" indent="-368300">
              <a:lnSpc>
                <a:spcPct val="110000"/>
              </a:lnSpc>
              <a:spcBef>
                <a:spcPts val="0"/>
              </a:spcBef>
              <a:buClr>
                <a:schemeClr val="dk1"/>
              </a:buClr>
              <a:buSzPts val="2200"/>
              <a:buFont typeface="Open Sans"/>
              <a:buChar char="●"/>
            </a:pPr>
            <a:r>
              <a:rPr lang="fr-FR" sz="2200" dirty="0">
                <a:solidFill>
                  <a:schemeClr val="dk1"/>
                </a:solidFill>
                <a:latin typeface="Open Sans"/>
                <a:ea typeface="Open Sans"/>
                <a:cs typeface="Open Sans"/>
                <a:sym typeface="Open Sans"/>
              </a:rPr>
              <a:t>Contrairement au modèle d'édition traditionnel, il permet à chacun de lire gratuitement les publications scientifiques.</a:t>
            </a:r>
          </a:p>
          <a:p>
            <a:pPr lvl="0" indent="-368300">
              <a:lnSpc>
                <a:spcPct val="110000"/>
              </a:lnSpc>
              <a:spcBef>
                <a:spcPts val="0"/>
              </a:spcBef>
              <a:buClr>
                <a:schemeClr val="dk1"/>
              </a:buClr>
              <a:buSzPts val="2200"/>
              <a:buFont typeface="Open Sans"/>
              <a:buChar char="●"/>
            </a:pPr>
            <a:r>
              <a:rPr lang="fr-FR" sz="2200" dirty="0">
                <a:solidFill>
                  <a:schemeClr val="dk1"/>
                </a:solidFill>
                <a:latin typeface="Open Sans"/>
                <a:ea typeface="Open Sans"/>
                <a:cs typeface="Open Sans"/>
                <a:sym typeface="Open Sans"/>
              </a:rPr>
              <a:t>Les articles en libre accès</a:t>
            </a:r>
            <a:r>
              <a:rPr lang="fr-FR" sz="2200" dirty="0">
                <a:solidFill>
                  <a:srgbClr val="FF0000"/>
                </a:solidFill>
                <a:latin typeface="Open Sans"/>
                <a:ea typeface="Open Sans"/>
                <a:cs typeface="Open Sans"/>
                <a:sym typeface="Open Sans"/>
              </a:rPr>
              <a:t> </a:t>
            </a:r>
            <a:r>
              <a:rPr lang="fr-FR" sz="2200" dirty="0">
                <a:solidFill>
                  <a:schemeClr val="dk1"/>
                </a:solidFill>
                <a:latin typeface="Open Sans"/>
                <a:ea typeface="Open Sans"/>
                <a:cs typeface="Open Sans"/>
                <a:sym typeface="Open Sans"/>
              </a:rPr>
              <a:t>peuvent être publiés dans des «revues hybrides» OU dans des revues en total libre accès.</a:t>
            </a:r>
          </a:p>
          <a:p>
            <a:pPr lvl="0" indent="-368300">
              <a:lnSpc>
                <a:spcPct val="110000"/>
              </a:lnSpc>
              <a:spcBef>
                <a:spcPts val="0"/>
              </a:spcBef>
              <a:buClr>
                <a:schemeClr val="dk1"/>
              </a:buClr>
              <a:buSzPts val="2200"/>
              <a:buFont typeface="Open Sans"/>
              <a:buChar char="●"/>
            </a:pPr>
            <a:r>
              <a:rPr lang="fr-FR" sz="2200" dirty="0">
                <a:solidFill>
                  <a:schemeClr val="dk1"/>
                </a:solidFill>
                <a:latin typeface="Open Sans"/>
                <a:ea typeface="Open Sans"/>
                <a:cs typeface="Open Sans"/>
                <a:sym typeface="Open Sans"/>
              </a:rPr>
              <a:t>Les lecteurs ne sont pas facturés pour lire et il n'y a pas de frais d'abonnement à la revue, mais l'institution de financement paie des frais de traitement des articles (APC) pour la publication d'un article.</a:t>
            </a:r>
          </a:p>
          <a:p>
            <a:pPr lvl="0" indent="-368300">
              <a:lnSpc>
                <a:spcPct val="110000"/>
              </a:lnSpc>
              <a:spcBef>
                <a:spcPts val="0"/>
              </a:spcBef>
              <a:buClr>
                <a:schemeClr val="dk1"/>
              </a:buClr>
              <a:buSzPts val="2200"/>
              <a:buFont typeface="Open Sans"/>
              <a:buChar char="●"/>
            </a:pPr>
            <a:r>
              <a:rPr lang="fr-FR" sz="2200" dirty="0">
                <a:solidFill>
                  <a:schemeClr val="dk1"/>
                </a:solidFill>
                <a:latin typeface="Open Sans"/>
                <a:ea typeface="Open Sans"/>
                <a:cs typeface="Open Sans"/>
                <a:sym typeface="Open Sans"/>
              </a:rPr>
              <a:t>Il existe également des revues avec des politiques de non-APC ou de dérogation.</a:t>
            </a:r>
          </a:p>
          <a:p>
            <a:pPr lvl="0" indent="-368300">
              <a:lnSpc>
                <a:spcPct val="110000"/>
              </a:lnSpc>
              <a:spcBef>
                <a:spcPts val="0"/>
              </a:spcBef>
              <a:buClr>
                <a:schemeClr val="dk1"/>
              </a:buClr>
              <a:buSzPts val="2200"/>
              <a:buFont typeface="Open Sans"/>
              <a:buChar char="●"/>
            </a:pPr>
            <a:r>
              <a:rPr lang="fr-FR" sz="2200" dirty="0">
                <a:solidFill>
                  <a:schemeClr val="dk1"/>
                </a:solidFill>
                <a:latin typeface="Open Sans"/>
                <a:ea typeface="Open Sans"/>
                <a:cs typeface="Open Sans"/>
                <a:sym typeface="Open Sans"/>
              </a:rPr>
              <a:t>La liste des revues en libre accès est indexée par Directory of Open Access </a:t>
            </a:r>
            <a:r>
              <a:rPr lang="fr-FR" sz="2200" dirty="0" err="1">
                <a:solidFill>
                  <a:schemeClr val="dk1"/>
                </a:solidFill>
                <a:latin typeface="Open Sans"/>
                <a:ea typeface="Open Sans"/>
                <a:cs typeface="Open Sans"/>
                <a:sym typeface="Open Sans"/>
              </a:rPr>
              <a:t>Journals</a:t>
            </a:r>
            <a:r>
              <a:rPr lang="fr-FR" sz="2200" dirty="0">
                <a:solidFill>
                  <a:schemeClr val="dk1"/>
                </a:solidFill>
                <a:latin typeface="Open Sans"/>
                <a:ea typeface="Open Sans"/>
                <a:cs typeface="Open Sans"/>
                <a:sym typeface="Open Sans"/>
              </a:rPr>
              <a:t> (DOAJ) à https://doaj.org</a:t>
            </a:r>
          </a:p>
          <a:p>
            <a:pPr marL="457200" lvl="0" indent="0" algn="l" rtl="0">
              <a:lnSpc>
                <a:spcPct val="110000"/>
              </a:lnSpc>
              <a:spcBef>
                <a:spcPts val="0"/>
              </a:spcBef>
              <a:spcAft>
                <a:spcPts val="0"/>
              </a:spcAft>
              <a:buNone/>
            </a:pPr>
            <a:endParaRPr sz="2200" dirty="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en-US" dirty="0" err="1">
                <a:solidFill>
                  <a:schemeClr val="tx1"/>
                </a:solidFill>
                <a:latin typeface="Open Sans"/>
                <a:ea typeface="Open Sans"/>
                <a:cs typeface="Open Sans"/>
                <a:sym typeface="Open Sans"/>
              </a:rPr>
              <a:t>Libre</a:t>
            </a:r>
            <a:r>
              <a:rPr lang="en-US" dirty="0">
                <a:solidFill>
                  <a:schemeClr val="tx1"/>
                </a:solidFill>
                <a:latin typeface="Open Sans"/>
                <a:ea typeface="Open Sans"/>
                <a:cs typeface="Open Sans"/>
                <a:sym typeface="Open Sans"/>
              </a:rPr>
              <a:t> </a:t>
            </a:r>
            <a:r>
              <a:rPr lang="en-US" dirty="0" err="1">
                <a:solidFill>
                  <a:schemeClr val="tx1"/>
                </a:solidFill>
                <a:latin typeface="Open Sans"/>
                <a:ea typeface="Open Sans"/>
                <a:cs typeface="Open Sans"/>
                <a:sym typeface="Open Sans"/>
              </a:rPr>
              <a:t>accès</a:t>
            </a:r>
            <a:r>
              <a:rPr lang="en-US" dirty="0">
                <a:solidFill>
                  <a:schemeClr val="tx1"/>
                </a:solidFill>
                <a:latin typeface="Open Sans"/>
                <a:ea typeface="Open Sans"/>
                <a:cs typeface="Open Sans"/>
                <a:sym typeface="Open Sans"/>
              </a:rPr>
              <a:t> </a:t>
            </a:r>
            <a:r>
              <a:rPr lang="en-US" dirty="0" err="1">
                <a:solidFill>
                  <a:schemeClr val="tx1"/>
                </a:solidFill>
                <a:latin typeface="Open Sans"/>
                <a:ea typeface="Open Sans"/>
                <a:cs typeface="Open Sans"/>
                <a:sym typeface="Open Sans"/>
              </a:rPr>
              <a:t>vert</a:t>
            </a:r>
            <a:r>
              <a:rPr lang="en-US" dirty="0">
                <a:solidFill>
                  <a:schemeClr val="tx1"/>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 auto-</a:t>
            </a:r>
            <a:r>
              <a:rPr lang="en-US" dirty="0" err="1">
                <a:solidFill>
                  <a:srgbClr val="586F7C"/>
                </a:solidFill>
                <a:latin typeface="Open Sans"/>
                <a:ea typeface="Open Sans"/>
                <a:cs typeface="Open Sans"/>
                <a:sym typeface="Open Sans"/>
              </a:rPr>
              <a:t>archivage</a:t>
            </a:r>
            <a:endParaRPr lang="en-US" dirty="0">
              <a:solidFill>
                <a:srgbClr val="586F7C"/>
              </a:solidFill>
              <a:latin typeface="Open Sans"/>
              <a:ea typeface="Open Sans"/>
              <a:cs typeface="Open Sans"/>
              <a:sym typeface="Open Sans"/>
            </a:endParaRPr>
          </a:p>
        </p:txBody>
      </p:sp>
      <p:sp>
        <p:nvSpPr>
          <p:cNvPr id="177" name="Google Shape;177;p15"/>
          <p:cNvSpPr txBox="1">
            <a:spLocks noGrp="1"/>
          </p:cNvSpPr>
          <p:nvPr>
            <p:ph type="body" idx="1"/>
          </p:nvPr>
        </p:nvSpPr>
        <p:spPr>
          <a:xfrm>
            <a:off x="741021" y="2286000"/>
            <a:ext cx="9613800" cy="4000500"/>
          </a:xfrm>
          <a:prstGeom prst="rect">
            <a:avLst/>
          </a:prstGeom>
          <a:noFill/>
          <a:ln>
            <a:noFill/>
          </a:ln>
        </p:spPr>
        <p:txBody>
          <a:bodyPr spcFirstLastPara="1" wrap="square" lIns="91425" tIns="45700" rIns="91425" bIns="45700" anchor="t" anchorCtr="0">
            <a:normAutofit fontScale="92500" lnSpcReduction="20000"/>
          </a:bodyPr>
          <a:lstStyle/>
          <a:p>
            <a:pPr lvl="0" indent="-369570">
              <a:buClr>
                <a:schemeClr val="dk1"/>
              </a:buClr>
              <a:buSzPts val="2220"/>
              <a:buFont typeface="Open Sans"/>
              <a:buChar char="●"/>
            </a:pPr>
            <a:r>
              <a:rPr lang="fr-FR" sz="2300" dirty="0">
                <a:solidFill>
                  <a:schemeClr val="dk1"/>
                </a:solidFill>
                <a:latin typeface="Open Sans"/>
                <a:ea typeface="Open Sans"/>
                <a:cs typeface="Open Sans"/>
                <a:sym typeface="Open Sans"/>
              </a:rPr>
              <a:t>Un dépôt est une archive ouverte et en ligne pour collecter, conserver et diffuser des copies numériques de la production intellectuelle d'une institution ou dans une discipline spécifique, conforme au protocole OAI (Open Archive Initiative).</a:t>
            </a:r>
          </a:p>
          <a:p>
            <a:pPr lvl="0" indent="-369570">
              <a:buClr>
                <a:schemeClr val="dk1"/>
              </a:buClr>
              <a:buSzPts val="2220"/>
              <a:buFont typeface="Open Sans"/>
              <a:buChar char="●"/>
            </a:pPr>
            <a:r>
              <a:rPr lang="fr-FR" sz="2300" dirty="0">
                <a:solidFill>
                  <a:schemeClr val="dk1"/>
                </a:solidFill>
                <a:latin typeface="Open Sans"/>
                <a:ea typeface="Open Sans"/>
                <a:cs typeface="Open Sans"/>
                <a:sym typeface="Open Sans"/>
              </a:rPr>
              <a:t>Les dépôts sont des formes d</a:t>
            </a:r>
            <a:r>
              <a:rPr lang="fr-FR" sz="2300" dirty="0">
                <a:solidFill>
                  <a:schemeClr val="tx1"/>
                </a:solidFill>
                <a:latin typeface="Open Sans"/>
                <a:ea typeface="Open Sans"/>
                <a:cs typeface="Open Sans"/>
                <a:sym typeface="Open Sans"/>
              </a:rPr>
              <a:t>e libre accès </a:t>
            </a:r>
            <a:r>
              <a:rPr lang="fr-FR" sz="2300" dirty="0">
                <a:solidFill>
                  <a:schemeClr val="dk1"/>
                </a:solidFill>
                <a:latin typeface="Open Sans"/>
                <a:ea typeface="Open Sans"/>
                <a:cs typeface="Open Sans"/>
                <a:sym typeface="Open Sans"/>
              </a:rPr>
              <a:t>vert dans lesquelles les auteurs auto-archivent leurs publications dans des dépôts institutionnels ou par sujet / domaine tels que </a:t>
            </a:r>
            <a:r>
              <a:rPr lang="fr-FR" sz="2300" dirty="0" err="1">
                <a:solidFill>
                  <a:schemeClr val="dk1"/>
                </a:solidFill>
                <a:latin typeface="Open Sans"/>
                <a:ea typeface="Open Sans"/>
                <a:cs typeface="Open Sans"/>
                <a:sym typeface="Open Sans"/>
              </a:rPr>
              <a:t>arXiv</a:t>
            </a:r>
            <a:r>
              <a:rPr lang="fr-FR" sz="2300" dirty="0">
                <a:solidFill>
                  <a:schemeClr val="dk1"/>
                </a:solidFill>
                <a:latin typeface="Open Sans"/>
                <a:ea typeface="Open Sans"/>
                <a:cs typeface="Open Sans"/>
                <a:sym typeface="Open Sans"/>
              </a:rPr>
              <a:t> ou PubMed Central.</a:t>
            </a:r>
          </a:p>
          <a:p>
            <a:pPr lvl="0" indent="-369570">
              <a:buClr>
                <a:schemeClr val="dk1"/>
              </a:buClr>
              <a:buSzPts val="2220"/>
              <a:buFont typeface="Open Sans"/>
              <a:buChar char="●"/>
            </a:pPr>
            <a:r>
              <a:rPr lang="fr-FR" sz="2300" dirty="0">
                <a:solidFill>
                  <a:schemeClr val="dk1"/>
                </a:solidFill>
                <a:latin typeface="Open Sans"/>
                <a:ea typeface="Open Sans"/>
                <a:cs typeface="Open Sans"/>
                <a:sym typeface="Open Sans"/>
              </a:rPr>
              <a:t>Les auteurs peuvent déposer des articles qui ont été publiés par un éditeur traditionnel mais pas dans une revue en libre accès. Cela n'est autorisé que si les auteurs ont le droit de distribuer leur travail par voie électronique.</a:t>
            </a:r>
          </a:p>
          <a:p>
            <a:pPr lvl="0" indent="-369570">
              <a:buClr>
                <a:schemeClr val="dk1"/>
              </a:buClr>
              <a:buSzPts val="2220"/>
              <a:buFont typeface="Open Sans"/>
              <a:buChar char="●"/>
            </a:pPr>
            <a:r>
              <a:rPr lang="fr-FR" sz="2300" dirty="0">
                <a:solidFill>
                  <a:schemeClr val="dk1"/>
                </a:solidFill>
                <a:latin typeface="Open Sans"/>
                <a:ea typeface="Open Sans"/>
                <a:cs typeface="Open Sans"/>
                <a:sym typeface="Open Sans"/>
              </a:rPr>
              <a:t>Liste des dépôts en libre accès;</a:t>
            </a:r>
          </a:p>
          <a:p>
            <a:pPr lvl="1" indent="-369570">
              <a:spcBef>
                <a:spcPts val="800"/>
              </a:spcBef>
              <a:buClr>
                <a:schemeClr val="dk1"/>
              </a:buClr>
              <a:buSzPts val="2220"/>
              <a:buFont typeface="Open Sans"/>
              <a:buChar char="●"/>
            </a:pPr>
            <a:r>
              <a:rPr lang="fr-FR" sz="2300" dirty="0">
                <a:solidFill>
                  <a:schemeClr val="dk1"/>
                </a:solidFill>
                <a:latin typeface="Open Sans"/>
                <a:ea typeface="Open Sans"/>
                <a:cs typeface="Open Sans"/>
                <a:sym typeface="Open Sans"/>
              </a:rPr>
              <a:t>pour les dépôts de littérature</a:t>
            </a:r>
            <a:r>
              <a:rPr lang="en-US" sz="2300" dirty="0">
                <a:solidFill>
                  <a:schemeClr val="dk1"/>
                </a:solidFill>
                <a:latin typeface="Open Sans"/>
                <a:ea typeface="Open Sans"/>
                <a:cs typeface="Open Sans"/>
                <a:sym typeface="Open Sans"/>
              </a:rPr>
              <a:t>- </a:t>
            </a:r>
            <a:r>
              <a:rPr lang="en-US" sz="2300" u="sng" dirty="0">
                <a:solidFill>
                  <a:schemeClr val="accent5"/>
                </a:solidFill>
                <a:latin typeface="Open Sans"/>
                <a:ea typeface="Open Sans"/>
                <a:cs typeface="Open Sans"/>
                <a:sym typeface="Open Sans"/>
                <a:hlinkClick r:id="rId3"/>
              </a:rPr>
              <a:t>Directory of Open Access Repositories</a:t>
            </a:r>
            <a:endParaRPr sz="2300" dirty="0">
              <a:solidFill>
                <a:schemeClr val="dk1"/>
              </a:solidFill>
              <a:latin typeface="Open Sans"/>
              <a:ea typeface="Open Sans"/>
              <a:cs typeface="Open Sans"/>
              <a:sym typeface="Open Sans"/>
            </a:endParaRPr>
          </a:p>
          <a:p>
            <a:pPr lvl="1" indent="-369569">
              <a:spcBef>
                <a:spcPts val="0"/>
              </a:spcBef>
              <a:buClr>
                <a:schemeClr val="dk1"/>
              </a:buClr>
              <a:buSzPts val="2220"/>
              <a:buFont typeface="Open Sans"/>
              <a:buChar char="○"/>
            </a:pPr>
            <a:r>
              <a:rPr lang="fr-FR" sz="2300" dirty="0">
                <a:solidFill>
                  <a:schemeClr val="dk1"/>
                </a:solidFill>
                <a:latin typeface="Open Sans"/>
                <a:ea typeface="Open Sans"/>
                <a:cs typeface="Open Sans"/>
                <a:sym typeface="Open Sans"/>
              </a:rPr>
              <a:t>pour les dépôts de données</a:t>
            </a:r>
            <a:r>
              <a:rPr lang="en-US" sz="2300" dirty="0">
                <a:solidFill>
                  <a:schemeClr val="dk1"/>
                </a:solidFill>
                <a:latin typeface="Open Sans"/>
                <a:ea typeface="Open Sans"/>
                <a:cs typeface="Open Sans"/>
                <a:sym typeface="Open Sans"/>
              </a:rPr>
              <a:t>- </a:t>
            </a:r>
            <a:r>
              <a:rPr lang="en-US" sz="23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Registry of Research Data Repositories</a:t>
            </a:r>
            <a:r>
              <a:rPr lang="en-US" sz="2300" u="sng" dirty="0">
                <a:solidFill>
                  <a:schemeClr val="accent5"/>
                </a:solidFill>
                <a:latin typeface="Open Sans"/>
                <a:ea typeface="Open Sans"/>
                <a:cs typeface="Open Sans"/>
                <a:sym typeface="Open Sans"/>
              </a:rPr>
              <a:t>  </a:t>
            </a:r>
            <a:endParaRPr sz="2300" u="sng" dirty="0">
              <a:solidFill>
                <a:schemeClr val="accent5"/>
              </a:solidFill>
              <a:latin typeface="Open Sans"/>
              <a:ea typeface="Open Sans"/>
              <a:cs typeface="Open Sans"/>
              <a:sym typeface="Open Sans"/>
            </a:endParaRPr>
          </a:p>
          <a:p>
            <a:pPr marL="228600" lvl="0" indent="-101600" algn="l" rtl="0">
              <a:spcBef>
                <a:spcPts val="1000"/>
              </a:spcBef>
              <a:spcAft>
                <a:spcPts val="0"/>
              </a:spcAft>
              <a:buClr>
                <a:schemeClr val="lt1"/>
              </a:buClr>
              <a:buSzPts val="2000"/>
              <a:buNone/>
            </a:pPr>
            <a:endParaRPr sz="2200" dirty="0">
              <a:solidFill>
                <a:schemeClr val="dk1"/>
              </a:solidFill>
              <a:latin typeface="Open Sans"/>
              <a:ea typeface="Open Sans"/>
              <a:cs typeface="Open Sans"/>
              <a:sym typeface="Open Sans"/>
            </a:endParaRPr>
          </a:p>
          <a:p>
            <a:pPr marL="228600" lvl="0" indent="-101600" algn="l" rtl="0">
              <a:lnSpc>
                <a:spcPct val="90000"/>
              </a:lnSpc>
              <a:spcBef>
                <a:spcPts val="1000"/>
              </a:spcBef>
              <a:spcAft>
                <a:spcPts val="0"/>
              </a:spcAft>
              <a:buClr>
                <a:schemeClr val="lt1"/>
              </a:buClr>
              <a:buSzPts val="2000"/>
              <a:buNone/>
            </a:pPr>
            <a:endParaRPr sz="2220" dirty="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400" dirty="0">
                <a:solidFill>
                  <a:srgbClr val="586F7C"/>
                </a:solidFill>
                <a:latin typeface="Open Sans"/>
                <a:ea typeface="Open Sans"/>
                <a:cs typeface="Open Sans"/>
                <a:sym typeface="Open Sans"/>
              </a:rPr>
              <a:t>Politiques des éditeurs sur</a:t>
            </a:r>
            <a:br>
              <a:rPr lang="fr-FR" sz="3400" dirty="0">
                <a:solidFill>
                  <a:srgbClr val="586F7C"/>
                </a:solidFill>
                <a:latin typeface="Open Sans"/>
                <a:ea typeface="Open Sans"/>
                <a:cs typeface="Open Sans"/>
                <a:sym typeface="Open Sans"/>
              </a:rPr>
            </a:br>
            <a:r>
              <a:rPr lang="fr-FR" sz="3400" dirty="0">
                <a:solidFill>
                  <a:srgbClr val="586F7C"/>
                </a:solidFill>
                <a:latin typeface="Open Sans"/>
                <a:ea typeface="Open Sans"/>
                <a:cs typeface="Open Sans"/>
                <a:sym typeface="Open Sans"/>
              </a:rPr>
              <a:t>l'auto-archivage</a:t>
            </a:r>
          </a:p>
        </p:txBody>
      </p:sp>
      <p:sp>
        <p:nvSpPr>
          <p:cNvPr id="185" name="Google Shape;185;p16"/>
          <p:cNvSpPr txBox="1">
            <a:spLocks noGrp="1"/>
          </p:cNvSpPr>
          <p:nvPr>
            <p:ph type="body" idx="1"/>
          </p:nvPr>
        </p:nvSpPr>
        <p:spPr>
          <a:xfrm>
            <a:off x="680321" y="2176222"/>
            <a:ext cx="9923400" cy="4256550"/>
          </a:xfrm>
          <a:prstGeom prst="rect">
            <a:avLst/>
          </a:prstGeom>
          <a:noFill/>
          <a:ln>
            <a:noFill/>
          </a:ln>
        </p:spPr>
        <p:txBody>
          <a:bodyPr spcFirstLastPara="1" wrap="square" lIns="91425" tIns="45700" rIns="91425" bIns="45700" anchor="t" anchorCtr="0">
            <a:normAutofit/>
          </a:bodyPr>
          <a:lstStyle/>
          <a:p>
            <a:pPr marL="0" lvl="0" indent="0">
              <a:spcBef>
                <a:spcPts val="0"/>
              </a:spcBef>
              <a:buSzPts val="2000"/>
              <a:buNone/>
            </a:pPr>
            <a:r>
              <a:rPr lang="fr-FR" sz="2220" dirty="0">
                <a:solidFill>
                  <a:schemeClr val="dk1"/>
                </a:solidFill>
                <a:latin typeface="Open Sans"/>
                <a:ea typeface="Open Sans"/>
                <a:cs typeface="Open Sans"/>
                <a:sym typeface="Open Sans"/>
              </a:rPr>
              <a:t>Le site Web des politiques de droits d'auteur et d'</a:t>
            </a:r>
            <a:r>
              <a:rPr lang="fr-FR" sz="2220" dirty="0" err="1">
                <a:solidFill>
                  <a:schemeClr val="dk1"/>
                </a:solidFill>
                <a:latin typeface="Open Sans"/>
                <a:ea typeface="Open Sans"/>
                <a:cs typeface="Open Sans"/>
                <a:sym typeface="Open Sans"/>
              </a:rPr>
              <a:t>auto-archivage</a:t>
            </a:r>
            <a:r>
              <a:rPr lang="fr-FR" sz="2220" dirty="0">
                <a:solidFill>
                  <a:schemeClr val="dk1"/>
                </a:solidFill>
                <a:latin typeface="Open Sans"/>
                <a:ea typeface="Open Sans"/>
                <a:cs typeface="Open Sans"/>
                <a:sym typeface="Open Sans"/>
              </a:rPr>
              <a:t> des éditeurs SHERPA / ROMEO fournit une liste consultable des politiques des éditeurs et des revues qui définissent les conditions d'</a:t>
            </a:r>
            <a:r>
              <a:rPr lang="fr-FR" sz="2220" dirty="0" err="1">
                <a:solidFill>
                  <a:schemeClr val="dk1"/>
                </a:solidFill>
                <a:latin typeface="Open Sans"/>
                <a:ea typeface="Open Sans"/>
                <a:cs typeface="Open Sans"/>
                <a:sym typeface="Open Sans"/>
              </a:rPr>
              <a:t>auto-archivage</a:t>
            </a:r>
            <a:r>
              <a:rPr lang="fr-FR" sz="2220" dirty="0">
                <a:solidFill>
                  <a:schemeClr val="dk1"/>
                </a:solidFill>
                <a:latin typeface="Open Sans"/>
                <a:ea typeface="Open Sans"/>
                <a:cs typeface="Open Sans"/>
                <a:sym typeface="Open Sans"/>
              </a:rPr>
              <a:t>.</a:t>
            </a:r>
          </a:p>
          <a:p>
            <a:pPr marL="228600" lvl="0" indent="-228600">
              <a:buClr>
                <a:schemeClr val="dk2"/>
              </a:buClr>
              <a:buSzPts val="2000"/>
              <a:buFont typeface="Open Sans"/>
              <a:buChar char="❖"/>
            </a:pPr>
            <a:r>
              <a:rPr lang="fr-FR" sz="2220" dirty="0">
                <a:solidFill>
                  <a:schemeClr val="dk1"/>
                </a:solidFill>
                <a:latin typeface="Open Sans"/>
                <a:ea typeface="Open Sans"/>
                <a:cs typeface="Open Sans"/>
                <a:sym typeface="Open Sans"/>
              </a:rPr>
              <a:t>Il est important de savoir quelle version peut être déposée</a:t>
            </a:r>
          </a:p>
          <a:p>
            <a:pPr lvl="0" indent="-457200">
              <a:buClr>
                <a:schemeClr val="dk2"/>
              </a:buClr>
              <a:buSzPts val="2000"/>
              <a:buFont typeface="Open Sans"/>
              <a:buAutoNum type="alphaLcParenR"/>
            </a:pPr>
            <a:r>
              <a:rPr lang="fr-FR" sz="2220" dirty="0">
                <a:solidFill>
                  <a:schemeClr val="dk1"/>
                </a:solidFill>
                <a:latin typeface="Open Sans"/>
                <a:ea typeface="Open Sans"/>
                <a:cs typeface="Open Sans"/>
                <a:sym typeface="Open Sans"/>
              </a:rPr>
              <a:t>Les pré-impressions sont la version du document avant l'examen par les pairs.</a:t>
            </a:r>
          </a:p>
          <a:p>
            <a:pPr lvl="0" indent="-457200">
              <a:buClr>
                <a:schemeClr val="dk2"/>
              </a:buClr>
              <a:buSzPts val="2000"/>
              <a:buFont typeface="Open Sans"/>
              <a:buAutoNum type="alphaLcParenR"/>
            </a:pPr>
            <a:r>
              <a:rPr lang="fr-FR" sz="2220" dirty="0">
                <a:solidFill>
                  <a:schemeClr val="dk1"/>
                </a:solidFill>
                <a:latin typeface="Open Sans"/>
                <a:ea typeface="Open Sans"/>
                <a:cs typeface="Open Sans"/>
                <a:sym typeface="Open Sans"/>
              </a:rPr>
              <a:t>La post-impression est la version du document après examen par les pairs, des révisions ayant été apportées.</a:t>
            </a:r>
          </a:p>
          <a:p>
            <a:pPr lvl="0" indent="-457200">
              <a:buClr>
                <a:schemeClr val="dk2"/>
              </a:buClr>
              <a:buSzPts val="2000"/>
              <a:buFont typeface="Open Sans"/>
              <a:buAutoNum type="alphaLcParenR"/>
            </a:pPr>
            <a:r>
              <a:rPr lang="fr-FR" sz="2220" dirty="0">
                <a:solidFill>
                  <a:schemeClr val="dk1"/>
                </a:solidFill>
                <a:latin typeface="Open Sans"/>
                <a:ea typeface="Open Sans"/>
                <a:cs typeface="Open Sans"/>
                <a:sym typeface="Open Sans"/>
              </a:rPr>
              <a:t>La copie de l’auteur est la copie dactylographiée de la version finale de l’article révisée par les pairs.</a:t>
            </a:r>
          </a:p>
          <a:p>
            <a:pPr lvl="0" indent="-457200">
              <a:buClr>
                <a:schemeClr val="dk2"/>
              </a:buClr>
              <a:buSzPts val="2000"/>
              <a:buFont typeface="Open Sans"/>
              <a:buAutoNum type="alphaLcParenR"/>
            </a:pPr>
            <a:r>
              <a:rPr lang="fr-FR" sz="2220" dirty="0">
                <a:solidFill>
                  <a:schemeClr val="dk1"/>
                </a:solidFill>
                <a:latin typeface="Open Sans"/>
                <a:ea typeface="Open Sans"/>
                <a:cs typeface="Open Sans"/>
                <a:sym typeface="Open Sans"/>
              </a:rPr>
              <a:t>La version de l'éditeur est le fichier PDF généré par l'éditeur.</a:t>
            </a:r>
          </a:p>
          <a:p>
            <a:pPr marL="457200" lvl="0" indent="-330200" algn="l" rtl="0">
              <a:lnSpc>
                <a:spcPct val="90000"/>
              </a:lnSpc>
              <a:spcBef>
                <a:spcPts val="1000"/>
              </a:spcBef>
              <a:spcAft>
                <a:spcPts val="0"/>
              </a:spcAft>
              <a:buClr>
                <a:schemeClr val="lt1"/>
              </a:buClr>
              <a:buSzPts val="2000"/>
              <a:buNone/>
            </a:pPr>
            <a:endParaRPr sz="2220" dirty="0">
              <a:solidFill>
                <a:schemeClr val="dk1"/>
              </a:solidFill>
              <a:latin typeface="Open Sans"/>
              <a:ea typeface="Open Sans"/>
              <a:cs typeface="Open Sans"/>
              <a:sym typeface="Open Sans"/>
            </a:endParaRPr>
          </a:p>
          <a:p>
            <a:pPr marL="457200" lvl="0" indent="-330200" algn="l" rtl="0">
              <a:lnSpc>
                <a:spcPct val="90000"/>
              </a:lnSpc>
              <a:spcBef>
                <a:spcPts val="1000"/>
              </a:spcBef>
              <a:spcAft>
                <a:spcPts val="0"/>
              </a:spcAft>
              <a:buClr>
                <a:schemeClr val="lt1"/>
              </a:buClr>
              <a:buSzPts val="2000"/>
              <a:buNone/>
            </a:pPr>
            <a:endParaRPr sz="2220" dirty="0">
              <a:solidFill>
                <a:schemeClr val="dk1"/>
              </a:solidFill>
              <a:latin typeface="Open Sans"/>
              <a:ea typeface="Open Sans"/>
              <a:cs typeface="Open Sans"/>
              <a:sym typeface="Open Sans"/>
            </a:endParaRPr>
          </a:p>
        </p:txBody>
      </p:sp>
      <p:pic>
        <p:nvPicPr>
          <p:cNvPr id="186" name="Google Shape;186;p16"/>
          <p:cNvPicPr preferRelativeResize="0"/>
          <p:nvPr/>
        </p:nvPicPr>
        <p:blipFill>
          <a:blip r:embed="rId3">
            <a:alphaModFix/>
          </a:blip>
          <a:stretch>
            <a:fillRect/>
          </a:stretch>
        </p:blipFill>
        <p:spPr>
          <a:xfrm>
            <a:off x="9694842" y="5826325"/>
            <a:ext cx="2408233" cy="655561"/>
          </a:xfrm>
          <a:prstGeom prst="rect">
            <a:avLst/>
          </a:prstGeom>
          <a:noFill/>
          <a:ln>
            <a:noFill/>
          </a:ln>
        </p:spPr>
      </p:pic>
      <p:sp>
        <p:nvSpPr>
          <p:cNvPr id="187" name="Google Shape;187;p16"/>
          <p:cNvSpPr txBox="1"/>
          <p:nvPr/>
        </p:nvSpPr>
        <p:spPr>
          <a:xfrm>
            <a:off x="9864818" y="6481886"/>
            <a:ext cx="2281800" cy="31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dirty="0"/>
              <a:t>http://sherpa.ac.uk/romeo</a:t>
            </a:r>
            <a:endParaRP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0" y="584878"/>
            <a:ext cx="9613800" cy="93418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Trebuchet MS"/>
              <a:buNone/>
            </a:pPr>
            <a:r>
              <a:rPr lang="en-US" sz="3690" dirty="0">
                <a:solidFill>
                  <a:srgbClr val="586F7C"/>
                </a:solidFill>
                <a:latin typeface="Open Sans"/>
                <a:ea typeface="Open Sans"/>
                <a:cs typeface="Open Sans"/>
                <a:sym typeface="Open Sans"/>
              </a:rPr>
              <a:t>Les éditeurs </a:t>
            </a:r>
            <a:r>
              <a:rPr lang="en-US" sz="3690" dirty="0" err="1">
                <a:solidFill>
                  <a:srgbClr val="586F7C"/>
                </a:solidFill>
                <a:latin typeface="Open Sans"/>
                <a:ea typeface="Open Sans"/>
                <a:cs typeface="Open Sans"/>
                <a:sym typeface="Open Sans"/>
              </a:rPr>
              <a:t>prédateurs</a:t>
            </a:r>
            <a:r>
              <a:rPr lang="en-US" sz="3690" dirty="0">
                <a:solidFill>
                  <a:srgbClr val="586F7C"/>
                </a:solidFill>
                <a:latin typeface="Open Sans"/>
                <a:ea typeface="Open Sans"/>
                <a:cs typeface="Open Sans"/>
                <a:sym typeface="Open Sans"/>
              </a:rPr>
              <a:t>:</a:t>
            </a:r>
            <a:endParaRPr sz="3690" dirty="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Font typeface="Trebuchet MS"/>
              <a:buNone/>
            </a:pPr>
            <a:r>
              <a:rPr lang="en-US" sz="3330" dirty="0">
                <a:solidFill>
                  <a:srgbClr val="586F7C"/>
                </a:solidFill>
                <a:latin typeface="Open Sans"/>
                <a:ea typeface="Open Sans"/>
                <a:cs typeface="Open Sans"/>
                <a:sym typeface="Open Sans"/>
              </a:rPr>
              <a:t>Identifier les </a:t>
            </a:r>
            <a:r>
              <a:rPr lang="en-US" sz="3330" dirty="0" err="1">
                <a:solidFill>
                  <a:srgbClr val="586F7C"/>
                </a:solidFill>
                <a:latin typeface="Open Sans"/>
                <a:ea typeface="Open Sans"/>
                <a:cs typeface="Open Sans"/>
                <a:sym typeface="Open Sans"/>
              </a:rPr>
              <a:t>environnements</a:t>
            </a:r>
            <a:r>
              <a:rPr lang="en-US" sz="3330" dirty="0">
                <a:solidFill>
                  <a:srgbClr val="586F7C"/>
                </a:solidFill>
                <a:latin typeface="Open Sans"/>
                <a:ea typeface="Open Sans"/>
                <a:cs typeface="Open Sans"/>
                <a:sym typeface="Open Sans"/>
              </a:rPr>
              <a:t> de publications </a:t>
            </a:r>
            <a:r>
              <a:rPr lang="en-US" sz="3330" dirty="0" err="1">
                <a:solidFill>
                  <a:srgbClr val="586F7C"/>
                </a:solidFill>
                <a:latin typeface="Open Sans"/>
                <a:ea typeface="Open Sans"/>
                <a:cs typeface="Open Sans"/>
                <a:sym typeface="Open Sans"/>
              </a:rPr>
              <a:t>fiables</a:t>
            </a:r>
            <a:endParaRPr sz="3330" dirty="0">
              <a:solidFill>
                <a:srgbClr val="FF0000"/>
              </a:solidFill>
              <a:latin typeface="Open Sans"/>
              <a:ea typeface="Open Sans"/>
              <a:cs typeface="Open Sans"/>
              <a:sym typeface="Open Sans"/>
            </a:endParaRPr>
          </a:p>
        </p:txBody>
      </p:sp>
      <p:sp>
        <p:nvSpPr>
          <p:cNvPr id="194" name="Google Shape;194;p13"/>
          <p:cNvSpPr txBox="1">
            <a:spLocks noGrp="1"/>
          </p:cNvSpPr>
          <p:nvPr>
            <p:ph type="body" idx="1"/>
          </p:nvPr>
        </p:nvSpPr>
        <p:spPr>
          <a:xfrm>
            <a:off x="619621" y="2011680"/>
            <a:ext cx="9613800" cy="42519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2"/>
              </a:buClr>
              <a:buSzPts val="2000"/>
              <a:buFont typeface="Open Sans"/>
              <a:buChar char="•"/>
            </a:pPr>
            <a:r>
              <a:rPr lang="en-US" sz="2220" dirty="0">
                <a:solidFill>
                  <a:schemeClr val="dk1"/>
                </a:solidFill>
                <a:latin typeface="Open Sans"/>
                <a:ea typeface="Open Sans"/>
                <a:cs typeface="Open Sans"/>
                <a:sym typeface="Open Sans"/>
              </a:rPr>
              <a:t>Les revues </a:t>
            </a:r>
            <a:r>
              <a:rPr lang="en-US" sz="2220" dirty="0" err="1">
                <a:solidFill>
                  <a:schemeClr val="dk1"/>
                </a:solidFill>
                <a:latin typeface="Open Sans"/>
                <a:ea typeface="Open Sans"/>
                <a:cs typeface="Open Sans"/>
                <a:sym typeface="Open Sans"/>
              </a:rPr>
              <a:t>en</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libre</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accès</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doivent</a:t>
            </a:r>
            <a:r>
              <a:rPr lang="en-US" sz="2220" dirty="0">
                <a:solidFill>
                  <a:schemeClr val="dk1"/>
                </a:solidFill>
                <a:latin typeface="Open Sans"/>
                <a:ea typeface="Open Sans"/>
                <a:cs typeface="Open Sans"/>
                <a:sym typeface="Open Sans"/>
              </a:rPr>
              <a:t> suivre les meilleures pratiques pour l’examen scientifique par les pairs de tous les articles soumis.</a:t>
            </a:r>
            <a:endParaRPr sz="2220" dirty="0">
              <a:solidFill>
                <a:schemeClr val="dk1"/>
              </a:solidFill>
              <a:latin typeface="Open Sans"/>
              <a:ea typeface="Open Sans"/>
              <a:cs typeface="Open Sans"/>
              <a:sym typeface="Open Sans"/>
            </a:endParaRPr>
          </a:p>
          <a:p>
            <a:pPr marL="228600" lvl="0" indent="-228600">
              <a:lnSpc>
                <a:spcPct val="100000"/>
              </a:lnSpc>
              <a:buClr>
                <a:schemeClr val="dk2"/>
              </a:buClr>
              <a:buSzPts val="2000"/>
              <a:buFont typeface="Open Sans"/>
              <a:buChar char="•"/>
            </a:pPr>
            <a:r>
              <a:rPr lang="en-US" sz="2220" dirty="0">
                <a:solidFill>
                  <a:schemeClr val="dk1"/>
                </a:solidFill>
                <a:latin typeface="Open Sans"/>
                <a:ea typeface="Open Sans"/>
                <a:cs typeface="Open Sans"/>
                <a:sym typeface="Open Sans"/>
              </a:rPr>
              <a:t>Il y a une fausse idée selon laquelle, parce que les revues </a:t>
            </a:r>
            <a:r>
              <a:rPr lang="en-US" sz="2220" dirty="0" err="1">
                <a:solidFill>
                  <a:schemeClr val="dk1"/>
                </a:solidFill>
                <a:latin typeface="Open Sans"/>
                <a:ea typeface="Open Sans"/>
                <a:cs typeface="Open Sans"/>
                <a:sym typeface="Open Sans"/>
              </a:rPr>
              <a:t>en</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libre</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accès</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facturent</a:t>
            </a:r>
            <a:r>
              <a:rPr lang="en-US" sz="2220" dirty="0">
                <a:solidFill>
                  <a:schemeClr val="dk1"/>
                </a:solidFill>
                <a:latin typeface="Open Sans"/>
                <a:ea typeface="Open Sans"/>
                <a:cs typeface="Open Sans"/>
                <a:sym typeface="Open Sans"/>
              </a:rPr>
              <a:t> les frais de publication, elles sont nécessairement de mauvaise qualité, “prédatrices” et ne sont pas évaluées par des pairs.</a:t>
            </a:r>
            <a:endParaRPr sz="2220" dirty="0">
              <a:solidFill>
                <a:schemeClr val="dk1"/>
              </a:solidFill>
              <a:latin typeface="Open Sans"/>
              <a:ea typeface="Open Sans"/>
              <a:cs typeface="Open Sans"/>
              <a:sym typeface="Open Sans"/>
            </a:endParaRPr>
          </a:p>
          <a:p>
            <a:pPr marL="685800" lvl="0" indent="-228600">
              <a:lnSpc>
                <a:spcPct val="100000"/>
              </a:lnSpc>
              <a:buClr>
                <a:schemeClr val="dk2"/>
              </a:buClr>
              <a:buSzPts val="2000"/>
              <a:buFont typeface="Open Sans"/>
              <a:buChar char="➢"/>
            </a:pPr>
            <a:r>
              <a:rPr lang="en-US" sz="2220" dirty="0">
                <a:solidFill>
                  <a:schemeClr val="dk1"/>
                </a:solidFill>
                <a:latin typeface="Open Sans"/>
                <a:ea typeface="Open Sans"/>
                <a:cs typeface="Open Sans"/>
                <a:sym typeface="Open Sans"/>
              </a:rPr>
              <a:t>Les auteurs doivent soigneusement vérifier la qualité des revues pour abonnements traditionnels et les revues et </a:t>
            </a:r>
            <a:r>
              <a:rPr lang="en-US" sz="2220" dirty="0" err="1">
                <a:solidFill>
                  <a:schemeClr val="dk1"/>
                </a:solidFill>
                <a:latin typeface="Open Sans"/>
                <a:ea typeface="Open Sans"/>
                <a:cs typeface="Open Sans"/>
                <a:sym typeface="Open Sans"/>
              </a:rPr>
              <a:t>éditeurs</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en</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libre</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accès</a:t>
            </a:r>
            <a:r>
              <a:rPr lang="en-US" sz="2220" dirty="0">
                <a:solidFill>
                  <a:schemeClr val="dk1"/>
                </a:solidFill>
                <a:latin typeface="Open Sans"/>
                <a:ea typeface="Open Sans"/>
                <a:cs typeface="Open Sans"/>
                <a:sym typeface="Open Sans"/>
              </a:rPr>
              <a:t>.</a:t>
            </a:r>
            <a:endParaRPr sz="2220" dirty="0">
              <a:solidFill>
                <a:schemeClr val="dk1"/>
              </a:solidFill>
              <a:latin typeface="Open Sans"/>
              <a:ea typeface="Open Sans"/>
              <a:cs typeface="Open Sans"/>
              <a:sym typeface="Open Sans"/>
            </a:endParaRPr>
          </a:p>
          <a:p>
            <a:pPr marL="228600" lvl="0" indent="-228600" algn="l" rtl="0">
              <a:lnSpc>
                <a:spcPct val="100000"/>
              </a:lnSpc>
              <a:spcBef>
                <a:spcPts val="1000"/>
              </a:spcBef>
              <a:spcAft>
                <a:spcPts val="0"/>
              </a:spcAft>
              <a:buClr>
                <a:srgbClr val="891631"/>
              </a:buClr>
              <a:buSzPts val="2000"/>
              <a:buFont typeface="Open Sans"/>
              <a:buChar char="•"/>
            </a:pPr>
            <a:r>
              <a:rPr lang="en-US" sz="2220" dirty="0">
                <a:solidFill>
                  <a:schemeClr val="dk1"/>
                </a:solidFill>
                <a:latin typeface="Open Sans"/>
                <a:ea typeface="Open Sans"/>
                <a:cs typeface="Open Sans"/>
                <a:sym typeface="Open Sans"/>
              </a:rPr>
              <a:t>Des guides et des listes de </a:t>
            </a:r>
            <a:r>
              <a:rPr lang="en-US" sz="2220" dirty="0" err="1">
                <a:solidFill>
                  <a:schemeClr val="dk1"/>
                </a:solidFill>
                <a:latin typeface="Open Sans"/>
                <a:ea typeface="Open Sans"/>
                <a:cs typeface="Open Sans"/>
                <a:sym typeface="Open Sans"/>
              </a:rPr>
              <a:t>contrôle</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sont</a:t>
            </a:r>
            <a:r>
              <a:rPr lang="en-US" sz="2220" dirty="0">
                <a:solidFill>
                  <a:schemeClr val="dk1"/>
                </a:solidFill>
                <a:latin typeface="Open Sans"/>
                <a:ea typeface="Open Sans"/>
                <a:cs typeface="Open Sans"/>
                <a:sym typeface="Open Sans"/>
              </a:rPr>
              <a:t> </a:t>
            </a:r>
            <a:r>
              <a:rPr lang="en-US" sz="2220" dirty="0" err="1">
                <a:solidFill>
                  <a:schemeClr val="dk1"/>
                </a:solidFill>
                <a:latin typeface="Open Sans"/>
                <a:ea typeface="Open Sans"/>
                <a:cs typeface="Open Sans"/>
                <a:sym typeface="Open Sans"/>
              </a:rPr>
              <a:t>disponibles</a:t>
            </a:r>
            <a:r>
              <a:rPr lang="en-US" sz="2220" dirty="0">
                <a:solidFill>
                  <a:schemeClr val="dk1"/>
                </a:solidFill>
                <a:latin typeface="Open Sans"/>
                <a:ea typeface="Open Sans"/>
                <a:cs typeface="Open Sans"/>
                <a:sym typeface="Open Sans"/>
              </a:rPr>
              <a:t> pour aider les auteurs à </a:t>
            </a:r>
            <a:r>
              <a:rPr lang="en-US" sz="2220" dirty="0" err="1">
                <a:solidFill>
                  <a:schemeClr val="dk1"/>
                </a:solidFill>
                <a:latin typeface="Open Sans"/>
                <a:ea typeface="Open Sans"/>
                <a:cs typeface="Open Sans"/>
                <a:sym typeface="Open Sans"/>
              </a:rPr>
              <a:t>sélectionner</a:t>
            </a:r>
            <a:r>
              <a:rPr lang="en-US" sz="2220" dirty="0">
                <a:solidFill>
                  <a:schemeClr val="dk1"/>
                </a:solidFill>
                <a:latin typeface="Open Sans"/>
                <a:ea typeface="Open Sans"/>
                <a:cs typeface="Open Sans"/>
                <a:sym typeface="Open Sans"/>
              </a:rPr>
              <a:t> la bonne revue et </a:t>
            </a:r>
            <a:r>
              <a:rPr lang="en-US" sz="2220" dirty="0" err="1">
                <a:solidFill>
                  <a:schemeClr val="dk1"/>
                </a:solidFill>
                <a:latin typeface="Open Sans"/>
                <a:ea typeface="Open Sans"/>
                <a:cs typeface="Open Sans"/>
                <a:sym typeface="Open Sans"/>
              </a:rPr>
              <a:t>l’éditeur</a:t>
            </a:r>
            <a:r>
              <a:rPr lang="en-US" sz="2220" dirty="0">
                <a:solidFill>
                  <a:schemeClr val="dk1"/>
                </a:solidFill>
                <a:latin typeface="Open Sans"/>
                <a:ea typeface="Open Sans"/>
                <a:cs typeface="Open Sans"/>
                <a:sym typeface="Open Sans"/>
              </a:rPr>
              <a:t> pour publier leurs résultats de recherche. Voir un exemple: </a:t>
            </a:r>
            <a:r>
              <a:rPr lang="en-US" sz="1800" u="sng" dirty="0" err="1">
                <a:solidFill>
                  <a:schemeClr val="accent5"/>
                </a:solidFill>
                <a:latin typeface="Open Sans"/>
                <a:ea typeface="Open Sans"/>
                <a:cs typeface="Open Sans"/>
                <a:sym typeface="Open Sans"/>
                <a:hlinkClick r:id="rId3"/>
              </a:rPr>
              <a:t>Himmefalb</a:t>
            </a:r>
            <a:r>
              <a:rPr lang="en-US" sz="1800" u="sng" dirty="0">
                <a:solidFill>
                  <a:schemeClr val="accent5"/>
                </a:solidFill>
                <a:latin typeface="Open Sans"/>
                <a:ea typeface="Open Sans"/>
                <a:cs typeface="Open Sans"/>
                <a:sym typeface="Open Sans"/>
                <a:hlinkClick r:id="rId3"/>
              </a:rPr>
              <a:t> Health Library</a:t>
            </a:r>
            <a:endParaRPr sz="2220" dirty="0">
              <a:solidFill>
                <a:schemeClr val="dk1"/>
              </a:solidFill>
              <a:latin typeface="Open Sans"/>
              <a:ea typeface="Open Sans"/>
              <a:cs typeface="Open Sans"/>
              <a:sym typeface="Open Sans"/>
            </a:endParaRPr>
          </a:p>
          <a:p>
            <a:pPr marL="228600" lvl="0" indent="-101600" algn="l" rtl="0">
              <a:lnSpc>
                <a:spcPct val="100000"/>
              </a:lnSpc>
              <a:spcBef>
                <a:spcPts val="1000"/>
              </a:spcBef>
              <a:spcAft>
                <a:spcPts val="0"/>
              </a:spcAft>
              <a:buClr>
                <a:schemeClr val="lt1"/>
              </a:buClr>
              <a:buSzPts val="2000"/>
              <a:buNone/>
            </a:pPr>
            <a:endParaRPr sz="2220" dirty="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4"/>
          <p:cNvSpPr txBox="1">
            <a:spLocks noGrp="1"/>
          </p:cNvSpPr>
          <p:nvPr>
            <p:ph type="title"/>
          </p:nvPr>
        </p:nvSpPr>
        <p:spPr>
          <a:xfrm>
            <a:off x="0" y="403153"/>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330" dirty="0">
                <a:solidFill>
                  <a:srgbClr val="586F7C"/>
                </a:solidFill>
                <a:latin typeface="Open Sans"/>
                <a:ea typeface="Open Sans"/>
                <a:cs typeface="Open Sans"/>
                <a:sym typeface="Open Sans"/>
              </a:rPr>
              <a:t>La liste Beall’s de revues et d’éditeurs prédateurs</a:t>
            </a:r>
            <a:endParaRPr sz="3330" dirty="0">
              <a:solidFill>
                <a:srgbClr val="586F7C"/>
              </a:solidFill>
              <a:latin typeface="Open Sans"/>
              <a:ea typeface="Open Sans"/>
              <a:cs typeface="Open Sans"/>
              <a:sym typeface="Open Sans"/>
            </a:endParaRPr>
          </a:p>
        </p:txBody>
      </p:sp>
      <p:sp>
        <p:nvSpPr>
          <p:cNvPr id="202" name="Google Shape;202;p14"/>
          <p:cNvSpPr txBox="1">
            <a:spLocks noGrp="1"/>
          </p:cNvSpPr>
          <p:nvPr>
            <p:ph type="body" idx="1"/>
          </p:nvPr>
        </p:nvSpPr>
        <p:spPr>
          <a:xfrm>
            <a:off x="1296004" y="2091932"/>
            <a:ext cx="9603300" cy="34506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2"/>
              </a:buClr>
              <a:buSzPts val="2000"/>
              <a:buFont typeface="Open Sans"/>
              <a:buChar char="•"/>
            </a:pPr>
            <a:r>
              <a:rPr lang="en-US" dirty="0">
                <a:solidFill>
                  <a:schemeClr val="dk1"/>
                </a:solidFill>
                <a:latin typeface="Open Sans"/>
                <a:ea typeface="Open Sans"/>
                <a:cs typeface="Open Sans"/>
                <a:sym typeface="Open Sans"/>
              </a:rPr>
              <a:t>C’est la liste d’éditeurs prédateurs potentiels et des revues autonomes créée par le </a:t>
            </a:r>
            <a:r>
              <a:rPr lang="en-US" dirty="0" err="1">
                <a:solidFill>
                  <a:schemeClr val="dk1"/>
                </a:solidFill>
                <a:latin typeface="Open Sans"/>
                <a:ea typeface="Open Sans"/>
                <a:cs typeface="Open Sans"/>
                <a:sym typeface="Open Sans"/>
              </a:rPr>
              <a:t>bibiliothecaire</a:t>
            </a:r>
            <a:r>
              <a:rPr lang="en-US" dirty="0">
                <a:solidFill>
                  <a:schemeClr val="dk1"/>
                </a:solidFill>
                <a:latin typeface="Open Sans"/>
                <a:ea typeface="Open Sans"/>
                <a:cs typeface="Open Sans"/>
                <a:sym typeface="Open Sans"/>
              </a:rPr>
              <a:t> universitaire, Jeffrey Beall.</a:t>
            </a:r>
            <a:endParaRPr dirty="0">
              <a:solidFill>
                <a:schemeClr val="dk1"/>
              </a:solidFill>
              <a:latin typeface="Open Sans"/>
              <a:ea typeface="Open Sans"/>
              <a:cs typeface="Open Sans"/>
              <a:sym typeface="Open Sans"/>
            </a:endParaRPr>
          </a:p>
          <a:p>
            <a:pPr marL="228600" lvl="0" indent="-228600" algn="l" rtl="0">
              <a:lnSpc>
                <a:spcPct val="120000"/>
              </a:lnSpc>
              <a:spcBef>
                <a:spcPts val="1000"/>
              </a:spcBef>
              <a:spcAft>
                <a:spcPts val="0"/>
              </a:spcAft>
              <a:buClr>
                <a:schemeClr val="dk2"/>
              </a:buClr>
              <a:buSzPts val="2000"/>
              <a:buFont typeface="Open Sans"/>
              <a:buChar char="•"/>
            </a:pPr>
            <a:r>
              <a:rPr lang="en-US" dirty="0">
                <a:solidFill>
                  <a:schemeClr val="dk1"/>
                </a:solidFill>
                <a:latin typeface="Open Sans"/>
                <a:ea typeface="Open Sans"/>
                <a:cs typeface="Open Sans"/>
                <a:sym typeface="Open Sans"/>
              </a:rPr>
              <a:t>Disponible au </a:t>
            </a:r>
            <a:r>
              <a:rPr lang="en-US" u="sng" dirty="0">
                <a:solidFill>
                  <a:srgbClr val="990000"/>
                </a:solidFill>
                <a:latin typeface="Open Sans"/>
                <a:ea typeface="Open Sans"/>
                <a:cs typeface="Open Sans"/>
                <a:sym typeface="Open Sans"/>
                <a:hlinkClick r:id="rId3"/>
              </a:rPr>
              <a:t>https://beallslist.net/</a:t>
            </a:r>
            <a:endParaRPr dirty="0">
              <a:solidFill>
                <a:srgbClr val="990000"/>
              </a:solidFill>
              <a:latin typeface="Open Sans"/>
              <a:ea typeface="Open Sans"/>
              <a:cs typeface="Open Sans"/>
              <a:sym typeface="Open Sans"/>
            </a:endParaRPr>
          </a:p>
          <a:p>
            <a:pPr marL="228600" lvl="0" indent="-228600" algn="l" rtl="0">
              <a:lnSpc>
                <a:spcPct val="120000"/>
              </a:lnSpc>
              <a:spcBef>
                <a:spcPts val="1000"/>
              </a:spcBef>
              <a:spcAft>
                <a:spcPts val="0"/>
              </a:spcAft>
              <a:buClr>
                <a:schemeClr val="dk2"/>
              </a:buClr>
              <a:buSzPts val="2000"/>
              <a:buFont typeface="Open Sans"/>
              <a:buChar char="•"/>
            </a:pPr>
            <a:r>
              <a:rPr lang="en-US" dirty="0" err="1">
                <a:solidFill>
                  <a:schemeClr val="dk1"/>
                </a:solidFill>
                <a:latin typeface="Open Sans"/>
                <a:ea typeface="Open Sans"/>
                <a:cs typeface="Open Sans"/>
                <a:sym typeface="Open Sans"/>
              </a:rPr>
              <a:t>Utiliser</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également</a:t>
            </a:r>
            <a:r>
              <a:rPr lang="en-US" dirty="0">
                <a:solidFill>
                  <a:schemeClr val="dk1"/>
                </a:solidFill>
                <a:latin typeface="Open Sans"/>
                <a:ea typeface="Open Sans"/>
                <a:cs typeface="Open Sans"/>
                <a:sym typeface="Open Sans"/>
              </a:rPr>
              <a:t> le </a:t>
            </a:r>
            <a:r>
              <a:rPr lang="en-US" dirty="0" err="1">
                <a:solidFill>
                  <a:srgbClr val="990000"/>
                </a:solidFill>
                <a:latin typeface="Open Sans"/>
                <a:ea typeface="Open Sans"/>
                <a:cs typeface="Open Sans"/>
                <a:sym typeface="Open Sans"/>
              </a:rPr>
              <a:t>Think.Check.Submit</a:t>
            </a:r>
            <a:r>
              <a:rPr lang="en-US" dirty="0">
                <a:solidFill>
                  <a:srgbClr val="990000"/>
                </a:solidFill>
                <a:latin typeface="Open Sans"/>
                <a:ea typeface="Open Sans"/>
                <a:cs typeface="Open Sans"/>
                <a:sym typeface="Open Sans"/>
              </a:rPr>
              <a:t> checklist.</a:t>
            </a:r>
            <a:endParaRPr dirty="0">
              <a:solidFill>
                <a:srgbClr val="990000"/>
              </a:solidFill>
              <a:latin typeface="Open Sans"/>
              <a:ea typeface="Open Sans"/>
              <a:cs typeface="Open Sans"/>
              <a:sym typeface="Open Sans"/>
            </a:endParaRPr>
          </a:p>
          <a:p>
            <a:pPr marL="0" lvl="0" indent="0" algn="l" rtl="0">
              <a:lnSpc>
                <a:spcPct val="120000"/>
              </a:lnSpc>
              <a:spcBef>
                <a:spcPts val="1000"/>
              </a:spcBef>
              <a:spcAft>
                <a:spcPts val="0"/>
              </a:spcAft>
              <a:buClr>
                <a:schemeClr val="lt1"/>
              </a:buClr>
              <a:buSzPts val="2000"/>
              <a:buNone/>
            </a:pPr>
            <a:endParaRPr dirty="0">
              <a:latin typeface="Open Sans"/>
              <a:ea typeface="Open Sans"/>
              <a:cs typeface="Open Sans"/>
              <a:sym typeface="Open Sans"/>
            </a:endParaRPr>
          </a:p>
        </p:txBody>
      </p:sp>
      <p:pic>
        <p:nvPicPr>
          <p:cNvPr id="203" name="Google Shape;203;p14" descr="https://lh4.googleusercontent.com/IH_CodZ3uX6NhquIMDV5itaXUoxtbNKgdOVYmATdU8XOImLid3gDNoDWQvQoQ4glEgBuJR9RzRfNufCw49WILjKKd1x4KZ2q2lpibHFU2Y68NCJed51xq_ufoRqeGMGBngAo0U8"/>
          <p:cNvPicPr preferRelativeResize="0"/>
          <p:nvPr/>
        </p:nvPicPr>
        <p:blipFill rotWithShape="1">
          <a:blip r:embed="rId4">
            <a:alphaModFix/>
          </a:blip>
          <a:srcRect/>
          <a:stretch/>
        </p:blipFill>
        <p:spPr>
          <a:xfrm>
            <a:off x="1656013" y="4999328"/>
            <a:ext cx="1604772" cy="1240051"/>
          </a:xfrm>
          <a:prstGeom prst="rect">
            <a:avLst/>
          </a:prstGeom>
          <a:noFill/>
          <a:ln>
            <a:noFill/>
          </a:ln>
        </p:spPr>
      </p:pic>
      <p:sp>
        <p:nvSpPr>
          <p:cNvPr id="204" name="Google Shape;204;p14"/>
          <p:cNvSpPr txBox="1"/>
          <p:nvPr/>
        </p:nvSpPr>
        <p:spPr>
          <a:xfrm>
            <a:off x="3409778" y="4880689"/>
            <a:ext cx="6250487" cy="2031285"/>
          </a:xfrm>
          <a:prstGeom prst="rect">
            <a:avLst/>
          </a:prstGeom>
          <a:noFill/>
          <a:ln>
            <a:noFill/>
          </a:ln>
        </p:spPr>
        <p:txBody>
          <a:bodyPr spcFirstLastPara="1" wrap="square" lIns="91425" tIns="45700" rIns="91425" bIns="45700" anchor="t" anchorCtr="0">
            <a:spAutoFit/>
          </a:bodyPr>
          <a:lstStyle/>
          <a:p>
            <a:pPr lvl="0">
              <a:buClr>
                <a:srgbClr val="922208"/>
              </a:buClr>
              <a:buSzPts val="1800"/>
            </a:pPr>
            <a:r>
              <a:rPr lang="fr-FR" sz="1800" dirty="0">
                <a:solidFill>
                  <a:srgbClr val="990000"/>
                </a:solidFill>
                <a:latin typeface="Open Sans"/>
                <a:ea typeface="Open Sans"/>
                <a:cs typeface="Open Sans"/>
                <a:sym typeface="Open Sans"/>
              </a:rPr>
              <a:t>Réfléchissez, vérifiez, soumettez. Aidez les chercheurs à identifier des revues fiables pour leurs recherches. Cette initiative internationale d'une coalition d'éditeurs et d'associations scientifiques vise à éduquer les chercheurs, à promouvoir l'intégrité et à renforcer la confiance dans des recherches et des publications crédibles.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89dbbbbbc0_0_17"/>
          <p:cNvSpPr txBox="1">
            <a:spLocks noGrp="1"/>
          </p:cNvSpPr>
          <p:nvPr>
            <p:ph type="body" idx="1"/>
          </p:nvPr>
        </p:nvSpPr>
        <p:spPr>
          <a:xfrm>
            <a:off x="935700" y="2000249"/>
            <a:ext cx="10158900" cy="3474095"/>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000000"/>
              </a:buClr>
              <a:buSzPts val="2000"/>
              <a:buFont typeface="Open Sans"/>
              <a:buChar char="●"/>
            </a:pPr>
            <a:r>
              <a:rPr lang="en-US" sz="2000" dirty="0">
                <a:solidFill>
                  <a:srgbClr val="000000"/>
                </a:solidFill>
                <a:latin typeface="Open Sans"/>
                <a:ea typeface="Open Sans"/>
                <a:cs typeface="Open Sans"/>
                <a:sym typeface="Open Sans"/>
              </a:rPr>
              <a:t>Est-</a:t>
            </a:r>
            <a:r>
              <a:rPr lang="en-US" sz="2000" dirty="0" err="1">
                <a:solidFill>
                  <a:srgbClr val="000000"/>
                </a:solidFill>
                <a:latin typeface="Open Sans"/>
                <a:ea typeface="Open Sans"/>
                <a:cs typeface="Open Sans"/>
                <a:sym typeface="Open Sans"/>
              </a:rPr>
              <a:t>ce</a:t>
            </a:r>
            <a:r>
              <a:rPr lang="en-US" sz="2000" dirty="0">
                <a:solidFill>
                  <a:srgbClr val="000000"/>
                </a:solidFill>
                <a:latin typeface="Open Sans"/>
                <a:ea typeface="Open Sans"/>
                <a:cs typeface="Open Sans"/>
                <a:sym typeface="Open Sans"/>
              </a:rPr>
              <a:t> que vous ou vos collègues </a:t>
            </a:r>
            <a:r>
              <a:rPr lang="en-US" sz="2000" dirty="0" err="1">
                <a:solidFill>
                  <a:srgbClr val="000000"/>
                </a:solidFill>
                <a:latin typeface="Open Sans"/>
                <a:ea typeface="Open Sans"/>
                <a:cs typeface="Open Sans"/>
                <a:sym typeface="Open Sans"/>
              </a:rPr>
              <a:t>connaissent</a:t>
            </a:r>
            <a:r>
              <a:rPr lang="en-US" sz="2000" dirty="0">
                <a:solidFill>
                  <a:srgbClr val="000000"/>
                </a:solidFill>
                <a:latin typeface="Open Sans"/>
                <a:ea typeface="Open Sans"/>
                <a:cs typeface="Open Sans"/>
                <a:sym typeface="Open Sans"/>
              </a:rPr>
              <a:t> la revue ?</a:t>
            </a:r>
            <a:endParaRPr sz="2000" dirty="0">
              <a:solidFill>
                <a:srgbClr val="000000"/>
              </a:solidFill>
              <a:highlight>
                <a:srgbClr val="FFFF00"/>
              </a:highlight>
              <a:latin typeface="Open Sans"/>
              <a:ea typeface="Open Sans"/>
              <a:cs typeface="Open Sans"/>
              <a:sym typeface="Open Sans"/>
            </a:endParaRPr>
          </a:p>
          <a:p>
            <a:pPr marL="457200" lvl="0" indent="-355600" algn="l" rtl="0">
              <a:lnSpc>
                <a:spcPct val="115000"/>
              </a:lnSpc>
              <a:spcBef>
                <a:spcPts val="1000"/>
              </a:spcBef>
              <a:spcAft>
                <a:spcPts val="0"/>
              </a:spcAft>
              <a:buClr>
                <a:srgbClr val="000000"/>
              </a:buClr>
              <a:buSzPts val="2000"/>
              <a:buFont typeface="Open Sans"/>
              <a:buChar char="●"/>
            </a:pPr>
            <a:r>
              <a:rPr lang="en-US" sz="2000" dirty="0" err="1">
                <a:solidFill>
                  <a:srgbClr val="000000"/>
                </a:solidFill>
                <a:latin typeface="Open Sans"/>
                <a:ea typeface="Open Sans"/>
                <a:cs typeface="Open Sans"/>
                <a:sym typeface="Open Sans"/>
              </a:rPr>
              <a:t>Pouvez-vous</a:t>
            </a:r>
            <a:r>
              <a:rPr lang="en-US" sz="2000" dirty="0">
                <a:solidFill>
                  <a:srgbClr val="000000"/>
                </a:solidFill>
                <a:latin typeface="Open Sans"/>
                <a:ea typeface="Open Sans"/>
                <a:cs typeface="Open Sans"/>
                <a:sym typeface="Open Sans"/>
              </a:rPr>
              <a:t> facilement identifier et </a:t>
            </a:r>
            <a:r>
              <a:rPr lang="en-US" sz="2000" dirty="0" err="1">
                <a:solidFill>
                  <a:srgbClr val="000000"/>
                </a:solidFill>
                <a:latin typeface="Open Sans"/>
                <a:ea typeface="Open Sans"/>
                <a:cs typeface="Open Sans"/>
                <a:sym typeface="Open Sans"/>
              </a:rPr>
              <a:t>contacter</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l’éditeur</a:t>
            </a:r>
            <a:r>
              <a:rPr lang="en-US" sz="2000" dirty="0">
                <a:solidFill>
                  <a:srgbClr val="000000"/>
                </a:solidFill>
                <a:latin typeface="Open Sans"/>
                <a:ea typeface="Open Sans"/>
                <a:cs typeface="Open Sans"/>
                <a:sym typeface="Open Sans"/>
              </a:rPr>
              <a:t> ?</a:t>
            </a:r>
            <a:endParaRPr lang="fr-FR" sz="2000" dirty="0">
              <a:solidFill>
                <a:srgbClr val="000000"/>
              </a:solidFill>
              <a:highlight>
                <a:srgbClr val="FFFF00"/>
              </a:highlight>
              <a:latin typeface="Open Sans"/>
              <a:ea typeface="Open Sans"/>
              <a:cs typeface="Open Sans"/>
              <a:sym typeface="Open Sans"/>
            </a:endParaRPr>
          </a:p>
          <a:p>
            <a:pPr lvl="0" indent="-355600">
              <a:lnSpc>
                <a:spcPct val="115000"/>
              </a:lnSpc>
              <a:buClr>
                <a:srgbClr val="000000"/>
              </a:buClr>
              <a:buSzPts val="2000"/>
              <a:buFont typeface="Open Sans"/>
              <a:buChar char="●"/>
            </a:pPr>
            <a:r>
              <a:rPr lang="fr-FR" sz="2000" dirty="0">
                <a:solidFill>
                  <a:srgbClr val="000000"/>
                </a:solidFill>
                <a:latin typeface="Open Sans"/>
                <a:ea typeface="Open Sans"/>
                <a:cs typeface="Open Sans"/>
                <a:sym typeface="Open Sans"/>
              </a:rPr>
              <a:t>La revue est-elle claire sur le type d’examen scientifique utilisé par les pairs ?</a:t>
            </a:r>
          </a:p>
          <a:p>
            <a:pPr lvl="0" indent="-355600">
              <a:lnSpc>
                <a:spcPct val="115000"/>
              </a:lnSpc>
              <a:buClr>
                <a:srgbClr val="000000"/>
              </a:buClr>
              <a:buSzPts val="2000"/>
              <a:buFont typeface="Open Sans"/>
              <a:buChar char="●"/>
            </a:pPr>
            <a:r>
              <a:rPr lang="en-US" sz="2000" dirty="0">
                <a:solidFill>
                  <a:srgbClr val="000000"/>
                </a:solidFill>
                <a:latin typeface="Open Sans"/>
                <a:ea typeface="Open Sans"/>
                <a:cs typeface="Open Sans"/>
                <a:sym typeface="Open Sans"/>
              </a:rPr>
              <a:t>Les articles </a:t>
            </a:r>
            <a:r>
              <a:rPr lang="en-US" sz="2000" dirty="0" err="1">
                <a:solidFill>
                  <a:srgbClr val="000000"/>
                </a:solidFill>
                <a:latin typeface="Open Sans"/>
                <a:ea typeface="Open Sans"/>
                <a:cs typeface="Open Sans"/>
                <a:sym typeface="Open Sans"/>
              </a:rPr>
              <a:t>sont-ils</a:t>
            </a:r>
            <a:r>
              <a:rPr lang="en-US" sz="2000" dirty="0">
                <a:solidFill>
                  <a:srgbClr val="000000"/>
                </a:solidFill>
                <a:latin typeface="Open Sans"/>
                <a:ea typeface="Open Sans"/>
                <a:cs typeface="Open Sans"/>
                <a:sym typeface="Open Sans"/>
              </a:rPr>
              <a:t> indexés dans les services que </a:t>
            </a:r>
            <a:r>
              <a:rPr lang="en-US" sz="2000" dirty="0" err="1">
                <a:solidFill>
                  <a:srgbClr val="000000"/>
                </a:solidFill>
                <a:latin typeface="Open Sans"/>
                <a:ea typeface="Open Sans"/>
                <a:cs typeface="Open Sans"/>
                <a:sym typeface="Open Sans"/>
              </a:rPr>
              <a:t>vous</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utilisez</a:t>
            </a:r>
            <a:r>
              <a:rPr lang="en-US" sz="2000" dirty="0">
                <a:solidFill>
                  <a:srgbClr val="000000"/>
                </a:solidFill>
                <a:latin typeface="Open Sans"/>
                <a:ea typeface="Open Sans"/>
                <a:cs typeface="Open Sans"/>
                <a:sym typeface="Open Sans"/>
              </a:rPr>
              <a:t> ?</a:t>
            </a:r>
            <a:endParaRPr sz="2000" dirty="0">
              <a:solidFill>
                <a:srgbClr val="000000"/>
              </a:solidFill>
              <a:latin typeface="Open Sans"/>
              <a:ea typeface="Open Sans"/>
              <a:cs typeface="Open Sans"/>
              <a:sym typeface="Open Sans"/>
            </a:endParaRPr>
          </a:p>
          <a:p>
            <a:pPr lvl="0" indent="-355600">
              <a:lnSpc>
                <a:spcPct val="115000"/>
              </a:lnSpc>
              <a:buClr>
                <a:srgbClr val="000000"/>
              </a:buClr>
              <a:buSzPts val="2000"/>
              <a:buFont typeface="Open Sans"/>
              <a:buChar char="●"/>
            </a:pPr>
            <a:r>
              <a:rPr lang="fr-FR" sz="2000" dirty="0">
                <a:solidFill>
                  <a:srgbClr val="000000"/>
                </a:solidFill>
                <a:latin typeface="Open Sans"/>
                <a:ea typeface="Open Sans"/>
                <a:cs typeface="Open Sans"/>
                <a:sym typeface="Open Sans"/>
              </a:rPr>
              <a:t>Les frais qui vous seront facturés vous paraissent-ils clairs ?</a:t>
            </a:r>
          </a:p>
          <a:p>
            <a:pPr marL="457200" lvl="0" indent="-355600" algn="l" rtl="0">
              <a:lnSpc>
                <a:spcPct val="115000"/>
              </a:lnSpc>
              <a:spcBef>
                <a:spcPts val="1000"/>
              </a:spcBef>
              <a:spcAft>
                <a:spcPts val="0"/>
              </a:spcAft>
              <a:buClr>
                <a:srgbClr val="000000"/>
              </a:buClr>
              <a:buSzPts val="2000"/>
              <a:buFont typeface="Open Sans"/>
              <a:buChar char="●"/>
            </a:pPr>
            <a:r>
              <a:rPr lang="en-US" sz="2000" dirty="0">
                <a:solidFill>
                  <a:srgbClr val="000000"/>
                </a:solidFill>
                <a:latin typeface="Open Sans"/>
                <a:ea typeface="Open Sans"/>
                <a:cs typeface="Open Sans"/>
                <a:sym typeface="Open Sans"/>
              </a:rPr>
              <a:t>Connaissez-vous le comité de </a:t>
            </a:r>
            <a:r>
              <a:rPr lang="en-US" sz="2000" dirty="0" err="1">
                <a:solidFill>
                  <a:srgbClr val="000000"/>
                </a:solidFill>
                <a:latin typeface="Open Sans"/>
                <a:ea typeface="Open Sans"/>
                <a:cs typeface="Open Sans"/>
                <a:sym typeface="Open Sans"/>
              </a:rPr>
              <a:t>rédaction</a:t>
            </a:r>
            <a:r>
              <a:rPr lang="en-US" sz="2000" dirty="0">
                <a:solidFill>
                  <a:srgbClr val="000000"/>
                </a:solidFill>
                <a:latin typeface="Open Sans"/>
                <a:ea typeface="Open Sans"/>
                <a:cs typeface="Open Sans"/>
                <a:sym typeface="Open Sans"/>
              </a:rPr>
              <a:t> ?</a:t>
            </a:r>
            <a:endParaRPr sz="2000" dirty="0">
              <a:solidFill>
                <a:srgbClr val="000000"/>
              </a:solidFill>
              <a:latin typeface="Open Sans"/>
              <a:ea typeface="Open Sans"/>
              <a:cs typeface="Open Sans"/>
              <a:sym typeface="Open Sans"/>
            </a:endParaRPr>
          </a:p>
          <a:p>
            <a:pPr lvl="0" indent="-355600">
              <a:lnSpc>
                <a:spcPct val="115000"/>
              </a:lnSpc>
              <a:buClr>
                <a:srgbClr val="000000"/>
              </a:buClr>
              <a:buSzPts val="2000"/>
              <a:buFont typeface="Open Sans"/>
              <a:buChar char="●"/>
            </a:pPr>
            <a:r>
              <a:rPr lang="en-US" sz="2000" dirty="0" err="1">
                <a:solidFill>
                  <a:srgbClr val="000000"/>
                </a:solidFill>
                <a:latin typeface="Open Sans"/>
                <a:ea typeface="Open Sans"/>
                <a:cs typeface="Open Sans"/>
                <a:sym typeface="Open Sans"/>
              </a:rPr>
              <a:t>L’éditeur</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est-il</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membre</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d’une</a:t>
            </a:r>
            <a:r>
              <a:rPr lang="en-US" sz="2000" dirty="0">
                <a:solidFill>
                  <a:srgbClr val="000000"/>
                </a:solidFill>
                <a:latin typeface="Open Sans"/>
                <a:ea typeface="Open Sans"/>
                <a:cs typeface="Open Sans"/>
                <a:sym typeface="Open Sans"/>
              </a:rPr>
              <a:t> initiative </a:t>
            </a:r>
            <a:r>
              <a:rPr lang="en-US" sz="2000" dirty="0" err="1">
                <a:solidFill>
                  <a:srgbClr val="000000"/>
                </a:solidFill>
                <a:latin typeface="Open Sans"/>
                <a:ea typeface="Open Sans"/>
                <a:cs typeface="Open Sans"/>
                <a:sym typeface="Open Sans"/>
              </a:rPr>
              <a:t>industrielle</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reconnue</a:t>
            </a:r>
            <a:r>
              <a:rPr lang="en-US" sz="2000" dirty="0">
                <a:solidFill>
                  <a:srgbClr val="000000"/>
                </a:solidFill>
                <a:latin typeface="Open Sans"/>
                <a:ea typeface="Open Sans"/>
                <a:cs typeface="Open Sans"/>
                <a:sym typeface="Open Sans"/>
              </a:rPr>
              <a:t> ?</a:t>
            </a:r>
            <a:endParaRPr sz="2000" dirty="0">
              <a:solidFill>
                <a:srgbClr val="000000"/>
              </a:solidFill>
              <a:latin typeface="Open Sans"/>
              <a:ea typeface="Open Sans"/>
              <a:cs typeface="Open Sans"/>
              <a:sym typeface="Open Sans"/>
            </a:endParaRPr>
          </a:p>
          <a:p>
            <a:pPr marL="0" lvl="0" indent="0" algn="l" rtl="0">
              <a:lnSpc>
                <a:spcPct val="115000"/>
              </a:lnSpc>
              <a:spcBef>
                <a:spcPts val="1000"/>
              </a:spcBef>
              <a:spcAft>
                <a:spcPts val="1000"/>
              </a:spcAft>
              <a:buNone/>
            </a:pPr>
            <a:endParaRPr sz="2000" dirty="0">
              <a:solidFill>
                <a:srgbClr val="000000"/>
              </a:solidFill>
              <a:latin typeface="Open Sans"/>
              <a:ea typeface="Open Sans"/>
              <a:cs typeface="Open Sans"/>
              <a:sym typeface="Open Sans"/>
            </a:endParaRPr>
          </a:p>
        </p:txBody>
      </p:sp>
      <p:pic>
        <p:nvPicPr>
          <p:cNvPr id="212" name="Google Shape;212;g89dbbbbbc0_0_17"/>
          <p:cNvPicPr preferRelativeResize="0"/>
          <p:nvPr/>
        </p:nvPicPr>
        <p:blipFill>
          <a:blip r:embed="rId3">
            <a:alphaModFix/>
          </a:blip>
          <a:stretch>
            <a:fillRect/>
          </a:stretch>
        </p:blipFill>
        <p:spPr>
          <a:xfrm>
            <a:off x="935700" y="612100"/>
            <a:ext cx="2971800" cy="676275"/>
          </a:xfrm>
          <a:prstGeom prst="rect">
            <a:avLst/>
          </a:prstGeom>
          <a:noFill/>
          <a:ln>
            <a:noFill/>
          </a:ln>
        </p:spPr>
      </p:pic>
      <p:pic>
        <p:nvPicPr>
          <p:cNvPr id="213" name="Google Shape;213;g89dbbbbbc0_0_17"/>
          <p:cNvPicPr preferRelativeResize="0"/>
          <p:nvPr/>
        </p:nvPicPr>
        <p:blipFill>
          <a:blip r:embed="rId4">
            <a:alphaModFix/>
          </a:blip>
          <a:stretch>
            <a:fillRect/>
          </a:stretch>
        </p:blipFill>
        <p:spPr>
          <a:xfrm>
            <a:off x="4208975" y="494425"/>
            <a:ext cx="2537200" cy="911625"/>
          </a:xfrm>
          <a:prstGeom prst="rect">
            <a:avLst/>
          </a:prstGeom>
          <a:noFill/>
          <a:ln>
            <a:noFill/>
          </a:ln>
        </p:spPr>
      </p:pic>
      <p:pic>
        <p:nvPicPr>
          <p:cNvPr id="214" name="Google Shape;214;g89dbbbbbc0_0_17">
            <a:hlinkClick r:id="rId5"/>
          </p:cNvPr>
          <p:cNvPicPr preferRelativeResize="0"/>
          <p:nvPr/>
        </p:nvPicPr>
        <p:blipFill>
          <a:blip r:embed="rId6">
            <a:alphaModFix/>
          </a:blip>
          <a:stretch>
            <a:fillRect/>
          </a:stretch>
        </p:blipFill>
        <p:spPr>
          <a:xfrm>
            <a:off x="2756363" y="5474345"/>
            <a:ext cx="6517576" cy="12167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89dbbbbbc0_0_99"/>
          <p:cNvSpPr txBox="1">
            <a:spLocks noGrp="1"/>
          </p:cNvSpPr>
          <p:nvPr>
            <p:ph type="title"/>
          </p:nvPr>
        </p:nvSpPr>
        <p:spPr>
          <a:xfrm>
            <a:off x="0" y="439761"/>
            <a:ext cx="7994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Trebuchet MS"/>
              <a:buNone/>
            </a:pPr>
            <a:r>
              <a:rPr lang="en-US" sz="3400" dirty="0">
                <a:solidFill>
                  <a:srgbClr val="586F7C"/>
                </a:solidFill>
                <a:latin typeface="Open Sans"/>
                <a:ea typeface="Open Sans"/>
                <a:cs typeface="Open Sans"/>
                <a:sym typeface="Open Sans"/>
              </a:rPr>
              <a:t>Les </a:t>
            </a:r>
            <a:r>
              <a:rPr lang="en-US" sz="3400" dirty="0" err="1">
                <a:solidFill>
                  <a:srgbClr val="586F7C"/>
                </a:solidFill>
                <a:latin typeface="Open Sans"/>
                <a:ea typeface="Open Sans"/>
                <a:cs typeface="Open Sans"/>
                <a:sym typeface="Open Sans"/>
              </a:rPr>
              <a:t>stratégies</a:t>
            </a:r>
            <a:r>
              <a:rPr lang="en-US" sz="3400" dirty="0">
                <a:solidFill>
                  <a:srgbClr val="586F7C"/>
                </a:solidFill>
                <a:latin typeface="Open Sans"/>
                <a:ea typeface="Open Sans"/>
                <a:cs typeface="Open Sans"/>
                <a:sym typeface="Open Sans"/>
              </a:rPr>
              <a:t> de </a:t>
            </a:r>
            <a:r>
              <a:rPr lang="en-US" sz="3400" dirty="0" err="1">
                <a:solidFill>
                  <a:srgbClr val="586F7C"/>
                </a:solidFill>
                <a:latin typeface="Open Sans"/>
                <a:ea typeface="Open Sans"/>
                <a:cs typeface="Open Sans"/>
                <a:sym typeface="Open Sans"/>
              </a:rPr>
              <a:t>libre</a:t>
            </a:r>
            <a:r>
              <a:rPr lang="en-US" sz="3400" dirty="0">
                <a:solidFill>
                  <a:srgbClr val="586F7C"/>
                </a:solidFill>
                <a:latin typeface="Open Sans"/>
                <a:ea typeface="Open Sans"/>
                <a:cs typeface="Open Sans"/>
                <a:sym typeface="Open Sans"/>
              </a:rPr>
              <a:t> </a:t>
            </a:r>
            <a:r>
              <a:rPr lang="en-US" sz="3400" dirty="0" err="1">
                <a:solidFill>
                  <a:srgbClr val="586F7C"/>
                </a:solidFill>
                <a:latin typeface="Open Sans"/>
                <a:ea typeface="Open Sans"/>
                <a:cs typeface="Open Sans"/>
                <a:sym typeface="Open Sans"/>
              </a:rPr>
              <a:t>accès</a:t>
            </a:r>
            <a:r>
              <a:rPr lang="en-US" sz="3400" dirty="0">
                <a:solidFill>
                  <a:srgbClr val="586F7C"/>
                </a:solidFill>
                <a:latin typeface="Open Sans"/>
                <a:ea typeface="Open Sans"/>
                <a:cs typeface="Open Sans"/>
                <a:sym typeface="Open Sans"/>
              </a:rPr>
              <a:t> et de science ouverte</a:t>
            </a:r>
            <a:endParaRPr sz="3400" dirty="0">
              <a:solidFill>
                <a:srgbClr val="586F7C"/>
              </a:solidFill>
              <a:latin typeface="Open Sans"/>
              <a:ea typeface="Open Sans"/>
              <a:cs typeface="Open Sans"/>
              <a:sym typeface="Open Sans"/>
            </a:endParaRPr>
          </a:p>
        </p:txBody>
      </p:sp>
      <p:sp>
        <p:nvSpPr>
          <p:cNvPr id="221" name="Google Shape;221;g89dbbbbbc0_0_99"/>
          <p:cNvSpPr txBox="1">
            <a:spLocks noGrp="1"/>
          </p:cNvSpPr>
          <p:nvPr>
            <p:ph type="body" idx="1"/>
          </p:nvPr>
        </p:nvSpPr>
        <p:spPr>
          <a:xfrm>
            <a:off x="118950" y="2051125"/>
            <a:ext cx="4628700" cy="1559400"/>
          </a:xfrm>
          <a:prstGeom prst="rect">
            <a:avLst/>
          </a:prstGeom>
          <a:noFill/>
          <a:ln>
            <a:noFill/>
          </a:ln>
        </p:spPr>
        <p:txBody>
          <a:bodyPr spcFirstLastPara="1" wrap="square" lIns="91425" tIns="45700" rIns="91425" bIns="45700" anchor="t" anchorCtr="0">
            <a:noAutofit/>
          </a:bodyPr>
          <a:lstStyle/>
          <a:p>
            <a:pPr lvl="0" indent="-369570">
              <a:lnSpc>
                <a:spcPct val="115000"/>
              </a:lnSpc>
              <a:buClr>
                <a:schemeClr val="dk1"/>
              </a:buClr>
              <a:buSzPts val="2220"/>
              <a:buFont typeface="Open Sans"/>
              <a:buChar char="●"/>
            </a:pPr>
            <a:r>
              <a:rPr lang="fr-FR" sz="2220" dirty="0">
                <a:solidFill>
                  <a:schemeClr val="dk1"/>
                </a:solidFill>
                <a:latin typeface="Open Sans"/>
                <a:ea typeface="Open Sans"/>
                <a:cs typeface="Open Sans"/>
                <a:sym typeface="Open Sans"/>
              </a:rPr>
              <a:t>Les bailleurs de fonds ont besoin d'un libre accès pour les publications résultant des recherches qu'ils financent à la fois pour la littérature et les données.</a:t>
            </a:r>
          </a:p>
          <a:p>
            <a:pPr lvl="0" indent="-369570">
              <a:lnSpc>
                <a:spcPct val="115000"/>
              </a:lnSpc>
              <a:buClr>
                <a:schemeClr val="dk1"/>
              </a:buClr>
              <a:buSzPts val="2220"/>
              <a:buFont typeface="Open Sans"/>
              <a:buChar char="●"/>
            </a:pPr>
            <a:r>
              <a:rPr lang="fr-FR" sz="2220" dirty="0">
                <a:solidFill>
                  <a:schemeClr val="dk1"/>
                </a:solidFill>
                <a:latin typeface="Open Sans"/>
                <a:ea typeface="Open Sans"/>
                <a:cs typeface="Open Sans"/>
                <a:sym typeface="Open Sans"/>
              </a:rPr>
              <a:t>Documentation et dépôts de données pour la diffusion de la recherche.</a:t>
            </a:r>
          </a:p>
          <a:p>
            <a:pPr lvl="0" indent="-369570">
              <a:lnSpc>
                <a:spcPct val="115000"/>
              </a:lnSpc>
              <a:spcAft>
                <a:spcPts val="1000"/>
              </a:spcAft>
              <a:buClr>
                <a:schemeClr val="dk1"/>
              </a:buClr>
              <a:buSzPts val="2220"/>
              <a:buFont typeface="Open Sans"/>
              <a:buChar char="●"/>
            </a:pPr>
            <a:r>
              <a:rPr lang="en-US" sz="2220" dirty="0">
                <a:solidFill>
                  <a:schemeClr val="dk1"/>
                </a:solidFill>
                <a:latin typeface="Open Sans"/>
                <a:ea typeface="Open Sans"/>
                <a:cs typeface="Open Sans"/>
                <a:sym typeface="Open Sans"/>
              </a:rPr>
              <a:t>Voir l'exemple à droite.</a:t>
            </a:r>
          </a:p>
        </p:txBody>
      </p:sp>
      <p:pic>
        <p:nvPicPr>
          <p:cNvPr id="222" name="Google Shape;222;g89dbbbbbc0_0_99">
            <a:hlinkClick r:id="rId3"/>
          </p:cNvPr>
          <p:cNvPicPr preferRelativeResize="0"/>
          <p:nvPr/>
        </p:nvPicPr>
        <p:blipFill>
          <a:blip r:embed="rId4">
            <a:alphaModFix/>
          </a:blip>
          <a:stretch>
            <a:fillRect/>
          </a:stretch>
        </p:blipFill>
        <p:spPr>
          <a:xfrm>
            <a:off x="4923775" y="1929725"/>
            <a:ext cx="7101325" cy="4374675"/>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a:solidFill>
                  <a:srgbClr val="586F7C"/>
                </a:solidFill>
                <a:latin typeface="Open Sans"/>
                <a:ea typeface="Open Sans"/>
                <a:cs typeface="Open Sans"/>
                <a:sym typeface="Open Sans"/>
              </a:rPr>
              <a:t>Grandes lignes</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680325" y="2336874"/>
            <a:ext cx="9963300" cy="29784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2"/>
              </a:buClr>
              <a:buSzPts val="2400"/>
              <a:buFont typeface="Open Sans"/>
              <a:buChar char="●"/>
            </a:pPr>
            <a:r>
              <a:rPr lang="en-US" dirty="0">
                <a:solidFill>
                  <a:schemeClr val="dk1"/>
                </a:solidFill>
                <a:latin typeface="Open Sans"/>
                <a:ea typeface="Open Sans"/>
                <a:cs typeface="Open Sans"/>
                <a:sym typeface="Open Sans"/>
              </a:rPr>
              <a:t>Communication et publication scientifique</a:t>
            </a:r>
            <a:endParaRPr dirty="0">
              <a:solidFill>
                <a:schemeClr val="dk1"/>
              </a:solidFill>
              <a:latin typeface="Open Sans"/>
              <a:ea typeface="Open Sans"/>
              <a:cs typeface="Open Sans"/>
              <a:sym typeface="Open Sans"/>
            </a:endParaRPr>
          </a:p>
          <a:p>
            <a:pPr marL="228600" lvl="0" indent="-228600" algn="l" rtl="0">
              <a:lnSpc>
                <a:spcPct val="90000"/>
              </a:lnSpc>
              <a:spcBef>
                <a:spcPts val="1000"/>
              </a:spcBef>
              <a:spcAft>
                <a:spcPts val="0"/>
              </a:spcAft>
              <a:buClr>
                <a:schemeClr val="dk2"/>
              </a:buClr>
              <a:buSzPts val="2400"/>
              <a:buFont typeface="Open Sans"/>
              <a:buChar char="●"/>
            </a:pPr>
            <a:r>
              <a:rPr lang="en-US" dirty="0">
                <a:solidFill>
                  <a:schemeClr val="dk1"/>
                </a:solidFill>
                <a:latin typeface="Open Sans"/>
                <a:ea typeface="Open Sans"/>
                <a:cs typeface="Open Sans"/>
                <a:sym typeface="Open Sans"/>
              </a:rPr>
              <a:t>Cycle de vie de la recherche scientifique</a:t>
            </a:r>
            <a:endParaRPr dirty="0">
              <a:solidFill>
                <a:schemeClr val="dk1"/>
              </a:solidFill>
              <a:latin typeface="Open Sans"/>
              <a:ea typeface="Open Sans"/>
              <a:cs typeface="Open Sans"/>
              <a:sym typeface="Open Sans"/>
            </a:endParaRPr>
          </a:p>
          <a:p>
            <a:pPr marL="228600" lvl="0" indent="-228600" algn="l" rtl="0">
              <a:lnSpc>
                <a:spcPct val="90000"/>
              </a:lnSpc>
              <a:spcBef>
                <a:spcPts val="1000"/>
              </a:spcBef>
              <a:spcAft>
                <a:spcPts val="0"/>
              </a:spcAft>
              <a:buClr>
                <a:schemeClr val="dk2"/>
              </a:buClr>
              <a:buSzPts val="2400"/>
              <a:buFont typeface="Open Sans"/>
              <a:buChar char="●"/>
            </a:pPr>
            <a:r>
              <a:rPr lang="en-US" dirty="0" err="1">
                <a:solidFill>
                  <a:schemeClr val="dk1"/>
                </a:solidFill>
                <a:latin typeface="Open Sans"/>
                <a:ea typeface="Open Sans"/>
                <a:cs typeface="Open Sans"/>
                <a:sym typeface="Open Sans"/>
              </a:rPr>
              <a:t>Mouvement</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en</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libre</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accès</a:t>
            </a:r>
            <a:endParaRPr lang="en-US" dirty="0">
              <a:solidFill>
                <a:srgbClr val="FF0000"/>
              </a:solidFill>
              <a:latin typeface="Open Sans"/>
              <a:ea typeface="Open Sans"/>
              <a:cs typeface="Open Sans"/>
              <a:sym typeface="Open Sans"/>
            </a:endParaRPr>
          </a:p>
          <a:p>
            <a:pPr marL="228600" lvl="0" indent="-228600" algn="l" rtl="0">
              <a:lnSpc>
                <a:spcPct val="90000"/>
              </a:lnSpc>
              <a:spcBef>
                <a:spcPts val="1000"/>
              </a:spcBef>
              <a:spcAft>
                <a:spcPts val="0"/>
              </a:spcAft>
              <a:buClr>
                <a:schemeClr val="dk2"/>
              </a:buClr>
              <a:buSzPts val="2400"/>
              <a:buFont typeface="Open Sans"/>
              <a:buChar char="●"/>
            </a:pPr>
            <a:r>
              <a:rPr lang="en-US" dirty="0" err="1">
                <a:solidFill>
                  <a:schemeClr val="tx1"/>
                </a:solidFill>
                <a:latin typeface="Open Sans"/>
                <a:ea typeface="Open Sans"/>
                <a:cs typeface="Open Sans"/>
                <a:sym typeface="Open Sans"/>
              </a:rPr>
              <a:t>Ē</a:t>
            </a:r>
            <a:r>
              <a:rPr lang="en-US" dirty="0" err="1">
                <a:solidFill>
                  <a:schemeClr val="dk1"/>
                </a:solidFill>
                <a:latin typeface="Open Sans"/>
                <a:ea typeface="Open Sans"/>
                <a:cs typeface="Open Sans"/>
                <a:sym typeface="Open Sans"/>
              </a:rPr>
              <a:t>diteurs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prédateurs</a:t>
            </a:r>
            <a:endParaRPr dirty="0">
              <a:solidFill>
                <a:schemeClr val="dk1"/>
              </a:solidFill>
              <a:latin typeface="Open Sans"/>
              <a:ea typeface="Open Sans"/>
              <a:cs typeface="Open Sans"/>
              <a:sym typeface="Open Sans"/>
            </a:endParaRPr>
          </a:p>
          <a:p>
            <a:pPr marL="228600" lvl="0" indent="-228600">
              <a:buClr>
                <a:schemeClr val="dk2"/>
              </a:buClr>
              <a:buFont typeface="Open Sans"/>
              <a:buChar char="●"/>
            </a:pPr>
            <a:r>
              <a:rPr lang="en-US" dirty="0" err="1">
                <a:solidFill>
                  <a:schemeClr val="dk1"/>
                </a:solidFill>
                <a:latin typeface="Open Sans"/>
                <a:ea typeface="Open Sans"/>
                <a:cs typeface="Open Sans"/>
                <a:sym typeface="Open Sans"/>
              </a:rPr>
              <a:t>Dépôts</a:t>
            </a:r>
            <a:r>
              <a:rPr lang="en-US" dirty="0">
                <a:solidFill>
                  <a:schemeClr val="dk1"/>
                </a:solidFill>
                <a:latin typeface="Open Sans"/>
                <a:ea typeface="Open Sans"/>
                <a:cs typeface="Open Sans"/>
                <a:sym typeface="Open Sans"/>
              </a:rPr>
              <a:t> de documentation pour la diffusion de la recherche</a:t>
            </a:r>
            <a:endParaRPr dirty="0">
              <a:solidFill>
                <a:schemeClr val="dk1"/>
              </a:solidFill>
              <a:latin typeface="Open Sans"/>
              <a:ea typeface="Open Sans"/>
              <a:cs typeface="Open Sans"/>
              <a:sym typeface="Open Sans"/>
            </a:endParaRPr>
          </a:p>
          <a:p>
            <a:pPr marL="228600" lvl="0" indent="-228600">
              <a:buClr>
                <a:schemeClr val="dk2"/>
              </a:buClr>
              <a:buFont typeface="Open Sans"/>
              <a:buChar char="●"/>
            </a:pPr>
            <a:r>
              <a:rPr lang="en-US" dirty="0">
                <a:solidFill>
                  <a:schemeClr val="dk1"/>
                </a:solidFill>
                <a:latin typeface="Open Sans"/>
                <a:ea typeface="Open Sans"/>
                <a:cs typeface="Open Sans"/>
                <a:sym typeface="Open Sans"/>
              </a:rPr>
              <a:t>Science ouverte et données de la recherche</a:t>
            </a:r>
            <a:endParaRPr dirty="0">
              <a:solidFill>
                <a:schemeClr val="dk1"/>
              </a:solidFill>
              <a:latin typeface="Open Sans"/>
              <a:ea typeface="Open Sans"/>
              <a:cs typeface="Open Sans"/>
              <a:sym typeface="Open Sans"/>
            </a:endParaRPr>
          </a:p>
          <a:p>
            <a:pPr marL="0" lvl="0" indent="0" algn="l" rtl="0">
              <a:lnSpc>
                <a:spcPct val="90000"/>
              </a:lnSpc>
              <a:spcBef>
                <a:spcPts val="1000"/>
              </a:spcBef>
              <a:spcAft>
                <a:spcPts val="0"/>
              </a:spcAft>
              <a:buClr>
                <a:schemeClr val="lt1"/>
              </a:buClr>
              <a:buSzPts val="2400"/>
              <a:buNone/>
            </a:pPr>
            <a:br>
              <a:rPr lang="en-US" dirty="0">
                <a:solidFill>
                  <a:schemeClr val="dk1"/>
                </a:solidFill>
              </a:rPr>
            </a:br>
            <a:endParaRPr dirty="0">
              <a:solidFill>
                <a:schemeClr val="dk1"/>
              </a:solidFill>
            </a:endParaRPr>
          </a:p>
          <a:p>
            <a:pPr marL="228600" lvl="0" indent="-76200" algn="l" rtl="0">
              <a:lnSpc>
                <a:spcPct val="90000"/>
              </a:lnSpc>
              <a:spcBef>
                <a:spcPts val="1000"/>
              </a:spcBef>
              <a:spcAft>
                <a:spcPts val="0"/>
              </a:spcAft>
              <a:buClr>
                <a:schemeClr val="lt1"/>
              </a:buClr>
              <a:buSzPts val="2400"/>
              <a:buNone/>
            </a:pPr>
            <a:endParaRPr dirty="0">
              <a:solidFill>
                <a:schemeClr val="dk1"/>
              </a:solidFill>
            </a:endParaRPr>
          </a:p>
          <a:p>
            <a:pPr marL="228600" lvl="0" indent="-76200" algn="l" rtl="0">
              <a:lnSpc>
                <a:spcPct val="90000"/>
              </a:lnSpc>
              <a:spcBef>
                <a:spcPts val="1000"/>
              </a:spcBef>
              <a:spcAft>
                <a:spcPts val="2100"/>
              </a:spcAft>
              <a:buClr>
                <a:schemeClr val="lt1"/>
              </a:buClr>
              <a:buSzPts val="2400"/>
              <a:buNone/>
            </a:pPr>
            <a:endParaRPr dirty="0">
              <a:solidFill>
                <a:schemeClr val="dk1"/>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v1.4 July 2022</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Ce travail est autorisé par Creative Commons </a:t>
            </a:r>
            <a:r>
              <a:rPr lang="en-US" sz="1200" u="sng" dirty="0">
                <a:solidFill>
                  <a:schemeClr val="hlink"/>
                </a:solidFill>
                <a:hlinkClick r:id="rId4"/>
              </a:rPr>
              <a:t>Attribution-</a:t>
            </a:r>
            <a:r>
              <a:rPr lang="en-US" sz="1200" u="sng" dirty="0" err="1">
                <a:solidFill>
                  <a:schemeClr val="hlink"/>
                </a:solidFill>
                <a:hlinkClick r:id="rId4"/>
              </a:rPr>
              <a:t>ShareAlike</a:t>
            </a:r>
            <a:r>
              <a:rPr lang="en-US" sz="1200" u="sng" dirty="0">
                <a:solidFill>
                  <a:schemeClr val="hlink"/>
                </a:solidFill>
                <a:hlinkClick r:id="rId4"/>
              </a:rPr>
              <a:t> 4.0 International</a:t>
            </a:r>
            <a:r>
              <a:rPr lang="en-US" sz="1200" dirty="0"/>
              <a:t> (CC BY-SA 4.0)</a:t>
            </a: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89dbbbbbc0_0_164"/>
          <p:cNvSpPr txBox="1">
            <a:spLocks noGrp="1"/>
          </p:cNvSpPr>
          <p:nvPr>
            <p:ph type="title"/>
          </p:nvPr>
        </p:nvSpPr>
        <p:spPr>
          <a:xfrm>
            <a:off x="0" y="378800"/>
            <a:ext cx="76911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Trebuchet MS"/>
              <a:buNone/>
            </a:pPr>
            <a:r>
              <a:rPr lang="en-US" sz="3400" dirty="0">
                <a:solidFill>
                  <a:srgbClr val="586F7C"/>
                </a:solidFill>
                <a:latin typeface="Open Sans"/>
                <a:ea typeface="Open Sans"/>
                <a:cs typeface="Open Sans"/>
                <a:sym typeface="Open Sans"/>
              </a:rPr>
              <a:t>Exemples de </a:t>
            </a:r>
            <a:r>
              <a:rPr lang="en-US" sz="3400" dirty="0" err="1">
                <a:solidFill>
                  <a:srgbClr val="586F7C"/>
                </a:solidFill>
                <a:latin typeface="Open Sans"/>
                <a:ea typeface="Open Sans"/>
                <a:cs typeface="Open Sans"/>
                <a:sym typeface="Open Sans"/>
              </a:rPr>
              <a:t>stratégies</a:t>
            </a:r>
            <a:r>
              <a:rPr lang="en-US" sz="3400" dirty="0">
                <a:solidFill>
                  <a:srgbClr val="586F7C"/>
                </a:solidFill>
                <a:latin typeface="Open Sans"/>
                <a:ea typeface="Open Sans"/>
                <a:cs typeface="Open Sans"/>
                <a:sym typeface="Open Sans"/>
              </a:rPr>
              <a:t> de </a:t>
            </a:r>
            <a:r>
              <a:rPr lang="en-US" sz="3400" dirty="0" err="1">
                <a:solidFill>
                  <a:srgbClr val="586F7C"/>
                </a:solidFill>
                <a:latin typeface="Open Sans"/>
                <a:ea typeface="Open Sans"/>
                <a:cs typeface="Open Sans"/>
                <a:sym typeface="Open Sans"/>
              </a:rPr>
              <a:t>libre</a:t>
            </a:r>
            <a:r>
              <a:rPr lang="en-US" sz="3400" dirty="0">
                <a:solidFill>
                  <a:srgbClr val="586F7C"/>
                </a:solidFill>
                <a:latin typeface="Open Sans"/>
                <a:ea typeface="Open Sans"/>
                <a:cs typeface="Open Sans"/>
                <a:sym typeface="Open Sans"/>
              </a:rPr>
              <a:t> </a:t>
            </a:r>
            <a:r>
              <a:rPr lang="en-US" sz="3400" dirty="0" err="1">
                <a:solidFill>
                  <a:srgbClr val="586F7C"/>
                </a:solidFill>
                <a:latin typeface="Open Sans"/>
                <a:ea typeface="Open Sans"/>
                <a:cs typeface="Open Sans"/>
                <a:sym typeface="Open Sans"/>
              </a:rPr>
              <a:t>accès</a:t>
            </a:r>
            <a:r>
              <a:rPr lang="en-US" sz="3400" dirty="0">
                <a:solidFill>
                  <a:srgbClr val="586F7C"/>
                </a:solidFill>
                <a:latin typeface="Open Sans"/>
                <a:ea typeface="Open Sans"/>
                <a:cs typeface="Open Sans"/>
                <a:sym typeface="Open Sans"/>
              </a:rPr>
              <a:t> et de science ouverte</a:t>
            </a:r>
            <a:endParaRPr dirty="0"/>
          </a:p>
        </p:txBody>
      </p:sp>
      <p:pic>
        <p:nvPicPr>
          <p:cNvPr id="229" name="Google Shape;229;g89dbbbbbc0_0_164"/>
          <p:cNvPicPr preferRelativeResize="0"/>
          <p:nvPr/>
        </p:nvPicPr>
        <p:blipFill>
          <a:blip r:embed="rId3">
            <a:alphaModFix/>
          </a:blip>
          <a:stretch>
            <a:fillRect/>
          </a:stretch>
        </p:blipFill>
        <p:spPr>
          <a:xfrm>
            <a:off x="150300" y="2571950"/>
            <a:ext cx="6203876" cy="3972974"/>
          </a:xfrm>
          <a:prstGeom prst="rect">
            <a:avLst/>
          </a:prstGeom>
          <a:noFill/>
          <a:ln w="9525" cap="flat" cmpd="sng">
            <a:solidFill>
              <a:srgbClr val="999999"/>
            </a:solidFill>
            <a:prstDash val="solid"/>
            <a:round/>
            <a:headEnd type="none" w="sm" len="sm"/>
            <a:tailEnd type="none" w="sm" len="sm"/>
          </a:ln>
        </p:spPr>
      </p:pic>
      <p:pic>
        <p:nvPicPr>
          <p:cNvPr id="230" name="Google Shape;230;g89dbbbbbc0_0_164">
            <a:hlinkClick r:id="rId4"/>
          </p:cNvPr>
          <p:cNvPicPr preferRelativeResize="0"/>
          <p:nvPr/>
        </p:nvPicPr>
        <p:blipFill>
          <a:blip r:embed="rId5">
            <a:alphaModFix/>
          </a:blip>
          <a:stretch>
            <a:fillRect/>
          </a:stretch>
        </p:blipFill>
        <p:spPr>
          <a:xfrm>
            <a:off x="6507598" y="2478126"/>
            <a:ext cx="5408274" cy="4066799"/>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Gill Sans"/>
              <a:buNone/>
            </a:pPr>
            <a:r>
              <a:rPr lang="en-US" dirty="0">
                <a:solidFill>
                  <a:srgbClr val="586F7C"/>
                </a:solidFill>
                <a:latin typeface="Open Sans"/>
                <a:ea typeface="Open Sans"/>
                <a:cs typeface="Open Sans"/>
                <a:sym typeface="Open Sans"/>
              </a:rPr>
              <a:t>Promouvoir l’ouverture</a:t>
            </a:r>
            <a:endParaRPr dirty="0">
              <a:solidFill>
                <a:srgbClr val="586F7C"/>
              </a:solidFill>
              <a:latin typeface="Open Sans"/>
              <a:ea typeface="Open Sans"/>
              <a:cs typeface="Open Sans"/>
              <a:sym typeface="Open Sans"/>
            </a:endParaRPr>
          </a:p>
        </p:txBody>
      </p:sp>
      <p:pic>
        <p:nvPicPr>
          <p:cNvPr id="237" name="Google Shape;237;p21"/>
          <p:cNvPicPr preferRelativeResize="0"/>
          <p:nvPr/>
        </p:nvPicPr>
        <p:blipFill>
          <a:blip r:embed="rId3">
            <a:alphaModFix/>
          </a:blip>
          <a:stretch>
            <a:fillRect/>
          </a:stretch>
        </p:blipFill>
        <p:spPr>
          <a:xfrm>
            <a:off x="202600" y="1828350"/>
            <a:ext cx="7560275" cy="4386675"/>
          </a:xfrm>
          <a:prstGeom prst="rect">
            <a:avLst/>
          </a:prstGeom>
          <a:noFill/>
          <a:ln>
            <a:noFill/>
          </a:ln>
        </p:spPr>
      </p:pic>
      <p:sp>
        <p:nvSpPr>
          <p:cNvPr id="238" name="Google Shape;238;p21"/>
          <p:cNvSpPr txBox="1"/>
          <p:nvPr/>
        </p:nvSpPr>
        <p:spPr>
          <a:xfrm>
            <a:off x="404938" y="6215025"/>
            <a:ext cx="7155600" cy="543300"/>
          </a:xfrm>
          <a:prstGeom prst="rect">
            <a:avLst/>
          </a:prstGeom>
          <a:noFill/>
          <a:ln>
            <a:noFill/>
          </a:ln>
        </p:spPr>
        <p:txBody>
          <a:bodyPr spcFirstLastPara="1" wrap="square" lIns="91425" tIns="91425" rIns="91425" bIns="91425" anchor="t" anchorCtr="0">
            <a:noAutofit/>
          </a:bodyPr>
          <a:lstStyle/>
          <a:p>
            <a:pPr lvl="0"/>
            <a:r>
              <a:rPr lang="en-US" sz="1000" dirty="0"/>
              <a:t>Source: FOSTER Facilitate Open Science Training for European Research. ‘</a:t>
            </a:r>
            <a:r>
              <a:rPr lang="fr-FR" sz="1000" dirty="0"/>
              <a:t>Qu'est-ce que la science ouverte? Introduction'</a:t>
            </a:r>
          </a:p>
          <a:p>
            <a:pPr lvl="0"/>
            <a:r>
              <a:rPr lang="fr-FR" sz="1000" dirty="0"/>
              <a:t>,. Consulté le 1er avril 2020</a:t>
            </a:r>
          </a:p>
          <a:p>
            <a:pPr marL="0" lvl="0" indent="0" algn="l" rtl="0">
              <a:spcBef>
                <a:spcPts val="0"/>
              </a:spcBef>
              <a:spcAft>
                <a:spcPts val="0"/>
              </a:spcAft>
              <a:buNone/>
            </a:pPr>
            <a:r>
              <a:rPr lang="en-US" sz="1000" dirty="0"/>
              <a:t>. https://www.fosteropenscience.eu/node/1420.</a:t>
            </a:r>
            <a:endParaRPr sz="1000" dirty="0"/>
          </a:p>
          <a:p>
            <a:pPr marL="0" lvl="0" indent="0" algn="l" rtl="0">
              <a:spcBef>
                <a:spcPts val="0"/>
              </a:spcBef>
              <a:spcAft>
                <a:spcPts val="0"/>
              </a:spcAft>
              <a:buNone/>
            </a:pPr>
            <a:endParaRPr sz="1000" dirty="0"/>
          </a:p>
        </p:txBody>
      </p:sp>
      <p:sp>
        <p:nvSpPr>
          <p:cNvPr id="239" name="Google Shape;239;p21"/>
          <p:cNvSpPr txBox="1">
            <a:spLocks noGrp="1"/>
          </p:cNvSpPr>
          <p:nvPr>
            <p:ph type="body" idx="1"/>
          </p:nvPr>
        </p:nvSpPr>
        <p:spPr>
          <a:xfrm>
            <a:off x="7870025" y="1935500"/>
            <a:ext cx="3940500" cy="3913800"/>
          </a:xfrm>
          <a:prstGeom prst="rect">
            <a:avLst/>
          </a:prstGeom>
          <a:noFill/>
          <a:ln>
            <a:noFill/>
          </a:ln>
        </p:spPr>
        <p:txBody>
          <a:bodyPr spcFirstLastPara="1" wrap="square" lIns="91425" tIns="45700" rIns="91425" bIns="45700" anchor="t" anchorCtr="0">
            <a:noAutofit/>
          </a:bodyPr>
          <a:lstStyle/>
          <a:p>
            <a:pPr marL="228600" lvl="0" indent="-101600" algn="ctr" rtl="0">
              <a:lnSpc>
                <a:spcPct val="120000"/>
              </a:lnSpc>
              <a:spcBef>
                <a:spcPts val="1000"/>
              </a:spcBef>
              <a:spcAft>
                <a:spcPts val="0"/>
              </a:spcAft>
              <a:buClr>
                <a:schemeClr val="lt1"/>
              </a:buClr>
              <a:buSzPts val="2000"/>
              <a:buNone/>
            </a:pPr>
            <a:endParaRPr dirty="0">
              <a:solidFill>
                <a:schemeClr val="dk1"/>
              </a:solidFill>
              <a:latin typeface="Open Sans"/>
              <a:ea typeface="Open Sans"/>
              <a:cs typeface="Open Sans"/>
              <a:sym typeface="Open Sans"/>
            </a:endParaRPr>
          </a:p>
          <a:p>
            <a:pPr marL="228600" lvl="0" indent="-101600" algn="ctr">
              <a:lnSpc>
                <a:spcPct val="120000"/>
              </a:lnSpc>
              <a:buSzPts val="2000"/>
              <a:buNone/>
            </a:pPr>
            <a:r>
              <a:rPr lang="en-US" dirty="0">
                <a:solidFill>
                  <a:schemeClr val="dk1"/>
                </a:solidFill>
                <a:latin typeface="Open Sans"/>
                <a:ea typeface="Open Sans"/>
                <a:cs typeface="Open Sans"/>
                <a:sym typeface="Open Sans"/>
              </a:rPr>
              <a:t>“La science ouverte est l’extension des </a:t>
            </a:r>
            <a:r>
              <a:rPr lang="en-US" dirty="0" err="1">
                <a:solidFill>
                  <a:schemeClr val="dk1"/>
                </a:solidFill>
                <a:latin typeface="Open Sans"/>
                <a:ea typeface="Open Sans"/>
                <a:cs typeface="Open Sans"/>
                <a:sym typeface="Open Sans"/>
              </a:rPr>
              <a:t>principes</a:t>
            </a:r>
            <a:r>
              <a:rPr lang="en-US" dirty="0">
                <a:solidFill>
                  <a:schemeClr val="dk1"/>
                </a:solidFill>
                <a:latin typeface="Open Sans"/>
                <a:ea typeface="Open Sans"/>
                <a:cs typeface="Open Sans"/>
                <a:sym typeface="Open Sans"/>
              </a:rPr>
              <a:t> </a:t>
            </a:r>
            <a:r>
              <a:rPr lang="fr-FR" dirty="0">
                <a:solidFill>
                  <a:schemeClr val="dk1"/>
                </a:solidFill>
                <a:latin typeface="Open Sans"/>
                <a:ea typeface="Open Sans"/>
                <a:cs typeface="Open Sans"/>
                <a:sym typeface="Open Sans"/>
              </a:rPr>
              <a:t>d'ouverture à l'ensemble du cycle de la recherche"</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Trebuchet MS"/>
              <a:buNone/>
            </a:pPr>
            <a:r>
              <a:rPr lang="en-US" dirty="0">
                <a:solidFill>
                  <a:srgbClr val="586F7C"/>
                </a:solidFill>
                <a:latin typeface="Open Sans"/>
                <a:ea typeface="Open Sans"/>
                <a:cs typeface="Open Sans"/>
                <a:sym typeface="Open Sans"/>
              </a:rPr>
              <a:t>La science ouverte et les données de recherche</a:t>
            </a:r>
            <a:endParaRPr dirty="0">
              <a:solidFill>
                <a:srgbClr val="586F7C"/>
              </a:solidFill>
              <a:latin typeface="Open Sans"/>
              <a:ea typeface="Open Sans"/>
              <a:cs typeface="Open Sans"/>
              <a:sym typeface="Open Sans"/>
            </a:endParaRPr>
          </a:p>
        </p:txBody>
      </p:sp>
      <p:sp>
        <p:nvSpPr>
          <p:cNvPr id="246" name="Google Shape;246;p20"/>
          <p:cNvSpPr txBox="1">
            <a:spLocks noGrp="1"/>
          </p:cNvSpPr>
          <p:nvPr>
            <p:ph type="body" idx="1"/>
          </p:nvPr>
        </p:nvSpPr>
        <p:spPr>
          <a:xfrm>
            <a:off x="680324" y="2336875"/>
            <a:ext cx="7647900" cy="359940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nSpc>
                <a:spcPct val="100000"/>
              </a:lnSpc>
              <a:buClr>
                <a:schemeClr val="dk2"/>
              </a:buClr>
              <a:buSzPts val="2220"/>
              <a:buFont typeface="Open Sans"/>
              <a:buChar char="•"/>
            </a:pPr>
            <a:r>
              <a:rPr lang="fr-FR" sz="2600" dirty="0">
                <a:solidFill>
                  <a:schemeClr val="dk1"/>
                </a:solidFill>
                <a:latin typeface="Open Sans"/>
                <a:ea typeface="Open Sans"/>
                <a:cs typeface="Open Sans"/>
                <a:sym typeface="Open Sans"/>
              </a:rPr>
              <a:t>Le concept de science ouverte a également été introduit dans l'environnement académique dans les politiques depuis 2015.</a:t>
            </a:r>
          </a:p>
          <a:p>
            <a:pPr marL="228600" lvl="0" indent="-228600">
              <a:lnSpc>
                <a:spcPct val="100000"/>
              </a:lnSpc>
              <a:buClr>
                <a:schemeClr val="dk2"/>
              </a:buClr>
              <a:buSzPts val="2220"/>
              <a:buFont typeface="Open Sans"/>
              <a:buChar char="•"/>
            </a:pPr>
            <a:r>
              <a:rPr lang="fr-FR" sz="2600" dirty="0">
                <a:solidFill>
                  <a:schemeClr val="dk1"/>
                </a:solidFill>
                <a:latin typeface="Open Sans"/>
                <a:ea typeface="Open Sans"/>
                <a:cs typeface="Open Sans"/>
                <a:sym typeface="Open Sans"/>
              </a:rPr>
              <a:t>La science ouverte «étend les principes d'ouverture à l'ensemble du cycle de recherche» au-delà de la publication des résultats.</a:t>
            </a:r>
          </a:p>
          <a:p>
            <a:pPr marL="228600" lvl="0" indent="-228600">
              <a:lnSpc>
                <a:spcPct val="100000"/>
              </a:lnSpc>
              <a:buClr>
                <a:schemeClr val="dk2"/>
              </a:buClr>
              <a:buSzPts val="2220"/>
              <a:buFont typeface="Open Sans"/>
              <a:buChar char="•"/>
            </a:pPr>
            <a:r>
              <a:rPr lang="fr-FR" sz="2600" dirty="0">
                <a:solidFill>
                  <a:schemeClr val="dk1"/>
                </a:solidFill>
                <a:latin typeface="Open Sans"/>
                <a:ea typeface="Open Sans"/>
                <a:cs typeface="Open Sans"/>
                <a:sym typeface="Open Sans"/>
              </a:rPr>
              <a:t>La réutilisation des données et des résultats de la recherche implique une licence ouverte qui permet à d'autres de partager, de réutiliser et de créer de nouveaux travaux à partir de données et de publications.</a:t>
            </a:r>
          </a:p>
          <a:p>
            <a:pPr marL="228600" lvl="0" indent="-228600">
              <a:lnSpc>
                <a:spcPct val="100000"/>
              </a:lnSpc>
              <a:buClr>
                <a:schemeClr val="dk2"/>
              </a:buClr>
              <a:buSzPts val="2220"/>
              <a:buFont typeface="Open Sans"/>
              <a:buChar char="•"/>
            </a:pPr>
            <a:r>
              <a:rPr lang="fr-FR" sz="2600" dirty="0">
                <a:solidFill>
                  <a:schemeClr val="dk1"/>
                </a:solidFill>
                <a:latin typeface="Open Sans"/>
                <a:ea typeface="Open Sans"/>
                <a:cs typeface="Open Sans"/>
                <a:sym typeface="Open Sans"/>
              </a:rPr>
              <a:t>De nos jours, de nombreux</a:t>
            </a:r>
            <a:r>
              <a:rPr lang="fr-FR" dirty="0">
                <a:solidFill>
                  <a:schemeClr val="dk1"/>
                </a:solidFill>
                <a:latin typeface="Open Sans"/>
                <a:ea typeface="Open Sans"/>
                <a:cs typeface="Open Sans"/>
                <a:sym typeface="Open Sans"/>
              </a:rPr>
              <a:t> </a:t>
            </a:r>
            <a:r>
              <a:rPr lang="fr-FR" sz="2600" dirty="0">
                <a:solidFill>
                  <a:schemeClr val="dk1"/>
                </a:solidFill>
                <a:latin typeface="Open Sans"/>
                <a:ea typeface="Open Sans"/>
                <a:cs typeface="Open Sans"/>
                <a:sym typeface="Open Sans"/>
              </a:rPr>
              <a:t>bailleurs de fonds exigent </a:t>
            </a:r>
            <a:r>
              <a:rPr lang="fr-FR" dirty="0">
                <a:solidFill>
                  <a:schemeClr val="dk1"/>
                </a:solidFill>
                <a:latin typeface="Open Sans"/>
                <a:ea typeface="Open Sans"/>
                <a:cs typeface="Open Sans"/>
                <a:sym typeface="Open Sans"/>
              </a:rPr>
              <a:t>que les </a:t>
            </a:r>
            <a:r>
              <a:rPr lang="fr-FR" sz="2600" dirty="0">
                <a:solidFill>
                  <a:schemeClr val="dk1"/>
                </a:solidFill>
                <a:latin typeface="Open Sans"/>
                <a:ea typeface="Open Sans"/>
                <a:cs typeface="Open Sans"/>
                <a:sym typeface="Open Sans"/>
              </a:rPr>
              <a:t>données de recherche soient mises à la disposition </a:t>
            </a:r>
            <a:r>
              <a:rPr lang="fr-FR" dirty="0">
                <a:solidFill>
                  <a:schemeClr val="dk1"/>
                </a:solidFill>
                <a:latin typeface="Open Sans"/>
                <a:ea typeface="Open Sans"/>
                <a:cs typeface="Open Sans"/>
                <a:sym typeface="Open Sans"/>
              </a:rPr>
              <a:t>du public.</a:t>
            </a:r>
          </a:p>
          <a:p>
            <a:pPr marL="0" lvl="0" indent="0" algn="l" rtl="0">
              <a:lnSpc>
                <a:spcPct val="100000"/>
              </a:lnSpc>
              <a:spcBef>
                <a:spcPts val="1000"/>
              </a:spcBef>
              <a:spcAft>
                <a:spcPts val="0"/>
              </a:spcAft>
              <a:buClr>
                <a:schemeClr val="lt1"/>
              </a:buClr>
              <a:buSzPts val="1850"/>
              <a:buNone/>
            </a:pPr>
            <a:endParaRPr sz="1850" dirty="0">
              <a:solidFill>
                <a:schemeClr val="dk1"/>
              </a:solidFill>
              <a:latin typeface="Open Sans"/>
              <a:ea typeface="Open Sans"/>
              <a:cs typeface="Open Sans"/>
              <a:sym typeface="Open Sans"/>
            </a:endParaRPr>
          </a:p>
          <a:p>
            <a:pPr marL="228600" lvl="0" indent="-111125" algn="l" rtl="0">
              <a:lnSpc>
                <a:spcPct val="100000"/>
              </a:lnSpc>
              <a:spcBef>
                <a:spcPts val="1000"/>
              </a:spcBef>
              <a:spcAft>
                <a:spcPts val="0"/>
              </a:spcAft>
              <a:buClr>
                <a:schemeClr val="lt1"/>
              </a:buClr>
              <a:buSzPts val="1850"/>
              <a:buNone/>
            </a:pPr>
            <a:endParaRPr sz="1850" dirty="0">
              <a:solidFill>
                <a:schemeClr val="dk1"/>
              </a:solidFill>
              <a:latin typeface="Open Sans"/>
              <a:ea typeface="Open Sans"/>
              <a:cs typeface="Open Sans"/>
              <a:sym typeface="Open Sans"/>
            </a:endParaRPr>
          </a:p>
          <a:p>
            <a:pPr marL="228600" lvl="0" indent="-111125" algn="l" rtl="0">
              <a:lnSpc>
                <a:spcPct val="100000"/>
              </a:lnSpc>
              <a:spcBef>
                <a:spcPts val="1000"/>
              </a:spcBef>
              <a:spcAft>
                <a:spcPts val="0"/>
              </a:spcAft>
              <a:buClr>
                <a:schemeClr val="lt1"/>
              </a:buClr>
              <a:buSzPts val="1850"/>
              <a:buNone/>
            </a:pPr>
            <a:endParaRPr sz="1850" dirty="0">
              <a:solidFill>
                <a:schemeClr val="dk1"/>
              </a:solidFill>
              <a:latin typeface="Open Sans"/>
              <a:ea typeface="Open Sans"/>
              <a:cs typeface="Open Sans"/>
              <a:sym typeface="Open Sans"/>
            </a:endParaRPr>
          </a:p>
        </p:txBody>
      </p:sp>
      <p:pic>
        <p:nvPicPr>
          <p:cNvPr id="247" name="Google Shape;247;p20"/>
          <p:cNvPicPr preferRelativeResize="0"/>
          <p:nvPr/>
        </p:nvPicPr>
        <p:blipFill>
          <a:blip r:embed="rId3">
            <a:alphaModFix/>
          </a:blip>
          <a:stretch>
            <a:fillRect/>
          </a:stretch>
        </p:blipFill>
        <p:spPr>
          <a:xfrm>
            <a:off x="9113600" y="2943575"/>
            <a:ext cx="2709430" cy="20320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0" y="437222"/>
            <a:ext cx="8164286"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Gill Sans"/>
              <a:buNone/>
            </a:pPr>
            <a:r>
              <a:rPr lang="en-US" dirty="0">
                <a:solidFill>
                  <a:srgbClr val="586F7C"/>
                </a:solidFill>
                <a:latin typeface="Open Sans"/>
                <a:ea typeface="Open Sans"/>
                <a:cs typeface="Open Sans"/>
                <a:sym typeface="Open Sans"/>
              </a:rPr>
              <a:t>Pourquoi gérer les données de </a:t>
            </a:r>
            <a:r>
              <a:rPr lang="en-US" dirty="0" err="1">
                <a:solidFill>
                  <a:srgbClr val="586F7C"/>
                </a:solidFill>
                <a:latin typeface="Open Sans"/>
                <a:ea typeface="Open Sans"/>
                <a:cs typeface="Open Sans"/>
                <a:sym typeface="Open Sans"/>
              </a:rPr>
              <a:t>recherche</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254" name="Google Shape;254;p19"/>
          <p:cNvSpPr txBox="1">
            <a:spLocks noGrp="1"/>
          </p:cNvSpPr>
          <p:nvPr>
            <p:ph type="body" idx="1"/>
          </p:nvPr>
        </p:nvSpPr>
        <p:spPr>
          <a:xfrm>
            <a:off x="680320" y="2045971"/>
            <a:ext cx="10052449" cy="3890302"/>
          </a:xfrm>
          <a:prstGeom prst="rect">
            <a:avLst/>
          </a:prstGeom>
          <a:noFill/>
          <a:ln>
            <a:noFill/>
          </a:ln>
        </p:spPr>
        <p:txBody>
          <a:bodyPr spcFirstLastPara="1" wrap="square" lIns="91425" tIns="45700" rIns="91425" bIns="45700" anchor="t" anchorCtr="0">
            <a:normAutofit/>
          </a:bodyPr>
          <a:lstStyle/>
          <a:p>
            <a:pPr marL="228600" lvl="0" indent="-228600">
              <a:lnSpc>
                <a:spcPct val="120000"/>
              </a:lnSpc>
              <a:spcBef>
                <a:spcPts val="0"/>
              </a:spcBef>
              <a:buClr>
                <a:schemeClr val="dk2"/>
              </a:buClr>
              <a:buFont typeface="Open Sans"/>
              <a:buChar char="•"/>
            </a:pPr>
            <a:endParaRPr lang="fr-FR" dirty="0">
              <a:solidFill>
                <a:schemeClr val="dk1"/>
              </a:solidFill>
              <a:latin typeface="Open Sans"/>
              <a:ea typeface="Open Sans"/>
              <a:cs typeface="Open Sans"/>
              <a:sym typeface="Open Sans"/>
            </a:endParaRPr>
          </a:p>
          <a:p>
            <a:pPr marL="228600" lvl="0" indent="-228600">
              <a:lnSpc>
                <a:spcPct val="120000"/>
              </a:lnSpc>
              <a:spcBef>
                <a:spcPts val="0"/>
              </a:spcBef>
              <a:buClr>
                <a:schemeClr val="dk2"/>
              </a:buClr>
              <a:buFont typeface="Open Sans"/>
              <a:buChar char="•"/>
            </a:pPr>
            <a:r>
              <a:rPr lang="fr-FR" dirty="0">
                <a:solidFill>
                  <a:schemeClr val="dk1"/>
                </a:solidFill>
                <a:latin typeface="Open Sans"/>
                <a:ea typeface="Open Sans"/>
                <a:cs typeface="Open Sans"/>
                <a:sym typeface="Open Sans"/>
              </a:rPr>
              <a:t>La gestion des données de recherche est importante:</a:t>
            </a:r>
          </a:p>
          <a:p>
            <a:pPr lvl="1" indent="-381000">
              <a:lnSpc>
                <a:spcPct val="120000"/>
              </a:lnSpc>
              <a:spcBef>
                <a:spcPts val="0"/>
              </a:spcBef>
              <a:buClr>
                <a:schemeClr val="dk2"/>
              </a:buClr>
              <a:buSzPts val="2400"/>
              <a:buFont typeface="Open Sans"/>
              <a:buChar char="○"/>
            </a:pPr>
            <a:r>
              <a:rPr lang="fr-FR" sz="2400" dirty="0">
                <a:solidFill>
                  <a:schemeClr val="dk1"/>
                </a:solidFill>
                <a:latin typeface="Open Sans"/>
                <a:ea typeface="Open Sans"/>
                <a:cs typeface="Open Sans"/>
                <a:sym typeface="Open Sans"/>
              </a:rPr>
              <a:t>Augmenter l'efficacité de la recherche.</a:t>
            </a:r>
          </a:p>
          <a:p>
            <a:pPr lvl="1" indent="-381000">
              <a:lnSpc>
                <a:spcPct val="120000"/>
              </a:lnSpc>
              <a:spcBef>
                <a:spcPts val="0"/>
              </a:spcBef>
              <a:buClr>
                <a:schemeClr val="dk2"/>
              </a:buClr>
              <a:buSzPts val="2400"/>
              <a:buFont typeface="Open Sans"/>
              <a:buChar char="○"/>
            </a:pPr>
            <a:r>
              <a:rPr lang="fr-FR" sz="2400" dirty="0">
                <a:solidFill>
                  <a:schemeClr val="dk1"/>
                </a:solidFill>
                <a:latin typeface="Open Sans"/>
                <a:ea typeface="Open Sans"/>
                <a:cs typeface="Open Sans"/>
                <a:sym typeface="Open Sans"/>
              </a:rPr>
              <a:t>Rendre la recherche accessible.</a:t>
            </a:r>
          </a:p>
          <a:p>
            <a:pPr lvl="1" indent="-381000">
              <a:lnSpc>
                <a:spcPct val="120000"/>
              </a:lnSpc>
              <a:spcBef>
                <a:spcPts val="0"/>
              </a:spcBef>
              <a:buClr>
                <a:schemeClr val="dk2"/>
              </a:buClr>
              <a:buSzPts val="2400"/>
              <a:buFont typeface="Open Sans"/>
              <a:buChar char="○"/>
            </a:pPr>
            <a:r>
              <a:rPr lang="fr-FR" sz="2400" dirty="0">
                <a:solidFill>
                  <a:schemeClr val="dk1"/>
                </a:solidFill>
                <a:latin typeface="Open Sans"/>
                <a:ea typeface="Open Sans"/>
                <a:cs typeface="Open Sans"/>
                <a:sym typeface="Open Sans"/>
              </a:rPr>
              <a:t>Rendre la recherche réutilisable par d'autres chercheurs</a:t>
            </a:r>
            <a:r>
              <a:rPr lang="en-US" sz="2400" dirty="0">
                <a:solidFill>
                  <a:schemeClr val="dk1"/>
                </a:solidFill>
                <a:latin typeface="Open Sans"/>
                <a:ea typeface="Open Sans"/>
                <a:cs typeface="Open Sans"/>
                <a:sym typeface="Open Sans"/>
              </a:rPr>
              <a:t>.</a:t>
            </a:r>
            <a:endParaRPr sz="2400" dirty="0">
              <a:solidFill>
                <a:schemeClr val="dk1"/>
              </a:solidFill>
              <a:latin typeface="Open Sans"/>
              <a:ea typeface="Open Sans"/>
              <a:cs typeface="Open Sans"/>
              <a:sym typeface="Open Sans"/>
            </a:endParaRPr>
          </a:p>
          <a:p>
            <a:pPr lvl="0">
              <a:lnSpc>
                <a:spcPct val="120000"/>
              </a:lnSpc>
              <a:spcBef>
                <a:spcPts val="0"/>
              </a:spcBef>
              <a:buClr>
                <a:schemeClr val="dk2"/>
              </a:buClr>
              <a:buFont typeface="Open Sans"/>
              <a:buChar char="•"/>
            </a:pPr>
            <a:r>
              <a:rPr lang="fr-FR" dirty="0">
                <a:solidFill>
                  <a:schemeClr val="dk1"/>
                </a:solidFill>
                <a:latin typeface="Open Sans"/>
                <a:ea typeface="Open Sans"/>
                <a:cs typeface="Open Sans"/>
                <a:sym typeface="Open Sans"/>
              </a:rPr>
              <a:t>Registre des dépôts de données de recherche </a:t>
            </a:r>
            <a:r>
              <a:rPr lang="en-US" u="sng" dirty="0">
                <a:solidFill>
                  <a:schemeClr val="dk1"/>
                </a:solidFill>
                <a:latin typeface="Open Sans"/>
                <a:ea typeface="Open Sans"/>
                <a:cs typeface="Open Sans"/>
                <a:sym typeface="Open Sans"/>
                <a:hlinkClick r:id="rId3"/>
              </a:rPr>
              <a:t>www.re3data.org</a:t>
            </a:r>
            <a:endParaRPr dirty="0">
              <a:solidFill>
                <a:schemeClr val="dk1"/>
              </a:solidFill>
              <a:latin typeface="Open Sans"/>
              <a:ea typeface="Open Sans"/>
              <a:cs typeface="Open Sans"/>
              <a:sym typeface="Open Sans"/>
            </a:endParaRPr>
          </a:p>
          <a:p>
            <a:pPr marL="228600" lvl="0" indent="-101600" algn="l" rtl="0">
              <a:lnSpc>
                <a:spcPct val="120000"/>
              </a:lnSpc>
              <a:spcBef>
                <a:spcPts val="1000"/>
              </a:spcBef>
              <a:spcAft>
                <a:spcPts val="0"/>
              </a:spcAft>
              <a:buClr>
                <a:schemeClr val="lt1"/>
              </a:buClr>
              <a:buSzPts val="2000"/>
              <a:buNone/>
            </a:pPr>
            <a:endParaRPr dirty="0">
              <a:solidFill>
                <a:schemeClr val="dk1"/>
              </a:solidFill>
              <a:latin typeface="Open Sans"/>
              <a:ea typeface="Open Sans"/>
              <a:cs typeface="Open Sans"/>
              <a:sym typeface="Open Sans"/>
            </a:endParaRPr>
          </a:p>
        </p:txBody>
      </p:sp>
      <p:sp>
        <p:nvSpPr>
          <p:cNvPr id="255" name="Google Shape;255;p19"/>
          <p:cNvSpPr txBox="1"/>
          <p:nvPr/>
        </p:nvSpPr>
        <p:spPr>
          <a:xfrm>
            <a:off x="3582000" y="5220000"/>
            <a:ext cx="8244000" cy="1320600"/>
          </a:xfrm>
          <a:prstGeom prst="rect">
            <a:avLst/>
          </a:prstGeom>
          <a:noFill/>
          <a:ln>
            <a:noFill/>
          </a:ln>
        </p:spPr>
        <p:txBody>
          <a:bodyPr spcFirstLastPara="1" wrap="square" lIns="91425" tIns="91425" rIns="91425" bIns="91425" anchor="b" anchorCtr="0">
            <a:noAutofit/>
          </a:bodyPr>
          <a:lstStyle/>
          <a:p>
            <a:pPr lvl="0"/>
            <a:r>
              <a:rPr lang="en-US" i="1" dirty="0">
                <a:latin typeface="Open Sans"/>
                <a:ea typeface="Open Sans"/>
                <a:cs typeface="Open Sans"/>
                <a:sym typeface="Open Sans"/>
              </a:rPr>
              <a:t>“</a:t>
            </a:r>
            <a:r>
              <a:rPr lang="fr-FR" i="1" dirty="0">
                <a:latin typeface="Open Sans"/>
                <a:ea typeface="Open Sans"/>
                <a:cs typeface="Open Sans"/>
                <a:sym typeface="Open Sans"/>
              </a:rPr>
              <a:t>Le marché des données ouvertes de l'UE est un élément clé de l'économie globale des données de l'UE. Selon l'étude à l'appui de l'analyse d'impact réalisée pour fournir des informations sur la révision de la directive PSI, la valeur économique directe totale de l'ISP devrait passer d'un niveau de référence de 52 milliards d'euros en 2018 pour l'UE28 à 194 milliards d'euros en 2030. »</a:t>
            </a:r>
          </a:p>
          <a:p>
            <a:pPr marL="0" lvl="0" indent="0" algn="l" rtl="0">
              <a:spcBef>
                <a:spcPts val="0"/>
              </a:spcBef>
              <a:spcAft>
                <a:spcPts val="0"/>
              </a:spcAft>
              <a:buNone/>
            </a:pPr>
            <a:endParaRPr i="1" dirty="0">
              <a:latin typeface="Open Sans"/>
              <a:ea typeface="Open Sans"/>
              <a:cs typeface="Open Sans"/>
              <a:sym typeface="Open Sans"/>
            </a:endParaRPr>
          </a:p>
          <a:p>
            <a:pPr marL="0" lvl="0" indent="0" algn="l" rtl="0">
              <a:spcBef>
                <a:spcPts val="0"/>
              </a:spcBef>
              <a:spcAft>
                <a:spcPts val="0"/>
              </a:spcAft>
              <a:buNone/>
            </a:pPr>
            <a:r>
              <a:rPr lang="en-US" i="1" dirty="0">
                <a:latin typeface="Open Sans"/>
                <a:ea typeface="Open Sans"/>
                <a:cs typeface="Open Sans"/>
                <a:sym typeface="Open Sans"/>
              </a:rPr>
              <a:t>European Commission - Open Data - https://ec.europa.eu/digital-single-market/en/open-data </a:t>
            </a:r>
            <a:endParaRPr i="1" dirty="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2"/>
          <p:cNvSpPr txBox="1">
            <a:spLocks noGrp="1"/>
          </p:cNvSpPr>
          <p:nvPr>
            <p:ph type="title"/>
          </p:nvPr>
        </p:nvSpPr>
        <p:spPr>
          <a:xfrm>
            <a:off x="0" y="437222"/>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261" name="Google Shape;261;p22"/>
          <p:cNvSpPr txBox="1">
            <a:spLocks noGrp="1"/>
          </p:cNvSpPr>
          <p:nvPr>
            <p:ph type="body" idx="1"/>
          </p:nvPr>
        </p:nvSpPr>
        <p:spPr>
          <a:xfrm>
            <a:off x="680321" y="2103120"/>
            <a:ext cx="9613800" cy="3833153"/>
          </a:xfrm>
          <a:prstGeom prst="rect">
            <a:avLst/>
          </a:prstGeom>
          <a:noFill/>
          <a:ln>
            <a:noFill/>
          </a:ln>
        </p:spPr>
        <p:txBody>
          <a:bodyPr spcFirstLastPara="1" wrap="square" lIns="91425" tIns="45700" rIns="91425" bIns="45700" anchor="t" anchorCtr="0">
            <a:noAutofit/>
          </a:bodyPr>
          <a:lstStyle/>
          <a:p>
            <a:pPr marL="228600" indent="-228600">
              <a:lnSpc>
                <a:spcPct val="120000"/>
              </a:lnSpc>
              <a:spcBef>
                <a:spcPts val="0"/>
              </a:spcBef>
              <a:buClr>
                <a:schemeClr val="dk2"/>
              </a:buClr>
              <a:buSzPts val="2035"/>
              <a:buFont typeface="Open Sans"/>
              <a:buChar char="•"/>
            </a:pPr>
            <a:r>
              <a:rPr lang="fr-FR" sz="2000" dirty="0">
                <a:solidFill>
                  <a:schemeClr val="dk1"/>
                </a:solidFill>
                <a:latin typeface="Open Sans"/>
                <a:ea typeface="Open Sans"/>
                <a:cs typeface="Open Sans"/>
                <a:sym typeface="Open Sans"/>
              </a:rPr>
              <a:t>Une communication scientifique est le processus de partager, diffuser et publier les résultats de recherche d’universitaires et de chercheurs;</a:t>
            </a:r>
            <a:r>
              <a:rPr lang="en-US" sz="2000" dirty="0">
                <a:solidFill>
                  <a:schemeClr val="dk1"/>
                </a:solidFill>
                <a:latin typeface="Open Sans"/>
                <a:ea typeface="Open Sans"/>
                <a:cs typeface="Open Sans"/>
                <a:sym typeface="Open Sans"/>
              </a:rPr>
              <a:t> donc les résultats académiques générés sont largement diffusés et communiqués aux </a:t>
            </a:r>
            <a:r>
              <a:rPr lang="en-US" sz="2000" dirty="0" err="1">
                <a:solidFill>
                  <a:schemeClr val="dk1"/>
                </a:solidFill>
                <a:latin typeface="Open Sans"/>
                <a:ea typeface="Open Sans"/>
                <a:cs typeface="Open Sans"/>
                <a:sym typeface="Open Sans"/>
              </a:rPr>
              <a:t>communautés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académiques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mondiales</a:t>
            </a:r>
            <a:r>
              <a:rPr lang="en-US" sz="2000" dirty="0">
                <a:solidFill>
                  <a:schemeClr val="dk1"/>
                </a:solidFill>
                <a:latin typeface="Open Sans"/>
                <a:ea typeface="Open Sans"/>
                <a:cs typeface="Open Sans"/>
                <a:sym typeface="Open Sans"/>
              </a:rPr>
              <a:t> et </a:t>
            </a:r>
            <a:r>
              <a:rPr lang="fr-FR" sz="2000" dirty="0">
                <a:solidFill>
                  <a:schemeClr val="dk1"/>
                </a:solidFill>
                <a:latin typeface="Open Sans"/>
                <a:ea typeface="Open Sans"/>
                <a:cs typeface="Open Sans"/>
                <a:sym typeface="Open Sans"/>
              </a:rPr>
              <a:t>le libre accès vise à rendre les résultats de la recherche librement accessibles au public.</a:t>
            </a:r>
            <a:endParaRPr sz="2000" dirty="0">
              <a:solidFill>
                <a:schemeClr val="dk1"/>
              </a:solidFill>
              <a:latin typeface="Open Sans"/>
              <a:ea typeface="Open Sans"/>
              <a:cs typeface="Open Sans"/>
              <a:sym typeface="Open Sans"/>
            </a:endParaRPr>
          </a:p>
          <a:p>
            <a:pPr marL="228600" lvl="0" indent="-228600">
              <a:lnSpc>
                <a:spcPct val="120000"/>
              </a:lnSpc>
              <a:buClr>
                <a:schemeClr val="dk2"/>
              </a:buClr>
              <a:buSzPts val="2035"/>
              <a:buFont typeface="Open Sans"/>
              <a:buChar char="•"/>
            </a:pPr>
            <a:r>
              <a:rPr lang="fr-FR" sz="2000" dirty="0">
                <a:solidFill>
                  <a:schemeClr val="dk1"/>
                </a:solidFill>
                <a:latin typeface="Open Sans"/>
                <a:ea typeface="Open Sans"/>
                <a:cs typeface="Open Sans"/>
                <a:sym typeface="Open Sans"/>
              </a:rPr>
              <a:t>Les auteurs doivent soigneusement vérifier la qualité des revues avant de publier </a:t>
            </a:r>
            <a:r>
              <a:rPr lang="fr-FR" sz="2000" dirty="0">
                <a:solidFill>
                  <a:schemeClr val="tx1"/>
                </a:solidFill>
                <a:latin typeface="Open Sans"/>
                <a:ea typeface="Open Sans"/>
                <a:cs typeface="Open Sans"/>
                <a:sym typeface="Open Sans"/>
              </a:rPr>
              <a:t>ainsi qu’utiliser les dépôts littéraires </a:t>
            </a:r>
            <a:r>
              <a:rPr lang="fr-FR" sz="2000" dirty="0">
                <a:solidFill>
                  <a:schemeClr val="dk1"/>
                </a:solidFill>
                <a:latin typeface="Open Sans"/>
                <a:ea typeface="Open Sans"/>
                <a:cs typeface="Open Sans"/>
                <a:sym typeface="Open Sans"/>
              </a:rPr>
              <a:t>disponibles pour la diffusion de la recherche.</a:t>
            </a:r>
          </a:p>
          <a:p>
            <a:pPr marL="228600" lvl="0" indent="-228600">
              <a:lnSpc>
                <a:spcPct val="120000"/>
              </a:lnSpc>
              <a:buClr>
                <a:schemeClr val="dk2"/>
              </a:buClr>
              <a:buSzPts val="2035"/>
              <a:buFont typeface="Open Sans"/>
              <a:buChar char="•"/>
            </a:pPr>
            <a:r>
              <a:rPr lang="fr-FR" sz="2000" dirty="0">
                <a:solidFill>
                  <a:schemeClr val="dk1"/>
                </a:solidFill>
                <a:latin typeface="Open Sans"/>
                <a:ea typeface="Open Sans"/>
                <a:cs typeface="Open Sans"/>
                <a:sym typeface="Open Sans"/>
              </a:rPr>
              <a:t>La gestion des données de recherche est importante pour accroître l'efficacité de la recherche et rendre la recherche accessible et réutilisable par d'autres </a:t>
            </a:r>
            <a:r>
              <a:rPr lang="fr-FR" sz="2000" dirty="0">
                <a:solidFill>
                  <a:schemeClr val="tx1"/>
                </a:solidFill>
                <a:latin typeface="Open Sans"/>
                <a:ea typeface="Open Sans"/>
                <a:cs typeface="Open Sans"/>
                <a:sym typeface="Open Sans"/>
              </a:rPr>
              <a:t>chercheurs.</a:t>
            </a:r>
          </a:p>
          <a:p>
            <a:pPr marL="228600" lvl="0" indent="-111125" algn="l" rtl="0">
              <a:lnSpc>
                <a:spcPct val="120000"/>
              </a:lnSpc>
              <a:spcBef>
                <a:spcPts val="1000"/>
              </a:spcBef>
              <a:spcAft>
                <a:spcPts val="0"/>
              </a:spcAft>
              <a:buClr>
                <a:schemeClr val="lt1"/>
              </a:buClr>
              <a:buSzPts val="1850"/>
              <a:buNone/>
            </a:pPr>
            <a:endParaRPr sz="2000" dirty="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727b3dbef2_0_19"/>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dirty="0">
                <a:solidFill>
                  <a:srgbClr val="586F7C"/>
                </a:solidFill>
                <a:latin typeface="Open Sans"/>
                <a:ea typeface="Open Sans"/>
                <a:cs typeface="Open Sans"/>
                <a:sym typeface="Open Sans"/>
              </a:rPr>
              <a:t>Références et ressources utiles</a:t>
            </a:r>
            <a:endParaRPr dirty="0">
              <a:solidFill>
                <a:srgbClr val="586F7C"/>
              </a:solidFill>
              <a:latin typeface="Open Sans"/>
              <a:ea typeface="Open Sans"/>
              <a:cs typeface="Open Sans"/>
              <a:sym typeface="Open Sans"/>
            </a:endParaRPr>
          </a:p>
        </p:txBody>
      </p:sp>
      <p:sp>
        <p:nvSpPr>
          <p:cNvPr id="267" name="Google Shape;267;g727b3dbef2_0_19"/>
          <p:cNvSpPr txBox="1">
            <a:spLocks noGrp="1"/>
          </p:cNvSpPr>
          <p:nvPr>
            <p:ph type="body" idx="1"/>
          </p:nvPr>
        </p:nvSpPr>
        <p:spPr>
          <a:xfrm>
            <a:off x="656071" y="2094523"/>
            <a:ext cx="9613800" cy="3599400"/>
          </a:xfrm>
          <a:prstGeom prst="rect">
            <a:avLst/>
          </a:prstGeom>
          <a:noFill/>
          <a:ln>
            <a:noFill/>
          </a:ln>
        </p:spPr>
        <p:txBody>
          <a:bodyPr spcFirstLastPara="1" wrap="square" lIns="91425" tIns="45700" rIns="91425" bIns="45700" anchor="t" anchorCtr="0">
            <a:noAutofit/>
          </a:bodyPr>
          <a:lstStyle/>
          <a:p>
            <a:pPr marL="457200" lvl="0" indent="-323850" algn="l" rtl="0">
              <a:lnSpc>
                <a:spcPct val="120000"/>
              </a:lnSpc>
              <a:spcBef>
                <a:spcPts val="1000"/>
              </a:spcBef>
              <a:spcAft>
                <a:spcPts val="0"/>
              </a:spcAft>
              <a:buClr>
                <a:schemeClr val="dk1"/>
              </a:buClr>
              <a:buSzPts val="1500"/>
              <a:buFont typeface="Open Sans"/>
              <a:buChar char="●"/>
            </a:pPr>
            <a:r>
              <a:rPr lang="en-US" sz="1850" dirty="0">
                <a:solidFill>
                  <a:schemeClr val="dk1"/>
                </a:solidFill>
                <a:latin typeface="Open Sans"/>
                <a:ea typeface="Open Sans"/>
                <a:cs typeface="Open Sans"/>
                <a:sym typeface="Open Sans"/>
              </a:rPr>
              <a:t>Das, Anup-Kumar. ‘Introduction to Scholarly Communication’. In UNESCO Curriculum for Researchers, Module 1: Scholarly Communications, edited by M. P. </a:t>
            </a:r>
            <a:r>
              <a:rPr lang="en-US" sz="1850" dirty="0" err="1">
                <a:solidFill>
                  <a:schemeClr val="dk1"/>
                </a:solidFill>
                <a:latin typeface="Open Sans"/>
                <a:ea typeface="Open Sans"/>
                <a:cs typeface="Open Sans"/>
                <a:sym typeface="Open Sans"/>
              </a:rPr>
              <a:t>Satija</a:t>
            </a:r>
            <a:r>
              <a:rPr lang="en-US" sz="1850" dirty="0">
                <a:solidFill>
                  <a:schemeClr val="dk1"/>
                </a:solidFill>
                <a:latin typeface="Open Sans"/>
                <a:ea typeface="Open Sans"/>
                <a:cs typeface="Open Sans"/>
                <a:sym typeface="Open Sans"/>
              </a:rPr>
              <a:t> and Sanjaya Mishra, 5–16. UNESCO, Paris, 2015. </a:t>
            </a:r>
            <a:r>
              <a:rPr lang="en-US" sz="1850" u="sng" dirty="0">
                <a:solidFill>
                  <a:schemeClr val="hlink"/>
                </a:solidFill>
                <a:latin typeface="Open Sans"/>
                <a:ea typeface="Open Sans"/>
                <a:cs typeface="Open Sans"/>
                <a:sym typeface="Open Sans"/>
                <a:hlinkClick r:id="rId3"/>
              </a:rPr>
              <a:t>http://eprints.rclis.org/24814/</a:t>
            </a:r>
            <a:r>
              <a:rPr lang="en-US" sz="1850" dirty="0">
                <a:solidFill>
                  <a:schemeClr val="dk1"/>
                </a:solidFill>
                <a:latin typeface="Open Sans"/>
                <a:ea typeface="Open Sans"/>
                <a:cs typeface="Open Sans"/>
                <a:sym typeface="Open Sans"/>
              </a:rPr>
              <a:t>.</a:t>
            </a:r>
            <a:endParaRPr sz="1850" dirty="0">
              <a:solidFill>
                <a:schemeClr val="dk1"/>
              </a:solidFill>
              <a:latin typeface="Open Sans"/>
              <a:ea typeface="Open Sans"/>
              <a:cs typeface="Open Sans"/>
              <a:sym typeface="Open Sans"/>
            </a:endParaRPr>
          </a:p>
          <a:p>
            <a:pPr marL="457200" lvl="0" indent="-323850" algn="l" rtl="0">
              <a:lnSpc>
                <a:spcPct val="120000"/>
              </a:lnSpc>
              <a:spcBef>
                <a:spcPts val="0"/>
              </a:spcBef>
              <a:spcAft>
                <a:spcPts val="0"/>
              </a:spcAft>
              <a:buClr>
                <a:schemeClr val="dk1"/>
              </a:buClr>
              <a:buSzPts val="1500"/>
              <a:buFont typeface="Open Sans"/>
              <a:buChar char="●"/>
            </a:pPr>
            <a:r>
              <a:rPr lang="en-US" sz="1850" dirty="0">
                <a:solidFill>
                  <a:schemeClr val="dk1"/>
                </a:solidFill>
                <a:latin typeface="Open Sans"/>
                <a:ea typeface="Open Sans"/>
                <a:cs typeface="Open Sans"/>
                <a:sym typeface="Open Sans"/>
              </a:rPr>
              <a:t>Frank </a:t>
            </a:r>
            <a:r>
              <a:rPr lang="en-US" sz="1850" dirty="0" err="1">
                <a:solidFill>
                  <a:schemeClr val="dk1"/>
                </a:solidFill>
                <a:latin typeface="Open Sans"/>
                <a:ea typeface="Open Sans"/>
                <a:cs typeface="Open Sans"/>
                <a:sym typeface="Open Sans"/>
              </a:rPr>
              <a:t>NormanInformation</a:t>
            </a:r>
            <a:r>
              <a:rPr lang="en-US" sz="1850" dirty="0">
                <a:solidFill>
                  <a:schemeClr val="dk1"/>
                </a:solidFill>
                <a:latin typeface="Open Sans"/>
                <a:ea typeface="Open Sans"/>
                <a:cs typeface="Open Sans"/>
                <a:sym typeface="Open Sans"/>
              </a:rPr>
              <a:t> Services Manager at Crick Institute, ‘The History of Peer Review, and Looking Forward to Preprints in Biomedicine’, Research in progress blog, 5 May 2017, https://blogs.biomedcentral.com/bmcblog/2017/05/05/the-history-of-peer-review-and-looking-forward-to-preprints-in-biomedicine/. </a:t>
            </a:r>
            <a:endParaRPr sz="1850" dirty="0">
              <a:solidFill>
                <a:schemeClr val="dk1"/>
              </a:solidFill>
              <a:latin typeface="Open Sans"/>
              <a:ea typeface="Open Sans"/>
              <a:cs typeface="Open Sans"/>
              <a:sym typeface="Open Sans"/>
            </a:endParaRPr>
          </a:p>
          <a:p>
            <a:pPr marL="457200" lvl="0" indent="-323850" algn="l" rtl="0">
              <a:lnSpc>
                <a:spcPct val="120000"/>
              </a:lnSpc>
              <a:spcBef>
                <a:spcPts val="0"/>
              </a:spcBef>
              <a:spcAft>
                <a:spcPts val="0"/>
              </a:spcAft>
              <a:buClr>
                <a:schemeClr val="dk1"/>
              </a:buClr>
              <a:buSzPts val="1500"/>
              <a:buFont typeface="Open Sans"/>
              <a:buChar char="●"/>
            </a:pPr>
            <a:r>
              <a:rPr lang="en-US" sz="1850" dirty="0">
                <a:solidFill>
                  <a:schemeClr val="dk1"/>
                </a:solidFill>
                <a:latin typeface="Open Sans"/>
                <a:ea typeface="Open Sans"/>
                <a:cs typeface="Open Sans"/>
                <a:sym typeface="Open Sans"/>
              </a:rPr>
              <a:t> ‘History of Publishing - Scholarly Journals’, Encyclopedia Britannica, accessed 6 October 2019, https://www.britannica.com/topic/publishing. </a:t>
            </a:r>
            <a:endParaRPr sz="1850" dirty="0">
              <a:solidFill>
                <a:schemeClr val="dk1"/>
              </a:solidFill>
              <a:latin typeface="Open Sans"/>
              <a:ea typeface="Open Sans"/>
              <a:cs typeface="Open Sans"/>
              <a:sym typeface="Open Sans"/>
            </a:endParaRPr>
          </a:p>
          <a:p>
            <a:pPr marL="457200" lvl="0" indent="0" algn="l" rtl="0">
              <a:lnSpc>
                <a:spcPct val="120000"/>
              </a:lnSpc>
              <a:spcBef>
                <a:spcPts val="1000"/>
              </a:spcBef>
              <a:spcAft>
                <a:spcPts val="0"/>
              </a:spcAft>
              <a:buNone/>
            </a:pPr>
            <a:endParaRPr sz="1500" dirty="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dirty="0">
                <a:solidFill>
                  <a:srgbClr val="586F7C"/>
                </a:solidFill>
                <a:latin typeface="Open Sans"/>
                <a:ea typeface="Open Sans"/>
                <a:cs typeface="Open Sans"/>
                <a:sym typeface="Open Sans"/>
              </a:rPr>
              <a:t>Vous êtes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FF0000"/>
              </a:solidFill>
              <a:latin typeface="Open Sans"/>
              <a:ea typeface="Open Sans"/>
              <a:cs typeface="Open Sans"/>
              <a:sym typeface="Open Sans"/>
            </a:endParaRPr>
          </a:p>
        </p:txBody>
      </p:sp>
      <p:sp>
        <p:nvSpPr>
          <p:cNvPr id="273" name="Google Shape;273;g727b3dbef2_0_81"/>
          <p:cNvSpPr txBox="1">
            <a:spLocks noGrp="1"/>
          </p:cNvSpPr>
          <p:nvPr>
            <p:ph type="body" idx="1"/>
          </p:nvPr>
        </p:nvSpPr>
        <p:spPr>
          <a:xfrm>
            <a:off x="656074" y="2377441"/>
            <a:ext cx="11139686" cy="3316484"/>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Aft>
                <a:spcPts val="0"/>
              </a:spcAft>
              <a:buClr>
                <a:srgbClr val="586F7C"/>
              </a:buClr>
              <a:buSzPts val="1400"/>
              <a:buFont typeface="Open Sans"/>
              <a:buChar char="●"/>
            </a:pPr>
            <a:r>
              <a:rPr lang="en-US" dirty="0">
                <a:solidFill>
                  <a:srgbClr val="586F7C"/>
                </a:solidFill>
                <a:latin typeface="Open Sans"/>
                <a:ea typeface="Open Sans"/>
                <a:cs typeface="Open Sans"/>
                <a:sym typeface="Open Sans"/>
              </a:rPr>
              <a:t>Nous </a:t>
            </a:r>
            <a:r>
              <a:rPr lang="en-US" dirty="0" err="1">
                <a:solidFill>
                  <a:srgbClr val="586F7C"/>
                </a:solidFill>
                <a:latin typeface="Open Sans"/>
                <a:ea typeface="Open Sans"/>
                <a:cs typeface="Open Sans"/>
                <a:sym typeface="Open Sans"/>
              </a:rPr>
              <a:t>rendre</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visite</a:t>
            </a:r>
            <a:r>
              <a:rPr lang="en-US" dirty="0">
                <a:solidFill>
                  <a:srgbClr val="586F7C"/>
                </a:solidFill>
                <a:latin typeface="Open Sans"/>
                <a:ea typeface="Open Sans"/>
                <a:cs typeface="Open Sans"/>
                <a:sym typeface="Open Sans"/>
              </a:rPr>
              <a:t> sur </a:t>
            </a:r>
            <a:r>
              <a:rPr lang="en-US" dirty="0">
                <a:solidFill>
                  <a:srgbClr val="586F7C"/>
                </a:solidFill>
                <a:uFill>
                  <a:noFill/>
                </a:uFill>
                <a:latin typeface="Open Sans"/>
                <a:ea typeface="Open Sans"/>
                <a:cs typeface="Open Sans"/>
                <a:sym typeface="Open Sans"/>
                <a:hlinkClick r:id="rId3"/>
              </a:rPr>
              <a:t>www.research4life.or</a:t>
            </a:r>
            <a:r>
              <a:rPr lang="en-US" dirty="0">
                <a:solidFill>
                  <a:srgbClr val="586F7C"/>
                </a:solidFill>
                <a:latin typeface="Open Sans"/>
                <a:ea typeface="Open Sans"/>
                <a:cs typeface="Open Sans"/>
                <a:sym typeface="Open Sans"/>
              </a:rPr>
              <a:t>g</a:t>
            </a:r>
            <a:endParaRPr dirty="0">
              <a:solidFill>
                <a:srgbClr val="586F7C"/>
              </a:solidFill>
              <a:latin typeface="Open Sans"/>
              <a:ea typeface="Open Sans"/>
              <a:cs typeface="Open Sans"/>
              <a:sym typeface="Open Sans"/>
            </a:endParaRPr>
          </a:p>
          <a:p>
            <a:pPr marL="457200" lvl="0" indent="-317500" algn="l" rtl="0">
              <a:lnSpc>
                <a:spcPct val="100000"/>
              </a:lnSpc>
              <a:spcAft>
                <a:spcPts val="0"/>
              </a:spcAft>
              <a:buClr>
                <a:srgbClr val="586F7C"/>
              </a:buClr>
              <a:buSzPts val="1400"/>
              <a:buFont typeface="Open Sans"/>
              <a:buChar char="●"/>
            </a:pPr>
            <a:r>
              <a:rPr lang="en-US" dirty="0">
                <a:solidFill>
                  <a:srgbClr val="586F7C"/>
                </a:solidFill>
                <a:latin typeface="Open Sans"/>
                <a:ea typeface="Open Sans"/>
                <a:cs typeface="Open Sans"/>
                <a:sym typeface="Open Sans"/>
              </a:rPr>
              <a:t>Nous </a:t>
            </a:r>
            <a:r>
              <a:rPr lang="en-US" dirty="0" err="1">
                <a:solidFill>
                  <a:srgbClr val="586F7C"/>
                </a:solidFill>
                <a:latin typeface="Open Sans"/>
                <a:ea typeface="Open Sans"/>
                <a:cs typeface="Open Sans"/>
                <a:sym typeface="Open Sans"/>
              </a:rPr>
              <a:t>contacter</a:t>
            </a:r>
            <a:r>
              <a:rPr lang="en-US" dirty="0">
                <a:solidFill>
                  <a:srgbClr val="586F7C"/>
                </a:solidFill>
                <a:latin typeface="Open Sans"/>
                <a:ea typeface="Open Sans"/>
                <a:cs typeface="Open Sans"/>
                <a:sym typeface="Open Sans"/>
              </a:rPr>
              <a:t> avec </a:t>
            </a:r>
            <a:r>
              <a:rPr lang="en-US" dirty="0">
                <a:solidFill>
                  <a:srgbClr val="586F7C"/>
                </a:solidFill>
                <a:uFill>
                  <a:noFill/>
                </a:uFill>
                <a:latin typeface="Open Sans"/>
                <a:ea typeface="Open Sans"/>
                <a:cs typeface="Open Sans"/>
                <a:sym typeface="Open Sans"/>
                <a:hlinkClick r:id="rId4"/>
              </a:rPr>
              <a:t>r4l@research4life.org</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a:p>
            <a:pPr marL="457200" lvl="0" indent="-317500" algn="l" rtl="0">
              <a:lnSpc>
                <a:spcPct val="100000"/>
              </a:lnSpc>
              <a:spcAft>
                <a:spcPts val="0"/>
              </a:spcAft>
              <a:buClr>
                <a:srgbClr val="586F7C"/>
              </a:buClr>
              <a:buSzPts val="1400"/>
              <a:buFont typeface="Open Sans"/>
              <a:buChar char="●"/>
            </a:pPr>
            <a:r>
              <a:rPr lang="en-US" dirty="0" err="1">
                <a:solidFill>
                  <a:srgbClr val="586F7C"/>
                </a:solidFill>
                <a:latin typeface="Open Sans"/>
                <a:ea typeface="Open Sans"/>
                <a:cs typeface="Open Sans"/>
                <a:sym typeface="Open Sans"/>
              </a:rPr>
              <a:t>Découvrir</a:t>
            </a:r>
            <a:r>
              <a:rPr lang="en-US" dirty="0">
                <a:solidFill>
                  <a:srgbClr val="586F7C"/>
                </a:solidFill>
                <a:latin typeface="Open Sans"/>
                <a:ea typeface="Open Sans"/>
                <a:cs typeface="Open Sans"/>
                <a:sym typeface="Open Sans"/>
              </a:rPr>
              <a:t> d’autres supports de formation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www.research4life.org/training</a:t>
            </a:r>
            <a:r>
              <a:rPr lang="en-US"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a:p>
            <a:pPr marL="457200" lvl="0" indent="-317500" algn="l" rtl="0">
              <a:lnSpc>
                <a:spcPct val="100000"/>
              </a:lnSpc>
              <a:spcAft>
                <a:spcPts val="0"/>
              </a:spcAft>
              <a:buClr>
                <a:srgbClr val="586F7C"/>
              </a:buClr>
              <a:buSzPts val="1400"/>
              <a:buFont typeface="Open Sans"/>
              <a:buChar char="●"/>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abonner</a:t>
            </a:r>
            <a:r>
              <a:rPr lang="en-US" dirty="0">
                <a:solidFill>
                  <a:srgbClr val="586F7C"/>
                </a:solidFill>
                <a:latin typeface="Open Sans"/>
                <a:ea typeface="Open Sans"/>
                <a:cs typeface="Open Sans"/>
                <a:sym typeface="Open Sans"/>
              </a:rPr>
              <a:t> à la newsletter Research4Life</a:t>
            </a:r>
            <a:r>
              <a:rPr lang="en-US" dirty="0">
                <a:solidFill>
                  <a:srgbClr val="000000"/>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www.research4life.org/newsletter</a:t>
            </a:r>
            <a:r>
              <a:rPr lang="en-US"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a:p>
            <a:pPr lvl="0" indent="-317500">
              <a:lnSpc>
                <a:spcPct val="100000"/>
              </a:lnSpc>
              <a:buClr>
                <a:srgbClr val="586F7C"/>
              </a:buClr>
              <a:buSzPts val="1400"/>
              <a:buFont typeface="Open Sans"/>
              <a:buChar char="●"/>
            </a:pPr>
            <a:r>
              <a:rPr lang="en-US" dirty="0" err="1">
                <a:solidFill>
                  <a:srgbClr val="586F7C"/>
                </a:solidFill>
                <a:latin typeface="Open Sans"/>
                <a:ea typeface="Open Sans"/>
                <a:cs typeface="Open Sans"/>
                <a:sym typeface="Open Sans"/>
              </a:rPr>
              <a:t>Visionner</a:t>
            </a:r>
            <a:r>
              <a:rPr lang="en-US" dirty="0">
                <a:solidFill>
                  <a:srgbClr val="586F7C"/>
                </a:solidFill>
                <a:latin typeface="Open Sans"/>
                <a:ea typeface="Open Sans"/>
                <a:cs typeface="Open Sans"/>
                <a:sym typeface="Open Sans"/>
              </a:rPr>
              <a:t> les </a:t>
            </a:r>
            <a:r>
              <a:rPr lang="en-US" dirty="0" err="1">
                <a:solidFill>
                  <a:srgbClr val="586F7C"/>
                </a:solidFill>
                <a:latin typeface="Open Sans"/>
                <a:ea typeface="Open Sans"/>
                <a:cs typeface="Open Sans"/>
                <a:sym typeface="Open Sans"/>
              </a:rPr>
              <a:t>vidéos</a:t>
            </a:r>
            <a:r>
              <a:rPr lang="en-US" dirty="0">
                <a:solidFill>
                  <a:srgbClr val="586F7C"/>
                </a:solidFill>
                <a:latin typeface="Open Sans"/>
                <a:ea typeface="Open Sans"/>
                <a:cs typeface="Open Sans"/>
                <a:sym typeface="Open Sans"/>
              </a:rPr>
              <a:t>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7"/>
              </a:rPr>
              <a:t>https://bit.ly/2w3CU5C</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marL="457200" lvl="0" indent="-317500" algn="l" rtl="0">
              <a:lnSpc>
                <a:spcPct val="100000"/>
              </a:lnSpc>
              <a:spcAft>
                <a:spcPts val="0"/>
              </a:spcAft>
              <a:buClr>
                <a:srgbClr val="586F7C"/>
              </a:buClr>
              <a:buSzPts val="1400"/>
              <a:buFont typeface="Open Sans"/>
              <a:buChar char="●"/>
            </a:pPr>
            <a:r>
              <a:rPr lang="en-US" dirty="0">
                <a:solidFill>
                  <a:srgbClr val="586F7C"/>
                </a:solidFill>
                <a:latin typeface="Open Sans"/>
                <a:ea typeface="Open Sans"/>
                <a:cs typeface="Open Sans"/>
                <a:sym typeface="Open Sans"/>
              </a:rPr>
              <a:t>Nous </a:t>
            </a:r>
            <a:r>
              <a:rPr lang="en-US" dirty="0" err="1">
                <a:solidFill>
                  <a:srgbClr val="586F7C"/>
                </a:solidFill>
                <a:latin typeface="Open Sans"/>
                <a:ea typeface="Open Sans"/>
                <a:cs typeface="Open Sans"/>
                <a:sym typeface="Open Sans"/>
              </a:rPr>
              <a:t>suivre</a:t>
            </a:r>
            <a:r>
              <a:rPr lang="en-US" dirty="0">
                <a:solidFill>
                  <a:srgbClr val="586F7C"/>
                </a:solidFill>
                <a:latin typeface="Open Sans"/>
                <a:ea typeface="Open Sans"/>
                <a:cs typeface="Open Sans"/>
                <a:sym typeface="Open Sans"/>
              </a:rPr>
              <a:t> </a:t>
            </a:r>
            <a:r>
              <a:rPr lang="en-US">
                <a:solidFill>
                  <a:srgbClr val="586F7C"/>
                </a:solidFill>
                <a:latin typeface="Open Sans"/>
                <a:ea typeface="Open Sans"/>
                <a:cs typeface="Open Sans"/>
                <a:sym typeface="Open Sans"/>
              </a:rPr>
              <a:t>sur Twitter</a:t>
            </a:r>
            <a:r>
              <a:rPr lang="en-US" sz="2000">
                <a:solidFill>
                  <a:srgbClr val="586F7C"/>
                </a:solidFill>
                <a:latin typeface="Open Sans"/>
                <a:ea typeface="Open Sans"/>
                <a:cs typeface="Open Sans"/>
                <a:sym typeface="Open Sans"/>
              </a:rPr>
              <a:t>@r4lpartnership </a:t>
            </a:r>
            <a:r>
              <a:rPr lang="en-US">
                <a:solidFill>
                  <a:srgbClr val="586F7C"/>
                </a:solidFill>
                <a:latin typeface="Open Sans"/>
                <a:ea typeface="Open Sans"/>
                <a:cs typeface="Open Sans"/>
                <a:sym typeface="Open Sans"/>
              </a:rPr>
              <a:t>et </a:t>
            </a:r>
            <a:r>
              <a:rPr lang="en-US">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Facebook</a:t>
            </a:r>
            <a:r>
              <a:rPr lang="en-US" sz="2000">
                <a:solidFill>
                  <a:srgbClr val="586F7C"/>
                </a:solidFill>
                <a:latin typeface="Open Sans"/>
                <a:ea typeface="Open Sans"/>
                <a:cs typeface="Open Sans"/>
                <a:sym typeface="Open Sans"/>
              </a:rPr>
              <a:t>@R4Lpartnership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79" name="Google Shape;279;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80" name="Google Shape;280;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81" name="Google Shape;281;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82" name="Google Shape;282;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83" name="Google Shape;283;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i="0" u="none" strike="noStrike" cap="none" dirty="0">
                <a:solidFill>
                  <a:srgbClr val="F8981D"/>
                </a:solidFill>
                <a:latin typeface="Open Sans"/>
                <a:ea typeface="Open Sans"/>
                <a:cs typeface="Open Sans"/>
                <a:sym typeface="Open Sans"/>
              </a:rPr>
              <a:t>Pour plus d'information sur Research4Life</a:t>
            </a:r>
            <a:endParaRPr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3000" i="0" u="sng" strike="noStrike" cap="none" dirty="0">
                <a:solidFill>
                  <a:schemeClr val="hlink"/>
                </a:solidFill>
                <a:latin typeface="Open Sans"/>
                <a:ea typeface="Open Sans"/>
                <a:cs typeface="Open Sans"/>
                <a:sym typeface="Open Sans"/>
                <a:hlinkClick r:id="rId8"/>
              </a:rPr>
              <a:t>www.research4life.org</a:t>
            </a:r>
            <a:endParaRPr sz="300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None/>
            </a:pPr>
            <a:br>
              <a:rPr lang="en-US" sz="3000" i="0" u="none" strike="noStrike" cap="none" dirty="0">
                <a:solidFill>
                  <a:srgbClr val="F8981D"/>
                </a:solidFill>
                <a:latin typeface="Open Sans"/>
                <a:ea typeface="Open Sans"/>
                <a:cs typeface="Open Sans"/>
                <a:sym typeface="Open Sans"/>
              </a:rPr>
            </a:br>
            <a:r>
              <a:rPr lang="en-US" sz="3000" i="0" u="sng" strike="noStrike" cap="none" dirty="0">
                <a:solidFill>
                  <a:schemeClr val="hlink"/>
                </a:solidFill>
                <a:latin typeface="Open Sans"/>
                <a:ea typeface="Open Sans"/>
                <a:cs typeface="Open Sans"/>
                <a:sym typeface="Open Sans"/>
                <a:hlinkClick r:id="rId9"/>
              </a:rPr>
              <a:t>r4l@research4life.org</a:t>
            </a:r>
            <a:r>
              <a:rPr lang="en-US" sz="3000" i="0" u="none" strike="noStrike" cap="none" dirty="0">
                <a:solidFill>
                  <a:srgbClr val="004890"/>
                </a:solidFill>
                <a:latin typeface="Open Sans"/>
                <a:ea typeface="Open Sans"/>
                <a:cs typeface="Open Sans"/>
                <a:sym typeface="Open Sans"/>
              </a:rPr>
              <a:t>  </a:t>
            </a:r>
            <a:endParaRPr sz="300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None/>
            </a:pPr>
            <a:br>
              <a:rPr lang="en-US" sz="2000" i="0" u="none" strike="noStrike" cap="none" dirty="0">
                <a:solidFill>
                  <a:srgbClr val="F8981D"/>
                </a:solidFill>
                <a:latin typeface="Open Sans"/>
                <a:ea typeface="Open Sans"/>
                <a:cs typeface="Open Sans"/>
                <a:sym typeface="Open Sans"/>
              </a:rPr>
            </a:br>
            <a:br>
              <a:rPr lang="en-US" sz="2000" i="0" u="none" strike="noStrike" cap="none" dirty="0">
                <a:solidFill>
                  <a:srgbClr val="586F7C"/>
                </a:solidFill>
                <a:latin typeface="Open Sans"/>
                <a:ea typeface="Open Sans"/>
                <a:cs typeface="Open Sans"/>
                <a:sym typeface="Open Sans"/>
              </a:rPr>
            </a:br>
            <a:br>
              <a:rPr lang="en-US" sz="1400" i="0" u="none" strike="noStrike" cap="none" dirty="0">
                <a:solidFill>
                  <a:srgbClr val="F8981D"/>
                </a:solidFill>
                <a:latin typeface="Open Sans"/>
                <a:ea typeface="Open Sans"/>
                <a:cs typeface="Open Sans"/>
                <a:sym typeface="Open Sans"/>
              </a:rPr>
            </a:br>
            <a:endParaRPr sz="1400" i="0" u="none" strike="noStrike" cap="none" dirty="0">
              <a:solidFill>
                <a:srgbClr val="F8981D"/>
              </a:solidFill>
              <a:latin typeface="Open Sans"/>
              <a:ea typeface="Open Sans"/>
              <a:cs typeface="Open Sans"/>
              <a:sym typeface="Open Sans"/>
            </a:endParaRPr>
          </a:p>
        </p:txBody>
      </p:sp>
      <p:sp>
        <p:nvSpPr>
          <p:cNvPr id="284" name="Google Shape;28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SzPts val="1800"/>
            </a:pPr>
            <a:r>
              <a:rPr lang="fr-FR" sz="1800" b="1" dirty="0">
                <a:solidFill>
                  <a:schemeClr val="lt1"/>
                </a:solidFill>
                <a:latin typeface="Open Sans"/>
                <a:ea typeface="Open Sans"/>
                <a:cs typeface="Open Sans"/>
                <a:sym typeface="Open Sans"/>
              </a:rPr>
              <a:t>Research4Life est un partenariat public-privé formé de </a:t>
            </a:r>
            <a:r>
              <a:rPr lang="fr-FR" sz="1800" b="1">
                <a:solidFill>
                  <a:schemeClr val="lt1"/>
                </a:solidFill>
                <a:latin typeface="Open Sans"/>
                <a:ea typeface="Open Sans"/>
                <a:cs typeface="Open Sans"/>
                <a:sym typeface="Open Sans"/>
              </a:rPr>
              <a:t>5 programmes :</a:t>
            </a:r>
            <a:endParaRPr lang="fr-FR" sz="1800" b="1"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a:solidFill>
                  <a:srgbClr val="586F7C"/>
                </a:solidFill>
                <a:latin typeface="Open Sans"/>
                <a:ea typeface="Open Sans"/>
                <a:cs typeface="Open Sans"/>
                <a:sym typeface="Open Sans"/>
              </a:rPr>
              <a:t>Objectifs 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fontScale="92500"/>
          </a:bodyPr>
          <a:lstStyle/>
          <a:p>
            <a:pPr marL="228600" lvl="0" indent="-215900" algn="l" rtl="0">
              <a:lnSpc>
                <a:spcPct val="120000"/>
              </a:lnSpc>
              <a:spcBef>
                <a:spcPts val="0"/>
              </a:spcBef>
              <a:spcAft>
                <a:spcPts val="0"/>
              </a:spcAft>
              <a:buClr>
                <a:schemeClr val="dk2"/>
              </a:buClr>
              <a:buSzPts val="2200"/>
              <a:buFont typeface="Open Sans"/>
              <a:buChar char="•"/>
            </a:pPr>
            <a:r>
              <a:rPr lang="en-US" sz="2200" dirty="0">
                <a:solidFill>
                  <a:schemeClr val="dk1"/>
                </a:solidFill>
                <a:latin typeface="Open Sans"/>
                <a:ea typeface="Open Sans"/>
                <a:cs typeface="Open Sans"/>
                <a:sym typeface="Open Sans"/>
              </a:rPr>
              <a:t>Avoir une vue générale de la communication et de la publication scientifique</a:t>
            </a:r>
          </a:p>
          <a:p>
            <a:pPr marL="228600" lvl="0" indent="-215900" algn="l" rtl="0">
              <a:lnSpc>
                <a:spcPct val="120000"/>
              </a:lnSpc>
              <a:spcAft>
                <a:spcPts val="0"/>
              </a:spcAft>
              <a:buClr>
                <a:schemeClr val="dk2"/>
              </a:buClr>
              <a:buSzPts val="2200"/>
              <a:buFont typeface="Open Sans"/>
              <a:buChar char="•"/>
            </a:pPr>
            <a:r>
              <a:rPr lang="en-US" sz="2200" dirty="0">
                <a:solidFill>
                  <a:schemeClr val="dk1"/>
                </a:solidFill>
                <a:latin typeface="Open Sans"/>
                <a:ea typeface="Open Sans"/>
                <a:cs typeface="Open Sans"/>
                <a:sym typeface="Open Sans"/>
              </a:rPr>
              <a:t>Comprendre l’économie de la publication et les plans </a:t>
            </a:r>
            <a:r>
              <a:rPr lang="en-US" sz="2200" dirty="0" err="1">
                <a:solidFill>
                  <a:schemeClr val="dk1"/>
                </a:solidFill>
                <a:latin typeface="Open Sans"/>
                <a:ea typeface="Open Sans"/>
                <a:cs typeface="Open Sans"/>
                <a:sym typeface="Open Sans"/>
              </a:rPr>
              <a:t>d’affaires</a:t>
            </a:r>
            <a:r>
              <a:rPr lang="en-US" sz="2200" dirty="0">
                <a:solidFill>
                  <a:schemeClr val="dk1"/>
                </a:solidFill>
                <a:latin typeface="Open Sans"/>
                <a:ea typeface="Open Sans"/>
                <a:cs typeface="Open Sans"/>
                <a:sym typeface="Open Sans"/>
              </a:rPr>
              <a:t> de </a:t>
            </a:r>
            <a:r>
              <a:rPr lang="en-US" sz="2200" dirty="0" err="1">
                <a:solidFill>
                  <a:schemeClr val="dk1"/>
                </a:solidFill>
                <a:latin typeface="Open Sans"/>
                <a:ea typeface="Open Sans"/>
                <a:cs typeface="Open Sans"/>
                <a:sym typeface="Open Sans"/>
              </a:rPr>
              <a:t>libre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accès</a:t>
            </a:r>
            <a:r>
              <a:rPr lang="en-US" sz="2200" dirty="0">
                <a:solidFill>
                  <a:schemeClr val="dk1"/>
                </a:solidFill>
                <a:latin typeface="Open Sans"/>
                <a:ea typeface="Open Sans"/>
                <a:cs typeface="Open Sans"/>
                <a:sym typeface="Open Sans"/>
              </a:rPr>
              <a:t>.  </a:t>
            </a:r>
            <a:endParaRPr sz="2200" dirty="0">
              <a:solidFill>
                <a:schemeClr val="dk1"/>
              </a:solidFill>
              <a:latin typeface="Open Sans"/>
              <a:ea typeface="Open Sans"/>
              <a:cs typeface="Open Sans"/>
              <a:sym typeface="Open Sans"/>
            </a:endParaRPr>
          </a:p>
          <a:p>
            <a:pPr marL="228600" indent="-215900">
              <a:lnSpc>
                <a:spcPct val="120000"/>
              </a:lnSpc>
              <a:buClr>
                <a:schemeClr val="dk2"/>
              </a:buClr>
              <a:buSzPts val="2200"/>
              <a:buFont typeface="Open Sans"/>
              <a:buChar char="•"/>
            </a:pPr>
            <a:r>
              <a:rPr lang="en-US" sz="2200" dirty="0">
                <a:solidFill>
                  <a:schemeClr val="dk1"/>
                </a:solidFill>
                <a:latin typeface="Open Sans"/>
                <a:ea typeface="Open Sans"/>
                <a:cs typeface="Open Sans"/>
                <a:sym typeface="Open Sans"/>
              </a:rPr>
              <a:t>Percevoir les </a:t>
            </a:r>
            <a:r>
              <a:rPr lang="en-US" sz="2200" dirty="0" err="1">
                <a:solidFill>
                  <a:schemeClr val="dk1"/>
                </a:solidFill>
                <a:latin typeface="Open Sans"/>
                <a:ea typeface="Open Sans"/>
                <a:cs typeface="Open Sans"/>
                <a:sym typeface="Open Sans"/>
              </a:rPr>
              <a:t>canaux</a:t>
            </a:r>
            <a:r>
              <a:rPr lang="en-US" sz="2200" dirty="0">
                <a:solidFill>
                  <a:schemeClr val="dk1"/>
                </a:solidFill>
                <a:latin typeface="Open Sans"/>
                <a:ea typeface="Open Sans"/>
                <a:cs typeface="Open Sans"/>
                <a:sym typeface="Open Sans"/>
              </a:rPr>
              <a:t> pour diffuser les </a:t>
            </a:r>
            <a:r>
              <a:rPr lang="en-US" sz="2200" dirty="0" err="1">
                <a:solidFill>
                  <a:schemeClr val="dk1"/>
                </a:solidFill>
                <a:latin typeface="Open Sans"/>
                <a:ea typeface="Open Sans"/>
                <a:cs typeface="Open Sans"/>
                <a:sym typeface="Open Sans"/>
              </a:rPr>
              <a:t>travaux</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scientifiques</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a:p>
            <a:pPr marL="228600" lvl="0" indent="-215900" algn="l" rtl="0">
              <a:lnSpc>
                <a:spcPct val="120000"/>
              </a:lnSpc>
              <a:spcBef>
                <a:spcPts val="1000"/>
              </a:spcBef>
              <a:spcAft>
                <a:spcPts val="0"/>
              </a:spcAft>
              <a:buClr>
                <a:schemeClr val="dk2"/>
              </a:buClr>
              <a:buSzPts val="2200"/>
              <a:buFont typeface="Open Sans"/>
              <a:buChar char="•"/>
            </a:pPr>
            <a:r>
              <a:rPr lang="en-US" sz="2200" dirty="0">
                <a:solidFill>
                  <a:schemeClr val="dk1"/>
                </a:solidFill>
                <a:latin typeface="Open Sans"/>
                <a:ea typeface="Open Sans"/>
                <a:cs typeface="Open Sans"/>
                <a:sym typeface="Open Sans"/>
              </a:rPr>
              <a:t>Identifier les environnements dignes de </a:t>
            </a:r>
            <a:r>
              <a:rPr lang="en-US" sz="2200" dirty="0" err="1">
                <a:solidFill>
                  <a:schemeClr val="dk1"/>
                </a:solidFill>
                <a:latin typeface="Open Sans"/>
                <a:ea typeface="Open Sans"/>
                <a:cs typeface="Open Sans"/>
                <a:sym typeface="Open Sans"/>
              </a:rPr>
              <a:t>confiance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dans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lesquels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publier</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a:p>
            <a:pPr marL="228600" lvl="0" indent="-215900" algn="l" rtl="0">
              <a:lnSpc>
                <a:spcPct val="120000"/>
              </a:lnSpc>
              <a:spcBef>
                <a:spcPts val="1000"/>
              </a:spcBef>
              <a:spcAft>
                <a:spcPts val="0"/>
              </a:spcAft>
              <a:buClr>
                <a:schemeClr val="dk2"/>
              </a:buClr>
              <a:buSzPts val="2200"/>
              <a:buFont typeface="Open Sans"/>
              <a:buChar char="•"/>
            </a:pPr>
            <a:r>
              <a:rPr lang="en-US" sz="2200" dirty="0">
                <a:solidFill>
                  <a:schemeClr val="dk1"/>
                </a:solidFill>
                <a:latin typeface="Open Sans"/>
                <a:ea typeface="Open Sans"/>
                <a:cs typeface="Open Sans"/>
                <a:sym typeface="Open Sans"/>
              </a:rPr>
              <a:t>Se </a:t>
            </a:r>
            <a:r>
              <a:rPr lang="en-US" sz="2200" dirty="0" err="1">
                <a:solidFill>
                  <a:schemeClr val="dk1"/>
                </a:solidFill>
                <a:latin typeface="Open Sans"/>
                <a:ea typeface="Open Sans"/>
                <a:cs typeface="Open Sans"/>
                <a:sym typeface="Open Sans"/>
              </a:rPr>
              <a:t>familiariser</a:t>
            </a:r>
            <a:r>
              <a:rPr lang="en-US" sz="2200" dirty="0">
                <a:solidFill>
                  <a:schemeClr val="dk1"/>
                </a:solidFill>
                <a:latin typeface="Open Sans"/>
                <a:ea typeface="Open Sans"/>
                <a:cs typeface="Open Sans"/>
                <a:sym typeface="Open Sans"/>
              </a:rPr>
              <a:t> avec les données ouvertes et les mouvements de science </a:t>
            </a:r>
            <a:r>
              <a:rPr lang="en-US" sz="2200" dirty="0" err="1">
                <a:solidFill>
                  <a:schemeClr val="dk1"/>
                </a:solidFill>
                <a:latin typeface="Open Sans"/>
                <a:ea typeface="Open Sans"/>
                <a:cs typeface="Open Sans"/>
                <a:sym typeface="Open Sans"/>
              </a:rPr>
              <a:t>ouverte</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Qu’est-ce</a:t>
            </a:r>
            <a:r>
              <a:rPr lang="en-US" dirty="0">
                <a:solidFill>
                  <a:srgbClr val="586F7C"/>
                </a:solidFill>
                <a:latin typeface="Open Sans"/>
                <a:ea typeface="Open Sans"/>
                <a:cs typeface="Open Sans"/>
                <a:sym typeface="Open Sans"/>
              </a:rPr>
              <a:t> qu’une communication </a:t>
            </a:r>
            <a:r>
              <a:rPr lang="en-US" dirty="0" err="1">
                <a:solidFill>
                  <a:srgbClr val="586F7C"/>
                </a:solidFill>
                <a:latin typeface="Open Sans"/>
                <a:ea typeface="Open Sans"/>
                <a:cs typeface="Open Sans"/>
                <a:sym typeface="Open Sans"/>
              </a:rPr>
              <a:t>scientifique</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272425" y="1937325"/>
            <a:ext cx="7343700" cy="4678500"/>
          </a:xfrm>
          <a:prstGeom prst="rect">
            <a:avLst/>
          </a:prstGeom>
          <a:noFill/>
          <a:ln>
            <a:noFill/>
          </a:ln>
        </p:spPr>
        <p:txBody>
          <a:bodyPr spcFirstLastPara="1" wrap="square" lIns="91425" tIns="45700" rIns="91425" bIns="45700" anchor="t" anchorCtr="0">
            <a:normAutofit/>
          </a:bodyPr>
          <a:lstStyle/>
          <a:p>
            <a:pPr marL="228600" lvl="0" indent="-215900" algn="l" rtl="0">
              <a:lnSpc>
                <a:spcPct val="120000"/>
              </a:lnSpc>
              <a:spcBef>
                <a:spcPts val="0"/>
              </a:spcBef>
              <a:spcAft>
                <a:spcPts val="0"/>
              </a:spcAft>
              <a:buClr>
                <a:schemeClr val="dk2"/>
              </a:buClr>
              <a:buSzPts val="2200"/>
              <a:buFont typeface="Open Sans"/>
              <a:buChar char="•"/>
            </a:pPr>
            <a:r>
              <a:rPr lang="en-US" sz="2200" dirty="0">
                <a:solidFill>
                  <a:schemeClr val="dk1"/>
                </a:solidFill>
                <a:latin typeface="Open Sans"/>
                <a:ea typeface="Open Sans"/>
                <a:cs typeface="Open Sans"/>
                <a:sym typeface="Open Sans"/>
              </a:rPr>
              <a:t>Une communication scientifique est le processus de partager, diffuser et publier les résultats de recherche d’universitaires et de chercheurs.</a:t>
            </a:r>
            <a:endParaRPr sz="2200" dirty="0">
              <a:solidFill>
                <a:schemeClr val="dk1"/>
              </a:solidFill>
              <a:latin typeface="Open Sans"/>
              <a:ea typeface="Open Sans"/>
              <a:cs typeface="Open Sans"/>
              <a:sym typeface="Open Sans"/>
            </a:endParaRPr>
          </a:p>
          <a:p>
            <a:pPr marL="228600" lvl="0" indent="-215900">
              <a:lnSpc>
                <a:spcPct val="120000"/>
              </a:lnSpc>
              <a:buClr>
                <a:schemeClr val="dk2"/>
              </a:buClr>
              <a:buSzPts val="2200"/>
              <a:buFont typeface="Open Sans"/>
              <a:buChar char="•"/>
            </a:pPr>
            <a:r>
              <a:rPr lang="en-US" sz="2200" dirty="0">
                <a:solidFill>
                  <a:schemeClr val="dk1"/>
                </a:solidFill>
                <a:latin typeface="Open Sans"/>
                <a:ea typeface="Open Sans"/>
                <a:cs typeface="Open Sans"/>
                <a:sym typeface="Open Sans"/>
              </a:rPr>
              <a:t>Les résultats académiques générés sont largement diffusés et communiqués aux </a:t>
            </a:r>
            <a:r>
              <a:rPr lang="en-US" sz="2200" dirty="0" err="1">
                <a:solidFill>
                  <a:schemeClr val="dk1"/>
                </a:solidFill>
                <a:latin typeface="Open Sans"/>
                <a:ea typeface="Open Sans"/>
                <a:cs typeface="Open Sans"/>
                <a:sym typeface="Open Sans"/>
              </a:rPr>
              <a:t>communautés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académiques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mondiales</a:t>
            </a:r>
            <a:r>
              <a:rPr lang="en-US" sz="2200" dirty="0">
                <a:solidFill>
                  <a:schemeClr val="dk1"/>
                </a:solidFill>
                <a:latin typeface="Open Sans"/>
                <a:ea typeface="Open Sans"/>
                <a:cs typeface="Open Sans"/>
                <a:sym typeface="Open Sans"/>
              </a:rPr>
              <a:t>.</a:t>
            </a:r>
          </a:p>
          <a:p>
            <a:pPr marL="228600" lvl="0" indent="-215900">
              <a:lnSpc>
                <a:spcPct val="120000"/>
              </a:lnSpc>
              <a:buClr>
                <a:schemeClr val="dk1"/>
              </a:buClr>
              <a:buSzPts val="2200"/>
              <a:buFont typeface="Open Sans"/>
              <a:buChar char="•"/>
            </a:pPr>
            <a:r>
              <a:rPr lang="en-US" sz="2200" dirty="0" err="1">
                <a:solidFill>
                  <a:schemeClr val="dk1"/>
                </a:solidFill>
                <a:latin typeface="Open Sans"/>
                <a:ea typeface="Open Sans"/>
                <a:cs typeface="Open Sans"/>
                <a:sym typeface="Open Sans"/>
              </a:rPr>
              <a:t>Cela</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forme</a:t>
            </a:r>
            <a:r>
              <a:rPr lang="en-US" sz="2200" dirty="0">
                <a:solidFill>
                  <a:schemeClr val="dk1"/>
                </a:solidFill>
                <a:latin typeface="Open Sans"/>
                <a:ea typeface="Open Sans"/>
                <a:cs typeface="Open Sans"/>
                <a:sym typeface="Open Sans"/>
              </a:rPr>
              <a:t> un cycle de vie </a:t>
            </a:r>
            <a:r>
              <a:rPr lang="en-US" sz="2200" dirty="0" err="1">
                <a:solidFill>
                  <a:schemeClr val="dk1"/>
                </a:solidFill>
                <a:latin typeface="Open Sans"/>
                <a:ea typeface="Open Sans"/>
                <a:cs typeface="Open Sans"/>
                <a:sym typeface="Open Sans"/>
              </a:rPr>
              <a:t>d’étapes</a:t>
            </a:r>
            <a:r>
              <a:rPr lang="en-US" sz="2200" dirty="0">
                <a:solidFill>
                  <a:schemeClr val="dk1"/>
                </a:solidFill>
                <a:latin typeface="Open Sans"/>
                <a:ea typeface="Open Sans"/>
                <a:cs typeface="Open Sans"/>
                <a:sym typeface="Open Sans"/>
              </a:rPr>
              <a:t> impliquées dans la création</a:t>
            </a:r>
            <a:r>
              <a:rPr lang="en-US" sz="2200" dirty="0">
                <a:solidFill>
                  <a:schemeClr val="tx1"/>
                </a:solidFill>
                <a:latin typeface="Open Sans"/>
                <a:ea typeface="Open Sans"/>
                <a:cs typeface="Open Sans"/>
                <a:sym typeface="Open Sans"/>
              </a:rPr>
              <a:t>, évaluation, publication, diffusion, découverte, préservation et réutilisation.</a:t>
            </a:r>
          </a:p>
        </p:txBody>
      </p:sp>
      <p:pic>
        <p:nvPicPr>
          <p:cNvPr id="100" name="Google Shape;100;p3"/>
          <p:cNvPicPr preferRelativeResize="0"/>
          <p:nvPr/>
        </p:nvPicPr>
        <p:blipFill>
          <a:blip r:embed="rId3">
            <a:alphaModFix/>
          </a:blip>
          <a:stretch>
            <a:fillRect/>
          </a:stretch>
        </p:blipFill>
        <p:spPr>
          <a:xfrm>
            <a:off x="7544975" y="2195925"/>
            <a:ext cx="4499150" cy="3371675"/>
          </a:xfrm>
          <a:prstGeom prst="rect">
            <a:avLst/>
          </a:prstGeom>
          <a:noFill/>
          <a:ln>
            <a:noFill/>
          </a:ln>
        </p:spPr>
      </p:pic>
      <p:sp>
        <p:nvSpPr>
          <p:cNvPr id="101" name="Google Shape;101;p3"/>
          <p:cNvSpPr txBox="1"/>
          <p:nvPr/>
        </p:nvSpPr>
        <p:spPr>
          <a:xfrm>
            <a:off x="8033650" y="5948600"/>
            <a:ext cx="3771300" cy="7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t>Source: ‘What Is Scholarly Communication? | UC Berkeley Library’. Accessed 1 April 2020. https://www.lib.berkeley.edu/scholarly-communication/about/what-is-scholarly-communication.</a:t>
            </a:r>
            <a:endParaRPr sz="10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727b3dbef2_0_5"/>
          <p:cNvSpPr txBox="1">
            <a:spLocks noGrp="1"/>
          </p:cNvSpPr>
          <p:nvPr>
            <p:ph type="title"/>
          </p:nvPr>
        </p:nvSpPr>
        <p:spPr>
          <a:xfrm>
            <a:off x="0" y="378812"/>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586F7C"/>
                </a:solidFill>
                <a:latin typeface="Open Sans"/>
                <a:ea typeface="Open Sans"/>
                <a:cs typeface="Open Sans"/>
                <a:sym typeface="Open Sans"/>
              </a:rPr>
              <a:t>Bref historique de l’édition</a:t>
            </a:r>
            <a:endParaRPr dirty="0">
              <a:solidFill>
                <a:srgbClr val="586F7C"/>
              </a:solidFill>
              <a:latin typeface="Open Sans"/>
              <a:ea typeface="Open Sans"/>
              <a:cs typeface="Open Sans"/>
              <a:sym typeface="Open Sans"/>
            </a:endParaRPr>
          </a:p>
        </p:txBody>
      </p:sp>
      <p:sp>
        <p:nvSpPr>
          <p:cNvPr id="108" name="Google Shape;108;g727b3dbef2_0_5"/>
          <p:cNvSpPr txBox="1">
            <a:spLocks noGrp="1"/>
          </p:cNvSpPr>
          <p:nvPr>
            <p:ph type="body" idx="1"/>
          </p:nvPr>
        </p:nvSpPr>
        <p:spPr>
          <a:xfrm>
            <a:off x="522825" y="1771650"/>
            <a:ext cx="10563900" cy="4983480"/>
          </a:xfrm>
          <a:prstGeom prst="rect">
            <a:avLst/>
          </a:prstGeom>
        </p:spPr>
        <p:txBody>
          <a:bodyPr spcFirstLastPara="1" wrap="square" lIns="91425" tIns="45700" rIns="91425" bIns="45700" anchor="t" anchorCtr="0">
            <a:noAutofit/>
          </a:bodyPr>
          <a:lstStyle/>
          <a:p>
            <a:pPr marL="228600" lvl="0" indent="-215900">
              <a:lnSpc>
                <a:spcPct val="120000"/>
              </a:lnSpc>
              <a:buClr>
                <a:schemeClr val="dk2"/>
              </a:buClr>
              <a:buSzPts val="2200"/>
              <a:buChar char="•"/>
            </a:pPr>
            <a:r>
              <a:rPr lang="fr-FR" sz="2200" dirty="0">
                <a:solidFill>
                  <a:schemeClr val="dk1"/>
                </a:solidFill>
                <a:latin typeface="Open Sans"/>
                <a:ea typeface="Open Sans"/>
                <a:cs typeface="Open Sans"/>
                <a:sym typeface="Open Sans"/>
              </a:rPr>
              <a:t>La publication scientifique permet de diffuser les résultats de la recherche auprès de la communauté universitaire et du public v</a:t>
            </a:r>
            <a:r>
              <a:rPr lang="en-US" sz="2200" dirty="0" err="1">
                <a:solidFill>
                  <a:schemeClr val="dk1"/>
                </a:solidFill>
                <a:latin typeface="Open Sans"/>
                <a:ea typeface="Open Sans"/>
                <a:cs typeface="Open Sans"/>
                <a:sym typeface="Open Sans"/>
              </a:rPr>
              <a:t>ia</a:t>
            </a:r>
            <a:r>
              <a:rPr lang="en-US" sz="2200" dirty="0">
                <a:solidFill>
                  <a:schemeClr val="dk1"/>
                </a:solidFill>
                <a:latin typeface="Open Sans"/>
                <a:ea typeface="Open Sans"/>
                <a:cs typeface="Open Sans"/>
                <a:sym typeface="Open Sans"/>
              </a:rPr>
              <a:t> des articles de revues, monographies, actes de conférences, documents de travail, ensemble de données etc.</a:t>
            </a:r>
          </a:p>
          <a:p>
            <a:pPr marL="228600" lvl="0" indent="-215900">
              <a:lnSpc>
                <a:spcPct val="120000"/>
              </a:lnSpc>
              <a:buClr>
                <a:schemeClr val="dk1"/>
              </a:buClr>
              <a:buSzPts val="2200"/>
              <a:buFont typeface="Open Sans"/>
              <a:buChar char="•"/>
            </a:pPr>
            <a:r>
              <a:rPr lang="en-US" sz="2200" dirty="0">
                <a:solidFill>
                  <a:schemeClr val="dk1"/>
                </a:solidFill>
                <a:latin typeface="Open Sans"/>
                <a:ea typeface="Open Sans"/>
                <a:cs typeface="Open Sans"/>
                <a:sym typeface="Open Sans"/>
              </a:rPr>
              <a:t>Le système courant “traditionnel” de l’édition commerciale de la science où les éditeurs gèrent l’examen par les pairs et le processus  des publications scientifiques, a dominé dans les anneées1970s. Le processus d’examen par les pairs n’est </a:t>
            </a:r>
            <a:r>
              <a:rPr lang="en-US" sz="2200" dirty="0" err="1">
                <a:solidFill>
                  <a:schemeClr val="dk1"/>
                </a:solidFill>
                <a:latin typeface="Open Sans"/>
                <a:ea typeface="Open Sans"/>
                <a:cs typeface="Open Sans"/>
                <a:sym typeface="Open Sans"/>
              </a:rPr>
              <a:t>devenu</a:t>
            </a:r>
            <a:r>
              <a:rPr lang="en-US" sz="2200" dirty="0">
                <a:solidFill>
                  <a:schemeClr val="dk1"/>
                </a:solidFill>
                <a:latin typeface="Open Sans"/>
                <a:ea typeface="Open Sans"/>
                <a:cs typeface="Open Sans"/>
                <a:sym typeface="Open Sans"/>
              </a:rPr>
              <a:t> standard</a:t>
            </a:r>
            <a:r>
              <a:rPr lang="fr-FR" sz="2200" dirty="0">
                <a:solidFill>
                  <a:schemeClr val="dk1"/>
                </a:solidFill>
                <a:latin typeface="Open Sans"/>
                <a:ea typeface="Open Sans"/>
                <a:cs typeface="Open Sans"/>
                <a:sym typeface="Open Sans"/>
              </a:rPr>
              <a:t> qu'au milieu du 20e siècle.</a:t>
            </a:r>
            <a:r>
              <a:rPr lang="en-US" sz="2200" dirty="0">
                <a:solidFill>
                  <a:schemeClr val="dk1"/>
                </a:solidFill>
                <a:latin typeface="Open Sans"/>
                <a:ea typeface="Open Sans"/>
                <a:cs typeface="Open Sans"/>
                <a:sym typeface="Open Sans"/>
              </a:rPr>
              <a:t> </a:t>
            </a:r>
          </a:p>
          <a:p>
            <a:pPr marL="228600" lvl="0" indent="-215900">
              <a:lnSpc>
                <a:spcPct val="120000"/>
              </a:lnSpc>
              <a:buClr>
                <a:schemeClr val="dk1"/>
              </a:buClr>
              <a:buSzPts val="2200"/>
              <a:buFont typeface="Open Sans"/>
              <a:buChar char="•"/>
            </a:pPr>
            <a:r>
              <a:rPr lang="en-US" sz="2200" dirty="0">
                <a:solidFill>
                  <a:schemeClr val="dk1"/>
                </a:solidFill>
                <a:latin typeface="Open Sans"/>
                <a:ea typeface="Open Sans"/>
                <a:cs typeface="Open Sans"/>
                <a:sym typeface="Open Sans"/>
              </a:rPr>
              <a:t>La qualité de l’édition et de la science a </a:t>
            </a:r>
            <a:r>
              <a:rPr lang="en-US" sz="2200" dirty="0" err="1">
                <a:solidFill>
                  <a:schemeClr val="dk1"/>
                </a:solidFill>
                <a:latin typeface="Open Sans"/>
                <a:ea typeface="Open Sans"/>
                <a:cs typeface="Open Sans"/>
                <a:sym typeface="Open Sans"/>
              </a:rPr>
              <a:t>été</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améliorée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quand</a:t>
            </a:r>
            <a:r>
              <a:rPr lang="en-US" sz="2200" dirty="0">
                <a:solidFill>
                  <a:schemeClr val="dk1"/>
                </a:solidFill>
                <a:latin typeface="Open Sans"/>
                <a:ea typeface="Open Sans"/>
                <a:cs typeface="Open Sans"/>
                <a:sym typeface="Open Sans"/>
              </a:rPr>
              <a:t> des salariés professionnels furent responsables de la </a:t>
            </a:r>
            <a:r>
              <a:rPr lang="en-US" sz="2200" dirty="0" err="1">
                <a:solidFill>
                  <a:schemeClr val="dk1"/>
                </a:solidFill>
                <a:latin typeface="Open Sans"/>
                <a:ea typeface="Open Sans"/>
                <a:cs typeface="Open Sans"/>
                <a:sym typeface="Open Sans"/>
              </a:rPr>
              <a:t>gestion</a:t>
            </a:r>
            <a:r>
              <a:rPr lang="en-US" sz="2200" dirty="0">
                <a:solidFill>
                  <a:schemeClr val="dk1"/>
                </a:solidFill>
                <a:latin typeface="Open Sans"/>
                <a:ea typeface="Open Sans"/>
                <a:cs typeface="Open Sans"/>
                <a:sym typeface="Open Sans"/>
              </a:rPr>
              <a:t> des </a:t>
            </a:r>
            <a:r>
              <a:rPr lang="en-US" sz="2200" dirty="0" err="1">
                <a:solidFill>
                  <a:schemeClr val="dk1"/>
                </a:solidFill>
                <a:latin typeface="Open Sans"/>
                <a:ea typeface="Open Sans"/>
                <a:cs typeface="Open Sans"/>
                <a:sym typeface="Open Sans"/>
              </a:rPr>
              <a:t>différents</a:t>
            </a:r>
            <a:r>
              <a:rPr lang="en-US" sz="2200" dirty="0">
                <a:solidFill>
                  <a:schemeClr val="dk1"/>
                </a:solidFill>
                <a:latin typeface="Open Sans"/>
                <a:ea typeface="Open Sans"/>
                <a:cs typeface="Open Sans"/>
                <a:sym typeface="Open Sans"/>
              </a:rPr>
              <a:t> aspects du processus de l’édition, comme la révision et le marketing du travail publié.</a:t>
            </a:r>
            <a:endParaRPr sz="2200" dirty="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a:solidFill>
                  <a:srgbClr val="586F7C"/>
                </a:solidFill>
                <a:latin typeface="Open Sans"/>
                <a:ea typeface="Open Sans"/>
                <a:cs typeface="Open Sans"/>
                <a:sym typeface="Open Sans"/>
              </a:rPr>
              <a:t>Publication scientifique aujourd’hui</a:t>
            </a:r>
            <a:endParaRPr dirty="0">
              <a:solidFill>
                <a:srgbClr val="586F7C"/>
              </a:solidFill>
              <a:latin typeface="Open Sans"/>
              <a:ea typeface="Open Sans"/>
              <a:cs typeface="Open Sans"/>
              <a:sym typeface="Open Sans"/>
            </a:endParaRPr>
          </a:p>
        </p:txBody>
      </p:sp>
      <p:sp>
        <p:nvSpPr>
          <p:cNvPr id="114" name="Google Shape;114;p40"/>
          <p:cNvSpPr txBox="1">
            <a:spLocks noGrp="1"/>
          </p:cNvSpPr>
          <p:nvPr>
            <p:ph type="body" idx="1"/>
          </p:nvPr>
        </p:nvSpPr>
        <p:spPr>
          <a:xfrm>
            <a:off x="680325" y="2034540"/>
            <a:ext cx="9982200" cy="4509477"/>
          </a:xfrm>
          <a:prstGeom prst="rect">
            <a:avLst/>
          </a:prstGeom>
          <a:noFill/>
          <a:ln>
            <a:noFill/>
          </a:ln>
        </p:spPr>
        <p:txBody>
          <a:bodyPr spcFirstLastPara="1" wrap="square" lIns="91425" tIns="45700" rIns="91425" bIns="45700" anchor="t" anchorCtr="0">
            <a:noAutofit/>
          </a:bodyPr>
          <a:lstStyle/>
          <a:p>
            <a:pPr marL="228600" lvl="0" indent="-215900">
              <a:lnSpc>
                <a:spcPct val="100000"/>
              </a:lnSpc>
              <a:spcBef>
                <a:spcPts val="0"/>
              </a:spcBef>
              <a:buClr>
                <a:schemeClr val="dk2"/>
              </a:buClr>
              <a:buSzPts val="2200"/>
              <a:buFont typeface="Open Sans"/>
              <a:buChar char="●"/>
            </a:pPr>
            <a:r>
              <a:rPr lang="en-US" sz="2200" dirty="0">
                <a:solidFill>
                  <a:schemeClr val="dk1"/>
                </a:solidFill>
                <a:latin typeface="Open Sans"/>
                <a:ea typeface="Open Sans"/>
                <a:cs typeface="Open Sans"/>
                <a:sym typeface="Open Sans"/>
              </a:rPr>
              <a:t>Des pairs scientifiques dans des domaines communs de recherche évaluent les articles soumis pour la publication et conseillent l’acceptation ou le rejet, et suggèrent des améliorations aux concepts présentés. Ceci est appelé “processus d’examen par les pairs”. </a:t>
            </a:r>
          </a:p>
          <a:p>
            <a:pPr marL="228600" lvl="0" indent="-215900">
              <a:lnSpc>
                <a:spcPct val="100000"/>
              </a:lnSpc>
              <a:spcBef>
                <a:spcPts val="0"/>
              </a:spcBef>
              <a:buClr>
                <a:schemeClr val="dk2"/>
              </a:buClr>
              <a:buSzPts val="2200"/>
              <a:buFont typeface="Open Sans"/>
              <a:buChar char="●"/>
            </a:pPr>
            <a:r>
              <a:rPr lang="en-US" sz="2200" dirty="0">
                <a:solidFill>
                  <a:schemeClr val="dk1"/>
                </a:solidFill>
                <a:latin typeface="Open Sans"/>
                <a:ea typeface="Open Sans"/>
                <a:cs typeface="Open Sans"/>
                <a:sym typeface="Open Sans"/>
              </a:rPr>
              <a:t>Il est connu que le taux d’acceptation ou de rejet des articles soumis par les auteurs peut être un indicateur clé pour la qualité d’un journal.</a:t>
            </a:r>
            <a:endParaRPr sz="2200" dirty="0">
              <a:solidFill>
                <a:schemeClr val="dk1"/>
              </a:solidFill>
              <a:latin typeface="Open Sans"/>
              <a:ea typeface="Open Sans"/>
              <a:cs typeface="Open Sans"/>
              <a:sym typeface="Open Sans"/>
            </a:endParaRPr>
          </a:p>
          <a:p>
            <a:pPr marL="228600" lvl="0" indent="-215900">
              <a:lnSpc>
                <a:spcPct val="100000"/>
              </a:lnSpc>
              <a:spcBef>
                <a:spcPts val="0"/>
              </a:spcBef>
              <a:buClr>
                <a:schemeClr val="dk1"/>
              </a:buClr>
              <a:buSzPts val="2200"/>
              <a:buFont typeface="Open Sans"/>
              <a:buChar char="●"/>
            </a:pPr>
            <a:r>
              <a:rPr lang="en-US" sz="2200" dirty="0">
                <a:solidFill>
                  <a:schemeClr val="dk1"/>
                </a:solidFill>
                <a:latin typeface="Open Sans"/>
                <a:ea typeface="Open Sans"/>
                <a:cs typeface="Open Sans"/>
                <a:sym typeface="Open Sans"/>
              </a:rPr>
              <a:t>Les auteurs visent généralement à publier dans des revues à “</a:t>
            </a:r>
            <a:r>
              <a:rPr lang="en-US" sz="2200" dirty="0" err="1">
                <a:solidFill>
                  <a:schemeClr val="dk1"/>
                </a:solidFill>
                <a:latin typeface="Open Sans"/>
                <a:ea typeface="Open Sans"/>
                <a:cs typeface="Open Sans"/>
                <a:sym typeface="Open Sans"/>
              </a:rPr>
              <a:t>facteur</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d’impact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élevé</a:t>
            </a:r>
            <a:r>
              <a:rPr lang="en-US" sz="2200" dirty="0">
                <a:solidFill>
                  <a:schemeClr val="dk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ainsi</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appelées</a:t>
            </a:r>
            <a:r>
              <a:rPr lang="en-US" sz="2200" dirty="0">
                <a:solidFill>
                  <a:schemeClr val="tx1"/>
                </a:solidFill>
                <a:latin typeface="Open Sans"/>
                <a:ea typeface="Open Sans"/>
                <a:cs typeface="Open Sans"/>
                <a:sym typeface="Open Sans"/>
              </a:rPr>
              <a:t> les revues </a:t>
            </a:r>
            <a:r>
              <a:rPr lang="en-US" sz="2200" dirty="0" err="1">
                <a:solidFill>
                  <a:schemeClr val="tx1"/>
                </a:solidFill>
                <a:latin typeface="Open Sans"/>
                <a:ea typeface="Open Sans"/>
                <a:cs typeface="Open Sans"/>
                <a:sym typeface="Open Sans"/>
              </a:rPr>
              <a:t>dites</a:t>
            </a:r>
            <a:r>
              <a:rPr lang="en-US" sz="2200" dirty="0">
                <a:solidFill>
                  <a:schemeClr val="tx1"/>
                </a:solidFill>
                <a:latin typeface="Open Sans"/>
                <a:ea typeface="Open Sans"/>
                <a:cs typeface="Open Sans"/>
                <a:sym typeface="Open Sans"/>
              </a:rPr>
              <a:t> “de premier plan”</a:t>
            </a:r>
          </a:p>
          <a:p>
            <a:pPr marL="228600" lvl="0" indent="-215900">
              <a:lnSpc>
                <a:spcPct val="100000"/>
              </a:lnSpc>
              <a:spcBef>
                <a:spcPts val="0"/>
              </a:spcBef>
              <a:buClr>
                <a:schemeClr val="dk1"/>
              </a:buClr>
              <a:buSzPts val="2200"/>
              <a:buFont typeface="Open Sans"/>
              <a:buChar char="●"/>
            </a:pPr>
            <a:r>
              <a:rPr lang="en-US" sz="2200" dirty="0" err="1">
                <a:solidFill>
                  <a:schemeClr val="dk1"/>
                </a:solidFill>
                <a:latin typeface="Open Sans"/>
                <a:ea typeface="Open Sans"/>
                <a:cs typeface="Open Sans"/>
                <a:sym typeface="Open Sans"/>
              </a:rPr>
              <a:t>Aujourd’hui</a:t>
            </a:r>
            <a:r>
              <a:rPr lang="en-US" sz="2200" dirty="0">
                <a:solidFill>
                  <a:schemeClr val="dk1"/>
                </a:solidFill>
                <a:latin typeface="Open Sans"/>
                <a:ea typeface="Open Sans"/>
                <a:cs typeface="Open Sans"/>
                <a:sym typeface="Open Sans"/>
              </a:rPr>
              <a:t>, la part de marché des éditeurs </a:t>
            </a:r>
            <a:r>
              <a:rPr lang="en-US" sz="2200" dirty="0" err="1">
                <a:solidFill>
                  <a:schemeClr val="dk1"/>
                </a:solidFill>
                <a:latin typeface="Open Sans"/>
                <a:ea typeface="Open Sans"/>
                <a:cs typeface="Open Sans"/>
                <a:sym typeface="Open Sans"/>
              </a:rPr>
              <a:t>commerciaux</a:t>
            </a:r>
            <a:r>
              <a:rPr lang="en-US" sz="2200" dirty="0">
                <a:solidFill>
                  <a:schemeClr val="dk1"/>
                </a:solidFill>
                <a:latin typeface="Open Sans"/>
                <a:ea typeface="Open Sans"/>
                <a:cs typeface="Open Sans"/>
                <a:sym typeface="Open Sans"/>
              </a:rPr>
              <a:t> continue de </a:t>
            </a:r>
            <a:r>
              <a:rPr lang="en-US" sz="2200" dirty="0" err="1">
                <a:solidFill>
                  <a:schemeClr val="dk1"/>
                </a:solidFill>
                <a:latin typeface="Open Sans"/>
                <a:ea typeface="Open Sans"/>
                <a:cs typeface="Open Sans"/>
                <a:sym typeface="Open Sans"/>
              </a:rPr>
              <a:t>croître</a:t>
            </a:r>
            <a:r>
              <a:rPr lang="en-US" sz="2200" dirty="0">
                <a:solidFill>
                  <a:schemeClr val="dk1"/>
                </a:solidFill>
                <a:latin typeface="Open Sans"/>
                <a:ea typeface="Open Sans"/>
                <a:cs typeface="Open Sans"/>
                <a:sym typeface="Open Sans"/>
              </a:rPr>
              <a:t> et les plus grands éditeurs représentent le plus grand nombre de publications dans ce paysage. </a:t>
            </a:r>
            <a:endParaRPr sz="2200" dirty="0">
              <a:solidFill>
                <a:schemeClr val="dk1"/>
              </a:solidFill>
              <a:latin typeface="Open Sans"/>
              <a:ea typeface="Open Sans"/>
              <a:cs typeface="Open Sans"/>
              <a:sym typeface="Open Sans"/>
            </a:endParaRPr>
          </a:p>
          <a:p>
            <a:pPr marL="228600" lvl="0" indent="-215900" algn="l" rtl="0">
              <a:lnSpc>
                <a:spcPct val="100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L’environnement de la communication </a:t>
            </a:r>
            <a:r>
              <a:rPr lang="en-US" sz="2200" dirty="0" err="1">
                <a:solidFill>
                  <a:schemeClr val="dk1"/>
                </a:solidFill>
                <a:latin typeface="Open Sans"/>
                <a:ea typeface="Open Sans"/>
                <a:cs typeface="Open Sans"/>
                <a:sym typeface="Open Sans"/>
              </a:rPr>
              <a:t>scientifique</a:t>
            </a:r>
            <a:r>
              <a:rPr lang="en-US" sz="2200" dirty="0">
                <a:solidFill>
                  <a:schemeClr val="dk1"/>
                </a:solidFill>
                <a:latin typeface="Open Sans"/>
                <a:ea typeface="Open Sans"/>
                <a:cs typeface="Open Sans"/>
                <a:sym typeface="Open Sans"/>
              </a:rPr>
              <a:t> rencontre </a:t>
            </a:r>
            <a:r>
              <a:rPr lang="en-US" sz="2200" dirty="0" err="1">
                <a:solidFill>
                  <a:schemeClr val="dk1"/>
                </a:solidFill>
                <a:latin typeface="Open Sans"/>
                <a:ea typeface="Open Sans"/>
                <a:cs typeface="Open Sans"/>
                <a:sym typeface="Open Sans"/>
              </a:rPr>
              <a:t>certains</a:t>
            </a:r>
            <a:r>
              <a:rPr lang="en-US" sz="2200" dirty="0">
                <a:solidFill>
                  <a:schemeClr val="dk1"/>
                </a:solidFill>
                <a:latin typeface="Open Sans"/>
                <a:ea typeface="Open Sans"/>
                <a:cs typeface="Open Sans"/>
                <a:sym typeface="Open Sans"/>
              </a:rPr>
              <a:t> défis.</a:t>
            </a:r>
            <a:endParaRPr sz="2200" dirty="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727b3dbef2_0_47"/>
          <p:cNvSpPr txBox="1">
            <a:spLocks noGrp="1"/>
          </p:cNvSpPr>
          <p:nvPr>
            <p:ph type="title"/>
          </p:nvPr>
        </p:nvSpPr>
        <p:spPr>
          <a:xfrm>
            <a:off x="44068" y="437225"/>
            <a:ext cx="83820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dirty="0">
                <a:solidFill>
                  <a:srgbClr val="586F7C"/>
                </a:solidFill>
                <a:latin typeface="Open Sans"/>
                <a:ea typeface="Open Sans"/>
                <a:cs typeface="Open Sans"/>
                <a:sym typeface="Open Sans"/>
              </a:rPr>
              <a:t>Défis de la communication scientifique en un mot</a:t>
            </a:r>
            <a:endParaRPr dirty="0">
              <a:solidFill>
                <a:srgbClr val="586F7C"/>
              </a:solidFill>
              <a:latin typeface="Open Sans"/>
              <a:ea typeface="Open Sans"/>
              <a:cs typeface="Open Sans"/>
              <a:sym typeface="Open Sans"/>
            </a:endParaRPr>
          </a:p>
        </p:txBody>
      </p:sp>
      <p:sp>
        <p:nvSpPr>
          <p:cNvPr id="120" name="Google Shape;120;g727b3dbef2_0_47"/>
          <p:cNvSpPr txBox="1">
            <a:spLocks noGrp="1"/>
          </p:cNvSpPr>
          <p:nvPr>
            <p:ph type="body" idx="1"/>
          </p:nvPr>
        </p:nvSpPr>
        <p:spPr>
          <a:xfrm>
            <a:off x="662741" y="1791752"/>
            <a:ext cx="9982200" cy="35994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chemeClr val="dk1"/>
              </a:buClr>
              <a:buSzPts val="2200"/>
              <a:buFont typeface="Open Sans"/>
              <a:buChar char="●"/>
            </a:pPr>
            <a:r>
              <a:rPr lang="en-US" sz="2200" dirty="0" err="1">
                <a:solidFill>
                  <a:schemeClr val="dk1"/>
                </a:solidFill>
                <a:latin typeface="Open Sans"/>
                <a:ea typeface="Open Sans"/>
                <a:cs typeface="Open Sans"/>
                <a:sym typeface="Open Sans"/>
              </a:rPr>
              <a:t>L’augmentation</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constante</a:t>
            </a:r>
            <a:r>
              <a:rPr lang="en-US" sz="2200" dirty="0">
                <a:solidFill>
                  <a:schemeClr val="dk1"/>
                </a:solidFill>
                <a:latin typeface="Open Sans"/>
                <a:ea typeface="Open Sans"/>
                <a:cs typeface="Open Sans"/>
                <a:sym typeface="Open Sans"/>
              </a:rPr>
              <a:t> du prix </a:t>
            </a:r>
            <a:r>
              <a:rPr lang="en-US" sz="2200" dirty="0" err="1">
                <a:solidFill>
                  <a:schemeClr val="dk1"/>
                </a:solidFill>
                <a:latin typeface="Open Sans"/>
                <a:ea typeface="Open Sans"/>
                <a:cs typeface="Open Sans"/>
                <a:sym typeface="Open Sans"/>
              </a:rPr>
              <a:t>d’abonnement</a:t>
            </a:r>
            <a:r>
              <a:rPr lang="en-US" sz="2200" dirty="0">
                <a:solidFill>
                  <a:schemeClr val="dk1"/>
                </a:solidFill>
                <a:latin typeface="Open Sans"/>
                <a:ea typeface="Open Sans"/>
                <a:cs typeface="Open Sans"/>
                <a:sym typeface="Open Sans"/>
              </a:rPr>
              <a:t> pose un </a:t>
            </a:r>
            <a:r>
              <a:rPr lang="en-US" sz="2200" dirty="0" err="1">
                <a:solidFill>
                  <a:schemeClr val="dk1"/>
                </a:solidFill>
                <a:latin typeface="Open Sans"/>
                <a:ea typeface="Open Sans"/>
                <a:cs typeface="Open Sans"/>
                <a:sym typeface="Open Sans"/>
              </a:rPr>
              <a:t>problème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d’abordabilité</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même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dans</a:t>
            </a:r>
            <a:r>
              <a:rPr lang="en-US" sz="2200" dirty="0">
                <a:solidFill>
                  <a:schemeClr val="dk1"/>
                </a:solidFill>
                <a:latin typeface="Open Sans"/>
                <a:ea typeface="Open Sans"/>
                <a:cs typeface="Open Sans"/>
                <a:sym typeface="Open Sans"/>
              </a:rPr>
              <a:t> les pays </a:t>
            </a:r>
            <a:r>
              <a:rPr lang="en-US" sz="2200" dirty="0" err="1">
                <a:solidFill>
                  <a:schemeClr val="dk1"/>
                </a:solidFill>
                <a:latin typeface="Open Sans"/>
                <a:ea typeface="Open Sans"/>
                <a:cs typeface="Open Sans"/>
                <a:sym typeface="Open Sans"/>
              </a:rPr>
              <a:t>dévelopés</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a:p>
            <a:pPr marL="457200" lvl="0" indent="-368300" algn="l" rtl="0">
              <a:lnSpc>
                <a:spcPct val="100000"/>
              </a:lnSpc>
              <a:spcBef>
                <a:spcPts val="0"/>
              </a:spcBef>
              <a:spcAft>
                <a:spcPts val="0"/>
              </a:spcAft>
              <a:buClr>
                <a:schemeClr val="dk1"/>
              </a:buClr>
              <a:buSzPts val="2200"/>
              <a:buFont typeface="Open Sans"/>
              <a:buChar char="●"/>
            </a:pPr>
            <a:r>
              <a:rPr lang="en-US" sz="2200" dirty="0" err="1">
                <a:solidFill>
                  <a:schemeClr val="dk1"/>
                </a:solidFill>
                <a:latin typeface="Open Sans"/>
                <a:ea typeface="Open Sans"/>
                <a:cs typeface="Open Sans"/>
                <a:sym typeface="Open Sans"/>
              </a:rPr>
              <a:t>L’accès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payant</a:t>
            </a:r>
            <a:r>
              <a:rPr lang="en-US" sz="2200" dirty="0">
                <a:solidFill>
                  <a:schemeClr val="dk1"/>
                </a:solidFill>
                <a:latin typeface="Open Sans"/>
                <a:ea typeface="Open Sans"/>
                <a:cs typeface="Open Sans"/>
                <a:sym typeface="Open Sans"/>
              </a:rPr>
              <a:t> à la </a:t>
            </a:r>
            <a:r>
              <a:rPr lang="en-US" sz="2200" dirty="0" err="1">
                <a:solidFill>
                  <a:schemeClr val="dk1"/>
                </a:solidFill>
                <a:latin typeface="Open Sans"/>
                <a:ea typeface="Open Sans"/>
                <a:cs typeface="Open Sans"/>
                <a:sym typeface="Open Sans"/>
              </a:rPr>
              <a:t>recherche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financée</a:t>
            </a:r>
            <a:r>
              <a:rPr lang="en-US" sz="2200" dirty="0">
                <a:solidFill>
                  <a:schemeClr val="dk1"/>
                </a:solidFill>
                <a:latin typeface="Open Sans"/>
                <a:ea typeface="Open Sans"/>
                <a:cs typeface="Open Sans"/>
                <a:sym typeface="Open Sans"/>
              </a:rPr>
              <a:t> par </a:t>
            </a:r>
            <a:r>
              <a:rPr lang="en-US" sz="2200" dirty="0" err="1">
                <a:solidFill>
                  <a:schemeClr val="dk1"/>
                </a:solidFill>
                <a:latin typeface="Open Sans"/>
                <a:ea typeface="Open Sans"/>
                <a:cs typeface="Open Sans"/>
                <a:sym typeface="Open Sans"/>
              </a:rPr>
              <a:t>l’état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est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une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forme</a:t>
            </a:r>
            <a:r>
              <a:rPr lang="en-US" sz="2200" dirty="0">
                <a:solidFill>
                  <a:schemeClr val="dk1"/>
                </a:solidFill>
                <a:latin typeface="Open Sans"/>
                <a:ea typeface="Open Sans"/>
                <a:cs typeface="Open Sans"/>
                <a:sym typeface="Open Sans"/>
              </a:rPr>
              <a:t> de double </a:t>
            </a:r>
            <a:r>
              <a:rPr lang="en-US" sz="2200" dirty="0" err="1">
                <a:solidFill>
                  <a:schemeClr val="dk1"/>
                </a:solidFill>
                <a:latin typeface="Open Sans"/>
                <a:ea typeface="Open Sans"/>
                <a:cs typeface="Open Sans"/>
                <a:sym typeface="Open Sans"/>
              </a:rPr>
              <a:t>paiement</a:t>
            </a:r>
            <a:r>
              <a:rPr lang="en-US" sz="2200" dirty="0">
                <a:solidFill>
                  <a:schemeClr val="dk1"/>
                </a:solidFill>
                <a:latin typeface="Open Sans"/>
                <a:ea typeface="Open Sans"/>
                <a:cs typeface="Open Sans"/>
                <a:sym typeface="Open Sans"/>
              </a:rPr>
              <a:t> pour la </a:t>
            </a:r>
            <a:r>
              <a:rPr lang="en-US" sz="2200" dirty="0" err="1">
                <a:solidFill>
                  <a:schemeClr val="dk1"/>
                </a:solidFill>
                <a:latin typeface="Open Sans"/>
                <a:ea typeface="Open Sans"/>
                <a:cs typeface="Open Sans"/>
                <a:sym typeface="Open Sans"/>
              </a:rPr>
              <a:t>recherche</a:t>
            </a:r>
            <a:r>
              <a:rPr lang="en-US" sz="2200" dirty="0">
                <a:solidFill>
                  <a:schemeClr val="dk1"/>
                </a:solidFill>
                <a:latin typeface="Open Sans"/>
                <a:ea typeface="Open Sans"/>
                <a:cs typeface="Open Sans"/>
                <a:sym typeface="Open Sans"/>
              </a:rPr>
              <a:t> par les </a:t>
            </a:r>
            <a:r>
              <a:rPr lang="en-US" sz="2200" dirty="0" err="1">
                <a:solidFill>
                  <a:schemeClr val="dk1"/>
                </a:solidFill>
                <a:latin typeface="Open Sans"/>
                <a:ea typeface="Open Sans"/>
                <a:cs typeface="Open Sans"/>
                <a:sym typeface="Open Sans"/>
              </a:rPr>
              <a:t>contribuables</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a:p>
            <a:pPr marL="457200" lvl="0" indent="-368300" algn="l" rtl="0">
              <a:lnSpc>
                <a:spcPct val="100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Les retards </a:t>
            </a:r>
            <a:r>
              <a:rPr lang="en-US" sz="2200" dirty="0" err="1">
                <a:solidFill>
                  <a:schemeClr val="dk1"/>
                </a:solidFill>
                <a:latin typeface="Open Sans"/>
                <a:ea typeface="Open Sans"/>
                <a:cs typeface="Open Sans"/>
                <a:sym typeface="Open Sans"/>
              </a:rPr>
              <a:t>dans</a:t>
            </a:r>
            <a:r>
              <a:rPr lang="en-US" sz="2200" dirty="0">
                <a:solidFill>
                  <a:schemeClr val="dk1"/>
                </a:solidFill>
                <a:latin typeface="Open Sans"/>
                <a:ea typeface="Open Sans"/>
                <a:cs typeface="Open Sans"/>
                <a:sym typeface="Open Sans"/>
              </a:rPr>
              <a:t> les cycles de publication </a:t>
            </a:r>
            <a:r>
              <a:rPr lang="en-US" sz="2200" dirty="0" err="1">
                <a:solidFill>
                  <a:schemeClr val="dk1"/>
                </a:solidFill>
                <a:latin typeface="Open Sans"/>
                <a:ea typeface="Open Sans"/>
                <a:cs typeface="Open Sans"/>
                <a:sym typeface="Open Sans"/>
              </a:rPr>
              <a:t>en</a:t>
            </a:r>
            <a:r>
              <a:rPr lang="en-US" sz="2200" dirty="0">
                <a:solidFill>
                  <a:schemeClr val="dk1"/>
                </a:solidFill>
                <a:latin typeface="Open Sans"/>
                <a:ea typeface="Open Sans"/>
                <a:cs typeface="Open Sans"/>
                <a:sym typeface="Open Sans"/>
              </a:rPr>
              <a:t> raison du </a:t>
            </a:r>
            <a:r>
              <a:rPr lang="en-US" sz="2200" dirty="0" err="1">
                <a:solidFill>
                  <a:schemeClr val="dk1"/>
                </a:solidFill>
                <a:latin typeface="Open Sans"/>
                <a:ea typeface="Open Sans"/>
                <a:cs typeface="Open Sans"/>
                <a:sym typeface="Open Sans"/>
              </a:rPr>
              <a:t>processus</a:t>
            </a:r>
            <a:r>
              <a:rPr lang="en-US" sz="2200" dirty="0">
                <a:solidFill>
                  <a:schemeClr val="dk1"/>
                </a:solidFill>
                <a:latin typeface="Open Sans"/>
                <a:ea typeface="Open Sans"/>
                <a:cs typeface="Open Sans"/>
                <a:sym typeface="Open Sans"/>
              </a:rPr>
              <a:t> secret </a:t>
            </a:r>
            <a:r>
              <a:rPr lang="en-US" sz="2200" dirty="0" err="1">
                <a:solidFill>
                  <a:schemeClr val="dk1"/>
                </a:solidFill>
                <a:latin typeface="Open Sans"/>
                <a:ea typeface="Open Sans"/>
                <a:cs typeface="Open Sans"/>
                <a:sym typeface="Open Sans"/>
              </a:rPr>
              <a:t>d’examen</a:t>
            </a:r>
            <a:r>
              <a:rPr lang="en-US" sz="2200" dirty="0">
                <a:solidFill>
                  <a:schemeClr val="dk1"/>
                </a:solidFill>
                <a:latin typeface="Open Sans"/>
                <a:ea typeface="Open Sans"/>
                <a:cs typeface="Open Sans"/>
                <a:sym typeface="Open Sans"/>
              </a:rPr>
              <a:t> par les pairs et le </a:t>
            </a:r>
            <a:r>
              <a:rPr lang="en-US" sz="2200" dirty="0" err="1">
                <a:solidFill>
                  <a:schemeClr val="dk1"/>
                </a:solidFill>
                <a:latin typeface="Open Sans"/>
                <a:ea typeface="Open Sans"/>
                <a:cs typeface="Open Sans"/>
                <a:sym typeface="Open Sans"/>
              </a:rPr>
              <a:t>taux</a:t>
            </a:r>
            <a:r>
              <a:rPr lang="en-US" sz="2200" dirty="0">
                <a:solidFill>
                  <a:schemeClr val="dk1"/>
                </a:solidFill>
                <a:latin typeface="Open Sans"/>
                <a:ea typeface="Open Sans"/>
                <a:cs typeface="Open Sans"/>
                <a:sym typeface="Open Sans"/>
              </a:rPr>
              <a:t> de </a:t>
            </a:r>
            <a:r>
              <a:rPr lang="en-US" sz="2200" dirty="0" err="1">
                <a:solidFill>
                  <a:schemeClr val="dk1"/>
                </a:solidFill>
                <a:latin typeface="Open Sans"/>
                <a:ea typeface="Open Sans"/>
                <a:cs typeface="Open Sans"/>
                <a:sym typeface="Open Sans"/>
              </a:rPr>
              <a:t>rejet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élevé</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bloquent</a:t>
            </a:r>
            <a:r>
              <a:rPr lang="en-US" sz="2200" dirty="0">
                <a:solidFill>
                  <a:schemeClr val="dk1"/>
                </a:solidFill>
                <a:latin typeface="Open Sans"/>
                <a:ea typeface="Open Sans"/>
                <a:cs typeface="Open Sans"/>
                <a:sym typeface="Open Sans"/>
              </a:rPr>
              <a:t> la diffusion </a:t>
            </a:r>
            <a:r>
              <a:rPr lang="en-US" sz="2200" dirty="0" err="1">
                <a:solidFill>
                  <a:schemeClr val="dk1"/>
                </a:solidFill>
                <a:latin typeface="Open Sans"/>
                <a:ea typeface="Open Sans"/>
                <a:cs typeface="Open Sans"/>
                <a:sym typeface="Open Sans"/>
              </a:rPr>
              <a:t>en</a:t>
            </a:r>
            <a:r>
              <a:rPr lang="en-US" sz="2200" dirty="0">
                <a:solidFill>
                  <a:schemeClr val="dk1"/>
                </a:solidFill>
                <a:latin typeface="Open Sans"/>
                <a:ea typeface="Open Sans"/>
                <a:cs typeface="Open Sans"/>
                <a:sym typeface="Open Sans"/>
              </a:rPr>
              <a:t> temps </a:t>
            </a:r>
            <a:r>
              <a:rPr lang="en-US" sz="2200" dirty="0" err="1">
                <a:solidFill>
                  <a:schemeClr val="dk1"/>
                </a:solidFill>
                <a:latin typeface="Open Sans"/>
                <a:ea typeface="Open Sans"/>
                <a:cs typeface="Open Sans"/>
                <a:sym typeface="Open Sans"/>
              </a:rPr>
              <a:t>opportun</a:t>
            </a:r>
            <a:r>
              <a:rPr lang="en-US" sz="2200" dirty="0">
                <a:solidFill>
                  <a:schemeClr val="dk1"/>
                </a:solidFill>
                <a:latin typeface="Open Sans"/>
                <a:ea typeface="Open Sans"/>
                <a:cs typeface="Open Sans"/>
                <a:sym typeface="Open Sans"/>
              </a:rPr>
              <a:t> de la </a:t>
            </a:r>
            <a:r>
              <a:rPr lang="en-US" sz="2200" dirty="0" err="1">
                <a:solidFill>
                  <a:schemeClr val="dk1"/>
                </a:solidFill>
                <a:latin typeface="Open Sans"/>
                <a:ea typeface="Open Sans"/>
                <a:cs typeface="Open Sans"/>
                <a:sym typeface="Open Sans"/>
              </a:rPr>
              <a:t>recherche</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a:p>
            <a:pPr marL="457200" lvl="0" indent="-368300" algn="l" rtl="0">
              <a:lnSpc>
                <a:spcPct val="100000"/>
              </a:lnSpc>
              <a:spcBef>
                <a:spcPts val="0"/>
              </a:spcBef>
              <a:spcAft>
                <a:spcPts val="0"/>
              </a:spcAft>
              <a:buClr>
                <a:schemeClr val="dk1"/>
              </a:buClr>
              <a:buSzPts val="2200"/>
              <a:buFont typeface="Open Sans"/>
              <a:buChar char="●"/>
            </a:pPr>
            <a:r>
              <a:rPr lang="en-US" sz="2200" dirty="0" err="1">
                <a:solidFill>
                  <a:schemeClr val="dk1"/>
                </a:solidFill>
                <a:latin typeface="Open Sans"/>
                <a:ea typeface="Open Sans"/>
                <a:cs typeface="Open Sans"/>
                <a:sym typeface="Open Sans"/>
              </a:rPr>
              <a:t>Dépendre</a:t>
            </a:r>
            <a:r>
              <a:rPr lang="en-US" sz="2200" dirty="0">
                <a:solidFill>
                  <a:schemeClr val="dk1"/>
                </a:solidFill>
                <a:latin typeface="Open Sans"/>
                <a:ea typeface="Open Sans"/>
                <a:cs typeface="Open Sans"/>
                <a:sym typeface="Open Sans"/>
              </a:rPr>
              <a:t> du </a:t>
            </a:r>
            <a:r>
              <a:rPr lang="en-US" sz="2200" dirty="0" err="1">
                <a:solidFill>
                  <a:schemeClr val="dk1"/>
                </a:solidFill>
                <a:latin typeface="Open Sans"/>
                <a:ea typeface="Open Sans"/>
                <a:cs typeface="Open Sans"/>
                <a:sym typeface="Open Sans"/>
              </a:rPr>
              <a:t>facteur</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d’impact</a:t>
            </a:r>
            <a:r>
              <a:rPr lang="en-US" sz="2200" dirty="0">
                <a:solidFill>
                  <a:schemeClr val="dk1"/>
                </a:solidFill>
                <a:latin typeface="Open Sans"/>
                <a:ea typeface="Open Sans"/>
                <a:cs typeface="Open Sans"/>
                <a:sym typeface="Open Sans"/>
              </a:rPr>
              <a:t> de la revue </a:t>
            </a:r>
            <a:r>
              <a:rPr lang="en-US" sz="2200" dirty="0" err="1">
                <a:solidFill>
                  <a:schemeClr val="dk1"/>
                </a:solidFill>
                <a:latin typeface="Open Sans"/>
                <a:ea typeface="Open Sans"/>
                <a:cs typeface="Open Sans"/>
                <a:sym typeface="Open Sans"/>
              </a:rPr>
              <a:t>dans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l’évaluation</a:t>
            </a:r>
            <a:r>
              <a:rPr lang="en-US" sz="2200" dirty="0">
                <a:solidFill>
                  <a:schemeClr val="dk1"/>
                </a:solidFill>
                <a:latin typeface="Open Sans"/>
                <a:ea typeface="Open Sans"/>
                <a:cs typeface="Open Sans"/>
                <a:sym typeface="Open Sans"/>
              </a:rPr>
              <a:t> de la </a:t>
            </a:r>
            <a:r>
              <a:rPr lang="en-US" sz="2200" dirty="0" err="1">
                <a:solidFill>
                  <a:schemeClr val="dk1"/>
                </a:solidFill>
                <a:latin typeface="Open Sans"/>
                <a:ea typeface="Open Sans"/>
                <a:cs typeface="Open Sans"/>
                <a:sym typeface="Open Sans"/>
              </a:rPr>
              <a:t>recherche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comme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mesure</a:t>
            </a:r>
            <a:r>
              <a:rPr lang="en-US" sz="2200" dirty="0">
                <a:solidFill>
                  <a:schemeClr val="dk1"/>
                </a:solidFill>
                <a:latin typeface="Open Sans"/>
                <a:ea typeface="Open Sans"/>
                <a:cs typeface="Open Sans"/>
                <a:sym typeface="Open Sans"/>
              </a:rPr>
              <a:t> de substitution à la </a:t>
            </a:r>
            <a:r>
              <a:rPr lang="en-US" sz="2200" dirty="0" err="1">
                <a:solidFill>
                  <a:schemeClr val="dk1"/>
                </a:solidFill>
                <a:latin typeface="Open Sans"/>
                <a:ea typeface="Open Sans"/>
                <a:cs typeface="Open Sans"/>
                <a:sym typeface="Open Sans"/>
              </a:rPr>
              <a:t>qualité</a:t>
            </a:r>
            <a:r>
              <a:rPr lang="en-US" sz="2200" dirty="0">
                <a:solidFill>
                  <a:schemeClr val="dk1"/>
                </a:solidFill>
                <a:latin typeface="Open Sans"/>
                <a:ea typeface="Open Sans"/>
                <a:cs typeface="Open Sans"/>
                <a:sym typeface="Open Sans"/>
              </a:rPr>
              <a:t> des articles de </a:t>
            </a:r>
            <a:r>
              <a:rPr lang="en-US" sz="2200" dirty="0" err="1">
                <a:solidFill>
                  <a:schemeClr val="dk1"/>
                </a:solidFill>
                <a:latin typeface="Open Sans"/>
                <a:ea typeface="Open Sans"/>
                <a:cs typeface="Open Sans"/>
                <a:sym typeface="Open Sans"/>
              </a:rPr>
              <a:t>recherche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individuels</a:t>
            </a:r>
            <a:r>
              <a:rPr lang="en-US" sz="2200" dirty="0">
                <a:solidFill>
                  <a:schemeClr val="dk1"/>
                </a:solidFill>
                <a:latin typeface="Open Sans"/>
                <a:ea typeface="Open Sans"/>
                <a:cs typeface="Open Sans"/>
                <a:sym typeface="Open Sans"/>
              </a:rPr>
              <a:t>, pour </a:t>
            </a:r>
            <a:r>
              <a:rPr lang="en-US" sz="2200" dirty="0" err="1">
                <a:solidFill>
                  <a:schemeClr val="dk1"/>
                </a:solidFill>
                <a:latin typeface="Open Sans"/>
                <a:ea typeface="Open Sans"/>
                <a:cs typeface="Open Sans"/>
                <a:sym typeface="Open Sans"/>
              </a:rPr>
              <a:t>évaluer</a:t>
            </a:r>
            <a:r>
              <a:rPr lang="en-US" sz="2200" dirty="0">
                <a:solidFill>
                  <a:schemeClr val="dk1"/>
                </a:solidFill>
                <a:latin typeface="Open Sans"/>
                <a:ea typeface="Open Sans"/>
                <a:cs typeface="Open Sans"/>
                <a:sym typeface="Open Sans"/>
              </a:rPr>
              <a:t> des contributions </a:t>
            </a:r>
            <a:r>
              <a:rPr lang="en-US" sz="2200" dirty="0" err="1">
                <a:solidFill>
                  <a:schemeClr val="dk1"/>
                </a:solidFill>
                <a:latin typeface="Open Sans"/>
                <a:ea typeface="Open Sans"/>
                <a:cs typeface="Open Sans"/>
                <a:sym typeface="Open Sans"/>
              </a:rPr>
              <a:t>scientifiques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individuelles</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a:p>
            <a:pPr marL="457200" lvl="0" indent="-368300" algn="l" rtl="0">
              <a:lnSpc>
                <a:spcPct val="100000"/>
              </a:lnSpc>
              <a:spcBef>
                <a:spcPts val="0"/>
              </a:spcBef>
              <a:spcAft>
                <a:spcPts val="0"/>
              </a:spcAft>
              <a:buClr>
                <a:schemeClr val="dk1"/>
              </a:buClr>
              <a:buSzPts val="2200"/>
              <a:buFont typeface="Open Sans"/>
              <a:buChar char="●"/>
            </a:pPr>
            <a:r>
              <a:rPr lang="en-US" sz="2200" dirty="0" err="1">
                <a:solidFill>
                  <a:schemeClr val="dk1"/>
                </a:solidFill>
                <a:latin typeface="Open Sans"/>
                <a:ea typeface="Open Sans"/>
                <a:cs typeface="Open Sans"/>
                <a:sym typeface="Open Sans"/>
              </a:rPr>
              <a:t>Partager</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uniquement</a:t>
            </a:r>
            <a:r>
              <a:rPr lang="en-US" sz="2200" dirty="0">
                <a:solidFill>
                  <a:schemeClr val="dk1"/>
                </a:solidFill>
                <a:latin typeface="Open Sans"/>
                <a:ea typeface="Open Sans"/>
                <a:cs typeface="Open Sans"/>
                <a:sym typeface="Open Sans"/>
              </a:rPr>
              <a:t> le </a:t>
            </a:r>
            <a:r>
              <a:rPr lang="en-US" sz="2200" dirty="0" err="1">
                <a:solidFill>
                  <a:schemeClr val="dk1"/>
                </a:solidFill>
                <a:latin typeface="Open Sans"/>
                <a:ea typeface="Open Sans"/>
                <a:cs typeface="Open Sans"/>
                <a:sym typeface="Open Sans"/>
              </a:rPr>
              <a:t>produit</a:t>
            </a:r>
            <a:r>
              <a:rPr lang="en-US" sz="2200" dirty="0">
                <a:solidFill>
                  <a:schemeClr val="dk1"/>
                </a:solidFill>
                <a:latin typeface="Open Sans"/>
                <a:ea typeface="Open Sans"/>
                <a:cs typeface="Open Sans"/>
                <a:sym typeface="Open Sans"/>
              </a:rPr>
              <a:t> final du cycle de la </a:t>
            </a:r>
            <a:r>
              <a:rPr lang="en-US" sz="2200" dirty="0" err="1">
                <a:solidFill>
                  <a:schemeClr val="dk1"/>
                </a:solidFill>
                <a:latin typeface="Open Sans"/>
                <a:ea typeface="Open Sans"/>
                <a:cs typeface="Open Sans"/>
                <a:sym typeface="Open Sans"/>
              </a:rPr>
              <a:t>recherche</a:t>
            </a:r>
            <a:r>
              <a:rPr lang="en-US" sz="2200" dirty="0">
                <a:solidFill>
                  <a:schemeClr val="dk1"/>
                </a:solidFill>
                <a:latin typeface="Open Sans"/>
                <a:ea typeface="Open Sans"/>
                <a:cs typeface="Open Sans"/>
                <a:sym typeface="Open Sans"/>
              </a:rPr>
              <a:t>, et non les </a:t>
            </a:r>
            <a:r>
              <a:rPr lang="en-US" sz="2200" dirty="0" err="1">
                <a:solidFill>
                  <a:schemeClr val="dk1"/>
                </a:solidFill>
                <a:latin typeface="Open Sans"/>
                <a:ea typeface="Open Sans"/>
                <a:cs typeface="Open Sans"/>
                <a:sym typeface="Open Sans"/>
              </a:rPr>
              <a:t>données</a:t>
            </a:r>
            <a:r>
              <a:rPr lang="en-US" sz="2200" dirty="0">
                <a:solidFill>
                  <a:schemeClr val="dk1"/>
                </a:solidFill>
                <a:latin typeface="Open Sans"/>
                <a:ea typeface="Open Sans"/>
                <a:cs typeface="Open Sans"/>
                <a:sym typeface="Open Sans"/>
              </a:rPr>
              <a:t> de la </a:t>
            </a:r>
            <a:r>
              <a:rPr lang="en-US" sz="2200" dirty="0" err="1">
                <a:solidFill>
                  <a:schemeClr val="dk1"/>
                </a:solidFill>
                <a:latin typeface="Open Sans"/>
                <a:ea typeface="Open Sans"/>
                <a:cs typeface="Open Sans"/>
                <a:sym typeface="Open Sans"/>
              </a:rPr>
              <a:t>recherche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elles-mêmes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crée</a:t>
            </a:r>
            <a:r>
              <a:rPr lang="en-US" sz="2200" dirty="0">
                <a:solidFill>
                  <a:schemeClr val="dk1"/>
                </a:solidFill>
                <a:latin typeface="Open Sans"/>
                <a:ea typeface="Open Sans"/>
                <a:cs typeface="Open Sans"/>
                <a:sym typeface="Open Sans"/>
              </a:rPr>
              <a:t> un </a:t>
            </a:r>
            <a:r>
              <a:rPr lang="en-US" sz="2200" dirty="0" err="1">
                <a:solidFill>
                  <a:schemeClr val="dk1"/>
                </a:solidFill>
                <a:latin typeface="Open Sans"/>
                <a:ea typeface="Open Sans"/>
                <a:cs typeface="Open Sans"/>
                <a:sym typeface="Open Sans"/>
              </a:rPr>
              <a:t>problème</a:t>
            </a:r>
            <a:r>
              <a:rPr lang="en-US" sz="2200" dirty="0">
                <a:solidFill>
                  <a:schemeClr val="dk1"/>
                </a:solidFill>
                <a:latin typeface="Open Sans"/>
                <a:ea typeface="Open Sans"/>
                <a:cs typeface="Open Sans"/>
                <a:sym typeface="Open Sans"/>
              </a:rPr>
              <a:t> de </a:t>
            </a:r>
            <a:r>
              <a:rPr lang="en-US" sz="2200" dirty="0" err="1">
                <a:solidFill>
                  <a:schemeClr val="dk1"/>
                </a:solidFill>
                <a:latin typeface="Open Sans"/>
                <a:ea typeface="Open Sans"/>
                <a:cs typeface="Open Sans"/>
                <a:sym typeface="Open Sans"/>
              </a:rPr>
              <a:t>reproductibilité</a:t>
            </a:r>
            <a:r>
              <a:rPr lang="en-US" sz="2200" dirty="0">
                <a:solidFill>
                  <a:schemeClr val="dk1"/>
                </a:solidFill>
                <a:latin typeface="Open Sans"/>
                <a:ea typeface="Open Sans"/>
                <a:cs typeface="Open Sans"/>
                <a:sym typeface="Open Sans"/>
              </a:rPr>
              <a:t> </a:t>
            </a:r>
            <a:r>
              <a:rPr lang="en-US" sz="2200" dirty="0">
                <a:solidFill>
                  <a:schemeClr val="tx1"/>
                </a:solidFill>
                <a:latin typeface="Open Sans"/>
                <a:ea typeface="Open Sans"/>
                <a:cs typeface="Open Sans"/>
                <a:sym typeface="Open Sans"/>
              </a:rPr>
              <a:t>de la </a:t>
            </a:r>
            <a:r>
              <a:rPr lang="en-US" sz="2200" dirty="0" err="1">
                <a:solidFill>
                  <a:schemeClr val="tx1"/>
                </a:solidFill>
                <a:latin typeface="Open Sans"/>
                <a:ea typeface="Open Sans"/>
                <a:cs typeface="Open Sans"/>
                <a:sym typeface="Open Sans"/>
              </a:rPr>
              <a:t>recherche</a:t>
            </a:r>
            <a:r>
              <a:rPr lang="en-US" sz="2200" dirty="0">
                <a:solidFill>
                  <a:schemeClr val="tx1"/>
                </a:solidFill>
                <a:latin typeface="Open Sans"/>
                <a:ea typeface="Open Sans"/>
                <a:cs typeface="Open Sans"/>
                <a:sym typeface="Open Sans"/>
              </a:rPr>
              <a:t> </a:t>
            </a:r>
            <a:r>
              <a:rPr lang="en-US" sz="2200" dirty="0">
                <a:solidFill>
                  <a:schemeClr val="dk1"/>
                </a:solidFill>
                <a:latin typeface="Open Sans"/>
                <a:ea typeface="Open Sans"/>
                <a:cs typeface="Open Sans"/>
                <a:sym typeface="Open Sans"/>
              </a:rPr>
              <a:t>et </a:t>
            </a:r>
            <a:r>
              <a:rPr lang="en-US" sz="2200" dirty="0" err="1">
                <a:solidFill>
                  <a:schemeClr val="dk1"/>
                </a:solidFill>
                <a:latin typeface="Open Sans"/>
                <a:ea typeface="Open Sans"/>
                <a:cs typeface="Open Sans"/>
                <a:sym typeface="Open Sans"/>
              </a:rPr>
              <a:t>souligne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l’importance</a:t>
            </a:r>
            <a:r>
              <a:rPr lang="en-US" sz="2200" dirty="0">
                <a:solidFill>
                  <a:schemeClr val="dk1"/>
                </a:solidFill>
                <a:latin typeface="Open Sans"/>
                <a:ea typeface="Open Sans"/>
                <a:cs typeface="Open Sans"/>
                <a:sym typeface="Open Sans"/>
              </a:rPr>
              <a:t> de la science </a:t>
            </a:r>
            <a:r>
              <a:rPr lang="en-US" sz="2200" dirty="0" err="1">
                <a:solidFill>
                  <a:schemeClr val="dk1"/>
                </a:solidFill>
                <a:latin typeface="Open Sans"/>
                <a:ea typeface="Open Sans"/>
                <a:cs typeface="Open Sans"/>
                <a:sym typeface="Open Sans"/>
              </a:rPr>
              <a:t>ouverte</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727b3dbef2_0_52"/>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dirty="0">
                <a:solidFill>
                  <a:srgbClr val="586F7C"/>
                </a:solidFill>
                <a:latin typeface="Open Sans"/>
                <a:ea typeface="Open Sans"/>
                <a:cs typeface="Open Sans"/>
                <a:sym typeface="Open Sans"/>
              </a:rPr>
              <a:t>Réactions du monde de la communication scientifique</a:t>
            </a:r>
            <a:endParaRPr dirty="0">
              <a:solidFill>
                <a:srgbClr val="586F7C"/>
              </a:solidFill>
              <a:latin typeface="Open Sans"/>
              <a:ea typeface="Open Sans"/>
              <a:cs typeface="Open Sans"/>
              <a:sym typeface="Open Sans"/>
            </a:endParaRPr>
          </a:p>
        </p:txBody>
      </p:sp>
      <p:sp>
        <p:nvSpPr>
          <p:cNvPr id="126" name="Google Shape;126;g727b3dbef2_0_52"/>
          <p:cNvSpPr txBox="1">
            <a:spLocks noGrp="1"/>
          </p:cNvSpPr>
          <p:nvPr>
            <p:ph type="body" idx="1"/>
          </p:nvPr>
        </p:nvSpPr>
        <p:spPr>
          <a:xfrm>
            <a:off x="680325" y="2336875"/>
            <a:ext cx="5023200" cy="35994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Grandes affaires (packages de revues)</a:t>
            </a:r>
          </a:p>
          <a:p>
            <a:pPr marL="457200" lvl="0" indent="-368300" algn="l" rtl="0">
              <a:lnSpc>
                <a:spcPct val="115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Accès libre </a:t>
            </a:r>
          </a:p>
          <a:p>
            <a:pPr marL="457200" lvl="0" indent="-368300" algn="l" rtl="0">
              <a:lnSpc>
                <a:spcPct val="115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Archives ouvertes </a:t>
            </a:r>
            <a:r>
              <a:rPr lang="en-US" sz="2200" dirty="0" err="1">
                <a:solidFill>
                  <a:schemeClr val="dk1"/>
                </a:solidFill>
                <a:latin typeface="Open Sans"/>
                <a:ea typeface="Open Sans"/>
                <a:cs typeface="Open Sans"/>
                <a:sym typeface="Open Sans"/>
              </a:rPr>
              <a:t>pré</a:t>
            </a:r>
            <a:r>
              <a:rPr lang="en-US" sz="2200" dirty="0">
                <a:solidFill>
                  <a:schemeClr val="dk1"/>
                </a:solidFill>
                <a:latin typeface="Open Sans"/>
                <a:ea typeface="Open Sans"/>
                <a:cs typeface="Open Sans"/>
                <a:sym typeface="Open Sans"/>
              </a:rPr>
              <a:t>-impression</a:t>
            </a:r>
            <a:endParaRPr sz="2200" dirty="0">
              <a:solidFill>
                <a:schemeClr val="dk1"/>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Exigences des bailleurs de fonds</a:t>
            </a:r>
            <a:endParaRPr sz="2200" dirty="0">
              <a:solidFill>
                <a:schemeClr val="dk1"/>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Offres tranformatrices</a:t>
            </a:r>
            <a:endParaRPr sz="2200" dirty="0">
              <a:solidFill>
                <a:schemeClr val="dk1"/>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Science ouverte</a:t>
            </a:r>
            <a:endParaRPr sz="2200" dirty="0">
              <a:solidFill>
                <a:schemeClr val="dk1"/>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Partage de données</a:t>
            </a:r>
            <a:endParaRPr sz="2200" dirty="0">
              <a:solidFill>
                <a:schemeClr val="dk1"/>
              </a:solidFill>
              <a:latin typeface="Open Sans"/>
              <a:ea typeface="Open Sans"/>
              <a:cs typeface="Open Sans"/>
              <a:sym typeface="Open Sans"/>
            </a:endParaRPr>
          </a:p>
        </p:txBody>
      </p:sp>
      <p:pic>
        <p:nvPicPr>
          <p:cNvPr id="127" name="Google Shape;127;g727b3dbef2_0_52"/>
          <p:cNvPicPr preferRelativeResize="0"/>
          <p:nvPr/>
        </p:nvPicPr>
        <p:blipFill>
          <a:blip r:embed="rId3">
            <a:alphaModFix/>
          </a:blip>
          <a:stretch>
            <a:fillRect/>
          </a:stretch>
        </p:blipFill>
        <p:spPr>
          <a:xfrm>
            <a:off x="6165025" y="2274750"/>
            <a:ext cx="5588000" cy="392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Gill Sans"/>
              <a:buNone/>
            </a:pPr>
            <a:r>
              <a:rPr lang="en-US" dirty="0">
                <a:solidFill>
                  <a:srgbClr val="586F7C"/>
                </a:solidFill>
                <a:latin typeface="Open Sans"/>
                <a:ea typeface="Open Sans"/>
                <a:cs typeface="Open Sans"/>
                <a:sym typeface="Open Sans"/>
              </a:rPr>
              <a:t>Examen par les pairs de publications scientifiques</a:t>
            </a:r>
            <a:endParaRPr dirty="0">
              <a:solidFill>
                <a:srgbClr val="586F7C"/>
              </a:solidFill>
              <a:latin typeface="Open Sans"/>
              <a:ea typeface="Open Sans"/>
              <a:cs typeface="Open Sans"/>
              <a:sym typeface="Open Sans"/>
            </a:endParaRPr>
          </a:p>
        </p:txBody>
      </p:sp>
      <p:sp>
        <p:nvSpPr>
          <p:cNvPr id="134" name="Google Shape;134;p41"/>
          <p:cNvSpPr txBox="1">
            <a:spLocks noGrp="1"/>
          </p:cNvSpPr>
          <p:nvPr>
            <p:ph type="body" idx="1"/>
          </p:nvPr>
        </p:nvSpPr>
        <p:spPr>
          <a:xfrm>
            <a:off x="680321" y="2171700"/>
            <a:ext cx="10725600" cy="426107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2"/>
              </a:buClr>
              <a:buSzPts val="2220"/>
              <a:buFont typeface="Open Sans"/>
              <a:buChar char="●"/>
            </a:pPr>
            <a:r>
              <a:rPr lang="en-US" sz="2200" dirty="0">
                <a:solidFill>
                  <a:schemeClr val="dk1"/>
                </a:solidFill>
                <a:latin typeface="Open Sans"/>
                <a:ea typeface="Open Sans"/>
                <a:cs typeface="Open Sans"/>
                <a:sym typeface="Open Sans"/>
              </a:rPr>
              <a:t>Les pairs scientifiques dans les domaines de recherche communs évaluent les articles soumis pour publication.</a:t>
            </a:r>
            <a:endParaRPr sz="2200" dirty="0">
              <a:solidFill>
                <a:schemeClr val="dk1"/>
              </a:solidFill>
              <a:latin typeface="Open Sans"/>
              <a:ea typeface="Open Sans"/>
              <a:cs typeface="Open Sans"/>
              <a:sym typeface="Open Sans"/>
            </a:endParaRPr>
          </a:p>
          <a:p>
            <a:pPr marL="228600" lvl="0" indent="-228600">
              <a:lnSpc>
                <a:spcPct val="100000"/>
              </a:lnSpc>
              <a:buClr>
                <a:schemeClr val="dk2"/>
              </a:buClr>
              <a:buSzPts val="2220"/>
              <a:buFont typeface="Open Sans"/>
              <a:buChar char="●"/>
            </a:pPr>
            <a:r>
              <a:rPr lang="fr-FR" sz="2200" dirty="0">
                <a:solidFill>
                  <a:schemeClr val="dk1"/>
                </a:solidFill>
                <a:latin typeface="Open Sans"/>
                <a:ea typeface="Open Sans"/>
                <a:cs typeface="Open Sans"/>
                <a:sym typeface="Open Sans"/>
              </a:rPr>
              <a:t>Ils conseillent sur l'acceptation ou le rejet et suggèrent des améliorations aux concepts présentés.</a:t>
            </a:r>
            <a:endParaRPr lang="fr-FR" sz="2200" dirty="0">
              <a:solidFill>
                <a:srgbClr val="FF0000"/>
              </a:solidFill>
              <a:latin typeface="Open Sans"/>
              <a:ea typeface="Open Sans"/>
              <a:cs typeface="Open Sans"/>
              <a:sym typeface="Open Sans"/>
            </a:endParaRPr>
          </a:p>
          <a:p>
            <a:pPr marL="228600" lvl="0" indent="-228600">
              <a:lnSpc>
                <a:spcPct val="100000"/>
              </a:lnSpc>
              <a:buClr>
                <a:schemeClr val="dk2"/>
              </a:buClr>
              <a:buSzPts val="2220"/>
              <a:buFont typeface="Open Sans"/>
              <a:buChar char="●"/>
            </a:pPr>
            <a:r>
              <a:rPr lang="fr-FR" sz="2200" dirty="0">
                <a:solidFill>
                  <a:schemeClr val="dk1"/>
                </a:solidFill>
                <a:latin typeface="Open Sans"/>
                <a:ea typeface="Open Sans"/>
                <a:cs typeface="Open Sans"/>
                <a:sym typeface="Open Sans"/>
              </a:rPr>
              <a:t>Le taux d'acceptation ou de rejet des articles soumis par les auteurs est un indicateur clé de la qualité d'une revue.</a:t>
            </a:r>
          </a:p>
          <a:p>
            <a:pPr marL="228600" lvl="0" indent="-228600">
              <a:lnSpc>
                <a:spcPct val="100000"/>
              </a:lnSpc>
              <a:buClr>
                <a:schemeClr val="dk2"/>
              </a:buClr>
              <a:buSzPts val="2220"/>
              <a:buFont typeface="Open Sans"/>
              <a:buChar char="●"/>
            </a:pPr>
            <a:r>
              <a:rPr lang="fr-FR" sz="2200" dirty="0">
                <a:solidFill>
                  <a:schemeClr val="dk1"/>
                </a:solidFill>
                <a:latin typeface="Open Sans"/>
                <a:ea typeface="Open Sans"/>
                <a:cs typeface="Open Sans"/>
                <a:sym typeface="Open Sans"/>
              </a:rPr>
              <a:t>Pour la permanence et la promotion dans les établissements universitaires, la publication dans des revues à comité de lecture est essentielle.</a:t>
            </a:r>
            <a:endParaRPr sz="2200" dirty="0">
              <a:solidFill>
                <a:schemeClr val="dk1"/>
              </a:solidFill>
              <a:latin typeface="Open Sans"/>
              <a:ea typeface="Open Sans"/>
              <a:cs typeface="Open Sans"/>
              <a:sym typeface="Open Sans"/>
            </a:endParaRPr>
          </a:p>
          <a:p>
            <a:pPr marL="228600" lvl="0" indent="-228600">
              <a:lnSpc>
                <a:spcPct val="100000"/>
              </a:lnSpc>
              <a:buClr>
                <a:schemeClr val="dk2"/>
              </a:buClr>
              <a:buSzPts val="2220"/>
              <a:buFont typeface="Open Sans"/>
              <a:buChar char="●"/>
            </a:pPr>
            <a:r>
              <a:rPr lang="fr-FR" sz="2200" b="1" dirty="0">
                <a:solidFill>
                  <a:schemeClr val="dk1"/>
                </a:solidFill>
                <a:latin typeface="Open Sans"/>
                <a:ea typeface="Open Sans"/>
                <a:cs typeface="Open Sans"/>
                <a:sym typeface="Open Sans"/>
              </a:rPr>
              <a:t>Les auteurs visent généralement à publier dans des revues à «facteur d'impact» élevé, les revues dites «de premier plan».</a:t>
            </a:r>
          </a:p>
          <a:p>
            <a:pPr marL="0" lvl="0" indent="0" algn="l" rtl="0">
              <a:lnSpc>
                <a:spcPct val="100000"/>
              </a:lnSpc>
              <a:spcBef>
                <a:spcPts val="1000"/>
              </a:spcBef>
              <a:spcAft>
                <a:spcPts val="0"/>
              </a:spcAft>
              <a:buClr>
                <a:schemeClr val="lt1"/>
              </a:buClr>
              <a:buSzPts val="1850"/>
              <a:buNone/>
            </a:pPr>
            <a:endParaRPr sz="1711" dirty="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3743</Words>
  <Application>Microsoft Office PowerPoint</Application>
  <PresentationFormat>Widescreen</PresentationFormat>
  <Paragraphs>220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Gill Sans</vt:lpstr>
      <vt:lpstr>Calibri</vt:lpstr>
      <vt:lpstr>Trebuchet MS</vt:lpstr>
      <vt:lpstr>Arial Rounded</vt:lpstr>
      <vt:lpstr>Open Sans</vt:lpstr>
      <vt:lpstr>Arial</vt:lpstr>
      <vt:lpstr>Simple Light</vt:lpstr>
      <vt:lpstr>         COMMUNICATION SCIENTIFIQUE  ET RESEARCH4LIFE </vt:lpstr>
      <vt:lpstr>Grandes lignes</vt:lpstr>
      <vt:lpstr>Objectifs d’apprentissage</vt:lpstr>
      <vt:lpstr>Qu’est-ce qu’une communication scientifique ?</vt:lpstr>
      <vt:lpstr>Bref historique de l’édition</vt:lpstr>
      <vt:lpstr>Publication scientifique aujourd’hui</vt:lpstr>
      <vt:lpstr>Défis de la communication scientifique en un mot</vt:lpstr>
      <vt:lpstr>Réactions du monde de la communication scientifique</vt:lpstr>
      <vt:lpstr>Examen par les pairs de publications scientifiques</vt:lpstr>
      <vt:lpstr>Caractère abordable des prix  et accessibilité</vt:lpstr>
      <vt:lpstr>Mouvement du libre accès</vt:lpstr>
      <vt:lpstr>Modèles en libre accès</vt:lpstr>
      <vt:lpstr>Libre accès d’or</vt:lpstr>
      <vt:lpstr>Libre accès vert : auto-archivage</vt:lpstr>
      <vt:lpstr>Politiques des éditeurs sur l'auto-archivage</vt:lpstr>
      <vt:lpstr>Les éditeurs prédateurs: Identifier les environnements de publications fiables</vt:lpstr>
      <vt:lpstr>La liste Beall’s de revues et d’éditeurs prédateurs</vt:lpstr>
      <vt:lpstr>PowerPoint Presentation</vt:lpstr>
      <vt:lpstr>Les stratégies de libre accès et de science ouverte</vt:lpstr>
      <vt:lpstr>Exemples de stratégies de libre accès et de science ouverte</vt:lpstr>
      <vt:lpstr>Promouvoir l’ouverture</vt:lpstr>
      <vt:lpstr>La science ouverte et les données de recherche</vt:lpstr>
      <vt:lpstr>Pourquoi gérer les données de recherche ?</vt:lpstr>
      <vt:lpstr>Résumé</vt:lpstr>
      <vt:lpstr>Références et ressources utiles</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  AND RESEARCH4LIFE</dc:title>
  <dc:creator>Marcia Mabhula</dc:creator>
  <cp:lastModifiedBy>ITOCA OFFICE</cp:lastModifiedBy>
  <cp:revision>210</cp:revision>
  <dcterms:created xsi:type="dcterms:W3CDTF">2020-02-14T15:04:15Z</dcterms:created>
  <dcterms:modified xsi:type="dcterms:W3CDTF">2022-08-16T07:22:32Z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FB4F9420-C1EA-48A4-9E6D-FCE39625F58D</vt:lpwstr>
  </property>
  <property fmtid="{D5CDD505-2E9C-101B-9397-08002B2CF9AE}" pid="3" name="ArticulatePath">
    <vt:lpwstr>Research4Life.M1.Lesson1.1_Scientific landscape</vt:lpwstr>
  </property>
  <property fmtid="{D5CDD505-2E9C-101B-9397-08002B2CF9AE}" pid="4" name="ArticulateUseProject">
    <vt:lpwstr>1</vt:lpwstr>
  </property>
  <property fmtid="{D5CDD505-2E9C-101B-9397-08002B2CF9AE}" pid="5" name="ArticulateProjectFull">
    <vt:lpwstr>D:\R4Life\Research4Life.M1.Lesson1.1_Scientific landscape.Design1.ppta</vt:lpwstr>
  </property>
  <property fmtid="{D5CDD505-2E9C-101B-9397-08002B2CF9AE}" pid="6" name="ArticulateProjectVersion">
    <vt:lpwstr>8</vt:lpwstr>
  </property>
</Properties>
</file>