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3QedOGB2PhY0k/4Caq3QIlyum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 Horvath" initials="" lastIdx="1" clrIdx="0"/>
  <p:cmAuthor id="1" name="Marcia Mabhula (222094820)" initials="MM(" lastIdx="1" clrIdx="1">
    <p:extLst>
      <p:ext uri="{19B8F6BF-5375-455C-9EA6-DF929625EA0E}">
        <p15:presenceInfo xmlns:p15="http://schemas.microsoft.com/office/powerpoint/2012/main" userId="S::222094820@stu.ukzn.ac.za::16c3f139-79a1-4f68-bdc2-e7afb92be1cc" providerId="AD"/>
      </p:ext>
    </p:extLst>
  </p:cmAuthor>
  <p:cmAuthor id="2" name="ITOCA OFFICE" initials="IO" lastIdx="3" clrIdx="2">
    <p:extLst>
      <p:ext uri="{19B8F6BF-5375-455C-9EA6-DF929625EA0E}">
        <p15:presenceInfo xmlns:p15="http://schemas.microsoft.com/office/powerpoint/2012/main" userId="ac4c5555dee617e8" providerId="Windows Live"/>
      </p:ext>
    </p:extLst>
  </p:cmAuthor>
  <p:cmAuthor id="3" name="Rhine,Leonard A" initials="RA" lastIdx="4" clrIdx="3">
    <p:extLst>
      <p:ext uri="{19B8F6BF-5375-455C-9EA6-DF929625EA0E}">
        <p15:presenceInfo xmlns:p15="http://schemas.microsoft.com/office/powerpoint/2012/main" userId="S::rhinel@ufl.edu::b090e5dd-6a91-4281-ae0d-47e5c36c1c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31" autoAdjust="0"/>
  </p:normalViewPr>
  <p:slideViewPr>
    <p:cSldViewPr snapToGrid="0">
      <p:cViewPr varScale="1">
        <p:scale>
          <a:sx n="50" d="100"/>
          <a:sy n="50" d="100"/>
        </p:scale>
        <p:origin x="14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customschemas.google.com/relationships/presentationmetadata" Target="meta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Char char="●"/>
            </a:pPr>
            <a:r>
              <a:rPr lang="en-US" sz="1400" i="1" dirty="0">
                <a:solidFill>
                  <a:srgbClr val="3F3F3F"/>
                </a:solidFill>
                <a:latin typeface="Open Sans"/>
                <a:ea typeface="Open Sans"/>
                <a:cs typeface="Open Sans"/>
                <a:sym typeface="Open Sans"/>
              </a:rPr>
              <a:t>Mary </a:t>
            </a:r>
            <a:r>
              <a:rPr lang="en-US" sz="1400" i="1" dirty="0" err="1">
                <a:solidFill>
                  <a:srgbClr val="3F3F3F"/>
                </a:solidFill>
                <a:latin typeface="Open Sans"/>
                <a:ea typeface="Open Sans"/>
                <a:cs typeface="Open Sans"/>
                <a:sym typeface="Open Sans"/>
              </a:rPr>
              <a:t>Acanit</a:t>
            </a:r>
            <a:r>
              <a:rPr lang="en-US" sz="1400" dirty="0">
                <a:solidFill>
                  <a:srgbClr val="3F3F3F"/>
                </a:solidFill>
                <a:latin typeface="Open Sans"/>
                <a:ea typeface="Open Sans"/>
                <a:cs typeface="Open Sans"/>
                <a:sym typeface="Open Sans"/>
              </a:rPr>
              <a:t> (</a:t>
            </a:r>
            <a:r>
              <a:rPr lang="en-US" sz="1400" b="1" dirty="0">
                <a:solidFill>
                  <a:srgbClr val="3F3F3F"/>
                </a:solidFill>
                <a:latin typeface="Open Sans"/>
                <a:ea typeface="Open Sans"/>
                <a:cs typeface="Open Sans"/>
                <a:sym typeface="Open Sans"/>
              </a:rPr>
              <a:t>Uganda</a:t>
            </a:r>
            <a:r>
              <a:rPr lang="en-US" sz="1400" dirty="0">
                <a:solidFill>
                  <a:srgbClr val="3F3F3F"/>
                </a:solidFill>
                <a:latin typeface="Open Sans"/>
                <a:ea typeface="Open Sans"/>
                <a:cs typeface="Open Sans"/>
                <a:sym typeface="Open Sans"/>
              </a:rPr>
              <a:t>) advocated for </a:t>
            </a:r>
            <a:r>
              <a:rPr lang="en-US" sz="1400" b="1" dirty="0">
                <a:solidFill>
                  <a:srgbClr val="3F3F3F"/>
                </a:solidFill>
                <a:latin typeface="Open Sans"/>
                <a:ea typeface="Open Sans"/>
                <a:cs typeface="Open Sans"/>
                <a:sym typeface="Open Sans"/>
              </a:rPr>
              <a:t>Kyambogo</a:t>
            </a:r>
            <a:r>
              <a:rPr lang="en-US" sz="1400" dirty="0">
                <a:solidFill>
                  <a:srgbClr val="3F3F3F"/>
                </a:solidFill>
                <a:latin typeface="Open Sans"/>
                <a:ea typeface="Open Sans"/>
                <a:cs typeface="Open Sans"/>
                <a:sym typeface="Open Sans"/>
              </a:rPr>
              <a:t> University to link to the Research and Education Network for Uganda (RENU), which aims to connect all Ugandan universities, colleges, and research institutions via an affordable country-wide high-speed network backbone for cheaper and faster access to global research resources.  </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FF0000"/>
              </a:buClr>
              <a:buSzPts val="1400"/>
              <a:buFont typeface="Open Sans"/>
              <a:buChar char="●"/>
            </a:pPr>
            <a:r>
              <a:rPr lang="en-US" sz="1400" i="1" dirty="0" err="1">
                <a:solidFill>
                  <a:srgbClr val="FF0000"/>
                </a:solidFill>
                <a:latin typeface="Open Sans"/>
                <a:ea typeface="Open Sans"/>
                <a:cs typeface="Open Sans"/>
                <a:sym typeface="Open Sans"/>
              </a:rPr>
              <a:t>Mulugeta</a:t>
            </a:r>
            <a:r>
              <a:rPr lang="en-US" sz="1400" i="1" dirty="0">
                <a:solidFill>
                  <a:srgbClr val="FF0000"/>
                </a:solidFill>
                <a:latin typeface="Open Sans"/>
                <a:ea typeface="Open Sans"/>
                <a:cs typeface="Open Sans"/>
                <a:sym typeface="Open Sans"/>
              </a:rPr>
              <a:t> </a:t>
            </a:r>
            <a:r>
              <a:rPr lang="en-US" sz="1400" i="1" dirty="0" err="1">
                <a:solidFill>
                  <a:srgbClr val="FF0000"/>
                </a:solidFill>
                <a:latin typeface="Open Sans"/>
                <a:ea typeface="Open Sans"/>
                <a:cs typeface="Open Sans"/>
                <a:sym typeface="Open Sans"/>
              </a:rPr>
              <a:t>Bayisa</a:t>
            </a:r>
            <a:r>
              <a:rPr lang="en-US" sz="1400" dirty="0">
                <a:solidFill>
                  <a:srgbClr val="FF0000"/>
                </a:solidFill>
                <a:latin typeface="Open Sans"/>
                <a:ea typeface="Open Sans"/>
                <a:cs typeface="Open Sans"/>
                <a:sym typeface="Open Sans"/>
              </a:rPr>
              <a:t> (</a:t>
            </a:r>
            <a:r>
              <a:rPr lang="en-US" sz="1400" b="1" dirty="0">
                <a:solidFill>
                  <a:srgbClr val="FF0000"/>
                </a:solidFill>
                <a:latin typeface="Open Sans"/>
                <a:ea typeface="Open Sans"/>
                <a:cs typeface="Open Sans"/>
                <a:sym typeface="Open Sans"/>
              </a:rPr>
              <a:t>Ethiopia</a:t>
            </a:r>
            <a:r>
              <a:rPr lang="en-US" sz="1400" dirty="0">
                <a:solidFill>
                  <a:srgbClr val="FF0000"/>
                </a:solidFill>
                <a:latin typeface="Open Sans"/>
                <a:ea typeface="Open Sans"/>
                <a:cs typeface="Open Sans"/>
                <a:sym typeface="Open Sans"/>
              </a:rPr>
              <a:t>), a </a:t>
            </a:r>
            <a:r>
              <a:rPr lang="en-US" sz="1400" dirty="0" err="1">
                <a:solidFill>
                  <a:srgbClr val="FF0000"/>
                </a:solidFill>
                <a:latin typeface="Open Sans"/>
                <a:ea typeface="Open Sans"/>
                <a:cs typeface="Open Sans"/>
                <a:sym typeface="Open Sans"/>
              </a:rPr>
              <a:t>practising</a:t>
            </a:r>
            <a:r>
              <a:rPr lang="en-US" sz="1400" dirty="0">
                <a:solidFill>
                  <a:srgbClr val="FF0000"/>
                </a:solidFill>
                <a:latin typeface="Open Sans"/>
                <a:ea typeface="Open Sans"/>
                <a:cs typeface="Open Sans"/>
                <a:sym typeface="Open Sans"/>
              </a:rPr>
              <a:t> physiotherapist, teaches undergraduate physiotherapy at the University of Gondar and describes how access to HINARI and its evidence-based health information transformed his life. </a:t>
            </a:r>
            <a:endParaRPr sz="1400" dirty="0">
              <a:solidFill>
                <a:srgbClr val="FF0000"/>
              </a:solidFill>
              <a:latin typeface="Open Sans"/>
              <a:ea typeface="Open Sans"/>
              <a:cs typeface="Open Sans"/>
              <a:sym typeface="Open Sans"/>
            </a:endParaRPr>
          </a:p>
          <a:p>
            <a:pPr marL="457200" lvl="0" indent="-317500" algn="l" rtl="0">
              <a:lnSpc>
                <a:spcPct val="90000"/>
              </a:lnSpc>
              <a:spcBef>
                <a:spcPts val="0"/>
              </a:spcBef>
              <a:spcAft>
                <a:spcPts val="0"/>
              </a:spcAft>
              <a:buClr>
                <a:srgbClr val="3F3F3F"/>
              </a:buClr>
              <a:buSzPts val="1400"/>
              <a:buFont typeface="Open Sans"/>
              <a:buChar char="●"/>
            </a:pPr>
            <a:r>
              <a:rPr lang="en-US" sz="1400" i="1" dirty="0">
                <a:solidFill>
                  <a:srgbClr val="3F3F3F"/>
                </a:solidFill>
                <a:latin typeface="Open Sans"/>
                <a:ea typeface="Open Sans"/>
                <a:cs typeface="Open Sans"/>
                <a:sym typeface="Open Sans"/>
              </a:rPr>
              <a:t>Alice </a:t>
            </a:r>
            <a:r>
              <a:rPr lang="en-US" sz="1400" i="1" dirty="0" err="1">
                <a:solidFill>
                  <a:srgbClr val="3F3F3F"/>
                </a:solidFill>
                <a:latin typeface="Open Sans"/>
                <a:ea typeface="Open Sans"/>
                <a:cs typeface="Open Sans"/>
                <a:sym typeface="Open Sans"/>
              </a:rPr>
              <a:t>Matimba’s</a:t>
            </a:r>
            <a:r>
              <a:rPr lang="en-US" sz="1400" i="1" dirty="0">
                <a:solidFill>
                  <a:srgbClr val="3F3F3F"/>
                </a:solidFill>
                <a:latin typeface="Open Sans"/>
                <a:ea typeface="Open Sans"/>
                <a:cs typeface="Open Sans"/>
                <a:sym typeface="Open Sans"/>
              </a:rPr>
              <a:t> </a:t>
            </a:r>
            <a:r>
              <a:rPr lang="en-US" sz="1400" dirty="0">
                <a:solidFill>
                  <a:srgbClr val="3F3F3F"/>
                </a:solidFill>
                <a:latin typeface="Open Sans"/>
                <a:ea typeface="Open Sans"/>
                <a:cs typeface="Open Sans"/>
                <a:sym typeface="Open Sans"/>
              </a:rPr>
              <a:t>(</a:t>
            </a:r>
            <a:r>
              <a:rPr lang="en-US" sz="1400" b="1" dirty="0">
                <a:solidFill>
                  <a:srgbClr val="3F3F3F"/>
                </a:solidFill>
                <a:latin typeface="Open Sans"/>
                <a:ea typeface="Open Sans"/>
                <a:cs typeface="Open Sans"/>
                <a:sym typeface="Open Sans"/>
              </a:rPr>
              <a:t>Zimbabwe</a:t>
            </a:r>
            <a:r>
              <a:rPr lang="en-US" sz="1400" dirty="0">
                <a:solidFill>
                  <a:srgbClr val="3F3F3F"/>
                </a:solidFill>
                <a:latin typeface="Open Sans"/>
                <a:ea typeface="Open Sans"/>
                <a:cs typeface="Open Sans"/>
                <a:sym typeface="Open Sans"/>
              </a:rPr>
              <a:t>) team successfully advocated for a health policy that has transformed the care and treatment for patients with diabetic retinopathy and other eye complications.</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3F3F3F"/>
              </a:buClr>
              <a:buSzPts val="1400"/>
              <a:buFont typeface="Open Sans"/>
              <a:buChar char="●"/>
            </a:pPr>
            <a:r>
              <a:rPr lang="en-US" sz="1400" i="1" dirty="0">
                <a:solidFill>
                  <a:srgbClr val="3F3F3F"/>
                </a:solidFill>
                <a:latin typeface="Open Sans"/>
                <a:ea typeface="Open Sans"/>
                <a:cs typeface="Open Sans"/>
                <a:sym typeface="Open Sans"/>
              </a:rPr>
              <a:t>Lui Philip Kame </a:t>
            </a:r>
            <a:r>
              <a:rPr lang="en-US" sz="1400" dirty="0">
                <a:solidFill>
                  <a:srgbClr val="3F3F3F"/>
                </a:solidFill>
                <a:latin typeface="Open Sans"/>
                <a:ea typeface="Open Sans"/>
                <a:cs typeface="Open Sans"/>
                <a:sym typeface="Open Sans"/>
              </a:rPr>
              <a:t>(</a:t>
            </a:r>
            <a:r>
              <a:rPr lang="en-US" sz="1400" b="1" dirty="0">
                <a:solidFill>
                  <a:srgbClr val="3F3F3F"/>
                </a:solidFill>
                <a:latin typeface="Open Sans"/>
                <a:ea typeface="Open Sans"/>
                <a:cs typeface="Open Sans"/>
                <a:sym typeface="Open Sans"/>
              </a:rPr>
              <a:t>Papua New Guinea</a:t>
            </a:r>
            <a:r>
              <a:rPr lang="en-US" sz="1400" dirty="0">
                <a:solidFill>
                  <a:srgbClr val="3F3F3F"/>
                </a:solidFill>
                <a:latin typeface="Open Sans"/>
                <a:ea typeface="Open Sans"/>
                <a:cs typeface="Open Sans"/>
                <a:sym typeface="Open Sans"/>
              </a:rPr>
              <a:t>), a Technical Services Librarian at the PNG University of Natural Resource and Environment in Port Moresby, Papua New Guinea, developed a solution himself: a mini-ICT networking system that provides online services for the library to complement its traditional over-the-counter services</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Instructions for inserting a new video: </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on old video and press delete on your keyboard</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On the top ribbon, click “Insert”</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“Video” on the drop-down menu</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the top tab “By URL” </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Copy and paste the URL of the </a:t>
            </a:r>
            <a:r>
              <a:rPr lang="en-US" sz="1400" dirty="0" err="1">
                <a:solidFill>
                  <a:srgbClr val="FF0000"/>
                </a:solidFill>
                <a:latin typeface="Open Sans"/>
                <a:ea typeface="Open Sans"/>
                <a:cs typeface="Open Sans"/>
                <a:sym typeface="Open Sans"/>
              </a:rPr>
              <a:t>Youtube</a:t>
            </a:r>
            <a:r>
              <a:rPr lang="en-US" sz="1400" dirty="0">
                <a:solidFill>
                  <a:srgbClr val="FF0000"/>
                </a:solidFill>
                <a:latin typeface="Open Sans"/>
                <a:ea typeface="Open Sans"/>
                <a:cs typeface="Open Sans"/>
                <a:sym typeface="Open Sans"/>
              </a:rPr>
              <a:t> video you would like to insert </a:t>
            </a:r>
            <a:endParaRPr sz="1400" dirty="0">
              <a:solidFill>
                <a:srgbClr val="FF0000"/>
              </a:solidFill>
              <a:latin typeface="Open Sans"/>
              <a:ea typeface="Open Sans"/>
              <a:cs typeface="Open Sans"/>
              <a:sym typeface="Open Sans"/>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The Research4Life Advocacy Toolkit presents several steps to develop a successful and structured advocacy strategy focusing specifically on librarians in developing countries.</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The hands-on material will facilitate the implementation of activities that can help obtain support to foster the usage of the Research4Life programmes: Hinari, AGORA, OARE, ARDI and GOALI</a:t>
            </a:r>
            <a:endParaRPr/>
          </a:p>
        </p:txBody>
      </p:sp>
      <p:sp>
        <p:nvSpPr>
          <p:cNvPr id="173" name="Google Shape;1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Question to the audience: </a:t>
            </a:r>
            <a:r>
              <a:rPr lang="en-US" sz="1200" b="1" i="0" u="none" strike="noStrike" cap="none">
                <a:solidFill>
                  <a:schemeClr val="dk1"/>
                </a:solidFill>
                <a:latin typeface="Calibri"/>
                <a:ea typeface="Calibri"/>
                <a:cs typeface="Calibri"/>
                <a:sym typeface="Calibri"/>
              </a:rPr>
              <a:t>How many of these activities have you completed?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Are some of these ideas new to you?</a:t>
            </a:r>
            <a:endParaRPr b="1"/>
          </a:p>
        </p:txBody>
      </p:sp>
      <p:sp>
        <p:nvSpPr>
          <p:cNvPr id="184" name="Google Shape;1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Self-reflection Activity - 3 mins </a:t>
            </a:r>
            <a:endParaRPr>
              <a:solidFill>
                <a:srgbClr val="FF0000"/>
              </a:solidFill>
            </a:endParaRPr>
          </a:p>
        </p:txBody>
      </p:sp>
      <p:sp>
        <p:nvSpPr>
          <p:cNvPr id="195" name="Google Shape;1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03" name="Google Shape;20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0" name="Google Shape;21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 mins</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Groups are pre-selected based on a pre-course survey question asking the learners to select which potential scenario (slide 14) best fit their current situation. </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Encourage the groups to use “Whiteboard” during their breakout sessions to keep notes</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Ask each group to select a leader who will gather group email addresses, save the Whiteboards from each session, and email them to the other participants at the end of the session</a:t>
            </a:r>
            <a:endParaRPr>
              <a:solidFill>
                <a:srgbClr val="FF0000"/>
              </a:solidFill>
            </a:endParaRPr>
          </a:p>
        </p:txBody>
      </p:sp>
      <p:sp>
        <p:nvSpPr>
          <p:cNvPr id="220" name="Google Shape;2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Remember that goals can be defined as headers for the objectives.  In other words, a goal is more general, while objectives can be more specific and relate to one goal.</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Some examples are listed below:</a:t>
            </a:r>
            <a:endParaRPr/>
          </a:p>
          <a:p>
            <a:pPr marL="171450" lvl="0" indent="-171450" algn="l" rtl="0">
              <a:lnSpc>
                <a:spcPct val="100000"/>
              </a:lnSpc>
              <a:spcBef>
                <a:spcPts val="0"/>
              </a:spcBef>
              <a:spcAft>
                <a:spcPts val="0"/>
              </a:spcAft>
              <a:buSzPts val="1400"/>
              <a:buFont typeface="Arial"/>
              <a:buChar char="•"/>
            </a:pPr>
            <a:r>
              <a:rPr lang="en-US"/>
              <a:t>obtain funds to pay the Research4Life Group B annual fee </a:t>
            </a:r>
            <a:endParaRPr/>
          </a:p>
          <a:p>
            <a:pPr marL="171450" lvl="0" indent="-171450" algn="l" rtl="0">
              <a:lnSpc>
                <a:spcPct val="100000"/>
              </a:lnSpc>
              <a:spcBef>
                <a:spcPts val="0"/>
              </a:spcBef>
              <a:spcAft>
                <a:spcPts val="0"/>
              </a:spcAft>
              <a:buSzPts val="1400"/>
              <a:buFont typeface="Arial"/>
              <a:buChar char="•"/>
            </a:pPr>
            <a:r>
              <a:rPr lang="en-US"/>
              <a:t>raise awareness about the resources that the library offers</a:t>
            </a:r>
            <a:endParaRPr/>
          </a:p>
          <a:p>
            <a:pPr marL="171450" lvl="0" indent="-171450" algn="l" rtl="0">
              <a:lnSpc>
                <a:spcPct val="100000"/>
              </a:lnSpc>
              <a:spcBef>
                <a:spcPts val="0"/>
              </a:spcBef>
              <a:spcAft>
                <a:spcPts val="0"/>
              </a:spcAft>
              <a:buSzPts val="1400"/>
              <a:buFont typeface="Arial"/>
              <a:buChar char="•"/>
            </a:pPr>
            <a:r>
              <a:rPr lang="en-US"/>
              <a:t>convince institutional management to invest in library infrastructure.</a:t>
            </a:r>
            <a:endParaRPr/>
          </a:p>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29" name="Google Shape;2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- 5-10 mins</a:t>
            </a:r>
            <a:endParaRPr>
              <a:solidFill>
                <a:srgbClr val="FF0000"/>
              </a:solidFill>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List the main </a:t>
            </a:r>
            <a:r>
              <a:rPr lang="en-US" sz="1200" b="1" i="0" u="none" strike="noStrike" cap="none">
                <a:solidFill>
                  <a:schemeClr val="dk1"/>
                </a:solidFill>
                <a:latin typeface="Calibri"/>
                <a:ea typeface="Calibri"/>
                <a:cs typeface="Calibri"/>
                <a:sym typeface="Calibri"/>
              </a:rPr>
              <a:t>goal(s) and objectives</a:t>
            </a:r>
            <a:endParaRPr/>
          </a:p>
        </p:txBody>
      </p:sp>
      <p:sp>
        <p:nvSpPr>
          <p:cNvPr id="237" name="Google Shape;23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Possible user groups include:</a:t>
            </a:r>
            <a:endParaRPr/>
          </a:p>
          <a:p>
            <a:pPr marL="171450" lvl="0" indent="-171450" algn="l" rtl="0">
              <a:lnSpc>
                <a:spcPct val="100000"/>
              </a:lnSpc>
              <a:spcBef>
                <a:spcPts val="0"/>
              </a:spcBef>
              <a:spcAft>
                <a:spcPts val="0"/>
              </a:spcAft>
              <a:buSzPts val="1400"/>
              <a:buFont typeface="Arial"/>
              <a:buChar char="•"/>
            </a:pPr>
            <a:r>
              <a:rPr lang="en-US"/>
              <a:t>student communities of the institution – undergraduate or postgraduate or discipline(s)</a:t>
            </a:r>
            <a:endParaRPr/>
          </a:p>
          <a:p>
            <a:pPr marL="171450" lvl="0" indent="-171450" algn="l" rtl="0">
              <a:lnSpc>
                <a:spcPct val="100000"/>
              </a:lnSpc>
              <a:spcBef>
                <a:spcPts val="0"/>
              </a:spcBef>
              <a:spcAft>
                <a:spcPts val="0"/>
              </a:spcAft>
              <a:buSzPts val="1400"/>
              <a:buFont typeface="Arial"/>
              <a:buChar char="•"/>
            </a:pPr>
            <a:r>
              <a:rPr lang="en-US"/>
              <a:t>management of institution</a:t>
            </a:r>
            <a:endParaRPr/>
          </a:p>
          <a:p>
            <a:pPr marL="171450" lvl="0" indent="-171450" algn="l" rtl="0">
              <a:lnSpc>
                <a:spcPct val="100000"/>
              </a:lnSpc>
              <a:spcBef>
                <a:spcPts val="0"/>
              </a:spcBef>
              <a:spcAft>
                <a:spcPts val="0"/>
              </a:spcAft>
              <a:buSzPts val="1400"/>
              <a:buFont typeface="Arial"/>
              <a:buChar char="•"/>
            </a:pPr>
            <a:r>
              <a:rPr lang="en-US"/>
              <a:t>local policymakers</a:t>
            </a:r>
            <a:endParaRPr/>
          </a:p>
          <a:p>
            <a:pPr marL="171450" lvl="0" indent="-171450" algn="l" rtl="0">
              <a:lnSpc>
                <a:spcPct val="100000"/>
              </a:lnSpc>
              <a:spcBef>
                <a:spcPts val="0"/>
              </a:spcBef>
              <a:spcAft>
                <a:spcPts val="0"/>
              </a:spcAft>
              <a:buSzPts val="1400"/>
              <a:buFont typeface="Arial"/>
              <a:buChar char="•"/>
            </a:pPr>
            <a:r>
              <a:rPr lang="en-US"/>
              <a:t>funding organizations</a:t>
            </a:r>
            <a:endParaRPr/>
          </a:p>
          <a:p>
            <a:pPr marL="171450" lvl="0" indent="-171450" algn="l" rtl="0">
              <a:lnSpc>
                <a:spcPct val="100000"/>
              </a:lnSpc>
              <a:spcBef>
                <a:spcPts val="0"/>
              </a:spcBef>
              <a:spcAft>
                <a:spcPts val="0"/>
              </a:spcAft>
              <a:buSzPts val="1400"/>
              <a:buFont typeface="Arial"/>
              <a:buChar char="•"/>
            </a:pPr>
            <a:r>
              <a:rPr lang="en-US"/>
              <a:t>Research4Life team</a:t>
            </a:r>
            <a:endParaRPr/>
          </a:p>
          <a:p>
            <a:pPr marL="171450" lvl="0" indent="-82550" algn="l" rtl="0">
              <a:lnSpc>
                <a:spcPct val="100000"/>
              </a:lnSpc>
              <a:spcBef>
                <a:spcPts val="0"/>
              </a:spcBef>
              <a:spcAft>
                <a:spcPts val="0"/>
              </a:spcAft>
              <a:buSzPts val="1400"/>
              <a:buFont typeface="Arial"/>
              <a:buNone/>
            </a:pPr>
            <a:endParaRPr/>
          </a:p>
        </p:txBody>
      </p:sp>
      <p:sp>
        <p:nvSpPr>
          <p:cNvPr id="245" name="Google Shape;24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3" name="Google Shape;25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 mins</a:t>
            </a:r>
            <a:endParaRPr>
              <a:solidFill>
                <a:srgbClr val="FF0000"/>
              </a:solidFill>
            </a:endParaRPr>
          </a:p>
        </p:txBody>
      </p:sp>
      <p:sp>
        <p:nvSpPr>
          <p:cNvPr id="260" name="Google Shape;2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9" name="Google Shape;26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6" name="Google Shape;27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- 5-10 mins</a:t>
            </a:r>
            <a:endParaRPr>
              <a:solidFill>
                <a:srgbClr val="FF0000"/>
              </a:solidFill>
            </a:endParaRPr>
          </a:p>
        </p:txBody>
      </p:sp>
      <p:sp>
        <p:nvSpPr>
          <p:cNvPr id="283" name="Google Shape;28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latin typeface="Arial"/>
                <a:ea typeface="Arial"/>
                <a:cs typeface="Arial"/>
                <a:sym typeface="Arial"/>
              </a:rPr>
              <a:t>If time is available - encourage an entire class group discussion. Have the class share the most useful information that they learned during the course. </a:t>
            </a:r>
            <a:endParaRPr>
              <a:solidFill>
                <a:srgbClr val="FF0000"/>
              </a:solidFill>
              <a:latin typeface="Arial"/>
              <a:ea typeface="Arial"/>
              <a:cs typeface="Arial"/>
              <a:sym typeface="Arial"/>
            </a:endParaRPr>
          </a:p>
        </p:txBody>
      </p:sp>
      <p:sp>
        <p:nvSpPr>
          <p:cNvPr id="301" name="Google Shape;30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8IXEn7xOPE" TargetMode="External"/><Relationship Id="rId7" Type="http://schemas.openxmlformats.org/officeDocument/2006/relationships/hyperlink" Target="https://www.youtube.com/channel/UCMEkCLsuajg3lyZM9gLfK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www.youtube.com/watch?v=sTW0EGjNCR0"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a.org/advocacy/frontline-advocacy-toolk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search4life.org/wp-content/uploads/2019/02/Research4Life-Advocacy-Toolkit-presentation.ppt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asl/advocacy/defini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Research4Life advocacy toolkit</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Advocate for Research4Life and </a:t>
            </a:r>
            <a:endParaRPr sz="3500" b="1" dirty="0">
              <a:solidFill>
                <a:srgbClr val="004890"/>
              </a:solidFill>
              <a:latin typeface="Open Sans"/>
              <a:ea typeface="Open Sans"/>
              <a:cs typeface="Open Sans"/>
              <a:sym typeface="Open Sans"/>
            </a:endParaRPr>
          </a:p>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facilitate capacity development  </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Some examples from the field</a:t>
            </a:r>
            <a:endParaRPr sz="3600">
              <a:solidFill>
                <a:srgbClr val="586F7C"/>
              </a:solidFill>
              <a:latin typeface="Open Sans"/>
              <a:ea typeface="Open Sans"/>
              <a:cs typeface="Open Sans"/>
              <a:sym typeface="Open Sans"/>
            </a:endParaRPr>
          </a:p>
        </p:txBody>
      </p:sp>
      <p:pic>
        <p:nvPicPr>
          <p:cNvPr id="168" name="Google Shape;168;p11" descr="Her tenacious work to advocate for better resources and support for the university library in Uganda, enabled a digital transformation at Kyambogo University. Her role is vital for students and the research staff so their work reaches far beyond  university doors." title="Mary Acanit on winning the 2016 Research4Life/INASP Advocacy Competition">
            <a:hlinkClick r:id="rId3"/>
          </p:cNvPr>
          <p:cNvPicPr preferRelativeResize="0"/>
          <p:nvPr/>
        </p:nvPicPr>
        <p:blipFill rotWithShape="1">
          <a:blip r:embed="rId4">
            <a:alphaModFix/>
          </a:blip>
          <a:srcRect/>
          <a:stretch/>
        </p:blipFill>
        <p:spPr>
          <a:xfrm>
            <a:off x="869675" y="1919702"/>
            <a:ext cx="4712450" cy="3534325"/>
          </a:xfrm>
          <a:prstGeom prst="rect">
            <a:avLst/>
          </a:prstGeom>
          <a:noFill/>
          <a:ln>
            <a:noFill/>
          </a:ln>
        </p:spPr>
      </p:pic>
      <p:pic>
        <p:nvPicPr>
          <p:cNvPr id="169" name="Google Shape;169;p11" descr="Mulugeta Bayisa is a practising physiotherapist who teaches undergraduate physiotherapy students at the University of Gondar in Ethiopia. He is also studying postgraduate clinical physiotherapy. When he first came to the university as an undergraduate student in 2005, there were few physiotherapy books in the library, and those that were available were over a decade old.  Publications describing new research in this fast-changing and rapidly growing field were virtually non-existent. This became an even greater problem in 2008, when Mr Bayisa started teaching. &#10;&#10;With limited internet access and the scarcity of current print journals, the college lacked a culture of evidence based practice. In such an environment, it was very difficult to answer the sort of questions -- the why, what, who and how of clinical practice -- that good teaching demands.&#10;&#10;And not only did Mr Bayisa and the other physiotherapy staff rely on old publications, but they also took an outdated approach to patient care. &quot;We decided for the patients; we didn't include them in the decision-making process,&quot; he says. &quot;It was very difficult for our institution to narrow the gap between what is practised now internationally and what we used to practise, which was often unable to solve our patients' problems.&quot;&#10;&#10;All this would change, however, in September 2010. That month, three information experts visited to talk to postgraduate students about evidence-based practice and accessing health information through the Leicester-- Gondar Medical and University Link, which supports undergraduate and postgraduate teaching programs.&#10;&#10;Crucially, they introduced Mr Bayisa to HINARI. This, he says, marked a great turning point in his life. Using HINARI, Mr Bayisa was able to access original research articles, information on clinical trials, and reviews. Before HINARI, Google was his main source of medical information. But, without access to full journal papers, the information was often vague or incomplete, if it was available at all. &#10;&#10;MORE: For full story, read Research4Life's Making a Difference: Stories from the field:&#10;how access to scientific literature is improving the livelihoods of communities around the world at http://ow.ly/criVl ." title="Physiotherapist Mulugeta Bayisa on Research4life &amp; community impact in Ethiopia">
            <a:hlinkClick r:id="rId5"/>
          </p:cNvPr>
          <p:cNvPicPr preferRelativeResize="0"/>
          <p:nvPr/>
        </p:nvPicPr>
        <p:blipFill rotWithShape="1">
          <a:blip r:embed="rId6">
            <a:alphaModFix/>
          </a:blip>
          <a:srcRect/>
          <a:stretch/>
        </p:blipFill>
        <p:spPr>
          <a:xfrm>
            <a:off x="6421833" y="1919701"/>
            <a:ext cx="4712425" cy="3534325"/>
          </a:xfrm>
          <a:prstGeom prst="rect">
            <a:avLst/>
          </a:prstGeom>
          <a:noFill/>
          <a:ln>
            <a:noFill/>
          </a:ln>
        </p:spPr>
      </p:pic>
      <p:sp>
        <p:nvSpPr>
          <p:cNvPr id="2" name="TextBox 1">
            <a:extLst>
              <a:ext uri="{FF2B5EF4-FFF2-40B4-BE49-F238E27FC236}">
                <a16:creationId xmlns:a16="http://schemas.microsoft.com/office/drawing/2014/main" id="{59B800C9-B4B7-E804-EAD2-CCCE2D08CACF}"/>
              </a:ext>
            </a:extLst>
          </p:cNvPr>
          <p:cNvSpPr txBox="1"/>
          <p:nvPr/>
        </p:nvSpPr>
        <p:spPr>
          <a:xfrm>
            <a:off x="982639" y="5657671"/>
            <a:ext cx="9812740" cy="1200329"/>
          </a:xfrm>
          <a:prstGeom prst="rect">
            <a:avLst/>
          </a:prstGeom>
          <a:noFill/>
        </p:spPr>
        <p:txBody>
          <a:bodyPr wrap="square" rtlCol="0">
            <a:spAutoFit/>
          </a:bodyPr>
          <a:lstStyle/>
          <a:p>
            <a:r>
              <a:rPr lang="en-US" sz="2400" dirty="0">
                <a:solidFill>
                  <a:schemeClr val="tx1">
                    <a:lumMod val="75000"/>
                    <a:lumOff val="25000"/>
                  </a:schemeClr>
                </a:solidFill>
              </a:rPr>
              <a:t>To view Research4Life Stories of Change, go to </a:t>
            </a:r>
            <a:r>
              <a:rPr lang="en-US" sz="2400" dirty="0">
                <a:hlinkClick r:id="rId7"/>
              </a:rPr>
              <a:t>https://www.youtube.com/channel/UCMEkCLsuajg3lyZM9gLfKCg</a:t>
            </a:r>
            <a:r>
              <a:rPr lang="en-US" sz="2400" dirty="0"/>
              <a:t> </a:t>
            </a:r>
          </a:p>
          <a:p>
            <a:r>
              <a:rPr lang="en-US" sz="2400" dirty="0">
                <a:solidFill>
                  <a:schemeClr val="tx1">
                    <a:lumMod val="75000"/>
                    <a:lumOff val="25000"/>
                  </a:schemeClr>
                </a:solidFill>
              </a:rPr>
              <a:t>Scroll down to section titled “Stories of Change”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1" y="375864"/>
            <a:ext cx="7991061"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Steps for a successful advocacy strategy</a:t>
            </a:r>
            <a:endParaRPr sz="3200">
              <a:solidFill>
                <a:srgbClr val="586F7C"/>
              </a:solidFill>
              <a:latin typeface="Open Sans"/>
              <a:ea typeface="Open Sans"/>
              <a:cs typeface="Open Sans"/>
              <a:sym typeface="Open Sans"/>
            </a:endParaRPr>
          </a:p>
        </p:txBody>
      </p:sp>
      <p:grpSp>
        <p:nvGrpSpPr>
          <p:cNvPr id="176" name="Google Shape;176;p12"/>
          <p:cNvGrpSpPr/>
          <p:nvPr/>
        </p:nvGrpSpPr>
        <p:grpSpPr>
          <a:xfrm>
            <a:off x="554814" y="2057385"/>
            <a:ext cx="11332386" cy="4510035"/>
            <a:chOff x="0" y="43241"/>
            <a:chExt cx="11332386" cy="4510035"/>
          </a:xfrm>
        </p:grpSpPr>
        <p:sp>
          <p:nvSpPr>
            <p:cNvPr id="177" name="Google Shape;177;p12"/>
            <p:cNvSpPr/>
            <p:nvPr/>
          </p:nvSpPr>
          <p:spPr>
            <a:xfrm>
              <a:off x="0" y="43241"/>
              <a:ext cx="11332386" cy="852345"/>
            </a:xfrm>
            <a:prstGeom prst="roundRect">
              <a:avLst>
                <a:gd name="adj" fmla="val 16667"/>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2"/>
            <p:cNvSpPr txBox="1"/>
            <p:nvPr/>
          </p:nvSpPr>
          <p:spPr>
            <a:xfrm>
              <a:off x="41608" y="84849"/>
              <a:ext cx="11249170" cy="7691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chemeClr val="lt1"/>
                  </a:solidFill>
                  <a:latin typeface="Open Sans"/>
                  <a:ea typeface="Open Sans"/>
                  <a:cs typeface="Open Sans"/>
                  <a:sym typeface="Open Sans"/>
                </a:rPr>
                <a:t>The steps are:</a:t>
              </a:r>
              <a:endParaRPr sz="3300" b="0" i="0" u="none" strike="noStrike" cap="none">
                <a:solidFill>
                  <a:schemeClr val="lt1"/>
                </a:solidFill>
                <a:latin typeface="Open Sans"/>
                <a:ea typeface="Open Sans"/>
                <a:cs typeface="Open Sans"/>
                <a:sym typeface="Open Sans"/>
              </a:endParaRPr>
            </a:p>
          </p:txBody>
        </p:sp>
        <p:sp>
          <p:nvSpPr>
            <p:cNvPr id="179" name="Google Shape;179;p12"/>
            <p:cNvSpPr/>
            <p:nvPr/>
          </p:nvSpPr>
          <p:spPr>
            <a:xfrm>
              <a:off x="0" y="895586"/>
              <a:ext cx="11332386" cy="36576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2"/>
            <p:cNvSpPr txBox="1"/>
            <p:nvPr/>
          </p:nvSpPr>
          <p:spPr>
            <a:xfrm>
              <a:off x="0" y="895586"/>
              <a:ext cx="11332386" cy="3657690"/>
            </a:xfrm>
            <a:prstGeom prst="rect">
              <a:avLst/>
            </a:prstGeom>
            <a:noFill/>
            <a:ln>
              <a:noFill/>
            </a:ln>
          </p:spPr>
          <p:txBody>
            <a:bodyPr spcFirstLastPara="1" wrap="square" lIns="359800" tIns="39350" rIns="220450" bIns="39350" anchor="t" anchorCtr="0">
              <a:noAutofit/>
            </a:bodyPr>
            <a:lstStyle/>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Identify the challenge</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Note types of advocacy efforts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Understand Research4Life and identify Research4Life resources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Set up specific objectives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Analyze the audience</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Map out resources and capabilities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Develop a strategic plan and activities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Monitor and evaluate results</a:t>
              </a:r>
              <a:endParaRPr sz="24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0" y="858382"/>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Advocacy efforts </a:t>
            </a:r>
            <a:endParaRPr sz="3600" dirty="0">
              <a:solidFill>
                <a:srgbClr val="586F7C"/>
              </a:solidFill>
              <a:latin typeface="Open Sans"/>
              <a:ea typeface="Open Sans"/>
              <a:cs typeface="Open Sans"/>
              <a:sym typeface="Open Sans"/>
            </a:endParaRPr>
          </a:p>
        </p:txBody>
      </p:sp>
      <p:grpSp>
        <p:nvGrpSpPr>
          <p:cNvPr id="187" name="Google Shape;187;p17"/>
          <p:cNvGrpSpPr/>
          <p:nvPr/>
        </p:nvGrpSpPr>
        <p:grpSpPr>
          <a:xfrm>
            <a:off x="554814" y="2035897"/>
            <a:ext cx="11332386" cy="4553010"/>
            <a:chOff x="0" y="21753"/>
            <a:chExt cx="11332386" cy="4553010"/>
          </a:xfrm>
        </p:grpSpPr>
        <p:sp>
          <p:nvSpPr>
            <p:cNvPr id="188" name="Google Shape;188;p17"/>
            <p:cNvSpPr/>
            <p:nvPr/>
          </p:nvSpPr>
          <p:spPr>
            <a:xfrm>
              <a:off x="0" y="21753"/>
              <a:ext cx="11332386" cy="127413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7"/>
            <p:cNvSpPr txBox="1"/>
            <p:nvPr/>
          </p:nvSpPr>
          <p:spPr>
            <a:xfrm>
              <a:off x="62198" y="83951"/>
              <a:ext cx="11207990" cy="1149734"/>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chemeClr val="lt1"/>
                  </a:solidFill>
                  <a:latin typeface="Arial"/>
                  <a:ea typeface="Arial"/>
                  <a:cs typeface="Arial"/>
                  <a:sym typeface="Arial"/>
                </a:rPr>
                <a:t>The toolkit reviews some examples of advocacy efforts such as;</a:t>
              </a:r>
              <a:endParaRPr sz="3300" b="0" i="0" u="none" strike="noStrike" cap="none">
                <a:solidFill>
                  <a:schemeClr val="lt1"/>
                </a:solidFill>
                <a:latin typeface="Arial"/>
                <a:ea typeface="Arial"/>
                <a:cs typeface="Arial"/>
                <a:sym typeface="Arial"/>
              </a:endParaRPr>
            </a:p>
          </p:txBody>
        </p:sp>
        <p:sp>
          <p:nvSpPr>
            <p:cNvPr id="190" name="Google Shape;190;p17"/>
            <p:cNvSpPr/>
            <p:nvPr/>
          </p:nvSpPr>
          <p:spPr>
            <a:xfrm>
              <a:off x="0" y="1295883"/>
              <a:ext cx="11332386" cy="3278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7"/>
            <p:cNvSpPr txBox="1"/>
            <p:nvPr/>
          </p:nvSpPr>
          <p:spPr>
            <a:xfrm>
              <a:off x="0" y="1295883"/>
              <a:ext cx="11332386" cy="3278880"/>
            </a:xfrm>
            <a:prstGeom prst="rect">
              <a:avLst/>
            </a:prstGeom>
            <a:noFill/>
            <a:ln>
              <a:noFill/>
            </a:ln>
          </p:spPr>
          <p:txBody>
            <a:bodyPr spcFirstLastPara="1" wrap="square" lIns="359800" tIns="41900" rIns="234675" bIns="41900" anchor="t" anchorCtr="0">
              <a:noAutofit/>
            </a:bodyPr>
            <a:lstStyle/>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Collecting evidence: gathering data or conducting surveys about your library </a:t>
              </a:r>
              <a:endParaRPr sz="2600" b="0" i="0" u="none" strike="noStrike" cap="none">
                <a:solidFill>
                  <a:srgbClr val="3F3F3F"/>
                </a:solidFill>
                <a:latin typeface="Arial"/>
                <a:ea typeface="Arial"/>
                <a:cs typeface="Arial"/>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Attending professional development: following a course or training</a:t>
              </a:r>
              <a:endParaRPr sz="2600" b="0" i="0" u="none" strike="noStrike" cap="none">
                <a:solidFill>
                  <a:srgbClr val="3F3F3F"/>
                </a:solidFill>
                <a:latin typeface="Arial"/>
                <a:ea typeface="Arial"/>
                <a:cs typeface="Arial"/>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Being a member of association or task force </a:t>
              </a:r>
              <a:endParaRPr sz="2600" b="0" i="0" u="none" strike="noStrike" cap="none">
                <a:solidFill>
                  <a:srgbClr val="3F3F3F"/>
                </a:solidFill>
                <a:latin typeface="Arial"/>
                <a:ea typeface="Arial"/>
                <a:cs typeface="Arial"/>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Communicating with decision-makers</a:t>
              </a:r>
              <a:endParaRPr sz="2600" b="0" i="0" u="none" strike="noStrike" cap="none">
                <a:solidFill>
                  <a:srgbClr val="3F3F3F"/>
                </a:solidFill>
                <a:latin typeface="Arial"/>
                <a:ea typeface="Arial"/>
                <a:cs typeface="Arial"/>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Attending faculty or staff meetings</a:t>
              </a:r>
              <a:endParaRPr sz="2600" b="0" i="0" u="none" strike="noStrike" cap="none">
                <a:solidFill>
                  <a:srgbClr val="3F3F3F"/>
                </a:solidFill>
                <a:latin typeface="Arial"/>
                <a:ea typeface="Arial"/>
                <a:cs typeface="Arial"/>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Attending conferences and giving presentations</a:t>
              </a:r>
              <a:endParaRPr sz="2600" b="0" i="0" u="none" strike="noStrike" cap="none">
                <a:solidFill>
                  <a:srgbClr val="3F3F3F"/>
                </a:solidFill>
                <a:latin typeface="Arial"/>
                <a:ea typeface="Arial"/>
                <a:cs typeface="Arial"/>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a:solidFill>
                    <a:srgbClr val="3F3F3F"/>
                  </a:solidFill>
                  <a:latin typeface="Arial"/>
                  <a:ea typeface="Arial"/>
                  <a:cs typeface="Arial"/>
                  <a:sym typeface="Arial"/>
                </a:rPr>
                <a:t>Collaborating and networking with other librarians</a:t>
              </a:r>
              <a:endParaRPr sz="2600" b="0" i="0" u="none" strike="noStrike" cap="none">
                <a:solidFill>
                  <a:srgbClr val="3F3F3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Reflection</a:t>
            </a:r>
            <a:endParaRPr sz="3600" dirty="0">
              <a:solidFill>
                <a:srgbClr val="586F7C"/>
              </a:solidFill>
              <a:latin typeface="Open Sans"/>
              <a:ea typeface="Open Sans"/>
              <a:cs typeface="Open Sans"/>
              <a:sym typeface="Open Sans"/>
            </a:endParaRPr>
          </a:p>
        </p:txBody>
      </p:sp>
      <p:sp>
        <p:nvSpPr>
          <p:cNvPr id="198" name="Google Shape;198;p18"/>
          <p:cNvSpPr txBox="1">
            <a:spLocks noGrp="1"/>
          </p:cNvSpPr>
          <p:nvPr>
            <p:ph type="body" idx="1"/>
          </p:nvPr>
        </p:nvSpPr>
        <p:spPr>
          <a:xfrm>
            <a:off x="479875" y="1804275"/>
            <a:ext cx="7370700" cy="4596600"/>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2"/>
              </a:buClr>
              <a:buSzPts val="2200"/>
              <a:buNone/>
            </a:pPr>
            <a:r>
              <a:rPr lang="en-US" dirty="0">
                <a:solidFill>
                  <a:schemeClr val="tx1">
                    <a:lumMod val="75000"/>
                    <a:lumOff val="25000"/>
                  </a:schemeClr>
                </a:solidFill>
                <a:latin typeface="Open Sans"/>
                <a:ea typeface="Open Sans"/>
                <a:cs typeface="Open Sans"/>
                <a:sym typeface="Open Sans"/>
              </a:rPr>
              <a:t>What problem is your organization having obtaining, maintaining, or increasing usage of Research4Life? </a:t>
            </a:r>
          </a:p>
          <a:p>
            <a:pPr marL="12700" lvl="0" indent="0" algn="l" rtl="0">
              <a:lnSpc>
                <a:spcPct val="100000"/>
              </a:lnSpc>
              <a:spcBef>
                <a:spcPts val="0"/>
              </a:spcBef>
              <a:spcAft>
                <a:spcPts val="0"/>
              </a:spcAft>
              <a:buClr>
                <a:schemeClr val="dk2"/>
              </a:buClr>
              <a:buSzPts val="2200"/>
              <a:buNone/>
            </a:pPr>
            <a:endParaRPr dirty="0">
              <a:solidFill>
                <a:schemeClr val="tx1">
                  <a:lumMod val="75000"/>
                  <a:lumOff val="25000"/>
                </a:schemeClr>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dirty="0">
                <a:solidFill>
                  <a:schemeClr val="tx1">
                    <a:lumMod val="75000"/>
                    <a:lumOff val="25000"/>
                  </a:schemeClr>
                </a:solidFill>
                <a:latin typeface="Open Sans"/>
                <a:ea typeface="Open Sans"/>
                <a:cs typeface="Open Sans"/>
                <a:sym typeface="Open Sans"/>
              </a:rPr>
              <a:t>How have you been trying to solve this problem? Is it going well? </a:t>
            </a:r>
          </a:p>
          <a:p>
            <a:pPr marL="12700" lvl="0" indent="0" algn="l" rtl="0">
              <a:lnSpc>
                <a:spcPct val="100000"/>
              </a:lnSpc>
              <a:spcBef>
                <a:spcPts val="0"/>
              </a:spcBef>
              <a:spcAft>
                <a:spcPts val="0"/>
              </a:spcAft>
              <a:buClr>
                <a:schemeClr val="dk2"/>
              </a:buClr>
              <a:buSzPts val="2200"/>
              <a:buNone/>
            </a:pPr>
            <a:endParaRPr lang="en-US" dirty="0">
              <a:solidFill>
                <a:schemeClr val="tx1">
                  <a:lumMod val="75000"/>
                  <a:lumOff val="25000"/>
                </a:schemeClr>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dirty="0">
                <a:solidFill>
                  <a:schemeClr val="tx1">
                    <a:lumMod val="75000"/>
                    <a:lumOff val="25000"/>
                  </a:schemeClr>
                </a:solidFill>
                <a:latin typeface="Open Sans"/>
                <a:ea typeface="Open Sans"/>
                <a:cs typeface="Open Sans"/>
                <a:sym typeface="Open Sans"/>
              </a:rPr>
              <a:t>What do you hope the Research4Life toolkit will help you achieve? </a:t>
            </a:r>
            <a:endParaRPr dirty="0">
              <a:solidFill>
                <a:schemeClr val="tx1">
                  <a:lumMod val="75000"/>
                  <a:lumOff val="25000"/>
                </a:schemeClr>
              </a:solidFill>
              <a:latin typeface="Open Sans"/>
              <a:ea typeface="Open Sans"/>
              <a:cs typeface="Open Sans"/>
              <a:sym typeface="Open Sans"/>
            </a:endParaRPr>
          </a:p>
        </p:txBody>
      </p:sp>
      <p:pic>
        <p:nvPicPr>
          <p:cNvPr id="199" name="Google Shape;199;p18"/>
          <p:cNvPicPr preferRelativeResize="0"/>
          <p:nvPr/>
        </p:nvPicPr>
        <p:blipFill rotWithShape="1">
          <a:blip r:embed="rId3">
            <a:alphaModFix/>
          </a:blip>
          <a:srcRect/>
          <a:stretch/>
        </p:blipFill>
        <p:spPr>
          <a:xfrm>
            <a:off x="8040836" y="2231109"/>
            <a:ext cx="3212113" cy="34335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Examples of possible situations in a library</a:t>
            </a:r>
            <a:endParaRPr sz="3200">
              <a:solidFill>
                <a:srgbClr val="586F7C"/>
              </a:solidFill>
              <a:latin typeface="Open Sans"/>
              <a:ea typeface="Open Sans"/>
              <a:cs typeface="Open Sans"/>
              <a:sym typeface="Open Sans"/>
            </a:endParaRPr>
          </a:p>
        </p:txBody>
      </p:sp>
      <p:sp>
        <p:nvSpPr>
          <p:cNvPr id="206" name="Google Shape;206;p24"/>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469900" lvl="0" indent="-457200" algn="l" rtl="0">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An institutional library would like to access the resources in the five Research4Life programmes, but it is situated in a Group B country.  The library has to secure funding for the annual fee of 1500 USD.</a:t>
            </a:r>
            <a:endParaRPr>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An institution has provided its members with free access to scientific knowledge through Research4Life for years, but now the country has been reclassified to group B.  The institutional members have to convince their management to pay the 1,500 USD annual fee.</a:t>
            </a:r>
            <a:endParaRPr>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The librarians of an institution that is subscribed to Research4Life notice that their institutional members are not aware of the resources that Research4Life provides.</a:t>
            </a:r>
            <a:endParaRPr>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The staff needs to raise awareness about the resources. To organize training, they need funding and support from their management.</a:t>
            </a:r>
            <a:endParaRPr>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a:solidFill>
                  <a:srgbClr val="3F3F3F"/>
                </a:solidFill>
                <a:latin typeface="Open Sans"/>
                <a:ea typeface="Open Sans"/>
                <a:cs typeface="Open Sans"/>
                <a:sym typeface="Open Sans"/>
              </a:rPr>
              <a:t>A library would like to make more use of Research4Life but is lacking technical equipment to provide access to the resources. They need to convince their institutional management to invest in infrastructure or look for other ways of funding.</a:t>
            </a:r>
            <a:endParaRPr>
              <a:solidFill>
                <a:srgbClr val="3F3F3F"/>
              </a:solidFill>
            </a:endParaRPr>
          </a:p>
          <a:p>
            <a:pPr marL="469900" lvl="0" indent="-317500" algn="l" rtl="0">
              <a:lnSpc>
                <a:spcPct val="150000"/>
              </a:lnSpc>
              <a:spcBef>
                <a:spcPts val="0"/>
              </a:spcBef>
              <a:spcAft>
                <a:spcPts val="0"/>
              </a:spcAft>
              <a:buClr>
                <a:schemeClr val="dk2"/>
              </a:buClr>
              <a:buSzPts val="2200"/>
              <a:buNone/>
            </a:pPr>
            <a:endParaRPr sz="160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1: Identify the challenge you face</a:t>
            </a:r>
            <a:endParaRPr sz="3200">
              <a:solidFill>
                <a:srgbClr val="586F7C"/>
              </a:solidFill>
              <a:latin typeface="Open Sans"/>
              <a:ea typeface="Open Sans"/>
              <a:cs typeface="Open Sans"/>
              <a:sym typeface="Open Sans"/>
            </a:endParaRPr>
          </a:p>
        </p:txBody>
      </p:sp>
      <p:sp>
        <p:nvSpPr>
          <p:cNvPr id="213" name="Google Shape;213;p25"/>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298450" lvl="0" indent="-28575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Before starting to plan the advocacy strategy, it is important that the planners ask several questions that will help them to shape the efforts in the best way.</a:t>
            </a:r>
            <a:endParaRPr>
              <a:solidFill>
                <a:srgbClr val="3F3F3F"/>
              </a:solidFill>
            </a:endParaRPr>
          </a:p>
          <a:p>
            <a:pPr marL="298450" lvl="0" indent="-28575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It is also important to identify problems and opportunities. </a:t>
            </a:r>
            <a:endParaRPr>
              <a:solidFill>
                <a:srgbClr val="3F3F3F"/>
              </a:solidFill>
              <a:latin typeface="Open Sans"/>
              <a:ea typeface="Open Sans"/>
              <a:cs typeface="Open Sans"/>
              <a:sym typeface="Open Sans"/>
            </a:endParaRPr>
          </a:p>
        </p:txBody>
      </p:sp>
      <p:grpSp>
        <p:nvGrpSpPr>
          <p:cNvPr id="214" name="Google Shape;214;p25"/>
          <p:cNvGrpSpPr/>
          <p:nvPr/>
        </p:nvGrpSpPr>
        <p:grpSpPr>
          <a:xfrm>
            <a:off x="1469936" y="4698676"/>
            <a:ext cx="9352240" cy="842400"/>
            <a:chOff x="0" y="47261"/>
            <a:chExt cx="9352240" cy="842400"/>
          </a:xfrm>
        </p:grpSpPr>
        <p:sp>
          <p:nvSpPr>
            <p:cNvPr id="215" name="Google Shape;215;p25"/>
            <p:cNvSpPr/>
            <p:nvPr/>
          </p:nvSpPr>
          <p:spPr>
            <a:xfrm>
              <a:off x="0" y="47261"/>
              <a:ext cx="9352240" cy="8424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5"/>
            <p:cNvSpPr txBox="1"/>
            <p:nvPr/>
          </p:nvSpPr>
          <p:spPr>
            <a:xfrm>
              <a:off x="41123" y="88384"/>
              <a:ext cx="9269994" cy="760154"/>
            </a:xfrm>
            <a:prstGeom prst="rect">
              <a:avLst/>
            </a:prstGeom>
            <a:noFill/>
            <a:ln>
              <a:noFill/>
            </a:ln>
          </p:spPr>
          <p:txBody>
            <a:bodyPr spcFirstLastPara="1" wrap="square" lIns="137150" tIns="137150" rIns="137150" bIns="13715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0" i="0" u="none" strike="noStrike" cap="none">
                  <a:solidFill>
                    <a:schemeClr val="lt1"/>
                  </a:solidFill>
                  <a:latin typeface="Arial"/>
                  <a:ea typeface="Arial"/>
                  <a:cs typeface="Arial"/>
                  <a:sym typeface="Arial"/>
                </a:rPr>
                <a:t>What is the problem you are trying to solve? </a:t>
              </a: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0" y="271900"/>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Activity</a:t>
            </a:r>
            <a:endParaRPr sz="3600">
              <a:solidFill>
                <a:srgbClr val="586F7C"/>
              </a:solidFill>
              <a:highlight>
                <a:srgbClr val="FFFF00"/>
              </a:highlight>
              <a:latin typeface="Open Sans"/>
              <a:ea typeface="Open Sans"/>
              <a:cs typeface="Open Sans"/>
              <a:sym typeface="Open Sans"/>
            </a:endParaRPr>
          </a:p>
        </p:txBody>
      </p:sp>
      <p:sp>
        <p:nvSpPr>
          <p:cNvPr id="223" name="Google Shape;223;p26"/>
          <p:cNvSpPr txBox="1">
            <a:spLocks noGrp="1"/>
          </p:cNvSpPr>
          <p:nvPr>
            <p:ph type="body" idx="1"/>
          </p:nvPr>
        </p:nvSpPr>
        <p:spPr>
          <a:xfrm>
            <a:off x="435630" y="2332801"/>
            <a:ext cx="6494100" cy="4098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200"/>
              <a:buNone/>
            </a:pPr>
            <a:r>
              <a:rPr lang="en-US" sz="3000" dirty="0">
                <a:solidFill>
                  <a:schemeClr val="tx1">
                    <a:lumMod val="75000"/>
                    <a:lumOff val="25000"/>
                  </a:schemeClr>
                </a:solidFill>
                <a:latin typeface="Open Sans"/>
                <a:ea typeface="Open Sans"/>
                <a:cs typeface="Open Sans"/>
                <a:sym typeface="Open Sans"/>
              </a:rPr>
              <a:t>What is the problem you are trying to solve? </a:t>
            </a:r>
            <a:endParaRPr sz="3000" dirty="0">
              <a:solidFill>
                <a:schemeClr val="tx1">
                  <a:lumMod val="75000"/>
                  <a:lumOff val="25000"/>
                </a:schemeClr>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2200"/>
              <a:buNone/>
            </a:pPr>
            <a:endParaRPr lang="en-US" sz="2800" dirty="0">
              <a:solidFill>
                <a:schemeClr val="tx1">
                  <a:lumMod val="75000"/>
                  <a:lumOff val="25000"/>
                </a:schemeClr>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2200"/>
              <a:buNone/>
            </a:pPr>
            <a:r>
              <a:rPr lang="en-US" sz="2800" dirty="0">
                <a:solidFill>
                  <a:schemeClr val="tx1">
                    <a:lumMod val="75000"/>
                    <a:lumOff val="25000"/>
                  </a:schemeClr>
                </a:solidFill>
                <a:latin typeface="Open Sans"/>
                <a:ea typeface="Open Sans"/>
                <a:cs typeface="Open Sans"/>
                <a:sym typeface="Open Sans"/>
              </a:rPr>
              <a:t>Explain your challenge obtaining, maintaining, or increasing your institution’s usage of Research4Life.   </a:t>
            </a:r>
            <a:endParaRPr sz="2800" dirty="0">
              <a:solidFill>
                <a:schemeClr val="tx1">
                  <a:lumMod val="75000"/>
                  <a:lumOff val="25000"/>
                </a:schemeClr>
              </a:solidFill>
              <a:latin typeface="Open Sans"/>
              <a:ea typeface="Open Sans"/>
              <a:cs typeface="Open Sans"/>
              <a:sym typeface="Open Sans"/>
            </a:endParaRPr>
          </a:p>
        </p:txBody>
      </p:sp>
      <p:pic>
        <p:nvPicPr>
          <p:cNvPr id="224" name="Google Shape;224;p26" descr="Question face clip art question clipartfest - ClipartBarn"/>
          <p:cNvPicPr preferRelativeResize="0"/>
          <p:nvPr/>
        </p:nvPicPr>
        <p:blipFill rotWithShape="1">
          <a:blip r:embed="rId3">
            <a:alphaModFix/>
          </a:blip>
          <a:srcRect/>
          <a:stretch/>
        </p:blipFill>
        <p:spPr>
          <a:xfrm>
            <a:off x="7627428" y="2891776"/>
            <a:ext cx="3304662" cy="2511544"/>
          </a:xfrm>
          <a:prstGeom prst="rect">
            <a:avLst/>
          </a:prstGeom>
          <a:noFill/>
          <a:ln>
            <a:noFill/>
          </a:ln>
        </p:spPr>
      </p:pic>
      <p:sp>
        <p:nvSpPr>
          <p:cNvPr id="225" name="Google Shape;225;p26"/>
          <p:cNvSpPr txBox="1"/>
          <p:nvPr/>
        </p:nvSpPr>
        <p:spPr>
          <a:xfrm>
            <a:off x="0"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Arial"/>
                <a:ea typeface="Arial"/>
                <a:cs typeface="Arial"/>
                <a:sym typeface="Arial"/>
              </a:rPr>
              <a:t>Activity 3 in Advocacy Toolkit</a:t>
            </a:r>
            <a:endParaRPr sz="14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2: Setting up specific goals and objectives</a:t>
            </a:r>
            <a:endParaRPr sz="3200">
              <a:solidFill>
                <a:srgbClr val="586F7C"/>
              </a:solidFill>
              <a:latin typeface="Open Sans"/>
              <a:ea typeface="Open Sans"/>
              <a:cs typeface="Open Sans"/>
              <a:sym typeface="Open Sans"/>
            </a:endParaRPr>
          </a:p>
        </p:txBody>
      </p:sp>
      <p:sp>
        <p:nvSpPr>
          <p:cNvPr id="232" name="Google Shape;232;p27"/>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12700" lvl="0" indent="0" algn="l" rtl="0">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Now that the problem has been identified, the staff needs to develop the main/</a:t>
            </a:r>
            <a:r>
              <a:rPr lang="en-US" sz="29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broader</a:t>
            </a:r>
            <a:r>
              <a:rPr lang="en-US" sz="2800">
                <a:solidFill>
                  <a:srgbClr val="3F3F3F"/>
                </a:solidFill>
                <a:latin typeface="Open Sans"/>
                <a:ea typeface="Open Sans"/>
                <a:cs typeface="Open Sans"/>
                <a:sym typeface="Open Sans"/>
              </a:rPr>
              <a:t> </a:t>
            </a:r>
            <a:r>
              <a:rPr lang="en-US" sz="2800" b="1">
                <a:solidFill>
                  <a:srgbClr val="3F3F3F"/>
                </a:solidFill>
                <a:latin typeface="Open Sans"/>
                <a:ea typeface="Open Sans"/>
                <a:cs typeface="Open Sans"/>
                <a:sym typeface="Open Sans"/>
              </a:rPr>
              <a:t>goal(s)</a:t>
            </a:r>
            <a:r>
              <a:rPr lang="en-US" sz="2800">
                <a:solidFill>
                  <a:srgbClr val="3F3F3F"/>
                </a:solidFill>
                <a:latin typeface="Open Sans"/>
                <a:ea typeface="Open Sans"/>
                <a:cs typeface="Open Sans"/>
                <a:sym typeface="Open Sans"/>
              </a:rPr>
              <a:t> and a series of (specific, measurable, attainable and realistic) </a:t>
            </a:r>
            <a:r>
              <a:rPr lang="en-US" sz="2800" b="1">
                <a:solidFill>
                  <a:srgbClr val="3F3F3F"/>
                </a:solidFill>
                <a:latin typeface="Open Sans"/>
                <a:ea typeface="Open Sans"/>
                <a:cs typeface="Open Sans"/>
                <a:sym typeface="Open Sans"/>
              </a:rPr>
              <a:t>objectives</a:t>
            </a:r>
            <a:r>
              <a:rPr lang="en-US" sz="2800">
                <a:solidFill>
                  <a:srgbClr val="3F3F3F"/>
                </a:solidFill>
                <a:latin typeface="Open Sans"/>
                <a:ea typeface="Open Sans"/>
                <a:cs typeface="Open Sans"/>
                <a:sym typeface="Open Sans"/>
              </a:rPr>
              <a:t>.</a:t>
            </a:r>
            <a:endParaRPr>
              <a:solidFill>
                <a:srgbClr val="3F3F3F"/>
              </a:solidFill>
            </a:endParaRPr>
          </a:p>
        </p:txBody>
      </p:sp>
      <p:sp>
        <p:nvSpPr>
          <p:cNvPr id="233" name="Google Shape;233;p27"/>
          <p:cNvSpPr/>
          <p:nvPr/>
        </p:nvSpPr>
        <p:spPr>
          <a:xfrm>
            <a:off x="502259" y="4167265"/>
            <a:ext cx="11287594" cy="2278505"/>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Open Sans"/>
                <a:ea typeface="Open Sans"/>
                <a:cs typeface="Open Sans"/>
                <a:sym typeface="Open Sans"/>
              </a:rPr>
              <a:t>What is the main goal you aim to achieve?  What are the long and short-term objectives that build towards your goal?</a:t>
            </a:r>
            <a:endParaRPr sz="32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Reflection</a:t>
            </a:r>
            <a:endParaRPr sz="3600" dirty="0">
              <a:solidFill>
                <a:srgbClr val="586F7C"/>
              </a:solidFill>
              <a:highlight>
                <a:srgbClr val="FFFF00"/>
              </a:highlight>
              <a:latin typeface="Open Sans"/>
              <a:ea typeface="Open Sans"/>
              <a:cs typeface="Open Sans"/>
              <a:sym typeface="Open Sans"/>
            </a:endParaRPr>
          </a:p>
        </p:txBody>
      </p:sp>
      <p:sp>
        <p:nvSpPr>
          <p:cNvPr id="240" name="Google Shape;240;p28"/>
          <p:cNvSpPr txBox="1">
            <a:spLocks noGrp="1"/>
          </p:cNvSpPr>
          <p:nvPr>
            <p:ph type="body" idx="1"/>
          </p:nvPr>
        </p:nvSpPr>
        <p:spPr>
          <a:xfrm>
            <a:off x="479875" y="1972325"/>
            <a:ext cx="6094500" cy="4473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200"/>
              <a:buNone/>
            </a:pPr>
            <a:r>
              <a:rPr lang="en-US" sz="3200" dirty="0">
                <a:solidFill>
                  <a:schemeClr val="tx1">
                    <a:lumMod val="75000"/>
                    <a:lumOff val="25000"/>
                  </a:schemeClr>
                </a:solidFill>
                <a:latin typeface="Open Sans"/>
                <a:ea typeface="Open Sans"/>
                <a:cs typeface="Open Sans"/>
                <a:sym typeface="Open Sans"/>
              </a:rPr>
              <a:t>Identify one or two goals for your institutions. </a:t>
            </a:r>
            <a:endParaRPr sz="3200" dirty="0">
              <a:solidFill>
                <a:schemeClr val="tx1">
                  <a:lumMod val="75000"/>
                  <a:lumOff val="25000"/>
                </a:schemeClr>
              </a:solidFill>
              <a:latin typeface="Open Sans"/>
              <a:ea typeface="Open Sans"/>
              <a:cs typeface="Open Sans"/>
              <a:sym typeface="Open Sans"/>
            </a:endParaRPr>
          </a:p>
          <a:p>
            <a:pPr marL="12700" lvl="0" indent="0" algn="l" rtl="0">
              <a:lnSpc>
                <a:spcPct val="150000"/>
              </a:lnSpc>
              <a:spcBef>
                <a:spcPts val="0"/>
              </a:spcBef>
              <a:spcAft>
                <a:spcPts val="0"/>
              </a:spcAft>
              <a:buClr>
                <a:schemeClr val="dk2"/>
              </a:buClr>
              <a:buSzPts val="2200"/>
              <a:buNone/>
            </a:pPr>
            <a:r>
              <a:rPr lang="en-US" sz="3200" dirty="0">
                <a:solidFill>
                  <a:schemeClr val="tx1">
                    <a:lumMod val="75000"/>
                    <a:lumOff val="25000"/>
                  </a:schemeClr>
                </a:solidFill>
                <a:latin typeface="Open Sans"/>
                <a:ea typeface="Open Sans"/>
                <a:cs typeface="Open Sans"/>
                <a:sym typeface="Open Sans"/>
              </a:rPr>
              <a:t>Then brainstorm objectives to achieve the goals. </a:t>
            </a:r>
            <a:endParaRPr sz="3200" dirty="0">
              <a:solidFill>
                <a:schemeClr val="tx1">
                  <a:lumMod val="75000"/>
                  <a:lumOff val="25000"/>
                </a:schemeClr>
              </a:solidFill>
              <a:latin typeface="Open Sans"/>
              <a:ea typeface="Open Sans"/>
              <a:cs typeface="Open Sans"/>
              <a:sym typeface="Open Sans"/>
            </a:endParaRPr>
          </a:p>
        </p:txBody>
      </p:sp>
      <p:pic>
        <p:nvPicPr>
          <p:cNvPr id="241" name="Google Shape;241;p28"/>
          <p:cNvPicPr preferRelativeResize="0"/>
          <p:nvPr/>
        </p:nvPicPr>
        <p:blipFill rotWithShape="1">
          <a:blip r:embed="rId3">
            <a:alphaModFix/>
          </a:blip>
          <a:srcRect/>
          <a:stretch/>
        </p:blipFill>
        <p:spPr>
          <a:xfrm>
            <a:off x="6762828" y="2480288"/>
            <a:ext cx="4430374" cy="3588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9"/>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3: Identifying and analysing your target audience</a:t>
            </a:r>
            <a:endParaRPr sz="3200">
              <a:solidFill>
                <a:srgbClr val="586F7C"/>
              </a:solidFill>
              <a:latin typeface="Open Sans"/>
              <a:ea typeface="Open Sans"/>
              <a:cs typeface="Open Sans"/>
              <a:sym typeface="Open Sans"/>
            </a:endParaRPr>
          </a:p>
        </p:txBody>
      </p:sp>
      <p:sp>
        <p:nvSpPr>
          <p:cNvPr id="248" name="Google Shape;248;p29"/>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Once the staff has identified the problem and outlined goals and objectives, they need to identify the advocacy target </a:t>
            </a:r>
            <a:r>
              <a:rPr lang="en-US" sz="26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audiences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Make a list of the target audiences so the staff can work out how to influence them.</a:t>
            </a:r>
            <a:endParaRPr>
              <a:solidFill>
                <a:srgbClr val="3F3F3F"/>
              </a:solidFill>
              <a:latin typeface="Open Sans"/>
              <a:ea typeface="Open Sans"/>
              <a:cs typeface="Open Sans"/>
              <a:sym typeface="Open Sans"/>
            </a:endParaRPr>
          </a:p>
        </p:txBody>
      </p:sp>
      <p:sp>
        <p:nvSpPr>
          <p:cNvPr id="249" name="Google Shape;249;p29"/>
          <p:cNvSpPr/>
          <p:nvPr/>
        </p:nvSpPr>
        <p:spPr>
          <a:xfrm>
            <a:off x="1645214" y="4407109"/>
            <a:ext cx="9001683" cy="1514006"/>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Open Sans"/>
                <a:ea typeface="Open Sans"/>
                <a:cs typeface="Open Sans"/>
                <a:sym typeface="Open Sans"/>
              </a:rPr>
              <a:t>Who is your target audience?</a:t>
            </a:r>
            <a:endParaRPr sz="40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47700" y="316689"/>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Outline</a:t>
            </a:r>
            <a:endParaRPr sz="360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147700" y="1815575"/>
            <a:ext cx="8711700" cy="45648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Introduction </a:t>
            </a:r>
            <a:endParaRPr sz="19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Definition of advocacy </a:t>
            </a:r>
            <a:endParaRPr sz="19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Steps for a successful advocacy strategy </a:t>
            </a:r>
            <a:endParaRPr sz="19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1: Identify the challenge you face </a:t>
            </a:r>
            <a:endParaRPr sz="19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2: Setting up specific goals and objectives </a:t>
            </a:r>
            <a:endParaRPr sz="19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3: Identifying and analysing your target audience </a:t>
            </a:r>
            <a:endParaRPr sz="19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4: Mapping out resources and capabilities </a:t>
            </a:r>
            <a:endParaRPr sz="19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5: Developing a strategic plan and activities </a:t>
            </a:r>
            <a:endParaRPr sz="190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Step 6: Monitor and evaluate the results </a:t>
            </a:r>
            <a:endParaRPr sz="19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Other activities </a:t>
            </a:r>
            <a:endParaRPr sz="190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1900">
                <a:solidFill>
                  <a:srgbClr val="3F3F3F"/>
                </a:solidFill>
                <a:latin typeface="Open Sans"/>
                <a:ea typeface="Open Sans"/>
                <a:cs typeface="Open Sans"/>
                <a:sym typeface="Open Sans"/>
              </a:rPr>
              <a:t>Summary</a:t>
            </a:r>
            <a:endParaRPr sz="190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v1.4 July 2022</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4: Mapping out resources and capabilities</a:t>
            </a:r>
            <a:endParaRPr sz="3200"/>
          </a:p>
        </p:txBody>
      </p:sp>
      <p:sp>
        <p:nvSpPr>
          <p:cNvPr id="256" name="Google Shape;256;p31"/>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469900" lvl="0" indent="-4572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Numerous resources are available from the Research4Life website or specific programme training pages.  </a:t>
            </a:r>
            <a:endParaRPr>
              <a:solidFill>
                <a:srgbClr val="3F3F3F"/>
              </a:solidFill>
              <a:latin typeface="Open Sans"/>
              <a:ea typeface="Open Sans"/>
              <a:cs typeface="Open Sans"/>
              <a:sym typeface="Open Sans"/>
            </a:endParaRPr>
          </a:p>
          <a:p>
            <a:pPr marL="469900" lvl="0" indent="-4572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Research4Life resources include a PowerPoint presentation for advocacy, factsheets and infographics, posters, case studies, interviews, and videos.</a:t>
            </a:r>
            <a:endParaRPr>
              <a:solidFill>
                <a:srgbClr val="3F3F3F"/>
              </a:solidFill>
            </a:endParaRPr>
          </a:p>
          <a:p>
            <a:pPr marL="469900" lvl="0" indent="-4572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Also remember that the institution’s communications department  can help.</a:t>
            </a:r>
            <a:endParaRPr>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Group Activity</a:t>
            </a:r>
            <a:endParaRPr sz="3600" dirty="0">
              <a:solidFill>
                <a:srgbClr val="586F7C"/>
              </a:solidFill>
              <a:highlight>
                <a:srgbClr val="FFFF00"/>
              </a:highlight>
              <a:latin typeface="Open Sans"/>
              <a:ea typeface="Open Sans"/>
              <a:cs typeface="Open Sans"/>
              <a:sym typeface="Open Sans"/>
            </a:endParaRPr>
          </a:p>
        </p:txBody>
      </p:sp>
      <p:sp>
        <p:nvSpPr>
          <p:cNvPr id="263" name="Google Shape;263;p30"/>
          <p:cNvSpPr txBox="1">
            <a:spLocks noGrp="1"/>
          </p:cNvSpPr>
          <p:nvPr>
            <p:ph type="body" idx="1"/>
          </p:nvPr>
        </p:nvSpPr>
        <p:spPr>
          <a:xfrm>
            <a:off x="333925" y="2390000"/>
            <a:ext cx="7039200" cy="3584400"/>
          </a:xfrm>
          <a:prstGeom prst="rect">
            <a:avLst/>
          </a:prstGeom>
          <a:noFill/>
          <a:ln>
            <a:noFill/>
          </a:ln>
        </p:spPr>
        <p:txBody>
          <a:bodyPr spcFirstLastPara="1" wrap="square" lIns="91425" tIns="45700" rIns="91425" bIns="45700" anchor="t" anchorCtr="0">
            <a:noAutofit/>
          </a:bodyPr>
          <a:lstStyle/>
          <a:p>
            <a:pPr marL="457200" lvl="0" indent="-400050" algn="l" rtl="0">
              <a:lnSpc>
                <a:spcPct val="150000"/>
              </a:lnSpc>
              <a:spcBef>
                <a:spcPts val="0"/>
              </a:spcBef>
              <a:spcAft>
                <a:spcPts val="0"/>
              </a:spcAft>
              <a:buClr>
                <a:srgbClr val="3F3F3F"/>
              </a:buClr>
              <a:buSzPts val="2700"/>
              <a:buFont typeface="Open Sans"/>
              <a:buAutoNum type="arabicPeriod"/>
            </a:pPr>
            <a:r>
              <a:rPr lang="en-US" sz="2700" dirty="0">
                <a:solidFill>
                  <a:schemeClr val="tx1">
                    <a:lumMod val="75000"/>
                    <a:lumOff val="25000"/>
                  </a:schemeClr>
                </a:solidFill>
                <a:latin typeface="Open Sans"/>
                <a:ea typeface="Open Sans"/>
                <a:cs typeface="Open Sans"/>
                <a:sym typeface="Open Sans"/>
              </a:rPr>
              <a:t>Who is your target audience? </a:t>
            </a:r>
            <a:endParaRPr sz="2700" dirty="0">
              <a:solidFill>
                <a:schemeClr val="tx1">
                  <a:lumMod val="75000"/>
                  <a:lumOff val="25000"/>
                </a:schemeClr>
              </a:solidFill>
              <a:latin typeface="Open Sans"/>
              <a:ea typeface="Open Sans"/>
              <a:cs typeface="Open Sans"/>
              <a:sym typeface="Open Sans"/>
            </a:endParaRPr>
          </a:p>
          <a:p>
            <a:pPr marL="914400" lvl="1" indent="-381000" algn="l" rtl="0">
              <a:lnSpc>
                <a:spcPct val="150000"/>
              </a:lnSpc>
              <a:spcBef>
                <a:spcPts val="0"/>
              </a:spcBef>
              <a:spcAft>
                <a:spcPts val="0"/>
              </a:spcAft>
              <a:buClr>
                <a:srgbClr val="3F3F3F"/>
              </a:buClr>
              <a:buSzPts val="2400"/>
              <a:buFont typeface="Open Sans"/>
              <a:buChar char="○"/>
            </a:pPr>
            <a:r>
              <a:rPr lang="en-US" dirty="0">
                <a:solidFill>
                  <a:schemeClr val="tx1">
                    <a:lumMod val="75000"/>
                    <a:lumOff val="25000"/>
                  </a:schemeClr>
                </a:solidFill>
                <a:latin typeface="Open Sans"/>
                <a:ea typeface="Open Sans"/>
                <a:cs typeface="Open Sans"/>
                <a:sym typeface="Open Sans"/>
              </a:rPr>
              <a:t>List the different types of audiences you are trying to reach and provide a brief description of them.</a:t>
            </a:r>
            <a:endParaRPr dirty="0">
              <a:solidFill>
                <a:schemeClr val="tx1">
                  <a:lumMod val="75000"/>
                  <a:lumOff val="25000"/>
                </a:schemeClr>
              </a:solidFill>
              <a:latin typeface="Open Sans"/>
              <a:ea typeface="Open Sans"/>
              <a:cs typeface="Open Sans"/>
              <a:sym typeface="Open Sans"/>
            </a:endParaRPr>
          </a:p>
          <a:p>
            <a:pPr marL="457200" lvl="0" indent="-400050" algn="l" rtl="0">
              <a:lnSpc>
                <a:spcPct val="150000"/>
              </a:lnSpc>
              <a:spcBef>
                <a:spcPts val="0"/>
              </a:spcBef>
              <a:spcAft>
                <a:spcPts val="0"/>
              </a:spcAft>
              <a:buClr>
                <a:srgbClr val="3F3F3F"/>
              </a:buClr>
              <a:buSzPts val="2700"/>
              <a:buFont typeface="Open Sans"/>
              <a:buAutoNum type="arabicPeriod"/>
            </a:pPr>
            <a:r>
              <a:rPr lang="en-US" sz="2700" dirty="0">
                <a:solidFill>
                  <a:schemeClr val="tx1">
                    <a:lumMod val="75000"/>
                    <a:lumOff val="25000"/>
                  </a:schemeClr>
                </a:solidFill>
                <a:latin typeface="Open Sans"/>
                <a:ea typeface="Open Sans"/>
                <a:cs typeface="Open Sans"/>
                <a:sym typeface="Open Sans"/>
              </a:rPr>
              <a:t>List the resources that your library has.</a:t>
            </a:r>
            <a:endParaRPr sz="2700" dirty="0">
              <a:solidFill>
                <a:schemeClr val="tx1">
                  <a:lumMod val="75000"/>
                  <a:lumOff val="25000"/>
                </a:schemeClr>
              </a:solidFill>
              <a:latin typeface="Open Sans"/>
              <a:ea typeface="Open Sans"/>
              <a:cs typeface="Open Sans"/>
              <a:sym typeface="Open Sans"/>
            </a:endParaRPr>
          </a:p>
          <a:p>
            <a:pPr marL="914400" lvl="1" indent="-355600" algn="l" rtl="0">
              <a:lnSpc>
                <a:spcPct val="150000"/>
              </a:lnSpc>
              <a:spcBef>
                <a:spcPts val="0"/>
              </a:spcBef>
              <a:spcAft>
                <a:spcPts val="0"/>
              </a:spcAft>
              <a:buClr>
                <a:schemeClr val="tx1">
                  <a:lumMod val="75000"/>
                  <a:lumOff val="25000"/>
                </a:schemeClr>
              </a:buClr>
              <a:buSzPts val="2000"/>
              <a:buFont typeface="Open Sans"/>
              <a:buChar char="○"/>
            </a:pPr>
            <a:r>
              <a:rPr lang="en-US" dirty="0">
                <a:solidFill>
                  <a:schemeClr val="tx1">
                    <a:lumMod val="75000"/>
                    <a:lumOff val="25000"/>
                  </a:schemeClr>
                </a:solidFill>
                <a:latin typeface="Open Sans"/>
                <a:ea typeface="Open Sans"/>
                <a:cs typeface="Open Sans"/>
                <a:sym typeface="Open Sans"/>
              </a:rPr>
              <a:t>Brainstorm additional resources that you can develop to help your advocacy strategy.</a:t>
            </a:r>
            <a:endParaRPr sz="1800" dirty="0">
              <a:solidFill>
                <a:schemeClr val="tx1">
                  <a:lumMod val="75000"/>
                  <a:lumOff val="25000"/>
                </a:schemeClr>
              </a:solidFill>
              <a:latin typeface="Open Sans"/>
              <a:ea typeface="Open Sans"/>
              <a:cs typeface="Open Sans"/>
              <a:sym typeface="Open Sans"/>
            </a:endParaRPr>
          </a:p>
        </p:txBody>
      </p:sp>
      <p:pic>
        <p:nvPicPr>
          <p:cNvPr id="264" name="Google Shape;264;p30"/>
          <p:cNvPicPr preferRelativeResize="0"/>
          <p:nvPr/>
        </p:nvPicPr>
        <p:blipFill rotWithShape="1">
          <a:blip r:embed="rId3">
            <a:alphaModFix/>
          </a:blip>
          <a:srcRect/>
          <a:stretch/>
        </p:blipFill>
        <p:spPr>
          <a:xfrm>
            <a:off x="8269532" y="2673611"/>
            <a:ext cx="2969009" cy="3121423"/>
          </a:xfrm>
          <a:prstGeom prst="rect">
            <a:avLst/>
          </a:prstGeom>
          <a:noFill/>
          <a:ln>
            <a:noFill/>
          </a:ln>
        </p:spPr>
      </p:pic>
      <p:sp>
        <p:nvSpPr>
          <p:cNvPr id="265" name="Google Shape;265;p30"/>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Arial"/>
                <a:ea typeface="Arial"/>
                <a:cs typeface="Arial"/>
                <a:sym typeface="Arial"/>
              </a:rPr>
              <a:t>Activity 4 &amp; 5  in Advocacy Toolkit</a:t>
            </a:r>
            <a:endParaRPr sz="14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5: Developing a strategic plan and activities</a:t>
            </a:r>
            <a:endParaRPr sz="3200"/>
          </a:p>
        </p:txBody>
      </p:sp>
      <p:sp>
        <p:nvSpPr>
          <p:cNvPr id="272" name="Google Shape;272;p33"/>
          <p:cNvSpPr txBox="1">
            <a:spLocks noGrp="1"/>
          </p:cNvSpPr>
          <p:nvPr>
            <p:ph type="body" idx="1"/>
          </p:nvPr>
        </p:nvSpPr>
        <p:spPr>
          <a:xfrm>
            <a:off x="479863" y="189422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This is the step where planning is converted into effective activities. </a:t>
            </a:r>
            <a:endParaRPr sz="20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Different communication and marketing tools can be combined  or just use one that meets your needs.  </a:t>
            </a:r>
            <a:endParaRPr sz="20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 number of potential activities are listed below:</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Organize open library events and invite administrators to attend.</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Using the Research4Life Advocacy PowerPoint presentation, make presentations to a faculty, student, research or management groups conduct interviews to gather testimonials on the use and impact of Research4Life resources.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000" b="1">
                <a:solidFill>
                  <a:srgbClr val="3F3F3F"/>
                </a:solidFill>
                <a:latin typeface="Open Sans"/>
                <a:ea typeface="Open Sans"/>
                <a:cs typeface="Open Sans"/>
                <a:sym typeface="Open Sans"/>
              </a:rPr>
              <a:t>Please Note</a:t>
            </a:r>
            <a:r>
              <a:rPr lang="en-US" sz="2000">
                <a:solidFill>
                  <a:srgbClr val="3F3F3F"/>
                </a:solidFill>
                <a:latin typeface="Open Sans"/>
                <a:ea typeface="Open Sans"/>
                <a:cs typeface="Open Sans"/>
                <a:sym typeface="Open Sans"/>
              </a:rPr>
              <a:t>: the complete Advocacy Toolkit has more details about these possible activities.</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a:spLocks noGrp="1"/>
          </p:cNvSpPr>
          <p:nvPr>
            <p:ph type="title"/>
          </p:nvPr>
        </p:nvSpPr>
        <p:spPr>
          <a:xfrm>
            <a:off x="0" y="214893"/>
            <a:ext cx="79116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6: Monitor and evaluate the results</a:t>
            </a:r>
            <a:endParaRPr sz="3200"/>
          </a:p>
        </p:txBody>
      </p:sp>
      <p:sp>
        <p:nvSpPr>
          <p:cNvPr id="279" name="Google Shape;279;p35"/>
          <p:cNvSpPr txBox="1">
            <a:spLocks noGrp="1"/>
          </p:cNvSpPr>
          <p:nvPr>
            <p:ph type="body" idx="1"/>
          </p:nvPr>
        </p:nvSpPr>
        <p:spPr>
          <a:xfrm>
            <a:off x="479863" y="189422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To </a:t>
            </a:r>
            <a:r>
              <a:rPr lang="en-US" sz="2000" b="1">
                <a:solidFill>
                  <a:srgbClr val="3F3F3F"/>
                </a:solidFill>
                <a:latin typeface="Open Sans"/>
                <a:ea typeface="Open Sans"/>
                <a:cs typeface="Open Sans"/>
                <a:sym typeface="Open Sans"/>
              </a:rPr>
              <a:t>monitor the project’s progress</a:t>
            </a:r>
            <a:r>
              <a:rPr lang="en-US" sz="2000">
                <a:solidFill>
                  <a:srgbClr val="3F3F3F"/>
                </a:solidFill>
                <a:latin typeface="Open Sans"/>
                <a:ea typeface="Open Sans"/>
                <a:cs typeface="Open Sans"/>
                <a:sym typeface="Open Sans"/>
              </a:rPr>
              <a:t>, the planners should evaluate each objective at regular intervals. </a:t>
            </a:r>
            <a:endParaRPr sz="20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 If they find that one objective progresses more slowly than the others, the activities for that objective may be ineffective and may need to be changed.  </a:t>
            </a:r>
            <a:endParaRPr sz="20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Below are several examples of evaluation tools for certain objectives:  </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b="1">
                <a:solidFill>
                  <a:srgbClr val="3F3F3F"/>
                </a:solidFill>
                <a:latin typeface="Open Sans"/>
                <a:ea typeface="Open Sans"/>
                <a:cs typeface="Open Sans"/>
                <a:sym typeface="Open Sans"/>
              </a:rPr>
              <a:t>Open events</a:t>
            </a:r>
            <a:r>
              <a:rPr lang="en-US">
                <a:solidFill>
                  <a:srgbClr val="3F3F3F"/>
                </a:solidFill>
                <a:latin typeface="Open Sans"/>
                <a:ea typeface="Open Sans"/>
                <a:cs typeface="Open Sans"/>
                <a:sym typeface="Open Sans"/>
              </a:rPr>
              <a:t>: How many people attended?  Were they satisfied with the event?  You can conduct a small satisfaction survey to hand out at your library event.</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b="1">
                <a:solidFill>
                  <a:srgbClr val="3F3F3F"/>
                </a:solidFill>
                <a:latin typeface="Open Sans"/>
                <a:ea typeface="Open Sans"/>
                <a:cs typeface="Open Sans"/>
                <a:sym typeface="Open Sans"/>
              </a:rPr>
              <a:t>Interviews</a:t>
            </a:r>
            <a:r>
              <a:rPr lang="en-US">
                <a:solidFill>
                  <a:srgbClr val="3F3F3F"/>
                </a:solidFill>
                <a:latin typeface="Open Sans"/>
                <a:ea typeface="Open Sans"/>
                <a:cs typeface="Open Sans"/>
                <a:sym typeface="Open Sans"/>
              </a:rPr>
              <a:t>: Did you gather the intended data you wished to obtain?  If not, why not?</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b="1">
                <a:solidFill>
                  <a:srgbClr val="3F3F3F"/>
                </a:solidFill>
                <a:latin typeface="Open Sans"/>
                <a:ea typeface="Open Sans"/>
                <a:cs typeface="Open Sans"/>
                <a:sym typeface="Open Sans"/>
              </a:rPr>
              <a:t>Social media</a:t>
            </a:r>
            <a:r>
              <a:rPr lang="en-US">
                <a:solidFill>
                  <a:srgbClr val="3F3F3F"/>
                </a:solidFill>
                <a:latin typeface="Open Sans"/>
                <a:ea typeface="Open Sans"/>
                <a:cs typeface="Open Sans"/>
                <a:sym typeface="Open Sans"/>
              </a:rPr>
              <a:t>: What were your specific objectives for this activity? Likes? Engagement? Or simply setting up social media accounts?</a:t>
            </a:r>
            <a:endParaRPr>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Group Activity</a:t>
            </a:r>
            <a:endParaRPr sz="3600" dirty="0">
              <a:solidFill>
                <a:srgbClr val="586F7C"/>
              </a:solidFill>
              <a:highlight>
                <a:srgbClr val="FFFF00"/>
              </a:highlight>
              <a:latin typeface="Open Sans"/>
              <a:ea typeface="Open Sans"/>
              <a:cs typeface="Open Sans"/>
              <a:sym typeface="Open Sans"/>
            </a:endParaRPr>
          </a:p>
        </p:txBody>
      </p:sp>
      <p:sp>
        <p:nvSpPr>
          <p:cNvPr id="286" name="Google Shape;286;p34"/>
          <p:cNvSpPr txBox="1">
            <a:spLocks noGrp="1"/>
          </p:cNvSpPr>
          <p:nvPr>
            <p:ph type="body" idx="1"/>
          </p:nvPr>
        </p:nvSpPr>
        <p:spPr>
          <a:xfrm>
            <a:off x="418325" y="1605225"/>
            <a:ext cx="6259800" cy="4596600"/>
          </a:xfrm>
          <a:prstGeom prst="rect">
            <a:avLst/>
          </a:prstGeom>
          <a:noFill/>
          <a:ln>
            <a:noFill/>
          </a:ln>
        </p:spPr>
        <p:txBody>
          <a:bodyPr spcFirstLastPara="1" wrap="square" lIns="91425" tIns="45700" rIns="91425" bIns="45700" anchor="t" anchorCtr="0">
            <a:noAutofit/>
          </a:bodyPr>
          <a:lstStyle/>
          <a:p>
            <a:pPr marL="527050" lvl="0" indent="-514350" algn="l" rtl="0">
              <a:lnSpc>
                <a:spcPct val="150000"/>
              </a:lnSpc>
              <a:spcBef>
                <a:spcPts val="0"/>
              </a:spcBef>
              <a:spcAft>
                <a:spcPts val="0"/>
              </a:spcAft>
              <a:buClr>
                <a:schemeClr val="tx1">
                  <a:lumMod val="75000"/>
                  <a:lumOff val="25000"/>
                </a:schemeClr>
              </a:buClr>
              <a:buSzPts val="2200"/>
              <a:buFont typeface="+mj-lt"/>
              <a:buAutoNum type="arabicPeriod"/>
            </a:pPr>
            <a:endParaRPr sz="2800" dirty="0">
              <a:solidFill>
                <a:schemeClr val="tx1">
                  <a:lumMod val="75000"/>
                  <a:lumOff val="25000"/>
                </a:schemeClr>
              </a:solidFill>
              <a:highlight>
                <a:srgbClr val="FFFF00"/>
              </a:highlight>
              <a:latin typeface="Open Sans"/>
              <a:ea typeface="Open Sans"/>
              <a:cs typeface="Open Sans"/>
              <a:sym typeface="Open Sans"/>
            </a:endParaRPr>
          </a:p>
          <a:p>
            <a:pPr marL="565150" lvl="0" indent="-514350" algn="l" rtl="0">
              <a:lnSpc>
                <a:spcPct val="150000"/>
              </a:lnSpc>
              <a:spcBef>
                <a:spcPts val="0"/>
              </a:spcBef>
              <a:spcAft>
                <a:spcPts val="0"/>
              </a:spcAft>
              <a:buClr>
                <a:schemeClr val="tx1">
                  <a:lumMod val="75000"/>
                  <a:lumOff val="25000"/>
                </a:schemeClr>
              </a:buClr>
              <a:buSzPts val="2800"/>
              <a:buFont typeface="+mj-lt"/>
              <a:buAutoNum type="arabicPeriod"/>
            </a:pPr>
            <a:r>
              <a:rPr lang="en-US" sz="2800" dirty="0">
                <a:solidFill>
                  <a:schemeClr val="tx1">
                    <a:lumMod val="75000"/>
                    <a:lumOff val="25000"/>
                  </a:schemeClr>
                </a:solidFill>
                <a:latin typeface="Open Sans"/>
                <a:ea typeface="Open Sans"/>
                <a:cs typeface="Open Sans"/>
                <a:sym typeface="Open Sans"/>
              </a:rPr>
              <a:t>List activities for a Strategic Plan</a:t>
            </a:r>
            <a:endParaRPr sz="2800" dirty="0">
              <a:solidFill>
                <a:schemeClr val="tx1">
                  <a:lumMod val="75000"/>
                  <a:lumOff val="25000"/>
                </a:schemeClr>
              </a:solidFill>
              <a:latin typeface="Open Sans"/>
              <a:ea typeface="Open Sans"/>
              <a:cs typeface="Open Sans"/>
              <a:sym typeface="Open Sans"/>
            </a:endParaRPr>
          </a:p>
          <a:p>
            <a:pPr lvl="1" algn="l" rtl="0">
              <a:lnSpc>
                <a:spcPct val="150000"/>
              </a:lnSpc>
              <a:spcBef>
                <a:spcPts val="0"/>
              </a:spcBef>
              <a:spcAft>
                <a:spcPts val="0"/>
              </a:spcAft>
              <a:buClr>
                <a:schemeClr val="tx1">
                  <a:lumMod val="75000"/>
                  <a:lumOff val="25000"/>
                </a:schemeClr>
              </a:buClr>
              <a:buSzPts val="2000"/>
              <a:buFont typeface="Courier New" panose="02070309020205020404" pitchFamily="49" charset="0"/>
              <a:buChar char="o"/>
            </a:pPr>
            <a:r>
              <a:rPr lang="en-US" dirty="0">
                <a:solidFill>
                  <a:schemeClr val="tx1">
                    <a:lumMod val="75000"/>
                    <a:lumOff val="25000"/>
                  </a:schemeClr>
                </a:solidFill>
                <a:latin typeface="Open Sans"/>
                <a:ea typeface="Open Sans"/>
                <a:cs typeface="Open Sans"/>
                <a:sym typeface="Open Sans"/>
              </a:rPr>
              <a:t>These activities will help meet your objectives. </a:t>
            </a:r>
            <a:endParaRPr dirty="0">
              <a:solidFill>
                <a:schemeClr val="tx1">
                  <a:lumMod val="75000"/>
                  <a:lumOff val="25000"/>
                </a:schemeClr>
              </a:solidFill>
              <a:latin typeface="Open Sans"/>
              <a:ea typeface="Open Sans"/>
              <a:cs typeface="Open Sans"/>
              <a:sym typeface="Open Sans"/>
            </a:endParaRPr>
          </a:p>
          <a:p>
            <a:pPr marL="565150" lvl="0" indent="-514350" algn="l" rtl="0">
              <a:lnSpc>
                <a:spcPct val="150000"/>
              </a:lnSpc>
              <a:spcBef>
                <a:spcPts val="0"/>
              </a:spcBef>
              <a:spcAft>
                <a:spcPts val="0"/>
              </a:spcAft>
              <a:buClr>
                <a:schemeClr val="tx1">
                  <a:lumMod val="75000"/>
                  <a:lumOff val="25000"/>
                </a:schemeClr>
              </a:buClr>
              <a:buSzPts val="2800"/>
              <a:buFont typeface="+mj-lt"/>
              <a:buAutoNum type="arabicPeriod"/>
            </a:pPr>
            <a:r>
              <a:rPr lang="en-US" sz="2800" dirty="0">
                <a:solidFill>
                  <a:schemeClr val="tx1">
                    <a:lumMod val="75000"/>
                    <a:lumOff val="25000"/>
                  </a:schemeClr>
                </a:solidFill>
                <a:latin typeface="Open Sans"/>
                <a:ea typeface="Open Sans"/>
                <a:cs typeface="Open Sans"/>
                <a:sym typeface="Open Sans"/>
              </a:rPr>
              <a:t>Brainstorm methods of evaluation for each activity</a:t>
            </a:r>
            <a:endParaRPr sz="2800" dirty="0">
              <a:solidFill>
                <a:schemeClr val="tx1">
                  <a:lumMod val="75000"/>
                  <a:lumOff val="25000"/>
                </a:schemeClr>
              </a:solidFill>
              <a:latin typeface="Open Sans"/>
              <a:ea typeface="Open Sans"/>
              <a:cs typeface="Open Sans"/>
              <a:sym typeface="Open Sans"/>
            </a:endParaRPr>
          </a:p>
        </p:txBody>
      </p:sp>
      <p:pic>
        <p:nvPicPr>
          <p:cNvPr id="287" name="Google Shape;287;p34"/>
          <p:cNvPicPr preferRelativeResize="0"/>
          <p:nvPr/>
        </p:nvPicPr>
        <p:blipFill rotWithShape="1">
          <a:blip r:embed="rId3">
            <a:alphaModFix/>
          </a:blip>
          <a:srcRect l="12595" r="14132" b="12822"/>
          <a:stretch/>
        </p:blipFill>
        <p:spPr>
          <a:xfrm>
            <a:off x="7548725" y="2289275"/>
            <a:ext cx="3838499" cy="3313075"/>
          </a:xfrm>
          <a:prstGeom prst="rect">
            <a:avLst/>
          </a:prstGeom>
          <a:noFill/>
          <a:ln>
            <a:noFill/>
          </a:ln>
        </p:spPr>
      </p:pic>
      <p:sp>
        <p:nvSpPr>
          <p:cNvPr id="288" name="Google Shape;288;p34"/>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Arial"/>
                <a:ea typeface="Arial"/>
                <a:cs typeface="Arial"/>
                <a:sym typeface="Arial"/>
              </a:rPr>
              <a:t>Activity 6  in Advocacy Toolkit</a:t>
            </a:r>
            <a:endParaRPr sz="14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304" name="Google Shape;304;p42"/>
          <p:cNvSpPr txBox="1">
            <a:spLocks noGrp="1"/>
          </p:cNvSpPr>
          <p:nvPr>
            <p:ph type="body" idx="1"/>
          </p:nvPr>
        </p:nvSpPr>
        <p:spPr>
          <a:xfrm>
            <a:off x="212275" y="2217201"/>
            <a:ext cx="11462700" cy="44613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This lesson focused on using the Research4Life Advocacy Toolkit to develop an advocacy strategy for a library.  </a:t>
            </a:r>
            <a:endParaRPr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Initially focused on Group B institutions and the need to obtain funds for the annual fee, the plan is useful for all institutions that use or plan to use Research4Life. </a:t>
            </a:r>
            <a:endParaRPr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Advocacy can improve the visibility of the library and raise awareness about the resources.</a:t>
            </a:r>
            <a:endParaRPr dirty="0">
              <a:solidFill>
                <a:srgbClr val="3F3F3F"/>
              </a:solidFill>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The exercises in the Toolkit will help with the development of a plan for an institution – based on the goals and objectives for a specific situation.</a:t>
            </a:r>
            <a:endParaRPr dirty="0">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Additional Resources</a:t>
            </a:r>
            <a:endParaRPr/>
          </a:p>
        </p:txBody>
      </p:sp>
      <p:sp>
        <p:nvSpPr>
          <p:cNvPr id="310" name="Google Shape;310;p9"/>
          <p:cNvSpPr txBox="1"/>
          <p:nvPr/>
        </p:nvSpPr>
        <p:spPr>
          <a:xfrm>
            <a:off x="253218" y="1913206"/>
            <a:ext cx="10792491" cy="34075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dirty="0">
                <a:solidFill>
                  <a:srgbClr val="3F3F3F"/>
                </a:solidFill>
                <a:latin typeface="Open Sans"/>
                <a:ea typeface="Open Sans"/>
                <a:cs typeface="Open Sans"/>
                <a:sym typeface="Open Sans"/>
              </a:rPr>
              <a:t>J CARMICHAEL. ‘Frontline Advocacy Toolkit’. Text. ALA (American Library Association), 22 August 2018. Accessed June 23, 2021 </a:t>
            </a:r>
            <a:r>
              <a:rPr lang="en-US" sz="24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http://www.ala.org/advocacy/frontline-advocacy-toolkit</a:t>
            </a:r>
            <a:r>
              <a:rPr lang="en-US" sz="2400" b="0" i="0" u="none" strike="noStrike" cap="none" dirty="0">
                <a:solidFill>
                  <a:schemeClr val="accent5"/>
                </a:solidFill>
                <a:latin typeface="Open Sans"/>
                <a:ea typeface="Open Sans"/>
                <a:cs typeface="Open Sans"/>
                <a:sym typeface="Open Sans"/>
              </a:rPr>
              <a:t> </a:t>
            </a:r>
            <a:endParaRPr sz="2400" b="0" i="0" u="none" strike="noStrike" cap="none" dirty="0">
              <a:solidFill>
                <a:schemeClr val="accent5"/>
              </a:solidFill>
              <a:latin typeface="Open Sans"/>
              <a:ea typeface="Open Sans"/>
              <a:cs typeface="Open Sans"/>
              <a:sym typeface="Open Sans"/>
            </a:endParaRPr>
          </a:p>
          <a:p>
            <a:pPr marL="342900" marR="0" lvl="0" indent="-190500" algn="l" rtl="0">
              <a:lnSpc>
                <a:spcPct val="107000"/>
              </a:lnSpc>
              <a:spcBef>
                <a:spcPts val="0"/>
              </a:spcBef>
              <a:spcAft>
                <a:spcPts val="0"/>
              </a:spcAft>
              <a:buClr>
                <a:srgbClr val="000000"/>
              </a:buClr>
              <a:buSzPts val="2400"/>
              <a:buFont typeface="Arial"/>
              <a:buNone/>
            </a:pPr>
            <a:endParaRPr sz="2400" b="0" i="0" u="none" strike="noStrike" cap="none" dirty="0">
              <a:solidFill>
                <a:srgbClr val="3F3F3F"/>
              </a:solidFill>
              <a:latin typeface="Open Sans"/>
              <a:ea typeface="Open Sans"/>
              <a:cs typeface="Open Sans"/>
              <a:sym typeface="Open Sans"/>
            </a:endParaRPr>
          </a:p>
          <a:p>
            <a:pPr marL="342900" marR="0" lvl="0" indent="-342900" algn="l" rtl="0">
              <a:lnSpc>
                <a:spcPct val="107000"/>
              </a:lnSpc>
              <a:spcBef>
                <a:spcPts val="1200"/>
              </a:spcBef>
              <a:spcAft>
                <a:spcPts val="0"/>
              </a:spcAft>
              <a:buClr>
                <a:srgbClr val="000000"/>
              </a:buClr>
              <a:buSzPts val="2400"/>
              <a:buFont typeface="Arial"/>
              <a:buChar char="•"/>
            </a:pPr>
            <a:r>
              <a:rPr lang="en-US" sz="2400" b="0" i="0" u="none" strike="noStrike" cap="none" dirty="0">
                <a:solidFill>
                  <a:srgbClr val="3F3F3F"/>
                </a:solidFill>
                <a:latin typeface="Open Sans"/>
                <a:ea typeface="Open Sans"/>
                <a:cs typeface="Open Sans"/>
                <a:sym typeface="Open Sans"/>
              </a:rPr>
              <a:t>Research4Life. ‘Library Advocacy Toolkit’ Presentation. Accessed  June 23, 2021. </a:t>
            </a:r>
            <a:r>
              <a:rPr lang="en-US" sz="2400" b="0" i="0" u="sng" strike="noStrike" cap="none"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https://www.research4life.org/wp-content/uploads/2019/02/Research4Life-Advocacy-Toolkit-presentation.pptx</a:t>
            </a:r>
            <a:r>
              <a:rPr lang="en-US" sz="2400" b="0" i="0" u="none" strike="noStrike" cap="none" dirty="0">
                <a:solidFill>
                  <a:schemeClr val="accent5"/>
                </a:solidFill>
                <a:latin typeface="Open Sans"/>
                <a:ea typeface="Open Sans"/>
                <a:cs typeface="Open Sans"/>
                <a:sym typeface="Open Sans"/>
              </a:rPr>
              <a:t> </a:t>
            </a:r>
            <a:endParaRPr sz="2400" b="0" i="0" u="none" strike="noStrike" cap="none" dirty="0">
              <a:solidFill>
                <a:schemeClr val="accent5"/>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16" name="Google Shape;316;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rgbClr val="3C78D8"/>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rgbClr val="3C78D8"/>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rgbClr val="3C78D8"/>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22" name="Google Shape;322;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23" name="Google Shape;323;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24" name="Google Shape;324;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25" name="Google Shape;325;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26" name="Google Shape;326;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rgbClr val="0097A7"/>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a:t>
            </a:r>
            <a:endParaRPr sz="3000" b="0" i="0" u="none" strike="noStrike" cap="none">
              <a:solidFill>
                <a:srgbClr val="0097A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0097A7"/>
                </a:solidFill>
                <a:latin typeface="Open Sans"/>
                <a:ea typeface="Open Sans"/>
                <a:cs typeface="Open Sans"/>
                <a:sym typeface="Open Sans"/>
              </a:rPr>
            </a:br>
            <a:r>
              <a:rPr lang="en-US" sz="3000" b="0" i="0" u="sng" strike="noStrike" cap="none">
                <a:solidFill>
                  <a:srgbClr val="0097A7"/>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rgbClr val="0097A7"/>
                </a:solidFill>
                <a:latin typeface="Open Sans"/>
                <a:ea typeface="Open Sans"/>
                <a:cs typeface="Open Sans"/>
                <a:sym typeface="Open Sans"/>
              </a:rPr>
              <a:t>  </a:t>
            </a:r>
            <a:endParaRPr sz="3000" b="0" i="0" u="none" strike="noStrike" cap="none">
              <a:solidFill>
                <a:srgbClr val="0097A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27" name="Google Shape;327;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Learning objectives</a:t>
            </a:r>
            <a:endParaRPr sz="360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499064" y="2390494"/>
            <a:ext cx="10807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tx1">
                  <a:lumMod val="75000"/>
                  <a:lumOff val="25000"/>
                </a:schemeClr>
              </a:buClr>
              <a:buSzPct val="100000"/>
              <a:buChar char="●"/>
            </a:pPr>
            <a:r>
              <a:rPr lang="en-US" dirty="0">
                <a:solidFill>
                  <a:schemeClr val="tx1">
                    <a:lumMod val="75000"/>
                    <a:lumOff val="25000"/>
                  </a:schemeClr>
                </a:solidFill>
                <a:latin typeface="Open Sans"/>
                <a:ea typeface="Open Sans"/>
                <a:cs typeface="Open Sans"/>
                <a:sym typeface="Open Sans"/>
              </a:rPr>
              <a:t>Apply the Research4Life Advocacy Toolkit to make a case for your upper management and stakeholders to obtain, maintain, or increase usage of institutional Research4Life membership</a:t>
            </a:r>
            <a:endParaRPr dirty="0">
              <a:solidFill>
                <a:schemeClr val="tx1">
                  <a:lumMod val="75000"/>
                  <a:lumOff val="25000"/>
                </a:schemeClr>
              </a:solidFill>
              <a:latin typeface="Open Sans"/>
              <a:ea typeface="Open Sans"/>
              <a:cs typeface="Open Sans"/>
              <a:sym typeface="Open Sans"/>
            </a:endParaRPr>
          </a:p>
          <a:p>
            <a:pPr marL="457200" lvl="0" indent="0" algn="l" rtl="0">
              <a:lnSpc>
                <a:spcPct val="150000"/>
              </a:lnSpc>
              <a:spcBef>
                <a:spcPts val="0"/>
              </a:spcBef>
              <a:spcAft>
                <a:spcPts val="0"/>
              </a:spcAft>
              <a:buSzPts val="2400"/>
              <a:buNone/>
            </a:pPr>
            <a:endParaRPr sz="1200" dirty="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209863" y="1998120"/>
            <a:ext cx="11788981" cy="4537591"/>
            <a:chOff x="0" y="4428"/>
            <a:chExt cx="11788981" cy="4537591"/>
          </a:xfrm>
        </p:grpSpPr>
        <p:sp>
          <p:nvSpPr>
            <p:cNvPr id="100" name="Google Shape;100;p3"/>
            <p:cNvSpPr/>
            <p:nvPr/>
          </p:nvSpPr>
          <p:spPr>
            <a:xfrm rot="5400000">
              <a:off x="5434225" y="-1817172"/>
              <a:ext cx="4533148" cy="8176364"/>
            </a:xfrm>
            <a:prstGeom prst="round2SameRect">
              <a:avLst>
                <a:gd name="adj1" fmla="val 16667"/>
                <a:gd name="adj2" fmla="val 0"/>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3612617" y="225726"/>
              <a:ext cx="7955074" cy="4090568"/>
            </a:xfrm>
            <a:prstGeom prst="rect">
              <a:avLst/>
            </a:prstGeom>
            <a:noFill/>
            <a:ln>
              <a:noFill/>
            </a:ln>
          </p:spPr>
          <p:txBody>
            <a:bodyPr spcFirstLastPara="1" wrap="square" lIns="247650" tIns="123825" rIns="247650" bIns="123825" anchor="ctr" anchorCtr="0">
              <a:noAutofit/>
            </a:bodyPr>
            <a:lstStyle/>
            <a:p>
              <a:pPr marL="457200" marR="0" lvl="0" indent="-355600" algn="just" rtl="0">
                <a:lnSpc>
                  <a:spcPct val="100000"/>
                </a:lnSpc>
                <a:spcBef>
                  <a:spcPts val="0"/>
                </a:spcBef>
                <a:spcAft>
                  <a:spcPts val="0"/>
                </a:spcAft>
                <a:buClr>
                  <a:srgbClr val="000000"/>
                </a:buClr>
                <a:buSzPts val="2000"/>
                <a:buFont typeface="Open Sans"/>
                <a:buChar char="●"/>
              </a:pPr>
              <a:r>
                <a:rPr lang="en-US" sz="2000" b="0" i="0" u="none" strike="noStrike" cap="none">
                  <a:solidFill>
                    <a:srgbClr val="3F3F3F"/>
                  </a:solidFill>
                  <a:latin typeface="Open Sans"/>
                  <a:ea typeface="Open Sans"/>
                  <a:cs typeface="Open Sans"/>
                  <a:sym typeface="Open Sans"/>
                </a:rPr>
                <a:t>The materials in the </a:t>
              </a:r>
              <a:r>
                <a:rPr lang="en-US" sz="2000" b="1" i="0" u="none" strike="noStrike" cap="none">
                  <a:solidFill>
                    <a:srgbClr val="3F3F3F"/>
                  </a:solidFill>
                  <a:latin typeface="Open Sans"/>
                  <a:ea typeface="Open Sans"/>
                  <a:cs typeface="Open Sans"/>
                  <a:sym typeface="Open Sans"/>
                </a:rPr>
                <a:t>Research4Life Advocacy Toolkit </a:t>
              </a:r>
              <a:r>
                <a:rPr lang="en-US" sz="2000" b="0" i="0" u="none" strike="noStrike" cap="none">
                  <a:solidFill>
                    <a:srgbClr val="3F3F3F"/>
                  </a:solidFill>
                  <a:latin typeface="Open Sans"/>
                  <a:ea typeface="Open Sans"/>
                  <a:cs typeface="Open Sans"/>
                  <a:sym typeface="Open Sans"/>
                </a:rPr>
                <a:t>uses the Creative Commons </a:t>
              </a:r>
              <a:r>
                <a:rPr lang="en-US" sz="2000" b="0" i="0" u="sng" strike="noStrike" cap="none">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Attribution-ShareAlike 4.0 International</a:t>
              </a:r>
              <a:r>
                <a:rPr lang="en-US" sz="2000" b="0" i="0" u="none" strike="noStrike" cap="none">
                  <a:solidFill>
                    <a:srgbClr val="3F3F3F"/>
                  </a:solidFill>
                  <a:latin typeface="Open Sans"/>
                  <a:ea typeface="Open Sans"/>
                  <a:cs typeface="Open Sans"/>
                  <a:sym typeface="Open Sans"/>
                </a:rPr>
                <a:t> </a:t>
              </a:r>
              <a:r>
                <a:rPr lang="en-US" sz="2000" b="1" i="0" u="none" strike="noStrike" cap="none">
                  <a:solidFill>
                    <a:srgbClr val="3F3F3F"/>
                  </a:solidFill>
                  <a:latin typeface="Open Sans"/>
                  <a:ea typeface="Open Sans"/>
                  <a:cs typeface="Open Sans"/>
                  <a:sym typeface="Open Sans"/>
                </a:rPr>
                <a:t>(CC BY SA 4.0) </a:t>
              </a:r>
              <a:r>
                <a:rPr lang="en-US" sz="2000" b="0" i="0" u="none" strike="noStrike" cap="none">
                  <a:solidFill>
                    <a:srgbClr val="3F3F3F"/>
                  </a:solidFill>
                  <a:latin typeface="Open Sans"/>
                  <a:ea typeface="Open Sans"/>
                  <a:cs typeface="Open Sans"/>
                  <a:sym typeface="Open Sans"/>
                </a:rPr>
                <a:t>license. </a:t>
              </a:r>
              <a:endParaRPr sz="2000" b="0" i="0" u="none" strike="noStrike" cap="none">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endParaRPr sz="2000" b="0" i="0" u="none" strike="noStrike" cap="none">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r>
                <a:rPr lang="en-US" sz="2000" b="0" i="0" u="none" strike="noStrike" cap="none">
                  <a:solidFill>
                    <a:srgbClr val="3F3F3F"/>
                  </a:solidFill>
                  <a:latin typeface="Open Sans"/>
                  <a:ea typeface="Open Sans"/>
                  <a:cs typeface="Open Sans"/>
                  <a:sym typeface="Open Sans"/>
                </a:rPr>
                <a:t>Users can </a:t>
              </a:r>
              <a:r>
                <a:rPr lang="en-US" sz="2000" b="1" i="0" u="none" strike="noStrike" cap="none">
                  <a:solidFill>
                    <a:srgbClr val="3F3F3F"/>
                  </a:solidFill>
                  <a:latin typeface="Open Sans"/>
                  <a:ea typeface="Open Sans"/>
                  <a:cs typeface="Open Sans"/>
                  <a:sym typeface="Open Sans"/>
                </a:rPr>
                <a:t>share </a:t>
              </a:r>
              <a:r>
                <a:rPr lang="en-US" sz="2000" b="0" i="0" u="none" strike="noStrike" cap="none">
                  <a:solidFill>
                    <a:srgbClr val="3F3F3F"/>
                  </a:solidFill>
                  <a:latin typeface="Open Sans"/>
                  <a:ea typeface="Open Sans"/>
                  <a:cs typeface="Open Sans"/>
                  <a:sym typeface="Open Sans"/>
                </a:rPr>
                <a:t>(copy and redistribute the material in any medium or format) and adapt this material (remix, transform and build upon the material for any purpose, even commercially).  </a:t>
              </a:r>
              <a:endParaRPr sz="2000" b="0" i="0" u="none" strike="noStrike" cap="none">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endParaRPr sz="2000" b="0" i="0" u="none" strike="noStrike" cap="none">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r>
                <a:rPr lang="en-US" sz="2000" b="0" i="0" u="none" strike="noStrike" cap="none">
                  <a:solidFill>
                    <a:srgbClr val="3F3F3F"/>
                  </a:solidFill>
                  <a:latin typeface="Open Sans"/>
                  <a:ea typeface="Open Sans"/>
                  <a:cs typeface="Open Sans"/>
                  <a:sym typeface="Open Sans"/>
                </a:rPr>
                <a:t>Users are required to </a:t>
              </a:r>
              <a:r>
                <a:rPr lang="en-US" sz="2000" b="1" i="0" u="none" strike="noStrike" cap="none">
                  <a:solidFill>
                    <a:srgbClr val="3F3F3F"/>
                  </a:solidFill>
                  <a:latin typeface="Open Sans"/>
                  <a:ea typeface="Open Sans"/>
                  <a:cs typeface="Open Sans"/>
                  <a:sym typeface="Open Sans"/>
                </a:rPr>
                <a:t>give attribution </a:t>
              </a:r>
              <a:r>
                <a:rPr lang="en-US" sz="2000" b="0" i="0" u="none" strike="noStrike" cap="none">
                  <a:solidFill>
                    <a:srgbClr val="3F3F3F"/>
                  </a:solidFill>
                  <a:latin typeface="Open Sans"/>
                  <a:ea typeface="Open Sans"/>
                  <a:cs typeface="Open Sans"/>
                  <a:sym typeface="Open Sans"/>
                </a:rPr>
                <a:t>(give appropriate credit, provide a link to the license and indicate if changes have been made) and use the same license in any revised document.</a:t>
              </a:r>
              <a:endParaRPr sz="2000" b="0" i="0" u="none" strike="noStrike" cap="none">
                <a:solidFill>
                  <a:srgbClr val="3F3F3F"/>
                </a:solidFill>
                <a:latin typeface="Open Sans"/>
                <a:ea typeface="Open Sans"/>
                <a:cs typeface="Open Sans"/>
                <a:sym typeface="Open Sans"/>
              </a:endParaRPr>
            </a:p>
          </p:txBody>
        </p:sp>
        <p:sp>
          <p:nvSpPr>
            <p:cNvPr id="102" name="Google Shape;102;p3"/>
            <p:cNvSpPr/>
            <p:nvPr/>
          </p:nvSpPr>
          <p:spPr>
            <a:xfrm>
              <a:off x="0" y="4428"/>
              <a:ext cx="3589351" cy="4537591"/>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175218" y="179646"/>
              <a:ext cx="3238915" cy="4187155"/>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Open Sans"/>
                  <a:ea typeface="Open Sans"/>
                  <a:cs typeface="Open Sans"/>
                  <a:sym typeface="Open Sans"/>
                </a:rPr>
                <a:t>Research4Life Advocacy</a:t>
              </a:r>
              <a:endParaRPr sz="32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defined</a:t>
            </a:r>
            <a:endParaRPr sz="360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0937825" cy="3645075"/>
            <a:chOff x="0" y="565339"/>
            <a:chExt cx="10937825" cy="3645075"/>
          </a:xfrm>
        </p:grpSpPr>
        <p:sp>
          <p:nvSpPr>
            <p:cNvPr id="111" name="Google Shape;111;p4"/>
            <p:cNvSpPr/>
            <p:nvPr/>
          </p:nvSpPr>
          <p:spPr>
            <a:xfrm>
              <a:off x="414725" y="565339"/>
              <a:ext cx="10523100" cy="35499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p:nvPr/>
          </p:nvSpPr>
          <p:spPr>
            <a:xfrm>
              <a:off x="380661" y="823200"/>
              <a:ext cx="10176600" cy="32031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“Advocacy is the deliberate process, based on demonstrated evidence, to directly and indirectly influence decision-makers, stakeholders and relevant audiences to support and implement actions that contribute to enhanced access to scientific knowledge.”</a:t>
              </a:r>
              <a:endParaRPr sz="3700" b="0" i="0" u="none" strike="noStrike" cap="none">
                <a:solidFill>
                  <a:schemeClr val="lt1"/>
                </a:solidFill>
                <a:latin typeface="Arial"/>
                <a:ea typeface="Arial"/>
                <a:cs typeface="Arial"/>
                <a:sym typeface="Arial"/>
              </a:endParaRPr>
            </a:p>
          </p:txBody>
        </p:sp>
        <p:sp>
          <p:nvSpPr>
            <p:cNvPr id="113" name="Google Shape;113;p4"/>
            <p:cNvSpPr/>
            <p:nvPr/>
          </p:nvSpPr>
          <p:spPr>
            <a:xfrm>
              <a:off x="0" y="3597694"/>
              <a:ext cx="10523095" cy="6127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0" y="3597694"/>
              <a:ext cx="10523095" cy="612720"/>
            </a:xfrm>
            <a:prstGeom prst="rect">
              <a:avLst/>
            </a:prstGeom>
            <a:noFill/>
            <a:ln>
              <a:noFill/>
            </a:ln>
          </p:spPr>
          <p:txBody>
            <a:bodyPr spcFirstLastPara="1" wrap="square" lIns="334100" tIns="46975" rIns="263125" bIns="46975" anchor="t" anchorCtr="0">
              <a:noAutofit/>
            </a:bodyPr>
            <a:lstStyle/>
            <a:p>
              <a:pPr marL="285750" marR="0" lvl="1" indent="-101600" algn="l" rtl="0">
                <a:lnSpc>
                  <a:spcPct val="9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grpSp>
      <p:sp>
        <p:nvSpPr>
          <p:cNvPr id="115" name="Google Shape;115;p4"/>
          <p:cNvSpPr txBox="1"/>
          <p:nvPr/>
        </p:nvSpPr>
        <p:spPr>
          <a:xfrm>
            <a:off x="2743199" y="1858780"/>
            <a:ext cx="58761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3F3F3F"/>
                </a:solidFill>
                <a:latin typeface="Open Sans"/>
                <a:ea typeface="Open Sans"/>
                <a:cs typeface="Open Sans"/>
                <a:sym typeface="Open Sans"/>
              </a:rPr>
              <a:t>According to UNICEF:</a:t>
            </a:r>
            <a:endParaRPr sz="36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in the context of a library </a:t>
            </a:r>
            <a:endParaRPr sz="3600">
              <a:solidFill>
                <a:srgbClr val="586F7C"/>
              </a:solidFill>
              <a:latin typeface="Open Sans"/>
              <a:ea typeface="Open Sans"/>
              <a:cs typeface="Open Sans"/>
              <a:sym typeface="Open Sans"/>
            </a:endParaRPr>
          </a:p>
        </p:txBody>
      </p:sp>
      <p:grpSp>
        <p:nvGrpSpPr>
          <p:cNvPr id="122" name="Google Shape;122;p5"/>
          <p:cNvGrpSpPr/>
          <p:nvPr/>
        </p:nvGrpSpPr>
        <p:grpSpPr>
          <a:xfrm>
            <a:off x="929390" y="2068643"/>
            <a:ext cx="9859407" cy="3788423"/>
            <a:chOff x="0" y="0"/>
            <a:chExt cx="9859407" cy="3788423"/>
          </a:xfrm>
        </p:grpSpPr>
        <p:sp>
          <p:nvSpPr>
            <p:cNvPr id="123" name="Google Shape;123;p5"/>
            <p:cNvSpPr/>
            <p:nvPr/>
          </p:nvSpPr>
          <p:spPr>
            <a:xfrm>
              <a:off x="0" y="0"/>
              <a:ext cx="9859407" cy="3788423"/>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txBox="1"/>
            <p:nvPr/>
          </p:nvSpPr>
          <p:spPr>
            <a:xfrm>
              <a:off x="184936" y="184936"/>
              <a:ext cx="9489535" cy="34185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dirty="0">
                  <a:solidFill>
                    <a:schemeClr val="lt1"/>
                  </a:solidFill>
                  <a:latin typeface="Open Sans"/>
                  <a:ea typeface="Open Sans"/>
                  <a:cs typeface="Open Sans"/>
                  <a:sym typeface="Open Sans"/>
                </a:rPr>
                <a:t>“Advocacy is the ongoing process of building partnerships so that others will act for and with you, turning passive support into educated action for the library media program.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980"/>
                </a:spcBef>
                <a:spcAft>
                  <a:spcPts val="0"/>
                </a:spcAft>
                <a:buClr>
                  <a:srgbClr val="000000"/>
                </a:buClr>
                <a:buSzPts val="2800"/>
                <a:buFont typeface="Arial"/>
                <a:buNone/>
              </a:pPr>
              <a:r>
                <a:rPr lang="en-US" sz="2800" b="0" i="0" u="none" strike="noStrike" cap="none" dirty="0">
                  <a:solidFill>
                    <a:schemeClr val="lt1"/>
                  </a:solidFill>
                  <a:latin typeface="Open Sans"/>
                  <a:ea typeface="Open Sans"/>
                  <a:cs typeface="Open Sans"/>
                  <a:sym typeface="Open Sans"/>
                </a:rPr>
                <a:t>Advocacy is a planned, deliberate, sustained effort to raise awareness of an issue. It's an ongoing process in which support, and understanding are built incrementally over an extended period of time”</a:t>
              </a:r>
              <a:endParaRPr sz="2800" b="0" i="0" u="none" strike="noStrike" cap="none" dirty="0">
                <a:solidFill>
                  <a:schemeClr val="lt1"/>
                </a:solidFill>
                <a:latin typeface="Open Sans"/>
                <a:ea typeface="Open Sans"/>
                <a:cs typeface="Open Sans"/>
                <a:sym typeface="Open Sans"/>
              </a:endParaRPr>
            </a:p>
          </p:txBody>
        </p:sp>
      </p:grpSp>
      <p:sp>
        <p:nvSpPr>
          <p:cNvPr id="125" name="Google Shape;125;p5"/>
          <p:cNvSpPr txBox="1"/>
          <p:nvPr/>
        </p:nvSpPr>
        <p:spPr>
          <a:xfrm>
            <a:off x="6320288" y="6036308"/>
            <a:ext cx="404918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http://www.ala.org/aasl/advocacy/definitions</a:t>
            </a:r>
            <a:r>
              <a:rPr lang="en-US" sz="1200" b="0" i="0" u="none" strike="noStrike" cap="none" dirty="0">
                <a:solidFill>
                  <a:srgbClr val="000000"/>
                </a:solidFill>
                <a:latin typeface="Open Sans"/>
                <a:ea typeface="Open Sans"/>
                <a:cs typeface="Open Sans"/>
                <a:sym typeface="Open Sans"/>
              </a:rPr>
              <a:t> , accessed 25 June 2021</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Librarians as advocates</a:t>
            </a:r>
            <a:endParaRPr sz="3600">
              <a:solidFill>
                <a:srgbClr val="586F7C"/>
              </a:solidFill>
              <a:latin typeface="Open Sans"/>
              <a:ea typeface="Open Sans"/>
              <a:cs typeface="Open Sans"/>
              <a:sym typeface="Open Sans"/>
            </a:endParaRPr>
          </a:p>
        </p:txBody>
      </p:sp>
      <p:grpSp>
        <p:nvGrpSpPr>
          <p:cNvPr id="132" name="Google Shape;132;p6"/>
          <p:cNvGrpSpPr/>
          <p:nvPr/>
        </p:nvGrpSpPr>
        <p:grpSpPr>
          <a:xfrm>
            <a:off x="-4642002" y="1218143"/>
            <a:ext cx="16465604" cy="6188520"/>
            <a:chOff x="-5196816" y="-796001"/>
            <a:chExt cx="16465604" cy="6188520"/>
          </a:xfrm>
        </p:grpSpPr>
        <p:sp>
          <p:nvSpPr>
            <p:cNvPr id="133" name="Google Shape;133;p6"/>
            <p:cNvSpPr/>
            <p:nvPr/>
          </p:nvSpPr>
          <p:spPr>
            <a:xfrm>
              <a:off x="-5196816" y="-796001"/>
              <a:ext cx="6188520" cy="6188520"/>
            </a:xfrm>
            <a:prstGeom prst="blockArc">
              <a:avLst>
                <a:gd name="adj1" fmla="val 18900000"/>
                <a:gd name="adj2" fmla="val 2700000"/>
                <a:gd name="adj3" fmla="val 349"/>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519241" y="353380"/>
              <a:ext cx="10749547" cy="707128"/>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519241" y="353380"/>
              <a:ext cx="10749547"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Librarians are increasingly acting as advocates for their resources and services.</a:t>
              </a:r>
              <a:endParaRPr sz="1900" b="0" i="0" u="none" strike="noStrike" cap="none">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p:nvPr/>
          </p:nvSpPr>
          <p:spPr>
            <a:xfrm>
              <a:off x="924654" y="1414256"/>
              <a:ext cx="10344134" cy="707128"/>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924654" y="1414256"/>
              <a:ext cx="10344134"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Advocacy can improve the visibility of libraries and get the message out to larger communities about what the modern library is and does.</a:t>
              </a:r>
              <a:endParaRPr sz="1900" b="0" i="0" u="none" strike="noStrike" cap="none">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w="25400" cap="flat" cmpd="sng">
              <a:solidFill>
                <a:srgbClr val="61C0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924654" y="2475133"/>
              <a:ext cx="10344134" cy="707128"/>
            </a:xfrm>
            <a:prstGeom prst="rect">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924654" y="2475133"/>
              <a:ext cx="10344134"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Advocacy can also help librarians become part of larger local, regional, or national conversations.</a:t>
              </a:r>
              <a:endParaRPr sz="1900" b="0" i="0" u="none" strike="noStrike" cap="none">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w="25400" cap="flat" cmpd="sng">
              <a:solidFill>
                <a:srgbClr val="98E1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a:off x="519241" y="3536009"/>
              <a:ext cx="10749547" cy="707128"/>
            </a:xfrm>
            <a:prstGeom prst="rect">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txBox="1"/>
            <p:nvPr/>
          </p:nvSpPr>
          <p:spPr>
            <a:xfrm>
              <a:off x="519241" y="3536009"/>
              <a:ext cx="10749547"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Advocacy requires the staff to move out of the library and into the community to promote services and resources and connect with partners, stakeholders and supporters.</a:t>
              </a:r>
              <a:endParaRPr sz="1900" b="0" i="0" u="none" strike="noStrike" cap="none">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2" name="Google Shape;152;p7"/>
          <p:cNvSpPr txBox="1">
            <a:spLocks noGrp="1"/>
          </p:cNvSpPr>
          <p:nvPr>
            <p:ph type="body" idx="1"/>
          </p:nvPr>
        </p:nvSpPr>
        <p:spPr>
          <a:xfrm>
            <a:off x="130670" y="1939151"/>
            <a:ext cx="11712000" cy="45966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Research4Life has developed an  </a:t>
            </a:r>
            <a:r>
              <a:rPr lang="en-US" sz="2200" b="1" dirty="0">
                <a:solidFill>
                  <a:srgbClr val="3F3F3F"/>
                </a:solidFill>
                <a:latin typeface="Open Sans"/>
                <a:ea typeface="Open Sans"/>
                <a:cs typeface="Open Sans"/>
                <a:sym typeface="Open Sans"/>
              </a:rPr>
              <a:t>Advocacy Toolkit </a:t>
            </a:r>
            <a:r>
              <a:rPr lang="en-US" sz="2200" dirty="0">
                <a:solidFill>
                  <a:srgbClr val="3F3F3F"/>
                </a:solidFill>
                <a:latin typeface="Open Sans"/>
                <a:ea typeface="Open Sans"/>
                <a:cs typeface="Open Sans"/>
                <a:sym typeface="Open Sans"/>
              </a:rPr>
              <a:t>to support librarians’ advocacy activities.</a:t>
            </a:r>
            <a:endParaRPr sz="2200"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The </a:t>
            </a:r>
            <a:r>
              <a:rPr lang="en-US" sz="2200" b="1" dirty="0">
                <a:solidFill>
                  <a:srgbClr val="3F3F3F"/>
                </a:solidFill>
                <a:latin typeface="Open Sans"/>
                <a:ea typeface="Open Sans"/>
                <a:cs typeface="Open Sans"/>
                <a:sym typeface="Open Sans"/>
              </a:rPr>
              <a:t>Research4Life Advocacy Toolkit</a:t>
            </a:r>
            <a:r>
              <a:rPr lang="en-US" sz="2200" dirty="0">
                <a:solidFill>
                  <a:srgbClr val="3F3F3F"/>
                </a:solidFill>
                <a:latin typeface="Open Sans"/>
                <a:ea typeface="Open Sans"/>
                <a:cs typeface="Open Sans"/>
                <a:sym typeface="Open Sans"/>
              </a:rPr>
              <a:t>, a practical instrument that provides a </a:t>
            </a:r>
            <a:r>
              <a:rPr lang="en-US" sz="2200" b="1" dirty="0">
                <a:solidFill>
                  <a:srgbClr val="3F3F3F"/>
                </a:solidFill>
                <a:latin typeface="Open Sans"/>
                <a:ea typeface="Open Sans"/>
                <a:cs typeface="Open Sans"/>
                <a:sym typeface="Open Sans"/>
              </a:rPr>
              <a:t>range of resources </a:t>
            </a:r>
            <a:r>
              <a:rPr lang="en-US" sz="2200" dirty="0">
                <a:solidFill>
                  <a:srgbClr val="3F3F3F"/>
                </a:solidFill>
                <a:latin typeface="Open Sans"/>
                <a:ea typeface="Open Sans"/>
                <a:cs typeface="Open Sans"/>
                <a:sym typeface="Open Sans"/>
              </a:rPr>
              <a:t>to get support from decision-makers, administration or management to promote the academic library and the Research4Life programmes.</a:t>
            </a:r>
            <a:endParaRPr sz="2200"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The full toolkit has practical exercises that help individuals create advocacy strategies for specific libraries.</a:t>
            </a:r>
            <a:endParaRPr sz="2200"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Note:</a:t>
            </a:r>
            <a:r>
              <a:rPr lang="en-US" sz="22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The Advocacy Toolkit is different than the development of a marketing plan that is aimed at users and reviewed in Lesson 5.2"</a:t>
            </a:r>
            <a:endParaRPr sz="2200" dirty="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0" y="2343950"/>
            <a:ext cx="5456100" cy="1894800"/>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This resource can be downloaded from: </a:t>
            </a:r>
            <a:endParaRPr>
              <a:solidFill>
                <a:srgbClr val="3F3F3F"/>
              </a:solidFill>
              <a:latin typeface="Open Sans"/>
              <a:ea typeface="Open Sans"/>
              <a:cs typeface="Open Sans"/>
              <a:sym typeface="Open Sans"/>
            </a:endParaRPr>
          </a:p>
        </p:txBody>
      </p:sp>
      <p:sp>
        <p:nvSpPr>
          <p:cNvPr id="161" name="Google Shape;161;p8"/>
          <p:cNvSpPr txBox="1"/>
          <p:nvPr/>
        </p:nvSpPr>
        <p:spPr>
          <a:xfrm>
            <a:off x="330450" y="3238500"/>
            <a:ext cx="5256300" cy="1714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800"/>
              </a:spcBef>
              <a:spcAft>
                <a:spcPts val="0"/>
              </a:spcAft>
              <a:buClr>
                <a:srgbClr val="000000"/>
              </a:buClr>
              <a:buSzPts val="2400"/>
              <a:buFont typeface="Arial"/>
              <a:buNone/>
            </a:pPr>
            <a:r>
              <a:rPr lang="en-US" sz="24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Get Support for your library with the Advocacy Toolkit</a:t>
            </a:r>
            <a:endParaRPr sz="1400" b="0" i="0" u="none" strike="noStrike" cap="none" dirty="0">
              <a:solidFill>
                <a:schemeClr val="accent5"/>
              </a:solidFill>
              <a:latin typeface="Arial"/>
              <a:ea typeface="Arial"/>
              <a:cs typeface="Arial"/>
              <a:sym typeface="Arial"/>
            </a:endParaRPr>
          </a:p>
        </p:txBody>
      </p:sp>
      <p:pic>
        <p:nvPicPr>
          <p:cNvPr id="3" name="Picture 2">
            <a:extLst>
              <a:ext uri="{FF2B5EF4-FFF2-40B4-BE49-F238E27FC236}">
                <a16:creationId xmlns:a16="http://schemas.microsoft.com/office/drawing/2014/main" id="{9C9EFA73-C803-020D-5EE3-3C889C1B44C8}"/>
              </a:ext>
            </a:extLst>
          </p:cNvPr>
          <p:cNvPicPr>
            <a:picLocks noChangeAspect="1"/>
          </p:cNvPicPr>
          <p:nvPr/>
        </p:nvPicPr>
        <p:blipFill>
          <a:blip r:embed="rId4"/>
          <a:stretch>
            <a:fillRect/>
          </a:stretch>
        </p:blipFill>
        <p:spPr>
          <a:xfrm>
            <a:off x="5604387" y="2212257"/>
            <a:ext cx="6291026" cy="393551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2353</Words>
  <Application>Microsoft Office PowerPoint</Application>
  <PresentationFormat>Widescreen</PresentationFormat>
  <Paragraphs>210</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Trebuchet MS</vt:lpstr>
      <vt:lpstr>Arial</vt:lpstr>
      <vt:lpstr>Calibri</vt:lpstr>
      <vt:lpstr>Open Sans</vt:lpstr>
      <vt:lpstr>Courier New</vt:lpstr>
      <vt:lpstr>Gill Sans</vt:lpstr>
      <vt:lpstr>Simple Light</vt:lpstr>
      <vt:lpstr>Advocate for Research4Life and  facilitate capacity development  </vt:lpstr>
      <vt:lpstr>Outline</vt:lpstr>
      <vt:lpstr>Learning objectives</vt:lpstr>
      <vt:lpstr>Introduction</vt:lpstr>
      <vt:lpstr>Advocacy defined</vt:lpstr>
      <vt:lpstr>Advocacy in the context of a library </vt:lpstr>
      <vt:lpstr>Librarians as advocates</vt:lpstr>
      <vt:lpstr>Research4Life Advocacy Toolkit</vt:lpstr>
      <vt:lpstr>Research4Life Advocacy Toolkit</vt:lpstr>
      <vt:lpstr>Some examples from the field</vt:lpstr>
      <vt:lpstr>Steps for a successful advocacy strategy</vt:lpstr>
      <vt:lpstr>Advocacy efforts </vt:lpstr>
      <vt:lpstr>Reflection</vt:lpstr>
      <vt:lpstr>Examples of possible situations in a library</vt:lpstr>
      <vt:lpstr>Step 1: Identify the challenge you face</vt:lpstr>
      <vt:lpstr>Group Activity</vt:lpstr>
      <vt:lpstr>Step 2: Setting up specific goals and objectives</vt:lpstr>
      <vt:lpstr>Reflection</vt:lpstr>
      <vt:lpstr>Step 3: Identifying and analysing your target audience</vt:lpstr>
      <vt:lpstr>Step 4: Mapping out resources and capabilities</vt:lpstr>
      <vt:lpstr>Group Activity</vt:lpstr>
      <vt:lpstr>Step 5: Developing a strategic plan and activities</vt:lpstr>
      <vt:lpstr>Step 6: Monitor and evaluate the results</vt:lpstr>
      <vt:lpstr>Group Activity</vt:lpstr>
      <vt:lpstr>Summary</vt:lpstr>
      <vt:lpstr>Additional Resources</vt:lpstr>
      <vt:lpstr>You are invited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Advocate for Research4Life and  facilitate capacity development</dc:title>
  <dc:creator>Marcia Mabhula</dc:creator>
  <cp:lastModifiedBy>ITOCA OFFICE</cp:lastModifiedBy>
  <cp:revision>3</cp:revision>
  <dcterms:created xsi:type="dcterms:W3CDTF">2020-02-14T15:04:15Z</dcterms:created>
  <dcterms:modified xsi:type="dcterms:W3CDTF">2022-07-15T11:33:38Z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